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0" r:id="rId2"/>
    <p:sldId id="256" r:id="rId3"/>
    <p:sldId id="266" r:id="rId4"/>
    <p:sldId id="268" r:id="rId5"/>
    <p:sldId id="267" r:id="rId6"/>
  </p:sldIdLst>
  <p:sldSz cx="9144000" cy="6858000" type="screen4x3"/>
  <p:notesSz cx="6858000" cy="9144000"/>
  <p:defaultTextStyle>
    <a:defPPr>
      <a:defRPr lang="fr-FR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28" autoAdjust="0"/>
  </p:normalViewPr>
  <p:slideViewPr>
    <p:cSldViewPr>
      <p:cViewPr varScale="1">
        <p:scale>
          <a:sx n="98" d="100"/>
          <a:sy n="98" d="100"/>
        </p:scale>
        <p:origin x="72" y="5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ED17C6E-A09E-4807-BA68-F4D2378BB77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2528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Click to edit Master text styles</a:t>
            </a:r>
          </a:p>
          <a:p>
            <a:pPr lvl="1"/>
            <a:r>
              <a:rPr lang="fr-FR" noProof="0"/>
              <a:t>Second level</a:t>
            </a:r>
          </a:p>
          <a:p>
            <a:pPr lvl="2"/>
            <a:r>
              <a:rPr lang="fr-FR" noProof="0"/>
              <a:t>Third level</a:t>
            </a:r>
          </a:p>
          <a:p>
            <a:pPr lvl="3"/>
            <a:r>
              <a:rPr lang="fr-FR" noProof="0"/>
              <a:t>Fourth level</a:t>
            </a:r>
          </a:p>
          <a:p>
            <a:pPr lvl="4"/>
            <a:r>
              <a:rPr lang="fr-FR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D622C35-A224-4A03-804F-5D4DF52046B6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82227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8C4D191-7794-4701-91F5-0D8C778510F8}" type="slidenum">
              <a:rPr lang="fr-FR" smtClean="0"/>
              <a:pPr eaLnBrk="1" hangingPunct="1"/>
              <a:t>1</a:t>
            </a:fld>
            <a:endParaRPr lang="fr-FR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2500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8C4D191-7794-4701-91F5-0D8C778510F8}" type="slidenum">
              <a:rPr lang="fr-FR" smtClean="0"/>
              <a:pPr eaLnBrk="1" hangingPunct="1"/>
              <a:t>2</a:t>
            </a:fld>
            <a:endParaRPr lang="fr-FR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8C4D191-7794-4701-91F5-0D8C778510F8}" type="slidenum">
              <a:rPr lang="fr-FR" smtClean="0"/>
              <a:pPr eaLnBrk="1" hangingPunct="1"/>
              <a:t>3</a:t>
            </a:fld>
            <a:endParaRPr lang="fr-FR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902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296EA2-9F12-23A0-D814-CE1B84A264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649A5CD0-5C76-3A23-0583-3A9A7CA8C6F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8C4D191-7794-4701-91F5-0D8C778510F8}" type="slidenum">
              <a:rPr lang="fr-FR" smtClean="0"/>
              <a:pPr eaLnBrk="1" hangingPunct="1"/>
              <a:t>4</a:t>
            </a:fld>
            <a:endParaRPr lang="fr-FR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D3A1F22D-B29C-64E8-669E-6FEFE076DE7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A20F6E91-B345-83C8-A5D5-45CC738166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3743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8C4D191-7794-4701-91F5-0D8C778510F8}" type="slidenum">
              <a:rPr lang="fr-FR" smtClean="0"/>
              <a:pPr eaLnBrk="1" hangingPunct="1"/>
              <a:t>5</a:t>
            </a:fld>
            <a:endParaRPr lang="fr-FR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122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0D9A8-37F9-4050-BC03-8E4460F24F8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68439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B48FF-0422-44CB-9AA9-D598074A723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8116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5ABC4-04EB-4008-A487-A5B531019D5B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7644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07F24-7394-4BCB-9642-E361DFD82CD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22479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5B7AC-E32C-4EC2-A955-367B1382019F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1449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7E44A-19F9-4212-9804-17BD652E5861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62307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8D578-9372-4D05-84AD-F4613D1C70EC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4959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2D61CF-7FE1-4DBC-A324-A7E22CC8297E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9712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2D0C9-9910-46E2-8AA3-A6CF7B90091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204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DC387-37BB-4F81-80F5-8353A85B09E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79664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27AC2E-DCB5-496D-B31A-DA190C24150C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9336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7EDEB-6D51-4930-AB9E-42A476C50D38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6695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4ABCC-01B8-4065-B2FB-2B02B03CFD3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5003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C03DEFC-8D43-41FD-87B4-81376BF1E30C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2" name="Picture 7" descr="banner-bleu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75556" y="2528900"/>
            <a:ext cx="7992888" cy="1800200"/>
          </a:xfrm>
        </p:spPr>
        <p:txBody>
          <a:bodyPr/>
          <a:lstStyle/>
          <a:p>
            <a:pPr algn="ctr" eaLnBrk="1" hangingPunct="1">
              <a:buNone/>
            </a:pPr>
            <a:r>
              <a:rPr lang="fr-CH" sz="3200" dirty="0"/>
              <a:t>Impact of longer flat tops to magnets </a:t>
            </a:r>
            <a:r>
              <a:rPr lang="fr-CH" sz="3200" dirty="0" err="1"/>
              <a:t>operation</a:t>
            </a:r>
            <a:endParaRPr lang="fr-CH" sz="3200" dirty="0"/>
          </a:p>
          <a:p>
            <a:pPr algn="ctr" eaLnBrk="1" hangingPunct="1">
              <a:buNone/>
            </a:pPr>
            <a:r>
              <a:rPr lang="fr-CH" dirty="0" err="1"/>
              <a:t>Leir</a:t>
            </a:r>
            <a:r>
              <a:rPr lang="fr-CH" dirty="0"/>
              <a:t> </a:t>
            </a:r>
            <a:r>
              <a:rPr lang="fr-CH" dirty="0" err="1"/>
              <a:t>Heart</a:t>
            </a:r>
            <a:r>
              <a:rPr lang="fr-CH" dirty="0"/>
              <a:t>+ </a:t>
            </a:r>
            <a:r>
              <a:rPr lang="fr-CH" dirty="0" err="1"/>
              <a:t>project</a:t>
            </a:r>
            <a:endParaRPr lang="fr-CH" sz="3200" dirty="0"/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251520" y="6237288"/>
            <a:ext cx="871296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0" hangingPunct="0"/>
            <a:r>
              <a:rPr lang="en-GB" sz="1600" dirty="0">
                <a:latin typeface="Tahoma" pitchFamily="34" charset="0"/>
                <a:ea typeface="ＭＳ Ｐゴシック" pitchFamily="34" charset="-128"/>
              </a:rPr>
              <a:t>Dominique Bodart 			TE-MSC-NCM			25/08/2025</a:t>
            </a:r>
          </a:p>
        </p:txBody>
      </p:sp>
    </p:spTree>
    <p:extLst>
      <p:ext uri="{BB962C8B-B14F-4D97-AF65-F5344CB8AC3E}">
        <p14:creationId xmlns:p14="http://schemas.microsoft.com/office/powerpoint/2010/main" val="792570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51520" y="1556792"/>
            <a:ext cx="8640960" cy="4104456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fr-CH" sz="1800" dirty="0"/>
              <a:t>The </a:t>
            </a:r>
            <a:r>
              <a:rPr lang="fr-CH" sz="1800" dirty="0" err="1"/>
              <a:t>purpose</a:t>
            </a:r>
            <a:r>
              <a:rPr lang="fr-CH" sz="1800" dirty="0"/>
              <a:t> of </a:t>
            </a:r>
            <a:r>
              <a:rPr lang="fr-CH" sz="1800" dirty="0" err="1"/>
              <a:t>this</a:t>
            </a:r>
            <a:r>
              <a:rPr lang="fr-CH" sz="1800" dirty="0"/>
              <a:t> </a:t>
            </a:r>
            <a:r>
              <a:rPr lang="fr-CH" sz="1800" dirty="0" err="1"/>
              <a:t>presentation</a:t>
            </a:r>
            <a:r>
              <a:rPr lang="fr-CH" sz="1800" dirty="0"/>
              <a:t> </a:t>
            </a:r>
            <a:r>
              <a:rPr lang="fr-CH" sz="1800" dirty="0" err="1"/>
              <a:t>is</a:t>
            </a:r>
            <a:r>
              <a:rPr lang="fr-CH" sz="1800" dirty="0"/>
              <a:t> to </a:t>
            </a:r>
            <a:r>
              <a:rPr lang="fr-CH" sz="1800" dirty="0" err="1"/>
              <a:t>evaluate</a:t>
            </a:r>
            <a:r>
              <a:rPr lang="fr-CH" sz="1800" dirty="0"/>
              <a:t> the impact of </a:t>
            </a:r>
            <a:r>
              <a:rPr lang="fr-CH" sz="1800" dirty="0" err="1"/>
              <a:t>increased</a:t>
            </a:r>
            <a:r>
              <a:rPr lang="fr-CH" sz="1800" dirty="0"/>
              <a:t> flat top duration of the </a:t>
            </a:r>
            <a:r>
              <a:rPr lang="fr-CH" sz="1800" dirty="0" err="1"/>
              <a:t>Leir</a:t>
            </a:r>
            <a:r>
              <a:rPr lang="fr-CH" sz="1800" dirty="0"/>
              <a:t> cycle on the main </a:t>
            </a:r>
            <a:r>
              <a:rPr lang="fr-CH" sz="1800" dirty="0" err="1"/>
              <a:t>dipoles</a:t>
            </a:r>
            <a:r>
              <a:rPr lang="fr-CH" sz="1800" dirty="0"/>
              <a:t> </a:t>
            </a:r>
            <a:r>
              <a:rPr lang="fr-CH" sz="1800" dirty="0" err="1"/>
              <a:t>quadrupoles</a:t>
            </a:r>
            <a:r>
              <a:rPr lang="fr-CH" sz="1800" dirty="0"/>
              <a:t> and </a:t>
            </a:r>
            <a:r>
              <a:rPr lang="fr-CH" sz="1800" dirty="0" err="1"/>
              <a:t>sextupoles</a:t>
            </a:r>
            <a:r>
              <a:rPr lang="fr-CH" sz="1800" dirty="0"/>
              <a:t>. </a:t>
            </a:r>
          </a:p>
          <a:p>
            <a:pPr eaLnBrk="1" hangingPunct="1">
              <a:buFontTx/>
              <a:buNone/>
            </a:pPr>
            <a:r>
              <a:rPr lang="fr-CH" sz="1800" dirty="0" err="1"/>
              <a:t>Specifically</a:t>
            </a:r>
            <a:r>
              <a:rPr lang="fr-CH" sz="1800" dirty="0"/>
              <a:t> the total </a:t>
            </a:r>
            <a:r>
              <a:rPr lang="fr-CH" sz="1800" dirty="0" err="1"/>
              <a:t>dissipated</a:t>
            </a:r>
            <a:r>
              <a:rPr lang="fr-CH" sz="1800" dirty="0"/>
              <a:t> power for the </a:t>
            </a:r>
            <a:r>
              <a:rPr lang="fr-CH" sz="1800" dirty="0" err="1"/>
              <a:t>cooling</a:t>
            </a:r>
            <a:r>
              <a:rPr lang="fr-CH" sz="1800" dirty="0"/>
              <a:t> system </a:t>
            </a:r>
            <a:r>
              <a:rPr lang="fr-CH" sz="1800" dirty="0" err="1"/>
              <a:t>capacity</a:t>
            </a:r>
            <a:r>
              <a:rPr lang="fr-CH" sz="1800" dirty="0"/>
              <a:t> and the </a:t>
            </a:r>
            <a:r>
              <a:rPr lang="fr-CH" sz="1800" dirty="0" err="1"/>
              <a:t>calculated</a:t>
            </a:r>
            <a:r>
              <a:rPr lang="fr-CH" sz="1800" dirty="0"/>
              <a:t> </a:t>
            </a:r>
            <a:r>
              <a:rPr lang="fr-CH" sz="1800" dirty="0" err="1"/>
              <a:t>temperature</a:t>
            </a:r>
            <a:r>
              <a:rPr lang="fr-CH" sz="1800" dirty="0"/>
              <a:t> </a:t>
            </a:r>
            <a:r>
              <a:rPr lang="fr-CH" sz="1800" dirty="0" err="1"/>
              <a:t>increase</a:t>
            </a:r>
            <a:r>
              <a:rPr lang="fr-CH" sz="1800" dirty="0"/>
              <a:t> of the magnets </a:t>
            </a:r>
            <a:r>
              <a:rPr lang="fr-CH" sz="1800" dirty="0" err="1"/>
              <a:t>is</a:t>
            </a:r>
            <a:r>
              <a:rPr lang="fr-CH" sz="1800" dirty="0"/>
              <a:t> </a:t>
            </a:r>
            <a:r>
              <a:rPr lang="fr-CH" sz="1800" dirty="0" err="1"/>
              <a:t>computed</a:t>
            </a:r>
            <a:r>
              <a:rPr lang="fr-CH" sz="1800" dirty="0"/>
              <a:t>. </a:t>
            </a:r>
          </a:p>
          <a:p>
            <a:pPr eaLnBrk="1" hangingPunct="1">
              <a:buFontTx/>
              <a:buNone/>
            </a:pPr>
            <a:r>
              <a:rPr lang="fr-CH" sz="1800" dirty="0"/>
              <a:t>This </a:t>
            </a:r>
            <a:r>
              <a:rPr lang="fr-CH" sz="1800" dirty="0" err="1"/>
              <a:t>will</a:t>
            </a:r>
            <a:r>
              <a:rPr lang="fr-CH" sz="1800" dirty="0"/>
              <a:t> </a:t>
            </a:r>
            <a:r>
              <a:rPr lang="fr-CH" sz="1800" dirty="0" err="1"/>
              <a:t>allow</a:t>
            </a:r>
            <a:r>
              <a:rPr lang="fr-CH" sz="1800" dirty="0"/>
              <a:t> to </a:t>
            </a:r>
            <a:r>
              <a:rPr lang="fr-CH" sz="1800" dirty="0" err="1"/>
              <a:t>understand</a:t>
            </a:r>
            <a:r>
              <a:rPr lang="fr-CH" sz="1800" dirty="0"/>
              <a:t> if the </a:t>
            </a:r>
            <a:r>
              <a:rPr lang="fr-CH" sz="1800" dirty="0" err="1"/>
              <a:t>actual</a:t>
            </a:r>
            <a:r>
              <a:rPr lang="fr-CH" sz="1800" dirty="0"/>
              <a:t> setup in </a:t>
            </a:r>
            <a:r>
              <a:rPr lang="fr-CH" sz="1800" dirty="0" err="1"/>
              <a:t>terms</a:t>
            </a:r>
            <a:r>
              <a:rPr lang="fr-CH" sz="1800" dirty="0"/>
              <a:t> of magnets and </a:t>
            </a:r>
            <a:r>
              <a:rPr lang="fr-CH" sz="1800" dirty="0" err="1"/>
              <a:t>cooling</a:t>
            </a:r>
            <a:r>
              <a:rPr lang="fr-CH" sz="1800" dirty="0"/>
              <a:t> system </a:t>
            </a:r>
            <a:r>
              <a:rPr lang="fr-CH" sz="1800" dirty="0" err="1"/>
              <a:t>is</a:t>
            </a:r>
            <a:r>
              <a:rPr lang="fr-CH" sz="1800" dirty="0"/>
              <a:t> capable of handling the new cycles </a:t>
            </a:r>
            <a:r>
              <a:rPr lang="fr-CH" sz="1800" dirty="0" err="1"/>
              <a:t>parameters</a:t>
            </a:r>
            <a:r>
              <a:rPr lang="fr-CH" sz="1800" dirty="0"/>
              <a:t>.</a:t>
            </a:r>
          </a:p>
          <a:p>
            <a:pPr eaLnBrk="1" hangingPunct="1">
              <a:buFontTx/>
              <a:buNone/>
            </a:pPr>
            <a:endParaRPr lang="fr-CH" sz="1800" dirty="0"/>
          </a:p>
          <a:p>
            <a:pPr eaLnBrk="1" hangingPunct="1">
              <a:buFontTx/>
              <a:buNone/>
            </a:pPr>
            <a:r>
              <a:rPr lang="fr-CH" sz="1800" dirty="0"/>
              <a:t>The </a:t>
            </a:r>
            <a:r>
              <a:rPr lang="fr-CH" sz="1800" dirty="0" err="1"/>
              <a:t>following</a:t>
            </a:r>
            <a:r>
              <a:rPr lang="fr-CH" sz="1800" dirty="0"/>
              <a:t> magnets are </a:t>
            </a:r>
            <a:r>
              <a:rPr lang="fr-CH" sz="1800" dirty="0" err="1"/>
              <a:t>evaluated</a:t>
            </a:r>
            <a:r>
              <a:rPr lang="fr-CH" sz="1800" dirty="0"/>
              <a:t>:</a:t>
            </a:r>
          </a:p>
          <a:p>
            <a:pPr eaLnBrk="1" hangingPunct="1">
              <a:buFontTx/>
              <a:buNone/>
            </a:pPr>
            <a:r>
              <a:rPr lang="en-GB" sz="1800" dirty="0"/>
              <a:t>BHN: Main bending magnets</a:t>
            </a:r>
          </a:p>
          <a:p>
            <a:pPr eaLnBrk="1" hangingPunct="1">
              <a:buFontTx/>
              <a:buNone/>
            </a:pPr>
            <a:r>
              <a:rPr lang="en-GB" sz="1800" dirty="0"/>
              <a:t>QDN1030, QDN2040, QFN1030, QFN2040, QFN2344: Main quadrupoles</a:t>
            </a:r>
          </a:p>
          <a:p>
            <a:pPr eaLnBrk="1" hangingPunct="1">
              <a:buFontTx/>
              <a:buNone/>
            </a:pPr>
            <a:r>
              <a:rPr lang="en-GB" sz="1800" dirty="0"/>
              <a:t>XDN1030, XFN1030: Main </a:t>
            </a:r>
            <a:r>
              <a:rPr lang="en-GB" sz="1800" dirty="0" err="1"/>
              <a:t>sextupoles</a:t>
            </a:r>
            <a:endParaRPr lang="en-GB" sz="1800" dirty="0"/>
          </a:p>
          <a:p>
            <a:pPr eaLnBrk="1" hangingPunct="1">
              <a:buFontTx/>
              <a:buNone/>
            </a:pPr>
            <a:endParaRPr lang="en-GB" sz="1800" dirty="0"/>
          </a:p>
          <a:p>
            <a:pPr eaLnBrk="1" hangingPunct="1">
              <a:buFontTx/>
              <a:buNone/>
            </a:pPr>
            <a:r>
              <a:rPr lang="en-GB" sz="1800" dirty="0"/>
              <a:t>They are all groups in family of 4 magnets having identical sets.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31640" y="91465"/>
            <a:ext cx="684076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fr-CH" dirty="0"/>
              <a:t>Introduction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C242F0-00E8-4A38-80B1-0A946AC7FD0D}"/>
              </a:ext>
            </a:extLst>
          </p:cNvPr>
          <p:cNvSpPr txBox="1"/>
          <p:nvPr/>
        </p:nvSpPr>
        <p:spPr>
          <a:xfrm>
            <a:off x="2895202" y="6512975"/>
            <a:ext cx="2736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Fig.1 </a:t>
            </a:r>
            <a:r>
              <a:rPr lang="fr-CH" sz="1200" dirty="0" err="1"/>
              <a:t>picture</a:t>
            </a:r>
            <a:r>
              <a:rPr lang="fr-CH" sz="1200" dirty="0"/>
              <a:t> of the </a:t>
            </a:r>
            <a:r>
              <a:rPr lang="fr-CH" sz="1200" dirty="0" err="1"/>
              <a:t>present</a:t>
            </a:r>
            <a:r>
              <a:rPr lang="fr-CH" sz="1200" dirty="0"/>
              <a:t> magnet</a:t>
            </a:r>
            <a:endParaRPr lang="en-GB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51520" y="1124744"/>
            <a:ext cx="8640960" cy="403244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fr-CH" sz="1800" dirty="0"/>
              <a:t>For </a:t>
            </a:r>
            <a:r>
              <a:rPr lang="fr-CH" sz="1800" dirty="0" err="1"/>
              <a:t>each</a:t>
            </a:r>
            <a:r>
              <a:rPr lang="fr-CH" sz="1800" dirty="0"/>
              <a:t> magnet type the </a:t>
            </a:r>
            <a:r>
              <a:rPr lang="fr-CH" sz="1800" dirty="0" err="1"/>
              <a:t>cooling</a:t>
            </a:r>
            <a:r>
              <a:rPr lang="fr-CH" sz="1800" dirty="0"/>
              <a:t> </a:t>
            </a:r>
            <a:r>
              <a:rPr lang="fr-CH" sz="1800" dirty="0" err="1"/>
              <a:t>parameters</a:t>
            </a:r>
            <a:r>
              <a:rPr lang="fr-CH" sz="1800" dirty="0"/>
              <a:t> are </a:t>
            </a:r>
            <a:r>
              <a:rPr lang="fr-CH" sz="1800" dirty="0" err="1"/>
              <a:t>evaluated</a:t>
            </a:r>
            <a:r>
              <a:rPr lang="fr-CH" sz="1800" dirty="0"/>
              <a:t>:</a:t>
            </a:r>
          </a:p>
          <a:p>
            <a:pPr eaLnBrk="1" hangingPunct="1">
              <a:buFontTx/>
              <a:buNone/>
            </a:pPr>
            <a:endParaRPr lang="fr-CH" sz="1800" dirty="0"/>
          </a:p>
          <a:p>
            <a:pPr eaLnBrk="1" hangingPunct="1">
              <a:buFontTx/>
              <a:buNone/>
            </a:pPr>
            <a:endParaRPr lang="fr-CH" sz="1800" dirty="0"/>
          </a:p>
          <a:p>
            <a:pPr eaLnBrk="1" hangingPunct="1">
              <a:buFontTx/>
              <a:buNone/>
            </a:pPr>
            <a:endParaRPr lang="fr-CH" sz="1800" dirty="0"/>
          </a:p>
          <a:p>
            <a:pPr eaLnBrk="1" hangingPunct="1">
              <a:buFontTx/>
              <a:buNone/>
            </a:pPr>
            <a:endParaRPr lang="fr-CH" sz="1800" dirty="0"/>
          </a:p>
          <a:p>
            <a:pPr eaLnBrk="1" hangingPunct="1">
              <a:buFontTx/>
              <a:buNone/>
            </a:pPr>
            <a:endParaRPr lang="fr-CH" sz="1800" dirty="0"/>
          </a:p>
          <a:p>
            <a:pPr eaLnBrk="1" hangingPunct="1">
              <a:buFontTx/>
              <a:buNone/>
            </a:pPr>
            <a:endParaRPr lang="fr-CH" sz="1800" dirty="0"/>
          </a:p>
          <a:p>
            <a:pPr eaLnBrk="1" hangingPunct="1">
              <a:buFontTx/>
              <a:buNone/>
            </a:pPr>
            <a:endParaRPr lang="fr-CH" sz="1800" dirty="0"/>
          </a:p>
          <a:p>
            <a:pPr eaLnBrk="1" hangingPunct="1">
              <a:buFontTx/>
              <a:buNone/>
            </a:pPr>
            <a:endParaRPr lang="fr-CH" sz="1800" dirty="0"/>
          </a:p>
          <a:p>
            <a:pPr eaLnBrk="1" hangingPunct="1">
              <a:buFontTx/>
              <a:buNone/>
            </a:pPr>
            <a:endParaRPr lang="fr-CH" sz="1800" dirty="0"/>
          </a:p>
          <a:p>
            <a:pPr eaLnBrk="1" hangingPunct="1">
              <a:buFontTx/>
              <a:buNone/>
            </a:pPr>
            <a:endParaRPr lang="fr-CH" sz="1800" dirty="0"/>
          </a:p>
          <a:p>
            <a:pPr marL="0" indent="0" eaLnBrk="1" hangingPunct="1">
              <a:buNone/>
            </a:pPr>
            <a:r>
              <a:rPr lang="fr-CH" sz="1800" dirty="0"/>
              <a:t>*To </a:t>
            </a:r>
            <a:r>
              <a:rPr lang="fr-CH" sz="1800" dirty="0" err="1"/>
              <a:t>be</a:t>
            </a:r>
            <a:r>
              <a:rPr lang="fr-CH" sz="1800" dirty="0"/>
              <a:t> </a:t>
            </a:r>
            <a:r>
              <a:rPr lang="fr-CH" sz="1800" dirty="0" err="1"/>
              <a:t>checked</a:t>
            </a:r>
            <a:r>
              <a:rPr lang="fr-CH" sz="1800" dirty="0"/>
              <a:t> </a:t>
            </a:r>
            <a:r>
              <a:rPr lang="fr-CH" sz="1800" dirty="0" err="1"/>
              <a:t>based</a:t>
            </a:r>
            <a:r>
              <a:rPr lang="fr-CH" sz="1800" dirty="0"/>
              <a:t> on local configuration</a:t>
            </a:r>
          </a:p>
          <a:p>
            <a:pPr marL="0" indent="0" eaLnBrk="1" hangingPunct="1">
              <a:buNone/>
            </a:pPr>
            <a:r>
              <a:rPr lang="fr-CH" sz="1800" dirty="0"/>
              <a:t>**</a:t>
            </a:r>
            <a:r>
              <a:rPr lang="fr-CH" sz="1800" dirty="0" err="1"/>
              <a:t>Worse</a:t>
            </a:r>
            <a:r>
              <a:rPr lang="fr-CH" sz="1800" dirty="0"/>
              <a:t> value out of the </a:t>
            </a:r>
            <a:r>
              <a:rPr lang="fr-CH" sz="1800" dirty="0" err="1"/>
              <a:t>two</a:t>
            </a:r>
            <a:r>
              <a:rPr lang="fr-CH" sz="1800" dirty="0"/>
              <a:t> circuits </a:t>
            </a:r>
            <a:r>
              <a:rPr lang="fr-CH" sz="1800" dirty="0" err="1"/>
              <a:t>present</a:t>
            </a:r>
            <a:r>
              <a:rPr lang="fr-CH" sz="1800" dirty="0"/>
              <a:t> in the magnet</a:t>
            </a:r>
          </a:p>
          <a:p>
            <a:pPr eaLnBrk="1" hangingPunct="1">
              <a:buFontTx/>
              <a:buNone/>
            </a:pPr>
            <a:endParaRPr lang="fr-CH" sz="1800" dirty="0"/>
          </a:p>
          <a:p>
            <a:pPr eaLnBrk="1" hangingPunct="1">
              <a:buFontTx/>
              <a:buNone/>
            </a:pPr>
            <a:endParaRPr lang="fr-CH" sz="1800" dirty="0"/>
          </a:p>
          <a:p>
            <a:pPr eaLnBrk="1" hangingPunct="1">
              <a:buFontTx/>
              <a:buNone/>
            </a:pPr>
            <a:endParaRPr lang="en-GB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91465"/>
            <a:ext cx="684076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fr-CH" dirty="0"/>
              <a:t>Magnets </a:t>
            </a:r>
            <a:r>
              <a:rPr lang="fr-CH" dirty="0" err="1"/>
              <a:t>parameters</a:t>
            </a:r>
            <a:endParaRPr lang="fr-CH" dirty="0"/>
          </a:p>
          <a:p>
            <a:pPr algn="l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B81166-3271-4AFB-96CE-3361D8D28881}"/>
              </a:ext>
            </a:extLst>
          </p:cNvPr>
          <p:cNvSpPr txBox="1"/>
          <p:nvPr/>
        </p:nvSpPr>
        <p:spPr>
          <a:xfrm>
            <a:off x="2771800" y="2798267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Table 2. Magnet data</a:t>
            </a:r>
            <a:endParaRPr lang="en-GB" sz="12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7A809C6-16E8-1B89-06E0-4866B88C81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976227"/>
              </p:ext>
            </p:extLst>
          </p:nvPr>
        </p:nvGraphicFramePr>
        <p:xfrm>
          <a:off x="1907704" y="2239888"/>
          <a:ext cx="5063308" cy="21592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9880">
                  <a:extLst>
                    <a:ext uri="{9D8B030D-6E8A-4147-A177-3AD203B41FA5}">
                      <a16:colId xmlns:a16="http://schemas.microsoft.com/office/drawing/2014/main" val="2793397754"/>
                    </a:ext>
                  </a:extLst>
                </a:gridCol>
                <a:gridCol w="892056">
                  <a:extLst>
                    <a:ext uri="{9D8B030D-6E8A-4147-A177-3AD203B41FA5}">
                      <a16:colId xmlns:a16="http://schemas.microsoft.com/office/drawing/2014/main" val="2509169582"/>
                    </a:ext>
                  </a:extLst>
                </a:gridCol>
                <a:gridCol w="849658">
                  <a:extLst>
                    <a:ext uri="{9D8B030D-6E8A-4147-A177-3AD203B41FA5}">
                      <a16:colId xmlns:a16="http://schemas.microsoft.com/office/drawing/2014/main" val="3542163263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1851819626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2249653451"/>
                    </a:ext>
                  </a:extLst>
                </a:gridCol>
              </a:tblGrid>
              <a:tr h="761422">
                <a:tc>
                  <a:txBody>
                    <a:bodyPr/>
                    <a:lstStyle/>
                    <a:p>
                      <a:r>
                        <a:rPr lang="fr-CH" sz="1600" dirty="0"/>
                        <a:t>Magnet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R per </a:t>
                      </a:r>
                      <a:r>
                        <a:rPr lang="fr-CH" sz="1600" dirty="0" err="1"/>
                        <a:t>coil</a:t>
                      </a:r>
                      <a:r>
                        <a:rPr lang="fr-CH" sz="1600" dirty="0"/>
                        <a:t> (m</a:t>
                      </a:r>
                      <a:r>
                        <a:rPr lang="el-GR" sz="1600" dirty="0"/>
                        <a:t>Ω</a:t>
                      </a:r>
                      <a:r>
                        <a:rPr lang="fr-CH" sz="1600" dirty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R total (m</a:t>
                      </a:r>
                      <a:r>
                        <a:rPr lang="el-GR" sz="1600" dirty="0"/>
                        <a:t>Ω</a:t>
                      </a:r>
                      <a:r>
                        <a:rPr lang="fr-CH" sz="1600" dirty="0"/>
                        <a:t>))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P drop (bar)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err="1"/>
                        <a:t>Cooling</a:t>
                      </a:r>
                      <a:r>
                        <a:rPr lang="fr-CH" sz="1600" dirty="0"/>
                        <a:t> flow (l/min)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006235"/>
                  </a:ext>
                </a:extLst>
              </a:tr>
              <a:tr h="343110">
                <a:tc>
                  <a:txBody>
                    <a:bodyPr/>
                    <a:lstStyle/>
                    <a:p>
                      <a:r>
                        <a:rPr lang="fr-CH" sz="1600" dirty="0" err="1"/>
                        <a:t>Dipole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3,4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6,8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12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91 *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872034"/>
                  </a:ext>
                </a:extLst>
              </a:tr>
              <a:tr h="457348">
                <a:tc>
                  <a:txBody>
                    <a:bodyPr/>
                    <a:lstStyle/>
                    <a:p>
                      <a:r>
                        <a:rPr lang="fr-CH" sz="1600" dirty="0"/>
                        <a:t>Quad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8,2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32,8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12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30 *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9607554"/>
                  </a:ext>
                </a:extLst>
              </a:tr>
              <a:tr h="535816">
                <a:tc>
                  <a:txBody>
                    <a:bodyPr/>
                    <a:lstStyle/>
                    <a:p>
                      <a:r>
                        <a:rPr lang="fr-CH" sz="1600" dirty="0" err="1"/>
                        <a:t>Sextupole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7,8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46,8 **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12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1 *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332568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C1DDC25-3F73-E9FE-35EC-2D0FBECD11CD}"/>
              </a:ext>
            </a:extLst>
          </p:cNvPr>
          <p:cNvSpPr txBox="1"/>
          <p:nvPr/>
        </p:nvSpPr>
        <p:spPr>
          <a:xfrm>
            <a:off x="3101523" y="1700808"/>
            <a:ext cx="29409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Table 1. </a:t>
            </a:r>
            <a:r>
              <a:rPr lang="fr-CH" sz="1200" dirty="0" err="1"/>
              <a:t>Individual</a:t>
            </a:r>
            <a:r>
              <a:rPr lang="fr-CH" sz="1200" dirty="0"/>
              <a:t> Magnet </a:t>
            </a:r>
            <a:r>
              <a:rPr lang="fr-CH" sz="1200" dirty="0" err="1"/>
              <a:t>parameters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99561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C09D6B-6ED7-4BF4-C63F-0207F7952C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>
            <a:extLst>
              <a:ext uri="{FF2B5EF4-FFF2-40B4-BE49-F238E27FC236}">
                <a16:creationId xmlns:a16="http://schemas.microsoft.com/office/drawing/2014/main" id="{4E608C47-CB84-F455-15B8-27FD798944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1520" y="908720"/>
            <a:ext cx="8640960" cy="5544616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fr-CH" sz="1800" dirty="0"/>
              <a:t>For </a:t>
            </a:r>
            <a:r>
              <a:rPr lang="fr-CH" sz="1800" dirty="0" err="1"/>
              <a:t>each</a:t>
            </a:r>
            <a:r>
              <a:rPr lang="fr-CH" sz="1800" dirty="0"/>
              <a:t> magnet type the </a:t>
            </a:r>
            <a:r>
              <a:rPr lang="fr-CH" sz="1800" dirty="0" err="1"/>
              <a:t>cooling</a:t>
            </a:r>
            <a:r>
              <a:rPr lang="fr-CH" sz="1800" dirty="0"/>
              <a:t> </a:t>
            </a:r>
            <a:r>
              <a:rPr lang="fr-CH" sz="1800" dirty="0" err="1"/>
              <a:t>parameters</a:t>
            </a:r>
            <a:r>
              <a:rPr lang="fr-CH" sz="1800" dirty="0"/>
              <a:t> are </a:t>
            </a:r>
            <a:r>
              <a:rPr lang="fr-CH" sz="1800" dirty="0" err="1"/>
              <a:t>evaluated</a:t>
            </a:r>
            <a:r>
              <a:rPr lang="fr-CH" sz="1800" dirty="0"/>
              <a:t> (</a:t>
            </a:r>
            <a:r>
              <a:rPr lang="fr-CH" sz="1800" dirty="0" err="1"/>
              <a:t>from</a:t>
            </a:r>
            <a:r>
              <a:rPr lang="fr-CH" sz="1800" dirty="0"/>
              <a:t> E. C.C. Garcia):</a:t>
            </a:r>
          </a:p>
          <a:p>
            <a:pPr eaLnBrk="1" hangingPunct="1">
              <a:buFontTx/>
              <a:buNone/>
            </a:pPr>
            <a:endParaRPr lang="fr-CH" sz="1800" dirty="0"/>
          </a:p>
          <a:p>
            <a:pPr eaLnBrk="1" hangingPunct="1">
              <a:buFontTx/>
              <a:buNone/>
            </a:pPr>
            <a:endParaRPr lang="fr-CH" sz="1800" dirty="0"/>
          </a:p>
          <a:p>
            <a:pPr eaLnBrk="1" hangingPunct="1">
              <a:buFontTx/>
              <a:buNone/>
            </a:pPr>
            <a:endParaRPr lang="fr-CH" sz="1800" dirty="0"/>
          </a:p>
          <a:p>
            <a:pPr eaLnBrk="1" hangingPunct="1">
              <a:buFontTx/>
              <a:buNone/>
            </a:pPr>
            <a:endParaRPr lang="fr-CH" sz="1800" dirty="0"/>
          </a:p>
          <a:p>
            <a:pPr eaLnBrk="1" hangingPunct="1">
              <a:buFontTx/>
              <a:buNone/>
            </a:pPr>
            <a:endParaRPr lang="fr-CH" sz="1800" dirty="0"/>
          </a:p>
          <a:p>
            <a:pPr eaLnBrk="1" hangingPunct="1">
              <a:buFontTx/>
              <a:buNone/>
            </a:pPr>
            <a:endParaRPr lang="fr-CH" sz="1800" dirty="0"/>
          </a:p>
          <a:p>
            <a:pPr eaLnBrk="1" hangingPunct="1">
              <a:buFontTx/>
              <a:buNone/>
            </a:pPr>
            <a:endParaRPr lang="fr-CH" sz="1800" dirty="0"/>
          </a:p>
          <a:p>
            <a:pPr eaLnBrk="1" hangingPunct="1">
              <a:buFontTx/>
              <a:buNone/>
            </a:pPr>
            <a:endParaRPr lang="fr-CH" sz="1800" dirty="0"/>
          </a:p>
          <a:p>
            <a:pPr eaLnBrk="1" hangingPunct="1">
              <a:buFontTx/>
              <a:buNone/>
            </a:pPr>
            <a:endParaRPr lang="fr-CH" sz="1800" dirty="0"/>
          </a:p>
          <a:p>
            <a:pPr eaLnBrk="1" hangingPunct="1">
              <a:buFontTx/>
              <a:buNone/>
            </a:pPr>
            <a:endParaRPr lang="fr-CH" sz="1800" dirty="0"/>
          </a:p>
          <a:p>
            <a:pPr eaLnBrk="1" hangingPunct="1">
              <a:buFontTx/>
              <a:buNone/>
            </a:pPr>
            <a:endParaRPr lang="fr-CH" sz="1800" dirty="0"/>
          </a:p>
          <a:p>
            <a:pPr eaLnBrk="1" hangingPunct="1">
              <a:buFontTx/>
              <a:buNone/>
            </a:pPr>
            <a:endParaRPr lang="fr-CH" sz="1800" dirty="0"/>
          </a:p>
          <a:p>
            <a:pPr eaLnBrk="1" hangingPunct="1">
              <a:buFontTx/>
              <a:buNone/>
            </a:pPr>
            <a:endParaRPr lang="fr-CH" sz="1800" dirty="0"/>
          </a:p>
          <a:p>
            <a:pPr eaLnBrk="1" hangingPunct="1">
              <a:buFontTx/>
              <a:buNone/>
            </a:pPr>
            <a:endParaRPr lang="en-GB" sz="1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1017A6-596F-9EF5-DAF2-497F27795E26}"/>
              </a:ext>
            </a:extLst>
          </p:cNvPr>
          <p:cNvSpPr txBox="1"/>
          <p:nvPr/>
        </p:nvSpPr>
        <p:spPr>
          <a:xfrm>
            <a:off x="1331640" y="91465"/>
            <a:ext cx="684076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fr-CH" dirty="0"/>
              <a:t>Magnets performances</a:t>
            </a:r>
          </a:p>
          <a:p>
            <a:pPr algn="l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3DFA44-0AAC-4803-6F1D-5E2D54C7EBAE}"/>
              </a:ext>
            </a:extLst>
          </p:cNvPr>
          <p:cNvSpPr txBox="1"/>
          <p:nvPr/>
        </p:nvSpPr>
        <p:spPr>
          <a:xfrm>
            <a:off x="2627784" y="1312755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Table 2. Magnet operating R.M.S. </a:t>
            </a:r>
            <a:r>
              <a:rPr lang="fr-CH" sz="1200" dirty="0" err="1"/>
              <a:t>current</a:t>
            </a:r>
            <a:r>
              <a:rPr lang="fr-CH" sz="1200" dirty="0"/>
              <a:t> (A)</a:t>
            </a:r>
            <a:endParaRPr lang="en-GB"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A9248C-BABD-1557-6A53-1C71020B83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3668" y="1606649"/>
            <a:ext cx="5976664" cy="119861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92D7F03-ABD8-4CF4-E65C-06FC03DF6580}"/>
              </a:ext>
            </a:extLst>
          </p:cNvPr>
          <p:cNvSpPr txBox="1"/>
          <p:nvPr/>
        </p:nvSpPr>
        <p:spPr>
          <a:xfrm>
            <a:off x="2648880" y="2896816"/>
            <a:ext cx="3960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Table 3. </a:t>
            </a:r>
            <a:r>
              <a:rPr lang="fr-CH" sz="1200" dirty="0" err="1"/>
              <a:t>Dissipated</a:t>
            </a:r>
            <a:r>
              <a:rPr lang="fr-CH" sz="1200" dirty="0"/>
              <a:t> power per group of 4 magnets (kW)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C1587D-33D2-5F80-761C-CE5C3FA28919}"/>
              </a:ext>
            </a:extLst>
          </p:cNvPr>
          <p:cNvSpPr txBox="1"/>
          <p:nvPr/>
        </p:nvSpPr>
        <p:spPr>
          <a:xfrm>
            <a:off x="2638780" y="4462421"/>
            <a:ext cx="37334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Table 4. </a:t>
            </a:r>
            <a:r>
              <a:rPr lang="fr-CH" sz="1200" dirty="0" err="1"/>
              <a:t>Temperature</a:t>
            </a:r>
            <a:r>
              <a:rPr lang="fr-CH" sz="1200" dirty="0"/>
              <a:t> </a:t>
            </a:r>
            <a:r>
              <a:rPr lang="fr-CH" sz="1200" dirty="0" err="1"/>
              <a:t>increase</a:t>
            </a:r>
            <a:r>
              <a:rPr lang="fr-CH" sz="1200" dirty="0"/>
              <a:t> per magnet type (ºC)</a:t>
            </a:r>
            <a:endParaRPr lang="en-GB" sz="12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6C8001B-37DB-6C8B-FA98-82A5D19B9A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3648" y="4910344"/>
            <a:ext cx="5904656" cy="111252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8172E5C-9C02-DC1A-4C45-95862FCFAC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5800" y="3285876"/>
            <a:ext cx="7086600" cy="1112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535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51520" y="1592796"/>
            <a:ext cx="8640960" cy="367240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fr-CH" sz="1400" dirty="0"/>
              <a:t>The </a:t>
            </a:r>
            <a:r>
              <a:rPr lang="fr-CH" sz="1400" dirty="0" err="1"/>
              <a:t>calculated</a:t>
            </a:r>
            <a:r>
              <a:rPr lang="fr-CH" sz="1400" dirty="0"/>
              <a:t> </a:t>
            </a:r>
            <a:r>
              <a:rPr lang="fr-CH" sz="1400" dirty="0" err="1"/>
              <a:t>temperature</a:t>
            </a:r>
            <a:r>
              <a:rPr lang="fr-CH" sz="1400" dirty="0"/>
              <a:t> </a:t>
            </a:r>
            <a:r>
              <a:rPr lang="fr-CH" sz="1400" dirty="0" err="1"/>
              <a:t>increase</a:t>
            </a:r>
            <a:r>
              <a:rPr lang="fr-CH" sz="1400" dirty="0"/>
              <a:t> </a:t>
            </a:r>
            <a:r>
              <a:rPr lang="fr-CH" sz="1400" dirty="0" err="1"/>
              <a:t>during</a:t>
            </a:r>
            <a:r>
              <a:rPr lang="fr-CH" sz="1400" dirty="0"/>
              <a:t> the </a:t>
            </a:r>
            <a:r>
              <a:rPr lang="fr-CH" sz="1400" dirty="0" err="1"/>
              <a:t>different</a:t>
            </a:r>
            <a:r>
              <a:rPr lang="fr-CH" sz="1400" dirty="0"/>
              <a:t> flat top duration </a:t>
            </a:r>
            <a:r>
              <a:rPr lang="fr-CH" sz="1400" dirty="0" err="1"/>
              <a:t>remains</a:t>
            </a:r>
            <a:r>
              <a:rPr lang="fr-CH" sz="1400" dirty="0"/>
              <a:t> at the </a:t>
            </a:r>
            <a:r>
              <a:rPr lang="fr-CH" sz="1400" dirty="0" err="1"/>
              <a:t>worse</a:t>
            </a:r>
            <a:r>
              <a:rPr lang="fr-CH" sz="1400" dirty="0"/>
              <a:t> case at 8 ºC for the </a:t>
            </a:r>
            <a:r>
              <a:rPr lang="fr-CH" sz="1400" dirty="0" err="1"/>
              <a:t>bending</a:t>
            </a:r>
            <a:r>
              <a:rPr lang="fr-CH" sz="1400" dirty="0"/>
              <a:t> magnet, </a:t>
            </a:r>
            <a:r>
              <a:rPr lang="fr-CH" sz="1400" dirty="0" err="1"/>
              <a:t>considering</a:t>
            </a:r>
            <a:r>
              <a:rPr lang="fr-CH" sz="1400" dirty="0"/>
              <a:t> the </a:t>
            </a:r>
            <a:r>
              <a:rPr lang="fr-CH" sz="1400" dirty="0" err="1"/>
              <a:t>cooling</a:t>
            </a:r>
            <a:r>
              <a:rPr lang="fr-CH" sz="1400" dirty="0"/>
              <a:t> flow </a:t>
            </a:r>
            <a:r>
              <a:rPr lang="fr-CH" sz="1400" dirty="0" err="1"/>
              <a:t>is</a:t>
            </a:r>
            <a:r>
              <a:rPr lang="fr-CH" sz="1400" dirty="0"/>
              <a:t> at 91 l/min </a:t>
            </a:r>
            <a:r>
              <a:rPr lang="fr-CH" sz="1400" dirty="0" err="1"/>
              <a:t>which</a:t>
            </a:r>
            <a:r>
              <a:rPr lang="fr-CH" sz="1400" dirty="0"/>
              <a:t> </a:t>
            </a:r>
            <a:r>
              <a:rPr lang="fr-CH" sz="1400" dirty="0" err="1"/>
              <a:t>shall</a:t>
            </a:r>
            <a:r>
              <a:rPr lang="fr-CH" sz="1400" dirty="0"/>
              <a:t> </a:t>
            </a:r>
            <a:r>
              <a:rPr lang="fr-CH" sz="1400" dirty="0" err="1"/>
              <a:t>be</a:t>
            </a:r>
            <a:r>
              <a:rPr lang="fr-CH" sz="1400" dirty="0"/>
              <a:t> </a:t>
            </a:r>
            <a:r>
              <a:rPr lang="fr-CH" sz="1400" dirty="0" err="1"/>
              <a:t>confirmed</a:t>
            </a:r>
            <a:r>
              <a:rPr lang="fr-CH" sz="1400" dirty="0"/>
              <a:t>.</a:t>
            </a:r>
          </a:p>
          <a:p>
            <a:pPr eaLnBrk="1" hangingPunct="1">
              <a:buFontTx/>
              <a:buNone/>
            </a:pPr>
            <a:endParaRPr lang="fr-CH" sz="1400" dirty="0"/>
          </a:p>
          <a:p>
            <a:pPr eaLnBrk="1" hangingPunct="1">
              <a:buNone/>
            </a:pPr>
            <a:r>
              <a:rPr lang="fr-CH" sz="1400" dirty="0"/>
              <a:t>The total </a:t>
            </a:r>
            <a:r>
              <a:rPr lang="fr-CH" sz="1400" dirty="0" err="1"/>
              <a:t>dissipated</a:t>
            </a:r>
            <a:r>
              <a:rPr lang="fr-CH" sz="1400" dirty="0"/>
              <a:t> power in the case of the 5 s plateau for the 32 magnets </a:t>
            </a:r>
            <a:r>
              <a:rPr lang="fr-CH" sz="1400" dirty="0" err="1"/>
              <a:t>represents</a:t>
            </a:r>
            <a:r>
              <a:rPr lang="fr-CH" sz="1400" dirty="0"/>
              <a:t> an </a:t>
            </a:r>
            <a:r>
              <a:rPr lang="fr-CH" sz="1400" dirty="0" err="1"/>
              <a:t>increase</a:t>
            </a:r>
            <a:r>
              <a:rPr lang="fr-CH" sz="1400" dirty="0"/>
              <a:t> of 2,8 times the power w.r.t. the </a:t>
            </a:r>
            <a:r>
              <a:rPr lang="fr-CH" sz="1400" dirty="0" err="1"/>
              <a:t>present</a:t>
            </a:r>
            <a:r>
              <a:rPr lang="fr-CH" sz="1400" dirty="0"/>
              <a:t> situation. The </a:t>
            </a:r>
            <a:r>
              <a:rPr lang="fr-CH" sz="1400" dirty="0" err="1"/>
              <a:t>increase</a:t>
            </a:r>
            <a:r>
              <a:rPr lang="fr-CH" sz="1400" dirty="0"/>
              <a:t> of </a:t>
            </a:r>
            <a:r>
              <a:rPr lang="fr-CH" sz="1400" dirty="0" err="1"/>
              <a:t>cooling</a:t>
            </a:r>
            <a:r>
              <a:rPr lang="fr-CH" sz="1400" dirty="0"/>
              <a:t> </a:t>
            </a:r>
            <a:r>
              <a:rPr lang="fr-CH" sz="1400" dirty="0" err="1"/>
              <a:t>demand</a:t>
            </a:r>
            <a:r>
              <a:rPr lang="fr-CH" sz="1400" dirty="0"/>
              <a:t> to the </a:t>
            </a:r>
            <a:r>
              <a:rPr lang="fr-CH" sz="1400" dirty="0" err="1"/>
              <a:t>cooling</a:t>
            </a:r>
            <a:r>
              <a:rPr lang="fr-CH" sz="1400" dirty="0"/>
              <a:t> network </a:t>
            </a:r>
            <a:r>
              <a:rPr lang="fr-CH" sz="1400" dirty="0" err="1"/>
              <a:t>shall</a:t>
            </a:r>
            <a:r>
              <a:rPr lang="fr-CH" sz="1400" dirty="0"/>
              <a:t> </a:t>
            </a:r>
            <a:r>
              <a:rPr lang="fr-CH" sz="1400" dirty="0" err="1"/>
              <a:t>be</a:t>
            </a:r>
            <a:r>
              <a:rPr lang="fr-CH" sz="1400" dirty="0"/>
              <a:t> </a:t>
            </a:r>
            <a:r>
              <a:rPr lang="fr-CH" sz="1400" dirty="0" err="1"/>
              <a:t>adressed</a:t>
            </a:r>
            <a:r>
              <a:rPr lang="fr-CH" sz="1400" dirty="0"/>
              <a:t> to EN/CV to </a:t>
            </a:r>
            <a:r>
              <a:rPr lang="fr-CH" sz="1400" dirty="0" err="1"/>
              <a:t>ensure</a:t>
            </a:r>
            <a:r>
              <a:rPr lang="fr-CH" sz="1400" dirty="0"/>
              <a:t> </a:t>
            </a:r>
            <a:r>
              <a:rPr lang="fr-CH" sz="1400" dirty="0" err="1"/>
              <a:t>operations</a:t>
            </a:r>
            <a:r>
              <a:rPr lang="fr-CH" sz="1400" dirty="0"/>
              <a:t> at 25 ºC input maximum.</a:t>
            </a:r>
            <a:endParaRPr lang="en-GB" sz="1400" dirty="0"/>
          </a:p>
          <a:p>
            <a:pPr eaLnBrk="1" hangingPunct="1">
              <a:buFontTx/>
              <a:buNone/>
            </a:pPr>
            <a:endParaRPr lang="fr-CH" sz="1400" dirty="0"/>
          </a:p>
          <a:p>
            <a:pPr eaLnBrk="1" hangingPunct="1">
              <a:buFontTx/>
              <a:buNone/>
            </a:pPr>
            <a:r>
              <a:rPr lang="fr-CH" sz="1400" dirty="0" err="1"/>
              <a:t>Since</a:t>
            </a:r>
            <a:r>
              <a:rPr lang="fr-CH" sz="1400" dirty="0"/>
              <a:t> the operating </a:t>
            </a:r>
            <a:r>
              <a:rPr lang="fr-CH" sz="1400" dirty="0" err="1"/>
              <a:t>currents</a:t>
            </a:r>
            <a:r>
              <a:rPr lang="fr-CH" sz="1400" dirty="0"/>
              <a:t> of the main </a:t>
            </a:r>
            <a:r>
              <a:rPr lang="fr-CH" sz="1400" dirty="0" err="1"/>
              <a:t>quadrupoles</a:t>
            </a:r>
            <a:r>
              <a:rPr lang="fr-CH" sz="1400" dirty="0"/>
              <a:t> </a:t>
            </a:r>
            <a:r>
              <a:rPr lang="fr-CH" sz="1400" dirty="0" err="1"/>
              <a:t>is</a:t>
            </a:r>
            <a:r>
              <a:rPr lang="fr-CH" sz="1400" dirty="0"/>
              <a:t> </a:t>
            </a:r>
            <a:r>
              <a:rPr lang="fr-CH" sz="1400" dirty="0" err="1"/>
              <a:t>rather</a:t>
            </a:r>
            <a:r>
              <a:rPr lang="fr-CH" sz="1400" dirty="0"/>
              <a:t> </a:t>
            </a:r>
            <a:r>
              <a:rPr lang="fr-CH" sz="1400" dirty="0" err="1"/>
              <a:t>limited</a:t>
            </a:r>
            <a:r>
              <a:rPr lang="fr-CH" sz="1400" dirty="0"/>
              <a:t> </a:t>
            </a:r>
            <a:r>
              <a:rPr lang="fr-CH" sz="1400" dirty="0" err="1"/>
              <a:t>with</a:t>
            </a:r>
            <a:r>
              <a:rPr lang="fr-CH" sz="1400" dirty="0"/>
              <a:t> respect to the magnet performances, the </a:t>
            </a:r>
            <a:r>
              <a:rPr lang="fr-CH" sz="1400" dirty="0" err="1"/>
              <a:t>temperature</a:t>
            </a:r>
            <a:r>
              <a:rPr lang="fr-CH" sz="1400" dirty="0"/>
              <a:t> </a:t>
            </a:r>
            <a:r>
              <a:rPr lang="fr-CH" sz="1400" dirty="0" err="1"/>
              <a:t>increase</a:t>
            </a:r>
            <a:r>
              <a:rPr lang="fr-CH" sz="1400" dirty="0"/>
              <a:t> </a:t>
            </a:r>
            <a:r>
              <a:rPr lang="fr-CH" sz="1400" dirty="0" err="1"/>
              <a:t>remain</a:t>
            </a:r>
            <a:r>
              <a:rPr lang="fr-CH" sz="1400" dirty="0"/>
              <a:t> at marginal values of about 1 ºC.</a:t>
            </a:r>
          </a:p>
          <a:p>
            <a:pPr eaLnBrk="1" hangingPunct="1">
              <a:buFontTx/>
              <a:buNone/>
            </a:pPr>
            <a:endParaRPr lang="fr-CH" sz="1400" dirty="0"/>
          </a:p>
          <a:p>
            <a:pPr eaLnBrk="1" hangingPunct="1">
              <a:buFontTx/>
              <a:buNone/>
            </a:pPr>
            <a:r>
              <a:rPr lang="fr-CH" sz="1400" dirty="0" err="1"/>
              <a:t>Similar</a:t>
            </a:r>
            <a:r>
              <a:rPr lang="fr-CH" sz="1400" dirty="0"/>
              <a:t> case </a:t>
            </a:r>
            <a:r>
              <a:rPr lang="fr-CH" sz="1400" dirty="0" err="1"/>
              <a:t>is</a:t>
            </a:r>
            <a:r>
              <a:rPr lang="fr-CH" sz="1400" dirty="0"/>
              <a:t> for the </a:t>
            </a:r>
            <a:r>
              <a:rPr lang="fr-CH" sz="1400" dirty="0" err="1"/>
              <a:t>sextupoles</a:t>
            </a:r>
            <a:r>
              <a:rPr lang="fr-CH" sz="1400" dirty="0"/>
              <a:t> </a:t>
            </a:r>
            <a:r>
              <a:rPr lang="fr-CH" sz="1400" dirty="0" err="1"/>
              <a:t>where</a:t>
            </a:r>
            <a:r>
              <a:rPr lang="fr-CH" sz="1400" dirty="0"/>
              <a:t> the </a:t>
            </a:r>
            <a:r>
              <a:rPr lang="fr-CH" sz="1400" dirty="0" err="1"/>
              <a:t>temperature</a:t>
            </a:r>
            <a:r>
              <a:rPr lang="fr-CH" sz="1400" dirty="0"/>
              <a:t> </a:t>
            </a:r>
            <a:r>
              <a:rPr lang="fr-CH" sz="1400" dirty="0" err="1"/>
              <a:t>increase</a:t>
            </a:r>
            <a:r>
              <a:rPr lang="fr-CH" sz="1400" dirty="0"/>
              <a:t> </a:t>
            </a:r>
            <a:r>
              <a:rPr lang="fr-CH" sz="1400" dirty="0" err="1"/>
              <a:t>remains</a:t>
            </a:r>
            <a:r>
              <a:rPr lang="fr-CH" sz="1400" dirty="0"/>
              <a:t> </a:t>
            </a:r>
            <a:r>
              <a:rPr lang="fr-CH" sz="1400" dirty="0" err="1"/>
              <a:t>below</a:t>
            </a:r>
            <a:r>
              <a:rPr lang="fr-CH" sz="1400" dirty="0"/>
              <a:t> 1 ºC if </a:t>
            </a:r>
            <a:r>
              <a:rPr lang="fr-CH" sz="1400" dirty="0" err="1"/>
              <a:t>we</a:t>
            </a:r>
            <a:r>
              <a:rPr lang="fr-CH" sz="1400" dirty="0"/>
              <a:t> </a:t>
            </a:r>
            <a:r>
              <a:rPr lang="fr-CH" sz="1400" dirty="0" err="1"/>
              <a:t>consider</a:t>
            </a:r>
            <a:r>
              <a:rPr lang="fr-CH" sz="1400" dirty="0"/>
              <a:t> a </a:t>
            </a:r>
            <a:r>
              <a:rPr lang="fr-CH" sz="1400" dirty="0" err="1"/>
              <a:t>cooling</a:t>
            </a:r>
            <a:r>
              <a:rPr lang="fr-CH" sz="1400" dirty="0"/>
              <a:t> flow of 1 liter per minute </a:t>
            </a:r>
            <a:r>
              <a:rPr lang="fr-CH" sz="1400" dirty="0" err="1"/>
              <a:t>which</a:t>
            </a:r>
            <a:r>
              <a:rPr lang="fr-CH" sz="1400" dirty="0"/>
              <a:t> </a:t>
            </a:r>
            <a:r>
              <a:rPr lang="fr-CH" sz="1400" dirty="0" err="1"/>
              <a:t>shall</a:t>
            </a:r>
            <a:r>
              <a:rPr lang="fr-CH" sz="1400" dirty="0"/>
              <a:t> </a:t>
            </a:r>
            <a:r>
              <a:rPr lang="fr-CH" sz="1400" dirty="0" err="1"/>
              <a:t>be</a:t>
            </a:r>
            <a:r>
              <a:rPr lang="fr-CH" sz="1400" dirty="0"/>
              <a:t> </a:t>
            </a:r>
            <a:r>
              <a:rPr lang="fr-CH" sz="1400" dirty="0" err="1"/>
              <a:t>confirmed</a:t>
            </a:r>
            <a:r>
              <a:rPr lang="fr-CH" sz="1400" dirty="0"/>
              <a:t>.</a:t>
            </a:r>
          </a:p>
          <a:p>
            <a:pPr eaLnBrk="1" hangingPunct="1">
              <a:buFontTx/>
              <a:buNone/>
            </a:pPr>
            <a:endParaRPr lang="fr-CH" sz="1400" dirty="0"/>
          </a:p>
          <a:p>
            <a:pPr eaLnBrk="1" hangingPunct="1">
              <a:buFontTx/>
              <a:buNone/>
            </a:pPr>
            <a:r>
              <a:rPr lang="fr-CH" sz="1400" dirty="0"/>
              <a:t>Thermal inspections </a:t>
            </a:r>
            <a:r>
              <a:rPr lang="fr-CH" sz="1400" dirty="0" err="1"/>
              <a:t>during</a:t>
            </a:r>
            <a:r>
              <a:rPr lang="fr-CH" sz="1400" dirty="0"/>
              <a:t> new operating sets </a:t>
            </a:r>
            <a:r>
              <a:rPr lang="fr-CH" sz="1400" dirty="0" err="1"/>
              <a:t>shall</a:t>
            </a:r>
            <a:r>
              <a:rPr lang="fr-CH" sz="1400" dirty="0"/>
              <a:t> </a:t>
            </a:r>
            <a:r>
              <a:rPr lang="fr-CH" sz="1400" dirty="0" err="1"/>
              <a:t>be</a:t>
            </a:r>
            <a:r>
              <a:rPr lang="fr-CH" sz="1400" dirty="0"/>
              <a:t> made to </a:t>
            </a:r>
            <a:r>
              <a:rPr lang="fr-CH" sz="1400" dirty="0" err="1"/>
              <a:t>ensure</a:t>
            </a:r>
            <a:r>
              <a:rPr lang="fr-CH" sz="1400" dirty="0"/>
              <a:t> </a:t>
            </a:r>
            <a:r>
              <a:rPr lang="fr-CH" sz="1400" dirty="0" err="1"/>
              <a:t>safe</a:t>
            </a:r>
            <a:r>
              <a:rPr lang="fr-CH" sz="1400" dirty="0"/>
              <a:t> and </a:t>
            </a:r>
            <a:r>
              <a:rPr lang="fr-CH" sz="1400" dirty="0" err="1"/>
              <a:t>secure</a:t>
            </a:r>
            <a:r>
              <a:rPr lang="fr-CH" sz="1400" dirty="0"/>
              <a:t> </a:t>
            </a:r>
            <a:r>
              <a:rPr lang="fr-CH" sz="1400" dirty="0" err="1"/>
              <a:t>operations</a:t>
            </a:r>
            <a:r>
              <a:rPr lang="fr-CH" sz="1400" dirty="0"/>
              <a:t>, </a:t>
            </a:r>
            <a:r>
              <a:rPr lang="fr-CH" sz="1400" dirty="0" err="1"/>
              <a:t>considering</a:t>
            </a:r>
            <a:r>
              <a:rPr lang="fr-CH" sz="1400" dirty="0"/>
              <a:t> </a:t>
            </a:r>
            <a:r>
              <a:rPr lang="fr-CH" sz="1400" dirty="0" err="1"/>
              <a:t>that</a:t>
            </a:r>
            <a:r>
              <a:rPr lang="fr-CH" sz="1400" dirty="0"/>
              <a:t> the </a:t>
            </a:r>
            <a:r>
              <a:rPr lang="fr-CH" sz="1400"/>
              <a:t>bending </a:t>
            </a:r>
            <a:r>
              <a:rPr lang="fr-CH" sz="1400" dirty="0"/>
              <a:t>magnets have no </a:t>
            </a:r>
            <a:r>
              <a:rPr lang="fr-CH" sz="1400" dirty="0" err="1"/>
              <a:t>spare</a:t>
            </a:r>
            <a:r>
              <a:rPr lang="fr-CH" sz="1400" dirty="0"/>
              <a:t> </a:t>
            </a:r>
            <a:r>
              <a:rPr lang="fr-CH" sz="1400" dirty="0" err="1"/>
              <a:t>coils</a:t>
            </a:r>
            <a:r>
              <a:rPr lang="fr-CH" sz="1400" dirty="0"/>
              <a:t>.</a:t>
            </a:r>
          </a:p>
          <a:p>
            <a:pPr eaLnBrk="1" hangingPunct="1">
              <a:buFontTx/>
              <a:buNone/>
            </a:pPr>
            <a:endParaRPr lang="fr-CH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91465"/>
            <a:ext cx="684076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fr-CH" dirty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255111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120513</TotalTime>
  <Words>484</Words>
  <Application>Microsoft Office PowerPoint</Application>
  <PresentationFormat>On-screen Show (4:3)</PresentationFormat>
  <Paragraphs>84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Tahoma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dbodart</dc:creator>
  <cp:lastModifiedBy>Dominique Bodart</cp:lastModifiedBy>
  <cp:revision>834</cp:revision>
  <dcterms:created xsi:type="dcterms:W3CDTF">2009-07-28T14:56:50Z</dcterms:created>
  <dcterms:modified xsi:type="dcterms:W3CDTF">2025-08-25T10:31:57Z</dcterms:modified>
</cp:coreProperties>
</file>