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60"/>
  </p:normalViewPr>
  <p:slideViewPr>
    <p:cSldViewPr showGuides="1">
      <p:cViewPr varScale="1">
        <p:scale>
          <a:sx n="116" d="100"/>
          <a:sy n="116" d="100"/>
        </p:scale>
        <p:origin x="216" y="416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LCC tuning l July 2025 l S.Liuzzo et al.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esrf.fr/BeamDynamics/commissioningsimulation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0F53C8-E45D-514C-8D44-8E239A0C03DE}"/>
              </a:ext>
            </a:extLst>
          </p:cNvPr>
          <p:cNvSpPr txBox="1"/>
          <p:nvPr/>
        </p:nvSpPr>
        <p:spPr>
          <a:xfrm>
            <a:off x="3503712" y="4149080"/>
            <a:ext cx="50035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</a:rPr>
              <a:t>FCC-</a:t>
            </a:r>
            <a:r>
              <a:rPr lang="en-US" sz="2400" b="1" dirty="0" err="1">
                <a:solidFill>
                  <a:schemeClr val="accent2"/>
                </a:solidFill>
              </a:rPr>
              <a:t>ee</a:t>
            </a:r>
            <a:r>
              <a:rPr lang="en-US" sz="2400" b="1" dirty="0">
                <a:solidFill>
                  <a:schemeClr val="accent2"/>
                </a:solidFill>
              </a:rPr>
              <a:t> LCC optics tuning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2"/>
                </a:solidFill>
              </a:rPr>
              <a:t>correctors/</a:t>
            </a:r>
            <a:r>
              <a:rPr lang="en-US" sz="2000" dirty="0" err="1">
                <a:solidFill>
                  <a:schemeClr val="accent2"/>
                </a:solidFill>
              </a:rPr>
              <a:t>bpms</a:t>
            </a:r>
            <a:r>
              <a:rPr lang="en-US" sz="2000" dirty="0">
                <a:solidFill>
                  <a:schemeClr val="accent2"/>
                </a:solidFill>
              </a:rPr>
              <a:t> at all ARC </a:t>
            </a:r>
            <a:r>
              <a:rPr lang="en-US" sz="2000" dirty="0" err="1">
                <a:solidFill>
                  <a:schemeClr val="accent2"/>
                </a:solidFill>
              </a:rPr>
              <a:t>sextupoles</a:t>
            </a:r>
            <a:endParaRPr lang="en-US" sz="2000" dirty="0">
              <a:solidFill>
                <a:schemeClr val="accent2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accent2"/>
                </a:solidFill>
              </a:rPr>
              <a:t>correctors/</a:t>
            </a:r>
            <a:r>
              <a:rPr lang="en-US" sz="2000" dirty="0" err="1">
                <a:solidFill>
                  <a:schemeClr val="accent2"/>
                </a:solidFill>
              </a:rPr>
              <a:t>bpms</a:t>
            </a:r>
            <a:r>
              <a:rPr lang="en-US" sz="2000" dirty="0">
                <a:solidFill>
                  <a:schemeClr val="accent2"/>
                </a:solidFill>
              </a:rPr>
              <a:t> at all ARC quadrupoles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9A092-3BFB-DD40-91AE-D8788426B1D6}"/>
              </a:ext>
            </a:extLst>
          </p:cNvPr>
          <p:cNvSpPr txBox="1"/>
          <p:nvPr/>
        </p:nvSpPr>
        <p:spPr>
          <a:xfrm>
            <a:off x="4060049" y="6021288"/>
            <a:ext cx="3890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S. Liuzzo, K. Andre. S. White, ESRF</a:t>
            </a:r>
          </a:p>
          <a:p>
            <a:pPr algn="ctr"/>
            <a:r>
              <a:rPr lang="en-US" dirty="0"/>
              <a:t>P. Raimondi CERN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DC701B-1F83-DA49-B294-C55FE92FBD22}"/>
              </a:ext>
            </a:extLst>
          </p:cNvPr>
          <p:cNvSpPr/>
          <p:nvPr/>
        </p:nvSpPr>
        <p:spPr>
          <a:xfrm>
            <a:off x="2063552" y="18864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Using the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pyAT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based software: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hlinkClick r:id="rId2"/>
              </a:rPr>
              <a:t>https://gitlab.esrf.fr/BeamDynamics/commissioningsimulations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Data in: </a:t>
            </a:r>
          </a:p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machfs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liuzzo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/FCC/92a_107/Errors_refresh_2025_quads/FCC_92a_107_corbpm_quad_st_ErrQS_6D_30um_0umIP_CorCorLoc_phase</a:t>
            </a:r>
          </a:p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machfs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liuzzo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/FCC/92a_107/Errors_refresh_2025/FCC_92a_107_corbpm_sext_st_or_ErrQS_6D_30um_0umIP_CorCorLoc_phase_lessdisp_moreeig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E101E4-7A3D-4C47-ADEC-B7ECD4260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LCC optics commissioning simulations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FF5CE-2A88-6F47-8086-635DAB11D1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83B4F-4B0A-7D48-B878-CD3D1187CEF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ACFD9D-3C48-4D47-BD1B-BB9701CC0938}"/>
              </a:ext>
            </a:extLst>
          </p:cNvPr>
          <p:cNvSpPr txBox="1"/>
          <p:nvPr/>
        </p:nvSpPr>
        <p:spPr>
          <a:xfrm>
            <a:off x="969600" y="811052"/>
            <a:ext cx="5339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 and Sext ARCs errors: 30um 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(nothing else).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9BB950-D6E4-A64B-8CCB-5A7776D79F8A}"/>
              </a:ext>
            </a:extLst>
          </p:cNvPr>
          <p:cNvSpPr txBox="1"/>
          <p:nvPr/>
        </p:nvSpPr>
        <p:spPr>
          <a:xfrm>
            <a:off x="2135560" y="1268760"/>
            <a:ext cx="758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Correctors/BPM placed at all arc quadrupoles or all </a:t>
            </a:r>
            <a:r>
              <a:rPr lang="en-US" dirty="0" err="1"/>
              <a:t>sextupoles</a:t>
            </a:r>
            <a:r>
              <a:rPr lang="en-US" dirty="0"/>
              <a:t> (2 cases)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4E9F33-CEED-9C45-88A3-D761A37BE494}"/>
              </a:ext>
            </a:extLst>
          </p:cNvPr>
          <p:cNvSpPr txBox="1"/>
          <p:nvPr/>
        </p:nvSpPr>
        <p:spPr>
          <a:xfrm>
            <a:off x="6286254" y="811052"/>
            <a:ext cx="548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the IR correctors/BPMS have the same locations.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53D34B0-2909-734C-B256-746936B04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8" y="1556792"/>
            <a:ext cx="11553654" cy="37714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D8FB48B-E9E8-CF46-93D9-4D86EB293A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20"/>
          <a:stretch/>
        </p:blipFill>
        <p:spPr>
          <a:xfrm>
            <a:off x="189601" y="5229200"/>
            <a:ext cx="11601628" cy="115914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09878EF-6DFA-D04B-A8FB-5BE63C7168AC}"/>
              </a:ext>
            </a:extLst>
          </p:cNvPr>
          <p:cNvSpPr txBox="1"/>
          <p:nvPr/>
        </p:nvSpPr>
        <p:spPr>
          <a:xfrm>
            <a:off x="4511824" y="3861048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 </a:t>
            </a:r>
            <a:r>
              <a:rPr lang="en-US" dirty="0" err="1"/>
              <a:t>sextupoles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117927-E251-AF4C-8B2D-726F031784CD}"/>
              </a:ext>
            </a:extLst>
          </p:cNvPr>
          <p:cNvSpPr txBox="1"/>
          <p:nvPr/>
        </p:nvSpPr>
        <p:spPr>
          <a:xfrm>
            <a:off x="4428467" y="5191029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@ quadrupoles</a:t>
            </a:r>
          </a:p>
        </p:txBody>
      </p:sp>
    </p:spTree>
    <p:extLst>
      <p:ext uri="{BB962C8B-B14F-4D97-AF65-F5344CB8AC3E}">
        <p14:creationId xmlns:p14="http://schemas.microsoft.com/office/powerpoint/2010/main" val="3817776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492B4-BC80-EB47-807E-08ACDCE34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600" y="126000"/>
            <a:ext cx="10982400" cy="496800"/>
          </a:xfrm>
        </p:spPr>
        <p:txBody>
          <a:bodyPr/>
          <a:lstStyle/>
          <a:p>
            <a:r>
              <a:rPr lang="en-US" dirty="0"/>
              <a:t>Number of correctors/BPMs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17CAC-70D6-3749-9C34-5DF4C60CCD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97F90-BDC5-6443-A653-FB924E27910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928790-5844-4741-98C3-A45D7FB21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0" y="2450950"/>
            <a:ext cx="5629291" cy="1873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4C8436-5D17-CA4D-96F9-EE00281391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1" y="4351607"/>
            <a:ext cx="5629290" cy="18511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F20C9E-7192-7C4C-9D2D-514EF10393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2384431"/>
            <a:ext cx="5472608" cy="18999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507EA2-7216-9F4B-9F09-01B0BDDF9A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4351607"/>
            <a:ext cx="5565073" cy="200591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8603616-BB39-8C4C-876D-783526A2D4F0}"/>
              </a:ext>
            </a:extLst>
          </p:cNvPr>
          <p:cNvSpPr/>
          <p:nvPr/>
        </p:nvSpPr>
        <p:spPr>
          <a:xfrm>
            <a:off x="6460800" y="85120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Cor (H, V, Skew): 2616 elements </a:t>
            </a:r>
          </a:p>
          <a:p>
            <a:r>
              <a:rPr lang="en-US" dirty="0" err="1"/>
              <a:t>bpms</a:t>
            </a:r>
            <a:r>
              <a:rPr lang="en-US" dirty="0"/>
              <a:t>: 2616 elements</a:t>
            </a:r>
          </a:p>
          <a:p>
            <a:r>
              <a:rPr lang="en-US" dirty="0"/>
              <a:t>Quad correctors in quadrupoles (2616)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DA5641-F26C-364F-82AF-341D5E83CEC1}"/>
              </a:ext>
            </a:extLst>
          </p:cNvPr>
          <p:cNvSpPr/>
          <p:nvPr/>
        </p:nvSpPr>
        <p:spPr>
          <a:xfrm>
            <a:off x="930710" y="85120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Cor (H, V, Skew): 2032 elements </a:t>
            </a:r>
          </a:p>
          <a:p>
            <a:r>
              <a:rPr lang="en-US" dirty="0" err="1"/>
              <a:t>bpms</a:t>
            </a:r>
            <a:r>
              <a:rPr lang="en-US" dirty="0"/>
              <a:t>: 2032 elements</a:t>
            </a:r>
          </a:p>
          <a:p>
            <a:r>
              <a:rPr lang="en-US" dirty="0"/>
              <a:t>Quad correctors in quadrupoles (2616)</a:t>
            </a:r>
          </a:p>
        </p:txBody>
      </p:sp>
    </p:spTree>
    <p:extLst>
      <p:ext uri="{BB962C8B-B14F-4D97-AF65-F5344CB8AC3E}">
        <p14:creationId xmlns:p14="http://schemas.microsoft.com/office/powerpoint/2010/main" val="291370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F5BB0-CF36-A24B-9CC5-499C5EBFB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sequence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31D1A-A2AD-E94E-A861-92E3D17C28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C51DF-7509-A248-A872-B19B90B156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023FB80-8390-214A-8BC8-DF6A514FD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588081"/>
              </p:ext>
            </p:extLst>
          </p:nvPr>
        </p:nvGraphicFramePr>
        <p:xfrm>
          <a:off x="959429" y="696541"/>
          <a:ext cx="1099257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897">
                  <a:extLst>
                    <a:ext uri="{9D8B030D-6E8A-4147-A177-3AD203B41FA5}">
                      <a16:colId xmlns:a16="http://schemas.microsoft.com/office/drawing/2014/main" val="335773285"/>
                    </a:ext>
                  </a:extLst>
                </a:gridCol>
                <a:gridCol w="2326043">
                  <a:extLst>
                    <a:ext uri="{9D8B030D-6E8A-4147-A177-3AD203B41FA5}">
                      <a16:colId xmlns:a16="http://schemas.microsoft.com/office/drawing/2014/main" val="938151591"/>
                    </a:ext>
                  </a:extLst>
                </a:gridCol>
                <a:gridCol w="1993751">
                  <a:extLst>
                    <a:ext uri="{9D8B030D-6E8A-4147-A177-3AD203B41FA5}">
                      <a16:colId xmlns:a16="http://schemas.microsoft.com/office/drawing/2014/main" val="1969101466"/>
                    </a:ext>
                  </a:extLst>
                </a:gridCol>
                <a:gridCol w="2409116">
                  <a:extLst>
                    <a:ext uri="{9D8B030D-6E8A-4147-A177-3AD203B41FA5}">
                      <a16:colId xmlns:a16="http://schemas.microsoft.com/office/drawing/2014/main" val="2177545300"/>
                    </a:ext>
                  </a:extLst>
                </a:gridCol>
                <a:gridCol w="2103764">
                  <a:extLst>
                    <a:ext uri="{9D8B030D-6E8A-4147-A177-3AD203B41FA5}">
                      <a16:colId xmlns:a16="http://schemas.microsoft.com/office/drawing/2014/main" val="279750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&lt;</a:t>
                      </a:r>
                      <a:r>
                        <a:rPr lang="en-US" dirty="0" err="1"/>
                        <a:t>rms</a:t>
                      </a:r>
                      <a:r>
                        <a:rPr lang="en-US" dirty="0"/>
                        <a:t>&gt;</a:t>
                      </a:r>
                      <a:r>
                        <a:rPr lang="en-US" baseline="-25000" dirty="0"/>
                        <a:t>10seeds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Cor/BPM @ </a:t>
                      </a:r>
                      <a:r>
                        <a:rPr lang="en-US" dirty="0" err="1"/>
                        <a:t>sextupoles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Cor/BPM @ quadrupoles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63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97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orbit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  <a:r>
                        <a:rPr lang="en-US" dirty="0">
                          <a:latin typeface="Symbol" pitchFamily="2" charset="2"/>
                        </a:rPr>
                        <a:t>m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  <a:r>
                        <a:rPr lang="en-US" dirty="0">
                          <a:latin typeface="Symbol" pitchFamily="2" charset="2"/>
                        </a:rPr>
                        <a:t>m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</a:t>
                      </a:r>
                      <a:r>
                        <a:rPr lang="en-US" dirty="0">
                          <a:latin typeface="Symbol" pitchFamily="2" charset="2"/>
                        </a:rPr>
                        <a:t>m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dirty="0">
                          <a:latin typeface="Symbol" pitchFamily="2" charset="2"/>
                        </a:rPr>
                        <a:t>m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86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641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dispersion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0.12mm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0.05mm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0.05mm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38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beta-beating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937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685.59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1.90 (0.3%)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685.13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1.34 (0.2%)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059460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92A0674-0B16-4049-844E-0D0827423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966" y="3454555"/>
            <a:ext cx="3900887" cy="3072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56A7E5-9CDD-864E-B098-09EACDFDAC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999" y="3498309"/>
            <a:ext cx="3937019" cy="30933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A47781-8D43-0848-AEE8-69DBDC5F8CEF}"/>
              </a:ext>
            </a:extLst>
          </p:cNvPr>
          <p:cNvSpPr txBox="1"/>
          <p:nvPr/>
        </p:nvSpPr>
        <p:spPr>
          <a:xfrm>
            <a:off x="959429" y="4437112"/>
            <a:ext cx="19312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</a:t>
            </a:r>
            <a:r>
              <a:rPr lang="en-US" dirty="0" err="1"/>
              <a:t>sextupole</a:t>
            </a:r>
            <a:r>
              <a:rPr lang="en-US" dirty="0"/>
              <a:t> case, one more stage in orbit correction (100*, 200, 1000 </a:t>
            </a:r>
            <a:r>
              <a:rPr lang="en-US" dirty="0" err="1"/>
              <a:t>eig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4021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F5BB0-CF36-A24B-9CC5-499C5EBFB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Correctors strengths after sequence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31D1A-A2AD-E94E-A861-92E3D17C28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C51DF-7509-A248-A872-B19B90B156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023FB80-8390-214A-8BC8-DF6A514FD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124107"/>
              </p:ext>
            </p:extLst>
          </p:nvPr>
        </p:nvGraphicFramePr>
        <p:xfrm>
          <a:off x="959429" y="696541"/>
          <a:ext cx="1099257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897">
                  <a:extLst>
                    <a:ext uri="{9D8B030D-6E8A-4147-A177-3AD203B41FA5}">
                      <a16:colId xmlns:a16="http://schemas.microsoft.com/office/drawing/2014/main" val="335773285"/>
                    </a:ext>
                  </a:extLst>
                </a:gridCol>
                <a:gridCol w="2326043">
                  <a:extLst>
                    <a:ext uri="{9D8B030D-6E8A-4147-A177-3AD203B41FA5}">
                      <a16:colId xmlns:a16="http://schemas.microsoft.com/office/drawing/2014/main" val="938151591"/>
                    </a:ext>
                  </a:extLst>
                </a:gridCol>
                <a:gridCol w="1993751">
                  <a:extLst>
                    <a:ext uri="{9D8B030D-6E8A-4147-A177-3AD203B41FA5}">
                      <a16:colId xmlns:a16="http://schemas.microsoft.com/office/drawing/2014/main" val="1969101466"/>
                    </a:ext>
                  </a:extLst>
                </a:gridCol>
                <a:gridCol w="2409116">
                  <a:extLst>
                    <a:ext uri="{9D8B030D-6E8A-4147-A177-3AD203B41FA5}">
                      <a16:colId xmlns:a16="http://schemas.microsoft.com/office/drawing/2014/main" val="2177545300"/>
                    </a:ext>
                  </a:extLst>
                </a:gridCol>
                <a:gridCol w="2103764">
                  <a:extLst>
                    <a:ext uri="{9D8B030D-6E8A-4147-A177-3AD203B41FA5}">
                      <a16:colId xmlns:a16="http://schemas.microsoft.com/office/drawing/2014/main" val="279750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Max(</a:t>
                      </a:r>
                      <a:r>
                        <a:rPr lang="en-US" dirty="0" err="1"/>
                        <a:t>rms</a:t>
                      </a:r>
                      <a:r>
                        <a:rPr lang="en-US" dirty="0"/>
                        <a:t>)</a:t>
                      </a:r>
                      <a:r>
                        <a:rPr lang="en-US" baseline="-25000" dirty="0"/>
                        <a:t>10seeds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Cor/BPM @ </a:t>
                      </a:r>
                      <a:r>
                        <a:rPr lang="en-US" dirty="0" err="1"/>
                        <a:t>sextupoles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Cor/BPM @ quadrupoles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5635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Skew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Skew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97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steerers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 </a:t>
                      </a:r>
                      <a:r>
                        <a:rPr lang="en-US" dirty="0" err="1">
                          <a:latin typeface="Symbol" pitchFamily="2" charset="2"/>
                        </a:rPr>
                        <a:t>m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 </a:t>
                      </a:r>
                      <a:r>
                        <a:rPr lang="en-US" dirty="0" err="1">
                          <a:latin typeface="Symbol" pitchFamily="2" charset="2"/>
                        </a:rPr>
                        <a:t>m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 </a:t>
                      </a:r>
                      <a:r>
                        <a:rPr lang="en-US" dirty="0" err="1">
                          <a:latin typeface="Symbol" pitchFamily="2" charset="2"/>
                        </a:rPr>
                        <a:t>m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 </a:t>
                      </a:r>
                      <a:r>
                        <a:rPr lang="en-US" dirty="0" err="1">
                          <a:latin typeface="Symbol" pitchFamily="2" charset="2"/>
                        </a:rPr>
                        <a:t>m</a:t>
                      </a:r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86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quadrupoles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3e-6 1/m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2e-6 1/m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 e-6 1/m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&lt;0.1e-6 1/m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64133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1A47781-8D43-0848-AEE8-69DBDC5F8CEF}"/>
              </a:ext>
            </a:extLst>
          </p:cNvPr>
          <p:cNvSpPr txBox="1"/>
          <p:nvPr/>
        </p:nvSpPr>
        <p:spPr>
          <a:xfrm>
            <a:off x="959429" y="4437112"/>
            <a:ext cx="19312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</a:t>
            </a:r>
            <a:r>
              <a:rPr lang="en-US" dirty="0" err="1"/>
              <a:t>sextupole</a:t>
            </a:r>
            <a:r>
              <a:rPr lang="en-US" dirty="0"/>
              <a:t> case, one more stage in orbit correction (100*, 200, 1000 </a:t>
            </a:r>
            <a:r>
              <a:rPr lang="en-US" dirty="0" err="1"/>
              <a:t>eig</a:t>
            </a:r>
            <a:r>
              <a:rPr lang="en-US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29AF82-4F1A-6446-982B-B36E6D7A9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272" y="2955766"/>
            <a:ext cx="4105855" cy="33897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053B9E5-CF6B-844A-9EE6-30BF3E228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008" y="2933328"/>
            <a:ext cx="4221600" cy="34196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632788-0296-FE4D-99FA-2C7004A58771}"/>
              </a:ext>
            </a:extLst>
          </p:cNvPr>
          <p:cNvSpPr txBox="1"/>
          <p:nvPr/>
        </p:nvSpPr>
        <p:spPr>
          <a:xfrm>
            <a:off x="10234611" y="2247303"/>
            <a:ext cx="1314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Long quadrupoles</a:t>
            </a:r>
          </a:p>
        </p:txBody>
      </p:sp>
    </p:spTree>
    <p:extLst>
      <p:ext uri="{BB962C8B-B14F-4D97-AF65-F5344CB8AC3E}">
        <p14:creationId xmlns:p14="http://schemas.microsoft.com/office/powerpoint/2010/main" val="237959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DE917-44AB-F447-89D4-78E494C0F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apertures and MA for </a:t>
            </a:r>
            <a:r>
              <a:rPr lang="en-US" dirty="0" err="1"/>
              <a:t>sextupoles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5475D-78CB-4742-A3AE-9CE80617A3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44539-0998-7A40-833A-B824B09D8EE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A74823-28D8-E942-A74E-3D688E53E1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33" y="703559"/>
            <a:ext cx="3528392" cy="26798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C49083-0B1B-2E4C-8F3A-A8F2205E6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732" y="701192"/>
            <a:ext cx="3512425" cy="27044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6222C8-3CFE-BA4C-9B60-3EFD3E000A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225" y="701192"/>
            <a:ext cx="3637357" cy="2704482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DCEEADDF-EEB1-3A44-84B6-C46D760BA703}"/>
              </a:ext>
            </a:extLst>
          </p:cNvPr>
          <p:cNvSpPr txBox="1">
            <a:spLocks/>
          </p:cNvSpPr>
          <p:nvPr/>
        </p:nvSpPr>
        <p:spPr bwMode="gray">
          <a:xfrm>
            <a:off x="983432" y="3436256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6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Dynamic apertures and MA for Quadrupoles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DAF5FFB-56F6-BA48-A711-11EFD02E63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4043526"/>
            <a:ext cx="3483793" cy="26460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E41CC2B-C0D2-554B-A5EE-C63AEB02AB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161" y="4192826"/>
            <a:ext cx="3562846" cy="26490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213CFE3-2E97-C348-948C-34D2BFFB93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852" y="3985855"/>
            <a:ext cx="3554259" cy="273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3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FE899-C9B0-0A4D-BE7F-3215CCCB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Girders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39FFD-BB26-1840-B0E4-83E3589B0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 </a:t>
            </a:r>
            <a:r>
              <a:rPr lang="fr-FR" dirty="0" err="1"/>
              <a:t>think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adding</a:t>
            </a:r>
            <a:r>
              <a:rPr lang="fr-FR" dirty="0"/>
              <a:t> in quadrature </a:t>
            </a:r>
            <a:r>
              <a:rPr lang="fr-FR" dirty="0" err="1"/>
              <a:t>magnets</a:t>
            </a:r>
            <a:r>
              <a:rPr lang="fr-FR" dirty="0"/>
              <a:t> and </a:t>
            </a:r>
            <a:r>
              <a:rPr lang="fr-FR" dirty="0" err="1"/>
              <a:t>girder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err="1"/>
              <a:t>realistic</a:t>
            </a:r>
            <a:r>
              <a:rPr lang="fr-FR" dirty="0"/>
              <a:t>. Once the machine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built</a:t>
            </a:r>
            <a:r>
              <a:rPr lang="fr-FR" dirty="0"/>
              <a:t>, the </a:t>
            </a:r>
            <a:r>
              <a:rPr lang="fr-FR" dirty="0" err="1"/>
              <a:t>rms</a:t>
            </a:r>
            <a:r>
              <a:rPr lang="fr-FR" dirty="0"/>
              <a:t> </a:t>
            </a:r>
            <a:r>
              <a:rPr lang="fr-FR" dirty="0" err="1"/>
              <a:t>alignment</a:t>
            </a:r>
            <a:r>
              <a:rPr lang="fr-FR" dirty="0"/>
              <a:t> </a:t>
            </a:r>
            <a:r>
              <a:rPr lang="fr-FR" dirty="0" err="1"/>
              <a:t>errors</a:t>
            </a:r>
            <a:r>
              <a:rPr lang="fr-FR" dirty="0"/>
              <a:t> </a:t>
            </a:r>
            <a:r>
              <a:rPr lang="fr-FR" dirty="0" err="1"/>
              <a:t>computed</a:t>
            </a:r>
            <a:r>
              <a:rPr lang="fr-FR" dirty="0"/>
              <a:t> respect to a </a:t>
            </a:r>
            <a:r>
              <a:rPr lang="fr-FR" dirty="0" err="1"/>
              <a:t>smooth</a:t>
            </a:r>
            <a:r>
              <a:rPr lang="fr-FR" dirty="0"/>
              <a:t> </a:t>
            </a:r>
            <a:r>
              <a:rPr lang="fr-FR" dirty="0" err="1"/>
              <a:t>curve</a:t>
            </a:r>
            <a:r>
              <a:rPr lang="fr-FR" dirty="0"/>
              <a:t> </a:t>
            </a:r>
            <a:r>
              <a:rPr lang="fr-FR" dirty="0" err="1"/>
              <a:t>following</a:t>
            </a:r>
            <a:r>
              <a:rPr lang="fr-FR" dirty="0"/>
              <a:t> the </a:t>
            </a:r>
            <a:r>
              <a:rPr lang="fr-FR" dirty="0" err="1"/>
              <a:t>actual</a:t>
            </a:r>
            <a:r>
              <a:rPr lang="fr-FR" dirty="0"/>
              <a:t> position of the machine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likely</a:t>
            </a:r>
            <a:r>
              <a:rPr lang="fr-FR" dirty="0"/>
              <a:t> by 30-50 </a:t>
            </a:r>
            <a:r>
              <a:rPr lang="fr-FR" dirty="0" err="1"/>
              <a:t>um</a:t>
            </a:r>
            <a:r>
              <a:rPr lang="fr-FR" dirty="0"/>
              <a:t>. And if the </a:t>
            </a:r>
            <a:r>
              <a:rPr lang="fr-FR" dirty="0" err="1"/>
              <a:t>smooth</a:t>
            </a:r>
            <a:r>
              <a:rPr lang="fr-FR" dirty="0"/>
              <a:t> </a:t>
            </a:r>
            <a:r>
              <a:rPr lang="fr-FR" dirty="0" err="1"/>
              <a:t>curve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sufficiently</a:t>
            </a:r>
            <a:r>
              <a:rPr lang="fr-FR" dirty="0"/>
              <a:t> </a:t>
            </a:r>
            <a:r>
              <a:rPr lang="fr-FR" dirty="0" err="1"/>
              <a:t>smooth</a:t>
            </a:r>
            <a:r>
              <a:rPr lang="fr-FR" dirty="0"/>
              <a:t> and </a:t>
            </a:r>
            <a:r>
              <a:rPr lang="fr-FR" dirty="0" err="1"/>
              <a:t>low</a:t>
            </a:r>
            <a:r>
              <a:rPr lang="fr-FR" dirty="0"/>
              <a:t> amplitude (</a:t>
            </a:r>
            <a:r>
              <a:rPr lang="fr-FR" dirty="0" err="1"/>
              <a:t>likely</a:t>
            </a:r>
            <a:r>
              <a:rPr lang="fr-FR" dirty="0"/>
              <a:t> </a:t>
            </a:r>
            <a:r>
              <a:rPr lang="fr-FR" dirty="0" err="1"/>
              <a:t>several</a:t>
            </a:r>
            <a:r>
              <a:rPr lang="fr-FR" dirty="0"/>
              <a:t> mm), </a:t>
            </a:r>
            <a:r>
              <a:rPr lang="fr-FR" dirty="0" err="1"/>
              <a:t>then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have no </a:t>
            </a:r>
            <a:r>
              <a:rPr lang="fr-FR" dirty="0" err="1"/>
              <a:t>effect</a:t>
            </a:r>
            <a:r>
              <a:rPr lang="fr-FR" dirty="0"/>
              <a:t> on the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dynamics</a:t>
            </a:r>
            <a:r>
              <a:rPr lang="fr-FR" dirty="0"/>
              <a:t>, </a:t>
            </a:r>
            <a:r>
              <a:rPr lang="fr-FR" dirty="0" err="1"/>
              <a:t>accounting</a:t>
            </a:r>
            <a:r>
              <a:rPr lang="fr-FR" dirty="0"/>
              <a:t> for few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consecutive</a:t>
            </a:r>
            <a:r>
              <a:rPr lang="fr-FR" dirty="0"/>
              <a:t> </a:t>
            </a:r>
            <a:r>
              <a:rPr lang="fr-FR" dirty="0" err="1"/>
              <a:t>magnets</a:t>
            </a:r>
            <a:r>
              <a:rPr lang="fr-FR" dirty="0"/>
              <a:t>. </a:t>
            </a:r>
          </a:p>
          <a:p>
            <a:r>
              <a:rPr lang="fr-FR" b="0" dirty="0" err="1"/>
              <a:t>What</a:t>
            </a:r>
            <a:r>
              <a:rPr lang="fr-FR" b="0" dirty="0"/>
              <a:t> I </a:t>
            </a:r>
            <a:r>
              <a:rPr lang="fr-FR" b="0" dirty="0" err="1"/>
              <a:t>can</a:t>
            </a:r>
            <a:r>
              <a:rPr lang="fr-FR" b="0" dirty="0"/>
              <a:t> </a:t>
            </a:r>
            <a:r>
              <a:rPr lang="fr-FR" b="0" dirty="0" err="1"/>
              <a:t>add</a:t>
            </a:r>
            <a:r>
              <a:rPr lang="fr-FR" b="0" dirty="0"/>
              <a:t> </a:t>
            </a:r>
            <a:r>
              <a:rPr lang="fr-FR" b="0" dirty="0" err="1"/>
              <a:t>instead</a:t>
            </a:r>
            <a:r>
              <a:rPr lang="fr-FR" b="0" dirty="0"/>
              <a:t> of </a:t>
            </a:r>
            <a:r>
              <a:rPr lang="fr-FR" b="0" dirty="0" err="1"/>
              <a:t>girder</a:t>
            </a:r>
            <a:r>
              <a:rPr lang="fr-FR" b="0" dirty="0"/>
              <a:t> </a:t>
            </a:r>
            <a:r>
              <a:rPr lang="fr-FR" b="0" dirty="0" err="1"/>
              <a:t>errors</a:t>
            </a:r>
            <a:r>
              <a:rPr lang="fr-FR" b="0" dirty="0"/>
              <a:t> are </a:t>
            </a:r>
            <a:r>
              <a:rPr lang="fr-FR" b="0" dirty="0" err="1"/>
              <a:t>smooth</a:t>
            </a:r>
            <a:r>
              <a:rPr lang="fr-FR" b="0" dirty="0"/>
              <a:t> </a:t>
            </a:r>
            <a:r>
              <a:rPr lang="fr-FR" b="0" dirty="0" err="1"/>
              <a:t>closed</a:t>
            </a:r>
            <a:r>
              <a:rPr lang="fr-FR" b="0" dirty="0"/>
              <a:t> </a:t>
            </a:r>
            <a:r>
              <a:rPr lang="fr-FR" b="0" dirty="0" err="1"/>
              <a:t>waves</a:t>
            </a:r>
            <a:r>
              <a:rPr lang="fr-FR" b="0" dirty="0"/>
              <a:t> of </a:t>
            </a:r>
            <a:r>
              <a:rPr lang="fr-FR" b="0" dirty="0" err="1"/>
              <a:t>errors</a:t>
            </a:r>
            <a:r>
              <a:rPr lang="fr-FR" b="0" dirty="0"/>
              <a:t> of </a:t>
            </a:r>
            <a:r>
              <a:rPr lang="fr-FR" b="0" dirty="0" err="1"/>
              <a:t>some</a:t>
            </a:r>
            <a:r>
              <a:rPr lang="fr-FR" b="0" dirty="0"/>
              <a:t> amplitude </a:t>
            </a:r>
            <a:r>
              <a:rPr lang="fr-FR" b="0" dirty="0" err="1"/>
              <a:t>summing</a:t>
            </a:r>
            <a:r>
              <a:rPr lang="fr-FR" b="0" dirty="0"/>
              <a:t> a few </a:t>
            </a:r>
            <a:r>
              <a:rPr lang="fr-FR" b="0" dirty="0" err="1"/>
              <a:t>low</a:t>
            </a:r>
            <a:r>
              <a:rPr lang="fr-FR" b="0" dirty="0"/>
              <a:t> </a:t>
            </a:r>
            <a:r>
              <a:rPr lang="fr-FR" b="0" dirty="0" err="1"/>
              <a:t>frequencies</a:t>
            </a:r>
            <a:r>
              <a:rPr lang="fr-FR" b="0" dirty="0"/>
              <a:t>.</a:t>
            </a:r>
            <a:endParaRPr lang="fr-FR" dirty="0"/>
          </a:p>
          <a:p>
            <a:br>
              <a:rPr lang="fr-FR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EEE2B-9103-4C42-A187-A6F844E508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4F25C-AA76-8044-A2A5-95DA2D8F69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LCC tuning l July 2025 l S.Liuzzo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3758506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4425</TotalTime>
  <Words>588</Words>
  <Application>Microsoft Macintosh PowerPoint</Application>
  <PresentationFormat>Widescreen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ITCOfficinaSans LT Book</vt:lpstr>
      <vt:lpstr>Symbol</vt:lpstr>
      <vt:lpstr>Wingdings</vt:lpstr>
      <vt:lpstr>ESRF-default</vt:lpstr>
      <vt:lpstr>PowerPoint Presentation</vt:lpstr>
      <vt:lpstr>LCC optics commissioning simulations</vt:lpstr>
      <vt:lpstr>Number of correctors/BPMs</vt:lpstr>
      <vt:lpstr>Commissioning sequence results</vt:lpstr>
      <vt:lpstr>Correctors strengths after sequence results</vt:lpstr>
      <vt:lpstr>Dynamic apertures and MA for sextupoles</vt:lpstr>
      <vt:lpstr>Girders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Simone Liuzzo</cp:lastModifiedBy>
  <cp:revision>15</cp:revision>
  <dcterms:created xsi:type="dcterms:W3CDTF">2025-07-07T10:52:50Z</dcterms:created>
  <dcterms:modified xsi:type="dcterms:W3CDTF">2025-07-11T08:45:08Z</dcterms:modified>
</cp:coreProperties>
</file>