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322" r:id="rId4"/>
    <p:sldId id="324" r:id="rId5"/>
    <p:sldId id="326" r:id="rId6"/>
    <p:sldId id="320" r:id="rId7"/>
    <p:sldId id="325" r:id="rId8"/>
  </p:sldIdLst>
  <p:sldSz cx="9144000" cy="6858000" type="screen4x3"/>
  <p:notesSz cx="6858000" cy="9144000"/>
  <p:custDataLst>
    <p:tags r:id="rId10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03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4819BB-8D00-4389-8B1A-642FD2C4F493}" type="datetimeFigureOut">
              <a:rPr lang="fr-FR" smtClean="0"/>
              <a:pPr/>
              <a:t>11/07/2025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974FDA-C3F2-44E0-A586-DA39BCEB3810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06279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74FDA-C3F2-44E0-A586-DA39BCEB3810}" type="slidenum">
              <a:rPr lang="fr-CH" smtClean="0"/>
              <a:pPr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408708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74FDA-C3F2-44E0-A586-DA39BCEB3810}" type="slidenum">
              <a:rPr lang="fr-CH" smtClean="0"/>
              <a:pPr/>
              <a:t>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460656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74FDA-C3F2-44E0-A586-DA39BCEB3810}" type="slidenum">
              <a:rPr lang="fr-CH" smtClean="0"/>
              <a:pPr/>
              <a:t>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404606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74FDA-C3F2-44E0-A586-DA39BCEB3810}" type="slidenum">
              <a:rPr lang="fr-CH" smtClean="0"/>
              <a:pPr/>
              <a:t>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198555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74FDA-C3F2-44E0-A586-DA39BCEB3810}" type="slidenum">
              <a:rPr lang="fr-CH" smtClean="0"/>
              <a:pPr/>
              <a:t>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783654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74FDA-C3F2-44E0-A586-DA39BCEB3810}" type="slidenum">
              <a:rPr lang="fr-CH" smtClean="0"/>
              <a:pPr/>
              <a:t>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06310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1BEF9-5612-4587-82AE-7FA83D8C7AB8}" type="datetimeFigureOut">
              <a:rPr lang="fr-FR" smtClean="0"/>
              <a:pPr/>
              <a:t>11/07/2025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671D1-B61A-41C5-B05B-CC65F8871811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1BEF9-5612-4587-82AE-7FA83D8C7AB8}" type="datetimeFigureOut">
              <a:rPr lang="fr-FR" smtClean="0"/>
              <a:pPr/>
              <a:t>11/07/2025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671D1-B61A-41C5-B05B-CC65F8871811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1BEF9-5612-4587-82AE-7FA83D8C7AB8}" type="datetimeFigureOut">
              <a:rPr lang="fr-FR" smtClean="0"/>
              <a:pPr/>
              <a:t>11/07/2025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671D1-B61A-41C5-B05B-CC65F8871811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1BEF9-5612-4587-82AE-7FA83D8C7AB8}" type="datetimeFigureOut">
              <a:rPr lang="fr-FR" smtClean="0"/>
              <a:pPr/>
              <a:t>11/07/2025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671D1-B61A-41C5-B05B-CC65F8871811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1BEF9-5612-4587-82AE-7FA83D8C7AB8}" type="datetimeFigureOut">
              <a:rPr lang="fr-FR" smtClean="0"/>
              <a:pPr/>
              <a:t>11/07/2025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671D1-B61A-41C5-B05B-CC65F8871811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1BEF9-5612-4587-82AE-7FA83D8C7AB8}" type="datetimeFigureOut">
              <a:rPr lang="fr-FR" smtClean="0"/>
              <a:pPr/>
              <a:t>11/07/2025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671D1-B61A-41C5-B05B-CC65F8871811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1BEF9-5612-4587-82AE-7FA83D8C7AB8}" type="datetimeFigureOut">
              <a:rPr lang="fr-FR" smtClean="0"/>
              <a:pPr/>
              <a:t>11/07/2025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671D1-B61A-41C5-B05B-CC65F8871811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1BEF9-5612-4587-82AE-7FA83D8C7AB8}" type="datetimeFigureOut">
              <a:rPr lang="fr-FR" smtClean="0"/>
              <a:pPr/>
              <a:t>11/07/2025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671D1-B61A-41C5-B05B-CC65F8871811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1BEF9-5612-4587-82AE-7FA83D8C7AB8}" type="datetimeFigureOut">
              <a:rPr lang="fr-FR" smtClean="0"/>
              <a:pPr/>
              <a:t>11/07/2025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671D1-B61A-41C5-B05B-CC65F8871811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1BEF9-5612-4587-82AE-7FA83D8C7AB8}" type="datetimeFigureOut">
              <a:rPr lang="fr-FR" smtClean="0"/>
              <a:pPr/>
              <a:t>11/07/2025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671D1-B61A-41C5-B05B-CC65F8871811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1BEF9-5612-4587-82AE-7FA83D8C7AB8}" type="datetimeFigureOut">
              <a:rPr lang="fr-FR" smtClean="0"/>
              <a:pPr/>
              <a:t>11/07/2025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671D1-B61A-41C5-B05B-CC65F8871811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1BEF9-5612-4587-82AE-7FA83D8C7AB8}" type="datetimeFigureOut">
              <a:rPr lang="fr-FR" smtClean="0"/>
              <a:pPr/>
              <a:t>11/07/2025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B671D1-B61A-41C5-B05B-CC65F8871811}" type="slidenum">
              <a:rPr lang="fr-CH" smtClean="0"/>
              <a:pPr/>
              <a:t>‹N°›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gif"/><Relationship Id="rId5" Type="http://schemas.openxmlformats.org/officeDocument/2006/relationships/image" Target="../media/image16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egol\Pictures\pic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5143512"/>
            <a:ext cx="9144000" cy="736430"/>
          </a:xfrm>
          <a:prstGeom prst="rect">
            <a:avLst/>
          </a:prstGeom>
          <a:noFill/>
        </p:spPr>
      </p:pic>
      <p:pic>
        <p:nvPicPr>
          <p:cNvPr id="1026" name="Picture 2" descr="C:\Users\egol\Pictures\pic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" y="0"/>
            <a:ext cx="9143315" cy="5143512"/>
          </a:xfrm>
          <a:prstGeom prst="rect">
            <a:avLst/>
          </a:prstGeom>
          <a:noFill/>
        </p:spPr>
      </p:pic>
      <p:pic>
        <p:nvPicPr>
          <p:cNvPr id="1028" name="Picture 4" descr="C:\Users\egol\Pictures\cardio1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5214950"/>
            <a:ext cx="1928826" cy="587016"/>
          </a:xfrm>
          <a:prstGeom prst="rect">
            <a:avLst/>
          </a:prstGeom>
          <a:noFill/>
        </p:spPr>
      </p:pic>
      <p:sp>
        <p:nvSpPr>
          <p:cNvPr id="7" name="ZoneTexte 6"/>
          <p:cNvSpPr txBox="1"/>
          <p:nvPr/>
        </p:nvSpPr>
        <p:spPr>
          <a:xfrm>
            <a:off x="4078866" y="5220489"/>
            <a:ext cx="50296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3200" dirty="0">
                <a:solidFill>
                  <a:schemeClr val="bg1"/>
                </a:solidFill>
                <a:latin typeface="Impact" pitchFamily="34" charset="0"/>
              </a:rPr>
              <a:t>11.07.2025</a:t>
            </a:r>
            <a:endParaRPr lang="fr-CH" sz="32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133733" y="142852"/>
            <a:ext cx="47804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5400" dirty="0">
                <a:solidFill>
                  <a:schemeClr val="bg1"/>
                </a:solidFill>
                <a:latin typeface="Impact" pitchFamily="34" charset="0"/>
              </a:rPr>
              <a:t>Gestion de crise</a:t>
            </a:r>
            <a:endParaRPr lang="fr-CH" sz="5400" dirty="0">
              <a:solidFill>
                <a:srgbClr val="FF0000"/>
              </a:solidFill>
              <a:latin typeface="Impact" pitchFamily="34" charset="0"/>
            </a:endParaRPr>
          </a:p>
        </p:txBody>
      </p:sp>
      <p:pic>
        <p:nvPicPr>
          <p:cNvPr id="9" name="Picture 4" descr="http://intrahug.hcuge.ch/sites/hug-drupal1.gva.intranet/files/contenu/img/LOGO_HUG_H_PANTONES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6143644"/>
            <a:ext cx="2247856" cy="516806"/>
          </a:xfrm>
          <a:prstGeom prst="rect">
            <a:avLst/>
          </a:prstGeom>
          <a:noFill/>
        </p:spPr>
      </p:pic>
      <p:pic>
        <p:nvPicPr>
          <p:cNvPr id="10" name="Image 9" descr="Une image contenant dessin humoristique&#10;&#10;Le contenu généré par l’IA peut être incorrect.">
            <a:extLst>
              <a:ext uri="{FF2B5EF4-FFF2-40B4-BE49-F238E27FC236}">
                <a16:creationId xmlns:a16="http://schemas.microsoft.com/office/drawing/2014/main" id="{5D50D180-47D5-DB17-CEB7-CE29AC1A11C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666" y="1219476"/>
            <a:ext cx="5866667" cy="441904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egol\Pictures\pic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5834222"/>
            <a:ext cx="9144000" cy="45719"/>
          </a:xfrm>
          <a:prstGeom prst="rect">
            <a:avLst/>
          </a:prstGeom>
          <a:noFill/>
        </p:spPr>
      </p:pic>
      <p:sp>
        <p:nvSpPr>
          <p:cNvPr id="4" name="ZoneTexte 3"/>
          <p:cNvSpPr txBox="1"/>
          <p:nvPr/>
        </p:nvSpPr>
        <p:spPr>
          <a:xfrm>
            <a:off x="142844" y="142852"/>
            <a:ext cx="41280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dirty="0">
                <a:latin typeface="Impact" pitchFamily="34" charset="0"/>
              </a:rPr>
              <a:t>Points de </a:t>
            </a:r>
            <a:r>
              <a:rPr lang="fr-CH" sz="3600" dirty="0">
                <a:solidFill>
                  <a:srgbClr val="0070C0"/>
                </a:solidFill>
                <a:latin typeface="Impact" pitchFamily="34" charset="0"/>
              </a:rPr>
              <a:t>Discussion</a:t>
            </a:r>
          </a:p>
        </p:txBody>
      </p:sp>
      <p:pic>
        <p:nvPicPr>
          <p:cNvPr id="6" name="Picture 4" descr="http://intrahug.hcuge.ch/sites/hug-drupal1.gva.intranet/files/contenu/img/LOGO_HUG_H_PANTONE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6143644"/>
            <a:ext cx="2247856" cy="516806"/>
          </a:xfrm>
          <a:prstGeom prst="rect">
            <a:avLst/>
          </a:prstGeom>
          <a:noFill/>
        </p:spPr>
      </p:pic>
      <p:sp>
        <p:nvSpPr>
          <p:cNvPr id="7" name="Espace réservé du contenu 2"/>
          <p:cNvSpPr txBox="1">
            <a:spLocks/>
          </p:cNvSpPr>
          <p:nvPr/>
        </p:nvSpPr>
        <p:spPr>
          <a:xfrm>
            <a:off x="142844" y="1000107"/>
            <a:ext cx="8643998" cy="4572033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fr-CH" sz="2600" dirty="0"/>
              <a:t>Principes de conduite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fr-CH" sz="2600" dirty="0"/>
              <a:t>ORCA Genève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fr-CH" sz="2600" dirty="0"/>
              <a:t>Concept de formation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fr-CH" sz="2600" dirty="0"/>
              <a:t>Discussion</a:t>
            </a:r>
          </a:p>
        </p:txBody>
      </p:sp>
      <p:pic>
        <p:nvPicPr>
          <p:cNvPr id="1026" name="Picture 2" descr="C:\Users\ltsn\Downloads\doctor_sitting_in_check_mark_400_clr_14335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2714620"/>
            <a:ext cx="2582701" cy="3238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egol\Pictures\pic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5834222"/>
            <a:ext cx="9144000" cy="45719"/>
          </a:xfrm>
          <a:prstGeom prst="rect">
            <a:avLst/>
          </a:prstGeom>
          <a:noFill/>
        </p:spPr>
      </p:pic>
      <p:sp>
        <p:nvSpPr>
          <p:cNvPr id="4" name="ZoneTexte 3"/>
          <p:cNvSpPr txBox="1"/>
          <p:nvPr/>
        </p:nvSpPr>
        <p:spPr>
          <a:xfrm>
            <a:off x="142844" y="142852"/>
            <a:ext cx="43268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dirty="0">
                <a:latin typeface="Impact" pitchFamily="34" charset="0"/>
              </a:rPr>
              <a:t>Principes de </a:t>
            </a:r>
            <a:r>
              <a:rPr lang="fr-CH" sz="3600" dirty="0">
                <a:solidFill>
                  <a:srgbClr val="0070C0"/>
                </a:solidFill>
                <a:latin typeface="Impact" pitchFamily="34" charset="0"/>
              </a:rPr>
              <a:t>conduite</a:t>
            </a:r>
          </a:p>
        </p:txBody>
      </p:sp>
      <p:pic>
        <p:nvPicPr>
          <p:cNvPr id="6" name="Picture 4" descr="http://intrahug.hcuge.ch/sites/hug-drupal1.gva.intranet/files/contenu/img/LOGO_HUG_H_PANTONE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6143644"/>
            <a:ext cx="2247856" cy="516806"/>
          </a:xfrm>
          <a:prstGeom prst="rect">
            <a:avLst/>
          </a:prstGeom>
          <a:noFill/>
        </p:spPr>
      </p:pic>
      <p:grpSp>
        <p:nvGrpSpPr>
          <p:cNvPr id="34" name="Groupe 33">
            <a:extLst>
              <a:ext uri="{FF2B5EF4-FFF2-40B4-BE49-F238E27FC236}">
                <a16:creationId xmlns:a16="http://schemas.microsoft.com/office/drawing/2014/main" id="{4738C9F0-FA0C-3809-1A20-4AD8A0C79B48}"/>
              </a:ext>
            </a:extLst>
          </p:cNvPr>
          <p:cNvGrpSpPr/>
          <p:nvPr/>
        </p:nvGrpSpPr>
        <p:grpSpPr>
          <a:xfrm>
            <a:off x="323528" y="986171"/>
            <a:ext cx="4806156" cy="4610322"/>
            <a:chOff x="2070100" y="789183"/>
            <a:chExt cx="5003800" cy="5005450"/>
          </a:xfrm>
        </p:grpSpPr>
        <p:grpSp>
          <p:nvGrpSpPr>
            <p:cNvPr id="24" name="Group 12">
              <a:extLst>
                <a:ext uri="{FF2B5EF4-FFF2-40B4-BE49-F238E27FC236}">
                  <a16:creationId xmlns:a16="http://schemas.microsoft.com/office/drawing/2014/main" id="{228AF9CC-40F3-1EAB-D1F8-C09ACA246F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70100" y="789183"/>
              <a:ext cx="5003800" cy="5005450"/>
              <a:chOff x="720" y="1008"/>
              <a:chExt cx="2928" cy="3072"/>
            </a:xfrm>
          </p:grpSpPr>
          <p:sp>
            <p:nvSpPr>
              <p:cNvPr id="25" name="Oval 20">
                <a:extLst>
                  <a:ext uri="{FF2B5EF4-FFF2-40B4-BE49-F238E27FC236}">
                    <a16:creationId xmlns:a16="http://schemas.microsoft.com/office/drawing/2014/main" id="{EE38DDD3-436D-A29F-4E4C-32B829E0BA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0" y="1008"/>
                <a:ext cx="2928" cy="3072"/>
              </a:xfrm>
              <a:prstGeom prst="ellipse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Times" panose="02020603050405020304" pitchFamily="18" charset="0"/>
                </a:endParaRPr>
              </a:p>
            </p:txBody>
          </p:sp>
          <p:sp>
            <p:nvSpPr>
              <p:cNvPr id="26" name="Oval 21">
                <a:extLst>
                  <a:ext uri="{FF2B5EF4-FFF2-40B4-BE49-F238E27FC236}">
                    <a16:creationId xmlns:a16="http://schemas.microsoft.com/office/drawing/2014/main" id="{4385B362-1BB1-2E23-E492-501CCC8098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2" y="1488"/>
                <a:ext cx="2016" cy="2112"/>
              </a:xfrm>
              <a:prstGeom prst="ellipse">
                <a:avLst/>
              </a:prstGeom>
              <a:solidFill>
                <a:srgbClr val="B2B2B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Times" panose="02020603050405020304" pitchFamily="18" charset="0"/>
                </a:endParaRPr>
              </a:p>
            </p:txBody>
          </p:sp>
          <p:sp>
            <p:nvSpPr>
              <p:cNvPr id="27" name="Oval 22">
                <a:extLst>
                  <a:ext uri="{FF2B5EF4-FFF2-40B4-BE49-F238E27FC236}">
                    <a16:creationId xmlns:a16="http://schemas.microsoft.com/office/drawing/2014/main" id="{2B62B6F8-A9DB-D090-2808-96A1C875BF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4" y="1968"/>
                <a:ext cx="1152" cy="1152"/>
              </a:xfrm>
              <a:prstGeom prst="ellipse">
                <a:avLst/>
              </a:prstGeom>
              <a:solidFill>
                <a:srgbClr val="CC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Times" panose="02020603050405020304" pitchFamily="18" charset="0"/>
                </a:endParaRPr>
              </a:p>
            </p:txBody>
          </p:sp>
        </p:grpSp>
        <p:sp>
          <p:nvSpPr>
            <p:cNvPr id="28" name="TextBox 13">
              <a:extLst>
                <a:ext uri="{FF2B5EF4-FFF2-40B4-BE49-F238E27FC236}">
                  <a16:creationId xmlns:a16="http://schemas.microsoft.com/office/drawing/2014/main" id="{320B2B28-50BD-422B-2AEB-C3B036E150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77633" y="3097076"/>
              <a:ext cx="177042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fr-CH" altLang="en-US" sz="2000">
                  <a:latin typeface="Calibri" panose="020F0502020204030204" pitchFamily="34" charset="0"/>
                </a:rPr>
                <a:t>Opérationnel</a:t>
              </a:r>
              <a:endParaRPr lang="fr-CH" altLang="en-US" sz="1800">
                <a:latin typeface="Calibri" panose="020F0502020204030204" pitchFamily="34" charset="0"/>
              </a:endParaRPr>
            </a:p>
          </p:txBody>
        </p:sp>
        <p:sp>
          <p:nvSpPr>
            <p:cNvPr id="29" name="TextBox 14">
              <a:extLst>
                <a:ext uri="{FF2B5EF4-FFF2-40B4-BE49-F238E27FC236}">
                  <a16:creationId xmlns:a16="http://schemas.microsoft.com/office/drawing/2014/main" id="{86EFD0AF-7011-FB93-D89D-55A93C0B7A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15673" y="1916763"/>
              <a:ext cx="129434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fr-CH" altLang="en-US" sz="2000">
                  <a:latin typeface="Calibri" panose="020F0502020204030204" pitchFamily="34" charset="0"/>
                </a:rPr>
                <a:t>Tactique</a:t>
              </a:r>
              <a:endParaRPr lang="fr-CH" altLang="en-US" sz="1800">
                <a:latin typeface="Calibri" panose="020F0502020204030204" pitchFamily="34" charset="0"/>
              </a:endParaRPr>
            </a:p>
          </p:txBody>
        </p:sp>
        <p:sp>
          <p:nvSpPr>
            <p:cNvPr id="30" name="TextBox 15">
              <a:extLst>
                <a:ext uri="{FF2B5EF4-FFF2-40B4-BE49-F238E27FC236}">
                  <a16:creationId xmlns:a16="http://schemas.microsoft.com/office/drawing/2014/main" id="{94ACDDED-724E-F5DD-8B62-BAAD0570F3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26605" y="1100650"/>
              <a:ext cx="167247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fr-CH" altLang="en-US" sz="2000" dirty="0">
                  <a:latin typeface="Calibri" panose="020F0502020204030204" pitchFamily="34" charset="0"/>
                </a:rPr>
                <a:t>Stratégique</a:t>
              </a:r>
              <a:endParaRPr lang="fr-CH" altLang="en-US" sz="1800" dirty="0">
                <a:latin typeface="Calibri" panose="020F0502020204030204" pitchFamily="34" charset="0"/>
              </a:endParaRPr>
            </a:p>
          </p:txBody>
        </p:sp>
        <p:sp>
          <p:nvSpPr>
            <p:cNvPr id="31" name="TextBox 16">
              <a:extLst>
                <a:ext uri="{FF2B5EF4-FFF2-40B4-BE49-F238E27FC236}">
                  <a16:creationId xmlns:a16="http://schemas.microsoft.com/office/drawing/2014/main" id="{8802DB96-997C-782A-0565-DDB3344469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56979" y="2878001"/>
              <a:ext cx="119268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2000" dirty="0">
                  <a:latin typeface="Calibri" panose="020F0502020204030204" pitchFamily="34" charset="0"/>
                </a:rPr>
                <a:t>Bronze</a:t>
              </a:r>
              <a:endParaRPr lang="en-GB" altLang="en-US" sz="1800" dirty="0">
                <a:latin typeface="Calibri" panose="020F0502020204030204" pitchFamily="34" charset="0"/>
              </a:endParaRPr>
            </a:p>
          </p:txBody>
        </p:sp>
        <p:sp>
          <p:nvSpPr>
            <p:cNvPr id="32" name="TextBox 17">
              <a:extLst>
                <a:ext uri="{FF2B5EF4-FFF2-40B4-BE49-F238E27FC236}">
                  <a16:creationId xmlns:a16="http://schemas.microsoft.com/office/drawing/2014/main" id="{04414334-8140-97EF-6374-FA0B6F8688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97922" y="1750076"/>
              <a:ext cx="92984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2000" dirty="0">
                  <a:latin typeface="Calibri" panose="020F0502020204030204" pitchFamily="34" charset="0"/>
                </a:rPr>
                <a:t>Silver</a:t>
              </a:r>
              <a:endParaRPr lang="en-GB" altLang="en-US" sz="1800" dirty="0">
                <a:latin typeface="Calibri" panose="020F0502020204030204" pitchFamily="34" charset="0"/>
              </a:endParaRPr>
            </a:p>
          </p:txBody>
        </p:sp>
        <p:sp>
          <p:nvSpPr>
            <p:cNvPr id="33" name="TextBox 18">
              <a:extLst>
                <a:ext uri="{FF2B5EF4-FFF2-40B4-BE49-F238E27FC236}">
                  <a16:creationId xmlns:a16="http://schemas.microsoft.com/office/drawing/2014/main" id="{ACD80370-9E2F-D024-1F42-BC63401DB1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53290" y="897405"/>
              <a:ext cx="101910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2000" dirty="0">
                  <a:latin typeface="Calibri" panose="020F0502020204030204" pitchFamily="34" charset="0"/>
                </a:rPr>
                <a:t>Gold</a:t>
              </a:r>
              <a:endParaRPr lang="en-GB" altLang="en-US" sz="1800" dirty="0">
                <a:latin typeface="Calibri" panose="020F0502020204030204" pitchFamily="34" charset="0"/>
              </a:endParaRPr>
            </a:p>
          </p:txBody>
        </p:sp>
      </p:grpSp>
      <p:pic>
        <p:nvPicPr>
          <p:cNvPr id="36" name="Image 35" descr="Une image contenant pièce de jeu d’échecs, noir et blanc&#10;&#10;Le contenu généré par l’IA peut être incorrect.">
            <a:extLst>
              <a:ext uri="{FF2B5EF4-FFF2-40B4-BE49-F238E27FC236}">
                <a16:creationId xmlns:a16="http://schemas.microsoft.com/office/drawing/2014/main" id="{5D8B98D8-F67F-4326-4ACD-1C6479CEABA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038" y="1005880"/>
            <a:ext cx="3499991" cy="2406244"/>
          </a:xfrm>
          <a:prstGeom prst="rect">
            <a:avLst/>
          </a:prstGeom>
        </p:spPr>
      </p:pic>
      <p:pic>
        <p:nvPicPr>
          <p:cNvPr id="38" name="Image 37" descr="Une image contenant art&#10;&#10;Le contenu généré par l’IA peut être incorrect.">
            <a:extLst>
              <a:ext uri="{FF2B5EF4-FFF2-40B4-BE49-F238E27FC236}">
                <a16:creationId xmlns:a16="http://schemas.microsoft.com/office/drawing/2014/main" id="{91F6CC04-4373-D890-6A7C-4865957BB44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714" y="3379553"/>
            <a:ext cx="3224640" cy="2216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222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egol\Pictures\pic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5834222"/>
            <a:ext cx="9144000" cy="45719"/>
          </a:xfrm>
          <a:prstGeom prst="rect">
            <a:avLst/>
          </a:prstGeom>
          <a:noFill/>
        </p:spPr>
      </p:pic>
      <p:sp>
        <p:nvSpPr>
          <p:cNvPr id="4" name="ZoneTexte 3"/>
          <p:cNvSpPr txBox="1"/>
          <p:nvPr/>
        </p:nvSpPr>
        <p:spPr>
          <a:xfrm>
            <a:off x="142844" y="142852"/>
            <a:ext cx="65633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dirty="0">
                <a:latin typeface="Impact" pitchFamily="34" charset="0"/>
              </a:rPr>
              <a:t>Conduite d’intervention en </a:t>
            </a:r>
            <a:r>
              <a:rPr lang="fr-CH" sz="3600" dirty="0">
                <a:solidFill>
                  <a:srgbClr val="0070C0"/>
                </a:solidFill>
                <a:latin typeface="Impact" pitchFamily="34" charset="0"/>
              </a:rPr>
              <a:t>Suisse</a:t>
            </a:r>
          </a:p>
        </p:txBody>
      </p:sp>
      <p:pic>
        <p:nvPicPr>
          <p:cNvPr id="6" name="Picture 4" descr="http://intrahug.hcuge.ch/sites/hug-drupal1.gva.intranet/files/contenu/img/LOGO_HUG_H_PANTONE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6143644"/>
            <a:ext cx="2247856" cy="516806"/>
          </a:xfrm>
          <a:prstGeom prst="rect">
            <a:avLst/>
          </a:prstGeom>
          <a:noFill/>
        </p:spPr>
      </p:pic>
      <p:grpSp>
        <p:nvGrpSpPr>
          <p:cNvPr id="7" name="Group 2">
            <a:extLst>
              <a:ext uri="{FF2B5EF4-FFF2-40B4-BE49-F238E27FC236}">
                <a16:creationId xmlns:a16="http://schemas.microsoft.com/office/drawing/2014/main" id="{B6827E6E-2186-B174-4199-547CC117DDAD}"/>
              </a:ext>
            </a:extLst>
          </p:cNvPr>
          <p:cNvGrpSpPr>
            <a:grpSpLocks/>
          </p:cNvGrpSpPr>
          <p:nvPr/>
        </p:nvGrpSpPr>
        <p:grpSpPr bwMode="auto">
          <a:xfrm>
            <a:off x="521804" y="1042175"/>
            <a:ext cx="8100392" cy="4528344"/>
            <a:chOff x="158" y="469"/>
            <a:chExt cx="5401" cy="3057"/>
          </a:xfrm>
        </p:grpSpPr>
        <p:sp>
          <p:nvSpPr>
            <p:cNvPr id="17" name="Freeform 3">
              <a:extLst>
                <a:ext uri="{FF2B5EF4-FFF2-40B4-BE49-F238E27FC236}">
                  <a16:creationId xmlns:a16="http://schemas.microsoft.com/office/drawing/2014/main" id="{6F0C6637-F04F-D2CC-DA84-019E7BAADD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" y="469"/>
              <a:ext cx="5401" cy="532"/>
            </a:xfrm>
            <a:custGeom>
              <a:avLst/>
              <a:gdLst>
                <a:gd name="T0" fmla="*/ 341184 w 481"/>
                <a:gd name="T1" fmla="*/ 0 h 39"/>
                <a:gd name="T2" fmla="*/ 0 w 481"/>
                <a:gd name="T3" fmla="*/ 98993 h 39"/>
                <a:gd name="T4" fmla="*/ 680975 w 481"/>
                <a:gd name="T5" fmla="*/ 98993 h 39"/>
                <a:gd name="T6" fmla="*/ 341184 w 481"/>
                <a:gd name="T7" fmla="*/ 0 h 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81"/>
                <a:gd name="T13" fmla="*/ 0 h 39"/>
                <a:gd name="T14" fmla="*/ 481 w 481"/>
                <a:gd name="T15" fmla="*/ 39 h 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81" h="39">
                  <a:moveTo>
                    <a:pt x="241" y="0"/>
                  </a:moveTo>
                  <a:lnTo>
                    <a:pt x="0" y="39"/>
                  </a:lnTo>
                  <a:lnTo>
                    <a:pt x="481" y="39"/>
                  </a:lnTo>
                  <a:lnTo>
                    <a:pt x="241" y="0"/>
                  </a:lnTo>
                  <a:close/>
                </a:path>
              </a:pathLst>
            </a:custGeom>
            <a:solidFill>
              <a:srgbClr val="000099"/>
            </a:solidFill>
            <a:ln w="174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CH"/>
            </a:p>
          </p:txBody>
        </p:sp>
        <p:sp>
          <p:nvSpPr>
            <p:cNvPr id="18" name="Rectangle 4">
              <a:extLst>
                <a:ext uri="{FF2B5EF4-FFF2-40B4-BE49-F238E27FC236}">
                  <a16:creationId xmlns:a16="http://schemas.microsoft.com/office/drawing/2014/main" id="{45AB6A38-B01F-E5BD-4F2D-2076667756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0" y="710"/>
              <a:ext cx="2437" cy="3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CH"/>
            </a:p>
          </p:txBody>
        </p:sp>
        <p:sp>
          <p:nvSpPr>
            <p:cNvPr id="19" name="Rectangle 5">
              <a:extLst>
                <a:ext uri="{FF2B5EF4-FFF2-40B4-BE49-F238E27FC236}">
                  <a16:creationId xmlns:a16="http://schemas.microsoft.com/office/drawing/2014/main" id="{2F204000-49D5-18E3-B0DE-28835859C4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9" y="709"/>
              <a:ext cx="2611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de-DE" sz="2700" b="1" i="1" dirty="0">
                  <a:solidFill>
                    <a:schemeClr val="bg1"/>
                  </a:solidFill>
                </a:rPr>
                <a:t>Protection de la population</a:t>
              </a:r>
              <a:endParaRPr lang="de-DE" dirty="0">
                <a:solidFill>
                  <a:schemeClr val="bg1"/>
                </a:solidFill>
              </a:endParaRPr>
            </a:p>
          </p:txBody>
        </p:sp>
        <p:sp>
          <p:nvSpPr>
            <p:cNvPr id="20" name="Rectangle 6">
              <a:extLst>
                <a:ext uri="{FF2B5EF4-FFF2-40B4-BE49-F238E27FC236}">
                  <a16:creationId xmlns:a16="http://schemas.microsoft.com/office/drawing/2014/main" id="{782D6AA8-3E52-8AD2-0ECA-0FF23637B8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" y="1012"/>
              <a:ext cx="5108" cy="303"/>
            </a:xfrm>
            <a:prstGeom prst="rect">
              <a:avLst/>
            </a:prstGeom>
            <a:solidFill>
              <a:srgbClr val="5F5F5F"/>
            </a:solidFill>
            <a:ln w="174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CH"/>
            </a:p>
          </p:txBody>
        </p:sp>
        <p:sp>
          <p:nvSpPr>
            <p:cNvPr id="21" name="Rectangle 7">
              <a:extLst>
                <a:ext uri="{FF2B5EF4-FFF2-40B4-BE49-F238E27FC236}">
                  <a16:creationId xmlns:a16="http://schemas.microsoft.com/office/drawing/2014/main" id="{A4777183-AECC-BAD4-0488-7AB336562C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7" y="1057"/>
              <a:ext cx="3076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CH"/>
            </a:p>
          </p:txBody>
        </p:sp>
        <p:sp>
          <p:nvSpPr>
            <p:cNvPr id="22" name="Rectangle 8">
              <a:extLst>
                <a:ext uri="{FF2B5EF4-FFF2-40B4-BE49-F238E27FC236}">
                  <a16:creationId xmlns:a16="http://schemas.microsoft.com/office/drawing/2014/main" id="{6F3743E4-5D13-10E5-8CF1-CBCDB3D0C7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5" y="1093"/>
              <a:ext cx="91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de-DE" sz="2100" b="1">
                  <a:solidFill>
                    <a:schemeClr val="bg1"/>
                  </a:solidFill>
                </a:rPr>
                <a:t>Cdmt unifié </a:t>
              </a:r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23" name="Rectangle 9">
              <a:extLst>
                <a:ext uri="{FF2B5EF4-FFF2-40B4-BE49-F238E27FC236}">
                  <a16:creationId xmlns:a16="http://schemas.microsoft.com/office/drawing/2014/main" id="{7ABF68BB-C9E9-634D-088F-0BC8B5078C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2" y="1337"/>
              <a:ext cx="842" cy="2093"/>
            </a:xfrm>
            <a:prstGeom prst="rect">
              <a:avLst/>
            </a:prstGeom>
            <a:solidFill>
              <a:srgbClr val="66CCFF"/>
            </a:solidFill>
            <a:ln w="174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CH"/>
            </a:p>
          </p:txBody>
        </p:sp>
        <p:sp>
          <p:nvSpPr>
            <p:cNvPr id="24" name="Rectangle 10">
              <a:extLst>
                <a:ext uri="{FF2B5EF4-FFF2-40B4-BE49-F238E27FC236}">
                  <a16:creationId xmlns:a16="http://schemas.microsoft.com/office/drawing/2014/main" id="{40073FB5-B419-0A7C-09D4-00A898D6EC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3" y="3072"/>
              <a:ext cx="854" cy="3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CH"/>
            </a:p>
          </p:txBody>
        </p:sp>
        <p:sp>
          <p:nvSpPr>
            <p:cNvPr id="25" name="Rectangle 11">
              <a:extLst>
                <a:ext uri="{FF2B5EF4-FFF2-40B4-BE49-F238E27FC236}">
                  <a16:creationId xmlns:a16="http://schemas.microsoft.com/office/drawing/2014/main" id="{6DE8EF3B-7F13-FEB0-872F-08619D685D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9" y="3157"/>
              <a:ext cx="348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de-DE" sz="1700" b="1">
                  <a:solidFill>
                    <a:srgbClr val="000000"/>
                  </a:solidFill>
                </a:rPr>
                <a:t>Santé</a:t>
              </a:r>
              <a:endParaRPr lang="de-DE"/>
            </a:p>
          </p:txBody>
        </p:sp>
        <p:sp>
          <p:nvSpPr>
            <p:cNvPr id="26" name="Rectangle 12">
              <a:extLst>
                <a:ext uri="{FF2B5EF4-FFF2-40B4-BE49-F238E27FC236}">
                  <a16:creationId xmlns:a16="http://schemas.microsoft.com/office/drawing/2014/main" id="{A5424450-B8C8-F9E9-0B0B-A711508F2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3" y="1333"/>
              <a:ext cx="842" cy="2093"/>
            </a:xfrm>
            <a:prstGeom prst="rect">
              <a:avLst/>
            </a:prstGeom>
            <a:solidFill>
              <a:srgbClr val="FF9900"/>
            </a:solidFill>
            <a:ln w="174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CH"/>
            </a:p>
          </p:txBody>
        </p:sp>
        <p:sp>
          <p:nvSpPr>
            <p:cNvPr id="27" name="Rectangle 13">
              <a:extLst>
                <a:ext uri="{FF2B5EF4-FFF2-40B4-BE49-F238E27FC236}">
                  <a16:creationId xmlns:a16="http://schemas.microsoft.com/office/drawing/2014/main" id="{71AFA4AA-49A8-B71D-B0EE-2A9D24171E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4" y="3072"/>
              <a:ext cx="842" cy="3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CH"/>
            </a:p>
          </p:txBody>
        </p:sp>
        <p:sp>
          <p:nvSpPr>
            <p:cNvPr id="28" name="Rectangle 14">
              <a:extLst>
                <a:ext uri="{FF2B5EF4-FFF2-40B4-BE49-F238E27FC236}">
                  <a16:creationId xmlns:a16="http://schemas.microsoft.com/office/drawing/2014/main" id="{50FCC897-1F7C-D827-DAF5-5F67E647CC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158"/>
              <a:ext cx="789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/>
              <a:r>
                <a:rPr lang="de-DE" sz="1400" b="1">
                  <a:solidFill>
                    <a:srgbClr val="000000"/>
                  </a:solidFill>
                </a:rPr>
                <a:t>Infrastructures</a:t>
              </a:r>
              <a:endParaRPr lang="de-DE" sz="1400"/>
            </a:p>
          </p:txBody>
        </p:sp>
        <p:sp>
          <p:nvSpPr>
            <p:cNvPr id="29" name="Rectangle 15">
              <a:extLst>
                <a:ext uri="{FF2B5EF4-FFF2-40B4-BE49-F238E27FC236}">
                  <a16:creationId xmlns:a16="http://schemas.microsoft.com/office/drawing/2014/main" id="{BB31CBF5-C464-21C5-8CFC-7BC7D00F2F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8" y="1337"/>
              <a:ext cx="831" cy="2093"/>
            </a:xfrm>
            <a:prstGeom prst="rect">
              <a:avLst/>
            </a:prstGeom>
            <a:solidFill>
              <a:srgbClr val="FFFF00"/>
            </a:solidFill>
            <a:ln w="174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CH"/>
            </a:p>
          </p:txBody>
        </p:sp>
        <p:sp>
          <p:nvSpPr>
            <p:cNvPr id="30" name="Rectangle 16">
              <a:extLst>
                <a:ext uri="{FF2B5EF4-FFF2-40B4-BE49-F238E27FC236}">
                  <a16:creationId xmlns:a16="http://schemas.microsoft.com/office/drawing/2014/main" id="{AC2AB12F-96EF-77C9-01E6-D3B49DF047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9" y="3116"/>
              <a:ext cx="820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CH"/>
            </a:p>
          </p:txBody>
        </p:sp>
        <p:sp>
          <p:nvSpPr>
            <p:cNvPr id="31" name="Rectangle 17">
              <a:extLst>
                <a:ext uri="{FF2B5EF4-FFF2-40B4-BE49-F238E27FC236}">
                  <a16:creationId xmlns:a16="http://schemas.microsoft.com/office/drawing/2014/main" id="{A7BECAB2-685D-36C0-D1A6-60454CAD2F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9" y="3061"/>
              <a:ext cx="730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/>
              <a:r>
                <a:rPr lang="de-DE" sz="1700" b="1">
                  <a:solidFill>
                    <a:srgbClr val="000000"/>
                  </a:solidFill>
                </a:rPr>
                <a:t>Protection Civile</a:t>
              </a:r>
              <a:br>
                <a:rPr lang="de-DE" sz="1700" b="1">
                  <a:solidFill>
                    <a:srgbClr val="000000"/>
                  </a:solidFill>
                </a:rPr>
              </a:br>
              <a:endParaRPr lang="de-DE" sz="1700" b="1">
                <a:solidFill>
                  <a:srgbClr val="000000"/>
                </a:solidFill>
              </a:endParaRPr>
            </a:p>
          </p:txBody>
        </p:sp>
        <p:sp>
          <p:nvSpPr>
            <p:cNvPr id="32" name="Rectangle 18">
              <a:extLst>
                <a:ext uri="{FF2B5EF4-FFF2-40B4-BE49-F238E27FC236}">
                  <a16:creationId xmlns:a16="http://schemas.microsoft.com/office/drawing/2014/main" id="{93C926F3-6D2D-C928-6C5E-61995207C2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9" y="1337"/>
              <a:ext cx="842" cy="2093"/>
            </a:xfrm>
            <a:prstGeom prst="rect">
              <a:avLst/>
            </a:prstGeom>
            <a:solidFill>
              <a:srgbClr val="FF0000"/>
            </a:solidFill>
            <a:ln w="174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CH"/>
            </a:p>
          </p:txBody>
        </p:sp>
        <p:sp>
          <p:nvSpPr>
            <p:cNvPr id="33" name="Rectangle 19">
              <a:extLst>
                <a:ext uri="{FF2B5EF4-FFF2-40B4-BE49-F238E27FC236}">
                  <a16:creationId xmlns:a16="http://schemas.microsoft.com/office/drawing/2014/main" id="{EE56A701-673B-B48A-A4C3-DC7741A5AE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3" y="3116"/>
              <a:ext cx="820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CH"/>
            </a:p>
          </p:txBody>
        </p:sp>
        <p:sp>
          <p:nvSpPr>
            <p:cNvPr id="34" name="Rectangle 20">
              <a:extLst>
                <a:ext uri="{FF2B5EF4-FFF2-40B4-BE49-F238E27FC236}">
                  <a16:creationId xmlns:a16="http://schemas.microsoft.com/office/drawing/2014/main" id="{366AC8EC-3FCC-18B0-87A5-81AFEEAD1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9" y="3067"/>
              <a:ext cx="675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/>
              <a:r>
                <a:rPr lang="de-DE" sz="1700" b="1">
                  <a:solidFill>
                    <a:srgbClr val="000000"/>
                  </a:solidFill>
                </a:rPr>
                <a:t>Service du Feu</a:t>
              </a:r>
              <a:endParaRPr lang="de-DE"/>
            </a:p>
          </p:txBody>
        </p:sp>
        <p:grpSp>
          <p:nvGrpSpPr>
            <p:cNvPr id="35" name="Group 21">
              <a:extLst>
                <a:ext uri="{FF2B5EF4-FFF2-40B4-BE49-F238E27FC236}">
                  <a16:creationId xmlns:a16="http://schemas.microsoft.com/office/drawing/2014/main" id="{D61E1B70-284D-C0AC-D065-9FFAD725A4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37" y="1326"/>
              <a:ext cx="842" cy="1701"/>
              <a:chOff x="4772" y="1679"/>
              <a:chExt cx="842" cy="1701"/>
            </a:xfrm>
          </p:grpSpPr>
          <p:pic>
            <p:nvPicPr>
              <p:cNvPr id="51" name="Picture 22">
                <a:extLst>
                  <a:ext uri="{FF2B5EF4-FFF2-40B4-BE49-F238E27FC236}">
                    <a16:creationId xmlns:a16="http://schemas.microsoft.com/office/drawing/2014/main" id="{322397EE-8294-0E2D-8D17-D2E02B4889C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783" y="1690"/>
                <a:ext cx="831" cy="16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2" name="Rectangle 23">
                <a:extLst>
                  <a:ext uri="{FF2B5EF4-FFF2-40B4-BE49-F238E27FC236}">
                    <a16:creationId xmlns:a16="http://schemas.microsoft.com/office/drawing/2014/main" id="{6CD92495-27A2-6DA5-B560-40C3AB1CCA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2" y="1679"/>
                <a:ext cx="842" cy="1701"/>
              </a:xfrm>
              <a:prstGeom prst="rect">
                <a:avLst/>
              </a:prstGeom>
              <a:noFill/>
              <a:ln w="17463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CH"/>
              </a:p>
            </p:txBody>
          </p:sp>
        </p:grpSp>
        <p:grpSp>
          <p:nvGrpSpPr>
            <p:cNvPr id="36" name="Group 24">
              <a:extLst>
                <a:ext uri="{FF2B5EF4-FFF2-40B4-BE49-F238E27FC236}">
                  <a16:creationId xmlns:a16="http://schemas.microsoft.com/office/drawing/2014/main" id="{90C4DFE0-2A72-9775-C9C5-63BEC05C2C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38" y="1337"/>
              <a:ext cx="842" cy="1690"/>
              <a:chOff x="1673" y="1690"/>
              <a:chExt cx="842" cy="1690"/>
            </a:xfrm>
          </p:grpSpPr>
          <p:pic>
            <p:nvPicPr>
              <p:cNvPr id="49" name="Picture 25">
                <a:extLst>
                  <a:ext uri="{FF2B5EF4-FFF2-40B4-BE49-F238E27FC236}">
                    <a16:creationId xmlns:a16="http://schemas.microsoft.com/office/drawing/2014/main" id="{486E69CD-649D-72EF-AA3D-ED537EB1BA2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684" y="1701"/>
                <a:ext cx="831" cy="16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0" name="Rectangle 26">
                <a:extLst>
                  <a:ext uri="{FF2B5EF4-FFF2-40B4-BE49-F238E27FC236}">
                    <a16:creationId xmlns:a16="http://schemas.microsoft.com/office/drawing/2014/main" id="{42B81732-AE68-0D07-3583-A25DB9273E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3" y="1690"/>
                <a:ext cx="842" cy="1690"/>
              </a:xfrm>
              <a:prstGeom prst="rect">
                <a:avLst/>
              </a:prstGeom>
              <a:noFill/>
              <a:ln w="17463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CH"/>
              </a:p>
            </p:txBody>
          </p:sp>
        </p:grpSp>
        <p:sp>
          <p:nvSpPr>
            <p:cNvPr id="37" name="Rectangle 27">
              <a:extLst>
                <a:ext uri="{FF2B5EF4-FFF2-40B4-BE49-F238E27FC236}">
                  <a16:creationId xmlns:a16="http://schemas.microsoft.com/office/drawing/2014/main" id="{F0738873-F9C2-1360-151D-B89967487A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" y="1337"/>
              <a:ext cx="842" cy="2093"/>
            </a:xfrm>
            <a:prstGeom prst="rect">
              <a:avLst/>
            </a:prstGeom>
            <a:solidFill>
              <a:srgbClr val="C0C0C0"/>
            </a:solidFill>
            <a:ln w="174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CH"/>
            </a:p>
          </p:txBody>
        </p:sp>
        <p:sp>
          <p:nvSpPr>
            <p:cNvPr id="38" name="Rectangle 28">
              <a:extLst>
                <a:ext uri="{FF2B5EF4-FFF2-40B4-BE49-F238E27FC236}">
                  <a16:creationId xmlns:a16="http://schemas.microsoft.com/office/drawing/2014/main" id="{6555BA1D-D1B7-7461-9652-8FD8DF920C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" y="3128"/>
              <a:ext cx="82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CH"/>
            </a:p>
          </p:txBody>
        </p:sp>
        <p:sp>
          <p:nvSpPr>
            <p:cNvPr id="39" name="Rectangle 29">
              <a:extLst>
                <a:ext uri="{FF2B5EF4-FFF2-40B4-BE49-F238E27FC236}">
                  <a16:creationId xmlns:a16="http://schemas.microsoft.com/office/drawing/2014/main" id="{643DF5D7-7CDC-A535-CE1A-F939A76380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" y="3161"/>
              <a:ext cx="376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de-DE" sz="1700" b="1">
                  <a:solidFill>
                    <a:srgbClr val="000000"/>
                  </a:solidFill>
                </a:rPr>
                <a:t>Police</a:t>
              </a:r>
              <a:endParaRPr lang="de-DE"/>
            </a:p>
          </p:txBody>
        </p:sp>
        <p:grpSp>
          <p:nvGrpSpPr>
            <p:cNvPr id="40" name="Group 30">
              <a:extLst>
                <a:ext uri="{FF2B5EF4-FFF2-40B4-BE49-F238E27FC236}">
                  <a16:creationId xmlns:a16="http://schemas.microsoft.com/office/drawing/2014/main" id="{3B15004C-6288-8813-DBDD-5DB35C7C97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5" y="1337"/>
              <a:ext cx="842" cy="1690"/>
              <a:chOff x="640" y="1690"/>
              <a:chExt cx="842" cy="1690"/>
            </a:xfrm>
          </p:grpSpPr>
          <p:pic>
            <p:nvPicPr>
              <p:cNvPr id="47" name="Picture 31">
                <a:extLst>
                  <a:ext uri="{FF2B5EF4-FFF2-40B4-BE49-F238E27FC236}">
                    <a16:creationId xmlns:a16="http://schemas.microsoft.com/office/drawing/2014/main" id="{2F7A4C42-2233-3CBE-B8FE-0AB6054A06E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651" y="1701"/>
                <a:ext cx="831" cy="16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8" name="Rectangle 32">
                <a:extLst>
                  <a:ext uri="{FF2B5EF4-FFF2-40B4-BE49-F238E27FC236}">
                    <a16:creationId xmlns:a16="http://schemas.microsoft.com/office/drawing/2014/main" id="{05E892DA-9501-A949-DE2E-97709631B6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0" y="1690"/>
                <a:ext cx="842" cy="1690"/>
              </a:xfrm>
              <a:prstGeom prst="rect">
                <a:avLst/>
              </a:prstGeom>
              <a:noFill/>
              <a:ln w="17463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CH"/>
              </a:p>
            </p:txBody>
          </p:sp>
        </p:grpSp>
        <p:grpSp>
          <p:nvGrpSpPr>
            <p:cNvPr id="41" name="Group 33">
              <a:extLst>
                <a:ext uri="{FF2B5EF4-FFF2-40B4-BE49-F238E27FC236}">
                  <a16:creationId xmlns:a16="http://schemas.microsoft.com/office/drawing/2014/main" id="{31B46103-9604-F54E-2EDD-6E25725C58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43" y="1333"/>
              <a:ext cx="831" cy="1701"/>
              <a:chOff x="3750" y="1679"/>
              <a:chExt cx="831" cy="1701"/>
            </a:xfrm>
          </p:grpSpPr>
          <p:pic>
            <p:nvPicPr>
              <p:cNvPr id="45" name="Picture 34">
                <a:extLst>
                  <a:ext uri="{FF2B5EF4-FFF2-40B4-BE49-F238E27FC236}">
                    <a16:creationId xmlns:a16="http://schemas.microsoft.com/office/drawing/2014/main" id="{14F7C438-40B3-0747-7DE3-6D9ACD3752A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3761" y="1690"/>
                <a:ext cx="820" cy="16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6" name="Rectangle 35">
                <a:extLst>
                  <a:ext uri="{FF2B5EF4-FFF2-40B4-BE49-F238E27FC236}">
                    <a16:creationId xmlns:a16="http://schemas.microsoft.com/office/drawing/2014/main" id="{C76C2B4B-D810-66E9-A4D0-AC97F093D8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0" y="1679"/>
                <a:ext cx="831" cy="1701"/>
              </a:xfrm>
              <a:prstGeom prst="rect">
                <a:avLst/>
              </a:prstGeom>
              <a:noFill/>
              <a:ln w="17463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CH"/>
              </a:p>
            </p:txBody>
          </p:sp>
        </p:grpSp>
        <p:grpSp>
          <p:nvGrpSpPr>
            <p:cNvPr id="42" name="Group 36">
              <a:extLst>
                <a:ext uri="{FF2B5EF4-FFF2-40B4-BE49-F238E27FC236}">
                  <a16:creationId xmlns:a16="http://schemas.microsoft.com/office/drawing/2014/main" id="{DD5D5E19-334F-C422-D335-3D3CD3E885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82" y="1326"/>
              <a:ext cx="842" cy="1701"/>
              <a:chOff x="2717" y="1679"/>
              <a:chExt cx="842" cy="1701"/>
            </a:xfrm>
          </p:grpSpPr>
          <p:pic>
            <p:nvPicPr>
              <p:cNvPr id="43" name="Picture 37">
                <a:extLst>
                  <a:ext uri="{FF2B5EF4-FFF2-40B4-BE49-F238E27FC236}">
                    <a16:creationId xmlns:a16="http://schemas.microsoft.com/office/drawing/2014/main" id="{50DF8403-1163-FC3A-8088-1BCDF6C388C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2728" y="1690"/>
                <a:ext cx="831" cy="16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4" name="Rectangle 38">
                <a:extLst>
                  <a:ext uri="{FF2B5EF4-FFF2-40B4-BE49-F238E27FC236}">
                    <a16:creationId xmlns:a16="http://schemas.microsoft.com/office/drawing/2014/main" id="{994AD195-BCB9-514B-3A14-8E13B51003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7" y="1679"/>
                <a:ext cx="842" cy="1701"/>
              </a:xfrm>
              <a:prstGeom prst="rect">
                <a:avLst/>
              </a:prstGeom>
              <a:noFill/>
              <a:ln w="17463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CH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87801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D09323AE-14DD-3ED7-868B-8202376DA5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2403" y="536662"/>
            <a:ext cx="4599193" cy="5108684"/>
          </a:xfrm>
          <a:prstGeom prst="rect">
            <a:avLst/>
          </a:prstGeom>
        </p:spPr>
      </p:pic>
      <p:pic>
        <p:nvPicPr>
          <p:cNvPr id="2" name="Picture 3" descr="C:\Users\egol\Pictures\pic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5834222"/>
            <a:ext cx="9144000" cy="45719"/>
          </a:xfrm>
          <a:prstGeom prst="rect">
            <a:avLst/>
          </a:prstGeom>
          <a:noFill/>
        </p:spPr>
      </p:pic>
      <p:sp>
        <p:nvSpPr>
          <p:cNvPr id="4" name="ZoneTexte 3"/>
          <p:cNvSpPr txBox="1"/>
          <p:nvPr/>
        </p:nvSpPr>
        <p:spPr>
          <a:xfrm>
            <a:off x="142844" y="142852"/>
            <a:ext cx="2661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dirty="0">
                <a:latin typeface="Impact" pitchFamily="34" charset="0"/>
              </a:rPr>
              <a:t>ORCA Genève</a:t>
            </a:r>
            <a:endParaRPr lang="fr-CH" sz="3600" dirty="0">
              <a:solidFill>
                <a:srgbClr val="0070C0"/>
              </a:solidFill>
              <a:latin typeface="Impact" pitchFamily="34" charset="0"/>
            </a:endParaRPr>
          </a:p>
        </p:txBody>
      </p:sp>
      <p:pic>
        <p:nvPicPr>
          <p:cNvPr id="6" name="Picture 4" descr="http://intrahug.hcuge.ch/sites/hug-drupal1.gva.intranet/files/contenu/img/LOGO_HUG_H_PANTONES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6143644"/>
            <a:ext cx="2247856" cy="516806"/>
          </a:xfrm>
          <a:prstGeom prst="rect">
            <a:avLst/>
          </a:prstGeom>
          <a:noFill/>
        </p:spPr>
      </p:pic>
      <p:pic>
        <p:nvPicPr>
          <p:cNvPr id="1026" name="Picture 2" descr="Organisation des secours | ge.ch">
            <a:extLst>
              <a:ext uri="{FF2B5EF4-FFF2-40B4-BE49-F238E27FC236}">
                <a16:creationId xmlns:a16="http://schemas.microsoft.com/office/drawing/2014/main" id="{14695D2A-6680-CF55-4724-8E9BB0682F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67000"/>
            <a:ext cx="1713537" cy="811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8951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egol\Pictures\pic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5834222"/>
            <a:ext cx="9144000" cy="45719"/>
          </a:xfrm>
          <a:prstGeom prst="rect">
            <a:avLst/>
          </a:prstGeom>
          <a:noFill/>
        </p:spPr>
      </p:pic>
      <p:sp>
        <p:nvSpPr>
          <p:cNvPr id="4" name="ZoneTexte 3"/>
          <p:cNvSpPr txBox="1"/>
          <p:nvPr/>
        </p:nvSpPr>
        <p:spPr>
          <a:xfrm>
            <a:off x="142844" y="142852"/>
            <a:ext cx="4556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dirty="0">
                <a:latin typeface="Impact" pitchFamily="34" charset="0"/>
              </a:rPr>
              <a:t>Principes de </a:t>
            </a:r>
            <a:r>
              <a:rPr lang="fr-CH" sz="3600" dirty="0">
                <a:solidFill>
                  <a:srgbClr val="0070C0"/>
                </a:solidFill>
                <a:latin typeface="Impact" pitchFamily="34" charset="0"/>
              </a:rPr>
              <a:t>Formation</a:t>
            </a:r>
          </a:p>
        </p:txBody>
      </p:sp>
      <p:pic>
        <p:nvPicPr>
          <p:cNvPr id="8" name="Picture 4" descr="http://intrahug.hcuge.ch/sites/hug-drupal1.gva.intranet/files/contenu/img/LOGO_HUG_H_PANTONE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6143644"/>
            <a:ext cx="2247856" cy="516806"/>
          </a:xfrm>
          <a:prstGeom prst="rect">
            <a:avLst/>
          </a:prstGeom>
          <a:noFill/>
        </p:spPr>
      </p:pic>
      <p:pic>
        <p:nvPicPr>
          <p:cNvPr id="6" name="Image 5"/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393" r="15574" b="11429"/>
          <a:stretch>
            <a:fillRect/>
          </a:stretch>
        </p:blipFill>
        <p:spPr bwMode="auto">
          <a:xfrm>
            <a:off x="1974565" y="1196752"/>
            <a:ext cx="5448668" cy="3973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alsg">
            <a:extLst>
              <a:ext uri="{FF2B5EF4-FFF2-40B4-BE49-F238E27FC236}">
                <a16:creationId xmlns:a16="http://schemas.microsoft.com/office/drawing/2014/main" id="{3C0B37C7-534C-1EF1-B621-A57E9511CC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5146931"/>
            <a:ext cx="1249464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egol\Pictures\pic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5834222"/>
            <a:ext cx="9144000" cy="45719"/>
          </a:xfrm>
          <a:prstGeom prst="rect">
            <a:avLst/>
          </a:prstGeom>
          <a:noFill/>
        </p:spPr>
      </p:pic>
      <p:sp>
        <p:nvSpPr>
          <p:cNvPr id="4" name="ZoneTexte 3"/>
          <p:cNvSpPr txBox="1"/>
          <p:nvPr/>
        </p:nvSpPr>
        <p:spPr>
          <a:xfrm>
            <a:off x="142844" y="142852"/>
            <a:ext cx="22926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dirty="0">
                <a:latin typeface="Impact" pitchFamily="34" charset="0"/>
              </a:rPr>
              <a:t>Discussion</a:t>
            </a:r>
            <a:endParaRPr lang="fr-CH" sz="3600" dirty="0">
              <a:solidFill>
                <a:srgbClr val="0070C0"/>
              </a:solidFill>
              <a:latin typeface="Impact" pitchFamily="34" charset="0"/>
            </a:endParaRPr>
          </a:p>
        </p:txBody>
      </p:sp>
      <p:pic>
        <p:nvPicPr>
          <p:cNvPr id="8" name="Picture 4" descr="http://intrahug.hcuge.ch/sites/hug-drupal1.gva.intranet/files/contenu/img/LOGO_HUG_H_PANTONE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6143644"/>
            <a:ext cx="2247856" cy="516806"/>
          </a:xfrm>
          <a:prstGeom prst="rect">
            <a:avLst/>
          </a:prstGeom>
          <a:noFill/>
        </p:spPr>
      </p:pic>
      <p:pic>
        <p:nvPicPr>
          <p:cNvPr id="5" name="Image 4" descr="Une image contenant dessin humoristique, ballon, sphère, Accessoires et articles de fête&#10;&#10;Le contenu généré par l’IA peut être incorrect.">
            <a:extLst>
              <a:ext uri="{FF2B5EF4-FFF2-40B4-BE49-F238E27FC236}">
                <a16:creationId xmlns:a16="http://schemas.microsoft.com/office/drawing/2014/main" id="{F3B24CD8-5D2E-ED4B-58AD-BDF15CAA0D6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011905"/>
            <a:ext cx="6690320" cy="4599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40287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a68731979611fe1f4069a513c0d3134c34985c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708</TotalTime>
  <Words>56</Words>
  <Application>Microsoft Office PowerPoint</Application>
  <PresentationFormat>Affichage à l'écran (4:3)</PresentationFormat>
  <Paragraphs>31</Paragraphs>
  <Slides>7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2" baseType="lpstr">
      <vt:lpstr>Arial</vt:lpstr>
      <vt:lpstr>Calibri</vt:lpstr>
      <vt:lpstr>Impact</vt:lpstr>
      <vt:lpstr>Times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Hôpitaux Universitaires de Genève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admin</dc:creator>
  <cp:lastModifiedBy>SUPPAN Laurent</cp:lastModifiedBy>
  <cp:revision>72</cp:revision>
  <dcterms:created xsi:type="dcterms:W3CDTF">2015-04-14T12:09:23Z</dcterms:created>
  <dcterms:modified xsi:type="dcterms:W3CDTF">2025-07-11T06:45:22Z</dcterms:modified>
</cp:coreProperties>
</file>