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9" r:id="rId2"/>
    <p:sldId id="319" r:id="rId3"/>
    <p:sldId id="322" r:id="rId4"/>
    <p:sldId id="324" r:id="rId5"/>
    <p:sldId id="321" r:id="rId6"/>
    <p:sldId id="318" r:id="rId7"/>
    <p:sldId id="31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E7E7"/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4686"/>
  </p:normalViewPr>
  <p:slideViewPr>
    <p:cSldViewPr snapToGrid="0" snapToObjects="1">
      <p:cViewPr varScale="1">
        <p:scale>
          <a:sx n="92" d="100"/>
          <a:sy n="92" d="100"/>
        </p:scale>
        <p:origin x="90" y="88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15.07.2025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Philip Schwarz, Cyril Cot | QNL.X0430064 post-mortem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15.07.2025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Philip Schwarz, Cyril Cot | QNL.X0430064 post-mortem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15.07.2025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Philip Schwarz, Cyril Cot | QNL.X0430064 post-mortem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15.07.2025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Philip Schwarz, Cyril Cot | QNL.X0430064 post-mortem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15.07.2025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Philip Schwarz, Cyril Cot | QNL.X0430064 post-mortem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15.07.2025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Philip Schwarz, Cyril Cot | QNL.X0430064 post-mortem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15.07.2025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Philip Schwarz, Cyril Cot | QNL.X0430064 post-mortem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15.07.2025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Philip Schwarz, Cyril Cot | QNL.X0430064 post-mortem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15.07.2025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Philip Schwarz, Cyril Cot | QNL.X0430064 post-mortem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15.07.2025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Philip Schwarz, Cyril Cot | QNL.X0430064 post-mortem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15.07.2025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Philip Schwarz, Cyril Cot | QNL.X0430064 post-mortem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15.07.2025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Philip Schwarz, Cyril Cot | QNL.X0430064 post-mortem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15.07.2025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Philip Schwarz, Cyril Cot | QNL.X0430064 post-mortem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60579"/>
            <a:ext cx="631160" cy="365125"/>
          </a:xfrm>
        </p:spPr>
        <p:txBody>
          <a:bodyPr/>
          <a:lstStyle/>
          <a:p>
            <a:r>
              <a:rPr lang="en-US" dirty="0"/>
              <a:t>15.07.2025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Philip Schwarz, Cyril Cot | QNL.X0430064 post-mortem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15.07.2025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Philip Schwarz, Cyril Cot | QNL.X0430064 post-mortem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15.07.2025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Philip Schwarz, Cyril Cot | QNL.X0430064 post-mortem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15.07.2025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Philip Schwarz, Cyril Cot | QNL.X0430064 post-mortem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15.07.2025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Philip Schwarz, Cyril Cot | QNL.X0430064 post-mortem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15.07.2025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Philip Schwarz, Cyril Cot | QNL.X0430064 post-mortem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QNL.X0430064 post-mortem</a:t>
            </a:r>
            <a:br>
              <a:rPr lang="en-GB" dirty="0"/>
            </a:br>
            <a:br>
              <a:rPr lang="en-GB" dirty="0"/>
            </a:br>
            <a:r>
              <a:rPr lang="en-GB" dirty="0"/>
              <a:t>TE-MSC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Philip Schwarz, Cyril Cot</a:t>
            </a:r>
          </a:p>
          <a:p>
            <a:r>
              <a:rPr lang="en-US" sz="1800" dirty="0"/>
              <a:t>15.07.2025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DF4DEE5-387D-40DD-1D80-5BD6227478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4608512"/>
          </a:xfrm>
        </p:spPr>
        <p:txBody>
          <a:bodyPr/>
          <a:lstStyle/>
          <a:p>
            <a:r>
              <a:rPr lang="en-GB" dirty="0"/>
              <a:t>05.06.2025:</a:t>
            </a:r>
          </a:p>
          <a:p>
            <a:pPr lvl="1"/>
            <a:r>
              <a:rPr lang="en-GB" dirty="0"/>
              <a:t>CCC informed that circuit connected to QNL.X0430069 tripped due to “coil-temp” (“CT”) fault</a:t>
            </a:r>
          </a:p>
          <a:p>
            <a:pPr lvl="1"/>
            <a:r>
              <a:rPr lang="en-GB" dirty="0"/>
              <a:t>SY-EPC First line intervened on the converter, confirming that the fault is coming from the circuit</a:t>
            </a:r>
          </a:p>
          <a:p>
            <a:pPr lvl="1"/>
            <a:r>
              <a:rPr lang="en-GB" dirty="0"/>
              <a:t>TE-MSC confirmed that the fault was present along the interlock circuit (patch panel) and coming from TCC2 </a:t>
            </a:r>
          </a:p>
          <a:p>
            <a:pPr lvl="1"/>
            <a:r>
              <a:rPr lang="en-GB" dirty="0"/>
              <a:t>Multiple resets were attempted during the following hours (indicator for cooling problem), unsuccessfully</a:t>
            </a:r>
          </a:p>
          <a:p>
            <a:pPr lvl="1"/>
            <a:r>
              <a:rPr lang="en-GB" dirty="0"/>
              <a:t>Access was planned for the next day</a:t>
            </a:r>
          </a:p>
          <a:p>
            <a:r>
              <a:rPr lang="en-GB" dirty="0"/>
              <a:t>06.06.2025:</a:t>
            </a:r>
          </a:p>
          <a:p>
            <a:pPr lvl="1"/>
            <a:r>
              <a:rPr lang="en-GB" dirty="0"/>
              <a:t>In the morning, it was possible to reset the fault prior to intervention in the tunnel</a:t>
            </a:r>
          </a:p>
          <a:p>
            <a:pPr lvl="1"/>
            <a:r>
              <a:rPr lang="en-GB" dirty="0"/>
              <a:t>This indicates that the circuit closed any time during the night from 05.06. – 06.06.</a:t>
            </a:r>
          </a:p>
          <a:p>
            <a:pPr lvl="1"/>
            <a:r>
              <a:rPr lang="en-GB" dirty="0"/>
              <a:t>Nevertheless, access was granted and the magnet inspected (5 – 6 mSv/h ambience) visually – without indication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D47BAAE-8125-2B45-272B-E965E26859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Incident and inspection timeline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D71127-55BF-C6E0-B38A-7F10DC4CC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15.07.2025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F904F3-B228-3D26-9890-F219D8CD4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Philip Schwarz, Cyril Cot | QNL.X0430064 post-mortem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F9EDDC-DBEF-39FD-81EB-E2D16450B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9520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2AFC64A-55CC-02E3-3737-FC50EBD05C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2263"/>
            <a:ext cx="5259639" cy="4608512"/>
          </a:xfrm>
        </p:spPr>
        <p:txBody>
          <a:bodyPr/>
          <a:lstStyle/>
          <a:p>
            <a:r>
              <a:rPr lang="en-GB" dirty="0"/>
              <a:t>06.06.2025 (continued): </a:t>
            </a:r>
          </a:p>
          <a:p>
            <a:pPr lvl="1"/>
            <a:r>
              <a:rPr lang="en-GB" dirty="0"/>
              <a:t>The magnet was restarted and operated at -290 A</a:t>
            </a:r>
          </a:p>
          <a:p>
            <a:pPr lvl="1"/>
            <a:r>
              <a:rPr lang="en-GB" dirty="0"/>
              <a:t>It tripped again after 5 minutes, suggesting a cooling issue</a:t>
            </a:r>
          </a:p>
          <a:p>
            <a:pPr lvl="1"/>
            <a:r>
              <a:rPr lang="en-GB" dirty="0"/>
              <a:t>Verification that valve was fully open, including regulation valve  - everything in order</a:t>
            </a:r>
          </a:p>
          <a:p>
            <a:pPr lvl="1"/>
            <a:r>
              <a:rPr lang="en-GB" dirty="0"/>
              <a:t>Thermal inspection of the cooling hoses during operation (see table, courtesy M. Brugger)</a:t>
            </a:r>
          </a:p>
          <a:p>
            <a:r>
              <a:rPr lang="en-GB" dirty="0"/>
              <a:t>07.06.2025: </a:t>
            </a:r>
          </a:p>
          <a:p>
            <a:pPr lvl="1"/>
            <a:r>
              <a:rPr lang="en-GB" dirty="0"/>
              <a:t>Night passed without incident – physics continued</a:t>
            </a:r>
          </a:p>
          <a:p>
            <a:pPr lvl="1"/>
            <a:endParaRPr lang="en-GB" dirty="0"/>
          </a:p>
          <a:p>
            <a:pPr marL="366712" lvl="1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3082637-B08E-FED7-158D-4C810291C0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Incident and inspection timeline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85FD53-DBBE-A8D8-FB75-089F34ACD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15.07.2025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FB70AE-30F5-3509-139B-6B2831F12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Philip Schwarz, Cyril Cot | QNL.X0430064 post-mortem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5A4372-239D-B6A6-26EA-EAE01067A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24CA94D8-DA34-969F-2538-0B37A18F78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5219749"/>
              </p:ext>
            </p:extLst>
          </p:nvPr>
        </p:nvGraphicFramePr>
        <p:xfrm>
          <a:off x="5881637" y="1690370"/>
          <a:ext cx="5902375" cy="3477260"/>
        </p:xfrm>
        <a:graphic>
          <a:graphicData uri="http://schemas.openxmlformats.org/drawingml/2006/table">
            <a:tbl>
              <a:tblPr firstRow="1" firstCol="1" bandRow="1">
                <a:tableStyleId>{8EC20E35-A176-4012-BC5E-935CFFF8708E}</a:tableStyleId>
              </a:tblPr>
              <a:tblGrid>
                <a:gridCol w="589930">
                  <a:extLst>
                    <a:ext uri="{9D8B030D-6E8A-4147-A177-3AD203B41FA5}">
                      <a16:colId xmlns:a16="http://schemas.microsoft.com/office/drawing/2014/main" val="2624410975"/>
                    </a:ext>
                  </a:extLst>
                </a:gridCol>
                <a:gridCol w="448913">
                  <a:extLst>
                    <a:ext uri="{9D8B030D-6E8A-4147-A177-3AD203B41FA5}">
                      <a16:colId xmlns:a16="http://schemas.microsoft.com/office/drawing/2014/main" val="4289949236"/>
                    </a:ext>
                  </a:extLst>
                </a:gridCol>
                <a:gridCol w="589273">
                  <a:extLst>
                    <a:ext uri="{9D8B030D-6E8A-4147-A177-3AD203B41FA5}">
                      <a16:colId xmlns:a16="http://schemas.microsoft.com/office/drawing/2014/main" val="1183027744"/>
                    </a:ext>
                  </a:extLst>
                </a:gridCol>
                <a:gridCol w="661481">
                  <a:extLst>
                    <a:ext uri="{9D8B030D-6E8A-4147-A177-3AD203B41FA5}">
                      <a16:colId xmlns:a16="http://schemas.microsoft.com/office/drawing/2014/main" val="3923336521"/>
                    </a:ext>
                  </a:extLst>
                </a:gridCol>
                <a:gridCol w="580681">
                  <a:extLst>
                    <a:ext uri="{9D8B030D-6E8A-4147-A177-3AD203B41FA5}">
                      <a16:colId xmlns:a16="http://schemas.microsoft.com/office/drawing/2014/main" val="1718257697"/>
                    </a:ext>
                  </a:extLst>
                </a:gridCol>
                <a:gridCol w="469906">
                  <a:extLst>
                    <a:ext uri="{9D8B030D-6E8A-4147-A177-3AD203B41FA5}">
                      <a16:colId xmlns:a16="http://schemas.microsoft.com/office/drawing/2014/main" val="2257641435"/>
                    </a:ext>
                  </a:extLst>
                </a:gridCol>
                <a:gridCol w="535022">
                  <a:extLst>
                    <a:ext uri="{9D8B030D-6E8A-4147-A177-3AD203B41FA5}">
                      <a16:colId xmlns:a16="http://schemas.microsoft.com/office/drawing/2014/main" val="3937682207"/>
                    </a:ext>
                  </a:extLst>
                </a:gridCol>
                <a:gridCol w="2027169">
                  <a:extLst>
                    <a:ext uri="{9D8B030D-6E8A-4147-A177-3AD203B41FA5}">
                      <a16:colId xmlns:a16="http://schemas.microsoft.com/office/drawing/2014/main" val="463925938"/>
                    </a:ext>
                  </a:extLst>
                </a:gridCol>
              </a:tblGrid>
              <a:tr h="185420">
                <a:tc gridSpan="2"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dirty="0">
                          <a:effectLst/>
                        </a:rPr>
                        <a:t>Time</a:t>
                      </a:r>
                      <a:endParaRPr lang="en-GB" sz="1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Status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Current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dirty="0">
                          <a:effectLst/>
                        </a:rPr>
                        <a:t>Rest of NA</a:t>
                      </a:r>
                      <a:endParaRPr lang="en-GB" sz="1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dirty="0">
                          <a:effectLst/>
                        </a:rPr>
                        <a:t>T in</a:t>
                      </a:r>
                      <a:endParaRPr lang="en-GB" sz="1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dirty="0">
                          <a:effectLst/>
                        </a:rPr>
                        <a:t>T out</a:t>
                      </a:r>
                      <a:endParaRPr lang="en-GB" sz="1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dirty="0">
                          <a:effectLst/>
                        </a:rPr>
                        <a:t>Comments</a:t>
                      </a:r>
                      <a:endParaRPr lang="en-GB" sz="1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95634079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18:45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0'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Cycled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-320A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off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34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started w/o initial picture (all NA off)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237357177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+20'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Cycled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-320A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off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dirty="0">
                          <a:effectLst/>
                        </a:rPr>
                        <a:t>34.7</a:t>
                      </a:r>
                      <a:endParaRPr lang="en-GB" sz="1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no fault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906187305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+30'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Cycled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-320A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off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no fault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817431409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19:18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0'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STDBY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off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stopped to see cooldown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718302005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19:30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+12'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STDBY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off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26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709260181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19:45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0'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DC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-320A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off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restarted in DC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26045578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+10'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DC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-320A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off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37.4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63140408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19:56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DC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-320A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off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SHORT TIME (some seconds!) SWITCHED TO ECO 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648090144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20:03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+18'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still no fault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567196674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20:04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DC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-320A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 gridSpan="2"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all lines on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923942572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20:25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DC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-320A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 gridSpan="2"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all lines on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still no fault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631462682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20:32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DC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dirty="0">
                          <a:effectLst/>
                        </a:rPr>
                        <a:t>-320A</a:t>
                      </a:r>
                      <a:endParaRPr lang="en-GB" sz="1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 gridSpan="2"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>
                          <a:effectLst/>
                        </a:rPr>
                        <a:t>all lines on</a:t>
                      </a:r>
                      <a:endParaRPr lang="en-GB" sz="1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100" dirty="0">
                          <a:effectLst/>
                        </a:rPr>
                        <a:t>all remains ok -&gt; we decide to leave as is until morning</a:t>
                      </a:r>
                      <a:endParaRPr lang="en-GB" sz="1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6573306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6248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3CB102D-55A3-BDA6-D1B8-6BF4E91438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03.07.2025:</a:t>
            </a:r>
          </a:p>
          <a:p>
            <a:pPr lvl="1"/>
            <a:r>
              <a:rPr lang="en-US" dirty="0"/>
              <a:t>Operation continued without incident </a:t>
            </a:r>
          </a:p>
          <a:p>
            <a:pPr lvl="1"/>
            <a:r>
              <a:rPr lang="en-US" dirty="0"/>
              <a:t>Profiting from the planned MD for the NA ion operation and the accumulated radiation cooldown, access was prepared on the 03.07.2025 to remove the covers and inspect the magnet visually</a:t>
            </a:r>
          </a:p>
          <a:p>
            <a:pPr lvl="1"/>
            <a:r>
              <a:rPr lang="en-US" dirty="0"/>
              <a:t>No obvious signs of degradation were found 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0D59FDD-263C-8DB5-8F35-C7CAE2C8A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Incident and inspection timeline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6AB18F-158C-3463-211B-6E011D653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15.07.2025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28F71B-C5D4-D7DA-0A44-4F1455A8EA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Philip Schwarz, Cyril Cot | QNL.X0430064 post-mortem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9A5A12-F33F-673C-FCB4-143696E19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 descr="A close up of a machine&#10;&#10;AI-generated content may be incorrect.">
            <a:extLst>
              <a:ext uri="{FF2B5EF4-FFF2-40B4-BE49-F238E27FC236}">
                <a16:creationId xmlns:a16="http://schemas.microsoft.com/office/drawing/2014/main" id="{6EAF150A-AF6F-7E33-7E8D-064A22B1A5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331" y="3584863"/>
            <a:ext cx="1890000" cy="2520000"/>
          </a:xfrm>
          <a:prstGeom prst="rect">
            <a:avLst/>
          </a:prstGeom>
        </p:spPr>
      </p:pic>
      <p:pic>
        <p:nvPicPr>
          <p:cNvPr id="10" name="Picture 9" descr="A close-up of a metal device&#10;&#10;AI-generated content may be incorrect.">
            <a:extLst>
              <a:ext uri="{FF2B5EF4-FFF2-40B4-BE49-F238E27FC236}">
                <a16:creationId xmlns:a16="http://schemas.microsoft.com/office/drawing/2014/main" id="{2AE9B40E-BA00-038C-7115-6887D5F8A2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4536" y="3584863"/>
            <a:ext cx="1890000" cy="2520000"/>
          </a:xfrm>
          <a:prstGeom prst="rect">
            <a:avLst/>
          </a:prstGeom>
        </p:spPr>
      </p:pic>
      <p:pic>
        <p:nvPicPr>
          <p:cNvPr id="12" name="Picture 11" descr="A close up of a machine&#10;&#10;AI-generated content may be incorrect.">
            <a:extLst>
              <a:ext uri="{FF2B5EF4-FFF2-40B4-BE49-F238E27FC236}">
                <a16:creationId xmlns:a16="http://schemas.microsoft.com/office/drawing/2014/main" id="{C1F2735E-F9CF-E94F-00FE-9B6E630868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4595" y="3584863"/>
            <a:ext cx="1890000" cy="2520000"/>
          </a:xfrm>
          <a:prstGeom prst="rect">
            <a:avLst/>
          </a:prstGeom>
        </p:spPr>
      </p:pic>
      <p:pic>
        <p:nvPicPr>
          <p:cNvPr id="14" name="Picture 13" descr="A machine with many pipes&#10;&#10;AI-generated content may be incorrect.">
            <a:extLst>
              <a:ext uri="{FF2B5EF4-FFF2-40B4-BE49-F238E27FC236}">
                <a16:creationId xmlns:a16="http://schemas.microsoft.com/office/drawing/2014/main" id="{D6005DF6-F64F-BDEB-899C-A057CC3D7F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8800" y="3584863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424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C040576-F45F-E20D-8D70-1F3E35E03D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2263"/>
            <a:ext cx="5688011" cy="4608512"/>
          </a:xfrm>
        </p:spPr>
        <p:txBody>
          <a:bodyPr/>
          <a:lstStyle/>
          <a:p>
            <a:r>
              <a:rPr lang="en-US" dirty="0"/>
              <a:t>Multiple hypotheses:</a:t>
            </a:r>
          </a:p>
          <a:p>
            <a:pPr lvl="1"/>
            <a:r>
              <a:rPr lang="en-US" dirty="0"/>
              <a:t>Temporary blockage of cooling circuit that disappeared without intervention</a:t>
            </a:r>
          </a:p>
          <a:p>
            <a:pPr lvl="1"/>
            <a:r>
              <a:rPr lang="en-US" dirty="0"/>
              <a:t>Connectivity problem (cable or connector) somewhere in the interlock chain</a:t>
            </a:r>
            <a:r>
              <a:rPr lang="en-GB" dirty="0"/>
              <a:t> magnet -&gt; TB -&gt; interconnection rack -&gt; patch panel -&gt; converter</a:t>
            </a:r>
          </a:p>
          <a:p>
            <a:pPr lvl="1"/>
            <a:r>
              <a:rPr lang="en-GB" dirty="0"/>
              <a:t>Fact that fault was non-resettable for several hours initially suggests rather the latter </a:t>
            </a:r>
          </a:p>
          <a:p>
            <a:r>
              <a:rPr lang="en-GB" dirty="0"/>
              <a:t>Future actions: </a:t>
            </a:r>
          </a:p>
          <a:p>
            <a:pPr lvl="1"/>
            <a:r>
              <a:rPr lang="en-GB" dirty="0"/>
              <a:t>Preparation of a spare QNL on plug-in base in case it is a magnet problem</a:t>
            </a:r>
          </a:p>
          <a:p>
            <a:pPr lvl="1"/>
            <a:r>
              <a:rPr lang="en-GB" dirty="0"/>
              <a:t>Thorough cable inspection should the problem re-appear </a:t>
            </a:r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32A3665-9FB7-AF51-6F95-4B3DB287C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Situation now and future actions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5B1364-F5C0-BC92-6DF0-61FB511C19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15.07.2025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D7A5C9-49F1-0FD5-7D62-48A2B37C9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Philip Schwarz, Cyril Cot | QNL.X0430064 post-mortem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4EAE20-7417-AB35-A0FB-5636A07DB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2" name="Picture 11" descr="A diagram of a machine&#10;&#10;AI-generated content may be incorrect.">
            <a:extLst>
              <a:ext uri="{FF2B5EF4-FFF2-40B4-BE49-F238E27FC236}">
                <a16:creationId xmlns:a16="http://schemas.microsoft.com/office/drawing/2014/main" id="{5EAADC54-F0C5-C763-EB0E-C6B4C4C774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5812" y="1439335"/>
            <a:ext cx="5696756" cy="4405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464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153726"/>
            <a:ext cx="11376024" cy="4608512"/>
          </a:xfrm>
        </p:spPr>
        <p:txBody>
          <a:bodyPr anchor="ctr"/>
          <a:lstStyle/>
          <a:p>
            <a:pPr marL="0" indent="0" algn="ctr">
              <a:buNone/>
            </a:pPr>
            <a:r>
              <a:rPr lang="en-US" sz="3200" dirty="0"/>
              <a:t>Thanks to all involved groups for their support!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15.07.2025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Philip Schwarz, Cyril Cot | QNL.X0430064 post-mortem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449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06425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Presentations</Template>
  <TotalTime>23394</TotalTime>
  <Words>562</Words>
  <Application>Microsoft Office PowerPoint</Application>
  <PresentationFormat>Widescreen</PresentationFormat>
  <Paragraphs>124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Aptos</vt:lpstr>
      <vt:lpstr>Arial</vt:lpstr>
      <vt:lpstr>Calibri</vt:lpstr>
      <vt:lpstr>Times New Roman</vt:lpstr>
      <vt:lpstr>Office Theme</vt:lpstr>
      <vt:lpstr>QNL.X0430064 post-mortem  TE-MSC</vt:lpstr>
      <vt:lpstr>Incident and inspection timeline</vt:lpstr>
      <vt:lpstr>Incident and inspection timeline</vt:lpstr>
      <vt:lpstr>Incident and inspection timeline</vt:lpstr>
      <vt:lpstr>Situation now and future actions</vt:lpstr>
      <vt:lpstr>Questions?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Consolidation proposal for NA magnets</dc:title>
  <dc:creator>Philip Schwarz</dc:creator>
  <cp:lastModifiedBy>Philip Schwarz</cp:lastModifiedBy>
  <cp:revision>456</cp:revision>
  <dcterms:created xsi:type="dcterms:W3CDTF">2021-02-14T16:53:49Z</dcterms:created>
  <dcterms:modified xsi:type="dcterms:W3CDTF">2025-07-10T07:17:11Z</dcterms:modified>
</cp:coreProperties>
</file>