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9"/>
  </p:notesMasterIdLst>
  <p:sldIdLst>
    <p:sldId id="256" r:id="rId2"/>
    <p:sldId id="257" r:id="rId3"/>
    <p:sldId id="280" r:id="rId4"/>
    <p:sldId id="258" r:id="rId5"/>
    <p:sldId id="259" r:id="rId6"/>
    <p:sldId id="260" r:id="rId7"/>
    <p:sldId id="273" r:id="rId8"/>
    <p:sldId id="261" r:id="rId9"/>
    <p:sldId id="274" r:id="rId10"/>
    <p:sldId id="264" r:id="rId11"/>
    <p:sldId id="272" r:id="rId12"/>
    <p:sldId id="262" r:id="rId13"/>
    <p:sldId id="342" r:id="rId14"/>
    <p:sldId id="263" r:id="rId15"/>
    <p:sldId id="265" r:id="rId16"/>
    <p:sldId id="266" r:id="rId17"/>
    <p:sldId id="267" r:id="rId18"/>
    <p:sldId id="268" r:id="rId19"/>
    <p:sldId id="269" r:id="rId20"/>
    <p:sldId id="276" r:id="rId21"/>
    <p:sldId id="278" r:id="rId22"/>
    <p:sldId id="277" r:id="rId23"/>
    <p:sldId id="279" r:id="rId24"/>
    <p:sldId id="287" r:id="rId25"/>
    <p:sldId id="288" r:id="rId26"/>
    <p:sldId id="289" r:id="rId27"/>
    <p:sldId id="290" r:id="rId28"/>
    <p:sldId id="292" r:id="rId29"/>
    <p:sldId id="294" r:id="rId30"/>
    <p:sldId id="296" r:id="rId31"/>
    <p:sldId id="298" r:id="rId32"/>
    <p:sldId id="300" r:id="rId33"/>
    <p:sldId id="367" r:id="rId34"/>
    <p:sldId id="310" r:id="rId35"/>
    <p:sldId id="301" r:id="rId36"/>
    <p:sldId id="306" r:id="rId37"/>
    <p:sldId id="307" r:id="rId38"/>
    <p:sldId id="308" r:id="rId39"/>
    <p:sldId id="309" r:id="rId40"/>
    <p:sldId id="302" r:id="rId41"/>
    <p:sldId id="282" r:id="rId42"/>
    <p:sldId id="311" r:id="rId43"/>
    <p:sldId id="312" r:id="rId44"/>
    <p:sldId id="313" r:id="rId45"/>
    <p:sldId id="329" r:id="rId46"/>
    <p:sldId id="314" r:id="rId47"/>
    <p:sldId id="315" r:id="rId48"/>
    <p:sldId id="328" r:id="rId49"/>
    <p:sldId id="330" r:id="rId50"/>
    <p:sldId id="336" r:id="rId51"/>
    <p:sldId id="335" r:id="rId52"/>
    <p:sldId id="349" r:id="rId53"/>
    <p:sldId id="322" r:id="rId54"/>
    <p:sldId id="347" r:id="rId55"/>
    <p:sldId id="374" r:id="rId56"/>
    <p:sldId id="353" r:id="rId57"/>
    <p:sldId id="351" r:id="rId58"/>
    <p:sldId id="352" r:id="rId59"/>
    <p:sldId id="362" r:id="rId60"/>
    <p:sldId id="360" r:id="rId61"/>
    <p:sldId id="361" r:id="rId62"/>
    <p:sldId id="357" r:id="rId63"/>
    <p:sldId id="358" r:id="rId64"/>
    <p:sldId id="354" r:id="rId65"/>
    <p:sldId id="355" r:id="rId66"/>
    <p:sldId id="356" r:id="rId67"/>
    <p:sldId id="359" r:id="rId68"/>
    <p:sldId id="363" r:id="rId69"/>
    <p:sldId id="364" r:id="rId70"/>
    <p:sldId id="365" r:id="rId71"/>
    <p:sldId id="366" r:id="rId72"/>
    <p:sldId id="368" r:id="rId73"/>
    <p:sldId id="369" r:id="rId74"/>
    <p:sldId id="370" r:id="rId75"/>
    <p:sldId id="371" r:id="rId76"/>
    <p:sldId id="373" r:id="rId77"/>
    <p:sldId id="375" r:id="rId78"/>
  </p:sldIdLst>
  <p:sldSz cx="9144000" cy="6858000" type="screen4x3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antza Oyanguren" initials="o" lastIdx="1" clrIdx="0">
    <p:extLst>
      <p:ext uri="{19B8F6BF-5375-455C-9EA6-DF929625EA0E}">
        <p15:presenceInfo xmlns:p15="http://schemas.microsoft.com/office/powerpoint/2012/main" userId="ac30189dd1ffe18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A9600"/>
    <a:srgbClr val="003399"/>
    <a:srgbClr val="79A8CC"/>
    <a:srgbClr val="9BAED2"/>
    <a:srgbClr val="97D2FF"/>
    <a:srgbClr val="E42352"/>
    <a:srgbClr val="F15E51"/>
    <a:srgbClr val="179EB0"/>
    <a:srgbClr val="25AA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1" autoAdjust="0"/>
    <p:restoredTop sz="94660"/>
  </p:normalViewPr>
  <p:slideViewPr>
    <p:cSldViewPr snapToGrid="0" showGuides="1">
      <p:cViewPr varScale="1">
        <p:scale>
          <a:sx n="68" d="100"/>
          <a:sy n="68" d="100"/>
        </p:scale>
        <p:origin x="528" y="36"/>
      </p:cViewPr>
      <p:guideLst>
        <p:guide orient="horz" pos="2160"/>
        <p:guide pos="285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40" d="100"/>
          <a:sy n="40" d="100"/>
        </p:scale>
        <p:origin x="1497" y="45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ableStyles" Target="tableStyle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commentAuthors" Target="commentAuthor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4-09-07T07:03:33.344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D4190D9A-1A2B-4870-B6B1-8D3CC605DF69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38275" y="1173163"/>
            <a:ext cx="4225925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7957A4B8-F120-4A7D-B5FD-18F3FD8F136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9792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7A4B8-F120-4A7D-B5FD-18F3FD8F136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2359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7A4B8-F120-4A7D-B5FD-18F3FD8F1360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214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57A4B8-F120-4A7D-B5FD-18F3FD8F136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11334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57A4B8-F120-4A7D-B5FD-18F3FD8F136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60438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7A4B8-F120-4A7D-B5FD-18F3FD8F136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0700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7A4B8-F120-4A7D-B5FD-18F3FD8F136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8777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7A4B8-F120-4A7D-B5FD-18F3FD8F136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6606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7A4B8-F120-4A7D-B5FD-18F3FD8F136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1236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7A4B8-F120-4A7D-B5FD-18F3FD8F1360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7122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7A4B8-F120-4A7D-B5FD-18F3FD8F1360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419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7A4B8-F120-4A7D-B5FD-18F3FD8F1360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1091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7A4B8-F120-4A7D-B5FD-18F3FD8F1360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997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6505B-52B2-4837-B5B4-19F5FB9BC671}" type="datetime1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915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DD882-C093-4F90-9B65-15564E175095}" type="datetime1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836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37027-CB31-418D-A828-9AFD1874A9DF}" type="datetime1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123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2310-F87D-4CEB-A5F3-53BAFDA98639}" type="datetime1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026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85BCD-BF5D-4AE6-B0AC-097F7BFE197C}" type="datetime1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0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D98AE-009F-4761-AC9B-B7B15C521C88}" type="datetime1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924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34230-C235-42DC-9AE1-B71BE599E27A}" type="datetime1">
              <a:rPr lang="en-US" smtClean="0"/>
              <a:t>7/14/2025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670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2B0E-AE14-4E9A-A3FE-EB554C6A1982}" type="datetime1">
              <a:rPr lang="en-US" smtClean="0"/>
              <a:t>7/14/2025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226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7BA57-7079-427F-8EE5-974C12EA3EF9}" type="datetime1">
              <a:rPr lang="en-US" smtClean="0"/>
              <a:t>7/14/2025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669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268D4-9D9F-4181-9589-6EC959C02D81}" type="datetime1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595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203AF-E694-4114-A506-2BEBA1DE178C}" type="datetime1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480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3ECC5B-D90E-4B61-9215-5CE22AE38AD2}" type="datetime1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AA94E0-CCC0-48E9-91C8-327E84E8983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341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5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microsoft.com/office/2007/relationships/hdphoto" Target="../media/hdphoto1.wdp"/><Relationship Id="rId10" Type="http://schemas.openxmlformats.org/officeDocument/2006/relationships/image" Target="../media/image41.png"/><Relationship Id="rId4" Type="http://schemas.openxmlformats.org/officeDocument/2006/relationships/image" Target="../media/image36.png"/><Relationship Id="rId9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gif"/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jpeg"/><Relationship Id="rId4" Type="http://schemas.openxmlformats.org/officeDocument/2006/relationships/image" Target="../media/image64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png"/><Relationship Id="rId4" Type="http://schemas.openxmlformats.org/officeDocument/2006/relationships/image" Target="../media/image6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gi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gif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7" Type="http://schemas.openxmlformats.org/officeDocument/2006/relationships/image" Target="../media/image99.pn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96.jp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7" Type="http://schemas.openxmlformats.org/officeDocument/2006/relationships/image" Target="../media/image101.pn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png"/><Relationship Id="rId5" Type="http://schemas.openxmlformats.org/officeDocument/2006/relationships/image" Target="../media/image97.png"/><Relationship Id="rId4" Type="http://schemas.openxmlformats.org/officeDocument/2006/relationships/image" Target="../media/image96.jp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png"/><Relationship Id="rId3" Type="http://schemas.openxmlformats.org/officeDocument/2006/relationships/image" Target="../media/image103.png"/><Relationship Id="rId7" Type="http://schemas.openxmlformats.org/officeDocument/2006/relationships/image" Target="../media/image107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10" Type="http://schemas.openxmlformats.org/officeDocument/2006/relationships/image" Target="../media/image110.png"/><Relationship Id="rId4" Type="http://schemas.openxmlformats.org/officeDocument/2006/relationships/image" Target="../media/image104.png"/><Relationship Id="rId9" Type="http://schemas.openxmlformats.org/officeDocument/2006/relationships/image" Target="../media/image109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emf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7" Type="http://schemas.openxmlformats.org/officeDocument/2006/relationships/image" Target="../media/image1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7.png"/><Relationship Id="rId5" Type="http://schemas.openxmlformats.org/officeDocument/2006/relationships/image" Target="../media/image116.png"/><Relationship Id="rId4" Type="http://schemas.openxmlformats.org/officeDocument/2006/relationships/image" Target="../media/image115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7" Type="http://schemas.openxmlformats.org/officeDocument/2006/relationships/image" Target="../media/image124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3.png"/><Relationship Id="rId5" Type="http://schemas.openxmlformats.org/officeDocument/2006/relationships/image" Target="../media/image122.png"/><Relationship Id="rId4" Type="http://schemas.openxmlformats.org/officeDocument/2006/relationships/image" Target="../media/image121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hyperlink" Target="https://link.springer.com/article/10.1007/s41781-025-00141-8" TargetMode="External"/><Relationship Id="rId3" Type="http://schemas.openxmlformats.org/officeDocument/2006/relationships/image" Target="../media/image126.png"/><Relationship Id="rId7" Type="http://schemas.openxmlformats.org/officeDocument/2006/relationships/image" Target="../media/image129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140/epjc/s10052-024-12906-3" TargetMode="External"/><Relationship Id="rId5" Type="http://schemas.openxmlformats.org/officeDocument/2006/relationships/image" Target="../media/image128.png"/><Relationship Id="rId4" Type="http://schemas.openxmlformats.org/officeDocument/2006/relationships/image" Target="../media/image127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hyperlink" Target="https://numpy.org/" TargetMode="External"/><Relationship Id="rId13" Type="http://schemas.openxmlformats.org/officeDocument/2006/relationships/image" Target="../media/image135.png"/><Relationship Id="rId3" Type="http://schemas.openxmlformats.org/officeDocument/2006/relationships/hyperlink" Target="https://www.tensorflow.org/" TargetMode="External"/><Relationship Id="rId7" Type="http://schemas.openxmlformats.org/officeDocument/2006/relationships/image" Target="../media/image132.png"/><Relationship Id="rId12" Type="http://schemas.openxmlformats.org/officeDocument/2006/relationships/hyperlink" Target="https://keras.io/" TargetMode="External"/><Relationship Id="rId17" Type="http://schemas.openxmlformats.org/officeDocument/2006/relationships/hyperlink" Target="https://matplotlib.org/" TargetMode="External"/><Relationship Id="rId2" Type="http://schemas.openxmlformats.org/officeDocument/2006/relationships/image" Target="../media/image130.jpg"/><Relationship Id="rId16" Type="http://schemas.openxmlformats.org/officeDocument/2006/relationships/image" Target="../media/image137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cikit-learn.org/" TargetMode="External"/><Relationship Id="rId11" Type="http://schemas.openxmlformats.org/officeDocument/2006/relationships/image" Target="../media/image134.png"/><Relationship Id="rId5" Type="http://schemas.openxmlformats.org/officeDocument/2006/relationships/image" Target="../media/image131.png"/><Relationship Id="rId15" Type="http://schemas.openxmlformats.org/officeDocument/2006/relationships/image" Target="../media/image136.png"/><Relationship Id="rId10" Type="http://schemas.openxmlformats.org/officeDocument/2006/relationships/hyperlink" Target="https://pandas.pydata.org/" TargetMode="External"/><Relationship Id="rId4" Type="http://schemas.openxmlformats.org/officeDocument/2006/relationships/hyperlink" Target="https://pytorch.org/" TargetMode="External"/><Relationship Id="rId9" Type="http://schemas.openxmlformats.org/officeDocument/2006/relationships/image" Target="../media/image133.png"/><Relationship Id="rId14" Type="http://schemas.openxmlformats.org/officeDocument/2006/relationships/hyperlink" Target="https://seaborn.pydata.org/" TargetMode="Externa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8.jp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1.png"/><Relationship Id="rId3" Type="http://schemas.openxmlformats.org/officeDocument/2006/relationships/image" Target="../media/image140.pn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Relationship Id="rId9" Type="http://schemas.openxmlformats.org/officeDocument/2006/relationships/image" Target="../media/image142.png"/></Relationships>
</file>

<file path=ppt/slides/_rels/slide5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jwuphysics.github.io/blog/galaxies/astrophysics/deep%20learning/visualization/2020/07/27/galaxy-feature-space.html" TargetMode="External"/><Relationship Id="rId4" Type="http://schemas.openxmlformats.org/officeDocument/2006/relationships/image" Target="../media/image146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emf"/><Relationship Id="rId2" Type="http://schemas.openxmlformats.org/officeDocument/2006/relationships/image" Target="../media/image14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1.png"/><Relationship Id="rId5" Type="http://schemas.openxmlformats.org/officeDocument/2006/relationships/image" Target="../media/image150.png"/><Relationship Id="rId4" Type="http://schemas.openxmlformats.org/officeDocument/2006/relationships/image" Target="../media/image149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png"/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4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1.xml"/><Relationship Id="rId4" Type="http://schemas.openxmlformats.org/officeDocument/2006/relationships/image" Target="../media/image156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png"/><Relationship Id="rId2" Type="http://schemas.openxmlformats.org/officeDocument/2006/relationships/image" Target="../media/image15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0.png"/><Relationship Id="rId4" Type="http://schemas.openxmlformats.org/officeDocument/2006/relationships/image" Target="../media/image159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5.png"/><Relationship Id="rId2" Type="http://schemas.openxmlformats.org/officeDocument/2006/relationships/image" Target="../media/image16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7.png"/><Relationship Id="rId4" Type="http://schemas.openxmlformats.org/officeDocument/2006/relationships/image" Target="../media/image166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png"/><Relationship Id="rId2" Type="http://schemas.openxmlformats.org/officeDocument/2006/relationships/image" Target="../media/image16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40.PNG"/><Relationship Id="rId4" Type="http://schemas.openxmlformats.org/officeDocument/2006/relationships/image" Target="../media/image1430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8.jp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jpeg"/><Relationship Id="rId2" Type="http://schemas.openxmlformats.org/officeDocument/2006/relationships/image" Target="../media/image17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4.png"/><Relationship Id="rId5" Type="http://schemas.openxmlformats.org/officeDocument/2006/relationships/image" Target="../media/image173.jpeg"/><Relationship Id="rId4" Type="http://schemas.openxmlformats.org/officeDocument/2006/relationships/image" Target="../media/image172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6.png"/><Relationship Id="rId2" Type="http://schemas.openxmlformats.org/officeDocument/2006/relationships/image" Target="../media/image175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8.png"/><Relationship Id="rId2" Type="http://schemas.openxmlformats.org/officeDocument/2006/relationships/image" Target="../media/image177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179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png"/><Relationship Id="rId2" Type="http://schemas.openxmlformats.org/officeDocument/2006/relationships/image" Target="../media/image17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3.png"/><Relationship Id="rId4" Type="http://schemas.openxmlformats.org/officeDocument/2006/relationships/image" Target="../media/image18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hyperlink" Target="https://xgboost.readthedocs.io/en/stable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815220" y="666624"/>
            <a:ext cx="5513560" cy="2000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0" b="1" i="0" u="none" strike="noStrike" cap="none" normalizeH="0" baseline="0" dirty="0" smtClean="0">
                <a:ln>
                  <a:noFill/>
                </a:ln>
                <a:solidFill>
                  <a:srgbClr val="595959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𝕄𝔸ℂℍ𝕀ℕ𝔼 𝕃𝔼𝔸ℝℕ𝕀ℕ𝔾</a:t>
            </a:r>
            <a:endParaRPr kumimoji="0" lang="en-US" alt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0" i="0" u="none" strike="noStrike" cap="none" normalizeH="0" baseline="0" dirty="0" smtClean="0">
                <a:ln>
                  <a:noFill/>
                </a:ln>
                <a:solidFill>
                  <a:srgbClr val="595959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(HEP oriented)</a:t>
            </a:r>
            <a:endParaRPr kumimoji="0" lang="en-US" alt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en-US" altLang="en-US" sz="33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altLang="en-US" sz="33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https://lh7-rt.googleusercontent.com/slidesz/AGV_vUdTRRyTW1oTc2K13s-HPpRZYqNwjDkqNvhbrte5wSy7K54a8HJO60Au-oWCzk4RLAWaOpCU5fo72lm1CYfli0MAzcm5qOg2oIm8z9r6btrGKU5k0MU72P9FfBRYPbH3nMyjQ0lCVLTpLz-N3ZCO6VXYcKEk-JXg=s2048?key=IHiIVXDNmS3Wj22mWIVyrQ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9"/>
          <a:stretch/>
        </p:blipFill>
        <p:spPr bwMode="auto">
          <a:xfrm>
            <a:off x="1090729" y="1791383"/>
            <a:ext cx="6962541" cy="3739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2694120" y="5672768"/>
            <a:ext cx="58621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59595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Arantza </a:t>
            </a:r>
            <a:r>
              <a:rPr lang="en-US" altLang="en-US" sz="2000" dirty="0" smtClean="0">
                <a:solidFill>
                  <a:srgbClr val="59595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Oyanguren</a:t>
            </a:r>
            <a:r>
              <a:rPr lang="en-US" altLang="en-US" sz="2000" dirty="0">
                <a:solidFill>
                  <a:srgbClr val="59595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000" dirty="0" smtClean="0">
                <a:solidFill>
                  <a:srgbClr val="59595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(IFIC </a:t>
            </a:r>
            <a:r>
              <a:rPr lang="en-US" altLang="en-US" sz="2000" dirty="0">
                <a:solidFill>
                  <a:srgbClr val="59595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Valencia)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1</a:t>
            </a:fld>
            <a:endParaRPr lang="en-US" dirty="0"/>
          </a:p>
        </p:txBody>
      </p:sp>
      <p:sp>
        <p:nvSpPr>
          <p:cNvPr id="3" name="CuadroTexto 2"/>
          <p:cNvSpPr txBox="1"/>
          <p:nvPr/>
        </p:nvSpPr>
        <p:spPr>
          <a:xfrm>
            <a:off x="2661873" y="6029949"/>
            <a:ext cx="3911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9A8CC"/>
                </a:solidFill>
              </a:rPr>
              <a:t>TESHEP July 2025, </a:t>
            </a:r>
            <a:r>
              <a:rPr lang="en-US" dirty="0" err="1" smtClean="0">
                <a:solidFill>
                  <a:srgbClr val="79A8CC"/>
                </a:solidFill>
              </a:rPr>
              <a:t>Stará</a:t>
            </a:r>
            <a:r>
              <a:rPr lang="en-US" dirty="0" smtClean="0">
                <a:solidFill>
                  <a:srgbClr val="79A8CC"/>
                </a:solidFill>
              </a:rPr>
              <a:t> </a:t>
            </a:r>
            <a:r>
              <a:rPr lang="en-US" dirty="0" err="1" smtClean="0">
                <a:solidFill>
                  <a:srgbClr val="79A8CC"/>
                </a:solidFill>
              </a:rPr>
              <a:t>Lesná</a:t>
            </a:r>
            <a:r>
              <a:rPr lang="en-US" dirty="0" smtClean="0">
                <a:solidFill>
                  <a:srgbClr val="79A8CC"/>
                </a:solidFill>
              </a:rPr>
              <a:t>, </a:t>
            </a:r>
            <a:r>
              <a:rPr lang="en-US" dirty="0">
                <a:solidFill>
                  <a:srgbClr val="79A8CC"/>
                </a:solidFill>
              </a:rPr>
              <a:t>S</a:t>
            </a:r>
            <a:r>
              <a:rPr lang="en-US" dirty="0" smtClean="0">
                <a:solidFill>
                  <a:srgbClr val="79A8CC"/>
                </a:solidFill>
              </a:rPr>
              <a:t>lovakia </a:t>
            </a:r>
            <a:endParaRPr lang="en-US" dirty="0">
              <a:solidFill>
                <a:srgbClr val="79A8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06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7138" y="330257"/>
            <a:ext cx="1695261" cy="1884267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785686" y="1041559"/>
            <a:ext cx="32637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97D2FF"/>
                </a:solidFill>
                <a:sym typeface="Symbol" panose="05050102010706020507" pitchFamily="18" charset="2"/>
              </a:rPr>
              <a:t></a:t>
            </a:r>
            <a:r>
              <a:rPr lang="en-GB" sz="2400" dirty="0" smtClean="0">
                <a:sym typeface="Symbol" panose="05050102010706020507" pitchFamily="18" charset="2"/>
              </a:rPr>
              <a:t>  Un</a:t>
            </a:r>
            <a:r>
              <a:rPr lang="en-GB" sz="2400" dirty="0">
                <a:sym typeface="Symbol" panose="05050102010706020507" pitchFamily="18" charset="2"/>
              </a:rPr>
              <a:t>s</a:t>
            </a:r>
            <a:r>
              <a:rPr lang="en-GB" sz="2400" dirty="0" smtClean="0">
                <a:sym typeface="Symbol" panose="05050102010706020507" pitchFamily="18" charset="2"/>
              </a:rPr>
              <a:t>upervised learning</a:t>
            </a:r>
            <a:endParaRPr lang="en-GB" sz="2400" dirty="0"/>
          </a:p>
        </p:txBody>
      </p:sp>
      <p:sp>
        <p:nvSpPr>
          <p:cNvPr id="7" name="CuadroTexto 6"/>
          <p:cNvSpPr txBox="1"/>
          <p:nvPr/>
        </p:nvSpPr>
        <p:spPr>
          <a:xfrm>
            <a:off x="2786541" y="318235"/>
            <a:ext cx="39853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Machine Learning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10</a:t>
            </a:fld>
            <a:endParaRPr lang="en-US"/>
          </a:p>
        </p:txBody>
      </p:sp>
      <p:sp>
        <p:nvSpPr>
          <p:cNvPr id="5" name="CuadroTexto 4"/>
          <p:cNvSpPr txBox="1"/>
          <p:nvPr/>
        </p:nvSpPr>
        <p:spPr>
          <a:xfrm flipH="1">
            <a:off x="957809" y="1518662"/>
            <a:ext cx="76428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err="1" smtClean="0"/>
              <a:t>Autoencoders</a:t>
            </a:r>
            <a:r>
              <a:rPr lang="en-US" dirty="0" smtClean="0"/>
              <a:t> for Anomaly Detection (Ex: VAE at CMS experiment)  </a:t>
            </a:r>
            <a:endParaRPr lang="en-US" dirty="0"/>
          </a:p>
          <a:p>
            <a:r>
              <a:rPr lang="en-US" dirty="0" smtClean="0"/>
              <a:t>Searching anomalies in di-jet resonances.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414" y="2159859"/>
            <a:ext cx="4503451" cy="1814208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0690" y="2356234"/>
            <a:ext cx="3337408" cy="3463803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6146681" y="5981678"/>
            <a:ext cx="23205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5B9BD5"/>
                </a:solidFill>
              </a:rPr>
              <a:t>[CMS-PAS-EXO-22-026]</a:t>
            </a:r>
            <a:endParaRPr lang="en-US" dirty="0">
              <a:solidFill>
                <a:srgbClr val="5B9BD5"/>
              </a:solidFill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515972" y="4076043"/>
            <a:ext cx="480980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Training on background-dominated </a:t>
            </a:r>
            <a:r>
              <a:rPr lang="en-US" dirty="0" smtClean="0"/>
              <a:t>samples.</a:t>
            </a:r>
          </a:p>
          <a:p>
            <a:endParaRPr lang="en-US" dirty="0" smtClean="0"/>
          </a:p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difference between the original </a:t>
            </a:r>
            <a:r>
              <a:rPr lang="en-US" dirty="0" smtClean="0"/>
              <a:t>and </a:t>
            </a:r>
            <a:r>
              <a:rPr lang="en-US" dirty="0" err="1" smtClean="0"/>
              <a:t>reconst-ructed</a:t>
            </a:r>
            <a:r>
              <a:rPr lang="en-US" dirty="0" smtClean="0"/>
              <a:t> </a:t>
            </a:r>
            <a:r>
              <a:rPr lang="en-US" dirty="0"/>
              <a:t>data can be used as an effective anomaly </a:t>
            </a:r>
            <a:r>
              <a:rPr lang="en-US" dirty="0" smtClean="0"/>
              <a:t>score.</a:t>
            </a:r>
            <a:endParaRPr lang="en-US" dirty="0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6892" y="5214915"/>
            <a:ext cx="2747963" cy="1533525"/>
          </a:xfrm>
          <a:prstGeom prst="rect">
            <a:avLst/>
          </a:prstGeom>
        </p:spPr>
      </p:pic>
      <p:cxnSp>
        <p:nvCxnSpPr>
          <p:cNvPr id="17" name="Conector recto de flecha 16"/>
          <p:cNvCxnSpPr/>
          <p:nvPr/>
        </p:nvCxnSpPr>
        <p:spPr>
          <a:xfrm flipH="1">
            <a:off x="3221183" y="6100136"/>
            <a:ext cx="114299" cy="2924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665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>
            <a:off x="995622" y="1642672"/>
            <a:ext cx="7623083" cy="1331087"/>
          </a:xfrm>
          <a:prstGeom prst="rect">
            <a:avLst/>
          </a:prstGeom>
          <a:solidFill>
            <a:srgbClr val="FBD6B7"/>
          </a:solidFill>
          <a:ln w="28575">
            <a:solidFill>
              <a:srgbClr val="F17D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uadroTexto 3"/>
          <p:cNvSpPr txBox="1"/>
          <p:nvPr/>
        </p:nvSpPr>
        <p:spPr>
          <a:xfrm>
            <a:off x="785686" y="1041559"/>
            <a:ext cx="67160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97D2FF"/>
                </a:solidFill>
                <a:sym typeface="Symbol" panose="05050102010706020507" pitchFamily="18" charset="2"/>
              </a:rPr>
              <a:t></a:t>
            </a:r>
            <a:r>
              <a:rPr lang="en-GB" sz="2400" dirty="0" smtClean="0">
                <a:sym typeface="Symbol" panose="05050102010706020507" pitchFamily="18" charset="2"/>
              </a:rPr>
              <a:t>  </a:t>
            </a:r>
            <a:r>
              <a:rPr lang="en-US" sz="2400" dirty="0" smtClean="0">
                <a:sym typeface="Symbol" panose="05050102010706020507" pitchFamily="18" charset="2"/>
              </a:rPr>
              <a:t>How </a:t>
            </a:r>
            <a:r>
              <a:rPr lang="en-US" sz="2400" dirty="0">
                <a:sym typeface="Symbol" panose="05050102010706020507" pitchFamily="18" charset="2"/>
              </a:rPr>
              <a:t>to learn without explicitly being programed</a:t>
            </a:r>
            <a:r>
              <a:rPr lang="en-GB" sz="2400" dirty="0" smtClean="0">
                <a:sym typeface="Symbol" panose="05050102010706020507" pitchFamily="18" charset="2"/>
              </a:rPr>
              <a:t> ?</a:t>
            </a:r>
            <a:endParaRPr lang="en-GB" sz="2400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11</a:t>
            </a:fld>
            <a:endParaRPr lang="en-US"/>
          </a:p>
        </p:txBody>
      </p:sp>
      <p:sp>
        <p:nvSpPr>
          <p:cNvPr id="3" name="CuadroTexto 2"/>
          <p:cNvSpPr txBox="1"/>
          <p:nvPr/>
        </p:nvSpPr>
        <p:spPr>
          <a:xfrm flipH="1">
            <a:off x="995623" y="1670395"/>
            <a:ext cx="76230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u="sng" dirty="0" smtClean="0"/>
              <a:t>Reinforcement learning:</a:t>
            </a:r>
            <a:r>
              <a:rPr lang="en-US" dirty="0" smtClean="0"/>
              <a:t> the learning system has to learn a mapping from input values to output values without being supervised. The idea is that an </a:t>
            </a:r>
            <a:r>
              <a:rPr lang="en-US" dirty="0"/>
              <a:t>agent </a:t>
            </a:r>
            <a:r>
              <a:rPr lang="en-US" dirty="0" smtClean="0"/>
              <a:t>learns to make </a:t>
            </a:r>
            <a:r>
              <a:rPr lang="en-US" dirty="0"/>
              <a:t>decisions by interacting with </a:t>
            </a:r>
            <a:r>
              <a:rPr lang="en-US" dirty="0" smtClean="0"/>
              <a:t>the environment</a:t>
            </a:r>
            <a:r>
              <a:rPr lang="en-US" dirty="0"/>
              <a:t>. The agent takes actions and receives feedback in the form of rewards or penalties. 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972763" y="3203365"/>
            <a:ext cx="819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Examples: Natural language </a:t>
            </a:r>
            <a:r>
              <a:rPr lang="en-US" dirty="0"/>
              <a:t>p</a:t>
            </a:r>
            <a:r>
              <a:rPr lang="en-US" dirty="0" smtClean="0"/>
              <a:t>rocessing, robot navigation, autonomous driving…</a:t>
            </a:r>
          </a:p>
          <a:p>
            <a:r>
              <a:rPr lang="en-US" dirty="0" smtClean="0"/>
              <a:t>(algorithms can be model-free or model-based)</a:t>
            </a:r>
            <a:endParaRPr lang="en-US" dirty="0"/>
          </a:p>
        </p:txBody>
      </p:sp>
      <p:sp>
        <p:nvSpPr>
          <p:cNvPr id="12" name="Rectángulo 11"/>
          <p:cNvSpPr/>
          <p:nvPr/>
        </p:nvSpPr>
        <p:spPr>
          <a:xfrm>
            <a:off x="1397132" y="5684189"/>
            <a:ext cx="60895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i="1" dirty="0"/>
              <a:t> </a:t>
            </a:r>
          </a:p>
          <a:p>
            <a:pPr algn="ctr"/>
            <a:r>
              <a:rPr lang="en-US" dirty="0" smtClean="0"/>
              <a:t>The </a:t>
            </a:r>
            <a:r>
              <a:rPr lang="en-US" dirty="0"/>
              <a:t>output </a:t>
            </a:r>
            <a:r>
              <a:rPr lang="en-US" dirty="0" smtClean="0"/>
              <a:t>is a policy, i.e., a </a:t>
            </a:r>
            <a:r>
              <a:rPr lang="en-US" dirty="0"/>
              <a:t>set of rules or a strategy </a:t>
            </a:r>
            <a:r>
              <a:rPr lang="en-US" dirty="0" smtClean="0"/>
              <a:t>to </a:t>
            </a:r>
            <a:r>
              <a:rPr lang="en-US" dirty="0"/>
              <a:t>maximize cumulative rewards over time.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2786541" y="318235"/>
            <a:ext cx="39853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Machine Learning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5337" y="3899640"/>
            <a:ext cx="3370365" cy="2100811"/>
          </a:xfrm>
          <a:prstGeom prst="rect">
            <a:avLst/>
          </a:prstGeom>
        </p:spPr>
      </p:pic>
      <p:sp>
        <p:nvSpPr>
          <p:cNvPr id="8" name="Rectángulo redondeado 7"/>
          <p:cNvSpPr/>
          <p:nvPr/>
        </p:nvSpPr>
        <p:spPr>
          <a:xfrm>
            <a:off x="3832701" y="4046701"/>
            <a:ext cx="1381327" cy="457200"/>
          </a:xfrm>
          <a:prstGeom prst="roundRect">
            <a:avLst/>
          </a:prstGeom>
          <a:ln w="3175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Agent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Rectángulo redondeado 17"/>
          <p:cNvSpPr/>
          <p:nvPr/>
        </p:nvSpPr>
        <p:spPr>
          <a:xfrm>
            <a:off x="3735421" y="5444241"/>
            <a:ext cx="1429965" cy="479897"/>
          </a:xfrm>
          <a:prstGeom prst="roundRect">
            <a:avLst/>
          </a:prstGeom>
          <a:ln w="3175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Environment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09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8696" y="4285860"/>
            <a:ext cx="2477878" cy="2406432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785686" y="905367"/>
            <a:ext cx="33936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97D2FF"/>
                </a:solidFill>
                <a:sym typeface="Symbol" panose="05050102010706020507" pitchFamily="18" charset="2"/>
              </a:rPr>
              <a:t></a:t>
            </a:r>
            <a:r>
              <a:rPr lang="en-GB" sz="2400" dirty="0" smtClean="0">
                <a:sym typeface="Symbol" panose="05050102010706020507" pitchFamily="18" charset="2"/>
              </a:rPr>
              <a:t>  Reinforcement learning</a:t>
            </a:r>
            <a:endParaRPr lang="en-GB" sz="2400" dirty="0"/>
          </a:p>
        </p:txBody>
      </p:sp>
      <p:sp>
        <p:nvSpPr>
          <p:cNvPr id="7" name="CuadroTexto 6"/>
          <p:cNvSpPr txBox="1"/>
          <p:nvPr/>
        </p:nvSpPr>
        <p:spPr>
          <a:xfrm>
            <a:off x="2786541" y="318235"/>
            <a:ext cx="39853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Machine Learning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661359" y="4257667"/>
            <a:ext cx="57494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 </a:t>
            </a:r>
            <a:r>
              <a:rPr lang="en-US" dirty="0" smtClean="0"/>
              <a:t>The </a:t>
            </a:r>
            <a:r>
              <a:rPr lang="en-US" dirty="0"/>
              <a:t>agent gets points when the masses </a:t>
            </a:r>
            <a:r>
              <a:rPr lang="en-US" dirty="0" smtClean="0"/>
              <a:t>of particles and the mixing matrix are </a:t>
            </a:r>
            <a:r>
              <a:rPr lang="en-US" dirty="0"/>
              <a:t>close to the experimental values.</a:t>
            </a:r>
          </a:p>
        </p:txBody>
      </p:sp>
      <p:sp>
        <p:nvSpPr>
          <p:cNvPr id="5" name="Rectángulo 4"/>
          <p:cNvSpPr/>
          <p:nvPr/>
        </p:nvSpPr>
        <p:spPr>
          <a:xfrm>
            <a:off x="4951098" y="1684194"/>
            <a:ext cx="2021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5B9BD5"/>
                </a:solidFill>
              </a:rPr>
              <a:t>[JHEP12(2023)021] </a:t>
            </a:r>
            <a:endParaRPr lang="en-US" dirty="0">
              <a:solidFill>
                <a:srgbClr val="5B9BD5"/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952" y="2097465"/>
            <a:ext cx="7284006" cy="2029514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9" name="Rectángulo 8"/>
          <p:cNvSpPr/>
          <p:nvPr/>
        </p:nvSpPr>
        <p:spPr>
          <a:xfrm>
            <a:off x="717592" y="1437403"/>
            <a:ext cx="589721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sz="1600" i="1" dirty="0" smtClean="0"/>
              <a:t>Yukawa </a:t>
            </a:r>
            <a:r>
              <a:rPr lang="en-US" sz="1600" i="1" dirty="0" err="1" smtClean="0"/>
              <a:t>lagrangian</a:t>
            </a:r>
            <a:r>
              <a:rPr lang="en-US" sz="1600" i="1" dirty="0" smtClean="0"/>
              <a:t> with Froggatt-Nielsen Model:</a:t>
            </a:r>
            <a:endParaRPr lang="en-US" sz="1600" i="1" dirty="0"/>
          </a:p>
        </p:txBody>
      </p:sp>
      <p:sp>
        <p:nvSpPr>
          <p:cNvPr id="10" name="Rectángulo 9"/>
          <p:cNvSpPr/>
          <p:nvPr/>
        </p:nvSpPr>
        <p:spPr>
          <a:xfrm>
            <a:off x="707868" y="1386863"/>
            <a:ext cx="74523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Deep Q-Network (DQN</a:t>
            </a:r>
            <a:r>
              <a:rPr lang="en-US" b="1" dirty="0" smtClean="0"/>
              <a:t>) </a:t>
            </a:r>
            <a:r>
              <a:rPr lang="en-US" dirty="0" smtClean="0"/>
              <a:t>to explore the flavor structure of quarks and leptons </a:t>
            </a:r>
            <a:endParaRPr lang="en-US" b="1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/>
          <a:srcRect l="23697" t="1" b="1165"/>
          <a:stretch/>
        </p:blipFill>
        <p:spPr>
          <a:xfrm>
            <a:off x="748151" y="5047595"/>
            <a:ext cx="4981318" cy="999913"/>
          </a:xfrm>
          <a:prstGeom prst="rect">
            <a:avLst/>
          </a:prstGeom>
        </p:spPr>
      </p:pic>
      <p:sp>
        <p:nvSpPr>
          <p:cNvPr id="15" name="Rectángulo 14"/>
          <p:cNvSpPr/>
          <p:nvPr/>
        </p:nvSpPr>
        <p:spPr>
          <a:xfrm>
            <a:off x="748151" y="6138352"/>
            <a:ext cx="4945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RL predicts a natural ordering for neutrino masses!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497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6"/>
          <p:cNvGrpSpPr/>
          <p:nvPr/>
        </p:nvGrpSpPr>
        <p:grpSpPr>
          <a:xfrm>
            <a:off x="376084" y="1026121"/>
            <a:ext cx="8244348" cy="5478588"/>
            <a:chOff x="327223" y="796851"/>
            <a:chExt cx="8793171" cy="5951332"/>
          </a:xfrm>
        </p:grpSpPr>
        <p:pic>
          <p:nvPicPr>
            <p:cNvPr id="8" name="Imagen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83602" y="1097755"/>
              <a:ext cx="6118737" cy="5434314"/>
            </a:xfrm>
            <a:prstGeom prst="rect">
              <a:avLst/>
            </a:prstGeom>
          </p:spPr>
        </p:pic>
        <p:sp>
          <p:nvSpPr>
            <p:cNvPr id="9" name="CuadroTexto 8"/>
            <p:cNvSpPr txBox="1"/>
            <p:nvPr/>
          </p:nvSpPr>
          <p:spPr>
            <a:xfrm>
              <a:off x="6445046" y="2197508"/>
              <a:ext cx="1409069" cy="490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dirty="0" smtClean="0">
                  <a:solidFill>
                    <a:srgbClr val="E42352"/>
                  </a:solidFill>
                </a:rPr>
                <a:t>Pile-up mitigation</a:t>
              </a:r>
              <a:endParaRPr lang="en-US" dirty="0">
                <a:solidFill>
                  <a:srgbClr val="E42352"/>
                </a:solidFill>
              </a:endParaRPr>
            </a:p>
          </p:txBody>
        </p:sp>
        <p:sp>
          <p:nvSpPr>
            <p:cNvPr id="10" name="CuadroTexto 9"/>
            <p:cNvSpPr txBox="1"/>
            <p:nvPr/>
          </p:nvSpPr>
          <p:spPr>
            <a:xfrm>
              <a:off x="7401233" y="2939692"/>
              <a:ext cx="1719161" cy="490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dirty="0" smtClean="0">
                  <a:solidFill>
                    <a:srgbClr val="E42352"/>
                  </a:solidFill>
                </a:rPr>
                <a:t>Event reconstruction</a:t>
              </a:r>
              <a:endParaRPr lang="en-US" dirty="0">
                <a:solidFill>
                  <a:srgbClr val="E42352"/>
                </a:solidFill>
              </a:endParaRPr>
            </a:p>
          </p:txBody>
        </p:sp>
        <p:sp>
          <p:nvSpPr>
            <p:cNvPr id="11" name="CuadroTexto 10"/>
            <p:cNvSpPr txBox="1"/>
            <p:nvPr/>
          </p:nvSpPr>
          <p:spPr>
            <a:xfrm>
              <a:off x="7509386" y="3583854"/>
              <a:ext cx="1335729" cy="490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dirty="0" smtClean="0">
                  <a:solidFill>
                    <a:srgbClr val="E42352"/>
                  </a:solidFill>
                </a:rPr>
                <a:t>Detector calibration</a:t>
              </a:r>
              <a:endParaRPr lang="en-US" dirty="0">
                <a:solidFill>
                  <a:srgbClr val="E42352"/>
                </a:solidFill>
              </a:endParaRPr>
            </a:p>
          </p:txBody>
        </p:sp>
        <p:sp>
          <p:nvSpPr>
            <p:cNvPr id="12" name="CuadroTexto 11"/>
            <p:cNvSpPr txBox="1"/>
            <p:nvPr/>
          </p:nvSpPr>
          <p:spPr>
            <a:xfrm>
              <a:off x="6415549" y="4127086"/>
              <a:ext cx="1352050" cy="490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dirty="0" smtClean="0">
                  <a:solidFill>
                    <a:srgbClr val="E42352"/>
                  </a:solidFill>
                </a:rPr>
                <a:t>Detector simulation</a:t>
              </a:r>
              <a:endParaRPr lang="en-US" dirty="0">
                <a:solidFill>
                  <a:srgbClr val="E42352"/>
                </a:solidFill>
              </a:endParaRPr>
            </a:p>
          </p:txBody>
        </p:sp>
        <p:sp>
          <p:nvSpPr>
            <p:cNvPr id="13" name="CuadroTexto 12"/>
            <p:cNvSpPr txBox="1"/>
            <p:nvPr/>
          </p:nvSpPr>
          <p:spPr>
            <a:xfrm>
              <a:off x="5498693" y="3814912"/>
              <a:ext cx="1172496" cy="4674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dirty="0" smtClean="0">
                  <a:solidFill>
                    <a:srgbClr val="E42352"/>
                  </a:solidFill>
                </a:rPr>
                <a:t>Matrix</a:t>
              </a:r>
            </a:p>
            <a:p>
              <a:pPr algn="ctr">
                <a:lnSpc>
                  <a:spcPts val="1400"/>
                </a:lnSpc>
              </a:pPr>
              <a:r>
                <a:rPr lang="en-US" dirty="0" smtClean="0">
                  <a:solidFill>
                    <a:srgbClr val="E42352"/>
                  </a:solidFill>
                </a:rPr>
                <a:t>elements</a:t>
              </a:r>
              <a:endParaRPr lang="en-US" dirty="0">
                <a:solidFill>
                  <a:srgbClr val="E42352"/>
                </a:solidFill>
              </a:endParaRPr>
            </a:p>
          </p:txBody>
        </p:sp>
        <p:sp>
          <p:nvSpPr>
            <p:cNvPr id="14" name="CuadroTexto 13"/>
            <p:cNvSpPr txBox="1"/>
            <p:nvPr/>
          </p:nvSpPr>
          <p:spPr>
            <a:xfrm>
              <a:off x="4033683" y="1400743"/>
              <a:ext cx="1523999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dirty="0" smtClean="0">
                  <a:solidFill>
                    <a:srgbClr val="E42352"/>
                  </a:solidFill>
                </a:rPr>
                <a:t>Background subtraction </a:t>
              </a:r>
              <a:endParaRPr lang="en-US" dirty="0">
                <a:solidFill>
                  <a:srgbClr val="E42352"/>
                </a:solidFill>
              </a:endParaRPr>
            </a:p>
          </p:txBody>
        </p:sp>
        <p:sp>
          <p:nvSpPr>
            <p:cNvPr id="15" name="CuadroTexto 14"/>
            <p:cNvSpPr txBox="1"/>
            <p:nvPr/>
          </p:nvSpPr>
          <p:spPr>
            <a:xfrm>
              <a:off x="4377813" y="991037"/>
              <a:ext cx="1523999" cy="2878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dirty="0" smtClean="0">
                  <a:solidFill>
                    <a:srgbClr val="E42352"/>
                  </a:solidFill>
                </a:rPr>
                <a:t>Calibration </a:t>
              </a:r>
              <a:endParaRPr lang="en-US" dirty="0">
                <a:solidFill>
                  <a:srgbClr val="E42352"/>
                </a:solidFill>
              </a:endParaRPr>
            </a:p>
          </p:txBody>
        </p:sp>
        <p:sp>
          <p:nvSpPr>
            <p:cNvPr id="16" name="CuadroTexto 15"/>
            <p:cNvSpPr txBox="1"/>
            <p:nvPr/>
          </p:nvSpPr>
          <p:spPr>
            <a:xfrm>
              <a:off x="5739580" y="796851"/>
              <a:ext cx="1523999" cy="4674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dirty="0" smtClean="0">
                  <a:solidFill>
                    <a:srgbClr val="E42352"/>
                  </a:solidFill>
                </a:rPr>
                <a:t>Pattern recognition</a:t>
              </a:r>
              <a:endParaRPr lang="en-US" dirty="0">
                <a:solidFill>
                  <a:srgbClr val="E42352"/>
                </a:solidFill>
              </a:endParaRPr>
            </a:p>
          </p:txBody>
        </p:sp>
        <p:sp>
          <p:nvSpPr>
            <p:cNvPr id="17" name="CuadroTexto 16"/>
            <p:cNvSpPr txBox="1"/>
            <p:nvPr/>
          </p:nvSpPr>
          <p:spPr>
            <a:xfrm>
              <a:off x="6533534" y="1517065"/>
              <a:ext cx="1523999" cy="2878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dirty="0" smtClean="0">
                  <a:solidFill>
                    <a:srgbClr val="E42352"/>
                  </a:solidFill>
                </a:rPr>
                <a:t>Jet isolation</a:t>
              </a:r>
              <a:endParaRPr lang="en-US" dirty="0">
                <a:solidFill>
                  <a:srgbClr val="E42352"/>
                </a:solidFill>
              </a:endParaRPr>
            </a:p>
          </p:txBody>
        </p:sp>
        <p:sp>
          <p:nvSpPr>
            <p:cNvPr id="18" name="CuadroTexto 17"/>
            <p:cNvSpPr txBox="1"/>
            <p:nvPr/>
          </p:nvSpPr>
          <p:spPr>
            <a:xfrm>
              <a:off x="5299592" y="4744056"/>
              <a:ext cx="1172496" cy="4674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dirty="0" err="1" smtClean="0">
                  <a:solidFill>
                    <a:srgbClr val="F17D21"/>
                  </a:solidFill>
                </a:rPr>
                <a:t>Flavour</a:t>
              </a:r>
              <a:r>
                <a:rPr lang="en-US" dirty="0" smtClean="0">
                  <a:solidFill>
                    <a:srgbClr val="F17D21"/>
                  </a:solidFill>
                </a:rPr>
                <a:t> structure</a:t>
              </a:r>
              <a:endParaRPr lang="en-US" dirty="0">
                <a:solidFill>
                  <a:srgbClr val="F17D21"/>
                </a:solidFill>
              </a:endParaRPr>
            </a:p>
          </p:txBody>
        </p:sp>
        <p:sp>
          <p:nvSpPr>
            <p:cNvPr id="19" name="CuadroTexto 18"/>
            <p:cNvSpPr txBox="1"/>
            <p:nvPr/>
          </p:nvSpPr>
          <p:spPr>
            <a:xfrm>
              <a:off x="1351932" y="1718177"/>
              <a:ext cx="1172496" cy="4674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dirty="0" smtClean="0">
                  <a:solidFill>
                    <a:srgbClr val="179EB0"/>
                  </a:solidFill>
                </a:rPr>
                <a:t>Anomaly detection</a:t>
              </a:r>
              <a:endParaRPr lang="en-US" dirty="0">
                <a:solidFill>
                  <a:srgbClr val="179EB0"/>
                </a:solidFill>
              </a:endParaRPr>
            </a:p>
          </p:txBody>
        </p:sp>
        <p:sp>
          <p:nvSpPr>
            <p:cNvPr id="20" name="CuadroTexto 19"/>
            <p:cNvSpPr txBox="1"/>
            <p:nvPr/>
          </p:nvSpPr>
          <p:spPr>
            <a:xfrm>
              <a:off x="327223" y="3361856"/>
              <a:ext cx="1582997" cy="880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dirty="0" smtClean="0">
                  <a:solidFill>
                    <a:srgbClr val="179EB0"/>
                  </a:solidFill>
                </a:rPr>
                <a:t>Hadronic</a:t>
              </a:r>
            </a:p>
            <a:p>
              <a:pPr algn="ctr">
                <a:lnSpc>
                  <a:spcPts val="1400"/>
                </a:lnSpc>
              </a:pPr>
              <a:r>
                <a:rPr lang="en-US" dirty="0">
                  <a:solidFill>
                    <a:srgbClr val="179EB0"/>
                  </a:solidFill>
                </a:rPr>
                <a:t>s</a:t>
              </a:r>
              <a:r>
                <a:rPr lang="en-US" dirty="0" smtClean="0">
                  <a:solidFill>
                    <a:srgbClr val="179EB0"/>
                  </a:solidFill>
                </a:rPr>
                <a:t>howers</a:t>
              </a:r>
            </a:p>
            <a:p>
              <a:pPr algn="ctr">
                <a:lnSpc>
                  <a:spcPts val="1400"/>
                </a:lnSpc>
              </a:pPr>
              <a:r>
                <a:rPr lang="en-US" dirty="0" smtClean="0">
                  <a:solidFill>
                    <a:srgbClr val="179EB0"/>
                  </a:solidFill>
                </a:rPr>
                <a:t>generation</a:t>
              </a:r>
            </a:p>
            <a:p>
              <a:pPr algn="ctr">
                <a:lnSpc>
                  <a:spcPts val="1400"/>
                </a:lnSpc>
              </a:pPr>
              <a:endParaRPr lang="en-US" dirty="0" smtClean="0">
                <a:solidFill>
                  <a:srgbClr val="179EB0"/>
                </a:solidFill>
              </a:endParaRPr>
            </a:p>
          </p:txBody>
        </p:sp>
        <p:sp>
          <p:nvSpPr>
            <p:cNvPr id="21" name="CuadroTexto 20"/>
            <p:cNvSpPr txBox="1"/>
            <p:nvPr/>
          </p:nvSpPr>
          <p:spPr>
            <a:xfrm>
              <a:off x="653841" y="2424826"/>
              <a:ext cx="1582997" cy="2878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dirty="0" smtClean="0">
                  <a:solidFill>
                    <a:srgbClr val="179EB0"/>
                  </a:solidFill>
                </a:rPr>
                <a:t>Jet clustering </a:t>
              </a:r>
              <a:endParaRPr lang="en-US" dirty="0">
                <a:solidFill>
                  <a:srgbClr val="179EB0"/>
                </a:solidFill>
              </a:endParaRPr>
            </a:p>
          </p:txBody>
        </p:sp>
        <p:sp>
          <p:nvSpPr>
            <p:cNvPr id="22" name="CuadroTexto 21"/>
            <p:cNvSpPr txBox="1"/>
            <p:nvPr/>
          </p:nvSpPr>
          <p:spPr>
            <a:xfrm>
              <a:off x="1826642" y="4120111"/>
              <a:ext cx="1582997" cy="4674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dirty="0" smtClean="0">
                  <a:solidFill>
                    <a:srgbClr val="179EB0"/>
                  </a:solidFill>
                </a:rPr>
                <a:t>Particle </a:t>
              </a:r>
            </a:p>
            <a:p>
              <a:pPr algn="ctr">
                <a:lnSpc>
                  <a:spcPts val="1400"/>
                </a:lnSpc>
              </a:pPr>
              <a:r>
                <a:rPr lang="en-US" dirty="0" smtClean="0">
                  <a:solidFill>
                    <a:srgbClr val="179EB0"/>
                  </a:solidFill>
                </a:rPr>
                <a:t>Identification</a:t>
              </a:r>
              <a:endParaRPr lang="en-US" dirty="0">
                <a:solidFill>
                  <a:srgbClr val="179EB0"/>
                </a:solidFill>
              </a:endParaRPr>
            </a:p>
          </p:txBody>
        </p:sp>
        <p:sp>
          <p:nvSpPr>
            <p:cNvPr id="23" name="CuadroTexto 22"/>
            <p:cNvSpPr txBox="1"/>
            <p:nvPr/>
          </p:nvSpPr>
          <p:spPr>
            <a:xfrm>
              <a:off x="3436374" y="1966439"/>
              <a:ext cx="1415847" cy="4674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dirty="0" smtClean="0">
                  <a:solidFill>
                    <a:srgbClr val="179EB0"/>
                  </a:solidFill>
                </a:rPr>
                <a:t>Data monitoring</a:t>
              </a:r>
              <a:endParaRPr lang="en-US" dirty="0">
                <a:solidFill>
                  <a:srgbClr val="179EB0"/>
                </a:solidFill>
              </a:endParaRPr>
            </a:p>
          </p:txBody>
        </p:sp>
        <p:sp>
          <p:nvSpPr>
            <p:cNvPr id="24" name="CuadroTexto 23"/>
            <p:cNvSpPr txBox="1"/>
            <p:nvPr/>
          </p:nvSpPr>
          <p:spPr>
            <a:xfrm>
              <a:off x="1843544" y="822400"/>
              <a:ext cx="1678860" cy="4674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dirty="0" smtClean="0">
                  <a:solidFill>
                    <a:srgbClr val="179EB0"/>
                  </a:solidFill>
                </a:rPr>
                <a:t>Jet </a:t>
              </a:r>
            </a:p>
            <a:p>
              <a:pPr algn="ctr">
                <a:lnSpc>
                  <a:spcPts val="1400"/>
                </a:lnSpc>
              </a:pPr>
              <a:r>
                <a:rPr lang="en-US" dirty="0" smtClean="0">
                  <a:solidFill>
                    <a:srgbClr val="179EB0"/>
                  </a:solidFill>
                </a:rPr>
                <a:t>substructure</a:t>
              </a:r>
              <a:endParaRPr lang="en-US" dirty="0">
                <a:solidFill>
                  <a:srgbClr val="179EB0"/>
                </a:solidFill>
              </a:endParaRPr>
            </a:p>
          </p:txBody>
        </p:sp>
        <p:sp>
          <p:nvSpPr>
            <p:cNvPr id="25" name="CuadroTexto 24"/>
            <p:cNvSpPr txBox="1"/>
            <p:nvPr/>
          </p:nvSpPr>
          <p:spPr>
            <a:xfrm>
              <a:off x="3072375" y="813192"/>
              <a:ext cx="1678861" cy="490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dirty="0" smtClean="0">
                  <a:solidFill>
                    <a:srgbClr val="179EB0"/>
                  </a:solidFill>
                </a:rPr>
                <a:t>Noise </a:t>
              </a:r>
            </a:p>
            <a:p>
              <a:pPr algn="ctr">
                <a:lnSpc>
                  <a:spcPts val="1400"/>
                </a:lnSpc>
              </a:pPr>
              <a:r>
                <a:rPr lang="en-US" dirty="0" smtClean="0">
                  <a:solidFill>
                    <a:srgbClr val="179EB0"/>
                  </a:solidFill>
                </a:rPr>
                <a:t> reduction</a:t>
              </a:r>
            </a:p>
          </p:txBody>
        </p:sp>
        <p:sp>
          <p:nvSpPr>
            <p:cNvPr id="26" name="CuadroTexto 25"/>
            <p:cNvSpPr txBox="1"/>
            <p:nvPr/>
          </p:nvSpPr>
          <p:spPr>
            <a:xfrm>
              <a:off x="2458364" y="4751833"/>
              <a:ext cx="1582997" cy="4674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dirty="0" smtClean="0">
                  <a:solidFill>
                    <a:srgbClr val="F17D21"/>
                  </a:solidFill>
                </a:rPr>
                <a:t>Model building</a:t>
              </a:r>
            </a:p>
          </p:txBody>
        </p:sp>
        <p:sp>
          <p:nvSpPr>
            <p:cNvPr id="27" name="CuadroTexto 26"/>
            <p:cNvSpPr txBox="1"/>
            <p:nvPr/>
          </p:nvSpPr>
          <p:spPr>
            <a:xfrm>
              <a:off x="2337919" y="5656401"/>
              <a:ext cx="1582997" cy="4674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dirty="0" smtClean="0">
                  <a:solidFill>
                    <a:srgbClr val="F17D21"/>
                  </a:solidFill>
                </a:rPr>
                <a:t>Accelerator </a:t>
              </a:r>
            </a:p>
            <a:p>
              <a:pPr algn="ctr">
                <a:lnSpc>
                  <a:spcPts val="1400"/>
                </a:lnSpc>
              </a:pPr>
              <a:r>
                <a:rPr lang="en-US" dirty="0" smtClean="0">
                  <a:solidFill>
                    <a:srgbClr val="F17D21"/>
                  </a:solidFill>
                </a:rPr>
                <a:t>optimization</a:t>
              </a:r>
            </a:p>
          </p:txBody>
        </p:sp>
        <p:sp>
          <p:nvSpPr>
            <p:cNvPr id="28" name="CuadroTexto 27"/>
            <p:cNvSpPr txBox="1"/>
            <p:nvPr/>
          </p:nvSpPr>
          <p:spPr>
            <a:xfrm>
              <a:off x="3773429" y="6280747"/>
              <a:ext cx="1582997" cy="4674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dirty="0" smtClean="0">
                  <a:solidFill>
                    <a:srgbClr val="F17D21"/>
                  </a:solidFill>
                </a:rPr>
                <a:t>Detector design</a:t>
              </a:r>
            </a:p>
          </p:txBody>
        </p:sp>
        <p:sp>
          <p:nvSpPr>
            <p:cNvPr id="29" name="CuadroTexto 28"/>
            <p:cNvSpPr txBox="1"/>
            <p:nvPr/>
          </p:nvSpPr>
          <p:spPr>
            <a:xfrm>
              <a:off x="5275312" y="5649805"/>
              <a:ext cx="1442884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dirty="0" smtClean="0">
                  <a:solidFill>
                    <a:srgbClr val="F17D21"/>
                  </a:solidFill>
                </a:rPr>
                <a:t>Quantum</a:t>
              </a:r>
            </a:p>
            <a:p>
              <a:pPr algn="ctr">
                <a:lnSpc>
                  <a:spcPts val="1400"/>
                </a:lnSpc>
              </a:pPr>
              <a:r>
                <a:rPr lang="en-US" dirty="0" smtClean="0">
                  <a:solidFill>
                    <a:srgbClr val="F17D21"/>
                  </a:solidFill>
                </a:rPr>
                <a:t>Simulation </a:t>
              </a:r>
            </a:p>
            <a:p>
              <a:pPr algn="ctr">
                <a:lnSpc>
                  <a:spcPts val="1400"/>
                </a:lnSpc>
              </a:pPr>
              <a:endParaRPr lang="en-US" dirty="0">
                <a:solidFill>
                  <a:srgbClr val="F17D21"/>
                </a:solidFill>
              </a:endParaRPr>
            </a:p>
          </p:txBody>
        </p:sp>
      </p:grpSp>
      <p:sp>
        <p:nvSpPr>
          <p:cNvPr id="30" name="Rectángulo 29"/>
          <p:cNvSpPr/>
          <p:nvPr/>
        </p:nvSpPr>
        <p:spPr>
          <a:xfrm>
            <a:off x="240183" y="6450208"/>
            <a:ext cx="49571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See https://iml-wg.github.io/HEPML-LivingReview/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1" name="CuadroTexto 30"/>
          <p:cNvSpPr txBox="1"/>
          <p:nvPr/>
        </p:nvSpPr>
        <p:spPr>
          <a:xfrm>
            <a:off x="420964" y="875732"/>
            <a:ext cx="13548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97D2FF"/>
                </a:solidFill>
                <a:sym typeface="Symbol" panose="05050102010706020507" pitchFamily="18" charset="2"/>
              </a:rPr>
              <a:t></a:t>
            </a:r>
            <a:r>
              <a:rPr lang="en-GB" sz="2400" dirty="0" smtClean="0">
                <a:sym typeface="Symbol" panose="05050102010706020507" pitchFamily="18" charset="2"/>
              </a:rPr>
              <a:t>  I</a:t>
            </a:r>
            <a:r>
              <a:rPr lang="en-US" sz="2400" dirty="0" smtClean="0">
                <a:sym typeface="Symbol" panose="05050102010706020507" pitchFamily="18" charset="2"/>
              </a:rPr>
              <a:t>n HEP:</a:t>
            </a:r>
            <a:endParaRPr lang="en-GB" sz="2400" dirty="0"/>
          </a:p>
        </p:txBody>
      </p:sp>
      <p:sp>
        <p:nvSpPr>
          <p:cNvPr id="32" name="CuadroTexto 31"/>
          <p:cNvSpPr txBox="1"/>
          <p:nvPr/>
        </p:nvSpPr>
        <p:spPr>
          <a:xfrm>
            <a:off x="2786541" y="318235"/>
            <a:ext cx="39853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Machine Learning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3737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785686" y="1059665"/>
            <a:ext cx="3405741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97D2FF"/>
                </a:solidFill>
                <a:sym typeface="Symbol" panose="05050102010706020507" pitchFamily="18" charset="2"/>
              </a:rPr>
              <a:t></a:t>
            </a:r>
            <a:r>
              <a:rPr lang="en-GB" sz="2400" dirty="0" smtClean="0">
                <a:sym typeface="Symbol" panose="05050102010706020507" pitchFamily="18" charset="2"/>
              </a:rPr>
              <a:t>  UNDERLYING FEATURES</a:t>
            </a:r>
            <a:endParaRPr lang="en-GB" sz="2400" dirty="0"/>
          </a:p>
        </p:txBody>
      </p:sp>
      <p:sp>
        <p:nvSpPr>
          <p:cNvPr id="7" name="CuadroTexto 6"/>
          <p:cNvSpPr txBox="1"/>
          <p:nvPr/>
        </p:nvSpPr>
        <p:spPr>
          <a:xfrm>
            <a:off x="3456493" y="318235"/>
            <a:ext cx="21367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Concepts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lh7-rt.googleusercontent.com/slidesz/AGV_vUf4WsOTAiWOzt9aXAuLNuURZQu5P4RXk4xxp69HouKPv56suNUTNOccb7dYtXHeOF_u77nc8IhXimHJlKOyi76F2W6EmFtM169hOHOf3J3K0JOBovJnZoSCfD6O-ZT6rhMja_ynh1ru9LATWaZ4IW-G_BfCOsc=s2048?key=IHiIVXDNmS3Wj22mWIVyrQ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61" t="32512" r="1000" b="5777"/>
          <a:stretch/>
        </p:blipFill>
        <p:spPr bwMode="auto">
          <a:xfrm>
            <a:off x="785686" y="4314517"/>
            <a:ext cx="7820263" cy="184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1033482" y="1490877"/>
            <a:ext cx="33846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595959"/>
                </a:solidFill>
              </a:rPr>
              <a:t>Data, features and labels</a:t>
            </a:r>
            <a:endParaRPr lang="en-US" sz="2400" dirty="0"/>
          </a:p>
        </p:txBody>
      </p:sp>
      <p:pic>
        <p:nvPicPr>
          <p:cNvPr id="6" name="Picture 2" descr="https://lh7-rt.googleusercontent.com/slidesz/AGV_vUf4WsOTAiWOzt9aXAuLNuURZQu5P4RXk4xxp69HouKPv56suNUTNOccb7dYtXHeOF_u77nc8IhXimHJlKOyi76F2W6EmFtM169hOHOf3J3K0JOBovJnZoSCfD6O-ZT6rhMja_ynh1ru9LATWaZ4IW-G_BfCOsc=s2048?key=IHiIVXDNmS3Wj22mWIVyrQ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512" r="74461" b="5777"/>
          <a:stretch/>
        </p:blipFill>
        <p:spPr bwMode="auto">
          <a:xfrm>
            <a:off x="3280611" y="2056039"/>
            <a:ext cx="2488502" cy="1694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 flipH="1">
            <a:off x="3897738" y="3751759"/>
            <a:ext cx="1764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Raw data</a:t>
            </a:r>
            <a:endParaRPr lang="en-US" sz="2400" dirty="0"/>
          </a:p>
        </p:txBody>
      </p:sp>
      <p:sp>
        <p:nvSpPr>
          <p:cNvPr id="8" name="CuadroTexto 7"/>
          <p:cNvSpPr txBox="1"/>
          <p:nvPr/>
        </p:nvSpPr>
        <p:spPr>
          <a:xfrm flipH="1">
            <a:off x="1131683" y="6156357"/>
            <a:ext cx="19926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Lines &amp; edges</a:t>
            </a:r>
            <a:endParaRPr lang="en-US" sz="2400" dirty="0"/>
          </a:p>
        </p:txBody>
      </p:sp>
      <p:sp>
        <p:nvSpPr>
          <p:cNvPr id="9" name="CuadroTexto 8"/>
          <p:cNvSpPr txBox="1"/>
          <p:nvPr/>
        </p:nvSpPr>
        <p:spPr>
          <a:xfrm flipH="1">
            <a:off x="3394929" y="6172955"/>
            <a:ext cx="3141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Noses, mouths &amp; ears </a:t>
            </a:r>
            <a:endParaRPr lang="en-US" sz="2400" dirty="0"/>
          </a:p>
        </p:txBody>
      </p:sp>
      <p:sp>
        <p:nvSpPr>
          <p:cNvPr id="10" name="CuadroTexto 9"/>
          <p:cNvSpPr txBox="1"/>
          <p:nvPr/>
        </p:nvSpPr>
        <p:spPr>
          <a:xfrm flipH="1">
            <a:off x="6462542" y="6171446"/>
            <a:ext cx="3141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Facial structure </a:t>
            </a:r>
            <a:endParaRPr lang="en-US" sz="2400" dirty="0"/>
          </a:p>
        </p:txBody>
      </p:sp>
      <p:sp>
        <p:nvSpPr>
          <p:cNvPr id="5" name="CuadroTexto 4"/>
          <p:cNvSpPr txBox="1"/>
          <p:nvPr/>
        </p:nvSpPr>
        <p:spPr>
          <a:xfrm>
            <a:off x="937959" y="3950744"/>
            <a:ext cx="7892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 level attributes -------------------------------------------------- High level attributes</a:t>
            </a:r>
            <a:endParaRPr lang="en-US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Marcador de número de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7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1039" y="3369888"/>
            <a:ext cx="2974653" cy="2741604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3456493" y="318235"/>
            <a:ext cx="21367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Concepts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785686" y="1059665"/>
            <a:ext cx="1540806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97D2FF"/>
                </a:solidFill>
                <a:sym typeface="Symbol" panose="05050102010706020507" pitchFamily="18" charset="2"/>
              </a:rPr>
              <a:t></a:t>
            </a:r>
            <a:r>
              <a:rPr lang="en-GB" sz="2400" dirty="0" smtClean="0">
                <a:sym typeface="Symbol" panose="05050102010706020507" pitchFamily="18" charset="2"/>
              </a:rPr>
              <a:t>  MODELS</a:t>
            </a:r>
            <a:endParaRPr lang="en-GB" sz="2400" dirty="0"/>
          </a:p>
        </p:txBody>
      </p:sp>
      <p:sp>
        <p:nvSpPr>
          <p:cNvPr id="8" name="Rectángulo 7"/>
          <p:cNvSpPr/>
          <p:nvPr/>
        </p:nvSpPr>
        <p:spPr>
          <a:xfrm>
            <a:off x="701644" y="1608546"/>
            <a:ext cx="73740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/>
              <a:t>A model is a mathematical representation of the relationship between features </a:t>
            </a:r>
            <a:r>
              <a:rPr lang="en-US" sz="2000" dirty="0" smtClean="0"/>
              <a:t>and labels. </a:t>
            </a:r>
            <a:r>
              <a:rPr lang="en-US" sz="2000" dirty="0"/>
              <a:t>It's </a:t>
            </a:r>
            <a:r>
              <a:rPr lang="en-US" sz="2000" dirty="0" smtClean="0"/>
              <a:t>created by </a:t>
            </a:r>
            <a:r>
              <a:rPr lang="en-US" sz="2000" dirty="0"/>
              <a:t>applying a machine learning algorithm to the </a:t>
            </a:r>
            <a:r>
              <a:rPr lang="en-US" sz="2000" i="1" dirty="0"/>
              <a:t>training data</a:t>
            </a:r>
            <a:r>
              <a:rPr lang="en-US" sz="2000" dirty="0"/>
              <a:t>. </a:t>
            </a:r>
            <a:r>
              <a:rPr lang="en-US" sz="2000" dirty="0" smtClean="0"/>
              <a:t>The </a:t>
            </a:r>
            <a:r>
              <a:rPr lang="en-US" sz="2000" dirty="0"/>
              <a:t>model </a:t>
            </a:r>
            <a:r>
              <a:rPr lang="en-US" sz="2000" dirty="0" smtClean="0"/>
              <a:t>is able to make </a:t>
            </a:r>
            <a:r>
              <a:rPr lang="en-US" sz="2000" dirty="0"/>
              <a:t>predictions or decisions based on new, unseen data. </a:t>
            </a:r>
            <a:endParaRPr lang="en-US" sz="2000" dirty="0" smtClean="0"/>
          </a:p>
          <a:p>
            <a:pPr algn="just"/>
            <a:endParaRPr lang="en-US" sz="1000" dirty="0"/>
          </a:p>
        </p:txBody>
      </p:sp>
      <p:sp>
        <p:nvSpPr>
          <p:cNvPr id="10" name="Rectángulo 9"/>
          <p:cNvSpPr/>
          <p:nvPr/>
        </p:nvSpPr>
        <p:spPr>
          <a:xfrm>
            <a:off x="873663" y="6124294"/>
            <a:ext cx="84242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/>
              <a:t>Parameters: </a:t>
            </a:r>
            <a:r>
              <a:rPr lang="en-US" dirty="0"/>
              <a:t>internal variables that are learned from data (ex: slope)</a:t>
            </a:r>
            <a:r>
              <a:rPr lang="en-US" b="1" dirty="0"/>
              <a:t> </a:t>
            </a:r>
          </a:p>
          <a:p>
            <a:pPr algn="just"/>
            <a:r>
              <a:rPr lang="en-US" b="1" dirty="0" err="1"/>
              <a:t>Hyperparameters</a:t>
            </a:r>
            <a:r>
              <a:rPr lang="en-US" b="1" dirty="0"/>
              <a:t>: </a:t>
            </a:r>
            <a:r>
              <a:rPr lang="en-US" dirty="0"/>
              <a:t>characterize the learning process (ex: </a:t>
            </a:r>
            <a:r>
              <a:rPr lang="en-US" dirty="0" smtClean="0"/>
              <a:t>number of nodes)</a:t>
            </a:r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644" y="3539222"/>
            <a:ext cx="3421619" cy="2566214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4300397" y="2633994"/>
            <a:ext cx="41917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US" dirty="0"/>
          </a:p>
          <a:p>
            <a:pPr algn="just"/>
            <a:r>
              <a:rPr lang="en-US" dirty="0" smtClean="0"/>
              <a:t>Ex: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i="1" dirty="0"/>
              <a:t>decision </a:t>
            </a:r>
            <a:r>
              <a:rPr lang="en-US" i="1" dirty="0" smtClean="0"/>
              <a:t>tree</a:t>
            </a:r>
            <a:r>
              <a:rPr lang="en-US" dirty="0" smtClean="0"/>
              <a:t> classifies </a:t>
            </a:r>
            <a:r>
              <a:rPr lang="en-US" dirty="0"/>
              <a:t>inputs into different categories.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873663" y="289868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dirty="0"/>
              <a:t>Ex: </a:t>
            </a:r>
            <a:r>
              <a:rPr lang="en-US" i="1" dirty="0"/>
              <a:t>a linear regression model</a:t>
            </a:r>
            <a:endParaRPr lang="en-US" dirty="0"/>
          </a:p>
          <a:p>
            <a:pPr algn="just"/>
            <a:r>
              <a:rPr lang="en-US" dirty="0"/>
              <a:t>predicts a continuous </a:t>
            </a:r>
            <a:r>
              <a:rPr lang="en-US" dirty="0" smtClean="0"/>
              <a:t>output.</a:t>
            </a:r>
            <a:endParaRPr lang="en-US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89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3456493" y="318235"/>
            <a:ext cx="21367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Concepts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785686" y="1059665"/>
            <a:ext cx="5513369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97D2FF"/>
                </a:solidFill>
                <a:sym typeface="Symbol" panose="05050102010706020507" pitchFamily="18" charset="2"/>
              </a:rPr>
              <a:t></a:t>
            </a:r>
            <a:r>
              <a:rPr lang="en-GB" sz="2400" dirty="0" smtClean="0">
                <a:sym typeface="Symbol" panose="05050102010706020507" pitchFamily="18" charset="2"/>
              </a:rPr>
              <a:t>  TRAINING, VALIDATION AND TEST DATA </a:t>
            </a:r>
            <a:endParaRPr lang="en-GB" sz="2400" dirty="0"/>
          </a:p>
        </p:txBody>
      </p:sp>
      <p:sp>
        <p:nvSpPr>
          <p:cNvPr id="2" name="Rectángulo 1"/>
          <p:cNvSpPr/>
          <p:nvPr/>
        </p:nvSpPr>
        <p:spPr>
          <a:xfrm>
            <a:off x="878185" y="1766106"/>
            <a:ext cx="738762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Training Data:</a:t>
            </a:r>
            <a:r>
              <a:rPr lang="en-US" dirty="0"/>
              <a:t> The portion of the dataset used to fit the model, allowing it to learn patterns and relationships within the data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Validation Data:</a:t>
            </a:r>
            <a:r>
              <a:rPr lang="en-US" dirty="0"/>
              <a:t> </a:t>
            </a:r>
            <a:r>
              <a:rPr lang="en-US" dirty="0" smtClean="0"/>
              <a:t>A data subset to </a:t>
            </a:r>
            <a:r>
              <a:rPr lang="en-US" dirty="0"/>
              <a:t>tune model </a:t>
            </a:r>
            <a:r>
              <a:rPr lang="en-US" i="1" dirty="0" err="1"/>
              <a:t>hyperparameters</a:t>
            </a:r>
            <a:r>
              <a:rPr lang="en-US" dirty="0"/>
              <a:t> and assess model performance during training, helping to prevent </a:t>
            </a:r>
            <a:r>
              <a:rPr lang="en-US" i="1" dirty="0"/>
              <a:t>overfitting</a:t>
            </a:r>
            <a:r>
              <a:rPr lang="en-US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Test Data:</a:t>
            </a:r>
            <a:r>
              <a:rPr lang="en-US" dirty="0"/>
              <a:t> The final subset of the dataset used to evaluate the model's performance after training and validation, providing an unbiased assessment of its generalization to new, unseen data.</a:t>
            </a:r>
          </a:p>
        </p:txBody>
      </p:sp>
      <p:sp>
        <p:nvSpPr>
          <p:cNvPr id="4" name="Rectángulo 3"/>
          <p:cNvSpPr/>
          <p:nvPr/>
        </p:nvSpPr>
        <p:spPr>
          <a:xfrm>
            <a:off x="706170" y="4771179"/>
            <a:ext cx="5214796" cy="479834"/>
          </a:xfrm>
          <a:prstGeom prst="rect">
            <a:avLst/>
          </a:prstGeom>
          <a:pattFill prst="pct70">
            <a:fgClr>
              <a:schemeClr val="accent1">
                <a:lumMod val="60000"/>
                <a:lumOff val="40000"/>
              </a:schemeClr>
            </a:fgClr>
            <a:bgClr>
              <a:schemeClr val="bg1"/>
            </a:bgClr>
          </a:patt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ángulo 6"/>
          <p:cNvSpPr/>
          <p:nvPr/>
        </p:nvSpPr>
        <p:spPr>
          <a:xfrm>
            <a:off x="7462613" y="4771179"/>
            <a:ext cx="1330860" cy="479834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ángulo 7"/>
          <p:cNvSpPr/>
          <p:nvPr/>
        </p:nvSpPr>
        <p:spPr>
          <a:xfrm>
            <a:off x="6036318" y="4771179"/>
            <a:ext cx="1310943" cy="479834"/>
          </a:xfrm>
          <a:prstGeom prst="rect">
            <a:avLst/>
          </a:prstGeom>
          <a:pattFill prst="pct75">
            <a:fgClr>
              <a:schemeClr val="accent1"/>
            </a:fgClr>
            <a:bgClr>
              <a:schemeClr val="bg1"/>
            </a:bgClr>
          </a:patt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brir llave 8"/>
          <p:cNvSpPr/>
          <p:nvPr/>
        </p:nvSpPr>
        <p:spPr>
          <a:xfrm rot="16200000">
            <a:off x="3200401" y="3044230"/>
            <a:ext cx="226336" cy="5128789"/>
          </a:xfrm>
          <a:prstGeom prst="leftBrace">
            <a:avLst>
              <a:gd name="adj1" fmla="val 8333"/>
              <a:gd name="adj2" fmla="val 51236"/>
            </a:avLst>
          </a:prstGeom>
          <a:ln w="38100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brir llave 9"/>
          <p:cNvSpPr/>
          <p:nvPr/>
        </p:nvSpPr>
        <p:spPr>
          <a:xfrm rot="16200000">
            <a:off x="6573718" y="4948248"/>
            <a:ext cx="236146" cy="1310944"/>
          </a:xfrm>
          <a:prstGeom prst="leftBrace">
            <a:avLst>
              <a:gd name="adj1" fmla="val 8333"/>
              <a:gd name="adj2" fmla="val 51236"/>
            </a:avLst>
          </a:prstGeom>
          <a:ln w="38100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brir llave 10"/>
          <p:cNvSpPr/>
          <p:nvPr/>
        </p:nvSpPr>
        <p:spPr>
          <a:xfrm rot="16200000">
            <a:off x="8011706" y="4937689"/>
            <a:ext cx="236146" cy="1310944"/>
          </a:xfrm>
          <a:prstGeom prst="leftBrace">
            <a:avLst>
              <a:gd name="adj1" fmla="val 8333"/>
              <a:gd name="adj2" fmla="val 51236"/>
            </a:avLst>
          </a:prstGeom>
          <a:ln w="38100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uadroTexto 11"/>
          <p:cNvSpPr txBox="1"/>
          <p:nvPr/>
        </p:nvSpPr>
        <p:spPr>
          <a:xfrm>
            <a:off x="2218101" y="5803278"/>
            <a:ext cx="3266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Training 60-75% </a:t>
            </a:r>
            <a:endParaRPr lang="en-US" dirty="0"/>
          </a:p>
        </p:txBody>
      </p:sp>
      <p:sp>
        <p:nvSpPr>
          <p:cNvPr id="13" name="CuadroTexto 12"/>
          <p:cNvSpPr txBox="1"/>
          <p:nvPr/>
        </p:nvSpPr>
        <p:spPr>
          <a:xfrm>
            <a:off x="5539217" y="5819877"/>
            <a:ext cx="3266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Validation 15-20% </a:t>
            </a:r>
            <a:endParaRPr lang="en-US" dirty="0"/>
          </a:p>
        </p:txBody>
      </p:sp>
      <p:sp>
        <p:nvSpPr>
          <p:cNvPr id="14" name="CuadroTexto 13"/>
          <p:cNvSpPr txBox="1"/>
          <p:nvPr/>
        </p:nvSpPr>
        <p:spPr>
          <a:xfrm>
            <a:off x="7589224" y="5828928"/>
            <a:ext cx="3266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Test 15-20% </a:t>
            </a:r>
            <a:endParaRPr lang="en-US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21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3456493" y="318235"/>
            <a:ext cx="21367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Concepts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785686" y="1059665"/>
            <a:ext cx="2704523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97D2FF"/>
                </a:solidFill>
                <a:sym typeface="Symbol" panose="05050102010706020507" pitchFamily="18" charset="2"/>
              </a:rPr>
              <a:t></a:t>
            </a:r>
            <a:r>
              <a:rPr lang="en-GB" sz="2400" dirty="0" smtClean="0">
                <a:sym typeface="Symbol" panose="05050102010706020507" pitchFamily="18" charset="2"/>
              </a:rPr>
              <a:t>  GENERALIZATION </a:t>
            </a:r>
            <a:endParaRPr lang="en-GB" sz="2400" dirty="0"/>
          </a:p>
        </p:txBody>
      </p:sp>
      <p:sp>
        <p:nvSpPr>
          <p:cNvPr id="3" name="Rectángulo 2"/>
          <p:cNvSpPr/>
          <p:nvPr/>
        </p:nvSpPr>
        <p:spPr>
          <a:xfrm>
            <a:off x="785686" y="1686939"/>
            <a:ext cx="803238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/>
              <a:t>The ability </a:t>
            </a:r>
            <a:r>
              <a:rPr lang="en-US" sz="2000" dirty="0"/>
              <a:t>of a model to perform well on new, unseen </a:t>
            </a:r>
            <a:r>
              <a:rPr lang="en-US" sz="2000" dirty="0" smtClean="0"/>
              <a:t>data.</a:t>
            </a:r>
          </a:p>
          <a:p>
            <a:pPr algn="just"/>
            <a:r>
              <a:rPr lang="en-US" sz="2000" dirty="0" smtClean="0"/>
              <a:t>We want a </a:t>
            </a:r>
            <a:r>
              <a:rPr lang="en-US" sz="2000" dirty="0"/>
              <a:t>model </a:t>
            </a:r>
            <a:r>
              <a:rPr lang="en-US" sz="2000" dirty="0" smtClean="0"/>
              <a:t>that avoids both </a:t>
            </a:r>
            <a:r>
              <a:rPr lang="en-US" sz="2000" b="1" i="1" dirty="0" err="1"/>
              <a:t>underfitting</a:t>
            </a:r>
            <a:r>
              <a:rPr lang="en-US" sz="2000" b="1" dirty="0"/>
              <a:t> </a:t>
            </a:r>
            <a:r>
              <a:rPr lang="en-US" sz="2000" dirty="0"/>
              <a:t>(failing to capture the data's structure</a:t>
            </a:r>
            <a:r>
              <a:rPr lang="en-US" sz="2000" dirty="0" smtClean="0"/>
              <a:t>) and </a:t>
            </a:r>
            <a:r>
              <a:rPr lang="en-US" sz="2000" b="1" i="1" dirty="0" smtClean="0"/>
              <a:t>overfitting</a:t>
            </a:r>
            <a:r>
              <a:rPr lang="en-US" sz="2000" b="1" dirty="0" smtClean="0"/>
              <a:t> </a:t>
            </a:r>
            <a:r>
              <a:rPr lang="en-US" sz="2000" dirty="0"/>
              <a:t>(being too tailored to the training data</a:t>
            </a:r>
            <a:r>
              <a:rPr lang="en-US" sz="2000" dirty="0" smtClean="0"/>
              <a:t>).</a:t>
            </a:r>
            <a:endParaRPr lang="en-US" sz="2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b="13145"/>
          <a:stretch/>
        </p:blipFill>
        <p:spPr>
          <a:xfrm>
            <a:off x="1071525" y="2705252"/>
            <a:ext cx="7000949" cy="2081433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785686" y="5232903"/>
            <a:ext cx="40260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Too simple model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Insufficient training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Poor feature selection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High </a:t>
            </a:r>
            <a:r>
              <a:rPr lang="en-US" i="1" dirty="0" smtClean="0"/>
              <a:t>regularization </a:t>
            </a:r>
            <a:r>
              <a:rPr lang="en-US" dirty="0" smtClean="0"/>
              <a:t>(penalty term)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Incorrect model assumptions </a:t>
            </a:r>
            <a:endParaRPr lang="en-US" dirty="0"/>
          </a:p>
        </p:txBody>
      </p:sp>
      <p:sp>
        <p:nvSpPr>
          <p:cNvPr id="8" name="CuadroTexto 7"/>
          <p:cNvSpPr txBox="1"/>
          <p:nvPr/>
        </p:nvSpPr>
        <p:spPr>
          <a:xfrm>
            <a:off x="5381537" y="5232903"/>
            <a:ext cx="40260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Too complex model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Excessive training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Too many features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Low </a:t>
            </a:r>
            <a:r>
              <a:rPr lang="en-US" i="1" dirty="0" smtClean="0"/>
              <a:t>regularization </a:t>
            </a:r>
            <a:r>
              <a:rPr lang="en-US" dirty="0" smtClean="0"/>
              <a:t>(penalty term)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Insufficient training data </a:t>
            </a:r>
            <a:endParaRPr lang="en-US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17</a:t>
            </a:fld>
            <a:endParaRPr lang="en-US"/>
          </a:p>
        </p:txBody>
      </p:sp>
      <p:sp>
        <p:nvSpPr>
          <p:cNvPr id="11" name="Rectángulo 10"/>
          <p:cNvSpPr/>
          <p:nvPr/>
        </p:nvSpPr>
        <p:spPr>
          <a:xfrm>
            <a:off x="1325980" y="4749117"/>
            <a:ext cx="13873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err="1"/>
              <a:t>underfitting</a:t>
            </a:r>
            <a:r>
              <a:rPr lang="en-US" b="1" dirty="0"/>
              <a:t> </a:t>
            </a:r>
            <a:endParaRPr lang="en-US" dirty="0"/>
          </a:p>
        </p:txBody>
      </p:sp>
      <p:sp>
        <p:nvSpPr>
          <p:cNvPr id="12" name="Rectángulo 11"/>
          <p:cNvSpPr/>
          <p:nvPr/>
        </p:nvSpPr>
        <p:spPr>
          <a:xfrm>
            <a:off x="6344576" y="4734538"/>
            <a:ext cx="12519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overfitting</a:t>
            </a:r>
            <a:r>
              <a:rPr lang="en-US" b="1" dirty="0" smtClean="0"/>
              <a:t> </a:t>
            </a:r>
            <a:endParaRPr lang="en-US" dirty="0"/>
          </a:p>
        </p:txBody>
      </p:sp>
      <p:sp>
        <p:nvSpPr>
          <p:cNvPr id="13" name="Rectángulo 12"/>
          <p:cNvSpPr/>
          <p:nvPr/>
        </p:nvSpPr>
        <p:spPr>
          <a:xfrm>
            <a:off x="3811021" y="4759950"/>
            <a:ext cx="15219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/>
              <a:t>p</a:t>
            </a:r>
            <a:r>
              <a:rPr lang="en-US" b="1" i="1" dirty="0" smtClean="0"/>
              <a:t>roper fitting</a:t>
            </a:r>
            <a:r>
              <a:rPr lang="en-US" b="1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18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3456493" y="318235"/>
            <a:ext cx="21367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Concepts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785686" y="1059665"/>
            <a:ext cx="5139548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97D2FF"/>
                </a:solidFill>
                <a:sym typeface="Symbol" panose="05050102010706020507" pitchFamily="18" charset="2"/>
              </a:rPr>
              <a:t></a:t>
            </a:r>
            <a:r>
              <a:rPr lang="en-GB" sz="2400" dirty="0" smtClean="0">
                <a:sym typeface="Symbol" panose="05050102010706020507" pitchFamily="18" charset="2"/>
              </a:rPr>
              <a:t>  INTERPRETABILITY </a:t>
            </a:r>
            <a:r>
              <a:rPr lang="en-GB" sz="2400" dirty="0">
                <a:sym typeface="Symbol" panose="05050102010706020507" pitchFamily="18" charset="2"/>
              </a:rPr>
              <a:t>&amp; EXPLAINABILITY</a:t>
            </a:r>
            <a:r>
              <a:rPr lang="en-GB" sz="2400" dirty="0" smtClean="0">
                <a:sym typeface="Symbol" panose="05050102010706020507" pitchFamily="18" charset="2"/>
              </a:rPr>
              <a:t> </a:t>
            </a:r>
            <a:endParaRPr lang="en-GB" sz="2400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31829" y="3495504"/>
            <a:ext cx="4649823" cy="1400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7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Bias</a:t>
            </a:r>
            <a:r>
              <a:rPr kumimoji="0" lang="en-US" altLang="en-US" sz="17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:</a:t>
            </a:r>
            <a:r>
              <a:rPr kumimoji="0" lang="en-US" altLang="en-US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lang="en-US" altLang="en-US" sz="1700" dirty="0" smtClean="0"/>
              <a:t>deviation from the real value</a:t>
            </a:r>
            <a:r>
              <a:rPr kumimoji="0" lang="en-US" altLang="en-US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introduced by approximating </a:t>
            </a:r>
            <a:r>
              <a:rPr lang="en-US" altLang="en-US" sz="1700" dirty="0" smtClean="0"/>
              <a:t>a </a:t>
            </a:r>
            <a:r>
              <a:rPr kumimoji="0" lang="en-US" altLang="en-US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problem with a simplified model. </a:t>
            </a:r>
            <a:endParaRPr kumimoji="0" lang="en-US" altLang="en-US" sz="1700" b="1" i="0" u="none" strike="noStrike" cap="none" normalizeH="0" baseline="0" dirty="0" smtClean="0">
              <a:ln>
                <a:noFill/>
              </a:ln>
              <a:solidFill>
                <a:srgbClr val="97D2FF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en-US" sz="1700" b="1" dirty="0" smtClean="0">
                <a:solidFill>
                  <a:srgbClr val="97D2FF"/>
                </a:solidFill>
                <a:sym typeface="Symbol" panose="05050102010706020507" pitchFamily="18" charset="2"/>
              </a:rPr>
              <a:t></a:t>
            </a:r>
            <a:r>
              <a:rPr lang="en-US" altLang="en-US" sz="1700" dirty="0" smtClean="0">
                <a:sym typeface="Symbol" panose="05050102010706020507" pitchFamily="18" charset="2"/>
              </a:rPr>
              <a:t> </a:t>
            </a:r>
            <a:r>
              <a:rPr kumimoji="0" lang="en-US" altLang="en-US" sz="1700" b="0" i="0" u="none" strike="noStrike" cap="none" normalizeH="0" baseline="0" dirty="0" smtClean="0">
                <a:ln>
                  <a:noFill/>
                </a:ln>
                <a:solidFill>
                  <a:srgbClr val="9A9600"/>
                </a:solidFill>
                <a:effectLst/>
              </a:rPr>
              <a:t>High bias implies that the model is too simple and fails to capture the underlying patterns in the data, leading to </a:t>
            </a:r>
            <a:r>
              <a:rPr kumimoji="0" lang="en-US" altLang="en-US" sz="1700" b="0" i="1" u="none" strike="noStrike" cap="none" normalizeH="0" baseline="0" dirty="0" err="1" smtClean="0">
                <a:ln>
                  <a:noFill/>
                </a:ln>
                <a:effectLst/>
              </a:rPr>
              <a:t>underfitting</a:t>
            </a:r>
            <a:r>
              <a:rPr kumimoji="0" lang="en-US" altLang="en-US" sz="1700" b="0" i="0" u="none" strike="noStrike" cap="none" normalizeH="0" baseline="0" dirty="0" smtClean="0">
                <a:ln>
                  <a:noFill/>
                </a:ln>
                <a:solidFill>
                  <a:srgbClr val="9A9600"/>
                </a:solidFill>
                <a:effectLst/>
              </a:rPr>
              <a:t>.</a:t>
            </a:r>
          </a:p>
        </p:txBody>
      </p:sp>
      <p:sp>
        <p:nvSpPr>
          <p:cNvPr id="4" name="Rectángulo 3"/>
          <p:cNvSpPr/>
          <p:nvPr/>
        </p:nvSpPr>
        <p:spPr>
          <a:xfrm>
            <a:off x="476273" y="1643722"/>
            <a:ext cx="831714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We want to comprehend </a:t>
            </a:r>
            <a:r>
              <a:rPr lang="en-US" sz="2000" dirty="0"/>
              <a:t>the decisions or predictions made by a model </a:t>
            </a:r>
            <a:r>
              <a:rPr lang="en-US" sz="2000" dirty="0" smtClean="0"/>
              <a:t>(cause-and-effect), and provide, for complex models, a </a:t>
            </a:r>
            <a:r>
              <a:rPr lang="en-US" sz="2000" dirty="0"/>
              <a:t>clear explanation for why </a:t>
            </a:r>
            <a:r>
              <a:rPr lang="en-US" sz="2000" dirty="0" smtClean="0"/>
              <a:t>the </a:t>
            </a:r>
            <a:r>
              <a:rPr lang="en-US" sz="2000" dirty="0"/>
              <a:t>model made </a:t>
            </a:r>
            <a:r>
              <a:rPr lang="en-US" sz="2000" dirty="0" smtClean="0"/>
              <a:t>them.</a:t>
            </a:r>
            <a:endParaRPr lang="en-US" sz="2000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2657" y="3600969"/>
            <a:ext cx="3939702" cy="2851445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331831" y="4547243"/>
            <a:ext cx="4649822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700" dirty="0"/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altLang="en-US" sz="1700" dirty="0"/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700" b="1" u="sng" dirty="0"/>
              <a:t>Variance</a:t>
            </a:r>
            <a:r>
              <a:rPr lang="en-US" altLang="en-US" sz="1700" u="sng" dirty="0"/>
              <a:t>:</a:t>
            </a:r>
            <a:r>
              <a:rPr lang="en-US" altLang="en-US" sz="1700" dirty="0"/>
              <a:t> </a:t>
            </a:r>
            <a:r>
              <a:rPr lang="en-US" altLang="en-US" sz="1700" dirty="0" smtClean="0"/>
              <a:t>deviation from the real value </a:t>
            </a:r>
            <a:r>
              <a:rPr lang="en-US" altLang="en-US" sz="1700" dirty="0"/>
              <a:t>due to the model's sensitivity to small fluctuations in the training data. </a:t>
            </a:r>
            <a:endParaRPr lang="en-US" altLang="en-US" sz="1700" b="1" dirty="0">
              <a:solidFill>
                <a:srgbClr val="97D2FF"/>
              </a:solidFill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700" b="1" dirty="0" smtClean="0">
                <a:solidFill>
                  <a:srgbClr val="97D2FF"/>
                </a:solidFill>
                <a:sym typeface="Symbol" panose="05050102010706020507" pitchFamily="18" charset="2"/>
              </a:rPr>
              <a:t> </a:t>
            </a:r>
            <a:r>
              <a:rPr lang="en-US" altLang="en-US" sz="1700" dirty="0" smtClean="0">
                <a:solidFill>
                  <a:srgbClr val="0000FF"/>
                </a:solidFill>
              </a:rPr>
              <a:t>High </a:t>
            </a:r>
            <a:r>
              <a:rPr lang="en-US" altLang="en-US" sz="1700" dirty="0">
                <a:solidFill>
                  <a:srgbClr val="0000FF"/>
                </a:solidFill>
              </a:rPr>
              <a:t>variance implies that the model is too complex and captures noise along with the underlying patterns, leading to</a:t>
            </a:r>
            <a:r>
              <a:rPr lang="en-US" altLang="en-US" sz="1700" dirty="0"/>
              <a:t> </a:t>
            </a:r>
            <a:r>
              <a:rPr lang="en-US" altLang="en-US" sz="1700" i="1" dirty="0"/>
              <a:t>overfitting</a:t>
            </a:r>
            <a:r>
              <a:rPr lang="en-US" altLang="en-US" sz="1700" dirty="0"/>
              <a:t>.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18</a:t>
            </a:fld>
            <a:endParaRPr lang="en-US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544205" y="2753723"/>
            <a:ext cx="6170902" cy="544305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5949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3"/>
          <a:srcRect t="14369"/>
          <a:stretch/>
        </p:blipFill>
        <p:spPr>
          <a:xfrm>
            <a:off x="730384" y="2723406"/>
            <a:ext cx="2908788" cy="923197"/>
          </a:xfrm>
          <a:prstGeom prst="rect">
            <a:avLst/>
          </a:prstGeom>
          <a:ln w="19050">
            <a:solidFill>
              <a:srgbClr val="68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19</a:t>
            </a:fld>
            <a:endParaRPr lang="en-US"/>
          </a:p>
        </p:txBody>
      </p:sp>
      <p:sp>
        <p:nvSpPr>
          <p:cNvPr id="5" name="CuadroTexto 4"/>
          <p:cNvSpPr txBox="1"/>
          <p:nvPr/>
        </p:nvSpPr>
        <p:spPr>
          <a:xfrm>
            <a:off x="758035" y="990290"/>
            <a:ext cx="3150991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97D2FF"/>
                </a:solidFill>
                <a:sym typeface="Symbol" panose="05050102010706020507" pitchFamily="18" charset="2"/>
              </a:rPr>
              <a:t></a:t>
            </a:r>
            <a:r>
              <a:rPr lang="en-GB" sz="2400" dirty="0" smtClean="0">
                <a:sym typeface="Symbol" panose="05050102010706020507" pitchFamily="18" charset="2"/>
              </a:rPr>
              <a:t>  SCORES </a:t>
            </a:r>
            <a:r>
              <a:rPr lang="en-GB" sz="2400" dirty="0">
                <a:sym typeface="Symbol" panose="05050102010706020507" pitchFamily="18" charset="2"/>
              </a:rPr>
              <a:t>&amp; </a:t>
            </a:r>
            <a:r>
              <a:rPr lang="en-GB" sz="2400" dirty="0" smtClean="0">
                <a:sym typeface="Symbol" panose="05050102010706020507" pitchFamily="18" charset="2"/>
              </a:rPr>
              <a:t>PENALTIES </a:t>
            </a:r>
            <a:endParaRPr lang="en-GB" sz="2400" dirty="0"/>
          </a:p>
        </p:txBody>
      </p:sp>
      <p:sp>
        <p:nvSpPr>
          <p:cNvPr id="3" name="Rectángulo 2"/>
          <p:cNvSpPr/>
          <p:nvPr/>
        </p:nvSpPr>
        <p:spPr>
          <a:xfrm>
            <a:off x="702675" y="1490479"/>
            <a:ext cx="83583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M</a:t>
            </a:r>
            <a:r>
              <a:rPr lang="en-US" dirty="0" smtClean="0"/>
              <a:t>odels </a:t>
            </a:r>
            <a:r>
              <a:rPr lang="en-US" dirty="0"/>
              <a:t>are evaluated not just on how well </a:t>
            </a:r>
            <a:r>
              <a:rPr lang="en-US" dirty="0" smtClean="0"/>
              <a:t>they score </a:t>
            </a:r>
            <a:r>
              <a:rPr lang="en-US" dirty="0"/>
              <a:t>in making </a:t>
            </a:r>
            <a:endParaRPr lang="en-US" dirty="0" smtClean="0"/>
          </a:p>
          <a:p>
            <a:r>
              <a:rPr lang="en-US" dirty="0" smtClean="0"/>
              <a:t>predictions, but also on how they're penalized for errors.</a:t>
            </a:r>
            <a:endParaRPr lang="en-U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81182" y="305630"/>
            <a:ext cx="1167825" cy="1781727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644307" y="2184443"/>
            <a:ext cx="83583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/>
              <a:t>Loss function</a:t>
            </a:r>
            <a:r>
              <a:rPr lang="en-US" dirty="0" smtClean="0"/>
              <a:t> </a:t>
            </a:r>
            <a:r>
              <a:rPr lang="en-US" dirty="0" smtClean="0">
                <a:latin typeface="Lucida Calligraphy" panose="03010101010101010101" pitchFamily="66" charset="0"/>
              </a:rPr>
              <a:t>L</a:t>
            </a:r>
            <a:r>
              <a:rPr lang="en-US" i="1" dirty="0" smtClean="0"/>
              <a:t>(</a:t>
            </a:r>
            <a:r>
              <a:rPr lang="en-US" i="1" dirty="0" err="1" smtClean="0"/>
              <a:t>g,t</a:t>
            </a:r>
            <a:r>
              <a:rPr lang="en-US" i="1" dirty="0" smtClean="0"/>
              <a:t>) </a:t>
            </a:r>
            <a:r>
              <a:rPr lang="en-US" dirty="0" smtClean="0"/>
              <a:t>: penalizes a wrong decision g (</a:t>
            </a:r>
            <a:r>
              <a:rPr lang="en-US" i="1" dirty="0" smtClean="0"/>
              <a:t>guess</a:t>
            </a:r>
            <a:r>
              <a:rPr lang="en-US" dirty="0" smtClean="0"/>
              <a:t>) when the answer is </a:t>
            </a:r>
            <a:r>
              <a:rPr lang="en-US" i="1" dirty="0" smtClean="0"/>
              <a:t>t (true)</a:t>
            </a:r>
            <a:r>
              <a:rPr lang="en-US" dirty="0" smtClean="0"/>
              <a:t>.  </a:t>
            </a:r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 rotWithShape="1">
          <a:blip r:embed="rId6"/>
          <a:srcRect t="6955" b="7659"/>
          <a:stretch/>
        </p:blipFill>
        <p:spPr>
          <a:xfrm>
            <a:off x="713066" y="3780264"/>
            <a:ext cx="2599571" cy="820881"/>
          </a:xfrm>
          <a:prstGeom prst="rect">
            <a:avLst/>
          </a:prstGeom>
          <a:ln w="19050">
            <a:solidFill>
              <a:srgbClr val="2FFF2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77333" y="2723370"/>
            <a:ext cx="3971674" cy="1129823"/>
          </a:xfrm>
          <a:prstGeom prst="rect">
            <a:avLst/>
          </a:prstGeom>
          <a:ln w="19050">
            <a:solidFill>
              <a:srgbClr val="5F5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8122" y="4728596"/>
            <a:ext cx="3539228" cy="911910"/>
          </a:xfrm>
          <a:prstGeom prst="rect">
            <a:avLst/>
          </a:prstGeom>
          <a:ln w="1905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Imagen 18"/>
          <p:cNvPicPr>
            <a:picLocks noChangeAspect="1"/>
          </p:cNvPicPr>
          <p:nvPr/>
        </p:nvPicPr>
        <p:blipFill rotWithShape="1">
          <a:blip r:embed="rId9"/>
          <a:srcRect t="16063"/>
          <a:stretch/>
        </p:blipFill>
        <p:spPr>
          <a:xfrm>
            <a:off x="698122" y="5779551"/>
            <a:ext cx="3714589" cy="798487"/>
          </a:xfrm>
          <a:prstGeom prst="rect">
            <a:avLst/>
          </a:prstGeom>
          <a:ln w="12700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62195" y="4050622"/>
            <a:ext cx="3853155" cy="2767893"/>
          </a:xfrm>
          <a:prstGeom prst="rect">
            <a:avLst/>
          </a:prstGeom>
        </p:spPr>
      </p:pic>
      <p:sp>
        <p:nvSpPr>
          <p:cNvPr id="22" name="CuadroTexto 21"/>
          <p:cNvSpPr txBox="1"/>
          <p:nvPr/>
        </p:nvSpPr>
        <p:spPr>
          <a:xfrm>
            <a:off x="3456493" y="318235"/>
            <a:ext cx="21367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Concepts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1588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3574183" y="259027"/>
            <a:ext cx="20860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Contents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256460" y="1306370"/>
            <a:ext cx="35193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97D2FF"/>
                </a:solidFill>
                <a:sym typeface="Symbol" panose="05050102010706020507" pitchFamily="18" charset="2"/>
              </a:rPr>
              <a:t></a:t>
            </a:r>
            <a:r>
              <a:rPr lang="en-GB" sz="2400" dirty="0" smtClean="0">
                <a:sym typeface="Symbol" panose="05050102010706020507" pitchFamily="18" charset="2"/>
              </a:rPr>
              <a:t>  Introduction &amp; Concepts</a:t>
            </a:r>
            <a:endParaRPr lang="en-GB" sz="2400" dirty="0"/>
          </a:p>
        </p:txBody>
      </p:sp>
      <p:sp>
        <p:nvSpPr>
          <p:cNvPr id="10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6457950" y="6327167"/>
            <a:ext cx="2057400" cy="365125"/>
          </a:xfrm>
        </p:spPr>
        <p:txBody>
          <a:bodyPr/>
          <a:lstStyle/>
          <a:p>
            <a:fld id="{5B1461D0-0221-4F57-A84E-5861187996A3}" type="slidenum">
              <a:rPr lang="en-US" smtClean="0"/>
              <a:t>2</a:t>
            </a:fld>
            <a:endParaRPr lang="en-US"/>
          </a:p>
        </p:txBody>
      </p:sp>
      <p:sp>
        <p:nvSpPr>
          <p:cNvPr id="11" name="CuadroTexto 10"/>
          <p:cNvSpPr txBox="1"/>
          <p:nvPr/>
        </p:nvSpPr>
        <p:spPr>
          <a:xfrm>
            <a:off x="1278504" y="1869353"/>
            <a:ext cx="31354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97D2FF"/>
                </a:solidFill>
                <a:sym typeface="Symbol" panose="05050102010706020507" pitchFamily="18" charset="2"/>
              </a:rPr>
              <a:t></a:t>
            </a:r>
            <a:r>
              <a:rPr lang="en-GB" sz="2400" dirty="0" smtClean="0">
                <a:sym typeface="Symbol" panose="05050102010706020507" pitchFamily="18" charset="2"/>
              </a:rPr>
              <a:t>  Supervised Learning: </a:t>
            </a:r>
          </a:p>
          <a:p>
            <a:r>
              <a:rPr lang="en-GB" sz="2400" dirty="0" smtClean="0">
                <a:sym typeface="Symbol" panose="05050102010706020507" pitchFamily="18" charset="2"/>
              </a:rPr>
              <a:t>	</a:t>
            </a:r>
            <a:r>
              <a:rPr lang="en-GB" sz="2400" dirty="0" smtClean="0">
                <a:solidFill>
                  <a:srgbClr val="97D2FF"/>
                </a:solidFill>
                <a:sym typeface="Symbol" panose="05050102010706020507" pitchFamily="18" charset="2"/>
              </a:rPr>
              <a:t>-</a:t>
            </a:r>
            <a:r>
              <a:rPr lang="en-GB" sz="2400" dirty="0" smtClean="0">
                <a:sym typeface="Symbol" panose="05050102010706020507" pitchFamily="18" charset="2"/>
              </a:rPr>
              <a:t> Regression  </a:t>
            </a:r>
          </a:p>
          <a:p>
            <a:r>
              <a:rPr lang="en-GB" sz="2400" dirty="0">
                <a:sym typeface="Symbol" panose="05050102010706020507" pitchFamily="18" charset="2"/>
              </a:rPr>
              <a:t>	</a:t>
            </a:r>
            <a:r>
              <a:rPr lang="en-GB" sz="2400" dirty="0" smtClean="0">
                <a:solidFill>
                  <a:srgbClr val="97D2FF"/>
                </a:solidFill>
                <a:sym typeface="Symbol" panose="05050102010706020507" pitchFamily="18" charset="2"/>
              </a:rPr>
              <a:t>-</a:t>
            </a:r>
            <a:r>
              <a:rPr lang="en-GB" sz="2400" dirty="0" smtClean="0">
                <a:sym typeface="Symbol" panose="05050102010706020507" pitchFamily="18" charset="2"/>
              </a:rPr>
              <a:t> Classification</a:t>
            </a:r>
            <a:endParaRPr lang="en-GB" sz="24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1276053" y="3019159"/>
            <a:ext cx="33230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97D2FF"/>
                </a:solidFill>
                <a:sym typeface="Symbol" panose="05050102010706020507" pitchFamily="18" charset="2"/>
              </a:rPr>
              <a:t></a:t>
            </a:r>
            <a:r>
              <a:rPr lang="en-GB" sz="2400" dirty="0" smtClean="0">
                <a:sym typeface="Symbol" panose="05050102010706020507" pitchFamily="18" charset="2"/>
              </a:rPr>
              <a:t>  Unsupervised Learning</a:t>
            </a:r>
          </a:p>
          <a:p>
            <a:r>
              <a:rPr lang="en-GB" sz="2400" dirty="0" smtClean="0">
                <a:sym typeface="Symbol" panose="05050102010706020507" pitchFamily="18" charset="2"/>
              </a:rPr>
              <a:t>	</a:t>
            </a:r>
            <a:r>
              <a:rPr lang="en-GB" sz="2400" dirty="0" smtClean="0">
                <a:solidFill>
                  <a:srgbClr val="97D2FF"/>
                </a:solidFill>
                <a:sym typeface="Symbol" panose="05050102010706020507" pitchFamily="18" charset="2"/>
              </a:rPr>
              <a:t>-</a:t>
            </a:r>
            <a:r>
              <a:rPr lang="en-GB" sz="2400" dirty="0" smtClean="0">
                <a:sym typeface="Symbol" panose="05050102010706020507" pitchFamily="18" charset="2"/>
              </a:rPr>
              <a:t> Clustering  </a:t>
            </a:r>
            <a:endParaRPr lang="en-GB" sz="2400" dirty="0"/>
          </a:p>
          <a:p>
            <a:r>
              <a:rPr lang="en-GB" sz="2400" dirty="0" smtClean="0">
                <a:sym typeface="Symbol" panose="05050102010706020507" pitchFamily="18" charset="2"/>
              </a:rPr>
              <a:t>     </a:t>
            </a:r>
            <a:endParaRPr lang="en-GB" sz="2400" dirty="0"/>
          </a:p>
        </p:txBody>
      </p:sp>
      <p:sp>
        <p:nvSpPr>
          <p:cNvPr id="13" name="CuadroTexto 12"/>
          <p:cNvSpPr txBox="1"/>
          <p:nvPr/>
        </p:nvSpPr>
        <p:spPr>
          <a:xfrm>
            <a:off x="1279202" y="5114065"/>
            <a:ext cx="2154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97D2FF"/>
                </a:solidFill>
                <a:sym typeface="Symbol" panose="05050102010706020507" pitchFamily="18" charset="2"/>
              </a:rPr>
              <a:t></a:t>
            </a:r>
            <a:r>
              <a:rPr lang="en-GB" sz="2400" dirty="0" smtClean="0">
                <a:sym typeface="Symbol" panose="05050102010706020507" pitchFamily="18" charset="2"/>
              </a:rPr>
              <a:t>  Conclusions   </a:t>
            </a:r>
            <a:endParaRPr lang="en-GB" sz="2400" dirty="0"/>
          </a:p>
        </p:txBody>
      </p:sp>
      <p:sp>
        <p:nvSpPr>
          <p:cNvPr id="14" name="CuadroTexto 13"/>
          <p:cNvSpPr txBox="1"/>
          <p:nvPr/>
        </p:nvSpPr>
        <p:spPr>
          <a:xfrm>
            <a:off x="1264872" y="3980273"/>
            <a:ext cx="28383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97D2FF"/>
                </a:solidFill>
                <a:sym typeface="Symbol" panose="05050102010706020507" pitchFamily="18" charset="2"/>
              </a:rPr>
              <a:t></a:t>
            </a:r>
            <a:r>
              <a:rPr lang="en-GB" sz="2400" dirty="0" smtClean="0">
                <a:sym typeface="Symbol" panose="05050102010706020507" pitchFamily="18" charset="2"/>
              </a:rPr>
              <a:t>  Neural Networks    </a:t>
            </a:r>
            <a:endParaRPr lang="en-GB" sz="2400" dirty="0"/>
          </a:p>
        </p:txBody>
      </p:sp>
      <p:sp>
        <p:nvSpPr>
          <p:cNvPr id="15" name="CuadroTexto 14"/>
          <p:cNvSpPr txBox="1"/>
          <p:nvPr/>
        </p:nvSpPr>
        <p:spPr>
          <a:xfrm>
            <a:off x="1256460" y="4561239"/>
            <a:ext cx="35219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97D2FF"/>
                </a:solidFill>
                <a:sym typeface="Symbol" panose="05050102010706020507" pitchFamily="18" charset="2"/>
              </a:rPr>
              <a:t></a:t>
            </a:r>
            <a:r>
              <a:rPr lang="en-GB" sz="2400" dirty="0" smtClean="0">
                <a:sym typeface="Symbol" panose="05050102010706020507" pitchFamily="18" charset="2"/>
              </a:rPr>
              <a:t>  </a:t>
            </a:r>
            <a:r>
              <a:rPr lang="en-GB" sz="2400" dirty="0" smtClean="0">
                <a:solidFill>
                  <a:schemeClr val="bg1">
                    <a:lumMod val="75000"/>
                  </a:schemeClr>
                </a:solidFill>
                <a:sym typeface="Symbol" panose="05050102010706020507" pitchFamily="18" charset="2"/>
              </a:rPr>
              <a:t>Reinforcement Learning </a:t>
            </a:r>
            <a:endParaRPr lang="en-GB" sz="2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6182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20</a:t>
            </a:fld>
            <a:endParaRPr lang="en-US"/>
          </a:p>
        </p:txBody>
      </p:sp>
      <p:sp>
        <p:nvSpPr>
          <p:cNvPr id="6" name="CuadroTexto 5"/>
          <p:cNvSpPr txBox="1"/>
          <p:nvPr/>
        </p:nvSpPr>
        <p:spPr>
          <a:xfrm>
            <a:off x="758035" y="1087568"/>
            <a:ext cx="304782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97D2FF"/>
                </a:solidFill>
                <a:sym typeface="Symbol" panose="05050102010706020507" pitchFamily="18" charset="2"/>
              </a:rPr>
              <a:t></a:t>
            </a:r>
            <a:r>
              <a:rPr lang="en-GB" sz="2400" dirty="0" smtClean="0">
                <a:sym typeface="Symbol" panose="05050102010706020507" pitchFamily="18" charset="2"/>
              </a:rPr>
              <a:t>  GRADIENT DESCENT </a:t>
            </a:r>
            <a:endParaRPr lang="en-GB" sz="2400" dirty="0"/>
          </a:p>
        </p:txBody>
      </p:sp>
      <p:sp>
        <p:nvSpPr>
          <p:cNvPr id="7" name="CuadroTexto 6"/>
          <p:cNvSpPr txBox="1"/>
          <p:nvPr/>
        </p:nvSpPr>
        <p:spPr>
          <a:xfrm>
            <a:off x="3456493" y="318235"/>
            <a:ext cx="21367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Concepts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702675" y="1733676"/>
            <a:ext cx="83583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It is an optimization procedure to minimize the error or </a:t>
            </a:r>
            <a:r>
              <a:rPr lang="en-US" sz="2000" i="1" dirty="0" smtClean="0"/>
              <a:t>loss </a:t>
            </a:r>
            <a:r>
              <a:rPr lang="en-US" sz="2000" dirty="0" smtClean="0"/>
              <a:t>of machine learning algorithms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/>
              <p:cNvSpPr txBox="1"/>
              <p:nvPr/>
            </p:nvSpPr>
            <p:spPr>
              <a:xfrm>
                <a:off x="558583" y="2607715"/>
                <a:ext cx="493192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99CCFF"/>
                    </a:solidFill>
                  </a:rPr>
                  <a:t>1-</a:t>
                </a:r>
                <a:r>
                  <a:rPr lang="en-US" dirty="0" smtClean="0"/>
                  <a:t> Initialize the parameters (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𝜃</m:t>
                    </m:r>
                  </m:oMath>
                </a14:m>
                <a:r>
                  <a:rPr lang="en-US" dirty="0" smtClean="0">
                    <a:sym typeface="Symbol" panose="05050102010706020507" pitchFamily="18" charset="2"/>
                  </a:rPr>
                  <a:t>) </a:t>
                </a:r>
                <a:r>
                  <a:rPr lang="en-US" dirty="0" smtClean="0"/>
                  <a:t>of the model  </a:t>
                </a:r>
                <a:endParaRPr lang="en-US" dirty="0"/>
              </a:p>
            </p:txBody>
          </p:sp>
        </mc:Choice>
        <mc:Fallback xmlns="">
          <p:sp>
            <p:nvSpPr>
              <p:cNvPr id="3" name="CuadroTex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583" y="2607715"/>
                <a:ext cx="4931923" cy="369332"/>
              </a:xfrm>
              <a:prstGeom prst="rect">
                <a:avLst/>
              </a:prstGeom>
              <a:blipFill>
                <a:blip r:embed="rId2"/>
                <a:stretch>
                  <a:fillRect l="-1112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uadroTexto 8"/>
          <p:cNvSpPr txBox="1"/>
          <p:nvPr/>
        </p:nvSpPr>
        <p:spPr>
          <a:xfrm>
            <a:off x="548856" y="2979948"/>
            <a:ext cx="49319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99CCFF"/>
                </a:solidFill>
              </a:rPr>
              <a:t>2</a:t>
            </a:r>
            <a:r>
              <a:rPr lang="en-US" dirty="0" smtClean="0">
                <a:solidFill>
                  <a:srgbClr val="99CCFF"/>
                </a:solidFill>
              </a:rPr>
              <a:t>-</a:t>
            </a:r>
            <a:r>
              <a:rPr lang="en-US" dirty="0" smtClean="0"/>
              <a:t> Compute the gradient (i.e., partial derivatives of the loss (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J)</a:t>
            </a:r>
            <a:r>
              <a:rPr lang="en-US" dirty="0" smtClean="0"/>
              <a:t> with respect to each parameter) </a:t>
            </a:r>
            <a:endParaRPr lang="en-US" dirty="0"/>
          </a:p>
        </p:txBody>
      </p:sp>
      <p:sp>
        <p:nvSpPr>
          <p:cNvPr id="10" name="CuadroTexto 9"/>
          <p:cNvSpPr txBox="1"/>
          <p:nvPr/>
        </p:nvSpPr>
        <p:spPr>
          <a:xfrm>
            <a:off x="558583" y="3608933"/>
            <a:ext cx="49319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99CCFF"/>
                </a:solidFill>
              </a:rPr>
              <a:t>3</a:t>
            </a:r>
            <a:r>
              <a:rPr lang="en-US" dirty="0" smtClean="0">
                <a:solidFill>
                  <a:srgbClr val="99CCFF"/>
                </a:solidFill>
              </a:rPr>
              <a:t>-</a:t>
            </a:r>
            <a:r>
              <a:rPr lang="en-US" dirty="0" smtClean="0"/>
              <a:t> Update the parameters adjusting them through the </a:t>
            </a:r>
            <a:r>
              <a:rPr lang="en-US" i="1" dirty="0" smtClean="0"/>
              <a:t>learning rate</a:t>
            </a:r>
            <a:r>
              <a:rPr lang="en-US" dirty="0" smtClean="0"/>
              <a:t> </a:t>
            </a:r>
            <a:r>
              <a:rPr lang="en-US" i="1" dirty="0" smtClean="0">
                <a:sym typeface="Symbol" panose="05050102010706020507" pitchFamily="18" charset="2"/>
              </a:rPr>
              <a:t>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r>
              <a:rPr lang="en-US" dirty="0" smtClean="0"/>
              <a:t>(a fraction of the gradient)</a:t>
            </a:r>
            <a:endParaRPr lang="en-US" dirty="0"/>
          </a:p>
        </p:txBody>
      </p:sp>
      <p:sp>
        <p:nvSpPr>
          <p:cNvPr id="12" name="CuadroTexto 11"/>
          <p:cNvSpPr txBox="1"/>
          <p:nvPr/>
        </p:nvSpPr>
        <p:spPr>
          <a:xfrm>
            <a:off x="558582" y="4968293"/>
            <a:ext cx="49319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99CCFF"/>
                </a:solidFill>
              </a:rPr>
              <a:t>4</a:t>
            </a:r>
            <a:r>
              <a:rPr lang="en-US" dirty="0" smtClean="0">
                <a:solidFill>
                  <a:srgbClr val="99CCFF"/>
                </a:solidFill>
              </a:rPr>
              <a:t>-</a:t>
            </a:r>
            <a:r>
              <a:rPr lang="en-US" dirty="0" smtClean="0"/>
              <a:t> Iterate until the algorithm converges in a minimum 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CB"/>
              </a:clrFrom>
              <a:clrTo>
                <a:srgbClr val="FFFFC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3742" y="2194637"/>
            <a:ext cx="2762006" cy="2312152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4019" y="4342706"/>
            <a:ext cx="2921077" cy="490850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3232" y="4450606"/>
            <a:ext cx="3430406" cy="2159765"/>
          </a:xfrm>
          <a:prstGeom prst="rect">
            <a:avLst/>
          </a:prstGeom>
        </p:spPr>
      </p:pic>
      <p:sp>
        <p:nvSpPr>
          <p:cNvPr id="16" name="CuadroTexto 15"/>
          <p:cNvSpPr txBox="1"/>
          <p:nvPr/>
        </p:nvSpPr>
        <p:spPr>
          <a:xfrm>
            <a:off x="6602355" y="2963387"/>
            <a:ext cx="4319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FF0000"/>
                </a:solidFill>
                <a:latin typeface="Symbol" panose="05050102010706020507" pitchFamily="18" charset="2"/>
              </a:rPr>
              <a:t>h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829168" y="5865509"/>
            <a:ext cx="47921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Note that the learning rate </a:t>
            </a:r>
            <a:r>
              <a:rPr lang="en-US" sz="1600" i="1" dirty="0" smtClean="0">
                <a:sym typeface="Symbol" panose="05050102010706020507" pitchFamily="18" charset="2"/>
              </a:rPr>
              <a:t></a:t>
            </a:r>
            <a:r>
              <a:rPr lang="en-US" sz="1600" dirty="0" smtClean="0"/>
              <a:t> governs the convergence: </a:t>
            </a:r>
          </a:p>
          <a:p>
            <a:r>
              <a:rPr lang="en-US" sz="1600" dirty="0" smtClean="0">
                <a:sym typeface="Symbol" panose="05050102010706020507" pitchFamily="18" charset="2"/>
              </a:rPr>
              <a:t> </a:t>
            </a:r>
            <a:r>
              <a:rPr lang="en-US" sz="1600" dirty="0" smtClean="0"/>
              <a:t>if it is too small, the optimization will be too slow </a:t>
            </a:r>
          </a:p>
          <a:p>
            <a:r>
              <a:rPr lang="en-US" sz="1600" dirty="0" smtClean="0">
                <a:sym typeface="Symbol" panose="05050102010706020507" pitchFamily="18" charset="2"/>
              </a:rPr>
              <a:t> </a:t>
            </a:r>
            <a:r>
              <a:rPr lang="en-US" sz="1600" dirty="0" smtClean="0"/>
              <a:t>if it is too large, it can skip the minimum  </a:t>
            </a:r>
            <a:endParaRPr lang="en-US" sz="1600" dirty="0"/>
          </a:p>
        </p:txBody>
      </p:sp>
      <p:sp>
        <p:nvSpPr>
          <p:cNvPr id="19" name="Rectángulo redondeado 18"/>
          <p:cNvSpPr/>
          <p:nvPr/>
        </p:nvSpPr>
        <p:spPr>
          <a:xfrm>
            <a:off x="419049" y="2514299"/>
            <a:ext cx="5071456" cy="3229664"/>
          </a:xfrm>
          <a:prstGeom prst="roundRect">
            <a:avLst>
              <a:gd name="adj" fmla="val 4763"/>
            </a:avLst>
          </a:prstGeom>
          <a:noFill/>
          <a:ln w="28575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8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21</a:t>
            </a:fld>
            <a:endParaRPr lang="en-US"/>
          </a:p>
        </p:txBody>
      </p:sp>
      <p:sp>
        <p:nvSpPr>
          <p:cNvPr id="6" name="CuadroTexto 5"/>
          <p:cNvSpPr txBox="1"/>
          <p:nvPr/>
        </p:nvSpPr>
        <p:spPr>
          <a:xfrm>
            <a:off x="3456493" y="318235"/>
            <a:ext cx="21367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Concepts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cs231n.github.io/assets/nn3/opt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035" y="3273162"/>
            <a:ext cx="3518965" cy="2724360"/>
          </a:xfrm>
          <a:prstGeom prst="rect">
            <a:avLst/>
          </a:prstGeom>
          <a:noFill/>
          <a:ln>
            <a:solidFill>
              <a:srgbClr val="99CC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cs231n.github.io/assets/nn3/opt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073603"/>
            <a:ext cx="4176207" cy="323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ángulo 8"/>
          <p:cNvSpPr/>
          <p:nvPr/>
        </p:nvSpPr>
        <p:spPr>
          <a:xfrm>
            <a:off x="601698" y="6096634"/>
            <a:ext cx="43661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https://cs231n.github.io/neural-networks-3/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601698" y="6340313"/>
            <a:ext cx="21884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[arXiv:1609.04747v2]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 rot="10800000" flipV="1">
            <a:off x="486382" y="1450118"/>
            <a:ext cx="8428079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Batch Gradient Descent (BGD)</a:t>
            </a: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: Uses the entire dataset to compute the gradient at each step.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Stochastic Gradient Descent (SGD)</a:t>
            </a: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: Uses one sample at a time, updating parameters more 			                           </a:t>
            </a:r>
            <a:r>
              <a:rPr kumimoji="0" lang="en-US" alt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frequently.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Momentum; NAG</a:t>
            </a:r>
            <a:r>
              <a:rPr lang="en-US" altLang="en-US" sz="1600" dirty="0" smtClean="0"/>
              <a:t>: Use a cumulative function “velocity” of the gradient to improve SGD.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600" b="1" dirty="0" smtClean="0"/>
              <a:t> </a:t>
            </a:r>
            <a:r>
              <a:rPr lang="en-US" altLang="en-US" sz="1600" b="1" dirty="0" err="1" smtClean="0"/>
              <a:t>Adagrad</a:t>
            </a:r>
            <a:r>
              <a:rPr lang="en-US" altLang="en-US" sz="1600" b="1" dirty="0"/>
              <a:t>;</a:t>
            </a:r>
            <a:r>
              <a:rPr lang="en-US" altLang="en-US" sz="1600" b="1" dirty="0" smtClean="0"/>
              <a:t> </a:t>
            </a:r>
            <a:r>
              <a:rPr lang="en-US" altLang="en-US" sz="1600" b="1" dirty="0" err="1" smtClean="0"/>
              <a:t>Adadelta</a:t>
            </a:r>
            <a:r>
              <a:rPr lang="en-US" altLang="en-US" sz="1600" dirty="0" smtClean="0"/>
              <a:t>: Adaptive learning rate depending of some parameters.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kumimoji="0" lang="en-US" altLang="en-U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</a:rPr>
              <a:t>RMSprop</a:t>
            </a:r>
            <a:r>
              <a:rPr lang="en-US" altLang="en-US" sz="1600" b="1" dirty="0"/>
              <a:t> </a:t>
            </a: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kumimoji="0" lang="en-US" altLang="en-US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(</a:t>
            </a:r>
            <a:r>
              <a:rPr lang="en-US" sz="1600" dirty="0" smtClean="0"/>
              <a:t>Root </a:t>
            </a:r>
            <a:r>
              <a:rPr lang="en-US" sz="1600" dirty="0"/>
              <a:t>Mean Square </a:t>
            </a:r>
            <a:r>
              <a:rPr lang="en-US" sz="1600" dirty="0" smtClean="0"/>
              <a:t>Propagation) also adaptive, but simpler way to compute gradients. </a:t>
            </a:r>
            <a:endParaRPr kumimoji="0" lang="en-US" altLang="en-US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667316" y="1083494"/>
            <a:ext cx="5341912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700" b="1" dirty="0" smtClean="0">
                <a:solidFill>
                  <a:srgbClr val="99CCFF"/>
                </a:solidFill>
                <a:sym typeface="Symbol" panose="05050102010706020507" pitchFamily="18" charset="2"/>
              </a:rPr>
              <a:t></a:t>
            </a:r>
            <a:r>
              <a:rPr lang="en-US" sz="1700" dirty="0" smtClean="0">
                <a:sym typeface="Symbol" panose="05050102010706020507" pitchFamily="18" charset="2"/>
              </a:rPr>
              <a:t>  </a:t>
            </a:r>
            <a:r>
              <a:rPr lang="en-US" sz="1700" dirty="0" smtClean="0"/>
              <a:t>Some examples of Gradient Descent-based algorithms:</a:t>
            </a: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351242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Conector recto de flecha 25"/>
          <p:cNvCxnSpPr/>
          <p:nvPr/>
        </p:nvCxnSpPr>
        <p:spPr>
          <a:xfrm flipV="1">
            <a:off x="4413842" y="4178360"/>
            <a:ext cx="14937" cy="249329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22</a:t>
            </a:fld>
            <a:endParaRPr lang="en-US"/>
          </a:p>
        </p:txBody>
      </p:sp>
      <p:sp>
        <p:nvSpPr>
          <p:cNvPr id="5" name="CuadroTexto 4"/>
          <p:cNvSpPr txBox="1"/>
          <p:nvPr/>
        </p:nvSpPr>
        <p:spPr>
          <a:xfrm>
            <a:off x="3456493" y="318235"/>
            <a:ext cx="21367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Concepts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lipse 5"/>
          <p:cNvSpPr/>
          <p:nvPr/>
        </p:nvSpPr>
        <p:spPr>
          <a:xfrm>
            <a:off x="487039" y="3200408"/>
            <a:ext cx="1322962" cy="1254868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2623900" y="3477646"/>
            <a:ext cx="2577830" cy="680936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Training algorithm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468703" y="1736322"/>
            <a:ext cx="1634246" cy="55447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289276" y="1736322"/>
            <a:ext cx="1634246" cy="55447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Loss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5109848" y="1736322"/>
            <a:ext cx="2108073" cy="55447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Optimization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Decisión 10"/>
          <p:cNvSpPr/>
          <p:nvPr/>
        </p:nvSpPr>
        <p:spPr>
          <a:xfrm>
            <a:off x="2550269" y="4744171"/>
            <a:ext cx="3103124" cy="1084560"/>
          </a:xfrm>
          <a:prstGeom prst="flowChartDecision">
            <a:avLst/>
          </a:prstGeom>
          <a:gradFill flip="none" rotWithShape="1">
            <a:gsLst>
              <a:gs pos="0">
                <a:srgbClr val="9900FF">
                  <a:tint val="66000"/>
                  <a:satMod val="160000"/>
                </a:srgbClr>
              </a:gs>
              <a:gs pos="50000">
                <a:srgbClr val="9900FF">
                  <a:tint val="44500"/>
                  <a:satMod val="160000"/>
                </a:srgbClr>
              </a:gs>
              <a:gs pos="100000">
                <a:srgbClr val="9900FF">
                  <a:tint val="23500"/>
                  <a:satMod val="160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Validation</a:t>
            </a:r>
          </a:p>
        </p:txBody>
      </p:sp>
      <p:sp>
        <p:nvSpPr>
          <p:cNvPr id="12" name="Flecha derecha 11"/>
          <p:cNvSpPr/>
          <p:nvPr/>
        </p:nvSpPr>
        <p:spPr>
          <a:xfrm>
            <a:off x="5688156" y="3200408"/>
            <a:ext cx="2121622" cy="1377025"/>
          </a:xfrm>
          <a:prstGeom prst="rightArrow">
            <a:avLst/>
          </a:prstGeom>
          <a:gradFill flip="none" rotWithShape="1">
            <a:gsLst>
              <a:gs pos="0">
                <a:srgbClr val="33CCCC">
                  <a:shade val="30000"/>
                  <a:satMod val="115000"/>
                </a:srgbClr>
              </a:gs>
              <a:gs pos="50000">
                <a:srgbClr val="33CCCC">
                  <a:shade val="67500"/>
                  <a:satMod val="115000"/>
                </a:srgbClr>
              </a:gs>
              <a:gs pos="100000">
                <a:srgbClr val="33CCCC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Best model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Conector recto de flecha 13"/>
          <p:cNvCxnSpPr/>
          <p:nvPr/>
        </p:nvCxnSpPr>
        <p:spPr>
          <a:xfrm>
            <a:off x="1883336" y="3847769"/>
            <a:ext cx="667229" cy="972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Conector recto de flecha 15"/>
          <p:cNvCxnSpPr/>
          <p:nvPr/>
        </p:nvCxnSpPr>
        <p:spPr>
          <a:xfrm>
            <a:off x="10359957" y="2682333"/>
            <a:ext cx="0" cy="316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/>
          <p:nvPr/>
        </p:nvCxnSpPr>
        <p:spPr>
          <a:xfrm flipH="1">
            <a:off x="4110594" y="4178359"/>
            <a:ext cx="2828" cy="56581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Conector recto de flecha 36"/>
          <p:cNvCxnSpPr/>
          <p:nvPr/>
        </p:nvCxnSpPr>
        <p:spPr>
          <a:xfrm>
            <a:off x="4101831" y="5967284"/>
            <a:ext cx="0" cy="704366"/>
          </a:xfrm>
          <a:prstGeom prst="straightConnector1">
            <a:avLst/>
          </a:prstGeom>
          <a:ln w="190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Conector recto de flecha 39"/>
          <p:cNvCxnSpPr/>
          <p:nvPr/>
        </p:nvCxnSpPr>
        <p:spPr>
          <a:xfrm>
            <a:off x="5240989" y="3839825"/>
            <a:ext cx="379856" cy="355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Elipse 40"/>
          <p:cNvSpPr/>
          <p:nvPr/>
        </p:nvSpPr>
        <p:spPr>
          <a:xfrm>
            <a:off x="651425" y="4452340"/>
            <a:ext cx="661481" cy="583661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2" name="Conector recto de flecha 41"/>
          <p:cNvCxnSpPr/>
          <p:nvPr/>
        </p:nvCxnSpPr>
        <p:spPr>
          <a:xfrm>
            <a:off x="1497734" y="4912102"/>
            <a:ext cx="905830" cy="34084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Conector recto de flecha 48"/>
          <p:cNvCxnSpPr/>
          <p:nvPr/>
        </p:nvCxnSpPr>
        <p:spPr>
          <a:xfrm>
            <a:off x="4110594" y="6667644"/>
            <a:ext cx="303248" cy="9728"/>
          </a:xfrm>
          <a:prstGeom prst="straightConnector1">
            <a:avLst/>
          </a:prstGeom>
          <a:ln w="190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Conector recto de flecha 55"/>
          <p:cNvCxnSpPr/>
          <p:nvPr/>
        </p:nvCxnSpPr>
        <p:spPr>
          <a:xfrm flipH="1">
            <a:off x="4304317" y="2895604"/>
            <a:ext cx="171" cy="56776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Conector recto de flecha 63"/>
          <p:cNvCxnSpPr/>
          <p:nvPr/>
        </p:nvCxnSpPr>
        <p:spPr>
          <a:xfrm flipH="1">
            <a:off x="2276270" y="2370077"/>
            <a:ext cx="2897" cy="499591"/>
          </a:xfrm>
          <a:prstGeom prst="straightConnector1">
            <a:avLst/>
          </a:prstGeom>
          <a:ln w="190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Conector recto de flecha 70"/>
          <p:cNvCxnSpPr/>
          <p:nvPr/>
        </p:nvCxnSpPr>
        <p:spPr>
          <a:xfrm flipH="1">
            <a:off x="6096004" y="2415473"/>
            <a:ext cx="2897" cy="499591"/>
          </a:xfrm>
          <a:prstGeom prst="straightConnector1">
            <a:avLst/>
          </a:prstGeom>
          <a:ln w="190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Conector recto de flecha 71"/>
          <p:cNvCxnSpPr/>
          <p:nvPr/>
        </p:nvCxnSpPr>
        <p:spPr>
          <a:xfrm flipH="1">
            <a:off x="4101831" y="2396013"/>
            <a:ext cx="2897" cy="499591"/>
          </a:xfrm>
          <a:prstGeom prst="straightConnector1">
            <a:avLst/>
          </a:prstGeom>
          <a:ln w="190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Conector recto 73"/>
          <p:cNvCxnSpPr/>
          <p:nvPr/>
        </p:nvCxnSpPr>
        <p:spPr>
          <a:xfrm>
            <a:off x="2276270" y="2879398"/>
            <a:ext cx="3819734" cy="19455"/>
          </a:xfrm>
          <a:prstGeom prst="line">
            <a:avLst/>
          </a:prstGeom>
          <a:ln w="190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6" name="Elipse 75"/>
          <p:cNvSpPr/>
          <p:nvPr/>
        </p:nvSpPr>
        <p:spPr>
          <a:xfrm>
            <a:off x="7919926" y="3439496"/>
            <a:ext cx="1132479" cy="1004886"/>
          </a:xfrm>
          <a:prstGeom prst="ellipse">
            <a:avLst/>
          </a:prstGeom>
          <a:gradFill flip="none" rotWithShape="1">
            <a:gsLst>
              <a:gs pos="2000">
                <a:srgbClr val="00CCFF">
                  <a:shade val="30000"/>
                  <a:satMod val="115000"/>
                </a:srgbClr>
              </a:gs>
              <a:gs pos="43000">
                <a:srgbClr val="00CCFF">
                  <a:shade val="67500"/>
                  <a:satMod val="115000"/>
                </a:srgbClr>
              </a:gs>
              <a:gs pos="100000">
                <a:srgbClr val="00CCFF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data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8" name="CuadroTexto 77"/>
          <p:cNvSpPr txBox="1"/>
          <p:nvPr/>
        </p:nvSpPr>
        <p:spPr>
          <a:xfrm>
            <a:off x="756502" y="1099927"/>
            <a:ext cx="55569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97D2FF"/>
                </a:solidFill>
                <a:sym typeface="Symbol" panose="05050102010706020507" pitchFamily="18" charset="2"/>
              </a:rPr>
              <a:t></a:t>
            </a:r>
            <a:r>
              <a:rPr lang="en-GB" sz="2400" dirty="0" smtClean="0">
                <a:sym typeface="Symbol" panose="05050102010706020507" pitchFamily="18" charset="2"/>
              </a:rPr>
              <a:t>  In summary: machine learning workflow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31816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23</a:t>
            </a:fld>
            <a:endParaRPr lang="en-US"/>
          </a:p>
        </p:txBody>
      </p:sp>
      <p:sp>
        <p:nvSpPr>
          <p:cNvPr id="5" name="CuadroTexto 4"/>
          <p:cNvSpPr txBox="1"/>
          <p:nvPr/>
        </p:nvSpPr>
        <p:spPr>
          <a:xfrm>
            <a:off x="936287" y="567455"/>
            <a:ext cx="72714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Supervised Learning  </a:t>
            </a:r>
            <a:endParaRPr 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8" t="23769" r="-518" b="18704"/>
          <a:stretch/>
        </p:blipFill>
        <p:spPr>
          <a:xfrm>
            <a:off x="262647" y="1689944"/>
            <a:ext cx="8628434" cy="496377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clrChange>
              <a:clrFrom>
                <a:srgbClr val="1D1D1D"/>
              </a:clrFrom>
              <a:clrTo>
                <a:srgbClr val="1D1D1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45" y="6390753"/>
            <a:ext cx="1203697" cy="256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00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14"/>
          <p:cNvSpPr/>
          <p:nvPr/>
        </p:nvSpPr>
        <p:spPr>
          <a:xfrm>
            <a:off x="3832698" y="6056347"/>
            <a:ext cx="1108953" cy="369332"/>
          </a:xfrm>
          <a:prstGeom prst="rect">
            <a:avLst/>
          </a:prstGeom>
          <a:solidFill>
            <a:srgbClr val="DEEB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24</a:t>
            </a:fld>
            <a:endParaRPr lang="en-US"/>
          </a:p>
        </p:txBody>
      </p:sp>
      <p:sp>
        <p:nvSpPr>
          <p:cNvPr id="6" name="CuadroTexto 5"/>
          <p:cNvSpPr txBox="1"/>
          <p:nvPr/>
        </p:nvSpPr>
        <p:spPr>
          <a:xfrm>
            <a:off x="2173396" y="239572"/>
            <a:ext cx="43890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Supervised learning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758035" y="1564223"/>
            <a:ext cx="211609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97D2FF"/>
                </a:solidFill>
                <a:sym typeface="Symbol" panose="05050102010706020507" pitchFamily="18" charset="2"/>
              </a:rPr>
              <a:t></a:t>
            </a:r>
            <a:r>
              <a:rPr lang="en-GB" sz="2400" dirty="0" smtClean="0">
                <a:sym typeface="Symbol" panose="05050102010706020507" pitchFamily="18" charset="2"/>
              </a:rPr>
              <a:t>  REGRESSION </a:t>
            </a:r>
            <a:endParaRPr lang="en-GB" sz="2400" dirty="0"/>
          </a:p>
        </p:txBody>
      </p:sp>
      <p:sp>
        <p:nvSpPr>
          <p:cNvPr id="2" name="Rectángulo 1"/>
          <p:cNvSpPr/>
          <p:nvPr/>
        </p:nvSpPr>
        <p:spPr>
          <a:xfrm>
            <a:off x="612843" y="1046855"/>
            <a:ext cx="82101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97D2FF"/>
                </a:solidFill>
                <a:sym typeface="Symbol" panose="05050102010706020507" pitchFamily="18" charset="2"/>
              </a:rPr>
              <a:t> </a:t>
            </a:r>
            <a:r>
              <a:rPr lang="en-US" sz="2000" dirty="0" smtClean="0"/>
              <a:t>The training </a:t>
            </a:r>
            <a:r>
              <a:rPr lang="en-US" sz="2000" dirty="0"/>
              <a:t>set </a:t>
            </a:r>
            <a:r>
              <a:rPr lang="en-US" sz="2000" dirty="0" smtClean="0"/>
              <a:t>consists </a:t>
            </a:r>
            <a:r>
              <a:rPr lang="en-US" sz="2000" dirty="0"/>
              <a:t>of inputs </a:t>
            </a:r>
            <a:r>
              <a:rPr lang="en-US" sz="2000" dirty="0" smtClean="0"/>
              <a:t>and corresponding labels.</a:t>
            </a:r>
            <a:endParaRPr lang="en-US" sz="2000" dirty="0"/>
          </a:p>
        </p:txBody>
      </p:sp>
      <p:sp>
        <p:nvSpPr>
          <p:cNvPr id="5" name="Rectángulo 4"/>
          <p:cNvSpPr/>
          <p:nvPr/>
        </p:nvSpPr>
        <p:spPr>
          <a:xfrm>
            <a:off x="612843" y="2143146"/>
            <a:ext cx="77334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99CCFF"/>
                </a:solidFill>
              </a:rPr>
              <a:t>1)</a:t>
            </a:r>
            <a:r>
              <a:rPr lang="en-US" dirty="0" smtClean="0"/>
              <a:t> The </a:t>
            </a:r>
            <a:r>
              <a:rPr lang="en-US" dirty="0"/>
              <a:t>t</a:t>
            </a:r>
            <a:r>
              <a:rPr lang="en-US" dirty="0" smtClean="0"/>
              <a:t>raining </a:t>
            </a:r>
            <a:r>
              <a:rPr lang="en-US" dirty="0"/>
              <a:t>set consists of a collection of pairs of an </a:t>
            </a:r>
            <a:r>
              <a:rPr lang="en-US" dirty="0" smtClean="0"/>
              <a:t>input vector </a:t>
            </a:r>
            <a:r>
              <a:rPr lang="en-US" b="1" dirty="0"/>
              <a:t>x</a:t>
            </a:r>
            <a:r>
              <a:rPr lang="en-US" dirty="0"/>
              <a:t> </a:t>
            </a:r>
            <a:r>
              <a:rPr lang="en-US" dirty="0" smtClean="0">
                <a:sym typeface="Symbol" panose="05050102010706020507" pitchFamily="18" charset="2"/>
              </a:rPr>
              <a:t> R</a:t>
            </a:r>
            <a:r>
              <a:rPr lang="en-US" baseline="30000" dirty="0" smtClean="0">
                <a:sym typeface="Symbol" panose="05050102010706020507" pitchFamily="18" charset="2"/>
              </a:rPr>
              <a:t>d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r>
              <a:rPr lang="en-US" sz="800" baseline="30000" dirty="0" smtClean="0"/>
              <a:t> </a:t>
            </a:r>
            <a:r>
              <a:rPr lang="en-US" dirty="0"/>
              <a:t>and its corresponding target, or label, </a:t>
            </a:r>
            <a:r>
              <a:rPr lang="en-US" dirty="0" smtClean="0"/>
              <a:t>t (note that </a:t>
            </a:r>
            <a:r>
              <a:rPr lang="en-US" b="1" dirty="0" smtClean="0"/>
              <a:t>x</a:t>
            </a:r>
            <a:r>
              <a:rPr lang="en-US" dirty="0" smtClean="0"/>
              <a:t> can be any input vector including songs, images, etc…). The output is a continuous or finite set.</a:t>
            </a:r>
            <a:endParaRPr lang="en-US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950" y="3366480"/>
            <a:ext cx="3510889" cy="2689867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0464" y="3429000"/>
            <a:ext cx="3386021" cy="231794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3936" y="3083990"/>
            <a:ext cx="2538919" cy="345010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719846" y="6046619"/>
            <a:ext cx="5077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99CCFF"/>
                </a:solidFill>
              </a:rPr>
              <a:t>2)</a:t>
            </a:r>
            <a:r>
              <a:rPr lang="en-US" dirty="0" smtClean="0"/>
              <a:t> Our model can be of the type   y = </a:t>
            </a:r>
            <a:r>
              <a:rPr lang="en-US" dirty="0" err="1" smtClean="0"/>
              <a:t>wx</a:t>
            </a:r>
            <a:r>
              <a:rPr lang="en-US" dirty="0" smtClean="0"/>
              <a:t> + b  </a:t>
            </a:r>
            <a:endParaRPr lang="en-US" dirty="0"/>
          </a:p>
        </p:txBody>
      </p:sp>
      <p:sp>
        <p:nvSpPr>
          <p:cNvPr id="12" name="CuadroTexto 11"/>
          <p:cNvSpPr txBox="1"/>
          <p:nvPr/>
        </p:nvSpPr>
        <p:spPr>
          <a:xfrm>
            <a:off x="5661498" y="5950611"/>
            <a:ext cx="19649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 </a:t>
            </a:r>
            <a:r>
              <a:rPr lang="en-US" dirty="0" smtClean="0">
                <a:sym typeface="Symbol" panose="05050102010706020507" pitchFamily="18" charset="2"/>
              </a:rPr>
              <a:t> weight</a:t>
            </a:r>
          </a:p>
          <a:p>
            <a:r>
              <a:rPr lang="en-US" dirty="0">
                <a:sym typeface="Symbol" panose="05050102010706020507" pitchFamily="18" charset="2"/>
              </a:rPr>
              <a:t>b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r>
              <a:rPr lang="en-US" dirty="0">
                <a:sym typeface="Symbol" panose="05050102010706020507" pitchFamily="18" charset="2"/>
              </a:rPr>
              <a:t> </a:t>
            </a:r>
            <a:r>
              <a:rPr lang="en-US" dirty="0" smtClean="0">
                <a:sym typeface="Symbol" panose="05050102010706020507" pitchFamily="18" charset="2"/>
              </a:rPr>
              <a:t>bias </a:t>
            </a:r>
            <a:endParaRPr lang="en-US" dirty="0"/>
          </a:p>
        </p:txBody>
      </p:sp>
      <p:sp>
        <p:nvSpPr>
          <p:cNvPr id="13" name="CuadroTexto 12"/>
          <p:cNvSpPr txBox="1"/>
          <p:nvPr/>
        </p:nvSpPr>
        <p:spPr>
          <a:xfrm flipH="1">
            <a:off x="7139453" y="5950611"/>
            <a:ext cx="16835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9CCFF"/>
                </a:solidFill>
              </a:rPr>
              <a:t>Parameters of the model  </a:t>
            </a:r>
            <a:endParaRPr lang="en-US" dirty="0">
              <a:solidFill>
                <a:srgbClr val="99CCFF"/>
              </a:solidFill>
            </a:endParaRPr>
          </a:p>
        </p:txBody>
      </p:sp>
      <p:sp>
        <p:nvSpPr>
          <p:cNvPr id="14" name="Abrir llave 13"/>
          <p:cNvSpPr/>
          <p:nvPr/>
        </p:nvSpPr>
        <p:spPr>
          <a:xfrm>
            <a:off x="7032815" y="5943924"/>
            <a:ext cx="135172" cy="653018"/>
          </a:xfrm>
          <a:prstGeom prst="leftBrace">
            <a:avLst>
              <a:gd name="adj1" fmla="val 8333"/>
              <a:gd name="adj2" fmla="val 54515"/>
            </a:avLst>
          </a:prstGeom>
          <a:ln w="28575">
            <a:solidFill>
              <a:srgbClr val="99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94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25</a:t>
            </a:fld>
            <a:endParaRPr lang="en-US"/>
          </a:p>
        </p:txBody>
      </p:sp>
      <p:sp>
        <p:nvSpPr>
          <p:cNvPr id="6" name="CuadroTexto 5"/>
          <p:cNvSpPr txBox="1"/>
          <p:nvPr/>
        </p:nvSpPr>
        <p:spPr>
          <a:xfrm>
            <a:off x="2173396" y="259027"/>
            <a:ext cx="43890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Supervised learning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365" y="1337397"/>
            <a:ext cx="5924550" cy="2214563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816718" y="968065"/>
            <a:ext cx="66793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99CCFF"/>
                </a:solidFill>
              </a:rPr>
              <a:t>3</a:t>
            </a:r>
            <a:r>
              <a:rPr lang="en-US" b="1" dirty="0" smtClean="0">
                <a:solidFill>
                  <a:srgbClr val="99CCFF"/>
                </a:solidFill>
              </a:rPr>
              <a:t>)</a:t>
            </a:r>
            <a:r>
              <a:rPr lang="en-US" dirty="0" smtClean="0"/>
              <a:t> We define a space of weights and bias, which give us </a:t>
            </a:r>
            <a:r>
              <a:rPr lang="en-US" i="1" dirty="0" smtClean="0"/>
              <a:t>y</a:t>
            </a:r>
            <a:r>
              <a:rPr lang="en-US" dirty="0" smtClean="0"/>
              <a:t> predictions </a:t>
            </a:r>
            <a:endParaRPr lang="en-US" dirty="0"/>
          </a:p>
        </p:txBody>
      </p:sp>
      <p:sp>
        <p:nvSpPr>
          <p:cNvPr id="8" name="Rectángulo 7"/>
          <p:cNvSpPr/>
          <p:nvPr/>
        </p:nvSpPr>
        <p:spPr>
          <a:xfrm>
            <a:off x="948222" y="3621616"/>
            <a:ext cx="73575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99CCFF"/>
                </a:solidFill>
              </a:rPr>
              <a:t>4)</a:t>
            </a:r>
            <a:r>
              <a:rPr lang="en-US" dirty="0" smtClean="0"/>
              <a:t> We aim to find the best model parameters by minimizing the lost function </a:t>
            </a:r>
          </a:p>
          <a:p>
            <a:r>
              <a:rPr lang="en-US" dirty="0"/>
              <a:t> </a:t>
            </a:r>
            <a:r>
              <a:rPr lang="en-US" dirty="0" smtClean="0"/>
              <a:t>   (or cost function </a:t>
            </a:r>
            <a:r>
              <a:rPr lang="en-US" dirty="0" smtClean="0">
                <a:sym typeface="Symbol" panose="05050102010706020507" pitchFamily="18" charset="2"/>
              </a:rPr>
              <a:t> </a:t>
            </a:r>
            <a:r>
              <a:rPr lang="en-US" dirty="0" smtClean="0"/>
              <a:t>averaged lost function over all training samples)</a:t>
            </a:r>
            <a:endParaRPr lang="en-U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5304" y="4267947"/>
            <a:ext cx="2924074" cy="2412471"/>
          </a:xfrm>
          <a:prstGeom prst="rect">
            <a:avLst/>
          </a:prstGeom>
        </p:spPr>
      </p:pic>
      <p:cxnSp>
        <p:nvCxnSpPr>
          <p:cNvPr id="10" name="Conector recto de flecha 9"/>
          <p:cNvCxnSpPr/>
          <p:nvPr/>
        </p:nvCxnSpPr>
        <p:spPr>
          <a:xfrm>
            <a:off x="2635977" y="5126477"/>
            <a:ext cx="0" cy="194553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5122" y="4273599"/>
            <a:ext cx="988824" cy="491587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4426" y="4820170"/>
            <a:ext cx="4280880" cy="1640387"/>
          </a:xfrm>
          <a:prstGeom prst="rect">
            <a:avLst/>
          </a:prstGeom>
        </p:spPr>
      </p:pic>
      <p:sp>
        <p:nvSpPr>
          <p:cNvPr id="15" name="Rectángulo 14"/>
          <p:cNvSpPr/>
          <p:nvPr/>
        </p:nvSpPr>
        <p:spPr>
          <a:xfrm>
            <a:off x="4068830" y="4312339"/>
            <a:ext cx="48122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Using a MSE (Minimum Squared Error)                 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38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2543" y="3828581"/>
            <a:ext cx="1758914" cy="1354626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26</a:t>
            </a:fld>
            <a:endParaRPr lang="en-US"/>
          </a:p>
        </p:txBody>
      </p:sp>
      <p:sp>
        <p:nvSpPr>
          <p:cNvPr id="5" name="CuadroTexto 4"/>
          <p:cNvSpPr txBox="1"/>
          <p:nvPr/>
        </p:nvSpPr>
        <p:spPr>
          <a:xfrm>
            <a:off x="2173396" y="259027"/>
            <a:ext cx="43890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Supervised learning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893236" y="1102152"/>
            <a:ext cx="76221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99CCFF"/>
                </a:solidFill>
              </a:rPr>
              <a:t>5</a:t>
            </a:r>
            <a:r>
              <a:rPr lang="en-US" b="1" dirty="0" smtClean="0">
                <a:solidFill>
                  <a:srgbClr val="99CCFF"/>
                </a:solidFill>
              </a:rPr>
              <a:t>)</a:t>
            </a:r>
            <a:r>
              <a:rPr lang="en-US" dirty="0" smtClean="0"/>
              <a:t> Since we usually have an input vector with multiple variables, we can use </a:t>
            </a:r>
            <a:r>
              <a:rPr lang="en-US" dirty="0" err="1" smtClean="0"/>
              <a:t>vectorial</a:t>
            </a:r>
            <a:r>
              <a:rPr lang="en-US" dirty="0" smtClean="0"/>
              <a:t> notation:  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/>
          <a:srcRect l="-1" t="39947" r="-19219" b="-19221"/>
          <a:stretch/>
        </p:blipFill>
        <p:spPr>
          <a:xfrm>
            <a:off x="1000584" y="3635580"/>
            <a:ext cx="3017283" cy="1037591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584" y="1732459"/>
            <a:ext cx="5028889" cy="1413283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1020040" y="3205995"/>
            <a:ext cx="23442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With the cost function:</a:t>
            </a:r>
            <a:endParaRPr lang="en-US" dirty="0"/>
          </a:p>
        </p:txBody>
      </p:sp>
      <p:sp>
        <p:nvSpPr>
          <p:cNvPr id="12" name="Rectángulo 11"/>
          <p:cNvSpPr/>
          <p:nvPr/>
        </p:nvSpPr>
        <p:spPr>
          <a:xfrm>
            <a:off x="899865" y="4350005"/>
            <a:ext cx="733059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99CCFF"/>
                </a:solidFill>
              </a:rPr>
              <a:t>6)</a:t>
            </a:r>
            <a:r>
              <a:rPr lang="en-US" dirty="0" smtClean="0"/>
              <a:t> We minimize the gradient		                through the learning rate</a:t>
            </a:r>
            <a:r>
              <a:rPr lang="en-US" i="1" dirty="0" smtClean="0"/>
              <a:t> </a:t>
            </a:r>
            <a:r>
              <a:rPr lang="en-US" i="1" dirty="0" smtClean="0">
                <a:sym typeface="Symbol" panose="05050102010706020507" pitchFamily="18" charset="2"/>
              </a:rPr>
              <a:t>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</a:p>
          <a:p>
            <a:r>
              <a:rPr lang="en-US" sz="600" dirty="0">
                <a:sym typeface="Symbol" panose="05050102010706020507" pitchFamily="18" charset="2"/>
              </a:rPr>
              <a:t> </a:t>
            </a:r>
            <a:r>
              <a:rPr lang="en-US" sz="600" dirty="0" smtClean="0">
                <a:sym typeface="Symbol" panose="05050102010706020507" pitchFamily="18" charset="2"/>
              </a:rPr>
              <a:t>  </a:t>
            </a:r>
            <a:endParaRPr lang="en-US" dirty="0" smtClean="0">
              <a:sym typeface="Symbol" panose="05050102010706020507" pitchFamily="18" charset="2"/>
            </a:endParaRPr>
          </a:p>
          <a:p>
            <a:r>
              <a:rPr lang="en-US" dirty="0" smtClean="0">
                <a:sym typeface="Symbol" panose="05050102010706020507" pitchFamily="18" charset="2"/>
              </a:rPr>
              <a:t>to extract the model parameters.</a:t>
            </a:r>
            <a:r>
              <a:rPr lang="en-US" dirty="0" smtClean="0"/>
              <a:t> </a:t>
            </a: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64699" y="5455020"/>
            <a:ext cx="5952089" cy="1114911"/>
          </a:xfrm>
          <a:prstGeom prst="rect">
            <a:avLst/>
          </a:prstGeom>
        </p:spPr>
      </p:pic>
      <p:sp>
        <p:nvSpPr>
          <p:cNvPr id="15" name="CuadroTexto 14"/>
          <p:cNvSpPr txBox="1"/>
          <p:nvPr/>
        </p:nvSpPr>
        <p:spPr>
          <a:xfrm flipH="1">
            <a:off x="913538" y="5103068"/>
            <a:ext cx="3926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(over all data sample)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75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27</a:t>
            </a:fld>
            <a:endParaRPr lang="en-US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478" y="1753239"/>
            <a:ext cx="3340125" cy="254388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9736" y="1821193"/>
            <a:ext cx="3268306" cy="2410979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2173396" y="239572"/>
            <a:ext cx="43890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Supervised learning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6955275" y="2068744"/>
            <a:ext cx="690664" cy="3307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3313876" y="2088204"/>
            <a:ext cx="690664" cy="3307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583281" y="1114437"/>
            <a:ext cx="79774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b="1" dirty="0" smtClean="0">
                <a:solidFill>
                  <a:srgbClr val="99CCFF"/>
                </a:solidFill>
              </a:rPr>
              <a:t>7)</a:t>
            </a:r>
            <a:r>
              <a:rPr lang="en-US" dirty="0" smtClean="0"/>
              <a:t> Now we try with a new data sample … it is not just a question of minimization, </a:t>
            </a:r>
          </a:p>
          <a:p>
            <a:pPr algn="just"/>
            <a:r>
              <a:rPr lang="en-US" dirty="0"/>
              <a:t> </a:t>
            </a:r>
            <a:r>
              <a:rPr lang="en-US" dirty="0" smtClean="0"/>
              <a:t>    but to choose the best weights and the best </a:t>
            </a:r>
            <a:r>
              <a:rPr lang="en-US" dirty="0" err="1" smtClean="0"/>
              <a:t>hyperparameters</a:t>
            </a:r>
            <a:r>
              <a:rPr lang="en-US" dirty="0" smtClean="0"/>
              <a:t> of the model.</a:t>
            </a:r>
            <a:endParaRPr lang="en-US" dirty="0"/>
          </a:p>
        </p:txBody>
      </p:sp>
      <p:sp>
        <p:nvSpPr>
          <p:cNvPr id="14" name="CuadroTexto 13"/>
          <p:cNvSpPr txBox="1"/>
          <p:nvPr/>
        </p:nvSpPr>
        <p:spPr>
          <a:xfrm flipH="1">
            <a:off x="1310691" y="3486265"/>
            <a:ext cx="523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Underfitting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5" name="CuadroTexto 14"/>
          <p:cNvSpPr txBox="1"/>
          <p:nvPr/>
        </p:nvSpPr>
        <p:spPr>
          <a:xfrm flipH="1">
            <a:off x="5101236" y="3495995"/>
            <a:ext cx="523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Overfitting </a:t>
            </a:r>
            <a:endParaRPr lang="en-US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6924" y="4695185"/>
            <a:ext cx="3362325" cy="974792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58799" y="5699266"/>
            <a:ext cx="4169243" cy="900091"/>
          </a:xfrm>
          <a:prstGeom prst="rect">
            <a:avLst/>
          </a:prstGeom>
          <a:ln w="19050">
            <a:solidFill>
              <a:srgbClr val="99CCFF"/>
            </a:solidFill>
          </a:ln>
        </p:spPr>
      </p:pic>
      <p:sp>
        <p:nvSpPr>
          <p:cNvPr id="8" name="Rectángulo 7"/>
          <p:cNvSpPr/>
          <p:nvPr/>
        </p:nvSpPr>
        <p:spPr>
          <a:xfrm>
            <a:off x="836741" y="4213347"/>
            <a:ext cx="78750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Regularization: </a:t>
            </a:r>
            <a:r>
              <a:rPr lang="en-US" dirty="0" smtClean="0"/>
              <a:t>a penalty term, depending on the weights,  which helps to find </a:t>
            </a:r>
          </a:p>
          <a:p>
            <a:r>
              <a:rPr lang="en-US" dirty="0" smtClean="0"/>
              <a:t>the better model description (it aims to keep small the squared norm of weights): </a:t>
            </a:r>
            <a:endParaRPr lang="en-US" dirty="0"/>
          </a:p>
        </p:txBody>
      </p:sp>
      <p:sp>
        <p:nvSpPr>
          <p:cNvPr id="9" name="Rectángulo 8"/>
          <p:cNvSpPr/>
          <p:nvPr/>
        </p:nvSpPr>
        <p:spPr>
          <a:xfrm>
            <a:off x="642367" y="5782483"/>
            <a:ext cx="30620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99CCFF"/>
                </a:solidFill>
              </a:rPr>
              <a:t>8)  </a:t>
            </a:r>
            <a:r>
              <a:rPr lang="en-US" dirty="0" smtClean="0"/>
              <a:t>The cost function becomes:</a:t>
            </a:r>
            <a:endParaRPr lang="en-US" dirty="0"/>
          </a:p>
        </p:txBody>
      </p:sp>
      <p:sp>
        <p:nvSpPr>
          <p:cNvPr id="13" name="Rectángulo 12"/>
          <p:cNvSpPr/>
          <p:nvPr/>
        </p:nvSpPr>
        <p:spPr>
          <a:xfrm>
            <a:off x="831116" y="605428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( </a:t>
            </a:r>
            <a:r>
              <a:rPr lang="en-US" dirty="0" smtClean="0">
                <a:sym typeface="Symbol" panose="05050102010706020507" pitchFamily="18" charset="2"/>
              </a:rPr>
              <a:t> is an </a:t>
            </a:r>
            <a:r>
              <a:rPr lang="en-US" dirty="0" err="1" smtClean="0"/>
              <a:t>hyperparameter</a:t>
            </a:r>
            <a:r>
              <a:rPr lang="en-US" dirty="0" smtClean="0"/>
              <a:t>,</a:t>
            </a:r>
          </a:p>
          <a:p>
            <a:r>
              <a:rPr lang="en-US" dirty="0" smtClean="0"/>
              <a:t> to be tuned)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37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8408" y="2739922"/>
            <a:ext cx="2333625" cy="158115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013" y="2791454"/>
            <a:ext cx="2333625" cy="1581150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28</a:t>
            </a:fld>
            <a:endParaRPr lang="en-US"/>
          </a:p>
        </p:txBody>
      </p:sp>
      <p:sp>
        <p:nvSpPr>
          <p:cNvPr id="6" name="CuadroTexto 5"/>
          <p:cNvSpPr txBox="1"/>
          <p:nvPr/>
        </p:nvSpPr>
        <p:spPr>
          <a:xfrm>
            <a:off x="2173396" y="239572"/>
            <a:ext cx="43890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Supervised learning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758035" y="1058384"/>
            <a:ext cx="2528256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97D2FF"/>
                </a:solidFill>
                <a:sym typeface="Symbol" panose="05050102010706020507" pitchFamily="18" charset="2"/>
              </a:rPr>
              <a:t></a:t>
            </a:r>
            <a:r>
              <a:rPr lang="en-GB" sz="2400" dirty="0" smtClean="0">
                <a:sym typeface="Symbol" panose="05050102010706020507" pitchFamily="18" charset="2"/>
              </a:rPr>
              <a:t>  CLASSIFICATION </a:t>
            </a:r>
            <a:endParaRPr lang="en-GB" sz="2400" dirty="0"/>
          </a:p>
        </p:txBody>
      </p:sp>
      <p:sp>
        <p:nvSpPr>
          <p:cNvPr id="5" name="Rectángulo 4"/>
          <p:cNvSpPr/>
          <p:nvPr/>
        </p:nvSpPr>
        <p:spPr>
          <a:xfrm>
            <a:off x="501162" y="1565269"/>
            <a:ext cx="77334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99CCFF"/>
                </a:solidFill>
              </a:rPr>
              <a:t>1)</a:t>
            </a:r>
            <a:r>
              <a:rPr lang="en-US" dirty="0" smtClean="0"/>
              <a:t> The </a:t>
            </a:r>
            <a:r>
              <a:rPr lang="en-US" dirty="0"/>
              <a:t>t</a:t>
            </a:r>
            <a:r>
              <a:rPr lang="en-US" dirty="0" smtClean="0"/>
              <a:t>raining </a:t>
            </a:r>
            <a:r>
              <a:rPr lang="en-US" dirty="0"/>
              <a:t>set consists of a collection of pairs of an </a:t>
            </a:r>
            <a:r>
              <a:rPr lang="en-US" dirty="0" smtClean="0"/>
              <a:t>input vector </a:t>
            </a:r>
            <a:r>
              <a:rPr lang="en-US" b="1" dirty="0"/>
              <a:t>x</a:t>
            </a:r>
            <a:r>
              <a:rPr lang="en-US" dirty="0"/>
              <a:t> </a:t>
            </a:r>
            <a:r>
              <a:rPr lang="en-US" dirty="0" smtClean="0">
                <a:sym typeface="Symbol" panose="05050102010706020507" pitchFamily="18" charset="2"/>
              </a:rPr>
              <a:t> R</a:t>
            </a:r>
            <a:r>
              <a:rPr lang="en-US" baseline="30000" dirty="0" smtClean="0">
                <a:sym typeface="Symbol" panose="05050102010706020507" pitchFamily="18" charset="2"/>
              </a:rPr>
              <a:t>d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r>
              <a:rPr lang="en-US" sz="800" baseline="30000" dirty="0" smtClean="0"/>
              <a:t> </a:t>
            </a:r>
            <a:r>
              <a:rPr lang="en-US" dirty="0"/>
              <a:t>and its corresponding target, or label, </a:t>
            </a:r>
            <a:r>
              <a:rPr lang="en-US" dirty="0" smtClean="0"/>
              <a:t>t (note that </a:t>
            </a:r>
            <a:r>
              <a:rPr lang="en-US" b="1" dirty="0" smtClean="0"/>
              <a:t>x</a:t>
            </a:r>
            <a:r>
              <a:rPr lang="en-US" dirty="0" smtClean="0"/>
              <a:t> can be any input vector including songs, images, etc…). The target variable is discrete (</a:t>
            </a:r>
            <a:r>
              <a:rPr lang="en-US" i="1" dirty="0" smtClean="0"/>
              <a:t>classes</a:t>
            </a:r>
            <a:r>
              <a:rPr lang="en-US" dirty="0" smtClean="0"/>
              <a:t>). </a:t>
            </a:r>
          </a:p>
          <a:p>
            <a:r>
              <a:rPr lang="en-US" dirty="0" smtClean="0"/>
              <a:t>Classes are separated by </a:t>
            </a:r>
            <a:r>
              <a:rPr lang="en-US" i="1" dirty="0" smtClean="0"/>
              <a:t>decision boundaries</a:t>
            </a:r>
            <a:r>
              <a:rPr lang="en-US" dirty="0" smtClean="0"/>
              <a:t>.</a:t>
            </a:r>
            <a:endParaRPr lang="en-US" dirty="0"/>
          </a:p>
        </p:txBody>
      </p:sp>
      <p:cxnSp>
        <p:nvCxnSpPr>
          <p:cNvPr id="22" name="Conector recto de flecha 21"/>
          <p:cNvCxnSpPr/>
          <p:nvPr/>
        </p:nvCxnSpPr>
        <p:spPr>
          <a:xfrm flipV="1">
            <a:off x="993869" y="2812276"/>
            <a:ext cx="0" cy="163984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Conector recto de flecha 25"/>
          <p:cNvCxnSpPr/>
          <p:nvPr/>
        </p:nvCxnSpPr>
        <p:spPr>
          <a:xfrm flipV="1">
            <a:off x="979151" y="4433352"/>
            <a:ext cx="3033221" cy="1943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CuadroTexto 27"/>
          <p:cNvSpPr txBox="1"/>
          <p:nvPr/>
        </p:nvSpPr>
        <p:spPr>
          <a:xfrm flipH="1">
            <a:off x="3488530" y="4362436"/>
            <a:ext cx="6935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x</a:t>
            </a:r>
            <a:r>
              <a:rPr lang="en-US" sz="2800" baseline="-25000" dirty="0" smtClean="0"/>
              <a:t>1</a:t>
            </a:r>
            <a:endParaRPr lang="en-US" sz="2800" baseline="-25000" dirty="0"/>
          </a:p>
        </p:txBody>
      </p:sp>
      <p:sp>
        <p:nvSpPr>
          <p:cNvPr id="29" name="CuadroTexto 28"/>
          <p:cNvSpPr txBox="1"/>
          <p:nvPr/>
        </p:nvSpPr>
        <p:spPr>
          <a:xfrm flipH="1">
            <a:off x="488030" y="2728100"/>
            <a:ext cx="6935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x</a:t>
            </a:r>
            <a:r>
              <a:rPr lang="en-US" sz="2800" baseline="-25000" dirty="0"/>
              <a:t>2</a:t>
            </a:r>
          </a:p>
        </p:txBody>
      </p:sp>
      <p:cxnSp>
        <p:nvCxnSpPr>
          <p:cNvPr id="30" name="Conector recto de flecha 29"/>
          <p:cNvCxnSpPr/>
          <p:nvPr/>
        </p:nvCxnSpPr>
        <p:spPr>
          <a:xfrm flipV="1">
            <a:off x="4803880" y="2809031"/>
            <a:ext cx="0" cy="163984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Conector recto de flecha 30"/>
          <p:cNvCxnSpPr/>
          <p:nvPr/>
        </p:nvCxnSpPr>
        <p:spPr>
          <a:xfrm flipV="1">
            <a:off x="4803880" y="4419716"/>
            <a:ext cx="3033221" cy="1943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CuadroTexto 31"/>
          <p:cNvSpPr txBox="1"/>
          <p:nvPr/>
        </p:nvSpPr>
        <p:spPr>
          <a:xfrm flipH="1">
            <a:off x="7298541" y="4361322"/>
            <a:ext cx="6935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x</a:t>
            </a:r>
            <a:r>
              <a:rPr lang="en-US" sz="2800" baseline="-25000" dirty="0" smtClean="0"/>
              <a:t>1</a:t>
            </a:r>
            <a:endParaRPr lang="en-US" sz="2800" baseline="-25000" dirty="0"/>
          </a:p>
        </p:txBody>
      </p:sp>
      <p:sp>
        <p:nvSpPr>
          <p:cNvPr id="33" name="CuadroTexto 32"/>
          <p:cNvSpPr txBox="1"/>
          <p:nvPr/>
        </p:nvSpPr>
        <p:spPr>
          <a:xfrm flipH="1">
            <a:off x="4298041" y="2724855"/>
            <a:ext cx="6935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x</a:t>
            </a:r>
            <a:r>
              <a:rPr lang="en-US" sz="2800" baseline="-25000" dirty="0"/>
              <a:t>2</a:t>
            </a:r>
          </a:p>
        </p:txBody>
      </p:sp>
      <p:cxnSp>
        <p:nvCxnSpPr>
          <p:cNvPr id="35" name="Conector recto 34"/>
          <p:cNvCxnSpPr/>
          <p:nvPr/>
        </p:nvCxnSpPr>
        <p:spPr>
          <a:xfrm flipV="1">
            <a:off x="1683244" y="2695044"/>
            <a:ext cx="1642864" cy="1607936"/>
          </a:xfrm>
          <a:prstGeom prst="line">
            <a:avLst/>
          </a:prstGeom>
          <a:ln w="28575">
            <a:solidFill>
              <a:srgbClr val="66FF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37"/>
          <p:cNvCxnSpPr/>
          <p:nvPr/>
        </p:nvCxnSpPr>
        <p:spPr>
          <a:xfrm flipV="1">
            <a:off x="5395979" y="2759892"/>
            <a:ext cx="1642864" cy="1607936"/>
          </a:xfrm>
          <a:prstGeom prst="line">
            <a:avLst/>
          </a:prstGeom>
          <a:ln w="28575">
            <a:solidFill>
              <a:srgbClr val="66FF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38"/>
          <p:cNvCxnSpPr/>
          <p:nvPr/>
        </p:nvCxnSpPr>
        <p:spPr>
          <a:xfrm flipH="1" flipV="1">
            <a:off x="5189583" y="2739778"/>
            <a:ext cx="1743898" cy="1465923"/>
          </a:xfrm>
          <a:prstGeom prst="line">
            <a:avLst/>
          </a:prstGeom>
          <a:ln w="28575">
            <a:solidFill>
              <a:srgbClr val="66FF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uadroTexto 45"/>
          <p:cNvSpPr txBox="1"/>
          <p:nvPr/>
        </p:nvSpPr>
        <p:spPr>
          <a:xfrm>
            <a:off x="1056638" y="4511184"/>
            <a:ext cx="3628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Binary classification </a:t>
            </a:r>
            <a:endParaRPr lang="en-US" b="1" dirty="0"/>
          </a:p>
        </p:txBody>
      </p:sp>
      <p:sp>
        <p:nvSpPr>
          <p:cNvPr id="47" name="CuadroTexto 46"/>
          <p:cNvSpPr txBox="1"/>
          <p:nvPr/>
        </p:nvSpPr>
        <p:spPr>
          <a:xfrm>
            <a:off x="4886933" y="4486847"/>
            <a:ext cx="3628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Multiclass classification </a:t>
            </a:r>
            <a:endParaRPr lang="en-US" b="1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9756" y="4936680"/>
            <a:ext cx="2371275" cy="183181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0" t="11312" r="1473" b="18658"/>
          <a:stretch/>
        </p:blipFill>
        <p:spPr>
          <a:xfrm>
            <a:off x="1604570" y="4863627"/>
            <a:ext cx="2443558" cy="1973394"/>
          </a:xfrm>
          <a:prstGeom prst="rect">
            <a:avLst/>
          </a:prstGeom>
        </p:spPr>
      </p:pic>
      <p:sp>
        <p:nvSpPr>
          <p:cNvPr id="27" name="CuadroTexto 26"/>
          <p:cNvSpPr txBox="1"/>
          <p:nvPr/>
        </p:nvSpPr>
        <p:spPr>
          <a:xfrm>
            <a:off x="4335368" y="5940400"/>
            <a:ext cx="36284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Imbalanced  </a:t>
            </a:r>
          </a:p>
          <a:p>
            <a:r>
              <a:rPr lang="en-US" b="1" dirty="0" smtClean="0"/>
              <a:t>classification </a:t>
            </a:r>
            <a:endParaRPr lang="en-US" b="1" dirty="0"/>
          </a:p>
        </p:txBody>
      </p:sp>
      <p:sp>
        <p:nvSpPr>
          <p:cNvPr id="34" name="CuadroTexto 33"/>
          <p:cNvSpPr txBox="1"/>
          <p:nvPr/>
        </p:nvSpPr>
        <p:spPr>
          <a:xfrm>
            <a:off x="592652" y="5796705"/>
            <a:ext cx="36284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Multilabel</a:t>
            </a:r>
            <a:r>
              <a:rPr lang="en-US" b="1" dirty="0" smtClean="0"/>
              <a:t> </a:t>
            </a:r>
          </a:p>
          <a:p>
            <a:r>
              <a:rPr lang="en-US" b="1" dirty="0" smtClean="0"/>
              <a:t>classification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021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29</a:t>
            </a:fld>
            <a:endParaRPr lang="en-US"/>
          </a:p>
        </p:txBody>
      </p:sp>
      <p:sp>
        <p:nvSpPr>
          <p:cNvPr id="5" name="CuadroTexto 4"/>
          <p:cNvSpPr txBox="1"/>
          <p:nvPr/>
        </p:nvSpPr>
        <p:spPr>
          <a:xfrm>
            <a:off x="2173396" y="239572"/>
            <a:ext cx="43890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Supervised learning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545767" y="1289074"/>
            <a:ext cx="2448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99CCFF"/>
                </a:solidFill>
              </a:rPr>
              <a:t>2)</a:t>
            </a:r>
            <a:r>
              <a:rPr lang="en-US" dirty="0" smtClean="0"/>
              <a:t> Classification models:</a:t>
            </a:r>
            <a:endParaRPr lang="en-US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670213" y="1739703"/>
            <a:ext cx="7727373" cy="4616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- </a:t>
            </a:r>
            <a:r>
              <a:rPr kumimoji="0" lang="en-US" altLang="en-US" sz="1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Logistic Regression</a:t>
            </a:r>
            <a:r>
              <a:rPr kumimoji="0" lang="en-US" altLang="en-US" sz="1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: 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A linear model for binary classification.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- </a:t>
            </a:r>
            <a:r>
              <a:rPr kumimoji="0" lang="en-US" altLang="en-US" sz="1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Decision Trees</a:t>
            </a:r>
            <a:r>
              <a:rPr kumimoji="0" lang="en-US" altLang="en-US" sz="1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: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lang="en-US" altLang="en-US" dirty="0"/>
              <a:t>I</a:t>
            </a:r>
            <a:r>
              <a:rPr lang="en-US" altLang="en-US" dirty="0" smtClean="0"/>
              <a:t>t 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splits the feature space into regions by making a series of decisions.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600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/>
              <a:t>- </a:t>
            </a:r>
            <a:r>
              <a:rPr lang="en-US" b="1" u="sng" dirty="0" smtClean="0"/>
              <a:t>Gradient </a:t>
            </a:r>
            <a:r>
              <a:rPr lang="en-US" b="1" u="sng" dirty="0"/>
              <a:t>Boosting Machines (GBMs):</a:t>
            </a:r>
            <a:r>
              <a:rPr lang="en-US" dirty="0"/>
              <a:t> </a:t>
            </a:r>
            <a:r>
              <a:rPr lang="en-US" dirty="0" smtClean="0"/>
              <a:t>It builds </a:t>
            </a:r>
            <a:r>
              <a:rPr lang="en-US" dirty="0"/>
              <a:t>decision trees sequentially. 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- </a:t>
            </a:r>
            <a:r>
              <a:rPr kumimoji="0" lang="en-US" altLang="en-US" sz="1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Support Vector Machines (SVM)</a:t>
            </a:r>
            <a:r>
              <a:rPr kumimoji="0" lang="en-US" altLang="en-US" sz="1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: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It finds the hyperplane that best separates the classes.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- </a:t>
            </a:r>
            <a:r>
              <a:rPr kumimoji="0" lang="en-US" altLang="en-US" sz="1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k-Nearest Neighbors (k-NN)</a:t>
            </a:r>
            <a:r>
              <a:rPr kumimoji="0" lang="en-US" altLang="en-US" sz="1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: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A non-parametric method that classifies instances based on the majority class among the k-nearest neighbors.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- </a:t>
            </a:r>
            <a:r>
              <a:rPr kumimoji="0" lang="en-US" altLang="en-US" sz="1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Naive Bayes</a:t>
            </a:r>
            <a:r>
              <a:rPr kumimoji="0" lang="en-US" altLang="en-US" sz="1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: 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A probabilistic classifier based on applying Bayes' theorem with strong independence assumptions between the features.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</a:rPr>
              <a:t>- </a:t>
            </a:r>
            <a:r>
              <a:rPr kumimoji="0" lang="en-US" altLang="en-US" sz="18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</a:rPr>
              <a:t>Neural Networks</a:t>
            </a:r>
            <a:r>
              <a:rPr kumimoji="0" lang="en-US" altLang="en-US" sz="1800" b="0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</a:rPr>
              <a:t>: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</a:rPr>
              <a:t> Models inspired by the human brain, particularly powerful in handling complex classification tasks.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- </a:t>
            </a:r>
            <a:r>
              <a:rPr kumimoji="0" lang="en-US" altLang="en-US" sz="1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Random Forests</a:t>
            </a:r>
            <a:r>
              <a:rPr kumimoji="0" lang="en-US" altLang="en-US" sz="1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: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An ensemble method using multiple decision trees to improve classification accuracy.</a:t>
            </a:r>
          </a:p>
        </p:txBody>
      </p:sp>
    </p:spTree>
    <p:extLst>
      <p:ext uri="{BB962C8B-B14F-4D97-AF65-F5344CB8AC3E}">
        <p14:creationId xmlns:p14="http://schemas.microsoft.com/office/powerpoint/2010/main" val="2772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C6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AA94E0-CCC0-48E9-91C8-327E84E8983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782268" y="1017849"/>
            <a:ext cx="7670260" cy="735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Introduction &amp; concepts</a:t>
            </a: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" t="2364" r="351" b="17586"/>
          <a:stretch/>
        </p:blipFill>
        <p:spPr>
          <a:xfrm>
            <a:off x="1711482" y="1970666"/>
            <a:ext cx="5644836" cy="453370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clrChange>
              <a:clrFrom>
                <a:srgbClr val="1D1D1D"/>
              </a:clrFrom>
              <a:clrTo>
                <a:srgbClr val="1D1D1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0420" y="6247629"/>
            <a:ext cx="1203697" cy="256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78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30</a:t>
            </a:fld>
            <a:endParaRPr lang="en-US"/>
          </a:p>
        </p:txBody>
      </p:sp>
      <p:sp>
        <p:nvSpPr>
          <p:cNvPr id="5" name="CuadroTexto 4"/>
          <p:cNvSpPr txBox="1"/>
          <p:nvPr/>
        </p:nvSpPr>
        <p:spPr>
          <a:xfrm>
            <a:off x="2173396" y="239572"/>
            <a:ext cx="43890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Supervised learning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545767" y="1289074"/>
            <a:ext cx="784381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99CCFF"/>
                </a:solidFill>
                <a:sym typeface="Symbol" panose="05050102010706020507" pitchFamily="18" charset="2"/>
              </a:rPr>
              <a:t></a:t>
            </a:r>
            <a:r>
              <a:rPr lang="en-US" i="1" u="sng" dirty="0" smtClean="0"/>
              <a:t> </a:t>
            </a:r>
            <a:r>
              <a:rPr lang="en-US" b="1" i="1" u="sng" dirty="0" smtClean="0"/>
              <a:t>K-Nearest Neighbors (NN): </a:t>
            </a:r>
            <a:r>
              <a:rPr lang="en-US" dirty="0" smtClean="0"/>
              <a:t> it is a non-parametric method:</a:t>
            </a:r>
          </a:p>
          <a:p>
            <a:r>
              <a:rPr lang="en-US" dirty="0" smtClean="0"/>
              <a:t>Given a vector </a:t>
            </a:r>
            <a:r>
              <a:rPr lang="en-US" b="1" dirty="0" smtClean="0"/>
              <a:t>x</a:t>
            </a:r>
            <a:r>
              <a:rPr lang="en-US" dirty="0" smtClean="0"/>
              <a:t> to classify </a:t>
            </a:r>
            <a:r>
              <a:rPr lang="en-US" b="1" dirty="0" smtClean="0">
                <a:solidFill>
                  <a:srgbClr val="99CCFF"/>
                </a:solidFill>
                <a:sym typeface="Symbol" panose="05050102010706020507" pitchFamily="18" charset="2"/>
              </a:rPr>
              <a:t></a:t>
            </a:r>
            <a:r>
              <a:rPr lang="en-US" dirty="0" smtClean="0"/>
              <a:t>  </a:t>
            </a:r>
          </a:p>
          <a:p>
            <a:r>
              <a:rPr lang="en-US" dirty="0" smtClean="0"/>
              <a:t>We need to find </a:t>
            </a:r>
            <a:r>
              <a:rPr lang="en-US" dirty="0"/>
              <a:t>the nearest input vector </a:t>
            </a:r>
            <a:r>
              <a:rPr lang="en-US" dirty="0" smtClean="0"/>
              <a:t>to </a:t>
            </a:r>
            <a:r>
              <a:rPr lang="en-US" b="1" dirty="0" smtClean="0"/>
              <a:t>x</a:t>
            </a:r>
            <a:r>
              <a:rPr lang="en-US" dirty="0" smtClean="0"/>
              <a:t> in </a:t>
            </a:r>
            <a:r>
              <a:rPr lang="en-US" dirty="0"/>
              <a:t>the training set and copy </a:t>
            </a:r>
            <a:r>
              <a:rPr lang="en-US" dirty="0" smtClean="0"/>
              <a:t>its label</a:t>
            </a:r>
            <a:r>
              <a:rPr lang="en-US" dirty="0"/>
              <a:t>.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1243" y="2212404"/>
            <a:ext cx="4137498" cy="1141185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4807" y="3394964"/>
            <a:ext cx="2333625" cy="1581150"/>
          </a:xfrm>
          <a:prstGeom prst="rect">
            <a:avLst/>
          </a:prstGeom>
        </p:spPr>
      </p:pic>
      <p:cxnSp>
        <p:nvCxnSpPr>
          <p:cNvPr id="25" name="Conector recto de flecha 24"/>
          <p:cNvCxnSpPr/>
          <p:nvPr/>
        </p:nvCxnSpPr>
        <p:spPr>
          <a:xfrm flipV="1">
            <a:off x="1179663" y="3415786"/>
            <a:ext cx="0" cy="163984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Conector recto de flecha 25"/>
          <p:cNvCxnSpPr/>
          <p:nvPr/>
        </p:nvCxnSpPr>
        <p:spPr>
          <a:xfrm flipV="1">
            <a:off x="1164945" y="5036862"/>
            <a:ext cx="3033221" cy="1943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CuadroTexto 26"/>
          <p:cNvSpPr txBox="1"/>
          <p:nvPr/>
        </p:nvSpPr>
        <p:spPr>
          <a:xfrm flipH="1">
            <a:off x="3674324" y="4965946"/>
            <a:ext cx="6935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x</a:t>
            </a:r>
            <a:r>
              <a:rPr lang="en-US" sz="2800" baseline="-25000" dirty="0" smtClean="0"/>
              <a:t>1</a:t>
            </a:r>
            <a:endParaRPr lang="en-US" sz="2800" baseline="-25000" dirty="0"/>
          </a:p>
        </p:txBody>
      </p:sp>
      <p:sp>
        <p:nvSpPr>
          <p:cNvPr id="28" name="CuadroTexto 27"/>
          <p:cNvSpPr txBox="1"/>
          <p:nvPr/>
        </p:nvSpPr>
        <p:spPr>
          <a:xfrm flipH="1">
            <a:off x="673824" y="3331610"/>
            <a:ext cx="6935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x</a:t>
            </a:r>
            <a:r>
              <a:rPr lang="en-US" sz="2800" baseline="-25000" dirty="0"/>
              <a:t>2</a:t>
            </a:r>
          </a:p>
        </p:txBody>
      </p:sp>
      <p:sp>
        <p:nvSpPr>
          <p:cNvPr id="29" name="Elipse 28"/>
          <p:cNvSpPr/>
          <p:nvPr/>
        </p:nvSpPr>
        <p:spPr>
          <a:xfrm>
            <a:off x="1988058" y="4575301"/>
            <a:ext cx="206120" cy="212528"/>
          </a:xfrm>
          <a:prstGeom prst="ellipse">
            <a:avLst/>
          </a:prstGeom>
          <a:solidFill>
            <a:srgbClr val="66FF33"/>
          </a:solidFill>
          <a:ln>
            <a:solidFill>
              <a:srgbClr val="66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Elipse 38"/>
          <p:cNvSpPr/>
          <p:nvPr/>
        </p:nvSpPr>
        <p:spPr>
          <a:xfrm>
            <a:off x="1830461" y="4406652"/>
            <a:ext cx="538666" cy="569462"/>
          </a:xfrm>
          <a:prstGeom prst="ellipse">
            <a:avLst/>
          </a:prstGeom>
          <a:noFill/>
          <a:ln w="19050">
            <a:solidFill>
              <a:srgbClr val="66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BF9F5"/>
              </a:solidFill>
            </a:endParaRPr>
          </a:p>
        </p:txBody>
      </p:sp>
      <p:pic>
        <p:nvPicPr>
          <p:cNvPr id="40" name="Imagen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6279" y="3394964"/>
            <a:ext cx="2333625" cy="1581150"/>
          </a:xfrm>
          <a:prstGeom prst="rect">
            <a:avLst/>
          </a:prstGeom>
        </p:spPr>
      </p:pic>
      <p:cxnSp>
        <p:nvCxnSpPr>
          <p:cNvPr id="41" name="Conector recto de flecha 40"/>
          <p:cNvCxnSpPr/>
          <p:nvPr/>
        </p:nvCxnSpPr>
        <p:spPr>
          <a:xfrm flipV="1">
            <a:off x="4841135" y="3415786"/>
            <a:ext cx="0" cy="163984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Conector recto de flecha 41"/>
          <p:cNvCxnSpPr/>
          <p:nvPr/>
        </p:nvCxnSpPr>
        <p:spPr>
          <a:xfrm flipV="1">
            <a:off x="4826417" y="5036862"/>
            <a:ext cx="3033221" cy="1943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CuadroTexto 42"/>
          <p:cNvSpPr txBox="1"/>
          <p:nvPr/>
        </p:nvSpPr>
        <p:spPr>
          <a:xfrm flipH="1">
            <a:off x="7335796" y="4965946"/>
            <a:ext cx="6935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x</a:t>
            </a:r>
            <a:r>
              <a:rPr lang="en-US" sz="2800" baseline="-25000" dirty="0" smtClean="0"/>
              <a:t>1</a:t>
            </a:r>
            <a:endParaRPr lang="en-US" sz="2800" baseline="-25000" dirty="0"/>
          </a:p>
        </p:txBody>
      </p:sp>
      <p:sp>
        <p:nvSpPr>
          <p:cNvPr id="44" name="CuadroTexto 43"/>
          <p:cNvSpPr txBox="1"/>
          <p:nvPr/>
        </p:nvSpPr>
        <p:spPr>
          <a:xfrm flipH="1">
            <a:off x="4335296" y="3331610"/>
            <a:ext cx="6935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x</a:t>
            </a:r>
            <a:r>
              <a:rPr lang="en-US" sz="2800" baseline="-25000" dirty="0"/>
              <a:t>2</a:t>
            </a:r>
          </a:p>
        </p:txBody>
      </p:sp>
      <p:sp>
        <p:nvSpPr>
          <p:cNvPr id="45" name="Elipse 44"/>
          <p:cNvSpPr/>
          <p:nvPr/>
        </p:nvSpPr>
        <p:spPr>
          <a:xfrm>
            <a:off x="5633628" y="4575301"/>
            <a:ext cx="206120" cy="212528"/>
          </a:xfrm>
          <a:prstGeom prst="ellipse">
            <a:avLst/>
          </a:prstGeom>
          <a:solidFill>
            <a:srgbClr val="66FF33"/>
          </a:solidFill>
          <a:ln>
            <a:solidFill>
              <a:srgbClr val="66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Elipse 45"/>
          <p:cNvSpPr/>
          <p:nvPr/>
        </p:nvSpPr>
        <p:spPr>
          <a:xfrm>
            <a:off x="5072931" y="4094922"/>
            <a:ext cx="1244571" cy="1201906"/>
          </a:xfrm>
          <a:prstGeom prst="ellipse">
            <a:avLst/>
          </a:prstGeom>
          <a:noFill/>
          <a:ln w="19050">
            <a:solidFill>
              <a:srgbClr val="66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CuadroTexto 47"/>
          <p:cNvSpPr txBox="1"/>
          <p:nvPr/>
        </p:nvSpPr>
        <p:spPr>
          <a:xfrm>
            <a:off x="1697965" y="5227556"/>
            <a:ext cx="643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BF9F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 = 1</a:t>
            </a:r>
            <a:endParaRPr lang="en-US" dirty="0">
              <a:solidFill>
                <a:srgbClr val="3BF9F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CuadroTexto 48"/>
          <p:cNvSpPr txBox="1"/>
          <p:nvPr/>
        </p:nvSpPr>
        <p:spPr>
          <a:xfrm>
            <a:off x="5701141" y="5296828"/>
            <a:ext cx="643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BF9F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 = 2</a:t>
            </a:r>
            <a:endParaRPr lang="en-US" dirty="0">
              <a:solidFill>
                <a:srgbClr val="3BF9F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1" name="Conector recto de flecha 50"/>
          <p:cNvCxnSpPr>
            <a:stCxn id="39" idx="5"/>
          </p:cNvCxnSpPr>
          <p:nvPr/>
        </p:nvCxnSpPr>
        <p:spPr>
          <a:xfrm>
            <a:off x="2290241" y="4892718"/>
            <a:ext cx="377967" cy="404110"/>
          </a:xfrm>
          <a:prstGeom prst="straightConnector1">
            <a:avLst/>
          </a:prstGeom>
          <a:ln w="19050">
            <a:solidFill>
              <a:srgbClr val="3BF9F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ector recto de flecha 53"/>
          <p:cNvCxnSpPr/>
          <p:nvPr/>
        </p:nvCxnSpPr>
        <p:spPr>
          <a:xfrm>
            <a:off x="6204146" y="4961990"/>
            <a:ext cx="464540" cy="596448"/>
          </a:xfrm>
          <a:prstGeom prst="straightConnector1">
            <a:avLst/>
          </a:prstGeom>
          <a:ln w="19050">
            <a:solidFill>
              <a:srgbClr val="3BF9F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" name="Imagen 5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8141" y="5219025"/>
            <a:ext cx="352014" cy="421425"/>
          </a:xfrm>
          <a:prstGeom prst="rect">
            <a:avLst/>
          </a:prstGeom>
        </p:spPr>
      </p:pic>
      <p:pic>
        <p:nvPicPr>
          <p:cNvPr id="57" name="Imagen 5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73952" y="5260215"/>
            <a:ext cx="374941" cy="425238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535828" y="5933929"/>
            <a:ext cx="74935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99CCFF"/>
                </a:solidFill>
                <a:sym typeface="Symbol" panose="05050102010706020507" pitchFamily="18" charset="2"/>
              </a:rPr>
              <a:t>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r>
              <a:rPr lang="en-US" dirty="0" smtClean="0"/>
              <a:t>Small k gives fine tuning but can cause overfitting</a:t>
            </a:r>
          </a:p>
          <a:p>
            <a:r>
              <a:rPr lang="en-US" b="1" dirty="0">
                <a:solidFill>
                  <a:srgbClr val="99CCFF"/>
                </a:solidFill>
                <a:sym typeface="Symbol" panose="05050102010706020507" pitchFamily="18" charset="2"/>
              </a:rPr>
              <a:t> </a:t>
            </a:r>
            <a:r>
              <a:rPr lang="en-US" dirty="0" smtClean="0"/>
              <a:t>Large k implies coarse tuning but can led to </a:t>
            </a:r>
            <a:r>
              <a:rPr lang="en-US" dirty="0" err="1" smtClean="0"/>
              <a:t>underfitting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50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31</a:t>
            </a:fld>
            <a:endParaRPr lang="en-US" dirty="0"/>
          </a:p>
        </p:txBody>
      </p:sp>
      <p:sp>
        <p:nvSpPr>
          <p:cNvPr id="5" name="CuadroTexto 4"/>
          <p:cNvSpPr txBox="1"/>
          <p:nvPr/>
        </p:nvSpPr>
        <p:spPr>
          <a:xfrm>
            <a:off x="2173396" y="239572"/>
            <a:ext cx="43890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Supervised learning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530640" y="1289074"/>
            <a:ext cx="73434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99CCFF"/>
                </a:solidFill>
                <a:sym typeface="Symbol" panose="05050102010706020507" pitchFamily="18" charset="2"/>
              </a:rPr>
              <a:t></a:t>
            </a:r>
            <a:r>
              <a:rPr lang="en-US" dirty="0" smtClean="0"/>
              <a:t> </a:t>
            </a:r>
            <a:r>
              <a:rPr lang="en-US" b="1" i="1" u="sng" dirty="0" smtClean="0"/>
              <a:t>Decision tree models:</a:t>
            </a:r>
            <a:r>
              <a:rPr lang="en-US" dirty="0" smtClean="0"/>
              <a:t> </a:t>
            </a:r>
            <a:r>
              <a:rPr lang="en-US" dirty="0"/>
              <a:t>make predictions by recursively splitting on </a:t>
            </a:r>
            <a:r>
              <a:rPr lang="en-US" dirty="0" smtClean="0"/>
              <a:t>different</a:t>
            </a:r>
            <a:endParaRPr lang="en-US" dirty="0"/>
          </a:p>
          <a:p>
            <a:r>
              <a:rPr lang="en-US" dirty="0"/>
              <a:t>attributes according to a tree structure.</a:t>
            </a:r>
            <a:r>
              <a:rPr lang="en-US" dirty="0" smtClean="0"/>
              <a:t>  </a:t>
            </a:r>
          </a:p>
        </p:txBody>
      </p:sp>
      <p:sp>
        <p:nvSpPr>
          <p:cNvPr id="29" name="Elipse 28"/>
          <p:cNvSpPr/>
          <p:nvPr/>
        </p:nvSpPr>
        <p:spPr>
          <a:xfrm>
            <a:off x="2272006" y="2007363"/>
            <a:ext cx="206120" cy="212528"/>
          </a:xfrm>
          <a:prstGeom prst="ellipse">
            <a:avLst/>
          </a:prstGeom>
          <a:solidFill>
            <a:srgbClr val="66FF33"/>
          </a:solidFill>
          <a:ln>
            <a:solidFill>
              <a:srgbClr val="66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7" name="Imagen 5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7350" y="5062383"/>
            <a:ext cx="374941" cy="425238"/>
          </a:xfrm>
          <a:prstGeom prst="rect">
            <a:avLst/>
          </a:prstGeom>
        </p:spPr>
      </p:pic>
      <p:cxnSp>
        <p:nvCxnSpPr>
          <p:cNvPr id="59" name="Conector recto de flecha 58"/>
          <p:cNvCxnSpPr/>
          <p:nvPr/>
        </p:nvCxnSpPr>
        <p:spPr>
          <a:xfrm flipH="1">
            <a:off x="1600872" y="3234004"/>
            <a:ext cx="548942" cy="34636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Conector recto de flecha 59"/>
          <p:cNvCxnSpPr/>
          <p:nvPr/>
        </p:nvCxnSpPr>
        <p:spPr>
          <a:xfrm>
            <a:off x="2491966" y="3233155"/>
            <a:ext cx="723964" cy="34636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4" name="CuadroTexto 63"/>
          <p:cNvSpPr txBox="1"/>
          <p:nvPr/>
        </p:nvSpPr>
        <p:spPr>
          <a:xfrm>
            <a:off x="1852545" y="2760953"/>
            <a:ext cx="1108632" cy="369332"/>
          </a:xfrm>
          <a:prstGeom prst="rect">
            <a:avLst/>
          </a:prstGeom>
          <a:solidFill>
            <a:srgbClr val="C9FFFF"/>
          </a:solidFill>
          <a:ln w="28575">
            <a:solidFill>
              <a:srgbClr val="3BF9F5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Is it red ?</a:t>
            </a:r>
            <a:endParaRPr lang="en-US" dirty="0"/>
          </a:p>
        </p:txBody>
      </p:sp>
      <p:sp>
        <p:nvSpPr>
          <p:cNvPr id="65" name="CuadroTexto 64"/>
          <p:cNvSpPr txBox="1"/>
          <p:nvPr/>
        </p:nvSpPr>
        <p:spPr>
          <a:xfrm>
            <a:off x="2961177" y="3672973"/>
            <a:ext cx="1108632" cy="646331"/>
          </a:xfrm>
          <a:prstGeom prst="rect">
            <a:avLst/>
          </a:prstGeom>
          <a:solidFill>
            <a:srgbClr val="C9FFFF"/>
          </a:solidFill>
          <a:ln w="28575">
            <a:solidFill>
              <a:srgbClr val="3BF9F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Rounded shape?</a:t>
            </a:r>
            <a:endParaRPr lang="en-US" dirty="0"/>
          </a:p>
        </p:txBody>
      </p:sp>
      <p:cxnSp>
        <p:nvCxnSpPr>
          <p:cNvPr id="66" name="Conector recto de flecha 65"/>
          <p:cNvCxnSpPr/>
          <p:nvPr/>
        </p:nvCxnSpPr>
        <p:spPr>
          <a:xfrm>
            <a:off x="3699211" y="4431383"/>
            <a:ext cx="370598" cy="49473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Conector recto de flecha 67"/>
          <p:cNvCxnSpPr/>
          <p:nvPr/>
        </p:nvCxnSpPr>
        <p:spPr>
          <a:xfrm flipH="1">
            <a:off x="3109736" y="4431383"/>
            <a:ext cx="314400" cy="51999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1" name="Imagen 7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1758" y="4926122"/>
            <a:ext cx="514591" cy="484321"/>
          </a:xfrm>
          <a:prstGeom prst="rect">
            <a:avLst/>
          </a:prstGeom>
        </p:spPr>
      </p:pic>
      <p:pic>
        <p:nvPicPr>
          <p:cNvPr id="72" name="Imagen 7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2295" y="5019966"/>
            <a:ext cx="405375" cy="485308"/>
          </a:xfrm>
          <a:prstGeom prst="rect">
            <a:avLst/>
          </a:prstGeom>
        </p:spPr>
      </p:pic>
      <p:sp>
        <p:nvSpPr>
          <p:cNvPr id="73" name="CuadroTexto 72"/>
          <p:cNvSpPr txBox="1"/>
          <p:nvPr/>
        </p:nvSpPr>
        <p:spPr>
          <a:xfrm>
            <a:off x="992944" y="3669730"/>
            <a:ext cx="1108632" cy="646331"/>
          </a:xfrm>
          <a:prstGeom prst="rect">
            <a:avLst/>
          </a:prstGeom>
          <a:solidFill>
            <a:srgbClr val="C9FFFF"/>
          </a:solidFill>
          <a:ln w="28575">
            <a:solidFill>
              <a:srgbClr val="3BF9F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Has leaves?</a:t>
            </a:r>
            <a:endParaRPr lang="en-US" dirty="0"/>
          </a:p>
        </p:txBody>
      </p:sp>
      <p:cxnSp>
        <p:nvCxnSpPr>
          <p:cNvPr id="74" name="Conector recto de flecha 73"/>
          <p:cNvCxnSpPr/>
          <p:nvPr/>
        </p:nvCxnSpPr>
        <p:spPr>
          <a:xfrm>
            <a:off x="1623971" y="4544871"/>
            <a:ext cx="370598" cy="49473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Conector recto de flecha 74"/>
          <p:cNvCxnSpPr/>
          <p:nvPr/>
        </p:nvCxnSpPr>
        <p:spPr>
          <a:xfrm flipH="1">
            <a:off x="1034496" y="4544871"/>
            <a:ext cx="314400" cy="51999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6" name="Imagen 7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1744" y="5132699"/>
            <a:ext cx="332694" cy="413347"/>
          </a:xfrm>
          <a:prstGeom prst="rect">
            <a:avLst/>
          </a:prstGeom>
        </p:spPr>
      </p:pic>
      <p:sp>
        <p:nvSpPr>
          <p:cNvPr id="77" name="CuadroTexto 76"/>
          <p:cNvSpPr txBox="1"/>
          <p:nvPr/>
        </p:nvSpPr>
        <p:spPr>
          <a:xfrm flipH="1">
            <a:off x="3018879" y="3154247"/>
            <a:ext cx="808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YES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78" name="CuadroTexto 77"/>
          <p:cNvSpPr txBox="1"/>
          <p:nvPr/>
        </p:nvSpPr>
        <p:spPr>
          <a:xfrm flipH="1">
            <a:off x="1196483" y="3120789"/>
            <a:ext cx="808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NO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9" name="CuadroTexto 78"/>
          <p:cNvSpPr txBox="1"/>
          <p:nvPr/>
        </p:nvSpPr>
        <p:spPr>
          <a:xfrm flipH="1">
            <a:off x="619309" y="4596152"/>
            <a:ext cx="808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NO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0" name="CuadroTexto 79"/>
          <p:cNvSpPr txBox="1"/>
          <p:nvPr/>
        </p:nvSpPr>
        <p:spPr>
          <a:xfrm flipH="1">
            <a:off x="2717244" y="4476177"/>
            <a:ext cx="808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NO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1" name="CuadroTexto 80"/>
          <p:cNvSpPr txBox="1"/>
          <p:nvPr/>
        </p:nvSpPr>
        <p:spPr>
          <a:xfrm flipH="1">
            <a:off x="3891127" y="4425330"/>
            <a:ext cx="808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YES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82" name="CuadroTexto 81"/>
          <p:cNvSpPr txBox="1"/>
          <p:nvPr/>
        </p:nvSpPr>
        <p:spPr>
          <a:xfrm flipH="1">
            <a:off x="1789950" y="4464241"/>
            <a:ext cx="808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YES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83" name="CuadroTexto 82"/>
          <p:cNvSpPr txBox="1"/>
          <p:nvPr/>
        </p:nvSpPr>
        <p:spPr>
          <a:xfrm>
            <a:off x="2223706" y="2289465"/>
            <a:ext cx="169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?</a:t>
            </a:r>
            <a:endParaRPr lang="en-US" sz="2000" dirty="0"/>
          </a:p>
        </p:txBody>
      </p:sp>
      <p:sp>
        <p:nvSpPr>
          <p:cNvPr id="85" name="CuadroTexto 84"/>
          <p:cNvSpPr txBox="1"/>
          <p:nvPr/>
        </p:nvSpPr>
        <p:spPr>
          <a:xfrm>
            <a:off x="7101191" y="1507787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6" name="CuadroTexto 85"/>
          <p:cNvSpPr txBox="1"/>
          <p:nvPr/>
        </p:nvSpPr>
        <p:spPr>
          <a:xfrm>
            <a:off x="261501" y="5712245"/>
            <a:ext cx="49252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Internal </a:t>
            </a:r>
            <a:r>
              <a:rPr lang="en-US" i="1" dirty="0" smtClean="0"/>
              <a:t>nodes</a:t>
            </a:r>
            <a:r>
              <a:rPr lang="en-US" dirty="0" smtClean="0"/>
              <a:t> test the attributes </a:t>
            </a:r>
          </a:p>
          <a:p>
            <a:r>
              <a:rPr lang="en-US" dirty="0" smtClean="0"/>
              <a:t>- Attribute values are separated by </a:t>
            </a:r>
            <a:r>
              <a:rPr lang="en-US" i="1" dirty="0" smtClean="0"/>
              <a:t>branches</a:t>
            </a:r>
          </a:p>
          <a:p>
            <a:r>
              <a:rPr lang="en-US" dirty="0" smtClean="0"/>
              <a:t>- </a:t>
            </a:r>
            <a:r>
              <a:rPr lang="en-US" i="1" dirty="0" smtClean="0"/>
              <a:t>Leaf</a:t>
            </a:r>
            <a:r>
              <a:rPr lang="en-US" dirty="0" smtClean="0"/>
              <a:t> nodes are output values </a:t>
            </a:r>
            <a:endParaRPr lang="en-US" dirty="0"/>
          </a:p>
        </p:txBody>
      </p:sp>
      <p:sp>
        <p:nvSpPr>
          <p:cNvPr id="3" name="CuadroTexto 2"/>
          <p:cNvSpPr txBox="1"/>
          <p:nvPr/>
        </p:nvSpPr>
        <p:spPr>
          <a:xfrm>
            <a:off x="4563716" y="1939005"/>
            <a:ext cx="39814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99CCFF"/>
                </a:solidFill>
                <a:sym typeface="Wingdings" panose="05000000000000000000" pitchFamily="2" charset="2"/>
              </a:rPr>
              <a:t>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smtClean="0"/>
              <a:t>One can combine multiple models or decision trees in an </a:t>
            </a:r>
            <a:r>
              <a:rPr lang="en-US" b="1" i="1" dirty="0" smtClean="0"/>
              <a:t>ensemble</a:t>
            </a:r>
            <a:r>
              <a:rPr lang="en-US" b="1" dirty="0" smtClean="0"/>
              <a:t>.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1" name="CuadroTexto 30"/>
          <p:cNvSpPr txBox="1"/>
          <p:nvPr/>
        </p:nvSpPr>
        <p:spPr>
          <a:xfrm>
            <a:off x="4601961" y="2734373"/>
            <a:ext cx="431026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Bootstrapping:</a:t>
            </a:r>
            <a:r>
              <a:rPr lang="en-US" dirty="0" smtClean="0"/>
              <a:t> creation of  multiple data  </a:t>
            </a:r>
            <a:r>
              <a:rPr lang="en-US" dirty="0"/>
              <a:t>subsets </a:t>
            </a:r>
            <a:r>
              <a:rPr lang="en-US" dirty="0" smtClean="0"/>
              <a:t>by </a:t>
            </a:r>
            <a:r>
              <a:rPr lang="en-US" dirty="0"/>
              <a:t>randomly sampling with </a:t>
            </a:r>
            <a:r>
              <a:rPr lang="en-US" dirty="0" smtClean="0"/>
              <a:t>replacements </a:t>
            </a:r>
            <a:r>
              <a:rPr lang="en-US" dirty="0"/>
              <a:t>from the original dataset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b="1" i="1" dirty="0" smtClean="0"/>
              <a:t>Random Splits: </a:t>
            </a:r>
            <a:r>
              <a:rPr lang="en-US" dirty="0" smtClean="0"/>
              <a:t>division of </a:t>
            </a:r>
            <a:r>
              <a:rPr lang="en-US" dirty="0"/>
              <a:t>data randomly into different parts or subsets. </a:t>
            </a:r>
            <a:endParaRPr lang="en-US" dirty="0" smtClean="0"/>
          </a:p>
          <a:p>
            <a:endParaRPr lang="en-US" dirty="0"/>
          </a:p>
          <a:p>
            <a:r>
              <a:rPr lang="en-US" b="1" i="1" dirty="0"/>
              <a:t>Bagging (Bootstrap Aggregating</a:t>
            </a:r>
            <a:r>
              <a:rPr lang="en-US" b="1" i="1" dirty="0" smtClean="0"/>
              <a:t>): </a:t>
            </a:r>
          </a:p>
          <a:p>
            <a:r>
              <a:rPr lang="en-US" dirty="0"/>
              <a:t>multiple models are trained independently on different </a:t>
            </a:r>
            <a:r>
              <a:rPr lang="en-US" dirty="0" smtClean="0"/>
              <a:t>bootstrapped data subsets.   </a:t>
            </a:r>
            <a:endParaRPr lang="en-US" dirty="0"/>
          </a:p>
        </p:txBody>
      </p:sp>
      <p:sp>
        <p:nvSpPr>
          <p:cNvPr id="7" name="CuadroTexto 6"/>
          <p:cNvSpPr txBox="1"/>
          <p:nvPr/>
        </p:nvSpPr>
        <p:spPr>
          <a:xfrm flipH="1">
            <a:off x="4821154" y="5856237"/>
            <a:ext cx="5023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Random forests: bagging + random splits  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44900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59"/>
          <a:stretch/>
        </p:blipFill>
        <p:spPr>
          <a:xfrm>
            <a:off x="3987800" y="831219"/>
            <a:ext cx="3626298" cy="1886581"/>
          </a:xfrm>
          <a:prstGeom prst="rect">
            <a:avLst/>
          </a:prstGeom>
        </p:spPr>
      </p:pic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7788" b="3427"/>
          <a:stretch/>
        </p:blipFill>
        <p:spPr>
          <a:xfrm>
            <a:off x="120650" y="2909987"/>
            <a:ext cx="8826500" cy="3619500"/>
          </a:xfrm>
          <a:prstGeom prst="rect">
            <a:avLst/>
          </a:prstGeom>
          <a:ln w="19050">
            <a:solidFill>
              <a:srgbClr val="33CC3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CuadroTexto 4"/>
          <p:cNvSpPr txBox="1"/>
          <p:nvPr/>
        </p:nvSpPr>
        <p:spPr>
          <a:xfrm>
            <a:off x="2173396" y="239572"/>
            <a:ext cx="43890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Supervised learning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uadroTexto 8"/>
          <p:cNvSpPr txBox="1"/>
          <p:nvPr/>
        </p:nvSpPr>
        <p:spPr>
          <a:xfrm flipH="1">
            <a:off x="414019" y="1246849"/>
            <a:ext cx="31292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9CCFF"/>
                </a:solidFill>
                <a:sym typeface="Symbol" panose="05050102010706020507" pitchFamily="18" charset="2"/>
              </a:rPr>
              <a:t>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r>
              <a:rPr lang="en-US" u="sng" dirty="0" smtClean="0">
                <a:sym typeface="Symbol" panose="05050102010706020507" pitchFamily="18" charset="2"/>
              </a:rPr>
              <a:t>Metrics for </a:t>
            </a:r>
            <a:r>
              <a:rPr lang="en-US" u="sng" dirty="0" smtClean="0"/>
              <a:t>Classification:</a:t>
            </a:r>
          </a:p>
          <a:p>
            <a:endParaRPr lang="en-US" sz="1200" dirty="0" smtClean="0"/>
          </a:p>
        </p:txBody>
      </p:sp>
      <p:sp>
        <p:nvSpPr>
          <p:cNvPr id="10" name="Rectángulo 9"/>
          <p:cNvSpPr/>
          <p:nvPr/>
        </p:nvSpPr>
        <p:spPr>
          <a:xfrm>
            <a:off x="521548" y="1733432"/>
            <a:ext cx="3605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Several figures of merit are defined according to the </a:t>
            </a:r>
            <a:r>
              <a:rPr lang="en-US" i="1" dirty="0"/>
              <a:t>confusion matrix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7184718" y="6529487"/>
            <a:ext cx="184563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[DOI</a:t>
            </a:r>
            <a:r>
              <a:rPr lang="en-US" sz="1200" dirty="0">
                <a:solidFill>
                  <a:srgbClr val="0070C0"/>
                </a:solidFill>
              </a:rPr>
              <a:t>: </a:t>
            </a:r>
            <a:r>
              <a:rPr lang="en-US" sz="1200" dirty="0" smtClean="0">
                <a:solidFill>
                  <a:srgbClr val="0070C0"/>
                </a:solidFill>
              </a:rPr>
              <a:t>10.3390/s18061803]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13" name="Proceso 12"/>
          <p:cNvSpPr/>
          <p:nvPr/>
        </p:nvSpPr>
        <p:spPr>
          <a:xfrm>
            <a:off x="7525198" y="5156200"/>
            <a:ext cx="386902" cy="241300"/>
          </a:xfrm>
          <a:prstGeom prst="flowChart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88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542" y="2481818"/>
            <a:ext cx="7544622" cy="3708554"/>
          </a:xfr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33</a:t>
            </a:fld>
            <a:endParaRPr lang="en-US"/>
          </a:p>
        </p:txBody>
      </p:sp>
      <p:sp>
        <p:nvSpPr>
          <p:cNvPr id="6" name="CuadroTexto 5"/>
          <p:cNvSpPr txBox="1"/>
          <p:nvPr/>
        </p:nvSpPr>
        <p:spPr>
          <a:xfrm>
            <a:off x="2173396" y="239572"/>
            <a:ext cx="43890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Supervised learning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759542" y="1252973"/>
            <a:ext cx="76885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</a:t>
            </a:r>
            <a:r>
              <a:rPr lang="en-US" b="1" dirty="0"/>
              <a:t>ROC figure of merit</a:t>
            </a:r>
            <a:r>
              <a:rPr lang="en-US" dirty="0"/>
              <a:t> is typically quantified using the </a:t>
            </a:r>
            <a:r>
              <a:rPr lang="en-US" b="1" dirty="0"/>
              <a:t>Area Under the ROC Curve (AUC-ROC)</a:t>
            </a:r>
            <a:r>
              <a:rPr lang="en-US" dirty="0"/>
              <a:t>, which gives a single scalar value representing the model’s overall ability to discriminate between positive and negative classes.</a:t>
            </a:r>
          </a:p>
        </p:txBody>
      </p:sp>
    </p:spTree>
    <p:extLst>
      <p:ext uri="{BB962C8B-B14F-4D97-AF65-F5344CB8AC3E}">
        <p14:creationId xmlns:p14="http://schemas.microsoft.com/office/powerpoint/2010/main" val="262865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AA94E0-CCC0-48E9-91C8-327E84E8983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135221" y="2461098"/>
            <a:ext cx="48735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Unsupervised</a:t>
            </a: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 Learning  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3232" b="14531"/>
          <a:stretch/>
        </p:blipFill>
        <p:spPr>
          <a:xfrm>
            <a:off x="1040858" y="1464601"/>
            <a:ext cx="7062281" cy="5101569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476959" y="197804"/>
            <a:ext cx="84022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Unsupervised Learning  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clrChange>
              <a:clrFrom>
                <a:srgbClr val="1D1D1D"/>
              </a:clrFrom>
              <a:clrTo>
                <a:srgbClr val="1D1D1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21639" y="6322661"/>
            <a:ext cx="1203697" cy="256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43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35</a:t>
            </a:fld>
            <a:endParaRPr lang="en-US"/>
          </a:p>
        </p:txBody>
      </p:sp>
      <p:sp>
        <p:nvSpPr>
          <p:cNvPr id="5" name="CuadroTexto 4"/>
          <p:cNvSpPr txBox="1"/>
          <p:nvPr/>
        </p:nvSpPr>
        <p:spPr>
          <a:xfrm>
            <a:off x="2173396" y="239572"/>
            <a:ext cx="49628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Unsupervised learning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758035" y="1856059"/>
            <a:ext cx="2093137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97D2FF"/>
                </a:solidFill>
                <a:sym typeface="Symbol" panose="05050102010706020507" pitchFamily="18" charset="2"/>
              </a:rPr>
              <a:t></a:t>
            </a:r>
            <a:r>
              <a:rPr lang="en-GB" sz="2400" dirty="0" smtClean="0">
                <a:sym typeface="Symbol" panose="05050102010706020507" pitchFamily="18" charset="2"/>
              </a:rPr>
              <a:t>  CLUSTERING </a:t>
            </a:r>
            <a:endParaRPr lang="en-GB" sz="2400" dirty="0"/>
          </a:p>
        </p:txBody>
      </p:sp>
      <p:sp>
        <p:nvSpPr>
          <p:cNvPr id="7" name="Rectángulo 6"/>
          <p:cNvSpPr/>
          <p:nvPr/>
        </p:nvSpPr>
        <p:spPr>
          <a:xfrm>
            <a:off x="612843" y="1046855"/>
            <a:ext cx="82101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97D2FF"/>
                </a:solidFill>
                <a:sym typeface="Symbol" panose="05050102010706020507" pitchFamily="18" charset="2"/>
              </a:rPr>
              <a:t> </a:t>
            </a:r>
            <a:r>
              <a:rPr lang="en-US" sz="2000" dirty="0" smtClean="0">
                <a:sym typeface="Symbol" panose="05050102010706020507" pitchFamily="18" charset="2"/>
              </a:rPr>
              <a:t>The training sample is not labelled, the model has to find the latent structure underlying the data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8" name="Rectángulo 7"/>
          <p:cNvSpPr/>
          <p:nvPr/>
        </p:nvSpPr>
        <p:spPr>
          <a:xfrm>
            <a:off x="654121" y="2400568"/>
            <a:ext cx="63609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Meaningful grouping of data according to their similarities. </a:t>
            </a:r>
            <a:endParaRPr lang="en-US" sz="2000" dirty="0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1201487" y="2868710"/>
            <a:ext cx="2633088" cy="2856076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1450" y="2817592"/>
            <a:ext cx="2659617" cy="2956171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3478" y="3920246"/>
            <a:ext cx="569068" cy="545357"/>
          </a:xfrm>
          <a:prstGeom prst="rect">
            <a:avLst/>
          </a:prstGeom>
        </p:spPr>
      </p:pic>
      <p:sp>
        <p:nvSpPr>
          <p:cNvPr id="17" name="Rectángulo 16"/>
          <p:cNvSpPr/>
          <p:nvPr/>
        </p:nvSpPr>
        <p:spPr>
          <a:xfrm>
            <a:off x="553251" y="5897164"/>
            <a:ext cx="79185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goal: to find  the clusters </a:t>
            </a:r>
            <a:r>
              <a:rPr lang="en-US" dirty="0"/>
              <a:t>that minimize or maximize an </a:t>
            </a:r>
            <a:r>
              <a:rPr lang="en-US" i="1" dirty="0" smtClean="0"/>
              <a:t>objective function</a:t>
            </a:r>
            <a:r>
              <a:rPr lang="en-US" dirty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8087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36</a:t>
            </a:fld>
            <a:endParaRPr lang="en-US"/>
          </a:p>
        </p:txBody>
      </p:sp>
      <p:sp>
        <p:nvSpPr>
          <p:cNvPr id="9" name="CuadroTexto 8"/>
          <p:cNvSpPr txBox="1"/>
          <p:nvPr/>
        </p:nvSpPr>
        <p:spPr>
          <a:xfrm flipH="1">
            <a:off x="389299" y="948972"/>
            <a:ext cx="3106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K-means algorithm:  </a:t>
            </a:r>
            <a:endParaRPr lang="en-US" b="1" dirty="0"/>
          </a:p>
        </p:txBody>
      </p:sp>
      <p:sp>
        <p:nvSpPr>
          <p:cNvPr id="10" name="Rectángulo 9"/>
          <p:cNvSpPr/>
          <p:nvPr/>
        </p:nvSpPr>
        <p:spPr>
          <a:xfrm>
            <a:off x="379571" y="1259936"/>
            <a:ext cx="79766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data belongs to K classes </a:t>
            </a:r>
            <a:r>
              <a:rPr lang="en-US" dirty="0" smtClean="0"/>
              <a:t>or patterns, in the way that the variance within them </a:t>
            </a:r>
          </a:p>
          <a:p>
            <a:r>
              <a:rPr lang="en-US" dirty="0" smtClean="0"/>
              <a:t>is as small as possible. </a:t>
            </a:r>
            <a:endParaRPr lang="en-US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430" y="1989598"/>
            <a:ext cx="3646012" cy="2164506"/>
          </a:xfrm>
          <a:prstGeom prst="rect">
            <a:avLst/>
          </a:prstGeom>
        </p:spPr>
      </p:pic>
      <p:cxnSp>
        <p:nvCxnSpPr>
          <p:cNvPr id="11" name="Conector recto de flecha 10"/>
          <p:cNvCxnSpPr/>
          <p:nvPr/>
        </p:nvCxnSpPr>
        <p:spPr>
          <a:xfrm flipV="1">
            <a:off x="790557" y="2067422"/>
            <a:ext cx="0" cy="209382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ector recto de flecha 11"/>
          <p:cNvCxnSpPr/>
          <p:nvPr/>
        </p:nvCxnSpPr>
        <p:spPr>
          <a:xfrm flipV="1">
            <a:off x="771101" y="4170972"/>
            <a:ext cx="3499341" cy="1943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CuadroTexto 12"/>
          <p:cNvSpPr txBox="1"/>
          <p:nvPr/>
        </p:nvSpPr>
        <p:spPr>
          <a:xfrm flipH="1">
            <a:off x="3372767" y="4268246"/>
            <a:ext cx="6935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x</a:t>
            </a:r>
            <a:r>
              <a:rPr lang="en-US" sz="2800" baseline="-25000" dirty="0" smtClean="0"/>
              <a:t>1</a:t>
            </a:r>
            <a:endParaRPr lang="en-US" sz="2800" baseline="-25000" dirty="0"/>
          </a:p>
        </p:txBody>
      </p:sp>
      <p:sp>
        <p:nvSpPr>
          <p:cNvPr id="14" name="CuadroTexto 13"/>
          <p:cNvSpPr txBox="1"/>
          <p:nvPr/>
        </p:nvSpPr>
        <p:spPr>
          <a:xfrm flipH="1">
            <a:off x="284718" y="2109703"/>
            <a:ext cx="6935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x</a:t>
            </a:r>
            <a:r>
              <a:rPr lang="en-US" sz="2800" baseline="-25000" dirty="0"/>
              <a:t>2</a:t>
            </a:r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3889" y="1660702"/>
            <a:ext cx="3667936" cy="2226502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83889" y="4197493"/>
            <a:ext cx="3630548" cy="2195500"/>
          </a:xfrm>
          <a:prstGeom prst="rect">
            <a:avLst/>
          </a:prstGeom>
        </p:spPr>
      </p:pic>
      <p:sp>
        <p:nvSpPr>
          <p:cNvPr id="18" name="CuadroTexto 17"/>
          <p:cNvSpPr txBox="1"/>
          <p:nvPr/>
        </p:nvSpPr>
        <p:spPr>
          <a:xfrm flipH="1">
            <a:off x="4983889" y="3881886"/>
            <a:ext cx="3913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9CCFF"/>
                </a:solidFill>
              </a:rPr>
              <a:t>1</a:t>
            </a:r>
            <a:r>
              <a:rPr lang="en-US" dirty="0" smtClean="0"/>
              <a:t>- assign an initial cluster to each data  </a:t>
            </a:r>
            <a:endParaRPr lang="en-US" dirty="0"/>
          </a:p>
        </p:txBody>
      </p:sp>
      <p:sp>
        <p:nvSpPr>
          <p:cNvPr id="19" name="CuadroTexto 18"/>
          <p:cNvSpPr txBox="1"/>
          <p:nvPr/>
        </p:nvSpPr>
        <p:spPr>
          <a:xfrm flipH="1">
            <a:off x="5077922" y="6047920"/>
            <a:ext cx="3913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99CCFF"/>
                </a:solidFill>
              </a:rPr>
              <a:t>2</a:t>
            </a:r>
            <a:r>
              <a:rPr lang="en-US" dirty="0" smtClean="0">
                <a:solidFill>
                  <a:srgbClr val="99CCFF"/>
                </a:solidFill>
              </a:rPr>
              <a:t>- </a:t>
            </a:r>
            <a:r>
              <a:rPr lang="en-US" dirty="0" err="1" smtClean="0"/>
              <a:t>Recompute</a:t>
            </a:r>
            <a:r>
              <a:rPr lang="en-US" dirty="0" smtClean="0"/>
              <a:t> the cluster center   </a:t>
            </a:r>
          </a:p>
          <a:p>
            <a:r>
              <a:rPr lang="en-US" dirty="0"/>
              <a:t> </a:t>
            </a:r>
            <a:r>
              <a:rPr lang="en-US" dirty="0" smtClean="0"/>
              <a:t>   according to the gravity center </a:t>
            </a:r>
            <a:endParaRPr lang="en-US" dirty="0"/>
          </a:p>
        </p:txBody>
      </p:sp>
      <p:sp>
        <p:nvSpPr>
          <p:cNvPr id="20" name="CuadroTexto 19"/>
          <p:cNvSpPr txBox="1"/>
          <p:nvPr/>
        </p:nvSpPr>
        <p:spPr>
          <a:xfrm flipH="1">
            <a:off x="742243" y="4777471"/>
            <a:ext cx="38647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have to find cluster centers (m) or </a:t>
            </a:r>
            <a:r>
              <a:rPr lang="en-US" i="1" dirty="0" smtClean="0"/>
              <a:t>centroid</a:t>
            </a:r>
            <a:r>
              <a:rPr lang="en-US" dirty="0" smtClean="0"/>
              <a:t> and make assignments (</a:t>
            </a:r>
            <a:r>
              <a:rPr lang="en-US" dirty="0" err="1" smtClean="0"/>
              <a:t>r</a:t>
            </a:r>
            <a:r>
              <a:rPr lang="en-US" baseline="-25000" dirty="0" err="1" smtClean="0"/>
              <a:t>K</a:t>
            </a:r>
            <a:r>
              <a:rPr lang="en-US" dirty="0" smtClean="0"/>
              <a:t>) for each data point x</a:t>
            </a:r>
            <a:r>
              <a:rPr lang="en-US" baseline="30000" dirty="0" smtClean="0"/>
              <a:t>(n)</a:t>
            </a:r>
          </a:p>
        </p:txBody>
      </p:sp>
      <p:pic>
        <p:nvPicPr>
          <p:cNvPr id="23" name="Imagen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2988" y="5840192"/>
            <a:ext cx="3610887" cy="907198"/>
          </a:xfrm>
          <a:prstGeom prst="rect">
            <a:avLst/>
          </a:prstGeom>
        </p:spPr>
      </p:pic>
      <p:sp>
        <p:nvSpPr>
          <p:cNvPr id="24" name="CuadroTexto 23"/>
          <p:cNvSpPr txBox="1"/>
          <p:nvPr/>
        </p:nvSpPr>
        <p:spPr>
          <a:xfrm>
            <a:off x="2173396" y="239572"/>
            <a:ext cx="49628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Unsupervised learning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9714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1108" y="2158260"/>
            <a:ext cx="5801784" cy="4351338"/>
          </a:xfr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37</a:t>
            </a:fld>
            <a:endParaRPr lang="en-US"/>
          </a:p>
        </p:txBody>
      </p:sp>
      <p:sp>
        <p:nvSpPr>
          <p:cNvPr id="8" name="Rectángulo 7"/>
          <p:cNvSpPr/>
          <p:nvPr/>
        </p:nvSpPr>
        <p:spPr>
          <a:xfrm>
            <a:off x="1636325" y="6509598"/>
            <a:ext cx="653698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https://code-specialist.com/python/k-means-algorithm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4051" y="1094567"/>
            <a:ext cx="5900130" cy="908111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 flipH="1">
            <a:off x="389299" y="919792"/>
            <a:ext cx="310676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K-means algorithm:</a:t>
            </a:r>
            <a:r>
              <a:rPr lang="en-US" dirty="0" smtClean="0"/>
              <a:t> </a:t>
            </a:r>
          </a:p>
          <a:p>
            <a:endParaRPr lang="en-US" sz="1000" dirty="0"/>
          </a:p>
          <a:p>
            <a:r>
              <a:rPr lang="en-US" dirty="0" smtClean="0"/>
              <a:t>Optimization:</a:t>
            </a:r>
            <a:r>
              <a:rPr lang="en-US" b="1" dirty="0" smtClean="0"/>
              <a:t>  </a:t>
            </a:r>
            <a:endParaRPr lang="en-US" b="1" dirty="0"/>
          </a:p>
        </p:txBody>
      </p:sp>
      <p:sp>
        <p:nvSpPr>
          <p:cNvPr id="12" name="CuadroTexto 11"/>
          <p:cNvSpPr txBox="1"/>
          <p:nvPr/>
        </p:nvSpPr>
        <p:spPr>
          <a:xfrm>
            <a:off x="2173396" y="239572"/>
            <a:ext cx="49628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Unsupervised learning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3642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38</a:t>
            </a:fld>
            <a:endParaRPr lang="en-US"/>
          </a:p>
        </p:txBody>
      </p:sp>
      <p:sp>
        <p:nvSpPr>
          <p:cNvPr id="11" name="CuadroTexto 10"/>
          <p:cNvSpPr txBox="1"/>
          <p:nvPr/>
        </p:nvSpPr>
        <p:spPr>
          <a:xfrm flipH="1">
            <a:off x="457393" y="1017072"/>
            <a:ext cx="7431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DBSCAN (Density-Based Spatial Clustering of Applications with Noise) </a:t>
            </a:r>
          </a:p>
        </p:txBody>
      </p:sp>
      <p:sp>
        <p:nvSpPr>
          <p:cNvPr id="3" name="Rectángulo 2"/>
          <p:cNvSpPr/>
          <p:nvPr/>
        </p:nvSpPr>
        <p:spPr>
          <a:xfrm>
            <a:off x="447468" y="1386404"/>
            <a:ext cx="79997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It groups </a:t>
            </a:r>
            <a:r>
              <a:rPr lang="en-US" dirty="0"/>
              <a:t>data points based on their </a:t>
            </a:r>
            <a:r>
              <a:rPr lang="en-US" dirty="0" smtClean="0"/>
              <a:t>density. It allow to identify outliers/noise points that do not fit any cluster (good for anomaly </a:t>
            </a:r>
            <a:r>
              <a:rPr lang="en-US" dirty="0"/>
              <a:t>detection</a:t>
            </a:r>
            <a:r>
              <a:rPr lang="en-US" dirty="0" smtClean="0"/>
              <a:t>). 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98" y="2471542"/>
            <a:ext cx="8239323" cy="3076670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2173396" y="239572"/>
            <a:ext cx="49628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Unsupervised learning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5073959" y="5209658"/>
            <a:ext cx="34413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https://github.com/NSHipster/DBSCAN</a:t>
            </a:r>
          </a:p>
        </p:txBody>
      </p:sp>
      <p:sp>
        <p:nvSpPr>
          <p:cNvPr id="2" name="Rectángulo 1"/>
          <p:cNvSpPr/>
          <p:nvPr/>
        </p:nvSpPr>
        <p:spPr>
          <a:xfrm>
            <a:off x="924127" y="5635761"/>
            <a:ext cx="752312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en-US" sz="1000" dirty="0">
              <a:latin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</a:rPr>
              <a:t>As compare to k-means, it is </a:t>
            </a:r>
            <a:r>
              <a:rPr lang="en-US" dirty="0"/>
              <a:t>not needed to specify a number of clusters. </a:t>
            </a:r>
            <a:r>
              <a:rPr lang="en-US" dirty="0" smtClean="0">
                <a:latin typeface="Calibri" panose="020F0502020204030204" pitchFamily="34" charset="0"/>
              </a:rPr>
              <a:t>DBSCAN can discover </a:t>
            </a:r>
            <a:r>
              <a:rPr lang="en-US" dirty="0">
                <a:latin typeface="Calibri" panose="020F0502020204030204" pitchFamily="34" charset="0"/>
              </a:rPr>
              <a:t>clusters of </a:t>
            </a:r>
            <a:r>
              <a:rPr lang="en-US" dirty="0" smtClean="0">
                <a:latin typeface="Calibri" panose="020F0502020204030204" pitchFamily="34" charset="0"/>
              </a:rPr>
              <a:t>any arbitrary shape.</a:t>
            </a:r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752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39</a:t>
            </a:fld>
            <a:endParaRPr lang="en-US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93865" y="1917810"/>
            <a:ext cx="4756118" cy="218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en-US" sz="1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Core Point:</a:t>
            </a:r>
            <a:r>
              <a:rPr kumimoji="0" lang="en-US" alt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At least </a:t>
            </a:r>
            <a:r>
              <a:rPr lang="en-US" altLang="en-US" i="1" dirty="0" err="1" smtClean="0"/>
              <a:t>MinPts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points in its neighborhood, defined</a:t>
            </a:r>
            <a:r>
              <a:rPr kumimoji="0" lang="en-US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lang="en-US" altLang="en-US" dirty="0" smtClean="0"/>
              <a:t>by a 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radius </a:t>
            </a:r>
            <a:r>
              <a:rPr lang="el-GR" i="1" dirty="0"/>
              <a:t>ε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altLang="en-US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Border Point: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Its neighborhood contains less than </a:t>
            </a:r>
            <a:r>
              <a:rPr lang="en-US" altLang="en-US" i="1" dirty="0" err="1" smtClean="0"/>
              <a:t>MinPts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data points, or</a:t>
            </a:r>
            <a:r>
              <a:rPr kumimoji="0" lang="en-US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i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t is within </a:t>
            </a:r>
            <a:r>
              <a:rPr lang="el-GR" i="1" dirty="0"/>
              <a:t>ε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-distance from a core point.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kumimoji="0" lang="en-US" altLang="en-US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Outlier Point: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lang="en-US" altLang="en-US" dirty="0" smtClean="0"/>
              <a:t>It is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not a core point, and is not close enough to be reachable from a core point. 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2117869" y="161133"/>
            <a:ext cx="49628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Unsupervised learning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538539" y="4465003"/>
            <a:ext cx="76823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/>
              <a:t>A</a:t>
            </a:r>
            <a:r>
              <a:rPr lang="en-US" u="sng" dirty="0" smtClean="0"/>
              <a:t>lgorithm procedure:</a:t>
            </a:r>
          </a:p>
          <a:p>
            <a:endParaRPr lang="en-US" sz="400" dirty="0" smtClean="0"/>
          </a:p>
          <a:p>
            <a:r>
              <a:rPr lang="en-US" b="1" dirty="0" smtClean="0">
                <a:solidFill>
                  <a:srgbClr val="99CCFF"/>
                </a:solidFill>
              </a:rPr>
              <a:t>1)</a:t>
            </a:r>
            <a:r>
              <a:rPr lang="en-US" dirty="0" smtClean="0">
                <a:solidFill>
                  <a:srgbClr val="99CCFF"/>
                </a:solidFill>
              </a:rPr>
              <a:t> </a:t>
            </a:r>
            <a:r>
              <a:rPr lang="en-US" dirty="0" smtClean="0"/>
              <a:t>Arbitrarily pick </a:t>
            </a:r>
            <a:r>
              <a:rPr lang="en-US" dirty="0"/>
              <a:t>up a point in the dataset (until all points have been visited). </a:t>
            </a:r>
          </a:p>
          <a:p>
            <a:r>
              <a:rPr lang="en-US" b="1" dirty="0" smtClean="0">
                <a:solidFill>
                  <a:srgbClr val="99CCFF"/>
                </a:solidFill>
              </a:rPr>
              <a:t>2)</a:t>
            </a:r>
            <a:r>
              <a:rPr lang="en-US" dirty="0" smtClean="0"/>
              <a:t> If </a:t>
            </a:r>
            <a:r>
              <a:rPr lang="en-US" dirty="0"/>
              <a:t>there are at least </a:t>
            </a:r>
            <a:r>
              <a:rPr lang="en-US" i="1" dirty="0" err="1" smtClean="0"/>
              <a:t>MinPts</a:t>
            </a:r>
            <a:r>
              <a:rPr lang="en-US" dirty="0" smtClean="0"/>
              <a:t> </a:t>
            </a:r>
            <a:r>
              <a:rPr lang="en-US" dirty="0"/>
              <a:t>points within a radius (</a:t>
            </a:r>
            <a:r>
              <a:rPr lang="en-US" i="1" dirty="0" smtClean="0"/>
              <a:t>ε)</a:t>
            </a:r>
            <a:r>
              <a:rPr lang="en-US" dirty="0" smtClean="0"/>
              <a:t> </a:t>
            </a:r>
            <a:r>
              <a:rPr lang="en-US" dirty="0"/>
              <a:t>to the point then we consider all these points to be part of the same </a:t>
            </a:r>
            <a:r>
              <a:rPr lang="en-US" dirty="0" smtClean="0"/>
              <a:t>cluster. </a:t>
            </a:r>
            <a:endParaRPr lang="en-US" b="1" dirty="0">
              <a:solidFill>
                <a:srgbClr val="99CCFF"/>
              </a:solidFill>
            </a:endParaRPr>
          </a:p>
          <a:p>
            <a:r>
              <a:rPr lang="en-US" b="1" dirty="0" smtClean="0">
                <a:solidFill>
                  <a:srgbClr val="99CCFF"/>
                </a:solidFill>
              </a:rPr>
              <a:t>3)</a:t>
            </a:r>
            <a:r>
              <a:rPr lang="en-US" dirty="0" smtClean="0"/>
              <a:t> The </a:t>
            </a:r>
            <a:r>
              <a:rPr lang="en-US" dirty="0"/>
              <a:t>clusters are then expanded by recursively repeating the neighborhood calculation for each neighboring </a:t>
            </a:r>
            <a:r>
              <a:rPr lang="en-US" dirty="0" smtClean="0"/>
              <a:t>point.</a:t>
            </a:r>
            <a:endParaRPr lang="en-US" dirty="0"/>
          </a:p>
        </p:txBody>
      </p:sp>
      <p:sp>
        <p:nvSpPr>
          <p:cNvPr id="10" name="Rectángulo 9"/>
          <p:cNvSpPr/>
          <p:nvPr/>
        </p:nvSpPr>
        <p:spPr>
          <a:xfrm>
            <a:off x="520754" y="1060711"/>
            <a:ext cx="7791855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99CCFF"/>
                </a:solidFill>
                <a:sym typeface="Symbol" panose="05050102010706020507" pitchFamily="18" charset="2"/>
              </a:rPr>
              <a:t>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r>
              <a:rPr lang="en-US" dirty="0" smtClean="0"/>
              <a:t>Data points are searched for into </a:t>
            </a:r>
            <a:r>
              <a:rPr lang="en-US" dirty="0"/>
              <a:t>dense regions </a:t>
            </a:r>
            <a:r>
              <a:rPr lang="en-US" dirty="0" smtClean="0"/>
              <a:t>and </a:t>
            </a:r>
          </a:p>
          <a:p>
            <a:r>
              <a:rPr lang="en-US" dirty="0" smtClean="0"/>
              <a:t>   separated by </a:t>
            </a:r>
            <a:r>
              <a:rPr lang="en-US" dirty="0"/>
              <a:t>not-so-dense regions.</a:t>
            </a:r>
          </a:p>
        </p:txBody>
      </p:sp>
      <p:sp>
        <p:nvSpPr>
          <p:cNvPr id="2" name="Elipse 1"/>
          <p:cNvSpPr/>
          <p:nvPr/>
        </p:nvSpPr>
        <p:spPr>
          <a:xfrm>
            <a:off x="5326315" y="1614791"/>
            <a:ext cx="1419022" cy="1395626"/>
          </a:xfrm>
          <a:prstGeom prst="ellipse">
            <a:avLst/>
          </a:prstGeom>
          <a:noFill/>
          <a:ln w="38100">
            <a:solidFill>
              <a:srgbClr val="7030A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Elipse 10"/>
          <p:cNvSpPr/>
          <p:nvPr/>
        </p:nvSpPr>
        <p:spPr>
          <a:xfrm>
            <a:off x="6480663" y="1748919"/>
            <a:ext cx="1419022" cy="1395626"/>
          </a:xfrm>
          <a:prstGeom prst="ellipse">
            <a:avLst/>
          </a:prstGeom>
          <a:noFill/>
          <a:ln w="38100">
            <a:solidFill>
              <a:schemeClr val="accent6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Elipse 11"/>
          <p:cNvSpPr/>
          <p:nvPr/>
        </p:nvSpPr>
        <p:spPr>
          <a:xfrm>
            <a:off x="6110606" y="3010417"/>
            <a:ext cx="1419022" cy="1395626"/>
          </a:xfrm>
          <a:prstGeom prst="ellipse">
            <a:avLst/>
          </a:prstGeom>
          <a:noFill/>
          <a:ln w="38100">
            <a:solidFill>
              <a:srgbClr val="FF99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Elipse 2"/>
          <p:cNvSpPr/>
          <p:nvPr/>
        </p:nvSpPr>
        <p:spPr>
          <a:xfrm>
            <a:off x="5919702" y="2217906"/>
            <a:ext cx="190904" cy="184826"/>
          </a:xfrm>
          <a:prstGeom prst="ellipse">
            <a:avLst/>
          </a:prstGeom>
          <a:solidFill>
            <a:srgbClr val="66FF33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Elipse 12"/>
          <p:cNvSpPr/>
          <p:nvPr/>
        </p:nvSpPr>
        <p:spPr>
          <a:xfrm>
            <a:off x="7074047" y="2360578"/>
            <a:ext cx="190904" cy="184826"/>
          </a:xfrm>
          <a:prstGeom prst="ellipse">
            <a:avLst/>
          </a:prstGeom>
          <a:solidFill>
            <a:srgbClr val="66FF33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Elipse 13"/>
          <p:cNvSpPr/>
          <p:nvPr/>
        </p:nvSpPr>
        <p:spPr>
          <a:xfrm>
            <a:off x="6714128" y="3576537"/>
            <a:ext cx="190904" cy="184826"/>
          </a:xfrm>
          <a:prstGeom prst="ellipse">
            <a:avLst/>
          </a:prstGeom>
          <a:solidFill>
            <a:srgbClr val="66FF33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Elipse 14"/>
          <p:cNvSpPr/>
          <p:nvPr/>
        </p:nvSpPr>
        <p:spPr>
          <a:xfrm>
            <a:off x="6866528" y="4020770"/>
            <a:ext cx="190904" cy="184826"/>
          </a:xfrm>
          <a:prstGeom prst="ellipse">
            <a:avLst/>
          </a:prstGeom>
          <a:solidFill>
            <a:srgbClr val="99CC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Elipse 15"/>
          <p:cNvSpPr/>
          <p:nvPr/>
        </p:nvSpPr>
        <p:spPr>
          <a:xfrm>
            <a:off x="7067568" y="3414411"/>
            <a:ext cx="190904" cy="184826"/>
          </a:xfrm>
          <a:prstGeom prst="ellipse">
            <a:avLst/>
          </a:prstGeom>
          <a:solidFill>
            <a:srgbClr val="99CC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Elipse 16"/>
          <p:cNvSpPr/>
          <p:nvPr/>
        </p:nvSpPr>
        <p:spPr>
          <a:xfrm>
            <a:off x="6552000" y="3861884"/>
            <a:ext cx="190904" cy="184826"/>
          </a:xfrm>
          <a:prstGeom prst="ellipse">
            <a:avLst/>
          </a:prstGeom>
          <a:solidFill>
            <a:srgbClr val="99CC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Elipse 17"/>
          <p:cNvSpPr/>
          <p:nvPr/>
        </p:nvSpPr>
        <p:spPr>
          <a:xfrm>
            <a:off x="7317245" y="2613498"/>
            <a:ext cx="190904" cy="184826"/>
          </a:xfrm>
          <a:prstGeom prst="ellipse">
            <a:avLst/>
          </a:prstGeom>
          <a:solidFill>
            <a:srgbClr val="99CC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Elipse 18"/>
          <p:cNvSpPr/>
          <p:nvPr/>
        </p:nvSpPr>
        <p:spPr>
          <a:xfrm>
            <a:off x="6791950" y="1981200"/>
            <a:ext cx="190904" cy="184826"/>
          </a:xfrm>
          <a:prstGeom prst="ellipse">
            <a:avLst/>
          </a:prstGeom>
          <a:solidFill>
            <a:srgbClr val="99CC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Elipse 19"/>
          <p:cNvSpPr/>
          <p:nvPr/>
        </p:nvSpPr>
        <p:spPr>
          <a:xfrm>
            <a:off x="6753041" y="2662135"/>
            <a:ext cx="190904" cy="184826"/>
          </a:xfrm>
          <a:prstGeom prst="ellipse">
            <a:avLst/>
          </a:prstGeom>
          <a:solidFill>
            <a:srgbClr val="99CC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Elipse 20"/>
          <p:cNvSpPr/>
          <p:nvPr/>
        </p:nvSpPr>
        <p:spPr>
          <a:xfrm>
            <a:off x="5614901" y="2331397"/>
            <a:ext cx="190904" cy="184826"/>
          </a:xfrm>
          <a:prstGeom prst="ellipse">
            <a:avLst/>
          </a:prstGeom>
          <a:solidFill>
            <a:srgbClr val="99CC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Elipse 21"/>
          <p:cNvSpPr/>
          <p:nvPr/>
        </p:nvSpPr>
        <p:spPr>
          <a:xfrm>
            <a:off x="5858096" y="2506498"/>
            <a:ext cx="190904" cy="184826"/>
          </a:xfrm>
          <a:prstGeom prst="ellipse">
            <a:avLst/>
          </a:prstGeom>
          <a:solidFill>
            <a:srgbClr val="99CC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Elipse 22"/>
          <p:cNvSpPr/>
          <p:nvPr/>
        </p:nvSpPr>
        <p:spPr>
          <a:xfrm>
            <a:off x="5916462" y="1942286"/>
            <a:ext cx="190904" cy="184826"/>
          </a:xfrm>
          <a:prstGeom prst="ellipse">
            <a:avLst/>
          </a:prstGeom>
          <a:solidFill>
            <a:srgbClr val="99CC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Elipse 23"/>
          <p:cNvSpPr/>
          <p:nvPr/>
        </p:nvSpPr>
        <p:spPr>
          <a:xfrm>
            <a:off x="6179108" y="2399494"/>
            <a:ext cx="190904" cy="184826"/>
          </a:xfrm>
          <a:prstGeom prst="ellipse">
            <a:avLst/>
          </a:prstGeom>
          <a:solidFill>
            <a:srgbClr val="99CC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Elipse 24"/>
          <p:cNvSpPr/>
          <p:nvPr/>
        </p:nvSpPr>
        <p:spPr>
          <a:xfrm>
            <a:off x="7793901" y="1562909"/>
            <a:ext cx="190904" cy="184826"/>
          </a:xfrm>
          <a:prstGeom prst="ellipse">
            <a:avLst/>
          </a:prstGeom>
          <a:solidFill>
            <a:srgbClr val="DEEBF7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Elipse 25"/>
          <p:cNvSpPr/>
          <p:nvPr/>
        </p:nvSpPr>
        <p:spPr>
          <a:xfrm>
            <a:off x="7667439" y="4062921"/>
            <a:ext cx="190904" cy="184826"/>
          </a:xfrm>
          <a:prstGeom prst="ellipse">
            <a:avLst/>
          </a:prstGeom>
          <a:solidFill>
            <a:srgbClr val="DEEBF7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Elipse 26"/>
          <p:cNvSpPr/>
          <p:nvPr/>
        </p:nvSpPr>
        <p:spPr>
          <a:xfrm>
            <a:off x="5605174" y="3566811"/>
            <a:ext cx="190904" cy="184826"/>
          </a:xfrm>
          <a:prstGeom prst="ellipse">
            <a:avLst/>
          </a:prstGeom>
          <a:solidFill>
            <a:srgbClr val="DEEBF7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uadroTexto 5"/>
          <p:cNvSpPr txBox="1"/>
          <p:nvPr/>
        </p:nvSpPr>
        <p:spPr>
          <a:xfrm flipH="1">
            <a:off x="7919844" y="1938992"/>
            <a:ext cx="1277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outlier</a:t>
            </a:r>
            <a:endParaRPr lang="en-US" dirty="0"/>
          </a:p>
        </p:txBody>
      </p:sp>
      <p:sp>
        <p:nvSpPr>
          <p:cNvPr id="28" name="CuadroTexto 27"/>
          <p:cNvSpPr txBox="1"/>
          <p:nvPr/>
        </p:nvSpPr>
        <p:spPr>
          <a:xfrm flipH="1">
            <a:off x="7826289" y="3468191"/>
            <a:ext cx="1277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core</a:t>
            </a:r>
            <a:endParaRPr lang="en-US" dirty="0"/>
          </a:p>
        </p:txBody>
      </p:sp>
      <p:cxnSp>
        <p:nvCxnSpPr>
          <p:cNvPr id="29" name="Conector recto de flecha 28"/>
          <p:cNvCxnSpPr/>
          <p:nvPr/>
        </p:nvCxnSpPr>
        <p:spPr>
          <a:xfrm flipH="1" flipV="1">
            <a:off x="6982854" y="3689753"/>
            <a:ext cx="875489" cy="17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uadroTexto 31"/>
          <p:cNvSpPr txBox="1"/>
          <p:nvPr/>
        </p:nvSpPr>
        <p:spPr>
          <a:xfrm flipH="1">
            <a:off x="7978689" y="2845524"/>
            <a:ext cx="1277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border</a:t>
            </a:r>
            <a:endParaRPr lang="en-US" dirty="0"/>
          </a:p>
        </p:txBody>
      </p:sp>
      <p:cxnSp>
        <p:nvCxnSpPr>
          <p:cNvPr id="33" name="Conector recto de flecha 32"/>
          <p:cNvCxnSpPr/>
          <p:nvPr/>
        </p:nvCxnSpPr>
        <p:spPr>
          <a:xfrm flipH="1">
            <a:off x="7275890" y="3117275"/>
            <a:ext cx="720217" cy="37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de flecha 36"/>
          <p:cNvCxnSpPr/>
          <p:nvPr/>
        </p:nvCxnSpPr>
        <p:spPr>
          <a:xfrm flipH="1" flipV="1">
            <a:off x="7971240" y="1780769"/>
            <a:ext cx="171278" cy="2492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de flecha 39"/>
          <p:cNvCxnSpPr>
            <a:stCxn id="13" idx="7"/>
            <a:endCxn id="11" idx="7"/>
          </p:cNvCxnSpPr>
          <p:nvPr/>
        </p:nvCxnSpPr>
        <p:spPr>
          <a:xfrm flipV="1">
            <a:off x="7236994" y="1953304"/>
            <a:ext cx="454880" cy="43434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Rectángulo 43"/>
          <p:cNvSpPr/>
          <p:nvPr/>
        </p:nvSpPr>
        <p:spPr>
          <a:xfrm>
            <a:off x="7222124" y="1834990"/>
            <a:ext cx="29046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200" i="1" dirty="0"/>
              <a:t>ε</a:t>
            </a:r>
            <a:endParaRPr lang="en-US" sz="2200" i="1" dirty="0"/>
          </a:p>
        </p:txBody>
      </p:sp>
      <p:sp>
        <p:nvSpPr>
          <p:cNvPr id="45" name="Rectángulo 44"/>
          <p:cNvSpPr/>
          <p:nvPr/>
        </p:nvSpPr>
        <p:spPr>
          <a:xfrm>
            <a:off x="6168329" y="1224744"/>
            <a:ext cx="13544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i="1" dirty="0" err="1" smtClean="0"/>
              <a:t>MinPoints</a:t>
            </a:r>
            <a:r>
              <a:rPr lang="en-US" altLang="en-US" i="1" dirty="0" smtClean="0"/>
              <a:t>=3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84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3311639" y="318235"/>
            <a:ext cx="28442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785686" y="1131202"/>
            <a:ext cx="40145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97D2FF"/>
                </a:solidFill>
                <a:sym typeface="Symbol" panose="05050102010706020507" pitchFamily="18" charset="2"/>
              </a:rPr>
              <a:t></a:t>
            </a:r>
            <a:r>
              <a:rPr lang="en-GB" sz="2400" dirty="0" smtClean="0">
                <a:sym typeface="Symbol" panose="05050102010706020507" pitchFamily="18" charset="2"/>
              </a:rPr>
              <a:t>  What Machine </a:t>
            </a:r>
            <a:r>
              <a:rPr lang="en-GB" sz="2400" dirty="0">
                <a:sym typeface="Symbol" panose="05050102010706020507" pitchFamily="18" charset="2"/>
              </a:rPr>
              <a:t>L</a:t>
            </a:r>
            <a:r>
              <a:rPr lang="en-GB" sz="2400" dirty="0" smtClean="0">
                <a:sym typeface="Symbol" panose="05050102010706020507" pitchFamily="18" charset="2"/>
              </a:rPr>
              <a:t>earning is ?</a:t>
            </a:r>
            <a:endParaRPr lang="en-GB" sz="2400" dirty="0"/>
          </a:p>
        </p:txBody>
      </p:sp>
      <p:sp>
        <p:nvSpPr>
          <p:cNvPr id="10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61D0-0221-4F57-A84E-5861187996A3}" type="slidenum">
              <a:rPr lang="en-US" smtClean="0"/>
              <a:t>4</a:t>
            </a:fld>
            <a:endParaRPr lang="en-US"/>
          </a:p>
        </p:txBody>
      </p:sp>
      <p:sp>
        <p:nvSpPr>
          <p:cNvPr id="2" name="Rectángulo 1"/>
          <p:cNvSpPr/>
          <p:nvPr/>
        </p:nvSpPr>
        <p:spPr>
          <a:xfrm>
            <a:off x="641240" y="1720500"/>
            <a:ext cx="78615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000000"/>
                </a:solidFill>
              </a:rPr>
              <a:t>A subset of artificial intelligence (AI): machine learning (ML) deals with the study and use of </a:t>
            </a:r>
            <a:r>
              <a:rPr lang="en-US" sz="2000" b="1" u="sng" dirty="0">
                <a:solidFill>
                  <a:srgbClr val="000000"/>
                </a:solidFill>
              </a:rPr>
              <a:t>data and algorithms that mimic how humans learn</a:t>
            </a:r>
            <a:r>
              <a:rPr lang="en-US" sz="2000" dirty="0">
                <a:solidFill>
                  <a:srgbClr val="000000"/>
                </a:solidFill>
              </a:rPr>
              <a:t>. This helps machines gradually improve their accuracy. </a:t>
            </a:r>
            <a:endParaRPr lang="en-US" sz="2000" dirty="0" smtClean="0">
              <a:effectLst/>
            </a:endParaRPr>
          </a:p>
          <a:p>
            <a:pPr algn="just"/>
            <a:r>
              <a:rPr lang="en-US" sz="2000" dirty="0" smtClean="0">
                <a:solidFill>
                  <a:srgbClr val="000000"/>
                </a:solidFill>
              </a:rPr>
              <a:t>It </a:t>
            </a:r>
            <a:r>
              <a:rPr lang="en-US" sz="2000" dirty="0">
                <a:solidFill>
                  <a:srgbClr val="000000"/>
                </a:solidFill>
              </a:rPr>
              <a:t>estimates new output values by using historical data as input.</a:t>
            </a:r>
            <a:endParaRPr lang="en-US" sz="2000" dirty="0">
              <a:effectLst/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33759" y="3500670"/>
            <a:ext cx="3513615" cy="3357330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 flipH="1">
            <a:off x="739213" y="3624663"/>
            <a:ext cx="514485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</a:t>
            </a:r>
            <a:r>
              <a:rPr lang="en-US" dirty="0">
                <a:solidFill>
                  <a:srgbClr val="00B0F0"/>
                </a:solidFill>
                <a:sym typeface="Symbol" panose="05050102010706020507" pitchFamily="18" charset="2"/>
              </a:rPr>
              <a:t> </a:t>
            </a:r>
            <a:r>
              <a:rPr lang="en-US" b="1" u="sng" dirty="0" smtClean="0">
                <a:solidFill>
                  <a:srgbClr val="00B0F0"/>
                </a:solidFill>
              </a:rPr>
              <a:t>Artificial Intelligence (AI)</a:t>
            </a:r>
            <a:r>
              <a:rPr lang="en-US" dirty="0" smtClean="0"/>
              <a:t> </a:t>
            </a:r>
          </a:p>
          <a:p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- </a:t>
            </a:r>
            <a:r>
              <a:rPr lang="en-US" i="1" dirty="0" smtClean="0">
                <a:solidFill>
                  <a:schemeClr val="bg1">
                    <a:lumMod val="75000"/>
                  </a:schemeClr>
                </a:solidFill>
              </a:rPr>
              <a:t>Expert Systems (ES)</a:t>
            </a:r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>
                <a:sym typeface="Symbol" panose="05050102010706020507" pitchFamily="18" charset="2"/>
              </a:rPr>
              <a:t> </a:t>
            </a:r>
            <a:r>
              <a:rPr lang="en-US" b="1" u="sng" dirty="0" smtClean="0">
                <a:solidFill>
                  <a:srgbClr val="B17ED8"/>
                </a:solidFill>
                <a:sym typeface="Symbol" panose="05050102010706020507" pitchFamily="18" charset="2"/>
              </a:rPr>
              <a:t>Machine learning</a:t>
            </a:r>
            <a:r>
              <a:rPr lang="en-US" b="1" u="sng" dirty="0" smtClean="0">
                <a:solidFill>
                  <a:srgbClr val="B17ED8"/>
                </a:solidFill>
              </a:rPr>
              <a:t> (ML)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/>
              <a:t>   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- </a:t>
            </a:r>
            <a:r>
              <a:rPr lang="en-US" i="1" dirty="0" smtClean="0">
                <a:solidFill>
                  <a:schemeClr val="bg1">
                    <a:lumMod val="75000"/>
                  </a:schemeClr>
                </a:solidFill>
              </a:rPr>
              <a:t>Boosted Decision Trees (BDT)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>
                <a:sym typeface="Symbol" panose="05050102010706020507" pitchFamily="18" charset="2"/>
              </a:rPr>
              <a:t> </a:t>
            </a:r>
            <a:r>
              <a:rPr lang="en-US" b="1" u="sng" dirty="0" smtClean="0">
                <a:solidFill>
                  <a:srgbClr val="00B050"/>
                </a:solidFill>
                <a:sym typeface="Symbol" panose="05050102010706020507" pitchFamily="18" charset="2"/>
              </a:rPr>
              <a:t>Artificial Neural Network </a:t>
            </a:r>
            <a:r>
              <a:rPr lang="en-US" b="1" u="sng" dirty="0" smtClean="0">
                <a:solidFill>
                  <a:srgbClr val="00B050"/>
                </a:solidFill>
              </a:rPr>
              <a:t>(ANN)</a:t>
            </a:r>
          </a:p>
          <a:p>
            <a:r>
              <a:rPr lang="en-US" dirty="0" smtClean="0"/>
              <a:t>    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- </a:t>
            </a:r>
            <a:r>
              <a:rPr lang="en-US" i="1" dirty="0" smtClean="0">
                <a:solidFill>
                  <a:schemeClr val="bg1">
                    <a:lumMod val="75000"/>
                  </a:schemeClr>
                </a:solidFill>
              </a:rPr>
              <a:t>Feedforward Neural Network (FFNN)</a:t>
            </a:r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 smtClean="0">
                <a:sym typeface="Symbol" panose="05050102010706020507" pitchFamily="18" charset="2"/>
              </a:rPr>
              <a:t> </a:t>
            </a:r>
            <a:r>
              <a:rPr lang="en-US" b="1" u="sng" dirty="0">
                <a:solidFill>
                  <a:srgbClr val="FFC000"/>
                </a:solidFill>
                <a:sym typeface="Symbol" panose="05050102010706020507" pitchFamily="18" charset="2"/>
              </a:rPr>
              <a:t>D</a:t>
            </a:r>
            <a:r>
              <a:rPr lang="en-US" b="1" u="sng" dirty="0" smtClean="0">
                <a:solidFill>
                  <a:srgbClr val="FFC000"/>
                </a:solidFill>
              </a:rPr>
              <a:t>eep Learning (DL)</a:t>
            </a:r>
          </a:p>
          <a:p>
            <a:r>
              <a:rPr lang="en-US" dirty="0" smtClean="0"/>
              <a:t>    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- </a:t>
            </a:r>
            <a:r>
              <a:rPr lang="en-US" i="1" dirty="0" smtClean="0">
                <a:solidFill>
                  <a:schemeClr val="bg1">
                    <a:lumMod val="75000"/>
                  </a:schemeClr>
                </a:solidFill>
              </a:rPr>
              <a:t>Convolutional Neural Network  (CNN),</a:t>
            </a:r>
          </a:p>
          <a:p>
            <a:r>
              <a:rPr lang="en-US" i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i="1" dirty="0" smtClean="0">
                <a:solidFill>
                  <a:schemeClr val="bg1">
                    <a:lumMod val="75000"/>
                  </a:schemeClr>
                </a:solidFill>
              </a:rPr>
              <a:t>    - Deep Neural Network (DNN), 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     - </a:t>
            </a:r>
            <a:r>
              <a:rPr lang="en-US" i="1" dirty="0" smtClean="0">
                <a:solidFill>
                  <a:schemeClr val="bg1">
                    <a:lumMod val="75000"/>
                  </a:schemeClr>
                </a:solidFill>
              </a:rPr>
              <a:t>Long short-term memory 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</a:rPr>
              <a:t>(LSTM)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43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4878" y="1012852"/>
            <a:ext cx="3086587" cy="929827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40</a:t>
            </a:fld>
            <a:endParaRPr lang="en-US"/>
          </a:p>
        </p:txBody>
      </p:sp>
      <p:sp>
        <p:nvSpPr>
          <p:cNvPr id="5" name="CuadroTexto 4"/>
          <p:cNvSpPr txBox="1"/>
          <p:nvPr/>
        </p:nvSpPr>
        <p:spPr>
          <a:xfrm>
            <a:off x="2173396" y="239572"/>
            <a:ext cx="49628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Unsupervised learning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769" y="1977904"/>
            <a:ext cx="6429375" cy="4038600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1215957" y="5223850"/>
            <a:ext cx="6391073" cy="9824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ángulo 7"/>
          <p:cNvSpPr/>
          <p:nvPr/>
        </p:nvSpPr>
        <p:spPr>
          <a:xfrm>
            <a:off x="624956" y="5651751"/>
            <a:ext cx="94598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https://www.kdnuggets.com/2020/04/dbscan-clustering-algorithm-machine-learning.html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674913" y="1293100"/>
            <a:ext cx="51908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99CCFF"/>
                </a:solidFill>
                <a:sym typeface="Symbol" panose="05050102010706020507" pitchFamily="18" charset="2"/>
              </a:rPr>
              <a:t>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Grouping is usually made by using the Euclidean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55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AA94E0-CCC0-48E9-91C8-327E84E8983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49" b="33759"/>
          <a:stretch/>
        </p:blipFill>
        <p:spPr>
          <a:xfrm>
            <a:off x="242583" y="1726037"/>
            <a:ext cx="8658834" cy="4995439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-12767" y="252919"/>
            <a:ext cx="91567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b="1" noProof="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Neural Networks</a:t>
            </a:r>
            <a:r>
              <a:rPr kumimoji="0" 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</a:rPr>
              <a:t>  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clrChange>
              <a:clrFrom>
                <a:srgbClr val="1D1D1D"/>
              </a:clrFrom>
              <a:clrTo>
                <a:srgbClr val="1D1D1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58227" y="6449121"/>
            <a:ext cx="1203697" cy="256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70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42</a:t>
            </a:fld>
            <a:endParaRPr lang="en-US" dirty="0"/>
          </a:p>
        </p:txBody>
      </p:sp>
      <p:sp>
        <p:nvSpPr>
          <p:cNvPr id="5" name="CuadroTexto 4"/>
          <p:cNvSpPr txBox="1"/>
          <p:nvPr/>
        </p:nvSpPr>
        <p:spPr>
          <a:xfrm>
            <a:off x="2329040" y="200662"/>
            <a:ext cx="37777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Neural Networks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622569" y="1277035"/>
            <a:ext cx="74222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solidFill>
                  <a:srgbClr val="99CCFF"/>
                </a:solidFill>
              </a:rPr>
              <a:t>Biological inspiration: </a:t>
            </a:r>
          </a:p>
          <a:p>
            <a:r>
              <a:rPr lang="en-US" dirty="0" smtClean="0"/>
              <a:t>There are approximately </a:t>
            </a:r>
            <a:r>
              <a:rPr lang="en-US" i="1" dirty="0" smtClean="0"/>
              <a:t>100 </a:t>
            </a:r>
            <a:r>
              <a:rPr lang="en-US" dirty="0" smtClean="0"/>
              <a:t>billion </a:t>
            </a:r>
            <a:r>
              <a:rPr lang="en-US" i="1" dirty="0" smtClean="0"/>
              <a:t>neurons</a:t>
            </a:r>
            <a:r>
              <a:rPr lang="en-US" dirty="0" smtClean="0"/>
              <a:t> in a mature human brain, each of them connected and communicating with other 10K neurons.</a:t>
            </a:r>
            <a:endParaRPr lang="en-US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162" y="2932890"/>
            <a:ext cx="5089186" cy="2300591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982494" y="2295728"/>
            <a:ext cx="6459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basic computational unit in a neural network is the </a:t>
            </a:r>
            <a:r>
              <a:rPr lang="en-US" b="1" i="1" dirty="0" smtClean="0"/>
              <a:t>neuron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7488" y="2783926"/>
            <a:ext cx="3161489" cy="2989790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1046533" y="5892582"/>
            <a:ext cx="72511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Neurons receive </a:t>
            </a:r>
            <a:r>
              <a:rPr lang="en-US" dirty="0" smtClean="0"/>
              <a:t>electric input </a:t>
            </a:r>
            <a:r>
              <a:rPr lang="en-US" dirty="0"/>
              <a:t>signals and accumulate </a:t>
            </a:r>
            <a:r>
              <a:rPr lang="en-US" dirty="0" smtClean="0"/>
              <a:t>voltage, firing spiking responses after some threshold.</a:t>
            </a:r>
            <a:endParaRPr lang="en-US" dirty="0"/>
          </a:p>
        </p:txBody>
      </p:sp>
      <p:sp>
        <p:nvSpPr>
          <p:cNvPr id="2" name="Rectángulo 1"/>
          <p:cNvSpPr/>
          <p:nvPr/>
        </p:nvSpPr>
        <p:spPr>
          <a:xfrm rot="5400000">
            <a:off x="7865504" y="4135488"/>
            <a:ext cx="173316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0070C0"/>
                </a:solidFill>
              </a:rPr>
              <a:t>[www.moleculardevices.com]</a:t>
            </a:r>
            <a:endParaRPr lang="en-US" sz="1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07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43</a:t>
            </a:fld>
            <a:endParaRPr lang="en-US"/>
          </a:p>
        </p:txBody>
      </p:sp>
      <p:sp>
        <p:nvSpPr>
          <p:cNvPr id="5" name="CuadroTexto 4"/>
          <p:cNvSpPr txBox="1"/>
          <p:nvPr/>
        </p:nvSpPr>
        <p:spPr>
          <a:xfrm>
            <a:off x="2329040" y="200662"/>
            <a:ext cx="37777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Neural Networks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664" y="3124736"/>
            <a:ext cx="2543986" cy="1640094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690664" y="1170925"/>
            <a:ext cx="2194190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97D2FF"/>
                </a:solidFill>
                <a:sym typeface="Symbol" panose="05050102010706020507" pitchFamily="18" charset="2"/>
              </a:rPr>
              <a:t></a:t>
            </a:r>
            <a:r>
              <a:rPr lang="en-GB" sz="2400" dirty="0" smtClean="0">
                <a:sym typeface="Symbol" panose="05050102010706020507" pitchFamily="18" charset="2"/>
              </a:rPr>
              <a:t>  PERCEPTRON </a:t>
            </a:r>
            <a:endParaRPr lang="en-GB" sz="24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8395" y="2694260"/>
            <a:ext cx="4736955" cy="2880198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603925" y="1767993"/>
            <a:ext cx="81704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It is a </a:t>
            </a:r>
            <a:r>
              <a:rPr lang="en-US" dirty="0"/>
              <a:t>mathematical model of a biological neuron. While in actual neurons the dendrite receives electrical signals from the axons of other neurons, in the perceptron these electrical signals are represented as </a:t>
            </a:r>
            <a:r>
              <a:rPr lang="en-US" dirty="0" smtClean="0"/>
              <a:t>numerical values</a:t>
            </a:r>
            <a:r>
              <a:rPr lang="en-US" dirty="0"/>
              <a:t>.</a:t>
            </a:r>
          </a:p>
        </p:txBody>
      </p:sp>
      <p:sp>
        <p:nvSpPr>
          <p:cNvPr id="8" name="Rectángulo 7"/>
          <p:cNvSpPr/>
          <p:nvPr/>
        </p:nvSpPr>
        <p:spPr>
          <a:xfrm>
            <a:off x="505838" y="5697224"/>
            <a:ext cx="85311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</a:t>
            </a:r>
            <a:r>
              <a:rPr lang="en-US" b="1" i="1" dirty="0"/>
              <a:t>activation function</a:t>
            </a:r>
            <a:r>
              <a:rPr lang="en-US" dirty="0"/>
              <a:t> is responsible for making the nodes 'fire'</a:t>
            </a:r>
            <a:r>
              <a:rPr lang="en-US" dirty="0" smtClean="0"/>
              <a:t>. It </a:t>
            </a:r>
            <a:r>
              <a:rPr lang="en-US" dirty="0"/>
              <a:t>processes the input signal (data features) through a mathematical transformation, checks if the value of the weighted sum of inputs crosses a threshold, and if it does, provides an output.</a:t>
            </a:r>
          </a:p>
        </p:txBody>
      </p:sp>
    </p:spTree>
    <p:extLst>
      <p:ext uri="{BB962C8B-B14F-4D97-AF65-F5344CB8AC3E}">
        <p14:creationId xmlns:p14="http://schemas.microsoft.com/office/powerpoint/2010/main" val="336648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839" y="780239"/>
            <a:ext cx="8132121" cy="3084419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44</a:t>
            </a:fld>
            <a:endParaRPr lang="en-US"/>
          </a:p>
        </p:txBody>
      </p:sp>
      <p:sp>
        <p:nvSpPr>
          <p:cNvPr id="5" name="CuadroTexto 4"/>
          <p:cNvSpPr txBox="1"/>
          <p:nvPr/>
        </p:nvSpPr>
        <p:spPr>
          <a:xfrm>
            <a:off x="2329040" y="200662"/>
            <a:ext cx="37777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Neural Networks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63767" y="504949"/>
            <a:ext cx="21652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/>
              <a:t>A</a:t>
            </a:r>
            <a:r>
              <a:rPr lang="en-US" b="1" u="sng" dirty="0" smtClean="0"/>
              <a:t>ctivation functions:</a:t>
            </a:r>
            <a:endParaRPr lang="en-US" b="1" u="sng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806" y="4011967"/>
            <a:ext cx="7910544" cy="2768210"/>
          </a:xfrm>
          <a:prstGeom prst="rect">
            <a:avLst/>
          </a:prstGeom>
        </p:spPr>
      </p:pic>
      <p:sp>
        <p:nvSpPr>
          <p:cNvPr id="9" name="Rectángulo redondeado 8"/>
          <p:cNvSpPr/>
          <p:nvPr/>
        </p:nvSpPr>
        <p:spPr>
          <a:xfrm>
            <a:off x="383230" y="3900790"/>
            <a:ext cx="8381392" cy="2898841"/>
          </a:xfrm>
          <a:prstGeom prst="roundRect">
            <a:avLst/>
          </a:prstGeom>
          <a:noFill/>
          <a:ln w="28575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ángulo redondeado 9"/>
          <p:cNvSpPr/>
          <p:nvPr/>
        </p:nvSpPr>
        <p:spPr>
          <a:xfrm>
            <a:off x="409170" y="920875"/>
            <a:ext cx="8381392" cy="2853457"/>
          </a:xfrm>
          <a:prstGeom prst="roundRect">
            <a:avLst/>
          </a:prstGeom>
          <a:noFill/>
          <a:ln w="28575">
            <a:solidFill>
              <a:srgbClr val="0000CC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37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329040" y="200662"/>
            <a:ext cx="37777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Neural Networks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70756" y="972013"/>
            <a:ext cx="85311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 </a:t>
            </a:r>
            <a:r>
              <a:rPr lang="en-US" dirty="0" smtClean="0"/>
              <a:t>purpose of the </a:t>
            </a:r>
            <a:r>
              <a:rPr lang="en-US" b="1" i="1" dirty="0" smtClean="0"/>
              <a:t>activation </a:t>
            </a:r>
            <a:r>
              <a:rPr lang="en-US" b="1" i="1" dirty="0"/>
              <a:t>function</a:t>
            </a:r>
            <a:r>
              <a:rPr lang="en-US" dirty="0"/>
              <a:t> </a:t>
            </a:r>
            <a:r>
              <a:rPr lang="en-US" dirty="0" smtClean="0"/>
              <a:t>is to introduce non-</a:t>
            </a:r>
            <a:r>
              <a:rPr lang="en-US" dirty="0" err="1" smtClean="0"/>
              <a:t>linearities</a:t>
            </a:r>
            <a:r>
              <a:rPr lang="en-US" dirty="0" smtClean="0"/>
              <a:t>, </a:t>
            </a:r>
            <a:r>
              <a:rPr lang="en-US" dirty="0"/>
              <a:t>enabling the network to learn and model complex </a:t>
            </a:r>
            <a:r>
              <a:rPr lang="en-US" dirty="0" smtClean="0"/>
              <a:t>patterns: </a:t>
            </a:r>
            <a:endParaRPr lang="en-U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28" y="1556422"/>
            <a:ext cx="2174132" cy="217413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3332690">
            <a:off x="4316171" y="1878816"/>
            <a:ext cx="890714" cy="1033976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984" y="1507782"/>
            <a:ext cx="2281136" cy="2281136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7256" y="2219586"/>
            <a:ext cx="389106" cy="375262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 flipH="1">
            <a:off x="1198447" y="3652726"/>
            <a:ext cx="3879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Linear = coffee + sugar </a:t>
            </a:r>
            <a:endParaRPr lang="en-US" dirty="0"/>
          </a:p>
        </p:txBody>
      </p:sp>
      <p:sp>
        <p:nvSpPr>
          <p:cNvPr id="12" name="CuadroTexto 11"/>
          <p:cNvSpPr txBox="1"/>
          <p:nvPr/>
        </p:nvSpPr>
        <p:spPr>
          <a:xfrm flipH="1">
            <a:off x="5277256" y="3651366"/>
            <a:ext cx="3879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Non-linear = yeast + dough  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7192" y="3993860"/>
            <a:ext cx="3463695" cy="2853651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51528" y="3993860"/>
            <a:ext cx="3612844" cy="2904039"/>
          </a:xfrm>
          <a:prstGeom prst="rect">
            <a:avLst/>
          </a:prstGeom>
        </p:spPr>
      </p:pic>
      <p:sp>
        <p:nvSpPr>
          <p:cNvPr id="17" name="Rectángulo 16"/>
          <p:cNvSpPr/>
          <p:nvPr/>
        </p:nvSpPr>
        <p:spPr>
          <a:xfrm rot="5400000">
            <a:off x="7638578" y="5449467"/>
            <a:ext cx="1444209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dirty="0" smtClean="0">
                <a:solidFill>
                  <a:srgbClr val="0070C0"/>
                </a:solidFill>
              </a:rPr>
              <a:t>[A. </a:t>
            </a:r>
            <a:r>
              <a:rPr lang="en-US" sz="1300" dirty="0" err="1" smtClean="0">
                <a:solidFill>
                  <a:srgbClr val="0070C0"/>
                </a:solidFill>
              </a:rPr>
              <a:t>Amini</a:t>
            </a:r>
            <a:r>
              <a:rPr lang="en-US" sz="1300" dirty="0" smtClean="0">
                <a:solidFill>
                  <a:srgbClr val="0070C0"/>
                </a:solidFill>
              </a:rPr>
              <a:t> (MIT)]</a:t>
            </a:r>
            <a:endParaRPr lang="en-US" sz="1300" dirty="0">
              <a:solidFill>
                <a:srgbClr val="0070C0"/>
              </a:solidFill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379381" y="4153707"/>
            <a:ext cx="651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19" name="CuadroTexto 18"/>
          <p:cNvSpPr txBox="1"/>
          <p:nvPr/>
        </p:nvSpPr>
        <p:spPr>
          <a:xfrm>
            <a:off x="4481224" y="4169915"/>
            <a:ext cx="651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20" name="CuadroTexto 19"/>
          <p:cNvSpPr txBox="1"/>
          <p:nvPr/>
        </p:nvSpPr>
        <p:spPr>
          <a:xfrm>
            <a:off x="3981870" y="6462407"/>
            <a:ext cx="651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r>
              <a:rPr lang="en-US" baseline="-25000" dirty="0"/>
              <a:t>2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8132349" y="6439708"/>
            <a:ext cx="651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r>
              <a:rPr lang="en-US" baseline="-250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675409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46</a:t>
            </a:fld>
            <a:endParaRPr lang="en-US"/>
          </a:p>
        </p:txBody>
      </p:sp>
      <p:sp>
        <p:nvSpPr>
          <p:cNvPr id="5" name="CuadroTexto 4"/>
          <p:cNvSpPr txBox="1"/>
          <p:nvPr/>
        </p:nvSpPr>
        <p:spPr>
          <a:xfrm>
            <a:off x="2329040" y="200662"/>
            <a:ext cx="37777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Neural Networks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70756" y="972013"/>
            <a:ext cx="85311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 </a:t>
            </a:r>
            <a:r>
              <a:rPr lang="en-US" dirty="0" smtClean="0"/>
              <a:t>purpose of the </a:t>
            </a:r>
            <a:r>
              <a:rPr lang="en-US" b="1" i="1" dirty="0" smtClean="0"/>
              <a:t>activation </a:t>
            </a:r>
            <a:r>
              <a:rPr lang="en-US" b="1" i="1" dirty="0"/>
              <a:t>function</a:t>
            </a:r>
            <a:r>
              <a:rPr lang="en-US" dirty="0"/>
              <a:t> </a:t>
            </a:r>
            <a:r>
              <a:rPr lang="en-US" dirty="0" smtClean="0"/>
              <a:t>is to introduce non-</a:t>
            </a:r>
            <a:r>
              <a:rPr lang="en-US" dirty="0" err="1" smtClean="0"/>
              <a:t>linearities</a:t>
            </a:r>
            <a:r>
              <a:rPr lang="en-US" dirty="0" smtClean="0"/>
              <a:t>, </a:t>
            </a:r>
            <a:r>
              <a:rPr lang="en-US" dirty="0"/>
              <a:t>enabling the network to learn and model complex </a:t>
            </a:r>
            <a:r>
              <a:rPr lang="en-US" dirty="0" smtClean="0"/>
              <a:t>patterns: </a:t>
            </a:r>
            <a:endParaRPr lang="en-U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28" y="1556422"/>
            <a:ext cx="2174132" cy="217413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3332690">
            <a:off x="4316171" y="1878816"/>
            <a:ext cx="890714" cy="1033976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984" y="1507782"/>
            <a:ext cx="2281136" cy="2281136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7256" y="2219586"/>
            <a:ext cx="389106" cy="375262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 flipH="1">
            <a:off x="1198447" y="3750006"/>
            <a:ext cx="3879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Linear = coffee + sugar </a:t>
            </a:r>
            <a:endParaRPr lang="en-US" dirty="0"/>
          </a:p>
        </p:txBody>
      </p:sp>
      <p:sp>
        <p:nvSpPr>
          <p:cNvPr id="12" name="CuadroTexto 11"/>
          <p:cNvSpPr txBox="1"/>
          <p:nvPr/>
        </p:nvSpPr>
        <p:spPr>
          <a:xfrm flipH="1">
            <a:off x="5277256" y="3748646"/>
            <a:ext cx="3879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Non-linear = yeast + dough  </a:t>
            </a:r>
            <a:endParaRPr lang="en-US" dirty="0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428022" y="4384155"/>
            <a:ext cx="844775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99CCFF"/>
                </a:solidFill>
                <a:sym typeface="Symbol" panose="05050102010706020507" pitchFamily="18" charset="2"/>
              </a:rPr>
              <a:t>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Ridge Functions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: Linear transformations followed by non-linearity</a:t>
            </a:r>
            <a:r>
              <a:rPr lang="en-US" altLang="en-US" dirty="0" smtClean="0"/>
              <a:t> 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(ex: Sigmoid,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</a:rPr>
              <a:t>ReLU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).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99CCFF"/>
                </a:solidFill>
                <a:sym typeface="Symbol" panose="05050102010706020507" pitchFamily="18" charset="2"/>
              </a:rPr>
              <a:t>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Radial Functions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: Symmetric functions based on distance from a center.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99CCFF"/>
                </a:solidFill>
                <a:sym typeface="Symbol" panose="05050102010706020507" pitchFamily="18" charset="2"/>
              </a:rPr>
              <a:t>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Fold Functions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: Non-linear mappings with sharp transitions</a:t>
            </a:r>
            <a:r>
              <a:rPr kumimoji="0" lang="en-US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(ex: Step function). 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77256" y="5758894"/>
            <a:ext cx="2905936" cy="844749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462454" y="5387636"/>
            <a:ext cx="65368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         They can be </a:t>
            </a:r>
            <a:r>
              <a:rPr lang="en-US" i="1" dirty="0" smtClean="0"/>
              <a:t>saturating</a:t>
            </a:r>
            <a:r>
              <a:rPr lang="en-US" dirty="0" smtClean="0"/>
              <a:t>                    or                  </a:t>
            </a:r>
            <a:r>
              <a:rPr lang="en-US" i="1" dirty="0" smtClean="0"/>
              <a:t>non-saturating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2994" y="5786318"/>
            <a:ext cx="2343049" cy="452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67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47</a:t>
            </a:fld>
            <a:endParaRPr lang="en-US"/>
          </a:p>
        </p:txBody>
      </p:sp>
      <p:sp>
        <p:nvSpPr>
          <p:cNvPr id="5" name="CuadroTexto 4"/>
          <p:cNvSpPr txBox="1"/>
          <p:nvPr/>
        </p:nvSpPr>
        <p:spPr>
          <a:xfrm>
            <a:off x="2329040" y="200662"/>
            <a:ext cx="37777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Neural Networks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021404" y="1135345"/>
            <a:ext cx="74222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99CCFF"/>
                </a:solidFill>
                <a:sym typeface="Symbol" panose="05050102010706020507" pitchFamily="18" charset="2"/>
              </a:rPr>
              <a:t> </a:t>
            </a:r>
            <a:r>
              <a:rPr lang="en-US" sz="2000" dirty="0" smtClean="0">
                <a:solidFill>
                  <a:srgbClr val="000000"/>
                </a:solidFill>
              </a:rPr>
              <a:t>Neurons are grouped </a:t>
            </a:r>
            <a:r>
              <a:rPr lang="en-US" sz="2000" dirty="0">
                <a:solidFill>
                  <a:srgbClr val="000000"/>
                </a:solidFill>
              </a:rPr>
              <a:t>together </a:t>
            </a:r>
            <a:r>
              <a:rPr lang="en-US" sz="2000" dirty="0" smtClean="0">
                <a:solidFill>
                  <a:srgbClr val="000000"/>
                </a:solidFill>
              </a:rPr>
              <a:t>into layers:</a:t>
            </a:r>
            <a:endParaRPr lang="en-US" sz="2000" dirty="0">
              <a:solidFill>
                <a:srgbClr val="000000"/>
              </a:solidFill>
            </a:endParaRPr>
          </a:p>
        </p:txBody>
      </p:sp>
      <p:grpSp>
        <p:nvGrpSpPr>
          <p:cNvPr id="101" name="Grupo 100"/>
          <p:cNvGrpSpPr/>
          <p:nvPr/>
        </p:nvGrpSpPr>
        <p:grpSpPr>
          <a:xfrm>
            <a:off x="1449421" y="2289240"/>
            <a:ext cx="5441020" cy="2626476"/>
            <a:chOff x="1167319" y="2007138"/>
            <a:chExt cx="5441020" cy="2626476"/>
          </a:xfrm>
        </p:grpSpPr>
        <p:sp>
          <p:nvSpPr>
            <p:cNvPr id="3" name="Elipse 2"/>
            <p:cNvSpPr/>
            <p:nvPr/>
          </p:nvSpPr>
          <p:spPr>
            <a:xfrm>
              <a:off x="1167319" y="2597286"/>
              <a:ext cx="749030" cy="690665"/>
            </a:xfrm>
            <a:prstGeom prst="ellipse">
              <a:avLst/>
            </a:prstGeom>
            <a:solidFill>
              <a:srgbClr val="C1E4FF"/>
            </a:solidFill>
            <a:ln w="19050">
              <a:solidFill>
                <a:schemeClr val="tx1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0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9" name="Rectángulo 8"/>
            <p:cNvSpPr/>
            <p:nvPr/>
          </p:nvSpPr>
          <p:spPr>
            <a:xfrm>
              <a:off x="1298819" y="2597286"/>
              <a:ext cx="486030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3000" i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r>
                <a:rPr lang="en-US" sz="3000" baseline="-25000" dirty="0">
                  <a:solidFill>
                    <a:prstClr val="black"/>
                  </a:solidFill>
                </a:rPr>
                <a:t>1</a:t>
              </a:r>
            </a:p>
          </p:txBody>
        </p:sp>
        <p:sp>
          <p:nvSpPr>
            <p:cNvPr id="10" name="Elipse 9"/>
            <p:cNvSpPr/>
            <p:nvPr/>
          </p:nvSpPr>
          <p:spPr>
            <a:xfrm>
              <a:off x="1212716" y="3557083"/>
              <a:ext cx="749030" cy="690665"/>
            </a:xfrm>
            <a:prstGeom prst="ellipse">
              <a:avLst/>
            </a:prstGeom>
            <a:solidFill>
              <a:srgbClr val="C1E4FF"/>
            </a:solidFill>
            <a:ln w="19050">
              <a:solidFill>
                <a:schemeClr val="tx1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0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1" name="Rectángulo 10"/>
            <p:cNvSpPr/>
            <p:nvPr/>
          </p:nvSpPr>
          <p:spPr>
            <a:xfrm>
              <a:off x="1344215" y="3557083"/>
              <a:ext cx="486031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3000" i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r>
                <a:rPr lang="en-US" sz="3000" baseline="-25000" dirty="0" smtClean="0">
                  <a:solidFill>
                    <a:prstClr val="black"/>
                  </a:solidFill>
                </a:rPr>
                <a:t>2</a:t>
              </a:r>
              <a:endParaRPr lang="en-US" sz="3000" baseline="-25000" dirty="0">
                <a:solidFill>
                  <a:prstClr val="black"/>
                </a:solidFill>
              </a:endParaRPr>
            </a:p>
          </p:txBody>
        </p:sp>
        <p:sp>
          <p:nvSpPr>
            <p:cNvPr id="12" name="Elipse 11"/>
            <p:cNvSpPr/>
            <p:nvPr/>
          </p:nvSpPr>
          <p:spPr>
            <a:xfrm>
              <a:off x="2730230" y="2020110"/>
              <a:ext cx="749030" cy="690665"/>
            </a:xfrm>
            <a:prstGeom prst="ellipse">
              <a:avLst/>
            </a:prstGeom>
            <a:solidFill>
              <a:srgbClr val="C1E4FF"/>
            </a:solidFill>
            <a:ln w="19050">
              <a:solidFill>
                <a:schemeClr val="tx1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0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3" name="Rectángulo 12"/>
            <p:cNvSpPr/>
            <p:nvPr/>
          </p:nvSpPr>
          <p:spPr>
            <a:xfrm>
              <a:off x="2851310" y="2020110"/>
              <a:ext cx="506870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3000" i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sz="3000" baseline="-25000" dirty="0" smtClean="0">
                  <a:solidFill>
                    <a:prstClr val="black"/>
                  </a:solidFill>
                </a:rPr>
                <a:t>1</a:t>
              </a:r>
              <a:endParaRPr lang="en-US" sz="3000" baseline="-25000" dirty="0">
                <a:solidFill>
                  <a:prstClr val="black"/>
                </a:solidFill>
              </a:endParaRPr>
            </a:p>
          </p:txBody>
        </p:sp>
        <p:sp>
          <p:nvSpPr>
            <p:cNvPr id="14" name="Elipse 13"/>
            <p:cNvSpPr/>
            <p:nvPr/>
          </p:nvSpPr>
          <p:spPr>
            <a:xfrm>
              <a:off x="2765899" y="2979908"/>
              <a:ext cx="749030" cy="690665"/>
            </a:xfrm>
            <a:prstGeom prst="ellipse">
              <a:avLst/>
            </a:prstGeom>
            <a:solidFill>
              <a:srgbClr val="C1E4FF"/>
            </a:solidFill>
            <a:ln w="19050">
              <a:solidFill>
                <a:schemeClr val="tx1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0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5" name="Rectángulo 14"/>
            <p:cNvSpPr/>
            <p:nvPr/>
          </p:nvSpPr>
          <p:spPr>
            <a:xfrm>
              <a:off x="2886979" y="2979908"/>
              <a:ext cx="506870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3000" i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sz="3000" baseline="-25000" dirty="0">
                  <a:solidFill>
                    <a:prstClr val="black"/>
                  </a:solidFill>
                </a:rPr>
                <a:t>2</a:t>
              </a:r>
            </a:p>
          </p:txBody>
        </p:sp>
        <p:sp>
          <p:nvSpPr>
            <p:cNvPr id="18" name="Elipse 17"/>
            <p:cNvSpPr/>
            <p:nvPr/>
          </p:nvSpPr>
          <p:spPr>
            <a:xfrm>
              <a:off x="2804808" y="3942949"/>
              <a:ext cx="749030" cy="690665"/>
            </a:xfrm>
            <a:prstGeom prst="ellipse">
              <a:avLst/>
            </a:prstGeom>
            <a:solidFill>
              <a:srgbClr val="C1E4FF"/>
            </a:solidFill>
            <a:ln w="19050">
              <a:solidFill>
                <a:schemeClr val="tx1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0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9" name="Rectángulo 18"/>
            <p:cNvSpPr/>
            <p:nvPr/>
          </p:nvSpPr>
          <p:spPr>
            <a:xfrm>
              <a:off x="2925888" y="3942949"/>
              <a:ext cx="506870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3000" i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sz="3000" baseline="-25000" dirty="0">
                  <a:solidFill>
                    <a:prstClr val="black"/>
                  </a:solidFill>
                </a:rPr>
                <a:t>3</a:t>
              </a:r>
            </a:p>
          </p:txBody>
        </p:sp>
        <p:sp>
          <p:nvSpPr>
            <p:cNvPr id="26" name="CuadroTexto 25"/>
            <p:cNvSpPr txBox="1"/>
            <p:nvPr/>
          </p:nvSpPr>
          <p:spPr>
            <a:xfrm>
              <a:off x="2998037" y="2039566"/>
              <a:ext cx="61284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(1)</a:t>
              </a:r>
              <a:endParaRPr lang="en-US" sz="1400" dirty="0"/>
            </a:p>
          </p:txBody>
        </p:sp>
        <p:sp>
          <p:nvSpPr>
            <p:cNvPr id="27" name="CuadroTexto 26"/>
            <p:cNvSpPr txBox="1"/>
            <p:nvPr/>
          </p:nvSpPr>
          <p:spPr>
            <a:xfrm>
              <a:off x="3043431" y="3009092"/>
              <a:ext cx="61284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(1)</a:t>
              </a:r>
              <a:endParaRPr lang="en-US" sz="1400" dirty="0"/>
            </a:p>
          </p:txBody>
        </p:sp>
        <p:sp>
          <p:nvSpPr>
            <p:cNvPr id="28" name="CuadroTexto 27"/>
            <p:cNvSpPr txBox="1"/>
            <p:nvPr/>
          </p:nvSpPr>
          <p:spPr>
            <a:xfrm>
              <a:off x="3111526" y="3991587"/>
              <a:ext cx="61284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(1)</a:t>
              </a:r>
              <a:endParaRPr lang="en-US" sz="1400" dirty="0"/>
            </a:p>
          </p:txBody>
        </p:sp>
        <p:sp>
          <p:nvSpPr>
            <p:cNvPr id="29" name="Elipse 28"/>
            <p:cNvSpPr/>
            <p:nvPr/>
          </p:nvSpPr>
          <p:spPr>
            <a:xfrm>
              <a:off x="4234778" y="2007138"/>
              <a:ext cx="749030" cy="690665"/>
            </a:xfrm>
            <a:prstGeom prst="ellipse">
              <a:avLst/>
            </a:prstGeom>
            <a:solidFill>
              <a:srgbClr val="C1E4FF"/>
            </a:solidFill>
            <a:ln w="19050">
              <a:solidFill>
                <a:schemeClr val="tx1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0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30" name="Rectángulo 29"/>
            <p:cNvSpPr/>
            <p:nvPr/>
          </p:nvSpPr>
          <p:spPr>
            <a:xfrm>
              <a:off x="4355858" y="2007138"/>
              <a:ext cx="506870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3000" i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sz="3000" baseline="-25000" dirty="0" smtClean="0">
                  <a:solidFill>
                    <a:prstClr val="black"/>
                  </a:solidFill>
                </a:rPr>
                <a:t>1</a:t>
              </a:r>
              <a:endParaRPr lang="en-US" sz="3000" baseline="-25000" dirty="0">
                <a:solidFill>
                  <a:prstClr val="black"/>
                </a:solidFill>
              </a:endParaRPr>
            </a:p>
          </p:txBody>
        </p:sp>
        <p:sp>
          <p:nvSpPr>
            <p:cNvPr id="31" name="Elipse 30"/>
            <p:cNvSpPr/>
            <p:nvPr/>
          </p:nvSpPr>
          <p:spPr>
            <a:xfrm>
              <a:off x="4270447" y="2966936"/>
              <a:ext cx="749030" cy="690665"/>
            </a:xfrm>
            <a:prstGeom prst="ellipse">
              <a:avLst/>
            </a:prstGeom>
            <a:solidFill>
              <a:srgbClr val="C1E4FF"/>
            </a:solidFill>
            <a:ln w="19050">
              <a:solidFill>
                <a:schemeClr val="tx1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0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32" name="Rectángulo 31"/>
            <p:cNvSpPr/>
            <p:nvPr/>
          </p:nvSpPr>
          <p:spPr>
            <a:xfrm>
              <a:off x="4391527" y="2966936"/>
              <a:ext cx="506870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3000" i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sz="3000" baseline="-25000" dirty="0">
                  <a:solidFill>
                    <a:prstClr val="black"/>
                  </a:solidFill>
                </a:rPr>
                <a:t>2</a:t>
              </a:r>
            </a:p>
          </p:txBody>
        </p:sp>
        <p:sp>
          <p:nvSpPr>
            <p:cNvPr id="33" name="Elipse 32"/>
            <p:cNvSpPr/>
            <p:nvPr/>
          </p:nvSpPr>
          <p:spPr>
            <a:xfrm>
              <a:off x="4309356" y="3929977"/>
              <a:ext cx="749030" cy="690665"/>
            </a:xfrm>
            <a:prstGeom prst="ellipse">
              <a:avLst/>
            </a:prstGeom>
            <a:solidFill>
              <a:srgbClr val="C1E4FF"/>
            </a:solidFill>
            <a:ln w="19050">
              <a:solidFill>
                <a:schemeClr val="tx1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0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34" name="Rectángulo 33"/>
            <p:cNvSpPr/>
            <p:nvPr/>
          </p:nvSpPr>
          <p:spPr>
            <a:xfrm>
              <a:off x="4430436" y="3929977"/>
              <a:ext cx="506870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3000" i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sz="3000" baseline="-25000" dirty="0">
                  <a:solidFill>
                    <a:prstClr val="black"/>
                  </a:solidFill>
                </a:rPr>
                <a:t>3</a:t>
              </a:r>
            </a:p>
          </p:txBody>
        </p:sp>
        <p:sp>
          <p:nvSpPr>
            <p:cNvPr id="35" name="CuadroTexto 34"/>
            <p:cNvSpPr txBox="1"/>
            <p:nvPr/>
          </p:nvSpPr>
          <p:spPr>
            <a:xfrm>
              <a:off x="4502585" y="2026594"/>
              <a:ext cx="61284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(2)</a:t>
              </a:r>
              <a:endParaRPr lang="en-US" sz="1400" dirty="0"/>
            </a:p>
          </p:txBody>
        </p:sp>
        <p:sp>
          <p:nvSpPr>
            <p:cNvPr id="36" name="CuadroTexto 35"/>
            <p:cNvSpPr txBox="1"/>
            <p:nvPr/>
          </p:nvSpPr>
          <p:spPr>
            <a:xfrm>
              <a:off x="4547979" y="2996120"/>
              <a:ext cx="61284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(2)</a:t>
              </a:r>
              <a:endParaRPr lang="en-US" sz="1400" dirty="0"/>
            </a:p>
          </p:txBody>
        </p:sp>
        <p:sp>
          <p:nvSpPr>
            <p:cNvPr id="37" name="CuadroTexto 36"/>
            <p:cNvSpPr txBox="1"/>
            <p:nvPr/>
          </p:nvSpPr>
          <p:spPr>
            <a:xfrm>
              <a:off x="4616074" y="3978615"/>
              <a:ext cx="61284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(2)</a:t>
              </a:r>
              <a:endParaRPr lang="en-US" sz="1400" dirty="0"/>
            </a:p>
          </p:txBody>
        </p:sp>
        <p:sp>
          <p:nvSpPr>
            <p:cNvPr id="38" name="Elipse 37"/>
            <p:cNvSpPr/>
            <p:nvPr/>
          </p:nvSpPr>
          <p:spPr>
            <a:xfrm>
              <a:off x="5813912" y="2594041"/>
              <a:ext cx="749030" cy="690665"/>
            </a:xfrm>
            <a:prstGeom prst="ellipse">
              <a:avLst/>
            </a:prstGeom>
            <a:solidFill>
              <a:srgbClr val="C1E4FF"/>
            </a:solidFill>
            <a:ln w="19050">
              <a:solidFill>
                <a:schemeClr val="tx1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0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39" name="Rectángulo 38"/>
            <p:cNvSpPr/>
            <p:nvPr/>
          </p:nvSpPr>
          <p:spPr>
            <a:xfrm>
              <a:off x="5945412" y="2594041"/>
              <a:ext cx="486031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3000" i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r>
                <a:rPr lang="en-US" sz="3000" baseline="-25000" dirty="0" smtClean="0">
                  <a:solidFill>
                    <a:prstClr val="black"/>
                  </a:solidFill>
                </a:rPr>
                <a:t>1</a:t>
              </a:r>
              <a:endParaRPr lang="en-US" sz="3000" baseline="-25000" dirty="0">
                <a:solidFill>
                  <a:prstClr val="black"/>
                </a:solidFill>
              </a:endParaRPr>
            </a:p>
          </p:txBody>
        </p:sp>
        <p:sp>
          <p:nvSpPr>
            <p:cNvPr id="40" name="Elipse 39"/>
            <p:cNvSpPr/>
            <p:nvPr/>
          </p:nvSpPr>
          <p:spPr>
            <a:xfrm>
              <a:off x="5859309" y="3553838"/>
              <a:ext cx="749030" cy="690665"/>
            </a:xfrm>
            <a:prstGeom prst="ellipse">
              <a:avLst/>
            </a:prstGeom>
            <a:solidFill>
              <a:srgbClr val="C1E4FF"/>
            </a:solidFill>
            <a:ln w="19050">
              <a:solidFill>
                <a:schemeClr val="tx1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0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41" name="Rectángulo 40"/>
            <p:cNvSpPr/>
            <p:nvPr/>
          </p:nvSpPr>
          <p:spPr>
            <a:xfrm>
              <a:off x="5990808" y="3553838"/>
              <a:ext cx="486031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3000" i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r>
                <a:rPr lang="en-US" sz="3000" baseline="-25000" dirty="0" smtClean="0">
                  <a:solidFill>
                    <a:prstClr val="black"/>
                  </a:solidFill>
                </a:rPr>
                <a:t>2</a:t>
              </a:r>
              <a:endParaRPr lang="en-US" sz="3000" baseline="-25000" dirty="0">
                <a:solidFill>
                  <a:prstClr val="black"/>
                </a:solidFill>
              </a:endParaRPr>
            </a:p>
          </p:txBody>
        </p:sp>
        <p:cxnSp>
          <p:nvCxnSpPr>
            <p:cNvPr id="43" name="Conector recto de flecha 42"/>
            <p:cNvCxnSpPr>
              <a:endCxn id="12" idx="2"/>
            </p:cNvCxnSpPr>
            <p:nvPr/>
          </p:nvCxnSpPr>
          <p:spPr>
            <a:xfrm flipV="1">
              <a:off x="1881409" y="2365443"/>
              <a:ext cx="848821" cy="477183"/>
            </a:xfrm>
            <a:prstGeom prst="straightConnector1">
              <a:avLst/>
            </a:prstGeom>
            <a:ln w="19050"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Conector recto de flecha 45"/>
            <p:cNvCxnSpPr>
              <a:stCxn id="3" idx="6"/>
              <a:endCxn id="14" idx="2"/>
            </p:cNvCxnSpPr>
            <p:nvPr/>
          </p:nvCxnSpPr>
          <p:spPr>
            <a:xfrm>
              <a:off x="1916349" y="2942619"/>
              <a:ext cx="849550" cy="382622"/>
            </a:xfrm>
            <a:prstGeom prst="straightConnector1">
              <a:avLst/>
            </a:prstGeom>
            <a:ln w="19050"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Conector recto de flecha 48"/>
            <p:cNvCxnSpPr/>
            <p:nvPr/>
          </p:nvCxnSpPr>
          <p:spPr>
            <a:xfrm>
              <a:off x="1743815" y="3265436"/>
              <a:ext cx="1060993" cy="880039"/>
            </a:xfrm>
            <a:prstGeom prst="straightConnector1">
              <a:avLst/>
            </a:prstGeom>
            <a:ln w="19050"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Conector recto de flecha 51"/>
            <p:cNvCxnSpPr/>
            <p:nvPr/>
          </p:nvCxnSpPr>
          <p:spPr>
            <a:xfrm>
              <a:off x="1934866" y="4022751"/>
              <a:ext cx="890247" cy="408252"/>
            </a:xfrm>
            <a:prstGeom prst="straightConnector1">
              <a:avLst/>
            </a:prstGeom>
            <a:ln w="19050"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Conector recto de flecha 55"/>
            <p:cNvCxnSpPr/>
            <p:nvPr/>
          </p:nvCxnSpPr>
          <p:spPr>
            <a:xfrm flipV="1">
              <a:off x="1978778" y="3439393"/>
              <a:ext cx="822800" cy="387329"/>
            </a:xfrm>
            <a:prstGeom prst="straightConnector1">
              <a:avLst/>
            </a:prstGeom>
            <a:ln w="19050"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Conector recto de flecha 57"/>
            <p:cNvCxnSpPr/>
            <p:nvPr/>
          </p:nvCxnSpPr>
          <p:spPr>
            <a:xfrm flipV="1">
              <a:off x="1781495" y="2684142"/>
              <a:ext cx="1092258" cy="934501"/>
            </a:xfrm>
            <a:prstGeom prst="straightConnector1">
              <a:avLst/>
            </a:prstGeom>
            <a:ln w="19050"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Conector recto de flecha 60"/>
            <p:cNvCxnSpPr/>
            <p:nvPr/>
          </p:nvCxnSpPr>
          <p:spPr>
            <a:xfrm flipV="1">
              <a:off x="3514929" y="2223643"/>
              <a:ext cx="778212" cy="81547"/>
            </a:xfrm>
            <a:prstGeom prst="straightConnector1">
              <a:avLst/>
            </a:prstGeom>
            <a:ln w="19050"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Conector recto de flecha 63"/>
            <p:cNvCxnSpPr>
              <a:endCxn id="31" idx="1"/>
            </p:cNvCxnSpPr>
            <p:nvPr/>
          </p:nvCxnSpPr>
          <p:spPr>
            <a:xfrm>
              <a:off x="3454389" y="2537495"/>
              <a:ext cx="925751" cy="530587"/>
            </a:xfrm>
            <a:prstGeom prst="straightConnector1">
              <a:avLst/>
            </a:prstGeom>
            <a:ln w="19050"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Conector recto de flecha 65"/>
            <p:cNvCxnSpPr>
              <a:endCxn id="33" idx="1"/>
            </p:cNvCxnSpPr>
            <p:nvPr/>
          </p:nvCxnSpPr>
          <p:spPr>
            <a:xfrm>
              <a:off x="3286706" y="2661888"/>
              <a:ext cx="1132343" cy="1369235"/>
            </a:xfrm>
            <a:prstGeom prst="straightConnector1">
              <a:avLst/>
            </a:prstGeom>
            <a:ln w="19050"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Conector recto de flecha 67"/>
            <p:cNvCxnSpPr>
              <a:stCxn id="18" idx="6"/>
              <a:endCxn id="33" idx="2"/>
            </p:cNvCxnSpPr>
            <p:nvPr/>
          </p:nvCxnSpPr>
          <p:spPr>
            <a:xfrm flipV="1">
              <a:off x="3553838" y="4275310"/>
              <a:ext cx="755518" cy="12972"/>
            </a:xfrm>
            <a:prstGeom prst="straightConnector1">
              <a:avLst/>
            </a:prstGeom>
            <a:ln w="19050"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Conector recto de flecha 72"/>
            <p:cNvCxnSpPr/>
            <p:nvPr/>
          </p:nvCxnSpPr>
          <p:spPr>
            <a:xfrm flipV="1">
              <a:off x="3521693" y="3474711"/>
              <a:ext cx="750897" cy="585596"/>
            </a:xfrm>
            <a:prstGeom prst="straightConnector1">
              <a:avLst/>
            </a:prstGeom>
            <a:ln w="19050"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Conector recto de flecha 74"/>
            <p:cNvCxnSpPr>
              <a:endCxn id="29" idx="3"/>
            </p:cNvCxnSpPr>
            <p:nvPr/>
          </p:nvCxnSpPr>
          <p:spPr>
            <a:xfrm flipV="1">
              <a:off x="3287261" y="2596657"/>
              <a:ext cx="1057210" cy="1339220"/>
            </a:xfrm>
            <a:prstGeom prst="straightConnector1">
              <a:avLst/>
            </a:prstGeom>
            <a:ln w="19050"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7" name="Conector recto de flecha 76"/>
            <p:cNvCxnSpPr/>
            <p:nvPr/>
          </p:nvCxnSpPr>
          <p:spPr>
            <a:xfrm>
              <a:off x="3439106" y="3514681"/>
              <a:ext cx="891881" cy="617194"/>
            </a:xfrm>
            <a:prstGeom prst="straightConnector1">
              <a:avLst/>
            </a:prstGeom>
            <a:ln w="19050"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9" name="Conector recto de flecha 78"/>
            <p:cNvCxnSpPr>
              <a:stCxn id="14" idx="6"/>
              <a:endCxn id="31" idx="2"/>
            </p:cNvCxnSpPr>
            <p:nvPr/>
          </p:nvCxnSpPr>
          <p:spPr>
            <a:xfrm flipV="1">
              <a:off x="3514929" y="3312269"/>
              <a:ext cx="755518" cy="12972"/>
            </a:xfrm>
            <a:prstGeom prst="straightConnector1">
              <a:avLst/>
            </a:prstGeom>
            <a:ln w="19050"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Conector recto de flecha 81"/>
            <p:cNvCxnSpPr>
              <a:stCxn id="27" idx="0"/>
            </p:cNvCxnSpPr>
            <p:nvPr/>
          </p:nvCxnSpPr>
          <p:spPr>
            <a:xfrm flipV="1">
              <a:off x="3349852" y="2450598"/>
              <a:ext cx="949084" cy="558494"/>
            </a:xfrm>
            <a:prstGeom prst="straightConnector1">
              <a:avLst/>
            </a:prstGeom>
            <a:ln w="19050"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5" name="Conector recto de flecha 84"/>
            <p:cNvCxnSpPr>
              <a:endCxn id="38" idx="1"/>
            </p:cNvCxnSpPr>
            <p:nvPr/>
          </p:nvCxnSpPr>
          <p:spPr>
            <a:xfrm>
              <a:off x="5009455" y="2305190"/>
              <a:ext cx="914150" cy="389997"/>
            </a:xfrm>
            <a:prstGeom prst="straightConnector1">
              <a:avLst/>
            </a:prstGeom>
            <a:ln w="19050"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Conector recto de flecha 86"/>
            <p:cNvCxnSpPr>
              <a:endCxn id="40" idx="1"/>
            </p:cNvCxnSpPr>
            <p:nvPr/>
          </p:nvCxnSpPr>
          <p:spPr>
            <a:xfrm>
              <a:off x="4958645" y="2484274"/>
              <a:ext cx="1010357" cy="1170710"/>
            </a:xfrm>
            <a:prstGeom prst="straightConnector1">
              <a:avLst/>
            </a:prstGeom>
            <a:ln w="19050"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Conector recto de flecha 89"/>
            <p:cNvCxnSpPr>
              <a:endCxn id="40" idx="3"/>
            </p:cNvCxnSpPr>
            <p:nvPr/>
          </p:nvCxnSpPr>
          <p:spPr>
            <a:xfrm flipV="1">
              <a:off x="5048924" y="4143357"/>
              <a:ext cx="920078" cy="167013"/>
            </a:xfrm>
            <a:prstGeom prst="straightConnector1">
              <a:avLst/>
            </a:prstGeom>
            <a:ln w="19050"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2" name="Conector recto de flecha 91"/>
            <p:cNvCxnSpPr/>
            <p:nvPr/>
          </p:nvCxnSpPr>
          <p:spPr>
            <a:xfrm flipV="1">
              <a:off x="4978660" y="3172584"/>
              <a:ext cx="880648" cy="933353"/>
            </a:xfrm>
            <a:prstGeom prst="straightConnector1">
              <a:avLst/>
            </a:prstGeom>
            <a:ln w="19050"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4" name="Conector recto de flecha 93"/>
            <p:cNvCxnSpPr>
              <a:endCxn id="38" idx="2"/>
            </p:cNvCxnSpPr>
            <p:nvPr/>
          </p:nvCxnSpPr>
          <p:spPr>
            <a:xfrm flipV="1">
              <a:off x="5041283" y="2939374"/>
              <a:ext cx="772629" cy="357452"/>
            </a:xfrm>
            <a:prstGeom prst="straightConnector1">
              <a:avLst/>
            </a:prstGeom>
            <a:ln w="19050"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7" name="Conector recto de flecha 96"/>
            <p:cNvCxnSpPr>
              <a:stCxn id="31" idx="5"/>
              <a:endCxn id="40" idx="2"/>
            </p:cNvCxnSpPr>
            <p:nvPr/>
          </p:nvCxnSpPr>
          <p:spPr>
            <a:xfrm>
              <a:off x="4909784" y="3556455"/>
              <a:ext cx="949525" cy="342716"/>
            </a:xfrm>
            <a:prstGeom prst="straightConnector1">
              <a:avLst/>
            </a:prstGeom>
            <a:ln w="19050"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08" name="Grupo 107"/>
          <p:cNvGrpSpPr/>
          <p:nvPr/>
        </p:nvGrpSpPr>
        <p:grpSpPr>
          <a:xfrm>
            <a:off x="1284950" y="5184843"/>
            <a:ext cx="5835697" cy="154437"/>
            <a:chOff x="1284950" y="5184843"/>
            <a:chExt cx="5835697" cy="154437"/>
          </a:xfrm>
        </p:grpSpPr>
        <p:cxnSp>
          <p:nvCxnSpPr>
            <p:cNvPr id="103" name="Conector recto de flecha 102"/>
            <p:cNvCxnSpPr/>
            <p:nvPr/>
          </p:nvCxnSpPr>
          <p:spPr>
            <a:xfrm>
              <a:off x="1284950" y="5258214"/>
              <a:ext cx="5835697" cy="1297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Conector recto 106"/>
            <p:cNvCxnSpPr/>
            <p:nvPr/>
          </p:nvCxnSpPr>
          <p:spPr>
            <a:xfrm>
              <a:off x="1284950" y="5184843"/>
              <a:ext cx="0" cy="154437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9" name="CuadroTexto 108"/>
          <p:cNvSpPr txBox="1"/>
          <p:nvPr/>
        </p:nvSpPr>
        <p:spPr>
          <a:xfrm>
            <a:off x="5980904" y="5381227"/>
            <a:ext cx="15077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NN depth</a:t>
            </a:r>
            <a:endParaRPr lang="en-US" sz="2000" dirty="0"/>
          </a:p>
        </p:txBody>
      </p:sp>
      <p:sp>
        <p:nvSpPr>
          <p:cNvPr id="111" name="CuadroTexto 110"/>
          <p:cNvSpPr txBox="1"/>
          <p:nvPr/>
        </p:nvSpPr>
        <p:spPr>
          <a:xfrm flipH="1">
            <a:off x="1106035" y="1955260"/>
            <a:ext cx="220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Input layer</a:t>
            </a:r>
            <a:endParaRPr lang="en-US" sz="2000" dirty="0"/>
          </a:p>
        </p:txBody>
      </p:sp>
      <p:sp>
        <p:nvSpPr>
          <p:cNvPr id="112" name="CuadroTexto 111"/>
          <p:cNvSpPr txBox="1"/>
          <p:nvPr/>
        </p:nvSpPr>
        <p:spPr>
          <a:xfrm flipH="1">
            <a:off x="6034728" y="2000653"/>
            <a:ext cx="220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output layer</a:t>
            </a:r>
            <a:endParaRPr lang="en-US" sz="2000" dirty="0"/>
          </a:p>
        </p:txBody>
      </p:sp>
      <p:sp>
        <p:nvSpPr>
          <p:cNvPr id="113" name="CuadroTexto 112"/>
          <p:cNvSpPr txBox="1"/>
          <p:nvPr/>
        </p:nvSpPr>
        <p:spPr>
          <a:xfrm flipH="1">
            <a:off x="2500332" y="1763947"/>
            <a:ext cx="220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hidden layer</a:t>
            </a:r>
            <a:endParaRPr lang="en-US" sz="2000" dirty="0"/>
          </a:p>
        </p:txBody>
      </p:sp>
      <p:sp>
        <p:nvSpPr>
          <p:cNvPr id="114" name="CuadroTexto 113"/>
          <p:cNvSpPr txBox="1"/>
          <p:nvPr/>
        </p:nvSpPr>
        <p:spPr>
          <a:xfrm flipH="1">
            <a:off x="4267526" y="1653701"/>
            <a:ext cx="220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hidden layer</a:t>
            </a:r>
            <a:endParaRPr lang="en-US" sz="2000" dirty="0"/>
          </a:p>
        </p:txBody>
      </p:sp>
      <p:sp>
        <p:nvSpPr>
          <p:cNvPr id="115" name="CuadroTexto 114"/>
          <p:cNvSpPr txBox="1"/>
          <p:nvPr/>
        </p:nvSpPr>
        <p:spPr>
          <a:xfrm>
            <a:off x="1196502" y="4591803"/>
            <a:ext cx="23723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connections</a:t>
            </a:r>
            <a:endParaRPr lang="en-US" sz="2000" dirty="0"/>
          </a:p>
        </p:txBody>
      </p:sp>
      <p:cxnSp>
        <p:nvCxnSpPr>
          <p:cNvPr id="117" name="Conector recto de flecha 116"/>
          <p:cNvCxnSpPr/>
          <p:nvPr/>
        </p:nvCxnSpPr>
        <p:spPr>
          <a:xfrm flipV="1">
            <a:off x="2556413" y="4632355"/>
            <a:ext cx="253120" cy="1180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9" name="Rectángulo 118"/>
          <p:cNvSpPr/>
          <p:nvPr/>
        </p:nvSpPr>
        <p:spPr>
          <a:xfrm>
            <a:off x="981169" y="5723135"/>
            <a:ext cx="55832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99CCFF"/>
                </a:solidFill>
                <a:sym typeface="Symbol" panose="05050102010706020507" pitchFamily="18" charset="2"/>
              </a:rPr>
              <a:t> </a:t>
            </a:r>
            <a:r>
              <a:rPr lang="en-US" dirty="0" smtClean="0"/>
              <a:t>This </a:t>
            </a:r>
            <a:r>
              <a:rPr lang="en-US" dirty="0"/>
              <a:t>gives </a:t>
            </a:r>
            <a:r>
              <a:rPr lang="en-US" dirty="0" smtClean="0"/>
              <a:t>a </a:t>
            </a:r>
            <a:r>
              <a:rPr lang="en-US" i="1" dirty="0" smtClean="0"/>
              <a:t>feed-forward neural </a:t>
            </a:r>
            <a:r>
              <a:rPr lang="en-US" dirty="0" smtClean="0"/>
              <a:t>network (FFNN).</a:t>
            </a:r>
            <a:endParaRPr lang="en-US" dirty="0"/>
          </a:p>
        </p:txBody>
      </p:sp>
      <p:sp>
        <p:nvSpPr>
          <p:cNvPr id="120" name="Rectángulo 119"/>
          <p:cNvSpPr/>
          <p:nvPr/>
        </p:nvSpPr>
        <p:spPr>
          <a:xfrm>
            <a:off x="979545" y="6070891"/>
            <a:ext cx="7843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99CCFF"/>
                </a:solidFill>
                <a:sym typeface="Symbol" panose="05050102010706020507" pitchFamily="18" charset="2"/>
              </a:rPr>
              <a:t> </a:t>
            </a:r>
            <a:r>
              <a:rPr lang="en-US" dirty="0" smtClean="0"/>
              <a:t>If all </a:t>
            </a:r>
            <a:r>
              <a:rPr lang="en-US" dirty="0"/>
              <a:t>input units are connected to all output </a:t>
            </a:r>
            <a:r>
              <a:rPr lang="en-US" dirty="0" smtClean="0"/>
              <a:t>units: </a:t>
            </a:r>
            <a:r>
              <a:rPr lang="en-US" i="1" dirty="0" smtClean="0"/>
              <a:t>fully </a:t>
            </a:r>
            <a:r>
              <a:rPr lang="en-US" i="1" dirty="0"/>
              <a:t>connected </a:t>
            </a:r>
            <a:r>
              <a:rPr lang="en-US" i="1" dirty="0" smtClean="0"/>
              <a:t>FCNN</a:t>
            </a:r>
            <a:endParaRPr lang="en-US" dirty="0"/>
          </a:p>
          <a:p>
            <a:r>
              <a:rPr lang="en-US" dirty="0" smtClean="0"/>
              <a:t>     (</a:t>
            </a:r>
            <a:r>
              <a:rPr lang="en-US" i="1" dirty="0" smtClean="0"/>
              <a:t>multilayer perceptron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29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n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6805" y="2307322"/>
            <a:ext cx="2513740" cy="794546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2329040" y="200662"/>
            <a:ext cx="37777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Neural Networks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899669" y="963304"/>
            <a:ext cx="74222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99CCFF"/>
                </a:solidFill>
                <a:sym typeface="Symbol" panose="05050102010706020507" pitchFamily="18" charset="2"/>
              </a:rPr>
              <a:t> </a:t>
            </a:r>
            <a:r>
              <a:rPr lang="en-US" sz="2000" b="1" i="1" dirty="0" smtClean="0">
                <a:solidFill>
                  <a:srgbClr val="000000"/>
                </a:solidFill>
                <a:sym typeface="Symbol" panose="05050102010706020507" pitchFamily="18" charset="2"/>
              </a:rPr>
              <a:t>Backpropagation</a:t>
            </a:r>
            <a:r>
              <a:rPr lang="en-US" sz="2000" b="1" i="1" dirty="0" smtClean="0">
                <a:solidFill>
                  <a:srgbClr val="000000"/>
                </a:solidFill>
              </a:rPr>
              <a:t>:</a:t>
            </a:r>
            <a:r>
              <a:rPr lang="en-US" sz="2000" dirty="0" smtClean="0">
                <a:solidFill>
                  <a:srgbClr val="000000"/>
                </a:solidFill>
              </a:rPr>
              <a:t> in the training period try to </a:t>
            </a:r>
            <a:r>
              <a:rPr lang="en-US" sz="2000" dirty="0" smtClean="0"/>
              <a:t>find </a:t>
            </a:r>
            <a:r>
              <a:rPr lang="en-US" sz="2000" dirty="0"/>
              <a:t>the network weights </a:t>
            </a:r>
            <a:r>
              <a:rPr lang="en-US" sz="2000" i="1" dirty="0" err="1" smtClean="0"/>
              <a:t>w</a:t>
            </a:r>
            <a:r>
              <a:rPr lang="en-US" sz="2000" baseline="-25000" dirty="0" err="1" smtClean="0"/>
              <a:t>i</a:t>
            </a:r>
            <a:r>
              <a:rPr lang="en-US" sz="2000" dirty="0" smtClean="0"/>
              <a:t> that </a:t>
            </a:r>
            <a:r>
              <a:rPr lang="en-US" sz="2000" dirty="0"/>
              <a:t>achieve the lowest </a:t>
            </a:r>
            <a:r>
              <a:rPr lang="en-US" sz="2000" dirty="0" smtClean="0"/>
              <a:t>loss by using the gradient descent </a:t>
            </a:r>
            <a:endParaRPr lang="en-US" sz="2000" dirty="0">
              <a:solidFill>
                <a:srgbClr val="000000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927" y="2355961"/>
            <a:ext cx="3733902" cy="276785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678" y="5076871"/>
            <a:ext cx="2230134" cy="666344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9844" y="1961462"/>
            <a:ext cx="1457325" cy="394499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43075" y="5851482"/>
            <a:ext cx="2790825" cy="68596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87632" y="1788997"/>
            <a:ext cx="2440833" cy="794168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8"/>
          <a:srcRect l="8000" b="7179"/>
          <a:stretch/>
        </p:blipFill>
        <p:spPr>
          <a:xfrm>
            <a:off x="5877042" y="3179961"/>
            <a:ext cx="2929087" cy="2251801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5510741" y="3976245"/>
            <a:ext cx="6517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w</a:t>
            </a:r>
            <a:r>
              <a:rPr lang="en-US" sz="1600" baseline="-25000" dirty="0" smtClean="0"/>
              <a:t>1</a:t>
            </a:r>
            <a:endParaRPr lang="en-US" sz="1600" baseline="-25000" dirty="0"/>
          </a:p>
        </p:txBody>
      </p:sp>
      <p:sp>
        <p:nvSpPr>
          <p:cNvPr id="15" name="CuadroTexto 14"/>
          <p:cNvSpPr txBox="1"/>
          <p:nvPr/>
        </p:nvSpPr>
        <p:spPr>
          <a:xfrm>
            <a:off x="7201736" y="5314538"/>
            <a:ext cx="6517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w</a:t>
            </a:r>
            <a:r>
              <a:rPr lang="en-US" sz="1600" baseline="-25000" dirty="0" smtClean="0"/>
              <a:t>2</a:t>
            </a:r>
            <a:endParaRPr lang="en-US" sz="1600" baseline="-25000" dirty="0"/>
          </a:p>
        </p:txBody>
      </p:sp>
      <p:sp>
        <p:nvSpPr>
          <p:cNvPr id="17" name="CuadroTexto 16"/>
          <p:cNvSpPr txBox="1"/>
          <p:nvPr/>
        </p:nvSpPr>
        <p:spPr>
          <a:xfrm flipH="1">
            <a:off x="6434054" y="1681838"/>
            <a:ext cx="22279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</a:t>
            </a:r>
            <a:r>
              <a:rPr lang="en-US" sz="2000" b="1" dirty="0" smtClean="0">
                <a:sym typeface="Wingdings" panose="05000000000000000000" pitchFamily="2" charset="2"/>
              </a:rPr>
              <a:t> </a:t>
            </a:r>
            <a:r>
              <a:rPr lang="en-US" sz="2000" b="1" dirty="0" smtClean="0"/>
              <a:t>We want to minimize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d</a:t>
            </a:r>
            <a:r>
              <a:rPr lang="en-US" sz="2000" b="1" dirty="0" err="1" smtClean="0">
                <a:latin typeface="Brush Script MT" panose="03060802040406070304" pitchFamily="66" charset="0"/>
              </a:rPr>
              <a:t>L</a:t>
            </a:r>
            <a:r>
              <a:rPr lang="en-US" sz="2000" b="1" dirty="0" smtClean="0"/>
              <a:t>/</a:t>
            </a:r>
            <a:r>
              <a:rPr lang="en-US" sz="2000" b="1" i="1" dirty="0" err="1" smtClean="0"/>
              <a:t>dw</a:t>
            </a:r>
            <a:endParaRPr lang="en-US" sz="2000" b="1" i="1" dirty="0"/>
          </a:p>
        </p:txBody>
      </p:sp>
      <p:cxnSp>
        <p:nvCxnSpPr>
          <p:cNvPr id="19" name="Conector recto de flecha 18"/>
          <p:cNvCxnSpPr>
            <a:stCxn id="10" idx="2"/>
          </p:cNvCxnSpPr>
          <p:nvPr/>
        </p:nvCxnSpPr>
        <p:spPr>
          <a:xfrm flipH="1">
            <a:off x="2076458" y="2355961"/>
            <a:ext cx="92049" cy="8870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22"/>
          <p:cNvCxnSpPr/>
          <p:nvPr/>
        </p:nvCxnSpPr>
        <p:spPr>
          <a:xfrm>
            <a:off x="3979387" y="2370268"/>
            <a:ext cx="86775" cy="10985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Imagen 3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99003" y="5780246"/>
            <a:ext cx="2942516" cy="864045"/>
          </a:xfrm>
          <a:prstGeom prst="rect">
            <a:avLst/>
          </a:prstGeom>
          <a:ln w="28575">
            <a:solidFill>
              <a:srgbClr val="99CC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5" name="Imagen 34"/>
          <p:cNvPicPr>
            <a:picLocks noChangeAspect="1"/>
          </p:cNvPicPr>
          <p:nvPr/>
        </p:nvPicPr>
        <p:blipFill>
          <a:blip r:embed="rId10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308197" y="3240966"/>
            <a:ext cx="958984" cy="976357"/>
          </a:xfrm>
          <a:prstGeom prst="rect">
            <a:avLst/>
          </a:prstGeom>
        </p:spPr>
      </p:pic>
      <p:cxnSp>
        <p:nvCxnSpPr>
          <p:cNvPr id="36" name="Conector recto de flecha 35"/>
          <p:cNvCxnSpPr/>
          <p:nvPr/>
        </p:nvCxnSpPr>
        <p:spPr>
          <a:xfrm>
            <a:off x="1624519" y="4145522"/>
            <a:ext cx="330741" cy="9782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de flecha 41"/>
          <p:cNvCxnSpPr/>
          <p:nvPr/>
        </p:nvCxnSpPr>
        <p:spPr>
          <a:xfrm flipH="1">
            <a:off x="2421538" y="5076871"/>
            <a:ext cx="798825" cy="7317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uadroTexto 45"/>
          <p:cNvSpPr txBox="1"/>
          <p:nvPr/>
        </p:nvSpPr>
        <p:spPr>
          <a:xfrm>
            <a:off x="6206246" y="2925933"/>
            <a:ext cx="20932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ym typeface="Symbol" panose="05050102010706020507" pitchFamily="18" charset="2"/>
              </a:rPr>
              <a:t> </a:t>
            </a:r>
            <a:r>
              <a:rPr lang="en-US" sz="1600" dirty="0" smtClean="0">
                <a:sym typeface="Symbol" panose="05050102010706020507" pitchFamily="18" charset="2"/>
              </a:rPr>
              <a:t> learning rate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5566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1931" y="897398"/>
            <a:ext cx="5630495" cy="2793267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49</a:t>
            </a:fld>
            <a:endParaRPr lang="en-US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1617" y="3723024"/>
            <a:ext cx="2739636" cy="262437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1253" y="3659492"/>
            <a:ext cx="2810035" cy="2687908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2329040" y="200662"/>
            <a:ext cx="37777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Neural Networks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690995" y="6363581"/>
            <a:ext cx="78243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 smtClean="0"/>
              <a:t>Ex: 2D </a:t>
            </a:r>
            <a:r>
              <a:rPr lang="en-US" sz="1600" dirty="0"/>
              <a:t>projection of the loss landscape of  4 layers-NN with </a:t>
            </a:r>
            <a:r>
              <a:rPr lang="en-US" sz="1600" dirty="0" smtClean="0"/>
              <a:t>a </a:t>
            </a:r>
            <a:r>
              <a:rPr lang="en-US" sz="1600" dirty="0" err="1" smtClean="0"/>
              <a:t>ReLU</a:t>
            </a:r>
            <a:r>
              <a:rPr lang="en-US" sz="1600" dirty="0" smtClean="0"/>
              <a:t> activation </a:t>
            </a:r>
            <a:r>
              <a:rPr lang="en-US" sz="1600" dirty="0"/>
              <a:t>function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3552244" y="6101833"/>
            <a:ext cx="15664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A0BEE0"/>
                </a:solidFill>
                <a:latin typeface="Times New Roman" panose="02020603050405020304" pitchFamily="18" charset="0"/>
              </a:rPr>
              <a:t>[arXiv:2105.04026v2]</a:t>
            </a:r>
            <a:endParaRPr lang="en-US" sz="1200" dirty="0">
              <a:solidFill>
                <a:srgbClr val="A0BE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98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785686" y="3564498"/>
            <a:ext cx="164365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 problem</a:t>
            </a:r>
            <a:endParaRPr lang="en-US" sz="2200" u="sng" dirty="0"/>
          </a:p>
        </p:txBody>
      </p:sp>
      <p:sp>
        <p:nvSpPr>
          <p:cNvPr id="5" name="Rectángulo 4"/>
          <p:cNvSpPr/>
          <p:nvPr/>
        </p:nvSpPr>
        <p:spPr>
          <a:xfrm>
            <a:off x="3646617" y="3555588"/>
            <a:ext cx="130401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 tools </a:t>
            </a:r>
            <a:endParaRPr lang="en-US" sz="2200" u="sng" dirty="0"/>
          </a:p>
        </p:txBody>
      </p:sp>
      <p:sp>
        <p:nvSpPr>
          <p:cNvPr id="6" name="Rectángulo 5"/>
          <p:cNvSpPr/>
          <p:nvPr/>
        </p:nvSpPr>
        <p:spPr>
          <a:xfrm>
            <a:off x="6681977" y="3532040"/>
            <a:ext cx="119936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 wish</a:t>
            </a:r>
            <a:endParaRPr lang="en-US" sz="2200" u="sng" dirty="0"/>
          </a:p>
        </p:txBody>
      </p:sp>
      <p:sp>
        <p:nvSpPr>
          <p:cNvPr id="7" name="CuadroTexto 6"/>
          <p:cNvSpPr txBox="1"/>
          <p:nvPr/>
        </p:nvSpPr>
        <p:spPr>
          <a:xfrm>
            <a:off x="658136" y="4165714"/>
            <a:ext cx="288387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- Identification </a:t>
            </a:r>
          </a:p>
          <a:p>
            <a:r>
              <a:rPr lang="en-US" sz="2200" dirty="0" smtClean="0"/>
              <a:t>- Classification</a:t>
            </a:r>
          </a:p>
          <a:p>
            <a:r>
              <a:rPr lang="en-US" sz="2200" dirty="0" smtClean="0"/>
              <a:t>- Anomaly detection </a:t>
            </a:r>
          </a:p>
          <a:p>
            <a:r>
              <a:rPr lang="en-US" sz="2200" dirty="0" smtClean="0"/>
              <a:t>- Selection</a:t>
            </a:r>
          </a:p>
          <a:p>
            <a:r>
              <a:rPr lang="en-US" sz="2200" dirty="0" smtClean="0"/>
              <a:t>- Generation</a:t>
            </a:r>
          </a:p>
          <a:p>
            <a:endParaRPr lang="en-US" sz="2200" dirty="0" smtClean="0"/>
          </a:p>
        </p:txBody>
      </p:sp>
      <p:sp>
        <p:nvSpPr>
          <p:cNvPr id="8" name="CuadroTexto 7"/>
          <p:cNvSpPr txBox="1"/>
          <p:nvPr/>
        </p:nvSpPr>
        <p:spPr>
          <a:xfrm>
            <a:off x="3494378" y="4150541"/>
            <a:ext cx="338884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- Big data</a:t>
            </a:r>
          </a:p>
          <a:p>
            <a:r>
              <a:rPr lang="en-US" sz="2200" dirty="0" smtClean="0"/>
              <a:t>- Computing power</a:t>
            </a:r>
          </a:p>
          <a:p>
            <a:r>
              <a:rPr lang="en-US" sz="2200" dirty="0" smtClean="0"/>
              <a:t>- New architectures</a:t>
            </a:r>
          </a:p>
          <a:p>
            <a:r>
              <a:rPr lang="en-US" sz="2200" dirty="0" smtClean="0"/>
              <a:t>- Improved algorithms</a:t>
            </a:r>
          </a:p>
          <a:p>
            <a:r>
              <a:rPr lang="en-US" sz="2200" dirty="0" smtClean="0"/>
              <a:t>- Open-source code  </a:t>
            </a:r>
            <a:endParaRPr lang="en-US" sz="2200" dirty="0"/>
          </a:p>
        </p:txBody>
      </p:sp>
      <p:sp>
        <p:nvSpPr>
          <p:cNvPr id="9" name="CuadroTexto 8"/>
          <p:cNvSpPr txBox="1"/>
          <p:nvPr/>
        </p:nvSpPr>
        <p:spPr>
          <a:xfrm>
            <a:off x="6545170" y="4097898"/>
            <a:ext cx="288387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- Fast response </a:t>
            </a:r>
          </a:p>
          <a:p>
            <a:r>
              <a:rPr lang="en-US" sz="2200" dirty="0" smtClean="0"/>
              <a:t>- High performance</a:t>
            </a:r>
          </a:p>
          <a:p>
            <a:r>
              <a:rPr lang="en-US" sz="2200" dirty="0" smtClean="0"/>
              <a:t>- Unbiased </a:t>
            </a:r>
            <a:endParaRPr lang="en-US" sz="2200" dirty="0"/>
          </a:p>
          <a:p>
            <a:r>
              <a:rPr lang="en-US" sz="2200" dirty="0" smtClean="0"/>
              <a:t>- Sustainable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5293" y="1899044"/>
            <a:ext cx="1356678" cy="1356678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919" y="1783366"/>
            <a:ext cx="1428750" cy="142875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79" y="1816859"/>
            <a:ext cx="1321170" cy="1321170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3311639" y="318235"/>
            <a:ext cx="28442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785686" y="1041559"/>
            <a:ext cx="36190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97D2FF"/>
                </a:solidFill>
                <a:sym typeface="Symbol" panose="05050102010706020507" pitchFamily="18" charset="2"/>
              </a:rPr>
              <a:t></a:t>
            </a:r>
            <a:r>
              <a:rPr lang="en-GB" sz="2400" dirty="0" smtClean="0">
                <a:sym typeface="Symbol" panose="05050102010706020507" pitchFamily="18" charset="2"/>
              </a:rPr>
              <a:t>  Why Machine </a:t>
            </a:r>
            <a:r>
              <a:rPr lang="en-GB" sz="2400" dirty="0">
                <a:sym typeface="Symbol" panose="05050102010706020507" pitchFamily="18" charset="2"/>
              </a:rPr>
              <a:t>L</a:t>
            </a:r>
            <a:r>
              <a:rPr lang="en-GB" sz="2400" dirty="0" smtClean="0">
                <a:sym typeface="Symbol" panose="05050102010706020507" pitchFamily="18" charset="2"/>
              </a:rPr>
              <a:t>earning ?</a:t>
            </a:r>
            <a:endParaRPr lang="en-GB" sz="2400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59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Elipse 28"/>
          <p:cNvSpPr/>
          <p:nvPr/>
        </p:nvSpPr>
        <p:spPr>
          <a:xfrm>
            <a:off x="4377296" y="4235391"/>
            <a:ext cx="4253087" cy="235494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Elipse 22"/>
          <p:cNvSpPr/>
          <p:nvPr/>
        </p:nvSpPr>
        <p:spPr>
          <a:xfrm>
            <a:off x="260242" y="3729881"/>
            <a:ext cx="3749276" cy="31034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Elipse 16"/>
          <p:cNvSpPr/>
          <p:nvPr/>
        </p:nvSpPr>
        <p:spPr>
          <a:xfrm>
            <a:off x="5826137" y="1630160"/>
            <a:ext cx="3130822" cy="219318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Elipse 12"/>
          <p:cNvSpPr/>
          <p:nvPr/>
        </p:nvSpPr>
        <p:spPr>
          <a:xfrm>
            <a:off x="2891606" y="1850858"/>
            <a:ext cx="2704969" cy="176445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50</a:t>
            </a:fld>
            <a:endParaRPr lang="en-US" dirty="0"/>
          </a:p>
        </p:txBody>
      </p:sp>
      <p:sp>
        <p:nvSpPr>
          <p:cNvPr id="5" name="CuadroTexto 4"/>
          <p:cNvSpPr txBox="1"/>
          <p:nvPr/>
        </p:nvSpPr>
        <p:spPr>
          <a:xfrm>
            <a:off x="2329040" y="200662"/>
            <a:ext cx="37777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Neural Networks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ángulo 6"/>
          <p:cNvSpPr/>
          <p:nvPr/>
        </p:nvSpPr>
        <p:spPr>
          <a:xfrm rot="20067980">
            <a:off x="7380650" y="6299212"/>
            <a:ext cx="130676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[arXiv:1904.09237]</a:t>
            </a:r>
            <a:endParaRPr 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381655" y="830486"/>
            <a:ext cx="82589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99CCFF"/>
                </a:solidFill>
                <a:sym typeface="Symbol" panose="05050102010706020507" pitchFamily="18" charset="2"/>
              </a:rPr>
              <a:t> </a:t>
            </a:r>
            <a:r>
              <a:rPr lang="en-US" b="1" i="1" dirty="0" smtClean="0">
                <a:sym typeface="Symbol" panose="05050102010706020507" pitchFamily="18" charset="2"/>
              </a:rPr>
              <a:t>Optimizers</a:t>
            </a:r>
            <a:r>
              <a:rPr lang="en-US" b="1" dirty="0" smtClean="0">
                <a:sym typeface="Symbol" panose="05050102010706020507" pitchFamily="18" charset="2"/>
              </a:rPr>
              <a:t>: </a:t>
            </a:r>
            <a:r>
              <a:rPr lang="en-US" i="1" dirty="0" err="1" smtClean="0">
                <a:sym typeface="Symbol" panose="05050102010706020507" pitchFamily="18" charset="2"/>
              </a:rPr>
              <a:t>w</a:t>
            </a:r>
            <a:r>
              <a:rPr lang="en-US" i="1" baseline="-25000" dirty="0" err="1" smtClean="0">
                <a:sym typeface="Symbol" panose="05050102010706020507" pitchFamily="18" charset="2"/>
              </a:rPr>
              <a:t>t</a:t>
            </a:r>
            <a:r>
              <a:rPr lang="en-US" dirty="0" smtClean="0">
                <a:sym typeface="Symbol" panose="05050102010706020507" pitchFamily="18" charset="2"/>
              </a:rPr>
              <a:t> are the weights at time step t, </a:t>
            </a:r>
            <a:r>
              <a:rPr lang="en-US" i="1" dirty="0" smtClean="0">
                <a:sym typeface="Symbol" panose="05050102010706020507" pitchFamily="18" charset="2"/>
              </a:rPr>
              <a:t></a:t>
            </a:r>
            <a:r>
              <a:rPr lang="en-US" dirty="0" smtClean="0">
                <a:sym typeface="Symbol" panose="05050102010706020507" pitchFamily="18" charset="2"/>
              </a:rPr>
              <a:t> the learning rate,  and </a:t>
            </a:r>
            <a:r>
              <a:rPr lang="en-US" i="1" dirty="0" smtClean="0">
                <a:sym typeface="Symbol" panose="05050102010706020507" pitchFamily="18" charset="2"/>
              </a:rPr>
              <a:t>g</a:t>
            </a:r>
            <a:r>
              <a:rPr lang="en-US" dirty="0" smtClean="0">
                <a:sym typeface="Symbol" panose="05050102010706020507" pitchFamily="18" charset="2"/>
              </a:rPr>
              <a:t> represent </a:t>
            </a:r>
          </a:p>
          <a:p>
            <a:r>
              <a:rPr lang="en-US" dirty="0" smtClean="0">
                <a:sym typeface="Symbol" panose="05050102010706020507" pitchFamily="18" charset="2"/>
              </a:rPr>
              <a:t>the gradient, </a:t>
            </a:r>
            <a:r>
              <a:rPr lang="en-US" i="1" dirty="0" smtClean="0">
                <a:sym typeface="Symbol" panose="05050102010706020507" pitchFamily="18" charset="2"/>
              </a:rPr>
              <a:t></a:t>
            </a:r>
            <a:r>
              <a:rPr lang="en-US" i="1" baseline="-25000" dirty="0" smtClean="0">
                <a:sym typeface="Symbol" panose="05050102010706020507" pitchFamily="18" charset="2"/>
              </a:rPr>
              <a:t>1</a:t>
            </a:r>
            <a:r>
              <a:rPr lang="en-US" dirty="0" smtClean="0">
                <a:sym typeface="Symbol" panose="05050102010706020507" pitchFamily="18" charset="2"/>
              </a:rPr>
              <a:t> and </a:t>
            </a:r>
            <a:r>
              <a:rPr lang="en-US" i="1" dirty="0" smtClean="0">
                <a:sym typeface="Symbol" panose="05050102010706020507" pitchFamily="18" charset="2"/>
              </a:rPr>
              <a:t></a:t>
            </a:r>
            <a:r>
              <a:rPr lang="en-US" i="1" baseline="-25000" dirty="0" smtClean="0">
                <a:sym typeface="Symbol" panose="05050102010706020507" pitchFamily="18" charset="2"/>
              </a:rPr>
              <a:t>2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are decay rate coefficients and </a:t>
            </a:r>
            <a:r>
              <a:rPr lang="en-US" i="1" dirty="0" smtClean="0">
                <a:sym typeface="Symbol" panose="05050102010706020507" pitchFamily="18" charset="2"/>
              </a:rPr>
              <a:t></a:t>
            </a:r>
            <a:r>
              <a:rPr lang="en-US" dirty="0" smtClean="0">
                <a:sym typeface="Symbol" panose="05050102010706020507" pitchFamily="18" charset="2"/>
              </a:rPr>
              <a:t>  a protection parameter:</a:t>
            </a:r>
            <a:endParaRPr lang="en-US" dirty="0"/>
          </a:p>
        </p:txBody>
      </p:sp>
      <p:sp>
        <p:nvSpPr>
          <p:cNvPr id="9" name="CuadroTexto 8"/>
          <p:cNvSpPr txBox="1"/>
          <p:nvPr/>
        </p:nvSpPr>
        <p:spPr>
          <a:xfrm>
            <a:off x="-7262768" y="-323166"/>
            <a:ext cx="7705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(in practice, it is a modification of the </a:t>
            </a:r>
            <a:r>
              <a:rPr lang="en-US" b="1" i="1" dirty="0" smtClean="0"/>
              <a:t>ADAM </a:t>
            </a:r>
            <a:r>
              <a:rPr lang="en-US" dirty="0" smtClean="0"/>
              <a:t>algorithm</a:t>
            </a:r>
            <a:r>
              <a:rPr lang="en-US" b="1" i="1" dirty="0" smtClean="0"/>
              <a:t> </a:t>
            </a:r>
            <a:r>
              <a:rPr lang="en-US" dirty="0" smtClean="0"/>
              <a:t>that prevents the learning rate to increase to quickly) </a:t>
            </a:r>
            <a:endParaRPr lang="en-US" dirty="0"/>
          </a:p>
        </p:txBody>
      </p:sp>
      <p:sp>
        <p:nvSpPr>
          <p:cNvPr id="11" name="Elipse 10"/>
          <p:cNvSpPr/>
          <p:nvPr/>
        </p:nvSpPr>
        <p:spPr>
          <a:xfrm>
            <a:off x="154236" y="2324024"/>
            <a:ext cx="2628439" cy="1291284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ángulo 11"/>
          <p:cNvSpPr/>
          <p:nvPr/>
        </p:nvSpPr>
        <p:spPr>
          <a:xfrm>
            <a:off x="686785" y="1760318"/>
            <a:ext cx="177279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dirty="0" smtClean="0"/>
              <a:t>Stochastic Gradient </a:t>
            </a:r>
          </a:p>
          <a:p>
            <a:pPr algn="ctr"/>
            <a:r>
              <a:rPr lang="en-US" sz="1500" b="1" dirty="0" smtClean="0"/>
              <a:t>Descent (SGD</a:t>
            </a:r>
            <a:r>
              <a:rPr lang="en-US" sz="1500" b="1" dirty="0"/>
              <a:t>)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1992314" y="1544196"/>
            <a:ext cx="4572000" cy="3231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500" b="1" dirty="0" smtClean="0"/>
              <a:t>Momentum</a:t>
            </a:r>
            <a:endParaRPr lang="en-US" sz="1500" b="1" dirty="0"/>
          </a:p>
        </p:txBody>
      </p:sp>
      <p:sp>
        <p:nvSpPr>
          <p:cNvPr id="18" name="Rectángulo 17"/>
          <p:cNvSpPr/>
          <p:nvPr/>
        </p:nvSpPr>
        <p:spPr>
          <a:xfrm>
            <a:off x="5083207" y="1346535"/>
            <a:ext cx="4572000" cy="3231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500" b="1" dirty="0" err="1" smtClean="0"/>
              <a:t>RMSProp</a:t>
            </a:r>
            <a:endParaRPr lang="en-US" sz="1500" b="1" dirty="0"/>
          </a:p>
        </p:txBody>
      </p:sp>
      <p:sp>
        <p:nvSpPr>
          <p:cNvPr id="24" name="Rectángulo 23"/>
          <p:cNvSpPr/>
          <p:nvPr/>
        </p:nvSpPr>
        <p:spPr>
          <a:xfrm>
            <a:off x="3284373" y="3761768"/>
            <a:ext cx="70545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i="1" dirty="0" smtClean="0"/>
              <a:t>ADAM</a:t>
            </a:r>
            <a:endParaRPr lang="en-US" sz="1500" b="1" i="1" dirty="0"/>
          </a:p>
        </p:txBody>
      </p:sp>
      <p:sp>
        <p:nvSpPr>
          <p:cNvPr id="30" name="Rectángulo 29"/>
          <p:cNvSpPr/>
          <p:nvPr/>
        </p:nvSpPr>
        <p:spPr>
          <a:xfrm>
            <a:off x="5982499" y="3884453"/>
            <a:ext cx="95090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i="1" dirty="0" err="1" smtClean="0"/>
              <a:t>AMSGrad</a:t>
            </a:r>
            <a:endParaRPr lang="en-US" sz="1500" b="1" i="1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6538" y="2743305"/>
            <a:ext cx="2650880" cy="399827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46271" y="2128945"/>
            <a:ext cx="2499778" cy="1300055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82499" y="1956472"/>
            <a:ext cx="2891911" cy="1658836"/>
          </a:xfrm>
          <a:prstGeom prst="rect">
            <a:avLst/>
          </a:prstGeom>
        </p:spPr>
      </p:pic>
      <p:pic>
        <p:nvPicPr>
          <p:cNvPr id="25" name="Imagen 24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8116" y="4384396"/>
            <a:ext cx="3297964" cy="2120960"/>
          </a:xfrm>
          <a:prstGeom prst="rect">
            <a:avLst/>
          </a:prstGeom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13928" y="4660883"/>
            <a:ext cx="3448677" cy="1695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4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>
            <a:off x="365626" y="1272996"/>
            <a:ext cx="8366482" cy="526591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uadroTexto 4"/>
          <p:cNvSpPr txBox="1"/>
          <p:nvPr/>
        </p:nvSpPr>
        <p:spPr>
          <a:xfrm>
            <a:off x="2329040" y="200662"/>
            <a:ext cx="37777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Neural Networks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8491" y="1363614"/>
            <a:ext cx="6127057" cy="1312115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497" y="1322424"/>
            <a:ext cx="1390597" cy="142838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497" y="2864108"/>
            <a:ext cx="5665520" cy="1874084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57222" y="2971065"/>
            <a:ext cx="2343524" cy="1411661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5005" y="4956263"/>
            <a:ext cx="3220923" cy="1480734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84472" y="4515975"/>
            <a:ext cx="3027507" cy="179582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Rectángulo 18"/>
          <p:cNvSpPr/>
          <p:nvPr/>
        </p:nvSpPr>
        <p:spPr>
          <a:xfrm>
            <a:off x="6407177" y="6574427"/>
            <a:ext cx="231640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[10.20944/preprints202309.1149]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257084" y="842786"/>
            <a:ext cx="28105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99CCFF"/>
                </a:solidFill>
                <a:sym typeface="Symbol" panose="05050102010706020507" pitchFamily="18" charset="2"/>
              </a:rPr>
              <a:t> </a:t>
            </a:r>
            <a:r>
              <a:rPr lang="en-US" dirty="0" smtClean="0">
                <a:sym typeface="Symbol" panose="05050102010706020507" pitchFamily="18" charset="2"/>
              </a:rPr>
              <a:t>Types of neural networks: </a:t>
            </a:r>
            <a:endParaRPr lang="en-US" dirty="0"/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448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0932" y="1557175"/>
            <a:ext cx="2014753" cy="1741786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7944577" y="1189833"/>
            <a:ext cx="19054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True track 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7555531" y="3515806"/>
            <a:ext cx="19054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Ghost track 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0" name="Conector recto de flecha 9"/>
          <p:cNvCxnSpPr/>
          <p:nvPr/>
        </p:nvCxnSpPr>
        <p:spPr>
          <a:xfrm flipH="1">
            <a:off x="8155300" y="1505458"/>
            <a:ext cx="50009" cy="7303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/>
          <p:nvPr/>
        </p:nvCxnSpPr>
        <p:spPr>
          <a:xfrm flipH="1" flipV="1">
            <a:off x="7724647" y="2357030"/>
            <a:ext cx="203661" cy="11430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6543" y="1530688"/>
            <a:ext cx="2508612" cy="2642024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AA94E0-CCC0-48E9-91C8-327E84E8983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719847" y="910413"/>
            <a:ext cx="34533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ADBE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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successful (high impact!)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example at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LHCb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77" y="1530688"/>
            <a:ext cx="4243423" cy="2290200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4620114" y="941904"/>
            <a:ext cx="2413905" cy="584775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" name="Picture 2" descr="https://lh7-us.googleusercontent.com/slidesz/AGV_vUfRmUYiJtL1560jr8QOBmSWb4RhIAY9dqu4VOk8Bwdon1RY2TPZz7yQ1FtPkKXK-i0zxk9Sq4wnELRYhapkfkJIlYrRSzvwAMhBESu3_3uW6XZtdQz_BPMF2wIFoYrl_gkn3e057mR7tk1icunSsF1pQ9g6NZ00=s2048?key=fZ1NQT9FgO-r--bJ9uefS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5041" y="4182861"/>
            <a:ext cx="3829606" cy="2617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ángulo 13"/>
          <p:cNvSpPr/>
          <p:nvPr/>
        </p:nvSpPr>
        <p:spPr>
          <a:xfrm>
            <a:off x="7663213" y="4646516"/>
            <a:ext cx="15275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6"/>
              </a:rPr>
              <a:t>[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6"/>
              </a:rPr>
              <a:t>Eur.Phys.J.C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6"/>
              </a:rPr>
              <a:t>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6"/>
              </a:rPr>
              <a:t>84 (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6"/>
              </a:rPr>
              <a:t>2024)6, 608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]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Marcador de contenido 3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80" y="3943873"/>
            <a:ext cx="3500161" cy="2856014"/>
          </a:xfrm>
        </p:spPr>
      </p:pic>
      <p:cxnSp>
        <p:nvCxnSpPr>
          <p:cNvPr id="16" name="Conector recto de flecha 15"/>
          <p:cNvCxnSpPr/>
          <p:nvPr/>
        </p:nvCxnSpPr>
        <p:spPr>
          <a:xfrm>
            <a:off x="6003561" y="4871803"/>
            <a:ext cx="42001" cy="718977"/>
          </a:xfrm>
          <a:prstGeom prst="straightConnector1">
            <a:avLst/>
          </a:prstGeom>
          <a:ln w="28575">
            <a:solidFill>
              <a:srgbClr val="0000FF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ángulo 18"/>
          <p:cNvSpPr/>
          <p:nvPr/>
        </p:nvSpPr>
        <p:spPr>
          <a:xfrm>
            <a:off x="4499665" y="921228"/>
            <a:ext cx="26788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fast FNN implemented on GPUs (30MHz rate) </a:t>
            </a:r>
          </a:p>
        </p:txBody>
      </p:sp>
      <p:sp>
        <p:nvSpPr>
          <p:cNvPr id="17" name="CuadroTexto 16"/>
          <p:cNvSpPr txBox="1"/>
          <p:nvPr/>
        </p:nvSpPr>
        <p:spPr>
          <a:xfrm rot="20763197" flipH="1">
            <a:off x="407040" y="3550024"/>
            <a:ext cx="2775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In the SM 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0" name="CuadroTexto 19"/>
          <p:cNvSpPr txBox="1"/>
          <p:nvPr/>
        </p:nvSpPr>
        <p:spPr>
          <a:xfrm rot="822044" flipH="1">
            <a:off x="6702248" y="4162675"/>
            <a:ext cx="2775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And BSM 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2329040" y="200662"/>
            <a:ext cx="37777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Neural Networks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7673794" y="5408706"/>
            <a:ext cx="146920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hlinkClick r:id="rId8"/>
              </a:rPr>
              <a:t>[Com. Soft. Big. Sci. 9,10 (2025)] 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63372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53</a:t>
            </a:fld>
            <a:endParaRPr lang="en-US"/>
          </a:p>
        </p:txBody>
      </p:sp>
      <p:sp>
        <p:nvSpPr>
          <p:cNvPr id="5" name="CuadroTexto 4"/>
          <p:cNvSpPr txBox="1"/>
          <p:nvPr/>
        </p:nvSpPr>
        <p:spPr>
          <a:xfrm>
            <a:off x="1803744" y="161751"/>
            <a:ext cx="59169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Machine Learning Libraries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141012" y="1088444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CADBEE"/>
                </a:solidFill>
                <a:sym typeface="Symbol" panose="05050102010706020507" pitchFamily="18" charset="2"/>
              </a:rPr>
              <a:t> </a:t>
            </a:r>
            <a:r>
              <a:rPr lang="en-US" dirty="0" smtClean="0"/>
              <a:t>Data </a:t>
            </a:r>
            <a:r>
              <a:rPr lang="en-US" dirty="0"/>
              <a:t>processing: pandas, </a:t>
            </a:r>
            <a:r>
              <a:rPr lang="en-US" dirty="0" err="1" smtClean="0"/>
              <a:t>NumPy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rgbClr val="CADBEE"/>
                </a:solidFill>
                <a:sym typeface="Symbol" panose="05050102010706020507" pitchFamily="18" charset="2"/>
              </a:rPr>
              <a:t> </a:t>
            </a:r>
            <a:r>
              <a:rPr lang="en-US" dirty="0" smtClean="0"/>
              <a:t>Machine </a:t>
            </a:r>
            <a:r>
              <a:rPr lang="en-US" dirty="0"/>
              <a:t>learning: </a:t>
            </a:r>
            <a:r>
              <a:rPr lang="en-US" dirty="0" err="1"/>
              <a:t>scikit</a:t>
            </a:r>
            <a:r>
              <a:rPr lang="en-US" dirty="0"/>
              <a:t>-learn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>
                <a:solidFill>
                  <a:srgbClr val="CADBEE"/>
                </a:solidFill>
                <a:sym typeface="Symbol" panose="05050102010706020507" pitchFamily="18" charset="2"/>
              </a:rPr>
              <a:t> </a:t>
            </a:r>
            <a:r>
              <a:rPr lang="en-US" dirty="0" smtClean="0"/>
              <a:t>Deep </a:t>
            </a:r>
            <a:r>
              <a:rPr lang="en-US" dirty="0"/>
              <a:t>learning: </a:t>
            </a:r>
            <a:r>
              <a:rPr lang="en-US" dirty="0" err="1" smtClean="0"/>
              <a:t>PyTorch</a:t>
            </a:r>
            <a:r>
              <a:rPr lang="en-US" dirty="0"/>
              <a:t>, </a:t>
            </a:r>
            <a:r>
              <a:rPr lang="en-US" dirty="0" err="1" smtClean="0"/>
              <a:t>TensorFlow</a:t>
            </a:r>
            <a:r>
              <a:rPr lang="en-US" dirty="0" smtClean="0"/>
              <a:t>, </a:t>
            </a:r>
            <a:r>
              <a:rPr lang="en-US" dirty="0" err="1" smtClean="0"/>
              <a:t>Keras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>
                <a:solidFill>
                  <a:srgbClr val="CADBEE"/>
                </a:solidFill>
                <a:sym typeface="Symbol" panose="05050102010706020507" pitchFamily="18" charset="2"/>
              </a:rPr>
              <a:t> </a:t>
            </a:r>
            <a:r>
              <a:rPr lang="en-US" dirty="0" smtClean="0"/>
              <a:t>Visualization</a:t>
            </a:r>
            <a:r>
              <a:rPr lang="en-US" dirty="0"/>
              <a:t>: </a:t>
            </a:r>
            <a:r>
              <a:rPr lang="en-US" dirty="0" err="1"/>
              <a:t>seaborn</a:t>
            </a:r>
            <a:r>
              <a:rPr lang="en-US" dirty="0"/>
              <a:t>, </a:t>
            </a:r>
            <a:r>
              <a:rPr lang="en-US" dirty="0" err="1"/>
              <a:t>matplotlib</a:t>
            </a:r>
            <a:endParaRPr lang="en-US" dirty="0">
              <a:effectLst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003" y="3561288"/>
            <a:ext cx="2279622" cy="1711033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1443161" y="4332110"/>
            <a:ext cx="28063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www.tensorflow.org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8" name="Rectángulo 7"/>
          <p:cNvSpPr/>
          <p:nvPr/>
        </p:nvSpPr>
        <p:spPr>
          <a:xfrm>
            <a:off x="1443161" y="3951499"/>
            <a:ext cx="20899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4"/>
              </a:rPr>
              <a:t>https://pytorch.org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endParaRPr lang="en-US" dirty="0" smtClean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677" y="3717549"/>
            <a:ext cx="1602868" cy="393624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1443161" y="2843442"/>
            <a:ext cx="22945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scikit-learn.org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1409" y="2761270"/>
            <a:ext cx="1625741" cy="589331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1418321" y="1966497"/>
            <a:ext cx="20086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8"/>
              </a:rPr>
              <a:t>https://numpy.org</a:t>
            </a:r>
            <a:r>
              <a:rPr lang="en-US" dirty="0" smtClean="0">
                <a:hlinkClick r:id="rId8"/>
              </a:rPr>
              <a:t>/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8972" y="1764771"/>
            <a:ext cx="1688178" cy="755900"/>
          </a:xfrm>
          <a:prstGeom prst="rect">
            <a:avLst/>
          </a:prstGeom>
        </p:spPr>
      </p:pic>
      <p:sp>
        <p:nvSpPr>
          <p:cNvPr id="15" name="Rectángulo 14"/>
          <p:cNvSpPr/>
          <p:nvPr/>
        </p:nvSpPr>
        <p:spPr>
          <a:xfrm>
            <a:off x="1405575" y="1572215"/>
            <a:ext cx="27424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10"/>
              </a:rPr>
              <a:t>https://pandas.pydata.org</a:t>
            </a:r>
            <a:r>
              <a:rPr lang="en-US" dirty="0" smtClean="0">
                <a:hlinkClick r:id="rId10"/>
              </a:rPr>
              <a:t>/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1409" y="1173537"/>
            <a:ext cx="1553942" cy="629501"/>
          </a:xfrm>
          <a:prstGeom prst="rect">
            <a:avLst/>
          </a:prstGeom>
        </p:spPr>
      </p:pic>
      <p:sp>
        <p:nvSpPr>
          <p:cNvPr id="18" name="Rectángulo 17"/>
          <p:cNvSpPr/>
          <p:nvPr/>
        </p:nvSpPr>
        <p:spPr>
          <a:xfrm>
            <a:off x="1463440" y="4737449"/>
            <a:ext cx="17176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12"/>
              </a:rPr>
              <a:t>https://keras.io</a:t>
            </a:r>
            <a:r>
              <a:rPr lang="en-US" dirty="0" smtClean="0">
                <a:hlinkClick r:id="rId12"/>
              </a:rPr>
              <a:t>/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677" y="4757081"/>
            <a:ext cx="1653871" cy="479623"/>
          </a:xfrm>
          <a:prstGeom prst="rect">
            <a:avLst/>
          </a:prstGeom>
        </p:spPr>
      </p:pic>
      <p:sp>
        <p:nvSpPr>
          <p:cNvPr id="21" name="Rectángulo 20"/>
          <p:cNvSpPr/>
          <p:nvPr/>
        </p:nvSpPr>
        <p:spPr>
          <a:xfrm>
            <a:off x="1463440" y="5567712"/>
            <a:ext cx="28229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14"/>
              </a:rPr>
              <a:t>https://seaborn.pydata.org</a:t>
            </a:r>
            <a:r>
              <a:rPr lang="en-US" dirty="0" smtClean="0">
                <a:hlinkClick r:id="rId14"/>
              </a:rPr>
              <a:t>/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4077" y="5458998"/>
            <a:ext cx="1818160" cy="548122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806" y="6007120"/>
            <a:ext cx="2031242" cy="486790"/>
          </a:xfrm>
          <a:prstGeom prst="rect">
            <a:avLst/>
          </a:prstGeom>
        </p:spPr>
      </p:pic>
      <p:sp>
        <p:nvSpPr>
          <p:cNvPr id="24" name="Rectángulo 23"/>
          <p:cNvSpPr/>
          <p:nvPr/>
        </p:nvSpPr>
        <p:spPr>
          <a:xfrm>
            <a:off x="1463440" y="5958929"/>
            <a:ext cx="23419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17"/>
              </a:rPr>
              <a:t>https://matplotlib.org</a:t>
            </a:r>
            <a:r>
              <a:rPr lang="en-US" dirty="0" smtClean="0">
                <a:hlinkClick r:id="rId17"/>
              </a:rPr>
              <a:t>/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35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AA94E0-CCC0-48E9-91C8-327E84E8983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1058" y="-1215958"/>
            <a:ext cx="9289915" cy="9289915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545076" y="1859340"/>
            <a:ext cx="59776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Thanks!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6657298"/>
            <a:ext cx="1001949" cy="213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80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AA94E0-CCC0-48E9-91C8-327E84E8983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091676" y="2485902"/>
            <a:ext cx="72714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Additional info</a:t>
            </a:r>
            <a:r>
              <a:rPr kumimoji="0" 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clrChange>
              <a:clrFrom>
                <a:srgbClr val="1D1D1D"/>
              </a:clrFrom>
              <a:clrTo>
                <a:srgbClr val="1D1D1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45" y="6390753"/>
            <a:ext cx="1203697" cy="256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60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AA94E0-CCC0-48E9-91C8-327E84E8983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936287" y="567455"/>
            <a:ext cx="72714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Supervised Learning  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8" t="23769" r="-518" b="18704"/>
          <a:stretch/>
        </p:blipFill>
        <p:spPr>
          <a:xfrm>
            <a:off x="262647" y="1689944"/>
            <a:ext cx="8628434" cy="496377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clrChange>
              <a:clrFrom>
                <a:srgbClr val="1D1D1D"/>
              </a:clrFrom>
              <a:clrTo>
                <a:srgbClr val="1D1D1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45" y="6390753"/>
            <a:ext cx="1203697" cy="256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68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57</a:t>
            </a:fld>
            <a:endParaRPr lang="en-US"/>
          </a:p>
        </p:txBody>
      </p:sp>
      <p:sp>
        <p:nvSpPr>
          <p:cNvPr id="5" name="CuadroTexto 4"/>
          <p:cNvSpPr txBox="1"/>
          <p:nvPr/>
        </p:nvSpPr>
        <p:spPr>
          <a:xfrm>
            <a:off x="2173396" y="239572"/>
            <a:ext cx="43890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Supervised learning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530641" y="1289074"/>
            <a:ext cx="8165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99CCFF"/>
                </a:solidFill>
                <a:sym typeface="Symbol" panose="05050102010706020507" pitchFamily="18" charset="2"/>
              </a:rPr>
              <a:t></a:t>
            </a:r>
            <a:r>
              <a:rPr lang="en-US" dirty="0" smtClean="0"/>
              <a:t> </a:t>
            </a:r>
            <a:r>
              <a:rPr lang="en-US" b="1" u="sng" dirty="0" smtClean="0"/>
              <a:t>Support Vector Machines (SVM): </a:t>
            </a:r>
            <a:r>
              <a:rPr lang="en-US" dirty="0" smtClean="0"/>
              <a:t>The idea is to find the best hyperplane </a:t>
            </a:r>
            <a:r>
              <a:rPr lang="en-US" dirty="0"/>
              <a:t>that separates two classes </a:t>
            </a:r>
            <a:r>
              <a:rPr lang="en-US" dirty="0" smtClean="0"/>
              <a:t>by maximizing </a:t>
            </a:r>
            <a:r>
              <a:rPr lang="en-US" dirty="0"/>
              <a:t>the distance to the closest point from either class, i.e., maximize </a:t>
            </a:r>
            <a:r>
              <a:rPr lang="en-US" dirty="0" smtClean="0"/>
              <a:t>the margin </a:t>
            </a:r>
            <a:r>
              <a:rPr lang="en-US" dirty="0"/>
              <a:t>of the </a:t>
            </a:r>
            <a:r>
              <a:rPr lang="en-US" dirty="0" smtClean="0"/>
              <a:t>classifier.  </a:t>
            </a:r>
          </a:p>
        </p:txBody>
      </p:sp>
      <p:sp>
        <p:nvSpPr>
          <p:cNvPr id="85" name="CuadroTexto 84"/>
          <p:cNvSpPr txBox="1"/>
          <p:nvPr/>
        </p:nvSpPr>
        <p:spPr>
          <a:xfrm>
            <a:off x="7101191" y="1507787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87" name="Imagen 8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555" y="2673399"/>
            <a:ext cx="3932250" cy="2600528"/>
          </a:xfrm>
          <a:prstGeom prst="rect">
            <a:avLst/>
          </a:prstGeom>
        </p:spPr>
      </p:pic>
      <p:cxnSp>
        <p:nvCxnSpPr>
          <p:cNvPr id="89" name="Conector recto 88"/>
          <p:cNvCxnSpPr/>
          <p:nvPr/>
        </p:nvCxnSpPr>
        <p:spPr>
          <a:xfrm flipV="1">
            <a:off x="1478604" y="2692855"/>
            <a:ext cx="2217907" cy="1974715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ector recto 89"/>
          <p:cNvCxnSpPr/>
          <p:nvPr/>
        </p:nvCxnSpPr>
        <p:spPr>
          <a:xfrm flipV="1">
            <a:off x="1478604" y="2502527"/>
            <a:ext cx="1964987" cy="2013755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ector recto 94"/>
          <p:cNvCxnSpPr/>
          <p:nvPr/>
        </p:nvCxnSpPr>
        <p:spPr>
          <a:xfrm flipV="1">
            <a:off x="1819072" y="2351239"/>
            <a:ext cx="1502924" cy="2316331"/>
          </a:xfrm>
          <a:prstGeom prst="line">
            <a:avLst/>
          </a:prstGeom>
          <a:ln w="28575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" name="Imagen 9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7907" y="2692855"/>
            <a:ext cx="3932250" cy="2600528"/>
          </a:xfrm>
          <a:prstGeom prst="rect">
            <a:avLst/>
          </a:prstGeom>
        </p:spPr>
      </p:pic>
      <p:sp>
        <p:nvSpPr>
          <p:cNvPr id="103" name="Proceso 102"/>
          <p:cNvSpPr/>
          <p:nvPr/>
        </p:nvSpPr>
        <p:spPr>
          <a:xfrm rot="2460000">
            <a:off x="6330849" y="2312269"/>
            <a:ext cx="337326" cy="2648252"/>
          </a:xfrm>
          <a:prstGeom prst="flowChartProcess">
            <a:avLst/>
          </a:prstGeom>
          <a:solidFill>
            <a:srgbClr val="C9FFFF"/>
          </a:solidFill>
          <a:ln>
            <a:solidFill>
              <a:srgbClr val="3BF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6" name="Conector recto 105"/>
          <p:cNvCxnSpPr/>
          <p:nvPr/>
        </p:nvCxnSpPr>
        <p:spPr>
          <a:xfrm flipV="1">
            <a:off x="5507181" y="2502530"/>
            <a:ext cx="1979468" cy="22810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Conector recto de flecha 109"/>
          <p:cNvCxnSpPr/>
          <p:nvPr/>
        </p:nvCxnSpPr>
        <p:spPr>
          <a:xfrm>
            <a:off x="7455671" y="2542013"/>
            <a:ext cx="131417" cy="151288"/>
          </a:xfrm>
          <a:prstGeom prst="straightConnector1">
            <a:avLst/>
          </a:prstGeom>
          <a:ln w="952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CuadroTexto 110"/>
          <p:cNvSpPr txBox="1"/>
          <p:nvPr/>
        </p:nvSpPr>
        <p:spPr>
          <a:xfrm>
            <a:off x="7601143" y="2485037"/>
            <a:ext cx="121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Margin </a:t>
            </a:r>
            <a:endParaRPr lang="en-US" dirty="0"/>
          </a:p>
        </p:txBody>
      </p:sp>
      <p:sp>
        <p:nvSpPr>
          <p:cNvPr id="112" name="CuadroTexto 111"/>
          <p:cNvSpPr txBox="1"/>
          <p:nvPr/>
        </p:nvSpPr>
        <p:spPr>
          <a:xfrm>
            <a:off x="7119048" y="2121259"/>
            <a:ext cx="1391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i="1" dirty="0" smtClean="0"/>
              <a:t>y = </a:t>
            </a:r>
            <a:r>
              <a:rPr lang="en-US" i="1" dirty="0" err="1" smtClean="0"/>
              <a:t>w</a:t>
            </a:r>
            <a:r>
              <a:rPr lang="en-US" i="1" baseline="30000" dirty="0" err="1" smtClean="0"/>
              <a:t>T</a:t>
            </a:r>
            <a:r>
              <a:rPr lang="en-US" i="1" dirty="0" err="1" smtClean="0"/>
              <a:t>x+b</a:t>
            </a:r>
            <a:endParaRPr lang="en-US" i="1" dirty="0"/>
          </a:p>
        </p:txBody>
      </p:sp>
      <p:sp>
        <p:nvSpPr>
          <p:cNvPr id="113" name="CuadroTexto 112"/>
          <p:cNvSpPr txBox="1"/>
          <p:nvPr/>
        </p:nvSpPr>
        <p:spPr>
          <a:xfrm>
            <a:off x="3501693" y="2269006"/>
            <a:ext cx="1391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i="1" dirty="0" err="1" smtClean="0"/>
              <a:t>y</a:t>
            </a:r>
            <a:r>
              <a:rPr lang="en-US" i="1" baseline="-25000" dirty="0" err="1" smtClean="0"/>
              <a:t>i</a:t>
            </a:r>
            <a:r>
              <a:rPr lang="en-US" i="1" dirty="0" smtClean="0"/>
              <a:t> = </a:t>
            </a:r>
            <a:r>
              <a:rPr lang="en-US" i="1" dirty="0" err="1" smtClean="0"/>
              <a:t>w</a:t>
            </a:r>
            <a:r>
              <a:rPr lang="en-US" i="1" baseline="-25000" dirty="0" err="1" smtClean="0"/>
              <a:t>i</a:t>
            </a:r>
            <a:r>
              <a:rPr lang="en-US" i="1" baseline="30000" dirty="0" err="1" smtClean="0"/>
              <a:t>T</a:t>
            </a:r>
            <a:r>
              <a:rPr lang="en-US" i="1" dirty="0" err="1" smtClean="0"/>
              <a:t>x+b</a:t>
            </a:r>
            <a:r>
              <a:rPr lang="en-US" i="1" baseline="-25000" dirty="0" err="1" smtClean="0"/>
              <a:t>i</a:t>
            </a:r>
            <a:endParaRPr lang="en-US" i="1" baseline="-25000" dirty="0"/>
          </a:p>
        </p:txBody>
      </p:sp>
      <p:sp>
        <p:nvSpPr>
          <p:cNvPr id="114" name="Rectángulo 113"/>
          <p:cNvSpPr/>
          <p:nvPr/>
        </p:nvSpPr>
        <p:spPr>
          <a:xfrm>
            <a:off x="260475" y="5379103"/>
            <a:ext cx="9424555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b="1" dirty="0" smtClean="0"/>
              <a:t>Hyperplane:</a:t>
            </a:r>
            <a:r>
              <a:rPr lang="en-US" sz="1700" dirty="0"/>
              <a:t> </a:t>
            </a:r>
            <a:r>
              <a:rPr lang="en-US" sz="1700" dirty="0" smtClean="0"/>
              <a:t>decision </a:t>
            </a:r>
            <a:r>
              <a:rPr lang="en-US" sz="1700" dirty="0"/>
              <a:t>boundaries </a:t>
            </a:r>
            <a:r>
              <a:rPr lang="en-US" sz="1700" dirty="0" smtClean="0"/>
              <a:t>aiming to </a:t>
            </a:r>
            <a:r>
              <a:rPr lang="en-US" sz="1700" dirty="0"/>
              <a:t>classifying the data points</a:t>
            </a:r>
            <a:r>
              <a:rPr lang="en-US" sz="1700" dirty="0" smtClean="0"/>
              <a:t>.</a:t>
            </a:r>
            <a:endParaRPr lang="en-US" sz="1700" b="1" dirty="0" smtClean="0"/>
          </a:p>
          <a:p>
            <a:r>
              <a:rPr lang="en-US" sz="1700" b="1" dirty="0" smtClean="0"/>
              <a:t>Support Vectors: </a:t>
            </a:r>
            <a:r>
              <a:rPr lang="en-US" sz="1700" dirty="0" smtClean="0"/>
              <a:t>nearest data points to </a:t>
            </a:r>
            <a:r>
              <a:rPr lang="en-US" sz="1700" dirty="0"/>
              <a:t>the </a:t>
            </a:r>
            <a:r>
              <a:rPr lang="en-US" sz="1700" dirty="0" smtClean="0"/>
              <a:t>hyperplane.</a:t>
            </a:r>
            <a:endParaRPr lang="en-US" sz="1700" dirty="0"/>
          </a:p>
          <a:p>
            <a:r>
              <a:rPr lang="en-US" sz="1700" b="1" dirty="0"/>
              <a:t>Margin: </a:t>
            </a:r>
            <a:r>
              <a:rPr lang="en-US" sz="1700" dirty="0"/>
              <a:t>the gap between the hyperplane and the support vectors</a:t>
            </a:r>
            <a:r>
              <a:rPr lang="en-US" sz="1700" dirty="0" smtClean="0"/>
              <a:t>.</a:t>
            </a:r>
            <a:endParaRPr lang="en-US" sz="1700" b="1" dirty="0" smtClean="0"/>
          </a:p>
          <a:p>
            <a:r>
              <a:rPr lang="en-US" sz="1700" b="1" dirty="0" smtClean="0"/>
              <a:t>Kernel function: </a:t>
            </a:r>
            <a:r>
              <a:rPr lang="en-US" sz="1700" dirty="0" smtClean="0"/>
              <a:t>functions </a:t>
            </a:r>
            <a:r>
              <a:rPr lang="en-US" sz="1700" dirty="0"/>
              <a:t>used to determine the shape of the hyperplane and decision boundary.</a:t>
            </a:r>
          </a:p>
        </p:txBody>
      </p:sp>
      <p:sp>
        <p:nvSpPr>
          <p:cNvPr id="115" name="CuadroTexto 114"/>
          <p:cNvSpPr txBox="1"/>
          <p:nvPr/>
        </p:nvSpPr>
        <p:spPr>
          <a:xfrm flipH="1">
            <a:off x="6086703" y="2210286"/>
            <a:ext cx="1599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Support vectors</a:t>
            </a:r>
            <a:endParaRPr lang="en-US" dirty="0"/>
          </a:p>
        </p:txBody>
      </p:sp>
      <p:cxnSp>
        <p:nvCxnSpPr>
          <p:cNvPr id="117" name="Conector recto de flecha 116"/>
          <p:cNvCxnSpPr/>
          <p:nvPr/>
        </p:nvCxnSpPr>
        <p:spPr>
          <a:xfrm flipH="1">
            <a:off x="6031576" y="2879979"/>
            <a:ext cx="253476" cy="5343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9" name="Conector recto de flecha 118"/>
          <p:cNvCxnSpPr/>
          <p:nvPr/>
        </p:nvCxnSpPr>
        <p:spPr>
          <a:xfrm flipH="1">
            <a:off x="6369730" y="2815764"/>
            <a:ext cx="110720" cy="4118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2" name="Conector recto de flecha 121"/>
          <p:cNvCxnSpPr/>
          <p:nvPr/>
        </p:nvCxnSpPr>
        <p:spPr>
          <a:xfrm>
            <a:off x="6895574" y="2701381"/>
            <a:ext cx="205617" cy="5262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5" name="Conector recto de flecha 124"/>
          <p:cNvCxnSpPr/>
          <p:nvPr/>
        </p:nvCxnSpPr>
        <p:spPr>
          <a:xfrm flipH="1">
            <a:off x="6312956" y="2854369"/>
            <a:ext cx="334988" cy="13399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211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Imagen 4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602" y="4061786"/>
            <a:ext cx="1063747" cy="722462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58</a:t>
            </a:fld>
            <a:endParaRPr lang="en-US"/>
          </a:p>
        </p:txBody>
      </p:sp>
      <p:sp>
        <p:nvSpPr>
          <p:cNvPr id="5" name="CuadroTexto 4"/>
          <p:cNvSpPr txBox="1"/>
          <p:nvPr/>
        </p:nvSpPr>
        <p:spPr>
          <a:xfrm>
            <a:off x="2173396" y="239572"/>
            <a:ext cx="43890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Supervised learning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Proceso 5"/>
          <p:cNvSpPr/>
          <p:nvPr/>
        </p:nvSpPr>
        <p:spPr>
          <a:xfrm rot="2460000">
            <a:off x="1450704" y="1208948"/>
            <a:ext cx="637134" cy="2680737"/>
          </a:xfrm>
          <a:prstGeom prst="flowChartProcess">
            <a:avLst/>
          </a:prstGeom>
          <a:solidFill>
            <a:srgbClr val="C9FFFF"/>
          </a:solidFill>
          <a:ln>
            <a:solidFill>
              <a:srgbClr val="3BF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Conector recto 6"/>
          <p:cNvCxnSpPr/>
          <p:nvPr/>
        </p:nvCxnSpPr>
        <p:spPr>
          <a:xfrm flipV="1">
            <a:off x="828178" y="1328730"/>
            <a:ext cx="1979468" cy="22810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de flecha 7"/>
          <p:cNvCxnSpPr/>
          <p:nvPr/>
        </p:nvCxnSpPr>
        <p:spPr>
          <a:xfrm>
            <a:off x="828180" y="3614258"/>
            <a:ext cx="241865" cy="233463"/>
          </a:xfrm>
          <a:prstGeom prst="straightConnector1">
            <a:avLst/>
          </a:prstGeom>
          <a:ln w="952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Texto 8"/>
          <p:cNvSpPr txBox="1"/>
          <p:nvPr/>
        </p:nvSpPr>
        <p:spPr>
          <a:xfrm>
            <a:off x="828178" y="3813237"/>
            <a:ext cx="1317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margin</a:t>
            </a:r>
            <a:endParaRPr lang="en-US" dirty="0"/>
          </a:p>
        </p:txBody>
      </p:sp>
      <p:sp>
        <p:nvSpPr>
          <p:cNvPr id="10" name="CuadroTexto 9"/>
          <p:cNvSpPr txBox="1"/>
          <p:nvPr/>
        </p:nvSpPr>
        <p:spPr>
          <a:xfrm>
            <a:off x="2440045" y="947459"/>
            <a:ext cx="1391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i="1" dirty="0" smtClean="0"/>
              <a:t>y = </a:t>
            </a:r>
            <a:r>
              <a:rPr lang="en-US" i="1" dirty="0" err="1" smtClean="0"/>
              <a:t>w</a:t>
            </a:r>
            <a:r>
              <a:rPr lang="en-US" i="1" baseline="30000" dirty="0" err="1" smtClean="0"/>
              <a:t>T</a:t>
            </a:r>
            <a:r>
              <a:rPr lang="en-US" i="1" dirty="0" err="1" smtClean="0"/>
              <a:t>x+b</a:t>
            </a:r>
            <a:endParaRPr lang="en-US" i="1" dirty="0"/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579" y="2050463"/>
            <a:ext cx="258785" cy="293499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4287" y="3087464"/>
            <a:ext cx="291253" cy="274121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69271" y="3609713"/>
            <a:ext cx="229438" cy="274679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4793" y="2481776"/>
            <a:ext cx="229626" cy="285293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28068" y="2675430"/>
            <a:ext cx="291253" cy="274121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06497" y="3373005"/>
            <a:ext cx="229438" cy="274679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21671" y="2536423"/>
            <a:ext cx="229438" cy="274679"/>
          </a:xfrm>
          <a:prstGeom prst="rect">
            <a:avLst/>
          </a:prstGeom>
        </p:spPr>
      </p:pic>
      <p:pic>
        <p:nvPicPr>
          <p:cNvPr id="25" name="Imagen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8806" y="2202863"/>
            <a:ext cx="258785" cy="293499"/>
          </a:xfrm>
          <a:prstGeom prst="rect">
            <a:avLst/>
          </a:prstGeom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9077" y="2553057"/>
            <a:ext cx="258785" cy="293499"/>
          </a:xfrm>
          <a:prstGeom prst="rect">
            <a:avLst/>
          </a:prstGeom>
        </p:spPr>
      </p:pic>
      <p:pic>
        <p:nvPicPr>
          <p:cNvPr id="27" name="Imagen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8790" y="3093950"/>
            <a:ext cx="291253" cy="274121"/>
          </a:xfrm>
          <a:prstGeom prst="rect">
            <a:avLst/>
          </a:prstGeom>
        </p:spPr>
      </p:pic>
      <p:pic>
        <p:nvPicPr>
          <p:cNvPr id="28" name="Imagen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00846" y="3376052"/>
            <a:ext cx="291253" cy="274121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66612" y="2276824"/>
            <a:ext cx="291253" cy="274121"/>
          </a:xfrm>
          <a:prstGeom prst="rect">
            <a:avLst/>
          </a:prstGeom>
        </p:spPr>
      </p:pic>
      <p:pic>
        <p:nvPicPr>
          <p:cNvPr id="30" name="Imagen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33145" y="3716519"/>
            <a:ext cx="291253" cy="274121"/>
          </a:xfrm>
          <a:prstGeom prst="rect">
            <a:avLst/>
          </a:prstGeom>
        </p:spPr>
      </p:pic>
      <p:pic>
        <p:nvPicPr>
          <p:cNvPr id="31" name="Imagen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1800" y="1395469"/>
            <a:ext cx="258785" cy="293499"/>
          </a:xfrm>
          <a:prstGeom prst="rect">
            <a:avLst/>
          </a:prstGeom>
        </p:spPr>
      </p:pic>
      <p:pic>
        <p:nvPicPr>
          <p:cNvPr id="32" name="Imagen 3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2836" y="1826782"/>
            <a:ext cx="229626" cy="285293"/>
          </a:xfrm>
          <a:prstGeom prst="rect">
            <a:avLst/>
          </a:prstGeom>
        </p:spPr>
      </p:pic>
      <p:pic>
        <p:nvPicPr>
          <p:cNvPr id="33" name="Imagen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4397" y="1547869"/>
            <a:ext cx="258785" cy="293499"/>
          </a:xfrm>
          <a:prstGeom prst="rect">
            <a:avLst/>
          </a:prstGeom>
        </p:spPr>
      </p:pic>
      <p:pic>
        <p:nvPicPr>
          <p:cNvPr id="34" name="Imagen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8754" y="1868879"/>
            <a:ext cx="258785" cy="293499"/>
          </a:xfrm>
          <a:prstGeom prst="rect">
            <a:avLst/>
          </a:prstGeom>
        </p:spPr>
      </p:pic>
      <p:pic>
        <p:nvPicPr>
          <p:cNvPr id="35" name="Imagen 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67536" y="1521981"/>
            <a:ext cx="229626" cy="285293"/>
          </a:xfrm>
          <a:prstGeom prst="rect">
            <a:avLst/>
          </a:prstGeom>
        </p:spPr>
      </p:pic>
      <p:pic>
        <p:nvPicPr>
          <p:cNvPr id="36" name="Imagen 3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62849" y="1866853"/>
            <a:ext cx="229626" cy="285293"/>
          </a:xfrm>
          <a:prstGeom prst="rect">
            <a:avLst/>
          </a:prstGeom>
        </p:spPr>
      </p:pic>
      <p:pic>
        <p:nvPicPr>
          <p:cNvPr id="37" name="Imagen 3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91239" y="4349017"/>
            <a:ext cx="3645503" cy="1052251"/>
          </a:xfrm>
          <a:prstGeom prst="rect">
            <a:avLst/>
          </a:prstGeom>
        </p:spPr>
      </p:pic>
      <p:cxnSp>
        <p:nvCxnSpPr>
          <p:cNvPr id="38" name="Conector recto de flecha 37"/>
          <p:cNvCxnSpPr>
            <a:endCxn id="24" idx="0"/>
          </p:cNvCxnSpPr>
          <p:nvPr/>
        </p:nvCxnSpPr>
        <p:spPr>
          <a:xfrm>
            <a:off x="1885254" y="2375602"/>
            <a:ext cx="151136" cy="160821"/>
          </a:xfrm>
          <a:prstGeom prst="straightConnector1">
            <a:avLst/>
          </a:prstGeom>
          <a:ln w="9525">
            <a:solidFill>
              <a:schemeClr val="accent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uadroTexto 40"/>
          <p:cNvSpPr txBox="1"/>
          <p:nvPr/>
        </p:nvSpPr>
        <p:spPr>
          <a:xfrm>
            <a:off x="1970442" y="2131022"/>
            <a:ext cx="350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chemeClr val="accent1"/>
                </a:solidFill>
                <a:sym typeface="Symbol" panose="05050102010706020507" pitchFamily="18" charset="2"/>
              </a:rPr>
              <a:t></a:t>
            </a:r>
            <a:r>
              <a:rPr lang="en-US" b="1" i="1" baseline="-25000" dirty="0" err="1" smtClean="0">
                <a:solidFill>
                  <a:schemeClr val="accent1"/>
                </a:solidFill>
                <a:sym typeface="Symbol" panose="05050102010706020507" pitchFamily="18" charset="2"/>
              </a:rPr>
              <a:t>i</a:t>
            </a:r>
            <a:endParaRPr lang="en-US" b="1" i="1" baseline="-25000" dirty="0">
              <a:solidFill>
                <a:schemeClr val="accent1"/>
              </a:solidFill>
            </a:endParaRPr>
          </a:p>
        </p:txBody>
      </p:sp>
      <p:sp>
        <p:nvSpPr>
          <p:cNvPr id="44" name="Rectángulo 43"/>
          <p:cNvSpPr/>
          <p:nvPr/>
        </p:nvSpPr>
        <p:spPr>
          <a:xfrm>
            <a:off x="3461961" y="1580384"/>
            <a:ext cx="497843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</a:t>
            </a:r>
            <a:r>
              <a:rPr lang="en-US" dirty="0" err="1"/>
              <a:t>hyperparameter</a:t>
            </a:r>
            <a:r>
              <a:rPr lang="en-US" dirty="0"/>
              <a:t> C adjusts the margin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pPr marL="285750" indent="-285750">
              <a:buFont typeface="Symbol" panose="05050102010706020507" pitchFamily="18" charset="2"/>
              <a:buChar char="®"/>
            </a:pPr>
            <a:r>
              <a:rPr lang="en-US" dirty="0"/>
              <a:t>a large C value narrows the margin for minimal misclassification</a:t>
            </a:r>
          </a:p>
          <a:p>
            <a:pPr marL="285750" indent="-285750">
              <a:buFont typeface="Symbol" panose="05050102010706020507" pitchFamily="18" charset="2"/>
              <a:buChar char="®"/>
            </a:pPr>
            <a:r>
              <a:rPr lang="en-US" dirty="0"/>
              <a:t>a </a:t>
            </a:r>
            <a:r>
              <a:rPr lang="en-US" dirty="0" smtClean="0"/>
              <a:t>small </a:t>
            </a:r>
            <a:r>
              <a:rPr lang="en-US" dirty="0"/>
              <a:t>C value widens it, allowing for more misclassified </a:t>
            </a:r>
            <a:r>
              <a:rPr lang="en-US" dirty="0" smtClean="0"/>
              <a:t>data</a:t>
            </a:r>
          </a:p>
          <a:p>
            <a:endParaRPr lang="en-US" dirty="0"/>
          </a:p>
          <a:p>
            <a:r>
              <a:rPr lang="en-US" dirty="0" smtClean="0"/>
              <a:t>One can use the </a:t>
            </a:r>
            <a:r>
              <a:rPr lang="en-US" i="1" dirty="0" smtClean="0"/>
              <a:t>slack variable</a:t>
            </a:r>
            <a:r>
              <a:rPr lang="en-US" dirty="0" smtClean="0"/>
              <a:t> </a:t>
            </a:r>
            <a:r>
              <a:rPr lang="en-US" i="1" dirty="0" smtClean="0"/>
              <a:t>ξ</a:t>
            </a:r>
            <a:r>
              <a:rPr lang="en-US" dirty="0" smtClean="0"/>
              <a:t>, including off-margin points and letting the </a:t>
            </a:r>
            <a:r>
              <a:rPr lang="en-US" dirty="0"/>
              <a:t>classification </a:t>
            </a:r>
            <a:r>
              <a:rPr lang="en-US" dirty="0" smtClean="0"/>
              <a:t>to be </a:t>
            </a:r>
            <a:r>
              <a:rPr lang="en-US" dirty="0"/>
              <a:t>more </a:t>
            </a:r>
            <a:r>
              <a:rPr lang="en-US" dirty="0" smtClean="0"/>
              <a:t>flexible</a:t>
            </a:r>
            <a:r>
              <a:rPr lang="en-US" dirty="0"/>
              <a:t>.</a:t>
            </a:r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5" name="Rectángulo 44"/>
          <p:cNvSpPr/>
          <p:nvPr/>
        </p:nvSpPr>
        <p:spPr>
          <a:xfrm>
            <a:off x="649484" y="5336372"/>
            <a:ext cx="6394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One can then constrain </a:t>
            </a:r>
            <a:r>
              <a:rPr lang="en-US" dirty="0"/>
              <a:t>or penalize the total amount of slack.</a:t>
            </a:r>
          </a:p>
        </p:txBody>
      </p:sp>
      <p:pic>
        <p:nvPicPr>
          <p:cNvPr id="46" name="Imagen 4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78771" y="5643156"/>
            <a:ext cx="4173167" cy="927370"/>
          </a:xfrm>
          <a:prstGeom prst="rect">
            <a:avLst/>
          </a:prstGeom>
        </p:spPr>
      </p:pic>
      <p:sp>
        <p:nvSpPr>
          <p:cNvPr id="47" name="CuadroTexto 46"/>
          <p:cNvSpPr txBox="1"/>
          <p:nvPr/>
        </p:nvSpPr>
        <p:spPr>
          <a:xfrm flipH="1">
            <a:off x="882241" y="5933872"/>
            <a:ext cx="1775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Penalty term : </a:t>
            </a:r>
            <a:endParaRPr lang="en-US" dirty="0"/>
          </a:p>
        </p:txBody>
      </p:sp>
      <p:sp>
        <p:nvSpPr>
          <p:cNvPr id="48" name="CuadroTexto 47"/>
          <p:cNvSpPr txBox="1"/>
          <p:nvPr/>
        </p:nvSpPr>
        <p:spPr>
          <a:xfrm>
            <a:off x="7240962" y="5922175"/>
            <a:ext cx="1274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(Hinge loss)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93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AA94E0-CCC0-48E9-91C8-327E84E8983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135221" y="2461098"/>
            <a:ext cx="48735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Unsupervised</a:t>
            </a: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 Learning  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3232" b="14531"/>
          <a:stretch/>
        </p:blipFill>
        <p:spPr>
          <a:xfrm>
            <a:off x="1040858" y="1464601"/>
            <a:ext cx="7062281" cy="5101569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476959" y="197804"/>
            <a:ext cx="84022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Unsupervised Learning  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clrChange>
              <a:clrFrom>
                <a:srgbClr val="1D1D1D"/>
              </a:clrFrom>
              <a:clrTo>
                <a:srgbClr val="1D1D1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21639" y="6322661"/>
            <a:ext cx="1203697" cy="256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97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785686" y="1041559"/>
            <a:ext cx="67160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97D2FF"/>
                </a:solidFill>
                <a:sym typeface="Symbol" panose="05050102010706020507" pitchFamily="18" charset="2"/>
              </a:rPr>
              <a:t></a:t>
            </a:r>
            <a:r>
              <a:rPr lang="en-GB" sz="2400" dirty="0" smtClean="0">
                <a:sym typeface="Symbol" panose="05050102010706020507" pitchFamily="18" charset="2"/>
              </a:rPr>
              <a:t>  </a:t>
            </a:r>
            <a:r>
              <a:rPr lang="en-US" sz="2400" dirty="0" smtClean="0">
                <a:sym typeface="Symbol" panose="05050102010706020507" pitchFamily="18" charset="2"/>
              </a:rPr>
              <a:t>How </a:t>
            </a:r>
            <a:r>
              <a:rPr lang="en-US" sz="2400" dirty="0">
                <a:sym typeface="Symbol" panose="05050102010706020507" pitchFamily="18" charset="2"/>
              </a:rPr>
              <a:t>to learn without explicitly being programed</a:t>
            </a:r>
            <a:r>
              <a:rPr lang="en-GB" sz="2400" dirty="0" smtClean="0">
                <a:sym typeface="Symbol" panose="05050102010706020507" pitchFamily="18" charset="2"/>
              </a:rPr>
              <a:t> ?</a:t>
            </a:r>
            <a:endParaRPr lang="en-GB" sz="24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0859" y="1674891"/>
            <a:ext cx="6909031" cy="4944834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3311639" y="318235"/>
            <a:ext cx="28442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01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AA94E0-CCC0-48E9-91C8-327E84E8983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173396" y="239572"/>
            <a:ext cx="49628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Unsupervised learning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622729" y="1856057"/>
            <a:ext cx="80642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9CC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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idea is to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reduce the number of features or variables in a dataset while retaining as much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important information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 possible. The goal of dimensionality reduction is to simplify the data while preserving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relevant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information.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690664" y="1170925"/>
            <a:ext cx="4285019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7D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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  DIMENSIONALITY REDUCTION 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622729" y="5084979"/>
            <a:ext cx="36018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Principal Component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Analysis (PCA)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657" y="3002854"/>
            <a:ext cx="7626485" cy="1976743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547173" y="5461978"/>
            <a:ext cx="84411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Using the input variables and their covariance matrix, a new set of uncorrelated variables called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principal components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(PCs) is created via an orthogonal transformation of the original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dataset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CC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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 aiming for an 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asier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learning and visualization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457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173396" y="220117"/>
            <a:ext cx="49628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Unsupervised learning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762" y="1317110"/>
            <a:ext cx="4121884" cy="2603137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4961106" y="914395"/>
            <a:ext cx="3939703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CC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1)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Using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all the data points we find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mean values of the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variables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</a:t>
            </a: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</a:t>
            </a:r>
            <a:r>
              <a:rPr kumimoji="0" lang="en-US" sz="1800" b="0" i="1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x1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; </a:t>
            </a: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</a:t>
            </a:r>
            <a:r>
              <a:rPr kumimoji="0" lang="en-US" sz="1800" b="0" i="1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 and the covariance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matrix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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Symbol" panose="05050102010706020507" pitchFamily="18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CC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2)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calculate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eigenvectors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 the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coariance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matrix,  and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get the direction vectors (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</a:t>
            </a:r>
            <a:r>
              <a:rPr kumimoji="0" lang="en-US" sz="2000" b="0" i="1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1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and 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</a:t>
            </a:r>
            <a:r>
              <a:rPr kumimoji="0" lang="en-US" sz="2000" b="0" i="1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2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CC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3) 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create a transformation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matrix of the type </a:t>
            </a:r>
            <a:r>
              <a:rPr kumimoji="0" lang="en-US" sz="18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</a:t>
            </a:r>
            <a:r>
              <a:rPr kumimoji="0" lang="en-US" sz="1800" b="1" i="1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</a:t>
            </a:r>
            <a:r>
              <a:rPr kumimoji="0" lang="en-US" sz="1800" b="0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 (</a:t>
            </a:r>
            <a:r>
              <a:rPr kumimoji="0" lang="en-US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</a:t>
            </a:r>
            <a:r>
              <a:rPr kumimoji="0" lang="en-US" sz="1800" b="1" i="1" u="none" strike="noStrike" kern="1200" cap="none" spc="0" normalizeH="0" baseline="-2500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</a:t>
            </a: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</a:t>
            </a:r>
            <a:r>
              <a:rPr kumimoji="0" lang="en-US" sz="1800" b="1" i="1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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CC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4) 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 Principal Components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are the k eigenvectors with the  highest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values.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Symbol" panose="05050102010706020507" pitchFamily="18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963" y="4437932"/>
            <a:ext cx="3496659" cy="2420068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173" y="4751378"/>
            <a:ext cx="4825224" cy="1787535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7665396" y="415237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5"/>
              </a:rPr>
              <a:t>[Ref]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303900" y="4416096"/>
            <a:ext cx="656382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Ex: 256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galaxies described 512-dimensional feature vectors </a:t>
            </a:r>
          </a:p>
        </p:txBody>
      </p:sp>
    </p:spTree>
    <p:extLst>
      <p:ext uri="{BB962C8B-B14F-4D97-AF65-F5344CB8AC3E}">
        <p14:creationId xmlns:p14="http://schemas.microsoft.com/office/powerpoint/2010/main" val="9301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AA94E0-CCC0-48E9-91C8-327E84E8983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49" b="33759"/>
          <a:stretch/>
        </p:blipFill>
        <p:spPr>
          <a:xfrm>
            <a:off x="242583" y="1726037"/>
            <a:ext cx="8658834" cy="4995439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-12767" y="252919"/>
            <a:ext cx="91567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Neural Networks  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clrChange>
              <a:clrFrom>
                <a:srgbClr val="1D1D1D"/>
              </a:clrFrom>
              <a:clrTo>
                <a:srgbClr val="1D1D1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58227" y="6449121"/>
            <a:ext cx="1203697" cy="256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572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AA94E0-CCC0-48E9-91C8-327E84E8983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385453" y="239572"/>
            <a:ext cx="61250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Unsupervised learning + NN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758035" y="922201"/>
            <a:ext cx="2605778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7D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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  AUTOENCODERS 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9617" y="2606223"/>
            <a:ext cx="1542469" cy="123530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6475" y="2744883"/>
            <a:ext cx="2091447" cy="1577937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4604831" y="2306802"/>
            <a:ext cx="3910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on-linear dimensional reduction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934246" y="2285680"/>
            <a:ext cx="3910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linear dimensional reduction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9246" y="4473704"/>
            <a:ext cx="6047331" cy="44627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5005" y="5221750"/>
            <a:ext cx="6047331" cy="4617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29246" y="5939166"/>
            <a:ext cx="6047331" cy="4305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CuadroTexto 13"/>
          <p:cNvSpPr txBox="1"/>
          <p:nvPr/>
        </p:nvSpPr>
        <p:spPr>
          <a:xfrm flipH="1">
            <a:off x="1400062" y="4153703"/>
            <a:ext cx="1605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Real data 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CuadroTexto 14"/>
          <p:cNvSpPr txBox="1"/>
          <p:nvPr/>
        </p:nvSpPr>
        <p:spPr>
          <a:xfrm flipH="1">
            <a:off x="1373669" y="4903065"/>
            <a:ext cx="1605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PCA (30D) 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CuadroTexto 15"/>
          <p:cNvSpPr txBox="1"/>
          <p:nvPr/>
        </p:nvSpPr>
        <p:spPr>
          <a:xfrm flipH="1">
            <a:off x="1370426" y="5639127"/>
            <a:ext cx="2287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Autoencoder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(30D) 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801134" y="1387995"/>
            <a:ext cx="74655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neural network architecture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designed to efficiently compress (encode) input data down to its essential features, then reconstruct (decode) the original input from this compressed representation.</a:t>
            </a:r>
          </a:p>
        </p:txBody>
      </p:sp>
    </p:spTree>
    <p:extLst>
      <p:ext uri="{BB962C8B-B14F-4D97-AF65-F5344CB8AC3E}">
        <p14:creationId xmlns:p14="http://schemas.microsoft.com/office/powerpoint/2010/main" val="416424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986" y="1249196"/>
            <a:ext cx="6783827" cy="2739427"/>
          </a:xfr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AA94E0-CCC0-48E9-91C8-327E84E8983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385453" y="239572"/>
            <a:ext cx="61250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Unsupervised learning + NN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/>
          <a:srcRect t="18650" b="9741"/>
          <a:stretch/>
        </p:blipFill>
        <p:spPr>
          <a:xfrm>
            <a:off x="1781428" y="4990292"/>
            <a:ext cx="5504944" cy="642025"/>
          </a:xfrm>
          <a:prstGeom prst="rect">
            <a:avLst/>
          </a:prstGeom>
          <a:ln>
            <a:solidFill>
              <a:srgbClr val="99CC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CuadroTexto 8"/>
          <p:cNvSpPr txBox="1"/>
          <p:nvPr/>
        </p:nvSpPr>
        <p:spPr>
          <a:xfrm>
            <a:off x="584469" y="4263739"/>
            <a:ext cx="78988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learning objective is to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minimize the difference between the original input data and the reconstructed data produced by the network.  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3548" y="5867002"/>
            <a:ext cx="1552300" cy="480308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2937754" y="5997433"/>
            <a:ext cx="50619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with </a:t>
            </a: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 </a:t>
            </a: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the decoding and encoding functions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4" name="Conector recto de flecha 13"/>
          <p:cNvCxnSpPr/>
          <p:nvPr/>
        </p:nvCxnSpPr>
        <p:spPr>
          <a:xfrm flipV="1">
            <a:off x="1303506" y="5510774"/>
            <a:ext cx="758758" cy="12154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uadroTexto 14"/>
          <p:cNvSpPr txBox="1"/>
          <p:nvPr/>
        </p:nvSpPr>
        <p:spPr>
          <a:xfrm>
            <a:off x="149766" y="5193455"/>
            <a:ext cx="15758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NN parameters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</a:t>
            </a:r>
            <a:r>
              <a:rPr kumimoji="0" lang="en-US" sz="1600" b="0" i="1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</a:t>
            </a:r>
            <a:r>
              <a:rPr kumimoji="0" lang="en-US" sz="1600" b="0" i="1" u="none" strike="noStrike" kern="1200" cap="none" spc="0" normalizeH="0" baseline="-2500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</a:t>
            </a:r>
            <a:r>
              <a:rPr kumimoji="0" lang="en-US" sz="1600" b="0" i="1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,b</a:t>
            </a:r>
            <a:r>
              <a:rPr kumimoji="0" lang="en-US" sz="1600" b="0" i="1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7500657" y="4626007"/>
            <a:ext cx="15758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data expectation </a:t>
            </a:r>
          </a:p>
        </p:txBody>
      </p:sp>
      <p:cxnSp>
        <p:nvCxnSpPr>
          <p:cNvPr id="21" name="Conector recto de flecha 20"/>
          <p:cNvCxnSpPr/>
          <p:nvPr/>
        </p:nvCxnSpPr>
        <p:spPr>
          <a:xfrm flipH="1">
            <a:off x="5116749" y="4815191"/>
            <a:ext cx="2714017" cy="3955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615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ángulo 30"/>
          <p:cNvSpPr/>
          <p:nvPr/>
        </p:nvSpPr>
        <p:spPr>
          <a:xfrm>
            <a:off x="3969324" y="5237359"/>
            <a:ext cx="839643" cy="369879"/>
          </a:xfrm>
          <a:prstGeom prst="rect">
            <a:avLst/>
          </a:prstGeom>
          <a:solidFill>
            <a:srgbClr val="FCF0C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385453" y="239572"/>
            <a:ext cx="63325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Un/supervised learning + NN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758035" y="977507"/>
            <a:ext cx="2593659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7D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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  TRANSFORMERS 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808" y="2386610"/>
            <a:ext cx="2965622" cy="197708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8967" y="2608267"/>
            <a:ext cx="1797780" cy="599261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 flipH="1">
            <a:off x="3555035" y="2633744"/>
            <a:ext cx="1816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Attention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CuadroTexto 9"/>
          <p:cNvSpPr txBox="1"/>
          <p:nvPr/>
        </p:nvSpPr>
        <p:spPr>
          <a:xfrm flipH="1">
            <a:off x="3530321" y="3596881"/>
            <a:ext cx="1816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NN states from previous layer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2912073" y="2567155"/>
            <a:ext cx="366586" cy="502510"/>
          </a:xfrm>
          <a:prstGeom prst="rect">
            <a:avLst/>
          </a:prstGeom>
          <a:solidFill>
            <a:srgbClr val="FFC000">
              <a:alpha val="1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2912073" y="3675148"/>
            <a:ext cx="366586" cy="474361"/>
          </a:xfrm>
          <a:prstGeom prst="rect">
            <a:avLst/>
          </a:prstGeom>
          <a:solidFill>
            <a:srgbClr val="0000FF">
              <a:alpha val="13725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2224210" y="3679265"/>
            <a:ext cx="366586" cy="474361"/>
          </a:xfrm>
          <a:prstGeom prst="rect">
            <a:avLst/>
          </a:prstGeom>
          <a:solidFill>
            <a:srgbClr val="0000FF">
              <a:alpha val="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1511636" y="3683382"/>
            <a:ext cx="366586" cy="474361"/>
          </a:xfrm>
          <a:prstGeom prst="rect">
            <a:avLst/>
          </a:prstGeom>
          <a:solidFill>
            <a:srgbClr val="0000FF">
              <a:alpha val="4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782586" y="3679261"/>
            <a:ext cx="366586" cy="474361"/>
          </a:xfrm>
          <a:prstGeom prst="rect">
            <a:avLst/>
          </a:prstGeom>
          <a:solidFill>
            <a:srgbClr val="0000FF">
              <a:alpha val="2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5573924" y="3245405"/>
            <a:ext cx="360913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attention score: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computes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how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relevant is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he </a:t>
            </a:r>
            <a:r>
              <a:rPr kumimoji="0" lang="en-US" sz="1600" b="0" i="1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position of the input to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this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current hidden output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Elipse 17"/>
          <p:cNvSpPr/>
          <p:nvPr/>
        </p:nvSpPr>
        <p:spPr>
          <a:xfrm>
            <a:off x="5937419" y="3069665"/>
            <a:ext cx="2835878" cy="1598827"/>
          </a:xfrm>
          <a:prstGeom prst="ellipse">
            <a:avLst/>
          </a:prstGeom>
          <a:noFill/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Elipse 18"/>
          <p:cNvSpPr/>
          <p:nvPr/>
        </p:nvSpPr>
        <p:spPr>
          <a:xfrm>
            <a:off x="9349946" y="281841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1" name="Conector recto de flecha 20"/>
          <p:cNvCxnSpPr/>
          <p:nvPr/>
        </p:nvCxnSpPr>
        <p:spPr>
          <a:xfrm flipH="1" flipV="1">
            <a:off x="6211330" y="3086141"/>
            <a:ext cx="141394" cy="234143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ángulo 23"/>
          <p:cNvSpPr/>
          <p:nvPr/>
        </p:nvSpPr>
        <p:spPr>
          <a:xfrm>
            <a:off x="704489" y="1456688"/>
            <a:ext cx="6248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Transformers are made up of encoders and decoders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but have a key ingredient: the </a:t>
            </a:r>
            <a:r>
              <a:rPr kumimoji="0" lang="en-US" sz="18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attention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25" name="Tabla 24"/>
          <p:cNvGraphicFramePr>
            <a:graphicFrameLocks noGrp="1"/>
          </p:cNvGraphicFramePr>
          <p:nvPr>
            <p:extLst/>
          </p:nvPr>
        </p:nvGraphicFramePr>
        <p:xfrm>
          <a:off x="-482430" y="1730509"/>
          <a:ext cx="7886700" cy="365760"/>
        </p:xfrm>
        <a:graphic>
          <a:graphicData uri="http://schemas.openxmlformats.org/drawingml/2006/table">
            <a:tbl>
              <a:tblPr/>
              <a:tblGrid>
                <a:gridCol w="3943350">
                  <a:extLst>
                    <a:ext uri="{9D8B030D-6E8A-4147-A177-3AD203B41FA5}">
                      <a16:colId xmlns:a16="http://schemas.microsoft.com/office/drawing/2014/main" val="3324135258"/>
                    </a:ext>
                  </a:extLst>
                </a:gridCol>
                <a:gridCol w="3943350">
                  <a:extLst>
                    <a:ext uri="{9D8B030D-6E8A-4147-A177-3AD203B41FA5}">
                      <a16:colId xmlns:a16="http://schemas.microsoft.com/office/drawing/2014/main" val="230045522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accent1"/>
                          </a:solidFill>
                        </a:rPr>
                        <a:t>[arXiv:1706.03762]</a:t>
                      </a:r>
                      <a:endParaRPr lang="en-US" sz="1500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5657033"/>
                  </a:ext>
                </a:extLst>
              </a:tr>
            </a:tbl>
          </a:graphicData>
        </a:graphic>
      </p:graphicFrame>
      <p:sp>
        <p:nvSpPr>
          <p:cNvPr id="26" name="Rectángulo 25"/>
          <p:cNvSpPr/>
          <p:nvPr/>
        </p:nvSpPr>
        <p:spPr>
          <a:xfrm>
            <a:off x="708444" y="1999269"/>
            <a:ext cx="72738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2B5D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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They are a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foundational model in natural language processing (NLP)</a:t>
            </a:r>
          </a:p>
        </p:txBody>
      </p:sp>
      <p:sp>
        <p:nvSpPr>
          <p:cNvPr id="27" name="Rectángulo 26"/>
          <p:cNvSpPr/>
          <p:nvPr/>
        </p:nvSpPr>
        <p:spPr>
          <a:xfrm>
            <a:off x="616808" y="4391264"/>
            <a:ext cx="61382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Attention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enables the model to dynamically prioritize relevant information by weighing the importance of different parts of the input,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transformed in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embedding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vectors.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453419" y="5218759"/>
            <a:ext cx="817795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Transformers   are   very   new   and   students  are   interested   to   learn   on   them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514484" y="5228619"/>
            <a:ext cx="129746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1866084" y="5228619"/>
            <a:ext cx="39482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2315043" y="5219489"/>
            <a:ext cx="51070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2894527" y="5224051"/>
            <a:ext cx="48971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Rectángulo 34"/>
          <p:cNvSpPr/>
          <p:nvPr/>
        </p:nvSpPr>
        <p:spPr>
          <a:xfrm>
            <a:off x="3453025" y="5231353"/>
            <a:ext cx="44751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Rectángulo 35"/>
          <p:cNvSpPr/>
          <p:nvPr/>
        </p:nvSpPr>
        <p:spPr>
          <a:xfrm>
            <a:off x="4877750" y="5251760"/>
            <a:ext cx="373123" cy="3509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Rectángulo 36"/>
          <p:cNvSpPr/>
          <p:nvPr/>
        </p:nvSpPr>
        <p:spPr>
          <a:xfrm>
            <a:off x="5307240" y="5244835"/>
            <a:ext cx="1010432" cy="3509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Rectángulo 37"/>
          <p:cNvSpPr/>
          <p:nvPr/>
        </p:nvSpPr>
        <p:spPr>
          <a:xfrm>
            <a:off x="6367111" y="5244286"/>
            <a:ext cx="373124" cy="3514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Rectángulo 38"/>
          <p:cNvSpPr/>
          <p:nvPr/>
        </p:nvSpPr>
        <p:spPr>
          <a:xfrm>
            <a:off x="6798903" y="5238284"/>
            <a:ext cx="52322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Rectángulo 39"/>
          <p:cNvSpPr/>
          <p:nvPr/>
        </p:nvSpPr>
        <p:spPr>
          <a:xfrm>
            <a:off x="7402523" y="5244286"/>
            <a:ext cx="31543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Rectángulo 40"/>
          <p:cNvSpPr/>
          <p:nvPr/>
        </p:nvSpPr>
        <p:spPr>
          <a:xfrm>
            <a:off x="7794134" y="5251762"/>
            <a:ext cx="608648" cy="3509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CuadroTexto 42"/>
          <p:cNvSpPr txBox="1"/>
          <p:nvPr/>
        </p:nvSpPr>
        <p:spPr>
          <a:xfrm>
            <a:off x="453419" y="6095789"/>
            <a:ext cx="817795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Transformers   are   very   new   and   students  are   interested   to   learn   on   them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Rectángulo 44"/>
          <p:cNvSpPr/>
          <p:nvPr/>
        </p:nvSpPr>
        <p:spPr>
          <a:xfrm>
            <a:off x="514480" y="6104918"/>
            <a:ext cx="129746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Rectángulo 45"/>
          <p:cNvSpPr/>
          <p:nvPr/>
        </p:nvSpPr>
        <p:spPr>
          <a:xfrm>
            <a:off x="3969320" y="6113658"/>
            <a:ext cx="839643" cy="3698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Rectángulo 46"/>
          <p:cNvSpPr/>
          <p:nvPr/>
        </p:nvSpPr>
        <p:spPr>
          <a:xfrm>
            <a:off x="1866080" y="6104918"/>
            <a:ext cx="39482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Rectángulo 47"/>
          <p:cNvSpPr/>
          <p:nvPr/>
        </p:nvSpPr>
        <p:spPr>
          <a:xfrm>
            <a:off x="2315039" y="6095788"/>
            <a:ext cx="51070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Rectángulo 48"/>
          <p:cNvSpPr/>
          <p:nvPr/>
        </p:nvSpPr>
        <p:spPr>
          <a:xfrm>
            <a:off x="2894523" y="6100350"/>
            <a:ext cx="48971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Rectángulo 49"/>
          <p:cNvSpPr/>
          <p:nvPr/>
        </p:nvSpPr>
        <p:spPr>
          <a:xfrm>
            <a:off x="3453021" y="6107652"/>
            <a:ext cx="44751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Rectángulo 50"/>
          <p:cNvSpPr/>
          <p:nvPr/>
        </p:nvSpPr>
        <p:spPr>
          <a:xfrm>
            <a:off x="4877746" y="6128059"/>
            <a:ext cx="373123" cy="3509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Rectángulo 51"/>
          <p:cNvSpPr/>
          <p:nvPr/>
        </p:nvSpPr>
        <p:spPr>
          <a:xfrm>
            <a:off x="5307236" y="6121134"/>
            <a:ext cx="1010432" cy="3509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Rectángulo 52"/>
          <p:cNvSpPr/>
          <p:nvPr/>
        </p:nvSpPr>
        <p:spPr>
          <a:xfrm>
            <a:off x="6367107" y="6120585"/>
            <a:ext cx="373124" cy="3514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Rectángulo 53"/>
          <p:cNvSpPr/>
          <p:nvPr/>
        </p:nvSpPr>
        <p:spPr>
          <a:xfrm>
            <a:off x="6798899" y="6114583"/>
            <a:ext cx="52322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Rectángulo 54"/>
          <p:cNvSpPr/>
          <p:nvPr/>
        </p:nvSpPr>
        <p:spPr>
          <a:xfrm>
            <a:off x="7402519" y="6120585"/>
            <a:ext cx="31543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Rectángulo 55"/>
          <p:cNvSpPr/>
          <p:nvPr/>
        </p:nvSpPr>
        <p:spPr>
          <a:xfrm>
            <a:off x="7794130" y="6128061"/>
            <a:ext cx="608648" cy="3509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Rectángulo 58"/>
          <p:cNvSpPr/>
          <p:nvPr/>
        </p:nvSpPr>
        <p:spPr>
          <a:xfrm>
            <a:off x="2321994" y="6099356"/>
            <a:ext cx="495751" cy="369678"/>
          </a:xfrm>
          <a:prstGeom prst="rect">
            <a:avLst/>
          </a:prstGeom>
          <a:solidFill>
            <a:srgbClr val="0000FF">
              <a:alpha val="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0" name="Rectángulo 59"/>
          <p:cNvSpPr/>
          <p:nvPr/>
        </p:nvSpPr>
        <p:spPr>
          <a:xfrm>
            <a:off x="2891840" y="6097696"/>
            <a:ext cx="495751" cy="369678"/>
          </a:xfrm>
          <a:prstGeom prst="rect">
            <a:avLst/>
          </a:prstGeom>
          <a:solidFill>
            <a:srgbClr val="0000FF">
              <a:alpha val="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Rectángulo 60"/>
          <p:cNvSpPr/>
          <p:nvPr/>
        </p:nvSpPr>
        <p:spPr>
          <a:xfrm>
            <a:off x="3436837" y="6110949"/>
            <a:ext cx="495751" cy="369678"/>
          </a:xfrm>
          <a:prstGeom prst="rect">
            <a:avLst/>
          </a:prstGeom>
          <a:solidFill>
            <a:srgbClr val="0000FF">
              <a:alpha val="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2" name="Rectángulo 61"/>
          <p:cNvSpPr/>
          <p:nvPr/>
        </p:nvSpPr>
        <p:spPr>
          <a:xfrm>
            <a:off x="6332456" y="6129168"/>
            <a:ext cx="407775" cy="349806"/>
          </a:xfrm>
          <a:prstGeom prst="rect">
            <a:avLst/>
          </a:prstGeom>
          <a:solidFill>
            <a:srgbClr val="0000FF">
              <a:alpha val="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3" name="Rectángulo 62"/>
          <p:cNvSpPr/>
          <p:nvPr/>
        </p:nvSpPr>
        <p:spPr>
          <a:xfrm>
            <a:off x="7384774" y="6127509"/>
            <a:ext cx="322552" cy="344565"/>
          </a:xfrm>
          <a:prstGeom prst="rect">
            <a:avLst/>
          </a:prstGeom>
          <a:solidFill>
            <a:srgbClr val="0000FF">
              <a:alpha val="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" name="Rectángulo 64"/>
          <p:cNvSpPr/>
          <p:nvPr/>
        </p:nvSpPr>
        <p:spPr>
          <a:xfrm>
            <a:off x="5313928" y="6130416"/>
            <a:ext cx="1010421" cy="331800"/>
          </a:xfrm>
          <a:prstGeom prst="rect">
            <a:avLst/>
          </a:prstGeom>
          <a:solidFill>
            <a:srgbClr val="0000FF">
              <a:alpha val="2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" name="Rectángulo 65"/>
          <p:cNvSpPr/>
          <p:nvPr/>
        </p:nvSpPr>
        <p:spPr>
          <a:xfrm>
            <a:off x="521196" y="6097696"/>
            <a:ext cx="1279454" cy="374352"/>
          </a:xfrm>
          <a:prstGeom prst="rect">
            <a:avLst/>
          </a:prstGeom>
          <a:solidFill>
            <a:srgbClr val="0000FF">
              <a:alpha val="13725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7" name="Rectángulo 66"/>
          <p:cNvSpPr/>
          <p:nvPr/>
        </p:nvSpPr>
        <p:spPr>
          <a:xfrm>
            <a:off x="1843031" y="6115915"/>
            <a:ext cx="420295" cy="361069"/>
          </a:xfrm>
          <a:prstGeom prst="rect">
            <a:avLst/>
          </a:prstGeom>
          <a:solidFill>
            <a:srgbClr val="0000FF">
              <a:alpha val="13725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8" name="Rectángulo 67"/>
          <p:cNvSpPr/>
          <p:nvPr/>
        </p:nvSpPr>
        <p:spPr>
          <a:xfrm>
            <a:off x="6796155" y="6128847"/>
            <a:ext cx="525967" cy="361069"/>
          </a:xfrm>
          <a:prstGeom prst="rect">
            <a:avLst/>
          </a:prstGeom>
          <a:solidFill>
            <a:srgbClr val="0000FF">
              <a:alpha val="13725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9" name="Rectángulo 68"/>
          <p:cNvSpPr/>
          <p:nvPr/>
        </p:nvSpPr>
        <p:spPr>
          <a:xfrm>
            <a:off x="7798355" y="6142096"/>
            <a:ext cx="617960" cy="341441"/>
          </a:xfrm>
          <a:prstGeom prst="rect">
            <a:avLst/>
          </a:prstGeom>
          <a:solidFill>
            <a:srgbClr val="0000FF">
              <a:alpha val="13725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0" name="Rectángulo 69"/>
          <p:cNvSpPr/>
          <p:nvPr/>
        </p:nvSpPr>
        <p:spPr>
          <a:xfrm>
            <a:off x="4877747" y="6138696"/>
            <a:ext cx="377348" cy="338288"/>
          </a:xfrm>
          <a:prstGeom prst="rect">
            <a:avLst/>
          </a:prstGeom>
          <a:solidFill>
            <a:srgbClr val="0000FF">
              <a:alpha val="2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1" name="Rectángulo 70"/>
          <p:cNvSpPr/>
          <p:nvPr/>
        </p:nvSpPr>
        <p:spPr>
          <a:xfrm>
            <a:off x="7413815" y="6132205"/>
            <a:ext cx="296137" cy="357711"/>
          </a:xfrm>
          <a:prstGeom prst="rect">
            <a:avLst/>
          </a:prstGeom>
          <a:solidFill>
            <a:srgbClr val="0000FF">
              <a:alpha val="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2" name="Rectángulo 71"/>
          <p:cNvSpPr/>
          <p:nvPr/>
        </p:nvSpPr>
        <p:spPr>
          <a:xfrm>
            <a:off x="6383017" y="6130546"/>
            <a:ext cx="372002" cy="338488"/>
          </a:xfrm>
          <a:prstGeom prst="rect">
            <a:avLst/>
          </a:prstGeom>
          <a:solidFill>
            <a:srgbClr val="0000FF">
              <a:alpha val="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4" name="Conector recto de flecha 73"/>
          <p:cNvCxnSpPr>
            <a:stCxn id="66" idx="0"/>
          </p:cNvCxnSpPr>
          <p:nvPr/>
        </p:nvCxnSpPr>
        <p:spPr>
          <a:xfrm flipV="1">
            <a:off x="1160923" y="5616091"/>
            <a:ext cx="3141752" cy="481605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Conector recto de flecha 74"/>
          <p:cNvCxnSpPr/>
          <p:nvPr/>
        </p:nvCxnSpPr>
        <p:spPr>
          <a:xfrm flipV="1">
            <a:off x="2086447" y="5656346"/>
            <a:ext cx="2151259" cy="433944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Conector recto de flecha 82"/>
          <p:cNvCxnSpPr/>
          <p:nvPr/>
        </p:nvCxnSpPr>
        <p:spPr>
          <a:xfrm flipV="1">
            <a:off x="2625710" y="5649393"/>
            <a:ext cx="1763431" cy="434532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Conector recto de flecha 84"/>
          <p:cNvCxnSpPr>
            <a:stCxn id="60" idx="0"/>
          </p:cNvCxnSpPr>
          <p:nvPr/>
        </p:nvCxnSpPr>
        <p:spPr>
          <a:xfrm flipV="1">
            <a:off x="3139716" y="5643894"/>
            <a:ext cx="1298621" cy="453802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Conector recto de flecha 87"/>
          <p:cNvCxnSpPr>
            <a:stCxn id="61" idx="0"/>
          </p:cNvCxnSpPr>
          <p:nvPr/>
        </p:nvCxnSpPr>
        <p:spPr>
          <a:xfrm flipV="1">
            <a:off x="3684713" y="5656346"/>
            <a:ext cx="806222" cy="454603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Conector recto de flecha 90"/>
          <p:cNvCxnSpPr/>
          <p:nvPr/>
        </p:nvCxnSpPr>
        <p:spPr>
          <a:xfrm flipH="1" flipV="1">
            <a:off x="4498672" y="5673018"/>
            <a:ext cx="584544" cy="424678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8" name="Conector recto de flecha 97"/>
          <p:cNvCxnSpPr/>
          <p:nvPr/>
        </p:nvCxnSpPr>
        <p:spPr>
          <a:xfrm flipH="1" flipV="1">
            <a:off x="4503767" y="5672469"/>
            <a:ext cx="1308685" cy="447720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Conector recto de flecha 100"/>
          <p:cNvCxnSpPr>
            <a:stCxn id="53" idx="0"/>
          </p:cNvCxnSpPr>
          <p:nvPr/>
        </p:nvCxnSpPr>
        <p:spPr>
          <a:xfrm flipH="1" flipV="1">
            <a:off x="4642984" y="5655775"/>
            <a:ext cx="1910685" cy="464810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Conector recto de flecha 103"/>
          <p:cNvCxnSpPr/>
          <p:nvPr/>
        </p:nvCxnSpPr>
        <p:spPr>
          <a:xfrm flipH="1" flipV="1">
            <a:off x="4703115" y="5622474"/>
            <a:ext cx="2356023" cy="491731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Conector recto de flecha 110"/>
          <p:cNvCxnSpPr>
            <a:stCxn id="55" idx="0"/>
          </p:cNvCxnSpPr>
          <p:nvPr/>
        </p:nvCxnSpPr>
        <p:spPr>
          <a:xfrm flipH="1" flipV="1">
            <a:off x="4542399" y="5613997"/>
            <a:ext cx="3017837" cy="506588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3" name="Conector recto de flecha 112"/>
          <p:cNvCxnSpPr>
            <a:stCxn id="56" idx="0"/>
          </p:cNvCxnSpPr>
          <p:nvPr/>
        </p:nvCxnSpPr>
        <p:spPr>
          <a:xfrm flipH="1" flipV="1">
            <a:off x="4542400" y="5632821"/>
            <a:ext cx="3556054" cy="495240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9" name="CuadroTexto 118"/>
          <p:cNvSpPr txBox="1"/>
          <p:nvPr/>
        </p:nvSpPr>
        <p:spPr>
          <a:xfrm>
            <a:off x="990124" y="6476118"/>
            <a:ext cx="880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0.1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0" name="CuadroTexto 119"/>
          <p:cNvSpPr txBox="1"/>
          <p:nvPr/>
        </p:nvSpPr>
        <p:spPr>
          <a:xfrm>
            <a:off x="1873053" y="6474462"/>
            <a:ext cx="880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0.1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1" name="CuadroTexto 120"/>
          <p:cNvSpPr txBox="1"/>
          <p:nvPr/>
        </p:nvSpPr>
        <p:spPr>
          <a:xfrm>
            <a:off x="2393587" y="6471944"/>
            <a:ext cx="62265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0.05       0.05        0.05                                 0.2              0.2                 0.05     0.1          0.05        0.1                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134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AA94E0-CCC0-48E9-91C8-327E84E8983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385453" y="239572"/>
            <a:ext cx="63325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Un/supervised learning + NN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0710" y="1063558"/>
            <a:ext cx="3910461" cy="5716157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860" y="1878770"/>
            <a:ext cx="3023642" cy="2289990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374859" y="981113"/>
            <a:ext cx="622792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Having 𝑄, 𝐾, 𝑉 inputs ∈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ℝ</a:t>
            </a:r>
            <a:r>
              <a:rPr kumimoji="0" lang="en-US" sz="1800" b="0" i="0" u="none" strike="noStrike" kern="1200" cap="none" spc="0" normalizeH="0" baseline="3000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Txd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(“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queries”, “keys”, “values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”),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 can have</a:t>
            </a: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multi-head attention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</a:t>
            </a: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j)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projecting the input vectors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multiple subspaces: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627" y="4114381"/>
            <a:ext cx="3404107" cy="781472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859" y="4895853"/>
            <a:ext cx="5078590" cy="970213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  <p:sp>
        <p:nvSpPr>
          <p:cNvPr id="17" name="Rectángulo 16"/>
          <p:cNvSpPr/>
          <p:nvPr/>
        </p:nvSpPr>
        <p:spPr>
          <a:xfrm>
            <a:off x="374859" y="5987019"/>
            <a:ext cx="50838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It provides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set of contextualized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embeddings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that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can be used as input in a FNN for further processing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530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AA94E0-CCC0-48E9-91C8-327E84E8983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021" y="1126846"/>
            <a:ext cx="7790421" cy="156687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385453" y="239572"/>
            <a:ext cx="63325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Un/supervised learning + NN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744269" y="3450138"/>
            <a:ext cx="56941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6A18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ChatGPT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6A18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(Generative Pre-trained Transformer):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Chatbots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virtual assistants, 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code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generation, tutoring, content creation, etc. </a:t>
            </a:r>
          </a:p>
        </p:txBody>
      </p:sp>
      <p:sp>
        <p:nvSpPr>
          <p:cNvPr id="8" name="Rectángulo 7"/>
          <p:cNvSpPr/>
          <p:nvPr/>
        </p:nvSpPr>
        <p:spPr>
          <a:xfrm>
            <a:off x="774248" y="2828782"/>
            <a:ext cx="60582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1200" cap="none" spc="0" normalizeH="0" baseline="0" noProof="0" dirty="0">
                <a:ln>
                  <a:noFill/>
                </a:ln>
                <a:solidFill>
                  <a:srgbClr val="543E2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LLaMA 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(Large Language Model Meta AI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):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Natural Language Processing (NLP)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research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low-resource deployment, experimentation with large models.</a:t>
            </a:r>
          </a:p>
        </p:txBody>
      </p:sp>
      <p:sp>
        <p:nvSpPr>
          <p:cNvPr id="9" name="Rectángulo 8"/>
          <p:cNvSpPr/>
          <p:nvPr/>
        </p:nvSpPr>
        <p:spPr>
          <a:xfrm>
            <a:off x="706793" y="4026524"/>
            <a:ext cx="802497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C92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BLOOM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BigScience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Large Open-science Open-access Multilingual Language Model):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text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generation, translation, code generation, language research across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multiple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languages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751763" y="4700126"/>
            <a:ext cx="78781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(Bidirectional Encoder Representations from Transformers): text classification, question answering,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named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entity recognition (NER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),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text summarization, and translation. 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744268" y="5921726"/>
            <a:ext cx="78931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SAM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(Segment Anything Model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 and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ViT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(Vision Transformer): image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segmentation and recognition tasks.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774248" y="6089490"/>
            <a:ext cx="2247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744268" y="5294158"/>
            <a:ext cx="72728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911E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Falcon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text generation, text summarization, translation, sentiment analysis, question answering, 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conversational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agents, and research and development in NLP 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628650" y="2828782"/>
            <a:ext cx="7886700" cy="3527569"/>
          </a:xfrm>
          <a:prstGeom prst="roundRect">
            <a:avLst>
              <a:gd name="adj" fmla="val 8376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652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AA94E0-CCC0-48E9-91C8-327E84E8983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-12767" y="252919"/>
            <a:ext cx="91567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Reinforcement Learning  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5351" t="36023" r="944" b="4900"/>
          <a:stretch/>
        </p:blipFill>
        <p:spPr>
          <a:xfrm>
            <a:off x="-175098" y="1476996"/>
            <a:ext cx="9137920" cy="517050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clrChange>
              <a:clrFrom>
                <a:srgbClr val="1D1D1D"/>
              </a:clrFrom>
              <a:clrTo>
                <a:srgbClr val="1D1D1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67955" y="6390753"/>
            <a:ext cx="1203697" cy="256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47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AA94E0-CCC0-48E9-91C8-327E84E8983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852383" y="161751"/>
            <a:ext cx="51832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Reinforcement learning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718" y="1489125"/>
            <a:ext cx="5806943" cy="2278577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696248" y="1097321"/>
            <a:ext cx="77257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99CC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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It is not only a leaning process over time, but a taking decision system 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482329" y="3767702"/>
            <a:ext cx="8272564" cy="2970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Agent:</a:t>
            </a: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Entity 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learning about the environment and making decisions. We need to specify a learning algorithm for the agent that allows it to learn a </a:t>
            </a: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 (</a:t>
            </a: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)</a:t>
            </a: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Environment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Everything outside the agent, including other </a:t>
            </a: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agents.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 (</a:t>
            </a:r>
            <a:r>
              <a:rPr kumimoji="0" lang="en-US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)</a:t>
            </a: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it tells 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agent what action to take in a given </a:t>
            </a: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state.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State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A representation of the environment. At time </a:t>
            </a: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step </a:t>
            </a:r>
            <a:r>
              <a:rPr kumimoji="0" lang="en-US" sz="17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</a:t>
            </a: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the 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agent is in state </a:t>
            </a:r>
            <a:r>
              <a:rPr kumimoji="0" lang="en-US" sz="17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</a:t>
            </a:r>
            <a:r>
              <a:rPr kumimoji="0" lang="en-US" sz="1700" b="0" i="1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</a:t>
            </a: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 </a:t>
            </a:r>
            <a:r>
              <a:rPr kumimoji="0" lang="en-US" sz="17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S</a:t>
            </a: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, </a:t>
            </a: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where </a:t>
            </a:r>
            <a:r>
              <a:rPr kumimoji="0" lang="en-US" sz="17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S </a:t>
            </a: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 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set of all possible </a:t>
            </a: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states.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Action </a:t>
            </a:r>
            <a:r>
              <a:rPr kumimoji="0" lang="en-US" sz="17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(A)</a:t>
            </a: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At time step </a:t>
            </a:r>
            <a:r>
              <a:rPr kumimoji="0" lang="en-US" sz="17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</a:t>
            </a: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an agent takes an action </a:t>
            </a:r>
            <a:r>
              <a:rPr kumimoji="0" lang="en-US" sz="17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  <a:r>
              <a:rPr kumimoji="0" lang="en-US" sz="1700" b="0" i="1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</a:t>
            </a:r>
            <a:r>
              <a:rPr kumimoji="0" lang="en-US" sz="17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 </a:t>
            </a:r>
            <a:r>
              <a:rPr kumimoji="0" lang="en-US" sz="17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A(</a:t>
            </a:r>
            <a:r>
              <a:rPr kumimoji="0" lang="en-US" sz="1700" b="0" i="1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</a:t>
            </a:r>
            <a:r>
              <a:rPr kumimoji="0" lang="en-US" sz="1700" b="0" i="1" u="none" strike="noStrike" kern="1200" cap="none" spc="0" normalizeH="0" baseline="-2500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</a:t>
            </a:r>
            <a:r>
              <a:rPr kumimoji="0" lang="en-US" sz="17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 </a:t>
            </a: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where </a:t>
            </a:r>
            <a:r>
              <a:rPr kumimoji="0" lang="en-US" sz="17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A(</a:t>
            </a:r>
            <a:r>
              <a:rPr kumimoji="0" lang="en-US" sz="1700" b="0" i="1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</a:t>
            </a:r>
            <a:r>
              <a:rPr kumimoji="0" lang="en-US" sz="1700" b="0" i="1" u="none" strike="noStrike" kern="1200" cap="none" spc="0" normalizeH="0" baseline="-2500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</a:t>
            </a:r>
            <a:r>
              <a:rPr kumimoji="0" lang="en-US" sz="17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 </a:t>
            </a: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 the set of actions available in state </a:t>
            </a:r>
            <a:r>
              <a:rPr kumimoji="0" lang="en-US" sz="17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</a:t>
            </a:r>
            <a:r>
              <a:rPr kumimoji="0" lang="en-US" sz="1700" b="0" i="1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Rewards: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Numerical quantities that represent feedback from the environment that an agent tries to </a:t>
            </a: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maximize.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/>
            </a:r>
            <a:b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935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995623" y="1721000"/>
            <a:ext cx="7253431" cy="924127"/>
          </a:xfrm>
          <a:prstGeom prst="rect">
            <a:avLst/>
          </a:prstGeom>
          <a:solidFill>
            <a:srgbClr val="F5B1C1"/>
          </a:solidFill>
          <a:ln w="28575">
            <a:solidFill>
              <a:srgbClr val="E423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uadroTexto 3"/>
          <p:cNvSpPr txBox="1"/>
          <p:nvPr/>
        </p:nvSpPr>
        <p:spPr>
          <a:xfrm>
            <a:off x="785686" y="1041559"/>
            <a:ext cx="67160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97D2FF"/>
                </a:solidFill>
                <a:sym typeface="Symbol" panose="05050102010706020507" pitchFamily="18" charset="2"/>
              </a:rPr>
              <a:t></a:t>
            </a:r>
            <a:r>
              <a:rPr lang="en-GB" sz="2400" dirty="0" smtClean="0">
                <a:sym typeface="Symbol" panose="05050102010706020507" pitchFamily="18" charset="2"/>
              </a:rPr>
              <a:t>  </a:t>
            </a:r>
            <a:r>
              <a:rPr lang="en-US" sz="2400" dirty="0" smtClean="0">
                <a:sym typeface="Symbol" panose="05050102010706020507" pitchFamily="18" charset="2"/>
              </a:rPr>
              <a:t>How </a:t>
            </a:r>
            <a:r>
              <a:rPr lang="en-US" sz="2400" dirty="0">
                <a:sym typeface="Symbol" panose="05050102010706020507" pitchFamily="18" charset="2"/>
              </a:rPr>
              <a:t>to learn without explicitly being programed</a:t>
            </a:r>
            <a:r>
              <a:rPr lang="en-GB" sz="2400" dirty="0" smtClean="0">
                <a:sym typeface="Symbol" panose="05050102010706020507" pitchFamily="18" charset="2"/>
              </a:rPr>
              <a:t> ?</a:t>
            </a:r>
            <a:endParaRPr lang="en-GB" sz="2400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7</a:t>
            </a:fld>
            <a:endParaRPr lang="en-US"/>
          </a:p>
        </p:txBody>
      </p:sp>
      <p:sp>
        <p:nvSpPr>
          <p:cNvPr id="3" name="CuadroTexto 2"/>
          <p:cNvSpPr txBox="1"/>
          <p:nvPr/>
        </p:nvSpPr>
        <p:spPr>
          <a:xfrm flipH="1">
            <a:off x="995624" y="1712069"/>
            <a:ext cx="77981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Supervised learning:</a:t>
            </a:r>
            <a:r>
              <a:rPr lang="en-US" dirty="0" smtClean="0"/>
              <a:t> the data is labeled in the way that we give inputs to the learning system and tell it which specific outputs should be associated to the inputs. I.e., the </a:t>
            </a:r>
            <a:r>
              <a:rPr lang="en-US" dirty="0"/>
              <a:t>goal is to learn a mapping from inputs to outputs.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CuadroTexto 4"/>
          <p:cNvSpPr txBox="1"/>
          <p:nvPr/>
        </p:nvSpPr>
        <p:spPr>
          <a:xfrm>
            <a:off x="1099223" y="3038001"/>
            <a:ext cx="819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Examples: </a:t>
            </a:r>
          </a:p>
          <a:p>
            <a:r>
              <a:rPr lang="en-US" i="1" dirty="0"/>
              <a:t>R</a:t>
            </a:r>
            <a:r>
              <a:rPr lang="en-US" i="1" dirty="0" smtClean="0"/>
              <a:t>egression </a:t>
            </a:r>
            <a:r>
              <a:rPr lang="en-US" dirty="0" smtClean="0"/>
              <a:t>(weather prediction)  and </a:t>
            </a:r>
            <a:r>
              <a:rPr lang="en-US" i="1" dirty="0" smtClean="0"/>
              <a:t>classification </a:t>
            </a:r>
            <a:r>
              <a:rPr lang="en-US" dirty="0" smtClean="0"/>
              <a:t>(image classification) </a:t>
            </a:r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2510" y="3779198"/>
            <a:ext cx="1626035" cy="141889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9885" y="3779198"/>
            <a:ext cx="1804431" cy="1418897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1099223" y="5066079"/>
            <a:ext cx="333658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i="1" dirty="0"/>
              <a:t> </a:t>
            </a:r>
          </a:p>
          <a:p>
            <a:pPr algn="ctr"/>
            <a:r>
              <a:rPr lang="en-US" dirty="0" smtClean="0"/>
              <a:t>The output comes in a large finite ordered or continuous set </a:t>
            </a:r>
            <a:endParaRPr lang="en-US" dirty="0"/>
          </a:p>
        </p:txBody>
      </p:sp>
      <p:sp>
        <p:nvSpPr>
          <p:cNvPr id="12" name="Rectángulo 11"/>
          <p:cNvSpPr/>
          <p:nvPr/>
        </p:nvSpPr>
        <p:spPr>
          <a:xfrm>
            <a:off x="4704953" y="5204579"/>
            <a:ext cx="38164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i="1" dirty="0"/>
              <a:t> </a:t>
            </a:r>
          </a:p>
          <a:p>
            <a:pPr algn="ctr"/>
            <a:r>
              <a:rPr lang="en-US" dirty="0" smtClean="0"/>
              <a:t>The output comes in a small finite set</a:t>
            </a:r>
            <a:endParaRPr lang="en-US" dirty="0"/>
          </a:p>
        </p:txBody>
      </p:sp>
      <p:sp>
        <p:nvSpPr>
          <p:cNvPr id="14" name="CuadroTexto 13"/>
          <p:cNvSpPr txBox="1"/>
          <p:nvPr/>
        </p:nvSpPr>
        <p:spPr>
          <a:xfrm>
            <a:off x="2786541" y="318235"/>
            <a:ext cx="39853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Machine Learning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9823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AA94E0-CCC0-48E9-91C8-327E84E8983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852383" y="161751"/>
            <a:ext cx="51832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Reinforcement learning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9843" y="1288807"/>
            <a:ext cx="2132587" cy="2167232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3900" y="1309830"/>
            <a:ext cx="2219487" cy="2081249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7689" y="3875209"/>
            <a:ext cx="2024468" cy="21811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4695" y="3831273"/>
            <a:ext cx="2246684" cy="2149844"/>
          </a:xfrm>
          <a:prstGeom prst="rect">
            <a:avLst/>
          </a:prstGeom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24337" y="1239719"/>
            <a:ext cx="159280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Environment: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tic tac toe board </a:t>
            </a: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6848376" y="1544412"/>
            <a:ext cx="91384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State </a:t>
            </a:r>
            <a:r>
              <a:rPr kumimoji="0" lang="en-US" alt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</a:t>
            </a:r>
            <a:r>
              <a:rPr kumimoji="0" lang="en-US" altLang="en-US" sz="1600" b="0" i="1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</a:t>
            </a: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522134" y="4663756"/>
            <a:ext cx="124425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Action </a:t>
            </a:r>
            <a:r>
              <a:rPr kumimoji="0" lang="en-US" alt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A(S</a:t>
            </a:r>
            <a:r>
              <a:rPr kumimoji="0" lang="en-US" altLang="en-US" sz="1600" b="0" i="1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</a:t>
            </a:r>
            <a:r>
              <a:rPr kumimoji="0" lang="en-US" alt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cxnSp>
        <p:nvCxnSpPr>
          <p:cNvPr id="12" name="Conector recto de flecha 11"/>
          <p:cNvCxnSpPr/>
          <p:nvPr/>
        </p:nvCxnSpPr>
        <p:spPr>
          <a:xfrm>
            <a:off x="1648101" y="4842761"/>
            <a:ext cx="1931677" cy="169277"/>
          </a:xfrm>
          <a:prstGeom prst="straightConnector1">
            <a:avLst/>
          </a:prstGeom>
          <a:ln w="19050">
            <a:solidFill>
              <a:srgbClr val="D45D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6929441" y="4504870"/>
            <a:ext cx="152304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Reward </a:t>
            </a:r>
            <a:r>
              <a:rPr kumimoji="0" lang="en-US" alt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</a:t>
            </a:r>
            <a:r>
              <a:rPr kumimoji="0" lang="en-US" altLang="en-US" sz="1600" b="0" i="1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t+1</a:t>
            </a:r>
            <a:r>
              <a:rPr kumimoji="0" lang="en-US" alt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-1</a:t>
            </a: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6109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AA94E0-CCC0-48E9-91C8-327E84E8983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852383" y="161751"/>
            <a:ext cx="51832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Reinforcement learning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574615" y="1036155"/>
            <a:ext cx="77522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9CC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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The Q-value i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expected reward of taking action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state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then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continuing according to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 the policy .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8621" y="1945578"/>
            <a:ext cx="5757040" cy="1167274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1177047" y="3650086"/>
            <a:ext cx="51945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Expectation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average over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time/trials)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3053269" y="3224720"/>
            <a:ext cx="37852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Discount factor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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(0,1),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which reduces the weight of future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rewards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3868364" y="1747336"/>
            <a:ext cx="272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reward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at t+1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" name="Conector recto de flecha 11"/>
          <p:cNvCxnSpPr/>
          <p:nvPr/>
        </p:nvCxnSpPr>
        <p:spPr>
          <a:xfrm flipV="1">
            <a:off x="1785026" y="2733472"/>
            <a:ext cx="1001949" cy="9166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Conector recto de flecha 12"/>
          <p:cNvCxnSpPr/>
          <p:nvPr/>
        </p:nvCxnSpPr>
        <p:spPr>
          <a:xfrm flipV="1">
            <a:off x="3706238" y="2819034"/>
            <a:ext cx="68094" cy="4056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Conector recto de flecha 17"/>
          <p:cNvCxnSpPr/>
          <p:nvPr/>
        </p:nvCxnSpPr>
        <p:spPr>
          <a:xfrm flipH="1">
            <a:off x="4007796" y="2070501"/>
            <a:ext cx="9727" cy="3183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Conector recto de flecha 22"/>
          <p:cNvCxnSpPr/>
          <p:nvPr/>
        </p:nvCxnSpPr>
        <p:spPr>
          <a:xfrm flipH="1">
            <a:off x="5072975" y="2070501"/>
            <a:ext cx="432880" cy="2985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CuadroTexto 25"/>
          <p:cNvSpPr txBox="1"/>
          <p:nvPr/>
        </p:nvSpPr>
        <p:spPr>
          <a:xfrm>
            <a:off x="5263470" y="1665970"/>
            <a:ext cx="272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Initial state and action 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7" name="Conector recto de flecha 26"/>
          <p:cNvCxnSpPr/>
          <p:nvPr/>
        </p:nvCxnSpPr>
        <p:spPr>
          <a:xfrm>
            <a:off x="5679062" y="2068037"/>
            <a:ext cx="439636" cy="3904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3" name="Imagen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981" y="5218851"/>
            <a:ext cx="8007485" cy="100492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uadroTexto 35"/>
              <p:cNvSpPr txBox="1"/>
              <p:nvPr/>
            </p:nvSpPr>
            <p:spPr>
              <a:xfrm>
                <a:off x="840003" y="5316171"/>
                <a:ext cx="18140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  <a:sym typeface="Symbol" panose="05050102010706020507" pitchFamily="18" charset="2"/>
                        </a:rPr>
                        <m:t>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6" name="CuadroTexto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0003" y="5316171"/>
                <a:ext cx="181401" cy="276999"/>
              </a:xfrm>
              <a:prstGeom prst="rect">
                <a:avLst/>
              </a:prstGeom>
              <a:blipFill>
                <a:blip r:embed="rId4"/>
                <a:stretch>
                  <a:fillRect l="-33333" r="-3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CuadroTexto 36"/>
              <p:cNvSpPr txBox="1"/>
              <p:nvPr/>
            </p:nvSpPr>
            <p:spPr>
              <a:xfrm>
                <a:off x="2363997" y="5312926"/>
                <a:ext cx="194903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  <a:sym typeface="Symbol" panose="05050102010706020507" pitchFamily="18" charset="2"/>
                        </a:rPr>
                        <m:t>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7" name="CuadroTexto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3997" y="5312926"/>
                <a:ext cx="194903" cy="276999"/>
              </a:xfrm>
              <a:prstGeom prst="rect">
                <a:avLst/>
              </a:prstGeom>
              <a:blipFill>
                <a:blip r:embed="rId5"/>
                <a:stretch>
                  <a:fillRect l="-28125" r="-31250" b="-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Rectángulo 37"/>
          <p:cNvSpPr/>
          <p:nvPr/>
        </p:nvSpPr>
        <p:spPr>
          <a:xfrm>
            <a:off x="647016" y="4500661"/>
            <a:ext cx="79187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learning process consists of finding the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optimal policy by iteratively updating Q-values for each state-action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pair: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Rectángulo 39"/>
          <p:cNvSpPr/>
          <p:nvPr/>
        </p:nvSpPr>
        <p:spPr>
          <a:xfrm>
            <a:off x="2786975" y="610399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learning rate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controls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how much new information overrides old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information)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1" name="Conector recto de flecha 40"/>
          <p:cNvCxnSpPr/>
          <p:nvPr/>
        </p:nvCxnSpPr>
        <p:spPr>
          <a:xfrm flipV="1">
            <a:off x="3400518" y="5831756"/>
            <a:ext cx="339767" cy="3250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Rectángulo 42"/>
          <p:cNvSpPr/>
          <p:nvPr/>
        </p:nvSpPr>
        <p:spPr>
          <a:xfrm>
            <a:off x="4823249" y="509202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est possible action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5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AA94E0-CCC0-48E9-91C8-327E84E8983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1058" y="-1215958"/>
            <a:ext cx="9289915" cy="9289915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545076" y="1859340"/>
            <a:ext cx="59776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Underlying hardware and libraries</a:t>
            </a: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6657298"/>
            <a:ext cx="1001949" cy="213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50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231763" y="181206"/>
            <a:ext cx="46891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Underlying hardware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9914" y="4478361"/>
            <a:ext cx="1950849" cy="1286429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643639" y="1170169"/>
            <a:ext cx="7947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</a:rPr>
              <a:t>Any ML technique depends on the hardware platform where is executed:</a:t>
            </a:r>
            <a:endParaRPr lang="en-GB" sz="2000" b="1" dirty="0">
              <a:solidFill>
                <a:srgbClr val="C00000"/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970062" y="1677090"/>
            <a:ext cx="76194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Symbol" panose="05050102010706020507" pitchFamily="18" charset="2"/>
              <a:buChar char="®"/>
            </a:pPr>
            <a:r>
              <a:rPr lang="en-US" dirty="0" smtClean="0"/>
              <a:t> Use more than one kind of processor or cores to maximize performance or </a:t>
            </a:r>
          </a:p>
          <a:p>
            <a:r>
              <a:rPr lang="en-US" dirty="0"/>
              <a:t> </a:t>
            </a:r>
            <a:r>
              <a:rPr lang="en-US" dirty="0" smtClean="0"/>
              <a:t>     energy efficiency (specially important for training).  </a:t>
            </a:r>
            <a:endParaRPr lang="en-US" dirty="0"/>
          </a:p>
          <a:p>
            <a:r>
              <a:rPr lang="en-US" dirty="0">
                <a:sym typeface="Symbol" panose="05050102010706020507" pitchFamily="18" charset="2"/>
              </a:rPr>
              <a:t> 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r>
              <a:rPr lang="en-US" dirty="0" smtClean="0"/>
              <a:t>Exploit the high level of parallelism to handle particular tasks.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332" y="3235453"/>
            <a:ext cx="1833721" cy="103185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14408">
            <a:off x="335856" y="3552800"/>
            <a:ext cx="2353681" cy="1733166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970886">
            <a:off x="6724471" y="3835972"/>
            <a:ext cx="2308224" cy="1602179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899" y="3421101"/>
            <a:ext cx="2422876" cy="1214288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686626" y="2841845"/>
            <a:ext cx="32176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Graphic Processor Units (GPUs) 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4658334" y="2866121"/>
            <a:ext cx="4125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Field Programmable Gate Arrays (FPGAs) 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329443" y="5822521"/>
            <a:ext cx="4647291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500" dirty="0" smtClean="0"/>
              <a:t>Multicore processors, highly commercial</a:t>
            </a:r>
          </a:p>
          <a:p>
            <a:pPr marL="285750" indent="-285750">
              <a:buFontTx/>
              <a:buChar char="-"/>
            </a:pPr>
            <a:r>
              <a:rPr lang="en-US" sz="1500" dirty="0" smtClean="0"/>
              <a:t>High throughput </a:t>
            </a:r>
          </a:p>
          <a:p>
            <a:pPr marL="285750" indent="-285750">
              <a:buFontTx/>
              <a:buChar char="-"/>
            </a:pPr>
            <a:r>
              <a:rPr lang="en-US" sz="1500" dirty="0" smtClean="0"/>
              <a:t>Ideal for data –intensive parallelizable applications</a:t>
            </a:r>
          </a:p>
          <a:p>
            <a:pPr marL="285750" indent="-285750">
              <a:buFontTx/>
              <a:buChar char="-"/>
            </a:pPr>
            <a:endParaRPr lang="en-US" sz="1600" dirty="0"/>
          </a:p>
        </p:txBody>
      </p:sp>
      <p:sp>
        <p:nvSpPr>
          <p:cNvPr id="17" name="Rectángulo 16"/>
          <p:cNvSpPr/>
          <p:nvPr/>
        </p:nvSpPr>
        <p:spPr>
          <a:xfrm>
            <a:off x="4849163" y="5718429"/>
            <a:ext cx="4572000" cy="12464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500" dirty="0" smtClean="0"/>
              <a:t>Programmable </a:t>
            </a:r>
            <a:r>
              <a:rPr lang="en-US" sz="1500" dirty="0"/>
              <a:t>and flexible </a:t>
            </a:r>
            <a:r>
              <a:rPr lang="en-US" sz="1500" dirty="0" smtClean="0"/>
              <a:t>devices</a:t>
            </a:r>
          </a:p>
          <a:p>
            <a:pPr marL="285750" indent="-285750">
              <a:buFontTx/>
              <a:buChar char="-"/>
            </a:pPr>
            <a:r>
              <a:rPr lang="en-US" sz="1500" dirty="0" smtClean="0"/>
              <a:t>Low latency</a:t>
            </a:r>
            <a:endParaRPr lang="en-US" sz="1500" dirty="0"/>
          </a:p>
          <a:p>
            <a:pPr marL="285750" indent="-285750">
              <a:buFontTx/>
              <a:buChar char="-"/>
            </a:pPr>
            <a:r>
              <a:rPr lang="en-US" sz="1500" dirty="0" smtClean="0"/>
              <a:t>Low </a:t>
            </a:r>
            <a:r>
              <a:rPr lang="en-US" sz="1500" dirty="0"/>
              <a:t>power </a:t>
            </a:r>
            <a:r>
              <a:rPr lang="en-US" sz="1500" dirty="0" smtClean="0"/>
              <a:t>consumption</a:t>
            </a:r>
          </a:p>
          <a:p>
            <a:pPr marL="285750" indent="-285750">
              <a:buFontTx/>
              <a:buChar char="-"/>
            </a:pPr>
            <a:r>
              <a:rPr lang="en-US" sz="1500" dirty="0"/>
              <a:t>Ideal for compute- and data-intensive workloads</a:t>
            </a:r>
          </a:p>
          <a:p>
            <a:pPr marL="285750" indent="-285750">
              <a:buFontTx/>
              <a:buChar char="-"/>
            </a:pP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332225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74</a:t>
            </a:fld>
            <a:endParaRPr lang="en-US"/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6612350" y="1637107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000" dirty="0" smtClean="0"/>
              <a:t>Gen. Inst.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000" dirty="0" smtClean="0"/>
              <a:t>CP1600  +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000" dirty="0" smtClean="0"/>
              <a:t>Standard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000" dirty="0" smtClean="0"/>
              <a:t>Television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000" dirty="0" smtClean="0"/>
              <a:t>Interface Chip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20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3243" y="904855"/>
            <a:ext cx="5100515" cy="2907921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3244" y="3812776"/>
            <a:ext cx="5100514" cy="2870672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6612350" y="4940312"/>
            <a:ext cx="168661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AMD</a:t>
            </a:r>
          </a:p>
          <a:p>
            <a:r>
              <a:rPr lang="es-ES" sz="2000" dirty="0" err="1" smtClean="0"/>
              <a:t>Ryzen</a:t>
            </a:r>
            <a:r>
              <a:rPr lang="es-ES" sz="2000" dirty="0" smtClean="0"/>
              <a:t> </a:t>
            </a:r>
            <a:r>
              <a:rPr lang="es-ES" sz="2000" dirty="0"/>
              <a:t>Zen 2 </a:t>
            </a:r>
            <a:r>
              <a:rPr lang="en-US" sz="2000" dirty="0" smtClean="0"/>
              <a:t> +</a:t>
            </a:r>
          </a:p>
          <a:p>
            <a:r>
              <a:rPr lang="en-US" sz="2000" dirty="0" smtClean="0"/>
              <a:t>RDNA-2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2231763" y="181206"/>
            <a:ext cx="46891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Underlying hardware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5877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75</a:t>
            </a:fld>
            <a:endParaRPr lang="en-US"/>
          </a:p>
        </p:txBody>
      </p:sp>
      <p:sp>
        <p:nvSpPr>
          <p:cNvPr id="5" name="CuadroTexto 4"/>
          <p:cNvSpPr txBox="1"/>
          <p:nvPr/>
        </p:nvSpPr>
        <p:spPr>
          <a:xfrm>
            <a:off x="2231763" y="181206"/>
            <a:ext cx="46891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Underlying hardware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Marcador de contenido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308" y="1655204"/>
            <a:ext cx="7743463" cy="4874383"/>
          </a:xfrm>
        </p:spPr>
      </p:pic>
      <p:sp>
        <p:nvSpPr>
          <p:cNvPr id="7" name="Rectángulo 6"/>
          <p:cNvSpPr/>
          <p:nvPr/>
        </p:nvSpPr>
        <p:spPr>
          <a:xfrm>
            <a:off x="852242" y="947318"/>
            <a:ext cx="76193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Artemisa</a:t>
            </a:r>
            <a:r>
              <a:rPr lang="en-US" b="1" dirty="0" smtClean="0"/>
              <a:t>: </a:t>
            </a:r>
            <a:r>
              <a:rPr lang="en-US" dirty="0"/>
              <a:t>https://artemisa.ific.uv.es/web/ </a:t>
            </a:r>
            <a:endParaRPr lang="en-US" b="1" dirty="0" smtClean="0"/>
          </a:p>
          <a:p>
            <a:r>
              <a:rPr lang="en-US" dirty="0" err="1" smtClean="0"/>
              <a:t>ARTificial</a:t>
            </a:r>
            <a:r>
              <a:rPr lang="en-US" dirty="0" smtClean="0"/>
              <a:t> </a:t>
            </a:r>
            <a:r>
              <a:rPr lang="en-US" dirty="0"/>
              <a:t>Environment for ML and Innovation in Scientific Advanced </a:t>
            </a:r>
            <a:r>
              <a:rPr lang="en-US" dirty="0" smtClean="0"/>
              <a:t>Computing</a:t>
            </a:r>
            <a:endParaRPr lang="en-US" b="1" dirty="0" smtClean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7914" y="1623994"/>
            <a:ext cx="965857" cy="677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78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76</a:t>
            </a:fld>
            <a:endParaRPr lang="en-US"/>
          </a:p>
        </p:txBody>
      </p:sp>
      <p:sp>
        <p:nvSpPr>
          <p:cNvPr id="5" name="CuadroTexto 4"/>
          <p:cNvSpPr txBox="1"/>
          <p:nvPr/>
        </p:nvSpPr>
        <p:spPr>
          <a:xfrm>
            <a:off x="2231763" y="181206"/>
            <a:ext cx="46891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Underlying hardware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719847" y="1105284"/>
            <a:ext cx="4324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ADBEE"/>
                </a:solidFill>
                <a:sym typeface="Symbol" panose="05050102010706020507" pitchFamily="18" charset="2"/>
              </a:rPr>
              <a:t></a:t>
            </a:r>
            <a:r>
              <a:rPr lang="en-US" dirty="0" smtClean="0">
                <a:sym typeface="Symbol" panose="05050102010706020507" pitchFamily="18" charset="2"/>
              </a:rPr>
              <a:t> Last words on power consumption…</a:t>
            </a:r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7507" y="464957"/>
            <a:ext cx="1220843" cy="1540210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7510072" y="255413"/>
            <a:ext cx="28856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5EC224"/>
                </a:solidFill>
              </a:rPr>
              <a:t>BE RESPONSIBLE</a:t>
            </a:r>
            <a:r>
              <a:rPr lang="en-US" sz="1000" b="1" dirty="0" smtClean="0"/>
              <a:t>  </a:t>
            </a:r>
            <a:endParaRPr lang="en-US" sz="1000" b="1" dirty="0"/>
          </a:p>
        </p:txBody>
      </p:sp>
      <p:pic>
        <p:nvPicPr>
          <p:cNvPr id="21" name="Imagen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060" y="2234024"/>
            <a:ext cx="5187226" cy="3893471"/>
          </a:xfrm>
          <a:prstGeom prst="rect">
            <a:avLst/>
          </a:prstGeom>
        </p:spPr>
      </p:pic>
      <p:sp>
        <p:nvSpPr>
          <p:cNvPr id="22" name="CuadroTexto 21"/>
          <p:cNvSpPr txBox="1"/>
          <p:nvPr/>
        </p:nvSpPr>
        <p:spPr>
          <a:xfrm>
            <a:off x="719847" y="1502170"/>
            <a:ext cx="68876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Ex: A </a:t>
            </a:r>
            <a:r>
              <a:rPr lang="en-US" sz="1600" i="1" dirty="0" smtClean="0"/>
              <a:t>random forest</a:t>
            </a:r>
            <a:r>
              <a:rPr lang="en-US" sz="1600" dirty="0" smtClean="0"/>
              <a:t> consumes x 2 energy as compared to </a:t>
            </a:r>
            <a:r>
              <a:rPr lang="en-US" sz="1600" i="1" dirty="0" err="1" smtClean="0"/>
              <a:t>AdaBoost</a:t>
            </a:r>
            <a:r>
              <a:rPr lang="en-US" sz="1600" dirty="0" smtClean="0"/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6453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77</a:t>
            </a:fld>
            <a:endParaRPr lang="en-US"/>
          </a:p>
        </p:txBody>
      </p:sp>
      <p:sp>
        <p:nvSpPr>
          <p:cNvPr id="5" name="CuadroTexto 4"/>
          <p:cNvSpPr txBox="1"/>
          <p:nvPr/>
        </p:nvSpPr>
        <p:spPr>
          <a:xfrm>
            <a:off x="2231763" y="181206"/>
            <a:ext cx="46891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Underlying hardware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719847" y="1105284"/>
            <a:ext cx="4324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ADBEE"/>
                </a:solidFill>
                <a:sym typeface="Symbol" panose="05050102010706020507" pitchFamily="18" charset="2"/>
              </a:rPr>
              <a:t></a:t>
            </a:r>
            <a:r>
              <a:rPr lang="en-US" dirty="0" smtClean="0">
                <a:sym typeface="Symbol" panose="05050102010706020507" pitchFamily="18" charset="2"/>
              </a:rPr>
              <a:t> Last words on power consumption…</a:t>
            </a:r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7507" y="464957"/>
            <a:ext cx="1220843" cy="1540210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7510072" y="255413"/>
            <a:ext cx="28856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5EC224"/>
                </a:solidFill>
              </a:rPr>
              <a:t>BE RESPONSIBLE</a:t>
            </a:r>
            <a:r>
              <a:rPr lang="en-US" sz="1000" b="1" dirty="0" smtClean="0"/>
              <a:t>  </a:t>
            </a:r>
            <a:endParaRPr lang="en-US" sz="1000" b="1" dirty="0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420" y="2502157"/>
            <a:ext cx="3619089" cy="3643030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48532" y="3570504"/>
            <a:ext cx="599040" cy="812983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844" y="2641320"/>
            <a:ext cx="3913495" cy="3699877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67507" y="3593561"/>
            <a:ext cx="619926" cy="841328"/>
          </a:xfrm>
          <a:prstGeom prst="rect">
            <a:avLst/>
          </a:prstGeom>
        </p:spPr>
      </p:pic>
      <p:sp>
        <p:nvSpPr>
          <p:cNvPr id="18" name="CuadroTexto 17"/>
          <p:cNvSpPr txBox="1"/>
          <p:nvPr/>
        </p:nvSpPr>
        <p:spPr>
          <a:xfrm>
            <a:off x="2361289" y="3487840"/>
            <a:ext cx="1554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16M events</a:t>
            </a:r>
            <a:endParaRPr lang="en-US" dirty="0"/>
          </a:p>
        </p:txBody>
      </p:sp>
      <p:sp>
        <p:nvSpPr>
          <p:cNvPr id="19" name="CuadroTexto 18"/>
          <p:cNvSpPr txBox="1"/>
          <p:nvPr/>
        </p:nvSpPr>
        <p:spPr>
          <a:xfrm>
            <a:off x="6127093" y="3500353"/>
            <a:ext cx="1554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16M events</a:t>
            </a:r>
            <a:endParaRPr lang="en-US" dirty="0"/>
          </a:p>
        </p:txBody>
      </p:sp>
      <p:sp>
        <p:nvSpPr>
          <p:cNvPr id="20" name="CuadroTexto 19"/>
          <p:cNvSpPr txBox="1"/>
          <p:nvPr/>
        </p:nvSpPr>
        <p:spPr>
          <a:xfrm>
            <a:off x="1844293" y="2452034"/>
            <a:ext cx="26791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(unofficial)</a:t>
            </a:r>
            <a:endParaRPr lang="en-US" sz="1400" dirty="0"/>
          </a:p>
        </p:txBody>
      </p:sp>
      <p:sp>
        <p:nvSpPr>
          <p:cNvPr id="22" name="CuadroTexto 21"/>
          <p:cNvSpPr txBox="1"/>
          <p:nvPr/>
        </p:nvSpPr>
        <p:spPr>
          <a:xfrm>
            <a:off x="719847" y="1502170"/>
            <a:ext cx="68876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Ex: A </a:t>
            </a:r>
            <a:r>
              <a:rPr lang="en-US" sz="1600" i="1" dirty="0" smtClean="0"/>
              <a:t>random forest</a:t>
            </a:r>
            <a:r>
              <a:rPr lang="en-US" sz="1600" dirty="0" smtClean="0"/>
              <a:t> consumes x 2 energy as compared to </a:t>
            </a:r>
            <a:r>
              <a:rPr lang="en-US" sz="1600" i="1" dirty="0" err="1" smtClean="0"/>
              <a:t>AdaBoost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23" name="CuadroTexto 22"/>
          <p:cNvSpPr txBox="1"/>
          <p:nvPr/>
        </p:nvSpPr>
        <p:spPr>
          <a:xfrm>
            <a:off x="699862" y="1774490"/>
            <a:ext cx="68876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Energy consumption is fully correlated to with </a:t>
            </a:r>
            <a:r>
              <a:rPr lang="en-US" sz="1600" i="1" dirty="0" smtClean="0"/>
              <a:t>throughput </a:t>
            </a:r>
            <a:r>
              <a:rPr lang="en-US" sz="1600" dirty="0" smtClean="0"/>
              <a:t>but it also depends </a:t>
            </a:r>
          </a:p>
          <a:p>
            <a:r>
              <a:rPr lang="en-US" sz="1600" dirty="0"/>
              <a:t>o</a:t>
            </a:r>
            <a:r>
              <a:rPr lang="en-US" sz="1600" dirty="0" smtClean="0"/>
              <a:t>n the hardware utilization:  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9872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785686" y="1041559"/>
            <a:ext cx="29944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97D2FF"/>
                </a:solidFill>
                <a:sym typeface="Symbol" panose="05050102010706020507" pitchFamily="18" charset="2"/>
              </a:rPr>
              <a:t></a:t>
            </a:r>
            <a:r>
              <a:rPr lang="en-GB" sz="2400" dirty="0" smtClean="0">
                <a:sym typeface="Symbol" panose="05050102010706020507" pitchFamily="18" charset="2"/>
              </a:rPr>
              <a:t>  Supervised learning</a:t>
            </a:r>
            <a:endParaRPr lang="en-GB" sz="2400" dirty="0"/>
          </a:p>
        </p:txBody>
      </p:sp>
      <p:sp>
        <p:nvSpPr>
          <p:cNvPr id="7" name="CuadroTexto 6"/>
          <p:cNvSpPr txBox="1"/>
          <p:nvPr/>
        </p:nvSpPr>
        <p:spPr>
          <a:xfrm>
            <a:off x="2786541" y="318235"/>
            <a:ext cx="39853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Machine Learning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94E0-CCC0-48E9-91C8-327E84E8983D}" type="slidenum">
              <a:rPr lang="en-US" smtClean="0"/>
              <a:t>8</a:t>
            </a:fld>
            <a:endParaRPr lang="en-US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0895" y="1885681"/>
            <a:ext cx="3251233" cy="236683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304" y="1836375"/>
            <a:ext cx="1657207" cy="128327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0511" y="1885681"/>
            <a:ext cx="1435611" cy="113899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71812" y="3219892"/>
            <a:ext cx="1528296" cy="1133627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2274" y="3190397"/>
            <a:ext cx="1603152" cy="113362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69449" y="4688549"/>
            <a:ext cx="4074443" cy="2169451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 flipH="1">
            <a:off x="962542" y="1501021"/>
            <a:ext cx="7934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Boosted Decision Trees (BDT) </a:t>
            </a:r>
            <a:r>
              <a:rPr lang="en-US" dirty="0" smtClean="0"/>
              <a:t>to separate signal and background sources (Ex: </a:t>
            </a:r>
            <a:r>
              <a:rPr lang="en-US" dirty="0" err="1" smtClean="0"/>
              <a:t>LHCb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12" name="CuadroTexto 11"/>
          <p:cNvSpPr txBox="1"/>
          <p:nvPr/>
        </p:nvSpPr>
        <p:spPr>
          <a:xfrm flipH="1">
            <a:off x="2430542" y="4382532"/>
            <a:ext cx="6956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Observation of the </a:t>
            </a:r>
            <a:r>
              <a:rPr lang="en-US" dirty="0" smtClean="0">
                <a:sym typeface="Symbol" panose="05050102010706020507" pitchFamily="18" charset="2"/>
              </a:rPr>
              <a:t></a:t>
            </a:r>
            <a:r>
              <a:rPr lang="en-US" baseline="-25000" dirty="0" smtClean="0">
                <a:sym typeface="Symbol" panose="05050102010706020507" pitchFamily="18" charset="2"/>
              </a:rPr>
              <a:t>b</a:t>
            </a:r>
            <a:r>
              <a:rPr lang="en-US" dirty="0" smtClean="0">
                <a:sym typeface="Symbol" panose="05050102010706020507" pitchFamily="18" charset="2"/>
              </a:rPr>
              <a:t> decay channel: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19674" y="2022980"/>
            <a:ext cx="1888974" cy="2077872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3957836" y="1815136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>
                <a:solidFill>
                  <a:srgbClr val="5B9BD5"/>
                </a:solidFill>
              </a:rPr>
              <a:t>arXiv:2206.09645 </a:t>
            </a:r>
            <a:endParaRPr lang="en-US" sz="1400" dirty="0">
              <a:solidFill>
                <a:srgbClr val="5B9BD5"/>
              </a:solidFill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316288" y="6229572"/>
            <a:ext cx="1755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Ex: </a:t>
            </a:r>
            <a:r>
              <a:rPr lang="en-US" dirty="0" err="1" smtClean="0">
                <a:hlinkClick r:id="rId9"/>
              </a:rPr>
              <a:t>XGBoost</a:t>
            </a:r>
            <a:endParaRPr lang="en-US" dirty="0"/>
          </a:p>
        </p:txBody>
      </p:sp>
      <p:sp>
        <p:nvSpPr>
          <p:cNvPr id="16" name="Rectángulo 15"/>
          <p:cNvSpPr/>
          <p:nvPr/>
        </p:nvSpPr>
        <p:spPr>
          <a:xfrm>
            <a:off x="6341751" y="6260349"/>
            <a:ext cx="198951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[CERN-THESIS-2020-404]</a:t>
            </a:r>
            <a:endParaRPr lang="en-U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1423608" y="2856588"/>
            <a:ext cx="10257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(</a:t>
            </a:r>
            <a:r>
              <a:rPr lang="en-US" sz="1200" dirty="0" smtClean="0"/>
              <a:t>MeV)</a:t>
            </a:r>
            <a:endParaRPr lang="en-US" sz="1200" dirty="0"/>
          </a:p>
        </p:txBody>
      </p:sp>
      <p:sp>
        <p:nvSpPr>
          <p:cNvPr id="18" name="CuadroTexto 17"/>
          <p:cNvSpPr txBox="1"/>
          <p:nvPr/>
        </p:nvSpPr>
        <p:spPr>
          <a:xfrm>
            <a:off x="1353701" y="4119822"/>
            <a:ext cx="10257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(mm)</a:t>
            </a:r>
            <a:endParaRPr lang="en-US" sz="1200" dirty="0"/>
          </a:p>
        </p:txBody>
      </p:sp>
      <p:sp>
        <p:nvSpPr>
          <p:cNvPr id="19" name="CuadroTexto 18"/>
          <p:cNvSpPr txBox="1"/>
          <p:nvPr/>
        </p:nvSpPr>
        <p:spPr>
          <a:xfrm>
            <a:off x="3080459" y="2761478"/>
            <a:ext cx="10257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(mm)</a:t>
            </a:r>
            <a:endParaRPr lang="en-US" sz="1200" dirty="0"/>
          </a:p>
        </p:txBody>
      </p:sp>
      <p:sp>
        <p:nvSpPr>
          <p:cNvPr id="20" name="CuadroTexto 19"/>
          <p:cNvSpPr txBox="1"/>
          <p:nvPr/>
        </p:nvSpPr>
        <p:spPr>
          <a:xfrm>
            <a:off x="2987056" y="4123242"/>
            <a:ext cx="10257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(mm)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5273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14"/>
          <p:cNvSpPr/>
          <p:nvPr/>
        </p:nvSpPr>
        <p:spPr>
          <a:xfrm>
            <a:off x="995623" y="1721001"/>
            <a:ext cx="7253431" cy="686868"/>
          </a:xfrm>
          <a:prstGeom prst="rect">
            <a:avLst/>
          </a:prstGeom>
          <a:solidFill>
            <a:srgbClr val="9FE9F3"/>
          </a:solidFill>
          <a:ln w="28575">
            <a:solidFill>
              <a:srgbClr val="179E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uadroTexto 3"/>
          <p:cNvSpPr txBox="1"/>
          <p:nvPr/>
        </p:nvSpPr>
        <p:spPr>
          <a:xfrm>
            <a:off x="785686" y="1041559"/>
            <a:ext cx="67160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97D2FF"/>
                </a:solidFill>
                <a:sym typeface="Symbol" panose="05050102010706020507" pitchFamily="18" charset="2"/>
              </a:rPr>
              <a:t></a:t>
            </a:r>
            <a:r>
              <a:rPr lang="en-GB" sz="2400" dirty="0" smtClean="0">
                <a:sym typeface="Symbol" panose="05050102010706020507" pitchFamily="18" charset="2"/>
              </a:rPr>
              <a:t>  </a:t>
            </a:r>
            <a:r>
              <a:rPr lang="en-US" sz="2400" dirty="0" smtClean="0">
                <a:sym typeface="Symbol" panose="05050102010706020507" pitchFamily="18" charset="2"/>
              </a:rPr>
              <a:t>How </a:t>
            </a:r>
            <a:r>
              <a:rPr lang="en-US" sz="2400" dirty="0">
                <a:sym typeface="Symbol" panose="05050102010706020507" pitchFamily="18" charset="2"/>
              </a:rPr>
              <a:t>to learn without explicitly being programed</a:t>
            </a:r>
            <a:r>
              <a:rPr lang="en-GB" sz="2400" dirty="0" smtClean="0">
                <a:sym typeface="Symbol" panose="05050102010706020507" pitchFamily="18" charset="2"/>
              </a:rPr>
              <a:t> ?</a:t>
            </a:r>
            <a:endParaRPr lang="en-GB" sz="2400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6208566" y="6242050"/>
            <a:ext cx="2057400" cy="365125"/>
          </a:xfrm>
        </p:spPr>
        <p:txBody>
          <a:bodyPr/>
          <a:lstStyle/>
          <a:p>
            <a:fld id="{7BAA94E0-CCC0-48E9-91C8-327E84E8983D}" type="slidenum">
              <a:rPr lang="en-US" smtClean="0"/>
              <a:t>9</a:t>
            </a:fld>
            <a:endParaRPr lang="en-US"/>
          </a:p>
        </p:txBody>
      </p:sp>
      <p:sp>
        <p:nvSpPr>
          <p:cNvPr id="3" name="CuadroTexto 2"/>
          <p:cNvSpPr txBox="1"/>
          <p:nvPr/>
        </p:nvSpPr>
        <p:spPr>
          <a:xfrm flipH="1">
            <a:off x="995624" y="1682885"/>
            <a:ext cx="7253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Unsupervised learning:</a:t>
            </a:r>
            <a:r>
              <a:rPr lang="en-US" dirty="0" smtClean="0"/>
              <a:t> the input data is not labelled, the learning system has to find some patterns or structures inherent in it.</a:t>
            </a:r>
            <a:endParaRPr lang="en-US" dirty="0"/>
          </a:p>
        </p:txBody>
      </p:sp>
      <p:sp>
        <p:nvSpPr>
          <p:cNvPr id="5" name="CuadroTexto 4"/>
          <p:cNvSpPr txBox="1"/>
          <p:nvPr/>
        </p:nvSpPr>
        <p:spPr>
          <a:xfrm>
            <a:off x="449100" y="2581751"/>
            <a:ext cx="8724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Examples: </a:t>
            </a:r>
          </a:p>
          <a:p>
            <a:r>
              <a:rPr lang="en-US" i="1" dirty="0" smtClean="0"/>
              <a:t>Clustering </a:t>
            </a:r>
            <a:r>
              <a:rPr lang="en-US" dirty="0"/>
              <a:t> </a:t>
            </a:r>
            <a:r>
              <a:rPr lang="en-US" dirty="0" smtClean="0"/>
              <a:t>(recommendation systems)  and </a:t>
            </a:r>
            <a:r>
              <a:rPr lang="en-US" i="1" dirty="0" smtClean="0"/>
              <a:t>dimensionality reduction </a:t>
            </a:r>
            <a:r>
              <a:rPr lang="en-US" dirty="0" smtClean="0"/>
              <a:t>(structure discovery) </a:t>
            </a:r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868863" y="5474299"/>
            <a:ext cx="333658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i="1" dirty="0"/>
              <a:t> </a:t>
            </a:r>
          </a:p>
          <a:p>
            <a:pPr algn="ctr"/>
            <a:r>
              <a:rPr lang="en-US" dirty="0" smtClean="0"/>
              <a:t>The output is characterized by  group-labels and centroids</a:t>
            </a:r>
            <a:endParaRPr lang="en-US" dirty="0"/>
          </a:p>
        </p:txBody>
      </p:sp>
      <p:sp>
        <p:nvSpPr>
          <p:cNvPr id="14" name="CuadroTexto 13"/>
          <p:cNvSpPr txBox="1"/>
          <p:nvPr/>
        </p:nvSpPr>
        <p:spPr>
          <a:xfrm>
            <a:off x="2786541" y="318235"/>
            <a:ext cx="39853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97D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Machine Learning</a:t>
            </a:r>
            <a:endParaRPr lang="en-GB" sz="4000" b="1" dirty="0">
              <a:solidFill>
                <a:srgbClr val="97D2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710" y="3516265"/>
            <a:ext cx="2958051" cy="2240360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8290" y="3407743"/>
            <a:ext cx="3704209" cy="2543663"/>
          </a:xfrm>
          <a:prstGeom prst="rect">
            <a:avLst/>
          </a:prstGeom>
        </p:spPr>
      </p:pic>
      <p:sp>
        <p:nvSpPr>
          <p:cNvPr id="17" name="Rectángulo 16"/>
          <p:cNvSpPr/>
          <p:nvPr/>
        </p:nvSpPr>
        <p:spPr>
          <a:xfrm>
            <a:off x="197425" y="7289425"/>
            <a:ext cx="12001502" cy="784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In clustering and dimensionality reduction, the characteristics of the outputs differ based on the objectives and methods used:</a:t>
            </a:r>
          </a:p>
          <a:p>
            <a:r>
              <a:rPr lang="en-US" b="1" dirty="0"/>
              <a:t>Clustering: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Output Characteristics: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Cluster Assignments:</a:t>
            </a:r>
            <a:r>
              <a:rPr lang="en-US" dirty="0"/>
              <a:t> The primary output is a label or assignment for each data point indicating the cluster it belongs to. This label is often an integer corresponding to a specific cluster.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Number of Clusters:</a:t>
            </a:r>
            <a:r>
              <a:rPr lang="en-US" dirty="0"/>
              <a:t> The algorithm typically produces a specified or computed number of clusters, depending on the method used (e.g., k-means, hierarchical clustering).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Cluster Centroids (or </a:t>
            </a:r>
            <a:r>
              <a:rPr lang="en-US" b="1" dirty="0" err="1"/>
              <a:t>Medoids</a:t>
            </a:r>
            <a:r>
              <a:rPr lang="en-US" b="1" dirty="0"/>
              <a:t>):</a:t>
            </a:r>
            <a:r>
              <a:rPr lang="en-US" dirty="0"/>
              <a:t> Some clustering methods, like k-means, also output the centroids or representative points of each cluster.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Cluster Boundaries:</a:t>
            </a:r>
            <a:r>
              <a:rPr lang="en-US" dirty="0"/>
              <a:t> In some methods (e.g., hierarchical clustering), you might also have a </a:t>
            </a:r>
            <a:r>
              <a:rPr lang="en-US" dirty="0" err="1"/>
              <a:t>dendrogram</a:t>
            </a:r>
            <a:r>
              <a:rPr lang="en-US" dirty="0"/>
              <a:t> or hierarchical tree structure showing the nested groupings of clusters.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Cluster Quality Metrics:</a:t>
            </a:r>
            <a:r>
              <a:rPr lang="en-US" dirty="0"/>
              <a:t> Outputs may include metrics such as within-cluster sum of squares, silhouette score, or other indicators of clustering quality.</a:t>
            </a:r>
          </a:p>
          <a:p>
            <a:r>
              <a:rPr lang="en-US" b="1" dirty="0"/>
              <a:t>Dimensionality Reduction: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Output Characteristics: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Reduced-Dimensionality Representation:</a:t>
            </a:r>
            <a:r>
              <a:rPr lang="en-US" dirty="0"/>
              <a:t> The output is a transformed dataset with fewer dimensions than the original. For example, if you reduce a dataset from 100 dimensions to 2 dimensions, the output will have 2 dimensions per data point.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Principal Components (in PCA):</a:t>
            </a:r>
            <a:r>
              <a:rPr lang="en-US" dirty="0"/>
              <a:t> In methods like Principal Component Analysis (PCA), the output includes principal components, which are the directions in the data that maximize variance.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Variance Explained (in PCA):</a:t>
            </a:r>
            <a:r>
              <a:rPr lang="en-US" dirty="0"/>
              <a:t> The output may also include the proportion of variance explained by each of the principal components.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Embedded Coordinates (in techniques like t-SNE or UMAP):</a:t>
            </a:r>
            <a:r>
              <a:rPr lang="en-US" dirty="0"/>
              <a:t> For visualization-focused dimensionality reduction techniques, the output is a set of coordinates in 2D or 3D space that represent the original high-dimensional data.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Transformation Matrix (in Linear Methods):</a:t>
            </a:r>
            <a:r>
              <a:rPr lang="en-US" dirty="0"/>
              <a:t> Some techniques provide a transformation matrix that can be used to project new data points into the reduced space.</a:t>
            </a:r>
          </a:p>
          <a:p>
            <a:r>
              <a:rPr lang="en-US" dirty="0"/>
              <a:t>In summary, clustering outputs typically involve cluster labels and centroids, while dimensionality reduction outputs focus on a lower-dimensional representation of the data, often along with information about the transformation or variance explained.</a:t>
            </a:r>
          </a:p>
        </p:txBody>
      </p:sp>
      <p:sp>
        <p:nvSpPr>
          <p:cNvPr id="18" name="Rectángulo 17"/>
          <p:cNvSpPr/>
          <p:nvPr/>
        </p:nvSpPr>
        <p:spPr>
          <a:xfrm>
            <a:off x="4607138" y="5704689"/>
            <a:ext cx="35501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i="1" dirty="0"/>
              <a:t> </a:t>
            </a:r>
            <a:r>
              <a:rPr lang="en-US" dirty="0" smtClean="0"/>
              <a:t>Simplified output with the most </a:t>
            </a:r>
            <a:r>
              <a:rPr lang="en-US" dirty="0"/>
              <a:t>important patterns and information from the original data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76527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Tema de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6233</TotalTime>
  <Words>4837</Words>
  <Application>Microsoft Office PowerPoint</Application>
  <PresentationFormat>Presentación en pantalla (4:3)</PresentationFormat>
  <Paragraphs>759</Paragraphs>
  <Slides>77</Slides>
  <Notes>12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77</vt:i4>
      </vt:variant>
    </vt:vector>
  </HeadingPairs>
  <TitlesOfParts>
    <vt:vector size="87" baseType="lpstr">
      <vt:lpstr>Arial</vt:lpstr>
      <vt:lpstr>Brush Script MT</vt:lpstr>
      <vt:lpstr>Calibri</vt:lpstr>
      <vt:lpstr>Calibri Light</vt:lpstr>
      <vt:lpstr>Cambria Math</vt:lpstr>
      <vt:lpstr>Lucida Calligraphy</vt:lpstr>
      <vt:lpstr>Symbol</vt:lpstr>
      <vt:lpstr>Times New Roman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Arantza Oyanguren</dc:creator>
  <cp:lastModifiedBy>Arantza Oyanguren</cp:lastModifiedBy>
  <cp:revision>686</cp:revision>
  <cp:lastPrinted>2024-08-24T16:10:53Z</cp:lastPrinted>
  <dcterms:created xsi:type="dcterms:W3CDTF">2024-08-22T09:02:10Z</dcterms:created>
  <dcterms:modified xsi:type="dcterms:W3CDTF">2025-07-14T13:10:11Z</dcterms:modified>
</cp:coreProperties>
</file>