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Lst>
  <p:notesMasterIdLst>
    <p:notesMasterId r:id="rId22"/>
  </p:notesMasterIdLst>
  <p:handoutMasterIdLst>
    <p:handoutMasterId r:id="rId23"/>
  </p:handoutMasterIdLst>
  <p:sldIdLst>
    <p:sldId id="1286" r:id="rId6"/>
    <p:sldId id="1267" r:id="rId7"/>
    <p:sldId id="1464" r:id="rId8"/>
    <p:sldId id="1468" r:id="rId9"/>
    <p:sldId id="1463" r:id="rId10"/>
    <p:sldId id="1466" r:id="rId11"/>
    <p:sldId id="1467" r:id="rId12"/>
    <p:sldId id="1469" r:id="rId13"/>
    <p:sldId id="1462" r:id="rId14"/>
    <p:sldId id="259" r:id="rId15"/>
    <p:sldId id="1453" r:id="rId16"/>
    <p:sldId id="1461" r:id="rId17"/>
    <p:sldId id="1455" r:id="rId18"/>
    <p:sldId id="260" r:id="rId19"/>
    <p:sldId id="1459" r:id="rId20"/>
    <p:sldId id="1460" r:id="rId2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guide id="3" pos="1655" userDrawn="1">
          <p15:clr>
            <a:srgbClr val="A4A3A4"/>
          </p15:clr>
        </p15:guide>
        <p15:guide id="4" pos="3470" userDrawn="1">
          <p15:clr>
            <a:srgbClr val="A4A3A4"/>
          </p15:clr>
        </p15:guide>
        <p15:guide id="5" pos="2245" userDrawn="1">
          <p15:clr>
            <a:srgbClr val="A4A3A4"/>
          </p15:clr>
        </p15:guide>
        <p15:guide id="6" pos="2290" userDrawn="1">
          <p15:clr>
            <a:srgbClr val="A4A3A4"/>
          </p15:clr>
        </p15:guide>
        <p15:guide id="7" pos="3515" userDrawn="1">
          <p15:clr>
            <a:srgbClr val="A4A3A4"/>
          </p15:clr>
        </p15:guide>
        <p15:guide id="8" orient="horz" pos="1030" userDrawn="1">
          <p15:clr>
            <a:srgbClr val="A4A3A4"/>
          </p15:clr>
        </p15:guide>
        <p15:guide id="9" orient="horz" pos="985" userDrawn="1">
          <p15:clr>
            <a:srgbClr val="A4A3A4"/>
          </p15:clr>
        </p15:guide>
        <p15:guide id="10" orient="horz" pos="2210" userDrawn="1">
          <p15:clr>
            <a:srgbClr val="A4A3A4"/>
          </p15:clr>
        </p15:guide>
        <p15:guide id="11" orient="horz" pos="2255" userDrawn="1">
          <p15:clr>
            <a:srgbClr val="A4A3A4"/>
          </p15:clr>
        </p15:guide>
        <p15:guide id="12" orient="horz" pos="2119" userDrawn="1">
          <p15:clr>
            <a:srgbClr val="A4A3A4"/>
          </p15:clr>
        </p15:guide>
        <p15:guide id="13" orient="horz" pos="1892" userDrawn="1">
          <p15:clr>
            <a:srgbClr val="A4A3A4"/>
          </p15:clr>
        </p15:guide>
        <p15:guide id="14" pos="3379" userDrawn="1">
          <p15:clr>
            <a:srgbClr val="A4A3A4"/>
          </p15:clr>
        </p15:guide>
        <p15:guide id="15" pos="3061" userDrawn="1">
          <p15:clr>
            <a:srgbClr val="A4A3A4"/>
          </p15:clr>
        </p15:guide>
        <p15:guide id="16" orient="horz" pos="1257" userDrawn="1">
          <p15:clr>
            <a:srgbClr val="A4A3A4"/>
          </p15:clr>
        </p15:guide>
        <p15:guide id="17" pos="269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BE"/>
    <a:srgbClr val="007635"/>
    <a:srgbClr val="015711"/>
    <a:srgbClr val="D09E00"/>
    <a:srgbClr val="FF00FF"/>
    <a:srgbClr val="FFCC66"/>
    <a:srgbClr val="512373"/>
    <a:srgbClr val="C59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3537" autoAdjust="0"/>
  </p:normalViewPr>
  <p:slideViewPr>
    <p:cSldViewPr snapToObjects="1" showGuides="1">
      <p:cViewPr>
        <p:scale>
          <a:sx n="75" d="100"/>
          <a:sy n="75" d="100"/>
        </p:scale>
        <p:origin x="1980" y="1128"/>
      </p:cViewPr>
      <p:guideLst>
        <p:guide orient="horz" pos="1620"/>
        <p:guide pos="2880"/>
        <p:guide pos="1655"/>
        <p:guide pos="3470"/>
        <p:guide pos="2245"/>
        <p:guide pos="2290"/>
        <p:guide pos="3515"/>
        <p:guide orient="horz" pos="1030"/>
        <p:guide orient="horz" pos="985"/>
        <p:guide orient="horz" pos="2210"/>
        <p:guide orient="horz" pos="2255"/>
        <p:guide orient="horz" pos="2119"/>
        <p:guide orient="horz" pos="1892"/>
        <p:guide pos="3379"/>
        <p:guide pos="3061"/>
        <p:guide orient="horz" pos="1257"/>
        <p:guide pos="2699"/>
      </p:guideLst>
    </p:cSldViewPr>
  </p:slideViewPr>
  <p:outlineViewPr>
    <p:cViewPr>
      <p:scale>
        <a:sx n="33" d="100"/>
        <a:sy n="33" d="100"/>
      </p:scale>
      <p:origin x="0" y="0"/>
    </p:cViewPr>
  </p:outlineViewPr>
  <p:notesTextViewPr>
    <p:cViewPr>
      <p:scale>
        <a:sx n="150" d="100"/>
        <a:sy n="150" d="100"/>
      </p:scale>
      <p:origin x="0" y="0"/>
    </p:cViewPr>
  </p:notesText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3633"/>
          </a:xfrm>
          <a:prstGeom prst="rect">
            <a:avLst/>
          </a:prstGeom>
        </p:spPr>
        <p:txBody>
          <a:bodyPr vert="horz" lIns="91428" tIns="45714" rIns="91428" bIns="45714" rtlCol="0"/>
          <a:lstStyle>
            <a:lvl1pPr algn="l">
              <a:defRPr sz="1200"/>
            </a:lvl1pPr>
          </a:lstStyle>
          <a:p>
            <a:endParaRPr lang="fr-FR"/>
          </a:p>
        </p:txBody>
      </p:sp>
      <p:sp>
        <p:nvSpPr>
          <p:cNvPr id="3" name="Espace réservé de la date 2"/>
          <p:cNvSpPr>
            <a:spLocks noGrp="1"/>
          </p:cNvSpPr>
          <p:nvPr>
            <p:ph type="dt" sz="quarter" idx="1"/>
          </p:nvPr>
        </p:nvSpPr>
        <p:spPr>
          <a:xfrm>
            <a:off x="3850444" y="1"/>
            <a:ext cx="2945659" cy="493633"/>
          </a:xfrm>
          <a:prstGeom prst="rect">
            <a:avLst/>
          </a:prstGeom>
        </p:spPr>
        <p:txBody>
          <a:bodyPr vert="horz" lIns="91428" tIns="45714" rIns="91428" bIns="45714" rtlCol="0"/>
          <a:lstStyle>
            <a:lvl1pPr algn="r">
              <a:defRPr sz="1200"/>
            </a:lvl1pPr>
          </a:lstStyle>
          <a:p>
            <a:fld id="{B3F5CDDF-3246-6843-A314-FDDEB3F3DF8E}" type="datetimeFigureOut">
              <a:rPr lang="fr-FR" smtClean="0"/>
              <a:pPr/>
              <a:t>14/07/2025</a:t>
            </a:fld>
            <a:endParaRPr lang="fr-FR"/>
          </a:p>
        </p:txBody>
      </p:sp>
      <p:sp>
        <p:nvSpPr>
          <p:cNvPr id="4" name="Espace réservé du pied de page 3"/>
          <p:cNvSpPr>
            <a:spLocks noGrp="1"/>
          </p:cNvSpPr>
          <p:nvPr>
            <p:ph type="ftr" sz="quarter" idx="2"/>
          </p:nvPr>
        </p:nvSpPr>
        <p:spPr>
          <a:xfrm>
            <a:off x="1" y="9377317"/>
            <a:ext cx="2945659" cy="493633"/>
          </a:xfrm>
          <a:prstGeom prst="rect">
            <a:avLst/>
          </a:prstGeom>
        </p:spPr>
        <p:txBody>
          <a:bodyPr vert="horz" lIns="91428" tIns="45714" rIns="91428" bIns="45714"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4" y="9377317"/>
            <a:ext cx="2945659" cy="493633"/>
          </a:xfrm>
          <a:prstGeom prst="rect">
            <a:avLst/>
          </a:prstGeom>
        </p:spPr>
        <p:txBody>
          <a:bodyPr vert="horz" lIns="91428" tIns="45714" rIns="91428" bIns="45714"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3633"/>
          </a:xfrm>
          <a:prstGeom prst="rect">
            <a:avLst/>
          </a:prstGeom>
        </p:spPr>
        <p:txBody>
          <a:bodyPr vert="horz" lIns="91428" tIns="45714" rIns="91428" bIns="45714" rtlCol="0"/>
          <a:lstStyle>
            <a:lvl1pPr algn="l">
              <a:defRPr sz="1200"/>
            </a:lvl1pPr>
          </a:lstStyle>
          <a:p>
            <a:endParaRPr lang="fr-FR"/>
          </a:p>
        </p:txBody>
      </p:sp>
      <p:sp>
        <p:nvSpPr>
          <p:cNvPr id="3" name="Espace réservé de la date 2"/>
          <p:cNvSpPr>
            <a:spLocks noGrp="1"/>
          </p:cNvSpPr>
          <p:nvPr>
            <p:ph type="dt" idx="1"/>
          </p:nvPr>
        </p:nvSpPr>
        <p:spPr>
          <a:xfrm>
            <a:off x="3850444" y="1"/>
            <a:ext cx="2945659" cy="493633"/>
          </a:xfrm>
          <a:prstGeom prst="rect">
            <a:avLst/>
          </a:prstGeom>
        </p:spPr>
        <p:txBody>
          <a:bodyPr vert="horz" lIns="91428" tIns="45714" rIns="91428" bIns="45714" rtlCol="0"/>
          <a:lstStyle>
            <a:lvl1pPr algn="r">
              <a:defRPr sz="1200"/>
            </a:lvl1pPr>
          </a:lstStyle>
          <a:p>
            <a:fld id="{781D8F6D-3354-BF4D-834B-467E3215D30A}" type="datetimeFigureOut">
              <a:rPr lang="fr-FR" smtClean="0"/>
              <a:pPr/>
              <a:t>14/07/2025</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28" tIns="45714" rIns="91428" bIns="45714"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28" tIns="45714" rIns="91428" bIns="45714"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377317"/>
            <a:ext cx="2945659" cy="493633"/>
          </a:xfrm>
          <a:prstGeom prst="rect">
            <a:avLst/>
          </a:prstGeom>
        </p:spPr>
        <p:txBody>
          <a:bodyPr vert="horz" lIns="91428" tIns="45714" rIns="91428" bIns="45714"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377317"/>
            <a:ext cx="2945659" cy="493633"/>
          </a:xfrm>
          <a:prstGeom prst="rect">
            <a:avLst/>
          </a:prstGeom>
        </p:spPr>
        <p:txBody>
          <a:bodyPr vert="horz" lIns="91428" tIns="45714" rIns="91428" bIns="45714"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en-GB"/>
              <a:t>LS3 work sequencing on CMS FIN for VAX service lines installation - O. Boettcher - 14 July 2025</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75190"/>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Tree>
    <p:extLst>
      <p:ext uri="{BB962C8B-B14F-4D97-AF65-F5344CB8AC3E}">
        <p14:creationId xmlns:p14="http://schemas.microsoft.com/office/powerpoint/2010/main" val="85850378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736175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373499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1079897"/>
            <a:ext cx="8532019" cy="3570684"/>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342203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2485"/>
            <a:ext cx="9144000" cy="4673066"/>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6056710" y="-36634"/>
            <a:ext cx="3087290" cy="4687216"/>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27046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305991" y="1194198"/>
            <a:ext cx="4212431" cy="3456384"/>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629150" y="1194199"/>
            <a:ext cx="4208860" cy="3456383"/>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1739024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305991" y="1820465"/>
            <a:ext cx="4212431" cy="2830116"/>
          </a:xfrm>
        </p:spPr>
        <p:txBody>
          <a:bodyPr/>
          <a:lstStyle>
            <a:lvl1pPr marL="243000" indent="-243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4629150" y="1820465"/>
            <a:ext cx="4208860" cy="2830116"/>
          </a:xfrm>
        </p:spPr>
        <p:txBody>
          <a:bodyPr/>
          <a:lstStyle>
            <a:lvl1pPr marL="243000" indent="-243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5998408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799307"/>
          </a:xfrm>
        </p:spPr>
        <p:txBody>
          <a:bodyPr/>
          <a:lstStyle/>
          <a:p>
            <a:r>
              <a:rPr lang="fr-FR"/>
              <a:t>Modifiez le style du titre</a:t>
            </a:r>
            <a:endParaRPr lang="en-US" dirty="0"/>
          </a:p>
        </p:txBody>
      </p:sp>
      <p:sp>
        <p:nvSpPr>
          <p:cNvPr id="3" name="Content Placeholder 2"/>
          <p:cNvSpPr>
            <a:spLocks noGrp="1"/>
          </p:cNvSpPr>
          <p:nvPr>
            <p:ph sz="half" idx="1"/>
          </p:nvPr>
        </p:nvSpPr>
        <p:spPr>
          <a:xfrm>
            <a:off x="305991" y="1198994"/>
            <a:ext cx="4212431" cy="3451588"/>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655378"/>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LS3 work sequencing on CMS FIN for VAX service lines installation - O. Boettcher - 14 July 2025</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501576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fr-FR"/>
              <a:t>Modifiez le style du titre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LS3 work sequencing on CMS FIN for VAX service lines installation - O. Boettcher - 14 July 2025</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665332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fr-FR"/>
              <a:t>Modifiez le style du titre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LS3 work sequencing on CMS FIN for VAX service lines installation - O. Boettcher - 14 July 2025</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142145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LS3 work sequencing on CMS FIN for VAX service lines installation - O. Boettcher - 14 July 2025</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4212431" cy="2834878"/>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LS3 work sequencing on CMS FIN for VAX service lines installation - O. Boettcher - 14 July 2025</a:t>
            </a:r>
            <a:endParaRPr lang="en-US"/>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4629151" y="1815704"/>
            <a:ext cx="4212431" cy="2834878"/>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9062070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3" name="Text Placeholder 2"/>
          <p:cNvSpPr>
            <a:spLocks noGrp="1"/>
          </p:cNvSpPr>
          <p:nvPr>
            <p:ph type="body" idx="1"/>
          </p:nvPr>
        </p:nvSpPr>
        <p:spPr>
          <a:xfrm>
            <a:off x="305991" y="119419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056710" y="1203724"/>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2781300" cy="2834878"/>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812132"/>
            <a:ext cx="2784890" cy="2834878"/>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20092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822427"/>
            <a:ext cx="2781300" cy="2834878"/>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LS3 work sequencing on CMS FIN for VAX service lines installation - O. Boettcher - 14 July 2025</a:t>
            </a:r>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1489912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LS3 work sequencing on CMS FIN for VAX service lines installation - O. Boettcher - 14 July 2025</a:t>
            </a:r>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9084391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fr-FR"/>
              <a:t>Modifier les styles du texte du masque
Deuxième niveau
Troisième niveau
Quatrième niveau
Cinquième niveau</a:t>
            </a:r>
            <a:endParaRPr lang="en-US" dirty="0"/>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LS3 work sequencing on CMS FIN for VAX service lines installation - O. Boettcher - 14 July 2025</a:t>
            </a:r>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5894441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LS3 work sequencing on CMS FIN for VAX service lines installation - O. Boettcher - 14 July 2025</a:t>
            </a:r>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703242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282304"/>
            <a:ext cx="8532019" cy="2139553"/>
          </a:xfrm>
        </p:spPr>
        <p:txBody>
          <a:bodyPr anchor="b"/>
          <a:lstStyle>
            <a:lvl1pPr>
              <a:defRPr sz="3750"/>
            </a:lvl1pPr>
          </a:lstStyle>
          <a:p>
            <a:r>
              <a:rPr lang="fr-FR"/>
              <a:t>Modifiez le style du titre</a:t>
            </a:r>
            <a:endParaRPr lang="en-US" dirty="0"/>
          </a:p>
        </p:txBody>
      </p:sp>
      <p:sp>
        <p:nvSpPr>
          <p:cNvPr id="3" name="Text Placeholder 2"/>
          <p:cNvSpPr>
            <a:spLocks noGrp="1"/>
          </p:cNvSpPr>
          <p:nvPr>
            <p:ph type="body" idx="1"/>
          </p:nvPr>
        </p:nvSpPr>
        <p:spPr>
          <a:xfrm>
            <a:off x="305990" y="3442098"/>
            <a:ext cx="8532020" cy="1125140"/>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840121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4148632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6908663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4647304"/>
            <a:ext cx="8532019" cy="300082"/>
          </a:xfrm>
          <a:prstGeom prst="rect">
            <a:avLst/>
          </a:prstGeom>
          <a:noFill/>
        </p:spPr>
        <p:txBody>
          <a:bodyPr wrap="square" rtlCol="0">
            <a:spAutoFit/>
          </a:bodyPr>
          <a:lstStyle/>
          <a:p>
            <a:pPr algn="ctr"/>
            <a:r>
              <a:rPr kumimoji="0" lang="fr-CH" sz="1350"/>
              <a:t>home.cern</a:t>
            </a:r>
            <a:endParaRPr lang="en-US" sz="135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3923928" y="1683648"/>
            <a:ext cx="1296144" cy="1296144"/>
          </a:xfrm>
          <a:prstGeom prst="rect">
            <a:avLst/>
          </a:prstGeom>
        </p:spPr>
      </p:pic>
    </p:spTree>
    <p:extLst>
      <p:ext uri="{BB962C8B-B14F-4D97-AF65-F5344CB8AC3E}">
        <p14:creationId xmlns:p14="http://schemas.microsoft.com/office/powerpoint/2010/main" val="5062578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C18C2-2E45-D5DF-D324-FCD5437D4E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099334-0D3D-903E-76BD-54B72FF10C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DD7187-3C1B-3974-5223-8FD8FFC082FC}"/>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C5175EE7-7864-9E15-C7F0-C1B134127A33}"/>
              </a:ext>
            </a:extLst>
          </p:cNvPr>
          <p:cNvSpPr>
            <a:spLocks noGrp="1"/>
          </p:cNvSpPr>
          <p:nvPr>
            <p:ph type="ftr" sz="quarter" idx="11"/>
          </p:nvPr>
        </p:nvSpPr>
        <p:spPr/>
        <p:txBody>
          <a:bodyPr/>
          <a:lstStyle/>
          <a:p>
            <a:r>
              <a:rPr lang="en-GB"/>
              <a:t>LS3 work sequencing on CMS FIN for VAX service lines installation - O. Boettcher - 14 July 2025</a:t>
            </a:r>
          </a:p>
        </p:txBody>
      </p:sp>
      <p:sp>
        <p:nvSpPr>
          <p:cNvPr id="6" name="Slide Number Placeholder 5">
            <a:extLst>
              <a:ext uri="{FF2B5EF4-FFF2-40B4-BE49-F238E27FC236}">
                <a16:creationId xmlns:a16="http://schemas.microsoft.com/office/drawing/2014/main" id="{8BB00D90-D1C7-969E-0EA5-C114006655D6}"/>
              </a:ext>
            </a:extLst>
          </p:cNvPr>
          <p:cNvSpPr>
            <a:spLocks noGrp="1"/>
          </p:cNvSpPr>
          <p:nvPr>
            <p:ph type="sldNum" sz="quarter" idx="12"/>
          </p:nvPr>
        </p:nvSpPr>
        <p:spPr/>
        <p:txBody>
          <a:bodyPr/>
          <a:lstStyle/>
          <a:p>
            <a:fld id="{158DCDC3-307A-4A02-9FCB-9E29E50B1B98}" type="slidenum">
              <a:rPr lang="en-GB" smtClean="0"/>
              <a:t>‹#›</a:t>
            </a:fld>
            <a:endParaRPr lang="en-GB"/>
          </a:p>
        </p:txBody>
      </p:sp>
    </p:spTree>
    <p:extLst>
      <p:ext uri="{BB962C8B-B14F-4D97-AF65-F5344CB8AC3E}">
        <p14:creationId xmlns:p14="http://schemas.microsoft.com/office/powerpoint/2010/main" val="465467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LS3 work sequencing on CMS FIN for VAX service lines installation - O. Boettcher - 14 July 2025</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LS3 work sequencing on CMS FIN for VAX service lines installation - O. Boettcher - 14 July 2025</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LS3 work sequencing on CMS FIN for VAX service lines installation - O. Boettcher - 14 July 2025</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LS3 work sequencing on CMS FIN for VAX service lines installation - O. Boettcher - 14 July 2025</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LS3 work sequencing on CMS FIN for VAX service lines installation - O. Boettcher - 14 July 2025</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627302" y="1626785"/>
            <a:ext cx="1890000" cy="1871006"/>
          </a:xfrm>
          <a:prstGeom prst="rect">
            <a:avLst/>
          </a:prstGeom>
        </p:spPr>
      </p:pic>
    </p:spTree>
    <p:extLst>
      <p:ext uri="{BB962C8B-B14F-4D97-AF65-F5344CB8AC3E}">
        <p14:creationId xmlns:p14="http://schemas.microsoft.com/office/powerpoint/2010/main" val="198877565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2362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image" Target="../media/image4.emf"/><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a:t>LS3 work sequencing on CMS FIN for VAX service lines installation - O. Boettcher - 14 July 2025</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80195"/>
            <a:ext cx="8532019" cy="799307"/>
          </a:xfrm>
          <a:prstGeom prst="rect">
            <a:avLst/>
          </a:prstGeom>
        </p:spPr>
        <p:txBody>
          <a:bodyPr vert="horz" lIns="0" tIns="0" rIns="0" bIns="0" rtlCol="0" anchor="t" anchorCtr="0">
            <a:noAutofit/>
          </a:bodyPr>
          <a:lstStyle/>
          <a:p>
            <a:r>
              <a:rPr lang="fr-FR"/>
              <a:t>Modifiez le style du titre</a:t>
            </a:r>
            <a:endParaRPr lang="en-US" dirty="0"/>
          </a:p>
        </p:txBody>
      </p:sp>
      <p:sp>
        <p:nvSpPr>
          <p:cNvPr id="3" name="Text Placeholder 2"/>
          <p:cNvSpPr>
            <a:spLocks noGrp="1"/>
          </p:cNvSpPr>
          <p:nvPr>
            <p:ph type="body" idx="1"/>
          </p:nvPr>
        </p:nvSpPr>
        <p:spPr>
          <a:xfrm>
            <a:off x="305992" y="1194197"/>
            <a:ext cx="8532018" cy="345638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613921" y="4783762"/>
            <a:ext cx="473370" cy="273844"/>
          </a:xfrm>
          <a:prstGeom prst="rect">
            <a:avLst/>
          </a:prstGeom>
        </p:spPr>
        <p:txBody>
          <a:bodyPr vert="horz" lIns="0" tIns="0" rIns="0" bIns="0" rtlCol="0" anchor="ctr"/>
          <a:lstStyle>
            <a:lvl1pPr algn="r">
              <a:defRPr sz="750">
                <a:solidFill>
                  <a:schemeClr val="tx1"/>
                </a:solidFill>
              </a:defRPr>
            </a:lvl1pPr>
          </a:lstStyle>
          <a:p>
            <a:endParaRPr lang="en-US"/>
          </a:p>
        </p:txBody>
      </p:sp>
      <p:sp>
        <p:nvSpPr>
          <p:cNvPr id="6" name="Slide Number Placeholder 5"/>
          <p:cNvSpPr>
            <a:spLocks noGrp="1"/>
          </p:cNvSpPr>
          <p:nvPr>
            <p:ph type="sldNum" sz="quarter" idx="4"/>
          </p:nvPr>
        </p:nvSpPr>
        <p:spPr>
          <a:xfrm>
            <a:off x="8330659" y="4787886"/>
            <a:ext cx="510941" cy="273844"/>
          </a:xfrm>
          <a:prstGeom prst="rect">
            <a:avLst/>
          </a:prstGeom>
        </p:spPr>
        <p:txBody>
          <a:bodyPr vert="horz" lIns="0" tIns="0" rIns="0" bIns="0" rtlCol="0" anchor="ctr"/>
          <a:lstStyle>
            <a:lvl1pPr algn="r">
              <a:defRPr sz="75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4787886"/>
            <a:ext cx="4929166" cy="273844"/>
          </a:xfrm>
          <a:prstGeom prst="rect">
            <a:avLst/>
          </a:prstGeom>
        </p:spPr>
        <p:txBody>
          <a:bodyPr vert="horz" lIns="91440" tIns="45720" rIns="91440" bIns="45720" rtlCol="0" anchor="ctr"/>
          <a:lstStyle>
            <a:lvl1pPr algn="ctr">
              <a:defRPr sz="900">
                <a:solidFill>
                  <a:schemeClr val="tx1"/>
                </a:solidFill>
              </a:defRPr>
            </a:lvl1pPr>
          </a:lstStyle>
          <a:p>
            <a:r>
              <a:rPr lang="en-GB"/>
              <a:t>LS3 work sequencing on CMS FIN for VAX service lines installation - O. Boettcher - 14 July 2025</a:t>
            </a:r>
            <a:endParaRPr lang="en-US"/>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305991" y="4699956"/>
            <a:ext cx="8532019"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305991" y="4773449"/>
            <a:ext cx="371475" cy="295275"/>
          </a:xfrm>
          <a:prstGeom prst="rect">
            <a:avLst/>
          </a:prstGeom>
        </p:spPr>
      </p:pic>
    </p:spTree>
    <p:extLst>
      <p:ext uri="{BB962C8B-B14F-4D97-AF65-F5344CB8AC3E}">
        <p14:creationId xmlns:p14="http://schemas.microsoft.com/office/powerpoint/2010/main" val="3572338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sldNum="0" hdr="0" dt="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56939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6.xml"/><Relationship Id="rId5" Type="http://schemas.openxmlformats.org/officeDocument/2006/relationships/image" Target="../media/image23.pn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hyperlink" Target="https://edms.cern.ch/ui/#!master/navigator/document?P:1682997250:101672387:subDocs" TargetMode="External"/><Relationship Id="rId2" Type="http://schemas.openxmlformats.org/officeDocument/2006/relationships/image" Target="../media/image29.png"/><Relationship Id="rId1" Type="http://schemas.openxmlformats.org/officeDocument/2006/relationships/slideLayout" Target="../slideLayouts/slideLayout2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hyperlink" Target="https://edms.cern.ch/ui/#!master/navigator/document?P:1682997250:101672387:subDocs" TargetMode="Externa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s://oss-coordination.web.cern.ch/gantt/latest?baselines=false&amp;dependencies=false&amp;facilities=LHC&amp;forecast=false&amp;includeArchived=false&amp;locations=&amp;potentialConstraints=false&amp;scale=week&amp;summary=false&amp;worktypeproject=" TargetMode="Externa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indico.cern.ch/event/1550370/" TargetMode="Externa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hyperlink" Target="https://oss-coordination.web.cern.ch/gantt/latest?baselines=false&amp;dependencies=false&amp;facilities=LHC&amp;forecast=false&amp;includeArchived=false&amp;locations=&amp;potentialConstraints=false&amp;scale=week&amp;summary=false&amp;worktypeproject="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oss-coordination.web.cern.ch/gantt/latest?baselines=false&amp;dependencies=false&amp;facilities=LHC&amp;forecast=false&amp;includeArchived=false&amp;locations=&amp;potentialConstraints=false&amp;scale=week&amp;summary=false&amp;worktypeproject="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6741E-D6A2-67A8-CE0D-B56E1802066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0EB9E50-FA5B-6F6A-052C-84D14C60CA9F}"/>
              </a:ext>
            </a:extLst>
          </p:cNvPr>
          <p:cNvSpPr>
            <a:spLocks noGrp="1"/>
          </p:cNvSpPr>
          <p:nvPr>
            <p:ph type="ctrTitle"/>
          </p:nvPr>
        </p:nvSpPr>
        <p:spPr/>
        <p:txBody>
          <a:bodyPr/>
          <a:lstStyle/>
          <a:p>
            <a:r>
              <a:rPr lang="en-GB" sz="2800" dirty="0"/>
              <a:t>Installation of CMS VAX service lines during LS3</a:t>
            </a:r>
            <a:br>
              <a:rPr lang="en-GB" sz="2800" dirty="0"/>
            </a:br>
            <a:r>
              <a:rPr lang="en-GB" sz="2400" i="1" dirty="0"/>
              <a:t>Sequencing of works on CMS FIN</a:t>
            </a:r>
            <a:endParaRPr lang="en-US" i="1" dirty="0"/>
          </a:p>
        </p:txBody>
      </p:sp>
      <p:sp>
        <p:nvSpPr>
          <p:cNvPr id="8" name="Subtitle 7">
            <a:extLst>
              <a:ext uri="{FF2B5EF4-FFF2-40B4-BE49-F238E27FC236}">
                <a16:creationId xmlns:a16="http://schemas.microsoft.com/office/drawing/2014/main" id="{DDD327A8-20D8-73C8-5D72-1F205AD48043}"/>
              </a:ext>
            </a:extLst>
          </p:cNvPr>
          <p:cNvSpPr>
            <a:spLocks noGrp="1"/>
          </p:cNvSpPr>
          <p:nvPr>
            <p:ph type="subTitle" idx="1"/>
          </p:nvPr>
        </p:nvSpPr>
        <p:spPr>
          <a:xfrm>
            <a:off x="1371600" y="3291830"/>
            <a:ext cx="6480000" cy="792088"/>
          </a:xfrm>
        </p:spPr>
        <p:txBody>
          <a:bodyPr>
            <a:normAutofit/>
          </a:bodyPr>
          <a:lstStyle/>
          <a:p>
            <a:r>
              <a:rPr lang="en-GB" sz="1800" dirty="0"/>
              <a:t>O. Boettcher / WP8 </a:t>
            </a:r>
          </a:p>
          <a:p>
            <a:r>
              <a:rPr lang="en-US" sz="1800" dirty="0">
                <a:hlinkClick r:id="rId2"/>
              </a:rPr>
              <a:t>https://indico.cern.ch/event/1569397/</a:t>
            </a:r>
            <a:r>
              <a:rPr lang="en-US" sz="1800" dirty="0"/>
              <a:t> </a:t>
            </a:r>
          </a:p>
        </p:txBody>
      </p:sp>
      <p:sp>
        <p:nvSpPr>
          <p:cNvPr id="5" name="Text Placeholder 4">
            <a:extLst>
              <a:ext uri="{FF2B5EF4-FFF2-40B4-BE49-F238E27FC236}">
                <a16:creationId xmlns:a16="http://schemas.microsoft.com/office/drawing/2014/main" id="{C75D4014-C02F-9ED3-474D-1DFB4B621D46}"/>
              </a:ext>
            </a:extLst>
          </p:cNvPr>
          <p:cNvSpPr>
            <a:spLocks noGrp="1"/>
          </p:cNvSpPr>
          <p:nvPr>
            <p:ph type="body" sz="quarter" idx="19"/>
          </p:nvPr>
        </p:nvSpPr>
        <p:spPr>
          <a:xfrm>
            <a:off x="509752" y="4587975"/>
            <a:ext cx="3846224" cy="288031"/>
          </a:xfrm>
        </p:spPr>
        <p:txBody>
          <a:bodyPr>
            <a:normAutofit/>
          </a:bodyPr>
          <a:lstStyle/>
          <a:p>
            <a:endParaRPr lang="en-GB" dirty="0"/>
          </a:p>
        </p:txBody>
      </p:sp>
    </p:spTree>
    <p:extLst>
      <p:ext uri="{BB962C8B-B14F-4D97-AF65-F5344CB8AC3E}">
        <p14:creationId xmlns:p14="http://schemas.microsoft.com/office/powerpoint/2010/main" val="3310756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ésultat de recherche d'images pour &quot;cms logo&quot;">
            <a:extLst>
              <a:ext uri="{FF2B5EF4-FFF2-40B4-BE49-F238E27FC236}">
                <a16:creationId xmlns:a16="http://schemas.microsoft.com/office/drawing/2014/main" id="{1444E489-6341-EC43-839D-720F37276D0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00442" y="4299942"/>
            <a:ext cx="843558" cy="843558"/>
          </a:xfrm>
          <a:prstGeom prst="rect">
            <a:avLst/>
          </a:prstGeom>
          <a:noFill/>
          <a:extLst>
            <a:ext uri="{909E8E84-426E-40DD-AFC4-6F175D3DCCD1}">
              <a14:hiddenFill xmlns:a14="http://schemas.microsoft.com/office/drawing/2010/main">
                <a:solidFill>
                  <a:srgbClr val="FFFFFF"/>
                </a:solidFill>
              </a14:hiddenFill>
            </a:ext>
          </a:extLst>
        </p:spPr>
      </p:pic>
      <p:sp>
        <p:nvSpPr>
          <p:cNvPr id="5" name="Titre 4">
            <a:extLst>
              <a:ext uri="{FF2B5EF4-FFF2-40B4-BE49-F238E27FC236}">
                <a16:creationId xmlns:a16="http://schemas.microsoft.com/office/drawing/2014/main" id="{43585539-F432-E043-A8FC-60B99A711CD5}"/>
              </a:ext>
            </a:extLst>
          </p:cNvPr>
          <p:cNvSpPr>
            <a:spLocks noGrp="1"/>
          </p:cNvSpPr>
          <p:nvPr>
            <p:ph type="ctrTitle"/>
          </p:nvPr>
        </p:nvSpPr>
        <p:spPr>
          <a:xfrm>
            <a:off x="251520" y="2394770"/>
            <a:ext cx="8700791" cy="1614949"/>
          </a:xfrm>
        </p:spPr>
        <p:txBody>
          <a:bodyPr/>
          <a:lstStyle/>
          <a:p>
            <a:r>
              <a:rPr lang="en-GB" noProof="0" dirty="0"/>
              <a:t>34th HL-LHC coordination group</a:t>
            </a:r>
            <a:br>
              <a:rPr lang="en-GB" noProof="0" dirty="0"/>
            </a:br>
            <a:r>
              <a:rPr lang="en-GB" sz="2700" dirty="0"/>
              <a:t>CMS TAXS and VAX installation</a:t>
            </a:r>
          </a:p>
        </p:txBody>
      </p:sp>
      <p:sp>
        <p:nvSpPr>
          <p:cNvPr id="6" name="Subtitle 2">
            <a:extLst>
              <a:ext uri="{FF2B5EF4-FFF2-40B4-BE49-F238E27FC236}">
                <a16:creationId xmlns:a16="http://schemas.microsoft.com/office/drawing/2014/main" id="{3A54EFF9-E193-3542-9295-36372B908BCC}"/>
              </a:ext>
            </a:extLst>
          </p:cNvPr>
          <p:cNvSpPr txBox="1">
            <a:spLocks/>
          </p:cNvSpPr>
          <p:nvPr/>
        </p:nvSpPr>
        <p:spPr>
          <a:xfrm>
            <a:off x="420291" y="4389490"/>
            <a:ext cx="8532020" cy="6028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defTabSz="685800">
              <a:spcBef>
                <a:spcPts val="1350"/>
              </a:spcBef>
              <a:spcAft>
                <a:spcPts val="300"/>
              </a:spcAft>
            </a:pPr>
            <a:r>
              <a:rPr lang="en-GB" sz="1350" dirty="0">
                <a:solidFill>
                  <a:srgbClr val="FFFFFF"/>
                </a:solidFill>
                <a:latin typeface="Arial"/>
              </a:rPr>
              <a:t>Tristan Loiseau, Francisco Sanchez Galan</a:t>
            </a:r>
            <a:endParaRPr lang="en-GB" sz="1350" u="sng" dirty="0">
              <a:solidFill>
                <a:srgbClr val="FFFFFF"/>
              </a:solidFill>
              <a:latin typeface="Arial"/>
            </a:endParaRPr>
          </a:p>
          <a:p>
            <a:pPr defTabSz="685800">
              <a:spcBef>
                <a:spcPts val="1350"/>
              </a:spcBef>
              <a:spcAft>
                <a:spcPts val="300"/>
              </a:spcAft>
            </a:pPr>
            <a:r>
              <a:rPr lang="en-GB" sz="1350" dirty="0">
                <a:solidFill>
                  <a:srgbClr val="FFFFFF"/>
                </a:solidFill>
                <a:latin typeface="Arial"/>
              </a:rPr>
              <a:t>07/07/2025</a:t>
            </a:r>
          </a:p>
        </p:txBody>
      </p:sp>
    </p:spTree>
    <p:extLst>
      <p:ext uri="{BB962C8B-B14F-4D97-AF65-F5344CB8AC3E}">
        <p14:creationId xmlns:p14="http://schemas.microsoft.com/office/powerpoint/2010/main" val="2159943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AAA27-E99D-CB32-0A81-E7B6370E933A}"/>
              </a:ext>
            </a:extLst>
          </p:cNvPr>
          <p:cNvSpPr>
            <a:spLocks noGrp="1"/>
          </p:cNvSpPr>
          <p:nvPr>
            <p:ph type="title"/>
          </p:nvPr>
        </p:nvSpPr>
        <p:spPr>
          <a:xfrm>
            <a:off x="143508" y="304645"/>
            <a:ext cx="8532019" cy="799307"/>
          </a:xfrm>
        </p:spPr>
        <p:txBody>
          <a:bodyPr/>
          <a:lstStyle/>
          <a:p>
            <a:r>
              <a:rPr lang="en-GB" noProof="0" dirty="0"/>
              <a:t>Few definitions</a:t>
            </a:r>
          </a:p>
        </p:txBody>
      </p:sp>
      <p:pic>
        <p:nvPicPr>
          <p:cNvPr id="6" name="Picture 5">
            <a:extLst>
              <a:ext uri="{FF2B5EF4-FFF2-40B4-BE49-F238E27FC236}">
                <a16:creationId xmlns:a16="http://schemas.microsoft.com/office/drawing/2014/main" id="{BE9E5AD9-0A50-CA7A-B3F6-3C2420E968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7986" y="1425308"/>
            <a:ext cx="5829300" cy="2221457"/>
          </a:xfrm>
          <a:prstGeom prst="rect">
            <a:avLst/>
          </a:prstGeom>
        </p:spPr>
      </p:pic>
      <p:pic>
        <p:nvPicPr>
          <p:cNvPr id="7" name="Picture 6">
            <a:extLst>
              <a:ext uri="{FF2B5EF4-FFF2-40B4-BE49-F238E27FC236}">
                <a16:creationId xmlns:a16="http://schemas.microsoft.com/office/drawing/2014/main" id="{7A6BE424-396D-BF64-3045-831533A7A99C}"/>
              </a:ext>
            </a:extLst>
          </p:cNvPr>
          <p:cNvPicPr>
            <a:picLocks noChangeAspect="1"/>
          </p:cNvPicPr>
          <p:nvPr/>
        </p:nvPicPr>
        <p:blipFill>
          <a:blip r:embed="rId3"/>
          <a:stretch>
            <a:fillRect/>
          </a:stretch>
        </p:blipFill>
        <p:spPr>
          <a:xfrm>
            <a:off x="3160029" y="2143605"/>
            <a:ext cx="695325" cy="619125"/>
          </a:xfrm>
          <a:prstGeom prst="rect">
            <a:avLst/>
          </a:prstGeom>
        </p:spPr>
      </p:pic>
      <p:sp>
        <p:nvSpPr>
          <p:cNvPr id="8" name="Left Brace 7">
            <a:extLst>
              <a:ext uri="{FF2B5EF4-FFF2-40B4-BE49-F238E27FC236}">
                <a16:creationId xmlns:a16="http://schemas.microsoft.com/office/drawing/2014/main" id="{A73AA9E0-7030-13E4-112E-44C40DADCFA4}"/>
              </a:ext>
            </a:extLst>
          </p:cNvPr>
          <p:cNvSpPr/>
          <p:nvPr/>
        </p:nvSpPr>
        <p:spPr>
          <a:xfrm rot="5400000">
            <a:off x="1575248" y="1139973"/>
            <a:ext cx="162018" cy="57066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9" name="Left Brace 8">
            <a:extLst>
              <a:ext uri="{FF2B5EF4-FFF2-40B4-BE49-F238E27FC236}">
                <a16:creationId xmlns:a16="http://schemas.microsoft.com/office/drawing/2014/main" id="{B61263FC-151E-664E-7C62-0B952D624F79}"/>
              </a:ext>
            </a:extLst>
          </p:cNvPr>
          <p:cNvSpPr/>
          <p:nvPr/>
        </p:nvSpPr>
        <p:spPr>
          <a:xfrm rot="5400000">
            <a:off x="3418952" y="800041"/>
            <a:ext cx="162018" cy="12505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11" name="TextBox 10">
            <a:extLst>
              <a:ext uri="{FF2B5EF4-FFF2-40B4-BE49-F238E27FC236}">
                <a16:creationId xmlns:a16="http://schemas.microsoft.com/office/drawing/2014/main" id="{CA840A05-C17B-F86D-DACD-3DECC8643A42}"/>
              </a:ext>
            </a:extLst>
          </p:cNvPr>
          <p:cNvSpPr txBox="1"/>
          <p:nvPr/>
        </p:nvSpPr>
        <p:spPr>
          <a:xfrm>
            <a:off x="3052017" y="1124495"/>
            <a:ext cx="1073211" cy="207749"/>
          </a:xfrm>
          <a:prstGeom prst="rect">
            <a:avLst/>
          </a:prstGeom>
          <a:noFill/>
        </p:spPr>
        <p:txBody>
          <a:bodyPr wrap="square" lIns="0" tIns="0" rIns="0" bIns="0" rtlCol="0">
            <a:spAutoFit/>
          </a:bodyPr>
          <a:lstStyle/>
          <a:p>
            <a:pPr defTabSz="685800"/>
            <a:r>
              <a:rPr lang="en-GB" sz="1350" dirty="0">
                <a:solidFill>
                  <a:srgbClr val="0033A0"/>
                </a:solidFill>
                <a:latin typeface="Arial"/>
              </a:rPr>
              <a:t>YBs: barrels</a:t>
            </a:r>
          </a:p>
        </p:txBody>
      </p:sp>
      <p:sp>
        <p:nvSpPr>
          <p:cNvPr id="12" name="TextBox 11">
            <a:extLst>
              <a:ext uri="{FF2B5EF4-FFF2-40B4-BE49-F238E27FC236}">
                <a16:creationId xmlns:a16="http://schemas.microsoft.com/office/drawing/2014/main" id="{523A21AE-48B1-3C34-C4B9-F6A7E3CB2200}"/>
              </a:ext>
            </a:extLst>
          </p:cNvPr>
          <p:cNvSpPr txBox="1"/>
          <p:nvPr/>
        </p:nvSpPr>
        <p:spPr>
          <a:xfrm>
            <a:off x="1046486" y="1092573"/>
            <a:ext cx="1219541" cy="207749"/>
          </a:xfrm>
          <a:prstGeom prst="rect">
            <a:avLst/>
          </a:prstGeom>
          <a:noFill/>
        </p:spPr>
        <p:txBody>
          <a:bodyPr wrap="square" lIns="0" tIns="0" rIns="0" bIns="0" rtlCol="0">
            <a:spAutoFit/>
          </a:bodyPr>
          <a:lstStyle/>
          <a:p>
            <a:pPr defTabSz="685800"/>
            <a:r>
              <a:rPr lang="en-GB" sz="1350" dirty="0">
                <a:solidFill>
                  <a:srgbClr val="0033A0"/>
                </a:solidFill>
                <a:latin typeface="Arial"/>
              </a:rPr>
              <a:t>YEs: endcaps</a:t>
            </a:r>
          </a:p>
        </p:txBody>
      </p:sp>
      <p:sp>
        <p:nvSpPr>
          <p:cNvPr id="13" name="Left Brace 12">
            <a:extLst>
              <a:ext uri="{FF2B5EF4-FFF2-40B4-BE49-F238E27FC236}">
                <a16:creationId xmlns:a16="http://schemas.microsoft.com/office/drawing/2014/main" id="{5C7B157E-7DFA-66B0-15E4-B172D821F927}"/>
              </a:ext>
            </a:extLst>
          </p:cNvPr>
          <p:cNvSpPr/>
          <p:nvPr/>
        </p:nvSpPr>
        <p:spPr>
          <a:xfrm rot="5400000" flipH="1">
            <a:off x="2041644" y="2662678"/>
            <a:ext cx="151930" cy="3520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14" name="TextBox 13">
            <a:extLst>
              <a:ext uri="{FF2B5EF4-FFF2-40B4-BE49-F238E27FC236}">
                <a16:creationId xmlns:a16="http://schemas.microsoft.com/office/drawing/2014/main" id="{23D90EFB-5BFA-D739-C271-DAC667128900}"/>
              </a:ext>
            </a:extLst>
          </p:cNvPr>
          <p:cNvSpPr txBox="1"/>
          <p:nvPr/>
        </p:nvSpPr>
        <p:spPr>
          <a:xfrm>
            <a:off x="2081633" y="2927306"/>
            <a:ext cx="793062" cy="207749"/>
          </a:xfrm>
          <a:prstGeom prst="rect">
            <a:avLst/>
          </a:prstGeom>
          <a:noFill/>
        </p:spPr>
        <p:txBody>
          <a:bodyPr wrap="square" lIns="0" tIns="0" rIns="0" bIns="0" rtlCol="0">
            <a:spAutoFit/>
          </a:bodyPr>
          <a:lstStyle/>
          <a:p>
            <a:pPr defTabSz="685800"/>
            <a:r>
              <a:rPr lang="en-GB" sz="1350" dirty="0">
                <a:solidFill>
                  <a:srgbClr val="0033A0"/>
                </a:solidFill>
                <a:latin typeface="Arial"/>
              </a:rPr>
              <a:t> nose</a:t>
            </a:r>
          </a:p>
        </p:txBody>
      </p:sp>
      <p:sp>
        <p:nvSpPr>
          <p:cNvPr id="15" name="Left Brace 14">
            <a:extLst>
              <a:ext uri="{FF2B5EF4-FFF2-40B4-BE49-F238E27FC236}">
                <a16:creationId xmlns:a16="http://schemas.microsoft.com/office/drawing/2014/main" id="{7AC873D1-7E75-A761-D4D7-66B9215F7EE9}"/>
              </a:ext>
            </a:extLst>
          </p:cNvPr>
          <p:cNvSpPr/>
          <p:nvPr/>
        </p:nvSpPr>
        <p:spPr>
          <a:xfrm rot="5400000" flipH="1">
            <a:off x="1953635" y="3306774"/>
            <a:ext cx="151929" cy="52805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16" name="Left Brace 15">
            <a:extLst>
              <a:ext uri="{FF2B5EF4-FFF2-40B4-BE49-F238E27FC236}">
                <a16:creationId xmlns:a16="http://schemas.microsoft.com/office/drawing/2014/main" id="{5C94DD40-7EE7-54DE-E587-A1731C419667}"/>
              </a:ext>
            </a:extLst>
          </p:cNvPr>
          <p:cNvSpPr/>
          <p:nvPr/>
        </p:nvSpPr>
        <p:spPr>
          <a:xfrm rot="5400000" flipH="1">
            <a:off x="1600294" y="3496076"/>
            <a:ext cx="151930" cy="17862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17" name="Left Brace 16">
            <a:extLst>
              <a:ext uri="{FF2B5EF4-FFF2-40B4-BE49-F238E27FC236}">
                <a16:creationId xmlns:a16="http://schemas.microsoft.com/office/drawing/2014/main" id="{5C601448-9182-533D-B70A-61E2360AB691}"/>
              </a:ext>
            </a:extLst>
          </p:cNvPr>
          <p:cNvSpPr/>
          <p:nvPr/>
        </p:nvSpPr>
        <p:spPr>
          <a:xfrm rot="5400000" flipH="1">
            <a:off x="1421667" y="3499289"/>
            <a:ext cx="151930" cy="17862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GB" sz="1350" dirty="0">
              <a:solidFill>
                <a:srgbClr val="0033A0"/>
              </a:solidFill>
              <a:latin typeface="Arial"/>
            </a:endParaRPr>
          </a:p>
        </p:txBody>
      </p:sp>
      <p:sp>
        <p:nvSpPr>
          <p:cNvPr id="18" name="TextBox 17">
            <a:extLst>
              <a:ext uri="{FF2B5EF4-FFF2-40B4-BE49-F238E27FC236}">
                <a16:creationId xmlns:a16="http://schemas.microsoft.com/office/drawing/2014/main" id="{78B9E3AD-42D8-61E4-987B-383CD4272197}"/>
              </a:ext>
            </a:extLst>
          </p:cNvPr>
          <p:cNvSpPr txBox="1"/>
          <p:nvPr/>
        </p:nvSpPr>
        <p:spPr>
          <a:xfrm>
            <a:off x="1916261" y="3672328"/>
            <a:ext cx="424130" cy="138499"/>
          </a:xfrm>
          <a:prstGeom prst="rect">
            <a:avLst/>
          </a:prstGeom>
          <a:noFill/>
        </p:spPr>
        <p:txBody>
          <a:bodyPr wrap="square" lIns="0" tIns="0" rIns="0" bIns="0" rtlCol="0">
            <a:spAutoFit/>
          </a:bodyPr>
          <a:lstStyle/>
          <a:p>
            <a:pPr defTabSz="685800"/>
            <a:r>
              <a:rPr lang="en-GB" sz="900" dirty="0">
                <a:solidFill>
                  <a:srgbClr val="0033A0"/>
                </a:solidFill>
                <a:latin typeface="Arial"/>
              </a:rPr>
              <a:t>YE1</a:t>
            </a:r>
          </a:p>
        </p:txBody>
      </p:sp>
      <p:sp>
        <p:nvSpPr>
          <p:cNvPr id="19" name="TextBox 18">
            <a:extLst>
              <a:ext uri="{FF2B5EF4-FFF2-40B4-BE49-F238E27FC236}">
                <a16:creationId xmlns:a16="http://schemas.microsoft.com/office/drawing/2014/main" id="{B064A811-3D3D-9E2E-521D-B8D781CE3089}"/>
              </a:ext>
            </a:extLst>
          </p:cNvPr>
          <p:cNvSpPr txBox="1"/>
          <p:nvPr/>
        </p:nvSpPr>
        <p:spPr>
          <a:xfrm>
            <a:off x="1611011" y="3670177"/>
            <a:ext cx="267941" cy="138499"/>
          </a:xfrm>
          <a:prstGeom prst="rect">
            <a:avLst/>
          </a:prstGeom>
          <a:noFill/>
        </p:spPr>
        <p:txBody>
          <a:bodyPr wrap="square" lIns="0" tIns="0" rIns="0" bIns="0" rtlCol="0">
            <a:spAutoFit/>
          </a:bodyPr>
          <a:lstStyle/>
          <a:p>
            <a:pPr defTabSz="685800"/>
            <a:r>
              <a:rPr lang="en-GB" sz="900" dirty="0">
                <a:solidFill>
                  <a:srgbClr val="0033A0"/>
                </a:solidFill>
                <a:latin typeface="Arial"/>
              </a:rPr>
              <a:t>YE2</a:t>
            </a:r>
          </a:p>
        </p:txBody>
      </p:sp>
      <p:sp>
        <p:nvSpPr>
          <p:cNvPr id="20" name="TextBox 19">
            <a:extLst>
              <a:ext uri="{FF2B5EF4-FFF2-40B4-BE49-F238E27FC236}">
                <a16:creationId xmlns:a16="http://schemas.microsoft.com/office/drawing/2014/main" id="{EED1726E-1A8B-5AE0-3FBA-880F3AFCD0D7}"/>
              </a:ext>
            </a:extLst>
          </p:cNvPr>
          <p:cNvSpPr txBox="1"/>
          <p:nvPr/>
        </p:nvSpPr>
        <p:spPr>
          <a:xfrm>
            <a:off x="1341767" y="3667780"/>
            <a:ext cx="267941" cy="138499"/>
          </a:xfrm>
          <a:prstGeom prst="rect">
            <a:avLst/>
          </a:prstGeom>
          <a:noFill/>
        </p:spPr>
        <p:txBody>
          <a:bodyPr wrap="square" lIns="0" tIns="0" rIns="0" bIns="0" rtlCol="0">
            <a:spAutoFit/>
          </a:bodyPr>
          <a:lstStyle/>
          <a:p>
            <a:pPr defTabSz="685800"/>
            <a:r>
              <a:rPr lang="en-GB" sz="900" dirty="0">
                <a:solidFill>
                  <a:srgbClr val="0033A0"/>
                </a:solidFill>
                <a:latin typeface="Arial"/>
              </a:rPr>
              <a:t>YE3</a:t>
            </a:r>
          </a:p>
        </p:txBody>
      </p:sp>
      <p:sp>
        <p:nvSpPr>
          <p:cNvPr id="21" name="TextBox 20">
            <a:extLst>
              <a:ext uri="{FF2B5EF4-FFF2-40B4-BE49-F238E27FC236}">
                <a16:creationId xmlns:a16="http://schemas.microsoft.com/office/drawing/2014/main" id="{57EC461C-008D-ACEE-46B5-FF313C3D371D}"/>
              </a:ext>
            </a:extLst>
          </p:cNvPr>
          <p:cNvSpPr txBox="1"/>
          <p:nvPr/>
        </p:nvSpPr>
        <p:spPr>
          <a:xfrm>
            <a:off x="3431224" y="3509425"/>
            <a:ext cx="424130" cy="138499"/>
          </a:xfrm>
          <a:prstGeom prst="rect">
            <a:avLst/>
          </a:prstGeom>
          <a:noFill/>
        </p:spPr>
        <p:txBody>
          <a:bodyPr wrap="square" lIns="0" tIns="0" rIns="0" bIns="0" rtlCol="0">
            <a:spAutoFit/>
          </a:bodyPr>
          <a:lstStyle/>
          <a:p>
            <a:pPr defTabSz="685800"/>
            <a:r>
              <a:rPr lang="en-GB" sz="900" dirty="0">
                <a:solidFill>
                  <a:srgbClr val="0033A0"/>
                </a:solidFill>
                <a:latin typeface="Arial"/>
              </a:rPr>
              <a:t>YB0</a:t>
            </a:r>
          </a:p>
        </p:txBody>
      </p:sp>
      <p:sp>
        <p:nvSpPr>
          <p:cNvPr id="22" name="TextBox 21">
            <a:extLst>
              <a:ext uri="{FF2B5EF4-FFF2-40B4-BE49-F238E27FC236}">
                <a16:creationId xmlns:a16="http://schemas.microsoft.com/office/drawing/2014/main" id="{C2996A69-A97B-272B-D4C8-65C7B28E234E}"/>
              </a:ext>
            </a:extLst>
          </p:cNvPr>
          <p:cNvSpPr txBox="1"/>
          <p:nvPr/>
        </p:nvSpPr>
        <p:spPr>
          <a:xfrm>
            <a:off x="3715112" y="3512674"/>
            <a:ext cx="424130" cy="138499"/>
          </a:xfrm>
          <a:prstGeom prst="rect">
            <a:avLst/>
          </a:prstGeom>
          <a:noFill/>
        </p:spPr>
        <p:txBody>
          <a:bodyPr wrap="square" lIns="0" tIns="0" rIns="0" bIns="0" rtlCol="0">
            <a:spAutoFit/>
          </a:bodyPr>
          <a:lstStyle/>
          <a:p>
            <a:pPr defTabSz="685800"/>
            <a:r>
              <a:rPr lang="en-GB" sz="900" dirty="0">
                <a:solidFill>
                  <a:srgbClr val="0033A0"/>
                </a:solidFill>
                <a:latin typeface="Arial"/>
              </a:rPr>
              <a:t>YB1</a:t>
            </a:r>
          </a:p>
        </p:txBody>
      </p:sp>
      <p:sp>
        <p:nvSpPr>
          <p:cNvPr id="23" name="TextBox 22">
            <a:extLst>
              <a:ext uri="{FF2B5EF4-FFF2-40B4-BE49-F238E27FC236}">
                <a16:creationId xmlns:a16="http://schemas.microsoft.com/office/drawing/2014/main" id="{B8663A05-6AB2-F724-5111-9C3F8F86AF7F}"/>
              </a:ext>
            </a:extLst>
          </p:cNvPr>
          <p:cNvSpPr txBox="1"/>
          <p:nvPr/>
        </p:nvSpPr>
        <p:spPr>
          <a:xfrm>
            <a:off x="3981326" y="3515560"/>
            <a:ext cx="424130" cy="138499"/>
          </a:xfrm>
          <a:prstGeom prst="rect">
            <a:avLst/>
          </a:prstGeom>
          <a:noFill/>
        </p:spPr>
        <p:txBody>
          <a:bodyPr wrap="square" lIns="0" tIns="0" rIns="0" bIns="0" rtlCol="0">
            <a:spAutoFit/>
          </a:bodyPr>
          <a:lstStyle/>
          <a:p>
            <a:pPr defTabSz="685800"/>
            <a:r>
              <a:rPr lang="en-GB" sz="900" dirty="0">
                <a:solidFill>
                  <a:srgbClr val="0033A0"/>
                </a:solidFill>
                <a:latin typeface="Arial"/>
              </a:rPr>
              <a:t>YB2</a:t>
            </a:r>
          </a:p>
        </p:txBody>
      </p:sp>
      <p:grpSp>
        <p:nvGrpSpPr>
          <p:cNvPr id="24" name="Group 23">
            <a:extLst>
              <a:ext uri="{FF2B5EF4-FFF2-40B4-BE49-F238E27FC236}">
                <a16:creationId xmlns:a16="http://schemas.microsoft.com/office/drawing/2014/main" id="{FEFDE2A9-179A-F0F1-BEA4-1CB4A78096B9}"/>
              </a:ext>
            </a:extLst>
          </p:cNvPr>
          <p:cNvGrpSpPr/>
          <p:nvPr/>
        </p:nvGrpSpPr>
        <p:grpSpPr>
          <a:xfrm>
            <a:off x="6955250" y="657689"/>
            <a:ext cx="1362359" cy="1407683"/>
            <a:chOff x="729968" y="535087"/>
            <a:chExt cx="4228728" cy="4732627"/>
          </a:xfrm>
        </p:grpSpPr>
        <p:pic>
          <p:nvPicPr>
            <p:cNvPr id="25" name="Picture 2" descr="The CMS detector, part of the CERN LHC experiment on September 2,... News  Photo - Getty Images">
              <a:extLst>
                <a:ext uri="{FF2B5EF4-FFF2-40B4-BE49-F238E27FC236}">
                  <a16:creationId xmlns:a16="http://schemas.microsoft.com/office/drawing/2014/main" id="{4EFB9911-B265-B40F-2740-C99E70BCD0F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29968" y="535087"/>
              <a:ext cx="4228728" cy="4732627"/>
            </a:xfrm>
            <a:prstGeom prst="rect">
              <a:avLst/>
            </a:prstGeom>
            <a:noFill/>
            <a:extLst>
              <a:ext uri="{909E8E84-426E-40DD-AFC4-6F175D3DCCD1}">
                <a14:hiddenFill xmlns:a14="http://schemas.microsoft.com/office/drawing/2010/main">
                  <a:solidFill>
                    <a:srgbClr val="FFFFFF"/>
                  </a:solidFill>
                </a14:hiddenFill>
              </a:ext>
            </a:extLst>
          </p:spPr>
        </p:pic>
        <p:sp>
          <p:nvSpPr>
            <p:cNvPr id="26" name="Oval 25">
              <a:extLst>
                <a:ext uri="{FF2B5EF4-FFF2-40B4-BE49-F238E27FC236}">
                  <a16:creationId xmlns:a16="http://schemas.microsoft.com/office/drawing/2014/main" id="{A17660F6-8601-15B3-6BD3-F070D806B2CF}"/>
                </a:ext>
              </a:extLst>
            </p:cNvPr>
            <p:cNvSpPr/>
            <p:nvPr/>
          </p:nvSpPr>
          <p:spPr>
            <a:xfrm>
              <a:off x="2266871" y="1764080"/>
              <a:ext cx="2376263" cy="2664295"/>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grpSp>
      <p:sp>
        <p:nvSpPr>
          <p:cNvPr id="27" name="TextBox 26">
            <a:extLst>
              <a:ext uri="{FF2B5EF4-FFF2-40B4-BE49-F238E27FC236}">
                <a16:creationId xmlns:a16="http://schemas.microsoft.com/office/drawing/2014/main" id="{6CDB2277-02CD-4700-2645-01021FA9E8A0}"/>
              </a:ext>
            </a:extLst>
          </p:cNvPr>
          <p:cNvSpPr txBox="1"/>
          <p:nvPr/>
        </p:nvSpPr>
        <p:spPr>
          <a:xfrm>
            <a:off x="6721217" y="196143"/>
            <a:ext cx="1685604" cy="323165"/>
          </a:xfrm>
          <a:prstGeom prst="rect">
            <a:avLst/>
          </a:prstGeom>
          <a:noFill/>
        </p:spPr>
        <p:txBody>
          <a:bodyPr wrap="square" lIns="0" tIns="0" rIns="0" bIns="0" rtlCol="0">
            <a:spAutoFit/>
          </a:bodyPr>
          <a:lstStyle/>
          <a:p>
            <a:pPr algn="ctr" defTabSz="685800"/>
            <a:r>
              <a:rPr lang="en-GB" sz="1050" u="sng" dirty="0">
                <a:solidFill>
                  <a:srgbClr val="0033A0"/>
                </a:solidFill>
                <a:latin typeface="Arial"/>
              </a:rPr>
              <a:t>Legacy nose:</a:t>
            </a:r>
          </a:p>
          <a:p>
            <a:pPr algn="ctr" defTabSz="685800"/>
            <a:r>
              <a:rPr lang="en-GB" sz="1050" dirty="0" err="1">
                <a:solidFill>
                  <a:srgbClr val="0033A0"/>
                </a:solidFill>
                <a:latin typeface="Arial"/>
              </a:rPr>
              <a:t>HCAL+ECAL+Preshower</a:t>
            </a:r>
            <a:endParaRPr lang="en-GB" sz="1050" dirty="0">
              <a:solidFill>
                <a:srgbClr val="0033A0"/>
              </a:solidFill>
              <a:latin typeface="Arial"/>
            </a:endParaRPr>
          </a:p>
        </p:txBody>
      </p:sp>
      <p:pic>
        <p:nvPicPr>
          <p:cNvPr id="28" name="Picture 27">
            <a:extLst>
              <a:ext uri="{FF2B5EF4-FFF2-40B4-BE49-F238E27FC236}">
                <a16:creationId xmlns:a16="http://schemas.microsoft.com/office/drawing/2014/main" id="{23ECDBBC-06A9-6635-FBD7-E18742FC5B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55249" y="3159964"/>
            <a:ext cx="1452269" cy="1464229"/>
          </a:xfrm>
          <a:prstGeom prst="rect">
            <a:avLst/>
          </a:prstGeom>
        </p:spPr>
      </p:pic>
      <p:sp>
        <p:nvSpPr>
          <p:cNvPr id="29" name="TextBox 28">
            <a:extLst>
              <a:ext uri="{FF2B5EF4-FFF2-40B4-BE49-F238E27FC236}">
                <a16:creationId xmlns:a16="http://schemas.microsoft.com/office/drawing/2014/main" id="{4BC24058-F230-1ACD-4ECE-1243E459CFEB}"/>
              </a:ext>
            </a:extLst>
          </p:cNvPr>
          <p:cNvSpPr txBox="1"/>
          <p:nvPr/>
        </p:nvSpPr>
        <p:spPr>
          <a:xfrm>
            <a:off x="7079154" y="2780276"/>
            <a:ext cx="1493246" cy="323165"/>
          </a:xfrm>
          <a:prstGeom prst="rect">
            <a:avLst/>
          </a:prstGeom>
          <a:noFill/>
        </p:spPr>
        <p:txBody>
          <a:bodyPr wrap="square" lIns="0" tIns="0" rIns="0" bIns="0" rtlCol="0">
            <a:spAutoFit/>
          </a:bodyPr>
          <a:lstStyle/>
          <a:p>
            <a:pPr algn="ctr" defTabSz="685800"/>
            <a:r>
              <a:rPr lang="en-GB" sz="1050" u="sng" dirty="0">
                <a:solidFill>
                  <a:srgbClr val="0033A0"/>
                </a:solidFill>
                <a:latin typeface="Arial"/>
              </a:rPr>
              <a:t>New nose:</a:t>
            </a:r>
          </a:p>
          <a:p>
            <a:pPr algn="ctr" defTabSz="685800"/>
            <a:r>
              <a:rPr lang="en-GB" sz="1050" dirty="0">
                <a:solidFill>
                  <a:srgbClr val="0033A0"/>
                </a:solidFill>
                <a:latin typeface="Arial"/>
              </a:rPr>
              <a:t>HGCAL+ME0+ETL</a:t>
            </a:r>
          </a:p>
        </p:txBody>
      </p:sp>
      <p:sp>
        <p:nvSpPr>
          <p:cNvPr id="10" name="TextBox 9">
            <a:extLst>
              <a:ext uri="{FF2B5EF4-FFF2-40B4-BE49-F238E27FC236}">
                <a16:creationId xmlns:a16="http://schemas.microsoft.com/office/drawing/2014/main" id="{C461F07D-FD63-80B8-7474-1606FEA1FA01}"/>
              </a:ext>
            </a:extLst>
          </p:cNvPr>
          <p:cNvSpPr txBox="1"/>
          <p:nvPr/>
        </p:nvSpPr>
        <p:spPr>
          <a:xfrm>
            <a:off x="6442922" y="2308254"/>
            <a:ext cx="759432" cy="415498"/>
          </a:xfrm>
          <a:prstGeom prst="rect">
            <a:avLst/>
          </a:prstGeom>
          <a:noFill/>
        </p:spPr>
        <p:txBody>
          <a:bodyPr wrap="square" lIns="0" tIns="0" rIns="0" bIns="0" rtlCol="0">
            <a:spAutoFit/>
          </a:bodyPr>
          <a:lstStyle/>
          <a:p>
            <a:pPr algn="ctr" defTabSz="685800"/>
            <a:r>
              <a:rPr lang="en-GB" sz="1350" dirty="0">
                <a:solidFill>
                  <a:srgbClr val="0033A0"/>
                </a:solidFill>
                <a:latin typeface="Arial"/>
              </a:rPr>
              <a:t>Sector 56</a:t>
            </a:r>
          </a:p>
          <a:p>
            <a:pPr algn="ctr" defTabSz="685800"/>
            <a:r>
              <a:rPr lang="en-GB" sz="1350" dirty="0">
                <a:solidFill>
                  <a:srgbClr val="0033A0"/>
                </a:solidFill>
                <a:latin typeface="Arial"/>
              </a:rPr>
              <a:t>R5</a:t>
            </a:r>
          </a:p>
        </p:txBody>
      </p:sp>
      <p:sp>
        <p:nvSpPr>
          <p:cNvPr id="30" name="TextBox 29">
            <a:extLst>
              <a:ext uri="{FF2B5EF4-FFF2-40B4-BE49-F238E27FC236}">
                <a16:creationId xmlns:a16="http://schemas.microsoft.com/office/drawing/2014/main" id="{3616C5CC-0D13-2CD9-4A9F-F1186CA276AA}"/>
              </a:ext>
            </a:extLst>
          </p:cNvPr>
          <p:cNvSpPr txBox="1"/>
          <p:nvPr/>
        </p:nvSpPr>
        <p:spPr>
          <a:xfrm>
            <a:off x="9542" y="2396098"/>
            <a:ext cx="759432" cy="415498"/>
          </a:xfrm>
          <a:prstGeom prst="rect">
            <a:avLst/>
          </a:prstGeom>
          <a:noFill/>
        </p:spPr>
        <p:txBody>
          <a:bodyPr wrap="square" lIns="0" tIns="0" rIns="0" bIns="0" rtlCol="0">
            <a:spAutoFit/>
          </a:bodyPr>
          <a:lstStyle/>
          <a:p>
            <a:pPr defTabSz="685800"/>
            <a:r>
              <a:rPr lang="en-GB" sz="1350" dirty="0">
                <a:solidFill>
                  <a:srgbClr val="0033A0"/>
                </a:solidFill>
                <a:latin typeface="Arial"/>
              </a:rPr>
              <a:t>Sector 45</a:t>
            </a:r>
          </a:p>
          <a:p>
            <a:pPr algn="ctr" defTabSz="685800"/>
            <a:r>
              <a:rPr lang="en-GB" sz="1350" dirty="0">
                <a:solidFill>
                  <a:srgbClr val="0033A0"/>
                </a:solidFill>
                <a:latin typeface="Arial"/>
              </a:rPr>
              <a:t>L5</a:t>
            </a:r>
          </a:p>
        </p:txBody>
      </p:sp>
      <p:sp>
        <p:nvSpPr>
          <p:cNvPr id="31" name="TextBox 30">
            <a:extLst>
              <a:ext uri="{FF2B5EF4-FFF2-40B4-BE49-F238E27FC236}">
                <a16:creationId xmlns:a16="http://schemas.microsoft.com/office/drawing/2014/main" id="{5AE45074-5C8E-DB82-DAE9-B9A88BC4BB22}"/>
              </a:ext>
            </a:extLst>
          </p:cNvPr>
          <p:cNvSpPr txBox="1"/>
          <p:nvPr/>
        </p:nvSpPr>
        <p:spPr>
          <a:xfrm>
            <a:off x="5744898" y="2374588"/>
            <a:ext cx="65" cy="207749"/>
          </a:xfrm>
          <a:prstGeom prst="rect">
            <a:avLst/>
          </a:prstGeom>
        </p:spPr>
        <p:style>
          <a:lnRef idx="2">
            <a:schemeClr val="dk1"/>
          </a:lnRef>
          <a:fillRef idx="1">
            <a:schemeClr val="lt1"/>
          </a:fillRef>
          <a:effectRef idx="0">
            <a:schemeClr val="dk1"/>
          </a:effectRef>
          <a:fontRef idx="minor">
            <a:schemeClr val="dk1"/>
          </a:fontRef>
        </p:style>
        <p:txBody>
          <a:bodyPr wrap="none" lIns="0" tIns="0" rIns="0" bIns="0" rtlCol="0">
            <a:spAutoFit/>
          </a:bodyPr>
          <a:lstStyle/>
          <a:p>
            <a:pPr defTabSz="685800"/>
            <a:endParaRPr lang="en-GB" sz="1350" dirty="0">
              <a:solidFill>
                <a:srgbClr val="0033A0"/>
              </a:solidFill>
              <a:latin typeface="Arial"/>
            </a:endParaRPr>
          </a:p>
        </p:txBody>
      </p:sp>
      <p:sp>
        <p:nvSpPr>
          <p:cNvPr id="32" name="Rounded Rectangle 31">
            <a:extLst>
              <a:ext uri="{FF2B5EF4-FFF2-40B4-BE49-F238E27FC236}">
                <a16:creationId xmlns:a16="http://schemas.microsoft.com/office/drawing/2014/main" id="{6C907574-CCA0-5147-9172-9AB4351DB72D}"/>
              </a:ext>
            </a:extLst>
          </p:cNvPr>
          <p:cNvSpPr/>
          <p:nvPr/>
        </p:nvSpPr>
        <p:spPr>
          <a:xfrm>
            <a:off x="5567966" y="2371989"/>
            <a:ext cx="759431" cy="1727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defTabSz="685800"/>
            <a:r>
              <a:rPr lang="en-GB" sz="1350" dirty="0">
                <a:solidFill>
                  <a:srgbClr val="0033A0"/>
                </a:solidFill>
                <a:latin typeface="Arial"/>
              </a:rPr>
              <a:t>- Z end</a:t>
            </a:r>
          </a:p>
        </p:txBody>
      </p:sp>
      <p:sp>
        <p:nvSpPr>
          <p:cNvPr id="33" name="Rounded Rectangle 32">
            <a:extLst>
              <a:ext uri="{FF2B5EF4-FFF2-40B4-BE49-F238E27FC236}">
                <a16:creationId xmlns:a16="http://schemas.microsoft.com/office/drawing/2014/main" id="{75C1385A-9728-EA73-BF12-2E832E0F23FE}"/>
              </a:ext>
            </a:extLst>
          </p:cNvPr>
          <p:cNvSpPr/>
          <p:nvPr/>
        </p:nvSpPr>
        <p:spPr>
          <a:xfrm>
            <a:off x="975568" y="2345985"/>
            <a:ext cx="759431" cy="1727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defTabSz="685800"/>
            <a:r>
              <a:rPr lang="en-GB" sz="1350" dirty="0">
                <a:solidFill>
                  <a:srgbClr val="0033A0"/>
                </a:solidFill>
                <a:latin typeface="Arial"/>
              </a:rPr>
              <a:t>+ Z end</a:t>
            </a:r>
          </a:p>
        </p:txBody>
      </p:sp>
      <p:sp>
        <p:nvSpPr>
          <p:cNvPr id="4" name="Footer Placeholder 3">
            <a:extLst>
              <a:ext uri="{FF2B5EF4-FFF2-40B4-BE49-F238E27FC236}">
                <a16:creationId xmlns:a16="http://schemas.microsoft.com/office/drawing/2014/main" id="{EB9ADD15-4AA9-BA52-E6F6-6C45C8A9C4F8}"/>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Tree>
    <p:extLst>
      <p:ext uri="{BB962C8B-B14F-4D97-AF65-F5344CB8AC3E}">
        <p14:creationId xmlns:p14="http://schemas.microsoft.com/office/powerpoint/2010/main" val="2166695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D37F0-58CD-993E-8D98-EDF8A423DC64}"/>
              </a:ext>
            </a:extLst>
          </p:cNvPr>
          <p:cNvSpPr>
            <a:spLocks noGrp="1"/>
          </p:cNvSpPr>
          <p:nvPr>
            <p:ph type="title"/>
          </p:nvPr>
        </p:nvSpPr>
        <p:spPr/>
        <p:txBody>
          <a:bodyPr/>
          <a:lstStyle/>
          <a:p>
            <a:r>
              <a:rPr lang="en-GB" noProof="0" dirty="0"/>
              <a:t>2</a:t>
            </a:r>
            <a:r>
              <a:rPr lang="en-GB" baseline="30000" noProof="0" dirty="0"/>
              <a:t>nd</a:t>
            </a:r>
            <a:r>
              <a:rPr lang="en-GB" noProof="0" dirty="0"/>
              <a:t> window: March 2027</a:t>
            </a:r>
          </a:p>
        </p:txBody>
      </p:sp>
      <p:pic>
        <p:nvPicPr>
          <p:cNvPr id="5" name="Picture 4">
            <a:extLst>
              <a:ext uri="{FF2B5EF4-FFF2-40B4-BE49-F238E27FC236}">
                <a16:creationId xmlns:a16="http://schemas.microsoft.com/office/drawing/2014/main" id="{EF90C900-DD29-E201-3539-B60DDB8AEF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86545" y="2043333"/>
            <a:ext cx="2665324" cy="972636"/>
          </a:xfrm>
          <a:prstGeom prst="rect">
            <a:avLst/>
          </a:prstGeom>
          <a:ln>
            <a:solidFill>
              <a:schemeClr val="tx1"/>
            </a:solidFill>
          </a:ln>
        </p:spPr>
      </p:pic>
      <p:sp>
        <p:nvSpPr>
          <p:cNvPr id="6" name="Rounded Rectangle 5">
            <a:extLst>
              <a:ext uri="{FF2B5EF4-FFF2-40B4-BE49-F238E27FC236}">
                <a16:creationId xmlns:a16="http://schemas.microsoft.com/office/drawing/2014/main" id="{73579147-0127-392A-70B7-0ED0BC7DDC7B}"/>
              </a:ext>
            </a:extLst>
          </p:cNvPr>
          <p:cNvSpPr/>
          <p:nvPr/>
        </p:nvSpPr>
        <p:spPr>
          <a:xfrm>
            <a:off x="2977069" y="3417258"/>
            <a:ext cx="2484276" cy="80911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r>
              <a:rPr lang="en-GB" sz="1200" dirty="0">
                <a:solidFill>
                  <a:srgbClr val="FFFFFF"/>
                </a:solidFill>
                <a:latin typeface="Arial"/>
              </a:rPr>
              <a:t>Agreed TAS removal windows:</a:t>
            </a:r>
          </a:p>
          <a:p>
            <a:pPr marL="214313" indent="-214313" defTabSz="685800">
              <a:buFontTx/>
              <a:buChar char="-"/>
            </a:pPr>
            <a:r>
              <a:rPr lang="en-GB" sz="1200" dirty="0">
                <a:solidFill>
                  <a:srgbClr val="FFFFFF"/>
                </a:solidFill>
                <a:latin typeface="Arial"/>
              </a:rPr>
              <a:t>Z- : 26</a:t>
            </a:r>
            <a:r>
              <a:rPr lang="en-GB" sz="1200" baseline="30000" dirty="0">
                <a:solidFill>
                  <a:srgbClr val="FFFFFF"/>
                </a:solidFill>
                <a:latin typeface="Arial"/>
              </a:rPr>
              <a:t>th</a:t>
            </a:r>
            <a:r>
              <a:rPr lang="en-GB" sz="1200" dirty="0">
                <a:solidFill>
                  <a:srgbClr val="FFFFFF"/>
                </a:solidFill>
                <a:latin typeface="Arial"/>
              </a:rPr>
              <a:t> – 4</a:t>
            </a:r>
            <a:r>
              <a:rPr lang="en-GB" sz="1200" baseline="30000" dirty="0">
                <a:solidFill>
                  <a:srgbClr val="FFFFFF"/>
                </a:solidFill>
                <a:latin typeface="Arial"/>
              </a:rPr>
              <a:t>th</a:t>
            </a:r>
            <a:r>
              <a:rPr lang="en-GB" sz="1200" dirty="0">
                <a:solidFill>
                  <a:srgbClr val="FFFFFF"/>
                </a:solidFill>
                <a:latin typeface="Arial"/>
              </a:rPr>
              <a:t> March 2027</a:t>
            </a:r>
          </a:p>
          <a:p>
            <a:pPr marL="214313" indent="-214313" defTabSz="685800">
              <a:buFontTx/>
              <a:buChar char="-"/>
            </a:pPr>
            <a:r>
              <a:rPr lang="en-GB" sz="1200" dirty="0">
                <a:solidFill>
                  <a:srgbClr val="FFFFFF"/>
                </a:solidFill>
                <a:latin typeface="Arial"/>
              </a:rPr>
              <a:t>Z+: 3</a:t>
            </a:r>
            <a:r>
              <a:rPr lang="en-GB" sz="1200" baseline="30000" dirty="0">
                <a:solidFill>
                  <a:srgbClr val="FFFFFF"/>
                </a:solidFill>
                <a:latin typeface="Arial"/>
              </a:rPr>
              <a:t>rd</a:t>
            </a:r>
            <a:r>
              <a:rPr lang="en-GB" sz="1200" dirty="0">
                <a:solidFill>
                  <a:srgbClr val="FFFFFF"/>
                </a:solidFill>
                <a:latin typeface="Arial"/>
              </a:rPr>
              <a:t> – 9</a:t>
            </a:r>
            <a:r>
              <a:rPr lang="en-GB" sz="1200" baseline="30000" dirty="0">
                <a:solidFill>
                  <a:srgbClr val="FFFFFF"/>
                </a:solidFill>
                <a:latin typeface="Arial"/>
              </a:rPr>
              <a:t>th</a:t>
            </a:r>
            <a:r>
              <a:rPr lang="en-GB" sz="1200" dirty="0">
                <a:solidFill>
                  <a:srgbClr val="FFFFFF"/>
                </a:solidFill>
                <a:latin typeface="Arial"/>
              </a:rPr>
              <a:t> March 2027</a:t>
            </a:r>
          </a:p>
        </p:txBody>
      </p:sp>
      <p:sp>
        <p:nvSpPr>
          <p:cNvPr id="7" name="Right Arrow 6">
            <a:extLst>
              <a:ext uri="{FF2B5EF4-FFF2-40B4-BE49-F238E27FC236}">
                <a16:creationId xmlns:a16="http://schemas.microsoft.com/office/drawing/2014/main" id="{0AB5608A-B192-D247-98E0-BFE88BD36593}"/>
              </a:ext>
            </a:extLst>
          </p:cNvPr>
          <p:cNvSpPr/>
          <p:nvPr/>
        </p:nvSpPr>
        <p:spPr>
          <a:xfrm>
            <a:off x="2651597" y="2454858"/>
            <a:ext cx="162018" cy="1865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9" name="TextBox 8">
            <a:extLst>
              <a:ext uri="{FF2B5EF4-FFF2-40B4-BE49-F238E27FC236}">
                <a16:creationId xmlns:a16="http://schemas.microsoft.com/office/drawing/2014/main" id="{6AA6BDB0-21B8-C968-B207-3BEADF843F39}"/>
              </a:ext>
            </a:extLst>
          </p:cNvPr>
          <p:cNvSpPr txBox="1"/>
          <p:nvPr/>
        </p:nvSpPr>
        <p:spPr>
          <a:xfrm>
            <a:off x="184435" y="672194"/>
            <a:ext cx="7183746" cy="1384995"/>
          </a:xfrm>
          <a:prstGeom prst="rect">
            <a:avLst/>
          </a:prstGeom>
          <a:noFill/>
        </p:spPr>
        <p:txBody>
          <a:bodyPr wrap="square">
            <a:spAutoFit/>
          </a:bodyPr>
          <a:lstStyle/>
          <a:p>
            <a:pPr defTabSz="685800"/>
            <a:r>
              <a:rPr lang="en-GB" sz="1050" dirty="0">
                <a:solidFill>
                  <a:srgbClr val="0033A0"/>
                </a:solidFill>
                <a:latin typeface="Arial"/>
              </a:rPr>
              <a:t>CMS agreed to create a new access window later, before the nose removal.</a:t>
            </a:r>
            <a:br>
              <a:rPr lang="en-GB" sz="1050" dirty="0">
                <a:solidFill>
                  <a:srgbClr val="0033A0"/>
                </a:solidFill>
                <a:latin typeface="Arial"/>
              </a:rPr>
            </a:br>
            <a:r>
              <a:rPr lang="en-GB" sz="1050" dirty="0">
                <a:solidFill>
                  <a:srgbClr val="0033A0"/>
                </a:solidFill>
                <a:latin typeface="Arial"/>
              </a:rPr>
              <a:t>This solution comes at a "cost" for CMS: approximately one additional week per endcap to move the Endcaps and free the TAS area.</a:t>
            </a:r>
          </a:p>
          <a:p>
            <a:pPr defTabSz="685800"/>
            <a:endParaRPr lang="en-GB" sz="1050" dirty="0">
              <a:solidFill>
                <a:srgbClr val="0033A0"/>
              </a:solidFill>
              <a:latin typeface="Arial"/>
            </a:endParaRPr>
          </a:p>
          <a:p>
            <a:pPr defTabSz="685800"/>
            <a:r>
              <a:rPr lang="en-GB" sz="1050" b="1" dirty="0">
                <a:solidFill>
                  <a:srgbClr val="0033A0"/>
                </a:solidFill>
                <a:latin typeface="Arial"/>
              </a:rPr>
              <a:t>Note:</a:t>
            </a:r>
            <a:r>
              <a:rPr lang="en-GB" sz="1050" dirty="0">
                <a:solidFill>
                  <a:srgbClr val="0033A0"/>
                </a:solidFill>
                <a:latin typeface="Arial"/>
              </a:rPr>
              <a:t> This window could also be used for the TAXS installation and would have the positive consequence of removing the TAXS installation from the CMS closure critical path at the end of the LS3.</a:t>
            </a:r>
          </a:p>
          <a:p>
            <a:pPr defTabSz="685800"/>
            <a:r>
              <a:rPr lang="en-GB" sz="1050" dirty="0">
                <a:solidFill>
                  <a:srgbClr val="0033A0"/>
                </a:solidFill>
                <a:latin typeface="Arial"/>
              </a:rPr>
              <a:t>However, this option was not retained because the fix nose needs to be drilled, which would delay the CMS schedule (see slide 14).</a:t>
            </a:r>
            <a:endParaRPr lang="en-GB" sz="1050" b="1" dirty="0">
              <a:solidFill>
                <a:srgbClr val="0033A0"/>
              </a:solidFill>
              <a:latin typeface="Arial"/>
            </a:endParaRPr>
          </a:p>
        </p:txBody>
      </p:sp>
      <p:sp>
        <p:nvSpPr>
          <p:cNvPr id="10" name="Rounded Rectangle 9">
            <a:extLst>
              <a:ext uri="{FF2B5EF4-FFF2-40B4-BE49-F238E27FC236}">
                <a16:creationId xmlns:a16="http://schemas.microsoft.com/office/drawing/2014/main" id="{F7B14FE1-D284-4CA9-5FAB-EFDB8E164AB1}"/>
              </a:ext>
            </a:extLst>
          </p:cNvPr>
          <p:cNvSpPr/>
          <p:nvPr/>
        </p:nvSpPr>
        <p:spPr>
          <a:xfrm>
            <a:off x="8365501" y="116129"/>
            <a:ext cx="594065" cy="235090"/>
          </a:xfrm>
          <a:prstGeom prst="roundRect">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EN-HE</a:t>
            </a:r>
          </a:p>
        </p:txBody>
      </p:sp>
      <p:sp>
        <p:nvSpPr>
          <p:cNvPr id="11" name="Rounded Rectangle 10">
            <a:extLst>
              <a:ext uri="{FF2B5EF4-FFF2-40B4-BE49-F238E27FC236}">
                <a16:creationId xmlns:a16="http://schemas.microsoft.com/office/drawing/2014/main" id="{131EC105-CC68-B170-FA7B-372CE82FA629}"/>
              </a:ext>
            </a:extLst>
          </p:cNvPr>
          <p:cNvSpPr/>
          <p:nvPr/>
        </p:nvSpPr>
        <p:spPr>
          <a:xfrm>
            <a:off x="8365501" y="397007"/>
            <a:ext cx="680048" cy="235090"/>
          </a:xfrm>
          <a:prstGeom prst="round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HSE-RP</a:t>
            </a:r>
          </a:p>
        </p:txBody>
      </p:sp>
      <p:sp>
        <p:nvSpPr>
          <p:cNvPr id="12" name="Rounded Rectangle 11">
            <a:extLst>
              <a:ext uri="{FF2B5EF4-FFF2-40B4-BE49-F238E27FC236}">
                <a16:creationId xmlns:a16="http://schemas.microsoft.com/office/drawing/2014/main" id="{D667DE26-A978-FDA7-F0AF-5A6FED84F879}"/>
              </a:ext>
            </a:extLst>
          </p:cNvPr>
          <p:cNvSpPr/>
          <p:nvPr/>
        </p:nvSpPr>
        <p:spPr>
          <a:xfrm>
            <a:off x="7542330" y="397007"/>
            <a:ext cx="680048" cy="235090"/>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TE-VSC</a:t>
            </a:r>
          </a:p>
        </p:txBody>
      </p:sp>
      <p:sp>
        <p:nvSpPr>
          <p:cNvPr id="13" name="Rounded Rectangle 12">
            <a:extLst>
              <a:ext uri="{FF2B5EF4-FFF2-40B4-BE49-F238E27FC236}">
                <a16:creationId xmlns:a16="http://schemas.microsoft.com/office/drawing/2014/main" id="{EB46C970-C33A-4EEE-22B9-983765F508B5}"/>
              </a:ext>
            </a:extLst>
          </p:cNvPr>
          <p:cNvSpPr/>
          <p:nvPr/>
        </p:nvSpPr>
        <p:spPr>
          <a:xfrm>
            <a:off x="7542330" y="98908"/>
            <a:ext cx="680048" cy="235090"/>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BE-EA</a:t>
            </a:r>
          </a:p>
        </p:txBody>
      </p:sp>
      <p:pic>
        <p:nvPicPr>
          <p:cNvPr id="14" name="Picture 13">
            <a:extLst>
              <a:ext uri="{FF2B5EF4-FFF2-40B4-BE49-F238E27FC236}">
                <a16:creationId xmlns:a16="http://schemas.microsoft.com/office/drawing/2014/main" id="{61DBE650-7FDA-C575-BC2C-444019633998}"/>
              </a:ext>
            </a:extLst>
          </p:cNvPr>
          <p:cNvPicPr>
            <a:picLocks noChangeAspect="1"/>
          </p:cNvPicPr>
          <p:nvPr/>
        </p:nvPicPr>
        <p:blipFill>
          <a:blip r:embed="rId3"/>
          <a:stretch>
            <a:fillRect/>
          </a:stretch>
        </p:blipFill>
        <p:spPr>
          <a:xfrm>
            <a:off x="136755" y="2043333"/>
            <a:ext cx="2430270" cy="954507"/>
          </a:xfrm>
          <a:prstGeom prst="rect">
            <a:avLst/>
          </a:prstGeom>
          <a:ln>
            <a:solidFill>
              <a:schemeClr val="tx1"/>
            </a:solidFill>
          </a:ln>
        </p:spPr>
      </p:pic>
      <p:pic>
        <p:nvPicPr>
          <p:cNvPr id="15" name="Picture 14">
            <a:extLst>
              <a:ext uri="{FF2B5EF4-FFF2-40B4-BE49-F238E27FC236}">
                <a16:creationId xmlns:a16="http://schemas.microsoft.com/office/drawing/2014/main" id="{F067C9DB-C68B-9F19-F3CA-6F5D466D7DB5}"/>
              </a:ext>
            </a:extLst>
          </p:cNvPr>
          <p:cNvPicPr>
            <a:picLocks noChangeAspect="1"/>
          </p:cNvPicPr>
          <p:nvPr/>
        </p:nvPicPr>
        <p:blipFill>
          <a:blip r:embed="rId4"/>
          <a:stretch>
            <a:fillRect/>
          </a:stretch>
        </p:blipFill>
        <p:spPr>
          <a:xfrm>
            <a:off x="5900802" y="2043333"/>
            <a:ext cx="2505625" cy="984104"/>
          </a:xfrm>
          <a:prstGeom prst="rect">
            <a:avLst/>
          </a:prstGeom>
          <a:ln>
            <a:solidFill>
              <a:schemeClr val="tx1"/>
            </a:solidFill>
          </a:ln>
        </p:spPr>
      </p:pic>
      <p:sp>
        <p:nvSpPr>
          <p:cNvPr id="16" name="Right Arrow 15">
            <a:extLst>
              <a:ext uri="{FF2B5EF4-FFF2-40B4-BE49-F238E27FC236}">
                <a16:creationId xmlns:a16="http://schemas.microsoft.com/office/drawing/2014/main" id="{9C94B012-91BA-226C-BB3C-85102021FF31}"/>
              </a:ext>
            </a:extLst>
          </p:cNvPr>
          <p:cNvSpPr/>
          <p:nvPr/>
        </p:nvSpPr>
        <p:spPr>
          <a:xfrm>
            <a:off x="5645326" y="2454858"/>
            <a:ext cx="162018" cy="1865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cxnSp>
        <p:nvCxnSpPr>
          <p:cNvPr id="18" name="Straight Arrow Connector 17">
            <a:extLst>
              <a:ext uri="{FF2B5EF4-FFF2-40B4-BE49-F238E27FC236}">
                <a16:creationId xmlns:a16="http://schemas.microsoft.com/office/drawing/2014/main" id="{27FAF4A6-BB0E-2931-465B-78590D226394}"/>
              </a:ext>
            </a:extLst>
          </p:cNvPr>
          <p:cNvCxnSpPr>
            <a:stCxn id="6" idx="0"/>
            <a:endCxn id="5" idx="2"/>
          </p:cNvCxnSpPr>
          <p:nvPr/>
        </p:nvCxnSpPr>
        <p:spPr>
          <a:xfrm flipV="1">
            <a:off x="4219207" y="3015969"/>
            <a:ext cx="0" cy="401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A39AAE51-97DC-3960-F156-EB2EAE21283E}"/>
              </a:ext>
            </a:extLst>
          </p:cNvPr>
          <p:cNvPicPr>
            <a:picLocks noChangeAspect="1"/>
          </p:cNvPicPr>
          <p:nvPr/>
        </p:nvPicPr>
        <p:blipFill>
          <a:blip r:embed="rId5"/>
          <a:stretch>
            <a:fillRect/>
          </a:stretch>
        </p:blipFill>
        <p:spPr>
          <a:xfrm>
            <a:off x="533455" y="3246825"/>
            <a:ext cx="2004158" cy="1161766"/>
          </a:xfrm>
          <a:prstGeom prst="rect">
            <a:avLst/>
          </a:prstGeom>
        </p:spPr>
      </p:pic>
      <p:pic>
        <p:nvPicPr>
          <p:cNvPr id="21" name="Picture 20">
            <a:extLst>
              <a:ext uri="{FF2B5EF4-FFF2-40B4-BE49-F238E27FC236}">
                <a16:creationId xmlns:a16="http://schemas.microsoft.com/office/drawing/2014/main" id="{BD6FFDB0-5F4A-5188-C941-F22A639186F0}"/>
              </a:ext>
            </a:extLst>
          </p:cNvPr>
          <p:cNvPicPr>
            <a:picLocks noChangeAspect="1"/>
          </p:cNvPicPr>
          <p:nvPr/>
        </p:nvPicPr>
        <p:blipFill>
          <a:blip r:embed="rId6"/>
          <a:stretch>
            <a:fillRect/>
          </a:stretch>
        </p:blipFill>
        <p:spPr>
          <a:xfrm>
            <a:off x="5979076" y="3246825"/>
            <a:ext cx="2249742" cy="1164754"/>
          </a:xfrm>
          <a:prstGeom prst="rect">
            <a:avLst/>
          </a:prstGeom>
        </p:spPr>
      </p:pic>
      <p:sp>
        <p:nvSpPr>
          <p:cNvPr id="8" name="Rounded Rectangle 7">
            <a:extLst>
              <a:ext uri="{FF2B5EF4-FFF2-40B4-BE49-F238E27FC236}">
                <a16:creationId xmlns:a16="http://schemas.microsoft.com/office/drawing/2014/main" id="{2C0302D3-E97C-591B-3A25-84FFBF125366}"/>
              </a:ext>
            </a:extLst>
          </p:cNvPr>
          <p:cNvSpPr/>
          <p:nvPr/>
        </p:nvSpPr>
        <p:spPr>
          <a:xfrm>
            <a:off x="6790721" y="111852"/>
            <a:ext cx="680048" cy="235090"/>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EP-CMX</a:t>
            </a:r>
          </a:p>
        </p:txBody>
      </p:sp>
      <p:sp>
        <p:nvSpPr>
          <p:cNvPr id="17" name="Footer Placeholder 16">
            <a:extLst>
              <a:ext uri="{FF2B5EF4-FFF2-40B4-BE49-F238E27FC236}">
                <a16:creationId xmlns:a16="http://schemas.microsoft.com/office/drawing/2014/main" id="{2E7DA381-855E-C156-0E16-42CA27042D9D}"/>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Tree>
    <p:extLst>
      <p:ext uri="{BB962C8B-B14F-4D97-AF65-F5344CB8AC3E}">
        <p14:creationId xmlns:p14="http://schemas.microsoft.com/office/powerpoint/2010/main" val="2898751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37CD1-297E-1527-D5BE-1FB6FCF5EF48}"/>
              </a:ext>
            </a:extLst>
          </p:cNvPr>
          <p:cNvSpPr>
            <a:spLocks noGrp="1"/>
          </p:cNvSpPr>
          <p:nvPr>
            <p:ph type="title"/>
          </p:nvPr>
        </p:nvSpPr>
        <p:spPr/>
        <p:txBody>
          <a:bodyPr/>
          <a:lstStyle/>
          <a:p>
            <a:r>
              <a:rPr lang="en-GB" noProof="0" dirty="0"/>
              <a:t>3</a:t>
            </a:r>
            <a:r>
              <a:rPr lang="en-GB" baseline="30000" noProof="0" dirty="0"/>
              <a:t>rd</a:t>
            </a:r>
            <a:r>
              <a:rPr lang="en-GB" noProof="0" dirty="0"/>
              <a:t> window : June 2029</a:t>
            </a:r>
          </a:p>
        </p:txBody>
      </p:sp>
      <p:pic>
        <p:nvPicPr>
          <p:cNvPr id="6" name="Picture 5">
            <a:extLst>
              <a:ext uri="{FF2B5EF4-FFF2-40B4-BE49-F238E27FC236}">
                <a16:creationId xmlns:a16="http://schemas.microsoft.com/office/drawing/2014/main" id="{E813B514-92AB-0F08-16C1-3CB0A6F59B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14" y="880881"/>
            <a:ext cx="4536867" cy="1091577"/>
          </a:xfrm>
          <a:prstGeom prst="rect">
            <a:avLst/>
          </a:prstGeom>
        </p:spPr>
      </p:pic>
      <p:cxnSp>
        <p:nvCxnSpPr>
          <p:cNvPr id="7" name="Connecteur droit avec flèche 13">
            <a:extLst>
              <a:ext uri="{FF2B5EF4-FFF2-40B4-BE49-F238E27FC236}">
                <a16:creationId xmlns:a16="http://schemas.microsoft.com/office/drawing/2014/main" id="{3E731D83-F955-ADF5-165E-EB3DA7251FA8}"/>
              </a:ext>
            </a:extLst>
          </p:cNvPr>
          <p:cNvCxnSpPr>
            <a:cxnSpLocks/>
          </p:cNvCxnSpPr>
          <p:nvPr/>
        </p:nvCxnSpPr>
        <p:spPr>
          <a:xfrm>
            <a:off x="2476463" y="925751"/>
            <a:ext cx="0" cy="578976"/>
          </a:xfrm>
          <a:prstGeom prst="straightConnector1">
            <a:avLst/>
          </a:prstGeom>
          <a:ln w="127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13">
            <a:extLst>
              <a:ext uri="{FF2B5EF4-FFF2-40B4-BE49-F238E27FC236}">
                <a16:creationId xmlns:a16="http://schemas.microsoft.com/office/drawing/2014/main" id="{ABA7E21B-C72F-E36A-1EBF-DEFCF4FA8286}"/>
              </a:ext>
            </a:extLst>
          </p:cNvPr>
          <p:cNvCxnSpPr>
            <a:cxnSpLocks/>
          </p:cNvCxnSpPr>
          <p:nvPr/>
        </p:nvCxnSpPr>
        <p:spPr>
          <a:xfrm>
            <a:off x="3664595" y="1614496"/>
            <a:ext cx="0" cy="161909"/>
          </a:xfrm>
          <a:prstGeom prst="straightConnector1">
            <a:avLst/>
          </a:prstGeom>
          <a:ln w="127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13">
            <a:extLst>
              <a:ext uri="{FF2B5EF4-FFF2-40B4-BE49-F238E27FC236}">
                <a16:creationId xmlns:a16="http://schemas.microsoft.com/office/drawing/2014/main" id="{8A796DFB-041B-81B7-834A-D8A38A61EFF0}"/>
              </a:ext>
            </a:extLst>
          </p:cNvPr>
          <p:cNvCxnSpPr>
            <a:cxnSpLocks/>
          </p:cNvCxnSpPr>
          <p:nvPr/>
        </p:nvCxnSpPr>
        <p:spPr>
          <a:xfrm>
            <a:off x="4150649" y="1776405"/>
            <a:ext cx="0" cy="140929"/>
          </a:xfrm>
          <a:prstGeom prst="straightConnector1">
            <a:avLst/>
          </a:prstGeom>
          <a:ln w="127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13">
            <a:extLst>
              <a:ext uri="{FF2B5EF4-FFF2-40B4-BE49-F238E27FC236}">
                <a16:creationId xmlns:a16="http://schemas.microsoft.com/office/drawing/2014/main" id="{D938315E-3815-51F5-26E1-A68745C3881F}"/>
              </a:ext>
            </a:extLst>
          </p:cNvPr>
          <p:cNvCxnSpPr>
            <a:cxnSpLocks/>
          </p:cNvCxnSpPr>
          <p:nvPr/>
        </p:nvCxnSpPr>
        <p:spPr>
          <a:xfrm>
            <a:off x="3074276" y="1243528"/>
            <a:ext cx="0" cy="370967"/>
          </a:xfrm>
          <a:prstGeom prst="straightConnector1">
            <a:avLst/>
          </a:prstGeom>
          <a:ln w="127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11" name="Image 8">
            <a:extLst>
              <a:ext uri="{FF2B5EF4-FFF2-40B4-BE49-F238E27FC236}">
                <a16:creationId xmlns:a16="http://schemas.microsoft.com/office/drawing/2014/main" id="{8BE297CB-6448-DDB0-D4EB-71336F4E31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711" y="3470474"/>
            <a:ext cx="2018293" cy="761897"/>
          </a:xfrm>
          <a:prstGeom prst="rect">
            <a:avLst/>
          </a:prstGeom>
          <a:ln w="19050">
            <a:solidFill>
              <a:schemeClr val="tx1"/>
            </a:solidFill>
          </a:ln>
        </p:spPr>
      </p:pic>
      <p:pic>
        <p:nvPicPr>
          <p:cNvPr id="12" name="Image 9">
            <a:extLst>
              <a:ext uri="{FF2B5EF4-FFF2-40B4-BE49-F238E27FC236}">
                <a16:creationId xmlns:a16="http://schemas.microsoft.com/office/drawing/2014/main" id="{1A9920D1-EEDB-5ECE-BE0D-DC041ACC62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86350" y="3472408"/>
            <a:ext cx="2052228" cy="774707"/>
          </a:xfrm>
          <a:prstGeom prst="rect">
            <a:avLst/>
          </a:prstGeom>
          <a:ln w="19050">
            <a:solidFill>
              <a:schemeClr val="tx1"/>
            </a:solidFill>
          </a:ln>
        </p:spPr>
      </p:pic>
      <p:pic>
        <p:nvPicPr>
          <p:cNvPr id="13" name="Image 11">
            <a:extLst>
              <a:ext uri="{FF2B5EF4-FFF2-40B4-BE49-F238E27FC236}">
                <a16:creationId xmlns:a16="http://schemas.microsoft.com/office/drawing/2014/main" id="{47F058BC-44A6-DB2A-E43A-0EEE25F969E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62615" y="3476829"/>
            <a:ext cx="1977033" cy="785790"/>
          </a:xfrm>
          <a:prstGeom prst="rect">
            <a:avLst/>
          </a:prstGeom>
          <a:ln w="19050">
            <a:solidFill>
              <a:schemeClr val="tx1"/>
            </a:solidFill>
          </a:ln>
        </p:spPr>
      </p:pic>
      <p:pic>
        <p:nvPicPr>
          <p:cNvPr id="14" name="Image 12">
            <a:extLst>
              <a:ext uri="{FF2B5EF4-FFF2-40B4-BE49-F238E27FC236}">
                <a16:creationId xmlns:a16="http://schemas.microsoft.com/office/drawing/2014/main" id="{4BAE6DFF-CCA3-B213-CD56-F6329864A5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14620" y="3492540"/>
            <a:ext cx="2132230" cy="770080"/>
          </a:xfrm>
          <a:prstGeom prst="rect">
            <a:avLst/>
          </a:prstGeom>
          <a:ln w="19050">
            <a:solidFill>
              <a:schemeClr val="tx1"/>
            </a:solidFill>
          </a:ln>
        </p:spPr>
      </p:pic>
      <p:sp>
        <p:nvSpPr>
          <p:cNvPr id="15" name="Flèche vers la droite 31">
            <a:extLst>
              <a:ext uri="{FF2B5EF4-FFF2-40B4-BE49-F238E27FC236}">
                <a16:creationId xmlns:a16="http://schemas.microsoft.com/office/drawing/2014/main" id="{FA0B8821-3A05-E97E-1BCD-FF3B8C445BEA}"/>
              </a:ext>
            </a:extLst>
          </p:cNvPr>
          <p:cNvSpPr/>
          <p:nvPr/>
        </p:nvSpPr>
        <p:spPr>
          <a:xfrm>
            <a:off x="2074383" y="3643737"/>
            <a:ext cx="174445"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16" name="Flèche vers la droite 31">
            <a:extLst>
              <a:ext uri="{FF2B5EF4-FFF2-40B4-BE49-F238E27FC236}">
                <a16:creationId xmlns:a16="http://schemas.microsoft.com/office/drawing/2014/main" id="{EE119455-8A3A-93C1-D3DA-33F810F77533}"/>
              </a:ext>
            </a:extLst>
          </p:cNvPr>
          <p:cNvSpPr/>
          <p:nvPr/>
        </p:nvSpPr>
        <p:spPr>
          <a:xfrm>
            <a:off x="6689912" y="3661555"/>
            <a:ext cx="174445"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17" name="Flèche vers la droite 31">
            <a:extLst>
              <a:ext uri="{FF2B5EF4-FFF2-40B4-BE49-F238E27FC236}">
                <a16:creationId xmlns:a16="http://schemas.microsoft.com/office/drawing/2014/main" id="{612AE963-7D91-5140-56BA-F59D57BF3062}"/>
              </a:ext>
            </a:extLst>
          </p:cNvPr>
          <p:cNvSpPr/>
          <p:nvPr/>
        </p:nvSpPr>
        <p:spPr>
          <a:xfrm>
            <a:off x="4416763" y="3643737"/>
            <a:ext cx="174445"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18" name="TextBox 17">
            <a:extLst>
              <a:ext uri="{FF2B5EF4-FFF2-40B4-BE49-F238E27FC236}">
                <a16:creationId xmlns:a16="http://schemas.microsoft.com/office/drawing/2014/main" id="{FE7FEC2A-BCA7-5E4C-728E-67C15693E57A}"/>
              </a:ext>
            </a:extLst>
          </p:cNvPr>
          <p:cNvSpPr txBox="1"/>
          <p:nvPr/>
        </p:nvSpPr>
        <p:spPr>
          <a:xfrm>
            <a:off x="5272432" y="1090592"/>
            <a:ext cx="3658436" cy="553998"/>
          </a:xfrm>
          <a:prstGeom prst="rect">
            <a:avLst/>
          </a:prstGeom>
          <a:noFill/>
        </p:spPr>
        <p:txBody>
          <a:bodyPr wrap="square" lIns="0" tIns="0" rIns="0" bIns="0" rtlCol="0">
            <a:spAutoFit/>
          </a:bodyPr>
          <a:lstStyle/>
          <a:p>
            <a:pPr defTabSz="685800"/>
            <a:r>
              <a:rPr lang="en-GB" sz="1200" dirty="0">
                <a:solidFill>
                  <a:srgbClr val="0033A0"/>
                </a:solidFill>
                <a:latin typeface="Arial"/>
              </a:rPr>
              <a:t>The next chance to access the FWD region for TAXS installation is during the Beam Pipe installation sequence, in the 'bake-out' position.</a:t>
            </a:r>
          </a:p>
        </p:txBody>
      </p:sp>
      <p:sp>
        <p:nvSpPr>
          <p:cNvPr id="19" name="Rounded Rectangle 18">
            <a:extLst>
              <a:ext uri="{FF2B5EF4-FFF2-40B4-BE49-F238E27FC236}">
                <a16:creationId xmlns:a16="http://schemas.microsoft.com/office/drawing/2014/main" id="{DF2E43DC-D74E-8A85-7DDB-4DF52C5D7BA4}"/>
              </a:ext>
            </a:extLst>
          </p:cNvPr>
          <p:cNvSpPr/>
          <p:nvPr/>
        </p:nvSpPr>
        <p:spPr>
          <a:xfrm>
            <a:off x="2524947" y="2209679"/>
            <a:ext cx="2641120" cy="80911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r>
              <a:rPr lang="en-GB" sz="1200" dirty="0">
                <a:solidFill>
                  <a:srgbClr val="FFFFFF"/>
                </a:solidFill>
                <a:latin typeface="Arial"/>
              </a:rPr>
              <a:t>Agreed TAXS installation windows:</a:t>
            </a:r>
          </a:p>
          <a:p>
            <a:pPr marL="214313" indent="-214313" defTabSz="685800">
              <a:buFontTx/>
              <a:buChar char="-"/>
            </a:pPr>
            <a:r>
              <a:rPr lang="en-GB" sz="1200" dirty="0">
                <a:solidFill>
                  <a:srgbClr val="FFFFFF"/>
                </a:solidFill>
                <a:latin typeface="Arial"/>
              </a:rPr>
              <a:t>Z- : 15</a:t>
            </a:r>
            <a:r>
              <a:rPr lang="en-GB" sz="1200" baseline="30000" dirty="0">
                <a:solidFill>
                  <a:srgbClr val="FFFFFF"/>
                </a:solidFill>
                <a:latin typeface="Arial"/>
              </a:rPr>
              <a:t>th</a:t>
            </a:r>
            <a:r>
              <a:rPr lang="en-GB" sz="1200" dirty="0">
                <a:solidFill>
                  <a:srgbClr val="FFFFFF"/>
                </a:solidFill>
                <a:latin typeface="Arial"/>
              </a:rPr>
              <a:t> – 29</a:t>
            </a:r>
            <a:r>
              <a:rPr lang="en-GB" sz="1200" baseline="30000" dirty="0">
                <a:solidFill>
                  <a:srgbClr val="FFFFFF"/>
                </a:solidFill>
                <a:latin typeface="Arial"/>
              </a:rPr>
              <a:t>th</a:t>
            </a:r>
            <a:r>
              <a:rPr lang="en-GB" sz="1200" dirty="0">
                <a:solidFill>
                  <a:srgbClr val="FFFFFF"/>
                </a:solidFill>
                <a:latin typeface="Arial"/>
              </a:rPr>
              <a:t> June 2029</a:t>
            </a:r>
          </a:p>
          <a:p>
            <a:pPr marL="214313" indent="-214313" defTabSz="685800">
              <a:buFontTx/>
              <a:buChar char="-"/>
            </a:pPr>
            <a:r>
              <a:rPr lang="en-GB" sz="1200" dirty="0">
                <a:solidFill>
                  <a:srgbClr val="FFFFFF"/>
                </a:solidFill>
                <a:latin typeface="Arial"/>
              </a:rPr>
              <a:t>Z+: 29</a:t>
            </a:r>
            <a:r>
              <a:rPr lang="en-GB" sz="1200" baseline="30000" dirty="0">
                <a:solidFill>
                  <a:srgbClr val="FFFFFF"/>
                </a:solidFill>
                <a:latin typeface="Arial"/>
              </a:rPr>
              <a:t>th</a:t>
            </a:r>
            <a:r>
              <a:rPr lang="en-GB" sz="1200" dirty="0">
                <a:solidFill>
                  <a:srgbClr val="FFFFFF"/>
                </a:solidFill>
                <a:latin typeface="Arial"/>
              </a:rPr>
              <a:t> June – 13</a:t>
            </a:r>
            <a:r>
              <a:rPr lang="en-GB" sz="1200" baseline="30000" dirty="0">
                <a:solidFill>
                  <a:srgbClr val="FFFFFF"/>
                </a:solidFill>
                <a:latin typeface="Arial"/>
              </a:rPr>
              <a:t>th</a:t>
            </a:r>
            <a:r>
              <a:rPr lang="en-GB" sz="1200" dirty="0">
                <a:solidFill>
                  <a:srgbClr val="FFFFFF"/>
                </a:solidFill>
                <a:latin typeface="Arial"/>
              </a:rPr>
              <a:t> July 2029</a:t>
            </a:r>
          </a:p>
        </p:txBody>
      </p:sp>
      <p:sp>
        <p:nvSpPr>
          <p:cNvPr id="20" name="TextBox 19">
            <a:extLst>
              <a:ext uri="{FF2B5EF4-FFF2-40B4-BE49-F238E27FC236}">
                <a16:creationId xmlns:a16="http://schemas.microsoft.com/office/drawing/2014/main" id="{E6EC65C2-447B-0D76-B944-823BC39DB42E}"/>
              </a:ext>
            </a:extLst>
          </p:cNvPr>
          <p:cNvSpPr txBox="1"/>
          <p:nvPr/>
        </p:nvSpPr>
        <p:spPr>
          <a:xfrm>
            <a:off x="5462873" y="2087002"/>
            <a:ext cx="3382947" cy="969496"/>
          </a:xfrm>
          <a:prstGeom prst="rect">
            <a:avLst/>
          </a:prstGeom>
          <a:noFill/>
        </p:spPr>
        <p:txBody>
          <a:bodyPr wrap="square" lIns="0" tIns="0" rIns="0" bIns="0" rtlCol="0">
            <a:spAutoFit/>
          </a:bodyPr>
          <a:lstStyle/>
          <a:p>
            <a:pPr defTabSz="685800"/>
            <a:r>
              <a:rPr lang="en-GB" sz="1200" dirty="0">
                <a:solidFill>
                  <a:srgbClr val="0033A0"/>
                </a:solidFill>
                <a:latin typeface="Arial"/>
              </a:rPr>
              <a:t>Is it possible to find an installation window before? </a:t>
            </a:r>
          </a:p>
          <a:p>
            <a:pPr defTabSz="685800"/>
            <a:r>
              <a:rPr lang="en-GB" sz="1200" dirty="0">
                <a:solidFill>
                  <a:srgbClr val="0033A0"/>
                </a:solidFill>
                <a:latin typeface="Arial"/>
              </a:rPr>
              <a:t>No, because CMS endcaps need to be maintained fully open after </a:t>
            </a:r>
            <a:r>
              <a:rPr lang="en-GB" sz="1200">
                <a:solidFill>
                  <a:srgbClr val="0033A0"/>
                </a:solidFill>
                <a:latin typeface="Arial"/>
              </a:rPr>
              <a:t>TAS removal.</a:t>
            </a:r>
            <a:endParaRPr lang="en-GB" sz="1200" dirty="0">
              <a:solidFill>
                <a:srgbClr val="0033A0"/>
              </a:solidFill>
              <a:latin typeface="Arial"/>
            </a:endParaRPr>
          </a:p>
          <a:p>
            <a:pPr defTabSz="685800"/>
            <a:r>
              <a:rPr lang="en-GB" sz="900" dirty="0">
                <a:solidFill>
                  <a:srgbClr val="0033A0"/>
                </a:solidFill>
                <a:latin typeface="Arial"/>
              </a:rPr>
              <a:t>For more details, see full schedule and detector configuration on following link:</a:t>
            </a:r>
          </a:p>
          <a:p>
            <a:pPr defTabSz="685800"/>
            <a:r>
              <a:rPr lang="en-GB" sz="900" dirty="0">
                <a:solidFill>
                  <a:srgbClr val="0033A0"/>
                </a:solidFill>
                <a:latin typeface="Arial"/>
                <a:hlinkClick r:id="rId7"/>
              </a:rPr>
              <a:t>EDMS 3075524 v.4 </a:t>
            </a:r>
            <a:r>
              <a:rPr lang="en-GB" sz="900" dirty="0">
                <a:solidFill>
                  <a:srgbClr val="0033A0"/>
                </a:solidFill>
                <a:latin typeface="Arial"/>
              </a:rPr>
              <a:t>file “241030_WS_combined.pptx”</a:t>
            </a:r>
          </a:p>
        </p:txBody>
      </p:sp>
      <p:cxnSp>
        <p:nvCxnSpPr>
          <p:cNvPr id="22" name="Straight Arrow Connector 21">
            <a:extLst>
              <a:ext uri="{FF2B5EF4-FFF2-40B4-BE49-F238E27FC236}">
                <a16:creationId xmlns:a16="http://schemas.microsoft.com/office/drawing/2014/main" id="{96223DD5-FC9A-6664-3325-8C31BC08C239}"/>
              </a:ext>
            </a:extLst>
          </p:cNvPr>
          <p:cNvCxnSpPr>
            <a:cxnSpLocks/>
            <a:stCxn id="19" idx="0"/>
          </p:cNvCxnSpPr>
          <p:nvPr/>
        </p:nvCxnSpPr>
        <p:spPr>
          <a:xfrm flipH="1" flipV="1">
            <a:off x="3317565" y="1614496"/>
            <a:ext cx="527942" cy="595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B4A7706-21BC-1E33-A6A4-2019605A1F58}"/>
              </a:ext>
            </a:extLst>
          </p:cNvPr>
          <p:cNvCxnSpPr>
            <a:cxnSpLocks/>
            <a:stCxn id="19" idx="2"/>
            <a:endCxn id="12" idx="0"/>
          </p:cNvCxnSpPr>
          <p:nvPr/>
        </p:nvCxnSpPr>
        <p:spPr>
          <a:xfrm flipH="1">
            <a:off x="3312464" y="3018793"/>
            <a:ext cx="533043" cy="453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5BA2402-C74C-128B-53FA-7252C9D1A78D}"/>
              </a:ext>
            </a:extLst>
          </p:cNvPr>
          <p:cNvPicPr>
            <a:picLocks noChangeAspect="1"/>
          </p:cNvPicPr>
          <p:nvPr/>
        </p:nvPicPr>
        <p:blipFill>
          <a:blip r:embed="rId8"/>
          <a:stretch>
            <a:fillRect/>
          </a:stretch>
        </p:blipFill>
        <p:spPr>
          <a:xfrm>
            <a:off x="137766" y="2037221"/>
            <a:ext cx="2117869" cy="1245918"/>
          </a:xfrm>
          <a:prstGeom prst="rect">
            <a:avLst/>
          </a:prstGeom>
          <a:ln w="19050">
            <a:solidFill>
              <a:schemeClr val="tx1"/>
            </a:solidFill>
          </a:ln>
        </p:spPr>
      </p:pic>
      <p:sp>
        <p:nvSpPr>
          <p:cNvPr id="21" name="Rounded Rectangle 20">
            <a:extLst>
              <a:ext uri="{FF2B5EF4-FFF2-40B4-BE49-F238E27FC236}">
                <a16:creationId xmlns:a16="http://schemas.microsoft.com/office/drawing/2014/main" id="{B33A5AC4-5947-7298-C9E2-58E908C0ECB2}"/>
              </a:ext>
            </a:extLst>
          </p:cNvPr>
          <p:cNvSpPr/>
          <p:nvPr/>
        </p:nvSpPr>
        <p:spPr>
          <a:xfrm>
            <a:off x="8365501" y="116129"/>
            <a:ext cx="594065" cy="235090"/>
          </a:xfrm>
          <a:prstGeom prst="roundRect">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EN-HE</a:t>
            </a:r>
          </a:p>
        </p:txBody>
      </p:sp>
      <p:sp>
        <p:nvSpPr>
          <p:cNvPr id="23" name="Rounded Rectangle 22">
            <a:extLst>
              <a:ext uri="{FF2B5EF4-FFF2-40B4-BE49-F238E27FC236}">
                <a16:creationId xmlns:a16="http://schemas.microsoft.com/office/drawing/2014/main" id="{71320718-DCC3-2BF0-97E5-F518E902937F}"/>
              </a:ext>
            </a:extLst>
          </p:cNvPr>
          <p:cNvSpPr/>
          <p:nvPr/>
        </p:nvSpPr>
        <p:spPr>
          <a:xfrm>
            <a:off x="8365501" y="397007"/>
            <a:ext cx="680048" cy="235090"/>
          </a:xfrm>
          <a:prstGeom prst="round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HSE-RP</a:t>
            </a:r>
          </a:p>
        </p:txBody>
      </p:sp>
      <p:sp>
        <p:nvSpPr>
          <p:cNvPr id="24" name="Rounded Rectangle 23">
            <a:extLst>
              <a:ext uri="{FF2B5EF4-FFF2-40B4-BE49-F238E27FC236}">
                <a16:creationId xmlns:a16="http://schemas.microsoft.com/office/drawing/2014/main" id="{88868C97-EC28-4EA5-C95C-C7AF91A2414F}"/>
              </a:ext>
            </a:extLst>
          </p:cNvPr>
          <p:cNvSpPr/>
          <p:nvPr/>
        </p:nvSpPr>
        <p:spPr>
          <a:xfrm>
            <a:off x="7542330" y="397007"/>
            <a:ext cx="680048" cy="235090"/>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TE-VSC</a:t>
            </a:r>
          </a:p>
        </p:txBody>
      </p:sp>
      <p:sp>
        <p:nvSpPr>
          <p:cNvPr id="26" name="Rounded Rectangle 25">
            <a:extLst>
              <a:ext uri="{FF2B5EF4-FFF2-40B4-BE49-F238E27FC236}">
                <a16:creationId xmlns:a16="http://schemas.microsoft.com/office/drawing/2014/main" id="{C41C2BBA-6D20-8797-CCF5-C7DAB21369A7}"/>
              </a:ext>
            </a:extLst>
          </p:cNvPr>
          <p:cNvSpPr/>
          <p:nvPr/>
        </p:nvSpPr>
        <p:spPr>
          <a:xfrm>
            <a:off x="7542330" y="98908"/>
            <a:ext cx="680048" cy="235090"/>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BE-EA</a:t>
            </a:r>
          </a:p>
        </p:txBody>
      </p:sp>
      <p:sp>
        <p:nvSpPr>
          <p:cNvPr id="27" name="Rounded Rectangle 26">
            <a:extLst>
              <a:ext uri="{FF2B5EF4-FFF2-40B4-BE49-F238E27FC236}">
                <a16:creationId xmlns:a16="http://schemas.microsoft.com/office/drawing/2014/main" id="{1F52EB48-64A2-2429-96C8-35DB33B4DE56}"/>
              </a:ext>
            </a:extLst>
          </p:cNvPr>
          <p:cNvSpPr/>
          <p:nvPr/>
        </p:nvSpPr>
        <p:spPr>
          <a:xfrm>
            <a:off x="6790721" y="111852"/>
            <a:ext cx="680048" cy="235090"/>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050" dirty="0">
                <a:solidFill>
                  <a:srgbClr val="FFFFFF"/>
                </a:solidFill>
                <a:latin typeface="Arial"/>
              </a:rPr>
              <a:t>EP-CMX</a:t>
            </a:r>
          </a:p>
        </p:txBody>
      </p:sp>
      <p:sp>
        <p:nvSpPr>
          <p:cNvPr id="29" name="Footer Placeholder 28">
            <a:extLst>
              <a:ext uri="{FF2B5EF4-FFF2-40B4-BE49-F238E27FC236}">
                <a16:creationId xmlns:a16="http://schemas.microsoft.com/office/drawing/2014/main" id="{540C089F-1DCB-142A-C1D7-A74A7D73158F}"/>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Tree>
    <p:extLst>
      <p:ext uri="{BB962C8B-B14F-4D97-AF65-F5344CB8AC3E}">
        <p14:creationId xmlns:p14="http://schemas.microsoft.com/office/powerpoint/2010/main" val="4241898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CBACB-0E6F-EC21-344D-B1BB3FB0D0A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75DE7E-7B98-51D5-7C26-7BE721D34D92}"/>
              </a:ext>
            </a:extLst>
          </p:cNvPr>
          <p:cNvSpPr>
            <a:spLocks noGrp="1"/>
          </p:cNvSpPr>
          <p:nvPr>
            <p:ph idx="1"/>
          </p:nvPr>
        </p:nvSpPr>
        <p:spPr>
          <a:xfrm>
            <a:off x="549660" y="1093161"/>
            <a:ext cx="8363807" cy="3863622"/>
          </a:xfrm>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sz="1350" dirty="0">
                <a:solidFill>
                  <a:schemeClr val="tx1"/>
                </a:solidFill>
              </a:rPr>
              <a:t>Installation TAXS &amp; M1 support  </a:t>
            </a:r>
          </a:p>
          <a:p>
            <a:r>
              <a:rPr lang="en-US" sz="1350" dirty="0">
                <a:solidFill>
                  <a:schemeClr val="tx1"/>
                </a:solidFill>
              </a:rPr>
              <a:t>Installation piping (pumping lines &amp; compressed air)  &amp; cabling</a:t>
            </a:r>
          </a:p>
          <a:p>
            <a:pPr lvl="1"/>
            <a:r>
              <a:rPr lang="en-US" sz="1125" dirty="0">
                <a:solidFill>
                  <a:schemeClr val="tx1"/>
                </a:solidFill>
              </a:rPr>
              <a:t>From LHC [</a:t>
            </a:r>
            <a:r>
              <a:rPr lang="en-US" sz="1125" dirty="0" err="1">
                <a:solidFill>
                  <a:schemeClr val="tx1"/>
                </a:solidFill>
              </a:rPr>
              <a:t>tbd</a:t>
            </a:r>
            <a:r>
              <a:rPr lang="en-US" sz="1125" dirty="0">
                <a:solidFill>
                  <a:schemeClr val="tx1"/>
                </a:solidFill>
              </a:rPr>
              <a:t>]</a:t>
            </a:r>
          </a:p>
          <a:p>
            <a:pPr lvl="1"/>
            <a:r>
              <a:rPr lang="en-US" sz="1125" dirty="0">
                <a:solidFill>
                  <a:schemeClr val="tx1"/>
                </a:solidFill>
              </a:rPr>
              <a:t>Inside UXC &amp; TX1S </a:t>
            </a:r>
            <a:endParaRPr lang="en-US" sz="1125" dirty="0">
              <a:solidFill>
                <a:srgbClr val="00B050"/>
              </a:solidFill>
            </a:endParaRPr>
          </a:p>
          <a:p>
            <a:r>
              <a:rPr lang="en-US" sz="1350" dirty="0">
                <a:solidFill>
                  <a:schemeClr val="tx1"/>
                </a:solidFill>
              </a:rPr>
              <a:t>Connection TAXS to Q1</a:t>
            </a:r>
          </a:p>
          <a:p>
            <a:r>
              <a:rPr lang="en-US" sz="1350" dirty="0">
                <a:solidFill>
                  <a:schemeClr val="tx1"/>
                </a:solidFill>
              </a:rPr>
              <a:t>Installation M1 </a:t>
            </a:r>
            <a:endParaRPr lang="en-US" sz="1350" dirty="0">
              <a:solidFill>
                <a:srgbClr val="00B050"/>
              </a:solidFill>
            </a:endParaRPr>
          </a:p>
          <a:p>
            <a:pPr marL="600075" lvl="1" indent="-257175"/>
            <a:r>
              <a:rPr lang="en-US" dirty="0">
                <a:solidFill>
                  <a:schemeClr val="tx1"/>
                </a:solidFill>
              </a:rPr>
              <a:t>Connection TAXS to M1</a:t>
            </a:r>
          </a:p>
          <a:p>
            <a:endParaRPr lang="en-US" sz="1350" dirty="0">
              <a:solidFill>
                <a:schemeClr val="tx1"/>
              </a:solidFill>
            </a:endParaRPr>
          </a:p>
          <a:p>
            <a:r>
              <a:rPr lang="en-US" sz="1350" dirty="0">
                <a:solidFill>
                  <a:schemeClr val="tx1"/>
                </a:solidFill>
              </a:rPr>
              <a:t>Installation VAXBOX w. M2,M3 &amp; </a:t>
            </a:r>
            <a:r>
              <a:rPr lang="en-US" sz="1350" dirty="0" err="1">
                <a:solidFill>
                  <a:schemeClr val="tx1"/>
                </a:solidFill>
              </a:rPr>
              <a:t>Fwd</a:t>
            </a:r>
            <a:r>
              <a:rPr lang="en-US" sz="1350" dirty="0">
                <a:solidFill>
                  <a:schemeClr val="tx1"/>
                </a:solidFill>
              </a:rPr>
              <a:t> chambers</a:t>
            </a:r>
            <a:r>
              <a:rPr lang="en-US" sz="1350" dirty="0">
                <a:solidFill>
                  <a:schemeClr val="tx1"/>
                </a:solidFill>
                <a:sym typeface="Wingdings" panose="05000000000000000000" pitchFamily="2" charset="2"/>
              </a:rPr>
              <a:t> inside CMS &amp; TE-VSC </a:t>
            </a:r>
            <a:r>
              <a:rPr lang="en-US" sz="1350" dirty="0" err="1">
                <a:solidFill>
                  <a:schemeClr val="tx1"/>
                </a:solidFill>
                <a:sym typeface="Wingdings" panose="05000000000000000000" pitchFamily="2" charset="2"/>
              </a:rPr>
              <a:t>Fwd</a:t>
            </a:r>
            <a:r>
              <a:rPr lang="en-US" sz="1350" dirty="0">
                <a:solidFill>
                  <a:schemeClr val="tx1"/>
                </a:solidFill>
                <a:sym typeface="Wingdings" panose="05000000000000000000" pitchFamily="2" charset="2"/>
              </a:rPr>
              <a:t> chambers planning</a:t>
            </a:r>
            <a:endParaRPr lang="en-US" sz="1350" dirty="0">
              <a:solidFill>
                <a:schemeClr val="tx1"/>
              </a:solidFill>
            </a:endParaRPr>
          </a:p>
          <a:p>
            <a:pPr marL="600075" lvl="1" indent="-257175">
              <a:buFont typeface="+mj-lt"/>
              <a:buAutoNum type="arabicPeriod"/>
            </a:pPr>
            <a:r>
              <a:rPr lang="en-US" dirty="0">
                <a:solidFill>
                  <a:schemeClr val="tx1"/>
                </a:solidFill>
              </a:rPr>
              <a:t>Connection M1 to M2</a:t>
            </a:r>
          </a:p>
          <a:p>
            <a:pPr marL="600075" lvl="1" indent="-257175">
              <a:buFont typeface="+mj-lt"/>
              <a:buAutoNum type="arabicPeriod"/>
            </a:pPr>
            <a:r>
              <a:rPr lang="en-US" dirty="0">
                <a:solidFill>
                  <a:schemeClr val="tx1"/>
                </a:solidFill>
              </a:rPr>
              <a:t>Alignment VAXBOX</a:t>
            </a:r>
          </a:p>
          <a:p>
            <a:pPr marL="600075" lvl="1" indent="-257175">
              <a:buFont typeface="+mj-lt"/>
              <a:buAutoNum type="arabicPeriod"/>
            </a:pPr>
            <a:endParaRPr lang="en-GB" dirty="0">
              <a:solidFill>
                <a:schemeClr val="tx1"/>
              </a:solidFill>
            </a:endParaRPr>
          </a:p>
        </p:txBody>
      </p:sp>
      <p:sp>
        <p:nvSpPr>
          <p:cNvPr id="2" name="Title 1">
            <a:extLst>
              <a:ext uri="{FF2B5EF4-FFF2-40B4-BE49-F238E27FC236}">
                <a16:creationId xmlns:a16="http://schemas.microsoft.com/office/drawing/2014/main" id="{55A7247F-12EC-A261-F5D1-A1E4EE2B8CDE}"/>
              </a:ext>
            </a:extLst>
          </p:cNvPr>
          <p:cNvSpPr>
            <a:spLocks noGrp="1"/>
          </p:cNvSpPr>
          <p:nvPr>
            <p:ph type="title"/>
          </p:nvPr>
        </p:nvSpPr>
        <p:spPr>
          <a:xfrm>
            <a:off x="366658" y="238957"/>
            <a:ext cx="8532019" cy="799307"/>
          </a:xfrm>
        </p:spPr>
        <p:txBody>
          <a:bodyPr/>
          <a:lstStyle/>
          <a:p>
            <a:r>
              <a:rPr lang="en-US" dirty="0"/>
              <a:t>Proposed Installation Global Sequence CMS</a:t>
            </a:r>
            <a:endParaRPr lang="en-GB" dirty="0"/>
          </a:p>
        </p:txBody>
      </p:sp>
      <p:sp>
        <p:nvSpPr>
          <p:cNvPr id="6" name="Rectangle: Rounded Corners 5">
            <a:extLst>
              <a:ext uri="{FF2B5EF4-FFF2-40B4-BE49-F238E27FC236}">
                <a16:creationId xmlns:a16="http://schemas.microsoft.com/office/drawing/2014/main" id="{9F55F13A-EDBF-5082-7043-9F55911F3700}"/>
              </a:ext>
            </a:extLst>
          </p:cNvPr>
          <p:cNvSpPr/>
          <p:nvPr/>
        </p:nvSpPr>
        <p:spPr>
          <a:xfrm>
            <a:off x="230534" y="903588"/>
            <a:ext cx="8532018" cy="2430270"/>
          </a:xfrm>
          <a:prstGeom prst="roundRect">
            <a:avLst/>
          </a:prstGeom>
          <a:noFill/>
          <a:ln w="38100">
            <a:solidFill>
              <a:schemeClr val="tx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latin typeface="Arial"/>
            </a:endParaRPr>
          </a:p>
        </p:txBody>
      </p:sp>
      <p:sp>
        <p:nvSpPr>
          <p:cNvPr id="8" name="Rectangle: Rounded Corners 7">
            <a:extLst>
              <a:ext uri="{FF2B5EF4-FFF2-40B4-BE49-F238E27FC236}">
                <a16:creationId xmlns:a16="http://schemas.microsoft.com/office/drawing/2014/main" id="{91E9A66F-C46B-61F1-813B-EA3DE56E42E1}"/>
              </a:ext>
            </a:extLst>
          </p:cNvPr>
          <p:cNvSpPr/>
          <p:nvPr/>
        </p:nvSpPr>
        <p:spPr>
          <a:xfrm>
            <a:off x="6030162" y="1437624"/>
            <a:ext cx="2214246" cy="9721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FFFFFF"/>
                </a:solidFill>
                <a:latin typeface="Arial"/>
              </a:rPr>
              <a:t>LHC &amp; CMS schedules, needed for LHC commissioning</a:t>
            </a:r>
            <a:endParaRPr lang="en-GB" sz="1350" dirty="0">
              <a:solidFill>
                <a:srgbClr val="FFFFFF"/>
              </a:solidFill>
              <a:latin typeface="Arial"/>
            </a:endParaRPr>
          </a:p>
        </p:txBody>
      </p:sp>
      <p:pic>
        <p:nvPicPr>
          <p:cNvPr id="4" name="Picture 3">
            <a:extLst>
              <a:ext uri="{FF2B5EF4-FFF2-40B4-BE49-F238E27FC236}">
                <a16:creationId xmlns:a16="http://schemas.microsoft.com/office/drawing/2014/main" id="{7A0524B6-E0E8-2A11-0BA0-3B7DF6639A62}"/>
              </a:ext>
            </a:extLst>
          </p:cNvPr>
          <p:cNvPicPr>
            <a:picLocks noChangeAspect="1"/>
          </p:cNvPicPr>
          <p:nvPr/>
        </p:nvPicPr>
        <p:blipFill>
          <a:blip r:embed="rId2"/>
          <a:stretch>
            <a:fillRect/>
          </a:stretch>
        </p:blipFill>
        <p:spPr>
          <a:xfrm>
            <a:off x="3419860" y="1729054"/>
            <a:ext cx="2092160" cy="1569119"/>
          </a:xfrm>
          <a:prstGeom prst="rect">
            <a:avLst/>
          </a:prstGeom>
        </p:spPr>
      </p:pic>
      <p:sp>
        <p:nvSpPr>
          <p:cNvPr id="5" name="Footer Placeholder 4">
            <a:extLst>
              <a:ext uri="{FF2B5EF4-FFF2-40B4-BE49-F238E27FC236}">
                <a16:creationId xmlns:a16="http://schemas.microsoft.com/office/drawing/2014/main" id="{DE399FD6-38DE-ECCA-B3CE-41DE73770C78}"/>
              </a:ext>
            </a:extLst>
          </p:cNvPr>
          <p:cNvSpPr>
            <a:spLocks noGrp="1"/>
          </p:cNvSpPr>
          <p:nvPr>
            <p:ph type="ftr" sz="quarter" idx="11"/>
          </p:nvPr>
        </p:nvSpPr>
        <p:spPr/>
        <p:txBody>
          <a:bodyPr/>
          <a:lstStyle/>
          <a:p>
            <a:r>
              <a:rPr lang="en-GB"/>
              <a:t>LS3 work sequencing on CMS FIN for VAX service lines installation - O. Boettcher - 14 July 2025</a:t>
            </a:r>
          </a:p>
        </p:txBody>
      </p:sp>
    </p:spTree>
    <p:extLst>
      <p:ext uri="{BB962C8B-B14F-4D97-AF65-F5344CB8AC3E}">
        <p14:creationId xmlns:p14="http://schemas.microsoft.com/office/powerpoint/2010/main" val="424842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ECCE6-AA99-9E2E-6125-8FC1081C81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69FD93-AC25-20C2-93D5-FC82A23916A9}"/>
              </a:ext>
            </a:extLst>
          </p:cNvPr>
          <p:cNvSpPr>
            <a:spLocks noGrp="1"/>
          </p:cNvSpPr>
          <p:nvPr>
            <p:ph type="title"/>
          </p:nvPr>
        </p:nvSpPr>
        <p:spPr>
          <a:xfrm>
            <a:off x="239462" y="94766"/>
            <a:ext cx="8532019" cy="799307"/>
          </a:xfrm>
        </p:spPr>
        <p:txBody>
          <a:bodyPr/>
          <a:lstStyle/>
          <a:p>
            <a:r>
              <a:rPr lang="en-GB" noProof="0" dirty="0"/>
              <a:t>Does it match LHC schedule?</a:t>
            </a:r>
          </a:p>
        </p:txBody>
      </p:sp>
      <p:pic>
        <p:nvPicPr>
          <p:cNvPr id="21" name="Picture 20">
            <a:extLst>
              <a:ext uri="{FF2B5EF4-FFF2-40B4-BE49-F238E27FC236}">
                <a16:creationId xmlns:a16="http://schemas.microsoft.com/office/drawing/2014/main" id="{639E627A-B7CE-02E6-8680-1008851C0F4E}"/>
              </a:ext>
            </a:extLst>
          </p:cNvPr>
          <p:cNvPicPr>
            <a:picLocks noChangeAspect="1"/>
          </p:cNvPicPr>
          <p:nvPr/>
        </p:nvPicPr>
        <p:blipFill>
          <a:blip r:embed="rId2"/>
          <a:stretch>
            <a:fillRect/>
          </a:stretch>
        </p:blipFill>
        <p:spPr>
          <a:xfrm>
            <a:off x="21171" y="573528"/>
            <a:ext cx="9122830" cy="4103738"/>
          </a:xfrm>
          <a:prstGeom prst="rect">
            <a:avLst/>
          </a:prstGeom>
        </p:spPr>
      </p:pic>
      <p:sp>
        <p:nvSpPr>
          <p:cNvPr id="22" name="Rectangle 21">
            <a:extLst>
              <a:ext uri="{FF2B5EF4-FFF2-40B4-BE49-F238E27FC236}">
                <a16:creationId xmlns:a16="http://schemas.microsoft.com/office/drawing/2014/main" id="{EA336774-FDD5-4881-B890-D111AD0BA51A}"/>
              </a:ext>
            </a:extLst>
          </p:cNvPr>
          <p:cNvSpPr/>
          <p:nvPr/>
        </p:nvSpPr>
        <p:spPr>
          <a:xfrm>
            <a:off x="3218613" y="2684390"/>
            <a:ext cx="199103" cy="46209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24" name="Rectangle 23">
            <a:extLst>
              <a:ext uri="{FF2B5EF4-FFF2-40B4-BE49-F238E27FC236}">
                <a16:creationId xmlns:a16="http://schemas.microsoft.com/office/drawing/2014/main" id="{6DCFE10F-D8FC-08B5-91E9-FB0DD74CFC8F}"/>
              </a:ext>
            </a:extLst>
          </p:cNvPr>
          <p:cNvSpPr/>
          <p:nvPr/>
        </p:nvSpPr>
        <p:spPr>
          <a:xfrm>
            <a:off x="5366411" y="2478549"/>
            <a:ext cx="199103" cy="46209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Arial"/>
            </a:endParaRPr>
          </a:p>
        </p:txBody>
      </p:sp>
      <p:sp>
        <p:nvSpPr>
          <p:cNvPr id="25" name="Rectangle 24">
            <a:extLst>
              <a:ext uri="{FF2B5EF4-FFF2-40B4-BE49-F238E27FC236}">
                <a16:creationId xmlns:a16="http://schemas.microsoft.com/office/drawing/2014/main" id="{5A5BA2EB-743D-A8E1-9779-4CEDFFBB4FF4}"/>
              </a:ext>
            </a:extLst>
          </p:cNvPr>
          <p:cNvSpPr/>
          <p:nvPr/>
        </p:nvSpPr>
        <p:spPr>
          <a:xfrm>
            <a:off x="2366893" y="3589572"/>
            <a:ext cx="1043449" cy="497758"/>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825" dirty="0">
                <a:solidFill>
                  <a:srgbClr val="29A616"/>
                </a:solidFill>
                <a:latin typeface="Arial"/>
              </a:rPr>
              <a:t>Margin without impact on critical path</a:t>
            </a:r>
          </a:p>
        </p:txBody>
      </p:sp>
      <p:sp>
        <p:nvSpPr>
          <p:cNvPr id="26" name="Rectangle 25">
            <a:extLst>
              <a:ext uri="{FF2B5EF4-FFF2-40B4-BE49-F238E27FC236}">
                <a16:creationId xmlns:a16="http://schemas.microsoft.com/office/drawing/2014/main" id="{8424761D-024C-2C61-6E48-3604FDEC366E}"/>
              </a:ext>
            </a:extLst>
          </p:cNvPr>
          <p:cNvSpPr/>
          <p:nvPr/>
        </p:nvSpPr>
        <p:spPr>
          <a:xfrm>
            <a:off x="4505472" y="2959080"/>
            <a:ext cx="1043449" cy="630493"/>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825" dirty="0">
                <a:solidFill>
                  <a:srgbClr val="29A616"/>
                </a:solidFill>
                <a:latin typeface="Arial"/>
              </a:rPr>
              <a:t>Margin without impact on critical path</a:t>
            </a:r>
          </a:p>
        </p:txBody>
      </p:sp>
      <p:sp>
        <p:nvSpPr>
          <p:cNvPr id="28" name="Rounded Rectangle 27">
            <a:extLst>
              <a:ext uri="{FF2B5EF4-FFF2-40B4-BE49-F238E27FC236}">
                <a16:creationId xmlns:a16="http://schemas.microsoft.com/office/drawing/2014/main" id="{6470873E-A140-DECD-CC1E-3F780DA63B07}"/>
              </a:ext>
            </a:extLst>
          </p:cNvPr>
          <p:cNvSpPr/>
          <p:nvPr/>
        </p:nvSpPr>
        <p:spPr>
          <a:xfrm>
            <a:off x="3426769" y="2070660"/>
            <a:ext cx="1962874" cy="51483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r>
              <a:rPr lang="en-GB" sz="900" dirty="0">
                <a:solidFill>
                  <a:srgbClr val="FFFFFF"/>
                </a:solidFill>
                <a:latin typeface="Arial"/>
              </a:rPr>
              <a:t>Agreed TASX installation windows:</a:t>
            </a:r>
          </a:p>
          <a:p>
            <a:pPr marL="214313" indent="-214313" defTabSz="685800">
              <a:buFontTx/>
              <a:buChar char="-"/>
            </a:pPr>
            <a:r>
              <a:rPr lang="en-GB" sz="900" dirty="0">
                <a:solidFill>
                  <a:srgbClr val="FFFFFF"/>
                </a:solidFill>
                <a:latin typeface="Arial"/>
              </a:rPr>
              <a:t>Z- : 15</a:t>
            </a:r>
            <a:r>
              <a:rPr lang="en-GB" sz="900" baseline="30000" dirty="0">
                <a:solidFill>
                  <a:srgbClr val="FFFFFF"/>
                </a:solidFill>
                <a:latin typeface="Arial"/>
              </a:rPr>
              <a:t>th</a:t>
            </a:r>
            <a:r>
              <a:rPr lang="en-GB" sz="900" dirty="0">
                <a:solidFill>
                  <a:srgbClr val="FFFFFF"/>
                </a:solidFill>
                <a:latin typeface="Arial"/>
              </a:rPr>
              <a:t> – 29</a:t>
            </a:r>
            <a:r>
              <a:rPr lang="en-GB" sz="900" baseline="30000" dirty="0">
                <a:solidFill>
                  <a:srgbClr val="FFFFFF"/>
                </a:solidFill>
                <a:latin typeface="Arial"/>
              </a:rPr>
              <a:t>th</a:t>
            </a:r>
            <a:r>
              <a:rPr lang="en-GB" sz="900" dirty="0">
                <a:solidFill>
                  <a:srgbClr val="FFFFFF"/>
                </a:solidFill>
                <a:latin typeface="Arial"/>
              </a:rPr>
              <a:t> June 2029</a:t>
            </a:r>
          </a:p>
          <a:p>
            <a:pPr marL="214313" indent="-214313" defTabSz="685800">
              <a:buFontTx/>
              <a:buChar char="-"/>
            </a:pPr>
            <a:r>
              <a:rPr lang="en-GB" sz="900" dirty="0">
                <a:solidFill>
                  <a:srgbClr val="FFFFFF"/>
                </a:solidFill>
                <a:latin typeface="Arial"/>
              </a:rPr>
              <a:t>Z+: 29</a:t>
            </a:r>
            <a:r>
              <a:rPr lang="en-GB" sz="900" baseline="30000" dirty="0">
                <a:solidFill>
                  <a:srgbClr val="FFFFFF"/>
                </a:solidFill>
                <a:latin typeface="Arial"/>
              </a:rPr>
              <a:t>th</a:t>
            </a:r>
            <a:r>
              <a:rPr lang="en-GB" sz="900" dirty="0">
                <a:solidFill>
                  <a:srgbClr val="FFFFFF"/>
                </a:solidFill>
                <a:latin typeface="Arial"/>
              </a:rPr>
              <a:t> June – 13</a:t>
            </a:r>
            <a:r>
              <a:rPr lang="en-GB" sz="900" baseline="30000" dirty="0">
                <a:solidFill>
                  <a:srgbClr val="FFFFFF"/>
                </a:solidFill>
                <a:latin typeface="Arial"/>
              </a:rPr>
              <a:t>th</a:t>
            </a:r>
            <a:r>
              <a:rPr lang="en-GB" sz="900" dirty="0">
                <a:solidFill>
                  <a:srgbClr val="FFFFFF"/>
                </a:solidFill>
                <a:latin typeface="Arial"/>
              </a:rPr>
              <a:t> July 2029</a:t>
            </a:r>
          </a:p>
        </p:txBody>
      </p:sp>
      <p:cxnSp>
        <p:nvCxnSpPr>
          <p:cNvPr id="30" name="Straight Arrow Connector 29">
            <a:extLst>
              <a:ext uri="{FF2B5EF4-FFF2-40B4-BE49-F238E27FC236}">
                <a16:creationId xmlns:a16="http://schemas.microsoft.com/office/drawing/2014/main" id="{411C1AFC-38C6-AAD3-F46B-8CBA75602D53}"/>
              </a:ext>
            </a:extLst>
          </p:cNvPr>
          <p:cNvCxnSpPr>
            <a:cxnSpLocks/>
            <a:stCxn id="28" idx="2"/>
            <a:endCxn id="22" idx="3"/>
          </p:cNvCxnSpPr>
          <p:nvPr/>
        </p:nvCxnSpPr>
        <p:spPr>
          <a:xfrm flipH="1">
            <a:off x="3417715" y="2585493"/>
            <a:ext cx="990491" cy="329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424F35C-8B08-7EBD-2243-EF563366E0CF}"/>
              </a:ext>
            </a:extLst>
          </p:cNvPr>
          <p:cNvCxnSpPr>
            <a:cxnSpLocks/>
          </p:cNvCxnSpPr>
          <p:nvPr/>
        </p:nvCxnSpPr>
        <p:spPr>
          <a:xfrm>
            <a:off x="4392064" y="2598097"/>
            <a:ext cx="965294" cy="1523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ounded Rectangle 34">
            <a:extLst>
              <a:ext uri="{FF2B5EF4-FFF2-40B4-BE49-F238E27FC236}">
                <a16:creationId xmlns:a16="http://schemas.microsoft.com/office/drawing/2014/main" id="{A04898EB-3182-1A3C-A5BB-F55441EA1727}"/>
              </a:ext>
            </a:extLst>
          </p:cNvPr>
          <p:cNvSpPr/>
          <p:nvPr/>
        </p:nvSpPr>
        <p:spPr>
          <a:xfrm>
            <a:off x="3695381" y="3737829"/>
            <a:ext cx="1620180" cy="63049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GB" sz="900" dirty="0">
                <a:solidFill>
                  <a:srgbClr val="0033A0"/>
                </a:solidFill>
                <a:latin typeface="Arial"/>
              </a:rPr>
              <a:t>Floating until the LHC critical path is impacted:</a:t>
            </a:r>
          </a:p>
          <a:p>
            <a:pPr algn="ctr" defTabSz="685800"/>
            <a:r>
              <a:rPr lang="en-GB" sz="900" dirty="0">
                <a:solidFill>
                  <a:srgbClr val="0033A0"/>
                </a:solidFill>
                <a:latin typeface="Arial"/>
              </a:rPr>
              <a:t> - R5: ~ 6 weeks</a:t>
            </a:r>
          </a:p>
          <a:p>
            <a:pPr algn="ctr" defTabSz="685800"/>
            <a:r>
              <a:rPr lang="en-GB" sz="900" dirty="0">
                <a:solidFill>
                  <a:srgbClr val="0033A0"/>
                </a:solidFill>
                <a:latin typeface="Arial"/>
              </a:rPr>
              <a:t>- L5: ~ 5 weeks</a:t>
            </a:r>
          </a:p>
        </p:txBody>
      </p:sp>
      <p:sp>
        <p:nvSpPr>
          <p:cNvPr id="4" name="Rectangle: Rounded Corners 6">
            <a:extLst>
              <a:ext uri="{FF2B5EF4-FFF2-40B4-BE49-F238E27FC236}">
                <a16:creationId xmlns:a16="http://schemas.microsoft.com/office/drawing/2014/main" id="{D0B1BC73-F61F-5343-258F-4A720608DE29}"/>
              </a:ext>
            </a:extLst>
          </p:cNvPr>
          <p:cNvSpPr/>
          <p:nvPr/>
        </p:nvSpPr>
        <p:spPr>
          <a:xfrm>
            <a:off x="6624228" y="278396"/>
            <a:ext cx="1404156" cy="2160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FFFFFF"/>
                </a:solidFill>
                <a:latin typeface="Arial"/>
              </a:rPr>
              <a:t>E. Vergara</a:t>
            </a:r>
            <a:endParaRPr lang="en-GB" sz="1350" dirty="0">
              <a:solidFill>
                <a:srgbClr val="FFFFFF"/>
              </a:solidFill>
              <a:latin typeface="Arial"/>
            </a:endParaRPr>
          </a:p>
        </p:txBody>
      </p:sp>
      <p:sp>
        <p:nvSpPr>
          <p:cNvPr id="6" name="Footer Placeholder 5">
            <a:extLst>
              <a:ext uri="{FF2B5EF4-FFF2-40B4-BE49-F238E27FC236}">
                <a16:creationId xmlns:a16="http://schemas.microsoft.com/office/drawing/2014/main" id="{0458D806-5D01-9AFC-2C57-BCCE73527EA5}"/>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Tree>
    <p:extLst>
      <p:ext uri="{BB962C8B-B14F-4D97-AF65-F5344CB8AC3E}">
        <p14:creationId xmlns:p14="http://schemas.microsoft.com/office/powerpoint/2010/main" val="36481858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B59CE6-784D-87C6-B767-21FA47426E06}"/>
              </a:ext>
            </a:extLst>
          </p:cNvPr>
          <p:cNvSpPr>
            <a:spLocks noGrp="1"/>
          </p:cNvSpPr>
          <p:nvPr>
            <p:ph type="title"/>
          </p:nvPr>
        </p:nvSpPr>
        <p:spPr/>
        <p:txBody>
          <a:bodyPr/>
          <a:lstStyle/>
          <a:p>
            <a:r>
              <a:rPr lang="en-GB" noProof="0" dirty="0"/>
              <a:t>Conclusion</a:t>
            </a:r>
          </a:p>
        </p:txBody>
      </p:sp>
      <p:sp>
        <p:nvSpPr>
          <p:cNvPr id="7" name="Rounded Rectangle 6">
            <a:extLst>
              <a:ext uri="{FF2B5EF4-FFF2-40B4-BE49-F238E27FC236}">
                <a16:creationId xmlns:a16="http://schemas.microsoft.com/office/drawing/2014/main" id="{05C9D8AA-3315-D480-046E-C9D9191C17C3}"/>
              </a:ext>
            </a:extLst>
          </p:cNvPr>
          <p:cNvSpPr/>
          <p:nvPr/>
        </p:nvSpPr>
        <p:spPr>
          <a:xfrm>
            <a:off x="238792" y="1627709"/>
            <a:ext cx="8005616" cy="54006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r>
              <a:rPr lang="en-GB" sz="1350" dirty="0">
                <a:solidFill>
                  <a:srgbClr val="FFFFFF"/>
                </a:solidFill>
                <a:latin typeface="Arial"/>
              </a:rPr>
              <a:t>So far, the LHC and CMS planning are aligned.</a:t>
            </a:r>
            <a:br>
              <a:rPr lang="en-GB" sz="1350" dirty="0">
                <a:solidFill>
                  <a:srgbClr val="FFFFFF"/>
                </a:solidFill>
                <a:latin typeface="Arial"/>
              </a:rPr>
            </a:br>
            <a:r>
              <a:rPr lang="en-GB" sz="1350" dirty="0">
                <a:solidFill>
                  <a:srgbClr val="FFFFFF"/>
                </a:solidFill>
                <a:latin typeface="Arial"/>
              </a:rPr>
              <a:t>There is a float of approximately 5 to 6 weeks to install the TAXS before impacting the LHC critical path</a:t>
            </a:r>
          </a:p>
        </p:txBody>
      </p:sp>
      <p:sp>
        <p:nvSpPr>
          <p:cNvPr id="8" name="Rounded Rectangle 7">
            <a:extLst>
              <a:ext uri="{FF2B5EF4-FFF2-40B4-BE49-F238E27FC236}">
                <a16:creationId xmlns:a16="http://schemas.microsoft.com/office/drawing/2014/main" id="{6456DC04-4EAD-017B-B961-FBF65A5B7BB1}"/>
              </a:ext>
            </a:extLst>
          </p:cNvPr>
          <p:cNvSpPr/>
          <p:nvPr/>
        </p:nvSpPr>
        <p:spPr>
          <a:xfrm>
            <a:off x="238792" y="2463738"/>
            <a:ext cx="8005616" cy="140415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r>
              <a:rPr lang="en-GB" sz="1350" dirty="0">
                <a:solidFill>
                  <a:srgbClr val="FFFFFF"/>
                </a:solidFill>
                <a:latin typeface="Arial"/>
              </a:rPr>
              <a:t>However, CMS is currently working on the integration of several disruptions and updates to work packages that will directly impact the CMS critical path and reduce this float:</a:t>
            </a:r>
          </a:p>
          <a:p>
            <a:pPr marL="214313" indent="-214313" defTabSz="685800">
              <a:buFont typeface="Arial" panose="020B0604020202020204" pitchFamily="34" charset="0"/>
              <a:buChar char="•"/>
            </a:pPr>
            <a:r>
              <a:rPr lang="en-GB" sz="1050" dirty="0">
                <a:solidFill>
                  <a:srgbClr val="FFFFFF"/>
                </a:solidFill>
                <a:latin typeface="Arial"/>
              </a:rPr>
              <a:t>EN-EL maintenance </a:t>
            </a:r>
          </a:p>
          <a:p>
            <a:pPr marL="214313" indent="-214313" defTabSz="685800">
              <a:buFont typeface="Arial" panose="020B0604020202020204" pitchFamily="34" charset="0"/>
              <a:buChar char="•"/>
            </a:pPr>
            <a:r>
              <a:rPr lang="en-GB" sz="1050" dirty="0">
                <a:solidFill>
                  <a:srgbClr val="FFFFFF"/>
                </a:solidFill>
                <a:latin typeface="Arial"/>
              </a:rPr>
              <a:t>PSS Cons test </a:t>
            </a:r>
          </a:p>
          <a:p>
            <a:pPr marL="214313" indent="-214313" defTabSz="685800">
              <a:buFont typeface="Arial" panose="020B0604020202020204" pitchFamily="34" charset="0"/>
              <a:buChar char="•"/>
            </a:pPr>
            <a:r>
              <a:rPr lang="en-GB" sz="1050" dirty="0">
                <a:solidFill>
                  <a:srgbClr val="FFFFFF"/>
                </a:solidFill>
                <a:latin typeface="Arial"/>
              </a:rPr>
              <a:t>Details of Heavy Lifting procedure of HGCAL</a:t>
            </a:r>
          </a:p>
          <a:p>
            <a:pPr marL="214313" indent="-214313" defTabSz="685800">
              <a:buFont typeface="Arial" panose="020B0604020202020204" pitchFamily="34" charset="0"/>
              <a:buChar char="•"/>
            </a:pPr>
            <a:r>
              <a:rPr lang="en-GB" sz="1050" dirty="0">
                <a:solidFill>
                  <a:srgbClr val="FFFFFF"/>
                </a:solidFill>
                <a:latin typeface="Arial"/>
              </a:rPr>
              <a:t>…</a:t>
            </a:r>
          </a:p>
        </p:txBody>
      </p:sp>
      <p:sp>
        <p:nvSpPr>
          <p:cNvPr id="9" name="Rounded Rectangle 8">
            <a:extLst>
              <a:ext uri="{FF2B5EF4-FFF2-40B4-BE49-F238E27FC236}">
                <a16:creationId xmlns:a16="http://schemas.microsoft.com/office/drawing/2014/main" id="{E7E776DA-301F-81A7-735B-286BF8779E8B}"/>
              </a:ext>
            </a:extLst>
          </p:cNvPr>
          <p:cNvSpPr/>
          <p:nvPr/>
        </p:nvSpPr>
        <p:spPr>
          <a:xfrm>
            <a:off x="251520" y="835411"/>
            <a:ext cx="7992887" cy="54006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r>
              <a:rPr lang="en-GB" sz="1350" dirty="0">
                <a:solidFill>
                  <a:srgbClr val="FFFFFF"/>
                </a:solidFill>
                <a:latin typeface="Arial"/>
              </a:rPr>
              <a:t>CMS UXC55 planning is sequential, and most CMS activities are carried out with the Endcaps open.</a:t>
            </a:r>
            <a:br>
              <a:rPr lang="en-GB" sz="1350" dirty="0">
                <a:solidFill>
                  <a:srgbClr val="FFFFFF"/>
                </a:solidFill>
                <a:latin typeface="Arial"/>
              </a:rPr>
            </a:br>
            <a:r>
              <a:rPr lang="en-GB" sz="1350" dirty="0">
                <a:solidFill>
                  <a:srgbClr val="FFFFFF"/>
                </a:solidFill>
                <a:latin typeface="Arial"/>
              </a:rPr>
              <a:t>There are only very few possible windows to access the TAS region</a:t>
            </a:r>
          </a:p>
        </p:txBody>
      </p:sp>
      <p:sp>
        <p:nvSpPr>
          <p:cNvPr id="2" name="TextBox 1">
            <a:extLst>
              <a:ext uri="{FF2B5EF4-FFF2-40B4-BE49-F238E27FC236}">
                <a16:creationId xmlns:a16="http://schemas.microsoft.com/office/drawing/2014/main" id="{F4711F7B-E798-77FC-C2BB-B5692DF7999A}"/>
              </a:ext>
            </a:extLst>
          </p:cNvPr>
          <p:cNvSpPr txBox="1"/>
          <p:nvPr/>
        </p:nvSpPr>
        <p:spPr>
          <a:xfrm>
            <a:off x="3470074" y="4085888"/>
            <a:ext cx="5670630" cy="161583"/>
          </a:xfrm>
          <a:prstGeom prst="rect">
            <a:avLst/>
          </a:prstGeom>
          <a:noFill/>
        </p:spPr>
        <p:txBody>
          <a:bodyPr wrap="square" lIns="0" tIns="0" rIns="0" bIns="0" rtlCol="0">
            <a:spAutoFit/>
          </a:bodyPr>
          <a:lstStyle/>
          <a:p>
            <a:pPr defTabSz="685800"/>
            <a:r>
              <a:rPr lang="en-GB" sz="1050" dirty="0">
                <a:solidFill>
                  <a:srgbClr val="0033A0"/>
                </a:solidFill>
                <a:latin typeface="Arial"/>
              </a:rPr>
              <a:t>Version 5 of CMS planning is expected to be released in September 2025: </a:t>
            </a:r>
            <a:r>
              <a:rPr lang="en-GB" sz="1050" dirty="0">
                <a:solidFill>
                  <a:srgbClr val="0033A0"/>
                </a:solidFill>
                <a:latin typeface="Arial"/>
                <a:hlinkClick r:id="rId2"/>
              </a:rPr>
              <a:t>EDMS 3075524 v.4</a:t>
            </a:r>
            <a:r>
              <a:rPr lang="en-GB" sz="1050" dirty="0">
                <a:solidFill>
                  <a:srgbClr val="0033A0"/>
                </a:solidFill>
                <a:latin typeface="Arial"/>
              </a:rPr>
              <a:t> </a:t>
            </a:r>
          </a:p>
        </p:txBody>
      </p:sp>
      <p:sp>
        <p:nvSpPr>
          <p:cNvPr id="5" name="Footer Placeholder 4">
            <a:extLst>
              <a:ext uri="{FF2B5EF4-FFF2-40B4-BE49-F238E27FC236}">
                <a16:creationId xmlns:a16="http://schemas.microsoft.com/office/drawing/2014/main" id="{3117364F-4542-2847-6BDA-FA8E8F67219C}"/>
              </a:ext>
            </a:extLst>
          </p:cNvPr>
          <p:cNvSpPr>
            <a:spLocks noGrp="1"/>
          </p:cNvSpPr>
          <p:nvPr>
            <p:ph type="ftr" sz="quarter" idx="11"/>
          </p:nvPr>
        </p:nvSpPr>
        <p:spPr/>
        <p:txBody>
          <a:bodyPr/>
          <a:lstStyle/>
          <a:p>
            <a:r>
              <a:rPr lang="en-GB"/>
              <a:t>LS3 work sequencing on CMS FIN for VAX service lines installation - O. Boettcher - 14 July 2025</a:t>
            </a:r>
            <a:endParaRPr lang="en-US"/>
          </a:p>
        </p:txBody>
      </p:sp>
    </p:spTree>
    <p:extLst>
      <p:ext uri="{BB962C8B-B14F-4D97-AF65-F5344CB8AC3E}">
        <p14:creationId xmlns:p14="http://schemas.microsoft.com/office/powerpoint/2010/main" val="3148284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BF05A-6E4B-1C01-D92A-E92D4D5C3E1B}"/>
              </a:ext>
            </a:extLst>
          </p:cNvPr>
          <p:cNvSpPr>
            <a:spLocks noGrp="1"/>
          </p:cNvSpPr>
          <p:nvPr>
            <p:ph type="title"/>
          </p:nvPr>
        </p:nvSpPr>
        <p:spPr>
          <a:xfrm>
            <a:off x="612000" y="135000"/>
            <a:ext cx="5256144" cy="540000"/>
          </a:xfrm>
        </p:spPr>
        <p:txBody>
          <a:bodyPr/>
          <a:lstStyle/>
          <a:p>
            <a:r>
              <a:rPr lang="en-US" dirty="0"/>
              <a:t>Introduction </a:t>
            </a:r>
          </a:p>
        </p:txBody>
      </p:sp>
      <p:sp>
        <p:nvSpPr>
          <p:cNvPr id="3" name="Content Placeholder 2">
            <a:extLst>
              <a:ext uri="{FF2B5EF4-FFF2-40B4-BE49-F238E27FC236}">
                <a16:creationId xmlns:a16="http://schemas.microsoft.com/office/drawing/2014/main" id="{8027EBE6-0396-2AC0-DD89-FEA47C163232}"/>
              </a:ext>
            </a:extLst>
          </p:cNvPr>
          <p:cNvSpPr>
            <a:spLocks noGrp="1"/>
          </p:cNvSpPr>
          <p:nvPr>
            <p:ph idx="1"/>
          </p:nvPr>
        </p:nvSpPr>
        <p:spPr>
          <a:xfrm>
            <a:off x="467544" y="590947"/>
            <a:ext cx="5040560" cy="3997027"/>
          </a:xfrm>
        </p:spPr>
        <p:txBody>
          <a:bodyPr>
            <a:noAutofit/>
          </a:bodyPr>
          <a:lstStyle/>
          <a:p>
            <a:pPr marL="177800" indent="-177800"/>
            <a:r>
              <a:rPr lang="en-GB" sz="1400" dirty="0"/>
              <a:t>LHC vacuum equipment between Q1 and TAS will be moved for HL-LHC to the experimental caverns of ATLAS and CMS. </a:t>
            </a:r>
            <a:br>
              <a:rPr lang="en-GB" sz="1400" dirty="0"/>
            </a:br>
            <a:r>
              <a:rPr lang="en-GB" sz="1400" dirty="0"/>
              <a:t>New space need to be created for the VAX components at the new positions and for the rooting of vacuum services. </a:t>
            </a:r>
          </a:p>
          <a:p>
            <a:pPr marL="177800" indent="-177800"/>
            <a:r>
              <a:rPr lang="en-GB" sz="1400" dirty="0"/>
              <a:t>This presentation tries to resume on the status of the steps to and the actual planning during LS3:</a:t>
            </a:r>
          </a:p>
        </p:txBody>
      </p:sp>
      <p:sp>
        <p:nvSpPr>
          <p:cNvPr id="4" name="Footer Placeholder 3">
            <a:extLst>
              <a:ext uri="{FF2B5EF4-FFF2-40B4-BE49-F238E27FC236}">
                <a16:creationId xmlns:a16="http://schemas.microsoft.com/office/drawing/2014/main" id="{FDA7AA51-6EC8-258E-1866-F41822F619D4}"/>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6" name="Picture 5">
            <a:extLst>
              <a:ext uri="{FF2B5EF4-FFF2-40B4-BE49-F238E27FC236}">
                <a16:creationId xmlns:a16="http://schemas.microsoft.com/office/drawing/2014/main" id="{7C8E7486-9F7D-1EC9-081C-FD45CAFCC197}"/>
              </a:ext>
            </a:extLst>
          </p:cNvPr>
          <p:cNvPicPr>
            <a:picLocks noChangeAspect="1"/>
          </p:cNvPicPr>
          <p:nvPr/>
        </p:nvPicPr>
        <p:blipFill>
          <a:blip r:embed="rId2"/>
          <a:stretch>
            <a:fillRect/>
          </a:stretch>
        </p:blipFill>
        <p:spPr>
          <a:xfrm>
            <a:off x="5603691" y="339502"/>
            <a:ext cx="3540309" cy="1817485"/>
          </a:xfrm>
          <a:prstGeom prst="rect">
            <a:avLst/>
          </a:prstGeom>
        </p:spPr>
      </p:pic>
      <p:pic>
        <p:nvPicPr>
          <p:cNvPr id="9" name="Picture 8">
            <a:extLst>
              <a:ext uri="{FF2B5EF4-FFF2-40B4-BE49-F238E27FC236}">
                <a16:creationId xmlns:a16="http://schemas.microsoft.com/office/drawing/2014/main" id="{19D574EA-3F6D-5B28-E5F8-43A596A95421}"/>
              </a:ext>
            </a:extLst>
          </p:cNvPr>
          <p:cNvPicPr>
            <a:picLocks noChangeAspect="1"/>
          </p:cNvPicPr>
          <p:nvPr/>
        </p:nvPicPr>
        <p:blipFill>
          <a:blip r:embed="rId3"/>
          <a:stretch>
            <a:fillRect/>
          </a:stretch>
        </p:blipFill>
        <p:spPr>
          <a:xfrm>
            <a:off x="5575750" y="2232057"/>
            <a:ext cx="3471050" cy="2327515"/>
          </a:xfrm>
          <a:prstGeom prst="rect">
            <a:avLst/>
          </a:prstGeom>
        </p:spPr>
      </p:pic>
      <p:pic>
        <p:nvPicPr>
          <p:cNvPr id="10" name="Picture 1">
            <a:extLst>
              <a:ext uri="{FF2B5EF4-FFF2-40B4-BE49-F238E27FC236}">
                <a16:creationId xmlns:a16="http://schemas.microsoft.com/office/drawing/2014/main" id="{0E6F1B4E-7AEE-6770-71CF-F0105F629C2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75" r="13737"/>
          <a:stretch/>
        </p:blipFill>
        <p:spPr bwMode="auto">
          <a:xfrm>
            <a:off x="7540513" y="3338497"/>
            <a:ext cx="1573933" cy="15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7D0BD65-BFB7-1C68-E035-A0EE2A1C0197}"/>
              </a:ext>
            </a:extLst>
          </p:cNvPr>
          <p:cNvPicPr>
            <a:picLocks noChangeAspect="1"/>
          </p:cNvPicPr>
          <p:nvPr/>
        </p:nvPicPr>
        <p:blipFill>
          <a:blip r:embed="rId5"/>
          <a:stretch>
            <a:fillRect/>
          </a:stretch>
        </p:blipFill>
        <p:spPr>
          <a:xfrm>
            <a:off x="427656" y="2043539"/>
            <a:ext cx="4960010" cy="2798505"/>
          </a:xfrm>
          <a:prstGeom prst="rect">
            <a:avLst/>
          </a:prstGeom>
        </p:spPr>
      </p:pic>
    </p:spTree>
    <p:extLst>
      <p:ext uri="{BB962C8B-B14F-4D97-AF65-F5344CB8AC3E}">
        <p14:creationId xmlns:p14="http://schemas.microsoft.com/office/powerpoint/2010/main" val="1783427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C91CF-A36B-BD45-9CCD-21DD8DBC1DE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DEE3537-B94C-67B9-A23C-6E91797FD154}"/>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B1124348-0ED4-DCB9-1E9A-F16AEE141B4A}"/>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6" name="Picture 5">
            <a:extLst>
              <a:ext uri="{FF2B5EF4-FFF2-40B4-BE49-F238E27FC236}">
                <a16:creationId xmlns:a16="http://schemas.microsoft.com/office/drawing/2014/main" id="{771D47ED-7698-1A60-DCAD-DB03185E7A7D}"/>
              </a:ext>
            </a:extLst>
          </p:cNvPr>
          <p:cNvPicPr>
            <a:picLocks noChangeAspect="1"/>
          </p:cNvPicPr>
          <p:nvPr/>
        </p:nvPicPr>
        <p:blipFill>
          <a:blip r:embed="rId2"/>
          <a:stretch>
            <a:fillRect/>
          </a:stretch>
        </p:blipFill>
        <p:spPr>
          <a:xfrm>
            <a:off x="105548" y="0"/>
            <a:ext cx="8668454" cy="4876006"/>
          </a:xfrm>
          <a:prstGeom prst="rect">
            <a:avLst/>
          </a:prstGeom>
          <a:ln>
            <a:solidFill>
              <a:schemeClr val="accent1"/>
            </a:solidFill>
          </a:ln>
        </p:spPr>
      </p:pic>
    </p:spTree>
    <p:extLst>
      <p:ext uri="{BB962C8B-B14F-4D97-AF65-F5344CB8AC3E}">
        <p14:creationId xmlns:p14="http://schemas.microsoft.com/office/powerpoint/2010/main" val="2221478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DC126-260F-3BD5-ED4A-1C54D154268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C2D969C-A419-1A38-1870-20CC6B227A40}"/>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563AE553-180E-E9F1-CE29-4E8392DBF02F}"/>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6" name="Picture 5">
            <a:extLst>
              <a:ext uri="{FF2B5EF4-FFF2-40B4-BE49-F238E27FC236}">
                <a16:creationId xmlns:a16="http://schemas.microsoft.com/office/drawing/2014/main" id="{C03FFCEE-5E4E-CF23-5944-FEF92ACE979F}"/>
              </a:ext>
            </a:extLst>
          </p:cNvPr>
          <p:cNvPicPr>
            <a:picLocks noChangeAspect="1"/>
          </p:cNvPicPr>
          <p:nvPr/>
        </p:nvPicPr>
        <p:blipFill>
          <a:blip r:embed="rId2"/>
          <a:stretch>
            <a:fillRect/>
          </a:stretch>
        </p:blipFill>
        <p:spPr>
          <a:xfrm>
            <a:off x="323527" y="28484"/>
            <a:ext cx="8617815" cy="4847522"/>
          </a:xfrm>
          <a:prstGeom prst="rect">
            <a:avLst/>
          </a:prstGeom>
          <a:ln>
            <a:solidFill>
              <a:schemeClr val="accent1"/>
            </a:solidFill>
          </a:ln>
        </p:spPr>
      </p:pic>
    </p:spTree>
    <p:extLst>
      <p:ext uri="{BB962C8B-B14F-4D97-AF65-F5344CB8AC3E}">
        <p14:creationId xmlns:p14="http://schemas.microsoft.com/office/powerpoint/2010/main" val="3226619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7">
            <a:extLst>
              <a:ext uri="{FF2B5EF4-FFF2-40B4-BE49-F238E27FC236}">
                <a16:creationId xmlns:a16="http://schemas.microsoft.com/office/drawing/2014/main" id="{AF736368-412F-4A49-0BEE-9B99973C9BC7}"/>
              </a:ext>
            </a:extLst>
          </p:cNvPr>
          <p:cNvSpPr>
            <a:spLocks noGrp="1"/>
          </p:cNvSpPr>
          <p:nvPr>
            <p:ph idx="1"/>
          </p:nvPr>
        </p:nvSpPr>
        <p:spPr>
          <a:xfrm>
            <a:off x="539552" y="978524"/>
            <a:ext cx="5328592" cy="1723135"/>
          </a:xfrm>
        </p:spPr>
        <p:txBody>
          <a:bodyPr>
            <a:normAutofit/>
          </a:bodyPr>
          <a:lstStyle/>
          <a:p>
            <a:r>
              <a:rPr lang="en-US" sz="1800" dirty="0"/>
              <a:t>Many presentations and activity at the moment on LS3 planning.</a:t>
            </a:r>
          </a:p>
          <a:p>
            <a:r>
              <a:rPr lang="en-US" sz="1800" dirty="0"/>
              <a:t>Difficult to check if logic is correct.</a:t>
            </a:r>
          </a:p>
          <a:p>
            <a:r>
              <a:rPr lang="en-US" sz="1800" dirty="0"/>
              <a:t>Harmonization will still need some discussions and additional work! </a:t>
            </a:r>
          </a:p>
        </p:txBody>
      </p:sp>
      <p:sp>
        <p:nvSpPr>
          <p:cNvPr id="2" name="Title 1">
            <a:extLst>
              <a:ext uri="{FF2B5EF4-FFF2-40B4-BE49-F238E27FC236}">
                <a16:creationId xmlns:a16="http://schemas.microsoft.com/office/drawing/2014/main" id="{E010B65F-2570-AC04-E9D4-EB3F79C86F61}"/>
              </a:ext>
            </a:extLst>
          </p:cNvPr>
          <p:cNvSpPr>
            <a:spLocks noGrp="1"/>
          </p:cNvSpPr>
          <p:nvPr>
            <p:ph type="title"/>
          </p:nvPr>
        </p:nvSpPr>
        <p:spPr/>
        <p:txBody>
          <a:bodyPr/>
          <a:lstStyle/>
          <a:p>
            <a:pPr algn="l"/>
            <a:r>
              <a:rPr lang="en-US" dirty="0"/>
              <a:t>LS3 planning dates </a:t>
            </a:r>
          </a:p>
        </p:txBody>
      </p:sp>
      <p:sp>
        <p:nvSpPr>
          <p:cNvPr id="4" name="Footer Placeholder 3">
            <a:extLst>
              <a:ext uri="{FF2B5EF4-FFF2-40B4-BE49-F238E27FC236}">
                <a16:creationId xmlns:a16="http://schemas.microsoft.com/office/drawing/2014/main" id="{7FABF965-BA9A-1B94-9DCB-4120D7A990EB}"/>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7" name="Picture 6">
            <a:extLst>
              <a:ext uri="{FF2B5EF4-FFF2-40B4-BE49-F238E27FC236}">
                <a16:creationId xmlns:a16="http://schemas.microsoft.com/office/drawing/2014/main" id="{AC147C15-E2FC-D6D3-F0A1-AF7A573CF7CF}"/>
              </a:ext>
            </a:extLst>
          </p:cNvPr>
          <p:cNvPicPr>
            <a:picLocks noChangeAspect="1"/>
          </p:cNvPicPr>
          <p:nvPr/>
        </p:nvPicPr>
        <p:blipFill>
          <a:blip r:embed="rId2"/>
          <a:stretch>
            <a:fillRect/>
          </a:stretch>
        </p:blipFill>
        <p:spPr>
          <a:xfrm>
            <a:off x="5868144" y="3066199"/>
            <a:ext cx="3275856" cy="1502613"/>
          </a:xfrm>
          <a:prstGeom prst="rect">
            <a:avLst/>
          </a:prstGeom>
        </p:spPr>
      </p:pic>
      <p:pic>
        <p:nvPicPr>
          <p:cNvPr id="11" name="Picture 10">
            <a:extLst>
              <a:ext uri="{FF2B5EF4-FFF2-40B4-BE49-F238E27FC236}">
                <a16:creationId xmlns:a16="http://schemas.microsoft.com/office/drawing/2014/main" id="{67EB109D-004C-596B-749C-0E75A6B4FAA0}"/>
              </a:ext>
            </a:extLst>
          </p:cNvPr>
          <p:cNvPicPr>
            <a:picLocks noChangeAspect="1"/>
          </p:cNvPicPr>
          <p:nvPr/>
        </p:nvPicPr>
        <p:blipFill>
          <a:blip r:embed="rId3"/>
          <a:stretch>
            <a:fillRect/>
          </a:stretch>
        </p:blipFill>
        <p:spPr>
          <a:xfrm>
            <a:off x="2411869" y="3078930"/>
            <a:ext cx="3339818" cy="1489882"/>
          </a:xfrm>
          <a:prstGeom prst="rect">
            <a:avLst/>
          </a:prstGeom>
        </p:spPr>
      </p:pic>
      <p:pic>
        <p:nvPicPr>
          <p:cNvPr id="13" name="Picture 12">
            <a:extLst>
              <a:ext uri="{FF2B5EF4-FFF2-40B4-BE49-F238E27FC236}">
                <a16:creationId xmlns:a16="http://schemas.microsoft.com/office/drawing/2014/main" id="{FBDA3907-B087-7CF1-8713-4EA2464EFFE2}"/>
              </a:ext>
            </a:extLst>
          </p:cNvPr>
          <p:cNvPicPr>
            <a:picLocks noChangeAspect="1"/>
          </p:cNvPicPr>
          <p:nvPr/>
        </p:nvPicPr>
        <p:blipFill>
          <a:blip r:embed="rId4"/>
          <a:stretch>
            <a:fillRect/>
          </a:stretch>
        </p:blipFill>
        <p:spPr>
          <a:xfrm>
            <a:off x="61775" y="3046425"/>
            <a:ext cx="2232248" cy="730795"/>
          </a:xfrm>
          <a:prstGeom prst="rect">
            <a:avLst/>
          </a:prstGeom>
        </p:spPr>
      </p:pic>
      <p:pic>
        <p:nvPicPr>
          <p:cNvPr id="15" name="Picture 14">
            <a:extLst>
              <a:ext uri="{FF2B5EF4-FFF2-40B4-BE49-F238E27FC236}">
                <a16:creationId xmlns:a16="http://schemas.microsoft.com/office/drawing/2014/main" id="{EEB783E0-20AD-EA71-044B-2D86F0471EEF}"/>
              </a:ext>
            </a:extLst>
          </p:cNvPr>
          <p:cNvPicPr>
            <a:picLocks noChangeAspect="1"/>
          </p:cNvPicPr>
          <p:nvPr/>
        </p:nvPicPr>
        <p:blipFill>
          <a:blip r:embed="rId4"/>
          <a:stretch>
            <a:fillRect/>
          </a:stretch>
        </p:blipFill>
        <p:spPr>
          <a:xfrm>
            <a:off x="36436" y="3795886"/>
            <a:ext cx="2232249" cy="730796"/>
          </a:xfrm>
          <a:prstGeom prst="rect">
            <a:avLst/>
          </a:prstGeom>
        </p:spPr>
      </p:pic>
      <p:sp>
        <p:nvSpPr>
          <p:cNvPr id="24" name="TextBox 23">
            <a:extLst>
              <a:ext uri="{FF2B5EF4-FFF2-40B4-BE49-F238E27FC236}">
                <a16:creationId xmlns:a16="http://schemas.microsoft.com/office/drawing/2014/main" id="{DBF77BF8-F316-AA3F-D3EA-DFEC76B59A89}"/>
              </a:ext>
            </a:extLst>
          </p:cNvPr>
          <p:cNvSpPr txBox="1"/>
          <p:nvPr/>
        </p:nvSpPr>
        <p:spPr>
          <a:xfrm>
            <a:off x="72152" y="2758626"/>
            <a:ext cx="4248472" cy="230832"/>
          </a:xfrm>
          <a:prstGeom prst="rect">
            <a:avLst/>
          </a:prstGeom>
          <a:noFill/>
        </p:spPr>
        <p:txBody>
          <a:bodyPr wrap="square" rtlCol="0">
            <a:spAutoFit/>
          </a:bodyPr>
          <a:lstStyle/>
          <a:p>
            <a:pPr algn="ctr"/>
            <a:r>
              <a:rPr lang="en-US" sz="900" dirty="0">
                <a:hlinkClick r:id="rId5"/>
              </a:rPr>
              <a:t>HL-LHC Coordination Group meeting 07.07.25 - T. Loiseau + F. Sanchez Galan</a:t>
            </a:r>
            <a:r>
              <a:rPr lang="en-US" sz="900" dirty="0"/>
              <a:t> </a:t>
            </a:r>
            <a:endParaRPr lang="en-GB" sz="900" dirty="0"/>
          </a:p>
        </p:txBody>
      </p:sp>
      <p:sp>
        <p:nvSpPr>
          <p:cNvPr id="25" name="TextBox 24">
            <a:extLst>
              <a:ext uri="{FF2B5EF4-FFF2-40B4-BE49-F238E27FC236}">
                <a16:creationId xmlns:a16="http://schemas.microsoft.com/office/drawing/2014/main" id="{AC9CFE08-C92E-4C5B-F7CA-8FE2802F8C68}"/>
              </a:ext>
            </a:extLst>
          </p:cNvPr>
          <p:cNvSpPr txBox="1"/>
          <p:nvPr/>
        </p:nvSpPr>
        <p:spPr>
          <a:xfrm>
            <a:off x="5437074" y="612073"/>
            <a:ext cx="4248472" cy="230832"/>
          </a:xfrm>
          <a:prstGeom prst="rect">
            <a:avLst/>
          </a:prstGeom>
          <a:noFill/>
        </p:spPr>
        <p:txBody>
          <a:bodyPr wrap="square" rtlCol="0">
            <a:spAutoFit/>
          </a:bodyPr>
          <a:lstStyle/>
          <a:p>
            <a:pPr algn="ctr"/>
            <a:r>
              <a:rPr lang="en-US" sz="900" dirty="0">
                <a:hlinkClick r:id="rId5"/>
              </a:rPr>
              <a:t>HL-LHC Coordination Group meeting 07.07.25 – P. Fessia</a:t>
            </a:r>
            <a:endParaRPr lang="en-GB" sz="900" dirty="0"/>
          </a:p>
        </p:txBody>
      </p:sp>
      <p:pic>
        <p:nvPicPr>
          <p:cNvPr id="26" name="Picture 25">
            <a:extLst>
              <a:ext uri="{FF2B5EF4-FFF2-40B4-BE49-F238E27FC236}">
                <a16:creationId xmlns:a16="http://schemas.microsoft.com/office/drawing/2014/main" id="{A95062A8-E881-2782-02C6-2B2562568690}"/>
              </a:ext>
            </a:extLst>
          </p:cNvPr>
          <p:cNvPicPr>
            <a:picLocks noChangeAspect="1"/>
          </p:cNvPicPr>
          <p:nvPr/>
        </p:nvPicPr>
        <p:blipFill>
          <a:blip r:embed="rId6"/>
          <a:stretch>
            <a:fillRect/>
          </a:stretch>
        </p:blipFill>
        <p:spPr>
          <a:xfrm>
            <a:off x="6075821" y="833355"/>
            <a:ext cx="2970979" cy="2060204"/>
          </a:xfrm>
          <a:prstGeom prst="rect">
            <a:avLst/>
          </a:prstGeom>
        </p:spPr>
      </p:pic>
      <p:sp>
        <p:nvSpPr>
          <p:cNvPr id="29" name="TextBox 28">
            <a:extLst>
              <a:ext uri="{FF2B5EF4-FFF2-40B4-BE49-F238E27FC236}">
                <a16:creationId xmlns:a16="http://schemas.microsoft.com/office/drawing/2014/main" id="{413A1D72-D4A7-EAE9-1018-7A2A3D9CF080}"/>
              </a:ext>
            </a:extLst>
          </p:cNvPr>
          <p:cNvSpPr txBox="1"/>
          <p:nvPr/>
        </p:nvSpPr>
        <p:spPr>
          <a:xfrm>
            <a:off x="4049220" y="2848098"/>
            <a:ext cx="4248472" cy="230832"/>
          </a:xfrm>
          <a:prstGeom prst="rect">
            <a:avLst/>
          </a:prstGeom>
          <a:noFill/>
        </p:spPr>
        <p:txBody>
          <a:bodyPr wrap="square" rtlCol="0">
            <a:spAutoFit/>
          </a:bodyPr>
          <a:lstStyle/>
          <a:p>
            <a:pPr algn="ctr"/>
            <a:r>
              <a:rPr lang="en-GB" sz="900" dirty="0">
                <a:hlinkClick r:id="rId7"/>
              </a:rPr>
              <a:t>EN-ACE Scheduling Tool (extraction: 2025-07-14)</a:t>
            </a:r>
            <a:endParaRPr lang="en-GB" sz="900" dirty="0"/>
          </a:p>
        </p:txBody>
      </p:sp>
    </p:spTree>
    <p:extLst>
      <p:ext uri="{BB962C8B-B14F-4D97-AF65-F5344CB8AC3E}">
        <p14:creationId xmlns:p14="http://schemas.microsoft.com/office/powerpoint/2010/main" val="2603187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42814-8847-C934-CD79-63CF64F64001}"/>
            </a:ext>
          </a:extLst>
        </p:cNvPr>
        <p:cNvGrpSpPr/>
        <p:nvPr/>
      </p:nvGrpSpPr>
      <p:grpSpPr>
        <a:xfrm>
          <a:off x="0" y="0"/>
          <a:ext cx="0" cy="0"/>
          <a:chOff x="0" y="0"/>
          <a:chExt cx="0" cy="0"/>
        </a:xfrm>
      </p:grpSpPr>
      <p:sp>
        <p:nvSpPr>
          <p:cNvPr id="28" name="Content Placeholder 27">
            <a:extLst>
              <a:ext uri="{FF2B5EF4-FFF2-40B4-BE49-F238E27FC236}">
                <a16:creationId xmlns:a16="http://schemas.microsoft.com/office/drawing/2014/main" id="{BF823CC5-D1C9-0E95-4438-BAF7C41C3ABD}"/>
              </a:ext>
            </a:extLst>
          </p:cNvPr>
          <p:cNvSpPr>
            <a:spLocks noGrp="1"/>
          </p:cNvSpPr>
          <p:nvPr>
            <p:ph idx="1"/>
          </p:nvPr>
        </p:nvSpPr>
        <p:spPr>
          <a:xfrm>
            <a:off x="539551" y="834880"/>
            <a:ext cx="8481971" cy="3753094"/>
          </a:xfrm>
        </p:spPr>
        <p:txBody>
          <a:bodyPr>
            <a:normAutofit/>
          </a:bodyPr>
          <a:lstStyle/>
          <a:p>
            <a:r>
              <a:rPr lang="en-US" sz="1800" dirty="0"/>
              <a:t>LS3 schedule in B1R5 is actually listing the process quite good and can be taken as a guide! </a:t>
            </a:r>
          </a:p>
        </p:txBody>
      </p:sp>
      <p:sp>
        <p:nvSpPr>
          <p:cNvPr id="2" name="Title 1">
            <a:extLst>
              <a:ext uri="{FF2B5EF4-FFF2-40B4-BE49-F238E27FC236}">
                <a16:creationId xmlns:a16="http://schemas.microsoft.com/office/drawing/2014/main" id="{91B0B8E2-0AF3-0720-3056-A6B761581A0E}"/>
              </a:ext>
            </a:extLst>
          </p:cNvPr>
          <p:cNvSpPr>
            <a:spLocks noGrp="1"/>
          </p:cNvSpPr>
          <p:nvPr>
            <p:ph type="title"/>
          </p:nvPr>
        </p:nvSpPr>
        <p:spPr/>
        <p:txBody>
          <a:bodyPr/>
          <a:lstStyle/>
          <a:p>
            <a:pPr algn="l"/>
            <a:r>
              <a:rPr lang="en-US" dirty="0"/>
              <a:t>LS3 planning dates </a:t>
            </a:r>
          </a:p>
        </p:txBody>
      </p:sp>
      <p:sp>
        <p:nvSpPr>
          <p:cNvPr id="4" name="Footer Placeholder 3">
            <a:extLst>
              <a:ext uri="{FF2B5EF4-FFF2-40B4-BE49-F238E27FC236}">
                <a16:creationId xmlns:a16="http://schemas.microsoft.com/office/drawing/2014/main" id="{AFCDE93D-4DB1-D0FC-234C-E981F3C88069}"/>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7" name="Picture 6">
            <a:extLst>
              <a:ext uri="{FF2B5EF4-FFF2-40B4-BE49-F238E27FC236}">
                <a16:creationId xmlns:a16="http://schemas.microsoft.com/office/drawing/2014/main" id="{6DE01DEC-3B16-70A6-FD1C-0B1794D30C43}"/>
              </a:ext>
            </a:extLst>
          </p:cNvPr>
          <p:cNvPicPr>
            <a:picLocks noChangeAspect="1"/>
          </p:cNvPicPr>
          <p:nvPr/>
        </p:nvPicPr>
        <p:blipFill>
          <a:blip r:embed="rId2"/>
          <a:stretch>
            <a:fillRect/>
          </a:stretch>
        </p:blipFill>
        <p:spPr>
          <a:xfrm>
            <a:off x="1754546" y="1599221"/>
            <a:ext cx="6201830" cy="2844737"/>
          </a:xfrm>
          <a:prstGeom prst="rect">
            <a:avLst/>
          </a:prstGeom>
          <a:ln>
            <a:solidFill>
              <a:schemeClr val="accent1"/>
            </a:solidFill>
          </a:ln>
        </p:spPr>
      </p:pic>
      <p:sp>
        <p:nvSpPr>
          <p:cNvPr id="29" name="TextBox 28">
            <a:extLst>
              <a:ext uri="{FF2B5EF4-FFF2-40B4-BE49-F238E27FC236}">
                <a16:creationId xmlns:a16="http://schemas.microsoft.com/office/drawing/2014/main" id="{B1C1263D-0F18-51BD-8A98-AF9F3B8B69AE}"/>
              </a:ext>
            </a:extLst>
          </p:cNvPr>
          <p:cNvSpPr txBox="1"/>
          <p:nvPr/>
        </p:nvSpPr>
        <p:spPr>
          <a:xfrm>
            <a:off x="2771800" y="1315175"/>
            <a:ext cx="4248472" cy="230832"/>
          </a:xfrm>
          <a:prstGeom prst="rect">
            <a:avLst/>
          </a:prstGeom>
          <a:noFill/>
        </p:spPr>
        <p:txBody>
          <a:bodyPr wrap="square" rtlCol="0">
            <a:spAutoFit/>
          </a:bodyPr>
          <a:lstStyle/>
          <a:p>
            <a:pPr algn="ctr"/>
            <a:r>
              <a:rPr lang="en-GB" sz="900" dirty="0">
                <a:hlinkClick r:id="rId3"/>
              </a:rPr>
              <a:t>EN-ACE Scheduling Tool (extraction: 2025-07-14)</a:t>
            </a:r>
            <a:endParaRPr lang="en-GB" sz="900" dirty="0"/>
          </a:p>
        </p:txBody>
      </p:sp>
    </p:spTree>
    <p:extLst>
      <p:ext uri="{BB962C8B-B14F-4D97-AF65-F5344CB8AC3E}">
        <p14:creationId xmlns:p14="http://schemas.microsoft.com/office/powerpoint/2010/main" val="3724032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7875B-947D-A819-47BB-9DECCEBF3EE4}"/>
            </a:ext>
          </a:extLst>
        </p:cNvPr>
        <p:cNvGrpSpPr/>
        <p:nvPr/>
      </p:nvGrpSpPr>
      <p:grpSpPr>
        <a:xfrm>
          <a:off x="0" y="0"/>
          <a:ext cx="0" cy="0"/>
          <a:chOff x="0" y="0"/>
          <a:chExt cx="0" cy="0"/>
        </a:xfrm>
      </p:grpSpPr>
      <p:sp>
        <p:nvSpPr>
          <p:cNvPr id="28" name="Content Placeholder 27">
            <a:extLst>
              <a:ext uri="{FF2B5EF4-FFF2-40B4-BE49-F238E27FC236}">
                <a16:creationId xmlns:a16="http://schemas.microsoft.com/office/drawing/2014/main" id="{2736321F-C57E-BDCB-A8A1-F55C9D2BD199}"/>
              </a:ext>
            </a:extLst>
          </p:cNvPr>
          <p:cNvSpPr>
            <a:spLocks noGrp="1"/>
          </p:cNvSpPr>
          <p:nvPr>
            <p:ph idx="1"/>
          </p:nvPr>
        </p:nvSpPr>
        <p:spPr>
          <a:xfrm>
            <a:off x="539551" y="834880"/>
            <a:ext cx="8481971" cy="3753094"/>
          </a:xfrm>
        </p:spPr>
        <p:txBody>
          <a:bodyPr>
            <a:normAutofit fontScale="32500" lnSpcReduction="20000"/>
          </a:bodyPr>
          <a:lstStyle/>
          <a:p>
            <a:pPr marL="0" lvl="0" indent="0">
              <a:buNone/>
            </a:pPr>
            <a:r>
              <a:rPr lang="en-GB" b="1" dirty="0"/>
              <a:t>WP8 intervention on tunnel side</a:t>
            </a:r>
            <a:endParaRPr lang="en-GB" sz="3200" b="1" dirty="0"/>
          </a:p>
          <a:p>
            <a:pPr lvl="1"/>
            <a:r>
              <a:rPr lang="en-GB" dirty="0"/>
              <a:t>Removal Z-stop, He-stop etc.</a:t>
            </a:r>
          </a:p>
          <a:p>
            <a:pPr marL="457200" lvl="1" indent="0">
              <a:buNone/>
            </a:pPr>
            <a:endParaRPr lang="en-GB" sz="2800" dirty="0"/>
          </a:p>
          <a:p>
            <a:pPr marL="0" lvl="0" indent="0">
              <a:buNone/>
            </a:pPr>
            <a:r>
              <a:rPr lang="en-GB" b="1" dirty="0"/>
              <a:t>WP8 steps to TAS removal and to FIN c</a:t>
            </a:r>
            <a:r>
              <a:rPr lang="en-GB" sz="2400" b="1" dirty="0"/>
              <a:t>onfiguration LS3 for CMS opening</a:t>
            </a:r>
            <a:endParaRPr lang="en-GB" b="1" dirty="0"/>
          </a:p>
          <a:p>
            <a:pPr lvl="1"/>
            <a:r>
              <a:rPr lang="en-GB" dirty="0"/>
              <a:t>Remove horizontal survey equipment, </a:t>
            </a:r>
            <a:endParaRPr lang="en-GB" sz="2800" dirty="0"/>
          </a:p>
          <a:p>
            <a:pPr lvl="1"/>
            <a:r>
              <a:rPr lang="en-GB" dirty="0"/>
              <a:t>Remove horizontal alignment mechanism</a:t>
            </a:r>
            <a:endParaRPr lang="en-GB" sz="2800" dirty="0"/>
          </a:p>
          <a:p>
            <a:pPr lvl="1"/>
            <a:r>
              <a:rPr lang="en-GB" dirty="0"/>
              <a:t>Remove vertical survey equipment</a:t>
            </a:r>
            <a:endParaRPr lang="en-GB" sz="2800" dirty="0"/>
          </a:p>
          <a:p>
            <a:pPr lvl="1"/>
            <a:r>
              <a:rPr lang="en-GB" dirty="0"/>
              <a:t>Remove TAS with cradle </a:t>
            </a:r>
            <a:endParaRPr lang="en-GB" sz="2800" dirty="0"/>
          </a:p>
          <a:p>
            <a:pPr marL="914400" lvl="2" indent="0">
              <a:buNone/>
            </a:pPr>
            <a:r>
              <a:rPr lang="en-GB" dirty="0"/>
              <a:t>~500mm movement towards IP</a:t>
            </a:r>
            <a:endParaRPr lang="en-GB" sz="2400" dirty="0"/>
          </a:p>
          <a:p>
            <a:pPr marL="914400" lvl="2" indent="0">
              <a:buNone/>
            </a:pPr>
            <a:r>
              <a:rPr lang="en-GB" dirty="0" err="1"/>
              <a:t>evtl</a:t>
            </a:r>
            <a:r>
              <a:rPr lang="en-GB" dirty="0"/>
              <a:t>. add. slinging or mechanical structures for handling to surface</a:t>
            </a:r>
            <a:endParaRPr lang="en-GB" sz="2400" dirty="0"/>
          </a:p>
          <a:p>
            <a:pPr marL="914400" lvl="2" indent="0">
              <a:buNone/>
            </a:pPr>
            <a:r>
              <a:rPr lang="en-GB" dirty="0"/>
              <a:t>Lifting to surface (far side through cavern crane first)</a:t>
            </a:r>
            <a:endParaRPr lang="en-GB" sz="2400" dirty="0"/>
          </a:p>
          <a:p>
            <a:pPr lvl="1"/>
            <a:r>
              <a:rPr lang="en-GB" dirty="0"/>
              <a:t>Installation of FIN holes machining structures (cavern side) </a:t>
            </a:r>
            <a:endParaRPr lang="en-GB" sz="2800" dirty="0"/>
          </a:p>
          <a:p>
            <a:pPr lvl="1"/>
            <a:r>
              <a:rPr lang="en-GB" dirty="0"/>
              <a:t>Installation of protection hood (cavern side) </a:t>
            </a:r>
            <a:endParaRPr lang="en-GB" sz="2800" dirty="0"/>
          </a:p>
          <a:p>
            <a:pPr marL="0" indent="0">
              <a:buNone/>
            </a:pPr>
            <a:r>
              <a:rPr lang="en-GB" dirty="0"/>
              <a:t> </a:t>
            </a:r>
            <a:endParaRPr lang="en-GB" sz="3200" dirty="0"/>
          </a:p>
          <a:p>
            <a:pPr marL="0" indent="0">
              <a:buNone/>
            </a:pPr>
            <a:r>
              <a:rPr lang="en-GB" dirty="0">
                <a:solidFill>
                  <a:srgbClr val="00B050"/>
                </a:solidFill>
              </a:rPr>
              <a:t>CMS opening (FIN not accessible from cavern side)</a:t>
            </a:r>
            <a:endParaRPr lang="en-GB" sz="3200" dirty="0">
              <a:solidFill>
                <a:srgbClr val="00B050"/>
              </a:solidFill>
            </a:endParaRPr>
          </a:p>
          <a:p>
            <a:pPr marL="0" indent="0">
              <a:buNone/>
            </a:pPr>
            <a:r>
              <a:rPr lang="en-GB" dirty="0"/>
              <a:t> </a:t>
            </a:r>
            <a:endParaRPr lang="en-GB" sz="3200" dirty="0"/>
          </a:p>
          <a:p>
            <a:pPr marL="0" indent="0">
              <a:buNone/>
            </a:pPr>
            <a:r>
              <a:rPr lang="en-GB" b="1" dirty="0"/>
              <a:t>FIN machining (as following validated machining method – refer to EDMS … ) </a:t>
            </a:r>
            <a:endParaRPr lang="en-GB" sz="3200" b="1" dirty="0"/>
          </a:p>
          <a:p>
            <a:pPr marL="0" lvl="0" indent="0">
              <a:buNone/>
            </a:pPr>
            <a:r>
              <a:rPr lang="en-GB" b="1" dirty="0"/>
              <a:t>Installation of IP5 VAX service lines on tunnel side (see presentation Edward) </a:t>
            </a:r>
            <a:endParaRPr lang="en-GB" sz="3200" b="1" dirty="0"/>
          </a:p>
          <a:p>
            <a:pPr marL="0" indent="0">
              <a:buNone/>
            </a:pPr>
            <a:r>
              <a:rPr lang="en-GB" dirty="0"/>
              <a:t> </a:t>
            </a:r>
            <a:endParaRPr lang="en-GB" sz="3200" dirty="0"/>
          </a:p>
          <a:p>
            <a:pPr marL="0" indent="0">
              <a:buNone/>
            </a:pPr>
            <a:r>
              <a:rPr lang="en-GB" dirty="0">
                <a:solidFill>
                  <a:srgbClr val="00B050"/>
                </a:solidFill>
              </a:rPr>
              <a:t>CMS “closing” - Access to FIN (opening of lateral doors) </a:t>
            </a:r>
            <a:endParaRPr lang="en-GB" sz="3200" dirty="0">
              <a:solidFill>
                <a:srgbClr val="00B050"/>
              </a:solidFill>
            </a:endParaRPr>
          </a:p>
          <a:p>
            <a:pPr marL="0" indent="0">
              <a:buNone/>
            </a:pPr>
            <a:r>
              <a:rPr lang="en-GB" dirty="0"/>
              <a:t> </a:t>
            </a:r>
            <a:endParaRPr lang="en-GB" sz="3200" dirty="0"/>
          </a:p>
          <a:p>
            <a:pPr marL="0" lvl="0" indent="0">
              <a:buNone/>
            </a:pPr>
            <a:r>
              <a:rPr lang="en-GB" b="1" dirty="0"/>
              <a:t>Preparatory works (WP8) for VAX service lines installation inside FIN TAXS compartment</a:t>
            </a:r>
            <a:endParaRPr lang="en-GB" sz="3200" b="1" dirty="0"/>
          </a:p>
          <a:p>
            <a:pPr lvl="1"/>
            <a:r>
              <a:rPr lang="en-GB" dirty="0"/>
              <a:t>Remove protection hood </a:t>
            </a:r>
            <a:endParaRPr lang="en-GB" sz="2800" dirty="0"/>
          </a:p>
          <a:p>
            <a:pPr lvl="1"/>
            <a:r>
              <a:rPr lang="en-GB" dirty="0"/>
              <a:t>Remove FIN holes machining structures</a:t>
            </a:r>
            <a:endParaRPr lang="en-GB" sz="2800" dirty="0"/>
          </a:p>
          <a:p>
            <a:pPr lvl="1"/>
            <a:r>
              <a:rPr lang="en-GB" dirty="0"/>
              <a:t>Installation of TAXS cradle support structures (outside verticals)</a:t>
            </a:r>
            <a:br>
              <a:rPr lang="en-GB" dirty="0"/>
            </a:br>
            <a:r>
              <a:rPr lang="en-GB" dirty="0" err="1"/>
              <a:t>evtl</a:t>
            </a:r>
            <a:r>
              <a:rPr lang="en-GB" dirty="0"/>
              <a:t> as well support structures for plug (to be decided) </a:t>
            </a:r>
            <a:endParaRPr lang="en-GB" sz="2800" dirty="0"/>
          </a:p>
          <a:p>
            <a:pPr marL="0" lvl="0" indent="0">
              <a:buNone/>
            </a:pPr>
            <a:r>
              <a:rPr lang="en-GB" b="1" dirty="0"/>
              <a:t>Installation of VAX service lines cavern side (see presentation Edward) </a:t>
            </a:r>
            <a:endParaRPr lang="en-GB" sz="3200" b="1" dirty="0"/>
          </a:p>
          <a:p>
            <a:pPr marL="0" lvl="0" indent="0">
              <a:buNone/>
            </a:pPr>
            <a:r>
              <a:rPr lang="en-GB" b="1" dirty="0"/>
              <a:t>TAXS cradle and FIN plug support structures installation (WP8) </a:t>
            </a:r>
            <a:endParaRPr lang="en-GB" sz="3200" b="1" dirty="0"/>
          </a:p>
          <a:p>
            <a:endParaRPr lang="en-US" sz="1800" dirty="0"/>
          </a:p>
        </p:txBody>
      </p:sp>
      <p:sp>
        <p:nvSpPr>
          <p:cNvPr id="2" name="Title 1">
            <a:extLst>
              <a:ext uri="{FF2B5EF4-FFF2-40B4-BE49-F238E27FC236}">
                <a16:creationId xmlns:a16="http://schemas.microsoft.com/office/drawing/2014/main" id="{E63D5149-0B96-520F-87F4-7302F1252F8F}"/>
              </a:ext>
            </a:extLst>
          </p:cNvPr>
          <p:cNvSpPr>
            <a:spLocks noGrp="1"/>
          </p:cNvSpPr>
          <p:nvPr>
            <p:ph type="title"/>
          </p:nvPr>
        </p:nvSpPr>
        <p:spPr/>
        <p:txBody>
          <a:bodyPr/>
          <a:lstStyle/>
          <a:p>
            <a:pPr algn="l"/>
            <a:r>
              <a:rPr lang="en-US" dirty="0"/>
              <a:t>WP8 steps</a:t>
            </a:r>
          </a:p>
        </p:txBody>
      </p:sp>
      <p:sp>
        <p:nvSpPr>
          <p:cNvPr id="4" name="Footer Placeholder 3">
            <a:extLst>
              <a:ext uri="{FF2B5EF4-FFF2-40B4-BE49-F238E27FC236}">
                <a16:creationId xmlns:a16="http://schemas.microsoft.com/office/drawing/2014/main" id="{26A858EA-555C-A7D4-5E44-04508B1959A8}"/>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7" name="Picture 6">
            <a:extLst>
              <a:ext uri="{FF2B5EF4-FFF2-40B4-BE49-F238E27FC236}">
                <a16:creationId xmlns:a16="http://schemas.microsoft.com/office/drawing/2014/main" id="{969AFD0E-A466-C33B-B03F-63BB8A160679}"/>
              </a:ext>
            </a:extLst>
          </p:cNvPr>
          <p:cNvPicPr>
            <a:picLocks noChangeAspect="1"/>
          </p:cNvPicPr>
          <p:nvPr/>
        </p:nvPicPr>
        <p:blipFill>
          <a:blip r:embed="rId2"/>
          <a:stretch>
            <a:fillRect/>
          </a:stretch>
        </p:blipFill>
        <p:spPr>
          <a:xfrm>
            <a:off x="5146301" y="1442284"/>
            <a:ext cx="3875222" cy="1777538"/>
          </a:xfrm>
          <a:prstGeom prst="rect">
            <a:avLst/>
          </a:prstGeom>
          <a:ln>
            <a:solidFill>
              <a:schemeClr val="accent1"/>
            </a:solidFill>
          </a:ln>
        </p:spPr>
      </p:pic>
      <p:sp>
        <p:nvSpPr>
          <p:cNvPr id="29" name="TextBox 28">
            <a:extLst>
              <a:ext uri="{FF2B5EF4-FFF2-40B4-BE49-F238E27FC236}">
                <a16:creationId xmlns:a16="http://schemas.microsoft.com/office/drawing/2014/main" id="{CF1FE35F-2687-7E32-1421-5D47DD1CEB72}"/>
              </a:ext>
            </a:extLst>
          </p:cNvPr>
          <p:cNvSpPr txBox="1"/>
          <p:nvPr/>
        </p:nvSpPr>
        <p:spPr>
          <a:xfrm>
            <a:off x="5580112" y="1199759"/>
            <a:ext cx="4248472" cy="230832"/>
          </a:xfrm>
          <a:prstGeom prst="rect">
            <a:avLst/>
          </a:prstGeom>
          <a:noFill/>
        </p:spPr>
        <p:txBody>
          <a:bodyPr wrap="square" rtlCol="0">
            <a:spAutoFit/>
          </a:bodyPr>
          <a:lstStyle/>
          <a:p>
            <a:pPr algn="ctr"/>
            <a:r>
              <a:rPr lang="en-GB" sz="900" dirty="0">
                <a:hlinkClick r:id="rId3"/>
              </a:rPr>
              <a:t>EN-ACE Scheduling Tool (extraction: 2025-07-14)</a:t>
            </a:r>
            <a:endParaRPr lang="en-GB" sz="900" dirty="0"/>
          </a:p>
        </p:txBody>
      </p:sp>
    </p:spTree>
    <p:extLst>
      <p:ext uri="{BB962C8B-B14F-4D97-AF65-F5344CB8AC3E}">
        <p14:creationId xmlns:p14="http://schemas.microsoft.com/office/powerpoint/2010/main" val="4219559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72445F-8912-6185-4095-942946B8460F}"/>
            </a:ext>
          </a:extLst>
        </p:cNvPr>
        <p:cNvGrpSpPr/>
        <p:nvPr/>
      </p:nvGrpSpPr>
      <p:grpSpPr>
        <a:xfrm>
          <a:off x="0" y="0"/>
          <a:ext cx="0" cy="0"/>
          <a:chOff x="0" y="0"/>
          <a:chExt cx="0" cy="0"/>
        </a:xfrm>
      </p:grpSpPr>
      <p:sp>
        <p:nvSpPr>
          <p:cNvPr id="28" name="Content Placeholder 27">
            <a:extLst>
              <a:ext uri="{FF2B5EF4-FFF2-40B4-BE49-F238E27FC236}">
                <a16:creationId xmlns:a16="http://schemas.microsoft.com/office/drawing/2014/main" id="{2AB2C264-D716-B0F4-7762-D5FBC9CF43F9}"/>
              </a:ext>
            </a:extLst>
          </p:cNvPr>
          <p:cNvSpPr>
            <a:spLocks noGrp="1"/>
          </p:cNvSpPr>
          <p:nvPr>
            <p:ph idx="1"/>
          </p:nvPr>
        </p:nvSpPr>
        <p:spPr>
          <a:xfrm>
            <a:off x="539551" y="834880"/>
            <a:ext cx="8481971" cy="3753094"/>
          </a:xfrm>
        </p:spPr>
        <p:txBody>
          <a:bodyPr>
            <a:normAutofit fontScale="32500" lnSpcReduction="20000"/>
          </a:bodyPr>
          <a:lstStyle/>
          <a:p>
            <a:pPr marL="0" lvl="0" indent="0">
              <a:buNone/>
            </a:pPr>
            <a:r>
              <a:rPr lang="en-GB" b="1" dirty="0"/>
              <a:t>WP8 intervention on tunnel side</a:t>
            </a:r>
            <a:endParaRPr lang="en-GB" sz="3200" b="1" dirty="0"/>
          </a:p>
          <a:p>
            <a:pPr lvl="1"/>
            <a:r>
              <a:rPr lang="en-GB" dirty="0"/>
              <a:t>Removal Z-stop, He-stop etc.</a:t>
            </a:r>
          </a:p>
          <a:p>
            <a:pPr marL="457200" lvl="1" indent="0">
              <a:buNone/>
            </a:pPr>
            <a:endParaRPr lang="en-GB" sz="2800" dirty="0"/>
          </a:p>
          <a:p>
            <a:pPr marL="0" lvl="0" indent="0">
              <a:buNone/>
            </a:pPr>
            <a:r>
              <a:rPr lang="en-GB" b="1" dirty="0"/>
              <a:t>WP8 steps to TAS removal and to FIN c</a:t>
            </a:r>
            <a:r>
              <a:rPr lang="en-GB" sz="2400" b="1" dirty="0"/>
              <a:t>onfiguration LS3 for CMS opening</a:t>
            </a:r>
            <a:endParaRPr lang="en-GB" b="1" dirty="0"/>
          </a:p>
          <a:p>
            <a:pPr lvl="1"/>
            <a:r>
              <a:rPr lang="en-GB" dirty="0"/>
              <a:t>Remove horizontal survey equipment, </a:t>
            </a:r>
            <a:endParaRPr lang="en-GB" sz="2800" dirty="0"/>
          </a:p>
          <a:p>
            <a:pPr lvl="1"/>
            <a:r>
              <a:rPr lang="en-GB" dirty="0"/>
              <a:t>Remove horizontal alignment mechanism</a:t>
            </a:r>
            <a:endParaRPr lang="en-GB" sz="2800" dirty="0"/>
          </a:p>
          <a:p>
            <a:pPr lvl="1"/>
            <a:r>
              <a:rPr lang="en-GB" dirty="0"/>
              <a:t>Remove vertical survey equipment</a:t>
            </a:r>
            <a:endParaRPr lang="en-GB" sz="2800" dirty="0"/>
          </a:p>
          <a:p>
            <a:pPr lvl="1"/>
            <a:r>
              <a:rPr lang="en-GB" dirty="0"/>
              <a:t>Remove TAS with cradle </a:t>
            </a:r>
            <a:endParaRPr lang="en-GB" sz="2800" dirty="0"/>
          </a:p>
          <a:p>
            <a:pPr marL="914400" lvl="2" indent="0">
              <a:buNone/>
            </a:pPr>
            <a:r>
              <a:rPr lang="en-GB" dirty="0"/>
              <a:t>~500mm movement towards IP</a:t>
            </a:r>
            <a:endParaRPr lang="en-GB" sz="2400" dirty="0"/>
          </a:p>
          <a:p>
            <a:pPr marL="914400" lvl="2" indent="0">
              <a:buNone/>
            </a:pPr>
            <a:r>
              <a:rPr lang="en-GB" dirty="0" err="1"/>
              <a:t>evtl</a:t>
            </a:r>
            <a:r>
              <a:rPr lang="en-GB" dirty="0"/>
              <a:t>. add. slinging or mechanical structures for handling to surface</a:t>
            </a:r>
            <a:endParaRPr lang="en-GB" sz="2400" dirty="0"/>
          </a:p>
          <a:p>
            <a:pPr marL="914400" lvl="2" indent="0">
              <a:buNone/>
            </a:pPr>
            <a:r>
              <a:rPr lang="en-GB" dirty="0"/>
              <a:t>Lifting to surface (far side through cavern crane first)</a:t>
            </a:r>
            <a:endParaRPr lang="en-GB" sz="2400" dirty="0"/>
          </a:p>
          <a:p>
            <a:pPr lvl="1"/>
            <a:r>
              <a:rPr lang="en-GB" dirty="0"/>
              <a:t>Installation of FIN holes machining structures (cavern side) </a:t>
            </a:r>
            <a:endParaRPr lang="en-GB" sz="2800" dirty="0"/>
          </a:p>
          <a:p>
            <a:pPr lvl="1"/>
            <a:r>
              <a:rPr lang="en-GB" dirty="0"/>
              <a:t>Installation of protection hood (cavern side) </a:t>
            </a:r>
            <a:endParaRPr lang="en-GB" sz="2800" dirty="0"/>
          </a:p>
          <a:p>
            <a:pPr marL="0" indent="0">
              <a:buNone/>
            </a:pPr>
            <a:r>
              <a:rPr lang="en-GB" dirty="0"/>
              <a:t> </a:t>
            </a:r>
            <a:endParaRPr lang="en-GB" sz="3200" dirty="0"/>
          </a:p>
          <a:p>
            <a:pPr marL="0" indent="0">
              <a:buNone/>
            </a:pPr>
            <a:r>
              <a:rPr lang="en-GB" dirty="0">
                <a:solidFill>
                  <a:srgbClr val="00B050"/>
                </a:solidFill>
              </a:rPr>
              <a:t>CMS opening (FIN not accessible from cavern side)</a:t>
            </a:r>
            <a:endParaRPr lang="en-GB" sz="3200" dirty="0">
              <a:solidFill>
                <a:srgbClr val="00B050"/>
              </a:solidFill>
            </a:endParaRPr>
          </a:p>
          <a:p>
            <a:pPr marL="0" indent="0">
              <a:buNone/>
            </a:pPr>
            <a:r>
              <a:rPr lang="en-GB" dirty="0"/>
              <a:t> </a:t>
            </a:r>
            <a:endParaRPr lang="en-GB" sz="3200" dirty="0"/>
          </a:p>
          <a:p>
            <a:pPr marL="0" indent="0">
              <a:buNone/>
            </a:pPr>
            <a:r>
              <a:rPr lang="en-GB" b="1" dirty="0"/>
              <a:t>FIN machining (as following validated machining method – refer to EDMS … ) </a:t>
            </a:r>
            <a:endParaRPr lang="en-GB" sz="3200" b="1" dirty="0"/>
          </a:p>
          <a:p>
            <a:pPr marL="0" lvl="0" indent="0">
              <a:buNone/>
            </a:pPr>
            <a:r>
              <a:rPr lang="en-GB" b="1" dirty="0"/>
              <a:t>Installation of IP5 VAX service lines on tunnel side (see presentation Edward) </a:t>
            </a:r>
            <a:endParaRPr lang="en-GB" sz="3200" b="1" dirty="0"/>
          </a:p>
          <a:p>
            <a:pPr marL="0" indent="0">
              <a:buNone/>
            </a:pPr>
            <a:r>
              <a:rPr lang="en-GB" dirty="0"/>
              <a:t> </a:t>
            </a:r>
            <a:endParaRPr lang="en-GB" sz="3200" dirty="0"/>
          </a:p>
          <a:p>
            <a:pPr marL="0" indent="0">
              <a:buNone/>
            </a:pPr>
            <a:r>
              <a:rPr lang="en-GB" dirty="0">
                <a:solidFill>
                  <a:srgbClr val="00B050"/>
                </a:solidFill>
              </a:rPr>
              <a:t>CMS “closing” - Access to FIN (opening of lateral doors) </a:t>
            </a:r>
            <a:endParaRPr lang="en-GB" sz="3200" dirty="0">
              <a:solidFill>
                <a:srgbClr val="00B050"/>
              </a:solidFill>
            </a:endParaRPr>
          </a:p>
          <a:p>
            <a:pPr marL="0" indent="0">
              <a:buNone/>
            </a:pPr>
            <a:r>
              <a:rPr lang="en-GB" dirty="0"/>
              <a:t> </a:t>
            </a:r>
            <a:endParaRPr lang="en-GB" sz="3200" dirty="0"/>
          </a:p>
          <a:p>
            <a:pPr marL="0" lvl="0" indent="0">
              <a:buNone/>
            </a:pPr>
            <a:r>
              <a:rPr lang="en-GB" b="1" dirty="0"/>
              <a:t>Preparatory works (WP8) for VAX service lines installation inside FIN TAXS compartment</a:t>
            </a:r>
            <a:endParaRPr lang="en-GB" sz="3200" b="1" dirty="0"/>
          </a:p>
          <a:p>
            <a:pPr lvl="1"/>
            <a:r>
              <a:rPr lang="en-GB" dirty="0"/>
              <a:t>Remove protection hood </a:t>
            </a:r>
            <a:endParaRPr lang="en-GB" sz="2800" dirty="0"/>
          </a:p>
          <a:p>
            <a:pPr lvl="1"/>
            <a:r>
              <a:rPr lang="en-GB" dirty="0"/>
              <a:t>Remove FIN holes machining structures</a:t>
            </a:r>
            <a:endParaRPr lang="en-GB" sz="2800" dirty="0"/>
          </a:p>
          <a:p>
            <a:pPr lvl="1"/>
            <a:r>
              <a:rPr lang="en-GB" dirty="0"/>
              <a:t>Installation of TAXS cradle support structures (outside verticals)</a:t>
            </a:r>
            <a:br>
              <a:rPr lang="en-GB" dirty="0"/>
            </a:br>
            <a:r>
              <a:rPr lang="en-GB" dirty="0" err="1"/>
              <a:t>evtl</a:t>
            </a:r>
            <a:r>
              <a:rPr lang="en-GB" dirty="0"/>
              <a:t> as well support structures for plug (to be decided) </a:t>
            </a:r>
            <a:endParaRPr lang="en-GB" sz="2800" dirty="0"/>
          </a:p>
          <a:p>
            <a:pPr marL="0" lvl="0" indent="0">
              <a:buNone/>
            </a:pPr>
            <a:r>
              <a:rPr lang="en-GB" b="1" dirty="0"/>
              <a:t>Installation of VAX service lines cavern side (see presentation Edward) </a:t>
            </a:r>
            <a:endParaRPr lang="en-GB" sz="3200" b="1" dirty="0"/>
          </a:p>
          <a:p>
            <a:pPr marL="0" lvl="0" indent="0">
              <a:buNone/>
            </a:pPr>
            <a:r>
              <a:rPr lang="en-GB" b="1" dirty="0"/>
              <a:t>TAXS cradle and FIN plug support structures installation (WP8) </a:t>
            </a:r>
            <a:endParaRPr lang="en-GB" sz="3200" b="1" dirty="0"/>
          </a:p>
          <a:p>
            <a:endParaRPr lang="en-US" sz="1800" dirty="0"/>
          </a:p>
        </p:txBody>
      </p:sp>
      <p:sp>
        <p:nvSpPr>
          <p:cNvPr id="2" name="Title 1">
            <a:extLst>
              <a:ext uri="{FF2B5EF4-FFF2-40B4-BE49-F238E27FC236}">
                <a16:creationId xmlns:a16="http://schemas.microsoft.com/office/drawing/2014/main" id="{7456D117-EF91-AF9D-09E6-84A4FAD2D8EF}"/>
              </a:ext>
            </a:extLst>
          </p:cNvPr>
          <p:cNvSpPr>
            <a:spLocks noGrp="1"/>
          </p:cNvSpPr>
          <p:nvPr>
            <p:ph type="title"/>
          </p:nvPr>
        </p:nvSpPr>
        <p:spPr/>
        <p:txBody>
          <a:bodyPr/>
          <a:lstStyle/>
          <a:p>
            <a:pPr algn="l"/>
            <a:r>
              <a:rPr lang="en-US" dirty="0"/>
              <a:t>WP8 steps</a:t>
            </a:r>
          </a:p>
        </p:txBody>
      </p:sp>
      <p:sp>
        <p:nvSpPr>
          <p:cNvPr id="4" name="Footer Placeholder 3">
            <a:extLst>
              <a:ext uri="{FF2B5EF4-FFF2-40B4-BE49-F238E27FC236}">
                <a16:creationId xmlns:a16="http://schemas.microsoft.com/office/drawing/2014/main" id="{911DEDA8-9EA1-C478-62AF-D8B2B1E68107}"/>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pic>
        <p:nvPicPr>
          <p:cNvPr id="3" name="Picture 2">
            <a:extLst>
              <a:ext uri="{FF2B5EF4-FFF2-40B4-BE49-F238E27FC236}">
                <a16:creationId xmlns:a16="http://schemas.microsoft.com/office/drawing/2014/main" id="{5A3AAE0D-CBDF-31F7-D992-E9C21E6140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300192" y="405000"/>
            <a:ext cx="2520280" cy="2376264"/>
          </a:xfrm>
          <a:prstGeom prst="rect">
            <a:avLst/>
          </a:prstGeom>
        </p:spPr>
      </p:pic>
      <p:pic>
        <p:nvPicPr>
          <p:cNvPr id="5" name="Picture 4">
            <a:extLst>
              <a:ext uri="{FF2B5EF4-FFF2-40B4-BE49-F238E27FC236}">
                <a16:creationId xmlns:a16="http://schemas.microsoft.com/office/drawing/2014/main" id="{939E43E3-5774-BD7B-B466-6253F69D058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6445340" y="2571750"/>
            <a:ext cx="2086660" cy="2216652"/>
          </a:xfrm>
          <a:prstGeom prst="rect">
            <a:avLst/>
          </a:prstGeom>
        </p:spPr>
      </p:pic>
    </p:spTree>
    <p:extLst>
      <p:ext uri="{BB962C8B-B14F-4D97-AF65-F5344CB8AC3E}">
        <p14:creationId xmlns:p14="http://schemas.microsoft.com/office/powerpoint/2010/main" val="2533771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9D50F24-A08D-D651-4698-967FDE0EC712}"/>
              </a:ext>
            </a:extLst>
          </p:cNvPr>
          <p:cNvSpPr>
            <a:spLocks noGrp="1"/>
          </p:cNvSpPr>
          <p:nvPr>
            <p:ph type="title"/>
          </p:nvPr>
        </p:nvSpPr>
        <p:spPr/>
        <p:txBody>
          <a:bodyPr/>
          <a:lstStyle/>
          <a:p>
            <a:r>
              <a:rPr lang="en-US" dirty="0"/>
              <a:t>Backup slides</a:t>
            </a:r>
          </a:p>
        </p:txBody>
      </p:sp>
      <p:sp>
        <p:nvSpPr>
          <p:cNvPr id="4" name="Footer Placeholder 3">
            <a:extLst>
              <a:ext uri="{FF2B5EF4-FFF2-40B4-BE49-F238E27FC236}">
                <a16:creationId xmlns:a16="http://schemas.microsoft.com/office/drawing/2014/main" id="{897D4EEE-0ACD-D468-AF83-7C3E8BE2BCDE}"/>
              </a:ext>
            </a:extLst>
          </p:cNvPr>
          <p:cNvSpPr>
            <a:spLocks noGrp="1"/>
          </p:cNvSpPr>
          <p:nvPr>
            <p:ph type="ftr" sz="quarter" idx="11"/>
          </p:nvPr>
        </p:nvSpPr>
        <p:spPr/>
        <p:txBody>
          <a:bodyPr/>
          <a:lstStyle/>
          <a:p>
            <a:r>
              <a:rPr lang="en-GB" noProof="0"/>
              <a:t>LS3 work sequencing on CMS FIN for VAX service lines installation - O. Boettcher - 14 July 2025</a:t>
            </a:r>
          </a:p>
        </p:txBody>
      </p:sp>
      <p:sp>
        <p:nvSpPr>
          <p:cNvPr id="7" name="Text Placeholder 6">
            <a:extLst>
              <a:ext uri="{FF2B5EF4-FFF2-40B4-BE49-F238E27FC236}">
                <a16:creationId xmlns:a16="http://schemas.microsoft.com/office/drawing/2014/main" id="{838F9881-98C3-0245-E490-D032CA22841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71368989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1_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9.pptx" id="{48A323EC-02B6-D640-AB83-20D67EBF0C95}" vid="{D0889D27-E5B9-A047-B87E-E9E305FB75A7}"/>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DEFC234-6D02-476D-A9EA-17EF77BB67B6}">
  <ds:schemaRefs>
    <ds:schemaRef ds:uri="http://purl.org/dc/terms/"/>
    <ds:schemaRef ds:uri="http://www.w3.org/XML/1998/namespace"/>
    <ds:schemaRef ds:uri="http://purl.org/dc/elements/1.1/"/>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schemas.microsoft.com/office/infopath/2007/PartnerControls"/>
  </ds:schemaRefs>
</ds:datastoreItem>
</file>

<file path=customXml/itemProps3.xml><?xml version="1.0" encoding="utf-8"?>
<ds:datastoreItem xmlns:ds="http://schemas.openxmlformats.org/officeDocument/2006/customXml" ds:itemID="{50A9B3E9-643C-4BFB-92EB-A10FBEB5BE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87153</TotalTime>
  <Words>1458</Words>
  <Application>Microsoft Office PowerPoint</Application>
  <PresentationFormat>On-screen Show (16:9)</PresentationFormat>
  <Paragraphs>170</Paragraphs>
  <Slides>16</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Arial</vt:lpstr>
      <vt:lpstr>Calibri</vt:lpstr>
      <vt:lpstr>Wingdings</vt:lpstr>
      <vt:lpstr>Thème Office</vt:lpstr>
      <vt:lpstr>1_Thème Office</vt:lpstr>
      <vt:lpstr>Installation of CMS VAX service lines during LS3 Sequencing of works on CMS FIN</vt:lpstr>
      <vt:lpstr>Introduction </vt:lpstr>
      <vt:lpstr>PowerPoint Presentation</vt:lpstr>
      <vt:lpstr>PowerPoint Presentation</vt:lpstr>
      <vt:lpstr>LS3 planning dates </vt:lpstr>
      <vt:lpstr>LS3 planning dates </vt:lpstr>
      <vt:lpstr>WP8 steps</vt:lpstr>
      <vt:lpstr>WP8 steps</vt:lpstr>
      <vt:lpstr>Backup slides</vt:lpstr>
      <vt:lpstr>34th HL-LHC coordination group CMS TAXS and VAX installation</vt:lpstr>
      <vt:lpstr>Few definitions</vt:lpstr>
      <vt:lpstr>2nd window: March 2027</vt:lpstr>
      <vt:lpstr>3rd window : June 2029</vt:lpstr>
      <vt:lpstr>Proposed Installation Global Sequence CMS</vt:lpstr>
      <vt:lpstr>Does it match LHC schedule?</vt:lpstr>
      <vt:lpstr>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 transport in LS3</dc:title>
  <dc:creator>Oliver.Boettcher@cern.ch</dc:creator>
  <cp:lastModifiedBy>Oliver Boettcher</cp:lastModifiedBy>
  <cp:revision>1533</cp:revision>
  <cp:lastPrinted>2024-10-03T07:03:39Z</cp:lastPrinted>
  <dcterms:created xsi:type="dcterms:W3CDTF">2017-08-01T14:41:34Z</dcterms:created>
  <dcterms:modified xsi:type="dcterms:W3CDTF">2025-07-14T13:59:45Z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