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2" r:id="rId5"/>
  </p:sldMasterIdLst>
  <p:notesMasterIdLst>
    <p:notesMasterId r:id="rId25"/>
  </p:notesMasterIdLst>
  <p:handoutMasterIdLst>
    <p:handoutMasterId r:id="rId26"/>
  </p:handoutMasterIdLst>
  <p:sldIdLst>
    <p:sldId id="264" r:id="rId6"/>
    <p:sldId id="265" r:id="rId7"/>
    <p:sldId id="2825" r:id="rId8"/>
    <p:sldId id="2828" r:id="rId9"/>
    <p:sldId id="2829" r:id="rId10"/>
    <p:sldId id="2830" r:id="rId11"/>
    <p:sldId id="2832" r:id="rId12"/>
    <p:sldId id="2833" r:id="rId13"/>
    <p:sldId id="2834" r:id="rId14"/>
    <p:sldId id="2836" r:id="rId15"/>
    <p:sldId id="2837" r:id="rId16"/>
    <p:sldId id="2838" r:id="rId17"/>
    <p:sldId id="2839" r:id="rId18"/>
    <p:sldId id="2840" r:id="rId19"/>
    <p:sldId id="2842" r:id="rId20"/>
    <p:sldId id="2841" r:id="rId21"/>
    <p:sldId id="2843" r:id="rId22"/>
    <p:sldId id="2844" r:id="rId23"/>
    <p:sldId id="2845" r:id="rId24"/>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EC76D-DE2E-C2DA-FE98-FE66F8FFFFA5}" name="Lucchesi Donatella" initials="LD" userId="S::donatella.lucchesi@unipd.it::538be0e9-7439-430f-bf26-6b11b13e761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51" autoAdjust="0"/>
    <p:restoredTop sz="94523" autoAdjust="0"/>
  </p:normalViewPr>
  <p:slideViewPr>
    <p:cSldViewPr snapToObjects="1" showGuides="1">
      <p:cViewPr varScale="1">
        <p:scale>
          <a:sx n="193" d="100"/>
          <a:sy n="193" d="100"/>
        </p:scale>
        <p:origin x="3012" y="13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05/11/2025</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05/11/2025</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29F24C-C957-507F-C26C-744E61428C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6CB508-955E-B8B4-6BD2-4C21F487FB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DCC2C2-C58A-1E17-7DD3-EA367B335B3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1AF38E4-BDA7-2E50-4754-0165B62BCFF3}"/>
              </a:ext>
            </a:extLst>
          </p:cNvPr>
          <p:cNvSpPr>
            <a:spLocks noGrp="1"/>
          </p:cNvSpPr>
          <p:nvPr>
            <p:ph type="sldNum" sz="quarter" idx="5"/>
          </p:nvPr>
        </p:nvSpPr>
        <p:spPr/>
        <p:txBody>
          <a:bodyPr/>
          <a:lstStyle/>
          <a:p>
            <a:fld id="{E9393A5D-14D6-4646-84B9-A0E78F83D06C}" type="slidenum">
              <a:rPr lang="en-GB" smtClean="0"/>
              <a:pPr/>
              <a:t>10</a:t>
            </a:fld>
            <a:endParaRPr lang="en-GB"/>
          </a:p>
        </p:txBody>
      </p:sp>
    </p:spTree>
    <p:extLst>
      <p:ext uri="{BB962C8B-B14F-4D97-AF65-F5344CB8AC3E}">
        <p14:creationId xmlns:p14="http://schemas.microsoft.com/office/powerpoint/2010/main" val="3171500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D3AA71-D34F-3FA2-6C92-D497A49CE3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E04AD0-823D-FE9F-DF62-1BBF88503F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2030BA-9726-8462-93B5-1EBF920663F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F4DE66C-27D9-07B3-1FE6-A0C9066A2B99}"/>
              </a:ext>
            </a:extLst>
          </p:cNvPr>
          <p:cNvSpPr>
            <a:spLocks noGrp="1"/>
          </p:cNvSpPr>
          <p:nvPr>
            <p:ph type="sldNum" sz="quarter" idx="5"/>
          </p:nvPr>
        </p:nvSpPr>
        <p:spPr/>
        <p:txBody>
          <a:bodyPr/>
          <a:lstStyle/>
          <a:p>
            <a:fld id="{E9393A5D-14D6-4646-84B9-A0E78F83D06C}" type="slidenum">
              <a:rPr lang="en-GB" smtClean="0"/>
              <a:pPr/>
              <a:t>11</a:t>
            </a:fld>
            <a:endParaRPr lang="en-GB"/>
          </a:p>
        </p:txBody>
      </p:sp>
    </p:spTree>
    <p:extLst>
      <p:ext uri="{BB962C8B-B14F-4D97-AF65-F5344CB8AC3E}">
        <p14:creationId xmlns:p14="http://schemas.microsoft.com/office/powerpoint/2010/main" val="3051936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dirty="0"/>
              <a:t>JAFS | International Muon Collider Collaboration </a:t>
            </a:r>
            <a:r>
              <a:rPr lang="fr-FR" dirty="0" err="1"/>
              <a:t>Cooling</a:t>
            </a:r>
            <a:r>
              <a:rPr lang="fr-FR" dirty="0"/>
              <a:t> </a:t>
            </a:r>
            <a:r>
              <a:rPr lang="fr-FR" dirty="0" err="1"/>
              <a:t>Demonstrator</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2362081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r>
              <a:rPr lang="en-US"/>
              <a:t>JAFS | International Muon Collider Collaboration Cooling Demonstrator</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0223393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403420774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76350"/>
            <a:ext cx="8305800" cy="3536156"/>
          </a:xfrm>
          <a:prstGeom prst="rect">
            <a:avLst/>
          </a:prstGeom>
        </p:spPr>
        <p:txBody>
          <a:bodyPr wrap="square" tIns="45720">
            <a:normAutofit/>
          </a:bodyPr>
          <a:lstStyle>
            <a:lvl1pPr>
              <a:spcAft>
                <a:spcPts val="600"/>
              </a:spcAft>
              <a:defRPr>
                <a:latin typeface="+mj-lt"/>
              </a:defRPr>
            </a:lvl1pPr>
            <a:lvl2pPr>
              <a:spcAft>
                <a:spcPts val="600"/>
              </a:spcAft>
              <a:defRPr>
                <a:latin typeface="+mj-lt"/>
              </a:defRPr>
            </a:lvl2pPr>
            <a:lvl3pPr>
              <a:spcAft>
                <a:spcPts val="600"/>
              </a:spcAft>
              <a:defRPr>
                <a:latin typeface="+mj-lt"/>
              </a:defRPr>
            </a:lvl3pPr>
            <a:lvl4pPr>
              <a:spcAft>
                <a:spcPts val="600"/>
              </a:spcAft>
              <a:defRPr>
                <a:latin typeface="+mj-lt"/>
              </a:defRPr>
            </a:lvl4pPr>
            <a:lvl5pPr>
              <a:spcAft>
                <a:spcPts val="600"/>
              </a:spcAft>
              <a:defRPr>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JAFS | International Muon Collider Collaboration Cooling Demonstrator</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JAFS | International Muon Collider Collaboration Cooling Demonstrator</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5"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600"/>
              </a:spcAft>
              <a:defRPr>
                <a:latin typeface="+mn-lt"/>
              </a:defRPr>
            </a:lvl1pPr>
            <a:lvl2pPr>
              <a:spcAft>
                <a:spcPts val="600"/>
              </a:spcAft>
              <a:defRPr>
                <a:latin typeface="+mn-lt"/>
              </a:defRPr>
            </a:lvl2pPr>
            <a:lvl3pPr>
              <a:spcAft>
                <a:spcPts val="600"/>
              </a:spcAft>
              <a:defRPr>
                <a:latin typeface="+mn-lt"/>
              </a:defRPr>
            </a:lvl3pPr>
            <a:lvl4pPr>
              <a:spcAft>
                <a:spcPts val="600"/>
              </a:spcAft>
              <a:defRPr>
                <a:latin typeface="+mn-lt"/>
              </a:defRPr>
            </a:lvl4pPr>
            <a:lvl5pPr>
              <a:spcAft>
                <a:spcPts val="6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JAFS | International Muon Collider Collaboration Cooling Demonstrator</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JAFS | International Muon Collider Collaboration Cooling Demonstrator</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03598"/>
            <a:ext cx="8305800" cy="3608908"/>
          </a:xfrm>
          <a:prstGeom prst="rect">
            <a:avLst/>
          </a:prstGeom>
        </p:spPr>
        <p:txBody>
          <a:bodyPr>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JAFS | International Muon Collider Collaboration Cooling Demonstrator</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lvl1pPr>
              <a:defRPr>
                <a:latin typeface="+mn-lt"/>
              </a:defRPr>
            </a:lvl1pPr>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JAFS | International Muon Collider Collaboration Cooling Demonstrator</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4" name="Espace réservé du texte 11"/>
          <p:cNvSpPr>
            <a:spLocks noGrp="1"/>
          </p:cNvSpPr>
          <p:nvPr>
            <p:ph type="body" sz="quarter" idx="11" hasCustomPrompt="1"/>
          </p:nvPr>
        </p:nvSpPr>
        <p:spPr>
          <a:xfrm>
            <a:off x="4705443"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JAFS | International Muon Collider Collaboration Cooling Demonstrator</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2" name="Espace réservé du texte 11">
            <a:extLst>
              <a:ext uri="{FF2B5EF4-FFF2-40B4-BE49-F238E27FC236}">
                <a16:creationId xmlns:a16="http://schemas.microsoft.com/office/drawing/2014/main" id="{9FF70856-52BD-E6DE-7908-D9F08E6E3203}"/>
              </a:ext>
            </a:extLst>
          </p:cNvPr>
          <p:cNvSpPr>
            <a:spLocks noGrp="1"/>
          </p:cNvSpPr>
          <p:nvPr>
            <p:ph type="body" sz="quarter" idx="12" hasCustomPrompt="1"/>
          </p:nvPr>
        </p:nvSpPr>
        <p:spPr>
          <a:xfrm>
            <a:off x="150540"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4"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JAFS | International Muon Collider Collaboration Cooling Demonstrator</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1758234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3.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image" Target="../media/image2.png"/><Relationship Id="rId5" Type="http://schemas.openxmlformats.org/officeDocument/2006/relationships/slideLayout" Target="../slideLayouts/slideLayout9.xml"/><Relationship Id="rId10" Type="http://schemas.openxmlformats.org/officeDocument/2006/relationships/image" Target="../media/image1.jpeg"/><Relationship Id="rId4" Type="http://schemas.openxmlformats.org/officeDocument/2006/relationships/slideLayout" Target="../slideLayouts/slideLayout8.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2" name="Picture 1">
            <a:extLst>
              <a:ext uri="{FF2B5EF4-FFF2-40B4-BE49-F238E27FC236}">
                <a16:creationId xmlns:a16="http://schemas.microsoft.com/office/drawing/2014/main" id="{9B7AC5E2-530A-9BE7-7ACB-6883603E6036}"/>
              </a:ext>
            </a:extLst>
          </p:cNvPr>
          <p:cNvPicPr>
            <a:picLocks noChangeAspect="1"/>
          </p:cNvPicPr>
          <p:nvPr userDrawn="1"/>
        </p:nvPicPr>
        <p:blipFill>
          <a:blip r:embed="rId8"/>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10"/>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11"/>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12"/>
          <a:stretch>
            <a:fillRect/>
          </a:stretch>
        </p:blipFill>
        <p:spPr>
          <a:xfrm>
            <a:off x="8305800" y="209550"/>
            <a:ext cx="609600" cy="609600"/>
          </a:xfrm>
          <a:prstGeom prst="rect">
            <a:avLst/>
          </a:prstGeom>
        </p:spPr>
      </p:pic>
      <p:pic>
        <p:nvPicPr>
          <p:cNvPr id="2" name="Picture 1">
            <a:extLst>
              <a:ext uri="{FF2B5EF4-FFF2-40B4-BE49-F238E27FC236}">
                <a16:creationId xmlns:a16="http://schemas.microsoft.com/office/drawing/2014/main" id="{47F4E66E-7708-54C2-309D-D537C8DBC8A2}"/>
              </a:ext>
            </a:extLst>
          </p:cNvPr>
          <p:cNvPicPr>
            <a:picLocks noChangeAspect="1"/>
          </p:cNvPicPr>
          <p:nvPr userDrawn="1"/>
        </p:nvPicPr>
        <p:blipFill>
          <a:blip r:embed="rId13"/>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 id="2147483677" r:id="rId5"/>
    <p:sldLayoutId id="2147483674" r:id="rId6"/>
    <p:sldLayoutId id="2147483675" r:id="rId7"/>
    <p:sldLayoutId id="2147483676" r:id="rId8"/>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9.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3.jpe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33.jpe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indico.mpp.mpg.de/event/1636/contributions/1418/" TargetMode="Externa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image" Target="../media/image13.tmp"/><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g"/><Relationship Id="rId4" Type="http://schemas.openxmlformats.org/officeDocument/2006/relationships/image" Target="../media/image15.jpg"/></Relationships>
</file>

<file path=ppt/slides/_rels/slide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g"/></Relationships>
</file>

<file path=ppt/slides/_rels/slide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e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9697" y="3423"/>
            <a:ext cx="9144000" cy="5140960"/>
          </a:xfrm>
          <a:prstGeom prst="rect">
            <a:avLst/>
          </a:prstGeom>
        </p:spPr>
      </p:pic>
      <p:sp>
        <p:nvSpPr>
          <p:cNvPr id="82" name="Titre 81"/>
          <p:cNvSpPr>
            <a:spLocks noGrp="1"/>
          </p:cNvSpPr>
          <p:nvPr>
            <p:ph type="title"/>
          </p:nvPr>
        </p:nvSpPr>
        <p:spPr>
          <a:xfrm>
            <a:off x="9696" y="4067872"/>
            <a:ext cx="7269763" cy="857250"/>
          </a:xfrm>
        </p:spPr>
        <p: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a:ln>
                  <a:noFill/>
                </a:ln>
                <a:solidFill>
                  <a:srgbClr val="FFFEEE"/>
                </a:solidFill>
                <a:effectLst/>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kumimoji="0" lang="en-US" altLang="en-US" sz="2000" i="0" u="none" strike="noStrike" cap="none" normalizeH="0" baseline="0" dirty="0">
              <a:ln>
                <a:noFill/>
              </a:ln>
              <a:solidFill>
                <a:schemeClr val="tx1"/>
              </a:solidFill>
              <a:effectLst/>
              <a:latin typeface="Arial" panose="020B0604020202020204" pitchFamily="34" charset="0"/>
            </a:endParaRPr>
          </a:p>
        </p:txBody>
      </p:sp>
      <p:pic>
        <p:nvPicPr>
          <p:cNvPr id="86" name="Image 85" descr="MCC-inernational-finalV01.png"/>
          <p:cNvPicPr>
            <a:picLocks noChangeAspect="1"/>
          </p:cNvPicPr>
          <p:nvPr/>
        </p:nvPicPr>
        <p:blipFill>
          <a:blip r:embed="rId4"/>
          <a:stretch>
            <a:fillRect/>
          </a:stretch>
        </p:blipFill>
        <p:spPr>
          <a:xfrm>
            <a:off x="-25432" y="-16123"/>
            <a:ext cx="1391497" cy="1391497"/>
          </a:xfrm>
          <a:prstGeom prst="rect">
            <a:avLst/>
          </a:prstGeom>
        </p:spPr>
      </p:pic>
      <p:sp>
        <p:nvSpPr>
          <p:cNvPr id="87" name="ZoneTexte 86"/>
          <p:cNvSpPr txBox="1"/>
          <p:nvPr/>
        </p:nvSpPr>
        <p:spPr>
          <a:xfrm>
            <a:off x="2339752" y="3230190"/>
            <a:ext cx="4320480" cy="584775"/>
          </a:xfrm>
          <a:prstGeom prst="rect">
            <a:avLst/>
          </a:prstGeom>
          <a:noFill/>
        </p:spPr>
        <p:txBody>
          <a:bodyPr wrap="square" rtlCol="0">
            <a:spAutoFit/>
          </a:bodyPr>
          <a:lstStyle/>
          <a:p>
            <a:pPr algn="ctr"/>
            <a:r>
              <a:rPr lang="en-US" sz="1600" b="1" dirty="0">
                <a:solidFill>
                  <a:srgbClr val="C00000"/>
                </a:solidFill>
                <a:latin typeface="Arial" panose="020B0604020202020204" pitchFamily="34" charset="0"/>
                <a:cs typeface="Arial" panose="020B0604020202020204" pitchFamily="34" charset="0"/>
              </a:rPr>
              <a:t>Jose A. Ferreira Somoza, Cedric Garion</a:t>
            </a:r>
          </a:p>
          <a:p>
            <a:pPr algn="ctr"/>
            <a:r>
              <a:rPr lang="en-US" sz="1600" b="1" dirty="0">
                <a:solidFill>
                  <a:srgbClr val="C00000"/>
                </a:solidFill>
                <a:latin typeface="Arial Narrow"/>
              </a:rPr>
              <a:t>CERN</a:t>
            </a:r>
          </a:p>
        </p:txBody>
      </p:sp>
      <p:sp>
        <p:nvSpPr>
          <p:cNvPr id="11" name="ZoneTexte 10"/>
          <p:cNvSpPr txBox="1"/>
          <p:nvPr/>
        </p:nvSpPr>
        <p:spPr>
          <a:xfrm>
            <a:off x="1712527" y="2011599"/>
            <a:ext cx="5636634" cy="1077218"/>
          </a:xfrm>
          <a:prstGeom prst="rect">
            <a:avLst/>
          </a:prstGeom>
          <a:noFill/>
        </p:spPr>
        <p:txBody>
          <a:bodyPr wrap="square" rtlCol="0">
            <a:spAutoFit/>
          </a:bodyPr>
          <a:lstStyle/>
          <a:p>
            <a:pPr algn="ctr"/>
            <a:r>
              <a:rPr lang="en-GB" sz="3200" b="1" i="1" dirty="0">
                <a:latin typeface="+mj-lt"/>
                <a:cs typeface="Arial Narrow"/>
              </a:rPr>
              <a:t>Can we rely on remote-handling interconnections?</a:t>
            </a:r>
            <a:endParaRPr lang="en-GB" sz="3200" b="1" i="1" dirty="0">
              <a:latin typeface="+mj-lt"/>
            </a:endParaRPr>
          </a:p>
        </p:txBody>
      </p:sp>
      <p:sp>
        <p:nvSpPr>
          <p:cNvPr id="2" name="Rectangle 1">
            <a:extLst>
              <a:ext uri="{FF2B5EF4-FFF2-40B4-BE49-F238E27FC236}">
                <a16:creationId xmlns:a16="http://schemas.microsoft.com/office/drawing/2014/main" id="{A8773B95-A0ED-29AA-53E5-160AC4237AE7}"/>
              </a:ext>
            </a:extLst>
          </p:cNvPr>
          <p:cNvSpPr>
            <a:spLocks noChangeArrowheads="1"/>
          </p:cNvSpPr>
          <p:nvPr/>
        </p:nvSpPr>
        <p:spPr bwMode="auto">
          <a:xfrm>
            <a:off x="0" y="-446276"/>
            <a:ext cx="161454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r>
              <a:rPr kumimoji="0" lang="en-US" altLang="en-US" sz="5200" b="0" i="0" u="none" strike="noStrike" cap="none" normalizeH="0" baseline="0" dirty="0">
                <a:ln>
                  <a:noFill/>
                </a:ln>
                <a:solidFill>
                  <a:schemeClr val="tx1"/>
                </a:solidFill>
                <a:effectLst/>
                <a:latin typeface="Arial" panose="020B0604020202020204" pitchFamily="34" charset="0"/>
              </a:rPr>
              <a:t>       </a:t>
            </a:r>
          </a:p>
        </p:txBody>
      </p:sp>
      <p:pic>
        <p:nvPicPr>
          <p:cNvPr id="2050" name="Picture 2" descr="Drapeau-europe">
            <a:extLst>
              <a:ext uri="{FF2B5EF4-FFF2-40B4-BE49-F238E27FC236}">
                <a16:creationId xmlns:a16="http://schemas.microsoft.com/office/drawing/2014/main" id="{936DA691-FB29-50B0-3EBF-E958EA469F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1129" y="3987344"/>
            <a:ext cx="1792871" cy="119068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65A64A8-5595-ABEC-56FE-B734C626D7E4}"/>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403648" y="-20538"/>
            <a:ext cx="1103784" cy="1277436"/>
          </a:xfrm>
          <a:prstGeom prst="rect">
            <a:avLst/>
          </a:prstGeom>
        </p:spPr>
      </p:pic>
      <p:pic>
        <p:nvPicPr>
          <p:cNvPr id="7" name="Picture 6" descr="A blue logo with black background&#10;&#10;AI-generated content may be incorrect.">
            <a:extLst>
              <a:ext uri="{FF2B5EF4-FFF2-40B4-BE49-F238E27FC236}">
                <a16:creationId xmlns:a16="http://schemas.microsoft.com/office/drawing/2014/main" id="{A91180EC-A9C9-E9AB-E5F5-C85F2BDCED89}"/>
              </a:ext>
            </a:extLst>
          </p:cNvPr>
          <p:cNvPicPr>
            <a:picLocks noChangeAspect="1"/>
          </p:cNvPicPr>
          <p:nvPr/>
        </p:nvPicPr>
        <p:blipFill>
          <a:blip r:embed="rId7"/>
          <a:stretch>
            <a:fillRect/>
          </a:stretch>
        </p:blipFill>
        <p:spPr>
          <a:xfrm>
            <a:off x="8160372" y="130714"/>
            <a:ext cx="937275" cy="93727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D029C6-A3F4-8F61-1A4B-02858FDDBE13}"/>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6C9F9E2-8320-CF07-2E81-05CA921FA4AF}"/>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AB8A9749-3A0E-0365-CE62-1833B9B419C3}"/>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5" name="Title 4">
            <a:extLst>
              <a:ext uri="{FF2B5EF4-FFF2-40B4-BE49-F238E27FC236}">
                <a16:creationId xmlns:a16="http://schemas.microsoft.com/office/drawing/2014/main" id="{7B76D6C3-1425-0C7E-7619-AAC11A9719EF}"/>
              </a:ext>
            </a:extLst>
          </p:cNvPr>
          <p:cNvSpPr>
            <a:spLocks noGrp="1"/>
          </p:cNvSpPr>
          <p:nvPr>
            <p:ph type="title"/>
          </p:nvPr>
        </p:nvSpPr>
        <p:spPr/>
        <p:txBody>
          <a:bodyPr/>
          <a:lstStyle/>
          <a:p>
            <a:r>
              <a:rPr lang="en-GB" dirty="0"/>
              <a:t>Pillow seals</a:t>
            </a:r>
          </a:p>
        </p:txBody>
      </p:sp>
      <p:sp>
        <p:nvSpPr>
          <p:cNvPr id="11" name="Text Placeholder 10">
            <a:extLst>
              <a:ext uri="{FF2B5EF4-FFF2-40B4-BE49-F238E27FC236}">
                <a16:creationId xmlns:a16="http://schemas.microsoft.com/office/drawing/2014/main" id="{D9151214-1DD7-8E2C-C91E-6E4BD32374EC}"/>
              </a:ext>
            </a:extLst>
          </p:cNvPr>
          <p:cNvSpPr>
            <a:spLocks noGrp="1"/>
          </p:cNvSpPr>
          <p:nvPr>
            <p:ph type="body" sz="quarter" idx="12"/>
          </p:nvPr>
        </p:nvSpPr>
        <p:spPr/>
        <p:txBody>
          <a:bodyPr>
            <a:normAutofit fontScale="47500" lnSpcReduction="20000"/>
          </a:bodyPr>
          <a:lstStyle/>
          <a:p>
            <a:pPr>
              <a:lnSpc>
                <a:spcPct val="120000"/>
              </a:lnSpc>
            </a:pPr>
            <a:r>
              <a:rPr lang="en-GB" dirty="0"/>
              <a:t>Metal to metal sealing: </a:t>
            </a:r>
          </a:p>
          <a:p>
            <a:pPr lvl="1">
              <a:lnSpc>
                <a:spcPct val="120000"/>
              </a:lnSpc>
            </a:pPr>
            <a:r>
              <a:rPr lang="en-GB" dirty="0"/>
              <a:t>Compressed air in a space between two edge welded bellows (limited force)</a:t>
            </a:r>
          </a:p>
          <a:p>
            <a:pPr lvl="1">
              <a:lnSpc>
                <a:spcPct val="120000"/>
              </a:lnSpc>
            </a:pPr>
            <a:r>
              <a:rPr lang="en-GB" dirty="0"/>
              <a:t>Compressed air on the membranes (pillow) in contact with the other surface</a:t>
            </a:r>
          </a:p>
          <a:p>
            <a:pPr lvl="1">
              <a:lnSpc>
                <a:spcPct val="120000"/>
              </a:lnSpc>
            </a:pPr>
            <a:r>
              <a:rPr lang="en-GB" dirty="0"/>
              <a:t>Vacuum in the interspace between the two membranes</a:t>
            </a:r>
          </a:p>
          <a:p>
            <a:pPr>
              <a:lnSpc>
                <a:spcPct val="120000"/>
              </a:lnSpc>
            </a:pPr>
            <a:r>
              <a:rPr lang="en-GB" dirty="0"/>
              <a:t>Typical pressure 3 bar</a:t>
            </a:r>
          </a:p>
          <a:p>
            <a:pPr>
              <a:lnSpc>
                <a:spcPct val="120000"/>
              </a:lnSpc>
            </a:pPr>
            <a:r>
              <a:rPr lang="en-GB" dirty="0"/>
              <a:t>Commercially available for hard radiation areas (all metal no friction manipulation from outside)</a:t>
            </a:r>
          </a:p>
          <a:p>
            <a:pPr>
              <a:lnSpc>
                <a:spcPct val="120000"/>
              </a:lnSpc>
            </a:pPr>
            <a:r>
              <a:rPr lang="en-GB" dirty="0"/>
              <a:t>Experience =&gt; PSI, GSI, J-PARC, etc.</a:t>
            </a:r>
          </a:p>
        </p:txBody>
      </p:sp>
      <p:pic>
        <p:nvPicPr>
          <p:cNvPr id="13" name="Picture 12">
            <a:extLst>
              <a:ext uri="{FF2B5EF4-FFF2-40B4-BE49-F238E27FC236}">
                <a16:creationId xmlns:a16="http://schemas.microsoft.com/office/drawing/2014/main" id="{18E59F07-97E1-5586-B715-2B182901063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038168" y="635000"/>
            <a:ext cx="2740936" cy="3373680"/>
          </a:xfrm>
          <a:prstGeom prst="rect">
            <a:avLst/>
          </a:prstGeom>
        </p:spPr>
      </p:pic>
      <p:pic>
        <p:nvPicPr>
          <p:cNvPr id="14" name="Content Placeholder 10">
            <a:extLst>
              <a:ext uri="{FF2B5EF4-FFF2-40B4-BE49-F238E27FC236}">
                <a16:creationId xmlns:a16="http://schemas.microsoft.com/office/drawing/2014/main" id="{D500836A-9BE9-2E29-8E49-EAD1A736260A}"/>
              </a:ext>
            </a:extLst>
          </p:cNvPr>
          <p:cNvPicPr>
            <a:picLocks noChangeAspect="1"/>
          </p:cNvPicPr>
          <p:nvPr/>
        </p:nvPicPr>
        <p:blipFill>
          <a:blip r:embed="rId4">
            <a:clrChange>
              <a:clrFrom>
                <a:srgbClr val="FFFFFF"/>
              </a:clrFrom>
              <a:clrTo>
                <a:srgbClr val="FFFFFF">
                  <a:alpha val="0"/>
                </a:srgbClr>
              </a:clrTo>
            </a:clrChange>
          </a:blip>
          <a:srcRect l="31381" t="2653" r="1462" b="27905"/>
          <a:stretch>
            <a:fillRect/>
          </a:stretch>
        </p:blipFill>
        <p:spPr>
          <a:xfrm>
            <a:off x="4788024" y="964341"/>
            <a:ext cx="1374105" cy="1357499"/>
          </a:xfrm>
          <a:prstGeom prst="ellipse">
            <a:avLst/>
          </a:prstGeom>
          <a:ln w="12700" cap="rnd" cmpd="sng">
            <a:solidFill>
              <a:srgbClr val="00B050"/>
            </a:solidFill>
          </a:ln>
          <a:effectLst/>
          <a:scene3d>
            <a:camera prst="orthographicFront"/>
            <a:lightRig rig="contrasting" dir="t">
              <a:rot lat="0" lon="0" rev="3000000"/>
            </a:lightRig>
          </a:scene3d>
          <a:sp3d contourW="7620">
            <a:bevelT w="95250" h="31750"/>
            <a:contourClr>
              <a:srgbClr val="333333"/>
            </a:contourClr>
          </a:sp3d>
        </p:spPr>
      </p:pic>
      <p:sp>
        <p:nvSpPr>
          <p:cNvPr id="15" name="Oval 14">
            <a:extLst>
              <a:ext uri="{FF2B5EF4-FFF2-40B4-BE49-F238E27FC236}">
                <a16:creationId xmlns:a16="http://schemas.microsoft.com/office/drawing/2014/main" id="{1070AFE9-6E55-38D6-236C-B95C3C5026DB}"/>
              </a:ext>
            </a:extLst>
          </p:cNvPr>
          <p:cNvSpPr/>
          <p:nvPr/>
        </p:nvSpPr>
        <p:spPr>
          <a:xfrm>
            <a:off x="6588224" y="2431239"/>
            <a:ext cx="360040" cy="360040"/>
          </a:xfrm>
          <a:prstGeom prst="ellipse">
            <a:avLst/>
          </a:prstGeom>
          <a:noFill/>
          <a:ln w="127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E918F369-1D02-04BE-3B28-516B670CB9FD}"/>
              </a:ext>
            </a:extLst>
          </p:cNvPr>
          <p:cNvCxnSpPr>
            <a:cxnSpLocks/>
            <a:stCxn id="14" idx="5"/>
            <a:endCxn id="15" idx="0"/>
          </p:cNvCxnSpPr>
          <p:nvPr/>
        </p:nvCxnSpPr>
        <p:spPr>
          <a:xfrm>
            <a:off x="5960896" y="2123039"/>
            <a:ext cx="807348" cy="308200"/>
          </a:xfrm>
          <a:prstGeom prst="line">
            <a:avLst/>
          </a:prstGeom>
          <a:ln w="12700">
            <a:solidFill>
              <a:srgbClr val="00B050"/>
            </a:solidFill>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43FB3EDB-0BD0-6700-7F44-B1C32C56EDCB}"/>
              </a:ext>
            </a:extLst>
          </p:cNvPr>
          <p:cNvSpPr txBox="1"/>
          <p:nvPr/>
        </p:nvSpPr>
        <p:spPr>
          <a:xfrm>
            <a:off x="6325731" y="4052811"/>
            <a:ext cx="2740937" cy="500137"/>
          </a:xfrm>
          <a:prstGeom prst="rect">
            <a:avLst/>
          </a:prstGeom>
          <a:noFill/>
        </p:spPr>
        <p:txBody>
          <a:bodyPr wrap="square" rtlCol="0">
            <a:spAutoFit/>
          </a:bodyPr>
          <a:lstStyle/>
          <a:p>
            <a:pPr>
              <a:spcBef>
                <a:spcPts val="300"/>
              </a:spcBef>
            </a:pPr>
            <a:r>
              <a:rPr lang="en-GB" sz="600" dirty="0"/>
              <a:t>[1] </a:t>
            </a:r>
            <a:r>
              <a:rPr lang="en-GB" sz="600" dirty="0" err="1"/>
              <a:t>Kurasaki</a:t>
            </a:r>
            <a:r>
              <a:rPr lang="en-GB" sz="600" dirty="0"/>
              <a:t>, Ruri et al In Proceedings of the 19th annual meeting of Particle Accelerator Society of Japan, pp. 521-525. 2022.</a:t>
            </a:r>
          </a:p>
          <a:p>
            <a:pPr>
              <a:spcBef>
                <a:spcPts val="300"/>
              </a:spcBef>
            </a:pPr>
            <a:r>
              <a:rPr lang="en-GB" sz="600" dirty="0"/>
              <a:t>[2] K. Tanaka, N. </a:t>
            </a:r>
            <a:r>
              <a:rPr lang="en-GB" sz="600" dirty="0" err="1"/>
              <a:t>Inabe</a:t>
            </a:r>
            <a:r>
              <a:rPr lang="en-GB" sz="600" dirty="0"/>
              <a:t>, K. Yoshida, K. Kusaka, and T. Kubo, </a:t>
            </a:r>
            <a:r>
              <a:rPr lang="en-GB" sz="600" dirty="0" err="1"/>
              <a:t>Nucl</a:t>
            </a:r>
            <a:r>
              <a:rPr lang="en-GB" sz="600" dirty="0"/>
              <a:t>. </a:t>
            </a:r>
            <a:r>
              <a:rPr lang="en-GB" sz="600" dirty="0" err="1"/>
              <a:t>Instrum</a:t>
            </a:r>
            <a:r>
              <a:rPr lang="en-GB" sz="600" dirty="0"/>
              <a:t>. Methods Phys. Res. B: Beam Interact. Mater. At. 317, 734–738 (2013).</a:t>
            </a:r>
          </a:p>
        </p:txBody>
      </p:sp>
      <p:pic>
        <p:nvPicPr>
          <p:cNvPr id="29" name="Picture 2">
            <a:extLst>
              <a:ext uri="{FF2B5EF4-FFF2-40B4-BE49-F238E27FC236}">
                <a16:creationId xmlns:a16="http://schemas.microsoft.com/office/drawing/2014/main" id="{82BCC56C-D50D-B1E3-5EA4-ED0B7DA8E8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5447" y="2611259"/>
            <a:ext cx="1388033" cy="1871717"/>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val="38081851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C77986-2556-903C-6CDF-33EC042AD96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74DA6505-CBF8-4B4D-5E3A-FF231BA02D51}"/>
              </a:ext>
            </a:extLst>
          </p:cNvPr>
          <p:cNvSpPr>
            <a:spLocks noGrp="1"/>
          </p:cNvSpPr>
          <p:nvPr>
            <p:ph type="ftr" sz="quarter" idx="3"/>
          </p:nvPr>
        </p:nvSpPr>
        <p:spPr/>
        <p:txBody>
          <a:bodyPr/>
          <a:lstStyle/>
          <a:p>
            <a:r>
              <a:rPr lang="fr-FR" dirty="0"/>
              <a:t>JAFS | International Muon Collider Collaboration </a:t>
            </a:r>
            <a:r>
              <a:rPr lang="fr-FR" dirty="0" err="1"/>
              <a:t>Cooling</a:t>
            </a:r>
            <a:r>
              <a:rPr lang="fr-FR" dirty="0"/>
              <a:t> </a:t>
            </a:r>
            <a:r>
              <a:rPr lang="fr-FR" dirty="0" err="1"/>
              <a:t>Demonstrator</a:t>
            </a:r>
            <a:endParaRPr lang="en-GB" dirty="0"/>
          </a:p>
        </p:txBody>
      </p:sp>
      <p:sp>
        <p:nvSpPr>
          <p:cNvPr id="4" name="Slide Number Placeholder 3">
            <a:extLst>
              <a:ext uri="{FF2B5EF4-FFF2-40B4-BE49-F238E27FC236}">
                <a16:creationId xmlns:a16="http://schemas.microsoft.com/office/drawing/2014/main" id="{A831A344-6314-4751-A771-24D8B86DA617}"/>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5" name="Title 4">
            <a:extLst>
              <a:ext uri="{FF2B5EF4-FFF2-40B4-BE49-F238E27FC236}">
                <a16:creationId xmlns:a16="http://schemas.microsoft.com/office/drawing/2014/main" id="{1EAA37D2-4FAC-46EC-189E-904B9EB1D9FA}"/>
              </a:ext>
            </a:extLst>
          </p:cNvPr>
          <p:cNvSpPr>
            <a:spLocks noGrp="1"/>
          </p:cNvSpPr>
          <p:nvPr>
            <p:ph type="title"/>
          </p:nvPr>
        </p:nvSpPr>
        <p:spPr/>
        <p:txBody>
          <a:bodyPr/>
          <a:lstStyle/>
          <a:p>
            <a:r>
              <a:rPr lang="en-GB" dirty="0"/>
              <a:t>Pillow seals</a:t>
            </a:r>
          </a:p>
        </p:txBody>
      </p:sp>
      <p:pic>
        <p:nvPicPr>
          <p:cNvPr id="13" name="Picture 12">
            <a:extLst>
              <a:ext uri="{FF2B5EF4-FFF2-40B4-BE49-F238E27FC236}">
                <a16:creationId xmlns:a16="http://schemas.microsoft.com/office/drawing/2014/main" id="{67045423-80FD-82E7-A60E-C87ACFA914D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038168" y="635000"/>
            <a:ext cx="2740936" cy="3373680"/>
          </a:xfrm>
          <a:prstGeom prst="rect">
            <a:avLst/>
          </a:prstGeom>
        </p:spPr>
      </p:pic>
      <p:pic>
        <p:nvPicPr>
          <p:cNvPr id="14" name="Content Placeholder 10">
            <a:extLst>
              <a:ext uri="{FF2B5EF4-FFF2-40B4-BE49-F238E27FC236}">
                <a16:creationId xmlns:a16="http://schemas.microsoft.com/office/drawing/2014/main" id="{EF33F943-B55F-75D0-2666-3F3D0A81320E}"/>
              </a:ext>
            </a:extLst>
          </p:cNvPr>
          <p:cNvPicPr>
            <a:picLocks noChangeAspect="1"/>
          </p:cNvPicPr>
          <p:nvPr/>
        </p:nvPicPr>
        <p:blipFill>
          <a:blip r:embed="rId4">
            <a:clrChange>
              <a:clrFrom>
                <a:srgbClr val="FFFFFF"/>
              </a:clrFrom>
              <a:clrTo>
                <a:srgbClr val="FFFFFF">
                  <a:alpha val="0"/>
                </a:srgbClr>
              </a:clrTo>
            </a:clrChange>
          </a:blip>
          <a:srcRect l="31381" t="2653" r="1462" b="27905"/>
          <a:stretch>
            <a:fillRect/>
          </a:stretch>
        </p:blipFill>
        <p:spPr>
          <a:xfrm>
            <a:off x="4788024" y="964341"/>
            <a:ext cx="1374105" cy="1357499"/>
          </a:xfrm>
          <a:prstGeom prst="ellipse">
            <a:avLst/>
          </a:prstGeom>
          <a:ln w="12700" cap="rnd" cmpd="sng">
            <a:solidFill>
              <a:srgbClr val="00B050"/>
            </a:solidFill>
          </a:ln>
          <a:effectLst/>
          <a:scene3d>
            <a:camera prst="orthographicFront"/>
            <a:lightRig rig="contrasting" dir="t">
              <a:rot lat="0" lon="0" rev="3000000"/>
            </a:lightRig>
          </a:scene3d>
          <a:sp3d contourW="7620">
            <a:bevelT w="95250" h="31750"/>
            <a:contourClr>
              <a:srgbClr val="333333"/>
            </a:contourClr>
          </a:sp3d>
        </p:spPr>
      </p:pic>
      <p:sp>
        <p:nvSpPr>
          <p:cNvPr id="15" name="Oval 14">
            <a:extLst>
              <a:ext uri="{FF2B5EF4-FFF2-40B4-BE49-F238E27FC236}">
                <a16:creationId xmlns:a16="http://schemas.microsoft.com/office/drawing/2014/main" id="{6D5A73ED-AC65-AD38-FB3A-1A5FA0D43225}"/>
              </a:ext>
            </a:extLst>
          </p:cNvPr>
          <p:cNvSpPr/>
          <p:nvPr/>
        </p:nvSpPr>
        <p:spPr>
          <a:xfrm>
            <a:off x="6588224" y="2431239"/>
            <a:ext cx="360040" cy="360040"/>
          </a:xfrm>
          <a:prstGeom prst="ellipse">
            <a:avLst/>
          </a:prstGeom>
          <a:noFill/>
          <a:ln w="127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265B5B14-717D-A19F-7F5C-59D03DCC0777}"/>
              </a:ext>
            </a:extLst>
          </p:cNvPr>
          <p:cNvCxnSpPr>
            <a:cxnSpLocks/>
            <a:stCxn id="14" idx="5"/>
            <a:endCxn id="15" idx="0"/>
          </p:cNvCxnSpPr>
          <p:nvPr/>
        </p:nvCxnSpPr>
        <p:spPr>
          <a:xfrm>
            <a:off x="5960896" y="2123039"/>
            <a:ext cx="807348" cy="308200"/>
          </a:xfrm>
          <a:prstGeom prst="line">
            <a:avLst/>
          </a:prstGeom>
          <a:ln w="12700">
            <a:solidFill>
              <a:srgbClr val="00B050"/>
            </a:solidFill>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9070388E-BD1F-EDC1-B60C-7B02A156D8AD}"/>
              </a:ext>
            </a:extLst>
          </p:cNvPr>
          <p:cNvSpPr txBox="1"/>
          <p:nvPr/>
        </p:nvSpPr>
        <p:spPr>
          <a:xfrm>
            <a:off x="6325731" y="4052811"/>
            <a:ext cx="2740937" cy="723275"/>
          </a:xfrm>
          <a:prstGeom prst="rect">
            <a:avLst/>
          </a:prstGeom>
          <a:noFill/>
        </p:spPr>
        <p:txBody>
          <a:bodyPr wrap="square" rtlCol="0">
            <a:spAutoFit/>
          </a:bodyPr>
          <a:lstStyle/>
          <a:p>
            <a:pPr>
              <a:spcBef>
                <a:spcPts val="300"/>
              </a:spcBef>
            </a:pPr>
            <a:r>
              <a:rPr lang="en-GB" sz="600" dirty="0"/>
              <a:t>[1] </a:t>
            </a:r>
            <a:r>
              <a:rPr lang="en-GB" sz="600" dirty="0" err="1"/>
              <a:t>Kurasaki</a:t>
            </a:r>
            <a:r>
              <a:rPr lang="en-GB" sz="600" dirty="0"/>
              <a:t>, Ruri et al In Proceedings of the 19th annual meeting of Particle Accelerator Society of Japan, pp. 521-525. 2022.</a:t>
            </a:r>
          </a:p>
          <a:p>
            <a:pPr>
              <a:spcBef>
                <a:spcPts val="300"/>
              </a:spcBef>
            </a:pPr>
            <a:r>
              <a:rPr lang="en-GB" sz="600" dirty="0"/>
              <a:t>[2] K. Tanaka, N. </a:t>
            </a:r>
            <a:r>
              <a:rPr lang="en-GB" sz="600" dirty="0" err="1"/>
              <a:t>Inabe</a:t>
            </a:r>
            <a:r>
              <a:rPr lang="en-GB" sz="600" dirty="0"/>
              <a:t>, K. Yoshida, K. Kusaka, and T. Kubo, </a:t>
            </a:r>
            <a:r>
              <a:rPr lang="en-GB" sz="600" dirty="0" err="1"/>
              <a:t>Nucl</a:t>
            </a:r>
            <a:r>
              <a:rPr lang="en-GB" sz="600" dirty="0"/>
              <a:t>. </a:t>
            </a:r>
            <a:r>
              <a:rPr lang="en-GB" sz="600" dirty="0" err="1"/>
              <a:t>Instrum</a:t>
            </a:r>
            <a:r>
              <a:rPr lang="en-GB" sz="600" dirty="0"/>
              <a:t>. Methods Phys. Res. B: Beam Interact. Mater. At. 317, 734–738 (2013).</a:t>
            </a:r>
          </a:p>
          <a:p>
            <a:pPr>
              <a:spcBef>
                <a:spcPts val="300"/>
              </a:spcBef>
            </a:pPr>
            <a:r>
              <a:rPr lang="en-GB" sz="600" dirty="0"/>
              <a:t>[3] N. Kurichiyanil, A. Bergmann, C. Karagiannis, et al., J. Phys. Conf. Ser. 2687(8), 82031 (2024).</a:t>
            </a:r>
          </a:p>
        </p:txBody>
      </p:sp>
      <p:pic>
        <p:nvPicPr>
          <p:cNvPr id="29" name="Picture 2">
            <a:extLst>
              <a:ext uri="{FF2B5EF4-FFF2-40B4-BE49-F238E27FC236}">
                <a16:creationId xmlns:a16="http://schemas.microsoft.com/office/drawing/2014/main" id="{25298E79-B75C-2662-9ACA-842EEEEB5B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5447" y="2611259"/>
            <a:ext cx="1388033" cy="1871717"/>
          </a:xfrm>
          <a:prstGeom prst="roundRect">
            <a:avLst>
              <a:gd name="adj" fmla="val 8594"/>
            </a:avLst>
          </a:prstGeom>
          <a:solidFill>
            <a:srgbClr val="FFFFFF">
              <a:shade val="85000"/>
            </a:srgbClr>
          </a:solidFill>
          <a:ln>
            <a:noFill/>
          </a:ln>
          <a:effectLst/>
        </p:spPr>
      </p:pic>
      <p:sp>
        <p:nvSpPr>
          <p:cNvPr id="7" name="Text Placeholder 29">
            <a:extLst>
              <a:ext uri="{FF2B5EF4-FFF2-40B4-BE49-F238E27FC236}">
                <a16:creationId xmlns:a16="http://schemas.microsoft.com/office/drawing/2014/main" id="{86EE16A8-F549-7D79-E83B-74814F528CEA}"/>
              </a:ext>
            </a:extLst>
          </p:cNvPr>
          <p:cNvSpPr txBox="1">
            <a:spLocks/>
          </p:cNvSpPr>
          <p:nvPr/>
        </p:nvSpPr>
        <p:spPr>
          <a:xfrm>
            <a:off x="186628" y="1207247"/>
            <a:ext cx="4251926" cy="3456384"/>
          </a:xfrm>
          <a:prstGeom prst="rect">
            <a:avLst/>
          </a:prstGeom>
        </p:spPr>
        <p:txBody>
          <a:bodyPr vert="horz">
            <a:normAutofit/>
          </a:bodyPr>
          <a:lstStyle>
            <a:lvl1pPr marL="342900" indent="-342900">
              <a:spcBef>
                <a:spcPct val="20000"/>
              </a:spcBef>
              <a:spcAft>
                <a:spcPts val="900"/>
              </a:spcAft>
              <a:buClr>
                <a:schemeClr val="accent1"/>
              </a:buClr>
              <a:buFont typeface="Wingdings" charset="2"/>
              <a:buChar char="§"/>
              <a:defRPr sz="1400">
                <a:cs typeface="Arial Narrow"/>
              </a:defRPr>
            </a:lvl1pPr>
            <a:lvl2pPr marL="742950" indent="-285750">
              <a:spcBef>
                <a:spcPct val="20000"/>
              </a:spcBef>
              <a:spcAft>
                <a:spcPts val="900"/>
              </a:spcAft>
              <a:buClr>
                <a:schemeClr val="accent1"/>
              </a:buClr>
              <a:buFont typeface="Wingdings" charset="2"/>
              <a:buChar char="§"/>
              <a:defRPr sz="2400">
                <a:cs typeface="Arial Narrow"/>
              </a:defRPr>
            </a:lvl2pPr>
            <a:lvl3pPr marL="1143000" indent="-228600">
              <a:spcBef>
                <a:spcPct val="20000"/>
              </a:spcBef>
              <a:spcAft>
                <a:spcPts val="900"/>
              </a:spcAft>
              <a:buClr>
                <a:schemeClr val="accent1"/>
              </a:buClr>
              <a:buFont typeface="Wingdings" charset="2"/>
              <a:buChar char="§"/>
              <a:defRPr sz="2000">
                <a:cs typeface="Arial Narrow"/>
              </a:defRPr>
            </a:lvl3pPr>
            <a:lvl4pPr marL="1600200" indent="-228600">
              <a:spcBef>
                <a:spcPct val="20000"/>
              </a:spcBef>
              <a:spcAft>
                <a:spcPts val="900"/>
              </a:spcAft>
              <a:buClr>
                <a:schemeClr val="accent1"/>
              </a:buClr>
              <a:buFont typeface="Wingdings" charset="2"/>
              <a:buChar char="§"/>
              <a:defRPr sz="2000">
                <a:cs typeface="Arial Narrow"/>
              </a:defRPr>
            </a:lvl4pPr>
            <a:lvl5pPr marL="2057400" indent="-228600">
              <a:spcBef>
                <a:spcPct val="20000"/>
              </a:spcBef>
              <a:spcAft>
                <a:spcPts val="900"/>
              </a:spcAft>
              <a:buClr>
                <a:schemeClr val="accent1"/>
              </a:buClr>
              <a:buFont typeface="Wingdings" charset="2"/>
              <a:buChar char="§"/>
              <a:defRPr sz="2000">
                <a:cs typeface="Arial Narrow"/>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nSpc>
                <a:spcPct val="110000"/>
              </a:lnSpc>
              <a:spcAft>
                <a:spcPts val="0"/>
              </a:spcAft>
              <a:buNone/>
            </a:pPr>
            <a:r>
              <a:rPr lang="en-GB" dirty="0"/>
              <a:t>Pros:</a:t>
            </a:r>
          </a:p>
          <a:p>
            <a:pPr>
              <a:lnSpc>
                <a:spcPct val="110000"/>
              </a:lnSpc>
              <a:spcAft>
                <a:spcPts val="0"/>
              </a:spcAft>
              <a:buClr>
                <a:srgbClr val="92D050"/>
              </a:buClr>
              <a:buFont typeface="Wingdings" panose="05000000000000000000" pitchFamily="2" charset="2"/>
              <a:buChar char="§"/>
            </a:pPr>
            <a:r>
              <a:rPr lang="en-GB" dirty="0"/>
              <a:t>Available (TRL 8)</a:t>
            </a:r>
          </a:p>
          <a:p>
            <a:pPr>
              <a:lnSpc>
                <a:spcPct val="110000"/>
              </a:lnSpc>
              <a:spcAft>
                <a:spcPts val="0"/>
              </a:spcAft>
              <a:buClr>
                <a:srgbClr val="92D050"/>
              </a:buClr>
              <a:buFont typeface="Wingdings" panose="05000000000000000000" pitchFamily="2" charset="2"/>
              <a:buChar char="§"/>
            </a:pPr>
            <a:r>
              <a:rPr lang="en-GB" dirty="0"/>
              <a:t>Compact radial integration</a:t>
            </a:r>
          </a:p>
          <a:p>
            <a:pPr>
              <a:lnSpc>
                <a:spcPct val="110000"/>
              </a:lnSpc>
              <a:spcAft>
                <a:spcPts val="0"/>
              </a:spcAft>
              <a:buClr>
                <a:srgbClr val="92D050"/>
              </a:buClr>
              <a:buFont typeface="Wingdings" panose="05000000000000000000" pitchFamily="2" charset="2"/>
              <a:buChar char="§"/>
            </a:pPr>
            <a:r>
              <a:rPr lang="en-GB" dirty="0"/>
              <a:t>Simple operation</a:t>
            </a:r>
          </a:p>
          <a:p>
            <a:pPr>
              <a:lnSpc>
                <a:spcPct val="110000"/>
              </a:lnSpc>
              <a:spcAft>
                <a:spcPts val="0"/>
              </a:spcAft>
              <a:buClr>
                <a:srgbClr val="92D050"/>
              </a:buClr>
              <a:buFont typeface="Wingdings" panose="05000000000000000000" pitchFamily="2" charset="2"/>
              <a:buChar char="§"/>
            </a:pPr>
            <a:r>
              <a:rPr lang="en-GB" dirty="0"/>
              <a:t>Could manage certain misalignment</a:t>
            </a:r>
          </a:p>
          <a:p>
            <a:pPr marL="0" indent="0">
              <a:lnSpc>
                <a:spcPct val="110000"/>
              </a:lnSpc>
              <a:spcAft>
                <a:spcPts val="0"/>
              </a:spcAft>
              <a:buClr>
                <a:srgbClr val="92D050"/>
              </a:buClr>
              <a:buNone/>
            </a:pPr>
            <a:r>
              <a:rPr lang="en-GB" dirty="0"/>
              <a:t>Cons:</a:t>
            </a:r>
          </a:p>
          <a:p>
            <a:pPr>
              <a:lnSpc>
                <a:spcPct val="110000"/>
              </a:lnSpc>
              <a:spcAft>
                <a:spcPts val="0"/>
              </a:spcAft>
            </a:pPr>
            <a:r>
              <a:rPr lang="en-GB" dirty="0"/>
              <a:t>Surface finishing important (but not critical thanks to the intermediate pumping)</a:t>
            </a:r>
          </a:p>
          <a:p>
            <a:pPr>
              <a:lnSpc>
                <a:spcPct val="110000"/>
              </a:lnSpc>
              <a:spcAft>
                <a:spcPts val="0"/>
              </a:spcAft>
            </a:pPr>
            <a:r>
              <a:rPr lang="en-GB" dirty="0"/>
              <a:t>The double seal and intermediate pumping requires a significant radial space</a:t>
            </a:r>
          </a:p>
          <a:p>
            <a:pPr>
              <a:lnSpc>
                <a:spcPct val="110000"/>
              </a:lnSpc>
              <a:spcAft>
                <a:spcPts val="0"/>
              </a:spcAft>
            </a:pPr>
            <a:r>
              <a:rPr lang="en-GB" dirty="0"/>
              <a:t>Compressed air shall be guaranteed</a:t>
            </a:r>
          </a:p>
        </p:txBody>
      </p:sp>
    </p:spTree>
    <p:extLst>
      <p:ext uri="{BB962C8B-B14F-4D97-AF65-F5344CB8AC3E}">
        <p14:creationId xmlns:p14="http://schemas.microsoft.com/office/powerpoint/2010/main" val="2353653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A1C9471-A068-23DC-410B-5047FBE722A8}"/>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40B5F765-3D3A-CABC-24B0-8F6111764548}"/>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5" name="Title 4">
            <a:extLst>
              <a:ext uri="{FF2B5EF4-FFF2-40B4-BE49-F238E27FC236}">
                <a16:creationId xmlns:a16="http://schemas.microsoft.com/office/drawing/2014/main" id="{1DE35A59-D585-1D44-8F18-62CF084A2CDE}"/>
              </a:ext>
            </a:extLst>
          </p:cNvPr>
          <p:cNvSpPr>
            <a:spLocks noGrp="1"/>
          </p:cNvSpPr>
          <p:nvPr>
            <p:ph type="title"/>
          </p:nvPr>
        </p:nvSpPr>
        <p:spPr/>
        <p:txBody>
          <a:bodyPr/>
          <a:lstStyle/>
          <a:p>
            <a:r>
              <a:rPr lang="en-GB" dirty="0"/>
              <a:t>O-ring based pillow seal</a:t>
            </a:r>
          </a:p>
        </p:txBody>
      </p:sp>
      <p:pic>
        <p:nvPicPr>
          <p:cNvPr id="14" name="Picture 13">
            <a:extLst>
              <a:ext uri="{FF2B5EF4-FFF2-40B4-BE49-F238E27FC236}">
                <a16:creationId xmlns:a16="http://schemas.microsoft.com/office/drawing/2014/main" id="{1AB2E9B7-C388-31A5-48BF-9AD70D79647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0" y="1405583"/>
            <a:ext cx="4856662" cy="3326407"/>
          </a:xfrm>
          <a:prstGeom prst="rect">
            <a:avLst/>
          </a:prstGeom>
        </p:spPr>
      </p:pic>
      <p:grpSp>
        <p:nvGrpSpPr>
          <p:cNvPr id="16" name="Group 15">
            <a:extLst>
              <a:ext uri="{FF2B5EF4-FFF2-40B4-BE49-F238E27FC236}">
                <a16:creationId xmlns:a16="http://schemas.microsoft.com/office/drawing/2014/main" id="{F0AD1F39-CE7F-78E8-CD2A-510686104E0D}"/>
              </a:ext>
            </a:extLst>
          </p:cNvPr>
          <p:cNvGrpSpPr>
            <a:grpSpLocks noChangeAspect="1"/>
          </p:cNvGrpSpPr>
          <p:nvPr/>
        </p:nvGrpSpPr>
        <p:grpSpPr>
          <a:xfrm>
            <a:off x="4860669" y="1631127"/>
            <a:ext cx="4067307" cy="2884839"/>
            <a:chOff x="5791158" y="1563638"/>
            <a:chExt cx="3352842" cy="2378087"/>
          </a:xfrm>
        </p:grpSpPr>
        <p:pic>
          <p:nvPicPr>
            <p:cNvPr id="9" name="Picture 8">
              <a:extLst>
                <a:ext uri="{FF2B5EF4-FFF2-40B4-BE49-F238E27FC236}">
                  <a16:creationId xmlns:a16="http://schemas.microsoft.com/office/drawing/2014/main" id="{53AEDA73-D659-0F09-2674-79CCA888D9A7}"/>
                </a:ext>
              </a:extLst>
            </p:cNvPr>
            <p:cNvPicPr>
              <a:picLocks noChangeAspect="1"/>
            </p:cNvPicPr>
            <p:nvPr/>
          </p:nvPicPr>
          <p:blipFill>
            <a:blip r:embed="rId3">
              <a:clrChange>
                <a:clrFrom>
                  <a:srgbClr val="FFFFFF"/>
                </a:clrFrom>
                <a:clrTo>
                  <a:srgbClr val="FFFFFF">
                    <a:alpha val="0"/>
                  </a:srgbClr>
                </a:clrTo>
              </a:clrChange>
            </a:blip>
            <a:srcRect l="15383" t="11818" r="7761" b="49403"/>
            <a:stretch>
              <a:fillRect/>
            </a:stretch>
          </p:blipFill>
          <p:spPr>
            <a:xfrm>
              <a:off x="5791158" y="1563638"/>
              <a:ext cx="3352842" cy="2378087"/>
            </a:xfrm>
            <a:prstGeom prst="rect">
              <a:avLst/>
            </a:prstGeom>
          </p:spPr>
        </p:pic>
        <p:sp>
          <p:nvSpPr>
            <p:cNvPr id="10" name="Left Bracket 9">
              <a:extLst>
                <a:ext uri="{FF2B5EF4-FFF2-40B4-BE49-F238E27FC236}">
                  <a16:creationId xmlns:a16="http://schemas.microsoft.com/office/drawing/2014/main" id="{8CBDF51A-089B-D532-3BFF-608E7057AEE4}"/>
                </a:ext>
              </a:extLst>
            </p:cNvPr>
            <p:cNvSpPr/>
            <p:nvPr/>
          </p:nvSpPr>
          <p:spPr>
            <a:xfrm rot="16200000">
              <a:off x="7724657" y="3533876"/>
              <a:ext cx="45720" cy="559876"/>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5" name="Left Bracket 14">
              <a:extLst>
                <a:ext uri="{FF2B5EF4-FFF2-40B4-BE49-F238E27FC236}">
                  <a16:creationId xmlns:a16="http://schemas.microsoft.com/office/drawing/2014/main" id="{56BD704A-996E-4DBE-070C-120AF8FFCE3A}"/>
                </a:ext>
              </a:extLst>
            </p:cNvPr>
            <p:cNvSpPr/>
            <p:nvPr/>
          </p:nvSpPr>
          <p:spPr>
            <a:xfrm>
              <a:off x="6012160" y="2139702"/>
              <a:ext cx="45720" cy="273844"/>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sp>
        <p:nvSpPr>
          <p:cNvPr id="17" name="TextBox 16">
            <a:extLst>
              <a:ext uri="{FF2B5EF4-FFF2-40B4-BE49-F238E27FC236}">
                <a16:creationId xmlns:a16="http://schemas.microsoft.com/office/drawing/2014/main" id="{332B7F00-3367-7D86-FB8F-1678BB2C7BBF}"/>
              </a:ext>
            </a:extLst>
          </p:cNvPr>
          <p:cNvSpPr txBox="1"/>
          <p:nvPr/>
        </p:nvSpPr>
        <p:spPr>
          <a:xfrm>
            <a:off x="1371600" y="1149023"/>
            <a:ext cx="7105960" cy="369332"/>
          </a:xfrm>
          <a:prstGeom prst="rect">
            <a:avLst/>
          </a:prstGeom>
          <a:noFill/>
        </p:spPr>
        <p:txBody>
          <a:bodyPr wrap="square" rtlCol="0">
            <a:spAutoFit/>
          </a:bodyPr>
          <a:lstStyle/>
          <a:p>
            <a:r>
              <a:rPr lang="en-GB" dirty="0">
                <a:solidFill>
                  <a:schemeClr val="accent6">
                    <a:lumMod val="60000"/>
                    <a:lumOff val="40000"/>
                  </a:schemeClr>
                </a:solidFill>
              </a:rPr>
              <a:t>Moving to elastomer seals relaxes significantly the requirements</a:t>
            </a:r>
          </a:p>
        </p:txBody>
      </p:sp>
    </p:spTree>
    <p:extLst>
      <p:ext uri="{BB962C8B-B14F-4D97-AF65-F5344CB8AC3E}">
        <p14:creationId xmlns:p14="http://schemas.microsoft.com/office/powerpoint/2010/main" val="42083907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9DFCBA8-F8A4-880D-7324-6B954B9BA8B8}"/>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FF6A34EA-5BEF-B2D6-846B-ED1A570DB7D3}"/>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5" name="Title 4">
            <a:extLst>
              <a:ext uri="{FF2B5EF4-FFF2-40B4-BE49-F238E27FC236}">
                <a16:creationId xmlns:a16="http://schemas.microsoft.com/office/drawing/2014/main" id="{F25EC289-33D9-42F9-192C-45346D701A7D}"/>
              </a:ext>
            </a:extLst>
          </p:cNvPr>
          <p:cNvSpPr>
            <a:spLocks noGrp="1"/>
          </p:cNvSpPr>
          <p:nvPr>
            <p:ph type="title"/>
          </p:nvPr>
        </p:nvSpPr>
        <p:spPr/>
        <p:txBody>
          <a:bodyPr/>
          <a:lstStyle/>
          <a:p>
            <a:r>
              <a:rPr lang="en-GB" dirty="0"/>
              <a:t>O-ring based pillow seal</a:t>
            </a:r>
          </a:p>
        </p:txBody>
      </p:sp>
      <p:cxnSp>
        <p:nvCxnSpPr>
          <p:cNvPr id="532" name="Straight Connector 531">
            <a:extLst>
              <a:ext uri="{FF2B5EF4-FFF2-40B4-BE49-F238E27FC236}">
                <a16:creationId xmlns:a16="http://schemas.microsoft.com/office/drawing/2014/main" id="{651943DE-9F60-FAB2-F14C-B945D993F96A}"/>
              </a:ext>
            </a:extLst>
          </p:cNvPr>
          <p:cNvCxnSpPr>
            <a:cxnSpLocks/>
          </p:cNvCxnSpPr>
          <p:nvPr/>
        </p:nvCxnSpPr>
        <p:spPr>
          <a:xfrm>
            <a:off x="6225202" y="6296694"/>
            <a:ext cx="4680488" cy="0"/>
          </a:xfrm>
          <a:prstGeom prst="line">
            <a:avLst/>
          </a:prstGeom>
          <a:ln>
            <a:prstDash val="lgDashDot"/>
          </a:ln>
        </p:spPr>
        <p:style>
          <a:lnRef idx="2">
            <a:schemeClr val="accent3"/>
          </a:lnRef>
          <a:fillRef idx="0">
            <a:schemeClr val="accent3"/>
          </a:fillRef>
          <a:effectRef idx="1">
            <a:schemeClr val="accent3"/>
          </a:effectRef>
          <a:fontRef idx="minor">
            <a:schemeClr val="tx1"/>
          </a:fontRef>
        </p:style>
      </p:cxnSp>
      <p:grpSp>
        <p:nvGrpSpPr>
          <p:cNvPr id="552" name="Group 551">
            <a:extLst>
              <a:ext uri="{FF2B5EF4-FFF2-40B4-BE49-F238E27FC236}">
                <a16:creationId xmlns:a16="http://schemas.microsoft.com/office/drawing/2014/main" id="{DA6AD97D-20DB-753B-EE71-B8775BED4D8B}"/>
              </a:ext>
            </a:extLst>
          </p:cNvPr>
          <p:cNvGrpSpPr>
            <a:grpSpLocks noChangeAspect="1"/>
          </p:cNvGrpSpPr>
          <p:nvPr/>
        </p:nvGrpSpPr>
        <p:grpSpPr>
          <a:xfrm>
            <a:off x="443595" y="1198948"/>
            <a:ext cx="4090305" cy="1644285"/>
            <a:chOff x="-34912" y="1365185"/>
            <a:chExt cx="5787345" cy="2326488"/>
          </a:xfrm>
        </p:grpSpPr>
        <p:grpSp>
          <p:nvGrpSpPr>
            <p:cNvPr id="279" name="Group 278">
              <a:extLst>
                <a:ext uri="{FF2B5EF4-FFF2-40B4-BE49-F238E27FC236}">
                  <a16:creationId xmlns:a16="http://schemas.microsoft.com/office/drawing/2014/main" id="{AD3A1AF4-053C-E0E5-F6E8-F8D669DA6008}"/>
                </a:ext>
              </a:extLst>
            </p:cNvPr>
            <p:cNvGrpSpPr/>
            <p:nvPr/>
          </p:nvGrpSpPr>
          <p:grpSpPr>
            <a:xfrm>
              <a:off x="1294109" y="2045776"/>
              <a:ext cx="1921768" cy="317715"/>
              <a:chOff x="627682" y="1929539"/>
              <a:chExt cx="1921768" cy="317715"/>
            </a:xfrm>
          </p:grpSpPr>
          <p:grpSp>
            <p:nvGrpSpPr>
              <p:cNvPr id="280" name="Group 279">
                <a:extLst>
                  <a:ext uri="{FF2B5EF4-FFF2-40B4-BE49-F238E27FC236}">
                    <a16:creationId xmlns:a16="http://schemas.microsoft.com/office/drawing/2014/main" id="{D6F73CAD-C0E7-E9A4-94DE-5148C56ADD0C}"/>
                  </a:ext>
                </a:extLst>
              </p:cNvPr>
              <p:cNvGrpSpPr/>
              <p:nvPr/>
            </p:nvGrpSpPr>
            <p:grpSpPr>
              <a:xfrm>
                <a:off x="627682" y="1929539"/>
                <a:ext cx="154982" cy="317715"/>
                <a:chOff x="627682" y="1929539"/>
                <a:chExt cx="154982" cy="317715"/>
              </a:xfrm>
            </p:grpSpPr>
            <p:cxnSp>
              <p:nvCxnSpPr>
                <p:cNvPr id="314" name="Straight Connector 313">
                  <a:extLst>
                    <a:ext uri="{FF2B5EF4-FFF2-40B4-BE49-F238E27FC236}">
                      <a16:creationId xmlns:a16="http://schemas.microsoft.com/office/drawing/2014/main" id="{A8D3CF04-F813-734D-38AE-ECF93224049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15" name="Straight Connector 314">
                  <a:extLst>
                    <a:ext uri="{FF2B5EF4-FFF2-40B4-BE49-F238E27FC236}">
                      <a16:creationId xmlns:a16="http://schemas.microsoft.com/office/drawing/2014/main" id="{5B6AECC7-0210-FB72-090A-97E8CEF8D60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1" name="Group 280">
                <a:extLst>
                  <a:ext uri="{FF2B5EF4-FFF2-40B4-BE49-F238E27FC236}">
                    <a16:creationId xmlns:a16="http://schemas.microsoft.com/office/drawing/2014/main" id="{7B2E70FA-852D-EBCF-B71E-A3A68643A3CD}"/>
                  </a:ext>
                </a:extLst>
              </p:cNvPr>
              <p:cNvGrpSpPr/>
              <p:nvPr/>
            </p:nvGrpSpPr>
            <p:grpSpPr>
              <a:xfrm>
                <a:off x="782664" y="1929539"/>
                <a:ext cx="154982" cy="317715"/>
                <a:chOff x="627682" y="1929539"/>
                <a:chExt cx="154982" cy="317715"/>
              </a:xfrm>
            </p:grpSpPr>
            <p:cxnSp>
              <p:nvCxnSpPr>
                <p:cNvPr id="312" name="Straight Connector 311">
                  <a:extLst>
                    <a:ext uri="{FF2B5EF4-FFF2-40B4-BE49-F238E27FC236}">
                      <a16:creationId xmlns:a16="http://schemas.microsoft.com/office/drawing/2014/main" id="{2E651A52-7DF0-36EB-A042-26085AA8ACBD}"/>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13" name="Straight Connector 312">
                  <a:extLst>
                    <a:ext uri="{FF2B5EF4-FFF2-40B4-BE49-F238E27FC236}">
                      <a16:creationId xmlns:a16="http://schemas.microsoft.com/office/drawing/2014/main" id="{9D0E4E82-FD05-5B7A-39E3-88310B51DCE2}"/>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2" name="Group 281">
                <a:extLst>
                  <a:ext uri="{FF2B5EF4-FFF2-40B4-BE49-F238E27FC236}">
                    <a16:creationId xmlns:a16="http://schemas.microsoft.com/office/drawing/2014/main" id="{2B6D9FF9-7AAE-71A1-B1F7-C046E8DB8668}"/>
                  </a:ext>
                </a:extLst>
              </p:cNvPr>
              <p:cNvGrpSpPr/>
              <p:nvPr/>
            </p:nvGrpSpPr>
            <p:grpSpPr>
              <a:xfrm>
                <a:off x="953143" y="1929539"/>
                <a:ext cx="154982" cy="317715"/>
                <a:chOff x="627682" y="1929539"/>
                <a:chExt cx="154982" cy="317715"/>
              </a:xfrm>
            </p:grpSpPr>
            <p:cxnSp>
              <p:nvCxnSpPr>
                <p:cNvPr id="310" name="Straight Connector 309">
                  <a:extLst>
                    <a:ext uri="{FF2B5EF4-FFF2-40B4-BE49-F238E27FC236}">
                      <a16:creationId xmlns:a16="http://schemas.microsoft.com/office/drawing/2014/main" id="{092195A2-B18C-1384-494F-5C55EDF96182}"/>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11" name="Straight Connector 310">
                  <a:extLst>
                    <a:ext uri="{FF2B5EF4-FFF2-40B4-BE49-F238E27FC236}">
                      <a16:creationId xmlns:a16="http://schemas.microsoft.com/office/drawing/2014/main" id="{00AF6011-6768-6E56-B5A5-5548875A34F8}"/>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3" name="Group 282">
                <a:extLst>
                  <a:ext uri="{FF2B5EF4-FFF2-40B4-BE49-F238E27FC236}">
                    <a16:creationId xmlns:a16="http://schemas.microsoft.com/office/drawing/2014/main" id="{CFB7C331-F1B8-59CA-9F59-5BA189E3EEFF}"/>
                  </a:ext>
                </a:extLst>
              </p:cNvPr>
              <p:cNvGrpSpPr/>
              <p:nvPr/>
            </p:nvGrpSpPr>
            <p:grpSpPr>
              <a:xfrm>
                <a:off x="1115872" y="1929539"/>
                <a:ext cx="154982" cy="317715"/>
                <a:chOff x="627682" y="1929539"/>
                <a:chExt cx="154982" cy="317715"/>
              </a:xfrm>
            </p:grpSpPr>
            <p:cxnSp>
              <p:nvCxnSpPr>
                <p:cNvPr id="308" name="Straight Connector 307">
                  <a:extLst>
                    <a:ext uri="{FF2B5EF4-FFF2-40B4-BE49-F238E27FC236}">
                      <a16:creationId xmlns:a16="http://schemas.microsoft.com/office/drawing/2014/main" id="{A5ED283C-C98E-8E6D-6C9C-44BCB1293A5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9" name="Straight Connector 308">
                  <a:extLst>
                    <a:ext uri="{FF2B5EF4-FFF2-40B4-BE49-F238E27FC236}">
                      <a16:creationId xmlns:a16="http://schemas.microsoft.com/office/drawing/2014/main" id="{CDF20305-E280-6356-4812-28A9B32AD96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4" name="Group 283">
                <a:extLst>
                  <a:ext uri="{FF2B5EF4-FFF2-40B4-BE49-F238E27FC236}">
                    <a16:creationId xmlns:a16="http://schemas.microsoft.com/office/drawing/2014/main" id="{A6CE7FD7-2CD5-AA18-54B7-77E0E9A0F0EE}"/>
                  </a:ext>
                </a:extLst>
              </p:cNvPr>
              <p:cNvGrpSpPr/>
              <p:nvPr/>
            </p:nvGrpSpPr>
            <p:grpSpPr>
              <a:xfrm>
                <a:off x="1278602" y="1929539"/>
                <a:ext cx="154982" cy="317715"/>
                <a:chOff x="627682" y="1929539"/>
                <a:chExt cx="154982" cy="317715"/>
              </a:xfrm>
            </p:grpSpPr>
            <p:cxnSp>
              <p:nvCxnSpPr>
                <p:cNvPr id="306" name="Straight Connector 305">
                  <a:extLst>
                    <a:ext uri="{FF2B5EF4-FFF2-40B4-BE49-F238E27FC236}">
                      <a16:creationId xmlns:a16="http://schemas.microsoft.com/office/drawing/2014/main" id="{E977C1CD-B4C1-9F49-40EC-FCC221FE3E1E}"/>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7" name="Straight Connector 306">
                  <a:extLst>
                    <a:ext uri="{FF2B5EF4-FFF2-40B4-BE49-F238E27FC236}">
                      <a16:creationId xmlns:a16="http://schemas.microsoft.com/office/drawing/2014/main" id="{1D71F2B5-EB84-932F-B4A3-FB063533A7DB}"/>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5" name="Group 284">
                <a:extLst>
                  <a:ext uri="{FF2B5EF4-FFF2-40B4-BE49-F238E27FC236}">
                    <a16:creationId xmlns:a16="http://schemas.microsoft.com/office/drawing/2014/main" id="{D0CBF0C8-6106-E060-090C-9A18BA544F8D}"/>
                  </a:ext>
                </a:extLst>
              </p:cNvPr>
              <p:cNvGrpSpPr/>
              <p:nvPr/>
            </p:nvGrpSpPr>
            <p:grpSpPr>
              <a:xfrm>
                <a:off x="1433584" y="1929539"/>
                <a:ext cx="154982" cy="317715"/>
                <a:chOff x="627682" y="1929539"/>
                <a:chExt cx="154982" cy="317715"/>
              </a:xfrm>
            </p:grpSpPr>
            <p:cxnSp>
              <p:nvCxnSpPr>
                <p:cNvPr id="304" name="Straight Connector 303">
                  <a:extLst>
                    <a:ext uri="{FF2B5EF4-FFF2-40B4-BE49-F238E27FC236}">
                      <a16:creationId xmlns:a16="http://schemas.microsoft.com/office/drawing/2014/main" id="{3F739A2F-E55C-4444-2603-73C25CF3C607}"/>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5" name="Straight Connector 304">
                  <a:extLst>
                    <a:ext uri="{FF2B5EF4-FFF2-40B4-BE49-F238E27FC236}">
                      <a16:creationId xmlns:a16="http://schemas.microsoft.com/office/drawing/2014/main" id="{2CF6D62B-41B2-A632-830D-08834E865AEA}"/>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6" name="Group 285">
                <a:extLst>
                  <a:ext uri="{FF2B5EF4-FFF2-40B4-BE49-F238E27FC236}">
                    <a16:creationId xmlns:a16="http://schemas.microsoft.com/office/drawing/2014/main" id="{0EFBF827-0351-8D08-2505-A0B78AA04F30}"/>
                  </a:ext>
                </a:extLst>
              </p:cNvPr>
              <p:cNvGrpSpPr/>
              <p:nvPr/>
            </p:nvGrpSpPr>
            <p:grpSpPr>
              <a:xfrm>
                <a:off x="1588566" y="1929539"/>
                <a:ext cx="154982" cy="317715"/>
                <a:chOff x="627682" y="1929539"/>
                <a:chExt cx="154982" cy="317715"/>
              </a:xfrm>
            </p:grpSpPr>
            <p:cxnSp>
              <p:nvCxnSpPr>
                <p:cNvPr id="302" name="Straight Connector 301">
                  <a:extLst>
                    <a:ext uri="{FF2B5EF4-FFF2-40B4-BE49-F238E27FC236}">
                      <a16:creationId xmlns:a16="http://schemas.microsoft.com/office/drawing/2014/main" id="{284317FD-9E5E-EA4A-C0AA-1E418B5203DA}"/>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3" name="Straight Connector 302">
                  <a:extLst>
                    <a:ext uri="{FF2B5EF4-FFF2-40B4-BE49-F238E27FC236}">
                      <a16:creationId xmlns:a16="http://schemas.microsoft.com/office/drawing/2014/main" id="{5FE266D6-A2B4-23E9-FA31-EF35E46CF870}"/>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7" name="Group 286">
                <a:extLst>
                  <a:ext uri="{FF2B5EF4-FFF2-40B4-BE49-F238E27FC236}">
                    <a16:creationId xmlns:a16="http://schemas.microsoft.com/office/drawing/2014/main" id="{19321B07-7EAF-AF93-1A5B-EBCF43A097C9}"/>
                  </a:ext>
                </a:extLst>
              </p:cNvPr>
              <p:cNvGrpSpPr/>
              <p:nvPr/>
            </p:nvGrpSpPr>
            <p:grpSpPr>
              <a:xfrm>
                <a:off x="1743548" y="1929539"/>
                <a:ext cx="154982" cy="317715"/>
                <a:chOff x="627682" y="1929539"/>
                <a:chExt cx="154982" cy="317715"/>
              </a:xfrm>
            </p:grpSpPr>
            <p:cxnSp>
              <p:nvCxnSpPr>
                <p:cNvPr id="300" name="Straight Connector 299">
                  <a:extLst>
                    <a:ext uri="{FF2B5EF4-FFF2-40B4-BE49-F238E27FC236}">
                      <a16:creationId xmlns:a16="http://schemas.microsoft.com/office/drawing/2014/main" id="{1B347E46-F634-C6E4-7E56-2148A0A3F9F2}"/>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1" name="Straight Connector 300">
                  <a:extLst>
                    <a:ext uri="{FF2B5EF4-FFF2-40B4-BE49-F238E27FC236}">
                      <a16:creationId xmlns:a16="http://schemas.microsoft.com/office/drawing/2014/main" id="{36022F7B-2CC5-37F1-4A00-E5CB9FCCA45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8" name="Group 287">
                <a:extLst>
                  <a:ext uri="{FF2B5EF4-FFF2-40B4-BE49-F238E27FC236}">
                    <a16:creationId xmlns:a16="http://schemas.microsoft.com/office/drawing/2014/main" id="{47505871-CD4D-3BDA-0A6A-9C1222120558}"/>
                  </a:ext>
                </a:extLst>
              </p:cNvPr>
              <p:cNvGrpSpPr/>
              <p:nvPr/>
            </p:nvGrpSpPr>
            <p:grpSpPr>
              <a:xfrm>
                <a:off x="1914027" y="1929539"/>
                <a:ext cx="154982" cy="317715"/>
                <a:chOff x="627682" y="1929539"/>
                <a:chExt cx="154982" cy="317715"/>
              </a:xfrm>
            </p:grpSpPr>
            <p:cxnSp>
              <p:nvCxnSpPr>
                <p:cNvPr id="298" name="Straight Connector 297">
                  <a:extLst>
                    <a:ext uri="{FF2B5EF4-FFF2-40B4-BE49-F238E27FC236}">
                      <a16:creationId xmlns:a16="http://schemas.microsoft.com/office/drawing/2014/main" id="{45BDFA74-3D62-840C-0CB9-4EEFE67DF186}"/>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299" name="Straight Connector 298">
                  <a:extLst>
                    <a:ext uri="{FF2B5EF4-FFF2-40B4-BE49-F238E27FC236}">
                      <a16:creationId xmlns:a16="http://schemas.microsoft.com/office/drawing/2014/main" id="{14F638F2-BF0D-2F89-4260-3648BFF94686}"/>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9" name="Group 288">
                <a:extLst>
                  <a:ext uri="{FF2B5EF4-FFF2-40B4-BE49-F238E27FC236}">
                    <a16:creationId xmlns:a16="http://schemas.microsoft.com/office/drawing/2014/main" id="{12D149C8-592C-8EB1-1952-CB61BCD44536}"/>
                  </a:ext>
                </a:extLst>
              </p:cNvPr>
              <p:cNvGrpSpPr/>
              <p:nvPr/>
            </p:nvGrpSpPr>
            <p:grpSpPr>
              <a:xfrm>
                <a:off x="2076756" y="1929539"/>
                <a:ext cx="154982" cy="317715"/>
                <a:chOff x="627682" y="1929539"/>
                <a:chExt cx="154982" cy="317715"/>
              </a:xfrm>
            </p:grpSpPr>
            <p:cxnSp>
              <p:nvCxnSpPr>
                <p:cNvPr id="296" name="Straight Connector 295">
                  <a:extLst>
                    <a:ext uri="{FF2B5EF4-FFF2-40B4-BE49-F238E27FC236}">
                      <a16:creationId xmlns:a16="http://schemas.microsoft.com/office/drawing/2014/main" id="{A707D697-394F-6807-7C7A-E5278ED2AEDA}"/>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297" name="Straight Connector 296">
                  <a:extLst>
                    <a:ext uri="{FF2B5EF4-FFF2-40B4-BE49-F238E27FC236}">
                      <a16:creationId xmlns:a16="http://schemas.microsoft.com/office/drawing/2014/main" id="{A8505B1C-E0BB-659C-2F0B-1F15C2AA596A}"/>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90" name="Group 289">
                <a:extLst>
                  <a:ext uri="{FF2B5EF4-FFF2-40B4-BE49-F238E27FC236}">
                    <a16:creationId xmlns:a16="http://schemas.microsoft.com/office/drawing/2014/main" id="{0191C68D-B22A-FAEE-1E89-B7196B3CB242}"/>
                  </a:ext>
                </a:extLst>
              </p:cNvPr>
              <p:cNvGrpSpPr/>
              <p:nvPr/>
            </p:nvGrpSpPr>
            <p:grpSpPr>
              <a:xfrm>
                <a:off x="2239486" y="1929539"/>
                <a:ext cx="154982" cy="317715"/>
                <a:chOff x="627682" y="1929539"/>
                <a:chExt cx="154982" cy="317715"/>
              </a:xfrm>
            </p:grpSpPr>
            <p:cxnSp>
              <p:nvCxnSpPr>
                <p:cNvPr id="294" name="Straight Connector 293">
                  <a:extLst>
                    <a:ext uri="{FF2B5EF4-FFF2-40B4-BE49-F238E27FC236}">
                      <a16:creationId xmlns:a16="http://schemas.microsoft.com/office/drawing/2014/main" id="{D450478B-B5E6-0FA9-20AD-3F51CEAF70B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295" name="Straight Connector 294">
                  <a:extLst>
                    <a:ext uri="{FF2B5EF4-FFF2-40B4-BE49-F238E27FC236}">
                      <a16:creationId xmlns:a16="http://schemas.microsoft.com/office/drawing/2014/main" id="{6438BE00-D961-7FBC-6FB4-AB3060289FD9}"/>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91" name="Group 290">
                <a:extLst>
                  <a:ext uri="{FF2B5EF4-FFF2-40B4-BE49-F238E27FC236}">
                    <a16:creationId xmlns:a16="http://schemas.microsoft.com/office/drawing/2014/main" id="{51218B0B-0BC1-5330-2C16-0BB45CC9AAB3}"/>
                  </a:ext>
                </a:extLst>
              </p:cNvPr>
              <p:cNvGrpSpPr/>
              <p:nvPr/>
            </p:nvGrpSpPr>
            <p:grpSpPr>
              <a:xfrm>
                <a:off x="2394468" y="1929539"/>
                <a:ext cx="154982" cy="317715"/>
                <a:chOff x="627682" y="1929539"/>
                <a:chExt cx="154982" cy="317715"/>
              </a:xfrm>
            </p:grpSpPr>
            <p:cxnSp>
              <p:nvCxnSpPr>
                <p:cNvPr id="292" name="Straight Connector 291">
                  <a:extLst>
                    <a:ext uri="{FF2B5EF4-FFF2-40B4-BE49-F238E27FC236}">
                      <a16:creationId xmlns:a16="http://schemas.microsoft.com/office/drawing/2014/main" id="{3FA6B7E1-E3B3-A110-99F6-88379AFC93FE}"/>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293" name="Straight Connector 292">
                  <a:extLst>
                    <a:ext uri="{FF2B5EF4-FFF2-40B4-BE49-F238E27FC236}">
                      <a16:creationId xmlns:a16="http://schemas.microsoft.com/office/drawing/2014/main" id="{B9EAFCCF-B830-9469-AA8D-20F496C46DB0}"/>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16" name="Group 315">
              <a:extLst>
                <a:ext uri="{FF2B5EF4-FFF2-40B4-BE49-F238E27FC236}">
                  <a16:creationId xmlns:a16="http://schemas.microsoft.com/office/drawing/2014/main" id="{47D41FBE-EA66-E8BD-5955-16D84A0A01F9}"/>
                </a:ext>
              </a:extLst>
            </p:cNvPr>
            <p:cNvGrpSpPr/>
            <p:nvPr/>
          </p:nvGrpSpPr>
          <p:grpSpPr>
            <a:xfrm>
              <a:off x="1294091" y="2717369"/>
              <a:ext cx="1921768" cy="317715"/>
              <a:chOff x="627682" y="1929539"/>
              <a:chExt cx="1921768" cy="317715"/>
            </a:xfrm>
          </p:grpSpPr>
          <p:grpSp>
            <p:nvGrpSpPr>
              <p:cNvPr id="317" name="Group 316">
                <a:extLst>
                  <a:ext uri="{FF2B5EF4-FFF2-40B4-BE49-F238E27FC236}">
                    <a16:creationId xmlns:a16="http://schemas.microsoft.com/office/drawing/2014/main" id="{5B0848F7-B1BE-D791-0ABE-DEA8D50B1B65}"/>
                  </a:ext>
                </a:extLst>
              </p:cNvPr>
              <p:cNvGrpSpPr/>
              <p:nvPr/>
            </p:nvGrpSpPr>
            <p:grpSpPr>
              <a:xfrm>
                <a:off x="627682" y="1929539"/>
                <a:ext cx="154982" cy="317715"/>
                <a:chOff x="627682" y="1929539"/>
                <a:chExt cx="154982" cy="317715"/>
              </a:xfrm>
            </p:grpSpPr>
            <p:cxnSp>
              <p:nvCxnSpPr>
                <p:cNvPr id="351" name="Straight Connector 350">
                  <a:extLst>
                    <a:ext uri="{FF2B5EF4-FFF2-40B4-BE49-F238E27FC236}">
                      <a16:creationId xmlns:a16="http://schemas.microsoft.com/office/drawing/2014/main" id="{3856D2FA-8BF6-C9FD-84FA-8F1583AA3132}"/>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52" name="Straight Connector 351">
                  <a:extLst>
                    <a:ext uri="{FF2B5EF4-FFF2-40B4-BE49-F238E27FC236}">
                      <a16:creationId xmlns:a16="http://schemas.microsoft.com/office/drawing/2014/main" id="{B877F9C6-919E-538D-81A5-3F4DCC0FAE0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18" name="Group 317">
                <a:extLst>
                  <a:ext uri="{FF2B5EF4-FFF2-40B4-BE49-F238E27FC236}">
                    <a16:creationId xmlns:a16="http://schemas.microsoft.com/office/drawing/2014/main" id="{2DF168D9-5A12-E6DA-4DED-99A13D5CAA7F}"/>
                  </a:ext>
                </a:extLst>
              </p:cNvPr>
              <p:cNvGrpSpPr/>
              <p:nvPr/>
            </p:nvGrpSpPr>
            <p:grpSpPr>
              <a:xfrm>
                <a:off x="782664" y="1929539"/>
                <a:ext cx="154982" cy="317715"/>
                <a:chOff x="627682" y="1929539"/>
                <a:chExt cx="154982" cy="317715"/>
              </a:xfrm>
            </p:grpSpPr>
            <p:cxnSp>
              <p:nvCxnSpPr>
                <p:cNvPr id="349" name="Straight Connector 348">
                  <a:extLst>
                    <a:ext uri="{FF2B5EF4-FFF2-40B4-BE49-F238E27FC236}">
                      <a16:creationId xmlns:a16="http://schemas.microsoft.com/office/drawing/2014/main" id="{73DAF643-0262-9C39-736C-670B584D95C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50" name="Straight Connector 349">
                  <a:extLst>
                    <a:ext uri="{FF2B5EF4-FFF2-40B4-BE49-F238E27FC236}">
                      <a16:creationId xmlns:a16="http://schemas.microsoft.com/office/drawing/2014/main" id="{F0E6F563-81DD-6943-861B-6731D3BBDA7B}"/>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19" name="Group 318">
                <a:extLst>
                  <a:ext uri="{FF2B5EF4-FFF2-40B4-BE49-F238E27FC236}">
                    <a16:creationId xmlns:a16="http://schemas.microsoft.com/office/drawing/2014/main" id="{19E035A9-F225-1B6E-74C6-24B1A664EA66}"/>
                  </a:ext>
                </a:extLst>
              </p:cNvPr>
              <p:cNvGrpSpPr/>
              <p:nvPr/>
            </p:nvGrpSpPr>
            <p:grpSpPr>
              <a:xfrm>
                <a:off x="953143" y="1929539"/>
                <a:ext cx="154982" cy="317715"/>
                <a:chOff x="627682" y="1929539"/>
                <a:chExt cx="154982" cy="317715"/>
              </a:xfrm>
            </p:grpSpPr>
            <p:cxnSp>
              <p:nvCxnSpPr>
                <p:cNvPr id="347" name="Straight Connector 346">
                  <a:extLst>
                    <a:ext uri="{FF2B5EF4-FFF2-40B4-BE49-F238E27FC236}">
                      <a16:creationId xmlns:a16="http://schemas.microsoft.com/office/drawing/2014/main" id="{B1AEA4F3-EC51-CFAA-3300-139122A60322}"/>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8" name="Straight Connector 347">
                  <a:extLst>
                    <a:ext uri="{FF2B5EF4-FFF2-40B4-BE49-F238E27FC236}">
                      <a16:creationId xmlns:a16="http://schemas.microsoft.com/office/drawing/2014/main" id="{4B746D81-66F9-704B-DF4B-C13C6C3BAA13}"/>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0" name="Group 319">
                <a:extLst>
                  <a:ext uri="{FF2B5EF4-FFF2-40B4-BE49-F238E27FC236}">
                    <a16:creationId xmlns:a16="http://schemas.microsoft.com/office/drawing/2014/main" id="{E8115FE2-1FF1-91A8-ABD5-2828B2027BD7}"/>
                  </a:ext>
                </a:extLst>
              </p:cNvPr>
              <p:cNvGrpSpPr/>
              <p:nvPr/>
            </p:nvGrpSpPr>
            <p:grpSpPr>
              <a:xfrm>
                <a:off x="1115872" y="1929539"/>
                <a:ext cx="154982" cy="317715"/>
                <a:chOff x="627682" y="1929539"/>
                <a:chExt cx="154982" cy="317715"/>
              </a:xfrm>
            </p:grpSpPr>
            <p:cxnSp>
              <p:nvCxnSpPr>
                <p:cNvPr id="345" name="Straight Connector 344">
                  <a:extLst>
                    <a:ext uri="{FF2B5EF4-FFF2-40B4-BE49-F238E27FC236}">
                      <a16:creationId xmlns:a16="http://schemas.microsoft.com/office/drawing/2014/main" id="{4D450A66-8C33-D8FB-F77D-5B9026FCE33D}"/>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6" name="Straight Connector 345">
                  <a:extLst>
                    <a:ext uri="{FF2B5EF4-FFF2-40B4-BE49-F238E27FC236}">
                      <a16:creationId xmlns:a16="http://schemas.microsoft.com/office/drawing/2014/main" id="{7601D677-E9CA-4B89-FCF3-D466FA3BE57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1" name="Group 320">
                <a:extLst>
                  <a:ext uri="{FF2B5EF4-FFF2-40B4-BE49-F238E27FC236}">
                    <a16:creationId xmlns:a16="http://schemas.microsoft.com/office/drawing/2014/main" id="{02E0890F-9D15-314E-113B-2B030FB206D1}"/>
                  </a:ext>
                </a:extLst>
              </p:cNvPr>
              <p:cNvGrpSpPr/>
              <p:nvPr/>
            </p:nvGrpSpPr>
            <p:grpSpPr>
              <a:xfrm>
                <a:off x="1278602" y="1929539"/>
                <a:ext cx="154982" cy="317715"/>
                <a:chOff x="627682" y="1929539"/>
                <a:chExt cx="154982" cy="317715"/>
              </a:xfrm>
            </p:grpSpPr>
            <p:cxnSp>
              <p:nvCxnSpPr>
                <p:cNvPr id="343" name="Straight Connector 342">
                  <a:extLst>
                    <a:ext uri="{FF2B5EF4-FFF2-40B4-BE49-F238E27FC236}">
                      <a16:creationId xmlns:a16="http://schemas.microsoft.com/office/drawing/2014/main" id="{BE79326D-2C4D-9C41-6333-35528FBBE9F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4" name="Straight Connector 343">
                  <a:extLst>
                    <a:ext uri="{FF2B5EF4-FFF2-40B4-BE49-F238E27FC236}">
                      <a16:creationId xmlns:a16="http://schemas.microsoft.com/office/drawing/2014/main" id="{5573D92D-3028-9D35-B849-BFA110DAD6E7}"/>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2" name="Group 321">
                <a:extLst>
                  <a:ext uri="{FF2B5EF4-FFF2-40B4-BE49-F238E27FC236}">
                    <a16:creationId xmlns:a16="http://schemas.microsoft.com/office/drawing/2014/main" id="{F4E04F6C-6227-8CAD-A241-3B19E1D9E0E9}"/>
                  </a:ext>
                </a:extLst>
              </p:cNvPr>
              <p:cNvGrpSpPr/>
              <p:nvPr/>
            </p:nvGrpSpPr>
            <p:grpSpPr>
              <a:xfrm>
                <a:off x="1433584" y="1929539"/>
                <a:ext cx="154982" cy="317715"/>
                <a:chOff x="627682" y="1929539"/>
                <a:chExt cx="154982" cy="317715"/>
              </a:xfrm>
            </p:grpSpPr>
            <p:cxnSp>
              <p:nvCxnSpPr>
                <p:cNvPr id="341" name="Straight Connector 340">
                  <a:extLst>
                    <a:ext uri="{FF2B5EF4-FFF2-40B4-BE49-F238E27FC236}">
                      <a16:creationId xmlns:a16="http://schemas.microsoft.com/office/drawing/2014/main" id="{459796EB-3FFE-C4D9-5216-8EF48D1A6E8A}"/>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2" name="Straight Connector 341">
                  <a:extLst>
                    <a:ext uri="{FF2B5EF4-FFF2-40B4-BE49-F238E27FC236}">
                      <a16:creationId xmlns:a16="http://schemas.microsoft.com/office/drawing/2014/main" id="{9C1E85C5-C1B3-E629-2ABF-4EBAF42C8CE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3" name="Group 322">
                <a:extLst>
                  <a:ext uri="{FF2B5EF4-FFF2-40B4-BE49-F238E27FC236}">
                    <a16:creationId xmlns:a16="http://schemas.microsoft.com/office/drawing/2014/main" id="{35622490-91BE-650E-12F3-F43E21DCCFD1}"/>
                  </a:ext>
                </a:extLst>
              </p:cNvPr>
              <p:cNvGrpSpPr/>
              <p:nvPr/>
            </p:nvGrpSpPr>
            <p:grpSpPr>
              <a:xfrm>
                <a:off x="1588566" y="1929539"/>
                <a:ext cx="154982" cy="317715"/>
                <a:chOff x="627682" y="1929539"/>
                <a:chExt cx="154982" cy="317715"/>
              </a:xfrm>
            </p:grpSpPr>
            <p:cxnSp>
              <p:nvCxnSpPr>
                <p:cNvPr id="339" name="Straight Connector 338">
                  <a:extLst>
                    <a:ext uri="{FF2B5EF4-FFF2-40B4-BE49-F238E27FC236}">
                      <a16:creationId xmlns:a16="http://schemas.microsoft.com/office/drawing/2014/main" id="{471D3822-CF41-8A89-AF76-0561D256DCD3}"/>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40" name="Straight Connector 339">
                  <a:extLst>
                    <a:ext uri="{FF2B5EF4-FFF2-40B4-BE49-F238E27FC236}">
                      <a16:creationId xmlns:a16="http://schemas.microsoft.com/office/drawing/2014/main" id="{3FB2071F-757E-9D51-BE0A-564F20300737}"/>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4" name="Group 323">
                <a:extLst>
                  <a:ext uri="{FF2B5EF4-FFF2-40B4-BE49-F238E27FC236}">
                    <a16:creationId xmlns:a16="http://schemas.microsoft.com/office/drawing/2014/main" id="{0D304308-693D-1E03-B85C-66CE8041C206}"/>
                  </a:ext>
                </a:extLst>
              </p:cNvPr>
              <p:cNvGrpSpPr/>
              <p:nvPr/>
            </p:nvGrpSpPr>
            <p:grpSpPr>
              <a:xfrm>
                <a:off x="1743548" y="1929539"/>
                <a:ext cx="154982" cy="317715"/>
                <a:chOff x="627682" y="1929539"/>
                <a:chExt cx="154982" cy="317715"/>
              </a:xfrm>
            </p:grpSpPr>
            <p:cxnSp>
              <p:nvCxnSpPr>
                <p:cNvPr id="337" name="Straight Connector 336">
                  <a:extLst>
                    <a:ext uri="{FF2B5EF4-FFF2-40B4-BE49-F238E27FC236}">
                      <a16:creationId xmlns:a16="http://schemas.microsoft.com/office/drawing/2014/main" id="{A109D2FA-726A-A5DE-C772-C515C9DB137B}"/>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8" name="Straight Connector 337">
                  <a:extLst>
                    <a:ext uri="{FF2B5EF4-FFF2-40B4-BE49-F238E27FC236}">
                      <a16:creationId xmlns:a16="http://schemas.microsoft.com/office/drawing/2014/main" id="{E21247C9-6879-2482-C3D0-84FD1114D9B5}"/>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5" name="Group 324">
                <a:extLst>
                  <a:ext uri="{FF2B5EF4-FFF2-40B4-BE49-F238E27FC236}">
                    <a16:creationId xmlns:a16="http://schemas.microsoft.com/office/drawing/2014/main" id="{48ED4D8E-8762-3120-55C5-D753D8659B5A}"/>
                  </a:ext>
                </a:extLst>
              </p:cNvPr>
              <p:cNvGrpSpPr/>
              <p:nvPr/>
            </p:nvGrpSpPr>
            <p:grpSpPr>
              <a:xfrm>
                <a:off x="1914027" y="1929539"/>
                <a:ext cx="154982" cy="317715"/>
                <a:chOff x="627682" y="1929539"/>
                <a:chExt cx="154982" cy="317715"/>
              </a:xfrm>
            </p:grpSpPr>
            <p:cxnSp>
              <p:nvCxnSpPr>
                <p:cNvPr id="335" name="Straight Connector 334">
                  <a:extLst>
                    <a:ext uri="{FF2B5EF4-FFF2-40B4-BE49-F238E27FC236}">
                      <a16:creationId xmlns:a16="http://schemas.microsoft.com/office/drawing/2014/main" id="{05B827BC-FBB1-37C8-1299-20164D61F773}"/>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6" name="Straight Connector 335">
                  <a:extLst>
                    <a:ext uri="{FF2B5EF4-FFF2-40B4-BE49-F238E27FC236}">
                      <a16:creationId xmlns:a16="http://schemas.microsoft.com/office/drawing/2014/main" id="{92FDB0B1-00AA-504E-9525-8A90DF38196B}"/>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6" name="Group 325">
                <a:extLst>
                  <a:ext uri="{FF2B5EF4-FFF2-40B4-BE49-F238E27FC236}">
                    <a16:creationId xmlns:a16="http://schemas.microsoft.com/office/drawing/2014/main" id="{A0F510D6-5DDF-AF01-87A9-AB2A127E240C}"/>
                  </a:ext>
                </a:extLst>
              </p:cNvPr>
              <p:cNvGrpSpPr/>
              <p:nvPr/>
            </p:nvGrpSpPr>
            <p:grpSpPr>
              <a:xfrm>
                <a:off x="2076756" y="1929539"/>
                <a:ext cx="154982" cy="317715"/>
                <a:chOff x="627682" y="1929539"/>
                <a:chExt cx="154982" cy="317715"/>
              </a:xfrm>
            </p:grpSpPr>
            <p:cxnSp>
              <p:nvCxnSpPr>
                <p:cNvPr id="333" name="Straight Connector 332">
                  <a:extLst>
                    <a:ext uri="{FF2B5EF4-FFF2-40B4-BE49-F238E27FC236}">
                      <a16:creationId xmlns:a16="http://schemas.microsoft.com/office/drawing/2014/main" id="{1F5DB4CF-B60F-5664-C870-BEF5A36E865A}"/>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4" name="Straight Connector 333">
                  <a:extLst>
                    <a:ext uri="{FF2B5EF4-FFF2-40B4-BE49-F238E27FC236}">
                      <a16:creationId xmlns:a16="http://schemas.microsoft.com/office/drawing/2014/main" id="{D4757FDB-E6BC-459C-40F0-48F7B908DB35}"/>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7" name="Group 326">
                <a:extLst>
                  <a:ext uri="{FF2B5EF4-FFF2-40B4-BE49-F238E27FC236}">
                    <a16:creationId xmlns:a16="http://schemas.microsoft.com/office/drawing/2014/main" id="{828941D9-747D-7842-D6C8-9DCE9F3F2AD6}"/>
                  </a:ext>
                </a:extLst>
              </p:cNvPr>
              <p:cNvGrpSpPr/>
              <p:nvPr/>
            </p:nvGrpSpPr>
            <p:grpSpPr>
              <a:xfrm>
                <a:off x="2239486" y="1929539"/>
                <a:ext cx="154982" cy="317715"/>
                <a:chOff x="627682" y="1929539"/>
                <a:chExt cx="154982" cy="317715"/>
              </a:xfrm>
            </p:grpSpPr>
            <p:cxnSp>
              <p:nvCxnSpPr>
                <p:cNvPr id="331" name="Straight Connector 330">
                  <a:extLst>
                    <a:ext uri="{FF2B5EF4-FFF2-40B4-BE49-F238E27FC236}">
                      <a16:creationId xmlns:a16="http://schemas.microsoft.com/office/drawing/2014/main" id="{F39FA3F9-D1C7-7147-4A76-996C28827A67}"/>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2" name="Straight Connector 331">
                  <a:extLst>
                    <a:ext uri="{FF2B5EF4-FFF2-40B4-BE49-F238E27FC236}">
                      <a16:creationId xmlns:a16="http://schemas.microsoft.com/office/drawing/2014/main" id="{2B58906E-8013-B785-9CF1-CA2F20911590}"/>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28" name="Group 327">
                <a:extLst>
                  <a:ext uri="{FF2B5EF4-FFF2-40B4-BE49-F238E27FC236}">
                    <a16:creationId xmlns:a16="http://schemas.microsoft.com/office/drawing/2014/main" id="{C745D31A-F00F-8C4E-4243-5088CE516E92}"/>
                  </a:ext>
                </a:extLst>
              </p:cNvPr>
              <p:cNvGrpSpPr/>
              <p:nvPr/>
            </p:nvGrpSpPr>
            <p:grpSpPr>
              <a:xfrm>
                <a:off x="2394468" y="1929539"/>
                <a:ext cx="154982" cy="317715"/>
                <a:chOff x="627682" y="1929539"/>
                <a:chExt cx="154982" cy="317715"/>
              </a:xfrm>
            </p:grpSpPr>
            <p:cxnSp>
              <p:nvCxnSpPr>
                <p:cNvPr id="329" name="Straight Connector 328">
                  <a:extLst>
                    <a:ext uri="{FF2B5EF4-FFF2-40B4-BE49-F238E27FC236}">
                      <a16:creationId xmlns:a16="http://schemas.microsoft.com/office/drawing/2014/main" id="{AFEF4D03-E520-061D-A923-E0ACC405FD17}"/>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30" name="Straight Connector 329">
                  <a:extLst>
                    <a:ext uri="{FF2B5EF4-FFF2-40B4-BE49-F238E27FC236}">
                      <a16:creationId xmlns:a16="http://schemas.microsoft.com/office/drawing/2014/main" id="{DEE651FB-DB81-79C2-FEF0-BE1F1DE5090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353" name="Rectangle 352">
              <a:extLst>
                <a:ext uri="{FF2B5EF4-FFF2-40B4-BE49-F238E27FC236}">
                  <a16:creationId xmlns:a16="http://schemas.microsoft.com/office/drawing/2014/main" id="{257D555F-3808-E4CA-D55F-23CA45647A07}"/>
                </a:ext>
              </a:extLst>
            </p:cNvPr>
            <p:cNvSpPr/>
            <p:nvPr/>
          </p:nvSpPr>
          <p:spPr>
            <a:xfrm>
              <a:off x="774871" y="1991532"/>
              <a:ext cx="511444" cy="10435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355" name="Rectangle 354">
              <a:extLst>
                <a:ext uri="{FF2B5EF4-FFF2-40B4-BE49-F238E27FC236}">
                  <a16:creationId xmlns:a16="http://schemas.microsoft.com/office/drawing/2014/main" id="{76E0A438-0B44-35C9-7392-B7387DBF4BD4}"/>
                </a:ext>
              </a:extLst>
            </p:cNvPr>
            <p:cNvSpPr/>
            <p:nvPr/>
          </p:nvSpPr>
          <p:spPr>
            <a:xfrm>
              <a:off x="933738" y="1991532"/>
              <a:ext cx="166642" cy="511444"/>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356" name="Rectangle 355">
              <a:extLst>
                <a:ext uri="{FF2B5EF4-FFF2-40B4-BE49-F238E27FC236}">
                  <a16:creationId xmlns:a16="http://schemas.microsoft.com/office/drawing/2014/main" id="{832EE8A9-C33F-7939-1904-AAE4FE2379B4}"/>
                </a:ext>
              </a:extLst>
            </p:cNvPr>
            <p:cNvSpPr/>
            <p:nvPr/>
          </p:nvSpPr>
          <p:spPr>
            <a:xfrm>
              <a:off x="933738" y="2426775"/>
              <a:ext cx="360353" cy="17693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grpSp>
          <p:nvGrpSpPr>
            <p:cNvPr id="357" name="Group 356">
              <a:extLst>
                <a:ext uri="{FF2B5EF4-FFF2-40B4-BE49-F238E27FC236}">
                  <a16:creationId xmlns:a16="http://schemas.microsoft.com/office/drawing/2014/main" id="{E1A471A5-F8AD-88BC-AE60-01CD587D00E3}"/>
                </a:ext>
              </a:extLst>
            </p:cNvPr>
            <p:cNvGrpSpPr/>
            <p:nvPr/>
          </p:nvGrpSpPr>
          <p:grpSpPr>
            <a:xfrm flipH="1">
              <a:off x="3933941" y="1996698"/>
              <a:ext cx="511471" cy="1043552"/>
              <a:chOff x="3747962" y="1991532"/>
              <a:chExt cx="511471" cy="1043552"/>
            </a:xfrm>
          </p:grpSpPr>
          <p:sp>
            <p:nvSpPr>
              <p:cNvPr id="358" name="Rectangle 357">
                <a:extLst>
                  <a:ext uri="{FF2B5EF4-FFF2-40B4-BE49-F238E27FC236}">
                    <a16:creationId xmlns:a16="http://schemas.microsoft.com/office/drawing/2014/main" id="{429C2C74-D5A4-0E82-2464-76DC3AA99FF6}"/>
                  </a:ext>
                </a:extLst>
              </p:cNvPr>
              <p:cNvSpPr/>
              <p:nvPr/>
            </p:nvSpPr>
            <p:spPr>
              <a:xfrm>
                <a:off x="3747962" y="1991532"/>
                <a:ext cx="511444" cy="10435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359" name="Rectangle 358">
                <a:extLst>
                  <a:ext uri="{FF2B5EF4-FFF2-40B4-BE49-F238E27FC236}">
                    <a16:creationId xmlns:a16="http://schemas.microsoft.com/office/drawing/2014/main" id="{8F62A28A-A1BB-848F-5C4D-CBD5AABC9ED3}"/>
                  </a:ext>
                </a:extLst>
              </p:cNvPr>
              <p:cNvSpPr/>
              <p:nvPr/>
            </p:nvSpPr>
            <p:spPr>
              <a:xfrm>
                <a:off x="3899080" y="1991532"/>
                <a:ext cx="166642" cy="511444"/>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360" name="Rectangle 359">
                <a:extLst>
                  <a:ext uri="{FF2B5EF4-FFF2-40B4-BE49-F238E27FC236}">
                    <a16:creationId xmlns:a16="http://schemas.microsoft.com/office/drawing/2014/main" id="{B1F8E418-EBF1-F319-044C-F54F87EC4601}"/>
                  </a:ext>
                </a:extLst>
              </p:cNvPr>
              <p:cNvSpPr/>
              <p:nvPr/>
            </p:nvSpPr>
            <p:spPr>
              <a:xfrm>
                <a:off x="3899080" y="2426775"/>
                <a:ext cx="360353" cy="17693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grpSp>
        <p:sp>
          <p:nvSpPr>
            <p:cNvPr id="361" name="Oval 360">
              <a:extLst>
                <a:ext uri="{FF2B5EF4-FFF2-40B4-BE49-F238E27FC236}">
                  <a16:creationId xmlns:a16="http://schemas.microsoft.com/office/drawing/2014/main" id="{9837D63D-CCB5-7AD2-014A-1BA2C73F1BEA}"/>
                </a:ext>
              </a:extLst>
            </p:cNvPr>
            <p:cNvSpPr/>
            <p:nvPr/>
          </p:nvSpPr>
          <p:spPr>
            <a:xfrm>
              <a:off x="3807420" y="2089687"/>
              <a:ext cx="247973" cy="240224"/>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362" name="Oval 361">
              <a:extLst>
                <a:ext uri="{FF2B5EF4-FFF2-40B4-BE49-F238E27FC236}">
                  <a16:creationId xmlns:a16="http://schemas.microsoft.com/office/drawing/2014/main" id="{6F2D0F84-1B76-F0BD-05D6-6AEC191AE7B9}"/>
                </a:ext>
              </a:extLst>
            </p:cNvPr>
            <p:cNvSpPr/>
            <p:nvPr/>
          </p:nvSpPr>
          <p:spPr>
            <a:xfrm>
              <a:off x="3807420" y="2761280"/>
              <a:ext cx="247973" cy="240224"/>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363" name="Rectangle 362">
              <a:extLst>
                <a:ext uri="{FF2B5EF4-FFF2-40B4-BE49-F238E27FC236}">
                  <a16:creationId xmlns:a16="http://schemas.microsoft.com/office/drawing/2014/main" id="{72ADC12A-E2F6-4DEF-C240-3ED245C183B8}"/>
                </a:ext>
              </a:extLst>
            </p:cNvPr>
            <p:cNvSpPr/>
            <p:nvPr/>
          </p:nvSpPr>
          <p:spPr>
            <a:xfrm>
              <a:off x="3213282" y="1991532"/>
              <a:ext cx="511444" cy="10435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364" name="TextBox 363">
              <a:extLst>
                <a:ext uri="{FF2B5EF4-FFF2-40B4-BE49-F238E27FC236}">
                  <a16:creationId xmlns:a16="http://schemas.microsoft.com/office/drawing/2014/main" id="{7F23F3E6-2065-3556-862F-C5BA2BAD6556}"/>
                </a:ext>
              </a:extLst>
            </p:cNvPr>
            <p:cNvSpPr txBox="1"/>
            <p:nvPr/>
          </p:nvSpPr>
          <p:spPr>
            <a:xfrm>
              <a:off x="-34912" y="1583848"/>
              <a:ext cx="1260555" cy="566113"/>
            </a:xfrm>
            <a:prstGeom prst="rect">
              <a:avLst/>
            </a:prstGeom>
            <a:noFill/>
          </p:spPr>
          <p:txBody>
            <a:bodyPr wrap="square" rtlCol="0">
              <a:spAutoFit/>
            </a:bodyPr>
            <a:lstStyle/>
            <a:p>
              <a:r>
                <a:rPr lang="en-US" sz="1000" dirty="0">
                  <a:solidFill>
                    <a:srgbClr val="002060"/>
                  </a:solidFill>
                </a:rPr>
                <a:t>Absorber flange</a:t>
              </a:r>
              <a:endParaRPr lang="en-GB" sz="1000" dirty="0">
                <a:solidFill>
                  <a:srgbClr val="002060"/>
                </a:solidFill>
              </a:endParaRPr>
            </a:p>
          </p:txBody>
        </p:sp>
        <p:sp>
          <p:nvSpPr>
            <p:cNvPr id="365" name="TextBox 364">
              <a:extLst>
                <a:ext uri="{FF2B5EF4-FFF2-40B4-BE49-F238E27FC236}">
                  <a16:creationId xmlns:a16="http://schemas.microsoft.com/office/drawing/2014/main" id="{C9D3511D-458B-507A-ED7B-0DF93F98A11B}"/>
                </a:ext>
              </a:extLst>
            </p:cNvPr>
            <p:cNvSpPr txBox="1"/>
            <p:nvPr/>
          </p:nvSpPr>
          <p:spPr>
            <a:xfrm>
              <a:off x="4491878" y="1593174"/>
              <a:ext cx="1260555" cy="566113"/>
            </a:xfrm>
            <a:prstGeom prst="rect">
              <a:avLst/>
            </a:prstGeom>
            <a:noFill/>
          </p:spPr>
          <p:txBody>
            <a:bodyPr wrap="square" rtlCol="0">
              <a:spAutoFit/>
            </a:bodyPr>
            <a:lstStyle/>
            <a:p>
              <a:r>
                <a:rPr lang="en-US" sz="1000" dirty="0">
                  <a:solidFill>
                    <a:srgbClr val="002060"/>
                  </a:solidFill>
                </a:rPr>
                <a:t>Cavity flange</a:t>
              </a:r>
              <a:endParaRPr lang="en-GB" sz="1000" dirty="0">
                <a:solidFill>
                  <a:srgbClr val="002060"/>
                </a:solidFill>
              </a:endParaRPr>
            </a:p>
          </p:txBody>
        </p:sp>
        <p:sp>
          <p:nvSpPr>
            <p:cNvPr id="366" name="TextBox 365">
              <a:extLst>
                <a:ext uri="{FF2B5EF4-FFF2-40B4-BE49-F238E27FC236}">
                  <a16:creationId xmlns:a16="http://schemas.microsoft.com/office/drawing/2014/main" id="{76EA899E-D7DA-D952-FE4F-2AC17C87564F}"/>
                </a:ext>
              </a:extLst>
            </p:cNvPr>
            <p:cNvSpPr txBox="1"/>
            <p:nvPr/>
          </p:nvSpPr>
          <p:spPr>
            <a:xfrm>
              <a:off x="3559412" y="1365185"/>
              <a:ext cx="1260555" cy="348377"/>
            </a:xfrm>
            <a:prstGeom prst="rect">
              <a:avLst/>
            </a:prstGeom>
            <a:noFill/>
          </p:spPr>
          <p:txBody>
            <a:bodyPr wrap="square" rtlCol="0">
              <a:spAutoFit/>
            </a:bodyPr>
            <a:lstStyle/>
            <a:p>
              <a:r>
                <a:rPr lang="en-US" sz="1000" dirty="0" err="1">
                  <a:solidFill>
                    <a:srgbClr val="002060"/>
                  </a:solidFill>
                </a:rPr>
                <a:t>O’ring</a:t>
              </a:r>
              <a:endParaRPr lang="en-GB" sz="1000" dirty="0">
                <a:solidFill>
                  <a:srgbClr val="002060"/>
                </a:solidFill>
              </a:endParaRPr>
            </a:p>
          </p:txBody>
        </p:sp>
        <p:cxnSp>
          <p:nvCxnSpPr>
            <p:cNvPr id="367" name="Straight Arrow Connector 366">
              <a:extLst>
                <a:ext uri="{FF2B5EF4-FFF2-40B4-BE49-F238E27FC236}">
                  <a16:creationId xmlns:a16="http://schemas.microsoft.com/office/drawing/2014/main" id="{87B995E7-C0CE-AAFF-BB6A-5B03BAF05018}"/>
                </a:ext>
              </a:extLst>
            </p:cNvPr>
            <p:cNvCxnSpPr>
              <a:stCxn id="366" idx="2"/>
              <a:endCxn id="361" idx="0"/>
            </p:cNvCxnSpPr>
            <p:nvPr/>
          </p:nvCxnSpPr>
          <p:spPr>
            <a:xfrm flipH="1">
              <a:off x="3931407" y="1713562"/>
              <a:ext cx="258283" cy="37612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68" name="TextBox 367">
              <a:extLst>
                <a:ext uri="{FF2B5EF4-FFF2-40B4-BE49-F238E27FC236}">
                  <a16:creationId xmlns:a16="http://schemas.microsoft.com/office/drawing/2014/main" id="{AA556160-9075-4FDA-26E1-2AC7B85798F1}"/>
                </a:ext>
              </a:extLst>
            </p:cNvPr>
            <p:cNvSpPr txBox="1"/>
            <p:nvPr/>
          </p:nvSpPr>
          <p:spPr>
            <a:xfrm>
              <a:off x="1761577" y="1537680"/>
              <a:ext cx="1260555" cy="348377"/>
            </a:xfrm>
            <a:prstGeom prst="rect">
              <a:avLst/>
            </a:prstGeom>
            <a:noFill/>
          </p:spPr>
          <p:txBody>
            <a:bodyPr wrap="square" rtlCol="0">
              <a:spAutoFit/>
            </a:bodyPr>
            <a:lstStyle/>
            <a:p>
              <a:r>
                <a:rPr lang="en-US" sz="1000" dirty="0">
                  <a:solidFill>
                    <a:srgbClr val="002060"/>
                  </a:solidFill>
                </a:rPr>
                <a:t>Bellows</a:t>
              </a:r>
              <a:endParaRPr lang="en-GB" sz="1000" dirty="0">
                <a:solidFill>
                  <a:srgbClr val="002060"/>
                </a:solidFill>
              </a:endParaRPr>
            </a:p>
          </p:txBody>
        </p:sp>
        <p:sp>
          <p:nvSpPr>
            <p:cNvPr id="547" name="TextBox 546">
              <a:extLst>
                <a:ext uri="{FF2B5EF4-FFF2-40B4-BE49-F238E27FC236}">
                  <a16:creationId xmlns:a16="http://schemas.microsoft.com/office/drawing/2014/main" id="{B6FA5CF5-AE9E-808A-B264-216DA1EA182D}"/>
                </a:ext>
              </a:extLst>
            </p:cNvPr>
            <p:cNvSpPr txBox="1"/>
            <p:nvPr/>
          </p:nvSpPr>
          <p:spPr>
            <a:xfrm>
              <a:off x="2772826" y="3103786"/>
              <a:ext cx="1226923" cy="370150"/>
            </a:xfrm>
            <a:prstGeom prst="rect">
              <a:avLst/>
            </a:prstGeom>
            <a:noFill/>
          </p:spPr>
          <p:txBody>
            <a:bodyPr wrap="square" rtlCol="0">
              <a:spAutoFit/>
            </a:bodyPr>
            <a:lstStyle/>
            <a:p>
              <a:r>
                <a:rPr lang="en-US" sz="1100" dirty="0"/>
                <a:t>Ø150mm</a:t>
              </a:r>
              <a:endParaRPr lang="en-GB" sz="1100" dirty="0"/>
            </a:p>
          </p:txBody>
        </p:sp>
        <p:cxnSp>
          <p:nvCxnSpPr>
            <p:cNvPr id="548" name="Straight Arrow Connector 547">
              <a:extLst>
                <a:ext uri="{FF2B5EF4-FFF2-40B4-BE49-F238E27FC236}">
                  <a16:creationId xmlns:a16="http://schemas.microsoft.com/office/drawing/2014/main" id="{50030938-55EC-AC65-CC7E-792041AFF6D8}"/>
                </a:ext>
              </a:extLst>
            </p:cNvPr>
            <p:cNvCxnSpPr>
              <a:cxnSpLocks/>
            </p:cNvCxnSpPr>
            <p:nvPr/>
          </p:nvCxnSpPr>
          <p:spPr>
            <a:xfrm flipV="1">
              <a:off x="3807420" y="2893082"/>
              <a:ext cx="0" cy="6570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49" name="Straight Arrow Connector 548">
              <a:extLst>
                <a:ext uri="{FF2B5EF4-FFF2-40B4-BE49-F238E27FC236}">
                  <a16:creationId xmlns:a16="http://schemas.microsoft.com/office/drawing/2014/main" id="{4EF1B362-2294-B3DD-0FB4-1DB30ACDD548}"/>
                </a:ext>
              </a:extLst>
            </p:cNvPr>
            <p:cNvCxnSpPr>
              <a:cxnSpLocks/>
            </p:cNvCxnSpPr>
            <p:nvPr/>
          </p:nvCxnSpPr>
          <p:spPr>
            <a:xfrm flipV="1">
              <a:off x="4491878" y="2227768"/>
              <a:ext cx="0" cy="13223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50" name="TextBox 549">
              <a:extLst>
                <a:ext uri="{FF2B5EF4-FFF2-40B4-BE49-F238E27FC236}">
                  <a16:creationId xmlns:a16="http://schemas.microsoft.com/office/drawing/2014/main" id="{2043CBF7-7521-F287-255D-602F1DEB96AC}"/>
                </a:ext>
              </a:extLst>
            </p:cNvPr>
            <p:cNvSpPr txBox="1"/>
            <p:nvPr/>
          </p:nvSpPr>
          <p:spPr>
            <a:xfrm>
              <a:off x="4462306" y="3125560"/>
              <a:ext cx="1140264" cy="566113"/>
            </a:xfrm>
            <a:prstGeom prst="rect">
              <a:avLst/>
            </a:prstGeom>
            <a:noFill/>
          </p:spPr>
          <p:txBody>
            <a:bodyPr wrap="square" rtlCol="0">
              <a:spAutoFit/>
            </a:bodyPr>
            <a:lstStyle/>
            <a:p>
              <a:r>
                <a:rPr lang="en-US" sz="1000" dirty="0"/>
                <a:t>Ø230mm</a:t>
              </a:r>
              <a:endParaRPr lang="en-GB" sz="1000" dirty="0"/>
            </a:p>
            <a:p>
              <a:endParaRPr lang="en-GB" sz="1000" dirty="0"/>
            </a:p>
          </p:txBody>
        </p:sp>
      </p:grpSp>
      <p:grpSp>
        <p:nvGrpSpPr>
          <p:cNvPr id="723" name="Group 722">
            <a:extLst>
              <a:ext uri="{FF2B5EF4-FFF2-40B4-BE49-F238E27FC236}">
                <a16:creationId xmlns:a16="http://schemas.microsoft.com/office/drawing/2014/main" id="{31D894EB-0A9A-E435-BD27-E87AF19CDCD1}"/>
              </a:ext>
            </a:extLst>
          </p:cNvPr>
          <p:cNvGrpSpPr/>
          <p:nvPr/>
        </p:nvGrpSpPr>
        <p:grpSpPr>
          <a:xfrm>
            <a:off x="5728688" y="1031534"/>
            <a:ext cx="2787766" cy="1342183"/>
            <a:chOff x="5240195" y="1031534"/>
            <a:chExt cx="2787766" cy="1342183"/>
          </a:xfrm>
        </p:grpSpPr>
        <p:sp>
          <p:nvSpPr>
            <p:cNvPr id="557" name="Rectangle 556">
              <a:extLst>
                <a:ext uri="{FF2B5EF4-FFF2-40B4-BE49-F238E27FC236}">
                  <a16:creationId xmlns:a16="http://schemas.microsoft.com/office/drawing/2014/main" id="{8116735A-D28F-CFDC-967F-DC91EB92B397}"/>
                </a:ext>
              </a:extLst>
            </p:cNvPr>
            <p:cNvSpPr/>
            <p:nvPr/>
          </p:nvSpPr>
          <p:spPr>
            <a:xfrm>
              <a:off x="5433743" y="1632518"/>
              <a:ext cx="361472" cy="7375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559" name="Rectangle 558">
              <a:extLst>
                <a:ext uri="{FF2B5EF4-FFF2-40B4-BE49-F238E27FC236}">
                  <a16:creationId xmlns:a16="http://schemas.microsoft.com/office/drawing/2014/main" id="{659CBE11-CADF-E153-098E-5706FDF31B4B}"/>
                </a:ext>
              </a:extLst>
            </p:cNvPr>
            <p:cNvSpPr/>
            <p:nvPr/>
          </p:nvSpPr>
          <p:spPr>
            <a:xfrm>
              <a:off x="5546025" y="1632518"/>
              <a:ext cx="117777" cy="361472"/>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560" name="Rectangle 559">
              <a:extLst>
                <a:ext uri="{FF2B5EF4-FFF2-40B4-BE49-F238E27FC236}">
                  <a16:creationId xmlns:a16="http://schemas.microsoft.com/office/drawing/2014/main" id="{8FF039C9-623F-279D-96BE-54877B732132}"/>
                </a:ext>
              </a:extLst>
            </p:cNvPr>
            <p:cNvSpPr/>
            <p:nvPr/>
          </p:nvSpPr>
          <p:spPr>
            <a:xfrm>
              <a:off x="5546025" y="1940133"/>
              <a:ext cx="254686" cy="125053"/>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grpSp>
          <p:nvGrpSpPr>
            <p:cNvPr id="561" name="Group 560">
              <a:extLst>
                <a:ext uri="{FF2B5EF4-FFF2-40B4-BE49-F238E27FC236}">
                  <a16:creationId xmlns:a16="http://schemas.microsoft.com/office/drawing/2014/main" id="{1553051F-5E74-CCA7-74CE-2BC2B329CF3E}"/>
                </a:ext>
              </a:extLst>
            </p:cNvPr>
            <p:cNvGrpSpPr/>
            <p:nvPr/>
          </p:nvGrpSpPr>
          <p:grpSpPr>
            <a:xfrm flipH="1">
              <a:off x="7666470" y="1636169"/>
              <a:ext cx="361491" cy="737548"/>
              <a:chOff x="3747962" y="1991532"/>
              <a:chExt cx="511471" cy="1043552"/>
            </a:xfrm>
          </p:grpSpPr>
          <p:sp>
            <p:nvSpPr>
              <p:cNvPr id="574" name="Rectangle 573">
                <a:extLst>
                  <a:ext uri="{FF2B5EF4-FFF2-40B4-BE49-F238E27FC236}">
                    <a16:creationId xmlns:a16="http://schemas.microsoft.com/office/drawing/2014/main" id="{4630E8F2-8D62-4412-B1FB-77D999AF1D36}"/>
                  </a:ext>
                </a:extLst>
              </p:cNvPr>
              <p:cNvSpPr/>
              <p:nvPr/>
            </p:nvSpPr>
            <p:spPr>
              <a:xfrm>
                <a:off x="3747962" y="1991532"/>
                <a:ext cx="511444" cy="10435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575" name="Rectangle 574">
                <a:extLst>
                  <a:ext uri="{FF2B5EF4-FFF2-40B4-BE49-F238E27FC236}">
                    <a16:creationId xmlns:a16="http://schemas.microsoft.com/office/drawing/2014/main" id="{9F37EE32-D657-B886-653C-F13BD159F948}"/>
                  </a:ext>
                </a:extLst>
              </p:cNvPr>
              <p:cNvSpPr/>
              <p:nvPr/>
            </p:nvSpPr>
            <p:spPr>
              <a:xfrm>
                <a:off x="3899080" y="1991532"/>
                <a:ext cx="166642" cy="511444"/>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576" name="Rectangle 575">
                <a:extLst>
                  <a:ext uri="{FF2B5EF4-FFF2-40B4-BE49-F238E27FC236}">
                    <a16:creationId xmlns:a16="http://schemas.microsoft.com/office/drawing/2014/main" id="{33AB4791-AB69-3218-B06C-B71545D3B9B0}"/>
                  </a:ext>
                </a:extLst>
              </p:cNvPr>
              <p:cNvSpPr/>
              <p:nvPr/>
            </p:nvSpPr>
            <p:spPr>
              <a:xfrm>
                <a:off x="3899080" y="2426775"/>
                <a:ext cx="360353" cy="17693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grpSp>
        <p:sp>
          <p:nvSpPr>
            <p:cNvPr id="562" name="Oval 561">
              <a:extLst>
                <a:ext uri="{FF2B5EF4-FFF2-40B4-BE49-F238E27FC236}">
                  <a16:creationId xmlns:a16="http://schemas.microsoft.com/office/drawing/2014/main" id="{BA4E5E7A-2F23-7912-99E9-22327F631189}"/>
                </a:ext>
              </a:extLst>
            </p:cNvPr>
            <p:cNvSpPr/>
            <p:nvPr/>
          </p:nvSpPr>
          <p:spPr>
            <a:xfrm>
              <a:off x="7577049" y="1701890"/>
              <a:ext cx="175259" cy="169782"/>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563" name="Oval 562">
              <a:extLst>
                <a:ext uri="{FF2B5EF4-FFF2-40B4-BE49-F238E27FC236}">
                  <a16:creationId xmlns:a16="http://schemas.microsoft.com/office/drawing/2014/main" id="{7545C84E-7903-AD03-47E3-9C01C369B9DA}"/>
                </a:ext>
              </a:extLst>
            </p:cNvPr>
            <p:cNvSpPr/>
            <p:nvPr/>
          </p:nvSpPr>
          <p:spPr>
            <a:xfrm>
              <a:off x="7577049" y="2176550"/>
              <a:ext cx="175259" cy="169782"/>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564" name="Rectangle 563">
              <a:extLst>
                <a:ext uri="{FF2B5EF4-FFF2-40B4-BE49-F238E27FC236}">
                  <a16:creationId xmlns:a16="http://schemas.microsoft.com/office/drawing/2014/main" id="{518CE8C7-FF97-0554-5CC0-F7DA2161CE24}"/>
                </a:ext>
              </a:extLst>
            </p:cNvPr>
            <p:cNvSpPr/>
            <p:nvPr/>
          </p:nvSpPr>
          <p:spPr>
            <a:xfrm>
              <a:off x="6567742" y="1632518"/>
              <a:ext cx="361472" cy="7375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565" name="TextBox 564">
              <a:extLst>
                <a:ext uri="{FF2B5EF4-FFF2-40B4-BE49-F238E27FC236}">
                  <a16:creationId xmlns:a16="http://schemas.microsoft.com/office/drawing/2014/main" id="{E71F868D-1433-27FE-5205-F521BC69AFFF}"/>
                </a:ext>
              </a:extLst>
            </p:cNvPr>
            <p:cNvSpPr txBox="1"/>
            <p:nvPr/>
          </p:nvSpPr>
          <p:spPr>
            <a:xfrm>
              <a:off x="5240195" y="1334931"/>
              <a:ext cx="890919" cy="246221"/>
            </a:xfrm>
            <a:prstGeom prst="rect">
              <a:avLst/>
            </a:prstGeom>
            <a:noFill/>
          </p:spPr>
          <p:txBody>
            <a:bodyPr wrap="square" rtlCol="0">
              <a:spAutoFit/>
            </a:bodyPr>
            <a:lstStyle/>
            <a:p>
              <a:r>
                <a:rPr lang="en-US" sz="1000" dirty="0">
                  <a:solidFill>
                    <a:srgbClr val="002060"/>
                  </a:solidFill>
                </a:rPr>
                <a:t>Vacuum</a:t>
              </a:r>
              <a:endParaRPr lang="en-GB" sz="1000" dirty="0">
                <a:solidFill>
                  <a:srgbClr val="002060"/>
                </a:solidFill>
              </a:endParaRPr>
            </a:p>
          </p:txBody>
        </p:sp>
        <p:sp>
          <p:nvSpPr>
            <p:cNvPr id="569" name="TextBox 568">
              <a:extLst>
                <a:ext uri="{FF2B5EF4-FFF2-40B4-BE49-F238E27FC236}">
                  <a16:creationId xmlns:a16="http://schemas.microsoft.com/office/drawing/2014/main" id="{F1318452-C2E2-BA37-C2BB-D344F53AD547}"/>
                </a:ext>
              </a:extLst>
            </p:cNvPr>
            <p:cNvSpPr txBox="1"/>
            <p:nvPr/>
          </p:nvSpPr>
          <p:spPr>
            <a:xfrm>
              <a:off x="5965029" y="1031534"/>
              <a:ext cx="1487292" cy="338554"/>
            </a:xfrm>
            <a:prstGeom prst="rect">
              <a:avLst/>
            </a:prstGeom>
            <a:noFill/>
          </p:spPr>
          <p:txBody>
            <a:bodyPr wrap="square" rtlCol="0">
              <a:spAutoFit/>
            </a:bodyPr>
            <a:lstStyle/>
            <a:p>
              <a:r>
                <a:rPr lang="en-US" sz="1600" dirty="0">
                  <a:solidFill>
                    <a:srgbClr val="002060"/>
                  </a:solidFill>
                </a:rPr>
                <a:t>Disconnection</a:t>
              </a:r>
              <a:endParaRPr lang="en-GB" sz="1600" dirty="0">
                <a:solidFill>
                  <a:srgbClr val="002060"/>
                </a:solidFill>
              </a:endParaRPr>
            </a:p>
          </p:txBody>
        </p:sp>
        <p:grpSp>
          <p:nvGrpSpPr>
            <p:cNvPr id="649" name="Group 648">
              <a:extLst>
                <a:ext uri="{FF2B5EF4-FFF2-40B4-BE49-F238E27FC236}">
                  <a16:creationId xmlns:a16="http://schemas.microsoft.com/office/drawing/2014/main" id="{D67E1B75-D3C3-C265-BE83-C98CFC866D1F}"/>
                </a:ext>
              </a:extLst>
            </p:cNvPr>
            <p:cNvGrpSpPr>
              <a:grpSpLocks noChangeAspect="1"/>
            </p:cNvGrpSpPr>
            <p:nvPr/>
          </p:nvGrpSpPr>
          <p:grpSpPr>
            <a:xfrm>
              <a:off x="5796136" y="1670713"/>
              <a:ext cx="760342" cy="223200"/>
              <a:chOff x="627682" y="1929539"/>
              <a:chExt cx="1921768" cy="317715"/>
            </a:xfrm>
          </p:grpSpPr>
          <p:grpSp>
            <p:nvGrpSpPr>
              <p:cNvPr id="650" name="Group 649">
                <a:extLst>
                  <a:ext uri="{FF2B5EF4-FFF2-40B4-BE49-F238E27FC236}">
                    <a16:creationId xmlns:a16="http://schemas.microsoft.com/office/drawing/2014/main" id="{36F50539-E0B6-50C2-B4CE-4B4D19E11427}"/>
                  </a:ext>
                </a:extLst>
              </p:cNvPr>
              <p:cNvGrpSpPr/>
              <p:nvPr/>
            </p:nvGrpSpPr>
            <p:grpSpPr>
              <a:xfrm>
                <a:off x="627682" y="1929539"/>
                <a:ext cx="154982" cy="317715"/>
                <a:chOff x="627682" y="1929539"/>
                <a:chExt cx="154982" cy="317715"/>
              </a:xfrm>
            </p:grpSpPr>
            <p:cxnSp>
              <p:nvCxnSpPr>
                <p:cNvPr id="684" name="Straight Connector 683">
                  <a:extLst>
                    <a:ext uri="{FF2B5EF4-FFF2-40B4-BE49-F238E27FC236}">
                      <a16:creationId xmlns:a16="http://schemas.microsoft.com/office/drawing/2014/main" id="{EE42B3A4-75B4-7780-3758-7AFE619327D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85" name="Straight Connector 684">
                  <a:extLst>
                    <a:ext uri="{FF2B5EF4-FFF2-40B4-BE49-F238E27FC236}">
                      <a16:creationId xmlns:a16="http://schemas.microsoft.com/office/drawing/2014/main" id="{071A6E28-04B0-A4A1-0168-2558C5EA2DA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1" name="Group 650">
                <a:extLst>
                  <a:ext uri="{FF2B5EF4-FFF2-40B4-BE49-F238E27FC236}">
                    <a16:creationId xmlns:a16="http://schemas.microsoft.com/office/drawing/2014/main" id="{A510D20B-0BFB-77BC-3940-0B48D8725A1E}"/>
                  </a:ext>
                </a:extLst>
              </p:cNvPr>
              <p:cNvGrpSpPr/>
              <p:nvPr/>
            </p:nvGrpSpPr>
            <p:grpSpPr>
              <a:xfrm>
                <a:off x="782664" y="1929539"/>
                <a:ext cx="154982" cy="317715"/>
                <a:chOff x="627682" y="1929539"/>
                <a:chExt cx="154982" cy="317715"/>
              </a:xfrm>
            </p:grpSpPr>
            <p:cxnSp>
              <p:nvCxnSpPr>
                <p:cNvPr id="682" name="Straight Connector 681">
                  <a:extLst>
                    <a:ext uri="{FF2B5EF4-FFF2-40B4-BE49-F238E27FC236}">
                      <a16:creationId xmlns:a16="http://schemas.microsoft.com/office/drawing/2014/main" id="{0A91FC86-5497-EBF7-CF75-D02A8FF95BC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83" name="Straight Connector 682">
                  <a:extLst>
                    <a:ext uri="{FF2B5EF4-FFF2-40B4-BE49-F238E27FC236}">
                      <a16:creationId xmlns:a16="http://schemas.microsoft.com/office/drawing/2014/main" id="{CE65D65A-11FA-0DED-A997-63953C78279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2" name="Group 651">
                <a:extLst>
                  <a:ext uri="{FF2B5EF4-FFF2-40B4-BE49-F238E27FC236}">
                    <a16:creationId xmlns:a16="http://schemas.microsoft.com/office/drawing/2014/main" id="{FE3C4DBB-F953-0BBE-567E-CBBE4EB55970}"/>
                  </a:ext>
                </a:extLst>
              </p:cNvPr>
              <p:cNvGrpSpPr/>
              <p:nvPr/>
            </p:nvGrpSpPr>
            <p:grpSpPr>
              <a:xfrm>
                <a:off x="953143" y="1929539"/>
                <a:ext cx="154982" cy="317715"/>
                <a:chOff x="627682" y="1929539"/>
                <a:chExt cx="154982" cy="317715"/>
              </a:xfrm>
            </p:grpSpPr>
            <p:cxnSp>
              <p:nvCxnSpPr>
                <p:cNvPr id="680" name="Straight Connector 679">
                  <a:extLst>
                    <a:ext uri="{FF2B5EF4-FFF2-40B4-BE49-F238E27FC236}">
                      <a16:creationId xmlns:a16="http://schemas.microsoft.com/office/drawing/2014/main" id="{7E8E68D6-2F38-04F7-B6CC-A488337F845B}"/>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81" name="Straight Connector 680">
                  <a:extLst>
                    <a:ext uri="{FF2B5EF4-FFF2-40B4-BE49-F238E27FC236}">
                      <a16:creationId xmlns:a16="http://schemas.microsoft.com/office/drawing/2014/main" id="{835BC285-E2CC-7A0D-2CB6-889C5672E157}"/>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3" name="Group 652">
                <a:extLst>
                  <a:ext uri="{FF2B5EF4-FFF2-40B4-BE49-F238E27FC236}">
                    <a16:creationId xmlns:a16="http://schemas.microsoft.com/office/drawing/2014/main" id="{C2A15BF9-03B3-7665-7433-18080B2ADA6B}"/>
                  </a:ext>
                </a:extLst>
              </p:cNvPr>
              <p:cNvGrpSpPr/>
              <p:nvPr/>
            </p:nvGrpSpPr>
            <p:grpSpPr>
              <a:xfrm>
                <a:off x="1115872" y="1929539"/>
                <a:ext cx="154982" cy="317715"/>
                <a:chOff x="627682" y="1929539"/>
                <a:chExt cx="154982" cy="317715"/>
              </a:xfrm>
            </p:grpSpPr>
            <p:cxnSp>
              <p:nvCxnSpPr>
                <p:cNvPr id="678" name="Straight Connector 677">
                  <a:extLst>
                    <a:ext uri="{FF2B5EF4-FFF2-40B4-BE49-F238E27FC236}">
                      <a16:creationId xmlns:a16="http://schemas.microsoft.com/office/drawing/2014/main" id="{F229CBFB-B8E4-96FC-13AD-F97771E3A60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79" name="Straight Connector 678">
                  <a:extLst>
                    <a:ext uri="{FF2B5EF4-FFF2-40B4-BE49-F238E27FC236}">
                      <a16:creationId xmlns:a16="http://schemas.microsoft.com/office/drawing/2014/main" id="{DDB2318D-B7D6-58E3-DEA3-50129D08D189}"/>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4" name="Group 653">
                <a:extLst>
                  <a:ext uri="{FF2B5EF4-FFF2-40B4-BE49-F238E27FC236}">
                    <a16:creationId xmlns:a16="http://schemas.microsoft.com/office/drawing/2014/main" id="{ACF230B4-78FE-FD9E-4BFA-E3457924B2B9}"/>
                  </a:ext>
                </a:extLst>
              </p:cNvPr>
              <p:cNvGrpSpPr/>
              <p:nvPr/>
            </p:nvGrpSpPr>
            <p:grpSpPr>
              <a:xfrm>
                <a:off x="1278602" y="1929539"/>
                <a:ext cx="154982" cy="317715"/>
                <a:chOff x="627682" y="1929539"/>
                <a:chExt cx="154982" cy="317715"/>
              </a:xfrm>
            </p:grpSpPr>
            <p:cxnSp>
              <p:nvCxnSpPr>
                <p:cNvPr id="676" name="Straight Connector 675">
                  <a:extLst>
                    <a:ext uri="{FF2B5EF4-FFF2-40B4-BE49-F238E27FC236}">
                      <a16:creationId xmlns:a16="http://schemas.microsoft.com/office/drawing/2014/main" id="{5454B18F-93E2-C271-B484-216CC3C3D30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77" name="Straight Connector 676">
                  <a:extLst>
                    <a:ext uri="{FF2B5EF4-FFF2-40B4-BE49-F238E27FC236}">
                      <a16:creationId xmlns:a16="http://schemas.microsoft.com/office/drawing/2014/main" id="{0F3E2CF6-DFFF-655B-78FC-9F1731E25CFF}"/>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5" name="Group 654">
                <a:extLst>
                  <a:ext uri="{FF2B5EF4-FFF2-40B4-BE49-F238E27FC236}">
                    <a16:creationId xmlns:a16="http://schemas.microsoft.com/office/drawing/2014/main" id="{918FA063-E783-2C68-6FC6-9CEDEBE92E8C}"/>
                  </a:ext>
                </a:extLst>
              </p:cNvPr>
              <p:cNvGrpSpPr/>
              <p:nvPr/>
            </p:nvGrpSpPr>
            <p:grpSpPr>
              <a:xfrm>
                <a:off x="1433584" y="1929539"/>
                <a:ext cx="154982" cy="317715"/>
                <a:chOff x="627682" y="1929539"/>
                <a:chExt cx="154982" cy="317715"/>
              </a:xfrm>
            </p:grpSpPr>
            <p:cxnSp>
              <p:nvCxnSpPr>
                <p:cNvPr id="674" name="Straight Connector 673">
                  <a:extLst>
                    <a:ext uri="{FF2B5EF4-FFF2-40B4-BE49-F238E27FC236}">
                      <a16:creationId xmlns:a16="http://schemas.microsoft.com/office/drawing/2014/main" id="{EC3A7B2B-0FC3-9031-41E1-D0E5B2B75496}"/>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75" name="Straight Connector 674">
                  <a:extLst>
                    <a:ext uri="{FF2B5EF4-FFF2-40B4-BE49-F238E27FC236}">
                      <a16:creationId xmlns:a16="http://schemas.microsoft.com/office/drawing/2014/main" id="{1B46387D-F282-7996-36D3-9B226EAF7065}"/>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6" name="Group 655">
                <a:extLst>
                  <a:ext uri="{FF2B5EF4-FFF2-40B4-BE49-F238E27FC236}">
                    <a16:creationId xmlns:a16="http://schemas.microsoft.com/office/drawing/2014/main" id="{F2ED0CD3-8421-E730-A0E4-7614FBF3CE61}"/>
                  </a:ext>
                </a:extLst>
              </p:cNvPr>
              <p:cNvGrpSpPr/>
              <p:nvPr/>
            </p:nvGrpSpPr>
            <p:grpSpPr>
              <a:xfrm>
                <a:off x="1588566" y="1929539"/>
                <a:ext cx="154982" cy="317715"/>
                <a:chOff x="627682" y="1929539"/>
                <a:chExt cx="154982" cy="317715"/>
              </a:xfrm>
            </p:grpSpPr>
            <p:cxnSp>
              <p:nvCxnSpPr>
                <p:cNvPr id="672" name="Straight Connector 671">
                  <a:extLst>
                    <a:ext uri="{FF2B5EF4-FFF2-40B4-BE49-F238E27FC236}">
                      <a16:creationId xmlns:a16="http://schemas.microsoft.com/office/drawing/2014/main" id="{3D92D7FF-4732-BD5C-369E-0F268CFAE73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73" name="Straight Connector 672">
                  <a:extLst>
                    <a:ext uri="{FF2B5EF4-FFF2-40B4-BE49-F238E27FC236}">
                      <a16:creationId xmlns:a16="http://schemas.microsoft.com/office/drawing/2014/main" id="{1444790A-5A66-468B-F044-93461862BDA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7" name="Group 656">
                <a:extLst>
                  <a:ext uri="{FF2B5EF4-FFF2-40B4-BE49-F238E27FC236}">
                    <a16:creationId xmlns:a16="http://schemas.microsoft.com/office/drawing/2014/main" id="{99F6E81B-4829-87F4-52AC-1EB3A1CF7501}"/>
                  </a:ext>
                </a:extLst>
              </p:cNvPr>
              <p:cNvGrpSpPr/>
              <p:nvPr/>
            </p:nvGrpSpPr>
            <p:grpSpPr>
              <a:xfrm>
                <a:off x="1743548" y="1929539"/>
                <a:ext cx="154982" cy="317715"/>
                <a:chOff x="627682" y="1929539"/>
                <a:chExt cx="154982" cy="317715"/>
              </a:xfrm>
            </p:grpSpPr>
            <p:cxnSp>
              <p:nvCxnSpPr>
                <p:cNvPr id="670" name="Straight Connector 669">
                  <a:extLst>
                    <a:ext uri="{FF2B5EF4-FFF2-40B4-BE49-F238E27FC236}">
                      <a16:creationId xmlns:a16="http://schemas.microsoft.com/office/drawing/2014/main" id="{F2FA2CFC-EEBF-774E-7EA7-A02D83B4F57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71" name="Straight Connector 670">
                  <a:extLst>
                    <a:ext uri="{FF2B5EF4-FFF2-40B4-BE49-F238E27FC236}">
                      <a16:creationId xmlns:a16="http://schemas.microsoft.com/office/drawing/2014/main" id="{3CE3C963-D34D-CB30-FD0E-5EDD9C8CD7A6}"/>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8" name="Group 657">
                <a:extLst>
                  <a:ext uri="{FF2B5EF4-FFF2-40B4-BE49-F238E27FC236}">
                    <a16:creationId xmlns:a16="http://schemas.microsoft.com/office/drawing/2014/main" id="{A34EF214-BFBA-B359-EA04-3176DA31AED5}"/>
                  </a:ext>
                </a:extLst>
              </p:cNvPr>
              <p:cNvGrpSpPr/>
              <p:nvPr/>
            </p:nvGrpSpPr>
            <p:grpSpPr>
              <a:xfrm>
                <a:off x="1914027" y="1929539"/>
                <a:ext cx="154982" cy="317715"/>
                <a:chOff x="627682" y="1929539"/>
                <a:chExt cx="154982" cy="317715"/>
              </a:xfrm>
            </p:grpSpPr>
            <p:cxnSp>
              <p:nvCxnSpPr>
                <p:cNvPr id="668" name="Straight Connector 667">
                  <a:extLst>
                    <a:ext uri="{FF2B5EF4-FFF2-40B4-BE49-F238E27FC236}">
                      <a16:creationId xmlns:a16="http://schemas.microsoft.com/office/drawing/2014/main" id="{E2636784-F5E6-46D5-EDBE-02F1B703C1B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9" name="Straight Connector 668">
                  <a:extLst>
                    <a:ext uri="{FF2B5EF4-FFF2-40B4-BE49-F238E27FC236}">
                      <a16:creationId xmlns:a16="http://schemas.microsoft.com/office/drawing/2014/main" id="{994AB1FF-B5F5-CEC6-88EF-A96ADF0C70B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59" name="Group 658">
                <a:extLst>
                  <a:ext uri="{FF2B5EF4-FFF2-40B4-BE49-F238E27FC236}">
                    <a16:creationId xmlns:a16="http://schemas.microsoft.com/office/drawing/2014/main" id="{C6436852-2BC6-A88B-27D8-BF30C7FFD201}"/>
                  </a:ext>
                </a:extLst>
              </p:cNvPr>
              <p:cNvGrpSpPr/>
              <p:nvPr/>
            </p:nvGrpSpPr>
            <p:grpSpPr>
              <a:xfrm>
                <a:off x="2076756" y="1929539"/>
                <a:ext cx="154982" cy="317715"/>
                <a:chOff x="627682" y="1929539"/>
                <a:chExt cx="154982" cy="317715"/>
              </a:xfrm>
            </p:grpSpPr>
            <p:cxnSp>
              <p:nvCxnSpPr>
                <p:cNvPr id="666" name="Straight Connector 665">
                  <a:extLst>
                    <a:ext uri="{FF2B5EF4-FFF2-40B4-BE49-F238E27FC236}">
                      <a16:creationId xmlns:a16="http://schemas.microsoft.com/office/drawing/2014/main" id="{56979AD5-D41E-2A4C-62F6-56D5D3BC554A}"/>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7" name="Straight Connector 666">
                  <a:extLst>
                    <a:ext uri="{FF2B5EF4-FFF2-40B4-BE49-F238E27FC236}">
                      <a16:creationId xmlns:a16="http://schemas.microsoft.com/office/drawing/2014/main" id="{E02C2B25-4398-F8F9-7A5D-675B934E720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60" name="Group 659">
                <a:extLst>
                  <a:ext uri="{FF2B5EF4-FFF2-40B4-BE49-F238E27FC236}">
                    <a16:creationId xmlns:a16="http://schemas.microsoft.com/office/drawing/2014/main" id="{DBE87CD9-E848-3294-6B62-571371573179}"/>
                  </a:ext>
                </a:extLst>
              </p:cNvPr>
              <p:cNvGrpSpPr/>
              <p:nvPr/>
            </p:nvGrpSpPr>
            <p:grpSpPr>
              <a:xfrm>
                <a:off x="2239486" y="1929539"/>
                <a:ext cx="154982" cy="317715"/>
                <a:chOff x="627682" y="1929539"/>
                <a:chExt cx="154982" cy="317715"/>
              </a:xfrm>
            </p:grpSpPr>
            <p:cxnSp>
              <p:nvCxnSpPr>
                <p:cNvPr id="664" name="Straight Connector 663">
                  <a:extLst>
                    <a:ext uri="{FF2B5EF4-FFF2-40B4-BE49-F238E27FC236}">
                      <a16:creationId xmlns:a16="http://schemas.microsoft.com/office/drawing/2014/main" id="{291BCDB8-3D9A-4553-1E78-F6045885B88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5" name="Straight Connector 664">
                  <a:extLst>
                    <a:ext uri="{FF2B5EF4-FFF2-40B4-BE49-F238E27FC236}">
                      <a16:creationId xmlns:a16="http://schemas.microsoft.com/office/drawing/2014/main" id="{BB62DF5B-1909-A446-2472-E942C965879A}"/>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61" name="Group 660">
                <a:extLst>
                  <a:ext uri="{FF2B5EF4-FFF2-40B4-BE49-F238E27FC236}">
                    <a16:creationId xmlns:a16="http://schemas.microsoft.com/office/drawing/2014/main" id="{7BBD8997-46D5-2175-4E4B-48D2437987E2}"/>
                  </a:ext>
                </a:extLst>
              </p:cNvPr>
              <p:cNvGrpSpPr/>
              <p:nvPr/>
            </p:nvGrpSpPr>
            <p:grpSpPr>
              <a:xfrm>
                <a:off x="2394468" y="1929539"/>
                <a:ext cx="154982" cy="317715"/>
                <a:chOff x="627682" y="1929539"/>
                <a:chExt cx="154982" cy="317715"/>
              </a:xfrm>
            </p:grpSpPr>
            <p:cxnSp>
              <p:nvCxnSpPr>
                <p:cNvPr id="662" name="Straight Connector 661">
                  <a:extLst>
                    <a:ext uri="{FF2B5EF4-FFF2-40B4-BE49-F238E27FC236}">
                      <a16:creationId xmlns:a16="http://schemas.microsoft.com/office/drawing/2014/main" id="{C8D8877A-63A9-D9F2-F329-3CF97BFAEE2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3" name="Straight Connector 662">
                  <a:extLst>
                    <a:ext uri="{FF2B5EF4-FFF2-40B4-BE49-F238E27FC236}">
                      <a16:creationId xmlns:a16="http://schemas.microsoft.com/office/drawing/2014/main" id="{B9E52262-9463-4EB4-3CD8-CCE4A61230B2}"/>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686" name="Group 685">
              <a:extLst>
                <a:ext uri="{FF2B5EF4-FFF2-40B4-BE49-F238E27FC236}">
                  <a16:creationId xmlns:a16="http://schemas.microsoft.com/office/drawing/2014/main" id="{676A2A55-B08E-4305-F737-E7B55306670F}"/>
                </a:ext>
              </a:extLst>
            </p:cNvPr>
            <p:cNvGrpSpPr>
              <a:grpSpLocks noChangeAspect="1"/>
            </p:cNvGrpSpPr>
            <p:nvPr/>
          </p:nvGrpSpPr>
          <p:grpSpPr>
            <a:xfrm>
              <a:off x="5796136" y="2146866"/>
              <a:ext cx="760342" cy="223200"/>
              <a:chOff x="627682" y="1929539"/>
              <a:chExt cx="1921768" cy="317715"/>
            </a:xfrm>
          </p:grpSpPr>
          <p:grpSp>
            <p:nvGrpSpPr>
              <p:cNvPr id="687" name="Group 686">
                <a:extLst>
                  <a:ext uri="{FF2B5EF4-FFF2-40B4-BE49-F238E27FC236}">
                    <a16:creationId xmlns:a16="http://schemas.microsoft.com/office/drawing/2014/main" id="{B1ABD440-0834-1A43-3ADE-6EC1401A9C8A}"/>
                  </a:ext>
                </a:extLst>
              </p:cNvPr>
              <p:cNvGrpSpPr/>
              <p:nvPr/>
            </p:nvGrpSpPr>
            <p:grpSpPr>
              <a:xfrm>
                <a:off x="627682" y="1929539"/>
                <a:ext cx="154982" cy="317715"/>
                <a:chOff x="627682" y="1929539"/>
                <a:chExt cx="154982" cy="317715"/>
              </a:xfrm>
            </p:grpSpPr>
            <p:cxnSp>
              <p:nvCxnSpPr>
                <p:cNvPr id="721" name="Straight Connector 720">
                  <a:extLst>
                    <a:ext uri="{FF2B5EF4-FFF2-40B4-BE49-F238E27FC236}">
                      <a16:creationId xmlns:a16="http://schemas.microsoft.com/office/drawing/2014/main" id="{1D2120F7-AC39-058A-61DE-BA7B0B81E8F4}"/>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22" name="Straight Connector 721">
                  <a:extLst>
                    <a:ext uri="{FF2B5EF4-FFF2-40B4-BE49-F238E27FC236}">
                      <a16:creationId xmlns:a16="http://schemas.microsoft.com/office/drawing/2014/main" id="{73D7ABCC-9607-4AC6-5943-7F7E073BA15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88" name="Group 687">
                <a:extLst>
                  <a:ext uri="{FF2B5EF4-FFF2-40B4-BE49-F238E27FC236}">
                    <a16:creationId xmlns:a16="http://schemas.microsoft.com/office/drawing/2014/main" id="{E3CA6BD5-A0CD-05A7-8AB4-565B2D71EB2D}"/>
                  </a:ext>
                </a:extLst>
              </p:cNvPr>
              <p:cNvGrpSpPr/>
              <p:nvPr/>
            </p:nvGrpSpPr>
            <p:grpSpPr>
              <a:xfrm>
                <a:off x="782664" y="1929539"/>
                <a:ext cx="154982" cy="317715"/>
                <a:chOff x="627682" y="1929539"/>
                <a:chExt cx="154982" cy="317715"/>
              </a:xfrm>
            </p:grpSpPr>
            <p:cxnSp>
              <p:nvCxnSpPr>
                <p:cNvPr id="719" name="Straight Connector 718">
                  <a:extLst>
                    <a:ext uri="{FF2B5EF4-FFF2-40B4-BE49-F238E27FC236}">
                      <a16:creationId xmlns:a16="http://schemas.microsoft.com/office/drawing/2014/main" id="{1AAFE21C-AF5D-4792-A705-1AADCB73D607}"/>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20" name="Straight Connector 719">
                  <a:extLst>
                    <a:ext uri="{FF2B5EF4-FFF2-40B4-BE49-F238E27FC236}">
                      <a16:creationId xmlns:a16="http://schemas.microsoft.com/office/drawing/2014/main" id="{19868448-2A3F-EE4A-1350-D23D022D81E3}"/>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89" name="Group 688">
                <a:extLst>
                  <a:ext uri="{FF2B5EF4-FFF2-40B4-BE49-F238E27FC236}">
                    <a16:creationId xmlns:a16="http://schemas.microsoft.com/office/drawing/2014/main" id="{E1029AC8-3266-17CB-E78D-1E11FC62C06D}"/>
                  </a:ext>
                </a:extLst>
              </p:cNvPr>
              <p:cNvGrpSpPr/>
              <p:nvPr/>
            </p:nvGrpSpPr>
            <p:grpSpPr>
              <a:xfrm>
                <a:off x="953143" y="1929539"/>
                <a:ext cx="154982" cy="317715"/>
                <a:chOff x="627682" y="1929539"/>
                <a:chExt cx="154982" cy="317715"/>
              </a:xfrm>
            </p:grpSpPr>
            <p:cxnSp>
              <p:nvCxnSpPr>
                <p:cNvPr id="717" name="Straight Connector 716">
                  <a:extLst>
                    <a:ext uri="{FF2B5EF4-FFF2-40B4-BE49-F238E27FC236}">
                      <a16:creationId xmlns:a16="http://schemas.microsoft.com/office/drawing/2014/main" id="{5BC9E568-E17F-79E2-A2B9-D410D671E501}"/>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8" name="Straight Connector 717">
                  <a:extLst>
                    <a:ext uri="{FF2B5EF4-FFF2-40B4-BE49-F238E27FC236}">
                      <a16:creationId xmlns:a16="http://schemas.microsoft.com/office/drawing/2014/main" id="{3AB71749-5DE2-5759-374B-3B50B7D09362}"/>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0" name="Group 689">
                <a:extLst>
                  <a:ext uri="{FF2B5EF4-FFF2-40B4-BE49-F238E27FC236}">
                    <a16:creationId xmlns:a16="http://schemas.microsoft.com/office/drawing/2014/main" id="{62B1830C-6DE2-AEC6-04F1-C9EBF123D97E}"/>
                  </a:ext>
                </a:extLst>
              </p:cNvPr>
              <p:cNvGrpSpPr/>
              <p:nvPr/>
            </p:nvGrpSpPr>
            <p:grpSpPr>
              <a:xfrm>
                <a:off x="1115872" y="1929539"/>
                <a:ext cx="154982" cy="317715"/>
                <a:chOff x="627682" y="1929539"/>
                <a:chExt cx="154982" cy="317715"/>
              </a:xfrm>
            </p:grpSpPr>
            <p:cxnSp>
              <p:nvCxnSpPr>
                <p:cNvPr id="715" name="Straight Connector 714">
                  <a:extLst>
                    <a:ext uri="{FF2B5EF4-FFF2-40B4-BE49-F238E27FC236}">
                      <a16:creationId xmlns:a16="http://schemas.microsoft.com/office/drawing/2014/main" id="{423C313F-4942-41FB-66FB-5BEFB521291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6" name="Straight Connector 715">
                  <a:extLst>
                    <a:ext uri="{FF2B5EF4-FFF2-40B4-BE49-F238E27FC236}">
                      <a16:creationId xmlns:a16="http://schemas.microsoft.com/office/drawing/2014/main" id="{8B42F34F-C4DE-30EB-1514-93ACB1D816C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1" name="Group 690">
                <a:extLst>
                  <a:ext uri="{FF2B5EF4-FFF2-40B4-BE49-F238E27FC236}">
                    <a16:creationId xmlns:a16="http://schemas.microsoft.com/office/drawing/2014/main" id="{9A931EAC-C088-A056-5A68-DE68C31174C6}"/>
                  </a:ext>
                </a:extLst>
              </p:cNvPr>
              <p:cNvGrpSpPr/>
              <p:nvPr/>
            </p:nvGrpSpPr>
            <p:grpSpPr>
              <a:xfrm>
                <a:off x="1278602" y="1929539"/>
                <a:ext cx="154982" cy="317715"/>
                <a:chOff x="627682" y="1929539"/>
                <a:chExt cx="154982" cy="317715"/>
              </a:xfrm>
            </p:grpSpPr>
            <p:cxnSp>
              <p:nvCxnSpPr>
                <p:cNvPr id="713" name="Straight Connector 712">
                  <a:extLst>
                    <a:ext uri="{FF2B5EF4-FFF2-40B4-BE49-F238E27FC236}">
                      <a16:creationId xmlns:a16="http://schemas.microsoft.com/office/drawing/2014/main" id="{32BD7730-ED0A-9C52-5117-F3C6F6AB6E0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4" name="Straight Connector 713">
                  <a:extLst>
                    <a:ext uri="{FF2B5EF4-FFF2-40B4-BE49-F238E27FC236}">
                      <a16:creationId xmlns:a16="http://schemas.microsoft.com/office/drawing/2014/main" id="{FC7A90A0-A7DD-C7D5-4157-2376B8F67E1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2" name="Group 691">
                <a:extLst>
                  <a:ext uri="{FF2B5EF4-FFF2-40B4-BE49-F238E27FC236}">
                    <a16:creationId xmlns:a16="http://schemas.microsoft.com/office/drawing/2014/main" id="{E56DAACE-A691-C5CB-3D95-F6D4B177D41B}"/>
                  </a:ext>
                </a:extLst>
              </p:cNvPr>
              <p:cNvGrpSpPr/>
              <p:nvPr/>
            </p:nvGrpSpPr>
            <p:grpSpPr>
              <a:xfrm>
                <a:off x="1433584" y="1929539"/>
                <a:ext cx="154982" cy="317715"/>
                <a:chOff x="627682" y="1929539"/>
                <a:chExt cx="154982" cy="317715"/>
              </a:xfrm>
            </p:grpSpPr>
            <p:cxnSp>
              <p:nvCxnSpPr>
                <p:cNvPr id="711" name="Straight Connector 710">
                  <a:extLst>
                    <a:ext uri="{FF2B5EF4-FFF2-40B4-BE49-F238E27FC236}">
                      <a16:creationId xmlns:a16="http://schemas.microsoft.com/office/drawing/2014/main" id="{6F7804DA-4BDB-980D-54F5-5BC58F9C517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2" name="Straight Connector 711">
                  <a:extLst>
                    <a:ext uri="{FF2B5EF4-FFF2-40B4-BE49-F238E27FC236}">
                      <a16:creationId xmlns:a16="http://schemas.microsoft.com/office/drawing/2014/main" id="{C081A039-7516-A7C0-89C6-AF7245CE1ABF}"/>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3" name="Group 692">
                <a:extLst>
                  <a:ext uri="{FF2B5EF4-FFF2-40B4-BE49-F238E27FC236}">
                    <a16:creationId xmlns:a16="http://schemas.microsoft.com/office/drawing/2014/main" id="{E5203CA3-80A4-AD98-E0F9-E769A0656422}"/>
                  </a:ext>
                </a:extLst>
              </p:cNvPr>
              <p:cNvGrpSpPr/>
              <p:nvPr/>
            </p:nvGrpSpPr>
            <p:grpSpPr>
              <a:xfrm>
                <a:off x="1588566" y="1929539"/>
                <a:ext cx="154982" cy="317715"/>
                <a:chOff x="627682" y="1929539"/>
                <a:chExt cx="154982" cy="317715"/>
              </a:xfrm>
            </p:grpSpPr>
            <p:cxnSp>
              <p:nvCxnSpPr>
                <p:cNvPr id="709" name="Straight Connector 708">
                  <a:extLst>
                    <a:ext uri="{FF2B5EF4-FFF2-40B4-BE49-F238E27FC236}">
                      <a16:creationId xmlns:a16="http://schemas.microsoft.com/office/drawing/2014/main" id="{BB8AB911-4F95-38E9-F9ED-F704FB680D06}"/>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0" name="Straight Connector 709">
                  <a:extLst>
                    <a:ext uri="{FF2B5EF4-FFF2-40B4-BE49-F238E27FC236}">
                      <a16:creationId xmlns:a16="http://schemas.microsoft.com/office/drawing/2014/main" id="{BD1B4C71-9788-767D-3F97-1A5F79613DFE}"/>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4" name="Group 693">
                <a:extLst>
                  <a:ext uri="{FF2B5EF4-FFF2-40B4-BE49-F238E27FC236}">
                    <a16:creationId xmlns:a16="http://schemas.microsoft.com/office/drawing/2014/main" id="{93081741-5877-AFAC-9040-A73F25E512C2}"/>
                  </a:ext>
                </a:extLst>
              </p:cNvPr>
              <p:cNvGrpSpPr/>
              <p:nvPr/>
            </p:nvGrpSpPr>
            <p:grpSpPr>
              <a:xfrm>
                <a:off x="1743548" y="1929539"/>
                <a:ext cx="154982" cy="317715"/>
                <a:chOff x="627682" y="1929539"/>
                <a:chExt cx="154982" cy="317715"/>
              </a:xfrm>
            </p:grpSpPr>
            <p:cxnSp>
              <p:nvCxnSpPr>
                <p:cNvPr id="707" name="Straight Connector 706">
                  <a:extLst>
                    <a:ext uri="{FF2B5EF4-FFF2-40B4-BE49-F238E27FC236}">
                      <a16:creationId xmlns:a16="http://schemas.microsoft.com/office/drawing/2014/main" id="{6E895204-62D7-D53C-3DB7-8EE87BEACA6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08" name="Straight Connector 707">
                  <a:extLst>
                    <a:ext uri="{FF2B5EF4-FFF2-40B4-BE49-F238E27FC236}">
                      <a16:creationId xmlns:a16="http://schemas.microsoft.com/office/drawing/2014/main" id="{FBB61CCD-5D53-CC1D-BAE5-FB4108CFEFEB}"/>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5" name="Group 694">
                <a:extLst>
                  <a:ext uri="{FF2B5EF4-FFF2-40B4-BE49-F238E27FC236}">
                    <a16:creationId xmlns:a16="http://schemas.microsoft.com/office/drawing/2014/main" id="{8EB0F1CE-09B8-8325-969B-82BDB3E759B3}"/>
                  </a:ext>
                </a:extLst>
              </p:cNvPr>
              <p:cNvGrpSpPr/>
              <p:nvPr/>
            </p:nvGrpSpPr>
            <p:grpSpPr>
              <a:xfrm>
                <a:off x="1914027" y="1929539"/>
                <a:ext cx="154982" cy="317715"/>
                <a:chOff x="627682" y="1929539"/>
                <a:chExt cx="154982" cy="317715"/>
              </a:xfrm>
            </p:grpSpPr>
            <p:cxnSp>
              <p:nvCxnSpPr>
                <p:cNvPr id="705" name="Straight Connector 704">
                  <a:extLst>
                    <a:ext uri="{FF2B5EF4-FFF2-40B4-BE49-F238E27FC236}">
                      <a16:creationId xmlns:a16="http://schemas.microsoft.com/office/drawing/2014/main" id="{A6B52DAE-9A6A-094E-339A-6C38F7207D33}"/>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06" name="Straight Connector 705">
                  <a:extLst>
                    <a:ext uri="{FF2B5EF4-FFF2-40B4-BE49-F238E27FC236}">
                      <a16:creationId xmlns:a16="http://schemas.microsoft.com/office/drawing/2014/main" id="{6E88A368-5FE7-4FC0-9B8C-E81A2DDB52F6}"/>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6" name="Group 695">
                <a:extLst>
                  <a:ext uri="{FF2B5EF4-FFF2-40B4-BE49-F238E27FC236}">
                    <a16:creationId xmlns:a16="http://schemas.microsoft.com/office/drawing/2014/main" id="{AB400E97-6F10-05B6-033A-AAE0E161CF98}"/>
                  </a:ext>
                </a:extLst>
              </p:cNvPr>
              <p:cNvGrpSpPr/>
              <p:nvPr/>
            </p:nvGrpSpPr>
            <p:grpSpPr>
              <a:xfrm>
                <a:off x="2076756" y="1929539"/>
                <a:ext cx="154982" cy="317715"/>
                <a:chOff x="627682" y="1929539"/>
                <a:chExt cx="154982" cy="317715"/>
              </a:xfrm>
            </p:grpSpPr>
            <p:cxnSp>
              <p:nvCxnSpPr>
                <p:cNvPr id="703" name="Straight Connector 702">
                  <a:extLst>
                    <a:ext uri="{FF2B5EF4-FFF2-40B4-BE49-F238E27FC236}">
                      <a16:creationId xmlns:a16="http://schemas.microsoft.com/office/drawing/2014/main" id="{0297C8F2-693C-CAFC-9DEE-8F7F4AAE2B4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04" name="Straight Connector 703">
                  <a:extLst>
                    <a:ext uri="{FF2B5EF4-FFF2-40B4-BE49-F238E27FC236}">
                      <a16:creationId xmlns:a16="http://schemas.microsoft.com/office/drawing/2014/main" id="{04C6AA54-D9D8-40E8-1FE5-C3082DD3E01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7" name="Group 696">
                <a:extLst>
                  <a:ext uri="{FF2B5EF4-FFF2-40B4-BE49-F238E27FC236}">
                    <a16:creationId xmlns:a16="http://schemas.microsoft.com/office/drawing/2014/main" id="{C772F726-EF09-6409-B4ED-848B9033FED9}"/>
                  </a:ext>
                </a:extLst>
              </p:cNvPr>
              <p:cNvGrpSpPr/>
              <p:nvPr/>
            </p:nvGrpSpPr>
            <p:grpSpPr>
              <a:xfrm>
                <a:off x="2239486" y="1929539"/>
                <a:ext cx="154982" cy="317715"/>
                <a:chOff x="627682" y="1929539"/>
                <a:chExt cx="154982" cy="317715"/>
              </a:xfrm>
            </p:grpSpPr>
            <p:cxnSp>
              <p:nvCxnSpPr>
                <p:cNvPr id="701" name="Straight Connector 700">
                  <a:extLst>
                    <a:ext uri="{FF2B5EF4-FFF2-40B4-BE49-F238E27FC236}">
                      <a16:creationId xmlns:a16="http://schemas.microsoft.com/office/drawing/2014/main" id="{6A33B985-B01F-4CEC-BB61-7CAA6BC4F04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02" name="Straight Connector 701">
                  <a:extLst>
                    <a:ext uri="{FF2B5EF4-FFF2-40B4-BE49-F238E27FC236}">
                      <a16:creationId xmlns:a16="http://schemas.microsoft.com/office/drawing/2014/main" id="{97024C8A-B7ED-F64A-BE3D-C78DE404991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98" name="Group 697">
                <a:extLst>
                  <a:ext uri="{FF2B5EF4-FFF2-40B4-BE49-F238E27FC236}">
                    <a16:creationId xmlns:a16="http://schemas.microsoft.com/office/drawing/2014/main" id="{023CF1DF-D7B2-B8FF-B295-3A4585936E93}"/>
                  </a:ext>
                </a:extLst>
              </p:cNvPr>
              <p:cNvGrpSpPr/>
              <p:nvPr/>
            </p:nvGrpSpPr>
            <p:grpSpPr>
              <a:xfrm>
                <a:off x="2394468" y="1929539"/>
                <a:ext cx="154982" cy="317715"/>
                <a:chOff x="627682" y="1929539"/>
                <a:chExt cx="154982" cy="317715"/>
              </a:xfrm>
            </p:grpSpPr>
            <p:cxnSp>
              <p:nvCxnSpPr>
                <p:cNvPr id="699" name="Straight Connector 698">
                  <a:extLst>
                    <a:ext uri="{FF2B5EF4-FFF2-40B4-BE49-F238E27FC236}">
                      <a16:creationId xmlns:a16="http://schemas.microsoft.com/office/drawing/2014/main" id="{C588C7AF-942E-BAB7-7912-DEF577C5A2A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00" name="Straight Connector 699">
                  <a:extLst>
                    <a:ext uri="{FF2B5EF4-FFF2-40B4-BE49-F238E27FC236}">
                      <a16:creationId xmlns:a16="http://schemas.microsoft.com/office/drawing/2014/main" id="{3A138A9B-521F-76C6-11E5-E3B6ECB3C97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grpSp>
      <p:sp>
        <p:nvSpPr>
          <p:cNvPr id="725" name="Rectangle 724">
            <a:extLst>
              <a:ext uri="{FF2B5EF4-FFF2-40B4-BE49-F238E27FC236}">
                <a16:creationId xmlns:a16="http://schemas.microsoft.com/office/drawing/2014/main" id="{93234530-0A14-1A48-DC01-4370D06CF833}"/>
              </a:ext>
            </a:extLst>
          </p:cNvPr>
          <p:cNvSpPr/>
          <p:nvPr/>
        </p:nvSpPr>
        <p:spPr>
          <a:xfrm>
            <a:off x="5922236" y="3771469"/>
            <a:ext cx="361472" cy="7375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726" name="Rectangle 725">
            <a:extLst>
              <a:ext uri="{FF2B5EF4-FFF2-40B4-BE49-F238E27FC236}">
                <a16:creationId xmlns:a16="http://schemas.microsoft.com/office/drawing/2014/main" id="{7C46BEC5-D9AB-F6D9-1FF8-5FB970B4036F}"/>
              </a:ext>
            </a:extLst>
          </p:cNvPr>
          <p:cNvSpPr/>
          <p:nvPr/>
        </p:nvSpPr>
        <p:spPr>
          <a:xfrm>
            <a:off x="6034518" y="3771469"/>
            <a:ext cx="117777" cy="361472"/>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727" name="Rectangle 726">
            <a:extLst>
              <a:ext uri="{FF2B5EF4-FFF2-40B4-BE49-F238E27FC236}">
                <a16:creationId xmlns:a16="http://schemas.microsoft.com/office/drawing/2014/main" id="{ED0B2BF3-89D0-A089-D634-505BE2C39EF4}"/>
              </a:ext>
            </a:extLst>
          </p:cNvPr>
          <p:cNvSpPr/>
          <p:nvPr/>
        </p:nvSpPr>
        <p:spPr>
          <a:xfrm>
            <a:off x="6034518" y="4079084"/>
            <a:ext cx="254686" cy="125053"/>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grpSp>
        <p:nvGrpSpPr>
          <p:cNvPr id="728" name="Group 727">
            <a:extLst>
              <a:ext uri="{FF2B5EF4-FFF2-40B4-BE49-F238E27FC236}">
                <a16:creationId xmlns:a16="http://schemas.microsoft.com/office/drawing/2014/main" id="{54B2943C-1A06-E731-7F6B-D8C2E2B1BD5E}"/>
              </a:ext>
            </a:extLst>
          </p:cNvPr>
          <p:cNvGrpSpPr/>
          <p:nvPr/>
        </p:nvGrpSpPr>
        <p:grpSpPr>
          <a:xfrm flipH="1">
            <a:off x="8154963" y="3775120"/>
            <a:ext cx="361491" cy="737548"/>
            <a:chOff x="3747962" y="1991532"/>
            <a:chExt cx="511471" cy="1043552"/>
          </a:xfrm>
        </p:grpSpPr>
        <p:sp>
          <p:nvSpPr>
            <p:cNvPr id="808" name="Rectangle 807">
              <a:extLst>
                <a:ext uri="{FF2B5EF4-FFF2-40B4-BE49-F238E27FC236}">
                  <a16:creationId xmlns:a16="http://schemas.microsoft.com/office/drawing/2014/main" id="{9561C451-77C3-1204-B6D0-4608B5DC2BBE}"/>
                </a:ext>
              </a:extLst>
            </p:cNvPr>
            <p:cNvSpPr/>
            <p:nvPr/>
          </p:nvSpPr>
          <p:spPr>
            <a:xfrm>
              <a:off x="3747962" y="1991532"/>
              <a:ext cx="511444" cy="10435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809" name="Rectangle 808">
              <a:extLst>
                <a:ext uri="{FF2B5EF4-FFF2-40B4-BE49-F238E27FC236}">
                  <a16:creationId xmlns:a16="http://schemas.microsoft.com/office/drawing/2014/main" id="{5FBCBC3B-FDF4-11E7-17C1-D596D0B03C88}"/>
                </a:ext>
              </a:extLst>
            </p:cNvPr>
            <p:cNvSpPr/>
            <p:nvPr/>
          </p:nvSpPr>
          <p:spPr>
            <a:xfrm>
              <a:off x="3899080" y="1991532"/>
              <a:ext cx="166642" cy="511444"/>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810" name="Rectangle 809">
              <a:extLst>
                <a:ext uri="{FF2B5EF4-FFF2-40B4-BE49-F238E27FC236}">
                  <a16:creationId xmlns:a16="http://schemas.microsoft.com/office/drawing/2014/main" id="{4B2961FB-7CB5-5F2F-A726-3F8D77D5D603}"/>
                </a:ext>
              </a:extLst>
            </p:cNvPr>
            <p:cNvSpPr/>
            <p:nvPr/>
          </p:nvSpPr>
          <p:spPr>
            <a:xfrm>
              <a:off x="3899080" y="2426775"/>
              <a:ext cx="360353" cy="176937"/>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grpSp>
      <p:sp>
        <p:nvSpPr>
          <p:cNvPr id="729" name="Oval 728">
            <a:extLst>
              <a:ext uri="{FF2B5EF4-FFF2-40B4-BE49-F238E27FC236}">
                <a16:creationId xmlns:a16="http://schemas.microsoft.com/office/drawing/2014/main" id="{ABC15A7C-3F7F-AF21-33C7-630E4FD46796}"/>
              </a:ext>
            </a:extLst>
          </p:cNvPr>
          <p:cNvSpPr/>
          <p:nvPr/>
        </p:nvSpPr>
        <p:spPr>
          <a:xfrm>
            <a:off x="8065542" y="3840841"/>
            <a:ext cx="175259" cy="169782"/>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730" name="Oval 729">
            <a:extLst>
              <a:ext uri="{FF2B5EF4-FFF2-40B4-BE49-F238E27FC236}">
                <a16:creationId xmlns:a16="http://schemas.microsoft.com/office/drawing/2014/main" id="{117263F1-2011-F1D2-0DFA-AA1BF78D868D}"/>
              </a:ext>
            </a:extLst>
          </p:cNvPr>
          <p:cNvSpPr/>
          <p:nvPr/>
        </p:nvSpPr>
        <p:spPr>
          <a:xfrm>
            <a:off x="8065542" y="4315501"/>
            <a:ext cx="175259" cy="169782"/>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731" name="Rectangle 730">
            <a:extLst>
              <a:ext uri="{FF2B5EF4-FFF2-40B4-BE49-F238E27FC236}">
                <a16:creationId xmlns:a16="http://schemas.microsoft.com/office/drawing/2014/main" id="{7A8E0185-DEF6-530A-CE62-9F67DE8E1167}"/>
              </a:ext>
            </a:extLst>
          </p:cNvPr>
          <p:cNvSpPr/>
          <p:nvPr/>
        </p:nvSpPr>
        <p:spPr>
          <a:xfrm>
            <a:off x="7723357" y="3771469"/>
            <a:ext cx="361472" cy="7375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a:p>
        </p:txBody>
      </p:sp>
      <p:sp>
        <p:nvSpPr>
          <p:cNvPr id="732" name="TextBox 731">
            <a:extLst>
              <a:ext uri="{FF2B5EF4-FFF2-40B4-BE49-F238E27FC236}">
                <a16:creationId xmlns:a16="http://schemas.microsoft.com/office/drawing/2014/main" id="{A4114EEB-5D83-627B-05E2-1FAACFF12F5D}"/>
              </a:ext>
            </a:extLst>
          </p:cNvPr>
          <p:cNvSpPr txBox="1"/>
          <p:nvPr/>
        </p:nvSpPr>
        <p:spPr>
          <a:xfrm>
            <a:off x="5728688" y="3473882"/>
            <a:ext cx="890919" cy="246221"/>
          </a:xfrm>
          <a:prstGeom prst="rect">
            <a:avLst/>
          </a:prstGeom>
          <a:noFill/>
        </p:spPr>
        <p:txBody>
          <a:bodyPr wrap="square" rtlCol="0">
            <a:spAutoFit/>
          </a:bodyPr>
          <a:lstStyle/>
          <a:p>
            <a:r>
              <a:rPr lang="en-US" sz="1000" dirty="0">
                <a:solidFill>
                  <a:srgbClr val="002060"/>
                </a:solidFill>
              </a:rPr>
              <a:t>Pressure</a:t>
            </a:r>
            <a:endParaRPr lang="en-GB" sz="1000" dirty="0">
              <a:solidFill>
                <a:srgbClr val="002060"/>
              </a:solidFill>
            </a:endParaRPr>
          </a:p>
        </p:txBody>
      </p:sp>
      <p:sp>
        <p:nvSpPr>
          <p:cNvPr id="733" name="TextBox 732">
            <a:extLst>
              <a:ext uri="{FF2B5EF4-FFF2-40B4-BE49-F238E27FC236}">
                <a16:creationId xmlns:a16="http://schemas.microsoft.com/office/drawing/2014/main" id="{EC2AF987-9273-9C8D-7953-D9DE6E378D2B}"/>
              </a:ext>
            </a:extLst>
          </p:cNvPr>
          <p:cNvSpPr txBox="1"/>
          <p:nvPr/>
        </p:nvSpPr>
        <p:spPr>
          <a:xfrm>
            <a:off x="6572823" y="3176090"/>
            <a:ext cx="1487292" cy="338554"/>
          </a:xfrm>
          <a:prstGeom prst="rect">
            <a:avLst/>
          </a:prstGeom>
          <a:noFill/>
        </p:spPr>
        <p:txBody>
          <a:bodyPr wrap="square" rtlCol="0">
            <a:spAutoFit/>
          </a:bodyPr>
          <a:lstStyle/>
          <a:p>
            <a:r>
              <a:rPr lang="en-US" sz="1600" dirty="0">
                <a:solidFill>
                  <a:srgbClr val="002060"/>
                </a:solidFill>
              </a:rPr>
              <a:t>Connection</a:t>
            </a:r>
            <a:endParaRPr lang="en-GB" sz="1600" dirty="0">
              <a:solidFill>
                <a:srgbClr val="002060"/>
              </a:solidFill>
            </a:endParaRPr>
          </a:p>
        </p:txBody>
      </p:sp>
      <p:grpSp>
        <p:nvGrpSpPr>
          <p:cNvPr id="734" name="Group 733">
            <a:extLst>
              <a:ext uri="{FF2B5EF4-FFF2-40B4-BE49-F238E27FC236}">
                <a16:creationId xmlns:a16="http://schemas.microsoft.com/office/drawing/2014/main" id="{5AEBF305-41F6-8A54-EEB9-3613852FB6E0}"/>
              </a:ext>
            </a:extLst>
          </p:cNvPr>
          <p:cNvGrpSpPr>
            <a:grpSpLocks noChangeAspect="1"/>
          </p:cNvGrpSpPr>
          <p:nvPr/>
        </p:nvGrpSpPr>
        <p:grpSpPr>
          <a:xfrm>
            <a:off x="6284628" y="3809664"/>
            <a:ext cx="1427943" cy="223200"/>
            <a:chOff x="627682" y="1929539"/>
            <a:chExt cx="1921768" cy="317715"/>
          </a:xfrm>
        </p:grpSpPr>
        <p:grpSp>
          <p:nvGrpSpPr>
            <p:cNvPr id="772" name="Group 771">
              <a:extLst>
                <a:ext uri="{FF2B5EF4-FFF2-40B4-BE49-F238E27FC236}">
                  <a16:creationId xmlns:a16="http://schemas.microsoft.com/office/drawing/2014/main" id="{9082C0C1-7317-9B7C-B3D3-63BCC8F10279}"/>
                </a:ext>
              </a:extLst>
            </p:cNvPr>
            <p:cNvGrpSpPr/>
            <p:nvPr/>
          </p:nvGrpSpPr>
          <p:grpSpPr>
            <a:xfrm>
              <a:off x="627682" y="1929539"/>
              <a:ext cx="154982" cy="317715"/>
              <a:chOff x="627682" y="1929539"/>
              <a:chExt cx="154982" cy="317715"/>
            </a:xfrm>
          </p:grpSpPr>
          <p:cxnSp>
            <p:nvCxnSpPr>
              <p:cNvPr id="806" name="Straight Connector 805">
                <a:extLst>
                  <a:ext uri="{FF2B5EF4-FFF2-40B4-BE49-F238E27FC236}">
                    <a16:creationId xmlns:a16="http://schemas.microsoft.com/office/drawing/2014/main" id="{041C00CF-0A01-A5A6-D106-5462140B69AC}"/>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807" name="Straight Connector 806">
                <a:extLst>
                  <a:ext uri="{FF2B5EF4-FFF2-40B4-BE49-F238E27FC236}">
                    <a16:creationId xmlns:a16="http://schemas.microsoft.com/office/drawing/2014/main" id="{D0BE755B-A111-E20D-E9BB-DF20B4AF26E7}"/>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3" name="Group 772">
              <a:extLst>
                <a:ext uri="{FF2B5EF4-FFF2-40B4-BE49-F238E27FC236}">
                  <a16:creationId xmlns:a16="http://schemas.microsoft.com/office/drawing/2014/main" id="{660B117A-F77C-7F09-8056-1242A0A509A7}"/>
                </a:ext>
              </a:extLst>
            </p:cNvPr>
            <p:cNvGrpSpPr/>
            <p:nvPr/>
          </p:nvGrpSpPr>
          <p:grpSpPr>
            <a:xfrm>
              <a:off x="782664" y="1929539"/>
              <a:ext cx="154982" cy="317715"/>
              <a:chOff x="627682" y="1929539"/>
              <a:chExt cx="154982" cy="317715"/>
            </a:xfrm>
          </p:grpSpPr>
          <p:cxnSp>
            <p:nvCxnSpPr>
              <p:cNvPr id="804" name="Straight Connector 803">
                <a:extLst>
                  <a:ext uri="{FF2B5EF4-FFF2-40B4-BE49-F238E27FC236}">
                    <a16:creationId xmlns:a16="http://schemas.microsoft.com/office/drawing/2014/main" id="{96F509F0-964B-50EE-7AB5-20271787607C}"/>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805" name="Straight Connector 804">
                <a:extLst>
                  <a:ext uri="{FF2B5EF4-FFF2-40B4-BE49-F238E27FC236}">
                    <a16:creationId xmlns:a16="http://schemas.microsoft.com/office/drawing/2014/main" id="{1F8B6BDF-F570-19C1-D562-DBF0B83FE7E4}"/>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4" name="Group 773">
              <a:extLst>
                <a:ext uri="{FF2B5EF4-FFF2-40B4-BE49-F238E27FC236}">
                  <a16:creationId xmlns:a16="http://schemas.microsoft.com/office/drawing/2014/main" id="{0FB3191C-A6D6-0EF7-DF7C-F3D3B4873101}"/>
                </a:ext>
              </a:extLst>
            </p:cNvPr>
            <p:cNvGrpSpPr/>
            <p:nvPr/>
          </p:nvGrpSpPr>
          <p:grpSpPr>
            <a:xfrm>
              <a:off x="953143" y="1929539"/>
              <a:ext cx="154982" cy="317715"/>
              <a:chOff x="627682" y="1929539"/>
              <a:chExt cx="154982" cy="317715"/>
            </a:xfrm>
          </p:grpSpPr>
          <p:cxnSp>
            <p:nvCxnSpPr>
              <p:cNvPr id="802" name="Straight Connector 801">
                <a:extLst>
                  <a:ext uri="{FF2B5EF4-FFF2-40B4-BE49-F238E27FC236}">
                    <a16:creationId xmlns:a16="http://schemas.microsoft.com/office/drawing/2014/main" id="{7E865BE5-FC74-8F24-9D52-F73E487C8721}"/>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803" name="Straight Connector 802">
                <a:extLst>
                  <a:ext uri="{FF2B5EF4-FFF2-40B4-BE49-F238E27FC236}">
                    <a16:creationId xmlns:a16="http://schemas.microsoft.com/office/drawing/2014/main" id="{1CC945D4-5D70-02E2-9325-93B79FCB8E89}"/>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5" name="Group 774">
              <a:extLst>
                <a:ext uri="{FF2B5EF4-FFF2-40B4-BE49-F238E27FC236}">
                  <a16:creationId xmlns:a16="http://schemas.microsoft.com/office/drawing/2014/main" id="{B8E281C6-773A-DFC1-1892-541467187239}"/>
                </a:ext>
              </a:extLst>
            </p:cNvPr>
            <p:cNvGrpSpPr/>
            <p:nvPr/>
          </p:nvGrpSpPr>
          <p:grpSpPr>
            <a:xfrm>
              <a:off x="1115872" y="1929539"/>
              <a:ext cx="154982" cy="317715"/>
              <a:chOff x="627682" y="1929539"/>
              <a:chExt cx="154982" cy="317715"/>
            </a:xfrm>
          </p:grpSpPr>
          <p:cxnSp>
            <p:nvCxnSpPr>
              <p:cNvPr id="800" name="Straight Connector 799">
                <a:extLst>
                  <a:ext uri="{FF2B5EF4-FFF2-40B4-BE49-F238E27FC236}">
                    <a16:creationId xmlns:a16="http://schemas.microsoft.com/office/drawing/2014/main" id="{35329C9B-497F-4B6E-C531-792974BF3A9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801" name="Straight Connector 800">
                <a:extLst>
                  <a:ext uri="{FF2B5EF4-FFF2-40B4-BE49-F238E27FC236}">
                    <a16:creationId xmlns:a16="http://schemas.microsoft.com/office/drawing/2014/main" id="{CA247F3E-AF21-5FF5-6698-D8A1830E773F}"/>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6" name="Group 775">
              <a:extLst>
                <a:ext uri="{FF2B5EF4-FFF2-40B4-BE49-F238E27FC236}">
                  <a16:creationId xmlns:a16="http://schemas.microsoft.com/office/drawing/2014/main" id="{2EE2C53D-E6E8-0C12-DA05-63D63770753C}"/>
                </a:ext>
              </a:extLst>
            </p:cNvPr>
            <p:cNvGrpSpPr/>
            <p:nvPr/>
          </p:nvGrpSpPr>
          <p:grpSpPr>
            <a:xfrm>
              <a:off x="1278602" y="1929539"/>
              <a:ext cx="154982" cy="317715"/>
              <a:chOff x="627682" y="1929539"/>
              <a:chExt cx="154982" cy="317715"/>
            </a:xfrm>
          </p:grpSpPr>
          <p:cxnSp>
            <p:nvCxnSpPr>
              <p:cNvPr id="798" name="Straight Connector 797">
                <a:extLst>
                  <a:ext uri="{FF2B5EF4-FFF2-40B4-BE49-F238E27FC236}">
                    <a16:creationId xmlns:a16="http://schemas.microsoft.com/office/drawing/2014/main" id="{C317BA9E-164B-89D1-9E4F-39341B4F4E6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9" name="Straight Connector 798">
                <a:extLst>
                  <a:ext uri="{FF2B5EF4-FFF2-40B4-BE49-F238E27FC236}">
                    <a16:creationId xmlns:a16="http://schemas.microsoft.com/office/drawing/2014/main" id="{4809C51A-72C5-1B4C-6900-52577C26486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7" name="Group 776">
              <a:extLst>
                <a:ext uri="{FF2B5EF4-FFF2-40B4-BE49-F238E27FC236}">
                  <a16:creationId xmlns:a16="http://schemas.microsoft.com/office/drawing/2014/main" id="{EF0E3212-28A0-34CD-7601-B542F5FD8BD4}"/>
                </a:ext>
              </a:extLst>
            </p:cNvPr>
            <p:cNvGrpSpPr/>
            <p:nvPr/>
          </p:nvGrpSpPr>
          <p:grpSpPr>
            <a:xfrm>
              <a:off x="1433584" y="1929539"/>
              <a:ext cx="154982" cy="317715"/>
              <a:chOff x="627682" y="1929539"/>
              <a:chExt cx="154982" cy="317715"/>
            </a:xfrm>
          </p:grpSpPr>
          <p:cxnSp>
            <p:nvCxnSpPr>
              <p:cNvPr id="796" name="Straight Connector 795">
                <a:extLst>
                  <a:ext uri="{FF2B5EF4-FFF2-40B4-BE49-F238E27FC236}">
                    <a16:creationId xmlns:a16="http://schemas.microsoft.com/office/drawing/2014/main" id="{7724DE6D-E1BE-3D44-204E-5F35D75A36F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7" name="Straight Connector 796">
                <a:extLst>
                  <a:ext uri="{FF2B5EF4-FFF2-40B4-BE49-F238E27FC236}">
                    <a16:creationId xmlns:a16="http://schemas.microsoft.com/office/drawing/2014/main" id="{96E154D9-DE18-3EF4-506E-4F98B5BE58E1}"/>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8" name="Group 777">
              <a:extLst>
                <a:ext uri="{FF2B5EF4-FFF2-40B4-BE49-F238E27FC236}">
                  <a16:creationId xmlns:a16="http://schemas.microsoft.com/office/drawing/2014/main" id="{F249FF92-9D31-507A-D641-5F34BEEACD77}"/>
                </a:ext>
              </a:extLst>
            </p:cNvPr>
            <p:cNvGrpSpPr/>
            <p:nvPr/>
          </p:nvGrpSpPr>
          <p:grpSpPr>
            <a:xfrm>
              <a:off x="1588566" y="1929539"/>
              <a:ext cx="154982" cy="317715"/>
              <a:chOff x="627682" y="1929539"/>
              <a:chExt cx="154982" cy="317715"/>
            </a:xfrm>
          </p:grpSpPr>
          <p:cxnSp>
            <p:nvCxnSpPr>
              <p:cNvPr id="794" name="Straight Connector 793">
                <a:extLst>
                  <a:ext uri="{FF2B5EF4-FFF2-40B4-BE49-F238E27FC236}">
                    <a16:creationId xmlns:a16="http://schemas.microsoft.com/office/drawing/2014/main" id="{321BA567-4331-7879-EF69-F91320B04C7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5" name="Straight Connector 794">
                <a:extLst>
                  <a:ext uri="{FF2B5EF4-FFF2-40B4-BE49-F238E27FC236}">
                    <a16:creationId xmlns:a16="http://schemas.microsoft.com/office/drawing/2014/main" id="{0A1689E8-9DED-59E9-907D-5EF37A5F5F02}"/>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79" name="Group 778">
              <a:extLst>
                <a:ext uri="{FF2B5EF4-FFF2-40B4-BE49-F238E27FC236}">
                  <a16:creationId xmlns:a16="http://schemas.microsoft.com/office/drawing/2014/main" id="{658FADBD-1A0A-8167-70FA-09AAB30E1EC7}"/>
                </a:ext>
              </a:extLst>
            </p:cNvPr>
            <p:cNvGrpSpPr/>
            <p:nvPr/>
          </p:nvGrpSpPr>
          <p:grpSpPr>
            <a:xfrm>
              <a:off x="1743548" y="1929539"/>
              <a:ext cx="154982" cy="317715"/>
              <a:chOff x="627682" y="1929539"/>
              <a:chExt cx="154982" cy="317715"/>
            </a:xfrm>
          </p:grpSpPr>
          <p:cxnSp>
            <p:nvCxnSpPr>
              <p:cNvPr id="792" name="Straight Connector 791">
                <a:extLst>
                  <a:ext uri="{FF2B5EF4-FFF2-40B4-BE49-F238E27FC236}">
                    <a16:creationId xmlns:a16="http://schemas.microsoft.com/office/drawing/2014/main" id="{51A2FE80-3641-229B-53FD-969991EBF68C}"/>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3" name="Straight Connector 792">
                <a:extLst>
                  <a:ext uri="{FF2B5EF4-FFF2-40B4-BE49-F238E27FC236}">
                    <a16:creationId xmlns:a16="http://schemas.microsoft.com/office/drawing/2014/main" id="{1A3738F6-BF7F-B43B-FB8E-B590B4B384B3}"/>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80" name="Group 779">
              <a:extLst>
                <a:ext uri="{FF2B5EF4-FFF2-40B4-BE49-F238E27FC236}">
                  <a16:creationId xmlns:a16="http://schemas.microsoft.com/office/drawing/2014/main" id="{D62896F2-3D6B-7C3A-B730-71C65E772BB3}"/>
                </a:ext>
              </a:extLst>
            </p:cNvPr>
            <p:cNvGrpSpPr/>
            <p:nvPr/>
          </p:nvGrpSpPr>
          <p:grpSpPr>
            <a:xfrm>
              <a:off x="1914027" y="1929539"/>
              <a:ext cx="154982" cy="317715"/>
              <a:chOff x="627682" y="1929539"/>
              <a:chExt cx="154982" cy="317715"/>
            </a:xfrm>
          </p:grpSpPr>
          <p:cxnSp>
            <p:nvCxnSpPr>
              <p:cNvPr id="790" name="Straight Connector 789">
                <a:extLst>
                  <a:ext uri="{FF2B5EF4-FFF2-40B4-BE49-F238E27FC236}">
                    <a16:creationId xmlns:a16="http://schemas.microsoft.com/office/drawing/2014/main" id="{7E6843B4-82C7-3667-E28B-1C98E1F8ED73}"/>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1" name="Straight Connector 790">
                <a:extLst>
                  <a:ext uri="{FF2B5EF4-FFF2-40B4-BE49-F238E27FC236}">
                    <a16:creationId xmlns:a16="http://schemas.microsoft.com/office/drawing/2014/main" id="{2700CE4D-3B49-AB06-6095-E797FE7C13A0}"/>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81" name="Group 780">
              <a:extLst>
                <a:ext uri="{FF2B5EF4-FFF2-40B4-BE49-F238E27FC236}">
                  <a16:creationId xmlns:a16="http://schemas.microsoft.com/office/drawing/2014/main" id="{D4DC4BF2-8520-49B4-95C7-D641B57BC179}"/>
                </a:ext>
              </a:extLst>
            </p:cNvPr>
            <p:cNvGrpSpPr/>
            <p:nvPr/>
          </p:nvGrpSpPr>
          <p:grpSpPr>
            <a:xfrm>
              <a:off x="2076756" y="1929539"/>
              <a:ext cx="154982" cy="317715"/>
              <a:chOff x="627682" y="1929539"/>
              <a:chExt cx="154982" cy="317715"/>
            </a:xfrm>
          </p:grpSpPr>
          <p:cxnSp>
            <p:nvCxnSpPr>
              <p:cNvPr id="788" name="Straight Connector 787">
                <a:extLst>
                  <a:ext uri="{FF2B5EF4-FFF2-40B4-BE49-F238E27FC236}">
                    <a16:creationId xmlns:a16="http://schemas.microsoft.com/office/drawing/2014/main" id="{05AE90D3-B747-41C0-B72E-F5F4D9C319F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89" name="Straight Connector 788">
                <a:extLst>
                  <a:ext uri="{FF2B5EF4-FFF2-40B4-BE49-F238E27FC236}">
                    <a16:creationId xmlns:a16="http://schemas.microsoft.com/office/drawing/2014/main" id="{1E54D210-C59B-D62D-DD12-82EAD73598AC}"/>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82" name="Group 781">
              <a:extLst>
                <a:ext uri="{FF2B5EF4-FFF2-40B4-BE49-F238E27FC236}">
                  <a16:creationId xmlns:a16="http://schemas.microsoft.com/office/drawing/2014/main" id="{3286E403-63F4-44DB-44EB-6701F62DE131}"/>
                </a:ext>
              </a:extLst>
            </p:cNvPr>
            <p:cNvGrpSpPr/>
            <p:nvPr/>
          </p:nvGrpSpPr>
          <p:grpSpPr>
            <a:xfrm>
              <a:off x="2239486" y="1929539"/>
              <a:ext cx="154982" cy="317715"/>
              <a:chOff x="627682" y="1929539"/>
              <a:chExt cx="154982" cy="317715"/>
            </a:xfrm>
          </p:grpSpPr>
          <p:cxnSp>
            <p:nvCxnSpPr>
              <p:cNvPr id="786" name="Straight Connector 785">
                <a:extLst>
                  <a:ext uri="{FF2B5EF4-FFF2-40B4-BE49-F238E27FC236}">
                    <a16:creationId xmlns:a16="http://schemas.microsoft.com/office/drawing/2014/main" id="{79F731A0-1B2D-7BE5-837E-4891E2A1DEAE}"/>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87" name="Straight Connector 786">
                <a:extLst>
                  <a:ext uri="{FF2B5EF4-FFF2-40B4-BE49-F238E27FC236}">
                    <a16:creationId xmlns:a16="http://schemas.microsoft.com/office/drawing/2014/main" id="{96FC9D9A-2F9A-D43A-B13B-5D2C5B0ADB9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83" name="Group 782">
              <a:extLst>
                <a:ext uri="{FF2B5EF4-FFF2-40B4-BE49-F238E27FC236}">
                  <a16:creationId xmlns:a16="http://schemas.microsoft.com/office/drawing/2014/main" id="{5F5B3731-3901-F464-8CF6-A7027E21CEEB}"/>
                </a:ext>
              </a:extLst>
            </p:cNvPr>
            <p:cNvGrpSpPr/>
            <p:nvPr/>
          </p:nvGrpSpPr>
          <p:grpSpPr>
            <a:xfrm>
              <a:off x="2394468" y="1929539"/>
              <a:ext cx="154982" cy="317715"/>
              <a:chOff x="627682" y="1929539"/>
              <a:chExt cx="154982" cy="317715"/>
            </a:xfrm>
          </p:grpSpPr>
          <p:cxnSp>
            <p:nvCxnSpPr>
              <p:cNvPr id="784" name="Straight Connector 783">
                <a:extLst>
                  <a:ext uri="{FF2B5EF4-FFF2-40B4-BE49-F238E27FC236}">
                    <a16:creationId xmlns:a16="http://schemas.microsoft.com/office/drawing/2014/main" id="{BAE5663F-E8C5-3DEB-B8B5-DAD5B4452F1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85" name="Straight Connector 784">
                <a:extLst>
                  <a:ext uri="{FF2B5EF4-FFF2-40B4-BE49-F238E27FC236}">
                    <a16:creationId xmlns:a16="http://schemas.microsoft.com/office/drawing/2014/main" id="{E607028C-E7CB-F56F-DFC2-7CE5951769E5}"/>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735" name="Group 734">
            <a:extLst>
              <a:ext uri="{FF2B5EF4-FFF2-40B4-BE49-F238E27FC236}">
                <a16:creationId xmlns:a16="http://schemas.microsoft.com/office/drawing/2014/main" id="{47C8C725-DC3E-2963-0BEE-BBA40CF30A13}"/>
              </a:ext>
            </a:extLst>
          </p:cNvPr>
          <p:cNvGrpSpPr>
            <a:grpSpLocks noChangeAspect="1"/>
          </p:cNvGrpSpPr>
          <p:nvPr/>
        </p:nvGrpSpPr>
        <p:grpSpPr>
          <a:xfrm>
            <a:off x="6284628" y="4285817"/>
            <a:ext cx="1427943" cy="223200"/>
            <a:chOff x="627682" y="1929539"/>
            <a:chExt cx="1921768" cy="317715"/>
          </a:xfrm>
        </p:grpSpPr>
        <p:grpSp>
          <p:nvGrpSpPr>
            <p:cNvPr id="736" name="Group 735">
              <a:extLst>
                <a:ext uri="{FF2B5EF4-FFF2-40B4-BE49-F238E27FC236}">
                  <a16:creationId xmlns:a16="http://schemas.microsoft.com/office/drawing/2014/main" id="{0D6FFFF0-569A-F6E6-BB78-DD33F20DF71D}"/>
                </a:ext>
              </a:extLst>
            </p:cNvPr>
            <p:cNvGrpSpPr/>
            <p:nvPr/>
          </p:nvGrpSpPr>
          <p:grpSpPr>
            <a:xfrm>
              <a:off x="627682" y="1929539"/>
              <a:ext cx="154982" cy="317715"/>
              <a:chOff x="627682" y="1929539"/>
              <a:chExt cx="154982" cy="317715"/>
            </a:xfrm>
          </p:grpSpPr>
          <p:cxnSp>
            <p:nvCxnSpPr>
              <p:cNvPr id="770" name="Straight Connector 769">
                <a:extLst>
                  <a:ext uri="{FF2B5EF4-FFF2-40B4-BE49-F238E27FC236}">
                    <a16:creationId xmlns:a16="http://schemas.microsoft.com/office/drawing/2014/main" id="{633FAB1E-26F9-1E00-639A-1D5138AA62DF}"/>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71" name="Straight Connector 770">
                <a:extLst>
                  <a:ext uri="{FF2B5EF4-FFF2-40B4-BE49-F238E27FC236}">
                    <a16:creationId xmlns:a16="http://schemas.microsoft.com/office/drawing/2014/main" id="{259A4782-CBE3-9D63-1D85-6C2030FBB0EA}"/>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37" name="Group 736">
              <a:extLst>
                <a:ext uri="{FF2B5EF4-FFF2-40B4-BE49-F238E27FC236}">
                  <a16:creationId xmlns:a16="http://schemas.microsoft.com/office/drawing/2014/main" id="{ACDAA90B-E866-E8B7-20F2-4E7E057E96AA}"/>
                </a:ext>
              </a:extLst>
            </p:cNvPr>
            <p:cNvGrpSpPr/>
            <p:nvPr/>
          </p:nvGrpSpPr>
          <p:grpSpPr>
            <a:xfrm>
              <a:off x="782664" y="1929539"/>
              <a:ext cx="154982" cy="317715"/>
              <a:chOff x="627682" y="1929539"/>
              <a:chExt cx="154982" cy="317715"/>
            </a:xfrm>
          </p:grpSpPr>
          <p:cxnSp>
            <p:nvCxnSpPr>
              <p:cNvPr id="768" name="Straight Connector 767">
                <a:extLst>
                  <a:ext uri="{FF2B5EF4-FFF2-40B4-BE49-F238E27FC236}">
                    <a16:creationId xmlns:a16="http://schemas.microsoft.com/office/drawing/2014/main" id="{6DCDBE4F-D51D-2F76-23C3-39D8B2DD62CB}"/>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69" name="Straight Connector 768">
                <a:extLst>
                  <a:ext uri="{FF2B5EF4-FFF2-40B4-BE49-F238E27FC236}">
                    <a16:creationId xmlns:a16="http://schemas.microsoft.com/office/drawing/2014/main" id="{A0E79E4E-C4DD-AA4D-95CE-58F13D13DA04}"/>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38" name="Group 737">
              <a:extLst>
                <a:ext uri="{FF2B5EF4-FFF2-40B4-BE49-F238E27FC236}">
                  <a16:creationId xmlns:a16="http://schemas.microsoft.com/office/drawing/2014/main" id="{F198D0E9-22E1-623F-28CC-D39182032139}"/>
                </a:ext>
              </a:extLst>
            </p:cNvPr>
            <p:cNvGrpSpPr/>
            <p:nvPr/>
          </p:nvGrpSpPr>
          <p:grpSpPr>
            <a:xfrm>
              <a:off x="953143" y="1929539"/>
              <a:ext cx="154982" cy="317715"/>
              <a:chOff x="627682" y="1929539"/>
              <a:chExt cx="154982" cy="317715"/>
            </a:xfrm>
          </p:grpSpPr>
          <p:cxnSp>
            <p:nvCxnSpPr>
              <p:cNvPr id="766" name="Straight Connector 765">
                <a:extLst>
                  <a:ext uri="{FF2B5EF4-FFF2-40B4-BE49-F238E27FC236}">
                    <a16:creationId xmlns:a16="http://schemas.microsoft.com/office/drawing/2014/main" id="{878BB290-9A95-C6C6-9332-D6818BDBD528}"/>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67" name="Straight Connector 766">
                <a:extLst>
                  <a:ext uri="{FF2B5EF4-FFF2-40B4-BE49-F238E27FC236}">
                    <a16:creationId xmlns:a16="http://schemas.microsoft.com/office/drawing/2014/main" id="{05591DE9-D1B1-30F9-A09F-63116933D440}"/>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39" name="Group 738">
              <a:extLst>
                <a:ext uri="{FF2B5EF4-FFF2-40B4-BE49-F238E27FC236}">
                  <a16:creationId xmlns:a16="http://schemas.microsoft.com/office/drawing/2014/main" id="{6D3161BF-70C4-3A7D-EA11-62495205F053}"/>
                </a:ext>
              </a:extLst>
            </p:cNvPr>
            <p:cNvGrpSpPr/>
            <p:nvPr/>
          </p:nvGrpSpPr>
          <p:grpSpPr>
            <a:xfrm>
              <a:off x="1115872" y="1929539"/>
              <a:ext cx="154982" cy="317715"/>
              <a:chOff x="627682" y="1929539"/>
              <a:chExt cx="154982" cy="317715"/>
            </a:xfrm>
          </p:grpSpPr>
          <p:cxnSp>
            <p:nvCxnSpPr>
              <p:cNvPr id="764" name="Straight Connector 763">
                <a:extLst>
                  <a:ext uri="{FF2B5EF4-FFF2-40B4-BE49-F238E27FC236}">
                    <a16:creationId xmlns:a16="http://schemas.microsoft.com/office/drawing/2014/main" id="{9762ABC7-01D8-E832-B81F-440257C34441}"/>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65" name="Straight Connector 764">
                <a:extLst>
                  <a:ext uri="{FF2B5EF4-FFF2-40B4-BE49-F238E27FC236}">
                    <a16:creationId xmlns:a16="http://schemas.microsoft.com/office/drawing/2014/main" id="{0EA7D03E-9649-2F32-6A95-A70FA1CAED32}"/>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0" name="Group 739">
              <a:extLst>
                <a:ext uri="{FF2B5EF4-FFF2-40B4-BE49-F238E27FC236}">
                  <a16:creationId xmlns:a16="http://schemas.microsoft.com/office/drawing/2014/main" id="{B80A394C-81C2-4B94-746D-CFF50BC04DA8}"/>
                </a:ext>
              </a:extLst>
            </p:cNvPr>
            <p:cNvGrpSpPr/>
            <p:nvPr/>
          </p:nvGrpSpPr>
          <p:grpSpPr>
            <a:xfrm>
              <a:off x="1278602" y="1929539"/>
              <a:ext cx="154982" cy="317715"/>
              <a:chOff x="627682" y="1929539"/>
              <a:chExt cx="154982" cy="317715"/>
            </a:xfrm>
          </p:grpSpPr>
          <p:cxnSp>
            <p:nvCxnSpPr>
              <p:cNvPr id="762" name="Straight Connector 761">
                <a:extLst>
                  <a:ext uri="{FF2B5EF4-FFF2-40B4-BE49-F238E27FC236}">
                    <a16:creationId xmlns:a16="http://schemas.microsoft.com/office/drawing/2014/main" id="{DBA8AF0E-48EC-6195-6E39-EF595F2316D9}"/>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63" name="Straight Connector 762">
                <a:extLst>
                  <a:ext uri="{FF2B5EF4-FFF2-40B4-BE49-F238E27FC236}">
                    <a16:creationId xmlns:a16="http://schemas.microsoft.com/office/drawing/2014/main" id="{57BE1DD6-CBA2-3586-E61C-4A7139DB9DA9}"/>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1" name="Group 740">
              <a:extLst>
                <a:ext uri="{FF2B5EF4-FFF2-40B4-BE49-F238E27FC236}">
                  <a16:creationId xmlns:a16="http://schemas.microsoft.com/office/drawing/2014/main" id="{EEF722DE-838D-A957-CFA2-50A48D33404A}"/>
                </a:ext>
              </a:extLst>
            </p:cNvPr>
            <p:cNvGrpSpPr/>
            <p:nvPr/>
          </p:nvGrpSpPr>
          <p:grpSpPr>
            <a:xfrm>
              <a:off x="1433584" y="1929539"/>
              <a:ext cx="154982" cy="317715"/>
              <a:chOff x="627682" y="1929539"/>
              <a:chExt cx="154982" cy="317715"/>
            </a:xfrm>
          </p:grpSpPr>
          <p:cxnSp>
            <p:nvCxnSpPr>
              <p:cNvPr id="760" name="Straight Connector 759">
                <a:extLst>
                  <a:ext uri="{FF2B5EF4-FFF2-40B4-BE49-F238E27FC236}">
                    <a16:creationId xmlns:a16="http://schemas.microsoft.com/office/drawing/2014/main" id="{5E8820B4-E4D6-8686-61B6-E9365AC7C3DB}"/>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61" name="Straight Connector 760">
                <a:extLst>
                  <a:ext uri="{FF2B5EF4-FFF2-40B4-BE49-F238E27FC236}">
                    <a16:creationId xmlns:a16="http://schemas.microsoft.com/office/drawing/2014/main" id="{E2FA85F3-D9ED-AD52-2738-5CEDCDED031C}"/>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2" name="Group 741">
              <a:extLst>
                <a:ext uri="{FF2B5EF4-FFF2-40B4-BE49-F238E27FC236}">
                  <a16:creationId xmlns:a16="http://schemas.microsoft.com/office/drawing/2014/main" id="{59E9BB91-FF4E-0562-457F-956BC24F7F22}"/>
                </a:ext>
              </a:extLst>
            </p:cNvPr>
            <p:cNvGrpSpPr/>
            <p:nvPr/>
          </p:nvGrpSpPr>
          <p:grpSpPr>
            <a:xfrm>
              <a:off x="1588566" y="1929539"/>
              <a:ext cx="154982" cy="317715"/>
              <a:chOff x="627682" y="1929539"/>
              <a:chExt cx="154982" cy="317715"/>
            </a:xfrm>
          </p:grpSpPr>
          <p:cxnSp>
            <p:nvCxnSpPr>
              <p:cNvPr id="758" name="Straight Connector 757">
                <a:extLst>
                  <a:ext uri="{FF2B5EF4-FFF2-40B4-BE49-F238E27FC236}">
                    <a16:creationId xmlns:a16="http://schemas.microsoft.com/office/drawing/2014/main" id="{472A4F89-5180-52DA-00CD-F55485B19C0B}"/>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59" name="Straight Connector 758">
                <a:extLst>
                  <a:ext uri="{FF2B5EF4-FFF2-40B4-BE49-F238E27FC236}">
                    <a16:creationId xmlns:a16="http://schemas.microsoft.com/office/drawing/2014/main" id="{F9F7EF3A-C280-D6C8-6C4F-7DE844D8CF9B}"/>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3" name="Group 742">
              <a:extLst>
                <a:ext uri="{FF2B5EF4-FFF2-40B4-BE49-F238E27FC236}">
                  <a16:creationId xmlns:a16="http://schemas.microsoft.com/office/drawing/2014/main" id="{50C68EE9-F669-A820-4830-DE86609D48FC}"/>
                </a:ext>
              </a:extLst>
            </p:cNvPr>
            <p:cNvGrpSpPr/>
            <p:nvPr/>
          </p:nvGrpSpPr>
          <p:grpSpPr>
            <a:xfrm>
              <a:off x="1743548" y="1929539"/>
              <a:ext cx="154982" cy="317715"/>
              <a:chOff x="627682" y="1929539"/>
              <a:chExt cx="154982" cy="317715"/>
            </a:xfrm>
          </p:grpSpPr>
          <p:cxnSp>
            <p:nvCxnSpPr>
              <p:cNvPr id="756" name="Straight Connector 755">
                <a:extLst>
                  <a:ext uri="{FF2B5EF4-FFF2-40B4-BE49-F238E27FC236}">
                    <a16:creationId xmlns:a16="http://schemas.microsoft.com/office/drawing/2014/main" id="{CBAB35EA-766F-8CAB-56B2-A56E0CF3A8F0}"/>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57" name="Straight Connector 756">
                <a:extLst>
                  <a:ext uri="{FF2B5EF4-FFF2-40B4-BE49-F238E27FC236}">
                    <a16:creationId xmlns:a16="http://schemas.microsoft.com/office/drawing/2014/main" id="{25990F9D-048B-5154-1AB4-5895ED10B89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4" name="Group 743">
              <a:extLst>
                <a:ext uri="{FF2B5EF4-FFF2-40B4-BE49-F238E27FC236}">
                  <a16:creationId xmlns:a16="http://schemas.microsoft.com/office/drawing/2014/main" id="{6B18AD26-B510-D858-129A-33B90B0262EF}"/>
                </a:ext>
              </a:extLst>
            </p:cNvPr>
            <p:cNvGrpSpPr/>
            <p:nvPr/>
          </p:nvGrpSpPr>
          <p:grpSpPr>
            <a:xfrm>
              <a:off x="1914027" y="1929539"/>
              <a:ext cx="154982" cy="317715"/>
              <a:chOff x="627682" y="1929539"/>
              <a:chExt cx="154982" cy="317715"/>
            </a:xfrm>
          </p:grpSpPr>
          <p:cxnSp>
            <p:nvCxnSpPr>
              <p:cNvPr id="754" name="Straight Connector 753">
                <a:extLst>
                  <a:ext uri="{FF2B5EF4-FFF2-40B4-BE49-F238E27FC236}">
                    <a16:creationId xmlns:a16="http://schemas.microsoft.com/office/drawing/2014/main" id="{E7238D3B-E646-38BF-83D6-111ACDD406DD}"/>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55" name="Straight Connector 754">
                <a:extLst>
                  <a:ext uri="{FF2B5EF4-FFF2-40B4-BE49-F238E27FC236}">
                    <a16:creationId xmlns:a16="http://schemas.microsoft.com/office/drawing/2014/main" id="{74A95353-4B06-B41E-E149-30F58173FBD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5" name="Group 744">
              <a:extLst>
                <a:ext uri="{FF2B5EF4-FFF2-40B4-BE49-F238E27FC236}">
                  <a16:creationId xmlns:a16="http://schemas.microsoft.com/office/drawing/2014/main" id="{92CC3322-11BF-7956-1895-283FC531E938}"/>
                </a:ext>
              </a:extLst>
            </p:cNvPr>
            <p:cNvGrpSpPr/>
            <p:nvPr/>
          </p:nvGrpSpPr>
          <p:grpSpPr>
            <a:xfrm>
              <a:off x="2076756" y="1929539"/>
              <a:ext cx="154982" cy="317715"/>
              <a:chOff x="627682" y="1929539"/>
              <a:chExt cx="154982" cy="317715"/>
            </a:xfrm>
          </p:grpSpPr>
          <p:cxnSp>
            <p:nvCxnSpPr>
              <p:cNvPr id="752" name="Straight Connector 751">
                <a:extLst>
                  <a:ext uri="{FF2B5EF4-FFF2-40B4-BE49-F238E27FC236}">
                    <a16:creationId xmlns:a16="http://schemas.microsoft.com/office/drawing/2014/main" id="{1E59F739-42BB-51D9-F367-002CAD0ABAB5}"/>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53" name="Straight Connector 752">
                <a:extLst>
                  <a:ext uri="{FF2B5EF4-FFF2-40B4-BE49-F238E27FC236}">
                    <a16:creationId xmlns:a16="http://schemas.microsoft.com/office/drawing/2014/main" id="{D493F7BE-FA69-E57A-4B84-106FD311387D}"/>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6" name="Group 745">
              <a:extLst>
                <a:ext uri="{FF2B5EF4-FFF2-40B4-BE49-F238E27FC236}">
                  <a16:creationId xmlns:a16="http://schemas.microsoft.com/office/drawing/2014/main" id="{8F918879-9262-01BF-7FB6-09F8E0E2C9B1}"/>
                </a:ext>
              </a:extLst>
            </p:cNvPr>
            <p:cNvGrpSpPr/>
            <p:nvPr/>
          </p:nvGrpSpPr>
          <p:grpSpPr>
            <a:xfrm>
              <a:off x="2239486" y="1929539"/>
              <a:ext cx="154982" cy="317715"/>
              <a:chOff x="627682" y="1929539"/>
              <a:chExt cx="154982" cy="317715"/>
            </a:xfrm>
          </p:grpSpPr>
          <p:cxnSp>
            <p:nvCxnSpPr>
              <p:cNvPr id="750" name="Straight Connector 749">
                <a:extLst>
                  <a:ext uri="{FF2B5EF4-FFF2-40B4-BE49-F238E27FC236}">
                    <a16:creationId xmlns:a16="http://schemas.microsoft.com/office/drawing/2014/main" id="{CC2AF812-10E0-C266-B2AC-D8CD7B1A04AD}"/>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51" name="Straight Connector 750">
                <a:extLst>
                  <a:ext uri="{FF2B5EF4-FFF2-40B4-BE49-F238E27FC236}">
                    <a16:creationId xmlns:a16="http://schemas.microsoft.com/office/drawing/2014/main" id="{8F73CAD0-A8D0-ABF4-2F8C-109B9AE4C9F8}"/>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47" name="Group 746">
              <a:extLst>
                <a:ext uri="{FF2B5EF4-FFF2-40B4-BE49-F238E27FC236}">
                  <a16:creationId xmlns:a16="http://schemas.microsoft.com/office/drawing/2014/main" id="{C5B504C4-BF42-0CB0-D9B0-157594CA22E0}"/>
                </a:ext>
              </a:extLst>
            </p:cNvPr>
            <p:cNvGrpSpPr/>
            <p:nvPr/>
          </p:nvGrpSpPr>
          <p:grpSpPr>
            <a:xfrm>
              <a:off x="2394468" y="1929539"/>
              <a:ext cx="154982" cy="317715"/>
              <a:chOff x="627682" y="1929539"/>
              <a:chExt cx="154982" cy="317715"/>
            </a:xfrm>
          </p:grpSpPr>
          <p:cxnSp>
            <p:nvCxnSpPr>
              <p:cNvPr id="748" name="Straight Connector 747">
                <a:extLst>
                  <a:ext uri="{FF2B5EF4-FFF2-40B4-BE49-F238E27FC236}">
                    <a16:creationId xmlns:a16="http://schemas.microsoft.com/office/drawing/2014/main" id="{6D69B069-BDB4-72E7-337E-3CE53E9CEF2C}"/>
                  </a:ext>
                </a:extLst>
              </p:cNvPr>
              <p:cNvCxnSpPr>
                <a:cxnSpLocks/>
              </p:cNvCxnSpPr>
              <p:nvPr/>
            </p:nvCxnSpPr>
            <p:spPr>
              <a:xfrm flipV="1">
                <a:off x="705173"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749" name="Straight Connector 748">
                <a:extLst>
                  <a:ext uri="{FF2B5EF4-FFF2-40B4-BE49-F238E27FC236}">
                    <a16:creationId xmlns:a16="http://schemas.microsoft.com/office/drawing/2014/main" id="{93BCF03D-0682-6AC4-31ED-51467A6DE77C}"/>
                  </a:ext>
                </a:extLst>
              </p:cNvPr>
              <p:cNvCxnSpPr>
                <a:cxnSpLocks/>
              </p:cNvCxnSpPr>
              <p:nvPr/>
            </p:nvCxnSpPr>
            <p:spPr>
              <a:xfrm flipH="1" flipV="1">
                <a:off x="627682" y="1929539"/>
                <a:ext cx="77491" cy="317715"/>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811" name="TextBox 810">
            <a:extLst>
              <a:ext uri="{FF2B5EF4-FFF2-40B4-BE49-F238E27FC236}">
                <a16:creationId xmlns:a16="http://schemas.microsoft.com/office/drawing/2014/main" id="{59CE060C-1F45-D03B-7A6A-16AB60596571}"/>
              </a:ext>
            </a:extLst>
          </p:cNvPr>
          <p:cNvSpPr txBox="1"/>
          <p:nvPr/>
        </p:nvSpPr>
        <p:spPr>
          <a:xfrm>
            <a:off x="8001561" y="3352717"/>
            <a:ext cx="890919" cy="400110"/>
          </a:xfrm>
          <a:prstGeom prst="rect">
            <a:avLst/>
          </a:prstGeom>
          <a:noFill/>
        </p:spPr>
        <p:txBody>
          <a:bodyPr wrap="square" rtlCol="0">
            <a:spAutoFit/>
          </a:bodyPr>
          <a:lstStyle/>
          <a:p>
            <a:r>
              <a:rPr lang="en-US" sz="1000" dirty="0">
                <a:solidFill>
                  <a:srgbClr val="002060"/>
                </a:solidFill>
              </a:rPr>
              <a:t>Interspace pumping</a:t>
            </a:r>
            <a:endParaRPr lang="en-GB" sz="1000" dirty="0">
              <a:solidFill>
                <a:srgbClr val="002060"/>
              </a:solidFill>
            </a:endParaRPr>
          </a:p>
        </p:txBody>
      </p:sp>
      <p:sp>
        <p:nvSpPr>
          <p:cNvPr id="812" name="Arrow: Down 811">
            <a:extLst>
              <a:ext uri="{FF2B5EF4-FFF2-40B4-BE49-F238E27FC236}">
                <a16:creationId xmlns:a16="http://schemas.microsoft.com/office/drawing/2014/main" id="{66B55CCB-7E3A-9504-E015-797B2CFD8E68}"/>
              </a:ext>
            </a:extLst>
          </p:cNvPr>
          <p:cNvSpPr/>
          <p:nvPr/>
        </p:nvSpPr>
        <p:spPr>
          <a:xfrm>
            <a:off x="5922236" y="2743188"/>
            <a:ext cx="2872057" cy="245359"/>
          </a:xfrm>
          <a:prstGeom prst="downArrow">
            <a:avLst>
              <a:gd name="adj1" fmla="val 69014"/>
              <a:gd name="adj2" fmla="val 50000"/>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3" name="Text Placeholder 10">
            <a:extLst>
              <a:ext uri="{FF2B5EF4-FFF2-40B4-BE49-F238E27FC236}">
                <a16:creationId xmlns:a16="http://schemas.microsoft.com/office/drawing/2014/main" id="{7CD7ED5E-7A5D-D9A6-1EF1-9EAF38A922C0}"/>
              </a:ext>
            </a:extLst>
          </p:cNvPr>
          <p:cNvSpPr txBox="1">
            <a:spLocks/>
          </p:cNvSpPr>
          <p:nvPr/>
        </p:nvSpPr>
        <p:spPr>
          <a:xfrm>
            <a:off x="432821" y="2864684"/>
            <a:ext cx="5189062" cy="1847777"/>
          </a:xfrm>
          <a:prstGeom prst="rect">
            <a:avLst/>
          </a:prstGeom>
        </p:spPr>
        <p:txBody>
          <a:bodyPr>
            <a:normAutofit fontScale="47500" lnSpcReduction="20000"/>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GB" dirty="0">
                <a:latin typeface="+mj-lt"/>
              </a:rPr>
              <a:t>O-ring: </a:t>
            </a:r>
            <a:r>
              <a:rPr lang="en-US" dirty="0"/>
              <a:t>Ø </a:t>
            </a:r>
            <a:r>
              <a:rPr lang="en-GB" dirty="0">
                <a:latin typeface="+mj-lt"/>
              </a:rPr>
              <a:t>3.5 mm</a:t>
            </a:r>
          </a:p>
          <a:p>
            <a:pPr>
              <a:lnSpc>
                <a:spcPct val="120000"/>
              </a:lnSpc>
            </a:pPr>
            <a:r>
              <a:rPr lang="en-GB" dirty="0">
                <a:latin typeface="+mj-lt"/>
              </a:rPr>
              <a:t>Compression 20% =&gt; </a:t>
            </a:r>
            <a:r>
              <a:rPr lang="en-GB" dirty="0">
                <a:latin typeface="JuliaMono" panose="020B0609060300020004" pitchFamily="49" charset="0"/>
                <a:ea typeface="JuliaMono" panose="020B0609060300020004" pitchFamily="49" charset="0"/>
                <a:cs typeface="JuliaMono" panose="020B0609060300020004" pitchFamily="49" charset="0"/>
              </a:rPr>
              <a:t>≈</a:t>
            </a:r>
            <a:r>
              <a:rPr lang="en-GB" dirty="0">
                <a:latin typeface="+mj-lt"/>
              </a:rPr>
              <a:t>2</a:t>
            </a:r>
            <a:r>
              <a:rPr lang="en-GB" dirty="0">
                <a:latin typeface="JuliaMono" panose="020B0609060300020004" pitchFamily="49" charset="0"/>
                <a:ea typeface="JuliaMono" panose="020B0609060300020004" pitchFamily="49" charset="0"/>
                <a:cs typeface="JuliaMono" panose="020B0609060300020004" pitchFamily="49" charset="0"/>
              </a:rPr>
              <a:t> </a:t>
            </a:r>
            <a:r>
              <a:rPr lang="en-GB" dirty="0">
                <a:latin typeface="+mj-lt"/>
              </a:rPr>
              <a:t>kg/cm</a:t>
            </a:r>
          </a:p>
          <a:p>
            <a:pPr>
              <a:lnSpc>
                <a:spcPct val="120000"/>
              </a:lnSpc>
            </a:pPr>
            <a:r>
              <a:rPr lang="en-GB" dirty="0">
                <a:latin typeface="+mj-lt"/>
              </a:rPr>
              <a:t>Total force (two O-ring) </a:t>
            </a:r>
            <a:r>
              <a:rPr lang="en-GB" dirty="0">
                <a:latin typeface="+mj-lt"/>
                <a:sym typeface="Wingdings" panose="05000000000000000000" pitchFamily="2" charset="2"/>
              </a:rPr>
              <a:t> </a:t>
            </a:r>
            <a:r>
              <a:rPr lang="en-GB" dirty="0">
                <a:latin typeface="+mj-lt"/>
              </a:rPr>
              <a:t>&lt; 240 kg</a:t>
            </a:r>
          </a:p>
          <a:p>
            <a:pPr>
              <a:lnSpc>
                <a:spcPct val="120000"/>
              </a:lnSpc>
            </a:pPr>
            <a:r>
              <a:rPr lang="en-GB" dirty="0">
                <a:latin typeface="+mn-lt"/>
                <a:sym typeface="Symbol" panose="05050102010706020507" pitchFamily="18" charset="2"/>
              </a:rPr>
              <a:t></a:t>
            </a:r>
            <a:r>
              <a:rPr lang="en-GB" dirty="0">
                <a:latin typeface="+mj-lt"/>
                <a:sym typeface="Symbol" panose="05050102010706020507" pitchFamily="18" charset="2"/>
              </a:rPr>
              <a:t>P</a:t>
            </a:r>
            <a:r>
              <a:rPr lang="en-GB" dirty="0">
                <a:latin typeface="+mj-lt"/>
              </a:rPr>
              <a:t> </a:t>
            </a:r>
            <a:r>
              <a:rPr lang="en-GB" dirty="0">
                <a:latin typeface="+mj-lt"/>
                <a:sym typeface="Wingdings" panose="05000000000000000000" pitchFamily="2" charset="2"/>
              </a:rPr>
              <a:t> 1 bar (spring force not considered)</a:t>
            </a:r>
          </a:p>
          <a:p>
            <a:pPr>
              <a:lnSpc>
                <a:spcPct val="120000"/>
              </a:lnSpc>
            </a:pPr>
            <a:r>
              <a:rPr lang="en-GB" dirty="0">
                <a:latin typeface="+mj-lt"/>
              </a:rPr>
              <a:t>Single O-ring seems also feasible (no interspace vacuum) =&gt; Increase pressure may reduce space between the internal and external bellow =&gt; Less radial space</a:t>
            </a:r>
          </a:p>
        </p:txBody>
      </p:sp>
    </p:spTree>
    <p:extLst>
      <p:ext uri="{BB962C8B-B14F-4D97-AF65-F5344CB8AC3E}">
        <p14:creationId xmlns:p14="http://schemas.microsoft.com/office/powerpoint/2010/main" val="4364158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582E894-A754-77CD-7B3A-351929AE8768}"/>
              </a:ext>
            </a:extLst>
          </p:cNvPr>
          <p:cNvPicPr>
            <a:picLocks noChangeAspect="1"/>
          </p:cNvPicPr>
          <p:nvPr/>
        </p:nvPicPr>
        <p:blipFill>
          <a:blip r:embed="rId2"/>
          <a:stretch>
            <a:fillRect/>
          </a:stretch>
        </p:blipFill>
        <p:spPr>
          <a:xfrm>
            <a:off x="3707904" y="1202036"/>
            <a:ext cx="3475504" cy="1820502"/>
          </a:xfrm>
          <a:prstGeom prst="rect">
            <a:avLst/>
          </a:prstGeom>
        </p:spPr>
      </p:pic>
      <p:sp>
        <p:nvSpPr>
          <p:cNvPr id="2" name="Content Placeholder 1">
            <a:extLst>
              <a:ext uri="{FF2B5EF4-FFF2-40B4-BE49-F238E27FC236}">
                <a16:creationId xmlns:a16="http://schemas.microsoft.com/office/drawing/2014/main" id="{23DB9912-E220-73D5-B81C-5499639013BD}"/>
              </a:ext>
            </a:extLst>
          </p:cNvPr>
          <p:cNvSpPr>
            <a:spLocks noGrp="1"/>
          </p:cNvSpPr>
          <p:nvPr>
            <p:ph sz="quarter" idx="12"/>
          </p:nvPr>
        </p:nvSpPr>
        <p:spPr>
          <a:xfrm>
            <a:off x="294848" y="1218084"/>
            <a:ext cx="3475504" cy="3608908"/>
          </a:xfrm>
        </p:spPr>
        <p:txBody>
          <a:bodyPr>
            <a:normAutofit fontScale="92500"/>
          </a:bodyPr>
          <a:lstStyle/>
          <a:p>
            <a:pPr marL="0" indent="0">
              <a:lnSpc>
                <a:spcPct val="120000"/>
              </a:lnSpc>
              <a:spcAft>
                <a:spcPts val="0"/>
              </a:spcAft>
              <a:buNone/>
            </a:pPr>
            <a:r>
              <a:rPr lang="en-GB" sz="1600" dirty="0"/>
              <a:t>Comment from WP8 review: Concerns about compressed air supply</a:t>
            </a:r>
          </a:p>
          <a:p>
            <a:pPr marL="0" indent="0">
              <a:lnSpc>
                <a:spcPct val="120000"/>
              </a:lnSpc>
              <a:spcAft>
                <a:spcPts val="0"/>
              </a:spcAft>
              <a:buNone/>
            </a:pPr>
            <a:endParaRPr lang="en-GB" sz="1600" dirty="0"/>
          </a:p>
          <a:p>
            <a:pPr lvl="1">
              <a:lnSpc>
                <a:spcPct val="120000"/>
              </a:lnSpc>
              <a:spcAft>
                <a:spcPts val="0"/>
              </a:spcAft>
            </a:pPr>
            <a:r>
              <a:rPr lang="en-GB" sz="1400" dirty="0"/>
              <a:t>Option 1: Ensure compressed air availability</a:t>
            </a:r>
          </a:p>
          <a:p>
            <a:pPr marL="741600" lvl="1" indent="0">
              <a:lnSpc>
                <a:spcPct val="120000"/>
              </a:lnSpc>
              <a:spcAft>
                <a:spcPts val="0"/>
              </a:spcAft>
              <a:buFont typeface="Wingdings" charset="2"/>
              <a:buNone/>
            </a:pPr>
            <a:r>
              <a:rPr lang="en-GB" sz="1400" dirty="0"/>
              <a:t>Use small accumulation volume (pillow seal &lt;10 l) + check valve connected to the compressed air line + backup line fed with bottles</a:t>
            </a:r>
          </a:p>
          <a:p>
            <a:pPr lvl="1">
              <a:lnSpc>
                <a:spcPct val="120000"/>
              </a:lnSpc>
              <a:spcAft>
                <a:spcPts val="0"/>
              </a:spcAft>
            </a:pPr>
            <a:endParaRPr lang="en-GB" sz="1400" dirty="0"/>
          </a:p>
          <a:p>
            <a:pPr lvl="1">
              <a:lnSpc>
                <a:spcPct val="120000"/>
              </a:lnSpc>
              <a:spcAft>
                <a:spcPts val="0"/>
              </a:spcAft>
            </a:pPr>
            <a:r>
              <a:rPr lang="en-GB" sz="1400" dirty="0"/>
              <a:t>Option 2: Add a locking mechanism (i.e. pneumatic latch)</a:t>
            </a:r>
          </a:p>
        </p:txBody>
      </p:sp>
      <p:sp>
        <p:nvSpPr>
          <p:cNvPr id="3" name="Footer Placeholder 2">
            <a:extLst>
              <a:ext uri="{FF2B5EF4-FFF2-40B4-BE49-F238E27FC236}">
                <a16:creationId xmlns:a16="http://schemas.microsoft.com/office/drawing/2014/main" id="{251832A6-AB74-550E-477E-7A796955A3C2}"/>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42CBD8EE-4B0D-AB0A-C5BC-422282B58433}"/>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5" name="Title 4">
            <a:extLst>
              <a:ext uri="{FF2B5EF4-FFF2-40B4-BE49-F238E27FC236}">
                <a16:creationId xmlns:a16="http://schemas.microsoft.com/office/drawing/2014/main" id="{CAF36D74-57B0-8764-A8CF-C51380473337}"/>
              </a:ext>
            </a:extLst>
          </p:cNvPr>
          <p:cNvSpPr>
            <a:spLocks noGrp="1"/>
          </p:cNvSpPr>
          <p:nvPr>
            <p:ph type="title"/>
          </p:nvPr>
        </p:nvSpPr>
        <p:spPr/>
        <p:txBody>
          <a:bodyPr/>
          <a:lstStyle/>
          <a:p>
            <a:r>
              <a:rPr lang="en-GB" dirty="0"/>
              <a:t>Compressed air availability</a:t>
            </a:r>
          </a:p>
        </p:txBody>
      </p:sp>
      <p:cxnSp>
        <p:nvCxnSpPr>
          <p:cNvPr id="9" name="Straight Connector 8">
            <a:extLst>
              <a:ext uri="{FF2B5EF4-FFF2-40B4-BE49-F238E27FC236}">
                <a16:creationId xmlns:a16="http://schemas.microsoft.com/office/drawing/2014/main" id="{5C200FB0-63C9-146A-133C-F886BA35B28F}"/>
              </a:ext>
            </a:extLst>
          </p:cNvPr>
          <p:cNvCxnSpPr>
            <a:cxnSpLocks/>
          </p:cNvCxnSpPr>
          <p:nvPr/>
        </p:nvCxnSpPr>
        <p:spPr>
          <a:xfrm>
            <a:off x="7183408" y="2008386"/>
            <a:ext cx="1709072" cy="0"/>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CFA8CA58-E6F0-0F2E-ADE5-8E5B739E85BE}"/>
              </a:ext>
            </a:extLst>
          </p:cNvPr>
          <p:cNvSpPr txBox="1"/>
          <p:nvPr/>
        </p:nvSpPr>
        <p:spPr>
          <a:xfrm>
            <a:off x="8282136" y="1739170"/>
            <a:ext cx="864096" cy="261610"/>
          </a:xfrm>
          <a:prstGeom prst="rect">
            <a:avLst/>
          </a:prstGeom>
          <a:noFill/>
        </p:spPr>
        <p:txBody>
          <a:bodyPr wrap="square" rtlCol="0">
            <a:spAutoFit/>
          </a:bodyPr>
          <a:lstStyle/>
          <a:p>
            <a:r>
              <a:rPr lang="en-GB" sz="1100" dirty="0"/>
              <a:t>To bellows</a:t>
            </a:r>
          </a:p>
        </p:txBody>
      </p:sp>
      <p:cxnSp>
        <p:nvCxnSpPr>
          <p:cNvPr id="12" name="Straight Connector 11">
            <a:extLst>
              <a:ext uri="{FF2B5EF4-FFF2-40B4-BE49-F238E27FC236}">
                <a16:creationId xmlns:a16="http://schemas.microsoft.com/office/drawing/2014/main" id="{F87B4E51-9119-FC8F-5187-9AAEE044C533}"/>
              </a:ext>
            </a:extLst>
          </p:cNvPr>
          <p:cNvCxnSpPr>
            <a:cxnSpLocks/>
          </p:cNvCxnSpPr>
          <p:nvPr/>
        </p:nvCxnSpPr>
        <p:spPr>
          <a:xfrm flipV="1">
            <a:off x="7731066" y="2000780"/>
            <a:ext cx="0" cy="1639607"/>
          </a:xfrm>
          <a:prstGeom prst="line">
            <a:avLst/>
          </a:prstGeom>
        </p:spPr>
        <p:style>
          <a:lnRef idx="2">
            <a:schemeClr val="accent1"/>
          </a:lnRef>
          <a:fillRef idx="0">
            <a:schemeClr val="accent1"/>
          </a:fillRef>
          <a:effectRef idx="1">
            <a:schemeClr val="accent1"/>
          </a:effectRef>
          <a:fontRef idx="minor">
            <a:schemeClr val="tx1"/>
          </a:fontRef>
        </p:style>
      </p:cxnSp>
      <p:grpSp>
        <p:nvGrpSpPr>
          <p:cNvPr id="17" name="Group 16">
            <a:extLst>
              <a:ext uri="{FF2B5EF4-FFF2-40B4-BE49-F238E27FC236}">
                <a16:creationId xmlns:a16="http://schemas.microsoft.com/office/drawing/2014/main" id="{23EDA076-E3AB-2B25-B2B5-DB1C3425825A}"/>
              </a:ext>
            </a:extLst>
          </p:cNvPr>
          <p:cNvGrpSpPr>
            <a:grpSpLocks noChangeAspect="1"/>
          </p:cNvGrpSpPr>
          <p:nvPr/>
        </p:nvGrpSpPr>
        <p:grpSpPr>
          <a:xfrm>
            <a:off x="7653649" y="2210356"/>
            <a:ext cx="158246" cy="301167"/>
            <a:chOff x="6660232" y="2859782"/>
            <a:chExt cx="288031" cy="548168"/>
          </a:xfrm>
        </p:grpSpPr>
        <p:sp>
          <p:nvSpPr>
            <p:cNvPr id="14" name="Isosceles Triangle 13">
              <a:extLst>
                <a:ext uri="{FF2B5EF4-FFF2-40B4-BE49-F238E27FC236}">
                  <a16:creationId xmlns:a16="http://schemas.microsoft.com/office/drawing/2014/main" id="{16DA19B1-B4E3-A031-E712-4A1E650317AF}"/>
                </a:ext>
              </a:extLst>
            </p:cNvPr>
            <p:cNvSpPr/>
            <p:nvPr/>
          </p:nvSpPr>
          <p:spPr>
            <a:xfrm>
              <a:off x="6660232" y="3134106"/>
              <a:ext cx="288031" cy="273844"/>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Isosceles Triangle 15">
              <a:extLst>
                <a:ext uri="{FF2B5EF4-FFF2-40B4-BE49-F238E27FC236}">
                  <a16:creationId xmlns:a16="http://schemas.microsoft.com/office/drawing/2014/main" id="{28BE0B57-02AE-C0EF-C0C8-00A8EBC6A91F}"/>
                </a:ext>
              </a:extLst>
            </p:cNvPr>
            <p:cNvSpPr/>
            <p:nvPr/>
          </p:nvSpPr>
          <p:spPr>
            <a:xfrm flipV="1">
              <a:off x="6660232" y="2859782"/>
              <a:ext cx="288031" cy="273844"/>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8" name="TextBox 17">
            <a:extLst>
              <a:ext uri="{FF2B5EF4-FFF2-40B4-BE49-F238E27FC236}">
                <a16:creationId xmlns:a16="http://schemas.microsoft.com/office/drawing/2014/main" id="{596DA632-6C88-6E62-38E5-AF02724F5935}"/>
              </a:ext>
            </a:extLst>
          </p:cNvPr>
          <p:cNvSpPr txBox="1"/>
          <p:nvPr/>
        </p:nvSpPr>
        <p:spPr>
          <a:xfrm>
            <a:off x="7780145" y="2230266"/>
            <a:ext cx="864096" cy="261610"/>
          </a:xfrm>
          <a:prstGeom prst="rect">
            <a:avLst/>
          </a:prstGeom>
          <a:noFill/>
        </p:spPr>
        <p:txBody>
          <a:bodyPr wrap="square" rtlCol="0">
            <a:spAutoFit/>
          </a:bodyPr>
          <a:lstStyle/>
          <a:p>
            <a:r>
              <a:rPr lang="en-GB" sz="1100" dirty="0"/>
              <a:t>NO valve</a:t>
            </a:r>
          </a:p>
        </p:txBody>
      </p:sp>
      <p:pic>
        <p:nvPicPr>
          <p:cNvPr id="2050" name="Picture 2" descr="Gas Cylinder Rack for 6 Vertical Cylinders - Durham Manufacturing">
            <a:extLst>
              <a:ext uri="{FF2B5EF4-FFF2-40B4-BE49-F238E27FC236}">
                <a16:creationId xmlns:a16="http://schemas.microsoft.com/office/drawing/2014/main" id="{139F9EAD-8476-3A7D-12A7-45312FE7C3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2968025"/>
            <a:ext cx="1344724" cy="134472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ymbol">
            <a:extLst>
              <a:ext uri="{FF2B5EF4-FFF2-40B4-BE49-F238E27FC236}">
                <a16:creationId xmlns:a16="http://schemas.microsoft.com/office/drawing/2014/main" id="{A8764FA6-33A4-83AA-2215-341FFDCA08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88577" y="2832075"/>
            <a:ext cx="1514475" cy="1514475"/>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a:extLst>
              <a:ext uri="{FF2B5EF4-FFF2-40B4-BE49-F238E27FC236}">
                <a16:creationId xmlns:a16="http://schemas.microsoft.com/office/drawing/2014/main" id="{47358B0F-1E7E-79CB-8C06-ABF3B038F9C3}"/>
              </a:ext>
            </a:extLst>
          </p:cNvPr>
          <p:cNvCxnSpPr>
            <a:cxnSpLocks/>
          </p:cNvCxnSpPr>
          <p:nvPr/>
        </p:nvCxnSpPr>
        <p:spPr>
          <a:xfrm flipH="1">
            <a:off x="7501249" y="3629524"/>
            <a:ext cx="229817"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13630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6159FB-A96A-ABFB-1474-F7E963FCFFDD}"/>
              </a:ext>
            </a:extLst>
          </p:cNvPr>
          <p:cNvSpPr>
            <a:spLocks noGrp="1"/>
          </p:cNvSpPr>
          <p:nvPr>
            <p:ph sz="quarter" idx="12"/>
          </p:nvPr>
        </p:nvSpPr>
        <p:spPr>
          <a:xfrm>
            <a:off x="323528" y="1203598"/>
            <a:ext cx="3888432" cy="1368152"/>
          </a:xfrm>
        </p:spPr>
        <p:txBody>
          <a:bodyPr>
            <a:normAutofit fontScale="62500" lnSpcReduction="20000"/>
          </a:bodyPr>
          <a:lstStyle/>
          <a:p>
            <a:r>
              <a:rPr lang="en-GB" dirty="0"/>
              <a:t>Remote Vacuum Connection at DESY (Belle collaboration)</a:t>
            </a:r>
          </a:p>
          <a:p>
            <a:r>
              <a:rPr lang="en-GB" dirty="0"/>
              <a:t>Combination of pneumatics + mechanical system for locking permanently</a:t>
            </a:r>
          </a:p>
        </p:txBody>
      </p:sp>
      <p:sp>
        <p:nvSpPr>
          <p:cNvPr id="3" name="Footer Placeholder 2">
            <a:extLst>
              <a:ext uri="{FF2B5EF4-FFF2-40B4-BE49-F238E27FC236}">
                <a16:creationId xmlns:a16="http://schemas.microsoft.com/office/drawing/2014/main" id="{70520D5D-1554-EEAE-B6AB-1C45A0421A22}"/>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C03F4C14-698E-5B8A-EED4-5B990519A371}"/>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5" name="Title 4">
            <a:extLst>
              <a:ext uri="{FF2B5EF4-FFF2-40B4-BE49-F238E27FC236}">
                <a16:creationId xmlns:a16="http://schemas.microsoft.com/office/drawing/2014/main" id="{7AA208E6-1CCF-C9D9-E10A-1C661AA2D9BE}"/>
              </a:ext>
            </a:extLst>
          </p:cNvPr>
          <p:cNvSpPr>
            <a:spLocks noGrp="1"/>
          </p:cNvSpPr>
          <p:nvPr>
            <p:ph type="title"/>
          </p:nvPr>
        </p:nvSpPr>
        <p:spPr/>
        <p:txBody>
          <a:bodyPr/>
          <a:lstStyle/>
          <a:p>
            <a:r>
              <a:rPr lang="en-GB" dirty="0"/>
              <a:t>Other concepts</a:t>
            </a:r>
          </a:p>
        </p:txBody>
      </p:sp>
      <p:sp>
        <p:nvSpPr>
          <p:cNvPr id="6" name="TextBox 5">
            <a:extLst>
              <a:ext uri="{FF2B5EF4-FFF2-40B4-BE49-F238E27FC236}">
                <a16:creationId xmlns:a16="http://schemas.microsoft.com/office/drawing/2014/main" id="{EE181EDC-A529-340B-D456-F7F14F05DE39}"/>
              </a:ext>
            </a:extLst>
          </p:cNvPr>
          <p:cNvSpPr txBox="1"/>
          <p:nvPr/>
        </p:nvSpPr>
        <p:spPr>
          <a:xfrm>
            <a:off x="6822752" y="4522108"/>
            <a:ext cx="2200425" cy="184666"/>
          </a:xfrm>
          <a:prstGeom prst="rect">
            <a:avLst/>
          </a:prstGeom>
          <a:noFill/>
        </p:spPr>
        <p:txBody>
          <a:bodyPr wrap="square" rtlCol="0">
            <a:spAutoFit/>
          </a:bodyPr>
          <a:lstStyle/>
          <a:p>
            <a:pPr>
              <a:spcBef>
                <a:spcPts val="300"/>
              </a:spcBef>
            </a:pPr>
            <a:r>
              <a:rPr lang="it-IT" sz="600" dirty="0">
                <a:hlinkClick r:id="rId2"/>
              </a:rPr>
              <a:t>https://indico.mpp.mpg.de/event/1636/contributions/1418/</a:t>
            </a:r>
            <a:endParaRPr lang="it-IT" sz="600" dirty="0"/>
          </a:p>
        </p:txBody>
      </p:sp>
      <p:pic>
        <p:nvPicPr>
          <p:cNvPr id="10" name="Picture 9">
            <a:extLst>
              <a:ext uri="{FF2B5EF4-FFF2-40B4-BE49-F238E27FC236}">
                <a16:creationId xmlns:a16="http://schemas.microsoft.com/office/drawing/2014/main" id="{FBAEC6F6-BF5A-5B1C-C010-CB839DAFACD0}"/>
              </a:ext>
            </a:extLst>
          </p:cNvPr>
          <p:cNvPicPr>
            <a:picLocks noChangeAspect="1"/>
          </p:cNvPicPr>
          <p:nvPr/>
        </p:nvPicPr>
        <p:blipFill>
          <a:blip r:embed="rId3"/>
          <a:stretch>
            <a:fillRect/>
          </a:stretch>
        </p:blipFill>
        <p:spPr>
          <a:xfrm>
            <a:off x="4355976" y="1007243"/>
            <a:ext cx="4722709" cy="3409133"/>
          </a:xfrm>
          <a:prstGeom prst="rect">
            <a:avLst/>
          </a:prstGeom>
        </p:spPr>
      </p:pic>
      <p:pic>
        <p:nvPicPr>
          <p:cNvPr id="12" name="Picture 11">
            <a:extLst>
              <a:ext uri="{FF2B5EF4-FFF2-40B4-BE49-F238E27FC236}">
                <a16:creationId xmlns:a16="http://schemas.microsoft.com/office/drawing/2014/main" id="{D5A4F417-1833-FF8C-6B76-9A5B5F9EED77}"/>
              </a:ext>
            </a:extLst>
          </p:cNvPr>
          <p:cNvPicPr>
            <a:picLocks noChangeAspect="1"/>
          </p:cNvPicPr>
          <p:nvPr/>
        </p:nvPicPr>
        <p:blipFill>
          <a:blip r:embed="rId4"/>
          <a:stretch>
            <a:fillRect/>
          </a:stretch>
        </p:blipFill>
        <p:spPr>
          <a:xfrm>
            <a:off x="1187624" y="2610212"/>
            <a:ext cx="2563837" cy="1923678"/>
          </a:xfrm>
          <a:prstGeom prst="rect">
            <a:avLst/>
          </a:prstGeom>
        </p:spPr>
      </p:pic>
    </p:spTree>
    <p:extLst>
      <p:ext uri="{BB962C8B-B14F-4D97-AF65-F5344CB8AC3E}">
        <p14:creationId xmlns:p14="http://schemas.microsoft.com/office/powerpoint/2010/main" val="457649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B7C04A2-74E1-BCF8-08F8-F2A62D659217}"/>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9C8AC6D8-61E5-C904-C3A1-1ADCE9CC015B}"/>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
        <p:nvSpPr>
          <p:cNvPr id="5" name="Title 4">
            <a:extLst>
              <a:ext uri="{FF2B5EF4-FFF2-40B4-BE49-F238E27FC236}">
                <a16:creationId xmlns:a16="http://schemas.microsoft.com/office/drawing/2014/main" id="{5F180284-E392-A9BA-8463-9647E0E0D8F9}"/>
              </a:ext>
            </a:extLst>
          </p:cNvPr>
          <p:cNvSpPr>
            <a:spLocks noGrp="1"/>
          </p:cNvSpPr>
          <p:nvPr>
            <p:ph type="title"/>
          </p:nvPr>
        </p:nvSpPr>
        <p:spPr/>
        <p:txBody>
          <a:bodyPr/>
          <a:lstStyle/>
          <a:p>
            <a:r>
              <a:rPr lang="en-GB" dirty="0"/>
              <a:t>Other concepts</a:t>
            </a:r>
          </a:p>
        </p:txBody>
      </p:sp>
      <p:sp>
        <p:nvSpPr>
          <p:cNvPr id="7" name="Text Placeholder 6">
            <a:extLst>
              <a:ext uri="{FF2B5EF4-FFF2-40B4-BE49-F238E27FC236}">
                <a16:creationId xmlns:a16="http://schemas.microsoft.com/office/drawing/2014/main" id="{20E95B51-4384-EF98-BAFD-180979781863}"/>
              </a:ext>
            </a:extLst>
          </p:cNvPr>
          <p:cNvSpPr>
            <a:spLocks noGrp="1"/>
          </p:cNvSpPr>
          <p:nvPr>
            <p:ph type="body" sz="quarter" idx="12"/>
          </p:nvPr>
        </p:nvSpPr>
        <p:spPr>
          <a:xfrm>
            <a:off x="150540" y="1141604"/>
            <a:ext cx="4205435" cy="1512168"/>
          </a:xfrm>
        </p:spPr>
        <p:txBody>
          <a:bodyPr/>
          <a:lstStyle/>
          <a:p>
            <a:r>
              <a:rPr lang="en-GB" dirty="0"/>
              <a:t>Differentially pumped radial flange</a:t>
            </a:r>
          </a:p>
        </p:txBody>
      </p:sp>
      <p:pic>
        <p:nvPicPr>
          <p:cNvPr id="8" name="Picture 7">
            <a:extLst>
              <a:ext uri="{FF2B5EF4-FFF2-40B4-BE49-F238E27FC236}">
                <a16:creationId xmlns:a16="http://schemas.microsoft.com/office/drawing/2014/main" id="{780236A0-A351-E7E0-3B25-03D59AC4BDFB}"/>
              </a:ext>
            </a:extLst>
          </p:cNvPr>
          <p:cNvPicPr>
            <a:picLocks noChangeAspect="1"/>
          </p:cNvPicPr>
          <p:nvPr/>
        </p:nvPicPr>
        <p:blipFill>
          <a:blip r:embed="rId2"/>
          <a:stretch>
            <a:fillRect/>
          </a:stretch>
        </p:blipFill>
        <p:spPr>
          <a:xfrm>
            <a:off x="539552" y="1978637"/>
            <a:ext cx="8450968" cy="2258210"/>
          </a:xfrm>
          <a:prstGeom prst="rect">
            <a:avLst/>
          </a:prstGeom>
        </p:spPr>
      </p:pic>
      <p:sp>
        <p:nvSpPr>
          <p:cNvPr id="9" name="TextBox 8">
            <a:extLst>
              <a:ext uri="{FF2B5EF4-FFF2-40B4-BE49-F238E27FC236}">
                <a16:creationId xmlns:a16="http://schemas.microsoft.com/office/drawing/2014/main" id="{B6C38431-33AF-1147-30D3-521A2F0C8D2A}"/>
              </a:ext>
            </a:extLst>
          </p:cNvPr>
          <p:cNvSpPr txBox="1"/>
          <p:nvPr/>
        </p:nvSpPr>
        <p:spPr>
          <a:xfrm>
            <a:off x="395536" y="4232366"/>
            <a:ext cx="2740937" cy="461665"/>
          </a:xfrm>
          <a:prstGeom prst="rect">
            <a:avLst/>
          </a:prstGeom>
          <a:noFill/>
        </p:spPr>
        <p:txBody>
          <a:bodyPr wrap="square" rtlCol="0">
            <a:spAutoFit/>
          </a:bodyPr>
          <a:lstStyle/>
          <a:p>
            <a:pPr>
              <a:spcBef>
                <a:spcPts val="300"/>
              </a:spcBef>
            </a:pPr>
            <a:r>
              <a:rPr lang="en-GB" sz="600" dirty="0"/>
              <a:t>[1] Y. Li, J.J. </a:t>
            </a:r>
            <a:r>
              <a:rPr lang="en-GB" sz="600" dirty="0" err="1"/>
              <a:t>Cherwinka</a:t>
            </a:r>
            <a:r>
              <a:rPr lang="en-GB" sz="600" dirty="0"/>
              <a:t>, Y. He, and N.B. Mistry, “A novel differentially pumped UHV flange in the CESR interaction region,” in PACS2001. Proceedings of the 2001 Particle Accelerator Conference (Cat. No.01ch37268), (2001), pp. 3514–3516 vol.5.</a:t>
            </a:r>
          </a:p>
        </p:txBody>
      </p:sp>
    </p:spTree>
    <p:extLst>
      <p:ext uri="{BB962C8B-B14F-4D97-AF65-F5344CB8AC3E}">
        <p14:creationId xmlns:p14="http://schemas.microsoft.com/office/powerpoint/2010/main" val="39315391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4C96553-AA81-BBE4-55F1-48CF5FDCEBB7}"/>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E1C5059D-289C-EE43-DB14-319236AD611A}"/>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5" name="Title 4">
            <a:extLst>
              <a:ext uri="{FF2B5EF4-FFF2-40B4-BE49-F238E27FC236}">
                <a16:creationId xmlns:a16="http://schemas.microsoft.com/office/drawing/2014/main" id="{A4F65143-DC57-C55F-B6FA-DB31529DF9F6}"/>
              </a:ext>
            </a:extLst>
          </p:cNvPr>
          <p:cNvSpPr>
            <a:spLocks noGrp="1"/>
          </p:cNvSpPr>
          <p:nvPr>
            <p:ph type="title"/>
          </p:nvPr>
        </p:nvSpPr>
        <p:spPr/>
        <p:txBody>
          <a:bodyPr/>
          <a:lstStyle/>
          <a:p>
            <a:r>
              <a:rPr lang="en-GB" dirty="0"/>
              <a:t>What about pumping?</a:t>
            </a:r>
          </a:p>
        </p:txBody>
      </p:sp>
      <p:sp>
        <p:nvSpPr>
          <p:cNvPr id="6" name="Text Placeholder 5">
            <a:extLst>
              <a:ext uri="{FF2B5EF4-FFF2-40B4-BE49-F238E27FC236}">
                <a16:creationId xmlns:a16="http://schemas.microsoft.com/office/drawing/2014/main" id="{128402B4-A4E9-A52E-1C50-5E3BEAA15934}"/>
              </a:ext>
            </a:extLst>
          </p:cNvPr>
          <p:cNvSpPr>
            <a:spLocks noGrp="1"/>
          </p:cNvSpPr>
          <p:nvPr>
            <p:ph type="body" sz="quarter" idx="12"/>
          </p:nvPr>
        </p:nvSpPr>
        <p:spPr>
          <a:xfrm>
            <a:off x="150540" y="1349784"/>
            <a:ext cx="4493468" cy="3203166"/>
          </a:xfrm>
        </p:spPr>
        <p:txBody>
          <a:bodyPr>
            <a:normAutofit fontScale="47500" lnSpcReduction="20000"/>
          </a:bodyPr>
          <a:lstStyle/>
          <a:p>
            <a:pPr>
              <a:lnSpc>
                <a:spcPct val="120000"/>
              </a:lnSpc>
              <a:spcAft>
                <a:spcPts val="0"/>
              </a:spcAft>
            </a:pPr>
            <a:r>
              <a:rPr lang="en-GB" dirty="0"/>
              <a:t>Two separate volumes: Absorber and RF cavity</a:t>
            </a:r>
          </a:p>
          <a:p>
            <a:pPr>
              <a:lnSpc>
                <a:spcPct val="120000"/>
              </a:lnSpc>
              <a:spcAft>
                <a:spcPts val="0"/>
              </a:spcAft>
            </a:pPr>
            <a:r>
              <a:rPr lang="en-GB" dirty="0"/>
              <a:t>RF cavity:</a:t>
            </a:r>
          </a:p>
          <a:p>
            <a:pPr marL="0" indent="0">
              <a:lnSpc>
                <a:spcPct val="120000"/>
              </a:lnSpc>
              <a:spcAft>
                <a:spcPts val="0"/>
              </a:spcAft>
              <a:buNone/>
            </a:pPr>
            <a:r>
              <a:rPr lang="en-GB" dirty="0"/>
              <a:t>	Pumping and instrumentation on the waveguide =&gt; To be checked if that is enough</a:t>
            </a:r>
          </a:p>
          <a:p>
            <a:pPr>
              <a:lnSpc>
                <a:spcPct val="120000"/>
              </a:lnSpc>
              <a:spcAft>
                <a:spcPts val="0"/>
              </a:spcAft>
            </a:pPr>
            <a:r>
              <a:rPr lang="en-GB" dirty="0"/>
              <a:t>Absorber:</a:t>
            </a:r>
          </a:p>
          <a:p>
            <a:pPr marL="0" indent="0">
              <a:lnSpc>
                <a:spcPct val="120000"/>
              </a:lnSpc>
              <a:spcAft>
                <a:spcPts val="0"/>
              </a:spcAft>
              <a:buNone/>
            </a:pPr>
            <a:r>
              <a:rPr lang="en-GB" dirty="0"/>
              <a:t>	Small tube for primary pumping and monitoring</a:t>
            </a:r>
          </a:p>
          <a:p>
            <a:pPr>
              <a:lnSpc>
                <a:spcPct val="120000"/>
              </a:lnSpc>
              <a:spcAft>
                <a:spcPts val="0"/>
              </a:spcAft>
            </a:pPr>
            <a:r>
              <a:rPr lang="en-GB" dirty="0" err="1"/>
              <a:t>Pumpdown</a:t>
            </a:r>
            <a:r>
              <a:rPr lang="en-GB" dirty="0"/>
              <a:t> from atmospheric with both volumes connected (control </a:t>
            </a:r>
            <a:r>
              <a:rPr lang="en-GB" dirty="0">
                <a:sym typeface="Symbol" panose="05050102010706020507" pitchFamily="18" charset="2"/>
              </a:rPr>
              <a:t>P) to avoid damaging the RF windows</a:t>
            </a:r>
          </a:p>
          <a:p>
            <a:pPr>
              <a:lnSpc>
                <a:spcPct val="120000"/>
              </a:lnSpc>
              <a:spcAft>
                <a:spcPts val="0"/>
              </a:spcAft>
            </a:pPr>
            <a:r>
              <a:rPr lang="en-GB" dirty="0">
                <a:sym typeface="Symbol" panose="05050102010706020507" pitchFamily="18" charset="2"/>
              </a:rPr>
              <a:t>Control system to ensure the P do not exceed a certain threshold that could damage the window =&gt; Safety valve connecting both volumes</a:t>
            </a:r>
          </a:p>
        </p:txBody>
      </p:sp>
      <p:pic>
        <p:nvPicPr>
          <p:cNvPr id="7" name="Picture Placeholder 31">
            <a:extLst>
              <a:ext uri="{FF2B5EF4-FFF2-40B4-BE49-F238E27FC236}">
                <a16:creationId xmlns:a16="http://schemas.microsoft.com/office/drawing/2014/main" id="{31B2911F-2F1C-4A2B-794B-27D032F5344A}"/>
              </a:ext>
            </a:extLst>
          </p:cNvPr>
          <p:cNvPicPr>
            <a:picLocks noGrp="1" noChangeAspect="1"/>
          </p:cNvPicPr>
          <p:nvPr>
            <p:ph type="pic" sz="quarter" idx="10"/>
          </p:nvPr>
        </p:nvPicPr>
        <p:blipFill>
          <a:blip r:embed="rId2"/>
          <a:srcRect l="334" t="715" r="4375" b="-715"/>
          <a:stretch>
            <a:fillRect/>
          </a:stretch>
        </p:blipFill>
        <p:spPr>
          <a:xfrm>
            <a:off x="4542344" y="1323181"/>
            <a:ext cx="4546987" cy="2463130"/>
          </a:xfrm>
          <a:prstGeom prst="rect">
            <a:avLst/>
          </a:prstGeom>
        </p:spPr>
      </p:pic>
    </p:spTree>
    <p:extLst>
      <p:ext uri="{BB962C8B-B14F-4D97-AF65-F5344CB8AC3E}">
        <p14:creationId xmlns:p14="http://schemas.microsoft.com/office/powerpoint/2010/main" val="853032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CE967DD8-5B00-8B12-B5F6-48D765A1914E}"/>
              </a:ext>
            </a:extLst>
          </p:cNvPr>
          <p:cNvSpPr>
            <a:spLocks noGrp="1"/>
          </p:cNvSpPr>
          <p:nvPr>
            <p:ph sz="quarter" idx="12"/>
          </p:nvPr>
        </p:nvSpPr>
        <p:spPr>
          <a:xfrm>
            <a:off x="457200" y="1281694"/>
            <a:ext cx="8305800" cy="3608908"/>
          </a:xfrm>
        </p:spPr>
        <p:txBody>
          <a:bodyPr>
            <a:noAutofit/>
          </a:bodyPr>
          <a:lstStyle/>
          <a:p>
            <a:pPr>
              <a:spcBef>
                <a:spcPts val="300"/>
              </a:spcBef>
            </a:pPr>
            <a:r>
              <a:rPr lang="en-GB" sz="1400" dirty="0"/>
              <a:t>Standard solutions require significant radial space and require a considerable integration effort</a:t>
            </a:r>
          </a:p>
          <a:p>
            <a:pPr>
              <a:spcBef>
                <a:spcPts val="300"/>
              </a:spcBef>
            </a:pPr>
            <a:r>
              <a:rPr lang="en-GB" sz="1400" dirty="0"/>
              <a:t>Innovative concepts like SMA connections are not available in that size and significant R&amp;D required before use</a:t>
            </a:r>
          </a:p>
          <a:p>
            <a:pPr>
              <a:spcBef>
                <a:spcPts val="300"/>
              </a:spcBef>
            </a:pPr>
            <a:r>
              <a:rPr lang="en-GB" sz="1400" dirty="0"/>
              <a:t>Pneumatic actuated bellows combined with elastomer seals seem a good compromise due to its simplicity and the relaxed requirements =&gt; A prototype is required</a:t>
            </a:r>
          </a:p>
          <a:p>
            <a:pPr>
              <a:spcBef>
                <a:spcPts val="300"/>
              </a:spcBef>
            </a:pPr>
            <a:r>
              <a:rPr lang="en-GB" sz="1400" dirty="0"/>
              <a:t>Other options should be explored while the design evolves, including the immersion of all the elements into the insulation vacuum (absorbers and cavities) =&gt; Maintainability? Power dissipation? Complexity?</a:t>
            </a:r>
          </a:p>
          <a:p>
            <a:pPr>
              <a:spcBef>
                <a:spcPts val="300"/>
              </a:spcBef>
            </a:pPr>
            <a:r>
              <a:rPr lang="en-GB" sz="1400" dirty="0"/>
              <a:t>The integration of the vacuum system (pumping and instrumentation) is still pending.</a:t>
            </a:r>
          </a:p>
          <a:p>
            <a:pPr>
              <a:spcBef>
                <a:spcPts val="300"/>
              </a:spcBef>
              <a:spcAft>
                <a:spcPts val="0"/>
              </a:spcAft>
            </a:pPr>
            <a:r>
              <a:rPr lang="en-GB" sz="1400" dirty="0"/>
              <a:t>All the different volumes (sectors) separated just for RF windows =&gt; Behaviour in case of accidental venting? Sectorization?</a:t>
            </a:r>
          </a:p>
        </p:txBody>
      </p:sp>
      <p:sp>
        <p:nvSpPr>
          <p:cNvPr id="3" name="Footer Placeholder 2">
            <a:extLst>
              <a:ext uri="{FF2B5EF4-FFF2-40B4-BE49-F238E27FC236}">
                <a16:creationId xmlns:a16="http://schemas.microsoft.com/office/drawing/2014/main" id="{E1260D34-450F-015C-6723-0ADA2D56FFEB}"/>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F9EA7035-DAB2-7B4B-8AF0-247698F5D110}"/>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
        <p:nvSpPr>
          <p:cNvPr id="7" name="Title 6">
            <a:extLst>
              <a:ext uri="{FF2B5EF4-FFF2-40B4-BE49-F238E27FC236}">
                <a16:creationId xmlns:a16="http://schemas.microsoft.com/office/drawing/2014/main" id="{F1CBFDE6-CD34-66B8-B0C4-DD068E8DA1E9}"/>
              </a:ext>
            </a:extLst>
          </p:cNvPr>
          <p:cNvSpPr>
            <a:spLocks noGrp="1"/>
          </p:cNvSpPr>
          <p:nvPr>
            <p:ph type="title"/>
          </p:nvPr>
        </p:nvSpPr>
        <p:spPr/>
        <p:txBody>
          <a:bodyPr/>
          <a:lstStyle/>
          <a:p>
            <a:r>
              <a:rPr lang="en-GB" dirty="0"/>
              <a:t>Summary</a:t>
            </a:r>
          </a:p>
        </p:txBody>
      </p:sp>
    </p:spTree>
    <p:extLst>
      <p:ext uri="{BB962C8B-B14F-4D97-AF65-F5344CB8AC3E}">
        <p14:creationId xmlns:p14="http://schemas.microsoft.com/office/powerpoint/2010/main" val="10968614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500"/>
                                        <p:tgtEl>
                                          <p:spTgt spid="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animEffect transition="in" filter="fade">
                                      <p:cBhvr>
                                        <p:cTn id="17" dur="500"/>
                                        <p:tgtEl>
                                          <p:spTgt spid="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4" end="4"/>
                                            </p:txEl>
                                          </p:spTgt>
                                        </p:tgtEl>
                                        <p:attrNameLst>
                                          <p:attrName>style.visibility</p:attrName>
                                        </p:attrNameLst>
                                      </p:cBhvr>
                                      <p:to>
                                        <p:strVal val="visible"/>
                                      </p:to>
                                    </p:set>
                                    <p:animEffect transition="in" filter="fade">
                                      <p:cBhvr>
                                        <p:cTn id="22" dur="500"/>
                                        <p:tgtEl>
                                          <p:spTgt spid="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animEffect transition="in" filter="fade">
                                      <p:cBhvr>
                                        <p:cTn id="27" dur="5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45FCC82-2F34-501F-A10F-796D848404BA}"/>
              </a:ext>
            </a:extLst>
          </p:cNvPr>
          <p:cNvSpPr>
            <a:spLocks noGrp="1"/>
          </p:cNvSpPr>
          <p:nvPr>
            <p:ph type="ftr" sz="quarter" idx="3"/>
          </p:nvPr>
        </p:nvSpPr>
        <p:spPr>
          <a:prstGeom prst="rect">
            <a:avLst/>
          </a:prstGeom>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25A0E7D2-CB99-C21D-8E62-C65064AB4898}"/>
              </a:ext>
            </a:extLst>
          </p:cNvPr>
          <p:cNvSpPr>
            <a:spLocks noGrp="1"/>
          </p:cNvSpPr>
          <p:nvPr>
            <p:ph type="sldNum" sz="quarter" idx="4"/>
          </p:nvPr>
        </p:nvSpPr>
        <p:spPr>
          <a:prstGeom prst="rect">
            <a:avLst/>
          </a:prstGeom>
        </p:spPr>
        <p:txBody>
          <a:bodyPr/>
          <a:lstStyle/>
          <a:p>
            <a:fld id="{974172A1-1CBF-0B40-9234-7D4D80EC19EA}" type="slidenum">
              <a:rPr lang="en-GB" smtClean="0"/>
              <a:pPr/>
              <a:t>19</a:t>
            </a:fld>
            <a:endParaRPr lang="en-GB" dirty="0"/>
          </a:p>
        </p:txBody>
      </p:sp>
      <p:sp>
        <p:nvSpPr>
          <p:cNvPr id="9" name="Title 8">
            <a:extLst>
              <a:ext uri="{FF2B5EF4-FFF2-40B4-BE49-F238E27FC236}">
                <a16:creationId xmlns:a16="http://schemas.microsoft.com/office/drawing/2014/main" id="{C5B17B20-4A3F-511A-B6AC-4EB5F99D015F}"/>
              </a:ext>
            </a:extLst>
          </p:cNvPr>
          <p:cNvSpPr>
            <a:spLocks noGrp="1"/>
          </p:cNvSpPr>
          <p:nvPr>
            <p:ph type="title"/>
          </p:nvPr>
        </p:nvSpPr>
        <p:spPr>
          <a:xfrm>
            <a:off x="1796976" y="2355726"/>
            <a:ext cx="6025480" cy="857250"/>
          </a:xfrm>
        </p:spPr>
        <p:txBody>
          <a:bodyPr/>
          <a:lstStyle/>
          <a:p>
            <a:r>
              <a:rPr lang="en-GB" dirty="0"/>
              <a:t>Thank you!</a:t>
            </a:r>
          </a:p>
        </p:txBody>
      </p:sp>
    </p:spTree>
    <p:extLst>
      <p:ext uri="{BB962C8B-B14F-4D97-AF65-F5344CB8AC3E}">
        <p14:creationId xmlns:p14="http://schemas.microsoft.com/office/powerpoint/2010/main" val="21053160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Placeholder 31">
            <a:extLst>
              <a:ext uri="{FF2B5EF4-FFF2-40B4-BE49-F238E27FC236}">
                <a16:creationId xmlns:a16="http://schemas.microsoft.com/office/drawing/2014/main" id="{62B883C5-3051-59B0-D9BD-AF01FF8C7050}"/>
              </a:ext>
            </a:extLst>
          </p:cNvPr>
          <p:cNvPicPr>
            <a:picLocks noGrp="1" noChangeAspect="1"/>
          </p:cNvPicPr>
          <p:nvPr>
            <p:ph type="pic" sz="quarter" idx="10"/>
          </p:nvPr>
        </p:nvPicPr>
        <p:blipFill>
          <a:blip r:embed="rId2"/>
          <a:srcRect l="334" t="715" r="4375" b="-715"/>
          <a:stretch>
            <a:fillRect/>
          </a:stretch>
        </p:blipFill>
        <p:spPr>
          <a:xfrm>
            <a:off x="3070317" y="1203598"/>
            <a:ext cx="6048670" cy="3276600"/>
          </a:xfrm>
          <a:prstGeom prst="rect">
            <a:avLst/>
          </a:prstGeom>
        </p:spPr>
      </p:pic>
      <p:sp>
        <p:nvSpPr>
          <p:cNvPr id="30" name="Text Placeholder 29">
            <a:extLst>
              <a:ext uri="{FF2B5EF4-FFF2-40B4-BE49-F238E27FC236}">
                <a16:creationId xmlns:a16="http://schemas.microsoft.com/office/drawing/2014/main" id="{4F2C0A1A-6E73-77FA-406A-B33F48966D65}"/>
              </a:ext>
            </a:extLst>
          </p:cNvPr>
          <p:cNvSpPr>
            <a:spLocks noGrp="1"/>
          </p:cNvSpPr>
          <p:nvPr>
            <p:ph type="body" sz="quarter" idx="11"/>
          </p:nvPr>
        </p:nvSpPr>
        <p:spPr>
          <a:xfrm>
            <a:off x="251520" y="1306053"/>
            <a:ext cx="2808312" cy="3276600"/>
          </a:xfrm>
        </p:spPr>
        <p:txBody>
          <a:bodyPr>
            <a:normAutofit lnSpcReduction="10000"/>
          </a:bodyPr>
          <a:lstStyle/>
          <a:p>
            <a:r>
              <a:rPr lang="en-GB" sz="1400" dirty="0"/>
              <a:t>Present design requires the remote connection of at least one flange inside the magnet structure</a:t>
            </a:r>
          </a:p>
          <a:p>
            <a:r>
              <a:rPr lang="en-GB" sz="1400" dirty="0"/>
              <a:t>Very limited radial access (inside solenoid)</a:t>
            </a:r>
          </a:p>
          <a:p>
            <a:r>
              <a:rPr lang="en-GB" sz="1400" dirty="0"/>
              <a:t>The connection shall allow the alignment of the cavities independently</a:t>
            </a:r>
          </a:p>
          <a:p>
            <a:r>
              <a:rPr lang="en-GB" sz="1400" dirty="0"/>
              <a:t>The absorbers do not require vacuum, but very likely required to avoid differential pressure on the cavity windows</a:t>
            </a:r>
          </a:p>
        </p:txBody>
      </p:sp>
      <p:sp>
        <p:nvSpPr>
          <p:cNvPr id="5" name="Footer Placeholder 4">
            <a:extLst>
              <a:ext uri="{FF2B5EF4-FFF2-40B4-BE49-F238E27FC236}">
                <a16:creationId xmlns:a16="http://schemas.microsoft.com/office/drawing/2014/main" id="{225E3A81-56A8-289E-CF2D-71128A46773F}"/>
              </a:ext>
            </a:extLst>
          </p:cNvPr>
          <p:cNvSpPr>
            <a:spLocks noGrp="1"/>
          </p:cNvSpPr>
          <p:nvPr>
            <p:ph type="ftr" sz="quarter" idx="3"/>
          </p:nvPr>
        </p:nvSpPr>
        <p:spPr/>
        <p:txBody>
          <a:bodyPr/>
          <a:lstStyle/>
          <a:p>
            <a:r>
              <a:rPr lang="fr-FR" dirty="0"/>
              <a:t>JAFS | International Muon Collider Collaboration </a:t>
            </a:r>
            <a:r>
              <a:rPr lang="fr-FR" dirty="0" err="1"/>
              <a:t>Cooling</a:t>
            </a:r>
            <a:r>
              <a:rPr lang="fr-FR" dirty="0"/>
              <a:t> </a:t>
            </a:r>
            <a:r>
              <a:rPr lang="fr-FR" dirty="0" err="1"/>
              <a:t>Demonstrator</a:t>
            </a:r>
            <a:endParaRPr lang="en-GB" dirty="0"/>
          </a:p>
        </p:txBody>
      </p:sp>
      <p:sp>
        <p:nvSpPr>
          <p:cNvPr id="3" name="Slide Number Placeholder 2">
            <a:extLst>
              <a:ext uri="{FF2B5EF4-FFF2-40B4-BE49-F238E27FC236}">
                <a16:creationId xmlns:a16="http://schemas.microsoft.com/office/drawing/2014/main" id="{9D634645-B38A-42CA-C2BF-C13914B48388}"/>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11" name="Title 10">
            <a:extLst>
              <a:ext uri="{FF2B5EF4-FFF2-40B4-BE49-F238E27FC236}">
                <a16:creationId xmlns:a16="http://schemas.microsoft.com/office/drawing/2014/main" id="{516444F6-58B6-9648-3C21-F0C081408F32}"/>
              </a:ext>
            </a:extLst>
          </p:cNvPr>
          <p:cNvSpPr>
            <a:spLocks noGrp="1"/>
          </p:cNvSpPr>
          <p:nvPr>
            <p:ph type="title"/>
          </p:nvPr>
        </p:nvSpPr>
        <p:spPr/>
        <p:txBody>
          <a:bodyPr/>
          <a:lstStyle/>
          <a:p>
            <a:r>
              <a:rPr lang="en-GB" dirty="0"/>
              <a:t>Introduction</a:t>
            </a:r>
          </a:p>
        </p:txBody>
      </p:sp>
      <p:sp>
        <p:nvSpPr>
          <p:cNvPr id="33" name="TextBox 32">
            <a:extLst>
              <a:ext uri="{FF2B5EF4-FFF2-40B4-BE49-F238E27FC236}">
                <a16:creationId xmlns:a16="http://schemas.microsoft.com/office/drawing/2014/main" id="{89D20C18-3C10-7D33-D851-2C927AE284E5}"/>
              </a:ext>
            </a:extLst>
          </p:cNvPr>
          <p:cNvSpPr txBox="1"/>
          <p:nvPr/>
        </p:nvSpPr>
        <p:spPr>
          <a:xfrm>
            <a:off x="6495267" y="4223792"/>
            <a:ext cx="2592288" cy="184666"/>
          </a:xfrm>
          <a:prstGeom prst="rect">
            <a:avLst/>
          </a:prstGeom>
          <a:noFill/>
        </p:spPr>
        <p:txBody>
          <a:bodyPr wrap="square" rtlCol="0">
            <a:spAutoFit/>
          </a:bodyPr>
          <a:lstStyle/>
          <a:p>
            <a:r>
              <a:rPr lang="en-GB" sz="600" dirty="0"/>
              <a:t>Mattia Castoldi, Review of the 1st cooling cell integration, 6 May 2025</a:t>
            </a:r>
          </a:p>
        </p:txBody>
      </p:sp>
      <p:sp>
        <p:nvSpPr>
          <p:cNvPr id="49" name="Rectangle 48">
            <a:extLst>
              <a:ext uri="{FF2B5EF4-FFF2-40B4-BE49-F238E27FC236}">
                <a16:creationId xmlns:a16="http://schemas.microsoft.com/office/drawing/2014/main" id="{52D7966D-D6FD-DFB6-F28A-FBD23F9AC3D7}"/>
              </a:ext>
            </a:extLst>
          </p:cNvPr>
          <p:cNvSpPr/>
          <p:nvPr/>
        </p:nvSpPr>
        <p:spPr>
          <a:xfrm>
            <a:off x="5128292" y="2487050"/>
            <a:ext cx="360040" cy="720080"/>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146887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Effect transition="in" filter="fade">
                                      <p:cBhvr>
                                        <p:cTn id="7" dur="500"/>
                                        <p:tgtEl>
                                          <p:spTgt spid="3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0">
                                            <p:txEl>
                                              <p:pRg st="1" end="1"/>
                                            </p:txEl>
                                          </p:spTgt>
                                        </p:tgtEl>
                                        <p:attrNameLst>
                                          <p:attrName>style.visibility</p:attrName>
                                        </p:attrNameLst>
                                      </p:cBhvr>
                                      <p:to>
                                        <p:strVal val="visible"/>
                                      </p:to>
                                    </p:set>
                                    <p:animEffect transition="in" filter="fade">
                                      <p:cBhvr>
                                        <p:cTn id="15" dur="500"/>
                                        <p:tgtEl>
                                          <p:spTgt spid="3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0">
                                            <p:txEl>
                                              <p:pRg st="2" end="2"/>
                                            </p:txEl>
                                          </p:spTgt>
                                        </p:tgtEl>
                                        <p:attrNameLst>
                                          <p:attrName>style.visibility</p:attrName>
                                        </p:attrNameLst>
                                      </p:cBhvr>
                                      <p:to>
                                        <p:strVal val="visible"/>
                                      </p:to>
                                    </p:set>
                                    <p:animEffect transition="in" filter="fade">
                                      <p:cBhvr>
                                        <p:cTn id="20" dur="500"/>
                                        <p:tgtEl>
                                          <p:spTgt spid="30">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0">
                                            <p:txEl>
                                              <p:pRg st="3" end="3"/>
                                            </p:txEl>
                                          </p:spTgt>
                                        </p:tgtEl>
                                        <p:attrNameLst>
                                          <p:attrName>style.visibility</p:attrName>
                                        </p:attrNameLst>
                                      </p:cBhvr>
                                      <p:to>
                                        <p:strVal val="visible"/>
                                      </p:to>
                                    </p:set>
                                    <p:animEffect transition="in" filter="fade">
                                      <p:cBhvr>
                                        <p:cTn id="25" dur="500"/>
                                        <p:tgtEl>
                                          <p:spTgt spid="3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uiExpand="1" build="p"/>
      <p:bldP spid="4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B72C166E-D530-804F-61BB-0CEBB7DF4C38}"/>
              </a:ext>
            </a:extLst>
          </p:cNvPr>
          <p:cNvSpPr>
            <a:spLocks noGrp="1"/>
          </p:cNvSpPr>
          <p:nvPr>
            <p:ph type="ftr" sz="quarter" idx="3"/>
          </p:nvPr>
        </p:nvSpPr>
        <p:spPr/>
        <p:txBody>
          <a:bodyPr/>
          <a:lstStyle/>
          <a:p>
            <a:r>
              <a:rPr lang="en-GB"/>
              <a:t>JAFS | International Muon Collider Collaboration Cooling Demonstrator</a:t>
            </a:r>
          </a:p>
        </p:txBody>
      </p:sp>
      <p:sp>
        <p:nvSpPr>
          <p:cNvPr id="6" name="Slide Number Placeholder 5">
            <a:extLst>
              <a:ext uri="{FF2B5EF4-FFF2-40B4-BE49-F238E27FC236}">
                <a16:creationId xmlns:a16="http://schemas.microsoft.com/office/drawing/2014/main" id="{1B48E8CA-59C2-FC58-9013-62BA8408A5AB}"/>
              </a:ext>
            </a:extLst>
          </p:cNvPr>
          <p:cNvSpPr>
            <a:spLocks noGrp="1"/>
          </p:cNvSpPr>
          <p:nvPr>
            <p:ph type="sldNum" sz="quarter" idx="4"/>
          </p:nvPr>
        </p:nvSpPr>
        <p:spPr/>
        <p:txBody>
          <a:bodyPr/>
          <a:lstStyle/>
          <a:p>
            <a:fld id="{8A828816-0D3D-4A24-B800-381ECF86295D}" type="slidenum">
              <a:rPr lang="en-GB" smtClean="0"/>
              <a:t>3</a:t>
            </a:fld>
            <a:endParaRPr lang="en-GB"/>
          </a:p>
        </p:txBody>
      </p:sp>
      <p:sp>
        <p:nvSpPr>
          <p:cNvPr id="7" name="Title 6">
            <a:extLst>
              <a:ext uri="{FF2B5EF4-FFF2-40B4-BE49-F238E27FC236}">
                <a16:creationId xmlns:a16="http://schemas.microsoft.com/office/drawing/2014/main" id="{5FD4B46A-209F-ABBB-39A3-B8525AB14FD6}"/>
              </a:ext>
            </a:extLst>
          </p:cNvPr>
          <p:cNvSpPr>
            <a:spLocks noGrp="1"/>
          </p:cNvSpPr>
          <p:nvPr>
            <p:ph type="title"/>
          </p:nvPr>
        </p:nvSpPr>
        <p:spPr/>
        <p:txBody>
          <a:bodyPr/>
          <a:lstStyle/>
          <a:p>
            <a:r>
              <a:rPr lang="en-GB" dirty="0"/>
              <a:t>Introduction</a:t>
            </a:r>
          </a:p>
        </p:txBody>
      </p:sp>
      <p:pic>
        <p:nvPicPr>
          <p:cNvPr id="9" name="Content Placeholder 8">
            <a:extLst>
              <a:ext uri="{FF2B5EF4-FFF2-40B4-BE49-F238E27FC236}">
                <a16:creationId xmlns:a16="http://schemas.microsoft.com/office/drawing/2014/main" id="{00CFDE9C-23AB-2B1B-6E6A-35718B6DAAE6}"/>
              </a:ext>
            </a:extLst>
          </p:cNvPr>
          <p:cNvPicPr>
            <a:picLocks noGrp="1" noChangeAspect="1"/>
          </p:cNvPicPr>
          <p:nvPr>
            <p:ph sz="quarter" idx="12"/>
          </p:nvPr>
        </p:nvPicPr>
        <p:blipFill>
          <a:blip r:embed="rId2"/>
          <a:stretch>
            <a:fillRect/>
          </a:stretch>
        </p:blipFill>
        <p:spPr>
          <a:xfrm>
            <a:off x="3347864" y="884209"/>
            <a:ext cx="5500653" cy="2952328"/>
          </a:xfrm>
          <a:prstGeom prst="rect">
            <a:avLst/>
          </a:prstGeom>
        </p:spPr>
      </p:pic>
      <p:sp>
        <p:nvSpPr>
          <p:cNvPr id="2" name="TextBox 1">
            <a:extLst>
              <a:ext uri="{FF2B5EF4-FFF2-40B4-BE49-F238E27FC236}">
                <a16:creationId xmlns:a16="http://schemas.microsoft.com/office/drawing/2014/main" id="{1D1724A9-1067-E2C7-524B-107DD5D7BC44}"/>
              </a:ext>
            </a:extLst>
          </p:cNvPr>
          <p:cNvSpPr txBox="1"/>
          <p:nvPr/>
        </p:nvSpPr>
        <p:spPr>
          <a:xfrm>
            <a:off x="6300192" y="4223792"/>
            <a:ext cx="2787363" cy="184666"/>
          </a:xfrm>
          <a:prstGeom prst="rect">
            <a:avLst/>
          </a:prstGeom>
          <a:noFill/>
        </p:spPr>
        <p:txBody>
          <a:bodyPr wrap="square" rtlCol="0">
            <a:spAutoFit/>
          </a:bodyPr>
          <a:lstStyle/>
          <a:p>
            <a:r>
              <a:rPr lang="en-GB" sz="600" dirty="0"/>
              <a:t>Giuseppe Scarantino, Review of the 1st cooling cell integration, 6 May 2025</a:t>
            </a:r>
          </a:p>
        </p:txBody>
      </p:sp>
      <p:sp>
        <p:nvSpPr>
          <p:cNvPr id="3" name="Text Placeholder 29">
            <a:extLst>
              <a:ext uri="{FF2B5EF4-FFF2-40B4-BE49-F238E27FC236}">
                <a16:creationId xmlns:a16="http://schemas.microsoft.com/office/drawing/2014/main" id="{BA5635F4-DC3D-02A7-A278-BFFED81C5742}"/>
              </a:ext>
            </a:extLst>
          </p:cNvPr>
          <p:cNvSpPr txBox="1">
            <a:spLocks/>
          </p:cNvSpPr>
          <p:nvPr/>
        </p:nvSpPr>
        <p:spPr>
          <a:xfrm>
            <a:off x="179512" y="1467673"/>
            <a:ext cx="2808312" cy="3276600"/>
          </a:xfrm>
          <a:prstGeom prst="rect">
            <a:avLst/>
          </a:prstGeom>
        </p:spPr>
        <p:txBody>
          <a:bodyPr vert="horz">
            <a:normAutofit/>
          </a:bodyPr>
          <a:lstStyle>
            <a:lvl1pPr marL="342900" indent="-342900">
              <a:spcBef>
                <a:spcPct val="20000"/>
              </a:spcBef>
              <a:spcAft>
                <a:spcPts val="900"/>
              </a:spcAft>
              <a:buClr>
                <a:schemeClr val="accent1"/>
              </a:buClr>
              <a:buFont typeface="Wingdings" charset="2"/>
              <a:buChar char="§"/>
              <a:defRPr sz="1400">
                <a:cs typeface="Arial Narrow"/>
              </a:defRPr>
            </a:lvl1pPr>
            <a:lvl2pPr marL="742950" indent="-285750">
              <a:spcBef>
                <a:spcPct val="20000"/>
              </a:spcBef>
              <a:spcAft>
                <a:spcPts val="900"/>
              </a:spcAft>
              <a:buClr>
                <a:schemeClr val="accent1"/>
              </a:buClr>
              <a:buFont typeface="Wingdings" charset="2"/>
              <a:buChar char="§"/>
              <a:defRPr sz="2400">
                <a:cs typeface="Arial Narrow"/>
              </a:defRPr>
            </a:lvl2pPr>
            <a:lvl3pPr marL="1143000" indent="-228600">
              <a:spcBef>
                <a:spcPct val="20000"/>
              </a:spcBef>
              <a:spcAft>
                <a:spcPts val="900"/>
              </a:spcAft>
              <a:buClr>
                <a:schemeClr val="accent1"/>
              </a:buClr>
              <a:buFont typeface="Wingdings" charset="2"/>
              <a:buChar char="§"/>
              <a:defRPr sz="2000">
                <a:cs typeface="Arial Narrow"/>
              </a:defRPr>
            </a:lvl3pPr>
            <a:lvl4pPr marL="1600200" indent="-228600">
              <a:spcBef>
                <a:spcPct val="20000"/>
              </a:spcBef>
              <a:spcAft>
                <a:spcPts val="900"/>
              </a:spcAft>
              <a:buClr>
                <a:schemeClr val="accent1"/>
              </a:buClr>
              <a:buFont typeface="Wingdings" charset="2"/>
              <a:buChar char="§"/>
              <a:defRPr sz="2000">
                <a:cs typeface="Arial Narrow"/>
              </a:defRPr>
            </a:lvl4pPr>
            <a:lvl5pPr marL="2057400" indent="-228600">
              <a:spcBef>
                <a:spcPct val="20000"/>
              </a:spcBef>
              <a:spcAft>
                <a:spcPts val="900"/>
              </a:spcAft>
              <a:buClr>
                <a:schemeClr val="accent1"/>
              </a:buClr>
              <a:buFont typeface="Wingdings" charset="2"/>
              <a:buChar char="§"/>
              <a:defRPr sz="2000">
                <a:cs typeface="Arial Narrow"/>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Room temperature vacuum connections: </a:t>
            </a:r>
          </a:p>
          <a:p>
            <a:r>
              <a:rPr lang="en-GB" dirty="0"/>
              <a:t>One side can be assembled before the cryostat is in place, DN120 (=&gt; CF 202/150).</a:t>
            </a:r>
          </a:p>
          <a:p>
            <a:r>
              <a:rPr lang="en-GB" dirty="0"/>
              <a:t>Other side has to be connected remotely once the cryostat is in place (Max. OD 270).</a:t>
            </a:r>
          </a:p>
        </p:txBody>
      </p:sp>
      <p:cxnSp>
        <p:nvCxnSpPr>
          <p:cNvPr id="12" name="Straight Connector 11">
            <a:extLst>
              <a:ext uri="{FF2B5EF4-FFF2-40B4-BE49-F238E27FC236}">
                <a16:creationId xmlns:a16="http://schemas.microsoft.com/office/drawing/2014/main" id="{D206CB92-28CE-25C8-639D-4BCDE7D675AD}"/>
              </a:ext>
            </a:extLst>
          </p:cNvPr>
          <p:cNvCxnSpPr/>
          <p:nvPr/>
        </p:nvCxnSpPr>
        <p:spPr>
          <a:xfrm>
            <a:off x="8100392" y="3651870"/>
            <a:ext cx="576064"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3B1B5F01-3F13-5E40-B956-CA1652234E75}"/>
              </a:ext>
            </a:extLst>
          </p:cNvPr>
          <p:cNvSpPr txBox="1"/>
          <p:nvPr/>
        </p:nvSpPr>
        <p:spPr>
          <a:xfrm>
            <a:off x="467544" y="4152913"/>
            <a:ext cx="5976664" cy="369332"/>
          </a:xfrm>
          <a:prstGeom prst="rect">
            <a:avLst/>
          </a:prstGeom>
          <a:noFill/>
        </p:spPr>
        <p:txBody>
          <a:bodyPr wrap="square" rtlCol="0">
            <a:spAutoFit/>
          </a:bodyPr>
          <a:lstStyle/>
          <a:p>
            <a:r>
              <a:rPr lang="en-GB" dirty="0">
                <a:solidFill>
                  <a:schemeClr val="accent6">
                    <a:lumMod val="60000"/>
                    <a:lumOff val="40000"/>
                  </a:schemeClr>
                </a:solidFill>
              </a:rPr>
              <a:t>What are the possible solutions for this connection?</a:t>
            </a:r>
          </a:p>
        </p:txBody>
      </p:sp>
    </p:spTree>
    <p:extLst>
      <p:ext uri="{BB962C8B-B14F-4D97-AF65-F5344CB8AC3E}">
        <p14:creationId xmlns:p14="http://schemas.microsoft.com/office/powerpoint/2010/main" val="35569631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91BE418-2B6F-9690-65CA-25367F1F02CC}"/>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C131AB1B-2240-9018-3201-EA5BB28F444B}"/>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5" name="Title 4">
            <a:extLst>
              <a:ext uri="{FF2B5EF4-FFF2-40B4-BE49-F238E27FC236}">
                <a16:creationId xmlns:a16="http://schemas.microsoft.com/office/drawing/2014/main" id="{46DF5D49-D632-8913-5F58-EA825C96CCAF}"/>
              </a:ext>
            </a:extLst>
          </p:cNvPr>
          <p:cNvSpPr>
            <a:spLocks noGrp="1"/>
          </p:cNvSpPr>
          <p:nvPr>
            <p:ph type="title"/>
          </p:nvPr>
        </p:nvSpPr>
        <p:spPr/>
        <p:txBody>
          <a:bodyPr/>
          <a:lstStyle/>
          <a:p>
            <a:r>
              <a:rPr lang="en-GB" dirty="0"/>
              <a:t>Automatized clamps/collars</a:t>
            </a:r>
          </a:p>
        </p:txBody>
      </p:sp>
      <p:pic>
        <p:nvPicPr>
          <p:cNvPr id="6" name="Picture 5" descr="Screen Clipping">
            <a:extLst>
              <a:ext uri="{FF2B5EF4-FFF2-40B4-BE49-F238E27FC236}">
                <a16:creationId xmlns:a16="http://schemas.microsoft.com/office/drawing/2014/main" id="{92D4771D-03A0-D71E-ED6E-325E670E71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1384469"/>
            <a:ext cx="1824976" cy="1393502"/>
          </a:xfrm>
          <a:prstGeom prst="rect">
            <a:avLst/>
          </a:prstGeom>
        </p:spPr>
      </p:pic>
      <p:sp>
        <p:nvSpPr>
          <p:cNvPr id="8" name="TextBox 7">
            <a:extLst>
              <a:ext uri="{FF2B5EF4-FFF2-40B4-BE49-F238E27FC236}">
                <a16:creationId xmlns:a16="http://schemas.microsoft.com/office/drawing/2014/main" id="{DB9F2749-5725-1364-1A48-2E27087AA25D}"/>
              </a:ext>
            </a:extLst>
          </p:cNvPr>
          <p:cNvSpPr txBox="1"/>
          <p:nvPr/>
        </p:nvSpPr>
        <p:spPr>
          <a:xfrm>
            <a:off x="2771800" y="834363"/>
            <a:ext cx="6097488" cy="43088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100" dirty="0"/>
              <a:t>1979 SPS clamp for remote handling: Two sizes DN159 and DN350 in double and single configuration NAHIF plugin magnet</a:t>
            </a:r>
            <a:endParaRPr lang="en-GB" sz="1100" dirty="0"/>
          </a:p>
        </p:txBody>
      </p:sp>
      <p:pic>
        <p:nvPicPr>
          <p:cNvPr id="7" name="Content Placeholder 5" descr="Screen Clipping">
            <a:extLst>
              <a:ext uri="{FF2B5EF4-FFF2-40B4-BE49-F238E27FC236}">
                <a16:creationId xmlns:a16="http://schemas.microsoft.com/office/drawing/2014/main" id="{E8EB65D2-C115-6035-30A6-3625AAF0D8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232" y="1318893"/>
            <a:ext cx="5152903" cy="3315307"/>
          </a:xfrm>
          <a:prstGeom prst="rect">
            <a:avLst/>
          </a:prstGeom>
        </p:spPr>
      </p:pic>
      <p:grpSp>
        <p:nvGrpSpPr>
          <p:cNvPr id="9" name="Group 8">
            <a:extLst>
              <a:ext uri="{FF2B5EF4-FFF2-40B4-BE49-F238E27FC236}">
                <a16:creationId xmlns:a16="http://schemas.microsoft.com/office/drawing/2014/main" id="{9D266ED2-F825-7E6D-E4D0-EC30017B237A}"/>
              </a:ext>
            </a:extLst>
          </p:cNvPr>
          <p:cNvGrpSpPr/>
          <p:nvPr/>
        </p:nvGrpSpPr>
        <p:grpSpPr>
          <a:xfrm>
            <a:off x="4181347" y="2737739"/>
            <a:ext cx="695037" cy="1199396"/>
            <a:chOff x="4793131" y="3667944"/>
            <a:chExt cx="809438" cy="1396814"/>
          </a:xfrm>
        </p:grpSpPr>
        <p:sp>
          <p:nvSpPr>
            <p:cNvPr id="10" name="Freeform 13">
              <a:extLst>
                <a:ext uri="{FF2B5EF4-FFF2-40B4-BE49-F238E27FC236}">
                  <a16:creationId xmlns:a16="http://schemas.microsoft.com/office/drawing/2014/main" id="{7C5E2587-8425-01BE-D598-5BEE996B54A3}"/>
                </a:ext>
              </a:extLst>
            </p:cNvPr>
            <p:cNvSpPr/>
            <p:nvPr/>
          </p:nvSpPr>
          <p:spPr>
            <a:xfrm>
              <a:off x="5429625" y="3667944"/>
              <a:ext cx="172944" cy="698407"/>
            </a:xfrm>
            <a:custGeom>
              <a:avLst/>
              <a:gdLst>
                <a:gd name="connsiteX0" fmla="*/ 331694 w 363388"/>
                <a:gd name="connsiteY0" fmla="*/ 636494 h 636494"/>
                <a:gd name="connsiteX1" fmla="*/ 331694 w 363388"/>
                <a:gd name="connsiteY1" fmla="*/ 242047 h 636494"/>
                <a:gd name="connsiteX2" fmla="*/ 340659 w 363388"/>
                <a:gd name="connsiteY2" fmla="*/ 313765 h 636494"/>
                <a:gd name="connsiteX3" fmla="*/ 0 w 363388"/>
                <a:gd name="connsiteY3" fmla="*/ 0 h 636494"/>
                <a:gd name="connsiteX4" fmla="*/ 0 w 363388"/>
                <a:gd name="connsiteY4" fmla="*/ 0 h 636494"/>
                <a:gd name="connsiteX0" fmla="*/ 331694 w 356098"/>
                <a:gd name="connsiteY0" fmla="*/ 636494 h 636494"/>
                <a:gd name="connsiteX1" fmla="*/ 331694 w 356098"/>
                <a:gd name="connsiteY1" fmla="*/ 242047 h 636494"/>
                <a:gd name="connsiteX2" fmla="*/ 0 w 356098"/>
                <a:gd name="connsiteY2" fmla="*/ 0 h 636494"/>
                <a:gd name="connsiteX3" fmla="*/ 0 w 356098"/>
                <a:gd name="connsiteY3" fmla="*/ 0 h 636494"/>
                <a:gd name="connsiteX0" fmla="*/ 331694 w 331694"/>
                <a:gd name="connsiteY0" fmla="*/ 636494 h 636494"/>
                <a:gd name="connsiteX1" fmla="*/ 268941 w 331694"/>
                <a:gd name="connsiteY1" fmla="*/ 259977 h 636494"/>
                <a:gd name="connsiteX2" fmla="*/ 0 w 331694"/>
                <a:gd name="connsiteY2" fmla="*/ 0 h 636494"/>
                <a:gd name="connsiteX3" fmla="*/ 0 w 331694"/>
                <a:gd name="connsiteY3" fmla="*/ 0 h 636494"/>
                <a:gd name="connsiteX0" fmla="*/ 331694 w 331694"/>
                <a:gd name="connsiteY0" fmla="*/ 645529 h 645529"/>
                <a:gd name="connsiteX1" fmla="*/ 268941 w 331694"/>
                <a:gd name="connsiteY1" fmla="*/ 269012 h 645529"/>
                <a:gd name="connsiteX2" fmla="*/ 0 w 331694"/>
                <a:gd name="connsiteY2" fmla="*/ 9035 h 645529"/>
                <a:gd name="connsiteX3" fmla="*/ 0 w 331694"/>
                <a:gd name="connsiteY3" fmla="*/ 9035 h 645529"/>
                <a:gd name="connsiteX0" fmla="*/ 331694 w 396026"/>
                <a:gd name="connsiteY0" fmla="*/ 636494 h 636494"/>
                <a:gd name="connsiteX1" fmla="*/ 268941 w 396026"/>
                <a:gd name="connsiteY1" fmla="*/ 259977 h 636494"/>
                <a:gd name="connsiteX2" fmla="*/ 0 w 396026"/>
                <a:gd name="connsiteY2" fmla="*/ 0 h 636494"/>
                <a:gd name="connsiteX3" fmla="*/ 0 w 396026"/>
                <a:gd name="connsiteY3" fmla="*/ 0 h 636494"/>
                <a:gd name="connsiteX0" fmla="*/ 331694 w 396026"/>
                <a:gd name="connsiteY0" fmla="*/ 636494 h 636494"/>
                <a:gd name="connsiteX1" fmla="*/ 268941 w 396026"/>
                <a:gd name="connsiteY1" fmla="*/ 259977 h 636494"/>
                <a:gd name="connsiteX2" fmla="*/ 0 w 396026"/>
                <a:gd name="connsiteY2" fmla="*/ 0 h 636494"/>
                <a:gd name="connsiteX3" fmla="*/ 0 w 396026"/>
                <a:gd name="connsiteY3" fmla="*/ 0 h 636494"/>
                <a:gd name="connsiteX0" fmla="*/ 331694 w 331694"/>
                <a:gd name="connsiteY0" fmla="*/ 636494 h 636494"/>
                <a:gd name="connsiteX1" fmla="*/ 268941 w 331694"/>
                <a:gd name="connsiteY1" fmla="*/ 259977 h 636494"/>
                <a:gd name="connsiteX2" fmla="*/ 0 w 331694"/>
                <a:gd name="connsiteY2" fmla="*/ 0 h 636494"/>
                <a:gd name="connsiteX3" fmla="*/ 0 w 331694"/>
                <a:gd name="connsiteY3" fmla="*/ 0 h 636494"/>
                <a:gd name="connsiteX0" fmla="*/ 331694 w 331694"/>
                <a:gd name="connsiteY0" fmla="*/ 636494 h 636494"/>
                <a:gd name="connsiteX1" fmla="*/ 295835 w 331694"/>
                <a:gd name="connsiteY1" fmla="*/ 251013 h 636494"/>
                <a:gd name="connsiteX2" fmla="*/ 0 w 331694"/>
                <a:gd name="connsiteY2" fmla="*/ 0 h 636494"/>
                <a:gd name="connsiteX3" fmla="*/ 0 w 331694"/>
                <a:gd name="connsiteY3" fmla="*/ 0 h 636494"/>
                <a:gd name="connsiteX0" fmla="*/ 331694 w 331694"/>
                <a:gd name="connsiteY0" fmla="*/ 636494 h 636494"/>
                <a:gd name="connsiteX1" fmla="*/ 295835 w 331694"/>
                <a:gd name="connsiteY1" fmla="*/ 251013 h 636494"/>
                <a:gd name="connsiteX2" fmla="*/ 0 w 331694"/>
                <a:gd name="connsiteY2" fmla="*/ 0 h 636494"/>
                <a:gd name="connsiteX3" fmla="*/ 0 w 331694"/>
                <a:gd name="connsiteY3" fmla="*/ 0 h 636494"/>
                <a:gd name="connsiteX0" fmla="*/ 331694 w 339023"/>
                <a:gd name="connsiteY0" fmla="*/ 636494 h 636494"/>
                <a:gd name="connsiteX1" fmla="*/ 324410 w 339023"/>
                <a:gd name="connsiteY1" fmla="*/ 257363 h 636494"/>
                <a:gd name="connsiteX2" fmla="*/ 0 w 339023"/>
                <a:gd name="connsiteY2" fmla="*/ 0 h 636494"/>
                <a:gd name="connsiteX3" fmla="*/ 0 w 339023"/>
                <a:gd name="connsiteY3" fmla="*/ 0 h 636494"/>
                <a:gd name="connsiteX0" fmla="*/ 331694 w 331694"/>
                <a:gd name="connsiteY0" fmla="*/ 636494 h 636494"/>
                <a:gd name="connsiteX1" fmla="*/ 324410 w 331694"/>
                <a:gd name="connsiteY1" fmla="*/ 257363 h 636494"/>
                <a:gd name="connsiteX2" fmla="*/ 0 w 331694"/>
                <a:gd name="connsiteY2" fmla="*/ 0 h 636494"/>
                <a:gd name="connsiteX3" fmla="*/ 0 w 331694"/>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45982 w 347866"/>
                <a:gd name="connsiteY0" fmla="*/ 636494 h 636494"/>
                <a:gd name="connsiteX1" fmla="*/ 345047 w 347866"/>
                <a:gd name="connsiteY1" fmla="*/ 236726 h 636494"/>
                <a:gd name="connsiteX2" fmla="*/ 0 w 347866"/>
                <a:gd name="connsiteY2" fmla="*/ 0 h 636494"/>
                <a:gd name="connsiteX3" fmla="*/ 0 w 347866"/>
                <a:gd name="connsiteY3" fmla="*/ 0 h 636494"/>
                <a:gd name="connsiteX0" fmla="*/ 350744 w 350744"/>
                <a:gd name="connsiteY0" fmla="*/ 639669 h 639669"/>
                <a:gd name="connsiteX1" fmla="*/ 345047 w 350744"/>
                <a:gd name="connsiteY1" fmla="*/ 236726 h 639669"/>
                <a:gd name="connsiteX2" fmla="*/ 0 w 350744"/>
                <a:gd name="connsiteY2" fmla="*/ 0 h 639669"/>
                <a:gd name="connsiteX3" fmla="*/ 0 w 350744"/>
                <a:gd name="connsiteY3" fmla="*/ 0 h 639669"/>
                <a:gd name="connsiteX0" fmla="*/ 223744 w 345262"/>
                <a:gd name="connsiteY0" fmla="*/ 699994 h 699994"/>
                <a:gd name="connsiteX1" fmla="*/ 345047 w 345262"/>
                <a:gd name="connsiteY1" fmla="*/ 236726 h 699994"/>
                <a:gd name="connsiteX2" fmla="*/ 0 w 345262"/>
                <a:gd name="connsiteY2" fmla="*/ 0 h 699994"/>
                <a:gd name="connsiteX3" fmla="*/ 0 w 345262"/>
                <a:gd name="connsiteY3" fmla="*/ 0 h 699994"/>
                <a:gd name="connsiteX0" fmla="*/ 223744 w 224566"/>
                <a:gd name="connsiteY0" fmla="*/ 699994 h 699994"/>
                <a:gd name="connsiteX1" fmla="*/ 221222 w 224566"/>
                <a:gd name="connsiteY1" fmla="*/ 243076 h 699994"/>
                <a:gd name="connsiteX2" fmla="*/ 0 w 224566"/>
                <a:gd name="connsiteY2" fmla="*/ 0 h 699994"/>
                <a:gd name="connsiteX3" fmla="*/ 0 w 224566"/>
                <a:gd name="connsiteY3" fmla="*/ 0 h 699994"/>
                <a:gd name="connsiteX0" fmla="*/ 230506 w 231328"/>
                <a:gd name="connsiteY0" fmla="*/ 717196 h 717196"/>
                <a:gd name="connsiteX1" fmla="*/ 227984 w 231328"/>
                <a:gd name="connsiteY1" fmla="*/ 260278 h 717196"/>
                <a:gd name="connsiteX2" fmla="*/ 6762 w 231328"/>
                <a:gd name="connsiteY2" fmla="*/ 17202 h 717196"/>
                <a:gd name="connsiteX3" fmla="*/ 62325 w 231328"/>
                <a:gd name="connsiteY3" fmla="*/ 20377 h 717196"/>
                <a:gd name="connsiteX0" fmla="*/ 188533 w 189355"/>
                <a:gd name="connsiteY0" fmla="*/ 716003 h 716003"/>
                <a:gd name="connsiteX1" fmla="*/ 186011 w 189355"/>
                <a:gd name="connsiteY1" fmla="*/ 259085 h 716003"/>
                <a:gd name="connsiteX2" fmla="*/ 15589 w 189355"/>
                <a:gd name="connsiteY2" fmla="*/ 17596 h 716003"/>
                <a:gd name="connsiteX3" fmla="*/ 20352 w 189355"/>
                <a:gd name="connsiteY3" fmla="*/ 19184 h 716003"/>
                <a:gd name="connsiteX0" fmla="*/ 172944 w 173766"/>
                <a:gd name="connsiteY0" fmla="*/ 698407 h 698407"/>
                <a:gd name="connsiteX1" fmla="*/ 170422 w 173766"/>
                <a:gd name="connsiteY1" fmla="*/ 241489 h 698407"/>
                <a:gd name="connsiteX2" fmla="*/ 0 w 173766"/>
                <a:gd name="connsiteY2" fmla="*/ 0 h 698407"/>
                <a:gd name="connsiteX0" fmla="*/ 172944 w 173766"/>
                <a:gd name="connsiteY0" fmla="*/ 698407 h 698407"/>
                <a:gd name="connsiteX1" fmla="*/ 170422 w 173766"/>
                <a:gd name="connsiteY1" fmla="*/ 241489 h 698407"/>
                <a:gd name="connsiteX2" fmla="*/ 0 w 173766"/>
                <a:gd name="connsiteY2" fmla="*/ 0 h 698407"/>
                <a:gd name="connsiteX0" fmla="*/ 172944 w 173766"/>
                <a:gd name="connsiteY0" fmla="*/ 698407 h 698407"/>
                <a:gd name="connsiteX1" fmla="*/ 170422 w 173766"/>
                <a:gd name="connsiteY1" fmla="*/ 200214 h 698407"/>
                <a:gd name="connsiteX2" fmla="*/ 0 w 173766"/>
                <a:gd name="connsiteY2" fmla="*/ 0 h 698407"/>
                <a:gd name="connsiteX0" fmla="*/ 172944 w 173766"/>
                <a:gd name="connsiteY0" fmla="*/ 698407 h 698407"/>
                <a:gd name="connsiteX1" fmla="*/ 170422 w 173766"/>
                <a:gd name="connsiteY1" fmla="*/ 200214 h 698407"/>
                <a:gd name="connsiteX2" fmla="*/ 0 w 173766"/>
                <a:gd name="connsiteY2" fmla="*/ 0 h 698407"/>
                <a:gd name="connsiteX0" fmla="*/ 172944 w 172944"/>
                <a:gd name="connsiteY0" fmla="*/ 698407 h 698407"/>
                <a:gd name="connsiteX1" fmla="*/ 170422 w 172944"/>
                <a:gd name="connsiteY1" fmla="*/ 200214 h 698407"/>
                <a:gd name="connsiteX2" fmla="*/ 0 w 172944"/>
                <a:gd name="connsiteY2" fmla="*/ 0 h 698407"/>
              </a:gdLst>
              <a:ahLst/>
              <a:cxnLst>
                <a:cxn ang="0">
                  <a:pos x="connsiteX0" y="connsiteY0"/>
                </a:cxn>
                <a:cxn ang="0">
                  <a:pos x="connsiteX1" y="connsiteY1"/>
                </a:cxn>
                <a:cxn ang="0">
                  <a:pos x="connsiteX2" y="connsiteY2"/>
                </a:cxn>
              </a:cxnLst>
              <a:rect l="l" t="t" r="r" b="b"/>
              <a:pathLst>
                <a:path w="172944" h="698407">
                  <a:moveTo>
                    <a:pt x="172944" y="698407"/>
                  </a:moveTo>
                  <a:cubicBezTo>
                    <a:pt x="172197" y="330853"/>
                    <a:pt x="173410" y="617446"/>
                    <a:pt x="170422" y="200214"/>
                  </a:cubicBezTo>
                  <a:cubicBezTo>
                    <a:pt x="150718" y="148106"/>
                    <a:pt x="27610" y="39983"/>
                    <a:pt x="0" y="0"/>
                  </a:cubicBezTo>
                </a:path>
              </a:pathLst>
            </a:custGeom>
            <a:ln w="28575">
              <a:solidFill>
                <a:srgbClr val="FF0000"/>
              </a:solidFill>
              <a:tailEnd type="arrow"/>
            </a:ln>
            <a:effectLst/>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1" name="Freeform 14">
              <a:extLst>
                <a:ext uri="{FF2B5EF4-FFF2-40B4-BE49-F238E27FC236}">
                  <a16:creationId xmlns:a16="http://schemas.microsoft.com/office/drawing/2014/main" id="{CA7322F3-A3A7-4B95-F79E-7467E6B07A28}"/>
                </a:ext>
              </a:extLst>
            </p:cNvPr>
            <p:cNvSpPr/>
            <p:nvPr/>
          </p:nvSpPr>
          <p:spPr>
            <a:xfrm flipV="1">
              <a:off x="5429625" y="4366350"/>
              <a:ext cx="172944" cy="698407"/>
            </a:xfrm>
            <a:custGeom>
              <a:avLst/>
              <a:gdLst>
                <a:gd name="connsiteX0" fmla="*/ 331694 w 363388"/>
                <a:gd name="connsiteY0" fmla="*/ 636494 h 636494"/>
                <a:gd name="connsiteX1" fmla="*/ 331694 w 363388"/>
                <a:gd name="connsiteY1" fmla="*/ 242047 h 636494"/>
                <a:gd name="connsiteX2" fmla="*/ 340659 w 363388"/>
                <a:gd name="connsiteY2" fmla="*/ 313765 h 636494"/>
                <a:gd name="connsiteX3" fmla="*/ 0 w 363388"/>
                <a:gd name="connsiteY3" fmla="*/ 0 h 636494"/>
                <a:gd name="connsiteX4" fmla="*/ 0 w 363388"/>
                <a:gd name="connsiteY4" fmla="*/ 0 h 636494"/>
                <a:gd name="connsiteX0" fmla="*/ 331694 w 356098"/>
                <a:gd name="connsiteY0" fmla="*/ 636494 h 636494"/>
                <a:gd name="connsiteX1" fmla="*/ 331694 w 356098"/>
                <a:gd name="connsiteY1" fmla="*/ 242047 h 636494"/>
                <a:gd name="connsiteX2" fmla="*/ 0 w 356098"/>
                <a:gd name="connsiteY2" fmla="*/ 0 h 636494"/>
                <a:gd name="connsiteX3" fmla="*/ 0 w 356098"/>
                <a:gd name="connsiteY3" fmla="*/ 0 h 636494"/>
                <a:gd name="connsiteX0" fmla="*/ 331694 w 331694"/>
                <a:gd name="connsiteY0" fmla="*/ 636494 h 636494"/>
                <a:gd name="connsiteX1" fmla="*/ 268941 w 331694"/>
                <a:gd name="connsiteY1" fmla="*/ 259977 h 636494"/>
                <a:gd name="connsiteX2" fmla="*/ 0 w 331694"/>
                <a:gd name="connsiteY2" fmla="*/ 0 h 636494"/>
                <a:gd name="connsiteX3" fmla="*/ 0 w 331694"/>
                <a:gd name="connsiteY3" fmla="*/ 0 h 636494"/>
                <a:gd name="connsiteX0" fmla="*/ 331694 w 331694"/>
                <a:gd name="connsiteY0" fmla="*/ 645529 h 645529"/>
                <a:gd name="connsiteX1" fmla="*/ 268941 w 331694"/>
                <a:gd name="connsiteY1" fmla="*/ 269012 h 645529"/>
                <a:gd name="connsiteX2" fmla="*/ 0 w 331694"/>
                <a:gd name="connsiteY2" fmla="*/ 9035 h 645529"/>
                <a:gd name="connsiteX3" fmla="*/ 0 w 331694"/>
                <a:gd name="connsiteY3" fmla="*/ 9035 h 645529"/>
                <a:gd name="connsiteX0" fmla="*/ 331694 w 396026"/>
                <a:gd name="connsiteY0" fmla="*/ 636494 h 636494"/>
                <a:gd name="connsiteX1" fmla="*/ 268941 w 396026"/>
                <a:gd name="connsiteY1" fmla="*/ 259977 h 636494"/>
                <a:gd name="connsiteX2" fmla="*/ 0 w 396026"/>
                <a:gd name="connsiteY2" fmla="*/ 0 h 636494"/>
                <a:gd name="connsiteX3" fmla="*/ 0 w 396026"/>
                <a:gd name="connsiteY3" fmla="*/ 0 h 636494"/>
                <a:gd name="connsiteX0" fmla="*/ 331694 w 396026"/>
                <a:gd name="connsiteY0" fmla="*/ 636494 h 636494"/>
                <a:gd name="connsiteX1" fmla="*/ 268941 w 396026"/>
                <a:gd name="connsiteY1" fmla="*/ 259977 h 636494"/>
                <a:gd name="connsiteX2" fmla="*/ 0 w 396026"/>
                <a:gd name="connsiteY2" fmla="*/ 0 h 636494"/>
                <a:gd name="connsiteX3" fmla="*/ 0 w 396026"/>
                <a:gd name="connsiteY3" fmla="*/ 0 h 636494"/>
                <a:gd name="connsiteX0" fmla="*/ 331694 w 331694"/>
                <a:gd name="connsiteY0" fmla="*/ 636494 h 636494"/>
                <a:gd name="connsiteX1" fmla="*/ 268941 w 331694"/>
                <a:gd name="connsiteY1" fmla="*/ 259977 h 636494"/>
                <a:gd name="connsiteX2" fmla="*/ 0 w 331694"/>
                <a:gd name="connsiteY2" fmla="*/ 0 h 636494"/>
                <a:gd name="connsiteX3" fmla="*/ 0 w 331694"/>
                <a:gd name="connsiteY3" fmla="*/ 0 h 636494"/>
                <a:gd name="connsiteX0" fmla="*/ 331694 w 331694"/>
                <a:gd name="connsiteY0" fmla="*/ 636494 h 636494"/>
                <a:gd name="connsiteX1" fmla="*/ 295835 w 331694"/>
                <a:gd name="connsiteY1" fmla="*/ 251013 h 636494"/>
                <a:gd name="connsiteX2" fmla="*/ 0 w 331694"/>
                <a:gd name="connsiteY2" fmla="*/ 0 h 636494"/>
                <a:gd name="connsiteX3" fmla="*/ 0 w 331694"/>
                <a:gd name="connsiteY3" fmla="*/ 0 h 636494"/>
                <a:gd name="connsiteX0" fmla="*/ 331694 w 331694"/>
                <a:gd name="connsiteY0" fmla="*/ 636494 h 636494"/>
                <a:gd name="connsiteX1" fmla="*/ 295835 w 331694"/>
                <a:gd name="connsiteY1" fmla="*/ 251013 h 636494"/>
                <a:gd name="connsiteX2" fmla="*/ 0 w 331694"/>
                <a:gd name="connsiteY2" fmla="*/ 0 h 636494"/>
                <a:gd name="connsiteX3" fmla="*/ 0 w 331694"/>
                <a:gd name="connsiteY3" fmla="*/ 0 h 636494"/>
                <a:gd name="connsiteX0" fmla="*/ 331694 w 339023"/>
                <a:gd name="connsiteY0" fmla="*/ 636494 h 636494"/>
                <a:gd name="connsiteX1" fmla="*/ 324410 w 339023"/>
                <a:gd name="connsiteY1" fmla="*/ 257363 h 636494"/>
                <a:gd name="connsiteX2" fmla="*/ 0 w 339023"/>
                <a:gd name="connsiteY2" fmla="*/ 0 h 636494"/>
                <a:gd name="connsiteX3" fmla="*/ 0 w 339023"/>
                <a:gd name="connsiteY3" fmla="*/ 0 h 636494"/>
                <a:gd name="connsiteX0" fmla="*/ 331694 w 331694"/>
                <a:gd name="connsiteY0" fmla="*/ 636494 h 636494"/>
                <a:gd name="connsiteX1" fmla="*/ 324410 w 331694"/>
                <a:gd name="connsiteY1" fmla="*/ 257363 h 636494"/>
                <a:gd name="connsiteX2" fmla="*/ 0 w 331694"/>
                <a:gd name="connsiteY2" fmla="*/ 0 h 636494"/>
                <a:gd name="connsiteX3" fmla="*/ 0 w 331694"/>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45982 w 347866"/>
                <a:gd name="connsiteY0" fmla="*/ 636494 h 636494"/>
                <a:gd name="connsiteX1" fmla="*/ 345047 w 347866"/>
                <a:gd name="connsiteY1" fmla="*/ 236726 h 636494"/>
                <a:gd name="connsiteX2" fmla="*/ 0 w 347866"/>
                <a:gd name="connsiteY2" fmla="*/ 0 h 636494"/>
                <a:gd name="connsiteX3" fmla="*/ 0 w 347866"/>
                <a:gd name="connsiteY3" fmla="*/ 0 h 636494"/>
                <a:gd name="connsiteX0" fmla="*/ 350744 w 350744"/>
                <a:gd name="connsiteY0" fmla="*/ 639669 h 639669"/>
                <a:gd name="connsiteX1" fmla="*/ 345047 w 350744"/>
                <a:gd name="connsiteY1" fmla="*/ 236726 h 639669"/>
                <a:gd name="connsiteX2" fmla="*/ 0 w 350744"/>
                <a:gd name="connsiteY2" fmla="*/ 0 h 639669"/>
                <a:gd name="connsiteX3" fmla="*/ 0 w 350744"/>
                <a:gd name="connsiteY3" fmla="*/ 0 h 639669"/>
                <a:gd name="connsiteX0" fmla="*/ 223744 w 345262"/>
                <a:gd name="connsiteY0" fmla="*/ 699994 h 699994"/>
                <a:gd name="connsiteX1" fmla="*/ 345047 w 345262"/>
                <a:gd name="connsiteY1" fmla="*/ 236726 h 699994"/>
                <a:gd name="connsiteX2" fmla="*/ 0 w 345262"/>
                <a:gd name="connsiteY2" fmla="*/ 0 h 699994"/>
                <a:gd name="connsiteX3" fmla="*/ 0 w 345262"/>
                <a:gd name="connsiteY3" fmla="*/ 0 h 699994"/>
                <a:gd name="connsiteX0" fmla="*/ 223744 w 224566"/>
                <a:gd name="connsiteY0" fmla="*/ 699994 h 699994"/>
                <a:gd name="connsiteX1" fmla="*/ 221222 w 224566"/>
                <a:gd name="connsiteY1" fmla="*/ 243076 h 699994"/>
                <a:gd name="connsiteX2" fmla="*/ 0 w 224566"/>
                <a:gd name="connsiteY2" fmla="*/ 0 h 699994"/>
                <a:gd name="connsiteX3" fmla="*/ 0 w 224566"/>
                <a:gd name="connsiteY3" fmla="*/ 0 h 699994"/>
                <a:gd name="connsiteX0" fmla="*/ 230506 w 231328"/>
                <a:gd name="connsiteY0" fmla="*/ 717196 h 717196"/>
                <a:gd name="connsiteX1" fmla="*/ 227984 w 231328"/>
                <a:gd name="connsiteY1" fmla="*/ 260278 h 717196"/>
                <a:gd name="connsiteX2" fmla="*/ 6762 w 231328"/>
                <a:gd name="connsiteY2" fmla="*/ 17202 h 717196"/>
                <a:gd name="connsiteX3" fmla="*/ 62325 w 231328"/>
                <a:gd name="connsiteY3" fmla="*/ 20377 h 717196"/>
                <a:gd name="connsiteX0" fmla="*/ 188533 w 189355"/>
                <a:gd name="connsiteY0" fmla="*/ 716003 h 716003"/>
                <a:gd name="connsiteX1" fmla="*/ 186011 w 189355"/>
                <a:gd name="connsiteY1" fmla="*/ 259085 h 716003"/>
                <a:gd name="connsiteX2" fmla="*/ 15589 w 189355"/>
                <a:gd name="connsiteY2" fmla="*/ 17596 h 716003"/>
                <a:gd name="connsiteX3" fmla="*/ 20352 w 189355"/>
                <a:gd name="connsiteY3" fmla="*/ 19184 h 716003"/>
                <a:gd name="connsiteX0" fmla="*/ 172944 w 173766"/>
                <a:gd name="connsiteY0" fmla="*/ 698407 h 698407"/>
                <a:gd name="connsiteX1" fmla="*/ 170422 w 173766"/>
                <a:gd name="connsiteY1" fmla="*/ 241489 h 698407"/>
                <a:gd name="connsiteX2" fmla="*/ 0 w 173766"/>
                <a:gd name="connsiteY2" fmla="*/ 0 h 698407"/>
                <a:gd name="connsiteX0" fmla="*/ 172944 w 173766"/>
                <a:gd name="connsiteY0" fmla="*/ 698407 h 698407"/>
                <a:gd name="connsiteX1" fmla="*/ 170422 w 173766"/>
                <a:gd name="connsiteY1" fmla="*/ 241489 h 698407"/>
                <a:gd name="connsiteX2" fmla="*/ 0 w 173766"/>
                <a:gd name="connsiteY2" fmla="*/ 0 h 698407"/>
                <a:gd name="connsiteX0" fmla="*/ 172944 w 173766"/>
                <a:gd name="connsiteY0" fmla="*/ 698407 h 698407"/>
                <a:gd name="connsiteX1" fmla="*/ 170422 w 173766"/>
                <a:gd name="connsiteY1" fmla="*/ 200214 h 698407"/>
                <a:gd name="connsiteX2" fmla="*/ 0 w 173766"/>
                <a:gd name="connsiteY2" fmla="*/ 0 h 698407"/>
                <a:gd name="connsiteX0" fmla="*/ 172944 w 173766"/>
                <a:gd name="connsiteY0" fmla="*/ 698407 h 698407"/>
                <a:gd name="connsiteX1" fmla="*/ 170422 w 173766"/>
                <a:gd name="connsiteY1" fmla="*/ 200214 h 698407"/>
                <a:gd name="connsiteX2" fmla="*/ 0 w 173766"/>
                <a:gd name="connsiteY2" fmla="*/ 0 h 698407"/>
                <a:gd name="connsiteX0" fmla="*/ 172944 w 172944"/>
                <a:gd name="connsiteY0" fmla="*/ 698407 h 698407"/>
                <a:gd name="connsiteX1" fmla="*/ 170422 w 172944"/>
                <a:gd name="connsiteY1" fmla="*/ 200214 h 698407"/>
                <a:gd name="connsiteX2" fmla="*/ 0 w 172944"/>
                <a:gd name="connsiteY2" fmla="*/ 0 h 698407"/>
              </a:gdLst>
              <a:ahLst/>
              <a:cxnLst>
                <a:cxn ang="0">
                  <a:pos x="connsiteX0" y="connsiteY0"/>
                </a:cxn>
                <a:cxn ang="0">
                  <a:pos x="connsiteX1" y="connsiteY1"/>
                </a:cxn>
                <a:cxn ang="0">
                  <a:pos x="connsiteX2" y="connsiteY2"/>
                </a:cxn>
              </a:cxnLst>
              <a:rect l="l" t="t" r="r" b="b"/>
              <a:pathLst>
                <a:path w="172944" h="698407">
                  <a:moveTo>
                    <a:pt x="172944" y="698407"/>
                  </a:moveTo>
                  <a:cubicBezTo>
                    <a:pt x="172197" y="330853"/>
                    <a:pt x="173410" y="617446"/>
                    <a:pt x="170422" y="200214"/>
                  </a:cubicBezTo>
                  <a:cubicBezTo>
                    <a:pt x="150718" y="148106"/>
                    <a:pt x="27610" y="39983"/>
                    <a:pt x="0" y="0"/>
                  </a:cubicBezTo>
                </a:path>
              </a:pathLst>
            </a:custGeom>
            <a:ln w="28575">
              <a:solidFill>
                <a:srgbClr val="FF0000"/>
              </a:solidFill>
              <a:tailEnd type="arrow"/>
            </a:ln>
            <a:effectLst/>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2" name="Freeform 15">
              <a:extLst>
                <a:ext uri="{FF2B5EF4-FFF2-40B4-BE49-F238E27FC236}">
                  <a16:creationId xmlns:a16="http://schemas.microsoft.com/office/drawing/2014/main" id="{1DD6E198-6A85-834C-6E33-47E72A5EFDB4}"/>
                </a:ext>
              </a:extLst>
            </p:cNvPr>
            <p:cNvSpPr/>
            <p:nvPr/>
          </p:nvSpPr>
          <p:spPr>
            <a:xfrm flipH="1">
              <a:off x="4793131" y="3667944"/>
              <a:ext cx="172944" cy="698407"/>
            </a:xfrm>
            <a:custGeom>
              <a:avLst/>
              <a:gdLst>
                <a:gd name="connsiteX0" fmla="*/ 331694 w 363388"/>
                <a:gd name="connsiteY0" fmla="*/ 636494 h 636494"/>
                <a:gd name="connsiteX1" fmla="*/ 331694 w 363388"/>
                <a:gd name="connsiteY1" fmla="*/ 242047 h 636494"/>
                <a:gd name="connsiteX2" fmla="*/ 340659 w 363388"/>
                <a:gd name="connsiteY2" fmla="*/ 313765 h 636494"/>
                <a:gd name="connsiteX3" fmla="*/ 0 w 363388"/>
                <a:gd name="connsiteY3" fmla="*/ 0 h 636494"/>
                <a:gd name="connsiteX4" fmla="*/ 0 w 363388"/>
                <a:gd name="connsiteY4" fmla="*/ 0 h 636494"/>
                <a:gd name="connsiteX0" fmla="*/ 331694 w 356098"/>
                <a:gd name="connsiteY0" fmla="*/ 636494 h 636494"/>
                <a:gd name="connsiteX1" fmla="*/ 331694 w 356098"/>
                <a:gd name="connsiteY1" fmla="*/ 242047 h 636494"/>
                <a:gd name="connsiteX2" fmla="*/ 0 w 356098"/>
                <a:gd name="connsiteY2" fmla="*/ 0 h 636494"/>
                <a:gd name="connsiteX3" fmla="*/ 0 w 356098"/>
                <a:gd name="connsiteY3" fmla="*/ 0 h 636494"/>
                <a:gd name="connsiteX0" fmla="*/ 331694 w 331694"/>
                <a:gd name="connsiteY0" fmla="*/ 636494 h 636494"/>
                <a:gd name="connsiteX1" fmla="*/ 268941 w 331694"/>
                <a:gd name="connsiteY1" fmla="*/ 259977 h 636494"/>
                <a:gd name="connsiteX2" fmla="*/ 0 w 331694"/>
                <a:gd name="connsiteY2" fmla="*/ 0 h 636494"/>
                <a:gd name="connsiteX3" fmla="*/ 0 w 331694"/>
                <a:gd name="connsiteY3" fmla="*/ 0 h 636494"/>
                <a:gd name="connsiteX0" fmla="*/ 331694 w 331694"/>
                <a:gd name="connsiteY0" fmla="*/ 645529 h 645529"/>
                <a:gd name="connsiteX1" fmla="*/ 268941 w 331694"/>
                <a:gd name="connsiteY1" fmla="*/ 269012 h 645529"/>
                <a:gd name="connsiteX2" fmla="*/ 0 w 331694"/>
                <a:gd name="connsiteY2" fmla="*/ 9035 h 645529"/>
                <a:gd name="connsiteX3" fmla="*/ 0 w 331694"/>
                <a:gd name="connsiteY3" fmla="*/ 9035 h 645529"/>
                <a:gd name="connsiteX0" fmla="*/ 331694 w 396026"/>
                <a:gd name="connsiteY0" fmla="*/ 636494 h 636494"/>
                <a:gd name="connsiteX1" fmla="*/ 268941 w 396026"/>
                <a:gd name="connsiteY1" fmla="*/ 259977 h 636494"/>
                <a:gd name="connsiteX2" fmla="*/ 0 w 396026"/>
                <a:gd name="connsiteY2" fmla="*/ 0 h 636494"/>
                <a:gd name="connsiteX3" fmla="*/ 0 w 396026"/>
                <a:gd name="connsiteY3" fmla="*/ 0 h 636494"/>
                <a:gd name="connsiteX0" fmla="*/ 331694 w 396026"/>
                <a:gd name="connsiteY0" fmla="*/ 636494 h 636494"/>
                <a:gd name="connsiteX1" fmla="*/ 268941 w 396026"/>
                <a:gd name="connsiteY1" fmla="*/ 259977 h 636494"/>
                <a:gd name="connsiteX2" fmla="*/ 0 w 396026"/>
                <a:gd name="connsiteY2" fmla="*/ 0 h 636494"/>
                <a:gd name="connsiteX3" fmla="*/ 0 w 396026"/>
                <a:gd name="connsiteY3" fmla="*/ 0 h 636494"/>
                <a:gd name="connsiteX0" fmla="*/ 331694 w 331694"/>
                <a:gd name="connsiteY0" fmla="*/ 636494 h 636494"/>
                <a:gd name="connsiteX1" fmla="*/ 268941 w 331694"/>
                <a:gd name="connsiteY1" fmla="*/ 259977 h 636494"/>
                <a:gd name="connsiteX2" fmla="*/ 0 w 331694"/>
                <a:gd name="connsiteY2" fmla="*/ 0 h 636494"/>
                <a:gd name="connsiteX3" fmla="*/ 0 w 331694"/>
                <a:gd name="connsiteY3" fmla="*/ 0 h 636494"/>
                <a:gd name="connsiteX0" fmla="*/ 331694 w 331694"/>
                <a:gd name="connsiteY0" fmla="*/ 636494 h 636494"/>
                <a:gd name="connsiteX1" fmla="*/ 295835 w 331694"/>
                <a:gd name="connsiteY1" fmla="*/ 251013 h 636494"/>
                <a:gd name="connsiteX2" fmla="*/ 0 w 331694"/>
                <a:gd name="connsiteY2" fmla="*/ 0 h 636494"/>
                <a:gd name="connsiteX3" fmla="*/ 0 w 331694"/>
                <a:gd name="connsiteY3" fmla="*/ 0 h 636494"/>
                <a:gd name="connsiteX0" fmla="*/ 331694 w 331694"/>
                <a:gd name="connsiteY0" fmla="*/ 636494 h 636494"/>
                <a:gd name="connsiteX1" fmla="*/ 295835 w 331694"/>
                <a:gd name="connsiteY1" fmla="*/ 251013 h 636494"/>
                <a:gd name="connsiteX2" fmla="*/ 0 w 331694"/>
                <a:gd name="connsiteY2" fmla="*/ 0 h 636494"/>
                <a:gd name="connsiteX3" fmla="*/ 0 w 331694"/>
                <a:gd name="connsiteY3" fmla="*/ 0 h 636494"/>
                <a:gd name="connsiteX0" fmla="*/ 331694 w 339023"/>
                <a:gd name="connsiteY0" fmla="*/ 636494 h 636494"/>
                <a:gd name="connsiteX1" fmla="*/ 324410 w 339023"/>
                <a:gd name="connsiteY1" fmla="*/ 257363 h 636494"/>
                <a:gd name="connsiteX2" fmla="*/ 0 w 339023"/>
                <a:gd name="connsiteY2" fmla="*/ 0 h 636494"/>
                <a:gd name="connsiteX3" fmla="*/ 0 w 339023"/>
                <a:gd name="connsiteY3" fmla="*/ 0 h 636494"/>
                <a:gd name="connsiteX0" fmla="*/ 331694 w 331694"/>
                <a:gd name="connsiteY0" fmla="*/ 636494 h 636494"/>
                <a:gd name="connsiteX1" fmla="*/ 324410 w 331694"/>
                <a:gd name="connsiteY1" fmla="*/ 257363 h 636494"/>
                <a:gd name="connsiteX2" fmla="*/ 0 w 331694"/>
                <a:gd name="connsiteY2" fmla="*/ 0 h 636494"/>
                <a:gd name="connsiteX3" fmla="*/ 0 w 331694"/>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45982 w 347866"/>
                <a:gd name="connsiteY0" fmla="*/ 636494 h 636494"/>
                <a:gd name="connsiteX1" fmla="*/ 345047 w 347866"/>
                <a:gd name="connsiteY1" fmla="*/ 236726 h 636494"/>
                <a:gd name="connsiteX2" fmla="*/ 0 w 347866"/>
                <a:gd name="connsiteY2" fmla="*/ 0 h 636494"/>
                <a:gd name="connsiteX3" fmla="*/ 0 w 347866"/>
                <a:gd name="connsiteY3" fmla="*/ 0 h 636494"/>
                <a:gd name="connsiteX0" fmla="*/ 350744 w 350744"/>
                <a:gd name="connsiteY0" fmla="*/ 639669 h 639669"/>
                <a:gd name="connsiteX1" fmla="*/ 345047 w 350744"/>
                <a:gd name="connsiteY1" fmla="*/ 236726 h 639669"/>
                <a:gd name="connsiteX2" fmla="*/ 0 w 350744"/>
                <a:gd name="connsiteY2" fmla="*/ 0 h 639669"/>
                <a:gd name="connsiteX3" fmla="*/ 0 w 350744"/>
                <a:gd name="connsiteY3" fmla="*/ 0 h 639669"/>
                <a:gd name="connsiteX0" fmla="*/ 223744 w 345262"/>
                <a:gd name="connsiteY0" fmla="*/ 699994 h 699994"/>
                <a:gd name="connsiteX1" fmla="*/ 345047 w 345262"/>
                <a:gd name="connsiteY1" fmla="*/ 236726 h 699994"/>
                <a:gd name="connsiteX2" fmla="*/ 0 w 345262"/>
                <a:gd name="connsiteY2" fmla="*/ 0 h 699994"/>
                <a:gd name="connsiteX3" fmla="*/ 0 w 345262"/>
                <a:gd name="connsiteY3" fmla="*/ 0 h 699994"/>
                <a:gd name="connsiteX0" fmla="*/ 223744 w 224566"/>
                <a:gd name="connsiteY0" fmla="*/ 699994 h 699994"/>
                <a:gd name="connsiteX1" fmla="*/ 221222 w 224566"/>
                <a:gd name="connsiteY1" fmla="*/ 243076 h 699994"/>
                <a:gd name="connsiteX2" fmla="*/ 0 w 224566"/>
                <a:gd name="connsiteY2" fmla="*/ 0 h 699994"/>
                <a:gd name="connsiteX3" fmla="*/ 0 w 224566"/>
                <a:gd name="connsiteY3" fmla="*/ 0 h 699994"/>
                <a:gd name="connsiteX0" fmla="*/ 230506 w 231328"/>
                <a:gd name="connsiteY0" fmla="*/ 717196 h 717196"/>
                <a:gd name="connsiteX1" fmla="*/ 227984 w 231328"/>
                <a:gd name="connsiteY1" fmla="*/ 260278 h 717196"/>
                <a:gd name="connsiteX2" fmla="*/ 6762 w 231328"/>
                <a:gd name="connsiteY2" fmla="*/ 17202 h 717196"/>
                <a:gd name="connsiteX3" fmla="*/ 62325 w 231328"/>
                <a:gd name="connsiteY3" fmla="*/ 20377 h 717196"/>
                <a:gd name="connsiteX0" fmla="*/ 188533 w 189355"/>
                <a:gd name="connsiteY0" fmla="*/ 716003 h 716003"/>
                <a:gd name="connsiteX1" fmla="*/ 186011 w 189355"/>
                <a:gd name="connsiteY1" fmla="*/ 259085 h 716003"/>
                <a:gd name="connsiteX2" fmla="*/ 15589 w 189355"/>
                <a:gd name="connsiteY2" fmla="*/ 17596 h 716003"/>
                <a:gd name="connsiteX3" fmla="*/ 20352 w 189355"/>
                <a:gd name="connsiteY3" fmla="*/ 19184 h 716003"/>
                <a:gd name="connsiteX0" fmla="*/ 172944 w 173766"/>
                <a:gd name="connsiteY0" fmla="*/ 698407 h 698407"/>
                <a:gd name="connsiteX1" fmla="*/ 170422 w 173766"/>
                <a:gd name="connsiteY1" fmla="*/ 241489 h 698407"/>
                <a:gd name="connsiteX2" fmla="*/ 0 w 173766"/>
                <a:gd name="connsiteY2" fmla="*/ 0 h 698407"/>
                <a:gd name="connsiteX0" fmla="*/ 172944 w 173766"/>
                <a:gd name="connsiteY0" fmla="*/ 698407 h 698407"/>
                <a:gd name="connsiteX1" fmla="*/ 170422 w 173766"/>
                <a:gd name="connsiteY1" fmla="*/ 241489 h 698407"/>
                <a:gd name="connsiteX2" fmla="*/ 0 w 173766"/>
                <a:gd name="connsiteY2" fmla="*/ 0 h 698407"/>
                <a:gd name="connsiteX0" fmla="*/ 172944 w 173766"/>
                <a:gd name="connsiteY0" fmla="*/ 698407 h 698407"/>
                <a:gd name="connsiteX1" fmla="*/ 170422 w 173766"/>
                <a:gd name="connsiteY1" fmla="*/ 200214 h 698407"/>
                <a:gd name="connsiteX2" fmla="*/ 0 w 173766"/>
                <a:gd name="connsiteY2" fmla="*/ 0 h 698407"/>
                <a:gd name="connsiteX0" fmla="*/ 172944 w 173766"/>
                <a:gd name="connsiteY0" fmla="*/ 698407 h 698407"/>
                <a:gd name="connsiteX1" fmla="*/ 170422 w 173766"/>
                <a:gd name="connsiteY1" fmla="*/ 200214 h 698407"/>
                <a:gd name="connsiteX2" fmla="*/ 0 w 173766"/>
                <a:gd name="connsiteY2" fmla="*/ 0 h 698407"/>
                <a:gd name="connsiteX0" fmla="*/ 172944 w 172944"/>
                <a:gd name="connsiteY0" fmla="*/ 698407 h 698407"/>
                <a:gd name="connsiteX1" fmla="*/ 170422 w 172944"/>
                <a:gd name="connsiteY1" fmla="*/ 200214 h 698407"/>
                <a:gd name="connsiteX2" fmla="*/ 0 w 172944"/>
                <a:gd name="connsiteY2" fmla="*/ 0 h 698407"/>
              </a:gdLst>
              <a:ahLst/>
              <a:cxnLst>
                <a:cxn ang="0">
                  <a:pos x="connsiteX0" y="connsiteY0"/>
                </a:cxn>
                <a:cxn ang="0">
                  <a:pos x="connsiteX1" y="connsiteY1"/>
                </a:cxn>
                <a:cxn ang="0">
                  <a:pos x="connsiteX2" y="connsiteY2"/>
                </a:cxn>
              </a:cxnLst>
              <a:rect l="l" t="t" r="r" b="b"/>
              <a:pathLst>
                <a:path w="172944" h="698407">
                  <a:moveTo>
                    <a:pt x="172944" y="698407"/>
                  </a:moveTo>
                  <a:cubicBezTo>
                    <a:pt x="172197" y="330853"/>
                    <a:pt x="173410" y="617446"/>
                    <a:pt x="170422" y="200214"/>
                  </a:cubicBezTo>
                  <a:cubicBezTo>
                    <a:pt x="150718" y="148106"/>
                    <a:pt x="27610" y="39983"/>
                    <a:pt x="0" y="0"/>
                  </a:cubicBezTo>
                </a:path>
              </a:pathLst>
            </a:custGeom>
            <a:ln w="28575">
              <a:solidFill>
                <a:srgbClr val="FF0000"/>
              </a:solidFill>
              <a:tailEnd type="arrow"/>
            </a:ln>
            <a:effectLst/>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3" name="Freeform 16">
              <a:extLst>
                <a:ext uri="{FF2B5EF4-FFF2-40B4-BE49-F238E27FC236}">
                  <a16:creationId xmlns:a16="http://schemas.microsoft.com/office/drawing/2014/main" id="{3EF3E959-AAE8-6819-6743-ACB28401CC87}"/>
                </a:ext>
              </a:extLst>
            </p:cNvPr>
            <p:cNvSpPr/>
            <p:nvPr/>
          </p:nvSpPr>
          <p:spPr>
            <a:xfrm flipH="1" flipV="1">
              <a:off x="4793131" y="4366351"/>
              <a:ext cx="172944" cy="698407"/>
            </a:xfrm>
            <a:custGeom>
              <a:avLst/>
              <a:gdLst>
                <a:gd name="connsiteX0" fmla="*/ 331694 w 363388"/>
                <a:gd name="connsiteY0" fmla="*/ 636494 h 636494"/>
                <a:gd name="connsiteX1" fmla="*/ 331694 w 363388"/>
                <a:gd name="connsiteY1" fmla="*/ 242047 h 636494"/>
                <a:gd name="connsiteX2" fmla="*/ 340659 w 363388"/>
                <a:gd name="connsiteY2" fmla="*/ 313765 h 636494"/>
                <a:gd name="connsiteX3" fmla="*/ 0 w 363388"/>
                <a:gd name="connsiteY3" fmla="*/ 0 h 636494"/>
                <a:gd name="connsiteX4" fmla="*/ 0 w 363388"/>
                <a:gd name="connsiteY4" fmla="*/ 0 h 636494"/>
                <a:gd name="connsiteX0" fmla="*/ 331694 w 356098"/>
                <a:gd name="connsiteY0" fmla="*/ 636494 h 636494"/>
                <a:gd name="connsiteX1" fmla="*/ 331694 w 356098"/>
                <a:gd name="connsiteY1" fmla="*/ 242047 h 636494"/>
                <a:gd name="connsiteX2" fmla="*/ 0 w 356098"/>
                <a:gd name="connsiteY2" fmla="*/ 0 h 636494"/>
                <a:gd name="connsiteX3" fmla="*/ 0 w 356098"/>
                <a:gd name="connsiteY3" fmla="*/ 0 h 636494"/>
                <a:gd name="connsiteX0" fmla="*/ 331694 w 331694"/>
                <a:gd name="connsiteY0" fmla="*/ 636494 h 636494"/>
                <a:gd name="connsiteX1" fmla="*/ 268941 w 331694"/>
                <a:gd name="connsiteY1" fmla="*/ 259977 h 636494"/>
                <a:gd name="connsiteX2" fmla="*/ 0 w 331694"/>
                <a:gd name="connsiteY2" fmla="*/ 0 h 636494"/>
                <a:gd name="connsiteX3" fmla="*/ 0 w 331694"/>
                <a:gd name="connsiteY3" fmla="*/ 0 h 636494"/>
                <a:gd name="connsiteX0" fmla="*/ 331694 w 331694"/>
                <a:gd name="connsiteY0" fmla="*/ 645529 h 645529"/>
                <a:gd name="connsiteX1" fmla="*/ 268941 w 331694"/>
                <a:gd name="connsiteY1" fmla="*/ 269012 h 645529"/>
                <a:gd name="connsiteX2" fmla="*/ 0 w 331694"/>
                <a:gd name="connsiteY2" fmla="*/ 9035 h 645529"/>
                <a:gd name="connsiteX3" fmla="*/ 0 w 331694"/>
                <a:gd name="connsiteY3" fmla="*/ 9035 h 645529"/>
                <a:gd name="connsiteX0" fmla="*/ 331694 w 396026"/>
                <a:gd name="connsiteY0" fmla="*/ 636494 h 636494"/>
                <a:gd name="connsiteX1" fmla="*/ 268941 w 396026"/>
                <a:gd name="connsiteY1" fmla="*/ 259977 h 636494"/>
                <a:gd name="connsiteX2" fmla="*/ 0 w 396026"/>
                <a:gd name="connsiteY2" fmla="*/ 0 h 636494"/>
                <a:gd name="connsiteX3" fmla="*/ 0 w 396026"/>
                <a:gd name="connsiteY3" fmla="*/ 0 h 636494"/>
                <a:gd name="connsiteX0" fmla="*/ 331694 w 396026"/>
                <a:gd name="connsiteY0" fmla="*/ 636494 h 636494"/>
                <a:gd name="connsiteX1" fmla="*/ 268941 w 396026"/>
                <a:gd name="connsiteY1" fmla="*/ 259977 h 636494"/>
                <a:gd name="connsiteX2" fmla="*/ 0 w 396026"/>
                <a:gd name="connsiteY2" fmla="*/ 0 h 636494"/>
                <a:gd name="connsiteX3" fmla="*/ 0 w 396026"/>
                <a:gd name="connsiteY3" fmla="*/ 0 h 636494"/>
                <a:gd name="connsiteX0" fmla="*/ 331694 w 331694"/>
                <a:gd name="connsiteY0" fmla="*/ 636494 h 636494"/>
                <a:gd name="connsiteX1" fmla="*/ 268941 w 331694"/>
                <a:gd name="connsiteY1" fmla="*/ 259977 h 636494"/>
                <a:gd name="connsiteX2" fmla="*/ 0 w 331694"/>
                <a:gd name="connsiteY2" fmla="*/ 0 h 636494"/>
                <a:gd name="connsiteX3" fmla="*/ 0 w 331694"/>
                <a:gd name="connsiteY3" fmla="*/ 0 h 636494"/>
                <a:gd name="connsiteX0" fmla="*/ 331694 w 331694"/>
                <a:gd name="connsiteY0" fmla="*/ 636494 h 636494"/>
                <a:gd name="connsiteX1" fmla="*/ 295835 w 331694"/>
                <a:gd name="connsiteY1" fmla="*/ 251013 h 636494"/>
                <a:gd name="connsiteX2" fmla="*/ 0 w 331694"/>
                <a:gd name="connsiteY2" fmla="*/ 0 h 636494"/>
                <a:gd name="connsiteX3" fmla="*/ 0 w 331694"/>
                <a:gd name="connsiteY3" fmla="*/ 0 h 636494"/>
                <a:gd name="connsiteX0" fmla="*/ 331694 w 331694"/>
                <a:gd name="connsiteY0" fmla="*/ 636494 h 636494"/>
                <a:gd name="connsiteX1" fmla="*/ 295835 w 331694"/>
                <a:gd name="connsiteY1" fmla="*/ 251013 h 636494"/>
                <a:gd name="connsiteX2" fmla="*/ 0 w 331694"/>
                <a:gd name="connsiteY2" fmla="*/ 0 h 636494"/>
                <a:gd name="connsiteX3" fmla="*/ 0 w 331694"/>
                <a:gd name="connsiteY3" fmla="*/ 0 h 636494"/>
                <a:gd name="connsiteX0" fmla="*/ 331694 w 339023"/>
                <a:gd name="connsiteY0" fmla="*/ 636494 h 636494"/>
                <a:gd name="connsiteX1" fmla="*/ 324410 w 339023"/>
                <a:gd name="connsiteY1" fmla="*/ 257363 h 636494"/>
                <a:gd name="connsiteX2" fmla="*/ 0 w 339023"/>
                <a:gd name="connsiteY2" fmla="*/ 0 h 636494"/>
                <a:gd name="connsiteX3" fmla="*/ 0 w 339023"/>
                <a:gd name="connsiteY3" fmla="*/ 0 h 636494"/>
                <a:gd name="connsiteX0" fmla="*/ 331694 w 331694"/>
                <a:gd name="connsiteY0" fmla="*/ 636494 h 636494"/>
                <a:gd name="connsiteX1" fmla="*/ 324410 w 331694"/>
                <a:gd name="connsiteY1" fmla="*/ 257363 h 636494"/>
                <a:gd name="connsiteX2" fmla="*/ 0 w 331694"/>
                <a:gd name="connsiteY2" fmla="*/ 0 h 636494"/>
                <a:gd name="connsiteX3" fmla="*/ 0 w 331694"/>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32516"/>
                <a:gd name="connsiteY0" fmla="*/ 636494 h 636494"/>
                <a:gd name="connsiteX1" fmla="*/ 329172 w 332516"/>
                <a:gd name="connsiteY1" fmla="*/ 255776 h 636494"/>
                <a:gd name="connsiteX2" fmla="*/ 0 w 332516"/>
                <a:gd name="connsiteY2" fmla="*/ 0 h 636494"/>
                <a:gd name="connsiteX3" fmla="*/ 0 w 332516"/>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31694 w 346215"/>
                <a:gd name="connsiteY0" fmla="*/ 636494 h 636494"/>
                <a:gd name="connsiteX1" fmla="*/ 345047 w 346215"/>
                <a:gd name="connsiteY1" fmla="*/ 236726 h 636494"/>
                <a:gd name="connsiteX2" fmla="*/ 0 w 346215"/>
                <a:gd name="connsiteY2" fmla="*/ 0 h 636494"/>
                <a:gd name="connsiteX3" fmla="*/ 0 w 346215"/>
                <a:gd name="connsiteY3" fmla="*/ 0 h 636494"/>
                <a:gd name="connsiteX0" fmla="*/ 345982 w 347866"/>
                <a:gd name="connsiteY0" fmla="*/ 636494 h 636494"/>
                <a:gd name="connsiteX1" fmla="*/ 345047 w 347866"/>
                <a:gd name="connsiteY1" fmla="*/ 236726 h 636494"/>
                <a:gd name="connsiteX2" fmla="*/ 0 w 347866"/>
                <a:gd name="connsiteY2" fmla="*/ 0 h 636494"/>
                <a:gd name="connsiteX3" fmla="*/ 0 w 347866"/>
                <a:gd name="connsiteY3" fmla="*/ 0 h 636494"/>
                <a:gd name="connsiteX0" fmla="*/ 350744 w 350744"/>
                <a:gd name="connsiteY0" fmla="*/ 639669 h 639669"/>
                <a:gd name="connsiteX1" fmla="*/ 345047 w 350744"/>
                <a:gd name="connsiteY1" fmla="*/ 236726 h 639669"/>
                <a:gd name="connsiteX2" fmla="*/ 0 w 350744"/>
                <a:gd name="connsiteY2" fmla="*/ 0 h 639669"/>
                <a:gd name="connsiteX3" fmla="*/ 0 w 350744"/>
                <a:gd name="connsiteY3" fmla="*/ 0 h 639669"/>
                <a:gd name="connsiteX0" fmla="*/ 223744 w 345262"/>
                <a:gd name="connsiteY0" fmla="*/ 699994 h 699994"/>
                <a:gd name="connsiteX1" fmla="*/ 345047 w 345262"/>
                <a:gd name="connsiteY1" fmla="*/ 236726 h 699994"/>
                <a:gd name="connsiteX2" fmla="*/ 0 w 345262"/>
                <a:gd name="connsiteY2" fmla="*/ 0 h 699994"/>
                <a:gd name="connsiteX3" fmla="*/ 0 w 345262"/>
                <a:gd name="connsiteY3" fmla="*/ 0 h 699994"/>
                <a:gd name="connsiteX0" fmla="*/ 223744 w 224566"/>
                <a:gd name="connsiteY0" fmla="*/ 699994 h 699994"/>
                <a:gd name="connsiteX1" fmla="*/ 221222 w 224566"/>
                <a:gd name="connsiteY1" fmla="*/ 243076 h 699994"/>
                <a:gd name="connsiteX2" fmla="*/ 0 w 224566"/>
                <a:gd name="connsiteY2" fmla="*/ 0 h 699994"/>
                <a:gd name="connsiteX3" fmla="*/ 0 w 224566"/>
                <a:gd name="connsiteY3" fmla="*/ 0 h 699994"/>
                <a:gd name="connsiteX0" fmla="*/ 230506 w 231328"/>
                <a:gd name="connsiteY0" fmla="*/ 717196 h 717196"/>
                <a:gd name="connsiteX1" fmla="*/ 227984 w 231328"/>
                <a:gd name="connsiteY1" fmla="*/ 260278 h 717196"/>
                <a:gd name="connsiteX2" fmla="*/ 6762 w 231328"/>
                <a:gd name="connsiteY2" fmla="*/ 17202 h 717196"/>
                <a:gd name="connsiteX3" fmla="*/ 62325 w 231328"/>
                <a:gd name="connsiteY3" fmla="*/ 20377 h 717196"/>
                <a:gd name="connsiteX0" fmla="*/ 188533 w 189355"/>
                <a:gd name="connsiteY0" fmla="*/ 716003 h 716003"/>
                <a:gd name="connsiteX1" fmla="*/ 186011 w 189355"/>
                <a:gd name="connsiteY1" fmla="*/ 259085 h 716003"/>
                <a:gd name="connsiteX2" fmla="*/ 15589 w 189355"/>
                <a:gd name="connsiteY2" fmla="*/ 17596 h 716003"/>
                <a:gd name="connsiteX3" fmla="*/ 20352 w 189355"/>
                <a:gd name="connsiteY3" fmla="*/ 19184 h 716003"/>
                <a:gd name="connsiteX0" fmla="*/ 172944 w 173766"/>
                <a:gd name="connsiteY0" fmla="*/ 698407 h 698407"/>
                <a:gd name="connsiteX1" fmla="*/ 170422 w 173766"/>
                <a:gd name="connsiteY1" fmla="*/ 241489 h 698407"/>
                <a:gd name="connsiteX2" fmla="*/ 0 w 173766"/>
                <a:gd name="connsiteY2" fmla="*/ 0 h 698407"/>
                <a:gd name="connsiteX0" fmla="*/ 172944 w 173766"/>
                <a:gd name="connsiteY0" fmla="*/ 698407 h 698407"/>
                <a:gd name="connsiteX1" fmla="*/ 170422 w 173766"/>
                <a:gd name="connsiteY1" fmla="*/ 241489 h 698407"/>
                <a:gd name="connsiteX2" fmla="*/ 0 w 173766"/>
                <a:gd name="connsiteY2" fmla="*/ 0 h 698407"/>
                <a:gd name="connsiteX0" fmla="*/ 172944 w 173766"/>
                <a:gd name="connsiteY0" fmla="*/ 698407 h 698407"/>
                <a:gd name="connsiteX1" fmla="*/ 170422 w 173766"/>
                <a:gd name="connsiteY1" fmla="*/ 200214 h 698407"/>
                <a:gd name="connsiteX2" fmla="*/ 0 w 173766"/>
                <a:gd name="connsiteY2" fmla="*/ 0 h 698407"/>
                <a:gd name="connsiteX0" fmla="*/ 172944 w 173766"/>
                <a:gd name="connsiteY0" fmla="*/ 698407 h 698407"/>
                <a:gd name="connsiteX1" fmla="*/ 170422 w 173766"/>
                <a:gd name="connsiteY1" fmla="*/ 200214 h 698407"/>
                <a:gd name="connsiteX2" fmla="*/ 0 w 173766"/>
                <a:gd name="connsiteY2" fmla="*/ 0 h 698407"/>
                <a:gd name="connsiteX0" fmla="*/ 172944 w 172944"/>
                <a:gd name="connsiteY0" fmla="*/ 698407 h 698407"/>
                <a:gd name="connsiteX1" fmla="*/ 170422 w 172944"/>
                <a:gd name="connsiteY1" fmla="*/ 200214 h 698407"/>
                <a:gd name="connsiteX2" fmla="*/ 0 w 172944"/>
                <a:gd name="connsiteY2" fmla="*/ 0 h 698407"/>
              </a:gdLst>
              <a:ahLst/>
              <a:cxnLst>
                <a:cxn ang="0">
                  <a:pos x="connsiteX0" y="connsiteY0"/>
                </a:cxn>
                <a:cxn ang="0">
                  <a:pos x="connsiteX1" y="connsiteY1"/>
                </a:cxn>
                <a:cxn ang="0">
                  <a:pos x="connsiteX2" y="connsiteY2"/>
                </a:cxn>
              </a:cxnLst>
              <a:rect l="l" t="t" r="r" b="b"/>
              <a:pathLst>
                <a:path w="172944" h="698407">
                  <a:moveTo>
                    <a:pt x="172944" y="698407"/>
                  </a:moveTo>
                  <a:cubicBezTo>
                    <a:pt x="172197" y="330853"/>
                    <a:pt x="173410" y="617446"/>
                    <a:pt x="170422" y="200214"/>
                  </a:cubicBezTo>
                  <a:cubicBezTo>
                    <a:pt x="150718" y="148106"/>
                    <a:pt x="27610" y="39983"/>
                    <a:pt x="0" y="0"/>
                  </a:cubicBezTo>
                </a:path>
              </a:pathLst>
            </a:custGeom>
            <a:ln w="28575">
              <a:solidFill>
                <a:srgbClr val="FF0000"/>
              </a:solidFill>
              <a:tailEnd type="arrow"/>
            </a:ln>
            <a:effectLst/>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grpSp>
      <p:pic>
        <p:nvPicPr>
          <p:cNvPr id="16" name="Picture 15">
            <a:extLst>
              <a:ext uri="{FF2B5EF4-FFF2-40B4-BE49-F238E27FC236}">
                <a16:creationId xmlns:a16="http://schemas.microsoft.com/office/drawing/2014/main" id="{16B252BC-BF93-5571-A79B-0D38798303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024" y="2965196"/>
            <a:ext cx="1710517" cy="1702410"/>
          </a:xfrm>
          <a:prstGeom prst="rect">
            <a:avLst/>
          </a:prstGeom>
        </p:spPr>
      </p:pic>
      <p:pic>
        <p:nvPicPr>
          <p:cNvPr id="17" name="Content Placeholder 7">
            <a:extLst>
              <a:ext uri="{FF2B5EF4-FFF2-40B4-BE49-F238E27FC236}">
                <a16:creationId xmlns:a16="http://schemas.microsoft.com/office/drawing/2014/main" id="{19C66CD6-6E4A-9CFE-0A54-8A235CCEB5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24481" y="2965196"/>
            <a:ext cx="1134199" cy="1702410"/>
          </a:xfrm>
          <a:prstGeom prst="rect">
            <a:avLst/>
          </a:prstGeom>
        </p:spPr>
      </p:pic>
      <p:pic>
        <p:nvPicPr>
          <p:cNvPr id="18" name="Picture 17">
            <a:extLst>
              <a:ext uri="{FF2B5EF4-FFF2-40B4-BE49-F238E27FC236}">
                <a16:creationId xmlns:a16="http://schemas.microsoft.com/office/drawing/2014/main" id="{2BB1FACF-C42F-F631-640F-8A116FE98E37}"/>
              </a:ext>
            </a:extLst>
          </p:cNvPr>
          <p:cNvPicPr>
            <a:picLocks noChangeAspect="1"/>
          </p:cNvPicPr>
          <p:nvPr/>
        </p:nvPicPr>
        <p:blipFill>
          <a:blip r:embed="rId6"/>
          <a:stretch>
            <a:fillRect/>
          </a:stretch>
        </p:blipFill>
        <p:spPr>
          <a:xfrm>
            <a:off x="7402543" y="1612033"/>
            <a:ext cx="1584279" cy="1056186"/>
          </a:xfrm>
          <a:prstGeom prst="rect">
            <a:avLst/>
          </a:prstGeom>
        </p:spPr>
      </p:pic>
    </p:spTree>
    <p:extLst>
      <p:ext uri="{BB962C8B-B14F-4D97-AF65-F5344CB8AC3E}">
        <p14:creationId xmlns:p14="http://schemas.microsoft.com/office/powerpoint/2010/main" val="29508417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C66CAF-EA5D-598E-2992-05DA3262DA7E}"/>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94D910A5-6762-4069-5B53-91F283E70CF1}"/>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43CCDC3B-4EE8-497A-B174-FB05C503AB5C}"/>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5" name="Title 4">
            <a:extLst>
              <a:ext uri="{FF2B5EF4-FFF2-40B4-BE49-F238E27FC236}">
                <a16:creationId xmlns:a16="http://schemas.microsoft.com/office/drawing/2014/main" id="{928D8EAF-BAC1-BFA2-BB0D-DA8E4CBB256F}"/>
              </a:ext>
            </a:extLst>
          </p:cNvPr>
          <p:cNvSpPr>
            <a:spLocks noGrp="1"/>
          </p:cNvSpPr>
          <p:nvPr>
            <p:ph type="title"/>
          </p:nvPr>
        </p:nvSpPr>
        <p:spPr/>
        <p:txBody>
          <a:bodyPr/>
          <a:lstStyle/>
          <a:p>
            <a:r>
              <a:rPr lang="en-GB" dirty="0"/>
              <a:t>Automatized clamps/collars</a:t>
            </a:r>
          </a:p>
        </p:txBody>
      </p:sp>
      <p:pic>
        <p:nvPicPr>
          <p:cNvPr id="2" name="Content Placeholder 7">
            <a:extLst>
              <a:ext uri="{FF2B5EF4-FFF2-40B4-BE49-F238E27FC236}">
                <a16:creationId xmlns:a16="http://schemas.microsoft.com/office/drawing/2014/main" id="{4576E87F-7CCC-25A9-ED26-667B745DA016}"/>
              </a:ext>
            </a:extLst>
          </p:cNvPr>
          <p:cNvPicPr>
            <a:picLocks noChangeAspect="1"/>
          </p:cNvPicPr>
          <p:nvPr/>
        </p:nvPicPr>
        <p:blipFill rotWithShape="1">
          <a:blip r:embed="rId2">
            <a:clrChange>
              <a:clrFrom>
                <a:srgbClr val="FFFFFF"/>
              </a:clrFrom>
              <a:clrTo>
                <a:srgbClr val="FFFFFF">
                  <a:alpha val="0"/>
                </a:srgbClr>
              </a:clrTo>
            </a:clrChange>
          </a:blip>
          <a:srcRect l="17871"/>
          <a:stretch/>
        </p:blipFill>
        <p:spPr>
          <a:xfrm>
            <a:off x="5292080" y="699542"/>
            <a:ext cx="4154545" cy="2521454"/>
          </a:xfrm>
          <a:prstGeom prst="rect">
            <a:avLst/>
          </a:prstGeom>
        </p:spPr>
      </p:pic>
      <p:pic>
        <p:nvPicPr>
          <p:cNvPr id="14" name="Picture 13">
            <a:extLst>
              <a:ext uri="{FF2B5EF4-FFF2-40B4-BE49-F238E27FC236}">
                <a16:creationId xmlns:a16="http://schemas.microsoft.com/office/drawing/2014/main" id="{F9DEF47F-AE6D-332E-1EA3-833BD3345921}"/>
              </a:ext>
            </a:extLst>
          </p:cNvPr>
          <p:cNvPicPr>
            <a:picLocks noChangeAspect="1"/>
          </p:cNvPicPr>
          <p:nvPr/>
        </p:nvPicPr>
        <p:blipFill rotWithShape="1">
          <a:blip r:embed="rId3">
            <a:clrChange>
              <a:clrFrom>
                <a:srgbClr val="FFFFFF"/>
              </a:clrFrom>
              <a:clrTo>
                <a:srgbClr val="FFFFFF">
                  <a:alpha val="0"/>
                </a:srgbClr>
              </a:clrTo>
            </a:clrChange>
          </a:blip>
          <a:srcRect l="30523" r="36924"/>
          <a:stretch/>
        </p:blipFill>
        <p:spPr>
          <a:xfrm>
            <a:off x="6850318" y="2026942"/>
            <a:ext cx="2090694" cy="3203324"/>
          </a:xfrm>
          <a:prstGeom prst="rect">
            <a:avLst/>
          </a:prstGeom>
        </p:spPr>
      </p:pic>
      <p:pic>
        <p:nvPicPr>
          <p:cNvPr id="17" name="Picture 16">
            <a:extLst>
              <a:ext uri="{FF2B5EF4-FFF2-40B4-BE49-F238E27FC236}">
                <a16:creationId xmlns:a16="http://schemas.microsoft.com/office/drawing/2014/main" id="{8F4F1723-243C-4149-64FA-ACC05974F9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0072" y="2815670"/>
            <a:ext cx="2001055" cy="1500791"/>
          </a:xfrm>
          <a:prstGeom prst="rect">
            <a:avLst/>
          </a:prstGeom>
          <a:ln>
            <a:noFill/>
          </a:ln>
          <a:effectLst>
            <a:outerShdw blurRad="292100" dist="139700" dir="2700000" algn="tl" rotWithShape="0">
              <a:srgbClr val="333333">
                <a:alpha val="65000"/>
              </a:srgbClr>
            </a:outerShdw>
          </a:effectLst>
        </p:spPr>
      </p:pic>
      <p:pic>
        <p:nvPicPr>
          <p:cNvPr id="20" name="Picture 19">
            <a:extLst>
              <a:ext uri="{FF2B5EF4-FFF2-40B4-BE49-F238E27FC236}">
                <a16:creationId xmlns:a16="http://schemas.microsoft.com/office/drawing/2014/main" id="{392949EC-1D90-DA4D-88A6-D94467EFCB06}"/>
              </a:ext>
            </a:extLst>
          </p:cNvPr>
          <p:cNvPicPr>
            <a:picLocks noChangeAspect="1"/>
          </p:cNvPicPr>
          <p:nvPr/>
        </p:nvPicPr>
        <p:blipFill>
          <a:blip r:embed="rId5"/>
          <a:stretch>
            <a:fillRect/>
          </a:stretch>
        </p:blipFill>
        <p:spPr>
          <a:xfrm>
            <a:off x="3359685" y="1078037"/>
            <a:ext cx="1932395" cy="1284336"/>
          </a:xfrm>
          <a:prstGeom prst="rect">
            <a:avLst/>
          </a:prstGeom>
        </p:spPr>
      </p:pic>
      <p:sp>
        <p:nvSpPr>
          <p:cNvPr id="21" name="TextBox 20">
            <a:extLst>
              <a:ext uri="{FF2B5EF4-FFF2-40B4-BE49-F238E27FC236}">
                <a16:creationId xmlns:a16="http://schemas.microsoft.com/office/drawing/2014/main" id="{4730675B-F4B4-32C0-B364-D13A79EC1A9D}"/>
              </a:ext>
            </a:extLst>
          </p:cNvPr>
          <p:cNvSpPr txBox="1"/>
          <p:nvPr/>
        </p:nvSpPr>
        <p:spPr>
          <a:xfrm>
            <a:off x="4562684" y="843558"/>
            <a:ext cx="432048" cy="169277"/>
          </a:xfrm>
          <a:prstGeom prst="rect">
            <a:avLst/>
          </a:prstGeom>
          <a:noFill/>
        </p:spPr>
        <p:txBody>
          <a:bodyPr wrap="square" rtlCol="0">
            <a:spAutoFit/>
          </a:bodyPr>
          <a:lstStyle/>
          <a:p>
            <a:r>
              <a:rPr lang="en-GB" sz="500" dirty="0"/>
              <a:t>J-PARC</a:t>
            </a:r>
          </a:p>
        </p:txBody>
      </p:sp>
      <p:sp>
        <p:nvSpPr>
          <p:cNvPr id="22" name="TextBox 21">
            <a:extLst>
              <a:ext uri="{FF2B5EF4-FFF2-40B4-BE49-F238E27FC236}">
                <a16:creationId xmlns:a16="http://schemas.microsoft.com/office/drawing/2014/main" id="{DF41849A-7105-2D56-F0FC-6E23A6EC9A99}"/>
              </a:ext>
            </a:extLst>
          </p:cNvPr>
          <p:cNvSpPr txBox="1"/>
          <p:nvPr/>
        </p:nvSpPr>
        <p:spPr>
          <a:xfrm>
            <a:off x="8604448" y="2211258"/>
            <a:ext cx="432048" cy="169277"/>
          </a:xfrm>
          <a:prstGeom prst="rect">
            <a:avLst/>
          </a:prstGeom>
          <a:noFill/>
        </p:spPr>
        <p:txBody>
          <a:bodyPr wrap="square" rtlCol="0">
            <a:spAutoFit/>
          </a:bodyPr>
          <a:lstStyle/>
          <a:p>
            <a:r>
              <a:rPr lang="en-GB" sz="500" dirty="0"/>
              <a:t>CERN</a:t>
            </a:r>
          </a:p>
        </p:txBody>
      </p:sp>
      <p:sp>
        <p:nvSpPr>
          <p:cNvPr id="23" name="Text Placeholder 29">
            <a:extLst>
              <a:ext uri="{FF2B5EF4-FFF2-40B4-BE49-F238E27FC236}">
                <a16:creationId xmlns:a16="http://schemas.microsoft.com/office/drawing/2014/main" id="{1E8006AC-FBB7-A262-4974-E7E4B246B5F5}"/>
              </a:ext>
            </a:extLst>
          </p:cNvPr>
          <p:cNvSpPr txBox="1">
            <a:spLocks/>
          </p:cNvSpPr>
          <p:nvPr/>
        </p:nvSpPr>
        <p:spPr>
          <a:xfrm>
            <a:off x="179511" y="1467673"/>
            <a:ext cx="3180173" cy="3276600"/>
          </a:xfrm>
          <a:prstGeom prst="rect">
            <a:avLst/>
          </a:prstGeom>
        </p:spPr>
        <p:txBody>
          <a:bodyPr vert="horz">
            <a:normAutofit lnSpcReduction="10000"/>
          </a:bodyPr>
          <a:lstStyle>
            <a:lvl1pPr marL="342900" indent="-342900">
              <a:spcBef>
                <a:spcPct val="20000"/>
              </a:spcBef>
              <a:spcAft>
                <a:spcPts val="900"/>
              </a:spcAft>
              <a:buClr>
                <a:schemeClr val="accent1"/>
              </a:buClr>
              <a:buFont typeface="Wingdings" charset="2"/>
              <a:buChar char="§"/>
              <a:defRPr sz="1400">
                <a:cs typeface="Arial Narrow"/>
              </a:defRPr>
            </a:lvl1pPr>
            <a:lvl2pPr marL="742950" indent="-285750">
              <a:spcBef>
                <a:spcPct val="20000"/>
              </a:spcBef>
              <a:spcAft>
                <a:spcPts val="900"/>
              </a:spcAft>
              <a:buClr>
                <a:schemeClr val="accent1"/>
              </a:buClr>
              <a:buFont typeface="Wingdings" charset="2"/>
              <a:buChar char="§"/>
              <a:defRPr sz="2400">
                <a:cs typeface="Arial Narrow"/>
              </a:defRPr>
            </a:lvl2pPr>
            <a:lvl3pPr marL="1143000" indent="-228600">
              <a:spcBef>
                <a:spcPct val="20000"/>
              </a:spcBef>
              <a:spcAft>
                <a:spcPts val="900"/>
              </a:spcAft>
              <a:buClr>
                <a:schemeClr val="accent1"/>
              </a:buClr>
              <a:buFont typeface="Wingdings" charset="2"/>
              <a:buChar char="§"/>
              <a:defRPr sz="2000">
                <a:cs typeface="Arial Narrow"/>
              </a:defRPr>
            </a:lvl3pPr>
            <a:lvl4pPr marL="1600200" indent="-228600">
              <a:spcBef>
                <a:spcPct val="20000"/>
              </a:spcBef>
              <a:spcAft>
                <a:spcPts val="900"/>
              </a:spcAft>
              <a:buClr>
                <a:schemeClr val="accent1"/>
              </a:buClr>
              <a:buFont typeface="Wingdings" charset="2"/>
              <a:buChar char="§"/>
              <a:defRPr sz="2000">
                <a:cs typeface="Arial Narrow"/>
              </a:defRPr>
            </a:lvl4pPr>
            <a:lvl5pPr marL="2057400" indent="-228600">
              <a:spcBef>
                <a:spcPct val="20000"/>
              </a:spcBef>
              <a:spcAft>
                <a:spcPts val="900"/>
              </a:spcAft>
              <a:buClr>
                <a:schemeClr val="accent1"/>
              </a:buClr>
              <a:buFont typeface="Wingdings" charset="2"/>
              <a:buChar char="§"/>
              <a:defRPr sz="2000">
                <a:cs typeface="Arial Narrow"/>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nSpc>
                <a:spcPct val="110000"/>
              </a:lnSpc>
              <a:spcAft>
                <a:spcPts val="0"/>
              </a:spcAft>
              <a:buNone/>
            </a:pPr>
            <a:r>
              <a:rPr lang="en-GB" dirty="0"/>
              <a:t>Pros:</a:t>
            </a:r>
          </a:p>
          <a:p>
            <a:pPr>
              <a:lnSpc>
                <a:spcPct val="110000"/>
              </a:lnSpc>
              <a:spcAft>
                <a:spcPts val="0"/>
              </a:spcAft>
              <a:buClr>
                <a:srgbClr val="92D050"/>
              </a:buClr>
              <a:buFont typeface="Wingdings" panose="05000000000000000000" pitchFamily="2" charset="2"/>
              <a:buChar char="§"/>
            </a:pPr>
            <a:r>
              <a:rPr lang="en-GB" dirty="0"/>
              <a:t>Similar systems widely used in different accelerators. Reliable and rely on well</a:t>
            </a:r>
            <a:r>
              <a:rPr lang="en-GB" dirty="0">
                <a:ea typeface="JuliaMono" panose="020B0609060300020004" pitchFamily="49" charset="0"/>
                <a:cs typeface="JuliaMono" panose="020B0609060300020004" pitchFamily="49" charset="0"/>
              </a:rPr>
              <a:t>‑</a:t>
            </a:r>
            <a:r>
              <a:rPr lang="en-GB" dirty="0"/>
              <a:t>known proven technology, but difficult to integrate in the limited space (TRL 5-6)</a:t>
            </a:r>
          </a:p>
          <a:p>
            <a:pPr>
              <a:lnSpc>
                <a:spcPct val="110000"/>
              </a:lnSpc>
              <a:spcAft>
                <a:spcPts val="0"/>
              </a:spcAft>
              <a:buClr>
                <a:srgbClr val="92D050"/>
              </a:buClr>
              <a:buFont typeface="Wingdings" panose="05000000000000000000" pitchFamily="2" charset="2"/>
              <a:buChar char="§"/>
            </a:pPr>
            <a:r>
              <a:rPr lang="en-GB" dirty="0"/>
              <a:t>Once it is closed no risk of losing tightness. Can tolerate moderate external forces</a:t>
            </a:r>
          </a:p>
          <a:p>
            <a:pPr marL="0" indent="0">
              <a:lnSpc>
                <a:spcPct val="110000"/>
              </a:lnSpc>
              <a:spcAft>
                <a:spcPts val="0"/>
              </a:spcAft>
              <a:buClr>
                <a:srgbClr val="92D050"/>
              </a:buClr>
              <a:buNone/>
            </a:pPr>
            <a:r>
              <a:rPr lang="en-GB" dirty="0"/>
              <a:t>Cons:</a:t>
            </a:r>
          </a:p>
          <a:p>
            <a:pPr>
              <a:lnSpc>
                <a:spcPct val="110000"/>
              </a:lnSpc>
              <a:spcAft>
                <a:spcPts val="0"/>
              </a:spcAft>
            </a:pPr>
            <a:r>
              <a:rPr lang="en-GB" dirty="0"/>
              <a:t>Require a significant radial space. Even a full redesign of the solution may not be enough</a:t>
            </a:r>
          </a:p>
          <a:p>
            <a:pPr>
              <a:lnSpc>
                <a:spcPct val="110000"/>
              </a:lnSpc>
              <a:spcAft>
                <a:spcPts val="0"/>
              </a:spcAft>
              <a:buClr>
                <a:srgbClr val="92D050"/>
              </a:buClr>
              <a:buFont typeface="Wingdings" panose="05000000000000000000" pitchFamily="2" charset="2"/>
              <a:buChar char="§"/>
            </a:pPr>
            <a:endParaRPr lang="en-GB" dirty="0"/>
          </a:p>
        </p:txBody>
      </p:sp>
      <p:pic>
        <p:nvPicPr>
          <p:cNvPr id="1030" name="Picture 6" descr="Independent Technical Readiness Assessment – Spruceworks">
            <a:extLst>
              <a:ext uri="{FF2B5EF4-FFF2-40B4-BE49-F238E27FC236}">
                <a16:creationId xmlns:a16="http://schemas.microsoft.com/office/drawing/2014/main" id="{11EBE7D7-C1B3-B307-B671-D2115FDD17A2}"/>
              </a:ext>
            </a:extLst>
          </p:cNvPr>
          <p:cNvPicPr>
            <a:picLocks noChangeAspect="1" noChangeArrowheads="1"/>
          </p:cNvPicPr>
          <p:nvPr/>
        </p:nvPicPr>
        <p:blipFill rotWithShape="1">
          <a:blip r:embed="rId6">
            <a:clrChange>
              <a:clrFrom>
                <a:srgbClr val="F2F2F2"/>
              </a:clrFrom>
              <a:clrTo>
                <a:srgbClr val="F2F2F2">
                  <a:alpha val="0"/>
                </a:srgbClr>
              </a:clrTo>
            </a:clrChange>
            <a:extLst>
              <a:ext uri="{28A0092B-C50C-407E-A947-70E740481C1C}">
                <a14:useLocalDpi xmlns:a14="http://schemas.microsoft.com/office/drawing/2010/main" val="0"/>
              </a:ext>
            </a:extLst>
          </a:blip>
          <a:srcRect l="31470" r="29250"/>
          <a:stretch>
            <a:fillRect/>
          </a:stretch>
        </p:blipFill>
        <p:spPr bwMode="auto">
          <a:xfrm>
            <a:off x="3563888" y="2469608"/>
            <a:ext cx="1579518" cy="2261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31858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EB9AAE5F-B4A5-7E71-2E21-61527CEC527A}"/>
              </a:ext>
            </a:extLst>
          </p:cNvPr>
          <p:cNvPicPr>
            <a:picLocks noGrp="1" noChangeAspect="1"/>
          </p:cNvPicPr>
          <p:nvPr>
            <p:ph sz="quarter" idx="12"/>
          </p:nvPr>
        </p:nvPicPr>
        <p:blipFill>
          <a:blip r:embed="rId2"/>
          <a:stretch>
            <a:fillRect/>
          </a:stretch>
        </p:blipFill>
        <p:spPr>
          <a:xfrm>
            <a:off x="2987824" y="1392255"/>
            <a:ext cx="6077837" cy="2909391"/>
          </a:xfrm>
          <a:prstGeom prst="rect">
            <a:avLst/>
          </a:prstGeom>
        </p:spPr>
      </p:pic>
      <p:sp>
        <p:nvSpPr>
          <p:cNvPr id="3" name="Footer Placeholder 2">
            <a:extLst>
              <a:ext uri="{FF2B5EF4-FFF2-40B4-BE49-F238E27FC236}">
                <a16:creationId xmlns:a16="http://schemas.microsoft.com/office/drawing/2014/main" id="{5FE8010D-994A-4A50-BEEF-3FD2A82F10EF}"/>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739FEAEC-AC54-C25A-6396-F49C9582ADDB}"/>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5" name="Title 4">
            <a:extLst>
              <a:ext uri="{FF2B5EF4-FFF2-40B4-BE49-F238E27FC236}">
                <a16:creationId xmlns:a16="http://schemas.microsoft.com/office/drawing/2014/main" id="{981D1595-DCB4-2A57-73E5-BF84E5602E82}"/>
              </a:ext>
            </a:extLst>
          </p:cNvPr>
          <p:cNvSpPr>
            <a:spLocks noGrp="1"/>
          </p:cNvSpPr>
          <p:nvPr>
            <p:ph type="title"/>
          </p:nvPr>
        </p:nvSpPr>
        <p:spPr/>
        <p:txBody>
          <a:bodyPr/>
          <a:lstStyle/>
          <a:p>
            <a:r>
              <a:rPr lang="en-GB" dirty="0"/>
              <a:t>Shape Memory Alloys</a:t>
            </a:r>
          </a:p>
        </p:txBody>
      </p:sp>
      <p:sp>
        <p:nvSpPr>
          <p:cNvPr id="7" name="Text Placeholder 29">
            <a:extLst>
              <a:ext uri="{FF2B5EF4-FFF2-40B4-BE49-F238E27FC236}">
                <a16:creationId xmlns:a16="http://schemas.microsoft.com/office/drawing/2014/main" id="{4A498A49-E60B-748A-F85C-361199020257}"/>
              </a:ext>
            </a:extLst>
          </p:cNvPr>
          <p:cNvSpPr txBox="1">
            <a:spLocks/>
          </p:cNvSpPr>
          <p:nvPr/>
        </p:nvSpPr>
        <p:spPr>
          <a:xfrm>
            <a:off x="179512" y="1275606"/>
            <a:ext cx="2808312" cy="3312368"/>
          </a:xfrm>
          <a:prstGeom prst="rect">
            <a:avLst/>
          </a:prstGeom>
        </p:spPr>
        <p:txBody>
          <a:bodyPr vert="horz">
            <a:normAutofit lnSpcReduction="10000"/>
          </a:bodyPr>
          <a:lstStyle>
            <a:lvl1pPr marL="342900" indent="-342900">
              <a:spcBef>
                <a:spcPct val="20000"/>
              </a:spcBef>
              <a:spcAft>
                <a:spcPts val="900"/>
              </a:spcAft>
              <a:buClr>
                <a:schemeClr val="accent1"/>
              </a:buClr>
              <a:buFont typeface="Wingdings" charset="2"/>
              <a:buChar char="§"/>
              <a:defRPr sz="1400">
                <a:cs typeface="Arial Narrow"/>
              </a:defRPr>
            </a:lvl1pPr>
            <a:lvl2pPr marL="742950" indent="-285750">
              <a:spcBef>
                <a:spcPct val="20000"/>
              </a:spcBef>
              <a:spcAft>
                <a:spcPts val="900"/>
              </a:spcAft>
              <a:buClr>
                <a:schemeClr val="accent1"/>
              </a:buClr>
              <a:buFont typeface="Wingdings" charset="2"/>
              <a:buChar char="§"/>
              <a:defRPr sz="2400">
                <a:cs typeface="Arial Narrow"/>
              </a:defRPr>
            </a:lvl2pPr>
            <a:lvl3pPr marL="1143000" indent="-228600">
              <a:spcBef>
                <a:spcPct val="20000"/>
              </a:spcBef>
              <a:spcAft>
                <a:spcPts val="900"/>
              </a:spcAft>
              <a:buClr>
                <a:schemeClr val="accent1"/>
              </a:buClr>
              <a:buFont typeface="Wingdings" charset="2"/>
              <a:buChar char="§"/>
              <a:defRPr sz="2000">
                <a:cs typeface="Arial Narrow"/>
              </a:defRPr>
            </a:lvl3pPr>
            <a:lvl4pPr marL="1600200" indent="-228600">
              <a:spcBef>
                <a:spcPct val="20000"/>
              </a:spcBef>
              <a:spcAft>
                <a:spcPts val="900"/>
              </a:spcAft>
              <a:buClr>
                <a:schemeClr val="accent1"/>
              </a:buClr>
              <a:buFont typeface="Wingdings" charset="2"/>
              <a:buChar char="§"/>
              <a:defRPr sz="2000">
                <a:cs typeface="Arial Narrow"/>
              </a:defRPr>
            </a:lvl4pPr>
            <a:lvl5pPr marL="2057400" indent="-228600">
              <a:spcBef>
                <a:spcPct val="20000"/>
              </a:spcBef>
              <a:spcAft>
                <a:spcPts val="900"/>
              </a:spcAft>
              <a:buClr>
                <a:schemeClr val="accent1"/>
              </a:buClr>
              <a:buFont typeface="Wingdings" charset="2"/>
              <a:buChar char="§"/>
              <a:defRPr sz="2000">
                <a:cs typeface="Arial Narrow"/>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a:lnSpc>
                <a:spcPct val="120000"/>
              </a:lnSpc>
              <a:spcAft>
                <a:spcPts val="0"/>
              </a:spcAft>
            </a:pPr>
            <a:r>
              <a:rPr lang="en-GB" dirty="0"/>
              <a:t>Sealing  by temperature control</a:t>
            </a:r>
          </a:p>
          <a:p>
            <a:pPr>
              <a:lnSpc>
                <a:spcPct val="120000"/>
              </a:lnSpc>
              <a:spcAft>
                <a:spcPts val="0"/>
              </a:spcAft>
            </a:pPr>
            <a:r>
              <a:rPr lang="en-GB" dirty="0"/>
              <a:t>Radial sealing force, self equilibrated</a:t>
            </a:r>
          </a:p>
          <a:p>
            <a:pPr>
              <a:lnSpc>
                <a:spcPct val="120000"/>
              </a:lnSpc>
              <a:spcAft>
                <a:spcPts val="0"/>
              </a:spcAft>
            </a:pPr>
            <a:r>
              <a:rPr lang="en-GB" dirty="0"/>
              <a:t>Typical specific sealing contact pressure: </a:t>
            </a:r>
            <a:r>
              <a:rPr lang="en-GB" dirty="0">
                <a:latin typeface="+mj-lt"/>
                <a:ea typeface="JuliaMono" panose="020B0609060300020004" pitchFamily="49" charset="0"/>
                <a:cs typeface="JuliaMono" panose="020B0609060300020004" pitchFamily="49" charset="0"/>
              </a:rPr>
              <a:t>≈</a:t>
            </a:r>
            <a:r>
              <a:rPr lang="en-GB" dirty="0"/>
              <a:t>10 </a:t>
            </a:r>
            <a:r>
              <a:rPr lang="en-GB" dirty="0" err="1"/>
              <a:t>Mpa</a:t>
            </a:r>
            <a:endParaRPr lang="en-GB" dirty="0"/>
          </a:p>
          <a:p>
            <a:pPr>
              <a:lnSpc>
                <a:spcPct val="120000"/>
              </a:lnSpc>
              <a:spcAft>
                <a:spcPts val="0"/>
              </a:spcAft>
            </a:pPr>
            <a:r>
              <a:rPr lang="en-GB" dirty="0"/>
              <a:t>Material properties:</a:t>
            </a:r>
          </a:p>
          <a:p>
            <a:pPr lvl="1">
              <a:lnSpc>
                <a:spcPct val="120000"/>
              </a:lnSpc>
              <a:spcAft>
                <a:spcPts val="0"/>
              </a:spcAft>
            </a:pPr>
            <a:r>
              <a:rPr lang="en-GB" sz="1100" dirty="0" err="1"/>
              <a:t>NiTi</a:t>
            </a:r>
            <a:r>
              <a:rPr lang="en-GB" sz="1100" dirty="0"/>
              <a:t> based alloys</a:t>
            </a:r>
          </a:p>
          <a:p>
            <a:pPr lvl="1">
              <a:lnSpc>
                <a:spcPct val="120000"/>
              </a:lnSpc>
              <a:spcAft>
                <a:spcPts val="0"/>
              </a:spcAft>
            </a:pPr>
            <a:r>
              <a:rPr lang="en-GB" sz="1100" dirty="0"/>
              <a:t>Magnetic permeability &lt; 1.002</a:t>
            </a:r>
          </a:p>
          <a:p>
            <a:pPr lvl="1">
              <a:lnSpc>
                <a:spcPct val="120000"/>
              </a:lnSpc>
              <a:spcAft>
                <a:spcPts val="0"/>
              </a:spcAft>
            </a:pPr>
            <a:r>
              <a:rPr lang="en-GB" sz="1100" dirty="0"/>
              <a:t>Thermal outgassing: &lt;10</a:t>
            </a:r>
            <a:r>
              <a:rPr lang="en-GB" sz="1100" baseline="30000" dirty="0">
                <a:latin typeface="+mj-lt"/>
                <a:ea typeface="JuliaMono" panose="020B0609060300020004" pitchFamily="49" charset="0"/>
                <a:cs typeface="JuliaMono" panose="020B0609060300020004" pitchFamily="49" charset="0"/>
              </a:rPr>
              <a:t>‑</a:t>
            </a:r>
            <a:r>
              <a:rPr lang="en-GB" sz="1100" baseline="30000" dirty="0"/>
              <a:t>13</a:t>
            </a:r>
            <a:r>
              <a:rPr lang="en-GB" sz="1100" dirty="0">
                <a:latin typeface="JuliaMono" panose="020B0609060300020004" pitchFamily="49" charset="0"/>
                <a:ea typeface="JuliaMono" panose="020B0609060300020004" pitchFamily="49" charset="0"/>
                <a:cs typeface="JuliaMono" panose="020B0609060300020004" pitchFamily="49" charset="0"/>
              </a:rPr>
              <a:t> </a:t>
            </a:r>
            <a:r>
              <a:rPr lang="en-GB" sz="1100" dirty="0"/>
              <a:t>mbar×l×s</a:t>
            </a:r>
            <a:r>
              <a:rPr lang="en-GB" sz="1100" baseline="30000" dirty="0"/>
              <a:t>-1</a:t>
            </a:r>
            <a:r>
              <a:rPr lang="en-GB" sz="1100" dirty="0"/>
              <a:t>×cm</a:t>
            </a:r>
            <a:r>
              <a:rPr lang="en-GB" sz="1100" baseline="30000" dirty="0"/>
              <a:t>-2</a:t>
            </a:r>
          </a:p>
          <a:p>
            <a:pPr lvl="1">
              <a:lnSpc>
                <a:spcPct val="120000"/>
              </a:lnSpc>
              <a:spcAft>
                <a:spcPts val="0"/>
              </a:spcAft>
            </a:pPr>
            <a:r>
              <a:rPr lang="en-GB" sz="1100" dirty="0"/>
              <a:t>Radiation hard </a:t>
            </a:r>
          </a:p>
          <a:p>
            <a:pPr lvl="1">
              <a:lnSpc>
                <a:spcPct val="120000"/>
              </a:lnSpc>
              <a:spcAft>
                <a:spcPts val="0"/>
              </a:spcAft>
            </a:pPr>
            <a:r>
              <a:rPr lang="en-GB" sz="1100" dirty="0"/>
              <a:t>Corrosion resistant</a:t>
            </a:r>
          </a:p>
          <a:p>
            <a:pPr>
              <a:lnSpc>
                <a:spcPct val="120000"/>
              </a:lnSpc>
              <a:spcAft>
                <a:spcPts val="0"/>
              </a:spcAft>
            </a:pPr>
            <a:endParaRPr lang="en-GB" dirty="0"/>
          </a:p>
        </p:txBody>
      </p:sp>
    </p:spTree>
    <p:extLst>
      <p:ext uri="{BB962C8B-B14F-4D97-AF65-F5344CB8AC3E}">
        <p14:creationId xmlns:p14="http://schemas.microsoft.com/office/powerpoint/2010/main" val="4492674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CF87E8-5D65-89A9-DBCC-2F7929A3031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F2D79C7E-77F2-E556-7ABF-3A8144A1CD03}"/>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F4CC1924-4D2D-1019-F272-B7EB0606CCE5}"/>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5" name="Title 4">
            <a:extLst>
              <a:ext uri="{FF2B5EF4-FFF2-40B4-BE49-F238E27FC236}">
                <a16:creationId xmlns:a16="http://schemas.microsoft.com/office/drawing/2014/main" id="{26A2A450-7002-D54C-4A91-2A32BCC5131A}"/>
              </a:ext>
            </a:extLst>
          </p:cNvPr>
          <p:cNvSpPr>
            <a:spLocks noGrp="1"/>
          </p:cNvSpPr>
          <p:nvPr>
            <p:ph type="title"/>
          </p:nvPr>
        </p:nvSpPr>
        <p:spPr/>
        <p:txBody>
          <a:bodyPr/>
          <a:lstStyle/>
          <a:p>
            <a:r>
              <a:rPr lang="en-GB" dirty="0"/>
              <a:t>Shape Memory Alloys</a:t>
            </a:r>
          </a:p>
        </p:txBody>
      </p:sp>
      <p:sp>
        <p:nvSpPr>
          <p:cNvPr id="7" name="Text Placeholder 29">
            <a:extLst>
              <a:ext uri="{FF2B5EF4-FFF2-40B4-BE49-F238E27FC236}">
                <a16:creationId xmlns:a16="http://schemas.microsoft.com/office/drawing/2014/main" id="{47F96C3B-56EC-E5E3-2D7A-AA1A8D34FBF6}"/>
              </a:ext>
            </a:extLst>
          </p:cNvPr>
          <p:cNvSpPr txBox="1">
            <a:spLocks/>
          </p:cNvSpPr>
          <p:nvPr/>
        </p:nvSpPr>
        <p:spPr>
          <a:xfrm>
            <a:off x="179512" y="1275606"/>
            <a:ext cx="2880320" cy="3456384"/>
          </a:xfrm>
          <a:prstGeom prst="rect">
            <a:avLst/>
          </a:prstGeom>
        </p:spPr>
        <p:txBody>
          <a:bodyPr vert="horz">
            <a:normAutofit fontScale="85000" lnSpcReduction="20000"/>
          </a:bodyPr>
          <a:lstStyle>
            <a:lvl1pPr marL="342900" indent="-342900">
              <a:spcBef>
                <a:spcPct val="20000"/>
              </a:spcBef>
              <a:spcAft>
                <a:spcPts val="900"/>
              </a:spcAft>
              <a:buClr>
                <a:schemeClr val="accent1"/>
              </a:buClr>
              <a:buFont typeface="Wingdings" charset="2"/>
              <a:buChar char="§"/>
              <a:defRPr sz="1400">
                <a:cs typeface="Arial Narrow"/>
              </a:defRPr>
            </a:lvl1pPr>
            <a:lvl2pPr marL="742950" indent="-285750">
              <a:spcBef>
                <a:spcPct val="20000"/>
              </a:spcBef>
              <a:spcAft>
                <a:spcPts val="900"/>
              </a:spcAft>
              <a:buClr>
                <a:schemeClr val="accent1"/>
              </a:buClr>
              <a:buFont typeface="Wingdings" charset="2"/>
              <a:buChar char="§"/>
              <a:defRPr sz="2400">
                <a:cs typeface="Arial Narrow"/>
              </a:defRPr>
            </a:lvl2pPr>
            <a:lvl3pPr marL="1143000" indent="-228600">
              <a:spcBef>
                <a:spcPct val="20000"/>
              </a:spcBef>
              <a:spcAft>
                <a:spcPts val="900"/>
              </a:spcAft>
              <a:buClr>
                <a:schemeClr val="accent1"/>
              </a:buClr>
              <a:buFont typeface="Wingdings" charset="2"/>
              <a:buChar char="§"/>
              <a:defRPr sz="2000">
                <a:cs typeface="Arial Narrow"/>
              </a:defRPr>
            </a:lvl3pPr>
            <a:lvl4pPr marL="1600200" indent="-228600">
              <a:spcBef>
                <a:spcPct val="20000"/>
              </a:spcBef>
              <a:spcAft>
                <a:spcPts val="900"/>
              </a:spcAft>
              <a:buClr>
                <a:schemeClr val="accent1"/>
              </a:buClr>
              <a:buFont typeface="Wingdings" charset="2"/>
              <a:buChar char="§"/>
              <a:defRPr sz="2000">
                <a:cs typeface="Arial Narrow"/>
              </a:defRPr>
            </a:lvl4pPr>
            <a:lvl5pPr marL="2057400" indent="-228600">
              <a:spcBef>
                <a:spcPct val="20000"/>
              </a:spcBef>
              <a:spcAft>
                <a:spcPts val="900"/>
              </a:spcAft>
              <a:buClr>
                <a:schemeClr val="accent1"/>
              </a:buClr>
              <a:buFont typeface="Wingdings" charset="2"/>
              <a:buChar char="§"/>
              <a:defRPr sz="2000">
                <a:cs typeface="Arial Narrow"/>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nSpc>
                <a:spcPct val="110000"/>
              </a:lnSpc>
              <a:spcAft>
                <a:spcPts val="0"/>
              </a:spcAft>
              <a:buNone/>
            </a:pPr>
            <a:r>
              <a:rPr lang="en-GB" dirty="0"/>
              <a:t>Pros:</a:t>
            </a:r>
          </a:p>
          <a:p>
            <a:pPr>
              <a:lnSpc>
                <a:spcPct val="110000"/>
              </a:lnSpc>
              <a:spcAft>
                <a:spcPts val="0"/>
              </a:spcAft>
              <a:buClr>
                <a:srgbClr val="92D050"/>
              </a:buClr>
              <a:buFont typeface="Wingdings" panose="05000000000000000000" pitchFamily="2" charset="2"/>
              <a:buChar char="§"/>
            </a:pPr>
            <a:r>
              <a:rPr lang="en-GB" dirty="0"/>
              <a:t>Tests at prototype level in relevant environment, but limited operational experience (TRL 3-4)</a:t>
            </a:r>
          </a:p>
          <a:p>
            <a:pPr>
              <a:lnSpc>
                <a:spcPct val="110000"/>
              </a:lnSpc>
              <a:spcAft>
                <a:spcPts val="0"/>
              </a:spcAft>
              <a:buClr>
                <a:srgbClr val="92D050"/>
              </a:buClr>
              <a:buFont typeface="Wingdings" panose="05000000000000000000" pitchFamily="2" charset="2"/>
              <a:buChar char="§"/>
            </a:pPr>
            <a:r>
              <a:rPr lang="en-GB" dirty="0"/>
              <a:t>Very compact radial integration</a:t>
            </a:r>
          </a:p>
          <a:p>
            <a:pPr>
              <a:lnSpc>
                <a:spcPct val="110000"/>
              </a:lnSpc>
              <a:spcAft>
                <a:spcPts val="0"/>
              </a:spcAft>
              <a:buClr>
                <a:srgbClr val="92D050"/>
              </a:buClr>
              <a:buFont typeface="Wingdings" panose="05000000000000000000" pitchFamily="2" charset="2"/>
              <a:buChar char="§"/>
            </a:pPr>
            <a:r>
              <a:rPr lang="en-GB" dirty="0"/>
              <a:t>No requires mechanics inside the solenoid</a:t>
            </a:r>
          </a:p>
          <a:p>
            <a:pPr marL="0" indent="0">
              <a:lnSpc>
                <a:spcPct val="110000"/>
              </a:lnSpc>
              <a:spcAft>
                <a:spcPts val="0"/>
              </a:spcAft>
              <a:buClr>
                <a:srgbClr val="92D050"/>
              </a:buClr>
              <a:buNone/>
            </a:pPr>
            <a:r>
              <a:rPr lang="en-GB" dirty="0"/>
              <a:t>Cons:</a:t>
            </a:r>
          </a:p>
          <a:p>
            <a:pPr>
              <a:lnSpc>
                <a:spcPct val="110000"/>
              </a:lnSpc>
              <a:spcAft>
                <a:spcPts val="0"/>
              </a:spcAft>
            </a:pPr>
            <a:r>
              <a:rPr lang="en-GB" dirty="0"/>
              <a:t>Not developed at the size required</a:t>
            </a:r>
          </a:p>
          <a:p>
            <a:pPr>
              <a:lnSpc>
                <a:spcPct val="110000"/>
              </a:lnSpc>
              <a:spcAft>
                <a:spcPts val="0"/>
              </a:spcAft>
            </a:pPr>
            <a:r>
              <a:rPr lang="en-GB" dirty="0"/>
              <a:t>While heating is simple, cooling at -40°C requires specific systems (i.e. circulate acetone in cooling bath with dry ice, -77°C)</a:t>
            </a:r>
          </a:p>
          <a:p>
            <a:pPr>
              <a:lnSpc>
                <a:spcPct val="110000"/>
              </a:lnSpc>
              <a:spcAft>
                <a:spcPts val="0"/>
              </a:spcAft>
            </a:pPr>
            <a:r>
              <a:rPr lang="en-GB" dirty="0"/>
              <a:t>More demanding alignment tolerances and surface finishing</a:t>
            </a:r>
          </a:p>
          <a:p>
            <a:pPr>
              <a:lnSpc>
                <a:spcPct val="110000"/>
              </a:lnSpc>
              <a:spcAft>
                <a:spcPts val="0"/>
              </a:spcAft>
            </a:pPr>
            <a:r>
              <a:rPr lang="en-GB" dirty="0"/>
              <a:t>Seal insertion/replacement has to be addressed</a:t>
            </a:r>
          </a:p>
          <a:p>
            <a:pPr>
              <a:lnSpc>
                <a:spcPct val="110000"/>
              </a:lnSpc>
              <a:spcAft>
                <a:spcPts val="0"/>
              </a:spcAft>
            </a:pPr>
            <a:r>
              <a:rPr lang="en-GB" dirty="0"/>
              <a:t>Limited operational experience</a:t>
            </a:r>
          </a:p>
          <a:p>
            <a:pPr>
              <a:lnSpc>
                <a:spcPct val="110000"/>
              </a:lnSpc>
              <a:spcAft>
                <a:spcPts val="0"/>
              </a:spcAft>
            </a:pPr>
            <a:endParaRPr lang="en-GB" dirty="0"/>
          </a:p>
        </p:txBody>
      </p:sp>
      <p:pic>
        <p:nvPicPr>
          <p:cNvPr id="9" name="Content Placeholder 8">
            <a:extLst>
              <a:ext uri="{FF2B5EF4-FFF2-40B4-BE49-F238E27FC236}">
                <a16:creationId xmlns:a16="http://schemas.microsoft.com/office/drawing/2014/main" id="{2E64C147-40A1-0065-E61E-A09D460F9952}"/>
              </a:ext>
            </a:extLst>
          </p:cNvPr>
          <p:cNvPicPr>
            <a:picLocks noGrp="1" noChangeAspect="1"/>
          </p:cNvPicPr>
          <p:nvPr>
            <p:ph sz="quarter" idx="12"/>
          </p:nvPr>
        </p:nvPicPr>
        <p:blipFill>
          <a:blip r:embed="rId2"/>
          <a:stretch>
            <a:fillRect/>
          </a:stretch>
        </p:blipFill>
        <p:spPr>
          <a:xfrm>
            <a:off x="2915815" y="1334755"/>
            <a:ext cx="6210825" cy="2233866"/>
          </a:xfrm>
          <a:prstGeom prst="rect">
            <a:avLst/>
          </a:prstGeom>
        </p:spPr>
      </p:pic>
      <p:sp>
        <p:nvSpPr>
          <p:cNvPr id="10" name="TextBox 9">
            <a:extLst>
              <a:ext uri="{FF2B5EF4-FFF2-40B4-BE49-F238E27FC236}">
                <a16:creationId xmlns:a16="http://schemas.microsoft.com/office/drawing/2014/main" id="{970B6533-9DBE-E413-62E6-258F060DB21B}"/>
              </a:ext>
            </a:extLst>
          </p:cNvPr>
          <p:cNvSpPr txBox="1"/>
          <p:nvPr/>
        </p:nvSpPr>
        <p:spPr>
          <a:xfrm>
            <a:off x="4668312" y="3839751"/>
            <a:ext cx="2965648"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a:t>Presently limited to </a:t>
            </a:r>
            <a:r>
              <a:rPr lang="en-GB" sz="1200" dirty="0">
                <a:ea typeface="JuliaMono" panose="020B0609060300020004" pitchFamily="49" charset="0"/>
                <a:cs typeface="JuliaMono" panose="020B0609060300020004" pitchFamily="49" charset="0"/>
              </a:rPr>
              <a:t>≈</a:t>
            </a:r>
            <a:r>
              <a:rPr lang="en-GB" sz="1200" dirty="0"/>
              <a:t>130 mm ID Ring</a:t>
            </a:r>
            <a:r>
              <a:rPr lang="en-US" sz="1200" dirty="0"/>
              <a:t> </a:t>
            </a:r>
            <a:endParaRPr lang="en-GB" sz="1200" dirty="0"/>
          </a:p>
        </p:txBody>
      </p:sp>
    </p:spTree>
    <p:extLst>
      <p:ext uri="{BB962C8B-B14F-4D97-AF65-F5344CB8AC3E}">
        <p14:creationId xmlns:p14="http://schemas.microsoft.com/office/powerpoint/2010/main" val="17069450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1641C83-0B93-D25D-2DBC-A412E2BF78AA}"/>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7D41ECB1-B24D-3674-D4AD-F0C9D7C52152}"/>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5" name="Title 4">
            <a:extLst>
              <a:ext uri="{FF2B5EF4-FFF2-40B4-BE49-F238E27FC236}">
                <a16:creationId xmlns:a16="http://schemas.microsoft.com/office/drawing/2014/main" id="{525AEE84-C9E1-FFB6-96C4-C6AB909110A4}"/>
              </a:ext>
            </a:extLst>
          </p:cNvPr>
          <p:cNvSpPr>
            <a:spLocks noGrp="1"/>
          </p:cNvSpPr>
          <p:nvPr>
            <p:ph type="title"/>
          </p:nvPr>
        </p:nvSpPr>
        <p:spPr/>
        <p:txBody>
          <a:bodyPr/>
          <a:lstStyle/>
          <a:p>
            <a:r>
              <a:rPr lang="en-GB" dirty="0"/>
              <a:t>Shape Memory Alloys</a:t>
            </a:r>
          </a:p>
        </p:txBody>
      </p:sp>
      <p:grpSp>
        <p:nvGrpSpPr>
          <p:cNvPr id="32" name="Group 31">
            <a:extLst>
              <a:ext uri="{FF2B5EF4-FFF2-40B4-BE49-F238E27FC236}">
                <a16:creationId xmlns:a16="http://schemas.microsoft.com/office/drawing/2014/main" id="{5CDF2B7E-4EA8-E33E-64ED-66AA18799AD5}"/>
              </a:ext>
            </a:extLst>
          </p:cNvPr>
          <p:cNvGrpSpPr>
            <a:grpSpLocks noChangeAspect="1"/>
          </p:cNvGrpSpPr>
          <p:nvPr/>
        </p:nvGrpSpPr>
        <p:grpSpPr>
          <a:xfrm>
            <a:off x="174811" y="973386"/>
            <a:ext cx="8794377" cy="3312368"/>
            <a:chOff x="0" y="1318724"/>
            <a:chExt cx="12132432" cy="4569634"/>
          </a:xfrm>
        </p:grpSpPr>
        <p:pic>
          <p:nvPicPr>
            <p:cNvPr id="19" name="Immagine 3">
              <a:extLst>
                <a:ext uri="{FF2B5EF4-FFF2-40B4-BE49-F238E27FC236}">
                  <a16:creationId xmlns:a16="http://schemas.microsoft.com/office/drawing/2014/main" id="{6F316FE2-F9B0-556E-C6D8-E889816365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35452" y="1513856"/>
              <a:ext cx="3280877" cy="4374502"/>
            </a:xfrm>
            <a:prstGeom prst="rect">
              <a:avLst/>
            </a:prstGeom>
          </p:spPr>
        </p:pic>
        <p:cxnSp>
          <p:nvCxnSpPr>
            <p:cNvPr id="20" name="Connettore 2 8">
              <a:extLst>
                <a:ext uri="{FF2B5EF4-FFF2-40B4-BE49-F238E27FC236}">
                  <a16:creationId xmlns:a16="http://schemas.microsoft.com/office/drawing/2014/main" id="{6C9CD172-D25B-EE2B-DA56-B047377F17A9}"/>
                </a:ext>
              </a:extLst>
            </p:cNvPr>
            <p:cNvCxnSpPr>
              <a:cxnSpLocks/>
            </p:cNvCxnSpPr>
            <p:nvPr/>
          </p:nvCxnSpPr>
          <p:spPr>
            <a:xfrm flipH="1" flipV="1">
              <a:off x="5129363" y="4418519"/>
              <a:ext cx="1695838" cy="84360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1" name="CasellaDiTesto 10">
              <a:extLst>
                <a:ext uri="{FF2B5EF4-FFF2-40B4-BE49-F238E27FC236}">
                  <a16:creationId xmlns:a16="http://schemas.microsoft.com/office/drawing/2014/main" id="{73A65A4E-1242-FFF0-6C04-D51BCFA66F70}"/>
                </a:ext>
              </a:extLst>
            </p:cNvPr>
            <p:cNvSpPr txBox="1"/>
            <p:nvPr/>
          </p:nvSpPr>
          <p:spPr>
            <a:xfrm>
              <a:off x="6825201" y="4994224"/>
              <a:ext cx="1651518" cy="424599"/>
            </a:xfrm>
            <a:prstGeom prst="rect">
              <a:avLst/>
            </a:prstGeom>
            <a:noFill/>
            <a:ln>
              <a:solidFill>
                <a:schemeClr val="tx1"/>
              </a:solidFill>
            </a:ln>
          </p:spPr>
          <p:txBody>
            <a:bodyPr wrap="square" rtlCol="0">
              <a:spAutoFit/>
            </a:bodyPr>
            <a:lstStyle/>
            <a:p>
              <a:r>
                <a:rPr lang="it-IT" sz="1400" dirty="0"/>
                <a:t>Ti window</a:t>
              </a:r>
              <a:endParaRPr lang="en-US" sz="1400" dirty="0"/>
            </a:p>
          </p:txBody>
        </p:sp>
        <p:cxnSp>
          <p:nvCxnSpPr>
            <p:cNvPr id="22" name="Connettore 2 11">
              <a:extLst>
                <a:ext uri="{FF2B5EF4-FFF2-40B4-BE49-F238E27FC236}">
                  <a16:creationId xmlns:a16="http://schemas.microsoft.com/office/drawing/2014/main" id="{158110E7-6D07-96F3-6D43-E422FC31DBBA}"/>
                </a:ext>
              </a:extLst>
            </p:cNvPr>
            <p:cNvCxnSpPr>
              <a:cxnSpLocks/>
              <a:stCxn id="23" idx="2"/>
            </p:cNvCxnSpPr>
            <p:nvPr/>
          </p:nvCxnSpPr>
          <p:spPr>
            <a:xfrm>
              <a:off x="1251080" y="3637203"/>
              <a:ext cx="1902525" cy="52104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3" name="CasellaDiTesto 12">
              <a:extLst>
                <a:ext uri="{FF2B5EF4-FFF2-40B4-BE49-F238E27FC236}">
                  <a16:creationId xmlns:a16="http://schemas.microsoft.com/office/drawing/2014/main" id="{167E2893-0DE1-8BEB-63EC-A3352366A67D}"/>
                </a:ext>
              </a:extLst>
            </p:cNvPr>
            <p:cNvSpPr txBox="1"/>
            <p:nvPr/>
          </p:nvSpPr>
          <p:spPr>
            <a:xfrm>
              <a:off x="0" y="2915385"/>
              <a:ext cx="2502159" cy="721817"/>
            </a:xfrm>
            <a:prstGeom prst="rect">
              <a:avLst/>
            </a:prstGeom>
            <a:noFill/>
            <a:ln>
              <a:solidFill>
                <a:schemeClr val="tx1"/>
              </a:solidFill>
            </a:ln>
          </p:spPr>
          <p:txBody>
            <a:bodyPr wrap="square" rtlCol="0">
              <a:spAutoFit/>
            </a:bodyPr>
            <a:lstStyle/>
            <a:p>
              <a:r>
                <a:rPr lang="it-IT" sz="1400" dirty="0"/>
                <a:t>SMA joint (Ti-St </a:t>
              </a:r>
              <a:r>
                <a:rPr lang="en-US" sz="1400" dirty="0"/>
                <a:t>transition</a:t>
              </a:r>
              <a:r>
                <a:rPr lang="it-IT" sz="1400" dirty="0"/>
                <a:t>)</a:t>
              </a:r>
              <a:endParaRPr lang="en-US" sz="1400" dirty="0"/>
            </a:p>
          </p:txBody>
        </p:sp>
        <p:cxnSp>
          <p:nvCxnSpPr>
            <p:cNvPr id="24" name="Connettore 2 15">
              <a:extLst>
                <a:ext uri="{FF2B5EF4-FFF2-40B4-BE49-F238E27FC236}">
                  <a16:creationId xmlns:a16="http://schemas.microsoft.com/office/drawing/2014/main" id="{D6643491-AE3F-DA93-98BA-F2820F3716CA}"/>
                </a:ext>
              </a:extLst>
            </p:cNvPr>
            <p:cNvCxnSpPr>
              <a:cxnSpLocks/>
            </p:cNvCxnSpPr>
            <p:nvPr/>
          </p:nvCxnSpPr>
          <p:spPr>
            <a:xfrm flipV="1">
              <a:off x="2054148" y="4330838"/>
              <a:ext cx="804376" cy="25467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5" name="CasellaDiTesto 16">
              <a:extLst>
                <a:ext uri="{FF2B5EF4-FFF2-40B4-BE49-F238E27FC236}">
                  <a16:creationId xmlns:a16="http://schemas.microsoft.com/office/drawing/2014/main" id="{F27DD704-0A44-BDBB-5E25-92C53755EA9B}"/>
                </a:ext>
              </a:extLst>
            </p:cNvPr>
            <p:cNvSpPr txBox="1"/>
            <p:nvPr/>
          </p:nvSpPr>
          <p:spPr>
            <a:xfrm>
              <a:off x="119004" y="4585510"/>
              <a:ext cx="2268376" cy="1019037"/>
            </a:xfrm>
            <a:prstGeom prst="rect">
              <a:avLst/>
            </a:prstGeom>
            <a:noFill/>
            <a:ln>
              <a:solidFill>
                <a:schemeClr val="tx1"/>
              </a:solidFill>
            </a:ln>
          </p:spPr>
          <p:txBody>
            <a:bodyPr wrap="square" rtlCol="0">
              <a:spAutoFit/>
            </a:bodyPr>
            <a:lstStyle/>
            <a:p>
              <a:r>
                <a:rPr lang="it-IT" sz="1400" dirty="0" err="1"/>
                <a:t>Conflat</a:t>
              </a:r>
              <a:r>
                <a:rPr lang="it-IT" sz="1400" dirty="0"/>
                <a:t> St flange (to </a:t>
              </a:r>
              <a:r>
                <a:rPr lang="it-IT" sz="1400" dirty="0" err="1"/>
                <a:t>connect</a:t>
              </a:r>
              <a:r>
                <a:rPr lang="it-IT" sz="1400" dirty="0"/>
                <a:t> pump/</a:t>
              </a:r>
              <a:r>
                <a:rPr lang="it-IT" sz="1400" dirty="0" err="1"/>
                <a:t>gages</a:t>
              </a:r>
              <a:r>
                <a:rPr lang="it-IT" sz="1400" dirty="0"/>
                <a:t>)</a:t>
              </a:r>
              <a:endParaRPr lang="en-US" sz="1400" dirty="0"/>
            </a:p>
          </p:txBody>
        </p:sp>
        <p:pic>
          <p:nvPicPr>
            <p:cNvPr id="26" name="Picture 2">
              <a:extLst>
                <a:ext uri="{FF2B5EF4-FFF2-40B4-BE49-F238E27FC236}">
                  <a16:creationId xmlns:a16="http://schemas.microsoft.com/office/drawing/2014/main" id="{4EBB3F10-9630-14E9-339F-1018D08DA2BD}"/>
                </a:ext>
              </a:extLst>
            </p:cNvPr>
            <p:cNvPicPr>
              <a:picLocks noChangeAspect="1"/>
            </p:cNvPicPr>
            <p:nvPr/>
          </p:nvPicPr>
          <p:blipFill rotWithShape="1">
            <a:blip r:embed="rId3">
              <a:extLst>
                <a:ext uri="{28A0092B-C50C-407E-A947-70E740481C1C}">
                  <a14:useLocalDpi xmlns:a14="http://schemas.microsoft.com/office/drawing/2010/main" val="0"/>
                </a:ext>
              </a:extLst>
            </a:blip>
            <a:srcRect l="11317" t="6025" r="2910" b="10157"/>
            <a:stretch/>
          </p:blipFill>
          <p:spPr>
            <a:xfrm>
              <a:off x="5964400" y="1574141"/>
              <a:ext cx="3042169" cy="2630818"/>
            </a:xfrm>
            <a:prstGeom prst="rect">
              <a:avLst/>
            </a:prstGeom>
          </p:spPr>
        </p:pic>
        <p:sp>
          <p:nvSpPr>
            <p:cNvPr id="27" name="Ovale 20">
              <a:extLst>
                <a:ext uri="{FF2B5EF4-FFF2-40B4-BE49-F238E27FC236}">
                  <a16:creationId xmlns:a16="http://schemas.microsoft.com/office/drawing/2014/main" id="{7E52BA7A-C741-CC34-BA99-33A9DAB2EA74}"/>
                </a:ext>
              </a:extLst>
            </p:cNvPr>
            <p:cNvSpPr/>
            <p:nvPr/>
          </p:nvSpPr>
          <p:spPr>
            <a:xfrm>
              <a:off x="2771050" y="3874766"/>
              <a:ext cx="849863" cy="660386"/>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cxnSp>
          <p:nvCxnSpPr>
            <p:cNvPr id="28" name="Connettore diritto 22">
              <a:extLst>
                <a:ext uri="{FF2B5EF4-FFF2-40B4-BE49-F238E27FC236}">
                  <a16:creationId xmlns:a16="http://schemas.microsoft.com/office/drawing/2014/main" id="{C7E63722-F55C-3955-0BBE-284732916C4B}"/>
                </a:ext>
              </a:extLst>
            </p:cNvPr>
            <p:cNvCxnSpPr/>
            <p:nvPr/>
          </p:nvCxnSpPr>
          <p:spPr>
            <a:xfrm flipV="1">
              <a:off x="3139609" y="1988146"/>
              <a:ext cx="4063482" cy="1865601"/>
            </a:xfrm>
            <a:prstGeom prst="line">
              <a:avLst/>
            </a:prstGeom>
          </p:spPr>
          <p:style>
            <a:lnRef idx="1">
              <a:schemeClr val="accent6"/>
            </a:lnRef>
            <a:fillRef idx="0">
              <a:schemeClr val="accent6"/>
            </a:fillRef>
            <a:effectRef idx="0">
              <a:schemeClr val="accent6"/>
            </a:effectRef>
            <a:fontRef idx="minor">
              <a:schemeClr val="tx1"/>
            </a:fontRef>
          </p:style>
        </p:cxnSp>
        <p:cxnSp>
          <p:nvCxnSpPr>
            <p:cNvPr id="29" name="Connettore diritto 23">
              <a:extLst>
                <a:ext uri="{FF2B5EF4-FFF2-40B4-BE49-F238E27FC236}">
                  <a16:creationId xmlns:a16="http://schemas.microsoft.com/office/drawing/2014/main" id="{B9711BF2-95AE-E356-F6FE-3B09C3BBD672}"/>
                </a:ext>
              </a:extLst>
            </p:cNvPr>
            <p:cNvCxnSpPr>
              <a:cxnSpLocks/>
            </p:cNvCxnSpPr>
            <p:nvPr/>
          </p:nvCxnSpPr>
          <p:spPr>
            <a:xfrm flipV="1">
              <a:off x="3358366" y="4180202"/>
              <a:ext cx="4349851" cy="339360"/>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Connettore 2 29">
              <a:extLst>
                <a:ext uri="{FF2B5EF4-FFF2-40B4-BE49-F238E27FC236}">
                  <a16:creationId xmlns:a16="http://schemas.microsoft.com/office/drawing/2014/main" id="{9E648B6B-6DE1-57B7-5078-1D63A1268C11}"/>
                </a:ext>
              </a:extLst>
            </p:cNvPr>
            <p:cNvCxnSpPr>
              <a:cxnSpLocks/>
            </p:cNvCxnSpPr>
            <p:nvPr/>
          </p:nvCxnSpPr>
          <p:spPr>
            <a:xfrm flipH="1" flipV="1">
              <a:off x="7840541" y="3231721"/>
              <a:ext cx="481106" cy="28297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31" name="Immagine 7">
              <a:extLst>
                <a:ext uri="{FF2B5EF4-FFF2-40B4-BE49-F238E27FC236}">
                  <a16:creationId xmlns:a16="http://schemas.microsoft.com/office/drawing/2014/main" id="{7AB3A519-A30C-87B0-0CA1-180DFE4402D1}"/>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8061" t="-889" r="9939" b="1"/>
            <a:stretch/>
          </p:blipFill>
          <p:spPr>
            <a:xfrm rot="5400000">
              <a:off x="8337125" y="2009403"/>
              <a:ext cx="4485986" cy="3104628"/>
            </a:xfrm>
            <a:prstGeom prst="rect">
              <a:avLst/>
            </a:prstGeom>
          </p:spPr>
        </p:pic>
      </p:grpSp>
    </p:spTree>
    <p:extLst>
      <p:ext uri="{BB962C8B-B14F-4D97-AF65-F5344CB8AC3E}">
        <p14:creationId xmlns:p14="http://schemas.microsoft.com/office/powerpoint/2010/main" val="17733437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C13EE70-D012-7DB3-999F-CC474FD4F6DC}"/>
              </a:ext>
            </a:extLst>
          </p:cNvPr>
          <p:cNvPicPr>
            <a:picLocks noChangeAspect="1"/>
          </p:cNvPicPr>
          <p:nvPr/>
        </p:nvPicPr>
        <p:blipFill>
          <a:blip r:embed="rId2"/>
          <a:stretch>
            <a:fillRect/>
          </a:stretch>
        </p:blipFill>
        <p:spPr>
          <a:xfrm>
            <a:off x="3491880" y="529405"/>
            <a:ext cx="5109424" cy="3985351"/>
          </a:xfrm>
          <a:prstGeom prst="rect">
            <a:avLst/>
          </a:prstGeom>
        </p:spPr>
      </p:pic>
      <p:sp>
        <p:nvSpPr>
          <p:cNvPr id="3" name="Footer Placeholder 2">
            <a:extLst>
              <a:ext uri="{FF2B5EF4-FFF2-40B4-BE49-F238E27FC236}">
                <a16:creationId xmlns:a16="http://schemas.microsoft.com/office/drawing/2014/main" id="{44DFC972-A26E-AC53-C550-4C60B5B1BE8F}"/>
              </a:ext>
            </a:extLst>
          </p:cNvPr>
          <p:cNvSpPr>
            <a:spLocks noGrp="1"/>
          </p:cNvSpPr>
          <p:nvPr>
            <p:ph type="ftr" sz="quarter" idx="3"/>
          </p:nvPr>
        </p:nvSpPr>
        <p:spPr/>
        <p:txBody>
          <a:bodyPr/>
          <a:lstStyle/>
          <a:p>
            <a:r>
              <a:rPr lang="fr-FR"/>
              <a:t>JAFS | International Muon Collider Collaboration Cooling Demonstrator</a:t>
            </a:r>
            <a:endParaRPr lang="en-GB" dirty="0"/>
          </a:p>
        </p:txBody>
      </p:sp>
      <p:sp>
        <p:nvSpPr>
          <p:cNvPr id="4" name="Slide Number Placeholder 3">
            <a:extLst>
              <a:ext uri="{FF2B5EF4-FFF2-40B4-BE49-F238E27FC236}">
                <a16:creationId xmlns:a16="http://schemas.microsoft.com/office/drawing/2014/main" id="{315BA1E8-86D1-4BD9-FB57-D1DA4BEA4C49}"/>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5" name="Title 4">
            <a:extLst>
              <a:ext uri="{FF2B5EF4-FFF2-40B4-BE49-F238E27FC236}">
                <a16:creationId xmlns:a16="http://schemas.microsoft.com/office/drawing/2014/main" id="{5F08C02E-C249-85F6-1853-675229E893B6}"/>
              </a:ext>
            </a:extLst>
          </p:cNvPr>
          <p:cNvSpPr>
            <a:spLocks noGrp="1"/>
          </p:cNvSpPr>
          <p:nvPr>
            <p:ph type="title"/>
          </p:nvPr>
        </p:nvSpPr>
        <p:spPr/>
        <p:txBody>
          <a:bodyPr/>
          <a:lstStyle/>
          <a:p>
            <a:r>
              <a:rPr lang="en-GB" dirty="0"/>
              <a:t>SMA C-Shaped connectors</a:t>
            </a:r>
          </a:p>
        </p:txBody>
      </p:sp>
      <p:grpSp>
        <p:nvGrpSpPr>
          <p:cNvPr id="14" name="Group 13">
            <a:extLst>
              <a:ext uri="{FF2B5EF4-FFF2-40B4-BE49-F238E27FC236}">
                <a16:creationId xmlns:a16="http://schemas.microsoft.com/office/drawing/2014/main" id="{563FF98E-276B-8A7E-E7B7-5FFC5D7487F6}"/>
              </a:ext>
            </a:extLst>
          </p:cNvPr>
          <p:cNvGrpSpPr>
            <a:grpSpLocks noChangeAspect="1"/>
          </p:cNvGrpSpPr>
          <p:nvPr/>
        </p:nvGrpSpPr>
        <p:grpSpPr>
          <a:xfrm>
            <a:off x="6156176" y="2859782"/>
            <a:ext cx="2718463" cy="1654974"/>
            <a:chOff x="6903870" y="1289173"/>
            <a:chExt cx="4983711" cy="3034035"/>
          </a:xfrm>
        </p:grpSpPr>
        <p:pic>
          <p:nvPicPr>
            <p:cNvPr id="11" name="image35.jpg">
              <a:extLst>
                <a:ext uri="{FF2B5EF4-FFF2-40B4-BE49-F238E27FC236}">
                  <a16:creationId xmlns:a16="http://schemas.microsoft.com/office/drawing/2014/main" id="{4619F54F-BE2B-642E-E8DD-1DD06546B3A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8347" r="16734"/>
            <a:stretch>
              <a:fillRect/>
            </a:stretch>
          </p:blipFill>
          <p:spPr bwMode="auto">
            <a:xfrm>
              <a:off x="6903870" y="1289174"/>
              <a:ext cx="2633507" cy="2875008"/>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25.jpg">
              <a:extLst>
                <a:ext uri="{FF2B5EF4-FFF2-40B4-BE49-F238E27FC236}">
                  <a16:creationId xmlns:a16="http://schemas.microsoft.com/office/drawing/2014/main" id="{C5746632-0FF5-7FF2-ACCB-2E8D8C7C3C4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r="4297" b="7584"/>
            <a:stretch>
              <a:fillRect/>
            </a:stretch>
          </p:blipFill>
          <p:spPr bwMode="auto">
            <a:xfrm>
              <a:off x="9649864" y="1289173"/>
              <a:ext cx="2237717" cy="2923449"/>
            </a:xfrm>
            <a:prstGeom prst="rect">
              <a:avLst/>
            </a:prstGeom>
            <a:noFill/>
            <a:extLst>
              <a:ext uri="{909E8E84-426E-40DD-AFC4-6F175D3DCCD1}">
                <a14:hiddenFill xmlns:a14="http://schemas.microsoft.com/office/drawing/2010/main">
                  <a:solidFill>
                    <a:srgbClr val="FFFFFF"/>
                  </a:solidFill>
                </a14:hiddenFill>
              </a:ext>
            </a:extLst>
          </p:spPr>
        </p:pic>
        <p:sp>
          <p:nvSpPr>
            <p:cNvPr id="13" name="CasellaDiTesto 5">
              <a:extLst>
                <a:ext uri="{FF2B5EF4-FFF2-40B4-BE49-F238E27FC236}">
                  <a16:creationId xmlns:a16="http://schemas.microsoft.com/office/drawing/2014/main" id="{2877C712-A4B0-144F-C91B-30AF12A0A4CA}"/>
                </a:ext>
              </a:extLst>
            </p:cNvPr>
            <p:cNvSpPr txBox="1"/>
            <p:nvPr/>
          </p:nvSpPr>
          <p:spPr>
            <a:xfrm>
              <a:off x="8065876" y="3900028"/>
              <a:ext cx="3022020" cy="423180"/>
            </a:xfrm>
            <a:prstGeom prst="rect">
              <a:avLst/>
            </a:prstGeom>
            <a:solidFill>
              <a:srgbClr val="92D050"/>
            </a:solidFill>
          </p:spPr>
          <p:txBody>
            <a:bodyPr wrap="square" rtlCol="0">
              <a:spAutoFit/>
            </a:bodyPr>
            <a:lstStyle/>
            <a:p>
              <a:r>
                <a:rPr lang="it-IT" sz="900" dirty="0"/>
                <a:t>Leak rate &lt; 10</a:t>
              </a:r>
              <a:r>
                <a:rPr lang="it-IT" sz="900" baseline="30000" dirty="0"/>
                <a:t>-10</a:t>
              </a:r>
              <a:r>
                <a:rPr lang="it-IT" sz="900" dirty="0"/>
                <a:t> mbar×l×s</a:t>
              </a:r>
              <a:r>
                <a:rPr lang="it-IT" sz="900" baseline="30000" dirty="0"/>
                <a:t>-1</a:t>
              </a:r>
              <a:endParaRPr lang="en-US" sz="900" dirty="0"/>
            </a:p>
          </p:txBody>
        </p:sp>
      </p:grpSp>
      <p:sp>
        <p:nvSpPr>
          <p:cNvPr id="15" name="Text Placeholder 29">
            <a:extLst>
              <a:ext uri="{FF2B5EF4-FFF2-40B4-BE49-F238E27FC236}">
                <a16:creationId xmlns:a16="http://schemas.microsoft.com/office/drawing/2014/main" id="{E6D62163-01F6-E3C7-807C-8AFD6A31A4AF}"/>
              </a:ext>
            </a:extLst>
          </p:cNvPr>
          <p:cNvSpPr txBox="1">
            <a:spLocks/>
          </p:cNvSpPr>
          <p:nvPr/>
        </p:nvSpPr>
        <p:spPr>
          <a:xfrm>
            <a:off x="186628" y="1207247"/>
            <a:ext cx="3233243" cy="3456384"/>
          </a:xfrm>
          <a:prstGeom prst="rect">
            <a:avLst/>
          </a:prstGeom>
        </p:spPr>
        <p:txBody>
          <a:bodyPr vert="horz">
            <a:normAutofit fontScale="92500" lnSpcReduction="20000"/>
          </a:bodyPr>
          <a:lstStyle>
            <a:lvl1pPr marL="342900" indent="-342900">
              <a:spcBef>
                <a:spcPct val="20000"/>
              </a:spcBef>
              <a:spcAft>
                <a:spcPts val="900"/>
              </a:spcAft>
              <a:buClr>
                <a:schemeClr val="accent1"/>
              </a:buClr>
              <a:buFont typeface="Wingdings" charset="2"/>
              <a:buChar char="§"/>
              <a:defRPr sz="1400">
                <a:cs typeface="Arial Narrow"/>
              </a:defRPr>
            </a:lvl1pPr>
            <a:lvl2pPr marL="742950" indent="-285750">
              <a:spcBef>
                <a:spcPct val="20000"/>
              </a:spcBef>
              <a:spcAft>
                <a:spcPts val="900"/>
              </a:spcAft>
              <a:buClr>
                <a:schemeClr val="accent1"/>
              </a:buClr>
              <a:buFont typeface="Wingdings" charset="2"/>
              <a:buChar char="§"/>
              <a:defRPr sz="2400">
                <a:cs typeface="Arial Narrow"/>
              </a:defRPr>
            </a:lvl2pPr>
            <a:lvl3pPr marL="1143000" indent="-228600">
              <a:spcBef>
                <a:spcPct val="20000"/>
              </a:spcBef>
              <a:spcAft>
                <a:spcPts val="900"/>
              </a:spcAft>
              <a:buClr>
                <a:schemeClr val="accent1"/>
              </a:buClr>
              <a:buFont typeface="Wingdings" charset="2"/>
              <a:buChar char="§"/>
              <a:defRPr sz="2000">
                <a:cs typeface="Arial Narrow"/>
              </a:defRPr>
            </a:lvl3pPr>
            <a:lvl4pPr marL="1600200" indent="-228600">
              <a:spcBef>
                <a:spcPct val="20000"/>
              </a:spcBef>
              <a:spcAft>
                <a:spcPts val="900"/>
              </a:spcAft>
              <a:buClr>
                <a:schemeClr val="accent1"/>
              </a:buClr>
              <a:buFont typeface="Wingdings" charset="2"/>
              <a:buChar char="§"/>
              <a:defRPr sz="2000">
                <a:cs typeface="Arial Narrow"/>
              </a:defRPr>
            </a:lvl4pPr>
            <a:lvl5pPr marL="2057400" indent="-228600">
              <a:spcBef>
                <a:spcPct val="20000"/>
              </a:spcBef>
              <a:spcAft>
                <a:spcPts val="900"/>
              </a:spcAft>
              <a:buClr>
                <a:schemeClr val="accent1"/>
              </a:buClr>
              <a:buFont typeface="Wingdings" charset="2"/>
              <a:buChar char="§"/>
              <a:defRPr sz="2000">
                <a:cs typeface="Arial Narrow"/>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lnSpc>
                <a:spcPct val="110000"/>
              </a:lnSpc>
              <a:spcAft>
                <a:spcPts val="0"/>
              </a:spcAft>
              <a:buNone/>
            </a:pPr>
            <a:r>
              <a:rPr lang="en-GB" dirty="0"/>
              <a:t>Pros:</a:t>
            </a:r>
          </a:p>
          <a:p>
            <a:pPr>
              <a:lnSpc>
                <a:spcPct val="110000"/>
              </a:lnSpc>
              <a:spcAft>
                <a:spcPts val="0"/>
              </a:spcAft>
              <a:buClr>
                <a:srgbClr val="92D050"/>
              </a:buClr>
              <a:buFont typeface="Wingdings" panose="05000000000000000000" pitchFamily="2" charset="2"/>
              <a:buChar char="§"/>
            </a:pPr>
            <a:r>
              <a:rPr lang="en-GB" dirty="0"/>
              <a:t>Proof of principle demonstrated (TRL 2-3)</a:t>
            </a:r>
          </a:p>
          <a:p>
            <a:pPr>
              <a:lnSpc>
                <a:spcPct val="110000"/>
              </a:lnSpc>
              <a:spcAft>
                <a:spcPts val="0"/>
              </a:spcAft>
              <a:buClr>
                <a:srgbClr val="92D050"/>
              </a:buClr>
              <a:buFont typeface="Wingdings" panose="05000000000000000000" pitchFamily="2" charset="2"/>
              <a:buChar char="§"/>
            </a:pPr>
            <a:r>
              <a:rPr lang="en-GB" dirty="0"/>
              <a:t>Very compact radial integration</a:t>
            </a:r>
          </a:p>
          <a:p>
            <a:pPr>
              <a:lnSpc>
                <a:spcPct val="110000"/>
              </a:lnSpc>
              <a:spcAft>
                <a:spcPts val="0"/>
              </a:spcAft>
              <a:buClr>
                <a:srgbClr val="92D050"/>
              </a:buClr>
              <a:buFont typeface="Wingdings" panose="05000000000000000000" pitchFamily="2" charset="2"/>
              <a:buChar char="§"/>
            </a:pPr>
            <a:r>
              <a:rPr lang="en-GB" dirty="0"/>
              <a:t>Combines classic seals and flanges with SMA (i.e. use of reusable elastomer seals)</a:t>
            </a:r>
          </a:p>
          <a:p>
            <a:pPr marL="0" indent="0">
              <a:lnSpc>
                <a:spcPct val="110000"/>
              </a:lnSpc>
              <a:spcAft>
                <a:spcPts val="0"/>
              </a:spcAft>
              <a:buClr>
                <a:srgbClr val="92D050"/>
              </a:buClr>
              <a:buNone/>
            </a:pPr>
            <a:r>
              <a:rPr lang="en-GB" dirty="0"/>
              <a:t>Cons:</a:t>
            </a:r>
          </a:p>
          <a:p>
            <a:pPr>
              <a:lnSpc>
                <a:spcPct val="110000"/>
              </a:lnSpc>
              <a:spcAft>
                <a:spcPts val="0"/>
              </a:spcAft>
            </a:pPr>
            <a:r>
              <a:rPr lang="en-GB" dirty="0"/>
              <a:t>While heating is simple, cooling at -40°C requires specific systems (i.e. circulate acetone in cooling bath with dry ice, -77°C)</a:t>
            </a:r>
          </a:p>
          <a:p>
            <a:pPr>
              <a:lnSpc>
                <a:spcPct val="110000"/>
              </a:lnSpc>
              <a:spcAft>
                <a:spcPts val="0"/>
              </a:spcAft>
            </a:pPr>
            <a:r>
              <a:rPr lang="en-GB" dirty="0"/>
              <a:t>The positioning of the C-shape connectors and its movement to be addressed</a:t>
            </a:r>
          </a:p>
          <a:p>
            <a:pPr>
              <a:lnSpc>
                <a:spcPct val="110000"/>
              </a:lnSpc>
              <a:spcAft>
                <a:spcPts val="0"/>
              </a:spcAft>
            </a:pPr>
            <a:r>
              <a:rPr lang="en-GB" dirty="0"/>
              <a:t>No operational experience</a:t>
            </a:r>
          </a:p>
          <a:p>
            <a:pPr>
              <a:lnSpc>
                <a:spcPct val="110000"/>
              </a:lnSpc>
              <a:spcAft>
                <a:spcPts val="0"/>
              </a:spcAft>
            </a:pPr>
            <a:endParaRPr lang="en-GB" dirty="0"/>
          </a:p>
        </p:txBody>
      </p:sp>
    </p:spTree>
    <p:extLst>
      <p:ext uri="{BB962C8B-B14F-4D97-AF65-F5344CB8AC3E}">
        <p14:creationId xmlns:p14="http://schemas.microsoft.com/office/powerpoint/2010/main" val="14643107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947F2506E4E4646B744CDE35131544A" ma:contentTypeVersion="13" ma:contentTypeDescription="Create a new document." ma:contentTypeScope="" ma:versionID="14043b90b3cf8ee4c9c1203e10817731">
  <xsd:schema xmlns:xsd="http://www.w3.org/2001/XMLSchema" xmlns:xs="http://www.w3.org/2001/XMLSchema" xmlns:p="http://schemas.microsoft.com/office/2006/metadata/properties" xmlns:ns3="1e110155-a173-47cd-b891-f412286ef773" xmlns:ns4="20570098-6542-45bc-852f-3993cdce27a5" targetNamespace="http://schemas.microsoft.com/office/2006/metadata/properties" ma:root="true" ma:fieldsID="b8069b42d9b3d0382a97a7be21f6e516" ns3:_="" ns4:_="">
    <xsd:import namespace="1e110155-a173-47cd-b891-f412286ef773"/>
    <xsd:import namespace="20570098-6542-45bc-852f-3993cdce27a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110155-a173-47cd-b891-f412286ef7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0570098-6542-45bc-852f-3993cdce27a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B6BCB4-0CBE-4531-B80F-C7E0BDE322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110155-a173-47cd-b891-f412286ef773"/>
    <ds:schemaRef ds:uri="20570098-6542-45bc-852f-3993cdce27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39E6303-560D-4712-BEC3-A253233F4310}">
  <ds:schemaRefs>
    <ds:schemaRef ds:uri="http://schemas.microsoft.com/office/infopath/2007/PartnerControls"/>
    <ds:schemaRef ds:uri="http://purl.org/dc/terms/"/>
    <ds:schemaRef ds:uri="http://schemas.microsoft.com/office/2006/documentManagement/types"/>
    <ds:schemaRef ds:uri="1e110155-a173-47cd-b891-f412286ef773"/>
    <ds:schemaRef ds:uri="http://purl.org/dc/elements/1.1/"/>
    <ds:schemaRef ds:uri="http://schemas.microsoft.com/office/2006/metadata/properties"/>
    <ds:schemaRef ds:uri="http://schemas.openxmlformats.org/package/2006/metadata/core-properties"/>
    <ds:schemaRef ds:uri="20570098-6542-45bc-852f-3993cdce27a5"/>
    <ds:schemaRef ds:uri="http://www.w3.org/XML/1998/namespace"/>
    <ds:schemaRef ds:uri="http://purl.org/dc/dcmitype/"/>
  </ds:schemaRefs>
</ds:datastoreItem>
</file>

<file path=customXml/itemProps3.xml><?xml version="1.0" encoding="utf-8"?>
<ds:datastoreItem xmlns:ds="http://schemas.openxmlformats.org/officeDocument/2006/customXml" ds:itemID="{1280EB92-6C56-4421-9A69-202475D9CD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3902</TotalTime>
  <Words>1500</Words>
  <Application>Microsoft Office PowerPoint</Application>
  <PresentationFormat>On-screen Show (16:9)</PresentationFormat>
  <Paragraphs>175</Paragraphs>
  <Slides>19</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19</vt:i4>
      </vt:variant>
    </vt:vector>
  </HeadingPairs>
  <TitlesOfParts>
    <vt:vector size="28" baseType="lpstr">
      <vt:lpstr>Arial</vt:lpstr>
      <vt:lpstr>Arial Narrow</vt:lpstr>
      <vt:lpstr>Calibri</vt:lpstr>
      <vt:lpstr>JuliaMono</vt:lpstr>
      <vt:lpstr>sourcesans-regular</vt:lpstr>
      <vt:lpstr>Symbol</vt:lpstr>
      <vt:lpstr>Wingdings</vt:lpstr>
      <vt:lpstr>IMCC - 1</vt:lpstr>
      <vt:lpstr>1_IMCC - 1</vt:lpstr>
      <vt:lpstr>Funded by the European Union (EU). Views and opinions expressed are however those of the author only and do not necessarily reflect those of the EU or European Research Executive Agency (REA). Neither the EU nor the REA can be held responsible for them.</vt:lpstr>
      <vt:lpstr>Introduction</vt:lpstr>
      <vt:lpstr>Introduction</vt:lpstr>
      <vt:lpstr>Automatized clamps/collars</vt:lpstr>
      <vt:lpstr>Automatized clamps/collars</vt:lpstr>
      <vt:lpstr>Shape Memory Alloys</vt:lpstr>
      <vt:lpstr>Shape Memory Alloys</vt:lpstr>
      <vt:lpstr>Shape Memory Alloys</vt:lpstr>
      <vt:lpstr>SMA C-Shaped connectors</vt:lpstr>
      <vt:lpstr>Pillow seals</vt:lpstr>
      <vt:lpstr>Pillow seals</vt:lpstr>
      <vt:lpstr>O-ring based pillow seal</vt:lpstr>
      <vt:lpstr>O-ring based pillow seal</vt:lpstr>
      <vt:lpstr>Compressed air availability</vt:lpstr>
      <vt:lpstr>Other concepts</vt:lpstr>
      <vt:lpstr>Other concepts</vt:lpstr>
      <vt:lpstr>What about pumping?</vt:lpstr>
      <vt:lpstr>Summary</vt:lpstr>
      <vt:lpstr>Thank you!</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Jose Antonio Ferreira Somoza</cp:lastModifiedBy>
  <cp:revision>266</cp:revision>
  <dcterms:created xsi:type="dcterms:W3CDTF">2021-05-17T12:13:58Z</dcterms:created>
  <dcterms:modified xsi:type="dcterms:W3CDTF">2025-11-05T17:01:56Z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0x0101003947F2506E4E4646B744CDE35131544A</vt:lpwstr>
  </property>
</Properties>
</file>