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15"/>
  </p:notesMasterIdLst>
  <p:handoutMasterIdLst>
    <p:handoutMasterId r:id="rId16"/>
  </p:handoutMasterIdLst>
  <p:sldIdLst>
    <p:sldId id="257" r:id="rId3"/>
    <p:sldId id="261" r:id="rId4"/>
    <p:sldId id="272" r:id="rId5"/>
    <p:sldId id="273" r:id="rId6"/>
    <p:sldId id="259" r:id="rId7"/>
    <p:sldId id="274" r:id="rId8"/>
    <p:sldId id="271" r:id="rId9"/>
    <p:sldId id="267" r:id="rId10"/>
    <p:sldId id="275" r:id="rId11"/>
    <p:sldId id="260" r:id="rId12"/>
    <p:sldId id="269" r:id="rId13"/>
    <p:sldId id="266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2617"/>
    <a:srgbClr val="9A41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3" autoAdjust="0"/>
    <p:restoredTop sz="94579" autoAdjust="0"/>
  </p:normalViewPr>
  <p:slideViewPr>
    <p:cSldViewPr snapToObjects="1" showGuides="1">
      <p:cViewPr>
        <p:scale>
          <a:sx n="150" d="100"/>
          <a:sy n="150" d="100"/>
        </p:scale>
        <p:origin x="4914" y="93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06/11/2025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06/11/2025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de-kryotechnik.ch/products/helium-liquefaction/l-series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hyperlink" Target="https://indico.cern.ch/event/1335151/contributions/5727255/" TargetMode="Externa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5151/contributions/5727255/" TargetMode="Externa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s://bluefors.com/products/gifford-mcmahon-cryocoolers/al630-gifford-mcmahon-cryocooler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indico.cern.ch/event/1507309/" TargetMode="Externa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19.png"/><Relationship Id="rId2" Type="http://schemas.openxmlformats.org/officeDocument/2006/relationships/hyperlink" Target="https://bluefors.com/products/gifford-mcmahon-cryocoolers/al630-gifford-mcmahon-cryocooler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dvancedtech.airliquide.com/sites/alat/files/2021/09/14/turbo-brayton_brochure_en_06.21_sd.pdf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7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181100" y="1851670"/>
            <a:ext cx="6781800" cy="1289298"/>
          </a:xfrm>
        </p:spPr>
        <p:txBody>
          <a:bodyPr/>
          <a:lstStyle/>
          <a:p>
            <a:r>
              <a:rPr lang="en-GB" dirty="0"/>
              <a:t>Cryogenics </a:t>
            </a:r>
            <a:br>
              <a:rPr lang="en-GB" dirty="0"/>
            </a:br>
            <a:r>
              <a:rPr lang="en-GB" dirty="0"/>
              <a:t>for the cooling cell magnets</a:t>
            </a:r>
            <a:br>
              <a:rPr lang="en-GB" dirty="0"/>
            </a:br>
            <a:br>
              <a:rPr lang="en-GB" dirty="0"/>
            </a:br>
            <a:r>
              <a:rPr lang="en-GB" sz="1800" u="sng" dirty="0"/>
              <a:t>P. Borges de Sousa</a:t>
            </a:r>
            <a:r>
              <a:rPr lang="en-GB" sz="1800" dirty="0"/>
              <a:t>, T. Koettig, R. van Weelderen</a:t>
            </a:r>
            <a:endParaRPr lang="en-GB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1294656" y="4879262"/>
            <a:ext cx="6554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 Narrow"/>
                <a:cs typeface="Arial Narrow"/>
              </a:rPr>
              <a:t>IMCC: Cooling Demonstrator Workshop, </a:t>
            </a:r>
            <a:r>
              <a:rPr lang="en-GB" sz="1200" dirty="0">
                <a:latin typeface="Arial Narrow"/>
              </a:rPr>
              <a:t>5-7 November 2025, Milan, Italy</a:t>
            </a:r>
            <a:endParaRPr lang="en-GB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II – Small </a:t>
            </a:r>
            <a:r>
              <a:rPr lang="en-US" dirty="0" err="1"/>
              <a:t>cryoplant</a:t>
            </a:r>
            <a:r>
              <a:rPr lang="en-US" dirty="0"/>
              <a:t> for test facility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D388171-6956-2A7F-1660-FD576E43FF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r="8129" b="4019"/>
          <a:stretch/>
        </p:blipFill>
        <p:spPr bwMode="auto">
          <a:xfrm>
            <a:off x="6228184" y="1063625"/>
            <a:ext cx="2664296" cy="2058774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8030D1B-0E06-1BAF-041B-B4D180265ABB}"/>
              </a:ext>
            </a:extLst>
          </p:cNvPr>
          <p:cNvSpPr txBox="1"/>
          <p:nvPr/>
        </p:nvSpPr>
        <p:spPr>
          <a:xfrm>
            <a:off x="6804248" y="3145305"/>
            <a:ext cx="18125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Source:</a:t>
            </a:r>
            <a:r>
              <a:rPr lang="en-US" sz="800" dirty="0"/>
              <a:t> Linde </a:t>
            </a:r>
            <a:r>
              <a:rPr lang="en-US" sz="800" dirty="0" err="1"/>
              <a:t>Kryotechnik</a:t>
            </a:r>
            <a:r>
              <a:rPr lang="en-US" sz="800" dirty="0"/>
              <a:t> (</a:t>
            </a:r>
            <a:r>
              <a:rPr lang="en-GB" sz="800" dirty="0">
                <a:hlinkClick r:id="rId3"/>
              </a:rPr>
              <a:t>link</a:t>
            </a:r>
            <a:r>
              <a:rPr lang="en-US" sz="800" dirty="0"/>
              <a:t>)</a:t>
            </a:r>
            <a:endParaRPr lang="en-GB" sz="800" dirty="0"/>
          </a:p>
        </p:txBody>
      </p:sp>
      <p:sp>
        <p:nvSpPr>
          <p:cNvPr id="16" name="Espace réservé pour une image  6">
            <a:extLst>
              <a:ext uri="{FF2B5EF4-FFF2-40B4-BE49-F238E27FC236}">
                <a16:creationId xmlns:a16="http://schemas.microsoft.com/office/drawing/2014/main" id="{0029F50C-2DEB-BB91-8FCB-E1146C913E2C}"/>
              </a:ext>
            </a:extLst>
          </p:cNvPr>
          <p:cNvSpPr txBox="1">
            <a:spLocks/>
          </p:cNvSpPr>
          <p:nvPr/>
        </p:nvSpPr>
        <p:spPr>
          <a:xfrm>
            <a:off x="323527" y="1276349"/>
            <a:ext cx="5518334" cy="327660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6"/>
              </a:buClr>
              <a:buNone/>
            </a:pPr>
            <a:r>
              <a:rPr lang="en-US" sz="1200" dirty="0"/>
              <a:t>Both Air Liquide and Linde (and others!) offer compact, small-scale liquefiers or </a:t>
            </a:r>
            <a:r>
              <a:rPr lang="en-US" sz="1200" b="1" dirty="0"/>
              <a:t>refrigerators</a:t>
            </a:r>
            <a:r>
              <a:rPr lang="en-US" sz="1200" dirty="0"/>
              <a:t> with significant </a:t>
            </a:r>
            <a:r>
              <a:rPr lang="en-US" sz="1200" b="1" dirty="0"/>
              <a:t>cooling power at around 20 K and at 60-80 K</a:t>
            </a:r>
          </a:p>
          <a:p>
            <a:pPr marL="0" indent="0">
              <a:spcBef>
                <a:spcPts val="600"/>
              </a:spcBef>
              <a:buClr>
                <a:schemeClr val="accent6"/>
              </a:buClr>
              <a:buNone/>
            </a:pPr>
            <a:endParaRPr lang="en-US" sz="1200" dirty="0"/>
          </a:p>
          <a:p>
            <a:pPr marL="0" indent="0">
              <a:spcBef>
                <a:spcPts val="600"/>
              </a:spcBef>
              <a:buClr>
                <a:schemeClr val="accent6"/>
              </a:buClr>
              <a:buNone/>
            </a:pPr>
            <a:r>
              <a:rPr lang="en-US" sz="1200" dirty="0"/>
              <a:t>To be investigated if such small refrigerators can provide such </a:t>
            </a:r>
            <a:r>
              <a:rPr lang="en-US" sz="1200" b="1" dirty="0"/>
              <a:t>asymmetric cooling capacity </a:t>
            </a:r>
            <a:r>
              <a:rPr lang="en-US" sz="1200" dirty="0"/>
              <a:t>(~10x more cooling power at 60/80 K than at 20 K)</a:t>
            </a:r>
          </a:p>
          <a:p>
            <a:pPr marL="0" indent="0">
              <a:spcBef>
                <a:spcPts val="600"/>
              </a:spcBef>
              <a:buClr>
                <a:schemeClr val="accent6"/>
              </a:buClr>
              <a:buNone/>
            </a:pPr>
            <a:endParaRPr lang="en-GB" sz="1200" b="1" dirty="0"/>
          </a:p>
          <a:p>
            <a:pPr marL="0" indent="0">
              <a:spcBef>
                <a:spcPts val="600"/>
              </a:spcBef>
              <a:buClr>
                <a:schemeClr val="accent6"/>
              </a:buClr>
              <a:buNone/>
            </a:pPr>
            <a:r>
              <a:rPr lang="en-GB" sz="1200" dirty="0"/>
              <a:t>Using a cryoplant for </a:t>
            </a:r>
            <a:r>
              <a:rPr lang="en-GB" sz="1200" b="1" dirty="0"/>
              <a:t>both temperature levels</a:t>
            </a:r>
            <a:r>
              <a:rPr lang="en-GB" sz="1200" dirty="0"/>
              <a:t>:</a:t>
            </a:r>
          </a:p>
          <a:p>
            <a:pPr marL="180000" indent="-18000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Reduces the number of systems running in parallel</a:t>
            </a:r>
          </a:p>
          <a:p>
            <a:pPr marL="180000" indent="-18000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Is </a:t>
            </a:r>
            <a:r>
              <a:rPr lang="en-US" sz="1200" b="1" dirty="0"/>
              <a:t>more energy-efficient </a:t>
            </a:r>
            <a:r>
              <a:rPr lang="en-US" sz="1200" dirty="0"/>
              <a:t>than using cryocoolers</a:t>
            </a:r>
          </a:p>
          <a:p>
            <a:pPr marL="180000" indent="-18000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The entire cryoplant can be </a:t>
            </a:r>
            <a:r>
              <a:rPr lang="en-US" sz="1200" b="1" dirty="0"/>
              <a:t>installed at the surface</a:t>
            </a:r>
            <a:r>
              <a:rPr lang="en-US" sz="1200" dirty="0"/>
              <a:t>, only transfer line goes down to TT7</a:t>
            </a:r>
          </a:p>
          <a:p>
            <a:pPr marL="180000" indent="-18000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Ancillary services (cooling water, etc.) also remain at surface level</a:t>
            </a:r>
          </a:p>
          <a:p>
            <a:pPr marL="180000" indent="-18000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Has possibly a </a:t>
            </a:r>
            <a:r>
              <a:rPr lang="en-US" sz="1200" b="1" dirty="0"/>
              <a:t>higher cost</a:t>
            </a:r>
            <a:r>
              <a:rPr lang="en-US" sz="1200" dirty="0"/>
              <a:t> when compared to cryocooler + turbo-Brayton alternative</a:t>
            </a:r>
          </a:p>
          <a:p>
            <a:pPr marL="180000" indent="-18000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Could have </a:t>
            </a:r>
            <a:r>
              <a:rPr lang="en-US" sz="1200" b="1" dirty="0"/>
              <a:t>synergies</a:t>
            </a:r>
            <a:r>
              <a:rPr lang="en-US" sz="1200" dirty="0"/>
              <a:t> with neighboring experiments (larger, shared cryoplant = more efficient, lower cost per W)</a:t>
            </a:r>
            <a:endParaRPr lang="en-GB" sz="1200" dirty="0"/>
          </a:p>
          <a:p>
            <a:pPr marL="0" indent="0">
              <a:spcBef>
                <a:spcPts val="600"/>
              </a:spcBef>
              <a:buClr>
                <a:schemeClr val="accent6"/>
              </a:buClr>
              <a:buNone/>
            </a:pPr>
            <a:endParaRPr lang="en-GB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9D8F33-CCC0-1EB7-6E75-15879F8383A3}"/>
              </a:ext>
            </a:extLst>
          </p:cNvPr>
          <p:cNvSpPr txBox="1"/>
          <p:nvPr/>
        </p:nvSpPr>
        <p:spPr>
          <a:xfrm>
            <a:off x="6516216" y="3710543"/>
            <a:ext cx="2232248" cy="7386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For 30 cells:</a:t>
            </a:r>
          </a:p>
          <a:p>
            <a:pPr marL="180000" indent="-1800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6.4-9.7 kW @ 60/80 K</a:t>
            </a:r>
          </a:p>
          <a:p>
            <a:pPr marL="180000" indent="-1800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/>
              <a:t>660 W @ 20 K</a:t>
            </a:r>
            <a:endParaRPr lang="en-GB" sz="1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DC814-F0C5-4C05-3951-B67C7F977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(Qualitative) comparison of </a:t>
            </a:r>
            <a:r>
              <a:rPr lang="en-US" dirty="0" err="1"/>
              <a:t>cryo</a:t>
            </a:r>
            <a:r>
              <a:rPr lang="en-US" dirty="0"/>
              <a:t> system options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6C97AF-EFCD-A07B-1C60-76D8735A34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BF27C842-FB1D-B534-2F8F-9956B43B5459}"/>
              </a:ext>
            </a:extLst>
          </p:cNvPr>
          <p:cNvSpPr txBox="1">
            <a:spLocks/>
          </p:cNvSpPr>
          <p:nvPr/>
        </p:nvSpPr>
        <p:spPr>
          <a:xfrm>
            <a:off x="395536" y="1339304"/>
            <a:ext cx="3960440" cy="32892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 Narrow" panose="020B0606020202030204" pitchFamily="34" charset="0"/>
              </a:rPr>
              <a:t>Cryocoolers + turbo-Brayton or LN</a:t>
            </a:r>
            <a:r>
              <a:rPr lang="en-GB" sz="1400" b="1" baseline="-25000" dirty="0">
                <a:latin typeface="Arial Narrow" panose="020B0606020202030204" pitchFamily="34" charset="0"/>
              </a:rPr>
              <a:t>2</a:t>
            </a:r>
            <a:endParaRPr lang="en-GB" sz="1400" b="1" dirty="0">
              <a:latin typeface="Arial Narrow" panose="020B0606020202030204" pitchFamily="34" charset="0"/>
            </a:endParaRPr>
          </a:p>
          <a:p>
            <a:endParaRPr lang="en-GB" sz="1400" b="1" dirty="0">
              <a:latin typeface="Arial Narrow" panose="020B0606020202030204" pitchFamily="34" charset="0"/>
            </a:endParaRPr>
          </a:p>
          <a:p>
            <a:pPr marL="180000" marR="0" lvl="0" indent="-18000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GB" sz="1400" dirty="0">
                <a:latin typeface="Arial Narrow" panose="020B0606020202030204" pitchFamily="34" charset="0"/>
              </a:rPr>
              <a:t>Independent cooling circuit for each temp. level</a:t>
            </a:r>
          </a:p>
          <a:p>
            <a:pPr marL="180000" marR="0" lvl="0" indent="-18000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GB" sz="1400" dirty="0">
                <a:latin typeface="Arial Narrow" panose="020B0606020202030204" pitchFamily="34" charset="0"/>
              </a:rPr>
              <a:t>TB system installed at surface level</a:t>
            </a:r>
          </a:p>
          <a:p>
            <a:pPr marL="180000" marR="0" lvl="0" indent="-18000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GB" sz="1400" dirty="0">
                <a:latin typeface="Arial Narrow" panose="020B0606020202030204" pitchFamily="34" charset="0"/>
              </a:rPr>
              <a:t>Modularity with increasing # cells, can add cryocoolers as cooling channel grows</a:t>
            </a:r>
          </a:p>
          <a:p>
            <a:pPr marL="180000" indent="-180000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GB" sz="1400" dirty="0">
                <a:latin typeface="Arial Narrow" panose="020B0606020202030204" pitchFamily="34" charset="0"/>
              </a:rPr>
              <a:t>Cryocoolers + compressors installed </a:t>
            </a:r>
            <a:r>
              <a:rPr lang="en-GB" sz="1400">
                <a:latin typeface="Arial Narrow" panose="020B0606020202030204" pitchFamily="34" charset="0"/>
              </a:rPr>
              <a:t>underground (</a:t>
            </a:r>
            <a:r>
              <a:rPr lang="en-GB" sz="1400" dirty="0">
                <a:latin typeface="Arial Narrow" panose="020B0606020202030204" pitchFamily="34" charset="0"/>
              </a:rPr>
              <a:t>needs cooling water + electricity)</a:t>
            </a:r>
          </a:p>
          <a:p>
            <a:pPr marL="180000" indent="-180000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GB" sz="1400" dirty="0">
                <a:latin typeface="Arial Narrow" panose="020B0606020202030204" pitchFamily="34" charset="0"/>
              </a:rPr>
              <a:t>High energy consumption (12 kW/cryocooler + TB (?))</a:t>
            </a:r>
          </a:p>
          <a:p>
            <a:pPr marL="180000" indent="-180000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GB" sz="1400" dirty="0">
                <a:latin typeface="Arial Narrow" panose="020B0606020202030204" pitchFamily="34" charset="0"/>
              </a:rPr>
              <a:t>Maintenance of cold heads every 15’000 h</a:t>
            </a:r>
          </a:p>
          <a:p>
            <a:pPr marL="180000" indent="-180000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GB" sz="1400" dirty="0">
                <a:latin typeface="Arial Narrow" panose="020B0606020202030204" pitchFamily="34" charset="0"/>
              </a:rPr>
              <a:t>Requires trained operators for TB part</a:t>
            </a:r>
            <a:endParaRPr lang="en-GB" sz="1400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6CFD2813-DD8D-D15D-DC39-950183F53A51}"/>
              </a:ext>
            </a:extLst>
          </p:cNvPr>
          <p:cNvSpPr txBox="1">
            <a:spLocks/>
          </p:cNvSpPr>
          <p:nvPr/>
        </p:nvSpPr>
        <p:spPr>
          <a:xfrm>
            <a:off x="4542492" y="1339304"/>
            <a:ext cx="3701915" cy="32892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 Narrow" panose="020B0606020202030204" pitchFamily="34" charset="0"/>
              </a:rPr>
              <a:t>He liquefier/refrigerator</a:t>
            </a:r>
          </a:p>
          <a:p>
            <a:endParaRPr lang="en-GB" sz="1400" b="1" dirty="0">
              <a:latin typeface="Arial Narrow" panose="020B0606020202030204" pitchFamily="34" charset="0"/>
            </a:endParaRPr>
          </a:p>
          <a:p>
            <a:pPr marL="180000" marR="0" lvl="0" indent="-18000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GB" sz="1400" dirty="0">
                <a:latin typeface="Arial Narrow" panose="020B0606020202030204" pitchFamily="34" charset="0"/>
              </a:rPr>
              <a:t>(can have) independent cooling circuit for each temp. level</a:t>
            </a:r>
          </a:p>
          <a:p>
            <a:pPr marL="180000" marR="0" lvl="0" indent="-18000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GB" sz="1400" dirty="0">
                <a:latin typeface="Arial Narrow" panose="020B0606020202030204" pitchFamily="34" charset="0"/>
              </a:rPr>
              <a:t>Cold box + ancillary services all at surface level, only transfer line to cooling channel</a:t>
            </a:r>
          </a:p>
          <a:p>
            <a:pPr marL="180000" marR="0" lvl="0" indent="-18000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GB" sz="1400" dirty="0">
                <a:latin typeface="Arial Narrow" panose="020B0606020202030204" pitchFamily="34" charset="0"/>
              </a:rPr>
              <a:t>Most energy-efficient option</a:t>
            </a:r>
          </a:p>
          <a:p>
            <a:pPr marL="180000" indent="-180000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GB" sz="1400" dirty="0">
                <a:latin typeface="Arial Narrow" panose="020B0606020202030204" pitchFamily="34" charset="0"/>
              </a:rPr>
              <a:t>Likely higher cost than cryocooler + TB option</a:t>
            </a:r>
          </a:p>
          <a:p>
            <a:pPr marL="180000" indent="-180000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GB" sz="1400" dirty="0">
                <a:latin typeface="Arial Narrow" panose="020B0606020202030204" pitchFamily="34" charset="0"/>
              </a:rPr>
              <a:t>High He inventory incl. gas management + storage</a:t>
            </a:r>
          </a:p>
          <a:p>
            <a:pPr marL="180000" indent="-180000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GB" sz="1400" dirty="0">
                <a:latin typeface="Arial Narrow" panose="020B0606020202030204" pitchFamily="34" charset="0"/>
              </a:rPr>
              <a:t>Complex maintenance of cryoplant every 8’000 h</a:t>
            </a:r>
          </a:p>
          <a:p>
            <a:pPr marL="180000" indent="-180000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GB" sz="1400" dirty="0">
                <a:latin typeface="Arial Narrow" panose="020B0606020202030204" pitchFamily="34" charset="0"/>
              </a:rPr>
              <a:t>Requires trained operators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4876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0383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>
                <a:latin typeface="Arial Narrow"/>
                <a:cs typeface="Arial Narrow"/>
              </a:rPr>
              <a:t>Thank you </a:t>
            </a:r>
          </a:p>
          <a:p>
            <a:pPr algn="ctr"/>
            <a:r>
              <a:rPr lang="en-GB" sz="3200" b="1" i="1" dirty="0">
                <a:latin typeface="Arial Narrow"/>
                <a:cs typeface="Arial Narrow"/>
              </a:rPr>
              <a:t>for your attention!</a:t>
            </a:r>
            <a:endParaRPr lang="en-GB" sz="32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Clr>
                <a:schemeClr val="accent6"/>
              </a:buClr>
              <a:buNone/>
            </a:pPr>
            <a:r>
              <a:rPr lang="en-US" sz="1400" dirty="0"/>
              <a:t>As we start to have some </a:t>
            </a:r>
            <a:r>
              <a:rPr lang="en-US" sz="1400" b="1" dirty="0"/>
              <a:t>preliminary numbers on heat loads for the magnets </a:t>
            </a:r>
            <a:r>
              <a:rPr lang="en-US" sz="1400" dirty="0"/>
              <a:t>in the RF Magnetic Field Test Facility (RFMFTF), as well as the required </a:t>
            </a:r>
            <a:r>
              <a:rPr lang="en-US" sz="1400" b="1" dirty="0"/>
              <a:t>temperature levels</a:t>
            </a:r>
            <a:r>
              <a:rPr lang="en-US" sz="1400" dirty="0"/>
              <a:t>, we will try to lay out a few options on how the cryogenic system for the RFMTF could look like, considering that:</a:t>
            </a:r>
          </a:p>
          <a:p>
            <a:pPr marL="180000" indent="-18000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There is </a:t>
            </a:r>
            <a:r>
              <a:rPr lang="en-US" sz="1400" b="1" dirty="0"/>
              <a:t>limited space available </a:t>
            </a:r>
            <a:endParaRPr lang="en-US" sz="1400" dirty="0"/>
          </a:p>
          <a:p>
            <a:pPr marL="180000" indent="-18000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There is </a:t>
            </a:r>
            <a:r>
              <a:rPr lang="en-US" sz="1400" b="1" dirty="0"/>
              <a:t>no existing He/</a:t>
            </a:r>
            <a:r>
              <a:rPr lang="en-US" sz="1400" b="1" dirty="0" err="1"/>
              <a:t>cryo</a:t>
            </a:r>
            <a:r>
              <a:rPr lang="en-US" sz="1400" b="1" dirty="0"/>
              <a:t> infrastructure </a:t>
            </a:r>
            <a:endParaRPr lang="en-US" sz="1400" dirty="0"/>
          </a:p>
          <a:p>
            <a:pPr marL="0" indent="0">
              <a:spcBef>
                <a:spcPts val="0"/>
              </a:spcBef>
              <a:buClr>
                <a:schemeClr val="accent6"/>
              </a:buClr>
              <a:buNone/>
            </a:pPr>
            <a:endParaRPr lang="en-US" sz="1400" dirty="0"/>
          </a:p>
          <a:p>
            <a:pPr marL="0" indent="0">
              <a:spcBef>
                <a:spcPts val="0"/>
              </a:spcBef>
              <a:buClr>
                <a:schemeClr val="accent6"/>
              </a:buClr>
              <a:buNone/>
            </a:pPr>
            <a:endParaRPr lang="en-US" sz="1400" dirty="0"/>
          </a:p>
          <a:p>
            <a:pPr marL="0" indent="0">
              <a:spcBef>
                <a:spcPts val="0"/>
              </a:spcBef>
              <a:buClr>
                <a:schemeClr val="accent6"/>
              </a:buClr>
              <a:buNone/>
            </a:pPr>
            <a:r>
              <a:rPr lang="en-US" sz="1400" dirty="0"/>
              <a:t>Please keep in mind that:</a:t>
            </a:r>
          </a:p>
          <a:p>
            <a:pPr marL="180000" indent="-18000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The design of the magnet cryostat is at an early stage and being updated,</a:t>
            </a:r>
            <a:br>
              <a:rPr lang="en-US" sz="1400" dirty="0"/>
            </a:br>
            <a:r>
              <a:rPr lang="en-US" sz="1400" dirty="0"/>
              <a:t>the </a:t>
            </a:r>
            <a:r>
              <a:rPr lang="en-US" sz="1400" b="1" dirty="0"/>
              <a:t>heat loads are likely to change </a:t>
            </a:r>
            <a:r>
              <a:rPr lang="en-US" sz="1400" dirty="0"/>
              <a:t>→ this can affect ideal solution</a:t>
            </a:r>
          </a:p>
          <a:p>
            <a:pPr marL="180000" indent="-18000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The options for cooling infrastructure discussed here have not been </a:t>
            </a:r>
            <a:br>
              <a:rPr lang="en-US" sz="1400" dirty="0"/>
            </a:br>
            <a:r>
              <a:rPr lang="en-US" sz="1400" dirty="0"/>
              <a:t>validated </a:t>
            </a:r>
            <a:r>
              <a:rPr lang="en-US" sz="1400" dirty="0" err="1"/>
              <a:t>w.r.t.</a:t>
            </a:r>
            <a:r>
              <a:rPr lang="en-US" sz="1400" dirty="0"/>
              <a:t> installation, cost, etc.. </a:t>
            </a:r>
            <a:br>
              <a:rPr lang="en-US" sz="1400" dirty="0"/>
            </a:br>
            <a:r>
              <a:rPr lang="en-US" sz="1400" dirty="0"/>
              <a:t>They are shown merely for </a:t>
            </a:r>
            <a:r>
              <a:rPr lang="en-US" sz="1400" b="1" dirty="0"/>
              <a:t>discussion</a:t>
            </a:r>
            <a:r>
              <a:rPr lang="en-US" sz="1400" dirty="0"/>
              <a:t>!</a:t>
            </a:r>
          </a:p>
          <a:p>
            <a:pPr marL="0" indent="0">
              <a:spcBef>
                <a:spcPts val="0"/>
              </a:spcBef>
              <a:buClr>
                <a:schemeClr val="accent6"/>
              </a:buClr>
              <a:buNone/>
            </a:pPr>
            <a:endParaRPr lang="en-US" sz="1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28D4CC3-5DE5-F32A-450C-64BAC0F458B6}"/>
              </a:ext>
            </a:extLst>
          </p:cNvPr>
          <p:cNvGrpSpPr/>
          <p:nvPr/>
        </p:nvGrpSpPr>
        <p:grpSpPr>
          <a:xfrm>
            <a:off x="5652119" y="2507193"/>
            <a:ext cx="3237731" cy="2130011"/>
            <a:chOff x="5652120" y="2367494"/>
            <a:chExt cx="3237731" cy="213001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6002F5D-A123-2C55-5E90-65BE58A1B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52120" y="2367494"/>
              <a:ext cx="3237731" cy="213001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61FF023-87AC-9446-196C-BE8992C635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87614" y="2464591"/>
              <a:ext cx="826433" cy="1980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77D2432-59D8-9A93-E378-25EE66680D46}"/>
                </a:ext>
              </a:extLst>
            </p:cNvPr>
            <p:cNvSpPr/>
            <p:nvPr/>
          </p:nvSpPr>
          <p:spPr>
            <a:xfrm>
              <a:off x="7956376" y="2859782"/>
              <a:ext cx="933475" cy="1440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5157BD5-6D16-A9EB-9325-73A41F68DD6D}"/>
              </a:ext>
            </a:extLst>
          </p:cNvPr>
          <p:cNvSpPr txBox="1"/>
          <p:nvPr/>
        </p:nvSpPr>
        <p:spPr>
          <a:xfrm>
            <a:off x="7956376" y="4100702"/>
            <a:ext cx="10801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/>
              <a:t>courtesy of </a:t>
            </a:r>
            <a:br>
              <a:rPr lang="en-US" sz="1000" i="1" dirty="0"/>
            </a:br>
            <a:r>
              <a:rPr lang="en-US" sz="1000" i="1" dirty="0"/>
              <a:t>M. </a:t>
            </a:r>
            <a:r>
              <a:rPr lang="en-US" sz="1000" i="1" dirty="0" err="1"/>
              <a:t>Statera</a:t>
            </a:r>
            <a:r>
              <a:rPr lang="en-US" sz="1000" i="1" dirty="0"/>
              <a:t> </a:t>
            </a:r>
            <a:r>
              <a:rPr lang="en-US" sz="1000" dirty="0"/>
              <a:t>(</a:t>
            </a:r>
            <a:r>
              <a:rPr lang="en-US" sz="1000" dirty="0">
                <a:hlinkClick r:id="rId5"/>
              </a:rPr>
              <a:t>link</a:t>
            </a:r>
            <a:r>
              <a:rPr lang="en-US" sz="1000" dirty="0"/>
              <a:t>) </a:t>
            </a:r>
            <a:endParaRPr lang="en-GB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0F7FDE-BE86-CECB-306E-1294E1588D47}"/>
              </a:ext>
            </a:extLst>
          </p:cNvPr>
          <p:cNvSpPr txBox="1"/>
          <p:nvPr/>
        </p:nvSpPr>
        <p:spPr>
          <a:xfrm>
            <a:off x="6002436" y="2132503"/>
            <a:ext cx="253709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chemeClr val="accent6"/>
                </a:solidFill>
              </a:rPr>
              <a:t>Artist’s rendering of an RF Magnet cell</a:t>
            </a:r>
            <a:endParaRPr lang="en-GB" sz="1000" dirty="0">
              <a:solidFill>
                <a:schemeClr val="accent6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32E250-2A22-F8BC-C32E-95E842123B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BA9E636-8EEF-A2F4-094D-1B9826F34F8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Clr>
                <a:schemeClr val="accent6"/>
              </a:buClr>
            </a:pPr>
            <a:r>
              <a:rPr lang="en-US" sz="1400" dirty="0"/>
              <a:t>Heat loads on the previous design were excessively high</a:t>
            </a:r>
          </a:p>
          <a:p>
            <a:pPr>
              <a:spcBef>
                <a:spcPts val="0"/>
              </a:spcBef>
              <a:buClr>
                <a:schemeClr val="accent6"/>
              </a:buClr>
            </a:pPr>
            <a:r>
              <a:rPr lang="en-US" sz="1400" dirty="0"/>
              <a:t>Concept of ‘inter-cell cryostat’ developed and reviewed – forces intercepted at cold</a:t>
            </a:r>
          </a:p>
          <a:p>
            <a:pPr marL="0" indent="0">
              <a:spcBef>
                <a:spcPts val="0"/>
              </a:spcBef>
              <a:buClr>
                <a:schemeClr val="accent6"/>
              </a:buClr>
              <a:buNone/>
            </a:pPr>
            <a:endParaRPr lang="en-US" sz="14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1EEB33-F5EF-F7A8-3C22-C9CDB0E458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81D848FE-61DE-5759-B749-DD6776A3B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since Fermilab workshop end of ’24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C6BA2D-2C10-DE88-D4ED-78D18AAB1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896465"/>
            <a:ext cx="3342244" cy="1843657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17620739-0800-26E9-E61A-FA316AA6AA30}"/>
              </a:ext>
            </a:extLst>
          </p:cNvPr>
          <p:cNvGrpSpPr/>
          <p:nvPr/>
        </p:nvGrpSpPr>
        <p:grpSpPr>
          <a:xfrm>
            <a:off x="4572000" y="1851670"/>
            <a:ext cx="4262956" cy="1917156"/>
            <a:chOff x="4572000" y="2139702"/>
            <a:chExt cx="4262956" cy="191715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437F4B0-81BD-BABE-5819-EC03E9A730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82407" y="2139702"/>
              <a:ext cx="4252549" cy="1917156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3CC262-D86F-A7FA-7C8F-D4716C194DF2}"/>
                </a:ext>
              </a:extLst>
            </p:cNvPr>
            <p:cNvSpPr/>
            <p:nvPr/>
          </p:nvSpPr>
          <p:spPr>
            <a:xfrm>
              <a:off x="4572000" y="2139702"/>
              <a:ext cx="3672408" cy="720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A3BA2BAF-61CE-959A-5E01-8867CDEE2A3E}"/>
              </a:ext>
            </a:extLst>
          </p:cNvPr>
          <p:cNvSpPr/>
          <p:nvPr/>
        </p:nvSpPr>
        <p:spPr>
          <a:xfrm>
            <a:off x="3851920" y="2571750"/>
            <a:ext cx="436124" cy="412377"/>
          </a:xfrm>
          <a:prstGeom prst="rightArrow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923C11-81D5-22CB-3422-7D88B975A3A8}"/>
              </a:ext>
            </a:extLst>
          </p:cNvPr>
          <p:cNvSpPr txBox="1"/>
          <p:nvPr/>
        </p:nvSpPr>
        <p:spPr>
          <a:xfrm>
            <a:off x="4546429" y="3867150"/>
            <a:ext cx="4252549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Breakdown of heat loads at the different </a:t>
            </a:r>
            <a:r>
              <a:rPr lang="en-US" sz="1100" i="1" dirty="0"/>
              <a:t>T </a:t>
            </a:r>
            <a:r>
              <a:rPr lang="en-US" sz="1100" dirty="0"/>
              <a:t>levels to come soon – update will come soon, and cooling strategy will be updated/refined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7000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heat load estimation for one cell</a:t>
            </a:r>
            <a:br>
              <a:rPr lang="en-US" dirty="0"/>
            </a:br>
            <a:r>
              <a:rPr lang="en-US" sz="1600" dirty="0"/>
              <a:t>Values from Jan 2024 – to be updated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81F2B9CD-A77F-695A-1540-84F63DB56705}"/>
                  </a:ext>
                </a:extLst>
              </p:cNvPr>
              <p:cNvGraphicFramePr>
                <a:graphicFrameLocks noGrp="1"/>
              </p:cNvGraphicFramePr>
              <p:nvPr>
                <p:ph sz="quarter" idx="12"/>
              </p:nvPr>
            </p:nvGraphicFramePr>
            <p:xfrm>
              <a:off x="5004048" y="1516603"/>
              <a:ext cx="3888432" cy="3071371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733666">
                      <a:extLst>
                        <a:ext uri="{9D8B030D-6E8A-4147-A177-3AD203B41FA5}">
                          <a16:colId xmlns:a16="http://schemas.microsoft.com/office/drawing/2014/main" val="4190208592"/>
                        </a:ext>
                      </a:extLst>
                    </a:gridCol>
                    <a:gridCol w="1393966">
                      <a:extLst>
                        <a:ext uri="{9D8B030D-6E8A-4147-A177-3AD203B41FA5}">
                          <a16:colId xmlns:a16="http://schemas.microsoft.com/office/drawing/2014/main" val="263627819"/>
                        </a:ext>
                      </a:extLst>
                    </a:gridCol>
                    <a:gridCol w="880400">
                      <a:extLst>
                        <a:ext uri="{9D8B030D-6E8A-4147-A177-3AD203B41FA5}">
                          <a16:colId xmlns:a16="http://schemas.microsoft.com/office/drawing/2014/main" val="3173234076"/>
                        </a:ext>
                      </a:extLst>
                    </a:gridCol>
                    <a:gridCol w="880400">
                      <a:extLst>
                        <a:ext uri="{9D8B030D-6E8A-4147-A177-3AD203B41FA5}">
                          <a16:colId xmlns:a16="http://schemas.microsoft.com/office/drawing/2014/main" val="3232477725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endParaRPr lang="en-GB" sz="900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Source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US" sz="9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9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900" dirty="0"/>
                            <a:t> @ Thermal screen </a:t>
                          </a:r>
                          <a:r>
                            <a:rPr lang="en-US" sz="900" i="1" dirty="0"/>
                            <a:t>T</a:t>
                          </a:r>
                          <a:r>
                            <a:rPr lang="en-US" sz="900" i="0" dirty="0"/>
                            <a:t> (60/80 K) [W]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US" sz="9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9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900" dirty="0"/>
                            <a:t> @ Cold mass </a:t>
                          </a:r>
                          <a:r>
                            <a:rPr lang="en-US" sz="900" i="1" dirty="0"/>
                            <a:t>T</a:t>
                          </a:r>
                          <a:br>
                            <a:rPr lang="en-US" sz="900" i="1" dirty="0"/>
                          </a:br>
                          <a:r>
                            <a:rPr lang="en-US" sz="900" i="0" dirty="0"/>
                            <a:t> (20 K) [W]</a:t>
                          </a:r>
                          <a:endParaRPr lang="en-GB" sz="9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51867654"/>
                      </a:ext>
                    </a:extLst>
                  </a:tr>
                  <a:tr h="338900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Static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Conduction via supports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6</a:t>
                          </a:r>
                          <a:endParaRPr lang="en-GB" sz="9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08488149"/>
                      </a:ext>
                    </a:extLst>
                  </a:tr>
                  <a:tr h="338900">
                    <a:tc vMerge="1"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Thermal radiation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100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</a:t>
                          </a:r>
                          <a:endParaRPr lang="en-GB" sz="9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94541575"/>
                      </a:ext>
                    </a:extLst>
                  </a:tr>
                  <a:tr h="338900">
                    <a:tc vMerge="1"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Conduction via current leads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110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</a:t>
                          </a:r>
                          <a:endParaRPr lang="en-GB" sz="9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24148297"/>
                      </a:ext>
                    </a:extLst>
                  </a:tr>
                  <a:tr h="3389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Dynamic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Beam-induced loads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?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?</a:t>
                          </a:r>
                          <a:endParaRPr lang="en-GB" sz="9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914961386"/>
                      </a:ext>
                    </a:extLst>
                  </a:tr>
                  <a:tr h="33890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/>
                            <a:t>Total steady-state</a:t>
                          </a:r>
                          <a:endParaRPr lang="en-GB" sz="900" b="1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/>
                            <a:t>212</a:t>
                          </a:r>
                          <a:endParaRPr lang="en-GB" sz="9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/>
                            <a:t>9</a:t>
                          </a:r>
                          <a:endParaRPr lang="en-GB" sz="9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17816126"/>
                      </a:ext>
                    </a:extLst>
                  </a:tr>
                  <a:tr h="3389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Transient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Hysteresis losses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N/A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13</a:t>
                          </a:r>
                          <a:endParaRPr lang="en-GB" sz="9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50971636"/>
                      </a:ext>
                    </a:extLst>
                  </a:tr>
                  <a:tr h="33890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/>
                            <a:t>Transient steady-state + transient</a:t>
                          </a:r>
                          <a:endParaRPr lang="en-GB" sz="900" b="1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/>
                            <a:t>212</a:t>
                          </a:r>
                          <a:endParaRPr lang="en-GB" sz="9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/>
                            <a:t>22</a:t>
                          </a:r>
                          <a:endParaRPr lang="en-GB" sz="9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139390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81F2B9CD-A77F-695A-1540-84F63DB56705}"/>
                  </a:ext>
                </a:extLst>
              </p:cNvPr>
              <p:cNvGraphicFramePr>
                <a:graphicFrameLocks noGrp="1"/>
              </p:cNvGraphicFramePr>
              <p:nvPr>
                <p:ph sz="quarter" idx="12"/>
                <p:extLst>
                  <p:ext uri="{D42A27DB-BD31-4B8C-83A1-F6EECF244321}">
                    <p14:modId xmlns:p14="http://schemas.microsoft.com/office/powerpoint/2010/main" val="2186572068"/>
                  </p:ext>
                </p:extLst>
              </p:nvPr>
            </p:nvGraphicFramePr>
            <p:xfrm>
              <a:off x="5004048" y="1516603"/>
              <a:ext cx="3888432" cy="3071371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733666">
                      <a:extLst>
                        <a:ext uri="{9D8B030D-6E8A-4147-A177-3AD203B41FA5}">
                          <a16:colId xmlns:a16="http://schemas.microsoft.com/office/drawing/2014/main" val="4190208592"/>
                        </a:ext>
                      </a:extLst>
                    </a:gridCol>
                    <a:gridCol w="1393966">
                      <a:extLst>
                        <a:ext uri="{9D8B030D-6E8A-4147-A177-3AD203B41FA5}">
                          <a16:colId xmlns:a16="http://schemas.microsoft.com/office/drawing/2014/main" val="263627819"/>
                        </a:ext>
                      </a:extLst>
                    </a:gridCol>
                    <a:gridCol w="880400">
                      <a:extLst>
                        <a:ext uri="{9D8B030D-6E8A-4147-A177-3AD203B41FA5}">
                          <a16:colId xmlns:a16="http://schemas.microsoft.com/office/drawing/2014/main" val="3173234076"/>
                        </a:ext>
                      </a:extLst>
                    </a:gridCol>
                    <a:gridCol w="880400">
                      <a:extLst>
                        <a:ext uri="{9D8B030D-6E8A-4147-A177-3AD203B41FA5}">
                          <a16:colId xmlns:a16="http://schemas.microsoft.com/office/drawing/2014/main" val="3232477725"/>
                        </a:ext>
                      </a:extLst>
                    </a:gridCol>
                  </a:tblGrid>
                  <a:tr h="645351">
                    <a:tc>
                      <a:txBody>
                        <a:bodyPr/>
                        <a:lstStyle/>
                        <a:p>
                          <a:endParaRPr lang="en-GB" sz="900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Source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43750" t="-943" r="-103472" b="-3783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41379" t="-943" r="-2759" b="-37830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51867654"/>
                      </a:ext>
                    </a:extLst>
                  </a:tr>
                  <a:tr h="365760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Static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Conduction via supports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6</a:t>
                          </a:r>
                          <a:endParaRPr lang="en-GB" sz="9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08488149"/>
                      </a:ext>
                    </a:extLst>
                  </a:tr>
                  <a:tr h="338900">
                    <a:tc vMerge="1"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Thermal radiation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100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</a:t>
                          </a:r>
                          <a:endParaRPr lang="en-GB" sz="9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94541575"/>
                      </a:ext>
                    </a:extLst>
                  </a:tr>
                  <a:tr h="365760">
                    <a:tc vMerge="1"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Conduction via current leads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110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2</a:t>
                          </a:r>
                          <a:endParaRPr lang="en-GB" sz="9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24148297"/>
                      </a:ext>
                    </a:extLst>
                  </a:tr>
                  <a:tr h="3389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Dynamic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Beam-induced loads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?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?</a:t>
                          </a:r>
                          <a:endParaRPr lang="en-GB" sz="9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914961386"/>
                      </a:ext>
                    </a:extLst>
                  </a:tr>
                  <a:tr h="33890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/>
                            <a:t>Total steady-state</a:t>
                          </a:r>
                          <a:endParaRPr lang="en-GB" sz="900" b="1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/>
                            <a:t>212</a:t>
                          </a:r>
                          <a:endParaRPr lang="en-GB" sz="9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/>
                            <a:t>9</a:t>
                          </a:r>
                          <a:endParaRPr lang="en-GB" sz="9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17816126"/>
                      </a:ext>
                    </a:extLst>
                  </a:tr>
                  <a:tr h="3389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Transient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900" dirty="0"/>
                            <a:t>Hysteresis losses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N/A</a:t>
                          </a:r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dirty="0"/>
                            <a:t>13</a:t>
                          </a:r>
                          <a:endParaRPr lang="en-GB" sz="9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50971636"/>
                      </a:ext>
                    </a:extLst>
                  </a:tr>
                  <a:tr h="33890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/>
                            <a:t>Transient steady-state + transient</a:t>
                          </a:r>
                          <a:endParaRPr lang="en-GB" sz="900" b="1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 sz="9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/>
                            <a:t>212</a:t>
                          </a:r>
                          <a:endParaRPr lang="en-GB" sz="9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900" b="1" dirty="0"/>
                            <a:t>22</a:t>
                          </a:r>
                          <a:endParaRPr lang="en-GB" sz="9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1393902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pour une image  6">
                <a:extLst>
                  <a:ext uri="{FF2B5EF4-FFF2-40B4-BE49-F238E27FC236}">
                    <a16:creationId xmlns:a16="http://schemas.microsoft.com/office/drawing/2014/main" id="{9B26FA52-E0E6-0FF0-9643-82AFAB22EC8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528" y="1276349"/>
                <a:ext cx="4752528" cy="3276601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6"/>
                  </a:buClr>
                  <a:buNone/>
                </a:pPr>
                <a:r>
                  <a:rPr lang="en-US" sz="1400" dirty="0"/>
                  <a:t>Input courtesy of M. </a:t>
                </a:r>
                <a:r>
                  <a:rPr lang="en-US" sz="1400" dirty="0" err="1"/>
                  <a:t>Statera</a:t>
                </a:r>
                <a:r>
                  <a:rPr lang="en-US" sz="1400" dirty="0"/>
                  <a:t> (see </a:t>
                </a:r>
                <a:r>
                  <a:rPr lang="en-US" sz="1400" dirty="0">
                    <a:hlinkClick r:id="rId3"/>
                  </a:rPr>
                  <a:t>link</a:t>
                </a:r>
                <a:r>
                  <a:rPr lang="en-US" sz="1400" dirty="0"/>
                  <a:t>), </a:t>
                </a:r>
                <a:r>
                  <a:rPr lang="en-US" sz="1400" b="1" dirty="0"/>
                  <a:t>to be updated </a:t>
                </a:r>
                <a:r>
                  <a:rPr lang="en-US" sz="1400" dirty="0" err="1"/>
                  <a:t>w.r.t.</a:t>
                </a:r>
                <a:r>
                  <a:rPr lang="en-US" sz="1400" dirty="0"/>
                  <a:t> latest design (numbers may change esp. regarding conduction)</a:t>
                </a:r>
              </a:p>
              <a:p>
                <a:pPr marL="0" indent="0">
                  <a:spcBef>
                    <a:spcPts val="600"/>
                  </a:spcBef>
                  <a:buClr>
                    <a:schemeClr val="accent6"/>
                  </a:buClr>
                  <a:buNone/>
                </a:pPr>
                <a:r>
                  <a:rPr lang="en-US" sz="1400" dirty="0"/>
                  <a:t>Assumptions:</a:t>
                </a:r>
              </a:p>
              <a:p>
                <a:pPr marL="180000" indent="-180000">
                  <a:spcBef>
                    <a:spcPts val="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/>
                  <a:t>Cold mass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400" dirty="0"/>
                  <a:t> = 20 K</a:t>
                </a:r>
              </a:p>
              <a:p>
                <a:pPr marL="180000" indent="-180000">
                  <a:spcBef>
                    <a:spcPts val="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/>
                  <a:t>Thermal shield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400" dirty="0"/>
                  <a:t> = 60 K or 80 K </a:t>
                </a:r>
                <a:r>
                  <a:rPr lang="en-US" sz="1400" b="1" dirty="0">
                    <a:solidFill>
                      <a:schemeClr val="accent6"/>
                    </a:solidFill>
                  </a:rPr>
                  <a:t>(*)</a:t>
                </a:r>
              </a:p>
              <a:p>
                <a:pPr marL="180000" indent="-180000">
                  <a:spcBef>
                    <a:spcPts val="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/>
                  <a:t>One pair of current leads per cooling cell </a:t>
                </a:r>
                <a:r>
                  <a:rPr lang="en-US" sz="1400" b="1" dirty="0">
                    <a:solidFill>
                      <a:schemeClr val="accent6"/>
                    </a:solidFill>
                  </a:rPr>
                  <a:t>(**)</a:t>
                </a:r>
                <a:endParaRPr lang="en-US" sz="1400" dirty="0"/>
              </a:p>
              <a:p>
                <a:pPr marL="180000" indent="-180000">
                  <a:spcBef>
                    <a:spcPts val="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/>
                  <a:t>Hysteresis losses ~940 kJ/cell → 13 W if charging in 20 h</a:t>
                </a:r>
              </a:p>
              <a:p>
                <a:pPr marL="180000" indent="-180000">
                  <a:spcBef>
                    <a:spcPts val="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/>
                  <a:t>Powering current 2 kA</a:t>
                </a:r>
              </a:p>
              <a:p>
                <a:pPr marL="216000" indent="-216000">
                  <a:spcBef>
                    <a:spcPts val="6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0" indent="0">
                  <a:spcBef>
                    <a:spcPts val="600"/>
                  </a:spcBef>
                  <a:buClr>
                    <a:schemeClr val="accent6"/>
                  </a:buClr>
                  <a:buNone/>
                </a:pPr>
                <a:r>
                  <a:rPr lang="en-US" sz="1400" b="1" dirty="0">
                    <a:solidFill>
                      <a:schemeClr val="accent6"/>
                    </a:solidFill>
                  </a:rPr>
                  <a:t>(*)</a:t>
                </a:r>
                <a:r>
                  <a:rPr lang="en-US" sz="1400" dirty="0"/>
                  <a:t> Baseline is 60 K, but move to 80 K could simplify cryogenic infrastructure (not only energy consumption but choice of system)</a:t>
                </a:r>
              </a:p>
              <a:p>
                <a:pPr marL="0" indent="0">
                  <a:spcBef>
                    <a:spcPts val="0"/>
                  </a:spcBef>
                  <a:buClr>
                    <a:schemeClr val="accent6"/>
                  </a:buClr>
                  <a:buNone/>
                </a:pPr>
                <a:endParaRPr lang="en-US" sz="1400" dirty="0"/>
              </a:p>
              <a:p>
                <a:pPr marL="0" indent="0">
                  <a:spcBef>
                    <a:spcPts val="600"/>
                  </a:spcBef>
                  <a:buClr>
                    <a:schemeClr val="accent6"/>
                  </a:buClr>
                  <a:buNone/>
                </a:pPr>
                <a:r>
                  <a:rPr lang="en-US" sz="1400" b="1" dirty="0">
                    <a:solidFill>
                      <a:schemeClr val="accent6"/>
                    </a:solidFill>
                  </a:rPr>
                  <a:t>(**)</a:t>
                </a:r>
                <a:r>
                  <a:rPr lang="en-US" sz="1400" dirty="0"/>
                  <a:t> # of CLs may double (2 pairs per cell → 220 W/cell for CLs alone)</a:t>
                </a:r>
                <a:endParaRPr lang="en-GB" sz="1400" dirty="0"/>
              </a:p>
            </p:txBody>
          </p:sp>
        </mc:Choice>
        <mc:Fallback xmlns="">
          <p:sp>
            <p:nvSpPr>
              <p:cNvPr id="8" name="Espace réservé pour une image  6">
                <a:extLst>
                  <a:ext uri="{FF2B5EF4-FFF2-40B4-BE49-F238E27FC236}">
                    <a16:creationId xmlns:a16="http://schemas.microsoft.com/office/drawing/2014/main" id="{9B26FA52-E0E6-0FF0-9643-82AFAB22EC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276349"/>
                <a:ext cx="4752528" cy="3276601"/>
              </a:xfrm>
              <a:prstGeom prst="rect">
                <a:avLst/>
              </a:prstGeom>
              <a:blipFill>
                <a:blip r:embed="rId4"/>
                <a:stretch>
                  <a:fillRect l="-385" t="-1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C97A3DE9-EB6B-7384-A6E2-4DEDA8138E2B}"/>
              </a:ext>
            </a:extLst>
          </p:cNvPr>
          <p:cNvSpPr txBox="1"/>
          <p:nvPr/>
        </p:nvSpPr>
        <p:spPr>
          <a:xfrm>
            <a:off x="7092280" y="1259331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6"/>
                </a:solidFill>
              </a:rPr>
              <a:t>Values per cell !</a:t>
            </a:r>
            <a:endParaRPr lang="en-GB" sz="1050" b="1" dirty="0">
              <a:solidFill>
                <a:schemeClr val="accent6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ECAF5AB-3144-C01B-CA7A-90B002850059}"/>
              </a:ext>
            </a:extLst>
          </p:cNvPr>
          <p:cNvGrpSpPr/>
          <p:nvPr/>
        </p:nvGrpSpPr>
        <p:grpSpPr>
          <a:xfrm>
            <a:off x="4972044" y="1437352"/>
            <a:ext cx="4032448" cy="3400651"/>
            <a:chOff x="4900750" y="1437352"/>
            <a:chExt cx="4104456" cy="340065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A2BF504-F93F-A765-5909-53C2E2AD20BC}"/>
                </a:ext>
              </a:extLst>
            </p:cNvPr>
            <p:cNvSpPr/>
            <p:nvPr/>
          </p:nvSpPr>
          <p:spPr>
            <a:xfrm>
              <a:off x="4900750" y="1437352"/>
              <a:ext cx="4104456" cy="3400651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CE5BD20-3221-4149-2F1A-96E16E3C357A}"/>
                </a:ext>
              </a:extLst>
            </p:cNvPr>
            <p:cNvSpPr txBox="1"/>
            <p:nvPr/>
          </p:nvSpPr>
          <p:spPr>
            <a:xfrm>
              <a:off x="5868144" y="2682956"/>
              <a:ext cx="2232248" cy="73866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/>
                <a:t>For 30 cells:</a:t>
              </a:r>
            </a:p>
            <a:p>
              <a:pPr marL="180000" indent="-180000">
                <a:buClr>
                  <a:schemeClr val="accent6"/>
                </a:buClr>
                <a:buFont typeface="Arial" panose="020B0604020202020204" pitchFamily="34" charset="0"/>
                <a:buChar char="•"/>
              </a:pPr>
              <a:r>
                <a:rPr lang="en-US" sz="1400" dirty="0"/>
                <a:t>6.4-9.7 kW @ 60/80 K</a:t>
              </a:r>
            </a:p>
            <a:p>
              <a:pPr marL="180000" indent="-180000">
                <a:buClr>
                  <a:schemeClr val="accent6"/>
                </a:buClr>
                <a:buFont typeface="Arial" panose="020B0604020202020204" pitchFamily="34" charset="0"/>
                <a:buChar char="•"/>
              </a:pPr>
              <a:r>
                <a:rPr lang="en-US" sz="1400" dirty="0"/>
                <a:t>660 W @ 20 K</a:t>
              </a:r>
              <a:endParaRPr lang="en-GB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I – cryocoolers + turbo-Brayton (1/2)</a:t>
            </a:r>
            <a:br>
              <a:rPr lang="en-US" dirty="0"/>
            </a:br>
            <a:r>
              <a:rPr lang="en-US" sz="1400" dirty="0"/>
              <a:t>Cold mass temperature level @ 20 K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33A2AF-C80A-E1B7-8B2B-93F5DF7BFF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456" t="74" r="6993" b="4992"/>
          <a:stretch/>
        </p:blipFill>
        <p:spPr>
          <a:xfrm>
            <a:off x="7796412" y="176526"/>
            <a:ext cx="1162542" cy="241226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7015C0E-E78F-9C09-5595-594FD2D7B955}"/>
              </a:ext>
            </a:extLst>
          </p:cNvPr>
          <p:cNvCxnSpPr>
            <a:cxnSpLocks/>
          </p:cNvCxnSpPr>
          <p:nvPr/>
        </p:nvCxnSpPr>
        <p:spPr>
          <a:xfrm>
            <a:off x="8210496" y="2643758"/>
            <a:ext cx="482627" cy="0"/>
          </a:xfrm>
          <a:prstGeom prst="straightConnector1">
            <a:avLst/>
          </a:prstGeom>
          <a:ln w="9525"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DBF0B6-8071-7861-0FD9-CA4395519B72}"/>
              </a:ext>
            </a:extLst>
          </p:cNvPr>
          <p:cNvCxnSpPr>
            <a:cxnSpLocks/>
          </p:cNvCxnSpPr>
          <p:nvPr/>
        </p:nvCxnSpPr>
        <p:spPr>
          <a:xfrm flipV="1">
            <a:off x="8693123" y="2410509"/>
            <a:ext cx="0" cy="233249"/>
          </a:xfrm>
          <a:prstGeom prst="line">
            <a:avLst/>
          </a:prstGeom>
          <a:ln w="6350">
            <a:solidFill>
              <a:schemeClr val="accent6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1AD7714-EAF8-8DDE-81AD-C2FCB707A55D}"/>
              </a:ext>
            </a:extLst>
          </p:cNvPr>
          <p:cNvCxnSpPr>
            <a:cxnSpLocks/>
          </p:cNvCxnSpPr>
          <p:nvPr/>
        </p:nvCxnSpPr>
        <p:spPr>
          <a:xfrm flipV="1">
            <a:off x="8210496" y="2391998"/>
            <a:ext cx="0" cy="251760"/>
          </a:xfrm>
          <a:prstGeom prst="line">
            <a:avLst/>
          </a:prstGeom>
          <a:ln w="6350">
            <a:solidFill>
              <a:schemeClr val="accent6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400A073-9CE0-CFAD-9031-844A3153D5C7}"/>
              </a:ext>
            </a:extLst>
          </p:cNvPr>
          <p:cNvSpPr txBox="1"/>
          <p:nvPr/>
        </p:nvSpPr>
        <p:spPr>
          <a:xfrm>
            <a:off x="8102107" y="2610665"/>
            <a:ext cx="71836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6"/>
                </a:solidFill>
              </a:rPr>
              <a:t>⌀</a:t>
            </a:r>
            <a:r>
              <a:rPr lang="en-US" sz="900" dirty="0">
                <a:solidFill>
                  <a:schemeClr val="accent6"/>
                </a:solidFill>
              </a:rPr>
              <a:t>127 mm</a:t>
            </a:r>
            <a:endParaRPr lang="en-US" sz="1100" dirty="0">
              <a:solidFill>
                <a:schemeClr val="accent6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25C005F-A2B0-E2C4-5E00-575C5362AE8C}"/>
              </a:ext>
            </a:extLst>
          </p:cNvPr>
          <p:cNvGrpSpPr/>
          <p:nvPr/>
        </p:nvGrpSpPr>
        <p:grpSpPr>
          <a:xfrm>
            <a:off x="6586912" y="3067182"/>
            <a:ext cx="2373138" cy="1646787"/>
            <a:chOff x="3635896" y="2427734"/>
            <a:chExt cx="3130012" cy="2172003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624AD3F-527C-85A1-E29A-ABDF5D0979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35896" y="2427734"/>
              <a:ext cx="3130012" cy="2172003"/>
            </a:xfrm>
            <a:prstGeom prst="rect">
              <a:avLst/>
            </a:prstGeom>
          </p:spPr>
        </p:pic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678914C-7159-56BF-1BC7-4758D7C423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31860" y="3939902"/>
              <a:ext cx="240140" cy="376996"/>
            </a:xfrm>
            <a:prstGeom prst="line">
              <a:avLst/>
            </a:prstGeom>
            <a:ln w="12700">
              <a:solidFill>
                <a:schemeClr val="accent6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B05D39E5-26FB-1A4C-2900-D07B6FC30B6A}"/>
              </a:ext>
            </a:extLst>
          </p:cNvPr>
          <p:cNvSpPr txBox="1"/>
          <p:nvPr/>
        </p:nvSpPr>
        <p:spPr>
          <a:xfrm>
            <a:off x="5513164" y="1247460"/>
            <a:ext cx="1955865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For 30 cells:</a:t>
            </a:r>
          </a:p>
          <a:p>
            <a:pPr marL="180000" indent="-1800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6.4-9.7 kW @ 60/80 K</a:t>
            </a:r>
          </a:p>
          <a:p>
            <a:pPr marL="180000" indent="-1800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6"/>
                </a:solidFill>
              </a:rPr>
              <a:t>660 W @ 20 K</a:t>
            </a:r>
            <a:endParaRPr lang="en-GB" sz="1200" b="1" dirty="0">
              <a:solidFill>
                <a:schemeClr val="accent6"/>
              </a:solidFill>
            </a:endParaRPr>
          </a:p>
        </p:txBody>
      </p:sp>
      <p:sp>
        <p:nvSpPr>
          <p:cNvPr id="43" name="Espace réservé pour une image  6">
            <a:extLst>
              <a:ext uri="{FF2B5EF4-FFF2-40B4-BE49-F238E27FC236}">
                <a16:creationId xmlns:a16="http://schemas.microsoft.com/office/drawing/2014/main" id="{FF9E7188-668E-CD77-7E7E-C920484B993C}"/>
              </a:ext>
            </a:extLst>
          </p:cNvPr>
          <p:cNvSpPr txBox="1">
            <a:spLocks/>
          </p:cNvSpPr>
          <p:nvPr/>
        </p:nvSpPr>
        <p:spPr>
          <a:xfrm>
            <a:off x="323527" y="1276349"/>
            <a:ext cx="5688631" cy="327660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6"/>
              </a:buClr>
              <a:buNone/>
            </a:pPr>
            <a:r>
              <a:rPr lang="en-US" sz="1200" dirty="0"/>
              <a:t>Single-stage GM-type cryocooler such as </a:t>
            </a:r>
            <a:r>
              <a:rPr lang="en-US" sz="1200" dirty="0" err="1"/>
              <a:t>Cryomech</a:t>
            </a:r>
            <a:r>
              <a:rPr lang="en-US" sz="1200" dirty="0"/>
              <a:t>/</a:t>
            </a:r>
            <a:r>
              <a:rPr lang="en-US" sz="1200" dirty="0" err="1"/>
              <a:t>Bluefors</a:t>
            </a:r>
            <a:r>
              <a:rPr lang="en-US" sz="1200" dirty="0"/>
              <a:t> AL630, cooling power </a:t>
            </a:r>
            <a:br>
              <a:rPr lang="en-US" sz="1200" dirty="0"/>
            </a:br>
            <a:r>
              <a:rPr lang="en-US" sz="1200" dirty="0">
                <a:solidFill>
                  <a:srgbClr val="FF0000"/>
                </a:solidFill>
              </a:rPr>
              <a:t>90 W @ 20 K → </a:t>
            </a:r>
            <a:r>
              <a:rPr lang="en-US" sz="1200" b="1" dirty="0">
                <a:solidFill>
                  <a:srgbClr val="FF0000"/>
                </a:solidFill>
              </a:rPr>
              <a:t>&lt;10 cryocoolers </a:t>
            </a:r>
            <a:r>
              <a:rPr lang="en-US" sz="1200" b="1" dirty="0"/>
              <a:t>for the 30-cell cooling channel cold masses  </a:t>
            </a:r>
          </a:p>
          <a:p>
            <a:pPr marL="0" indent="0">
              <a:spcBef>
                <a:spcPts val="600"/>
              </a:spcBef>
              <a:buClr>
                <a:schemeClr val="accent6"/>
              </a:buClr>
              <a:buNone/>
            </a:pPr>
            <a:r>
              <a:rPr lang="en-US" sz="1200" dirty="0"/>
              <a:t>A few considerations:</a:t>
            </a:r>
          </a:p>
          <a:p>
            <a:pPr marL="180000" indent="-180000">
              <a:spcBef>
                <a:spcPts val="6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The cryocooler </a:t>
            </a:r>
            <a:r>
              <a:rPr lang="en-US" sz="1200" b="1" dirty="0"/>
              <a:t>cold head </a:t>
            </a:r>
            <a:r>
              <a:rPr lang="en-US" sz="1200" dirty="0"/>
              <a:t>should </a:t>
            </a:r>
            <a:r>
              <a:rPr lang="en-US" sz="1200" b="1" dirty="0"/>
              <a:t>remain in &lt; 1 T </a:t>
            </a:r>
            <a:r>
              <a:rPr lang="en-US" sz="1200" dirty="0"/>
              <a:t>background magnetic field (moving piston)</a:t>
            </a:r>
          </a:p>
          <a:p>
            <a:pPr marL="180000" indent="-180000">
              <a:spcBef>
                <a:spcPts val="6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The cryocooler </a:t>
            </a:r>
            <a:r>
              <a:rPr lang="en-US" sz="1200" b="1" dirty="0"/>
              <a:t>motor stalls in magnetic field &gt; 30 </a:t>
            </a:r>
            <a:r>
              <a:rPr lang="en-US" sz="1200" b="1" dirty="0" err="1"/>
              <a:t>mT</a:t>
            </a:r>
            <a:r>
              <a:rPr lang="en-US" sz="1200" dirty="0"/>
              <a:t> (“remote”, </a:t>
            </a:r>
            <a:r>
              <a:rPr lang="en-US" sz="1200" i="1" dirty="0"/>
              <a:t>i.e.,</a:t>
            </a:r>
            <a:r>
              <a:rPr lang="en-US" sz="1200" dirty="0"/>
              <a:t> decoupled options not available for single-stage GMs)</a:t>
            </a:r>
          </a:p>
          <a:p>
            <a:pPr marL="180000" indent="-180000">
              <a:spcBef>
                <a:spcPts val="6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Option to </a:t>
            </a:r>
            <a:r>
              <a:rPr lang="en-US" sz="1200" b="1" dirty="0"/>
              <a:t>circulate He in a closed circuit</a:t>
            </a:r>
            <a:r>
              <a:rPr lang="en-US" sz="1200" dirty="0"/>
              <a:t>, which extracts heat from the coils to the cryocoolers a few meters away from cryostat (need extra cooling capacity for circulator losses)</a:t>
            </a:r>
          </a:p>
          <a:p>
            <a:pPr marL="0" indent="0">
              <a:spcBef>
                <a:spcPts val="600"/>
              </a:spcBef>
              <a:buClr>
                <a:schemeClr val="accent6"/>
              </a:buClr>
              <a:buNone/>
            </a:pPr>
            <a:endParaRPr lang="en-GB" sz="1200" b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EA67299-7B81-B17F-EA0A-E8BBD6BEBF79}"/>
              </a:ext>
            </a:extLst>
          </p:cNvPr>
          <p:cNvSpPr txBox="1"/>
          <p:nvPr/>
        </p:nvSpPr>
        <p:spPr>
          <a:xfrm>
            <a:off x="7020272" y="2953713"/>
            <a:ext cx="172819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Capacity curve AL630</a:t>
            </a:r>
            <a:endParaRPr lang="en-GB" sz="7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1B939CB-0F22-CFCD-223D-8FD0560643F3}"/>
              </a:ext>
            </a:extLst>
          </p:cNvPr>
          <p:cNvSpPr txBox="1"/>
          <p:nvPr/>
        </p:nvSpPr>
        <p:spPr>
          <a:xfrm rot="16200000">
            <a:off x="8189485" y="187778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i="1" dirty="0"/>
              <a:t>Source: </a:t>
            </a:r>
            <a:r>
              <a:rPr lang="en-GB" sz="700" dirty="0" err="1">
                <a:hlinkClick r:id="rId4"/>
              </a:rPr>
              <a:t>Cryomech</a:t>
            </a:r>
            <a:r>
              <a:rPr lang="en-GB" sz="700" dirty="0">
                <a:hlinkClick r:id="rId4"/>
              </a:rPr>
              <a:t> AL630 </a:t>
            </a:r>
            <a:endParaRPr lang="en-GB" sz="700" dirty="0"/>
          </a:p>
          <a:p>
            <a:pPr algn="ctr"/>
            <a:endParaRPr lang="en-GB" sz="700" dirty="0">
              <a:solidFill>
                <a:schemeClr val="accent6"/>
              </a:solidFill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E6D0E64-7BBE-3487-18D3-8B6F0FF1A762}"/>
              </a:ext>
            </a:extLst>
          </p:cNvPr>
          <p:cNvCxnSpPr>
            <a:cxnSpLocks/>
          </p:cNvCxnSpPr>
          <p:nvPr/>
        </p:nvCxnSpPr>
        <p:spPr>
          <a:xfrm flipH="1">
            <a:off x="7848600" y="2283718"/>
            <a:ext cx="288032" cy="0"/>
          </a:xfrm>
          <a:prstGeom prst="straightConnector1">
            <a:avLst/>
          </a:prstGeom>
          <a:ln w="9525">
            <a:solidFill>
              <a:schemeClr val="accent6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65826D2-7CAC-2775-D042-2D3D3E1C037F}"/>
              </a:ext>
            </a:extLst>
          </p:cNvPr>
          <p:cNvSpPr txBox="1"/>
          <p:nvPr/>
        </p:nvSpPr>
        <p:spPr>
          <a:xfrm>
            <a:off x="7210878" y="2180372"/>
            <a:ext cx="7183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accent6"/>
                </a:solidFill>
              </a:rPr>
              <a:t>Cold head</a:t>
            </a:r>
            <a:endParaRPr lang="en-GB" sz="800" dirty="0">
              <a:solidFill>
                <a:schemeClr val="accent6"/>
              </a:solidFill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3F9CD0E4-30AE-34AE-B7AF-3CDECB4FF60D}"/>
              </a:ext>
            </a:extLst>
          </p:cNvPr>
          <p:cNvCxnSpPr>
            <a:cxnSpLocks/>
          </p:cNvCxnSpPr>
          <p:nvPr/>
        </p:nvCxnSpPr>
        <p:spPr>
          <a:xfrm flipH="1">
            <a:off x="7860917" y="734112"/>
            <a:ext cx="288032" cy="0"/>
          </a:xfrm>
          <a:prstGeom prst="straightConnector1">
            <a:avLst/>
          </a:prstGeom>
          <a:ln w="9525">
            <a:solidFill>
              <a:schemeClr val="accent6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B65F2B07-3BDB-78E3-DDD1-261575D9118E}"/>
              </a:ext>
            </a:extLst>
          </p:cNvPr>
          <p:cNvSpPr txBox="1"/>
          <p:nvPr/>
        </p:nvSpPr>
        <p:spPr>
          <a:xfrm>
            <a:off x="7323521" y="618598"/>
            <a:ext cx="7183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accent6"/>
                </a:solidFill>
              </a:rPr>
              <a:t>Motor</a:t>
            </a:r>
            <a:endParaRPr lang="en-GB" sz="800" dirty="0">
              <a:solidFill>
                <a:schemeClr val="accent6"/>
              </a:solidFill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14D7141D-DC8F-83B7-1252-790F0EA6900B}"/>
              </a:ext>
            </a:extLst>
          </p:cNvPr>
          <p:cNvGrpSpPr/>
          <p:nvPr/>
        </p:nvGrpSpPr>
        <p:grpSpPr>
          <a:xfrm>
            <a:off x="235028" y="3337392"/>
            <a:ext cx="4246516" cy="1693552"/>
            <a:chOff x="1608076" y="3337780"/>
            <a:chExt cx="4246516" cy="1693552"/>
          </a:xfrm>
        </p:grpSpPr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52F105A5-F8E3-27C4-2E67-D30771308A26}"/>
                </a:ext>
              </a:extLst>
            </p:cNvPr>
            <p:cNvGrpSpPr/>
            <p:nvPr/>
          </p:nvGrpSpPr>
          <p:grpSpPr>
            <a:xfrm>
              <a:off x="1608076" y="3367947"/>
              <a:ext cx="4246516" cy="1663385"/>
              <a:chOff x="27498" y="3433170"/>
              <a:chExt cx="4246516" cy="1663385"/>
            </a:xfrm>
          </p:grpSpPr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E2A83415-A402-C015-F4FE-483FBE5F08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3608" y="3433170"/>
                <a:ext cx="0" cy="457405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2DBBFC38-B399-DF74-38F2-AAF3F46B41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50340" y="4356607"/>
                <a:ext cx="399099" cy="230746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8D80AD71-CDA9-8C6A-B872-55999E7077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5171" y="4114498"/>
                <a:ext cx="0" cy="640844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5F928044-1F47-D897-8400-A7D3B8A2B937}"/>
                  </a:ext>
                </a:extLst>
              </p:cNvPr>
              <p:cNvGrpSpPr/>
              <p:nvPr/>
            </p:nvGrpSpPr>
            <p:grpSpPr>
              <a:xfrm>
                <a:off x="1939881" y="3827214"/>
                <a:ext cx="432048" cy="826932"/>
                <a:chOff x="3203848" y="3800166"/>
                <a:chExt cx="432048" cy="826932"/>
              </a:xfrm>
            </p:grpSpPr>
            <p:sp>
              <p:nvSpPr>
                <p:cNvPr id="65" name="Rectangle: Rounded Corners 64">
                  <a:extLst>
                    <a:ext uri="{FF2B5EF4-FFF2-40B4-BE49-F238E27FC236}">
                      <a16:creationId xmlns:a16="http://schemas.microsoft.com/office/drawing/2014/main" id="{73F1BBAE-342C-F4C7-B3B8-43921AF8631B}"/>
                    </a:ext>
                  </a:extLst>
                </p:cNvPr>
                <p:cNvSpPr/>
                <p:nvPr/>
              </p:nvSpPr>
              <p:spPr>
                <a:xfrm>
                  <a:off x="3314749" y="3800166"/>
                  <a:ext cx="207640" cy="355760"/>
                </a:xfrm>
                <a:prstGeom prst="roundRect">
                  <a:avLst>
                    <a:gd name="adj" fmla="val 37309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83B097BD-8AE3-A815-F617-500552C20510}"/>
                    </a:ext>
                  </a:extLst>
                </p:cNvPr>
                <p:cNvSpPr/>
                <p:nvPr/>
              </p:nvSpPr>
              <p:spPr>
                <a:xfrm>
                  <a:off x="3330655" y="4084368"/>
                  <a:ext cx="175828" cy="41560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C57C4C8D-F48A-E450-E607-430EA5C1B329}"/>
                    </a:ext>
                  </a:extLst>
                </p:cNvPr>
                <p:cNvSpPr/>
                <p:nvPr/>
              </p:nvSpPr>
              <p:spPr>
                <a:xfrm>
                  <a:off x="3275856" y="4499524"/>
                  <a:ext cx="288032" cy="127574"/>
                </a:xfrm>
                <a:prstGeom prst="rect">
                  <a:avLst/>
                </a:prstGeom>
                <a:solidFill>
                  <a:srgbClr val="9A4124"/>
                </a:solidFill>
                <a:ln>
                  <a:solidFill>
                    <a:srgbClr val="57261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57F28BAE-0481-961F-B4E8-70DDD625BB3E}"/>
                    </a:ext>
                  </a:extLst>
                </p:cNvPr>
                <p:cNvSpPr/>
                <p:nvPr/>
              </p:nvSpPr>
              <p:spPr>
                <a:xfrm>
                  <a:off x="3275856" y="4009770"/>
                  <a:ext cx="288032" cy="12971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A3A4204D-DA16-4D48-89E5-E326662B88AC}"/>
                    </a:ext>
                  </a:extLst>
                </p:cNvPr>
                <p:cNvSpPr/>
                <p:nvPr/>
              </p:nvSpPr>
              <p:spPr>
                <a:xfrm>
                  <a:off x="3203848" y="4083918"/>
                  <a:ext cx="432048" cy="5556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EF5CC73E-81C2-DE46-B88A-40706E3877E2}"/>
                  </a:ext>
                </a:extLst>
              </p:cNvPr>
              <p:cNvGrpSpPr/>
              <p:nvPr/>
            </p:nvGrpSpPr>
            <p:grpSpPr>
              <a:xfrm rot="5400000">
                <a:off x="3321833" y="3962449"/>
                <a:ext cx="611363" cy="207639"/>
                <a:chOff x="2195736" y="4521881"/>
                <a:chExt cx="1296144" cy="384175"/>
              </a:xfrm>
            </p:grpSpPr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92F2D931-70A7-EC85-3937-86EE74B5052E}"/>
                    </a:ext>
                  </a:extLst>
                </p:cNvPr>
                <p:cNvSpPr/>
                <p:nvPr/>
              </p:nvSpPr>
              <p:spPr>
                <a:xfrm>
                  <a:off x="2195736" y="4521881"/>
                  <a:ext cx="1296144" cy="384175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587D8127-3B10-79E4-000D-CA8B84FD73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95736" y="4521881"/>
                  <a:ext cx="1296144" cy="383970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8E9D165B-C892-0F72-05B4-261786CDD9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204246" y="4521881"/>
                  <a:ext cx="1287634" cy="384175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D73BC8F5-F146-3446-2C00-9E9855724C1B}"/>
                  </a:ext>
                </a:extLst>
              </p:cNvPr>
              <p:cNvSpPr/>
              <p:nvPr/>
            </p:nvSpPr>
            <p:spPr>
              <a:xfrm>
                <a:off x="1043608" y="3760587"/>
                <a:ext cx="151563" cy="521115"/>
              </a:xfrm>
              <a:custGeom>
                <a:avLst/>
                <a:gdLst>
                  <a:gd name="connsiteX0" fmla="*/ 0 w 257175"/>
                  <a:gd name="connsiteY0" fmla="*/ 0 h 847725"/>
                  <a:gd name="connsiteX1" fmla="*/ 0 w 257175"/>
                  <a:gd name="connsiteY1" fmla="*/ 847725 h 847725"/>
                  <a:gd name="connsiteX2" fmla="*/ 257175 w 257175"/>
                  <a:gd name="connsiteY2" fmla="*/ 600075 h 847725"/>
                  <a:gd name="connsiteX3" fmla="*/ 257175 w 257175"/>
                  <a:gd name="connsiteY3" fmla="*/ 242887 h 847725"/>
                  <a:gd name="connsiteX4" fmla="*/ 0 w 257175"/>
                  <a:gd name="connsiteY4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847725">
                    <a:moveTo>
                      <a:pt x="0" y="0"/>
                    </a:moveTo>
                    <a:lnTo>
                      <a:pt x="0" y="847725"/>
                    </a:lnTo>
                    <a:lnTo>
                      <a:pt x="257175" y="600075"/>
                    </a:lnTo>
                    <a:lnTo>
                      <a:pt x="257175" y="2428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421C6BA7-1E07-BB49-55B9-8DA63465A0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95171" y="4755342"/>
                <a:ext cx="68994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1023CB89-7570-F885-D14C-DCF7EE89EF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48584" y="4766174"/>
                <a:ext cx="140333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4F9EBF25-24CB-78A5-D165-1C4826D4EB23}"/>
                  </a:ext>
                </a:extLst>
              </p:cNvPr>
              <p:cNvGrpSpPr/>
              <p:nvPr/>
            </p:nvGrpSpPr>
            <p:grpSpPr>
              <a:xfrm>
                <a:off x="1879663" y="4691969"/>
                <a:ext cx="573683" cy="141890"/>
                <a:chOff x="1889927" y="4691969"/>
                <a:chExt cx="573683" cy="141890"/>
              </a:xfrm>
            </p:grpSpPr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ABAF2820-95CB-1AB8-746C-ABA5E8FE5A93}"/>
                    </a:ext>
                  </a:extLst>
                </p:cNvPr>
                <p:cNvSpPr/>
                <p:nvPr/>
              </p:nvSpPr>
              <p:spPr>
                <a:xfrm>
                  <a:off x="1889927" y="4691969"/>
                  <a:ext cx="288032" cy="135369"/>
                </a:xfrm>
                <a:custGeom>
                  <a:avLst/>
                  <a:gdLst>
                    <a:gd name="connsiteX0" fmla="*/ 0 w 1209675"/>
                    <a:gd name="connsiteY0" fmla="*/ 361950 h 714375"/>
                    <a:gd name="connsiteX1" fmla="*/ 0 w 1209675"/>
                    <a:gd name="connsiteY1" fmla="*/ 361950 h 714375"/>
                    <a:gd name="connsiteX2" fmla="*/ 97632 w 1209675"/>
                    <a:gd name="connsiteY2" fmla="*/ 2381 h 714375"/>
                    <a:gd name="connsiteX3" fmla="*/ 304800 w 1209675"/>
                    <a:gd name="connsiteY3" fmla="*/ 702469 h 714375"/>
                    <a:gd name="connsiteX4" fmla="*/ 507207 w 1209675"/>
                    <a:gd name="connsiteY4" fmla="*/ 0 h 714375"/>
                    <a:gd name="connsiteX5" fmla="*/ 709613 w 1209675"/>
                    <a:gd name="connsiteY5" fmla="*/ 714375 h 714375"/>
                    <a:gd name="connsiteX6" fmla="*/ 907257 w 1209675"/>
                    <a:gd name="connsiteY6" fmla="*/ 11906 h 714375"/>
                    <a:gd name="connsiteX7" fmla="*/ 1114425 w 1209675"/>
                    <a:gd name="connsiteY7" fmla="*/ 707231 h 714375"/>
                    <a:gd name="connsiteX8" fmla="*/ 1209675 w 1209675"/>
                    <a:gd name="connsiteY8" fmla="*/ 354806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675" h="714375">
                      <a:moveTo>
                        <a:pt x="0" y="361950"/>
                      </a:moveTo>
                      <a:lnTo>
                        <a:pt x="0" y="361950"/>
                      </a:lnTo>
                      <a:lnTo>
                        <a:pt x="97632" y="2381"/>
                      </a:lnTo>
                      <a:lnTo>
                        <a:pt x="304800" y="702469"/>
                      </a:lnTo>
                      <a:lnTo>
                        <a:pt x="507207" y="0"/>
                      </a:lnTo>
                      <a:lnTo>
                        <a:pt x="709613" y="714375"/>
                      </a:lnTo>
                      <a:lnTo>
                        <a:pt x="907257" y="11906"/>
                      </a:lnTo>
                      <a:lnTo>
                        <a:pt x="1114425" y="707231"/>
                      </a:lnTo>
                      <a:lnTo>
                        <a:pt x="1209675" y="354806"/>
                      </a:lnTo>
                    </a:path>
                  </a:pathLst>
                </a:custGeom>
                <a:noFill/>
                <a:ln w="19050" cap="rnd">
                  <a:solidFill>
                    <a:srgbClr val="FFC000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accent5"/>
                    </a:solidFill>
                  </a:endParaRPr>
                </a:p>
              </p:txBody>
            </p: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6DB4085D-D143-A794-ED17-53655AE8A88A}"/>
                    </a:ext>
                  </a:extLst>
                </p:cNvPr>
                <p:cNvSpPr/>
                <p:nvPr/>
              </p:nvSpPr>
              <p:spPr>
                <a:xfrm>
                  <a:off x="2175578" y="4698490"/>
                  <a:ext cx="288032" cy="135369"/>
                </a:xfrm>
                <a:custGeom>
                  <a:avLst/>
                  <a:gdLst>
                    <a:gd name="connsiteX0" fmla="*/ 0 w 1209675"/>
                    <a:gd name="connsiteY0" fmla="*/ 361950 h 714375"/>
                    <a:gd name="connsiteX1" fmla="*/ 0 w 1209675"/>
                    <a:gd name="connsiteY1" fmla="*/ 361950 h 714375"/>
                    <a:gd name="connsiteX2" fmla="*/ 97632 w 1209675"/>
                    <a:gd name="connsiteY2" fmla="*/ 2381 h 714375"/>
                    <a:gd name="connsiteX3" fmla="*/ 304800 w 1209675"/>
                    <a:gd name="connsiteY3" fmla="*/ 702469 h 714375"/>
                    <a:gd name="connsiteX4" fmla="*/ 507207 w 1209675"/>
                    <a:gd name="connsiteY4" fmla="*/ 0 h 714375"/>
                    <a:gd name="connsiteX5" fmla="*/ 709613 w 1209675"/>
                    <a:gd name="connsiteY5" fmla="*/ 714375 h 714375"/>
                    <a:gd name="connsiteX6" fmla="*/ 907257 w 1209675"/>
                    <a:gd name="connsiteY6" fmla="*/ 11906 h 714375"/>
                    <a:gd name="connsiteX7" fmla="*/ 1114425 w 1209675"/>
                    <a:gd name="connsiteY7" fmla="*/ 707231 h 714375"/>
                    <a:gd name="connsiteX8" fmla="*/ 1209675 w 1209675"/>
                    <a:gd name="connsiteY8" fmla="*/ 354806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675" h="714375">
                      <a:moveTo>
                        <a:pt x="0" y="361950"/>
                      </a:moveTo>
                      <a:lnTo>
                        <a:pt x="0" y="361950"/>
                      </a:lnTo>
                      <a:lnTo>
                        <a:pt x="97632" y="2381"/>
                      </a:lnTo>
                      <a:lnTo>
                        <a:pt x="304800" y="702469"/>
                      </a:lnTo>
                      <a:lnTo>
                        <a:pt x="507207" y="0"/>
                      </a:lnTo>
                      <a:lnTo>
                        <a:pt x="709613" y="714375"/>
                      </a:lnTo>
                      <a:lnTo>
                        <a:pt x="907257" y="11906"/>
                      </a:lnTo>
                      <a:lnTo>
                        <a:pt x="1114425" y="707231"/>
                      </a:lnTo>
                      <a:lnTo>
                        <a:pt x="1209675" y="354806"/>
                      </a:lnTo>
                    </a:path>
                  </a:pathLst>
                </a:custGeom>
                <a:noFill/>
                <a:ln w="19050" cap="rnd">
                  <a:solidFill>
                    <a:srgbClr val="FFC000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accent5"/>
                    </a:solidFill>
                  </a:endParaRPr>
                </a:p>
              </p:txBody>
            </p: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0F895A43-2E73-DED2-9628-14D1DD119ACB}"/>
                  </a:ext>
                </a:extLst>
              </p:cNvPr>
              <p:cNvGrpSpPr/>
              <p:nvPr/>
            </p:nvGrpSpPr>
            <p:grpSpPr>
              <a:xfrm rot="5400000">
                <a:off x="3158727" y="4032088"/>
                <a:ext cx="573683" cy="70760"/>
                <a:chOff x="1889927" y="4691969"/>
                <a:chExt cx="573683" cy="141890"/>
              </a:xfrm>
            </p:grpSpPr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id="{5A64BA0B-07AE-EBE3-358A-36832D10301E}"/>
                    </a:ext>
                  </a:extLst>
                </p:cNvPr>
                <p:cNvSpPr/>
                <p:nvPr/>
              </p:nvSpPr>
              <p:spPr>
                <a:xfrm>
                  <a:off x="1889927" y="4691969"/>
                  <a:ext cx="288032" cy="135369"/>
                </a:xfrm>
                <a:custGeom>
                  <a:avLst/>
                  <a:gdLst>
                    <a:gd name="connsiteX0" fmla="*/ 0 w 1209675"/>
                    <a:gd name="connsiteY0" fmla="*/ 361950 h 714375"/>
                    <a:gd name="connsiteX1" fmla="*/ 0 w 1209675"/>
                    <a:gd name="connsiteY1" fmla="*/ 361950 h 714375"/>
                    <a:gd name="connsiteX2" fmla="*/ 97632 w 1209675"/>
                    <a:gd name="connsiteY2" fmla="*/ 2381 h 714375"/>
                    <a:gd name="connsiteX3" fmla="*/ 304800 w 1209675"/>
                    <a:gd name="connsiteY3" fmla="*/ 702469 h 714375"/>
                    <a:gd name="connsiteX4" fmla="*/ 507207 w 1209675"/>
                    <a:gd name="connsiteY4" fmla="*/ 0 h 714375"/>
                    <a:gd name="connsiteX5" fmla="*/ 709613 w 1209675"/>
                    <a:gd name="connsiteY5" fmla="*/ 714375 h 714375"/>
                    <a:gd name="connsiteX6" fmla="*/ 907257 w 1209675"/>
                    <a:gd name="connsiteY6" fmla="*/ 11906 h 714375"/>
                    <a:gd name="connsiteX7" fmla="*/ 1114425 w 1209675"/>
                    <a:gd name="connsiteY7" fmla="*/ 707231 h 714375"/>
                    <a:gd name="connsiteX8" fmla="*/ 1209675 w 1209675"/>
                    <a:gd name="connsiteY8" fmla="*/ 354806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675" h="714375">
                      <a:moveTo>
                        <a:pt x="0" y="361950"/>
                      </a:moveTo>
                      <a:lnTo>
                        <a:pt x="0" y="361950"/>
                      </a:lnTo>
                      <a:lnTo>
                        <a:pt x="97632" y="2381"/>
                      </a:lnTo>
                      <a:lnTo>
                        <a:pt x="304800" y="702469"/>
                      </a:lnTo>
                      <a:lnTo>
                        <a:pt x="507207" y="0"/>
                      </a:lnTo>
                      <a:lnTo>
                        <a:pt x="709613" y="714375"/>
                      </a:lnTo>
                      <a:lnTo>
                        <a:pt x="907257" y="11906"/>
                      </a:lnTo>
                      <a:lnTo>
                        <a:pt x="1114425" y="707231"/>
                      </a:lnTo>
                      <a:lnTo>
                        <a:pt x="1209675" y="354806"/>
                      </a:lnTo>
                    </a:path>
                  </a:pathLst>
                </a:custGeom>
                <a:noFill/>
                <a:ln w="19050" cap="rnd">
                  <a:solidFill>
                    <a:srgbClr val="FFC000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accent5"/>
                    </a:solidFill>
                  </a:endParaRPr>
                </a:p>
              </p:txBody>
            </p:sp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id="{5F4DCFA4-8FF6-B16E-FC1C-E96933F476E8}"/>
                    </a:ext>
                  </a:extLst>
                </p:cNvPr>
                <p:cNvSpPr/>
                <p:nvPr/>
              </p:nvSpPr>
              <p:spPr>
                <a:xfrm>
                  <a:off x="2175578" y="4698490"/>
                  <a:ext cx="288032" cy="135369"/>
                </a:xfrm>
                <a:custGeom>
                  <a:avLst/>
                  <a:gdLst>
                    <a:gd name="connsiteX0" fmla="*/ 0 w 1209675"/>
                    <a:gd name="connsiteY0" fmla="*/ 361950 h 714375"/>
                    <a:gd name="connsiteX1" fmla="*/ 0 w 1209675"/>
                    <a:gd name="connsiteY1" fmla="*/ 361950 h 714375"/>
                    <a:gd name="connsiteX2" fmla="*/ 97632 w 1209675"/>
                    <a:gd name="connsiteY2" fmla="*/ 2381 h 714375"/>
                    <a:gd name="connsiteX3" fmla="*/ 304800 w 1209675"/>
                    <a:gd name="connsiteY3" fmla="*/ 702469 h 714375"/>
                    <a:gd name="connsiteX4" fmla="*/ 507207 w 1209675"/>
                    <a:gd name="connsiteY4" fmla="*/ 0 h 714375"/>
                    <a:gd name="connsiteX5" fmla="*/ 709613 w 1209675"/>
                    <a:gd name="connsiteY5" fmla="*/ 714375 h 714375"/>
                    <a:gd name="connsiteX6" fmla="*/ 907257 w 1209675"/>
                    <a:gd name="connsiteY6" fmla="*/ 11906 h 714375"/>
                    <a:gd name="connsiteX7" fmla="*/ 1114425 w 1209675"/>
                    <a:gd name="connsiteY7" fmla="*/ 707231 h 714375"/>
                    <a:gd name="connsiteX8" fmla="*/ 1209675 w 1209675"/>
                    <a:gd name="connsiteY8" fmla="*/ 354806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675" h="714375">
                      <a:moveTo>
                        <a:pt x="0" y="361950"/>
                      </a:moveTo>
                      <a:lnTo>
                        <a:pt x="0" y="361950"/>
                      </a:lnTo>
                      <a:lnTo>
                        <a:pt x="97632" y="2381"/>
                      </a:lnTo>
                      <a:lnTo>
                        <a:pt x="304800" y="702469"/>
                      </a:lnTo>
                      <a:lnTo>
                        <a:pt x="507207" y="0"/>
                      </a:lnTo>
                      <a:lnTo>
                        <a:pt x="709613" y="714375"/>
                      </a:lnTo>
                      <a:lnTo>
                        <a:pt x="907257" y="11906"/>
                      </a:lnTo>
                      <a:lnTo>
                        <a:pt x="1114425" y="707231"/>
                      </a:lnTo>
                      <a:lnTo>
                        <a:pt x="1209675" y="354806"/>
                      </a:lnTo>
                    </a:path>
                  </a:pathLst>
                </a:custGeom>
                <a:noFill/>
                <a:ln w="19050" cap="rnd">
                  <a:solidFill>
                    <a:srgbClr val="FFC000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accent5"/>
                    </a:solidFill>
                  </a:endParaRPr>
                </a:p>
              </p:txBody>
            </p:sp>
          </p:grp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F98AFF08-3F5A-3A10-1602-05960DE939D3}"/>
                  </a:ext>
                </a:extLst>
              </p:cNvPr>
              <p:cNvGrpSpPr/>
              <p:nvPr/>
            </p:nvGrpSpPr>
            <p:grpSpPr>
              <a:xfrm rot="5400000">
                <a:off x="3951792" y="4027250"/>
                <a:ext cx="573683" cy="70760"/>
                <a:chOff x="1889927" y="4691969"/>
                <a:chExt cx="573683" cy="141890"/>
              </a:xfrm>
            </p:grpSpPr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275C72F1-1436-2ECA-36C3-6CA8E51DA995}"/>
                    </a:ext>
                  </a:extLst>
                </p:cNvPr>
                <p:cNvSpPr/>
                <p:nvPr/>
              </p:nvSpPr>
              <p:spPr>
                <a:xfrm>
                  <a:off x="1889927" y="4691969"/>
                  <a:ext cx="288032" cy="135369"/>
                </a:xfrm>
                <a:custGeom>
                  <a:avLst/>
                  <a:gdLst>
                    <a:gd name="connsiteX0" fmla="*/ 0 w 1209675"/>
                    <a:gd name="connsiteY0" fmla="*/ 361950 h 714375"/>
                    <a:gd name="connsiteX1" fmla="*/ 0 w 1209675"/>
                    <a:gd name="connsiteY1" fmla="*/ 361950 h 714375"/>
                    <a:gd name="connsiteX2" fmla="*/ 97632 w 1209675"/>
                    <a:gd name="connsiteY2" fmla="*/ 2381 h 714375"/>
                    <a:gd name="connsiteX3" fmla="*/ 304800 w 1209675"/>
                    <a:gd name="connsiteY3" fmla="*/ 702469 h 714375"/>
                    <a:gd name="connsiteX4" fmla="*/ 507207 w 1209675"/>
                    <a:gd name="connsiteY4" fmla="*/ 0 h 714375"/>
                    <a:gd name="connsiteX5" fmla="*/ 709613 w 1209675"/>
                    <a:gd name="connsiteY5" fmla="*/ 714375 h 714375"/>
                    <a:gd name="connsiteX6" fmla="*/ 907257 w 1209675"/>
                    <a:gd name="connsiteY6" fmla="*/ 11906 h 714375"/>
                    <a:gd name="connsiteX7" fmla="*/ 1114425 w 1209675"/>
                    <a:gd name="connsiteY7" fmla="*/ 707231 h 714375"/>
                    <a:gd name="connsiteX8" fmla="*/ 1209675 w 1209675"/>
                    <a:gd name="connsiteY8" fmla="*/ 354806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675" h="714375">
                      <a:moveTo>
                        <a:pt x="0" y="361950"/>
                      </a:moveTo>
                      <a:lnTo>
                        <a:pt x="0" y="361950"/>
                      </a:lnTo>
                      <a:lnTo>
                        <a:pt x="97632" y="2381"/>
                      </a:lnTo>
                      <a:lnTo>
                        <a:pt x="304800" y="702469"/>
                      </a:lnTo>
                      <a:lnTo>
                        <a:pt x="507207" y="0"/>
                      </a:lnTo>
                      <a:lnTo>
                        <a:pt x="709613" y="714375"/>
                      </a:lnTo>
                      <a:lnTo>
                        <a:pt x="907257" y="11906"/>
                      </a:lnTo>
                      <a:lnTo>
                        <a:pt x="1114425" y="707231"/>
                      </a:lnTo>
                      <a:lnTo>
                        <a:pt x="1209675" y="354806"/>
                      </a:lnTo>
                    </a:path>
                  </a:pathLst>
                </a:custGeom>
                <a:noFill/>
                <a:ln w="19050" cap="rnd">
                  <a:solidFill>
                    <a:srgbClr val="FFC000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accent5"/>
                    </a:solidFill>
                  </a:endParaRPr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E0E0CA59-2097-B878-3B1C-48ECB8E71ABE}"/>
                    </a:ext>
                  </a:extLst>
                </p:cNvPr>
                <p:cNvSpPr/>
                <p:nvPr/>
              </p:nvSpPr>
              <p:spPr>
                <a:xfrm>
                  <a:off x="2175578" y="4698490"/>
                  <a:ext cx="288032" cy="135369"/>
                </a:xfrm>
                <a:custGeom>
                  <a:avLst/>
                  <a:gdLst>
                    <a:gd name="connsiteX0" fmla="*/ 0 w 1209675"/>
                    <a:gd name="connsiteY0" fmla="*/ 361950 h 714375"/>
                    <a:gd name="connsiteX1" fmla="*/ 0 w 1209675"/>
                    <a:gd name="connsiteY1" fmla="*/ 361950 h 714375"/>
                    <a:gd name="connsiteX2" fmla="*/ 97632 w 1209675"/>
                    <a:gd name="connsiteY2" fmla="*/ 2381 h 714375"/>
                    <a:gd name="connsiteX3" fmla="*/ 304800 w 1209675"/>
                    <a:gd name="connsiteY3" fmla="*/ 702469 h 714375"/>
                    <a:gd name="connsiteX4" fmla="*/ 507207 w 1209675"/>
                    <a:gd name="connsiteY4" fmla="*/ 0 h 714375"/>
                    <a:gd name="connsiteX5" fmla="*/ 709613 w 1209675"/>
                    <a:gd name="connsiteY5" fmla="*/ 714375 h 714375"/>
                    <a:gd name="connsiteX6" fmla="*/ 907257 w 1209675"/>
                    <a:gd name="connsiteY6" fmla="*/ 11906 h 714375"/>
                    <a:gd name="connsiteX7" fmla="*/ 1114425 w 1209675"/>
                    <a:gd name="connsiteY7" fmla="*/ 707231 h 714375"/>
                    <a:gd name="connsiteX8" fmla="*/ 1209675 w 1209675"/>
                    <a:gd name="connsiteY8" fmla="*/ 354806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675" h="714375">
                      <a:moveTo>
                        <a:pt x="0" y="361950"/>
                      </a:moveTo>
                      <a:lnTo>
                        <a:pt x="0" y="361950"/>
                      </a:lnTo>
                      <a:lnTo>
                        <a:pt x="97632" y="2381"/>
                      </a:lnTo>
                      <a:lnTo>
                        <a:pt x="304800" y="702469"/>
                      </a:lnTo>
                      <a:lnTo>
                        <a:pt x="507207" y="0"/>
                      </a:lnTo>
                      <a:lnTo>
                        <a:pt x="709613" y="714375"/>
                      </a:lnTo>
                      <a:lnTo>
                        <a:pt x="907257" y="11906"/>
                      </a:lnTo>
                      <a:lnTo>
                        <a:pt x="1114425" y="707231"/>
                      </a:lnTo>
                      <a:lnTo>
                        <a:pt x="1209675" y="354806"/>
                      </a:lnTo>
                    </a:path>
                  </a:pathLst>
                </a:custGeom>
                <a:noFill/>
                <a:ln w="19050" cap="rnd">
                  <a:solidFill>
                    <a:srgbClr val="FFC000"/>
                  </a:soli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accent5"/>
                    </a:solidFill>
                  </a:endParaRPr>
                </a:p>
              </p:txBody>
            </p:sp>
          </p:grp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A84F2F92-3849-3452-1AA8-6BAEE35411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49439" y="4587353"/>
                <a:ext cx="0" cy="179105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FE68CC40-DEF8-CE98-7D16-0BEED8D4FE9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51920" y="4356607"/>
                <a:ext cx="388799" cy="230746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4964F8CE-241D-8A1C-E082-E8A1ECF9578B}"/>
                  </a:ext>
                </a:extLst>
              </p:cNvPr>
              <p:cNvGrpSpPr/>
              <p:nvPr/>
            </p:nvGrpSpPr>
            <p:grpSpPr>
              <a:xfrm rot="5400000">
                <a:off x="3776227" y="3966463"/>
                <a:ext cx="611363" cy="207639"/>
                <a:chOff x="2195736" y="4521881"/>
                <a:chExt cx="1296144" cy="384175"/>
              </a:xfrm>
            </p:grpSpPr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FFDBCB33-7866-870C-A05B-42F850101C08}"/>
                    </a:ext>
                  </a:extLst>
                </p:cNvPr>
                <p:cNvSpPr/>
                <p:nvPr/>
              </p:nvSpPr>
              <p:spPr>
                <a:xfrm>
                  <a:off x="2195736" y="4521881"/>
                  <a:ext cx="1296144" cy="384175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5EC1C884-FD5D-FC59-F3B9-FE87141F73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95736" y="4521881"/>
                  <a:ext cx="1296144" cy="383970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3AB4C6BE-B580-92B0-969A-EFC054C7E7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204246" y="4521881"/>
                  <a:ext cx="1287634" cy="384175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694E97C3-F788-E86F-4FC3-23CC264E3D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50340" y="3537869"/>
                <a:ext cx="399099" cy="230746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564C238F-8A19-F519-2BAE-EF98186075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49439" y="3435846"/>
                <a:ext cx="0" cy="102023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C33C20C3-58A2-DE18-A31F-4C7D664CA0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51920" y="3537869"/>
                <a:ext cx="388799" cy="230746"/>
              </a:xfrm>
              <a:prstGeom prst="line">
                <a:avLst/>
              </a:prstGeom>
              <a:ln w="12700" cap="rnd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09C07831-44FF-B446-9496-422B617A1B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3608" y="3433170"/>
                <a:ext cx="280583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A0C586B0-4657-FF82-4597-D2F155C2A1C4}"/>
                  </a:ext>
                </a:extLst>
              </p:cNvPr>
              <p:cNvSpPr txBox="1"/>
              <p:nvPr/>
            </p:nvSpPr>
            <p:spPr>
              <a:xfrm>
                <a:off x="2171622" y="4187330"/>
                <a:ext cx="71836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cold </a:t>
                </a:r>
                <a:br>
                  <a:rPr lang="en-US" sz="800" dirty="0"/>
                </a:br>
                <a:r>
                  <a:rPr lang="en-US" sz="800" dirty="0"/>
                  <a:t>source</a:t>
                </a:r>
                <a:endParaRPr lang="en-GB" sz="800" dirty="0"/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FCDC1E00-7905-3424-7FFA-AD5E462AFEDD}"/>
                  </a:ext>
                </a:extLst>
              </p:cNvPr>
              <p:cNvSpPr txBox="1"/>
              <p:nvPr/>
            </p:nvSpPr>
            <p:spPr>
              <a:xfrm>
                <a:off x="2371929" y="4758001"/>
                <a:ext cx="9980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solidFill>
                      <a:srgbClr val="FFC000"/>
                    </a:solidFill>
                  </a:rPr>
                  <a:t>heat exchanger </a:t>
                </a:r>
                <a:r>
                  <a:rPr lang="en-US" sz="800" dirty="0"/>
                  <a:t>on GM stage</a:t>
                </a:r>
                <a:endParaRPr lang="en-GB" sz="8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9" name="TextBox 148">
                    <a:extLst>
                      <a:ext uri="{FF2B5EF4-FFF2-40B4-BE49-F238E27FC236}">
                        <a16:creationId xmlns:a16="http://schemas.microsoft.com/office/drawing/2014/main" id="{53DA60FF-550A-DE55-EC19-1B5E3274064F}"/>
                      </a:ext>
                    </a:extLst>
                  </p:cNvPr>
                  <p:cNvSpPr txBox="1"/>
                  <p:nvPr/>
                </p:nvSpPr>
                <p:spPr>
                  <a:xfrm>
                    <a:off x="27498" y="3800195"/>
                    <a:ext cx="1052095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sz="800" dirty="0">
                        <a:solidFill>
                          <a:schemeClr val="accent6"/>
                        </a:solidFill>
                      </a:rPr>
                      <a:t>cold circulator</a:t>
                    </a:r>
                  </a:p>
                  <a:p>
                    <a:pPr algn="r"/>
                    <a:r>
                      <a:rPr lang="en-US" sz="800" dirty="0"/>
                      <a:t>delivering specified </a:t>
                    </a:r>
                    <a14:m>
                      <m:oMath xmlns:m="http://schemas.openxmlformats.org/officeDocument/2006/math">
                        <m:acc>
                          <m:accPr>
                            <m:chr m:val="̇"/>
                            <m:ctrlPr>
                              <a:rPr lang="en-US" sz="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8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</m:oMath>
                    </a14:m>
                    <a:r>
                      <a:rPr lang="en-GB" sz="800" dirty="0"/>
                      <a:t> and restoring </a:t>
                    </a:r>
                    <a14:m>
                      <m:oMath xmlns:m="http://schemas.openxmlformats.org/officeDocument/2006/math">
                        <m:r>
                          <a:rPr lang="en-GB" sz="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oMath>
                    </a14:m>
                    <a:endParaRPr lang="en-GB" sz="800" dirty="0"/>
                  </a:p>
                </p:txBody>
              </p:sp>
            </mc:Choice>
            <mc:Fallback xmlns="">
              <p:sp>
                <p:nvSpPr>
                  <p:cNvPr id="149" name="TextBox 148">
                    <a:extLst>
                      <a:ext uri="{FF2B5EF4-FFF2-40B4-BE49-F238E27FC236}">
                        <a16:creationId xmlns:a16="http://schemas.microsoft.com/office/drawing/2014/main" id="{53DA60FF-550A-DE55-EC19-1B5E3274064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498" y="3800195"/>
                    <a:ext cx="1052095" cy="461665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4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E3BBA67F-DA07-0E3D-4204-483384036E32}"/>
                  </a:ext>
                </a:extLst>
              </p:cNvPr>
              <p:cNvSpPr txBox="1"/>
              <p:nvPr/>
            </p:nvSpPr>
            <p:spPr>
              <a:xfrm rot="16200000">
                <a:off x="3483234" y="3892102"/>
                <a:ext cx="71836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magnets</a:t>
                </a:r>
                <a:endParaRPr lang="en-GB" sz="8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3E9A5707-A813-79D2-3E5B-23289A4854B3}"/>
                  </a:ext>
                </a:extLst>
              </p:cNvPr>
              <p:cNvSpPr txBox="1"/>
              <p:nvPr/>
            </p:nvSpPr>
            <p:spPr>
              <a:xfrm>
                <a:off x="2582804" y="3562209"/>
                <a:ext cx="9980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solidFill>
                      <a:srgbClr val="FFC000"/>
                    </a:solidFill>
                  </a:rPr>
                  <a:t>heat exchangers </a:t>
                </a:r>
                <a:r>
                  <a:rPr lang="en-US" sz="800" dirty="0"/>
                  <a:t>coupled to coils</a:t>
                </a:r>
                <a:endParaRPr lang="en-GB" sz="800" dirty="0"/>
              </a:p>
            </p:txBody>
          </p:sp>
        </p:grpSp>
        <p:sp>
          <p:nvSpPr>
            <p:cNvPr id="153" name="Isosceles Triangle 152">
              <a:extLst>
                <a:ext uri="{FF2B5EF4-FFF2-40B4-BE49-F238E27FC236}">
                  <a16:creationId xmlns:a16="http://schemas.microsoft.com/office/drawing/2014/main" id="{8B3E5468-5835-FF08-ED66-2299907E9F9F}"/>
                </a:ext>
              </a:extLst>
            </p:cNvPr>
            <p:cNvSpPr/>
            <p:nvPr/>
          </p:nvSpPr>
          <p:spPr>
            <a:xfrm rot="16200000">
              <a:off x="3922342" y="3320387"/>
              <a:ext cx="60331" cy="95118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Isosceles Triangle 154">
              <a:extLst>
                <a:ext uri="{FF2B5EF4-FFF2-40B4-BE49-F238E27FC236}">
                  <a16:creationId xmlns:a16="http://schemas.microsoft.com/office/drawing/2014/main" id="{F59E44CD-B083-62D8-DEAA-E8ECA8608495}"/>
                </a:ext>
              </a:extLst>
            </p:cNvPr>
            <p:cNvSpPr/>
            <p:nvPr/>
          </p:nvSpPr>
          <p:spPr>
            <a:xfrm rot="10800000">
              <a:off x="2594019" y="3444214"/>
              <a:ext cx="60331" cy="95118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Isosceles Triangle 156">
              <a:extLst>
                <a:ext uri="{FF2B5EF4-FFF2-40B4-BE49-F238E27FC236}">
                  <a16:creationId xmlns:a16="http://schemas.microsoft.com/office/drawing/2014/main" id="{EDC65130-569E-91CD-6DFC-8D8F64881477}"/>
                </a:ext>
              </a:extLst>
            </p:cNvPr>
            <p:cNvSpPr/>
            <p:nvPr/>
          </p:nvSpPr>
          <p:spPr>
            <a:xfrm rot="10800000">
              <a:off x="2746419" y="4381644"/>
              <a:ext cx="60331" cy="95118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" name="Isosceles Triangle 157">
              <a:extLst>
                <a:ext uri="{FF2B5EF4-FFF2-40B4-BE49-F238E27FC236}">
                  <a16:creationId xmlns:a16="http://schemas.microsoft.com/office/drawing/2014/main" id="{03677185-14A3-6A8F-5FAF-CFBED5D2F02C}"/>
                </a:ext>
              </a:extLst>
            </p:cNvPr>
            <p:cNvSpPr/>
            <p:nvPr/>
          </p:nvSpPr>
          <p:spPr>
            <a:xfrm rot="5400000">
              <a:off x="3379863" y="4645219"/>
              <a:ext cx="60331" cy="95118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EBD9DC88-AF01-9963-E1F6-6DFE4BBCE14B}"/>
                </a:ext>
              </a:extLst>
            </p:cNvPr>
            <p:cNvSpPr/>
            <p:nvPr/>
          </p:nvSpPr>
          <p:spPr>
            <a:xfrm rot="5400000">
              <a:off x="4697993" y="4653392"/>
              <a:ext cx="60331" cy="95118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Isosceles Triangle 159">
              <a:extLst>
                <a:ext uri="{FF2B5EF4-FFF2-40B4-BE49-F238E27FC236}">
                  <a16:creationId xmlns:a16="http://schemas.microsoft.com/office/drawing/2014/main" id="{9A04C025-3861-269F-CCAD-7E4809E40361}"/>
                </a:ext>
              </a:extLst>
            </p:cNvPr>
            <p:cNvSpPr/>
            <p:nvPr/>
          </p:nvSpPr>
          <p:spPr>
            <a:xfrm>
              <a:off x="5402332" y="4560086"/>
              <a:ext cx="60331" cy="95118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2" name="TextBox 161">
            <a:extLst>
              <a:ext uri="{FF2B5EF4-FFF2-40B4-BE49-F238E27FC236}">
                <a16:creationId xmlns:a16="http://schemas.microsoft.com/office/drawing/2014/main" id="{CB6AA30A-DF0D-0E1E-6392-D1A079F1514F}"/>
              </a:ext>
            </a:extLst>
          </p:cNvPr>
          <p:cNvSpPr txBox="1"/>
          <p:nvPr/>
        </p:nvSpPr>
        <p:spPr>
          <a:xfrm>
            <a:off x="4801729" y="3549917"/>
            <a:ext cx="1527808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What about the thermal shield/current lead temp. level?</a:t>
            </a:r>
            <a:endParaRPr lang="en-GB" sz="1200" dirty="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C68E16C-316C-2497-73AA-3DDE6B7132BE}"/>
              </a:ext>
            </a:extLst>
          </p:cNvPr>
          <p:cNvSpPr txBox="1"/>
          <p:nvPr/>
        </p:nvSpPr>
        <p:spPr>
          <a:xfrm>
            <a:off x="2883488" y="3971207"/>
            <a:ext cx="4887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accent6"/>
                </a:solidFill>
              </a:rPr>
              <a:t>2-3 m</a:t>
            </a:r>
            <a:endParaRPr lang="en-GB" sz="800" dirty="0">
              <a:solidFill>
                <a:schemeClr val="accent6"/>
              </a:solidFill>
            </a:endParaRPr>
          </a:p>
        </p:txBody>
      </p: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D9F7D255-FD11-C384-28EC-61578E42C3F4}"/>
              </a:ext>
            </a:extLst>
          </p:cNvPr>
          <p:cNvCxnSpPr/>
          <p:nvPr/>
        </p:nvCxnSpPr>
        <p:spPr>
          <a:xfrm>
            <a:off x="2694786" y="4139844"/>
            <a:ext cx="831668" cy="0"/>
          </a:xfrm>
          <a:prstGeom prst="straightConnector1">
            <a:avLst/>
          </a:prstGeom>
          <a:ln w="9525"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5C5732F0-16F6-78D5-9544-1F39E24E03B1}"/>
              </a:ext>
            </a:extLst>
          </p:cNvPr>
          <p:cNvCxnSpPr>
            <a:cxnSpLocks/>
          </p:cNvCxnSpPr>
          <p:nvPr/>
        </p:nvCxnSpPr>
        <p:spPr>
          <a:xfrm>
            <a:off x="6885688" y="2715766"/>
            <a:ext cx="372617" cy="1405953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99A96A5C-9007-2BEB-397F-A56FCC66CC37}"/>
                  </a:ext>
                </a:extLst>
              </p:cNvPr>
              <p:cNvSpPr txBox="1"/>
              <p:nvPr/>
            </p:nvSpPr>
            <p:spPr>
              <a:xfrm>
                <a:off x="6289275" y="2444857"/>
                <a:ext cx="1162540" cy="529953"/>
              </a:xfrm>
              <a:prstGeom prst="rect">
                <a:avLst/>
              </a:prstGeom>
              <a:ln w="12700"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lIns="72000" tIns="36000" rIns="72000" bIns="36000" rtlCol="0">
                <a:spAutoFit/>
              </a:bodyPr>
              <a:lstStyle/>
              <a:p>
                <a:pPr algn="ctr"/>
                <a:r>
                  <a:rPr lang="en-US" sz="900" dirty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900" b="0" i="1" smtClean="0">
                            <a:latin typeface="Cambria Math" panose="02040503050406030204" pitchFamily="18" charset="0"/>
                          </a:rPr>
                          <m:t>𝑚𝑎𝑔𝑛𝑒𝑡</m:t>
                        </m:r>
                      </m:sub>
                    </m:sSub>
                  </m:oMath>
                </a14:m>
                <a:r>
                  <a:rPr lang="en-GB" sz="900" dirty="0"/>
                  <a:t> = 20 K,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9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900" b="0" i="1" smtClean="0">
                            <a:latin typeface="Cambria Math" panose="02040503050406030204" pitchFamily="18" charset="0"/>
                          </a:rPr>
                          <m:t>𝑐𝑟𝑦𝑜𝑐𝑜𝑜𝑙𝑒𝑟</m:t>
                        </m:r>
                      </m:sub>
                    </m:sSub>
                  </m:oMath>
                </a14:m>
                <a:r>
                  <a:rPr lang="en-GB" sz="900" dirty="0"/>
                  <a:t> needs to be 2-3 K lower</a:t>
                </a:r>
              </a:p>
            </p:txBody>
          </p:sp>
        </mc:Choice>
        <mc:Fallback xmlns=""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99A96A5C-9007-2BEB-397F-A56FCC66CC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9275" y="2444857"/>
                <a:ext cx="1162540" cy="529953"/>
              </a:xfrm>
              <a:prstGeom prst="rect">
                <a:avLst/>
              </a:prstGeom>
              <a:blipFill>
                <a:blip r:embed="rId6"/>
                <a:stretch>
                  <a:fillRect r="-1042" b="-1124"/>
                </a:stretch>
              </a:blipFill>
              <a:ln w="12700"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" grpId="0" animBg="1"/>
      <p:bldP spid="163" grpId="0"/>
      <p:bldP spid="1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2F293E-CB8E-6D38-9F79-D977C22786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23CEC0-7AFA-9D20-ED4C-6C2D81724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cooling at 20 K - </a:t>
            </a:r>
            <a:r>
              <a:rPr lang="en-US" dirty="0" err="1"/>
              <a:t>SHiP</a:t>
            </a:r>
            <a:endParaRPr lang="en-GB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909FE0C-BB46-D0AC-B5F1-FE0F81A060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67128" y="699542"/>
            <a:ext cx="4676872" cy="38005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1B8292C-C1E9-B9C3-3609-087F0C4BA7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2943438"/>
            <a:ext cx="1736343" cy="181848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753A326-59D7-B5E6-7E9E-665D98C44908}"/>
              </a:ext>
            </a:extLst>
          </p:cNvPr>
          <p:cNvSpPr txBox="1"/>
          <p:nvPr/>
        </p:nvSpPr>
        <p:spPr>
          <a:xfrm>
            <a:off x="22112" y="4814014"/>
            <a:ext cx="236795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1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</a:rPr>
              <a:t>Courtesy L. Baudin </a:t>
            </a:r>
            <a:r>
              <a:rPr kumimoji="0" lang="en-GB" sz="1000" b="0" i="1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(</a:t>
            </a: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hlinkClick r:id="rId5"/>
              </a:rPr>
              <a:t>Indico</a:t>
            </a:r>
            <a:r>
              <a:rPr kumimoji="0" lang="en-GB" sz="1000" b="0" i="1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)</a:t>
            </a:r>
            <a:endParaRPr kumimoji="0" lang="en-GB" sz="1000" b="0" i="1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1E6AEF-5ED0-885E-9498-91EE0914EA4E}"/>
              </a:ext>
            </a:extLst>
          </p:cNvPr>
          <p:cNvSpPr txBox="1"/>
          <p:nvPr/>
        </p:nvSpPr>
        <p:spPr>
          <a:xfrm>
            <a:off x="171361" y="1266056"/>
            <a:ext cx="3968592" cy="1677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33A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</a:rPr>
              <a:t>Large aperture 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(4 m x 6 m) 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superferric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 magnet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33A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Conductor: 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</a:rPr>
              <a:t>MgB</a:t>
            </a:r>
            <a:r>
              <a:rPr kumimoji="0" lang="en-GB" sz="1100" b="1" i="0" u="none" strike="noStrike" kern="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</a:rPr>
              <a:t>2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</a:rPr>
              <a:t> 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operating at 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</a:rPr>
              <a:t>18-20 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33A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</a:rPr>
              <a:t>Significant energy savings 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w.r.t.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 normal conducting option (even when considering cryogenic consumption!)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33A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Installation in 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</a:rPr>
              <a:t>area without He infrastructure 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(ECN3), and 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</a:rPr>
              <a:t>relatively low heat load 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→ ideal case for use of use of 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</a:rPr>
              <a:t>cryocoolers 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and a 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</a:rPr>
              <a:t>remote supercritical He loop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A48311-0F81-98E1-DDFE-EF04A1E34528}"/>
              </a:ext>
            </a:extLst>
          </p:cNvPr>
          <p:cNvSpPr txBox="1"/>
          <p:nvPr/>
        </p:nvSpPr>
        <p:spPr>
          <a:xfrm>
            <a:off x="2010361" y="3067381"/>
            <a:ext cx="3078960" cy="1869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Three loops using He gas @ </a:t>
            </a:r>
            <a:r>
              <a: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</a:rPr>
              <a:t>~10 bara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 and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</a:rPr>
              <a:t>18-20 K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 for the cold mass (~ 5 g/s)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</a:rPr>
              <a:t>70-80 K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 for the thermal screen (~ 6 g/s)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</a:rPr>
              <a:t>50-55 K</a:t>
            </a: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 for the current leads (~ 2 g/s)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srgbClr val="2F2F2F">
                  <a:lumMod val="90000"/>
                  <a:lumOff val="10000"/>
                </a:srgb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Advantages: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Cooling infrastructure 15 m away from magnet (high penalty if conduction cooled)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Almost no He inventory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Operation at higher </a:t>
            </a:r>
            <a:r>
              <a:rPr kumimoji="0" lang="en-GB" sz="1050" b="0" i="1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90000"/>
                    <a:lumOff val="10000"/>
                  </a:srgbClr>
                </a:solidFill>
                <a:effectLst/>
                <a:uLnTx/>
                <a:uFillTx/>
              </a:rPr>
              <a:t>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srgbClr val="2F2F2F">
                  <a:lumMod val="90000"/>
                  <a:lumOff val="1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72922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AD371-F090-BD11-4DF4-3441BC211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0A2AD9E-AB91-3C94-7D8C-9D8A6891E7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9549" y="4845616"/>
            <a:ext cx="457200" cy="273844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83EE2A7C-B8D0-228C-AB03-2343AE720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I – cryocoolers + turbo-Brayton (1/2)</a:t>
            </a:r>
            <a:br>
              <a:rPr lang="en-US" dirty="0"/>
            </a:br>
            <a:r>
              <a:rPr lang="en-US" sz="1400" dirty="0"/>
              <a:t>Cold mass temperature level @ 20 K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D6C47A5-1CE1-BF35-2928-E25C8DCDE7C5}"/>
              </a:ext>
            </a:extLst>
          </p:cNvPr>
          <p:cNvSpPr txBox="1"/>
          <p:nvPr/>
        </p:nvSpPr>
        <p:spPr>
          <a:xfrm>
            <a:off x="3330442" y="1757535"/>
            <a:ext cx="2944431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What does it mean for the cold source for 1 cell:</a:t>
            </a:r>
          </a:p>
          <a:p>
            <a:pPr marL="180000" indent="-1800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200" dirty="0"/>
              <a:t>330 W @ 55 K     (TS and CL at 70 K)</a:t>
            </a:r>
          </a:p>
          <a:p>
            <a:pPr marL="180000" indent="-1800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6"/>
                </a:solidFill>
              </a:rPr>
              <a:t>22 W @ 17 K	(CM at 20 K)</a:t>
            </a:r>
            <a:endParaRPr lang="en-GB" sz="1200" b="1" dirty="0">
              <a:solidFill>
                <a:schemeClr val="accent6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15F57EF-9D89-7218-EC19-CA346F58B2CF}"/>
              </a:ext>
            </a:extLst>
          </p:cNvPr>
          <p:cNvSpPr txBox="1"/>
          <p:nvPr/>
        </p:nvSpPr>
        <p:spPr>
          <a:xfrm rot="16200000">
            <a:off x="8148156" y="3689297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i="1" dirty="0"/>
              <a:t>Source: </a:t>
            </a:r>
            <a:r>
              <a:rPr lang="en-GB" sz="700" dirty="0" err="1">
                <a:hlinkClick r:id="rId2"/>
              </a:rPr>
              <a:t>Cryomech</a:t>
            </a:r>
            <a:r>
              <a:rPr lang="en-GB" sz="700" dirty="0">
                <a:hlinkClick r:id="rId2"/>
              </a:rPr>
              <a:t> AL630 and Al600 </a:t>
            </a:r>
            <a:endParaRPr lang="en-GB" sz="700" dirty="0"/>
          </a:p>
          <a:p>
            <a:pPr algn="ctr"/>
            <a:endParaRPr lang="en-GB" sz="700" dirty="0">
              <a:solidFill>
                <a:schemeClr val="accent6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D9AB77E-42DE-3203-24B7-490804F6B8FE}"/>
              </a:ext>
            </a:extLst>
          </p:cNvPr>
          <p:cNvGrpSpPr/>
          <p:nvPr/>
        </p:nvGrpSpPr>
        <p:grpSpPr>
          <a:xfrm>
            <a:off x="5764521" y="2987455"/>
            <a:ext cx="3009283" cy="1910182"/>
            <a:chOff x="5507466" y="2885504"/>
            <a:chExt cx="3009283" cy="1910182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ACB37C8-BBF8-5E40-A72D-37AD6AA2CB8D}"/>
                </a:ext>
              </a:extLst>
            </p:cNvPr>
            <p:cNvGrpSpPr/>
            <p:nvPr/>
          </p:nvGrpSpPr>
          <p:grpSpPr>
            <a:xfrm>
              <a:off x="6143611" y="2998973"/>
              <a:ext cx="2373138" cy="1646787"/>
              <a:chOff x="3635896" y="2427734"/>
              <a:chExt cx="3130012" cy="2172003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1F7C8CCC-9AB0-B27C-B85D-72A9BB2CAC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35896" y="2427734"/>
                <a:ext cx="3130012" cy="2172003"/>
              </a:xfrm>
              <a:prstGeom prst="rect">
                <a:avLst/>
              </a:prstGeom>
            </p:spPr>
          </p:pic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AEB9FAAE-B98E-3D41-E77B-E36139DC96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31860" y="3939902"/>
                <a:ext cx="240140" cy="376996"/>
              </a:xfrm>
              <a:prstGeom prst="line">
                <a:avLst/>
              </a:prstGeom>
              <a:ln w="12700">
                <a:solidFill>
                  <a:schemeClr val="accent6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180AA07-DF93-AE3E-4431-2E57B0E5A44C}"/>
                </a:ext>
              </a:extLst>
            </p:cNvPr>
            <p:cNvSpPr txBox="1"/>
            <p:nvPr/>
          </p:nvSpPr>
          <p:spPr>
            <a:xfrm>
              <a:off x="6576971" y="2885504"/>
              <a:ext cx="172819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/>
                <a:t>Capacity curve AL630</a:t>
              </a:r>
              <a:endParaRPr lang="en-GB" sz="700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C810A7B-ED0E-235C-0E52-2D302CEA86FF}"/>
                </a:ext>
              </a:extLst>
            </p:cNvPr>
            <p:cNvSpPr/>
            <p:nvPr/>
          </p:nvSpPr>
          <p:spPr>
            <a:xfrm>
              <a:off x="6706670" y="4288186"/>
              <a:ext cx="60907" cy="65181"/>
            </a:xfrm>
            <a:prstGeom prst="ellips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CC14E47-714F-CB5E-F929-02B664C5C131}"/>
                </a:ext>
              </a:extLst>
            </p:cNvPr>
            <p:cNvSpPr txBox="1"/>
            <p:nvPr/>
          </p:nvSpPr>
          <p:spPr>
            <a:xfrm>
              <a:off x="5507466" y="4334021"/>
              <a:ext cx="8274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accent1"/>
                  </a:solidFill>
                </a:rPr>
                <a:t>~30 W</a:t>
              </a:r>
            </a:p>
            <a:p>
              <a:r>
                <a:rPr lang="en-GB" sz="1200" dirty="0">
                  <a:solidFill>
                    <a:schemeClr val="accent1"/>
                  </a:solidFill>
                </a:rPr>
                <a:t>@ 17 K ?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ECE7A3E8-4E91-D51E-8C46-3201441939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6876" y="4334021"/>
              <a:ext cx="524017" cy="185744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7E9A873-A942-0E11-FE97-AE8472AB4480}"/>
              </a:ext>
            </a:extLst>
          </p:cNvPr>
          <p:cNvGrpSpPr/>
          <p:nvPr/>
        </p:nvGrpSpPr>
        <p:grpSpPr>
          <a:xfrm>
            <a:off x="0" y="810187"/>
            <a:ext cx="3352092" cy="4194726"/>
            <a:chOff x="-84392" y="796797"/>
            <a:chExt cx="3352092" cy="419472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B626412-A590-4394-B487-FC07D7F5F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565" y="796797"/>
              <a:ext cx="2902854" cy="2055505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9F9B9AD-14FA-D340-6110-E17AF38354F0}"/>
                </a:ext>
              </a:extLst>
            </p:cNvPr>
            <p:cNvSpPr txBox="1"/>
            <p:nvPr/>
          </p:nvSpPr>
          <p:spPr>
            <a:xfrm>
              <a:off x="2451967" y="1217868"/>
              <a:ext cx="8010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2 x F70 compressor</a:t>
              </a:r>
            </a:p>
            <a:p>
              <a:r>
                <a:rPr lang="en-US" sz="900" dirty="0"/>
                <a:t>6 m lines</a:t>
              </a:r>
            </a:p>
            <a:p>
              <a:r>
                <a:rPr lang="en-US" sz="900" dirty="0"/>
                <a:t>=13.5 kW</a:t>
              </a:r>
              <a:endParaRPr lang="en-GB" sz="900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E7480E7-26D9-D5AF-C1CB-2B4314EC8C6E}"/>
                </a:ext>
              </a:extLst>
            </p:cNvPr>
            <p:cNvSpPr/>
            <p:nvPr/>
          </p:nvSpPr>
          <p:spPr>
            <a:xfrm>
              <a:off x="94565" y="810187"/>
              <a:ext cx="693568" cy="14698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C33D2AE-CB7C-48AB-0EBB-6D5E9E10D26C}"/>
                </a:ext>
              </a:extLst>
            </p:cNvPr>
            <p:cNvSpPr/>
            <p:nvPr/>
          </p:nvSpPr>
          <p:spPr>
            <a:xfrm>
              <a:off x="1673300" y="1829094"/>
              <a:ext cx="60907" cy="65181"/>
            </a:xfrm>
            <a:prstGeom prst="ellips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444659A-7615-C19C-AA5D-895DADED7A49}"/>
                </a:ext>
              </a:extLst>
            </p:cNvPr>
            <p:cNvGrpSpPr/>
            <p:nvPr/>
          </p:nvGrpSpPr>
          <p:grpSpPr>
            <a:xfrm>
              <a:off x="109205" y="3012664"/>
              <a:ext cx="3158495" cy="1978859"/>
              <a:chOff x="6072392" y="2452159"/>
              <a:chExt cx="3158495" cy="1978859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B3E7C96E-B761-FD4B-E583-69701D7EB0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86675" y="2452159"/>
                <a:ext cx="2888571" cy="1978859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1F20DD3-AFEA-57B2-4AEA-B27774B8577F}"/>
                  </a:ext>
                </a:extLst>
              </p:cNvPr>
              <p:cNvSpPr txBox="1"/>
              <p:nvPr/>
            </p:nvSpPr>
            <p:spPr>
              <a:xfrm>
                <a:off x="8362806" y="2998850"/>
                <a:ext cx="86808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/>
                  <a:t>2 x F70 compressors</a:t>
                </a:r>
              </a:p>
              <a:p>
                <a:r>
                  <a:rPr lang="en-US" sz="900" dirty="0"/>
                  <a:t>6 m lines</a:t>
                </a:r>
              </a:p>
              <a:p>
                <a:r>
                  <a:rPr lang="en-US" sz="900" dirty="0"/>
                  <a:t>=13.5 kW</a:t>
                </a:r>
                <a:endParaRPr lang="en-GB" sz="900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8736887-8F67-D96A-5738-767D15842F6B}"/>
                  </a:ext>
                </a:extLst>
              </p:cNvPr>
              <p:cNvSpPr/>
              <p:nvPr/>
            </p:nvSpPr>
            <p:spPr>
              <a:xfrm>
                <a:off x="6072392" y="2452159"/>
                <a:ext cx="802873" cy="146984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4E7545C3-2C10-2A2E-6CD4-0F7AC369BDE7}"/>
                  </a:ext>
                </a:extLst>
              </p:cNvPr>
              <p:cNvSpPr/>
              <p:nvPr/>
            </p:nvSpPr>
            <p:spPr>
              <a:xfrm>
                <a:off x="7269592" y="3841725"/>
                <a:ext cx="60907" cy="65181"/>
              </a:xfrm>
              <a:prstGeom prst="ellipse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2484125-E05E-5EA1-4D7B-3FA5E3E4E725}"/>
                </a:ext>
              </a:extLst>
            </p:cNvPr>
            <p:cNvSpPr txBox="1"/>
            <p:nvPr/>
          </p:nvSpPr>
          <p:spPr>
            <a:xfrm>
              <a:off x="2440887" y="1949539"/>
              <a:ext cx="6992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accent1"/>
                  </a:solidFill>
                </a:rPr>
                <a:t>440 W</a:t>
              </a:r>
            </a:p>
            <a:p>
              <a:r>
                <a:rPr lang="en-GB" sz="1200" dirty="0">
                  <a:solidFill>
                    <a:schemeClr val="accent1"/>
                  </a:solidFill>
                </a:rPr>
                <a:t>@ 55 K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DC52041-6D39-423A-664C-BB07626452F7}"/>
                </a:ext>
              </a:extLst>
            </p:cNvPr>
            <p:cNvCxnSpPr/>
            <p:nvPr/>
          </p:nvCxnSpPr>
          <p:spPr>
            <a:xfrm flipH="1" flipV="1">
              <a:off x="1857397" y="1926099"/>
              <a:ext cx="582303" cy="184686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61314FA-2B99-955F-7A7B-31846E6EB9CA}"/>
                </a:ext>
              </a:extLst>
            </p:cNvPr>
            <p:cNvSpPr txBox="1"/>
            <p:nvPr/>
          </p:nvSpPr>
          <p:spPr>
            <a:xfrm>
              <a:off x="2464750" y="4442520"/>
              <a:ext cx="6992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accent1"/>
                  </a:solidFill>
                </a:rPr>
                <a:t>50 W</a:t>
              </a:r>
            </a:p>
            <a:p>
              <a:r>
                <a:rPr lang="en-GB" sz="1200" dirty="0">
                  <a:solidFill>
                    <a:schemeClr val="accent1"/>
                  </a:solidFill>
                </a:rPr>
                <a:t>@ 17 K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7619C53-86E1-0AD7-B1DF-AD2D89717CB7}"/>
                </a:ext>
              </a:extLst>
            </p:cNvPr>
            <p:cNvCxnSpPr>
              <a:cxnSpLocks/>
              <a:stCxn id="27" idx="1"/>
            </p:cNvCxnSpPr>
            <p:nvPr/>
          </p:nvCxnSpPr>
          <p:spPr>
            <a:xfrm flipH="1" flipV="1">
              <a:off x="1447338" y="4452020"/>
              <a:ext cx="1017412" cy="221333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40586F18-1B22-78DD-A7C6-ADBFCB32B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16648" r="20659"/>
            <a:stretch>
              <a:fillRect/>
            </a:stretch>
          </p:blipFill>
          <p:spPr>
            <a:xfrm>
              <a:off x="-84392" y="1427425"/>
              <a:ext cx="676892" cy="1310198"/>
            </a:xfrm>
            <a:prstGeom prst="rect">
              <a:avLst/>
            </a:prstGeom>
          </p:spPr>
        </p:pic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14CC19E9-CA6D-9C30-5FEE-A17A71BC7B90}"/>
              </a:ext>
            </a:extLst>
          </p:cNvPr>
          <p:cNvSpPr txBox="1"/>
          <p:nvPr/>
        </p:nvSpPr>
        <p:spPr>
          <a:xfrm>
            <a:off x="3624123" y="3193781"/>
            <a:ext cx="228454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/>
                </a:solidFill>
              </a:rPr>
              <a:t>TS: </a:t>
            </a:r>
            <a:r>
              <a:rPr lang="en-GB" sz="1400" dirty="0"/>
              <a:t>1 cell per cryocooler</a:t>
            </a:r>
          </a:p>
          <a:p>
            <a:r>
              <a:rPr lang="en-GB" sz="1400" b="1" dirty="0">
                <a:solidFill>
                  <a:schemeClr val="accent6"/>
                </a:solidFill>
              </a:rPr>
              <a:t>CM: </a:t>
            </a:r>
            <a:r>
              <a:rPr lang="en-GB" sz="1400" dirty="0"/>
              <a:t>2 cells per cryocooler</a:t>
            </a:r>
          </a:p>
          <a:p>
            <a:pPr algn="ctr"/>
            <a:endParaRPr lang="en-GB" sz="1400" dirty="0">
              <a:solidFill>
                <a:srgbClr val="C00000"/>
              </a:solidFill>
            </a:endParaRPr>
          </a:p>
          <a:p>
            <a:pPr algn="ctr"/>
            <a:r>
              <a:rPr lang="en-GB" sz="1400" u="sng" dirty="0"/>
              <a:t>Start with LT version alone until change to TBF</a:t>
            </a:r>
          </a:p>
        </p:txBody>
      </p:sp>
      <p:sp>
        <p:nvSpPr>
          <p:cNvPr id="39" name="Arrow: Down 38">
            <a:extLst>
              <a:ext uri="{FF2B5EF4-FFF2-40B4-BE49-F238E27FC236}">
                <a16:creationId xmlns:a16="http://schemas.microsoft.com/office/drawing/2014/main" id="{A8463676-DCC9-EB28-E042-E0FDDC4DCBE7}"/>
              </a:ext>
            </a:extLst>
          </p:cNvPr>
          <p:cNvSpPr/>
          <p:nvPr/>
        </p:nvSpPr>
        <p:spPr>
          <a:xfrm>
            <a:off x="4549057" y="2848082"/>
            <a:ext cx="262395" cy="262013"/>
          </a:xfrm>
          <a:prstGeom prst="downArrow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CDF969-766D-84CB-8366-954843A802EA}"/>
              </a:ext>
            </a:extLst>
          </p:cNvPr>
          <p:cNvSpPr txBox="1"/>
          <p:nvPr/>
        </p:nvSpPr>
        <p:spPr>
          <a:xfrm rot="16200000">
            <a:off x="-650655" y="3827631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i="1" dirty="0"/>
              <a:t>Source: </a:t>
            </a:r>
            <a:r>
              <a:rPr lang="en-GB" sz="700" dirty="0">
                <a:hlinkClick r:id="rId2"/>
              </a:rPr>
              <a:t>Sumitomo CH-160 D3 (LT) </a:t>
            </a:r>
            <a:endParaRPr lang="en-GB" sz="700" dirty="0"/>
          </a:p>
          <a:p>
            <a:pPr algn="ctr"/>
            <a:endParaRPr lang="en-GB" sz="700" dirty="0">
              <a:solidFill>
                <a:schemeClr val="accent6"/>
              </a:solidFill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21D1007B-4F61-B4F7-D4AD-6088012EA5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17571" y="923290"/>
            <a:ext cx="2356233" cy="16807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CA9DA4-BEB7-874B-C593-361125A8F86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8456" t="74" r="6993" b="4992"/>
          <a:stretch/>
        </p:blipFill>
        <p:spPr>
          <a:xfrm>
            <a:off x="8532440" y="1673485"/>
            <a:ext cx="616980" cy="1280228"/>
          </a:xfrm>
          <a:prstGeom prst="rect">
            <a:avLst/>
          </a:prstGeom>
        </p:spPr>
      </p:pic>
      <p:sp>
        <p:nvSpPr>
          <p:cNvPr id="48" name="Oval 47">
            <a:extLst>
              <a:ext uri="{FF2B5EF4-FFF2-40B4-BE49-F238E27FC236}">
                <a16:creationId xmlns:a16="http://schemas.microsoft.com/office/drawing/2014/main" id="{7CC09430-CABB-9D92-DA0A-4C9319E89DCF}"/>
              </a:ext>
            </a:extLst>
          </p:cNvPr>
          <p:cNvSpPr/>
          <p:nvPr/>
        </p:nvSpPr>
        <p:spPr>
          <a:xfrm>
            <a:off x="7740352" y="1480686"/>
            <a:ext cx="60907" cy="6518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CCEB852-AEF9-33A2-3107-A012A8EBDD23}"/>
              </a:ext>
            </a:extLst>
          </p:cNvPr>
          <p:cNvSpPr txBox="1"/>
          <p:nvPr/>
        </p:nvSpPr>
        <p:spPr>
          <a:xfrm>
            <a:off x="6758619" y="1222222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385 W</a:t>
            </a:r>
          </a:p>
          <a:p>
            <a:r>
              <a:rPr lang="en-GB" sz="1200" dirty="0">
                <a:solidFill>
                  <a:schemeClr val="accent1"/>
                </a:solidFill>
              </a:rPr>
              <a:t>@ 55 K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8F634E2-F7CA-B59A-D45E-B2154B0C95DA}"/>
              </a:ext>
            </a:extLst>
          </p:cNvPr>
          <p:cNvCxnSpPr>
            <a:cxnSpLocks/>
          </p:cNvCxnSpPr>
          <p:nvPr/>
        </p:nvCxnSpPr>
        <p:spPr>
          <a:xfrm>
            <a:off x="7308304" y="1440815"/>
            <a:ext cx="348050" cy="59555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9D0800C-9CC2-E5DD-F9EC-5CE747E63635}"/>
              </a:ext>
            </a:extLst>
          </p:cNvPr>
          <p:cNvSpPr txBox="1"/>
          <p:nvPr/>
        </p:nvSpPr>
        <p:spPr>
          <a:xfrm>
            <a:off x="6803489" y="773364"/>
            <a:ext cx="172819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Capacity curve AL600</a:t>
            </a:r>
            <a:endParaRPr lang="en-GB" sz="700" dirty="0"/>
          </a:p>
        </p:txBody>
      </p:sp>
    </p:spTree>
    <p:extLst>
      <p:ext uri="{BB962C8B-B14F-4D97-AF65-F5344CB8AC3E}">
        <p14:creationId xmlns:p14="http://schemas.microsoft.com/office/powerpoint/2010/main" val="3902758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9D5628-7327-A18A-C17A-B36273B5F4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05C62D-BDAC-1894-7062-FDE2706BA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861474"/>
            <a:ext cx="2689053" cy="24715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D1D90F-5AC5-AE39-4A33-6671A52B547E}"/>
              </a:ext>
            </a:extLst>
          </p:cNvPr>
          <p:cNvSpPr txBox="1"/>
          <p:nvPr/>
        </p:nvSpPr>
        <p:spPr>
          <a:xfrm>
            <a:off x="6888634" y="4328634"/>
            <a:ext cx="13681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Source:</a:t>
            </a:r>
            <a:r>
              <a:rPr lang="en-US" sz="800" dirty="0"/>
              <a:t> Air Liquide (</a:t>
            </a:r>
            <a:r>
              <a:rPr lang="en-GB" sz="800" dirty="0">
                <a:hlinkClick r:id="rId3"/>
              </a:rPr>
              <a:t>link</a:t>
            </a:r>
            <a:r>
              <a:rPr lang="en-US" sz="800" dirty="0"/>
              <a:t>)</a:t>
            </a:r>
            <a:endParaRPr lang="en-GB" sz="800" dirty="0"/>
          </a:p>
        </p:txBody>
      </p:sp>
      <p:sp>
        <p:nvSpPr>
          <p:cNvPr id="17" name="Titre 5">
            <a:extLst>
              <a:ext uri="{FF2B5EF4-FFF2-40B4-BE49-F238E27FC236}">
                <a16:creationId xmlns:a16="http://schemas.microsoft.com/office/drawing/2014/main" id="{24D1BBBF-5172-4067-F68C-4B946E6DD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/>
          <a:lstStyle/>
          <a:p>
            <a:r>
              <a:rPr lang="en-US" dirty="0"/>
              <a:t>Option I – cryocoolers + turbo-Brayton (2/2)</a:t>
            </a:r>
            <a:br>
              <a:rPr lang="en-US" dirty="0"/>
            </a:br>
            <a:r>
              <a:rPr lang="en-US" sz="1400" dirty="0"/>
              <a:t>Shield / current leads temperature level @ 60/80 K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Espace réservé pour une image  6">
                <a:extLst>
                  <a:ext uri="{FF2B5EF4-FFF2-40B4-BE49-F238E27FC236}">
                    <a16:creationId xmlns:a16="http://schemas.microsoft.com/office/drawing/2014/main" id="{226061F0-4535-F945-A4D3-458BF028CCA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527" y="1276349"/>
                <a:ext cx="5518334" cy="3276601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6"/>
                  </a:buClr>
                  <a:buNone/>
                </a:pPr>
                <a:r>
                  <a:rPr lang="en-US" sz="1200" dirty="0"/>
                  <a:t>Required </a:t>
                </a:r>
                <a:r>
                  <a:rPr lang="en-US" sz="1200" b="1" dirty="0"/>
                  <a:t>cooling power at the thermal shield/current level stage is too high for cryocooler use </a:t>
                </a:r>
                <a:r>
                  <a:rPr lang="en-US" sz="1200" dirty="0"/>
                  <a:t>(too many units needed, not energy-efficient, significant tunnel space required, MTBF…)</a:t>
                </a:r>
              </a:p>
              <a:p>
                <a:pPr marL="0" indent="0">
                  <a:spcBef>
                    <a:spcPts val="600"/>
                  </a:spcBef>
                  <a:buClr>
                    <a:schemeClr val="accent6"/>
                  </a:buClr>
                  <a:buNone/>
                </a:pPr>
                <a:endParaRPr lang="en-US" sz="100" dirty="0"/>
              </a:p>
              <a:p>
                <a:pPr marL="0" indent="0">
                  <a:spcBef>
                    <a:spcPts val="600"/>
                  </a:spcBef>
                  <a:buClr>
                    <a:schemeClr val="accent6"/>
                  </a:buClr>
                  <a:buNone/>
                </a:pPr>
                <a:r>
                  <a:rPr lang="en-US" sz="1200" b="1" dirty="0"/>
                  <a:t>Alternative: </a:t>
                </a:r>
                <a:r>
                  <a:rPr lang="en-US" sz="1200" dirty="0"/>
                  <a:t>use a turbo-Brayton refrigerator to provide the cooling power to the thermal shield/current lead temperature stage independently from the cold mass:</a:t>
                </a:r>
              </a:p>
              <a:p>
                <a:pPr marL="180000" indent="-180000">
                  <a:spcBef>
                    <a:spcPts val="4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US" sz="1200" dirty="0"/>
                  <a:t>Fully packaged system with </a:t>
                </a:r>
                <a:r>
                  <a:rPr lang="en-US" sz="1200" b="1" dirty="0"/>
                  <a:t>a small footprint</a:t>
                </a:r>
                <a:r>
                  <a:rPr lang="en-US" sz="1200" dirty="0"/>
                  <a:t> (“plug &amp; play”) → can be placed on surface</a:t>
                </a:r>
              </a:p>
              <a:p>
                <a:pPr marL="180000" indent="-180000">
                  <a:spcBef>
                    <a:spcPts val="4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US" sz="1200" dirty="0"/>
                  <a:t>Designed to be maintenance free</a:t>
                </a:r>
              </a:p>
              <a:p>
                <a:pPr marL="180000" indent="-180000">
                  <a:spcBef>
                    <a:spcPts val="4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US" sz="1200" dirty="0"/>
                  <a:t>Waste heat can be recovered if needed</a:t>
                </a:r>
              </a:p>
              <a:p>
                <a:pPr marL="180000" indent="-180000">
                  <a:spcBef>
                    <a:spcPts val="4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US" sz="1200" dirty="0"/>
                  <a:t>Refrigeration &amp; liquefaction up to </a:t>
                </a:r>
                <a:r>
                  <a:rPr lang="en-US" sz="1200" b="1" dirty="0"/>
                  <a:t>70 bar </a:t>
                </a:r>
                <a:r>
                  <a:rPr lang="en-US" sz="1200" dirty="0"/>
                  <a:t>→ can accept large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200" dirty="0"/>
                  <a:t> along cooling cell string</a:t>
                </a:r>
              </a:p>
              <a:p>
                <a:pPr marL="180000" indent="-180000">
                  <a:spcBef>
                    <a:spcPts val="4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r>
                  <a:rPr lang="en-US" sz="1200" b="1" dirty="0"/>
                  <a:t>Cryogenic circulator </a:t>
                </a:r>
                <a:r>
                  <a:rPr lang="en-US" sz="1200" dirty="0"/>
                  <a:t>for LN</a:t>
                </a:r>
                <a:r>
                  <a:rPr lang="en-US" sz="1200" baseline="-25000" dirty="0"/>
                  <a:t>2</a:t>
                </a:r>
                <a:r>
                  <a:rPr lang="en-US" sz="1200" dirty="0"/>
                  <a:t>, GH</a:t>
                </a:r>
                <a:r>
                  <a:rPr lang="en-US" sz="1200" baseline="-25000" dirty="0"/>
                  <a:t>2</a:t>
                </a:r>
                <a:r>
                  <a:rPr lang="en-US" sz="1200" dirty="0"/>
                  <a:t>, GN</a:t>
                </a:r>
                <a:r>
                  <a:rPr lang="en-US" sz="1200" baseline="-25000" dirty="0"/>
                  <a:t>2</a:t>
                </a:r>
                <a:r>
                  <a:rPr lang="en-US" sz="1200" dirty="0"/>
                  <a:t> and </a:t>
                </a:r>
                <a:r>
                  <a:rPr lang="en-US" sz="1200" b="1" dirty="0" err="1"/>
                  <a:t>GHe</a:t>
                </a:r>
                <a:r>
                  <a:rPr lang="en-US" sz="1200" b="1" dirty="0"/>
                  <a:t> integrated</a:t>
                </a:r>
                <a:r>
                  <a:rPr lang="en-US" sz="1200" dirty="0"/>
                  <a:t> on refrigerator unit</a:t>
                </a:r>
              </a:p>
              <a:p>
                <a:pPr marL="180000" indent="-180000">
                  <a:spcBef>
                    <a:spcPts val="6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</a:pPr>
                <a:endParaRPr lang="en-US" sz="900" dirty="0"/>
              </a:p>
              <a:p>
                <a:pPr marL="0" indent="0">
                  <a:spcBef>
                    <a:spcPts val="600"/>
                  </a:spcBef>
                  <a:buClr>
                    <a:schemeClr val="accent6"/>
                  </a:buClr>
                  <a:buNone/>
                </a:pPr>
                <a:r>
                  <a:rPr lang="en-US" sz="1200" dirty="0"/>
                  <a:t>If the temperature level is </a:t>
                </a:r>
                <a:r>
                  <a:rPr lang="en-US" sz="1200" b="1" dirty="0"/>
                  <a:t>80 K </a:t>
                </a:r>
                <a:r>
                  <a:rPr lang="en-US" sz="1200" dirty="0"/>
                  <a:t>rather than 60 K, a </a:t>
                </a:r>
                <a:r>
                  <a:rPr lang="en-US" sz="1200" b="1" dirty="0"/>
                  <a:t>LN</a:t>
                </a:r>
                <a:r>
                  <a:rPr lang="en-US" sz="1200" b="1" baseline="-25000" dirty="0"/>
                  <a:t>2</a:t>
                </a:r>
                <a:r>
                  <a:rPr lang="en-US" sz="1200" b="1" dirty="0"/>
                  <a:t> supply</a:t>
                </a:r>
                <a:r>
                  <a:rPr lang="en-US" sz="1200" dirty="0"/>
                  <a:t> dewar at the surface with a transfer line down to TT7 could also be considered → 50 g/s LN</a:t>
                </a:r>
                <a:r>
                  <a:rPr lang="en-US" sz="1200" baseline="-25000" dirty="0"/>
                  <a:t>2</a:t>
                </a:r>
                <a:r>
                  <a:rPr lang="en-US" sz="1200" dirty="0"/>
                  <a:t> evaporation → </a:t>
                </a:r>
                <a:r>
                  <a:rPr lang="en-US" sz="1200" b="1" dirty="0"/>
                  <a:t>~4 tons/day!!</a:t>
                </a:r>
              </a:p>
              <a:p>
                <a:pPr marL="0" indent="0">
                  <a:spcBef>
                    <a:spcPts val="600"/>
                  </a:spcBef>
                  <a:buClr>
                    <a:schemeClr val="accent6"/>
                  </a:buClr>
                  <a:buNone/>
                </a:pPr>
                <a:endParaRPr lang="en-GB" sz="1200" b="1" dirty="0"/>
              </a:p>
            </p:txBody>
          </p:sp>
        </mc:Choice>
        <mc:Fallback xmlns="">
          <p:sp>
            <p:nvSpPr>
              <p:cNvPr id="18" name="Espace réservé pour une image  6">
                <a:extLst>
                  <a:ext uri="{FF2B5EF4-FFF2-40B4-BE49-F238E27FC236}">
                    <a16:creationId xmlns:a16="http://schemas.microsoft.com/office/drawing/2014/main" id="{226061F0-4535-F945-A4D3-458BF028CC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7" y="1276349"/>
                <a:ext cx="5518334" cy="3276601"/>
              </a:xfrm>
              <a:prstGeom prst="rect">
                <a:avLst/>
              </a:prstGeom>
              <a:blipFill>
                <a:blip r:embed="rId4"/>
                <a:stretch>
                  <a:fillRect t="-186" r="-5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12474CC6-CD78-0B86-E3E2-9171157F06C1}"/>
              </a:ext>
            </a:extLst>
          </p:cNvPr>
          <p:cNvSpPr txBox="1"/>
          <p:nvPr/>
        </p:nvSpPr>
        <p:spPr>
          <a:xfrm>
            <a:off x="6337126" y="920953"/>
            <a:ext cx="2232248" cy="7386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For 30 cells:</a:t>
            </a:r>
          </a:p>
          <a:p>
            <a:pPr marL="180000" indent="-1800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/>
                </a:solidFill>
              </a:rPr>
              <a:t>6.4-9.7 kW @ 60/80 K</a:t>
            </a:r>
          </a:p>
          <a:p>
            <a:pPr marL="180000" indent="-1800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660 W @ 20 K</a:t>
            </a:r>
            <a:endParaRPr lang="en-GB" sz="1400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B1736EE-A068-1A72-F794-5AF1438A9E60}"/>
              </a:ext>
            </a:extLst>
          </p:cNvPr>
          <p:cNvSpPr/>
          <p:nvPr/>
        </p:nvSpPr>
        <p:spPr>
          <a:xfrm>
            <a:off x="7195558" y="3796490"/>
            <a:ext cx="270000" cy="244800"/>
          </a:xfrm>
          <a:prstGeom prst="roundRect">
            <a:avLst>
              <a:gd name="adj" fmla="val 8885"/>
            </a:avLst>
          </a:prstGeom>
          <a:solidFill>
            <a:srgbClr val="C00000">
              <a:alpha val="45000"/>
            </a:srgbClr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47753C-716A-FBCB-9063-3683F2DD3860}"/>
              </a:ext>
            </a:extLst>
          </p:cNvPr>
          <p:cNvSpPr txBox="1"/>
          <p:nvPr/>
        </p:nvSpPr>
        <p:spPr>
          <a:xfrm>
            <a:off x="583773" y="4392905"/>
            <a:ext cx="5069905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For a cryocooler- or LN</a:t>
            </a:r>
            <a:r>
              <a:rPr lang="en-US" sz="1200" baseline="-25000" dirty="0"/>
              <a:t>2</a:t>
            </a:r>
            <a:r>
              <a:rPr lang="en-US" sz="1200" dirty="0"/>
              <a:t>-based solution, </a:t>
            </a:r>
            <a:r>
              <a:rPr lang="en-US" sz="1200" b="1" dirty="0"/>
              <a:t>choosing a higher </a:t>
            </a:r>
            <a:r>
              <a:rPr lang="en-US" sz="1200" b="1" i="1" dirty="0"/>
              <a:t>T </a:t>
            </a:r>
            <a:r>
              <a:rPr lang="en-US" sz="1200" dirty="0"/>
              <a:t>for the thermal shields/current leads (</a:t>
            </a:r>
            <a:r>
              <a:rPr lang="en-US" sz="1200" i="1" dirty="0"/>
              <a:t>i.e.</a:t>
            </a:r>
            <a:r>
              <a:rPr lang="en-US" sz="1200" dirty="0"/>
              <a:t>, 80 K) </a:t>
            </a:r>
            <a:r>
              <a:rPr lang="en-US" sz="1200" b="1" dirty="0"/>
              <a:t>is essential </a:t>
            </a:r>
            <a:endParaRPr lang="en-GB" sz="12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8D117E-06E9-6B8B-DA3E-5F8EAA79874C}"/>
              </a:ext>
            </a:extLst>
          </p:cNvPr>
          <p:cNvSpPr txBox="1"/>
          <p:nvPr/>
        </p:nvSpPr>
        <p:spPr>
          <a:xfrm>
            <a:off x="8407901" y="3809097"/>
            <a:ext cx="7360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210 </a:t>
            </a:r>
            <a:r>
              <a:rPr lang="en-GB" sz="1100" dirty="0" err="1"/>
              <a:t>kW</a:t>
            </a:r>
            <a:r>
              <a:rPr lang="en-GB" sz="1100" baseline="-25000" dirty="0" err="1"/>
              <a:t>el</a:t>
            </a:r>
            <a:endParaRPr lang="en-GB" sz="1100" baseline="-25000" dirty="0"/>
          </a:p>
        </p:txBody>
      </p:sp>
    </p:spTree>
    <p:extLst>
      <p:ext uri="{BB962C8B-B14F-4D97-AF65-F5344CB8AC3E}">
        <p14:creationId xmlns:p14="http://schemas.microsoft.com/office/powerpoint/2010/main" val="36426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C57CD0-F288-1EB3-9D03-75EF4C5B5B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CFEB38D-EA12-9EFD-36F6-CA4D61787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strategy: from a few cells to whole demo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AF02C7-1914-26ED-4455-59E3A7B26C6B}"/>
              </a:ext>
            </a:extLst>
          </p:cNvPr>
          <p:cNvSpPr txBox="1"/>
          <p:nvPr/>
        </p:nvSpPr>
        <p:spPr>
          <a:xfrm>
            <a:off x="1063087" y="1807306"/>
            <a:ext cx="1163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6"/>
                </a:solidFill>
              </a:rPr>
              <a:t>x1 @ 60 K</a:t>
            </a:r>
            <a:endParaRPr lang="en-GB" sz="1400" u="sng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E24CCC-CD7A-B0E3-0339-C5853AF0A71E}"/>
              </a:ext>
            </a:extLst>
          </p:cNvPr>
          <p:cNvSpPr/>
          <p:nvPr/>
        </p:nvSpPr>
        <p:spPr>
          <a:xfrm>
            <a:off x="419453" y="1326429"/>
            <a:ext cx="2126733" cy="235607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F15621-E895-34BD-A706-443BD18D6390}"/>
              </a:ext>
            </a:extLst>
          </p:cNvPr>
          <p:cNvSpPr txBox="1"/>
          <p:nvPr/>
        </p:nvSpPr>
        <p:spPr>
          <a:xfrm>
            <a:off x="559031" y="1001245"/>
            <a:ext cx="1863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chemeClr val="accent1"/>
                </a:solidFill>
              </a:rPr>
              <a:t>Cooling cell</a:t>
            </a:r>
            <a:endParaRPr lang="en-GB" sz="1400" i="1" dirty="0">
              <a:solidFill>
                <a:schemeClr val="accent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48A5153-C93A-BA92-BCD1-36A8742CD1A5}"/>
              </a:ext>
            </a:extLst>
          </p:cNvPr>
          <p:cNvGrpSpPr/>
          <p:nvPr/>
        </p:nvGrpSpPr>
        <p:grpSpPr>
          <a:xfrm>
            <a:off x="373599" y="1384347"/>
            <a:ext cx="833979" cy="1211613"/>
            <a:chOff x="349681" y="1763886"/>
            <a:chExt cx="833979" cy="121161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5A3F64E-0B76-DB15-6088-F9E0E66489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6648" r="20659"/>
            <a:stretch>
              <a:fillRect/>
            </a:stretch>
          </p:blipFill>
          <p:spPr>
            <a:xfrm>
              <a:off x="535113" y="1763886"/>
              <a:ext cx="504056" cy="97565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302A0A5-78A7-2814-D472-DBDB1CF52087}"/>
                </a:ext>
              </a:extLst>
            </p:cNvPr>
            <p:cNvSpPr txBox="1"/>
            <p:nvPr/>
          </p:nvSpPr>
          <p:spPr>
            <a:xfrm>
              <a:off x="349681" y="2713889"/>
              <a:ext cx="83397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CH-160LT</a:t>
              </a:r>
              <a:endParaRPr lang="en-GB" sz="1100" u="sng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F966284-C384-D567-9FA1-144F4B0023AB}"/>
              </a:ext>
            </a:extLst>
          </p:cNvPr>
          <p:cNvSpPr txBox="1"/>
          <p:nvPr/>
        </p:nvSpPr>
        <p:spPr>
          <a:xfrm>
            <a:off x="1063087" y="3067488"/>
            <a:ext cx="1244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6"/>
                </a:solidFill>
              </a:rPr>
              <a:t>x0.5 @ 20 K</a:t>
            </a:r>
            <a:endParaRPr lang="en-GB" sz="1400" u="sng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5E4617C-1588-7250-1A28-1348855729FB}"/>
              </a:ext>
            </a:extLst>
          </p:cNvPr>
          <p:cNvGrpSpPr/>
          <p:nvPr/>
        </p:nvGrpSpPr>
        <p:grpSpPr>
          <a:xfrm>
            <a:off x="373599" y="2512265"/>
            <a:ext cx="833979" cy="1211613"/>
            <a:chOff x="349681" y="1763886"/>
            <a:chExt cx="833979" cy="121161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D5280D5-1ECA-E5A9-13BD-074BC7564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6648" r="20659"/>
            <a:stretch>
              <a:fillRect/>
            </a:stretch>
          </p:blipFill>
          <p:spPr>
            <a:xfrm>
              <a:off x="535113" y="1763886"/>
              <a:ext cx="504056" cy="97565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1AAAAF4-4255-70BA-4620-6F95984FB110}"/>
                </a:ext>
              </a:extLst>
            </p:cNvPr>
            <p:cNvSpPr txBox="1"/>
            <p:nvPr/>
          </p:nvSpPr>
          <p:spPr>
            <a:xfrm>
              <a:off x="349681" y="2713889"/>
              <a:ext cx="83397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CH-160LT</a:t>
              </a:r>
              <a:endParaRPr lang="en-GB" sz="1100" u="sng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5FD1A577-09CC-3D1F-10CC-3652CB197FCC}"/>
              </a:ext>
            </a:extLst>
          </p:cNvPr>
          <p:cNvSpPr txBox="1"/>
          <p:nvPr/>
        </p:nvSpPr>
        <p:spPr>
          <a:xfrm>
            <a:off x="527456" y="3632125"/>
            <a:ext cx="1863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~ 20 </a:t>
            </a:r>
            <a:r>
              <a:rPr lang="en-US" sz="1400" b="1" i="1" dirty="0" err="1"/>
              <a:t>kW</a:t>
            </a:r>
            <a:r>
              <a:rPr lang="en-US" sz="1400" b="1" i="1" baseline="-25000" dirty="0" err="1"/>
              <a:t>el</a:t>
            </a:r>
            <a:r>
              <a:rPr lang="en-US" sz="1400" b="1" i="1" dirty="0"/>
              <a:t> per cell</a:t>
            </a:r>
            <a:endParaRPr lang="en-GB" sz="1400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DDC074-8617-4037-1850-F2F82A2E29C5}"/>
              </a:ext>
            </a:extLst>
          </p:cNvPr>
          <p:cNvSpPr txBox="1"/>
          <p:nvPr/>
        </p:nvSpPr>
        <p:spPr>
          <a:xfrm>
            <a:off x="4519472" y="1780728"/>
            <a:ext cx="1163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6"/>
                </a:solidFill>
              </a:rPr>
              <a:t>x14 @ 60 K</a:t>
            </a:r>
            <a:endParaRPr lang="en-GB" sz="1400" u="sng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D57BDD-774B-9E04-3309-A6587DBAF5E0}"/>
              </a:ext>
            </a:extLst>
          </p:cNvPr>
          <p:cNvSpPr/>
          <p:nvPr/>
        </p:nvSpPr>
        <p:spPr>
          <a:xfrm>
            <a:off x="3875838" y="1326429"/>
            <a:ext cx="2126733" cy="235607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5CBEAD-EC97-5102-648C-9EA86B1F5536}"/>
              </a:ext>
            </a:extLst>
          </p:cNvPr>
          <p:cNvSpPr txBox="1"/>
          <p:nvPr/>
        </p:nvSpPr>
        <p:spPr>
          <a:xfrm>
            <a:off x="4015416" y="974667"/>
            <a:ext cx="1863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chemeClr val="accent1"/>
                </a:solidFill>
              </a:rPr>
              <a:t>14 cooling cells</a:t>
            </a:r>
            <a:endParaRPr lang="en-GB" sz="1400" i="1" dirty="0">
              <a:solidFill>
                <a:schemeClr val="accent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CEB0A81-95BC-E4D7-FC1E-4DBE161D63A7}"/>
              </a:ext>
            </a:extLst>
          </p:cNvPr>
          <p:cNvGrpSpPr/>
          <p:nvPr/>
        </p:nvGrpSpPr>
        <p:grpSpPr>
          <a:xfrm>
            <a:off x="3829984" y="1357769"/>
            <a:ext cx="833979" cy="1211613"/>
            <a:chOff x="349681" y="1763886"/>
            <a:chExt cx="833979" cy="1211613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62D56C5-FA64-9910-44E9-4046CAF4E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6648" r="20659"/>
            <a:stretch>
              <a:fillRect/>
            </a:stretch>
          </p:blipFill>
          <p:spPr>
            <a:xfrm>
              <a:off x="535113" y="1763886"/>
              <a:ext cx="504056" cy="975656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7B9415F-A482-40EF-204D-7B1A283B4C84}"/>
                </a:ext>
              </a:extLst>
            </p:cNvPr>
            <p:cNvSpPr txBox="1"/>
            <p:nvPr/>
          </p:nvSpPr>
          <p:spPr>
            <a:xfrm>
              <a:off x="349681" y="2713889"/>
              <a:ext cx="83397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CH-160LT</a:t>
              </a:r>
              <a:endParaRPr lang="en-GB" sz="1100" u="sng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AADA8BD-EB44-2C75-6F56-1DEE0E440406}"/>
              </a:ext>
            </a:extLst>
          </p:cNvPr>
          <p:cNvSpPr txBox="1"/>
          <p:nvPr/>
        </p:nvSpPr>
        <p:spPr>
          <a:xfrm>
            <a:off x="4519472" y="3040910"/>
            <a:ext cx="1244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6"/>
                </a:solidFill>
              </a:rPr>
              <a:t>x7 @ 20 K</a:t>
            </a:r>
            <a:endParaRPr lang="en-GB" sz="1400" u="sng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73516B3-554E-4446-4C80-CCFCAF057512}"/>
              </a:ext>
            </a:extLst>
          </p:cNvPr>
          <p:cNvGrpSpPr/>
          <p:nvPr/>
        </p:nvGrpSpPr>
        <p:grpSpPr>
          <a:xfrm>
            <a:off x="3829984" y="2499742"/>
            <a:ext cx="833979" cy="1211613"/>
            <a:chOff x="349681" y="1763886"/>
            <a:chExt cx="833979" cy="1211613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58A9533-F9AD-AC92-ECB3-0E7967B05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6648" r="20659"/>
            <a:stretch>
              <a:fillRect/>
            </a:stretch>
          </p:blipFill>
          <p:spPr>
            <a:xfrm>
              <a:off x="535113" y="1763886"/>
              <a:ext cx="504056" cy="975656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A8578E1-4646-C6A5-8ADD-E3E39CBADDEE}"/>
                </a:ext>
              </a:extLst>
            </p:cNvPr>
            <p:cNvSpPr txBox="1"/>
            <p:nvPr/>
          </p:nvSpPr>
          <p:spPr>
            <a:xfrm>
              <a:off x="349681" y="2713889"/>
              <a:ext cx="83397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CH-160LT</a:t>
              </a:r>
              <a:endParaRPr lang="en-GB" sz="1100" u="sng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A393B6C-7676-DABD-EB80-33707FF0F965}"/>
              </a:ext>
            </a:extLst>
          </p:cNvPr>
          <p:cNvSpPr txBox="1"/>
          <p:nvPr/>
        </p:nvSpPr>
        <p:spPr>
          <a:xfrm>
            <a:off x="3899756" y="3632125"/>
            <a:ext cx="20643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~ 273 </a:t>
            </a:r>
            <a:r>
              <a:rPr lang="en-US" sz="1400" b="1" i="1" dirty="0" err="1"/>
              <a:t>kW</a:t>
            </a:r>
            <a:r>
              <a:rPr lang="en-US" sz="1400" b="1" i="1" baseline="-25000" dirty="0" err="1"/>
              <a:t>el</a:t>
            </a:r>
            <a:r>
              <a:rPr lang="en-US" sz="1400" b="1" i="1" dirty="0"/>
              <a:t> for 14 cells</a:t>
            </a:r>
            <a:endParaRPr lang="en-GB" sz="1400" i="1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C6BDC4B-0EEF-139C-BC2C-B1970F38F52C}"/>
              </a:ext>
            </a:extLst>
          </p:cNvPr>
          <p:cNvSpPr/>
          <p:nvPr/>
        </p:nvSpPr>
        <p:spPr>
          <a:xfrm>
            <a:off x="2723710" y="2569381"/>
            <a:ext cx="54877" cy="54877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AA1DE2F-0B75-F321-BF1D-32693815ADBE}"/>
              </a:ext>
            </a:extLst>
          </p:cNvPr>
          <p:cNvSpPr/>
          <p:nvPr/>
        </p:nvSpPr>
        <p:spPr>
          <a:xfrm>
            <a:off x="2955307" y="2563073"/>
            <a:ext cx="54877" cy="54877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8B9B306-653C-7763-7D7F-E4C040BE1EA5}"/>
              </a:ext>
            </a:extLst>
          </p:cNvPr>
          <p:cNvSpPr/>
          <p:nvPr/>
        </p:nvSpPr>
        <p:spPr>
          <a:xfrm>
            <a:off x="3190803" y="2563073"/>
            <a:ext cx="54877" cy="54877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8B7C4E4-15BF-898E-A75A-E1A5E7B34923}"/>
              </a:ext>
            </a:extLst>
          </p:cNvPr>
          <p:cNvSpPr txBox="1"/>
          <p:nvPr/>
        </p:nvSpPr>
        <p:spPr>
          <a:xfrm>
            <a:off x="7382585" y="1766614"/>
            <a:ext cx="1163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6"/>
                </a:solidFill>
              </a:rPr>
              <a:t>x1 @ 60 K</a:t>
            </a:r>
            <a:endParaRPr lang="en-GB" sz="1400" u="sng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55F5C9-231E-A193-F792-1ED540BF9093}"/>
              </a:ext>
            </a:extLst>
          </p:cNvPr>
          <p:cNvSpPr/>
          <p:nvPr/>
        </p:nvSpPr>
        <p:spPr>
          <a:xfrm>
            <a:off x="6543084" y="1353709"/>
            <a:ext cx="2126733" cy="232879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4A03F80-E91F-B6CB-64B8-88BBBAEAD7CF}"/>
              </a:ext>
            </a:extLst>
          </p:cNvPr>
          <p:cNvSpPr txBox="1"/>
          <p:nvPr/>
        </p:nvSpPr>
        <p:spPr>
          <a:xfrm>
            <a:off x="6682662" y="960553"/>
            <a:ext cx="1863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chemeClr val="accent1"/>
                </a:solidFill>
              </a:rPr>
              <a:t>14 cooling cells</a:t>
            </a:r>
            <a:endParaRPr lang="en-GB" sz="1400" i="1" dirty="0">
              <a:solidFill>
                <a:schemeClr val="accent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1FF8934-5A2B-AD91-9243-2E8D3AF0604B}"/>
              </a:ext>
            </a:extLst>
          </p:cNvPr>
          <p:cNvSpPr txBox="1"/>
          <p:nvPr/>
        </p:nvSpPr>
        <p:spPr>
          <a:xfrm>
            <a:off x="6497230" y="2166124"/>
            <a:ext cx="8339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TBF-175</a:t>
            </a:r>
            <a:endParaRPr lang="en-GB" sz="1100" u="sng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90340DB-5914-49FF-7815-147F7A9CFBC1}"/>
              </a:ext>
            </a:extLst>
          </p:cNvPr>
          <p:cNvSpPr txBox="1"/>
          <p:nvPr/>
        </p:nvSpPr>
        <p:spPr>
          <a:xfrm>
            <a:off x="7186718" y="3026796"/>
            <a:ext cx="1244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6"/>
                </a:solidFill>
              </a:rPr>
              <a:t>x5 @ 20 K</a:t>
            </a:r>
            <a:endParaRPr lang="en-GB" sz="1400" u="sng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FD63C59-D3E4-E0D1-F712-A3682CFCAB00}"/>
              </a:ext>
            </a:extLst>
          </p:cNvPr>
          <p:cNvGrpSpPr/>
          <p:nvPr/>
        </p:nvGrpSpPr>
        <p:grpSpPr>
          <a:xfrm>
            <a:off x="6497230" y="2355726"/>
            <a:ext cx="833979" cy="1211613"/>
            <a:chOff x="349681" y="1763886"/>
            <a:chExt cx="833979" cy="1211613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3036184E-119C-A7AF-5D8A-364959EFBF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6648" r="20659"/>
            <a:stretch>
              <a:fillRect/>
            </a:stretch>
          </p:blipFill>
          <p:spPr>
            <a:xfrm>
              <a:off x="535113" y="1763886"/>
              <a:ext cx="504056" cy="975656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24BFEA8-F243-05C4-A4BF-89338B91AC9E}"/>
                </a:ext>
              </a:extLst>
            </p:cNvPr>
            <p:cNvSpPr txBox="1"/>
            <p:nvPr/>
          </p:nvSpPr>
          <p:spPr>
            <a:xfrm>
              <a:off x="349681" y="2713889"/>
              <a:ext cx="83397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CH-160LT</a:t>
              </a:r>
              <a:endParaRPr lang="en-GB" sz="1100" u="sng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EC6B6CD8-776B-9D55-AE35-DAE797A693FE}"/>
              </a:ext>
            </a:extLst>
          </p:cNvPr>
          <p:cNvSpPr txBox="1"/>
          <p:nvPr/>
        </p:nvSpPr>
        <p:spPr>
          <a:xfrm>
            <a:off x="6567002" y="3618011"/>
            <a:ext cx="20643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~ 300 </a:t>
            </a:r>
            <a:r>
              <a:rPr lang="en-US" sz="1400" b="1" i="1" dirty="0" err="1"/>
              <a:t>kW</a:t>
            </a:r>
            <a:r>
              <a:rPr lang="en-US" sz="1400" b="1" i="1" baseline="-25000" dirty="0" err="1"/>
              <a:t>el</a:t>
            </a:r>
            <a:r>
              <a:rPr lang="en-US" sz="1400" b="1" i="1" dirty="0"/>
              <a:t> for 14 cells</a:t>
            </a:r>
            <a:endParaRPr lang="en-GB" sz="1400" i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18F8182-94E0-B505-4E4E-C08B0E95A841}"/>
              </a:ext>
            </a:extLst>
          </p:cNvPr>
          <p:cNvSpPr txBox="1"/>
          <p:nvPr/>
        </p:nvSpPr>
        <p:spPr>
          <a:xfrm>
            <a:off x="5864121" y="2387747"/>
            <a:ext cx="807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chemeClr val="accent1"/>
                </a:solidFill>
              </a:rPr>
              <a:t>- OR -</a:t>
            </a:r>
            <a:endParaRPr lang="en-GB" sz="1400" i="1" dirty="0">
              <a:solidFill>
                <a:schemeClr val="accent1"/>
              </a:solidFill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79DEF62A-1364-5320-2998-82F615E8E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4777" y="1353709"/>
            <a:ext cx="833979" cy="766514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FF189C6-56D0-A415-D71A-290803036816}"/>
              </a:ext>
            </a:extLst>
          </p:cNvPr>
          <p:cNvSpPr txBox="1"/>
          <p:nvPr/>
        </p:nvSpPr>
        <p:spPr>
          <a:xfrm>
            <a:off x="265005" y="4083918"/>
            <a:ext cx="8572598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Evaluating by power consumption alone, one can progressively implement cooling cells in a modular way using cryocooler-based cooling sources for both TS and CM… if 14-15+ cells, TS can be taken over by a TB machine, and cryocoolers previously used for TS can cool down CMs of future cells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67398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MCC-presentation model V01" id="{39C02919-41F8-4B9B-9968-F0C0B25AABA2}" vid="{B769D8FE-D24C-42D2-B7A0-24E628D67E81}"/>
    </a:ext>
  </a:extLst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MCC-presentation model V01" id="{39C02919-41F8-4B9B-9968-F0C0B25AABA2}" vid="{C7ACAE95-63C5-4D07-92F2-AF60228837E3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IMCC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645"/>
    </a:accent1>
    <a:accent2>
      <a:srgbClr val="BF3A68"/>
    </a:accent2>
    <a:accent3>
      <a:srgbClr val="803E8B"/>
    </a:accent3>
    <a:accent4>
      <a:srgbClr val="4042AD"/>
    </a:accent4>
    <a:accent5>
      <a:srgbClr val="0046D0"/>
    </a:accent5>
    <a:accent6>
      <a:srgbClr val="003296"/>
    </a:accent6>
    <a:hlink>
      <a:srgbClr val="FF5A73"/>
    </a:hlink>
    <a:folHlink>
      <a:srgbClr val="87AFE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8213</TotalTime>
  <Words>1632</Words>
  <Application>Microsoft Office PowerPoint</Application>
  <PresentationFormat>On-screen Show (16:9)</PresentationFormat>
  <Paragraphs>209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Narrow</vt:lpstr>
      <vt:lpstr>Calibri</vt:lpstr>
      <vt:lpstr>Cambria Math</vt:lpstr>
      <vt:lpstr>Wingdings</vt:lpstr>
      <vt:lpstr>IMCC - 1</vt:lpstr>
      <vt:lpstr>1_IMCC - 1</vt:lpstr>
      <vt:lpstr>Cryogenics  for the cooling cell magnets  P. Borges de Sousa, T. Koettig, R. van Weelderen</vt:lpstr>
      <vt:lpstr>Introduction</vt:lpstr>
      <vt:lpstr>Changes since Fermilab workshop end of ’24</vt:lpstr>
      <vt:lpstr>Preliminary heat load estimation for one cell Values from Jan 2024 – to be updated</vt:lpstr>
      <vt:lpstr>Option I – cryocoolers + turbo-Brayton (1/2) Cold mass temperature level @ 20 K</vt:lpstr>
      <vt:lpstr>Example of cooling at 20 K - SHiP</vt:lpstr>
      <vt:lpstr>Option I – cryocoolers + turbo-Brayton (1/2) Cold mass temperature level @ 20 K</vt:lpstr>
      <vt:lpstr>Option I – cryocoolers + turbo-Brayton (2/2) Shield / current leads temperature level @ 60/80 K</vt:lpstr>
      <vt:lpstr>Cooling strategy: from a few cells to whole demo</vt:lpstr>
      <vt:lpstr>Option II – Small cryoplant for test facility</vt:lpstr>
      <vt:lpstr>(Qualitative) comparison of cryo system options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Patricia Tavares Coutinho Borges De Sousa</cp:lastModifiedBy>
  <cp:revision>58</cp:revision>
  <dcterms:created xsi:type="dcterms:W3CDTF">2021-05-17T12:13:58Z</dcterms:created>
  <dcterms:modified xsi:type="dcterms:W3CDTF">2025-11-06T13:46:20Z</dcterms:modified>
</cp:coreProperties>
</file>