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ink/ink1.xml" ContentType="application/inkml+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9.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10.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2" r:id="rId5"/>
    <p:sldMasterId id="2147483678" r:id="rId6"/>
    <p:sldMasterId id="2147483702" r:id="rId7"/>
    <p:sldMasterId id="2147483718" r:id="rId8"/>
    <p:sldMasterId id="2147483732" r:id="rId9"/>
    <p:sldMasterId id="2147483741" r:id="rId10"/>
    <p:sldMasterId id="2147483750" r:id="rId11"/>
    <p:sldMasterId id="2147483762" r:id="rId12"/>
    <p:sldMasterId id="2147483767" r:id="rId13"/>
    <p:sldMasterId id="2147483779" r:id="rId14"/>
  </p:sldMasterIdLst>
  <p:notesMasterIdLst>
    <p:notesMasterId r:id="rId68"/>
  </p:notesMasterIdLst>
  <p:handoutMasterIdLst>
    <p:handoutMasterId r:id="rId69"/>
  </p:handoutMasterIdLst>
  <p:sldIdLst>
    <p:sldId id="264" r:id="rId15"/>
    <p:sldId id="21580" r:id="rId16"/>
    <p:sldId id="21532" r:id="rId17"/>
    <p:sldId id="265" r:id="rId18"/>
    <p:sldId id="2629" r:id="rId19"/>
    <p:sldId id="21581" r:id="rId20"/>
    <p:sldId id="21582" r:id="rId21"/>
    <p:sldId id="21583" r:id="rId22"/>
    <p:sldId id="433" r:id="rId23"/>
    <p:sldId id="435" r:id="rId24"/>
    <p:sldId id="444" r:id="rId25"/>
    <p:sldId id="339" r:id="rId26"/>
    <p:sldId id="342" r:id="rId27"/>
    <p:sldId id="2871" r:id="rId28"/>
    <p:sldId id="21584" r:id="rId29"/>
    <p:sldId id="21585" r:id="rId30"/>
    <p:sldId id="21586" r:id="rId31"/>
    <p:sldId id="1723" r:id="rId32"/>
    <p:sldId id="1722" r:id="rId33"/>
    <p:sldId id="2642" r:id="rId34"/>
    <p:sldId id="2646" r:id="rId35"/>
    <p:sldId id="2839" r:id="rId36"/>
    <p:sldId id="2843" r:id="rId37"/>
    <p:sldId id="291" r:id="rId38"/>
    <p:sldId id="284" r:id="rId39"/>
    <p:sldId id="271" r:id="rId40"/>
    <p:sldId id="274" r:id="rId41"/>
    <p:sldId id="269" r:id="rId42"/>
    <p:sldId id="21588" r:id="rId43"/>
    <p:sldId id="21587" r:id="rId44"/>
    <p:sldId id="21589" r:id="rId45"/>
    <p:sldId id="21590" r:id="rId46"/>
    <p:sldId id="21591" r:id="rId47"/>
    <p:sldId id="21592" r:id="rId48"/>
    <p:sldId id="21595" r:id="rId49"/>
    <p:sldId id="21596" r:id="rId50"/>
    <p:sldId id="21597" r:id="rId51"/>
    <p:sldId id="21593" r:id="rId52"/>
    <p:sldId id="21594" r:id="rId53"/>
    <p:sldId id="21598" r:id="rId54"/>
    <p:sldId id="21599" r:id="rId55"/>
    <p:sldId id="21600" r:id="rId56"/>
    <p:sldId id="21601" r:id="rId57"/>
    <p:sldId id="21602" r:id="rId58"/>
    <p:sldId id="21603" r:id="rId59"/>
    <p:sldId id="21604" r:id="rId60"/>
    <p:sldId id="21605" r:id="rId61"/>
    <p:sldId id="21606" r:id="rId62"/>
    <p:sldId id="266" r:id="rId63"/>
    <p:sldId id="261" r:id="rId64"/>
    <p:sldId id="21607" r:id="rId65"/>
    <p:sldId id="2593" r:id="rId66"/>
    <p:sldId id="21608" r:id="rId67"/>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EC76D-DE2E-C2DA-FE98-FE66F8FFFFA5}" name="Lucchesi Donatella" initials="LD" userId="S::donatella.lucchesi@unipd.it::538be0e9-7439-430f-bf26-6b11b13e761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264" autoAdjust="0"/>
    <p:restoredTop sz="94523" autoAdjust="0"/>
  </p:normalViewPr>
  <p:slideViewPr>
    <p:cSldViewPr snapToObjects="1" showGuides="1">
      <p:cViewPr varScale="1">
        <p:scale>
          <a:sx n="93" d="100"/>
          <a:sy n="93" d="100"/>
        </p:scale>
        <p:origin x="228" y="4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42" Type="http://schemas.openxmlformats.org/officeDocument/2006/relationships/slide" Target="slides/slide28.xml"/><Relationship Id="rId47" Type="http://schemas.openxmlformats.org/officeDocument/2006/relationships/slide" Target="slides/slide33.xml"/><Relationship Id="rId63" Type="http://schemas.openxmlformats.org/officeDocument/2006/relationships/slide" Target="slides/slide49.xml"/><Relationship Id="rId6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slide" Target="slides/slide52.xml"/><Relationship Id="rId74" Type="http://schemas.microsoft.com/office/2018/10/relationships/authors" Target="authors.xml"/><Relationship Id="rId5" Type="http://schemas.openxmlformats.org/officeDocument/2006/relationships/slideMaster" Target="slideMasters/slideMaster2.xml"/><Relationship Id="rId61" Type="http://schemas.openxmlformats.org/officeDocument/2006/relationships/slide" Target="slides/slide47.xml"/><Relationship Id="rId19" Type="http://schemas.openxmlformats.org/officeDocument/2006/relationships/slide" Target="slides/slide5.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handoutMaster" Target="handoutMasters/handoutMaster1.xml"/><Relationship Id="rId8" Type="http://schemas.openxmlformats.org/officeDocument/2006/relationships/slideMaster" Target="slideMasters/slideMaster5.xml"/><Relationship Id="rId51" Type="http://schemas.openxmlformats.org/officeDocument/2006/relationships/slide" Target="slides/slide3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slide" Target="slides/slide53.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slideMaster" Target="slideMasters/slideMaster7.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slide" Target="slides/slide5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4.xml"/><Relationship Id="rId39" Type="http://schemas.openxmlformats.org/officeDocument/2006/relationships/slide" Target="slides/slide25.xml"/><Relationship Id="rId34" Type="http://schemas.openxmlformats.org/officeDocument/2006/relationships/slide" Target="slides/slide20.xml"/><Relationship Id="rId50" Type="http://schemas.openxmlformats.org/officeDocument/2006/relationships/slide" Target="slides/slide36.xml"/><Relationship Id="rId55" Type="http://schemas.openxmlformats.org/officeDocument/2006/relationships/slide" Target="slides/slide41.xml"/><Relationship Id="rId7" Type="http://schemas.openxmlformats.org/officeDocument/2006/relationships/slideMaster" Target="slideMasters/slideMaster4.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07/11/2025</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6-18T01:35:57.558"/>
    </inkml:context>
    <inkml:brush xml:id="br0">
      <inkml:brushProperty name="width" value="0.05" units="cm"/>
      <inkml:brushProperty name="height" value="0.05" units="cm"/>
    </inkml:brush>
  </inkml:definitions>
  <inkml:trace contextRef="#ctx0" brushRef="#br0">0 95 1839 0 0,'1'0'171'0'0,"0"-6"1279"0"0,-1 4-1376 0 0,0 1 0 0 0,0 0 0 0 0,0 0 0 0 0,1 0-1 0 0,-1 0 1 0 0,1 0 0 0 0,-1 0 0 0 0,1 0 0 0 0,-1 0 0 0 0,0 0-1 0 0,1 0 1 0 0,0 0 0 0 0,-1 0 0 0 0,1 1 0 0 0,-1-1 0 0 0,1 0-1 0 0,0 0 1 0 0,0 1 0 0 0,0-1 0 0 0,0 0 0 0 0,0 0-1 0 0,-1 1 1 0 0,1 0 0 0 0,1-1 0 0 0,-2 1 0 0 0,1-1 0 0 0,2 0-1 0 0,45-11-453 0 0,-37 9 330 0 0,40-9-184 0 0,-21 6 146 0 0,5 0-16 0 0,-27 5 104 0 0,2 1 0 0 0,0-2 0 0 0,-2 0 0 0 0,1 0 0 0 0,1-1 0 0 0,-7 2 0 0 0,10 0 0 0 0,0-1 32 0 0,7 3 0 0 0,-11-1-32 0 0,2 1 0 0 0,-11 1 0 0 0,3-1 0 0 0,27-1 0 0 0,-21 0 0 0 0,-5 0 0 0 0,8-3 0 0 0,-4 1 0 0 0,0 0-31 0 0,5-3-28 0 0,-8 3-11 0 0,2-1 54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07/11/2025</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856276-D53E-471B-8EA0-A320F0E2F0C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56279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B986E1-723D-3E4A-B2D8-02370382B7B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53973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856276-D53E-471B-8EA0-A320F0E2F0C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72769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06EF35-7585-D33A-1608-641D8FCC94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FFD77F-361C-4886-72E4-17771F16377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8B2014E-5900-656A-8AE4-8ACE850F2CD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05E62B1-004F-4D02-A1AA-56EBEBA7102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856276-D53E-471B-8EA0-A320F0E2F0C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223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Canon E37503, Thales TH1803 is 10 Beam device.</a:t>
            </a:r>
          </a:p>
          <a:p>
            <a:r>
              <a:rPr lang="en-US">
                <a:ea typeface="Calibri"/>
                <a:cs typeface="Calibri"/>
              </a:rPr>
              <a:t>Cavities would still have to be designed – may as well redesign the interaction region with equivalent gun.</a:t>
            </a:r>
          </a:p>
          <a:p>
            <a:r>
              <a:rPr lang="en-US">
                <a:ea typeface="Calibri"/>
                <a:cs typeface="Calibri"/>
              </a:rPr>
              <a:t>Introduction of MBK on this slide – simply multiple beams, perveance is per beam not overall system, shared interaction geometry, interdependent + more points of failure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52A8F0-8CBF-4878-8C57-52FAA833D236}"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4597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6.png"/><Relationship Id="rId1" Type="http://schemas.openxmlformats.org/officeDocument/2006/relationships/slideMaster" Target="../slideMasters/slideMaster10.xml"/><Relationship Id="rId5" Type="http://schemas.openxmlformats.org/officeDocument/2006/relationships/image" Target="../media/image27.png"/><Relationship Id="rId4" Type="http://schemas.openxmlformats.org/officeDocument/2006/relationships/image" Target="../media/image26.png"/></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20.png"/><Relationship Id="rId1" Type="http://schemas.openxmlformats.org/officeDocument/2006/relationships/slideMaster" Target="../slideMasters/slideMaster11.xml"/><Relationship Id="rId5" Type="http://schemas.openxmlformats.org/officeDocument/2006/relationships/image" Target="../media/image22.png"/><Relationship Id="rId4" Type="http://schemas.openxmlformats.org/officeDocument/2006/relationships/image" Target="../media/image21.png"/></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Master" Target="../slideMasters/slideMaster11.xml"/><Relationship Id="rId4" Type="http://schemas.openxmlformats.org/officeDocument/2006/relationships/image" Target="../media/image24.png"/></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6.png"/><Relationship Id="rId1" Type="http://schemas.openxmlformats.org/officeDocument/2006/relationships/slideMaster" Target="../slideMasters/slideMaster11.xml"/><Relationship Id="rId5" Type="http://schemas.openxmlformats.org/officeDocument/2006/relationships/image" Target="../media/image27.png"/><Relationship Id="rId4" Type="http://schemas.openxmlformats.org/officeDocument/2006/relationships/image" Target="../media/image26.png"/></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jpeg"/><Relationship Id="rId1" Type="http://schemas.openxmlformats.org/officeDocument/2006/relationships/slideMaster" Target="../slideMasters/slideMaster11.xml"/><Relationship Id="rId4" Type="http://schemas.openxmlformats.org/officeDocument/2006/relationships/image" Target="../media/image3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3.xml"/><Relationship Id="rId4" Type="http://schemas.openxmlformats.org/officeDocument/2006/relationships/image" Target="../media/image14.jpe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20.png"/><Relationship Id="rId1" Type="http://schemas.openxmlformats.org/officeDocument/2006/relationships/slideMaster" Target="../slideMasters/slideMaster4.xml"/><Relationship Id="rId5" Type="http://schemas.openxmlformats.org/officeDocument/2006/relationships/image" Target="../media/image22.png"/><Relationship Id="rId4" Type="http://schemas.openxmlformats.org/officeDocument/2006/relationships/image" Target="../media/image21.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4.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6.png"/><Relationship Id="rId1" Type="http://schemas.openxmlformats.org/officeDocument/2006/relationships/slideMaster" Target="../slideMasters/slideMaster4.xml"/><Relationship Id="rId5" Type="http://schemas.openxmlformats.org/officeDocument/2006/relationships/image" Target="../media/image27.png"/><Relationship Id="rId4" Type="http://schemas.openxmlformats.org/officeDocument/2006/relationships/image" Target="../media/image26.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20.png"/><Relationship Id="rId1" Type="http://schemas.openxmlformats.org/officeDocument/2006/relationships/slideMaster" Target="../slideMasters/slideMaster5.xml"/><Relationship Id="rId5" Type="http://schemas.openxmlformats.org/officeDocument/2006/relationships/image" Target="../media/image22.png"/><Relationship Id="rId4" Type="http://schemas.openxmlformats.org/officeDocument/2006/relationships/image" Target="../media/image21.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Master" Target="../slideMasters/slideMaster5.xml"/><Relationship Id="rId4" Type="http://schemas.openxmlformats.org/officeDocument/2006/relationships/image" Target="../media/image24.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6.png"/><Relationship Id="rId1" Type="http://schemas.openxmlformats.org/officeDocument/2006/relationships/slideMaster" Target="../slideMasters/slideMaster5.xml"/><Relationship Id="rId5" Type="http://schemas.openxmlformats.org/officeDocument/2006/relationships/image" Target="../media/image27.png"/><Relationship Id="rId4" Type="http://schemas.openxmlformats.org/officeDocument/2006/relationships/image" Target="../media/image26.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9.jpg"/><Relationship Id="rId1" Type="http://schemas.openxmlformats.org/officeDocument/2006/relationships/slideMaster" Target="../slideMasters/slideMaster5.xml"/><Relationship Id="rId4" Type="http://schemas.openxmlformats.org/officeDocument/2006/relationships/image" Target="../media/image30.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20.png"/><Relationship Id="rId1" Type="http://schemas.openxmlformats.org/officeDocument/2006/relationships/slideMaster" Target="../slideMasters/slideMaster10.xml"/><Relationship Id="rId5" Type="http://schemas.openxmlformats.org/officeDocument/2006/relationships/image" Target="../media/image22.png"/><Relationship Id="rId4" Type="http://schemas.openxmlformats.org/officeDocument/2006/relationships/image" Target="../media/image21.png"/></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Master" Target="../slideMasters/slideMaster10.xml"/><Relationship Id="rId4" Type="http://schemas.openxmlformats.org/officeDocument/2006/relationships/image" Target="../media/image24.pn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236208104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3" y="1260872"/>
            <a:ext cx="7884316"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7884315"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28097062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01984537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5009" y="1112045"/>
            <a:ext cx="4629150" cy="3655219"/>
          </a:xfrm>
        </p:spPr>
        <p:txBody>
          <a:bodyPr/>
          <a:lstStyle>
            <a:lvl1pPr>
              <a:defRPr sz="180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Tree>
    <p:extLst>
      <p:ext uri="{BB962C8B-B14F-4D97-AF65-F5344CB8AC3E}">
        <p14:creationId xmlns:p14="http://schemas.microsoft.com/office/powerpoint/2010/main" val="380648613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4" name="Text Placeholder 3"/>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Tree>
    <p:extLst>
      <p:ext uri="{BB962C8B-B14F-4D97-AF65-F5344CB8AC3E}">
        <p14:creationId xmlns:p14="http://schemas.microsoft.com/office/powerpoint/2010/main" val="169833474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8575288" y="4825690"/>
            <a:ext cx="568712" cy="3178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175394" y="4788897"/>
            <a:ext cx="8787735" cy="99314"/>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177968" y="4335554"/>
            <a:ext cx="6782585" cy="415498"/>
          </a:xfrm>
          <a:prstGeom prst="rect">
            <a:avLst/>
          </a:prstGeom>
          <a:noFill/>
        </p:spPr>
        <p:txBody>
          <a:bodyPr wrap="square" rtlCol="0">
            <a:spAutoFit/>
          </a:bodyPr>
          <a:lstStyle/>
          <a:p>
            <a:pPr algn="just"/>
            <a:r>
              <a:rPr lang="fr-FR" sz="1050" i="1" dirty="0" err="1">
                <a:solidFill>
                  <a:srgbClr val="222222"/>
                </a:solidFill>
                <a:effectLst/>
                <a:latin typeface="Arial Narrow" panose="020B0604020202020204" pitchFamily="34" charset="0"/>
                <a:cs typeface="Arial Narrow" panose="020B0604020202020204" pitchFamily="34" charset="0"/>
              </a:rPr>
              <a:t>Funded</a:t>
            </a:r>
            <a:r>
              <a:rPr lang="fr-FR" sz="1050" i="1" dirty="0">
                <a:solidFill>
                  <a:srgbClr val="222222"/>
                </a:solidFill>
                <a:effectLst/>
                <a:latin typeface="Arial Narrow" panose="020B0604020202020204" pitchFamily="34" charset="0"/>
                <a:cs typeface="Arial Narrow" panose="020B0604020202020204" pitchFamily="34" charset="0"/>
              </a:rPr>
              <a:t> by the </a:t>
            </a:r>
            <a:r>
              <a:rPr lang="fr-FR" sz="1050" i="1" dirty="0" err="1">
                <a:solidFill>
                  <a:srgbClr val="222222"/>
                </a:solidFill>
                <a:effectLst/>
                <a:latin typeface="Arial Narrow" panose="020B0604020202020204" pitchFamily="34" charset="0"/>
                <a:cs typeface="Arial Narrow" panose="020B0604020202020204" pitchFamily="34" charset="0"/>
              </a:rPr>
              <a:t>European</a:t>
            </a:r>
            <a:r>
              <a:rPr lang="fr-FR" sz="1050" i="1" dirty="0">
                <a:solidFill>
                  <a:srgbClr val="222222"/>
                </a:solidFill>
                <a:effectLst/>
                <a:latin typeface="Arial Narrow" panose="020B0604020202020204" pitchFamily="34" charset="0"/>
                <a:cs typeface="Arial Narrow" panose="020B0604020202020204" pitchFamily="34" charset="0"/>
              </a:rPr>
              <a:t> Union (EU). </a:t>
            </a:r>
            <a:r>
              <a:rPr lang="fr-FR" sz="1050" i="1" dirty="0" err="1">
                <a:solidFill>
                  <a:srgbClr val="222222"/>
                </a:solidFill>
                <a:effectLst/>
                <a:latin typeface="Arial Narrow" panose="020B0604020202020204" pitchFamily="34" charset="0"/>
                <a:cs typeface="Arial Narrow" panose="020B0604020202020204" pitchFamily="34" charset="0"/>
              </a:rPr>
              <a:t>Views</a:t>
            </a:r>
            <a:r>
              <a:rPr lang="fr-FR" sz="1050" i="1" dirty="0">
                <a:solidFill>
                  <a:srgbClr val="222222"/>
                </a:solidFill>
                <a:effectLst/>
                <a:latin typeface="Arial Narrow" panose="020B0604020202020204" pitchFamily="34" charset="0"/>
                <a:cs typeface="Arial Narrow" panose="020B0604020202020204" pitchFamily="34" charset="0"/>
              </a:rPr>
              <a:t> and opinions </a:t>
            </a:r>
            <a:r>
              <a:rPr lang="fr-FR" sz="1050" i="1" dirty="0" err="1">
                <a:solidFill>
                  <a:srgbClr val="222222"/>
                </a:solidFill>
                <a:effectLst/>
                <a:latin typeface="Arial Narrow" panose="020B0604020202020204" pitchFamily="34" charset="0"/>
                <a:cs typeface="Arial Narrow" panose="020B0604020202020204" pitchFamily="34" charset="0"/>
              </a:rPr>
              <a:t>expressed</a:t>
            </a:r>
            <a:r>
              <a:rPr lang="fr-FR" sz="1050" i="1" dirty="0">
                <a:solidFill>
                  <a:srgbClr val="222222"/>
                </a:solidFill>
                <a:effectLst/>
                <a:latin typeface="Arial Narrow" panose="020B0604020202020204" pitchFamily="34" charset="0"/>
                <a:cs typeface="Arial Narrow" panose="020B0604020202020204" pitchFamily="34" charset="0"/>
              </a:rPr>
              <a:t> are </a:t>
            </a:r>
            <a:r>
              <a:rPr lang="fr-FR" sz="1050" i="1" dirty="0" err="1">
                <a:solidFill>
                  <a:srgbClr val="222222"/>
                </a:solidFill>
                <a:effectLst/>
                <a:latin typeface="Arial Narrow" panose="020B0604020202020204" pitchFamily="34" charset="0"/>
                <a:cs typeface="Arial Narrow" panose="020B0604020202020204" pitchFamily="34" charset="0"/>
              </a:rPr>
              <a:t>however</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those</a:t>
            </a:r>
            <a:r>
              <a:rPr lang="fr-FR" sz="1050" i="1" dirty="0">
                <a:solidFill>
                  <a:srgbClr val="222222"/>
                </a:solidFill>
                <a:effectLst/>
                <a:latin typeface="Arial Narrow" panose="020B0604020202020204" pitchFamily="34" charset="0"/>
                <a:cs typeface="Arial Narrow" panose="020B0604020202020204" pitchFamily="34" charset="0"/>
              </a:rPr>
              <a:t> of the </a:t>
            </a:r>
            <a:r>
              <a:rPr lang="fr-FR" sz="1050" i="1" dirty="0" err="1">
                <a:solidFill>
                  <a:srgbClr val="222222"/>
                </a:solidFill>
                <a:effectLst/>
                <a:latin typeface="Arial Narrow" panose="020B0604020202020204" pitchFamily="34" charset="0"/>
                <a:cs typeface="Arial Narrow" panose="020B0604020202020204" pitchFamily="34" charset="0"/>
              </a:rPr>
              <a:t>author</a:t>
            </a:r>
            <a:r>
              <a:rPr lang="fr-FR" sz="1050" i="1" dirty="0">
                <a:solidFill>
                  <a:srgbClr val="222222"/>
                </a:solidFill>
                <a:effectLst/>
                <a:latin typeface="Arial Narrow" panose="020B0604020202020204" pitchFamily="34" charset="0"/>
                <a:cs typeface="Arial Narrow" panose="020B0604020202020204" pitchFamily="34" charset="0"/>
              </a:rPr>
              <a:t>(s) </a:t>
            </a:r>
            <a:r>
              <a:rPr lang="fr-FR" sz="1050" i="1" dirty="0" err="1">
                <a:solidFill>
                  <a:srgbClr val="222222"/>
                </a:solidFill>
                <a:effectLst/>
                <a:latin typeface="Arial Narrow" panose="020B0604020202020204" pitchFamily="34" charset="0"/>
                <a:cs typeface="Arial Narrow" panose="020B0604020202020204" pitchFamily="34" charset="0"/>
              </a:rPr>
              <a:t>only</a:t>
            </a:r>
            <a:r>
              <a:rPr lang="fr-FR" sz="1050" i="1" dirty="0">
                <a:solidFill>
                  <a:srgbClr val="222222"/>
                </a:solidFill>
                <a:effectLst/>
                <a:latin typeface="Arial Narrow" panose="020B0604020202020204" pitchFamily="34" charset="0"/>
                <a:cs typeface="Arial Narrow" panose="020B0604020202020204" pitchFamily="34" charset="0"/>
              </a:rPr>
              <a:t> and do not </a:t>
            </a:r>
            <a:r>
              <a:rPr lang="fr-FR" sz="1050" i="1" dirty="0" err="1">
                <a:solidFill>
                  <a:srgbClr val="222222"/>
                </a:solidFill>
                <a:effectLst/>
                <a:latin typeface="Arial Narrow" panose="020B0604020202020204" pitchFamily="34" charset="0"/>
                <a:cs typeface="Arial Narrow" panose="020B0604020202020204" pitchFamily="34" charset="0"/>
              </a:rPr>
              <a:t>necessarily</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reflect</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those</a:t>
            </a:r>
            <a:r>
              <a:rPr lang="fr-FR" sz="1050" i="1" dirty="0">
                <a:solidFill>
                  <a:srgbClr val="222222"/>
                </a:solidFill>
                <a:effectLst/>
                <a:latin typeface="Arial Narrow" panose="020B0604020202020204" pitchFamily="34" charset="0"/>
                <a:cs typeface="Arial Narrow" panose="020B0604020202020204" pitchFamily="34" charset="0"/>
              </a:rPr>
              <a:t> of the EU or </a:t>
            </a:r>
            <a:r>
              <a:rPr lang="fr-FR" sz="1050" i="1" dirty="0" err="1">
                <a:solidFill>
                  <a:srgbClr val="222222"/>
                </a:solidFill>
                <a:effectLst/>
                <a:latin typeface="Arial Narrow" panose="020B0604020202020204" pitchFamily="34" charset="0"/>
                <a:cs typeface="Arial Narrow" panose="020B0604020202020204" pitchFamily="34" charset="0"/>
              </a:rPr>
              <a:t>European</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Research</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Executive</a:t>
            </a:r>
            <a:r>
              <a:rPr lang="fr-FR" sz="1050" i="1" dirty="0">
                <a:solidFill>
                  <a:srgbClr val="222222"/>
                </a:solidFill>
                <a:effectLst/>
                <a:latin typeface="Arial Narrow" panose="020B0604020202020204" pitchFamily="34" charset="0"/>
                <a:cs typeface="Arial Narrow" panose="020B0604020202020204" pitchFamily="34" charset="0"/>
              </a:rPr>
              <a:t> Agency (REA). </a:t>
            </a:r>
            <a:r>
              <a:rPr lang="fr-FR" sz="1050" i="1" dirty="0" err="1">
                <a:solidFill>
                  <a:srgbClr val="222222"/>
                </a:solidFill>
                <a:effectLst/>
                <a:latin typeface="Arial Narrow" panose="020B0604020202020204" pitchFamily="34" charset="0"/>
                <a:cs typeface="Arial Narrow" panose="020B0604020202020204" pitchFamily="34" charset="0"/>
              </a:rPr>
              <a:t>Neither</a:t>
            </a:r>
            <a:r>
              <a:rPr lang="fr-FR" sz="1050" i="1" dirty="0">
                <a:solidFill>
                  <a:srgbClr val="222222"/>
                </a:solidFill>
                <a:effectLst/>
                <a:latin typeface="Arial Narrow" panose="020B0604020202020204" pitchFamily="34" charset="0"/>
                <a:cs typeface="Arial Narrow" panose="020B0604020202020204" pitchFamily="34" charset="0"/>
              </a:rPr>
              <a:t> the EU </a:t>
            </a:r>
            <a:r>
              <a:rPr lang="fr-FR" sz="1050" i="1" dirty="0" err="1">
                <a:solidFill>
                  <a:srgbClr val="222222"/>
                </a:solidFill>
                <a:effectLst/>
                <a:latin typeface="Arial Narrow" panose="020B0604020202020204" pitchFamily="34" charset="0"/>
                <a:cs typeface="Arial Narrow" panose="020B0604020202020204" pitchFamily="34" charset="0"/>
              </a:rPr>
              <a:t>nor</a:t>
            </a:r>
            <a:r>
              <a:rPr lang="fr-FR" sz="1050" i="1" dirty="0">
                <a:solidFill>
                  <a:srgbClr val="222222"/>
                </a:solidFill>
                <a:effectLst/>
                <a:latin typeface="Arial Narrow" panose="020B0604020202020204" pitchFamily="34" charset="0"/>
                <a:cs typeface="Arial Narrow" panose="020B0604020202020204" pitchFamily="34" charset="0"/>
              </a:rPr>
              <a:t> the REA can </a:t>
            </a:r>
            <a:r>
              <a:rPr lang="fr-FR" sz="1050" i="1" dirty="0" err="1">
                <a:solidFill>
                  <a:srgbClr val="222222"/>
                </a:solidFill>
                <a:effectLst/>
                <a:latin typeface="Arial Narrow" panose="020B0604020202020204" pitchFamily="34" charset="0"/>
                <a:cs typeface="Arial Narrow" panose="020B0604020202020204" pitchFamily="34" charset="0"/>
              </a:rPr>
              <a:t>be</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held</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responsible</a:t>
            </a:r>
            <a:r>
              <a:rPr lang="fr-FR" sz="1050" i="1" dirty="0">
                <a:solidFill>
                  <a:srgbClr val="222222"/>
                </a:solidFill>
                <a:effectLst/>
                <a:latin typeface="Arial Narrow" panose="020B0604020202020204" pitchFamily="34" charset="0"/>
                <a:cs typeface="Arial Narrow" panose="020B0604020202020204" pitchFamily="34" charset="0"/>
              </a:rPr>
              <a:t> for </a:t>
            </a:r>
            <a:r>
              <a:rPr lang="fr-FR" sz="1050" i="1" dirty="0" err="1">
                <a:solidFill>
                  <a:srgbClr val="222222"/>
                </a:solidFill>
                <a:effectLst/>
                <a:latin typeface="Arial Narrow" panose="020B0604020202020204" pitchFamily="34" charset="0"/>
                <a:cs typeface="Arial Narrow" panose="020B0604020202020204" pitchFamily="34" charset="0"/>
              </a:rPr>
              <a:t>them</a:t>
            </a:r>
            <a:r>
              <a:rPr lang="fr-FR" sz="1050" i="1" dirty="0">
                <a:solidFill>
                  <a:srgbClr val="222222"/>
                </a:solidFill>
                <a:effectLst/>
                <a:latin typeface="Arial Narrow" panose="020B0604020202020204" pitchFamily="34" charset="0"/>
                <a:cs typeface="Arial Narrow" panose="020B0604020202020204" pitchFamily="34" charset="0"/>
              </a:rPr>
              <a:t>.</a:t>
            </a:r>
            <a:endParaRPr lang="fr-FR" sz="105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445446" y="1745401"/>
            <a:ext cx="6247628" cy="2174728"/>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103971" y="4869657"/>
            <a:ext cx="7064996" cy="273844"/>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2740" y="0"/>
            <a:ext cx="9144000" cy="1417320"/>
          </a:xfrm>
          <a:prstGeom prst="rect">
            <a:avLst/>
          </a:prstGeom>
        </p:spPr>
      </p:pic>
    </p:spTree>
    <p:extLst>
      <p:ext uri="{BB962C8B-B14F-4D97-AF65-F5344CB8AC3E}">
        <p14:creationId xmlns:p14="http://schemas.microsoft.com/office/powerpoint/2010/main" val="207241586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6F018-D735-89F6-741E-119A2A2C107B}"/>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5984F60B-8318-CF82-4270-67E395893F31}"/>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AF7CAE16-FF46-6EE8-B1F7-27AADC7DC767}"/>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994209E-8A25-7DBF-1146-825924ED041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84DADC6-255A-C762-953C-762A3B7C63F5}"/>
              </a:ext>
            </a:extLst>
          </p:cNvPr>
          <p:cNvSpPr>
            <a:spLocks noGrp="1"/>
          </p:cNvSpPr>
          <p:nvPr>
            <p:ph type="ftr" sz="quarter" idx="11"/>
          </p:nvPr>
        </p:nvSpPr>
        <p:spPr/>
        <p:txBody>
          <a:bodyPr/>
          <a:lstStyle/>
          <a:p>
            <a:r>
              <a:rPr lang="en-GB"/>
              <a:t>IMCC Cooling Demonstrator Workshop - 5-7 Nov 2025 - R. Losito</a:t>
            </a:r>
            <a:endParaRPr lang="en-US"/>
          </a:p>
        </p:txBody>
      </p:sp>
      <p:sp>
        <p:nvSpPr>
          <p:cNvPr id="7" name="Slide Number Placeholder 6">
            <a:extLst>
              <a:ext uri="{FF2B5EF4-FFF2-40B4-BE49-F238E27FC236}">
                <a16:creationId xmlns:a16="http://schemas.microsoft.com/office/drawing/2014/main" id="{AFD5FA59-041A-7AAB-F636-D075A599EF0E}"/>
              </a:ext>
            </a:extLst>
          </p:cNvPr>
          <p:cNvSpPr>
            <a:spLocks noGrp="1"/>
          </p:cNvSpPr>
          <p:nvPr>
            <p:ph type="sldNum" sz="quarter" idx="12"/>
          </p:nvPr>
        </p:nvSpPr>
        <p:spPr/>
        <p:txBody>
          <a:bodyPr/>
          <a:lstStyle/>
          <a:p>
            <a:fld id="{DFA62233-D717-4EEB-8278-70D60A1CFD21}" type="slidenum">
              <a:rPr lang="en-US" smtClean="0"/>
              <a:t>‹#›</a:t>
            </a:fld>
            <a:endParaRPr lang="en-US"/>
          </a:p>
        </p:txBody>
      </p:sp>
    </p:spTree>
    <p:extLst>
      <p:ext uri="{BB962C8B-B14F-4D97-AF65-F5344CB8AC3E}">
        <p14:creationId xmlns:p14="http://schemas.microsoft.com/office/powerpoint/2010/main" val="234305414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4011"/>
            <a:ext cx="7772400" cy="1371914"/>
          </a:xfrm>
          <a:prstGeom prst="rect">
            <a:avLst/>
          </a:prstGeom>
        </p:spPr>
        <p:txBody>
          <a:bodyPr anchor="b">
            <a:normAutofit/>
          </a:bodyPr>
          <a:lstStyle>
            <a:lvl1pPr algn="ctr">
              <a:defRPr sz="33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143000" y="2718255"/>
            <a:ext cx="6858000" cy="972851"/>
          </a:xfrm>
        </p:spPr>
        <p:txBody>
          <a:bodyPr>
            <a:normAutofit/>
          </a:bodyPr>
          <a:lstStyle>
            <a:lvl1pPr marL="0" indent="0" algn="ctr">
              <a:buNone/>
              <a:defRPr sz="21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2" y="892774"/>
            <a:ext cx="9144000" cy="454910"/>
          </a:xfrm>
          <a:prstGeom prst="rect">
            <a:avLst/>
          </a:prstGeom>
          <a:effectLst>
            <a:outerShdw blurRad="305097" dist="228600" dir="5400000" sx="105000" sy="105000" algn="t" rotWithShape="0">
              <a:prstClr val="black">
                <a:alpha val="23000"/>
              </a:prstClr>
            </a:outerShdw>
          </a:effectLst>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6" y="3728828"/>
            <a:ext cx="2949575" cy="454819"/>
          </a:xfrm>
        </p:spPr>
        <p:txBody>
          <a:bodyPr>
            <a:normAutofit/>
          </a:bodyPr>
          <a:lstStyle>
            <a:lvl1pPr marL="0" indent="0" algn="r">
              <a:buNone/>
              <a:defRPr sz="1200" i="1"/>
            </a:lvl1pPr>
          </a:lstStyle>
          <a:p>
            <a:pPr lvl="0"/>
            <a:r>
              <a:rPr lang="it-IT" dirty="0"/>
              <a:t>Author(s) Name(s) and Affiliation(s)</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68461" y="57205"/>
            <a:ext cx="1721309" cy="91716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2" y="4215320"/>
            <a:ext cx="9144000" cy="932688"/>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187157" y="4395241"/>
            <a:ext cx="2618979" cy="54744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4998568"/>
            <a:ext cx="9143998" cy="202043"/>
          </a:xfrm>
          <a:prstGeom prst="rect">
            <a:avLst/>
          </a:prstGeom>
          <a:noFill/>
        </p:spPr>
        <p:txBody>
          <a:bodyPr wrap="square">
            <a:spAutoFit/>
          </a:bodyPr>
          <a:lstStyle/>
          <a:p>
            <a:pPr algn="ctr"/>
            <a:r>
              <a:rPr kumimoji="0" lang="en-US" altLang="en-US" sz="713"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13"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54569274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05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8188404" y="4849094"/>
            <a:ext cx="798706" cy="273844"/>
          </a:xfrm>
        </p:spPr>
        <p:txBody>
          <a:bodyPr/>
          <a:lstStyle/>
          <a:p>
            <a:fld id="{005C7FBA-D4E9-46CA-9321-3ADA2E368FCD}" type="slidenum">
              <a:rPr lang="en-GB" smtClean="0"/>
              <a:t>‹#›</a:t>
            </a:fld>
            <a:endParaRPr lang="en-GB"/>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77641390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46" y="1301665"/>
            <a:ext cx="7886700" cy="1789688"/>
          </a:xfrm>
          <a:prstGeom prst="rect">
            <a:avLst/>
          </a:prstGeom>
        </p:spPr>
        <p:txBody>
          <a:bodyPr anchor="b">
            <a:normAutofit/>
          </a:bodyPr>
          <a:lstStyle>
            <a:lvl1pPr algn="ctr">
              <a:defRPr sz="3000"/>
            </a:lvl1pPr>
          </a:lstStyle>
          <a:p>
            <a:r>
              <a:rPr lang="en-US"/>
              <a:t>Click to edit Master title style</a:t>
            </a:r>
            <a:endParaRPr lang="en-US" dirty="0"/>
          </a:p>
        </p:txBody>
      </p:sp>
      <p:sp>
        <p:nvSpPr>
          <p:cNvPr id="3" name="Text Placeholder 2"/>
          <p:cNvSpPr>
            <a:spLocks noGrp="1"/>
          </p:cNvSpPr>
          <p:nvPr>
            <p:ph type="body" idx="1"/>
          </p:nvPr>
        </p:nvSpPr>
        <p:spPr>
          <a:xfrm>
            <a:off x="628646" y="3097693"/>
            <a:ext cx="7886700" cy="1125140"/>
          </a:xfrm>
        </p:spPr>
        <p:txBody>
          <a:bodyPr>
            <a:normAutofit/>
          </a:bodyPr>
          <a:lstStyle>
            <a:lvl1pPr marL="0" indent="0" algn="ctr">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4182138"/>
            <a:ext cx="9144000" cy="300413"/>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4" y="4626753"/>
            <a:ext cx="9144001" cy="5167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2" y="892774"/>
            <a:ext cx="9144000" cy="454910"/>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240893" y="4494199"/>
            <a:ext cx="2547965" cy="505100"/>
          </a:xfrm>
          <a:prstGeom prst="rect">
            <a:avLst/>
          </a:prstGeom>
        </p:spPr>
      </p:pic>
    </p:spTree>
    <p:extLst>
      <p:ext uri="{BB962C8B-B14F-4D97-AF65-F5344CB8AC3E}">
        <p14:creationId xmlns:p14="http://schemas.microsoft.com/office/powerpoint/2010/main" val="377280116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50023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r>
              <a:rPr lang="en-GB"/>
              <a:t>IMCC Cooling Demonstrator Workshop - 5-7 Nov 2025 - R. Losito</a:t>
            </a: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02233939"/>
      </p:ext>
    </p:extLst>
  </p:cSld>
  <p:clrMapOvr>
    <a:overrideClrMapping bg1="lt1" tx1="dk1" bg2="lt2" tx2="dk2" accent1="accent1" accent2="accent2" accent3="accent3" accent4="accent4" accent5="accent5" accent6="accent6" hlink="hlink" folHlink="folHlink"/>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4276010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3" y="1260872"/>
            <a:ext cx="7884316"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7884315"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8005258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93267097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5009" y="1112045"/>
            <a:ext cx="4629150" cy="3655219"/>
          </a:xfrm>
        </p:spPr>
        <p:txBody>
          <a:bodyPr/>
          <a:lstStyle>
            <a:lvl1pPr>
              <a:defRPr sz="180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Tree>
    <p:extLst>
      <p:ext uri="{BB962C8B-B14F-4D97-AF65-F5344CB8AC3E}">
        <p14:creationId xmlns:p14="http://schemas.microsoft.com/office/powerpoint/2010/main" val="311435933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112045"/>
            <a:ext cx="4629150" cy="3655219"/>
          </a:xfrm>
        </p:spPr>
        <p:txBody>
          <a:bodyPr anchor="t">
            <a:normAutofit/>
          </a:bodyPr>
          <a:lstStyle>
            <a:lvl1pPr marL="0" indent="0">
              <a:buNone/>
              <a:defRPr sz="12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Tree>
    <p:extLst>
      <p:ext uri="{BB962C8B-B14F-4D97-AF65-F5344CB8AC3E}">
        <p14:creationId xmlns:p14="http://schemas.microsoft.com/office/powerpoint/2010/main" val="425280230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8575288" y="4825690"/>
            <a:ext cx="568712" cy="3178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175394" y="4788897"/>
            <a:ext cx="8787735" cy="99314"/>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177968" y="4335554"/>
            <a:ext cx="6782585" cy="415498"/>
          </a:xfrm>
          <a:prstGeom prst="rect">
            <a:avLst/>
          </a:prstGeom>
          <a:noFill/>
        </p:spPr>
        <p:txBody>
          <a:bodyPr wrap="square" rtlCol="0">
            <a:spAutoFit/>
          </a:bodyPr>
          <a:lstStyle/>
          <a:p>
            <a:pPr algn="just"/>
            <a:r>
              <a:rPr lang="fr-FR" sz="1050" i="1" dirty="0" err="1">
                <a:solidFill>
                  <a:srgbClr val="222222"/>
                </a:solidFill>
                <a:effectLst/>
                <a:latin typeface="Arial Narrow" panose="020B0604020202020204" pitchFamily="34" charset="0"/>
                <a:cs typeface="Arial Narrow" panose="020B0604020202020204" pitchFamily="34" charset="0"/>
              </a:rPr>
              <a:t>Funded</a:t>
            </a:r>
            <a:r>
              <a:rPr lang="fr-FR" sz="1050" i="1" dirty="0">
                <a:solidFill>
                  <a:srgbClr val="222222"/>
                </a:solidFill>
                <a:effectLst/>
                <a:latin typeface="Arial Narrow" panose="020B0604020202020204" pitchFamily="34" charset="0"/>
                <a:cs typeface="Arial Narrow" panose="020B0604020202020204" pitchFamily="34" charset="0"/>
              </a:rPr>
              <a:t> by the </a:t>
            </a:r>
            <a:r>
              <a:rPr lang="fr-FR" sz="1050" i="1" dirty="0" err="1">
                <a:solidFill>
                  <a:srgbClr val="222222"/>
                </a:solidFill>
                <a:effectLst/>
                <a:latin typeface="Arial Narrow" panose="020B0604020202020204" pitchFamily="34" charset="0"/>
                <a:cs typeface="Arial Narrow" panose="020B0604020202020204" pitchFamily="34" charset="0"/>
              </a:rPr>
              <a:t>European</a:t>
            </a:r>
            <a:r>
              <a:rPr lang="fr-FR" sz="1050" i="1" dirty="0">
                <a:solidFill>
                  <a:srgbClr val="222222"/>
                </a:solidFill>
                <a:effectLst/>
                <a:latin typeface="Arial Narrow" panose="020B0604020202020204" pitchFamily="34" charset="0"/>
                <a:cs typeface="Arial Narrow" panose="020B0604020202020204" pitchFamily="34" charset="0"/>
              </a:rPr>
              <a:t> Union (EU). </a:t>
            </a:r>
            <a:r>
              <a:rPr lang="fr-FR" sz="1050" i="1" dirty="0" err="1">
                <a:solidFill>
                  <a:srgbClr val="222222"/>
                </a:solidFill>
                <a:effectLst/>
                <a:latin typeface="Arial Narrow" panose="020B0604020202020204" pitchFamily="34" charset="0"/>
                <a:cs typeface="Arial Narrow" panose="020B0604020202020204" pitchFamily="34" charset="0"/>
              </a:rPr>
              <a:t>Views</a:t>
            </a:r>
            <a:r>
              <a:rPr lang="fr-FR" sz="1050" i="1" dirty="0">
                <a:solidFill>
                  <a:srgbClr val="222222"/>
                </a:solidFill>
                <a:effectLst/>
                <a:latin typeface="Arial Narrow" panose="020B0604020202020204" pitchFamily="34" charset="0"/>
                <a:cs typeface="Arial Narrow" panose="020B0604020202020204" pitchFamily="34" charset="0"/>
              </a:rPr>
              <a:t> and opinions </a:t>
            </a:r>
            <a:r>
              <a:rPr lang="fr-FR" sz="1050" i="1" dirty="0" err="1">
                <a:solidFill>
                  <a:srgbClr val="222222"/>
                </a:solidFill>
                <a:effectLst/>
                <a:latin typeface="Arial Narrow" panose="020B0604020202020204" pitchFamily="34" charset="0"/>
                <a:cs typeface="Arial Narrow" panose="020B0604020202020204" pitchFamily="34" charset="0"/>
              </a:rPr>
              <a:t>expressed</a:t>
            </a:r>
            <a:r>
              <a:rPr lang="fr-FR" sz="1050" i="1" dirty="0">
                <a:solidFill>
                  <a:srgbClr val="222222"/>
                </a:solidFill>
                <a:effectLst/>
                <a:latin typeface="Arial Narrow" panose="020B0604020202020204" pitchFamily="34" charset="0"/>
                <a:cs typeface="Arial Narrow" panose="020B0604020202020204" pitchFamily="34" charset="0"/>
              </a:rPr>
              <a:t> are </a:t>
            </a:r>
            <a:r>
              <a:rPr lang="fr-FR" sz="1050" i="1" dirty="0" err="1">
                <a:solidFill>
                  <a:srgbClr val="222222"/>
                </a:solidFill>
                <a:effectLst/>
                <a:latin typeface="Arial Narrow" panose="020B0604020202020204" pitchFamily="34" charset="0"/>
                <a:cs typeface="Arial Narrow" panose="020B0604020202020204" pitchFamily="34" charset="0"/>
              </a:rPr>
              <a:t>however</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those</a:t>
            </a:r>
            <a:r>
              <a:rPr lang="fr-FR" sz="1050" i="1" dirty="0">
                <a:solidFill>
                  <a:srgbClr val="222222"/>
                </a:solidFill>
                <a:effectLst/>
                <a:latin typeface="Arial Narrow" panose="020B0604020202020204" pitchFamily="34" charset="0"/>
                <a:cs typeface="Arial Narrow" panose="020B0604020202020204" pitchFamily="34" charset="0"/>
              </a:rPr>
              <a:t> of the </a:t>
            </a:r>
            <a:r>
              <a:rPr lang="fr-FR" sz="1050" i="1" dirty="0" err="1">
                <a:solidFill>
                  <a:srgbClr val="222222"/>
                </a:solidFill>
                <a:effectLst/>
                <a:latin typeface="Arial Narrow" panose="020B0604020202020204" pitchFamily="34" charset="0"/>
                <a:cs typeface="Arial Narrow" panose="020B0604020202020204" pitchFamily="34" charset="0"/>
              </a:rPr>
              <a:t>author</a:t>
            </a:r>
            <a:r>
              <a:rPr lang="fr-FR" sz="1050" i="1" dirty="0">
                <a:solidFill>
                  <a:srgbClr val="222222"/>
                </a:solidFill>
                <a:effectLst/>
                <a:latin typeface="Arial Narrow" panose="020B0604020202020204" pitchFamily="34" charset="0"/>
                <a:cs typeface="Arial Narrow" panose="020B0604020202020204" pitchFamily="34" charset="0"/>
              </a:rPr>
              <a:t>(s) </a:t>
            </a:r>
            <a:r>
              <a:rPr lang="fr-FR" sz="1050" i="1" dirty="0" err="1">
                <a:solidFill>
                  <a:srgbClr val="222222"/>
                </a:solidFill>
                <a:effectLst/>
                <a:latin typeface="Arial Narrow" panose="020B0604020202020204" pitchFamily="34" charset="0"/>
                <a:cs typeface="Arial Narrow" panose="020B0604020202020204" pitchFamily="34" charset="0"/>
              </a:rPr>
              <a:t>only</a:t>
            </a:r>
            <a:r>
              <a:rPr lang="fr-FR" sz="1050" i="1" dirty="0">
                <a:solidFill>
                  <a:srgbClr val="222222"/>
                </a:solidFill>
                <a:effectLst/>
                <a:latin typeface="Arial Narrow" panose="020B0604020202020204" pitchFamily="34" charset="0"/>
                <a:cs typeface="Arial Narrow" panose="020B0604020202020204" pitchFamily="34" charset="0"/>
              </a:rPr>
              <a:t> and do not </a:t>
            </a:r>
            <a:r>
              <a:rPr lang="fr-FR" sz="1050" i="1" dirty="0" err="1">
                <a:solidFill>
                  <a:srgbClr val="222222"/>
                </a:solidFill>
                <a:effectLst/>
                <a:latin typeface="Arial Narrow" panose="020B0604020202020204" pitchFamily="34" charset="0"/>
                <a:cs typeface="Arial Narrow" panose="020B0604020202020204" pitchFamily="34" charset="0"/>
              </a:rPr>
              <a:t>necessarily</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reflect</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those</a:t>
            </a:r>
            <a:r>
              <a:rPr lang="fr-FR" sz="1050" i="1" dirty="0">
                <a:solidFill>
                  <a:srgbClr val="222222"/>
                </a:solidFill>
                <a:effectLst/>
                <a:latin typeface="Arial Narrow" panose="020B0604020202020204" pitchFamily="34" charset="0"/>
                <a:cs typeface="Arial Narrow" panose="020B0604020202020204" pitchFamily="34" charset="0"/>
              </a:rPr>
              <a:t> of the EU or </a:t>
            </a:r>
            <a:r>
              <a:rPr lang="fr-FR" sz="1050" i="1" dirty="0" err="1">
                <a:solidFill>
                  <a:srgbClr val="222222"/>
                </a:solidFill>
                <a:effectLst/>
                <a:latin typeface="Arial Narrow" panose="020B0604020202020204" pitchFamily="34" charset="0"/>
                <a:cs typeface="Arial Narrow" panose="020B0604020202020204" pitchFamily="34" charset="0"/>
              </a:rPr>
              <a:t>European</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Research</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Executive</a:t>
            </a:r>
            <a:r>
              <a:rPr lang="fr-FR" sz="1050" i="1" dirty="0">
                <a:solidFill>
                  <a:srgbClr val="222222"/>
                </a:solidFill>
                <a:effectLst/>
                <a:latin typeface="Arial Narrow" panose="020B0604020202020204" pitchFamily="34" charset="0"/>
                <a:cs typeface="Arial Narrow" panose="020B0604020202020204" pitchFamily="34" charset="0"/>
              </a:rPr>
              <a:t> Agency (REA). </a:t>
            </a:r>
            <a:r>
              <a:rPr lang="fr-FR" sz="1050" i="1" dirty="0" err="1">
                <a:solidFill>
                  <a:srgbClr val="222222"/>
                </a:solidFill>
                <a:effectLst/>
                <a:latin typeface="Arial Narrow" panose="020B0604020202020204" pitchFamily="34" charset="0"/>
                <a:cs typeface="Arial Narrow" panose="020B0604020202020204" pitchFamily="34" charset="0"/>
              </a:rPr>
              <a:t>Neither</a:t>
            </a:r>
            <a:r>
              <a:rPr lang="fr-FR" sz="1050" i="1" dirty="0">
                <a:solidFill>
                  <a:srgbClr val="222222"/>
                </a:solidFill>
                <a:effectLst/>
                <a:latin typeface="Arial Narrow" panose="020B0604020202020204" pitchFamily="34" charset="0"/>
                <a:cs typeface="Arial Narrow" panose="020B0604020202020204" pitchFamily="34" charset="0"/>
              </a:rPr>
              <a:t> the EU </a:t>
            </a:r>
            <a:r>
              <a:rPr lang="fr-FR" sz="1050" i="1" dirty="0" err="1">
                <a:solidFill>
                  <a:srgbClr val="222222"/>
                </a:solidFill>
                <a:effectLst/>
                <a:latin typeface="Arial Narrow" panose="020B0604020202020204" pitchFamily="34" charset="0"/>
                <a:cs typeface="Arial Narrow" panose="020B0604020202020204" pitchFamily="34" charset="0"/>
              </a:rPr>
              <a:t>nor</a:t>
            </a:r>
            <a:r>
              <a:rPr lang="fr-FR" sz="1050" i="1" dirty="0">
                <a:solidFill>
                  <a:srgbClr val="222222"/>
                </a:solidFill>
                <a:effectLst/>
                <a:latin typeface="Arial Narrow" panose="020B0604020202020204" pitchFamily="34" charset="0"/>
                <a:cs typeface="Arial Narrow" panose="020B0604020202020204" pitchFamily="34" charset="0"/>
              </a:rPr>
              <a:t> the REA can </a:t>
            </a:r>
            <a:r>
              <a:rPr lang="fr-FR" sz="1050" i="1" dirty="0" err="1">
                <a:solidFill>
                  <a:srgbClr val="222222"/>
                </a:solidFill>
                <a:effectLst/>
                <a:latin typeface="Arial Narrow" panose="020B0604020202020204" pitchFamily="34" charset="0"/>
                <a:cs typeface="Arial Narrow" panose="020B0604020202020204" pitchFamily="34" charset="0"/>
              </a:rPr>
              <a:t>be</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held</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responsible</a:t>
            </a:r>
            <a:r>
              <a:rPr lang="fr-FR" sz="1050" i="1" dirty="0">
                <a:solidFill>
                  <a:srgbClr val="222222"/>
                </a:solidFill>
                <a:effectLst/>
                <a:latin typeface="Arial Narrow" panose="020B0604020202020204" pitchFamily="34" charset="0"/>
                <a:cs typeface="Arial Narrow" panose="020B0604020202020204" pitchFamily="34" charset="0"/>
              </a:rPr>
              <a:t> for </a:t>
            </a:r>
            <a:r>
              <a:rPr lang="fr-FR" sz="1050" i="1" dirty="0" err="1">
                <a:solidFill>
                  <a:srgbClr val="222222"/>
                </a:solidFill>
                <a:effectLst/>
                <a:latin typeface="Arial Narrow" panose="020B0604020202020204" pitchFamily="34" charset="0"/>
                <a:cs typeface="Arial Narrow" panose="020B0604020202020204" pitchFamily="34" charset="0"/>
              </a:rPr>
              <a:t>them</a:t>
            </a:r>
            <a:r>
              <a:rPr lang="fr-FR" sz="1050" i="1" dirty="0">
                <a:solidFill>
                  <a:srgbClr val="222222"/>
                </a:solidFill>
                <a:effectLst/>
                <a:latin typeface="Arial Narrow" panose="020B0604020202020204" pitchFamily="34" charset="0"/>
                <a:cs typeface="Arial Narrow" panose="020B0604020202020204" pitchFamily="34" charset="0"/>
              </a:rPr>
              <a:t>.</a:t>
            </a:r>
            <a:endParaRPr lang="fr-FR" sz="105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445446" y="1745401"/>
            <a:ext cx="6247628" cy="2174728"/>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103971" y="4869657"/>
            <a:ext cx="7064996" cy="273844"/>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2740" y="0"/>
            <a:ext cx="9144000" cy="1417320"/>
          </a:xfrm>
          <a:prstGeom prst="rect">
            <a:avLst/>
          </a:prstGeom>
        </p:spPr>
      </p:pic>
    </p:spTree>
    <p:extLst>
      <p:ext uri="{BB962C8B-B14F-4D97-AF65-F5344CB8AC3E}">
        <p14:creationId xmlns:p14="http://schemas.microsoft.com/office/powerpoint/2010/main" val="293302993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a:xfrm>
            <a:off x="457201" y="187459"/>
            <a:ext cx="8226854" cy="705332"/>
          </a:xfrm>
        </p:spPr>
        <p:txBody>
          <a:bodyPr/>
          <a:lstStyle>
            <a:lvl1pPr algn="l">
              <a:defRPr/>
            </a:lvl1pPr>
          </a:lstStyle>
          <a:p>
            <a:r>
              <a:rPr kumimoji="0" lang="en-GB" noProof="0"/>
              <a:t>Click to edit Master title style</a:t>
            </a:r>
          </a:p>
        </p:txBody>
      </p:sp>
      <p:sp>
        <p:nvSpPr>
          <p:cNvPr id="3" name="Espace réservé du contenu 2"/>
          <p:cNvSpPr>
            <a:spLocks noGrp="1"/>
          </p:cNvSpPr>
          <p:nvPr>
            <p:ph idx="1"/>
          </p:nvPr>
        </p:nvSpPr>
        <p:spPr>
          <a:xfrm>
            <a:off x="457201" y="992124"/>
            <a:ext cx="8226854" cy="3502647"/>
          </a:xfrm>
        </p:spPr>
        <p:txBody>
          <a:bodyPr/>
          <a:lstStyle>
            <a:lvl1pPr marL="277735" indent="-257162">
              <a:buClr>
                <a:schemeClr val="tx1"/>
              </a:buClr>
              <a:buFont typeface="Arial" panose="020B0604020202020204" pitchFamily="34" charset="0"/>
              <a:buChar cha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en-GB" noProof="0"/>
              <a:t>Click to edit Master text styles</a:t>
            </a:r>
          </a:p>
          <a:p>
            <a:pPr lvl="1" eaLnBrk="1" latinLnBrk="0" hangingPunct="1"/>
            <a:r>
              <a:rPr lang="en-GB" noProof="0"/>
              <a:t>Second level</a:t>
            </a:r>
          </a:p>
          <a:p>
            <a:pPr lvl="2" eaLnBrk="1" latinLnBrk="0" hangingPunct="1"/>
            <a:r>
              <a:rPr lang="en-GB" noProof="0"/>
              <a:t>Third level</a:t>
            </a:r>
          </a:p>
          <a:p>
            <a:pPr lvl="3" eaLnBrk="1" latinLnBrk="0" hangingPunct="1"/>
            <a:r>
              <a:rPr lang="en-GB" noProof="0"/>
              <a:t>Fourth level</a:t>
            </a:r>
          </a:p>
          <a:p>
            <a:pPr lvl="4" eaLnBrk="1" latinLnBrk="0" hangingPunct="1"/>
            <a:r>
              <a:rPr lang="en-GB" noProof="0"/>
              <a:t>Fifth level</a:t>
            </a:r>
            <a:endParaRPr kumimoji="0" lang="en-GB" noProof="0"/>
          </a:p>
        </p:txBody>
      </p:sp>
      <p:sp>
        <p:nvSpPr>
          <p:cNvPr id="4" name="Date Placeholder 1"/>
          <p:cNvSpPr>
            <a:spLocks noGrp="1"/>
          </p:cNvSpPr>
          <p:nvPr>
            <p:ph type="dt" sz="half" idx="2"/>
          </p:nvPr>
        </p:nvSpPr>
        <p:spPr>
          <a:xfrm>
            <a:off x="2969335" y="4771790"/>
            <a:ext cx="2133600" cy="273844"/>
          </a:xfrm>
          <a:prstGeom prst="rect">
            <a:avLst/>
          </a:prstGeom>
        </p:spPr>
        <p:txBody>
          <a:bodyPr vert="horz" lIns="91440" tIns="45720" rIns="91440" bIns="45720" rtlCol="0" anchor="ctr"/>
          <a:lstStyle>
            <a:lvl1pPr algn="l">
              <a:defRPr sz="825">
                <a:solidFill>
                  <a:schemeClr val="bg1"/>
                </a:solidFill>
              </a:defRPr>
            </a:lvl1pPr>
          </a:lstStyle>
          <a:p>
            <a:endParaRPr lang="en-US" dirty="0"/>
          </a:p>
        </p:txBody>
      </p:sp>
      <p:sp>
        <p:nvSpPr>
          <p:cNvPr id="5" name="Footer Placeholder 2"/>
          <p:cNvSpPr>
            <a:spLocks noGrp="1"/>
          </p:cNvSpPr>
          <p:nvPr>
            <p:ph type="ftr" sz="quarter" idx="3"/>
          </p:nvPr>
        </p:nvSpPr>
        <p:spPr>
          <a:xfrm>
            <a:off x="5182756" y="4767270"/>
            <a:ext cx="2895600" cy="273844"/>
          </a:xfrm>
          <a:prstGeom prst="rect">
            <a:avLst/>
          </a:prstGeom>
        </p:spPr>
        <p:txBody>
          <a:bodyPr vert="horz" lIns="91440" tIns="45720" rIns="91440" bIns="45720" rtlCol="0" anchor="ctr"/>
          <a:lstStyle>
            <a:lvl1pPr algn="l">
              <a:defRPr sz="825">
                <a:solidFill>
                  <a:schemeClr val="bg1"/>
                </a:solidFill>
              </a:defRPr>
            </a:lvl1pPr>
          </a:lstStyle>
          <a:p>
            <a:r>
              <a:rPr lang="en-GB"/>
              <a:t>IMCC Cooling Demonstrator Workshop - 5-7 Nov 2025 - R. Losito</a:t>
            </a:r>
            <a:endParaRPr lang="en-US" dirty="0"/>
          </a:p>
        </p:txBody>
      </p:sp>
      <p:sp>
        <p:nvSpPr>
          <p:cNvPr id="6" name="Slide Number Placeholder 3"/>
          <p:cNvSpPr>
            <a:spLocks noGrp="1"/>
          </p:cNvSpPr>
          <p:nvPr>
            <p:ph type="sldNum" sz="quarter" idx="4"/>
          </p:nvPr>
        </p:nvSpPr>
        <p:spPr>
          <a:xfrm>
            <a:off x="8185377" y="4767270"/>
            <a:ext cx="501424" cy="273844"/>
          </a:xfrm>
          <a:prstGeom prst="rect">
            <a:avLst/>
          </a:prstGeom>
        </p:spPr>
        <p:txBody>
          <a:bodyPr vert="horz" lIns="91440" tIns="45720" rIns="91440" bIns="45720" rtlCol="0" anchor="ctr"/>
          <a:lstStyle>
            <a:lvl1pPr algn="r">
              <a:defRPr sz="1200">
                <a:solidFill>
                  <a:schemeClr val="bg1"/>
                </a:solidFill>
              </a:defRPr>
            </a:lvl1pPr>
          </a:lstStyle>
          <a:p>
            <a:fld id="{17918391-D411-FE40-AAD7-861AE5233E0E}" type="slidenum">
              <a:rPr lang="en-US" smtClean="0"/>
              <a:pPr/>
              <a:t>‹#›</a:t>
            </a:fld>
            <a:endParaRPr lang="en-US"/>
          </a:p>
        </p:txBody>
      </p:sp>
    </p:spTree>
    <p:extLst>
      <p:ext uri="{BB962C8B-B14F-4D97-AF65-F5344CB8AC3E}">
        <p14:creationId xmlns:p14="http://schemas.microsoft.com/office/powerpoint/2010/main" val="378229414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Titolo e contenuto">
    <p:spTree>
      <p:nvGrpSpPr>
        <p:cNvPr id="1" name=""/>
        <p:cNvGrpSpPr/>
        <p:nvPr/>
      </p:nvGrpSpPr>
      <p:grpSpPr>
        <a:xfrm>
          <a:off x="0" y="0"/>
          <a:ext cx="0" cy="0"/>
          <a:chOff x="0" y="0"/>
          <a:chExt cx="0" cy="0"/>
        </a:xfrm>
      </p:grpSpPr>
      <p:pic>
        <p:nvPicPr>
          <p:cNvPr id="22" name="Image 8" descr="MUON-Slide-graphBase-pagebottom.jpg">
            <a:extLst>
              <a:ext uri="{FF2B5EF4-FFF2-40B4-BE49-F238E27FC236}">
                <a16:creationId xmlns:a16="http://schemas.microsoft.com/office/drawing/2014/main" id="{B6225800-B930-FB56-9EDD-E421D45C78B4}"/>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4651511"/>
            <a:ext cx="9142367" cy="497987"/>
          </a:xfrm>
          <a:prstGeom prst="rect">
            <a:avLst/>
          </a:prstGeom>
        </p:spPr>
      </p:pic>
      <p:sp>
        <p:nvSpPr>
          <p:cNvPr id="16" name="Segnaposto testo 2">
            <a:extLst>
              <a:ext uri="{FF2B5EF4-FFF2-40B4-BE49-F238E27FC236}">
                <a16:creationId xmlns:a16="http://schemas.microsoft.com/office/drawing/2014/main" id="{497CAC99-CE2D-C668-9482-6D18316DB82F}"/>
              </a:ext>
            </a:extLst>
          </p:cNvPr>
          <p:cNvSpPr>
            <a:spLocks noGrp="1"/>
          </p:cNvSpPr>
          <p:nvPr>
            <p:ph idx="1" hasCustomPrompt="1"/>
          </p:nvPr>
        </p:nvSpPr>
        <p:spPr>
          <a:xfrm>
            <a:off x="628650" y="945001"/>
            <a:ext cx="7886700" cy="3687722"/>
          </a:xfrm>
          <a:prstGeom prst="rect">
            <a:avLst/>
          </a:prstGeom>
        </p:spPr>
        <p:txBody>
          <a:bodyPr vert="horz" lIns="91440" tIns="45720" rIns="91440" bIns="45720" rtlCol="0">
            <a:normAutofit/>
          </a:bodyPr>
          <a:lstStyle>
            <a:lvl1pPr marL="240030" indent="-240030">
              <a:buClr>
                <a:srgbClr val="FF0000"/>
              </a:buClr>
              <a:buFont typeface="Wingdings" panose="05000000000000000000" pitchFamily="2" charset="2"/>
              <a:buChar char="§"/>
              <a:defRPr lang="it-IT" sz="27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582930" indent="-240030">
              <a:buClr>
                <a:srgbClr val="FF0000"/>
              </a:buClr>
              <a:buFont typeface="Wingdings" panose="05000000000000000000" pitchFamily="2" charset="2"/>
              <a:buChar char="§"/>
              <a:defRPr lang="it-IT" sz="24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857250" indent="-171450">
              <a:buClr>
                <a:srgbClr val="FF0000"/>
              </a:buClr>
              <a:buFont typeface="Wingdings" panose="05000000000000000000" pitchFamily="2" charset="2"/>
              <a:buChar char="§"/>
              <a:defRPr lang="it-IT" sz="21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200150" indent="-171450">
              <a:buClr>
                <a:srgbClr val="FF0000"/>
              </a:buClr>
              <a:buFont typeface="Wingdings" panose="05000000000000000000" pitchFamily="2" charset="2"/>
              <a:buChar char="§"/>
              <a:defRPr lang="it-IT" sz="18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1543050" indent="-171450">
              <a:buClr>
                <a:srgbClr val="FF0000"/>
              </a:buClr>
              <a:buFont typeface="Wingdings" panose="05000000000000000000" pitchFamily="2" charset="2"/>
              <a:buChar char="§"/>
              <a:defRPr lang="en-GB" sz="135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5pPr>
          </a:lstStyle>
          <a:p>
            <a:pPr lvl="0"/>
            <a:r>
              <a:rPr lang="it-IT" dirty="0"/>
              <a:t>Select to </a:t>
            </a:r>
            <a:r>
              <a:rPr lang="it-IT" dirty="0" err="1"/>
              <a:t>modify</a:t>
            </a:r>
            <a:r>
              <a:rPr lang="it-IT" dirty="0"/>
              <a:t> styles </a:t>
            </a:r>
          </a:p>
          <a:p>
            <a:pPr lvl="1"/>
            <a:r>
              <a:rPr lang="it-IT" dirty="0"/>
              <a:t>Second </a:t>
            </a:r>
            <a:r>
              <a:rPr lang="it-IT" dirty="0" err="1"/>
              <a:t>level</a:t>
            </a:r>
            <a:endParaRPr lang="it-IT" dirty="0"/>
          </a:p>
          <a:p>
            <a:pPr lvl="2"/>
            <a:r>
              <a:rPr lang="it-IT" dirty="0"/>
              <a:t>Third </a:t>
            </a:r>
            <a:r>
              <a:rPr lang="it-IT" dirty="0" err="1"/>
              <a:t>level</a:t>
            </a:r>
            <a:endParaRPr lang="it-IT" dirty="0"/>
          </a:p>
          <a:p>
            <a:pPr lvl="3"/>
            <a:r>
              <a:rPr lang="it-IT" dirty="0" err="1"/>
              <a:t>Fourth</a:t>
            </a:r>
            <a:r>
              <a:rPr lang="it-IT" dirty="0"/>
              <a:t> </a:t>
            </a:r>
            <a:r>
              <a:rPr lang="it-IT" dirty="0" err="1"/>
              <a:t>level</a:t>
            </a:r>
            <a:endParaRPr lang="it-IT" dirty="0"/>
          </a:p>
          <a:p>
            <a:pPr lvl="4"/>
            <a:r>
              <a:rPr lang="it-IT" dirty="0"/>
              <a:t>Fifth </a:t>
            </a:r>
            <a:r>
              <a:rPr lang="it-IT" dirty="0" err="1"/>
              <a:t>level</a:t>
            </a:r>
            <a:endParaRPr lang="en-GB" dirty="0"/>
          </a:p>
        </p:txBody>
      </p:sp>
      <p:sp>
        <p:nvSpPr>
          <p:cNvPr id="17" name="Segnaposto data 3">
            <a:extLst>
              <a:ext uri="{FF2B5EF4-FFF2-40B4-BE49-F238E27FC236}">
                <a16:creationId xmlns:a16="http://schemas.microsoft.com/office/drawing/2014/main" id="{6A474FD9-F076-E648-1C70-BF4EE7BB1F21}"/>
              </a:ext>
            </a:extLst>
          </p:cNvPr>
          <p:cNvSpPr>
            <a:spLocks noGrp="1" noRot="1" noMove="1" noResize="1" noEditPoints="1" noAdjustHandles="1" noChangeArrowheads="1" noChangeShapeType="1"/>
          </p:cNvSpPr>
          <p:nvPr>
            <p:ph type="dt" sz="half" idx="2"/>
          </p:nvPr>
        </p:nvSpPr>
        <p:spPr>
          <a:xfrm>
            <a:off x="551622" y="4795446"/>
            <a:ext cx="2134428" cy="273844"/>
          </a:xfrm>
          <a:prstGeom prst="rect">
            <a:avLst/>
          </a:prstGeom>
        </p:spPr>
        <p:txBody>
          <a:bodyPr vert="horz" lIns="91440" tIns="45720" rIns="91440" bIns="45720" rtlCol="0" anchor="ctr"/>
          <a:lstStyle>
            <a:lvl1pPr algn="l">
              <a:defRPr lang="en-US" sz="900" kern="1200" smtClean="0">
                <a:solidFill>
                  <a:schemeClr val="tx1">
                    <a:tint val="75000"/>
                  </a:schemeClr>
                </a:solidFill>
                <a:latin typeface="+mn-lt"/>
                <a:ea typeface="+mn-ea"/>
                <a:cs typeface="+mn-cs"/>
              </a:defRPr>
            </a:lvl1pPr>
          </a:lstStyle>
          <a:p>
            <a:endParaRPr lang="en-GB" dirty="0"/>
          </a:p>
        </p:txBody>
      </p:sp>
      <p:sp>
        <p:nvSpPr>
          <p:cNvPr id="19" name="Segnaposto numero diapositiva 5">
            <a:extLst>
              <a:ext uri="{FF2B5EF4-FFF2-40B4-BE49-F238E27FC236}">
                <a16:creationId xmlns:a16="http://schemas.microsoft.com/office/drawing/2014/main" id="{B39162C5-9BC6-7F5F-4512-CDC3408B283E}"/>
              </a:ext>
            </a:extLst>
          </p:cNvPr>
          <p:cNvSpPr>
            <a:spLocks noGrp="1" noRot="1" noMove="1" noResize="1" noEditPoints="1" noAdjustHandles="1" noChangeArrowheads="1" noChangeShapeType="1"/>
          </p:cNvSpPr>
          <p:nvPr>
            <p:ph type="sldNum" sz="quarter" idx="4"/>
          </p:nvPr>
        </p:nvSpPr>
        <p:spPr>
          <a:xfrm>
            <a:off x="6443858" y="4767263"/>
            <a:ext cx="2057400" cy="273844"/>
          </a:xfrm>
          <a:prstGeom prst="rect">
            <a:avLst/>
          </a:prstGeom>
        </p:spPr>
        <p:txBody>
          <a:bodyPr vert="horz" lIns="91440" tIns="45720" rIns="91440" bIns="45720" rtlCol="0" anchor="ctr"/>
          <a:lstStyle>
            <a:lvl1pPr algn="r">
              <a:defRPr sz="900" b="1">
                <a:solidFill>
                  <a:schemeClr val="bg1">
                    <a:lumMod val="95000"/>
                  </a:schemeClr>
                </a:solidFill>
              </a:defRPr>
            </a:lvl1pPr>
          </a:lstStyle>
          <a:p>
            <a:fld id="{A16AB2F8-5338-F742-A59E-35F5B82165E6}" type="slidenum">
              <a:rPr lang="en-GB" smtClean="0"/>
              <a:pPr/>
              <a:t>‹#›</a:t>
            </a:fld>
            <a:endParaRPr lang="en-GB" dirty="0"/>
          </a:p>
        </p:txBody>
      </p:sp>
      <p:pic>
        <p:nvPicPr>
          <p:cNvPr id="2" name="Image 85" descr="MCC-inernational-finalV01.png">
            <a:extLst>
              <a:ext uri="{FF2B5EF4-FFF2-40B4-BE49-F238E27FC236}">
                <a16:creationId xmlns:a16="http://schemas.microsoft.com/office/drawing/2014/main" id="{FA1E9B68-C5BB-B40D-6373-05E9B70C11B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 y="0"/>
            <a:ext cx="944105" cy="945000"/>
          </a:xfrm>
          <a:prstGeom prst="rect">
            <a:avLst/>
          </a:prstGeom>
        </p:spPr>
      </p:pic>
      <p:sp>
        <p:nvSpPr>
          <p:cNvPr id="4" name="Titolo 1">
            <a:extLst>
              <a:ext uri="{FF2B5EF4-FFF2-40B4-BE49-F238E27FC236}">
                <a16:creationId xmlns:a16="http://schemas.microsoft.com/office/drawing/2014/main" id="{088F58E1-5B85-E45C-9ADA-B79659903AF6}"/>
              </a:ext>
            </a:extLst>
          </p:cNvPr>
          <p:cNvSpPr>
            <a:spLocks noGrp="1"/>
          </p:cNvSpPr>
          <p:nvPr>
            <p:ph type="title" hasCustomPrompt="1"/>
          </p:nvPr>
        </p:nvSpPr>
        <p:spPr>
          <a:xfrm>
            <a:off x="944996" y="231128"/>
            <a:ext cx="7165028" cy="510869"/>
          </a:xfrm>
          <a:prstGeom prst="rect">
            <a:avLst/>
          </a:prstGeom>
        </p:spPr>
        <p:txBody>
          <a:bodyPr>
            <a:noAutofit/>
          </a:bodyPr>
          <a:lstStyle>
            <a:lvl1pPr algn="ctr">
              <a:defRPr lang="en-GB" sz="3300" b="1" kern="1200" cap="small" dirty="0">
                <a:solidFill>
                  <a:schemeClr val="tx1"/>
                </a:solidFill>
                <a:latin typeface="Calibri" panose="020F0502020204030204" pitchFamily="34" charset="0"/>
                <a:ea typeface="Calibri" panose="020F0502020204030204" pitchFamily="34" charset="0"/>
                <a:cs typeface="Calibri" panose="020F0502020204030204" pitchFamily="34" charset="0"/>
              </a:defRPr>
            </a:lvl1pPr>
          </a:lstStyle>
          <a:p>
            <a:r>
              <a:rPr lang="it-IT" sz="3000" dirty="0"/>
              <a:t>TITLE</a:t>
            </a:r>
            <a:endParaRPr lang="en-GB" sz="3000" dirty="0"/>
          </a:p>
        </p:txBody>
      </p:sp>
      <p:sp>
        <p:nvSpPr>
          <p:cNvPr id="7" name="Date Placeholder 2">
            <a:extLst>
              <a:ext uri="{FF2B5EF4-FFF2-40B4-BE49-F238E27FC236}">
                <a16:creationId xmlns:a16="http://schemas.microsoft.com/office/drawing/2014/main" id="{36A425A5-E202-730C-E988-F0D493B28D49}"/>
              </a:ext>
            </a:extLst>
          </p:cNvPr>
          <p:cNvSpPr txBox="1">
            <a:spLocks/>
          </p:cNvSpPr>
          <p:nvPr userDrawn="1"/>
        </p:nvSpPr>
        <p:spPr>
          <a:xfrm>
            <a:off x="551622" y="4909746"/>
            <a:ext cx="2248728" cy="273844"/>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dirty="0"/>
          </a:p>
        </p:txBody>
      </p:sp>
      <p:sp>
        <p:nvSpPr>
          <p:cNvPr id="5" name="Footer Placeholder 3">
            <a:extLst>
              <a:ext uri="{FF2B5EF4-FFF2-40B4-BE49-F238E27FC236}">
                <a16:creationId xmlns:a16="http://schemas.microsoft.com/office/drawing/2014/main" id="{3502DF86-BCC2-6C4F-811D-421817A93AF9}"/>
              </a:ext>
            </a:extLst>
          </p:cNvPr>
          <p:cNvSpPr txBox="1">
            <a:spLocks/>
          </p:cNvSpPr>
          <p:nvPr userDrawn="1"/>
        </p:nvSpPr>
        <p:spPr>
          <a:xfrm>
            <a:off x="3105978" y="4022196"/>
            <a:ext cx="3086100" cy="273844"/>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dirty="0"/>
          </a:p>
        </p:txBody>
      </p:sp>
      <p:sp>
        <p:nvSpPr>
          <p:cNvPr id="6" name="Date Placeholder 2">
            <a:extLst>
              <a:ext uri="{FF2B5EF4-FFF2-40B4-BE49-F238E27FC236}">
                <a16:creationId xmlns:a16="http://schemas.microsoft.com/office/drawing/2014/main" id="{E2F0AE32-5762-9601-80C5-0370FF74A8CB}"/>
              </a:ext>
            </a:extLst>
          </p:cNvPr>
          <p:cNvSpPr txBox="1">
            <a:spLocks/>
          </p:cNvSpPr>
          <p:nvPr userDrawn="1"/>
        </p:nvSpPr>
        <p:spPr>
          <a:xfrm>
            <a:off x="628650" y="4022196"/>
            <a:ext cx="2384667" cy="273844"/>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900" b="1" dirty="0">
              <a:solidFill>
                <a:schemeClr val="bg1"/>
              </a:solidFill>
            </a:endParaRPr>
          </a:p>
        </p:txBody>
      </p:sp>
      <p:pic>
        <p:nvPicPr>
          <p:cNvPr id="9" name="Picture 8" descr="A blue and black logo&#10;&#10;AI-generated content may be incorrect.">
            <a:extLst>
              <a:ext uri="{FF2B5EF4-FFF2-40B4-BE49-F238E27FC236}">
                <a16:creationId xmlns:a16="http://schemas.microsoft.com/office/drawing/2014/main" id="{188FC0FE-E099-E920-F8F8-A392A5FD68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974099" y="160142"/>
            <a:ext cx="1287290" cy="581855"/>
          </a:xfrm>
          <a:prstGeom prst="rect">
            <a:avLst/>
          </a:prstGeom>
        </p:spPr>
      </p:pic>
    </p:spTree>
    <p:extLst>
      <p:ext uri="{BB962C8B-B14F-4D97-AF65-F5344CB8AC3E}">
        <p14:creationId xmlns:p14="http://schemas.microsoft.com/office/powerpoint/2010/main" val="18921350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4034207742"/>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ligh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56F1D6D-26C8-AC5C-A07B-693010387333}"/>
              </a:ext>
            </a:extLst>
          </p:cNvPr>
          <p:cNvSpPr>
            <a:spLocks noGrp="1"/>
          </p:cNvSpPr>
          <p:nvPr>
            <p:ph type="title" hasCustomPrompt="1"/>
          </p:nvPr>
        </p:nvSpPr>
        <p:spPr>
          <a:xfrm>
            <a:off x="685800" y="1898166"/>
            <a:ext cx="7502652" cy="1791419"/>
          </a:xfrm>
          <a:prstGeom prst="rect">
            <a:avLst/>
          </a:prstGeom>
          <a:noFill/>
        </p:spPr>
        <p:txBody>
          <a:bodyPr lIns="0" tIns="0" rIns="0" bIns="0" anchor="ctr">
            <a:normAutofit/>
          </a:bodyPr>
          <a:lstStyle>
            <a:lvl1pPr>
              <a:lnSpc>
                <a:spcPct val="90000"/>
              </a:lnSpc>
              <a:defRPr sz="4725" b="1" i="0">
                <a:solidFill>
                  <a:schemeClr val="tx2"/>
                </a:solidFill>
                <a:latin typeface="Helvetica" pitchFamily="2" charset="0"/>
              </a:defRPr>
            </a:lvl1pPr>
          </a:lstStyle>
          <a:p>
            <a:r>
              <a:rPr lang="en-US" dirty="0"/>
              <a:t>Presentation title</a:t>
            </a:r>
            <a:br>
              <a:rPr lang="en-US" dirty="0"/>
            </a:br>
            <a:r>
              <a:rPr lang="en-US" dirty="0"/>
              <a:t>placeholder text</a:t>
            </a:r>
          </a:p>
        </p:txBody>
      </p:sp>
      <p:sp>
        <p:nvSpPr>
          <p:cNvPr id="2" name="Text Placeholder 3">
            <a:extLst>
              <a:ext uri="{FF2B5EF4-FFF2-40B4-BE49-F238E27FC236}">
                <a16:creationId xmlns:a16="http://schemas.microsoft.com/office/drawing/2014/main" id="{90BF925A-4769-8F5E-E189-BA9570FDBF20}"/>
              </a:ext>
            </a:extLst>
          </p:cNvPr>
          <p:cNvSpPr>
            <a:spLocks noGrp="1"/>
          </p:cNvSpPr>
          <p:nvPr>
            <p:ph type="body" sz="quarter" idx="13" hasCustomPrompt="1"/>
          </p:nvPr>
        </p:nvSpPr>
        <p:spPr>
          <a:xfrm>
            <a:off x="685801" y="3836817"/>
            <a:ext cx="7502652" cy="208858"/>
          </a:xfrm>
          <a:prstGeom prst="rect">
            <a:avLst/>
          </a:prstGeom>
          <a:noFill/>
          <a:ln>
            <a:noFill/>
          </a:ln>
        </p:spPr>
        <p:txBody>
          <a:bodyPr lIns="0" tIns="0" rIns="0" bIns="0">
            <a:noAutofit/>
          </a:bodyPr>
          <a:lstStyle>
            <a:lvl1pPr marL="8335" indent="0" algn="l" defTabSz="685800" rtl="0" eaLnBrk="1" latinLnBrk="0" hangingPunct="1">
              <a:lnSpc>
                <a:spcPct val="90000"/>
              </a:lnSpc>
              <a:spcBef>
                <a:spcPct val="0"/>
              </a:spcBef>
              <a:buNone/>
              <a:tabLst/>
              <a:defRPr lang="en-US" sz="1500" b="1" i="0" kern="1200" spc="0" baseline="0" dirty="0">
                <a:solidFill>
                  <a:schemeClr val="accent1"/>
                </a:solidFill>
                <a:latin typeface="Helvetica" pitchFamily="2" charset="0"/>
                <a:ea typeface="+mj-ea"/>
                <a:cs typeface="+mj-cs"/>
              </a:defRPr>
            </a:lvl1pPr>
          </a:lstStyle>
          <a:p>
            <a:pPr lvl="0"/>
            <a:r>
              <a:rPr lang="en-US" dirty="0"/>
              <a:t>SPEAKER NAME</a:t>
            </a:r>
          </a:p>
        </p:txBody>
      </p:sp>
      <p:sp>
        <p:nvSpPr>
          <p:cNvPr id="3" name="Text Placeholder 3">
            <a:extLst>
              <a:ext uri="{FF2B5EF4-FFF2-40B4-BE49-F238E27FC236}">
                <a16:creationId xmlns:a16="http://schemas.microsoft.com/office/drawing/2014/main" id="{FAD9049D-EF89-EE33-32BB-A63D80B3DF9F}"/>
              </a:ext>
            </a:extLst>
          </p:cNvPr>
          <p:cNvSpPr>
            <a:spLocks noGrp="1"/>
          </p:cNvSpPr>
          <p:nvPr>
            <p:ph type="body" sz="quarter" idx="11" hasCustomPrompt="1"/>
          </p:nvPr>
        </p:nvSpPr>
        <p:spPr>
          <a:xfrm>
            <a:off x="685800" y="4045675"/>
            <a:ext cx="7502653" cy="208857"/>
          </a:xfrm>
          <a:prstGeom prst="rect">
            <a:avLst/>
          </a:prstGeom>
          <a:noFill/>
          <a:ln>
            <a:noFill/>
          </a:ln>
        </p:spPr>
        <p:txBody>
          <a:bodyPr lIns="0" tIns="0" rIns="0" bIns="0">
            <a:noAutofit/>
          </a:bodyPr>
          <a:lstStyle>
            <a:lvl1pPr marL="0" indent="5954" algn="l" defTabSz="685800" rtl="0" eaLnBrk="1" latinLnBrk="0" hangingPunct="1">
              <a:lnSpc>
                <a:spcPct val="90000"/>
              </a:lnSpc>
              <a:spcBef>
                <a:spcPct val="0"/>
              </a:spcBef>
              <a:buNone/>
              <a:tabLst/>
              <a:defRPr lang="en-US" sz="1200" b="0" i="0" kern="1200" spc="-15" baseline="0" dirty="0">
                <a:solidFill>
                  <a:schemeClr val="tx1"/>
                </a:solidFill>
                <a:latin typeface="Helvetica" pitchFamily="2" charset="0"/>
                <a:ea typeface="+mj-ea"/>
                <a:cs typeface="+mj-cs"/>
              </a:defRPr>
            </a:lvl1pPr>
          </a:lstStyle>
          <a:p>
            <a:pPr lvl="0"/>
            <a:r>
              <a:rPr lang="en-US" dirty="0"/>
              <a:t>Title</a:t>
            </a:r>
          </a:p>
        </p:txBody>
      </p:sp>
      <p:sp>
        <p:nvSpPr>
          <p:cNvPr id="4" name="Text Placeholder 3">
            <a:extLst>
              <a:ext uri="{FF2B5EF4-FFF2-40B4-BE49-F238E27FC236}">
                <a16:creationId xmlns:a16="http://schemas.microsoft.com/office/drawing/2014/main" id="{F0E7453D-6C1B-3ABD-39FF-9C11A644112D}"/>
              </a:ext>
            </a:extLst>
          </p:cNvPr>
          <p:cNvSpPr>
            <a:spLocks noGrp="1"/>
          </p:cNvSpPr>
          <p:nvPr>
            <p:ph type="body" sz="quarter" idx="14" hasCustomPrompt="1"/>
          </p:nvPr>
        </p:nvSpPr>
        <p:spPr>
          <a:xfrm>
            <a:off x="685800" y="1631292"/>
            <a:ext cx="7502652" cy="177243"/>
          </a:xfrm>
          <a:prstGeom prst="rect">
            <a:avLst/>
          </a:prstGeom>
          <a:noFill/>
          <a:ln>
            <a:noFill/>
          </a:ln>
        </p:spPr>
        <p:txBody>
          <a:bodyPr lIns="0" tIns="0" rIns="0" bIns="0" anchor="t">
            <a:noAutofit/>
          </a:bodyPr>
          <a:lstStyle>
            <a:lvl1pPr marL="0" indent="5954" algn="l" defTabSz="685800" rtl="0" eaLnBrk="1" latinLnBrk="0" hangingPunct="1">
              <a:lnSpc>
                <a:spcPct val="90000"/>
              </a:lnSpc>
              <a:spcBef>
                <a:spcPct val="0"/>
              </a:spcBef>
              <a:buNone/>
              <a:tabLst/>
              <a:defRPr lang="en-US" sz="1200" b="0" i="0" kern="1200" spc="-15" baseline="0" dirty="0">
                <a:solidFill>
                  <a:schemeClr val="tx1"/>
                </a:solidFill>
                <a:latin typeface="Helvetica" pitchFamily="2" charset="0"/>
                <a:ea typeface="+mj-ea"/>
                <a:cs typeface="+mj-cs"/>
              </a:defRPr>
            </a:lvl1pPr>
          </a:lstStyle>
          <a:p>
            <a:pPr lvl="0"/>
            <a:r>
              <a:rPr lang="en-US" dirty="0"/>
              <a:t>Month Day, Year</a:t>
            </a:r>
          </a:p>
        </p:txBody>
      </p:sp>
      <p:sp>
        <p:nvSpPr>
          <p:cNvPr id="11" name="Rectangle 10">
            <a:extLst>
              <a:ext uri="{FF2B5EF4-FFF2-40B4-BE49-F238E27FC236}">
                <a16:creationId xmlns:a16="http://schemas.microsoft.com/office/drawing/2014/main" id="{93578A7C-428E-4D58-E4FB-CC0CFCB97EDB}"/>
              </a:ext>
            </a:extLst>
          </p:cNvPr>
          <p:cNvSpPr/>
          <p:nvPr userDrawn="1"/>
        </p:nvSpPr>
        <p:spPr>
          <a:xfrm>
            <a:off x="685799" y="1863638"/>
            <a:ext cx="104927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5" name="Picture 4">
            <a:extLst>
              <a:ext uri="{FF2B5EF4-FFF2-40B4-BE49-F238E27FC236}">
                <a16:creationId xmlns:a16="http://schemas.microsoft.com/office/drawing/2014/main" id="{2B8D5A5C-8820-F08B-5D55-E18FD6A1FD25}"/>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6" name="Date Placeholder 5">
            <a:extLst>
              <a:ext uri="{FF2B5EF4-FFF2-40B4-BE49-F238E27FC236}">
                <a16:creationId xmlns:a16="http://schemas.microsoft.com/office/drawing/2014/main" id="{EFA22FE4-143F-235A-C05B-B6F9FCECE2C2}"/>
              </a:ext>
            </a:extLst>
          </p:cNvPr>
          <p:cNvSpPr>
            <a:spLocks noGrp="1"/>
          </p:cNvSpPr>
          <p:nvPr>
            <p:ph type="dt" sz="half" idx="15"/>
          </p:nvPr>
        </p:nvSpPr>
        <p:spPr/>
        <p:txBody>
          <a:bodyPr/>
          <a:lstStyle/>
          <a:p>
            <a:pPr>
              <a:defRPr/>
            </a:pPr>
            <a:endParaRPr lang="en-US" dirty="0"/>
          </a:p>
        </p:txBody>
      </p:sp>
      <p:sp>
        <p:nvSpPr>
          <p:cNvPr id="7" name="Footer Placeholder 6">
            <a:extLst>
              <a:ext uri="{FF2B5EF4-FFF2-40B4-BE49-F238E27FC236}">
                <a16:creationId xmlns:a16="http://schemas.microsoft.com/office/drawing/2014/main" id="{88A4EDC5-97BE-4275-C308-190517A9A211}"/>
              </a:ext>
            </a:extLst>
          </p:cNvPr>
          <p:cNvSpPr>
            <a:spLocks noGrp="1"/>
          </p:cNvSpPr>
          <p:nvPr>
            <p:ph type="ftr" sz="quarter" idx="16"/>
          </p:nvPr>
        </p:nvSpPr>
        <p:spPr/>
        <p:txBody>
          <a:bodyPr/>
          <a:lstStyle/>
          <a:p>
            <a:pPr>
              <a:defRPr/>
            </a:pPr>
            <a:r>
              <a:rPr lang="en-GB"/>
              <a:t>IMCC Cooling Demonstrator Workshop - 5-7 Nov 2025 - R. Losito</a:t>
            </a:r>
            <a:endParaRPr lang="en-US" dirty="0"/>
          </a:p>
        </p:txBody>
      </p:sp>
      <p:sp>
        <p:nvSpPr>
          <p:cNvPr id="8" name="Slide Number Placeholder 7">
            <a:extLst>
              <a:ext uri="{FF2B5EF4-FFF2-40B4-BE49-F238E27FC236}">
                <a16:creationId xmlns:a16="http://schemas.microsoft.com/office/drawing/2014/main" id="{9D673A42-E09C-6821-C950-C083FE880871}"/>
              </a:ext>
            </a:extLst>
          </p:cNvPr>
          <p:cNvSpPr>
            <a:spLocks noGrp="1"/>
          </p:cNvSpPr>
          <p:nvPr>
            <p:ph type="sldNum" sz="quarter" idx="17"/>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001235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column-content">
    <p:bg>
      <p:bgPr>
        <a:solidFill>
          <a:schemeClr val="bg1"/>
        </a:solidFill>
        <a:effectLst/>
      </p:bgPr>
    </p:bg>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0A1F3CE8-9651-FEC3-BFB0-E0F6D74A4D2F}"/>
              </a:ext>
            </a:extLst>
          </p:cNvPr>
          <p:cNvSpPr>
            <a:spLocks noGrp="1"/>
          </p:cNvSpPr>
          <p:nvPr>
            <p:ph type="body" sz="quarter" idx="10"/>
          </p:nvPr>
        </p:nvSpPr>
        <p:spPr>
          <a:xfrm>
            <a:off x="685799" y="1275588"/>
            <a:ext cx="7495794" cy="3491675"/>
          </a:xfrm>
        </p:spPr>
        <p:txBody>
          <a:bodyPr>
            <a:noAutofit/>
          </a:bodyPr>
          <a:lstStyle>
            <a:lvl1pPr>
              <a:defRPr spc="-15" baseline="0">
                <a:solidFill>
                  <a:schemeClr val="tx1"/>
                </a:solidFill>
              </a:defRPr>
            </a:lvl1pPr>
            <a:lvl2pPr>
              <a:defRPr sz="1200" spc="-15" baseline="0">
                <a:solidFill>
                  <a:schemeClr val="tx1"/>
                </a:solidFill>
              </a:defRPr>
            </a:lvl2pPr>
            <a:lvl3pPr>
              <a:defRPr spc="-15" baseline="0">
                <a:solidFill>
                  <a:schemeClr val="tx1"/>
                </a:solidFill>
              </a:defRPr>
            </a:lvl3pPr>
            <a:lvl4pPr>
              <a:defRPr spc="-15" baseline="0">
                <a:solidFill>
                  <a:schemeClr val="tx1"/>
                </a:solidFill>
              </a:defRPr>
            </a:lvl4pPr>
            <a:lvl5pPr>
              <a:defRPr spc="-15"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Placeholder 1">
            <a:extLst>
              <a:ext uri="{FF2B5EF4-FFF2-40B4-BE49-F238E27FC236}">
                <a16:creationId xmlns:a16="http://schemas.microsoft.com/office/drawing/2014/main" id="{BFD6FBCE-D66A-AFBF-8265-C096B00333D0}"/>
              </a:ext>
            </a:extLst>
          </p:cNvPr>
          <p:cNvSpPr>
            <a:spLocks noGrp="1"/>
          </p:cNvSpPr>
          <p:nvPr>
            <p:ph type="title" hasCustomPrompt="1"/>
          </p:nvPr>
        </p:nvSpPr>
        <p:spPr>
          <a:xfrm>
            <a:off x="685799" y="274320"/>
            <a:ext cx="7495795"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AA0D5227-39A3-34BF-7B1F-230DE38C9DD3}"/>
              </a:ext>
            </a:extLst>
          </p:cNvPr>
          <p:cNvSpPr>
            <a:spLocks noGrp="1"/>
          </p:cNvSpPr>
          <p:nvPr>
            <p:ph type="body" sz="quarter" idx="37" hasCustomPrompt="1"/>
          </p:nvPr>
        </p:nvSpPr>
        <p:spPr>
          <a:xfrm>
            <a:off x="685800" y="615263"/>
            <a:ext cx="7495795"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16" name="Picture 15" descr="Logo, company name&#10;&#10;AI-generated content may be incorrect.">
            <a:extLst>
              <a:ext uri="{FF2B5EF4-FFF2-40B4-BE49-F238E27FC236}">
                <a16:creationId xmlns:a16="http://schemas.microsoft.com/office/drawing/2014/main" id="{F528FF9F-A7C8-348A-D84B-6A3C28FC966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5" name="Date Placeholder 4">
            <a:extLst>
              <a:ext uri="{FF2B5EF4-FFF2-40B4-BE49-F238E27FC236}">
                <a16:creationId xmlns:a16="http://schemas.microsoft.com/office/drawing/2014/main" id="{898DEB94-273B-912E-C99B-C8948C839955}"/>
              </a:ext>
            </a:extLst>
          </p:cNvPr>
          <p:cNvSpPr>
            <a:spLocks noGrp="1"/>
          </p:cNvSpPr>
          <p:nvPr>
            <p:ph type="dt" sz="half" idx="38"/>
          </p:nvPr>
        </p:nvSpPr>
        <p:spPr/>
        <p:txBody>
          <a:bodyPr/>
          <a:lstStyle/>
          <a:p>
            <a:pPr>
              <a:defRPr/>
            </a:pPr>
            <a:endParaRPr lang="en-US" dirty="0"/>
          </a:p>
        </p:txBody>
      </p:sp>
      <p:sp>
        <p:nvSpPr>
          <p:cNvPr id="6" name="Footer Placeholder 5">
            <a:extLst>
              <a:ext uri="{FF2B5EF4-FFF2-40B4-BE49-F238E27FC236}">
                <a16:creationId xmlns:a16="http://schemas.microsoft.com/office/drawing/2014/main" id="{4E5CB675-206F-B425-823E-69FCB8147860}"/>
              </a:ext>
            </a:extLst>
          </p:cNvPr>
          <p:cNvSpPr>
            <a:spLocks noGrp="1"/>
          </p:cNvSpPr>
          <p:nvPr>
            <p:ph type="ftr" sz="quarter" idx="39"/>
          </p:nvPr>
        </p:nvSpPr>
        <p:spPr/>
        <p:txBody>
          <a:bodyPr/>
          <a:lstStyle/>
          <a:p>
            <a:pPr>
              <a:defRPr/>
            </a:pPr>
            <a:r>
              <a:rPr lang="en-GB"/>
              <a:t>IMCC Cooling Demonstrator Workshop - 5-7 Nov 2025 - R. Losito</a:t>
            </a:r>
            <a:endParaRPr lang="en-US" dirty="0"/>
          </a:p>
        </p:txBody>
      </p:sp>
      <p:sp>
        <p:nvSpPr>
          <p:cNvPr id="7" name="Slide Number Placeholder 6">
            <a:extLst>
              <a:ext uri="{FF2B5EF4-FFF2-40B4-BE49-F238E27FC236}">
                <a16:creationId xmlns:a16="http://schemas.microsoft.com/office/drawing/2014/main" id="{A44605C8-61D0-BA61-5EC6-6DB9D3BA2EF3}"/>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4674348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column-content">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96AD0045-D845-5F01-C7D1-73624895ED88}"/>
              </a:ext>
            </a:extLst>
          </p:cNvPr>
          <p:cNvSpPr>
            <a:spLocks noGrp="1"/>
          </p:cNvSpPr>
          <p:nvPr>
            <p:ph type="body" sz="quarter" idx="38"/>
          </p:nvPr>
        </p:nvSpPr>
        <p:spPr>
          <a:xfrm>
            <a:off x="685799" y="1275588"/>
            <a:ext cx="3593592" cy="3491675"/>
          </a:xfrm>
        </p:spPr>
        <p:txBody>
          <a:bodyPr>
            <a:noAutofit/>
          </a:bodyPr>
          <a:lstStyle>
            <a:lvl1pPr>
              <a:defRPr spc="-15" baseline="0">
                <a:solidFill>
                  <a:schemeClr val="tx1"/>
                </a:solidFill>
              </a:defRPr>
            </a:lvl1pPr>
            <a:lvl2pPr>
              <a:defRPr sz="1200" spc="-15" baseline="0">
                <a:solidFill>
                  <a:schemeClr val="tx1"/>
                </a:solidFill>
              </a:defRPr>
            </a:lvl2pPr>
            <a:lvl3pPr>
              <a:defRPr spc="-15" baseline="0">
                <a:solidFill>
                  <a:schemeClr val="tx1"/>
                </a:solidFill>
              </a:defRPr>
            </a:lvl3pPr>
            <a:lvl4pPr>
              <a:defRPr spc="-15" baseline="0">
                <a:solidFill>
                  <a:schemeClr val="tx1"/>
                </a:solidFill>
              </a:defRPr>
            </a:lvl4pPr>
            <a:lvl5pPr>
              <a:defRPr spc="-15"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2">
            <a:extLst>
              <a:ext uri="{FF2B5EF4-FFF2-40B4-BE49-F238E27FC236}">
                <a16:creationId xmlns:a16="http://schemas.microsoft.com/office/drawing/2014/main" id="{86F0B1F9-C5B9-05EE-C328-8433B1CD3C65}"/>
              </a:ext>
            </a:extLst>
          </p:cNvPr>
          <p:cNvSpPr>
            <a:spLocks noGrp="1"/>
          </p:cNvSpPr>
          <p:nvPr>
            <p:ph type="body" sz="quarter" idx="39"/>
          </p:nvPr>
        </p:nvSpPr>
        <p:spPr>
          <a:xfrm>
            <a:off x="4588001" y="1275588"/>
            <a:ext cx="3593592" cy="3491675"/>
          </a:xfrm>
        </p:spPr>
        <p:txBody>
          <a:bodyPr>
            <a:noAutofit/>
          </a:bodyPr>
          <a:lstStyle>
            <a:lvl1pPr>
              <a:defRPr spc="-15" baseline="0">
                <a:solidFill>
                  <a:schemeClr val="tx1"/>
                </a:solidFill>
              </a:defRPr>
            </a:lvl1pPr>
            <a:lvl2pPr>
              <a:defRPr sz="1200" spc="-15" baseline="0">
                <a:solidFill>
                  <a:schemeClr val="tx1"/>
                </a:solidFill>
              </a:defRPr>
            </a:lvl2pPr>
            <a:lvl3pPr>
              <a:defRPr spc="-15" baseline="0">
                <a:solidFill>
                  <a:schemeClr val="tx1"/>
                </a:solidFill>
              </a:defRPr>
            </a:lvl3pPr>
            <a:lvl4pPr>
              <a:defRPr spc="-15" baseline="0">
                <a:solidFill>
                  <a:schemeClr val="tx1"/>
                </a:solidFill>
              </a:defRPr>
            </a:lvl4pPr>
            <a:lvl5pPr>
              <a:defRPr spc="-15"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EC62B43F-73DD-AD6A-8550-717E576350BE}"/>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14" name="Text Placeholder 19">
            <a:extLst>
              <a:ext uri="{FF2B5EF4-FFF2-40B4-BE49-F238E27FC236}">
                <a16:creationId xmlns:a16="http://schemas.microsoft.com/office/drawing/2014/main" id="{39E46303-DDA0-E56A-9B85-5B9068E3010C}"/>
              </a:ext>
            </a:extLst>
          </p:cNvPr>
          <p:cNvSpPr>
            <a:spLocks noGrp="1"/>
          </p:cNvSpPr>
          <p:nvPr>
            <p:ph type="body" sz="quarter" idx="37" hasCustomPrompt="1"/>
          </p:nvPr>
        </p:nvSpPr>
        <p:spPr>
          <a:xfrm>
            <a:off x="685800" y="615263"/>
            <a:ext cx="7495795"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15" name="Picture 14" descr="Logo, company name&#10;&#10;AI-generated content may be incorrect.">
            <a:extLst>
              <a:ext uri="{FF2B5EF4-FFF2-40B4-BE49-F238E27FC236}">
                <a16:creationId xmlns:a16="http://schemas.microsoft.com/office/drawing/2014/main" id="{F23D0862-E3D5-559F-AB95-10F87934BC8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16" name="Title Placeholder 1">
            <a:extLst>
              <a:ext uri="{FF2B5EF4-FFF2-40B4-BE49-F238E27FC236}">
                <a16:creationId xmlns:a16="http://schemas.microsoft.com/office/drawing/2014/main" id="{EF36A026-F926-E3B5-8678-139BA7B31C04}"/>
              </a:ext>
            </a:extLst>
          </p:cNvPr>
          <p:cNvSpPr>
            <a:spLocks noGrp="1"/>
          </p:cNvSpPr>
          <p:nvPr>
            <p:ph type="title" hasCustomPrompt="1"/>
          </p:nvPr>
        </p:nvSpPr>
        <p:spPr>
          <a:xfrm>
            <a:off x="685799" y="274320"/>
            <a:ext cx="7495795"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 name="Date Placeholder 4">
            <a:extLst>
              <a:ext uri="{FF2B5EF4-FFF2-40B4-BE49-F238E27FC236}">
                <a16:creationId xmlns:a16="http://schemas.microsoft.com/office/drawing/2014/main" id="{FDE50458-8D3F-2099-2356-3CA8793ECC7F}"/>
              </a:ext>
            </a:extLst>
          </p:cNvPr>
          <p:cNvSpPr>
            <a:spLocks noGrp="1"/>
          </p:cNvSpPr>
          <p:nvPr>
            <p:ph type="dt" sz="half" idx="40"/>
          </p:nvPr>
        </p:nvSpPr>
        <p:spPr/>
        <p:txBody>
          <a:bodyPr/>
          <a:lstStyle/>
          <a:p>
            <a:pPr>
              <a:defRPr/>
            </a:pPr>
            <a:endParaRPr lang="en-US" dirty="0"/>
          </a:p>
        </p:txBody>
      </p:sp>
      <p:sp>
        <p:nvSpPr>
          <p:cNvPr id="7" name="Footer Placeholder 6">
            <a:extLst>
              <a:ext uri="{FF2B5EF4-FFF2-40B4-BE49-F238E27FC236}">
                <a16:creationId xmlns:a16="http://schemas.microsoft.com/office/drawing/2014/main" id="{41D48277-7A9B-6144-ED79-9AA496F6D464}"/>
              </a:ext>
            </a:extLst>
          </p:cNvPr>
          <p:cNvSpPr>
            <a:spLocks noGrp="1"/>
          </p:cNvSpPr>
          <p:nvPr>
            <p:ph type="ftr" sz="quarter" idx="41"/>
          </p:nvPr>
        </p:nvSpPr>
        <p:spPr/>
        <p:txBody>
          <a:bodyPr/>
          <a:lstStyle/>
          <a:p>
            <a:pPr>
              <a:defRPr/>
            </a:pPr>
            <a:r>
              <a:rPr lang="en-GB"/>
              <a:t>IMCC Cooling Demonstrator Workshop - 5-7 Nov 2025 - R. Losito</a:t>
            </a:r>
            <a:endParaRPr lang="en-US" dirty="0"/>
          </a:p>
        </p:txBody>
      </p:sp>
      <p:sp>
        <p:nvSpPr>
          <p:cNvPr id="9" name="Slide Number Placeholder 8">
            <a:extLst>
              <a:ext uri="{FF2B5EF4-FFF2-40B4-BE49-F238E27FC236}">
                <a16:creationId xmlns:a16="http://schemas.microsoft.com/office/drawing/2014/main" id="{1CBAB409-4206-E91C-1666-096D894399D9}"/>
              </a:ext>
            </a:extLst>
          </p:cNvPr>
          <p:cNvSpPr>
            <a:spLocks noGrp="1"/>
          </p:cNvSpPr>
          <p:nvPr>
            <p:ph type="sldNum" sz="quarter" idx="42"/>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327275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agraph-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CD38736F-0F40-792B-DD69-DC16A938160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00220" y="1774300"/>
            <a:ext cx="3372317" cy="3369201"/>
          </a:xfrm>
          <a:prstGeom prst="rect">
            <a:avLst/>
          </a:prstGeom>
        </p:spPr>
      </p:pic>
      <p:sp>
        <p:nvSpPr>
          <p:cNvPr id="6" name="Text Placeholder 13">
            <a:extLst>
              <a:ext uri="{FF2B5EF4-FFF2-40B4-BE49-F238E27FC236}">
                <a16:creationId xmlns:a16="http://schemas.microsoft.com/office/drawing/2014/main" id="{E1356232-B7CE-B95F-FC29-52A074585832}"/>
              </a:ext>
            </a:extLst>
          </p:cNvPr>
          <p:cNvSpPr>
            <a:spLocks noGrp="1"/>
          </p:cNvSpPr>
          <p:nvPr>
            <p:ph type="body" sz="quarter" idx="30" hasCustomPrompt="1"/>
          </p:nvPr>
        </p:nvSpPr>
        <p:spPr>
          <a:xfrm>
            <a:off x="2057401" y="2304288"/>
            <a:ext cx="4759451" cy="1431906"/>
          </a:xfrm>
          <a:noFill/>
          <a:ln>
            <a:noFill/>
          </a:ln>
        </p:spPr>
        <p:txBody>
          <a:bodyPr lIns="0" tIns="0" rIns="0" bIns="0" anchor="t" anchorCtr="0">
            <a:noAutofit/>
          </a:bodyPr>
          <a:lstStyle>
            <a:lvl1pPr marL="0" indent="0" algn="l">
              <a:lnSpc>
                <a:spcPct val="100000"/>
              </a:lnSpc>
              <a:buNone/>
              <a:defRPr lang="en-US" sz="1200" kern="1200" spc="-15" baseline="0" dirty="0">
                <a:solidFill>
                  <a:schemeClr val="tx1"/>
                </a:solidFill>
                <a:latin typeface="Helvetica" pitchFamily="2" charset="0"/>
                <a:ea typeface="+mn-ea"/>
                <a:cs typeface="+mn-cs"/>
              </a:defRPr>
            </a:lvl1pPr>
          </a:lstStyle>
          <a:p>
            <a:r>
              <a:rPr lang="en-US" dirty="0"/>
              <a:t>This is placeholder paragraph text. Lorem ipsum dolor sit </a:t>
            </a:r>
            <a:r>
              <a:rPr lang="en-US" dirty="0" err="1"/>
              <a:t>amet</a:t>
            </a:r>
            <a:r>
              <a:rPr lang="en-US" dirty="0"/>
              <a:t>, </a:t>
            </a:r>
            <a:r>
              <a:rPr lang="en-US" dirty="0" err="1"/>
              <a:t>consectetur</a:t>
            </a:r>
            <a:r>
              <a:rPr lang="en-US" dirty="0"/>
              <a:t> sed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a:t>
            </a:r>
            <a:r>
              <a:rPr lang="en-US" dirty="0" err="1"/>
              <a:t>congue</a:t>
            </a:r>
            <a:r>
              <a:rPr lang="en-US" dirty="0"/>
              <a:t>. </a:t>
            </a:r>
            <a:r>
              <a:rPr lang="en-US" dirty="0" err="1"/>
              <a:t>Fusce</a:t>
            </a:r>
            <a:r>
              <a:rPr lang="en-US" dirty="0"/>
              <a:t> </a:t>
            </a:r>
            <a:r>
              <a:rPr lang="en-US" dirty="0" err="1"/>
              <a:t>efficitur</a:t>
            </a:r>
            <a:r>
              <a:rPr lang="en-US" dirty="0"/>
              <a:t> </a:t>
            </a:r>
            <a:r>
              <a:rPr lang="en-US" dirty="0" err="1"/>
              <a:t>neque</a:t>
            </a:r>
            <a:r>
              <a:rPr lang="en-US" dirty="0"/>
              <a:t> sed ex </a:t>
            </a:r>
            <a:r>
              <a:rPr lang="en-US" dirty="0" err="1"/>
              <a:t>molestie</a:t>
            </a:r>
            <a:r>
              <a:rPr lang="en-US" dirty="0"/>
              <a:t>, a gravida </a:t>
            </a:r>
            <a:r>
              <a:rPr lang="en-US" dirty="0" err="1"/>
              <a:t>urna</a:t>
            </a:r>
            <a:r>
              <a:rPr lang="en-US" dirty="0"/>
              <a:t> </a:t>
            </a:r>
            <a:r>
              <a:rPr lang="en-US" dirty="0" err="1"/>
              <a:t>blandit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Nam </a:t>
            </a:r>
            <a:r>
              <a:rPr lang="en-US" dirty="0" err="1"/>
              <a:t>sapien</a:t>
            </a:r>
            <a:r>
              <a:rPr lang="en-US" dirty="0"/>
              <a:t> </a:t>
            </a:r>
            <a:r>
              <a:rPr lang="en-US" dirty="0" err="1"/>
              <a:t>ut</a:t>
            </a:r>
            <a:r>
              <a:rPr lang="en-US" dirty="0"/>
              <a:t> porta pulvinar. </a:t>
            </a:r>
            <a:r>
              <a:rPr lang="en-US" dirty="0" err="1"/>
              <a:t>Phasellus</a:t>
            </a:r>
            <a:r>
              <a:rPr lang="en-US" dirty="0"/>
              <a:t> </a:t>
            </a:r>
            <a:r>
              <a:rPr lang="en-US" dirty="0" err="1"/>
              <a:t>laoreet</a:t>
            </a:r>
            <a:r>
              <a:rPr lang="en-US" dirty="0"/>
              <a:t> </a:t>
            </a:r>
            <a:r>
              <a:rPr lang="en-US" dirty="0" err="1"/>
              <a:t>mollis</a:t>
            </a:r>
            <a:r>
              <a:rPr lang="en-US" dirty="0"/>
              <a:t> </a:t>
            </a:r>
            <a:r>
              <a:rPr lang="en-US" dirty="0" err="1"/>
              <a:t>neque</a:t>
            </a:r>
            <a:r>
              <a:rPr lang="en-US" dirty="0"/>
              <a:t> </a:t>
            </a:r>
            <a:r>
              <a:rPr lang="en-US" dirty="0" err="1"/>
              <a:t>vulputate</a:t>
            </a:r>
            <a:r>
              <a:rPr lang="en-US" dirty="0"/>
              <a:t> </a:t>
            </a:r>
            <a:r>
              <a:rPr lang="en-US" dirty="0" err="1"/>
              <a:t>efficitur</a:t>
            </a:r>
            <a:r>
              <a:rPr lang="en-US" dirty="0"/>
              <a:t>.</a:t>
            </a:r>
          </a:p>
        </p:txBody>
      </p:sp>
      <p:sp>
        <p:nvSpPr>
          <p:cNvPr id="9" name="Text Placeholder 11">
            <a:extLst>
              <a:ext uri="{FF2B5EF4-FFF2-40B4-BE49-F238E27FC236}">
                <a16:creationId xmlns:a16="http://schemas.microsoft.com/office/drawing/2014/main" id="{11D5F7C7-6AB1-79FE-EEB4-285A6CD6FAB0}"/>
              </a:ext>
            </a:extLst>
          </p:cNvPr>
          <p:cNvSpPr>
            <a:spLocks noGrp="1"/>
          </p:cNvSpPr>
          <p:nvPr>
            <p:ph type="body" sz="quarter" idx="31"/>
          </p:nvPr>
        </p:nvSpPr>
        <p:spPr>
          <a:xfrm>
            <a:off x="2057399" y="1776222"/>
            <a:ext cx="4759452" cy="468775"/>
          </a:xfrm>
        </p:spPr>
        <p:txBody>
          <a:bodyPr lIns="0" rIns="0" anchor="b">
            <a:noAutofit/>
          </a:bodyPr>
          <a:lstStyle>
            <a:lvl1pPr marL="0" indent="0">
              <a:buNone/>
              <a:defRPr sz="27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pic>
        <p:nvPicPr>
          <p:cNvPr id="12" name="Picture 11">
            <a:extLst>
              <a:ext uri="{FF2B5EF4-FFF2-40B4-BE49-F238E27FC236}">
                <a16:creationId xmlns:a16="http://schemas.microsoft.com/office/drawing/2014/main" id="{1FA8D461-DD73-1CF7-34F5-9277A6C8D7C4}"/>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pic>
        <p:nvPicPr>
          <p:cNvPr id="18" name="Picture 17" descr="Logo, company name&#10;&#10;AI-generated content may be incorrect.">
            <a:extLst>
              <a:ext uri="{FF2B5EF4-FFF2-40B4-BE49-F238E27FC236}">
                <a16:creationId xmlns:a16="http://schemas.microsoft.com/office/drawing/2014/main" id="{16C105B6-4985-4A72-86A8-294F7A2F1074}"/>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20" name="Rectangle 19">
            <a:extLst>
              <a:ext uri="{FF2B5EF4-FFF2-40B4-BE49-F238E27FC236}">
                <a16:creationId xmlns:a16="http://schemas.microsoft.com/office/drawing/2014/main" id="{43DF65BB-D822-C07B-7887-79A08BCDCDA2}"/>
              </a:ext>
            </a:extLst>
          </p:cNvPr>
          <p:cNvSpPr/>
          <p:nvPr userDrawn="1"/>
        </p:nvSpPr>
        <p:spPr>
          <a:xfrm rot="16200000">
            <a:off x="1517627" y="2100055"/>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Date Placeholder 6">
            <a:extLst>
              <a:ext uri="{FF2B5EF4-FFF2-40B4-BE49-F238E27FC236}">
                <a16:creationId xmlns:a16="http://schemas.microsoft.com/office/drawing/2014/main" id="{C33017B2-0EE7-AFCB-DDA3-603399951CA8}"/>
              </a:ext>
            </a:extLst>
          </p:cNvPr>
          <p:cNvSpPr>
            <a:spLocks noGrp="1"/>
          </p:cNvSpPr>
          <p:nvPr>
            <p:ph type="dt" sz="half" idx="32"/>
          </p:nvPr>
        </p:nvSpPr>
        <p:spPr/>
        <p:txBody>
          <a:bodyPr/>
          <a:lstStyle/>
          <a:p>
            <a:pPr>
              <a:defRPr/>
            </a:pPr>
            <a:endParaRPr lang="en-US" dirty="0"/>
          </a:p>
        </p:txBody>
      </p:sp>
      <p:sp>
        <p:nvSpPr>
          <p:cNvPr id="8" name="Footer Placeholder 7">
            <a:extLst>
              <a:ext uri="{FF2B5EF4-FFF2-40B4-BE49-F238E27FC236}">
                <a16:creationId xmlns:a16="http://schemas.microsoft.com/office/drawing/2014/main" id="{F9B0F08A-229C-A4A7-860F-0A6886870548}"/>
              </a:ext>
            </a:extLst>
          </p:cNvPr>
          <p:cNvSpPr>
            <a:spLocks noGrp="1"/>
          </p:cNvSpPr>
          <p:nvPr>
            <p:ph type="ftr" sz="quarter" idx="33"/>
          </p:nvPr>
        </p:nvSpPr>
        <p:spPr/>
        <p:txBody>
          <a:bodyPr/>
          <a:lstStyle/>
          <a:p>
            <a:pPr>
              <a:defRPr/>
            </a:pPr>
            <a:r>
              <a:rPr lang="en-GB"/>
              <a:t>IMCC Cooling Demonstrator Workshop - 5-7 Nov 2025 - R. Losito</a:t>
            </a:r>
            <a:endParaRPr lang="en-US" dirty="0"/>
          </a:p>
        </p:txBody>
      </p:sp>
      <p:sp>
        <p:nvSpPr>
          <p:cNvPr id="10" name="Slide Number Placeholder 9">
            <a:extLst>
              <a:ext uri="{FF2B5EF4-FFF2-40B4-BE49-F238E27FC236}">
                <a16:creationId xmlns:a16="http://schemas.microsoft.com/office/drawing/2014/main" id="{34AD9F66-40DA-7542-0013-4B7B9B9BDCE9}"/>
              </a:ext>
            </a:extLst>
          </p:cNvPr>
          <p:cNvSpPr>
            <a:spLocks noGrp="1"/>
          </p:cNvSpPr>
          <p:nvPr>
            <p:ph type="sldNum" sz="quarter" idx="34"/>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6463977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line-paragraph">
    <p:bg>
      <p:bgPr>
        <a:solidFill>
          <a:schemeClr val="bg1"/>
        </a:solidFill>
        <a:effectLst/>
      </p:bgPr>
    </p:bg>
    <p:spTree>
      <p:nvGrpSpPr>
        <p:cNvPr id="1" name=""/>
        <p:cNvGrpSpPr/>
        <p:nvPr/>
      </p:nvGrpSpPr>
      <p:grpSpPr>
        <a:xfrm>
          <a:off x="0" y="0"/>
          <a:ext cx="0" cy="0"/>
          <a:chOff x="0" y="0"/>
          <a:chExt cx="0" cy="0"/>
        </a:xfrm>
      </p:grpSpPr>
      <p:pic>
        <p:nvPicPr>
          <p:cNvPr id="5" name="Picture 4" descr="Logo, company name&#10;&#10;AI-generated content may be incorrect.">
            <a:extLst>
              <a:ext uri="{FF2B5EF4-FFF2-40B4-BE49-F238E27FC236}">
                <a16:creationId xmlns:a16="http://schemas.microsoft.com/office/drawing/2014/main" id="{0F638F81-B8FB-5EFF-DFB1-9D0FF030B33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00220" y="1774300"/>
            <a:ext cx="3372317" cy="3369201"/>
          </a:xfrm>
          <a:prstGeom prst="rect">
            <a:avLst/>
          </a:prstGeom>
        </p:spPr>
      </p:pic>
      <p:sp>
        <p:nvSpPr>
          <p:cNvPr id="2" name="Text Placeholder 11">
            <a:extLst>
              <a:ext uri="{FF2B5EF4-FFF2-40B4-BE49-F238E27FC236}">
                <a16:creationId xmlns:a16="http://schemas.microsoft.com/office/drawing/2014/main" id="{8F21E745-BBC4-24D2-2D10-C3B2CD1C4B40}"/>
              </a:ext>
            </a:extLst>
          </p:cNvPr>
          <p:cNvSpPr>
            <a:spLocks noGrp="1"/>
          </p:cNvSpPr>
          <p:nvPr>
            <p:ph type="body" sz="quarter" idx="29" hasCustomPrompt="1"/>
          </p:nvPr>
        </p:nvSpPr>
        <p:spPr>
          <a:xfrm>
            <a:off x="1828801" y="2010722"/>
            <a:ext cx="2228850" cy="1122056"/>
          </a:xfrm>
        </p:spPr>
        <p:txBody>
          <a:bodyPr lIns="0" rIns="0" anchor="t">
            <a:noAutofit/>
          </a:bodyPr>
          <a:lstStyle>
            <a:lvl1pPr marL="0" indent="0">
              <a:buNone/>
              <a:defRPr sz="1800" b="1" i="0" spc="-38"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This is a placeholder headline. Lorem ipsum dolor sit </a:t>
            </a:r>
            <a:r>
              <a:rPr lang="en-US" dirty="0" err="1"/>
              <a:t>amet</a:t>
            </a:r>
            <a:r>
              <a:rPr lang="en-US" dirty="0"/>
              <a:t>, nec cu </a:t>
            </a:r>
            <a:r>
              <a:rPr lang="en-US" dirty="0" err="1"/>
              <a:t>legimus</a:t>
            </a:r>
            <a:r>
              <a:rPr lang="en-US" dirty="0"/>
              <a:t>.</a:t>
            </a:r>
          </a:p>
        </p:txBody>
      </p:sp>
      <p:sp>
        <p:nvSpPr>
          <p:cNvPr id="3" name="Text Placeholder 13">
            <a:extLst>
              <a:ext uri="{FF2B5EF4-FFF2-40B4-BE49-F238E27FC236}">
                <a16:creationId xmlns:a16="http://schemas.microsoft.com/office/drawing/2014/main" id="{3DC7DBDA-7A10-5E60-3F1B-555A97E684BE}"/>
              </a:ext>
            </a:extLst>
          </p:cNvPr>
          <p:cNvSpPr>
            <a:spLocks noGrp="1"/>
          </p:cNvSpPr>
          <p:nvPr>
            <p:ph type="body" sz="quarter" idx="30" hasCustomPrompt="1"/>
          </p:nvPr>
        </p:nvSpPr>
        <p:spPr>
          <a:xfrm>
            <a:off x="4399908" y="2010722"/>
            <a:ext cx="2915292" cy="1122056"/>
          </a:xfrm>
          <a:noFill/>
          <a:ln>
            <a:noFill/>
          </a:ln>
        </p:spPr>
        <p:txBody>
          <a:bodyPr lIns="0" tIns="0" rIns="0" bIns="0" anchor="t" anchorCtr="0">
            <a:noAutofit/>
          </a:bodyPr>
          <a:lstStyle>
            <a:lvl1pPr marL="0" indent="0" algn="just">
              <a:lnSpc>
                <a:spcPct val="100000"/>
              </a:lnSpc>
              <a:buNone/>
              <a:defRPr lang="en-US" sz="1200" kern="1200" spc="-15" baseline="0" dirty="0">
                <a:solidFill>
                  <a:schemeClr val="tx1"/>
                </a:solidFill>
                <a:latin typeface="Helvetica" pitchFamily="2" charset="0"/>
                <a:ea typeface="+mn-ea"/>
                <a:cs typeface="+mn-cs"/>
              </a:defRPr>
            </a:lvl1pPr>
          </a:lstStyle>
          <a:p>
            <a:pPr lvl="0"/>
            <a:r>
              <a:rPr lang="en-US" dirty="0"/>
              <a:t>This is placeholder paragraph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a:t>
            </a:r>
            <a:r>
              <a:rPr lang="en-US" dirty="0" err="1"/>
              <a:t>congue</a:t>
            </a:r>
            <a:r>
              <a:rPr lang="en-US" dirty="0"/>
              <a:t>. </a:t>
            </a:r>
            <a:r>
              <a:rPr lang="en-US" dirty="0" err="1"/>
              <a:t>Fusce</a:t>
            </a:r>
            <a:r>
              <a:rPr lang="en-US" dirty="0"/>
              <a:t> </a:t>
            </a:r>
            <a:r>
              <a:rPr lang="en-US" dirty="0" err="1"/>
              <a:t>efficitur</a:t>
            </a:r>
            <a:r>
              <a:rPr lang="en-US" dirty="0"/>
              <a:t> </a:t>
            </a:r>
            <a:r>
              <a:rPr lang="en-US" dirty="0" err="1"/>
              <a:t>neque</a:t>
            </a:r>
            <a:r>
              <a:rPr lang="en-US" dirty="0"/>
              <a:t> sed ex </a:t>
            </a:r>
            <a:r>
              <a:rPr lang="en-US" dirty="0" err="1"/>
              <a:t>molestie</a:t>
            </a:r>
            <a:r>
              <a:rPr lang="en-US" dirty="0"/>
              <a:t>, a gravida </a:t>
            </a:r>
            <a:r>
              <a:rPr lang="en-US" dirty="0" err="1"/>
              <a:t>urna</a:t>
            </a:r>
            <a:r>
              <a:rPr lang="en-US" dirty="0"/>
              <a:t> </a:t>
            </a:r>
            <a:r>
              <a:rPr lang="en-US" dirty="0" err="1"/>
              <a:t>blandit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a:t>
            </a:r>
          </a:p>
        </p:txBody>
      </p:sp>
      <p:pic>
        <p:nvPicPr>
          <p:cNvPr id="12" name="Picture 11">
            <a:extLst>
              <a:ext uri="{FF2B5EF4-FFF2-40B4-BE49-F238E27FC236}">
                <a16:creationId xmlns:a16="http://schemas.microsoft.com/office/drawing/2014/main" id="{C254DA6B-25F8-FB7A-310E-7B2261635813}"/>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pic>
        <p:nvPicPr>
          <p:cNvPr id="18" name="Picture 17" descr="Logo, company name&#10;&#10;AI-generated content may be incorrect.">
            <a:extLst>
              <a:ext uri="{FF2B5EF4-FFF2-40B4-BE49-F238E27FC236}">
                <a16:creationId xmlns:a16="http://schemas.microsoft.com/office/drawing/2014/main" id="{400B4D35-0B5E-5B93-DE8C-2ECCF2153C7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22" name="Rectangle 21">
            <a:extLst>
              <a:ext uri="{FF2B5EF4-FFF2-40B4-BE49-F238E27FC236}">
                <a16:creationId xmlns:a16="http://schemas.microsoft.com/office/drawing/2014/main" id="{1A3DA0C6-B1B1-9AB4-A879-03547B4E875C}"/>
              </a:ext>
            </a:extLst>
          </p:cNvPr>
          <p:cNvSpPr/>
          <p:nvPr userDrawn="1"/>
        </p:nvSpPr>
        <p:spPr>
          <a:xfrm rot="16200000">
            <a:off x="3371529" y="2561460"/>
            <a:ext cx="1714500"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Date Placeholder 7">
            <a:extLst>
              <a:ext uri="{FF2B5EF4-FFF2-40B4-BE49-F238E27FC236}">
                <a16:creationId xmlns:a16="http://schemas.microsoft.com/office/drawing/2014/main" id="{0E461A5B-FD12-3D01-3752-09D39717EAB1}"/>
              </a:ext>
            </a:extLst>
          </p:cNvPr>
          <p:cNvSpPr>
            <a:spLocks noGrp="1"/>
          </p:cNvSpPr>
          <p:nvPr>
            <p:ph type="dt" sz="half" idx="31"/>
          </p:nvPr>
        </p:nvSpPr>
        <p:spPr/>
        <p:txBody>
          <a:bodyPr/>
          <a:lstStyle/>
          <a:p>
            <a:pPr>
              <a:defRPr/>
            </a:pPr>
            <a:endParaRPr lang="en-US" dirty="0"/>
          </a:p>
        </p:txBody>
      </p:sp>
      <p:sp>
        <p:nvSpPr>
          <p:cNvPr id="9" name="Footer Placeholder 8">
            <a:extLst>
              <a:ext uri="{FF2B5EF4-FFF2-40B4-BE49-F238E27FC236}">
                <a16:creationId xmlns:a16="http://schemas.microsoft.com/office/drawing/2014/main" id="{72E9858C-0A87-39AF-9E78-4100CB3488A8}"/>
              </a:ext>
            </a:extLst>
          </p:cNvPr>
          <p:cNvSpPr>
            <a:spLocks noGrp="1"/>
          </p:cNvSpPr>
          <p:nvPr>
            <p:ph type="ftr" sz="quarter" idx="32"/>
          </p:nvPr>
        </p:nvSpPr>
        <p:spPr/>
        <p:txBody>
          <a:bodyPr/>
          <a:lstStyle/>
          <a:p>
            <a:pPr>
              <a:defRPr/>
            </a:pPr>
            <a:r>
              <a:rPr lang="en-GB"/>
              <a:t>IMCC Cooling Demonstrator Workshop - 5-7 Nov 2025 - R. Losito</a:t>
            </a:r>
            <a:endParaRPr lang="en-US" dirty="0"/>
          </a:p>
        </p:txBody>
      </p:sp>
      <p:sp>
        <p:nvSpPr>
          <p:cNvPr id="10" name="Slide Number Placeholder 9">
            <a:extLst>
              <a:ext uri="{FF2B5EF4-FFF2-40B4-BE49-F238E27FC236}">
                <a16:creationId xmlns:a16="http://schemas.microsoft.com/office/drawing/2014/main" id="{C0D434DA-FA5F-A3F0-73D1-B7D59CAE5539}"/>
              </a:ext>
            </a:extLst>
          </p:cNvPr>
          <p:cNvSpPr>
            <a:spLocks noGrp="1"/>
          </p:cNvSpPr>
          <p:nvPr>
            <p:ph type="sldNum" sz="quarter" idx="33"/>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4838926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and-photos">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25EDF766-7C4F-8198-CC00-1629745BA558}"/>
              </a:ext>
            </a:extLst>
          </p:cNvPr>
          <p:cNvSpPr>
            <a:spLocks noGrp="1"/>
          </p:cNvSpPr>
          <p:nvPr>
            <p:ph type="pic" sz="quarter" idx="18" hasCustomPrompt="1"/>
          </p:nvPr>
        </p:nvSpPr>
        <p:spPr>
          <a:xfrm>
            <a:off x="6624828" y="615263"/>
            <a:ext cx="1972734" cy="1221611"/>
          </a:xfrm>
          <a:solidFill>
            <a:srgbClr val="C3CAD1"/>
          </a:solidFill>
          <a:ln>
            <a:noFill/>
          </a:ln>
        </p:spPr>
        <p:txBody>
          <a:bodyPr lIns="0" tIns="1005840" rIns="0" anchor="t">
            <a:normAutofit/>
          </a:bodyPr>
          <a:lstStyle>
            <a:lvl1pPr marL="0" indent="0" algn="ctr">
              <a:buNone/>
              <a:defRPr sz="1050">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426E1C92-EEF8-8158-7DFA-25D472890BE4}"/>
              </a:ext>
            </a:extLst>
          </p:cNvPr>
          <p:cNvSpPr>
            <a:spLocks noGrp="1"/>
          </p:cNvSpPr>
          <p:nvPr>
            <p:ph type="body" sz="quarter" idx="24" hasCustomPrompt="1"/>
          </p:nvPr>
        </p:nvSpPr>
        <p:spPr>
          <a:xfrm>
            <a:off x="6624828" y="1836874"/>
            <a:ext cx="1972734" cy="217722"/>
          </a:xfrm>
          <a:noFill/>
          <a:ln>
            <a:noFill/>
          </a:ln>
        </p:spPr>
        <p:txBody>
          <a:bodyPr lIns="0" tIns="0" rIns="0" bIns="0" anchor="ctr" anchorCtr="0">
            <a:noAutofit/>
          </a:bodyPr>
          <a:lstStyle>
            <a:lvl1pPr marL="0" indent="0">
              <a:lnSpc>
                <a:spcPct val="110000"/>
              </a:lnSpc>
              <a:buNone/>
              <a:defRPr sz="900">
                <a:solidFill>
                  <a:schemeClr val="accent1"/>
                </a:solidFill>
              </a:defRPr>
            </a:lvl1pPr>
          </a:lstStyle>
          <a:p>
            <a:pPr lvl="0"/>
            <a:r>
              <a:rPr lang="en-US" dirty="0"/>
              <a:t>Click to add optional caption</a:t>
            </a:r>
          </a:p>
        </p:txBody>
      </p:sp>
      <p:sp>
        <p:nvSpPr>
          <p:cNvPr id="5" name="Text Placeholder 13">
            <a:extLst>
              <a:ext uri="{FF2B5EF4-FFF2-40B4-BE49-F238E27FC236}">
                <a16:creationId xmlns:a16="http://schemas.microsoft.com/office/drawing/2014/main" id="{1E4BB0C1-1719-763D-2504-E6EAD0B6EF05}"/>
              </a:ext>
            </a:extLst>
          </p:cNvPr>
          <p:cNvSpPr>
            <a:spLocks noGrp="1"/>
          </p:cNvSpPr>
          <p:nvPr>
            <p:ph type="body" sz="quarter" idx="26" hasCustomPrompt="1"/>
          </p:nvPr>
        </p:nvSpPr>
        <p:spPr>
          <a:xfrm>
            <a:off x="6624828" y="3343406"/>
            <a:ext cx="1972734" cy="217722"/>
          </a:xfrm>
          <a:noFill/>
          <a:ln>
            <a:noFill/>
          </a:ln>
        </p:spPr>
        <p:txBody>
          <a:bodyPr lIns="0" tIns="0" rIns="0" bIns="0" anchor="ctr" anchorCtr="0">
            <a:noAutofit/>
          </a:bodyPr>
          <a:lstStyle>
            <a:lvl1pPr marL="0" indent="0">
              <a:lnSpc>
                <a:spcPct val="110000"/>
              </a:lnSpc>
              <a:buNone/>
              <a:defRPr sz="900">
                <a:solidFill>
                  <a:schemeClr val="accent1"/>
                </a:solidFill>
              </a:defRPr>
            </a:lvl1pPr>
          </a:lstStyle>
          <a:p>
            <a:pPr lvl="0"/>
            <a:r>
              <a:rPr lang="en-US" dirty="0"/>
              <a:t>Click to add optional caption</a:t>
            </a:r>
          </a:p>
        </p:txBody>
      </p:sp>
      <p:sp>
        <p:nvSpPr>
          <p:cNvPr id="8" name="Text Placeholder 13">
            <a:extLst>
              <a:ext uri="{FF2B5EF4-FFF2-40B4-BE49-F238E27FC236}">
                <a16:creationId xmlns:a16="http://schemas.microsoft.com/office/drawing/2014/main" id="{5F91DEBF-3B80-EC21-CD0E-574925D5D201}"/>
              </a:ext>
            </a:extLst>
          </p:cNvPr>
          <p:cNvSpPr>
            <a:spLocks noGrp="1"/>
          </p:cNvSpPr>
          <p:nvPr>
            <p:ph type="body" sz="quarter" idx="28" hasCustomPrompt="1"/>
          </p:nvPr>
        </p:nvSpPr>
        <p:spPr>
          <a:xfrm>
            <a:off x="6624828" y="4847495"/>
            <a:ext cx="1972734" cy="217722"/>
          </a:xfrm>
          <a:noFill/>
          <a:ln>
            <a:noFill/>
          </a:ln>
        </p:spPr>
        <p:txBody>
          <a:bodyPr lIns="0" tIns="0" rIns="0" bIns="0" anchor="ctr" anchorCtr="0">
            <a:noAutofit/>
          </a:bodyPr>
          <a:lstStyle>
            <a:lvl1pPr marL="0" indent="0">
              <a:lnSpc>
                <a:spcPct val="110000"/>
              </a:lnSpc>
              <a:buNone/>
              <a:defRPr sz="900">
                <a:solidFill>
                  <a:schemeClr val="accent1"/>
                </a:solidFill>
              </a:defRPr>
            </a:lvl1pPr>
          </a:lstStyle>
          <a:p>
            <a:pPr lvl="0"/>
            <a:r>
              <a:rPr lang="en-US" dirty="0"/>
              <a:t>Click to add optional caption</a:t>
            </a:r>
          </a:p>
        </p:txBody>
      </p:sp>
      <p:sp>
        <p:nvSpPr>
          <p:cNvPr id="31" name="Picture Placeholder 5">
            <a:extLst>
              <a:ext uri="{FF2B5EF4-FFF2-40B4-BE49-F238E27FC236}">
                <a16:creationId xmlns:a16="http://schemas.microsoft.com/office/drawing/2014/main" id="{F2081C81-0D31-1D33-D5C7-E800F20CAB35}"/>
              </a:ext>
            </a:extLst>
          </p:cNvPr>
          <p:cNvSpPr>
            <a:spLocks noGrp="1"/>
          </p:cNvSpPr>
          <p:nvPr>
            <p:ph type="pic" sz="quarter" idx="29" hasCustomPrompt="1"/>
          </p:nvPr>
        </p:nvSpPr>
        <p:spPr>
          <a:xfrm>
            <a:off x="6624828" y="2121795"/>
            <a:ext cx="1972734" cy="1221611"/>
          </a:xfrm>
          <a:solidFill>
            <a:srgbClr val="C3CAD1"/>
          </a:solidFill>
          <a:ln>
            <a:noFill/>
          </a:ln>
        </p:spPr>
        <p:txBody>
          <a:bodyPr lIns="0" tIns="1005840" rIns="0" anchor="t">
            <a:normAutofit/>
          </a:bodyPr>
          <a:lstStyle>
            <a:lvl1pPr marL="0" indent="0" algn="ctr">
              <a:buNone/>
              <a:defRPr sz="1050">
                <a:solidFill>
                  <a:schemeClr val="bg1">
                    <a:lumMod val="65000"/>
                  </a:schemeClr>
                </a:solidFill>
              </a:defRPr>
            </a:lvl1pPr>
          </a:lstStyle>
          <a:p>
            <a:r>
              <a:rPr lang="en-US" dirty="0"/>
              <a:t>Click icon to add image</a:t>
            </a:r>
          </a:p>
        </p:txBody>
      </p:sp>
      <p:sp>
        <p:nvSpPr>
          <p:cNvPr id="33" name="Picture Placeholder 5">
            <a:extLst>
              <a:ext uri="{FF2B5EF4-FFF2-40B4-BE49-F238E27FC236}">
                <a16:creationId xmlns:a16="http://schemas.microsoft.com/office/drawing/2014/main" id="{CB5F92BD-A331-2033-6414-32DA4139D141}"/>
              </a:ext>
            </a:extLst>
          </p:cNvPr>
          <p:cNvSpPr>
            <a:spLocks noGrp="1"/>
          </p:cNvSpPr>
          <p:nvPr>
            <p:ph type="pic" sz="quarter" idx="30" hasCustomPrompt="1"/>
          </p:nvPr>
        </p:nvSpPr>
        <p:spPr>
          <a:xfrm>
            <a:off x="6624828" y="3625885"/>
            <a:ext cx="1972734" cy="1221611"/>
          </a:xfrm>
          <a:solidFill>
            <a:srgbClr val="C3CAD1"/>
          </a:solidFill>
          <a:ln>
            <a:noFill/>
          </a:ln>
        </p:spPr>
        <p:txBody>
          <a:bodyPr lIns="0" tIns="1005840" rIns="0" anchor="t">
            <a:normAutofit/>
          </a:bodyPr>
          <a:lstStyle>
            <a:lvl1pPr marL="0" indent="0" algn="ctr">
              <a:buNone/>
              <a:defRPr sz="1050">
                <a:solidFill>
                  <a:schemeClr val="bg1">
                    <a:lumMod val="65000"/>
                  </a:schemeClr>
                </a:solidFill>
              </a:defRPr>
            </a:lvl1pPr>
          </a:lstStyle>
          <a:p>
            <a:r>
              <a:rPr lang="en-US" dirty="0"/>
              <a:t>Click icon to add image</a:t>
            </a:r>
          </a:p>
        </p:txBody>
      </p:sp>
      <p:sp>
        <p:nvSpPr>
          <p:cNvPr id="11" name="Text Placeholder 12">
            <a:extLst>
              <a:ext uri="{FF2B5EF4-FFF2-40B4-BE49-F238E27FC236}">
                <a16:creationId xmlns:a16="http://schemas.microsoft.com/office/drawing/2014/main" id="{8BB65541-22E1-1824-D211-5F662B02BC91}"/>
              </a:ext>
            </a:extLst>
          </p:cNvPr>
          <p:cNvSpPr>
            <a:spLocks noGrp="1"/>
          </p:cNvSpPr>
          <p:nvPr>
            <p:ph type="body" sz="quarter" idx="38"/>
          </p:nvPr>
        </p:nvSpPr>
        <p:spPr>
          <a:xfrm>
            <a:off x="685799" y="1275588"/>
            <a:ext cx="5664708" cy="3491675"/>
          </a:xfrm>
        </p:spPr>
        <p:txBody>
          <a:bodyPr>
            <a:noAutofit/>
          </a:bodyPr>
          <a:lstStyle>
            <a:lvl1pPr>
              <a:defRPr spc="-15" baseline="0">
                <a:solidFill>
                  <a:schemeClr val="tx1"/>
                </a:solidFill>
              </a:defRPr>
            </a:lvl1pPr>
            <a:lvl2pPr>
              <a:defRPr sz="1200" spc="-15" baseline="0">
                <a:solidFill>
                  <a:schemeClr val="tx1"/>
                </a:solidFill>
              </a:defRPr>
            </a:lvl2pPr>
            <a:lvl3pPr>
              <a:defRPr spc="-15" baseline="0">
                <a:solidFill>
                  <a:schemeClr val="tx1"/>
                </a:solidFill>
              </a:defRPr>
            </a:lvl3pPr>
            <a:lvl4pPr>
              <a:defRPr spc="-15" baseline="0">
                <a:solidFill>
                  <a:schemeClr val="tx1"/>
                </a:solidFill>
              </a:defRPr>
            </a:lvl4pPr>
            <a:lvl5pPr>
              <a:defRPr spc="-15"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a:extLst>
              <a:ext uri="{FF2B5EF4-FFF2-40B4-BE49-F238E27FC236}">
                <a16:creationId xmlns:a16="http://schemas.microsoft.com/office/drawing/2014/main" id="{C2BA73D7-8F26-022A-C605-75C6FA96D3A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23" name="Title Placeholder 1">
            <a:extLst>
              <a:ext uri="{FF2B5EF4-FFF2-40B4-BE49-F238E27FC236}">
                <a16:creationId xmlns:a16="http://schemas.microsoft.com/office/drawing/2014/main" id="{FA4F7EE0-B642-86A5-1F51-02D846ED29B6}"/>
              </a:ext>
            </a:extLst>
          </p:cNvPr>
          <p:cNvSpPr>
            <a:spLocks noGrp="1"/>
          </p:cNvSpPr>
          <p:nvPr>
            <p:ph type="title" hasCustomPrompt="1"/>
          </p:nvPr>
        </p:nvSpPr>
        <p:spPr>
          <a:xfrm>
            <a:off x="685799" y="274320"/>
            <a:ext cx="5664053"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4" name="Text Placeholder 19">
            <a:extLst>
              <a:ext uri="{FF2B5EF4-FFF2-40B4-BE49-F238E27FC236}">
                <a16:creationId xmlns:a16="http://schemas.microsoft.com/office/drawing/2014/main" id="{D6098F5F-613F-6068-B8EF-8517C054C557}"/>
              </a:ext>
            </a:extLst>
          </p:cNvPr>
          <p:cNvSpPr>
            <a:spLocks noGrp="1"/>
          </p:cNvSpPr>
          <p:nvPr>
            <p:ph type="body" sz="quarter" idx="37" hasCustomPrompt="1"/>
          </p:nvPr>
        </p:nvSpPr>
        <p:spPr>
          <a:xfrm>
            <a:off x="685800" y="615263"/>
            <a:ext cx="5664053"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25" name="Picture 24" descr="Logo, company name&#10;&#10;AI-generated content may be incorrect.">
            <a:extLst>
              <a:ext uri="{FF2B5EF4-FFF2-40B4-BE49-F238E27FC236}">
                <a16:creationId xmlns:a16="http://schemas.microsoft.com/office/drawing/2014/main" id="{33D8ACCB-93FC-A368-F65D-A1E01234593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9" name="Date Placeholder 8">
            <a:extLst>
              <a:ext uri="{FF2B5EF4-FFF2-40B4-BE49-F238E27FC236}">
                <a16:creationId xmlns:a16="http://schemas.microsoft.com/office/drawing/2014/main" id="{9533E998-2B0C-F60B-FC6D-4335AB2165DC}"/>
              </a:ext>
            </a:extLst>
          </p:cNvPr>
          <p:cNvSpPr>
            <a:spLocks noGrp="1"/>
          </p:cNvSpPr>
          <p:nvPr>
            <p:ph type="dt" sz="half" idx="39"/>
          </p:nvPr>
        </p:nvSpPr>
        <p:spPr/>
        <p:txBody>
          <a:bodyPr/>
          <a:lstStyle/>
          <a:p>
            <a:pPr>
              <a:defRPr/>
            </a:pPr>
            <a:endParaRPr lang="en-US" dirty="0"/>
          </a:p>
        </p:txBody>
      </p:sp>
      <p:sp>
        <p:nvSpPr>
          <p:cNvPr id="10" name="Footer Placeholder 9">
            <a:extLst>
              <a:ext uri="{FF2B5EF4-FFF2-40B4-BE49-F238E27FC236}">
                <a16:creationId xmlns:a16="http://schemas.microsoft.com/office/drawing/2014/main" id="{8CDED783-2E63-0F10-1566-F3BA680D7FF5}"/>
              </a:ext>
            </a:extLst>
          </p:cNvPr>
          <p:cNvSpPr>
            <a:spLocks noGrp="1"/>
          </p:cNvSpPr>
          <p:nvPr>
            <p:ph type="ftr" sz="quarter" idx="40"/>
          </p:nvPr>
        </p:nvSpPr>
        <p:spPr/>
        <p:txBody>
          <a:bodyPr/>
          <a:lstStyle/>
          <a:p>
            <a:pPr>
              <a:defRPr/>
            </a:pPr>
            <a:r>
              <a:rPr lang="en-GB"/>
              <a:t>IMCC Cooling Demonstrator Workshop - 5-7 Nov 2025 - R. Losito</a:t>
            </a:r>
            <a:endParaRPr lang="en-US" dirty="0"/>
          </a:p>
        </p:txBody>
      </p:sp>
      <p:sp>
        <p:nvSpPr>
          <p:cNvPr id="12" name="Slide Number Placeholder 11">
            <a:extLst>
              <a:ext uri="{FF2B5EF4-FFF2-40B4-BE49-F238E27FC236}">
                <a16:creationId xmlns:a16="http://schemas.microsoft.com/office/drawing/2014/main" id="{E97FAA85-5895-B226-0E08-685A13E158F0}"/>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6407411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photo-righ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49909F63-04B4-4552-4C9B-34944CE806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b="4126"/>
          <a:stretch/>
        </p:blipFill>
        <p:spPr>
          <a:xfrm>
            <a:off x="3077254" y="1819081"/>
            <a:ext cx="3317903" cy="3324419"/>
          </a:xfrm>
          <a:prstGeom prst="rect">
            <a:avLst/>
          </a:prstGeom>
        </p:spPr>
      </p:pic>
      <p:sp>
        <p:nvSpPr>
          <p:cNvPr id="5" name="Picture Placeholder 5">
            <a:extLst>
              <a:ext uri="{FF2B5EF4-FFF2-40B4-BE49-F238E27FC236}">
                <a16:creationId xmlns:a16="http://schemas.microsoft.com/office/drawing/2014/main" id="{B184D948-D65A-DC1D-AFEC-EB3C91F2BACC}"/>
              </a:ext>
            </a:extLst>
          </p:cNvPr>
          <p:cNvSpPr>
            <a:spLocks noGrp="1"/>
          </p:cNvSpPr>
          <p:nvPr>
            <p:ph type="pic" sz="quarter" idx="15" hasCustomPrompt="1"/>
          </p:nvPr>
        </p:nvSpPr>
        <p:spPr>
          <a:xfrm>
            <a:off x="5687568" y="0"/>
            <a:ext cx="3182112" cy="51435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896595" y="1275588"/>
            <a:ext cx="4102885" cy="447675"/>
          </a:xfrm>
          <a:prstGeom prst="rect">
            <a:avLst/>
          </a:prstGeom>
        </p:spPr>
        <p:txBody>
          <a:bodyPr lIns="0" rIns="0" anchor="b">
            <a:noAutofit/>
          </a:bodyPr>
          <a:lstStyle>
            <a:lvl1pPr marL="0" indent="0">
              <a:buNone/>
              <a:defRPr sz="1800" b="1" i="0" spc="-38"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896597" y="1744363"/>
            <a:ext cx="4102883" cy="522290"/>
          </a:xfrm>
          <a:prstGeom prst="rect">
            <a:avLst/>
          </a:prstGeom>
          <a:noFill/>
          <a:ln>
            <a:noFill/>
          </a:ln>
        </p:spPr>
        <p:txBody>
          <a:bodyPr lIns="0" tIns="0" rIns="0" bIns="0" anchor="t" anchorCtr="0">
            <a:noAutofit/>
          </a:bodyPr>
          <a:lstStyle>
            <a:lvl1pPr marL="0" indent="0">
              <a:lnSpc>
                <a:spcPct val="100000"/>
              </a:lnSpc>
              <a:spcAft>
                <a:spcPts val="0"/>
              </a:spcAft>
              <a:buNone/>
              <a:defRPr sz="1200">
                <a:solidFill>
                  <a:schemeClr val="tx1"/>
                </a:solidFill>
              </a:defRPr>
            </a:lvl1pPr>
          </a:lstStyle>
          <a:p>
            <a:pPr lvl="0"/>
            <a:r>
              <a:rPr lang="en-US"/>
              <a:t>Click to edit Master text styles</a:t>
            </a:r>
          </a:p>
        </p:txBody>
      </p:sp>
      <p:sp>
        <p:nvSpPr>
          <p:cNvPr id="3" name="Text Placeholder 13">
            <a:extLst>
              <a:ext uri="{FF2B5EF4-FFF2-40B4-BE49-F238E27FC236}">
                <a16:creationId xmlns:a16="http://schemas.microsoft.com/office/drawing/2014/main" id="{7C443C6E-C1D0-5FAA-AA07-CD776BA07A36}"/>
              </a:ext>
            </a:extLst>
          </p:cNvPr>
          <p:cNvSpPr>
            <a:spLocks noGrp="1"/>
          </p:cNvSpPr>
          <p:nvPr>
            <p:ph type="body" sz="quarter" idx="24" hasCustomPrompt="1"/>
          </p:nvPr>
        </p:nvSpPr>
        <p:spPr>
          <a:xfrm>
            <a:off x="5966460" y="4690872"/>
            <a:ext cx="2626614" cy="452628"/>
          </a:xfrm>
          <a:noFill/>
          <a:ln>
            <a:noFill/>
          </a:ln>
        </p:spPr>
        <p:txBody>
          <a:bodyPr lIns="0" tIns="0" rIns="0" bIns="137160" anchor="b" anchorCtr="0">
            <a:noAutofit/>
          </a:bodyPr>
          <a:lstStyle>
            <a:lvl1pPr marL="0" indent="0" algn="r">
              <a:lnSpc>
                <a:spcPct val="110000"/>
              </a:lnSpc>
              <a:buNone/>
              <a:defRPr sz="900">
                <a:solidFill>
                  <a:schemeClr val="bg1"/>
                </a:solidFill>
              </a:defRPr>
            </a:lvl1pPr>
          </a:lstStyle>
          <a:p>
            <a:pPr lvl="0"/>
            <a:r>
              <a:rPr lang="en-US" dirty="0"/>
              <a:t>Click to add optional caption</a:t>
            </a:r>
          </a:p>
        </p:txBody>
      </p:sp>
      <p:pic>
        <p:nvPicPr>
          <p:cNvPr id="17" name="Picture 16">
            <a:extLst>
              <a:ext uri="{FF2B5EF4-FFF2-40B4-BE49-F238E27FC236}">
                <a16:creationId xmlns:a16="http://schemas.microsoft.com/office/drawing/2014/main" id="{C29948ED-E27D-5F98-EACD-DCAF63A4515C}"/>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26" name="Title Placeholder 1">
            <a:extLst>
              <a:ext uri="{FF2B5EF4-FFF2-40B4-BE49-F238E27FC236}">
                <a16:creationId xmlns:a16="http://schemas.microsoft.com/office/drawing/2014/main" id="{8DD8DAC1-7288-EEB9-267E-4FABB681DE29}"/>
              </a:ext>
            </a:extLst>
          </p:cNvPr>
          <p:cNvSpPr>
            <a:spLocks noGrp="1"/>
          </p:cNvSpPr>
          <p:nvPr>
            <p:ph type="title" hasCustomPrompt="1"/>
          </p:nvPr>
        </p:nvSpPr>
        <p:spPr>
          <a:xfrm>
            <a:off x="685799" y="274320"/>
            <a:ext cx="4313681"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7" name="Text Placeholder 19">
            <a:extLst>
              <a:ext uri="{FF2B5EF4-FFF2-40B4-BE49-F238E27FC236}">
                <a16:creationId xmlns:a16="http://schemas.microsoft.com/office/drawing/2014/main" id="{69F9AB23-23AD-4331-6F10-124422E7587B}"/>
              </a:ext>
            </a:extLst>
          </p:cNvPr>
          <p:cNvSpPr>
            <a:spLocks noGrp="1"/>
          </p:cNvSpPr>
          <p:nvPr>
            <p:ph type="body" sz="quarter" idx="37" hasCustomPrompt="1"/>
          </p:nvPr>
        </p:nvSpPr>
        <p:spPr>
          <a:xfrm>
            <a:off x="685800" y="615263"/>
            <a:ext cx="4313681"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28" name="Picture 27" descr="Logo, company name&#10;&#10;AI-generated content may be incorrect.">
            <a:extLst>
              <a:ext uri="{FF2B5EF4-FFF2-40B4-BE49-F238E27FC236}">
                <a16:creationId xmlns:a16="http://schemas.microsoft.com/office/drawing/2014/main" id="{A9F6B776-108B-4A96-9AA6-9F1EE6A1E8E7}"/>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16" name="Rectangle 15">
            <a:extLst>
              <a:ext uri="{FF2B5EF4-FFF2-40B4-BE49-F238E27FC236}">
                <a16:creationId xmlns:a16="http://schemas.microsoft.com/office/drawing/2014/main" id="{BF053A70-0654-457C-4676-5169A063CE3E}"/>
              </a:ext>
            </a:extLst>
          </p:cNvPr>
          <p:cNvSpPr/>
          <p:nvPr userDrawn="1"/>
        </p:nvSpPr>
        <p:spPr>
          <a:xfrm rot="16200000">
            <a:off x="346900" y="1576581"/>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2" name="Text Placeholder 11">
            <a:extLst>
              <a:ext uri="{FF2B5EF4-FFF2-40B4-BE49-F238E27FC236}">
                <a16:creationId xmlns:a16="http://schemas.microsoft.com/office/drawing/2014/main" id="{8B4756C2-06F2-8784-8F5F-FB522EFBA23C}"/>
              </a:ext>
            </a:extLst>
          </p:cNvPr>
          <p:cNvSpPr>
            <a:spLocks noGrp="1"/>
          </p:cNvSpPr>
          <p:nvPr>
            <p:ph type="body" sz="quarter" idx="38"/>
          </p:nvPr>
        </p:nvSpPr>
        <p:spPr>
          <a:xfrm>
            <a:off x="896595" y="3501438"/>
            <a:ext cx="4102885" cy="447675"/>
          </a:xfrm>
          <a:prstGeom prst="rect">
            <a:avLst/>
          </a:prstGeom>
        </p:spPr>
        <p:txBody>
          <a:bodyPr lIns="0" rIns="0" anchor="b">
            <a:noAutofit/>
          </a:bodyPr>
          <a:lstStyle>
            <a:lvl1pPr marL="0" indent="0">
              <a:buNone/>
              <a:defRPr sz="1800" b="1" i="0" spc="-38"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23" name="Text Placeholder 13">
            <a:extLst>
              <a:ext uri="{FF2B5EF4-FFF2-40B4-BE49-F238E27FC236}">
                <a16:creationId xmlns:a16="http://schemas.microsoft.com/office/drawing/2014/main" id="{345E30FA-B5D6-5E04-EF60-A0A70B81F999}"/>
              </a:ext>
            </a:extLst>
          </p:cNvPr>
          <p:cNvSpPr>
            <a:spLocks noGrp="1"/>
          </p:cNvSpPr>
          <p:nvPr>
            <p:ph type="body" sz="quarter" idx="39"/>
          </p:nvPr>
        </p:nvSpPr>
        <p:spPr>
          <a:xfrm>
            <a:off x="896597" y="3970213"/>
            <a:ext cx="4102883" cy="522290"/>
          </a:xfrm>
          <a:prstGeom prst="rect">
            <a:avLst/>
          </a:prstGeom>
          <a:noFill/>
          <a:ln>
            <a:noFill/>
          </a:ln>
        </p:spPr>
        <p:txBody>
          <a:bodyPr lIns="0" tIns="0" rIns="0" bIns="0" anchor="t" anchorCtr="0">
            <a:noAutofit/>
          </a:bodyPr>
          <a:lstStyle>
            <a:lvl1pPr marL="0" indent="0">
              <a:lnSpc>
                <a:spcPct val="100000"/>
              </a:lnSpc>
              <a:spcAft>
                <a:spcPts val="0"/>
              </a:spcAft>
              <a:buNone/>
              <a:defRPr sz="1200">
                <a:solidFill>
                  <a:schemeClr val="tx1"/>
                </a:solidFill>
              </a:defRPr>
            </a:lvl1pPr>
          </a:lstStyle>
          <a:p>
            <a:pPr lvl="0"/>
            <a:r>
              <a:rPr lang="en-US"/>
              <a:t>Click to edit Master text styles</a:t>
            </a:r>
          </a:p>
        </p:txBody>
      </p:sp>
      <p:sp>
        <p:nvSpPr>
          <p:cNvPr id="24" name="Rectangle 23">
            <a:extLst>
              <a:ext uri="{FF2B5EF4-FFF2-40B4-BE49-F238E27FC236}">
                <a16:creationId xmlns:a16="http://schemas.microsoft.com/office/drawing/2014/main" id="{7A65EB0A-DB5D-B73A-3BDF-3A92FEB693B6}"/>
              </a:ext>
            </a:extLst>
          </p:cNvPr>
          <p:cNvSpPr/>
          <p:nvPr userDrawn="1"/>
        </p:nvSpPr>
        <p:spPr>
          <a:xfrm rot="16200000">
            <a:off x="346900" y="3802431"/>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5" name="Text Placeholder 11">
            <a:extLst>
              <a:ext uri="{FF2B5EF4-FFF2-40B4-BE49-F238E27FC236}">
                <a16:creationId xmlns:a16="http://schemas.microsoft.com/office/drawing/2014/main" id="{655DBDA5-637B-7431-81F3-8CC97736658E}"/>
              </a:ext>
            </a:extLst>
          </p:cNvPr>
          <p:cNvSpPr>
            <a:spLocks noGrp="1"/>
          </p:cNvSpPr>
          <p:nvPr>
            <p:ph type="body" sz="quarter" idx="40"/>
          </p:nvPr>
        </p:nvSpPr>
        <p:spPr>
          <a:xfrm>
            <a:off x="896595" y="2391306"/>
            <a:ext cx="4102885" cy="447675"/>
          </a:xfrm>
          <a:prstGeom prst="rect">
            <a:avLst/>
          </a:prstGeom>
        </p:spPr>
        <p:txBody>
          <a:bodyPr lIns="0" rIns="0" anchor="b">
            <a:noAutofit/>
          </a:bodyPr>
          <a:lstStyle>
            <a:lvl1pPr marL="0" indent="0">
              <a:buNone/>
              <a:defRPr sz="1800" b="1" i="0" spc="-38"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30" name="Text Placeholder 13">
            <a:extLst>
              <a:ext uri="{FF2B5EF4-FFF2-40B4-BE49-F238E27FC236}">
                <a16:creationId xmlns:a16="http://schemas.microsoft.com/office/drawing/2014/main" id="{E1BBFC49-6774-CB5D-A10C-1E64228B47E5}"/>
              </a:ext>
            </a:extLst>
          </p:cNvPr>
          <p:cNvSpPr>
            <a:spLocks noGrp="1"/>
          </p:cNvSpPr>
          <p:nvPr>
            <p:ph type="body" sz="quarter" idx="41"/>
          </p:nvPr>
        </p:nvSpPr>
        <p:spPr>
          <a:xfrm>
            <a:off x="896597" y="2860081"/>
            <a:ext cx="4102883" cy="522290"/>
          </a:xfrm>
          <a:prstGeom prst="rect">
            <a:avLst/>
          </a:prstGeom>
          <a:noFill/>
          <a:ln>
            <a:noFill/>
          </a:ln>
        </p:spPr>
        <p:txBody>
          <a:bodyPr lIns="0" tIns="0" rIns="0" bIns="0" anchor="t" anchorCtr="0">
            <a:noAutofit/>
          </a:bodyPr>
          <a:lstStyle>
            <a:lvl1pPr marL="0" indent="0">
              <a:lnSpc>
                <a:spcPct val="100000"/>
              </a:lnSpc>
              <a:spcAft>
                <a:spcPts val="0"/>
              </a:spcAft>
              <a:buNone/>
              <a:defRPr sz="1200">
                <a:solidFill>
                  <a:schemeClr val="tx1"/>
                </a:solidFill>
              </a:defRPr>
            </a:lvl1pPr>
          </a:lstStyle>
          <a:p>
            <a:pPr lvl="0"/>
            <a:r>
              <a:rPr lang="en-US"/>
              <a:t>Click to edit Master text styles</a:t>
            </a:r>
          </a:p>
        </p:txBody>
      </p:sp>
      <p:sp>
        <p:nvSpPr>
          <p:cNvPr id="31" name="Rectangle 30">
            <a:extLst>
              <a:ext uri="{FF2B5EF4-FFF2-40B4-BE49-F238E27FC236}">
                <a16:creationId xmlns:a16="http://schemas.microsoft.com/office/drawing/2014/main" id="{AD3945AA-519A-1380-1CC1-79AE3549B70C}"/>
              </a:ext>
            </a:extLst>
          </p:cNvPr>
          <p:cNvSpPr/>
          <p:nvPr userDrawn="1"/>
        </p:nvSpPr>
        <p:spPr>
          <a:xfrm rot="16200000">
            <a:off x="346900" y="2692299"/>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Date Placeholder 7">
            <a:extLst>
              <a:ext uri="{FF2B5EF4-FFF2-40B4-BE49-F238E27FC236}">
                <a16:creationId xmlns:a16="http://schemas.microsoft.com/office/drawing/2014/main" id="{3820F791-B55A-8DF3-E9C3-DEA9E9C0BEC0}"/>
              </a:ext>
            </a:extLst>
          </p:cNvPr>
          <p:cNvSpPr>
            <a:spLocks noGrp="1"/>
          </p:cNvSpPr>
          <p:nvPr>
            <p:ph type="dt" sz="half" idx="42"/>
          </p:nvPr>
        </p:nvSpPr>
        <p:spPr/>
        <p:txBody>
          <a:bodyPr/>
          <a:lstStyle/>
          <a:p>
            <a:pPr>
              <a:defRPr/>
            </a:pPr>
            <a:endParaRPr lang="en-US" dirty="0"/>
          </a:p>
        </p:txBody>
      </p:sp>
      <p:sp>
        <p:nvSpPr>
          <p:cNvPr id="9" name="Footer Placeholder 8">
            <a:extLst>
              <a:ext uri="{FF2B5EF4-FFF2-40B4-BE49-F238E27FC236}">
                <a16:creationId xmlns:a16="http://schemas.microsoft.com/office/drawing/2014/main" id="{C0729F27-36E7-35AC-B79B-23F12C3C0496}"/>
              </a:ext>
            </a:extLst>
          </p:cNvPr>
          <p:cNvSpPr>
            <a:spLocks noGrp="1"/>
          </p:cNvSpPr>
          <p:nvPr>
            <p:ph type="ftr" sz="quarter" idx="43"/>
          </p:nvPr>
        </p:nvSpPr>
        <p:spPr/>
        <p:txBody>
          <a:bodyPr/>
          <a:lstStyle/>
          <a:p>
            <a:pPr>
              <a:defRPr/>
            </a:pPr>
            <a:r>
              <a:rPr lang="en-GB"/>
              <a:t>IMCC Cooling Demonstrator Workshop - 5-7 Nov 2025 - R. Losito</a:t>
            </a:r>
            <a:endParaRPr lang="en-US" dirty="0"/>
          </a:p>
        </p:txBody>
      </p:sp>
      <p:sp>
        <p:nvSpPr>
          <p:cNvPr id="10" name="Slide Number Placeholder 9">
            <a:extLst>
              <a:ext uri="{FF2B5EF4-FFF2-40B4-BE49-F238E27FC236}">
                <a16:creationId xmlns:a16="http://schemas.microsoft.com/office/drawing/2014/main" id="{9BE949B0-53E8-8ECF-9332-CAC08FBE7E60}"/>
              </a:ext>
            </a:extLst>
          </p:cNvPr>
          <p:cNvSpPr>
            <a:spLocks noGrp="1"/>
          </p:cNvSpPr>
          <p:nvPr>
            <p:ph type="sldNum" sz="quarter" idx="44"/>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788052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76350"/>
            <a:ext cx="8305800" cy="3536156"/>
          </a:xfrm>
          <a:prstGeom prst="rect">
            <a:avLst/>
          </a:prstGeom>
        </p:spPr>
        <p:txBody>
          <a:bodyPr wrap="square" tIns="45720">
            <a:normAutofit/>
          </a:bodyPr>
          <a:lstStyle>
            <a:lvl1pPr>
              <a:spcAft>
                <a:spcPts val="600"/>
              </a:spcAft>
              <a:defRPr>
                <a:latin typeface="+mj-lt"/>
              </a:defRPr>
            </a:lvl1pPr>
            <a:lvl2pPr>
              <a:spcAft>
                <a:spcPts val="600"/>
              </a:spcAft>
              <a:defRPr>
                <a:latin typeface="+mj-lt"/>
              </a:defRPr>
            </a:lvl2pPr>
            <a:lvl3pPr>
              <a:spcAft>
                <a:spcPts val="600"/>
              </a:spcAft>
              <a:defRPr>
                <a:latin typeface="+mj-lt"/>
              </a:defRPr>
            </a:lvl3pPr>
            <a:lvl4pPr>
              <a:spcAft>
                <a:spcPts val="600"/>
              </a:spcAft>
              <a:defRPr>
                <a:latin typeface="+mj-lt"/>
              </a:defRPr>
            </a:lvl4pPr>
            <a:lvl5pPr>
              <a:spcAft>
                <a:spcPts val="600"/>
              </a:spcAft>
              <a:defRPr>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photo-lef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5698E98C-5EF4-E02E-4D04-D17E225EFBAE}"/>
              </a:ext>
            </a:extLst>
          </p:cNvPr>
          <p:cNvPicPr>
            <a:picLocks noChangeAspect="1"/>
          </p:cNvPicPr>
          <p:nvPr userDrawn="1"/>
        </p:nvPicPr>
        <p:blipFill>
          <a:blip r:embed="rId2" cstate="screen">
            <a:extLst>
              <a:ext uri="{28A0092B-C50C-407E-A947-70E740481C1C}">
                <a14:useLocalDpi xmlns:a14="http://schemas.microsoft.com/office/drawing/2010/main"/>
              </a:ext>
            </a:extLst>
          </a:blip>
          <a:srcRect r="13429" b="4126"/>
          <a:stretch/>
        </p:blipFill>
        <p:spPr>
          <a:xfrm>
            <a:off x="6271638" y="1819081"/>
            <a:ext cx="2872362" cy="3324419"/>
          </a:xfrm>
          <a:prstGeom prst="rect">
            <a:avLst/>
          </a:prstGeom>
        </p:spPr>
      </p:pic>
      <p:pic>
        <p:nvPicPr>
          <p:cNvPr id="7" name="Picture 6">
            <a:extLst>
              <a:ext uri="{FF2B5EF4-FFF2-40B4-BE49-F238E27FC236}">
                <a16:creationId xmlns:a16="http://schemas.microsoft.com/office/drawing/2014/main" id="{5A84E48D-8A24-7C48-B59C-D2F648C00A26}"/>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14" name="Picture Placeholder 5">
            <a:extLst>
              <a:ext uri="{FF2B5EF4-FFF2-40B4-BE49-F238E27FC236}">
                <a16:creationId xmlns:a16="http://schemas.microsoft.com/office/drawing/2014/main" id="{0C79311F-2C3F-C507-E765-5D7DA5DEDA87}"/>
              </a:ext>
            </a:extLst>
          </p:cNvPr>
          <p:cNvSpPr>
            <a:spLocks noGrp="1"/>
          </p:cNvSpPr>
          <p:nvPr>
            <p:ph type="pic" sz="quarter" idx="15" hasCustomPrompt="1"/>
          </p:nvPr>
        </p:nvSpPr>
        <p:spPr>
          <a:xfrm>
            <a:off x="0" y="0"/>
            <a:ext cx="3182112" cy="51435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5" name="Text Placeholder 13">
            <a:extLst>
              <a:ext uri="{FF2B5EF4-FFF2-40B4-BE49-F238E27FC236}">
                <a16:creationId xmlns:a16="http://schemas.microsoft.com/office/drawing/2014/main" id="{B9480AD7-FFD4-EBEA-C887-D69213310463}"/>
              </a:ext>
            </a:extLst>
          </p:cNvPr>
          <p:cNvSpPr>
            <a:spLocks noGrp="1"/>
          </p:cNvSpPr>
          <p:nvPr>
            <p:ph type="body" sz="quarter" idx="24" hasCustomPrompt="1"/>
          </p:nvPr>
        </p:nvSpPr>
        <p:spPr>
          <a:xfrm>
            <a:off x="278892" y="4690872"/>
            <a:ext cx="2626614" cy="452628"/>
          </a:xfrm>
          <a:noFill/>
          <a:ln>
            <a:noFill/>
          </a:ln>
        </p:spPr>
        <p:txBody>
          <a:bodyPr lIns="0" tIns="0" rIns="0" bIns="137160" anchor="b" anchorCtr="0">
            <a:noAutofit/>
          </a:bodyPr>
          <a:lstStyle>
            <a:lvl1pPr marL="0" indent="0" algn="l">
              <a:lnSpc>
                <a:spcPct val="110000"/>
              </a:lnSpc>
              <a:buNone/>
              <a:defRPr sz="900">
                <a:solidFill>
                  <a:schemeClr val="bg1"/>
                </a:solidFill>
              </a:defRPr>
            </a:lvl1pPr>
          </a:lstStyle>
          <a:p>
            <a:pPr lvl="0"/>
            <a:r>
              <a:rPr lang="en-US" dirty="0"/>
              <a:t>Click to add optional caption</a:t>
            </a:r>
          </a:p>
        </p:txBody>
      </p:sp>
      <p:sp>
        <p:nvSpPr>
          <p:cNvPr id="16" name="Title Placeholder 1">
            <a:extLst>
              <a:ext uri="{FF2B5EF4-FFF2-40B4-BE49-F238E27FC236}">
                <a16:creationId xmlns:a16="http://schemas.microsoft.com/office/drawing/2014/main" id="{614BAE17-7F11-EB6F-1C51-5B3FF6C6528C}"/>
              </a:ext>
            </a:extLst>
          </p:cNvPr>
          <p:cNvSpPr>
            <a:spLocks noGrp="1"/>
          </p:cNvSpPr>
          <p:nvPr>
            <p:ph type="title" hasCustomPrompt="1"/>
          </p:nvPr>
        </p:nvSpPr>
        <p:spPr>
          <a:xfrm>
            <a:off x="3867913" y="274320"/>
            <a:ext cx="4320540"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7" name="Text Placeholder 19">
            <a:extLst>
              <a:ext uri="{FF2B5EF4-FFF2-40B4-BE49-F238E27FC236}">
                <a16:creationId xmlns:a16="http://schemas.microsoft.com/office/drawing/2014/main" id="{B8A6A485-675C-EE94-911E-0B54B90E6832}"/>
              </a:ext>
            </a:extLst>
          </p:cNvPr>
          <p:cNvSpPr>
            <a:spLocks noGrp="1"/>
          </p:cNvSpPr>
          <p:nvPr>
            <p:ph type="body" sz="quarter" idx="37" hasCustomPrompt="1"/>
          </p:nvPr>
        </p:nvSpPr>
        <p:spPr>
          <a:xfrm>
            <a:off x="3867913" y="617220"/>
            <a:ext cx="4320540"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18" name="Picture 17" descr="Logo, company name&#10;&#10;AI-generated content may be incorrect.">
            <a:extLst>
              <a:ext uri="{FF2B5EF4-FFF2-40B4-BE49-F238E27FC236}">
                <a16:creationId xmlns:a16="http://schemas.microsoft.com/office/drawing/2014/main" id="{3A04F070-8450-0E87-18DD-3192DA8CDC2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456432" y="260604"/>
            <a:ext cx="311986" cy="311986"/>
          </a:xfrm>
          <a:prstGeom prst="rect">
            <a:avLst/>
          </a:prstGeom>
        </p:spPr>
      </p:pic>
      <p:sp>
        <p:nvSpPr>
          <p:cNvPr id="3" name="Text Placeholder 11">
            <a:extLst>
              <a:ext uri="{FF2B5EF4-FFF2-40B4-BE49-F238E27FC236}">
                <a16:creationId xmlns:a16="http://schemas.microsoft.com/office/drawing/2014/main" id="{08F951B0-68BF-2192-D399-475E494C0592}"/>
              </a:ext>
            </a:extLst>
          </p:cNvPr>
          <p:cNvSpPr>
            <a:spLocks noGrp="1"/>
          </p:cNvSpPr>
          <p:nvPr>
            <p:ph type="body" sz="quarter" idx="38"/>
          </p:nvPr>
        </p:nvSpPr>
        <p:spPr>
          <a:xfrm>
            <a:off x="4085568" y="1275588"/>
            <a:ext cx="4102885" cy="447675"/>
          </a:xfrm>
          <a:prstGeom prst="rect">
            <a:avLst/>
          </a:prstGeom>
        </p:spPr>
        <p:txBody>
          <a:bodyPr lIns="0" rIns="0" anchor="b">
            <a:noAutofit/>
          </a:bodyPr>
          <a:lstStyle>
            <a:lvl1pPr marL="0" indent="0">
              <a:buNone/>
              <a:defRPr sz="1800" b="1" i="0" spc="-38"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4" name="Text Placeholder 13">
            <a:extLst>
              <a:ext uri="{FF2B5EF4-FFF2-40B4-BE49-F238E27FC236}">
                <a16:creationId xmlns:a16="http://schemas.microsoft.com/office/drawing/2014/main" id="{B9827FE2-9D0B-A5AD-BAFA-F72DC18F31CD}"/>
              </a:ext>
            </a:extLst>
          </p:cNvPr>
          <p:cNvSpPr>
            <a:spLocks noGrp="1"/>
          </p:cNvSpPr>
          <p:nvPr>
            <p:ph type="body" sz="quarter" idx="39"/>
          </p:nvPr>
        </p:nvSpPr>
        <p:spPr>
          <a:xfrm>
            <a:off x="4085570" y="1744363"/>
            <a:ext cx="4102883" cy="522290"/>
          </a:xfrm>
          <a:prstGeom prst="rect">
            <a:avLst/>
          </a:prstGeom>
          <a:noFill/>
          <a:ln>
            <a:noFill/>
          </a:ln>
        </p:spPr>
        <p:txBody>
          <a:bodyPr lIns="0" tIns="0" rIns="0" bIns="0" anchor="t" anchorCtr="0">
            <a:noAutofit/>
          </a:bodyPr>
          <a:lstStyle>
            <a:lvl1pPr marL="0" indent="0">
              <a:lnSpc>
                <a:spcPct val="100000"/>
              </a:lnSpc>
              <a:spcAft>
                <a:spcPts val="0"/>
              </a:spcAft>
              <a:buNone/>
              <a:defRPr sz="1200">
                <a:solidFill>
                  <a:schemeClr val="tx1"/>
                </a:solidFill>
              </a:defRPr>
            </a:lvl1pPr>
          </a:lstStyle>
          <a:p>
            <a:pPr lvl="0"/>
            <a:r>
              <a:rPr lang="en-US"/>
              <a:t>Click to edit Master text styles</a:t>
            </a:r>
          </a:p>
        </p:txBody>
      </p:sp>
      <p:sp>
        <p:nvSpPr>
          <p:cNvPr id="5" name="Rectangle 4">
            <a:extLst>
              <a:ext uri="{FF2B5EF4-FFF2-40B4-BE49-F238E27FC236}">
                <a16:creationId xmlns:a16="http://schemas.microsoft.com/office/drawing/2014/main" id="{6041A4D8-AE7D-2DE6-B0CA-43D09F97FEC4}"/>
              </a:ext>
            </a:extLst>
          </p:cNvPr>
          <p:cNvSpPr/>
          <p:nvPr userDrawn="1"/>
        </p:nvSpPr>
        <p:spPr>
          <a:xfrm rot="16200000">
            <a:off x="3535873" y="1576581"/>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ext Placeholder 11">
            <a:extLst>
              <a:ext uri="{FF2B5EF4-FFF2-40B4-BE49-F238E27FC236}">
                <a16:creationId xmlns:a16="http://schemas.microsoft.com/office/drawing/2014/main" id="{7600CE08-B13C-E59B-FBAD-E6C38D06A2B1}"/>
              </a:ext>
            </a:extLst>
          </p:cNvPr>
          <p:cNvSpPr>
            <a:spLocks noGrp="1"/>
          </p:cNvSpPr>
          <p:nvPr>
            <p:ph type="body" sz="quarter" idx="40"/>
          </p:nvPr>
        </p:nvSpPr>
        <p:spPr>
          <a:xfrm>
            <a:off x="4085568" y="3501438"/>
            <a:ext cx="4102885" cy="447675"/>
          </a:xfrm>
          <a:prstGeom prst="rect">
            <a:avLst/>
          </a:prstGeom>
        </p:spPr>
        <p:txBody>
          <a:bodyPr lIns="0" rIns="0" anchor="b">
            <a:noAutofit/>
          </a:bodyPr>
          <a:lstStyle>
            <a:lvl1pPr marL="0" indent="0">
              <a:buNone/>
              <a:defRPr sz="1800" b="1" i="0" spc="-38"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8" name="Text Placeholder 13">
            <a:extLst>
              <a:ext uri="{FF2B5EF4-FFF2-40B4-BE49-F238E27FC236}">
                <a16:creationId xmlns:a16="http://schemas.microsoft.com/office/drawing/2014/main" id="{AD938516-005A-EF48-88B3-4A3A61AF594C}"/>
              </a:ext>
            </a:extLst>
          </p:cNvPr>
          <p:cNvSpPr>
            <a:spLocks noGrp="1"/>
          </p:cNvSpPr>
          <p:nvPr>
            <p:ph type="body" sz="quarter" idx="41"/>
          </p:nvPr>
        </p:nvSpPr>
        <p:spPr>
          <a:xfrm>
            <a:off x="4085570" y="3970213"/>
            <a:ext cx="4102883" cy="522290"/>
          </a:xfrm>
          <a:prstGeom prst="rect">
            <a:avLst/>
          </a:prstGeom>
          <a:noFill/>
          <a:ln>
            <a:noFill/>
          </a:ln>
        </p:spPr>
        <p:txBody>
          <a:bodyPr lIns="0" tIns="0" rIns="0" bIns="0" anchor="t" anchorCtr="0">
            <a:noAutofit/>
          </a:bodyPr>
          <a:lstStyle>
            <a:lvl1pPr marL="0" indent="0">
              <a:lnSpc>
                <a:spcPct val="100000"/>
              </a:lnSpc>
              <a:spcAft>
                <a:spcPts val="0"/>
              </a:spcAft>
              <a:buNone/>
              <a:defRPr sz="1200">
                <a:solidFill>
                  <a:schemeClr val="tx1"/>
                </a:solidFill>
              </a:defRPr>
            </a:lvl1pPr>
          </a:lstStyle>
          <a:p>
            <a:pPr lvl="0"/>
            <a:r>
              <a:rPr lang="en-US"/>
              <a:t>Click to edit Master text styles</a:t>
            </a:r>
          </a:p>
        </p:txBody>
      </p:sp>
      <p:sp>
        <p:nvSpPr>
          <p:cNvPr id="9" name="Rectangle 8">
            <a:extLst>
              <a:ext uri="{FF2B5EF4-FFF2-40B4-BE49-F238E27FC236}">
                <a16:creationId xmlns:a16="http://schemas.microsoft.com/office/drawing/2014/main" id="{6CF86095-AE0D-275B-D134-0696CF70918D}"/>
              </a:ext>
            </a:extLst>
          </p:cNvPr>
          <p:cNvSpPr/>
          <p:nvPr userDrawn="1"/>
        </p:nvSpPr>
        <p:spPr>
          <a:xfrm rot="16200000">
            <a:off x="3535873" y="3802431"/>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Text Placeholder 11">
            <a:extLst>
              <a:ext uri="{FF2B5EF4-FFF2-40B4-BE49-F238E27FC236}">
                <a16:creationId xmlns:a16="http://schemas.microsoft.com/office/drawing/2014/main" id="{9B698B8A-3C1A-BCD7-104F-5ED3C11432B0}"/>
              </a:ext>
            </a:extLst>
          </p:cNvPr>
          <p:cNvSpPr>
            <a:spLocks noGrp="1"/>
          </p:cNvSpPr>
          <p:nvPr>
            <p:ph type="body" sz="quarter" idx="42"/>
          </p:nvPr>
        </p:nvSpPr>
        <p:spPr>
          <a:xfrm>
            <a:off x="4085568" y="2391306"/>
            <a:ext cx="4102885" cy="447675"/>
          </a:xfrm>
          <a:prstGeom prst="rect">
            <a:avLst/>
          </a:prstGeom>
        </p:spPr>
        <p:txBody>
          <a:bodyPr lIns="0" rIns="0" anchor="b">
            <a:noAutofit/>
          </a:bodyPr>
          <a:lstStyle>
            <a:lvl1pPr marL="0" indent="0">
              <a:buNone/>
              <a:defRPr sz="1800" b="1" i="0" spc="-38"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11" name="Text Placeholder 13">
            <a:extLst>
              <a:ext uri="{FF2B5EF4-FFF2-40B4-BE49-F238E27FC236}">
                <a16:creationId xmlns:a16="http://schemas.microsoft.com/office/drawing/2014/main" id="{9402C06F-000D-03EE-5EF2-6F903053076A}"/>
              </a:ext>
            </a:extLst>
          </p:cNvPr>
          <p:cNvSpPr>
            <a:spLocks noGrp="1"/>
          </p:cNvSpPr>
          <p:nvPr>
            <p:ph type="body" sz="quarter" idx="43"/>
          </p:nvPr>
        </p:nvSpPr>
        <p:spPr>
          <a:xfrm>
            <a:off x="4085570" y="2860081"/>
            <a:ext cx="4102883" cy="522290"/>
          </a:xfrm>
          <a:prstGeom prst="rect">
            <a:avLst/>
          </a:prstGeom>
          <a:noFill/>
          <a:ln>
            <a:noFill/>
          </a:ln>
        </p:spPr>
        <p:txBody>
          <a:bodyPr lIns="0" tIns="0" rIns="0" bIns="0" anchor="t" anchorCtr="0">
            <a:noAutofit/>
          </a:bodyPr>
          <a:lstStyle>
            <a:lvl1pPr marL="0" indent="0">
              <a:lnSpc>
                <a:spcPct val="100000"/>
              </a:lnSpc>
              <a:spcAft>
                <a:spcPts val="0"/>
              </a:spcAft>
              <a:buNone/>
              <a:defRPr sz="1200">
                <a:solidFill>
                  <a:schemeClr val="tx1"/>
                </a:solidFill>
              </a:defRPr>
            </a:lvl1pPr>
          </a:lstStyle>
          <a:p>
            <a:pPr lvl="0"/>
            <a:r>
              <a:rPr lang="en-US"/>
              <a:t>Click to edit Master text styles</a:t>
            </a:r>
          </a:p>
        </p:txBody>
      </p:sp>
      <p:sp>
        <p:nvSpPr>
          <p:cNvPr id="12" name="Rectangle 11">
            <a:extLst>
              <a:ext uri="{FF2B5EF4-FFF2-40B4-BE49-F238E27FC236}">
                <a16:creationId xmlns:a16="http://schemas.microsoft.com/office/drawing/2014/main" id="{5BA60C1D-8AE1-014F-A846-87B67F7C9205}"/>
              </a:ext>
            </a:extLst>
          </p:cNvPr>
          <p:cNvSpPr/>
          <p:nvPr userDrawn="1"/>
        </p:nvSpPr>
        <p:spPr>
          <a:xfrm rot="16200000">
            <a:off x="3535873" y="2692299"/>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Slide Number Placeholder 22">
            <a:extLst>
              <a:ext uri="{FF2B5EF4-FFF2-40B4-BE49-F238E27FC236}">
                <a16:creationId xmlns:a16="http://schemas.microsoft.com/office/drawing/2014/main" id="{77705BBE-9146-D4F3-393A-D16CB1EA85F1}"/>
              </a:ext>
            </a:extLst>
          </p:cNvPr>
          <p:cNvSpPr>
            <a:spLocks noGrp="1"/>
          </p:cNvSpPr>
          <p:nvPr>
            <p:ph type="sldNum" sz="quarter" idx="46"/>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4814072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photo-right-2">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C05AC3D5-5EFB-46A1-48B0-7DE42AE176C0}"/>
              </a:ext>
            </a:extLst>
          </p:cNvPr>
          <p:cNvPicPr>
            <a:picLocks noChangeAspect="1"/>
          </p:cNvPicPr>
          <p:nvPr userDrawn="1"/>
        </p:nvPicPr>
        <p:blipFill>
          <a:blip r:embed="rId2" cstate="screen">
            <a:extLst>
              <a:ext uri="{28A0092B-C50C-407E-A947-70E740481C1C}">
                <a14:useLocalDpi xmlns:a14="http://schemas.microsoft.com/office/drawing/2010/main"/>
              </a:ext>
            </a:extLst>
          </a:blip>
          <a:srcRect t="-1" r="21412" b="3671"/>
          <a:stretch/>
        </p:blipFill>
        <p:spPr>
          <a:xfrm>
            <a:off x="3077254" y="1819081"/>
            <a:ext cx="2607457" cy="3340217"/>
          </a:xfrm>
          <a:prstGeom prst="rect">
            <a:avLst/>
          </a:prstGeom>
        </p:spPr>
      </p:pic>
      <p:sp>
        <p:nvSpPr>
          <p:cNvPr id="14" name="Text Placeholder 12">
            <a:extLst>
              <a:ext uri="{FF2B5EF4-FFF2-40B4-BE49-F238E27FC236}">
                <a16:creationId xmlns:a16="http://schemas.microsoft.com/office/drawing/2014/main" id="{E4092E7B-EB81-9C0D-8F1F-0FB83D8AC767}"/>
              </a:ext>
            </a:extLst>
          </p:cNvPr>
          <p:cNvSpPr>
            <a:spLocks noGrp="1"/>
          </p:cNvSpPr>
          <p:nvPr>
            <p:ph type="body" sz="quarter" idx="38"/>
          </p:nvPr>
        </p:nvSpPr>
        <p:spPr>
          <a:xfrm>
            <a:off x="685277" y="1275588"/>
            <a:ext cx="4313681" cy="3182112"/>
          </a:xfrm>
        </p:spPr>
        <p:txBody>
          <a:bodyPr>
            <a:noAutofit/>
          </a:bodyPr>
          <a:lstStyle>
            <a:lvl1pPr>
              <a:defRPr spc="-15" baseline="0">
                <a:solidFill>
                  <a:schemeClr val="tx1"/>
                </a:solidFill>
              </a:defRPr>
            </a:lvl1pPr>
            <a:lvl2pPr>
              <a:defRPr sz="1200" spc="-15" baseline="0">
                <a:solidFill>
                  <a:schemeClr val="tx1"/>
                </a:solidFill>
              </a:defRPr>
            </a:lvl2pPr>
            <a:lvl3pPr>
              <a:defRPr spc="-15" baseline="0">
                <a:solidFill>
                  <a:schemeClr val="tx1"/>
                </a:solidFill>
              </a:defRPr>
            </a:lvl3pPr>
            <a:lvl4pPr>
              <a:defRPr spc="-15" baseline="0">
                <a:solidFill>
                  <a:schemeClr val="tx1"/>
                </a:solidFill>
              </a:defRPr>
            </a:lvl4pPr>
            <a:lvl5pPr>
              <a:defRPr spc="-15"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62BB331D-3283-1926-DB5A-5D22443CFE6C}"/>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11" name="Title Placeholder 1">
            <a:extLst>
              <a:ext uri="{FF2B5EF4-FFF2-40B4-BE49-F238E27FC236}">
                <a16:creationId xmlns:a16="http://schemas.microsoft.com/office/drawing/2014/main" id="{B5F61D50-E0EA-DD3E-9A15-5F1540B241BD}"/>
              </a:ext>
            </a:extLst>
          </p:cNvPr>
          <p:cNvSpPr>
            <a:spLocks noGrp="1"/>
          </p:cNvSpPr>
          <p:nvPr>
            <p:ph type="title" hasCustomPrompt="1"/>
          </p:nvPr>
        </p:nvSpPr>
        <p:spPr>
          <a:xfrm>
            <a:off x="685799" y="274320"/>
            <a:ext cx="4313681"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C589D903-C7CC-24AC-FE3E-DBF6FBD21EA4}"/>
              </a:ext>
            </a:extLst>
          </p:cNvPr>
          <p:cNvSpPr>
            <a:spLocks noGrp="1"/>
          </p:cNvSpPr>
          <p:nvPr>
            <p:ph type="body" sz="quarter" idx="37" hasCustomPrompt="1"/>
          </p:nvPr>
        </p:nvSpPr>
        <p:spPr>
          <a:xfrm>
            <a:off x="685800" y="615263"/>
            <a:ext cx="4313681"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13" name="Picture 12" descr="Logo, company name&#10;&#10;AI-generated content may be incorrect.">
            <a:extLst>
              <a:ext uri="{FF2B5EF4-FFF2-40B4-BE49-F238E27FC236}">
                <a16:creationId xmlns:a16="http://schemas.microsoft.com/office/drawing/2014/main" id="{1D58EF1F-7C81-3196-E6F7-D0C92C5218E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15" name="Picture Placeholder 5">
            <a:extLst>
              <a:ext uri="{FF2B5EF4-FFF2-40B4-BE49-F238E27FC236}">
                <a16:creationId xmlns:a16="http://schemas.microsoft.com/office/drawing/2014/main" id="{FC8B54C3-472A-4B45-CECF-57ABE3B649A8}"/>
              </a:ext>
            </a:extLst>
          </p:cNvPr>
          <p:cNvSpPr>
            <a:spLocks noGrp="1"/>
          </p:cNvSpPr>
          <p:nvPr>
            <p:ph type="pic" sz="quarter" idx="15" hasCustomPrompt="1"/>
          </p:nvPr>
        </p:nvSpPr>
        <p:spPr>
          <a:xfrm>
            <a:off x="5687568" y="0"/>
            <a:ext cx="3182112" cy="51435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6" name="Text Placeholder 13">
            <a:extLst>
              <a:ext uri="{FF2B5EF4-FFF2-40B4-BE49-F238E27FC236}">
                <a16:creationId xmlns:a16="http://schemas.microsoft.com/office/drawing/2014/main" id="{4AA3BFD7-9096-F068-222A-2881944B7BB2}"/>
              </a:ext>
            </a:extLst>
          </p:cNvPr>
          <p:cNvSpPr>
            <a:spLocks noGrp="1"/>
          </p:cNvSpPr>
          <p:nvPr>
            <p:ph type="body" sz="quarter" idx="24" hasCustomPrompt="1"/>
          </p:nvPr>
        </p:nvSpPr>
        <p:spPr>
          <a:xfrm>
            <a:off x="5966460" y="4690872"/>
            <a:ext cx="2626614" cy="452628"/>
          </a:xfrm>
          <a:noFill/>
          <a:ln>
            <a:noFill/>
          </a:ln>
        </p:spPr>
        <p:txBody>
          <a:bodyPr lIns="0" tIns="0" rIns="0" bIns="137160" anchor="b" anchorCtr="0">
            <a:noAutofit/>
          </a:bodyPr>
          <a:lstStyle>
            <a:lvl1pPr marL="0" indent="0" algn="r">
              <a:lnSpc>
                <a:spcPct val="110000"/>
              </a:lnSpc>
              <a:buNone/>
              <a:defRPr sz="900">
                <a:solidFill>
                  <a:schemeClr val="bg1"/>
                </a:solidFill>
              </a:defRPr>
            </a:lvl1pPr>
          </a:lstStyle>
          <a:p>
            <a:pPr lvl="0"/>
            <a:r>
              <a:rPr lang="en-US" dirty="0"/>
              <a:t>Click to add optional caption</a:t>
            </a:r>
          </a:p>
        </p:txBody>
      </p:sp>
      <p:sp>
        <p:nvSpPr>
          <p:cNvPr id="6" name="Date Placeholder 5">
            <a:extLst>
              <a:ext uri="{FF2B5EF4-FFF2-40B4-BE49-F238E27FC236}">
                <a16:creationId xmlns:a16="http://schemas.microsoft.com/office/drawing/2014/main" id="{7B91485E-E19F-6302-348B-C0C66564B455}"/>
              </a:ext>
            </a:extLst>
          </p:cNvPr>
          <p:cNvSpPr>
            <a:spLocks noGrp="1"/>
          </p:cNvSpPr>
          <p:nvPr>
            <p:ph type="dt" sz="half" idx="39"/>
          </p:nvPr>
        </p:nvSpPr>
        <p:spPr/>
        <p:txBody>
          <a:bodyPr/>
          <a:lstStyle/>
          <a:p>
            <a:pPr>
              <a:defRPr/>
            </a:pPr>
            <a:endParaRPr lang="en-US" dirty="0"/>
          </a:p>
        </p:txBody>
      </p:sp>
      <p:sp>
        <p:nvSpPr>
          <p:cNvPr id="7" name="Footer Placeholder 6">
            <a:extLst>
              <a:ext uri="{FF2B5EF4-FFF2-40B4-BE49-F238E27FC236}">
                <a16:creationId xmlns:a16="http://schemas.microsoft.com/office/drawing/2014/main" id="{C72EDEEF-46E0-9A6F-15BB-EA74A6A8B232}"/>
              </a:ext>
            </a:extLst>
          </p:cNvPr>
          <p:cNvSpPr>
            <a:spLocks noGrp="1"/>
          </p:cNvSpPr>
          <p:nvPr>
            <p:ph type="ftr" sz="quarter" idx="40"/>
          </p:nvPr>
        </p:nvSpPr>
        <p:spPr/>
        <p:txBody>
          <a:bodyPr/>
          <a:lstStyle/>
          <a:p>
            <a:pPr>
              <a:defRPr/>
            </a:pPr>
            <a:r>
              <a:rPr lang="en-GB"/>
              <a:t>IMCC Cooling Demonstrator Workshop - 5-7 Nov 2025 - R. Losito</a:t>
            </a:r>
            <a:endParaRPr lang="en-US" dirty="0"/>
          </a:p>
        </p:txBody>
      </p:sp>
      <p:sp>
        <p:nvSpPr>
          <p:cNvPr id="8" name="Slide Number Placeholder 7">
            <a:extLst>
              <a:ext uri="{FF2B5EF4-FFF2-40B4-BE49-F238E27FC236}">
                <a16:creationId xmlns:a16="http://schemas.microsoft.com/office/drawing/2014/main" id="{3F5603C5-F7E9-135D-08CF-E5B794439925}"/>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4310984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photo-left-2">
    <p:bg>
      <p:bgPr>
        <a:solidFill>
          <a:schemeClr val="bg1"/>
        </a:solidFill>
        <a:effectLst/>
      </p:bgPr>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26064E41-DF59-6301-DE38-F0DFE24D713B}"/>
              </a:ext>
            </a:extLst>
          </p:cNvPr>
          <p:cNvPicPr>
            <a:picLocks noChangeAspect="1"/>
          </p:cNvPicPr>
          <p:nvPr userDrawn="1"/>
        </p:nvPicPr>
        <p:blipFill>
          <a:blip r:embed="rId2" cstate="screen">
            <a:extLst>
              <a:ext uri="{28A0092B-C50C-407E-A947-70E740481C1C}">
                <a14:useLocalDpi xmlns:a14="http://schemas.microsoft.com/office/drawing/2010/main"/>
              </a:ext>
            </a:extLst>
          </a:blip>
          <a:srcRect r="21679" b="4126"/>
          <a:stretch/>
        </p:blipFill>
        <p:spPr>
          <a:xfrm>
            <a:off x="6271639" y="1819081"/>
            <a:ext cx="2598626" cy="3324419"/>
          </a:xfrm>
          <a:prstGeom prst="rect">
            <a:avLst/>
          </a:prstGeom>
        </p:spPr>
      </p:pic>
      <p:sp>
        <p:nvSpPr>
          <p:cNvPr id="7" name="Picture Placeholder 5">
            <a:extLst>
              <a:ext uri="{FF2B5EF4-FFF2-40B4-BE49-F238E27FC236}">
                <a16:creationId xmlns:a16="http://schemas.microsoft.com/office/drawing/2014/main" id="{1CE716CA-F3AD-BE9A-11EE-F4AE1FACBEBB}"/>
              </a:ext>
            </a:extLst>
          </p:cNvPr>
          <p:cNvSpPr>
            <a:spLocks noGrp="1"/>
          </p:cNvSpPr>
          <p:nvPr>
            <p:ph type="pic" sz="quarter" idx="15" hasCustomPrompt="1"/>
          </p:nvPr>
        </p:nvSpPr>
        <p:spPr>
          <a:xfrm>
            <a:off x="0" y="0"/>
            <a:ext cx="3177016" cy="51435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0" name="Text Placeholder 13">
            <a:extLst>
              <a:ext uri="{FF2B5EF4-FFF2-40B4-BE49-F238E27FC236}">
                <a16:creationId xmlns:a16="http://schemas.microsoft.com/office/drawing/2014/main" id="{2D2C341C-5226-C6B0-870F-B3DA04CF8C06}"/>
              </a:ext>
            </a:extLst>
          </p:cNvPr>
          <p:cNvSpPr>
            <a:spLocks noGrp="1"/>
          </p:cNvSpPr>
          <p:nvPr>
            <p:ph type="body" sz="quarter" idx="24" hasCustomPrompt="1"/>
          </p:nvPr>
        </p:nvSpPr>
        <p:spPr>
          <a:xfrm>
            <a:off x="281178" y="4690872"/>
            <a:ext cx="2626614" cy="452628"/>
          </a:xfrm>
          <a:noFill/>
          <a:ln>
            <a:noFill/>
          </a:ln>
        </p:spPr>
        <p:txBody>
          <a:bodyPr lIns="0" tIns="0" rIns="0" bIns="137160" anchor="b" anchorCtr="0">
            <a:noAutofit/>
          </a:bodyPr>
          <a:lstStyle>
            <a:lvl1pPr marL="0" indent="0" algn="l">
              <a:lnSpc>
                <a:spcPct val="110000"/>
              </a:lnSpc>
              <a:buNone/>
              <a:defRPr sz="900">
                <a:solidFill>
                  <a:schemeClr val="bg1"/>
                </a:solidFill>
              </a:defRPr>
            </a:lvl1pPr>
          </a:lstStyle>
          <a:p>
            <a:pPr lvl="0"/>
            <a:r>
              <a:rPr lang="en-US" dirty="0"/>
              <a:t>Click to add optional caption</a:t>
            </a:r>
          </a:p>
        </p:txBody>
      </p:sp>
      <p:sp>
        <p:nvSpPr>
          <p:cNvPr id="14" name="Text Placeholder 12">
            <a:extLst>
              <a:ext uri="{FF2B5EF4-FFF2-40B4-BE49-F238E27FC236}">
                <a16:creationId xmlns:a16="http://schemas.microsoft.com/office/drawing/2014/main" id="{4D21E25E-D547-BB0C-056B-1E4BED8276AA}"/>
              </a:ext>
            </a:extLst>
          </p:cNvPr>
          <p:cNvSpPr>
            <a:spLocks noGrp="1"/>
          </p:cNvSpPr>
          <p:nvPr>
            <p:ph type="body" sz="quarter" idx="38"/>
          </p:nvPr>
        </p:nvSpPr>
        <p:spPr>
          <a:xfrm>
            <a:off x="3867912" y="1275588"/>
            <a:ext cx="4320540" cy="3182112"/>
          </a:xfrm>
        </p:spPr>
        <p:txBody>
          <a:bodyPr>
            <a:noAutofit/>
          </a:bodyPr>
          <a:lstStyle>
            <a:lvl1pPr>
              <a:defRPr spc="-15" baseline="0">
                <a:solidFill>
                  <a:schemeClr val="tx1"/>
                </a:solidFill>
              </a:defRPr>
            </a:lvl1pPr>
            <a:lvl2pPr>
              <a:defRPr sz="1200" spc="-15" baseline="0">
                <a:solidFill>
                  <a:schemeClr val="tx1"/>
                </a:solidFill>
              </a:defRPr>
            </a:lvl2pPr>
            <a:lvl3pPr>
              <a:defRPr spc="-15" baseline="0">
                <a:solidFill>
                  <a:schemeClr val="tx1"/>
                </a:solidFill>
              </a:defRPr>
            </a:lvl3pPr>
            <a:lvl4pPr>
              <a:defRPr spc="-15" baseline="0">
                <a:solidFill>
                  <a:schemeClr val="tx1"/>
                </a:solidFill>
              </a:defRPr>
            </a:lvl4pPr>
            <a:lvl5pPr>
              <a:defRPr spc="-15"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C16AA105-7DBD-9DF3-02C8-4B214942C574}"/>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9" name="Title Placeholder 1">
            <a:extLst>
              <a:ext uri="{FF2B5EF4-FFF2-40B4-BE49-F238E27FC236}">
                <a16:creationId xmlns:a16="http://schemas.microsoft.com/office/drawing/2014/main" id="{4FF79C2B-39DB-F0FC-1C09-C45F7AF4DFC4}"/>
              </a:ext>
            </a:extLst>
          </p:cNvPr>
          <p:cNvSpPr>
            <a:spLocks noGrp="1"/>
          </p:cNvSpPr>
          <p:nvPr>
            <p:ph type="title" hasCustomPrompt="1"/>
          </p:nvPr>
        </p:nvSpPr>
        <p:spPr>
          <a:xfrm>
            <a:off x="3867913" y="274320"/>
            <a:ext cx="4320540"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1" name="Text Placeholder 19">
            <a:extLst>
              <a:ext uri="{FF2B5EF4-FFF2-40B4-BE49-F238E27FC236}">
                <a16:creationId xmlns:a16="http://schemas.microsoft.com/office/drawing/2014/main" id="{B81A79C8-47D1-87B1-E39F-8BE75767B4AD}"/>
              </a:ext>
            </a:extLst>
          </p:cNvPr>
          <p:cNvSpPr>
            <a:spLocks noGrp="1"/>
          </p:cNvSpPr>
          <p:nvPr>
            <p:ph type="body" sz="quarter" idx="37" hasCustomPrompt="1"/>
          </p:nvPr>
        </p:nvSpPr>
        <p:spPr>
          <a:xfrm>
            <a:off x="3867913" y="617220"/>
            <a:ext cx="4320540"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12" name="Picture 11" descr="Logo, company name&#10;&#10;AI-generated content may be incorrect.">
            <a:extLst>
              <a:ext uri="{FF2B5EF4-FFF2-40B4-BE49-F238E27FC236}">
                <a16:creationId xmlns:a16="http://schemas.microsoft.com/office/drawing/2014/main" id="{5802CF21-D793-E9E0-76EE-6C64625C2F8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456432" y="260604"/>
            <a:ext cx="311986" cy="311986"/>
          </a:xfrm>
          <a:prstGeom prst="rect">
            <a:avLst/>
          </a:prstGeom>
        </p:spPr>
      </p:pic>
      <p:sp>
        <p:nvSpPr>
          <p:cNvPr id="15" name="Slide Number Placeholder 14">
            <a:extLst>
              <a:ext uri="{FF2B5EF4-FFF2-40B4-BE49-F238E27FC236}">
                <a16:creationId xmlns:a16="http://schemas.microsoft.com/office/drawing/2014/main" id="{47A82C0C-F619-67C1-0650-12EB4F6E4C92}"/>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4399733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idea-with-support-text">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AI-generated content may be incorrect.">
            <a:extLst>
              <a:ext uri="{FF2B5EF4-FFF2-40B4-BE49-F238E27FC236}">
                <a16:creationId xmlns:a16="http://schemas.microsoft.com/office/drawing/2014/main" id="{D026C6A1-CA77-A75B-8DF4-FCBEBEF63B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499078" y="1774299"/>
            <a:ext cx="3372317" cy="3369201"/>
          </a:xfrm>
          <a:prstGeom prst="rect">
            <a:avLst/>
          </a:prstGeom>
        </p:spPr>
      </p:pic>
      <p:sp>
        <p:nvSpPr>
          <p:cNvPr id="2" name="Title 1">
            <a:extLst>
              <a:ext uri="{FF2B5EF4-FFF2-40B4-BE49-F238E27FC236}">
                <a16:creationId xmlns:a16="http://schemas.microsoft.com/office/drawing/2014/main" id="{A9355CF2-BE45-5D15-57AB-87A35BEE8890}"/>
              </a:ext>
            </a:extLst>
          </p:cNvPr>
          <p:cNvSpPr>
            <a:spLocks noGrp="1"/>
          </p:cNvSpPr>
          <p:nvPr>
            <p:ph type="title"/>
          </p:nvPr>
        </p:nvSpPr>
        <p:spPr>
          <a:xfrm>
            <a:off x="686942" y="581628"/>
            <a:ext cx="7502652" cy="1667344"/>
          </a:xfrm>
          <a:prstGeom prst="rect">
            <a:avLst/>
          </a:prstGeom>
        </p:spPr>
        <p:txBody>
          <a:bodyPr lIns="0" rIns="0" bIns="0" anchor="b">
            <a:noAutofit/>
          </a:bodyPr>
          <a:lstStyle>
            <a:lvl1pPr>
              <a:defRPr sz="3600">
                <a:solidFill>
                  <a:schemeClr val="tx1"/>
                </a:solidFill>
              </a:defRPr>
            </a:lvl1pPr>
          </a:lstStyle>
          <a:p>
            <a:r>
              <a:rPr lang="en-US"/>
              <a:t>Click to edit Master title style</a:t>
            </a:r>
            <a:endParaRPr lang="en-US" dirty="0"/>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685799" y="3002906"/>
            <a:ext cx="7502652" cy="1443665"/>
          </a:xfrm>
          <a:solidFill>
            <a:schemeClr val="tx2"/>
          </a:solidFill>
        </p:spPr>
        <p:txBody>
          <a:bodyPr wrap="square" lIns="548640" tIns="365760" rIns="548640" bIns="365760" anchor="ctr">
            <a:spAutoFit/>
          </a:bodyPr>
          <a:lstStyle>
            <a:lvl1pPr marL="0" indent="0">
              <a:lnSpc>
                <a:spcPct val="110000"/>
              </a:lnSpc>
              <a:buNone/>
              <a:defRPr sz="1425">
                <a:solidFill>
                  <a:schemeClr val="bg1"/>
                </a:solidFill>
              </a:defRPr>
            </a:lvl1pPr>
          </a:lstStyle>
          <a:p>
            <a:pPr lvl="0"/>
            <a:r>
              <a:rPr lang="en-US" dirty="0"/>
              <a:t>Click to add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Ineter</a:t>
            </a:r>
            <a:r>
              <a:rPr lang="en-US" dirty="0"/>
              <a:t> nec </a:t>
            </a:r>
            <a:r>
              <a:rPr lang="en-US" dirty="0" err="1"/>
              <a:t>odio</a:t>
            </a:r>
            <a:r>
              <a:rPr lang="en-US" dirty="0"/>
              <a:t>. </a:t>
            </a:r>
            <a:r>
              <a:rPr lang="en-US" dirty="0" err="1"/>
              <a:t>Praesent</a:t>
            </a:r>
            <a:r>
              <a:rPr lang="en-US" dirty="0"/>
              <a:t> </a:t>
            </a:r>
            <a:r>
              <a:rPr lang="en-US" dirty="0" err="1"/>
              <a:t>suspendisse</a:t>
            </a:r>
            <a:r>
              <a:rPr lang="en-US" dirty="0"/>
              <a:t> </a:t>
            </a:r>
            <a:r>
              <a:rPr lang="en-US" dirty="0" err="1"/>
              <a:t>laoreet</a:t>
            </a:r>
            <a:r>
              <a:rPr lang="en-US" dirty="0"/>
              <a:t> </a:t>
            </a:r>
            <a:r>
              <a:rPr lang="en-US" dirty="0" err="1"/>
              <a:t>purus</a:t>
            </a:r>
            <a:r>
              <a:rPr lang="en-US" dirty="0"/>
              <a:t> et </a:t>
            </a:r>
            <a:r>
              <a:rPr lang="en-US" dirty="0" err="1"/>
              <a:t>enim</a:t>
            </a:r>
            <a:r>
              <a:rPr lang="en-US" dirty="0"/>
              <a:t> auctor, vel </a:t>
            </a:r>
            <a:r>
              <a:rPr lang="en-US" dirty="0" err="1"/>
              <a:t>interdum</a:t>
            </a:r>
            <a:r>
              <a:rPr lang="en-US" dirty="0"/>
              <a:t> </a:t>
            </a:r>
            <a:r>
              <a:rPr lang="en-US" dirty="0" err="1"/>
              <a:t>justo</a:t>
            </a:r>
            <a:r>
              <a:rPr lang="en-US" dirty="0"/>
              <a:t> </a:t>
            </a:r>
            <a:r>
              <a:rPr lang="en-US" dirty="0" err="1"/>
              <a:t>tincidunt</a:t>
            </a:r>
            <a:r>
              <a:rPr lang="en-US" dirty="0"/>
              <a:t>. Donec </a:t>
            </a:r>
            <a:r>
              <a:rPr lang="en-US" dirty="0" err="1"/>
              <a:t>eleifend</a:t>
            </a:r>
            <a:r>
              <a:rPr lang="en-US" dirty="0"/>
              <a:t> </a:t>
            </a:r>
            <a:r>
              <a:rPr lang="en-US" dirty="0" err="1"/>
              <a:t>orci</a:t>
            </a:r>
            <a:r>
              <a:rPr lang="en-US" dirty="0"/>
              <a:t> non </a:t>
            </a:r>
            <a:r>
              <a:rPr lang="en-US" dirty="0" err="1"/>
              <a:t>porttitor</a:t>
            </a:r>
            <a:r>
              <a:rPr lang="en-US" dirty="0"/>
              <a:t> </a:t>
            </a:r>
            <a:r>
              <a:rPr lang="en-US" dirty="0" err="1"/>
              <a:t>scelerisque</a:t>
            </a:r>
            <a:r>
              <a:rPr lang="en-US" dirty="0"/>
              <a:t>.</a:t>
            </a:r>
          </a:p>
        </p:txBody>
      </p:sp>
      <p:sp>
        <p:nvSpPr>
          <p:cNvPr id="5" name="Text Placeholder 5">
            <a:extLst>
              <a:ext uri="{FF2B5EF4-FFF2-40B4-BE49-F238E27FC236}">
                <a16:creationId xmlns:a16="http://schemas.microsoft.com/office/drawing/2014/main" id="{E65BE62F-E256-0F4F-4A42-36112DA34705}"/>
              </a:ext>
            </a:extLst>
          </p:cNvPr>
          <p:cNvSpPr>
            <a:spLocks noGrp="1"/>
          </p:cNvSpPr>
          <p:nvPr>
            <p:ph type="body" sz="quarter" idx="13"/>
          </p:nvPr>
        </p:nvSpPr>
        <p:spPr>
          <a:xfrm>
            <a:off x="685799" y="2248972"/>
            <a:ext cx="7502652" cy="841891"/>
          </a:xfrm>
        </p:spPr>
        <p:txBody>
          <a:bodyPr anchor="ctr">
            <a:noAutofit/>
          </a:bodyPr>
          <a:lstStyle>
            <a:lvl1pPr marL="0" indent="0" algn="l">
              <a:buNone/>
              <a:defRPr sz="1800">
                <a:solidFill>
                  <a:schemeClr val="tx1"/>
                </a:solidFill>
              </a:defRPr>
            </a:lvl1pPr>
            <a:lvl2pPr>
              <a:defRPr sz="1050"/>
            </a:lvl2pPr>
            <a:lvl3pPr>
              <a:defRPr sz="1050"/>
            </a:lvl3pPr>
            <a:lvl4pPr>
              <a:defRPr sz="1050"/>
            </a:lvl4pPr>
            <a:lvl5pPr>
              <a:defRPr sz="1050"/>
            </a:lvl5pPr>
          </a:lstStyle>
          <a:p>
            <a:pPr lvl="0"/>
            <a:r>
              <a:rPr lang="en-US"/>
              <a:t>Click to edit Master text styles</a:t>
            </a:r>
          </a:p>
        </p:txBody>
      </p:sp>
      <p:pic>
        <p:nvPicPr>
          <p:cNvPr id="12" name="Picture 11">
            <a:extLst>
              <a:ext uri="{FF2B5EF4-FFF2-40B4-BE49-F238E27FC236}">
                <a16:creationId xmlns:a16="http://schemas.microsoft.com/office/drawing/2014/main" id="{9344B288-869E-FEF3-B2A3-570667173895}"/>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pic>
        <p:nvPicPr>
          <p:cNvPr id="15" name="Picture 14" descr="Logo, company name&#10;&#10;AI-generated content may be incorrect.">
            <a:extLst>
              <a:ext uri="{FF2B5EF4-FFF2-40B4-BE49-F238E27FC236}">
                <a16:creationId xmlns:a16="http://schemas.microsoft.com/office/drawing/2014/main" id="{F42FD863-F4B6-B6D1-BAFB-D52DC4E044F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19" name="Rectangle 18">
            <a:extLst>
              <a:ext uri="{FF2B5EF4-FFF2-40B4-BE49-F238E27FC236}">
                <a16:creationId xmlns:a16="http://schemas.microsoft.com/office/drawing/2014/main" id="{9B2EEDEF-8C67-0FEE-7A5A-F9872906BB70}"/>
              </a:ext>
            </a:extLst>
          </p:cNvPr>
          <p:cNvSpPr/>
          <p:nvPr userDrawn="1"/>
        </p:nvSpPr>
        <p:spPr>
          <a:xfrm rot="10800000">
            <a:off x="684656" y="2342697"/>
            <a:ext cx="104927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Date Placeholder 7">
            <a:extLst>
              <a:ext uri="{FF2B5EF4-FFF2-40B4-BE49-F238E27FC236}">
                <a16:creationId xmlns:a16="http://schemas.microsoft.com/office/drawing/2014/main" id="{B413611B-0AEB-E25E-602A-8BA07E7C7F37}"/>
              </a:ext>
            </a:extLst>
          </p:cNvPr>
          <p:cNvSpPr>
            <a:spLocks noGrp="1"/>
          </p:cNvSpPr>
          <p:nvPr>
            <p:ph type="dt" sz="half" idx="14"/>
          </p:nvPr>
        </p:nvSpPr>
        <p:spPr/>
        <p:txBody>
          <a:bodyPr/>
          <a:lstStyle/>
          <a:p>
            <a:pPr>
              <a:defRPr/>
            </a:pPr>
            <a:endParaRPr lang="en-US" dirty="0"/>
          </a:p>
        </p:txBody>
      </p:sp>
      <p:sp>
        <p:nvSpPr>
          <p:cNvPr id="9" name="Footer Placeholder 8">
            <a:extLst>
              <a:ext uri="{FF2B5EF4-FFF2-40B4-BE49-F238E27FC236}">
                <a16:creationId xmlns:a16="http://schemas.microsoft.com/office/drawing/2014/main" id="{AF78E56C-649B-84D7-883E-399BED309F99}"/>
              </a:ext>
            </a:extLst>
          </p:cNvPr>
          <p:cNvSpPr>
            <a:spLocks noGrp="1"/>
          </p:cNvSpPr>
          <p:nvPr>
            <p:ph type="ftr" sz="quarter" idx="15"/>
          </p:nvPr>
        </p:nvSpPr>
        <p:spPr/>
        <p:txBody>
          <a:bodyPr/>
          <a:lstStyle/>
          <a:p>
            <a:pPr>
              <a:defRPr/>
            </a:pPr>
            <a:r>
              <a:rPr lang="en-GB"/>
              <a:t>IMCC Cooling Demonstrator Workshop - 5-7 Nov 2025 - R. Losito</a:t>
            </a:r>
            <a:endParaRPr lang="en-US" dirty="0"/>
          </a:p>
        </p:txBody>
      </p:sp>
      <p:sp>
        <p:nvSpPr>
          <p:cNvPr id="10" name="Slide Number Placeholder 9">
            <a:extLst>
              <a:ext uri="{FF2B5EF4-FFF2-40B4-BE49-F238E27FC236}">
                <a16:creationId xmlns:a16="http://schemas.microsoft.com/office/drawing/2014/main" id="{24FCBB44-51F9-6FA3-085E-EB9F2164541C}"/>
              </a:ext>
            </a:extLst>
          </p:cNvPr>
          <p:cNvSpPr>
            <a:spLocks noGrp="1"/>
          </p:cNvSpPr>
          <p:nvPr>
            <p:ph type="sldNum" sz="quarter" idx="16"/>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777341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ideas-with-photo">
    <p:bg>
      <p:bgPr>
        <a:solidFill>
          <a:schemeClr val="bg1"/>
        </a:solidFill>
        <a:effectLst/>
      </p:bgPr>
    </p:bg>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685800" y="1405488"/>
            <a:ext cx="3593592"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685800" y="1907314"/>
            <a:ext cx="3593592" cy="898398"/>
          </a:xfrm>
          <a:noFill/>
          <a:ln>
            <a:noFill/>
          </a:ln>
        </p:spPr>
        <p:txBody>
          <a:bodyPr lIns="274320" tIns="0" rIns="0" bIns="0" anchor="t" anchorCtr="0">
            <a:noAutofit/>
          </a:bodyPr>
          <a:lstStyle>
            <a:lvl1pPr marL="0" indent="0">
              <a:lnSpc>
                <a:spcPct val="100000"/>
              </a:lnSpc>
              <a:buNone/>
              <a:defRPr sz="1425">
                <a:solidFill>
                  <a:schemeClr val="tx1"/>
                </a:solidFill>
              </a:defRPr>
            </a:lvl1pPr>
          </a:lstStyle>
          <a:p>
            <a:pPr lvl="0"/>
            <a:r>
              <a:rPr lang="en-US"/>
              <a:t>Click to edit Master text styles</a:t>
            </a:r>
          </a:p>
        </p:txBody>
      </p:sp>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0" y="3079242"/>
            <a:ext cx="8872538" cy="2064258"/>
          </a:xfrm>
          <a:solidFill>
            <a:srgbClr val="C3CAD1"/>
          </a:solidFill>
          <a:ln>
            <a:noFill/>
          </a:ln>
        </p:spPr>
        <p:txBody>
          <a:bodyPr tIns="164592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825B179B-754F-E075-416F-58FDF815CA23}"/>
              </a:ext>
            </a:extLst>
          </p:cNvPr>
          <p:cNvSpPr>
            <a:spLocks noGrp="1"/>
          </p:cNvSpPr>
          <p:nvPr>
            <p:ph type="body" sz="quarter" idx="24" hasCustomPrompt="1"/>
          </p:nvPr>
        </p:nvSpPr>
        <p:spPr>
          <a:xfrm>
            <a:off x="1" y="4800600"/>
            <a:ext cx="8647043" cy="342901"/>
          </a:xfrm>
          <a:noFill/>
          <a:ln>
            <a:noFill/>
          </a:ln>
        </p:spPr>
        <p:txBody>
          <a:bodyPr lIns="182880" tIns="0" rIns="182880" bIns="137160" anchor="b" anchorCtr="0">
            <a:noAutofit/>
          </a:bodyPr>
          <a:lstStyle>
            <a:lvl1pPr marL="0" indent="0">
              <a:lnSpc>
                <a:spcPct val="110000"/>
              </a:lnSpc>
              <a:buNone/>
              <a:defRPr sz="900">
                <a:solidFill>
                  <a:schemeClr val="bg1"/>
                </a:solidFill>
              </a:defRPr>
            </a:lvl1pPr>
          </a:lstStyle>
          <a:p>
            <a:pPr lvl="0"/>
            <a:r>
              <a:rPr lang="en-US" dirty="0"/>
              <a:t>Click to add optional caption</a:t>
            </a:r>
          </a:p>
        </p:txBody>
      </p:sp>
      <p:sp>
        <p:nvSpPr>
          <p:cNvPr id="4" name="Rectangle 3">
            <a:extLst>
              <a:ext uri="{FF2B5EF4-FFF2-40B4-BE49-F238E27FC236}">
                <a16:creationId xmlns:a16="http://schemas.microsoft.com/office/drawing/2014/main" id="{1F14AD5D-B2B5-2D86-5607-F93500D5A829}"/>
              </a:ext>
            </a:extLst>
          </p:cNvPr>
          <p:cNvSpPr/>
          <p:nvPr userDrawn="1"/>
        </p:nvSpPr>
        <p:spPr>
          <a:xfrm rot="16200000">
            <a:off x="349757" y="1721154"/>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5" name="Picture 14">
            <a:extLst>
              <a:ext uri="{FF2B5EF4-FFF2-40B4-BE49-F238E27FC236}">
                <a16:creationId xmlns:a16="http://schemas.microsoft.com/office/drawing/2014/main" id="{BB44406A-7064-09CD-0D32-B50A4C2A471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16" name="Text Placeholder 19">
            <a:extLst>
              <a:ext uri="{FF2B5EF4-FFF2-40B4-BE49-F238E27FC236}">
                <a16:creationId xmlns:a16="http://schemas.microsoft.com/office/drawing/2014/main" id="{B1451569-253C-B587-A86F-4D190EF1B246}"/>
              </a:ext>
            </a:extLst>
          </p:cNvPr>
          <p:cNvSpPr>
            <a:spLocks noGrp="1"/>
          </p:cNvSpPr>
          <p:nvPr>
            <p:ph type="body" sz="quarter" idx="37" hasCustomPrompt="1"/>
          </p:nvPr>
        </p:nvSpPr>
        <p:spPr>
          <a:xfrm>
            <a:off x="685800" y="615263"/>
            <a:ext cx="7495795"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17" name="Picture 16" descr="Logo, company name&#10;&#10;AI-generated content may be incorrect.">
            <a:extLst>
              <a:ext uri="{FF2B5EF4-FFF2-40B4-BE49-F238E27FC236}">
                <a16:creationId xmlns:a16="http://schemas.microsoft.com/office/drawing/2014/main" id="{809A0A5D-5886-4562-448A-83FC8512DCB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18" name="Title Placeholder 1">
            <a:extLst>
              <a:ext uri="{FF2B5EF4-FFF2-40B4-BE49-F238E27FC236}">
                <a16:creationId xmlns:a16="http://schemas.microsoft.com/office/drawing/2014/main" id="{B38B5940-D626-697E-1DE2-483ADD73F42E}"/>
              </a:ext>
            </a:extLst>
          </p:cNvPr>
          <p:cNvSpPr>
            <a:spLocks noGrp="1"/>
          </p:cNvSpPr>
          <p:nvPr>
            <p:ph type="title" hasCustomPrompt="1"/>
          </p:nvPr>
        </p:nvSpPr>
        <p:spPr>
          <a:xfrm>
            <a:off x="685799" y="274320"/>
            <a:ext cx="7495795"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3" name="Text Placeholder 11">
            <a:extLst>
              <a:ext uri="{FF2B5EF4-FFF2-40B4-BE49-F238E27FC236}">
                <a16:creationId xmlns:a16="http://schemas.microsoft.com/office/drawing/2014/main" id="{5550671B-40D3-6B53-A651-02217D09EBC7}"/>
              </a:ext>
            </a:extLst>
          </p:cNvPr>
          <p:cNvSpPr>
            <a:spLocks noGrp="1"/>
          </p:cNvSpPr>
          <p:nvPr>
            <p:ph type="body" sz="quarter" idx="38"/>
          </p:nvPr>
        </p:nvSpPr>
        <p:spPr>
          <a:xfrm>
            <a:off x="4588001" y="1405488"/>
            <a:ext cx="3593592"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24" name="Text Placeholder 13">
            <a:extLst>
              <a:ext uri="{FF2B5EF4-FFF2-40B4-BE49-F238E27FC236}">
                <a16:creationId xmlns:a16="http://schemas.microsoft.com/office/drawing/2014/main" id="{57650E2F-D63F-64A0-264F-AB6835C74839}"/>
              </a:ext>
            </a:extLst>
          </p:cNvPr>
          <p:cNvSpPr>
            <a:spLocks noGrp="1"/>
          </p:cNvSpPr>
          <p:nvPr>
            <p:ph type="body" sz="quarter" idx="39"/>
          </p:nvPr>
        </p:nvSpPr>
        <p:spPr>
          <a:xfrm>
            <a:off x="4588001" y="1907314"/>
            <a:ext cx="3593592" cy="898398"/>
          </a:xfrm>
          <a:noFill/>
          <a:ln>
            <a:noFill/>
          </a:ln>
        </p:spPr>
        <p:txBody>
          <a:bodyPr lIns="274320" tIns="0" rIns="0" bIns="0" anchor="t" anchorCtr="0">
            <a:noAutofit/>
          </a:bodyPr>
          <a:lstStyle>
            <a:lvl1pPr marL="0" indent="0">
              <a:lnSpc>
                <a:spcPct val="100000"/>
              </a:lnSpc>
              <a:buNone/>
              <a:defRPr sz="1425">
                <a:solidFill>
                  <a:schemeClr val="tx1"/>
                </a:solidFill>
              </a:defRPr>
            </a:lvl1pPr>
          </a:lstStyle>
          <a:p>
            <a:pPr lvl="0"/>
            <a:r>
              <a:rPr lang="en-US"/>
              <a:t>Click to edit Master text styles</a:t>
            </a:r>
          </a:p>
        </p:txBody>
      </p:sp>
      <p:sp>
        <p:nvSpPr>
          <p:cNvPr id="25" name="Rectangle 24">
            <a:extLst>
              <a:ext uri="{FF2B5EF4-FFF2-40B4-BE49-F238E27FC236}">
                <a16:creationId xmlns:a16="http://schemas.microsoft.com/office/drawing/2014/main" id="{0368FBFD-4E2A-68B9-526C-938F5B7C839F}"/>
              </a:ext>
            </a:extLst>
          </p:cNvPr>
          <p:cNvSpPr/>
          <p:nvPr userDrawn="1"/>
        </p:nvSpPr>
        <p:spPr>
          <a:xfrm rot="16200000">
            <a:off x="4251958" y="1721154"/>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Slide Number Placeholder 9">
            <a:extLst>
              <a:ext uri="{FF2B5EF4-FFF2-40B4-BE49-F238E27FC236}">
                <a16:creationId xmlns:a16="http://schemas.microsoft.com/office/drawing/2014/main" id="{45474D73-F9BE-8323-9710-2D943D074AA7}"/>
              </a:ext>
            </a:extLst>
          </p:cNvPr>
          <p:cNvSpPr>
            <a:spLocks noGrp="1"/>
          </p:cNvSpPr>
          <p:nvPr>
            <p:ph type="sldNum" sz="quarter" idx="42"/>
          </p:nvPr>
        </p:nvSpPr>
        <p:spPr>
          <a:xfrm>
            <a:off x="8872538" y="4767263"/>
            <a:ext cx="269189" cy="273844"/>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1712883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ideas-with-photo">
    <p:bg>
      <p:bgPr>
        <a:solidFill>
          <a:schemeClr val="bg1"/>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E73DE767-6E27-2F6D-9DFB-476DFBA08AC4}"/>
              </a:ext>
            </a:extLst>
          </p:cNvPr>
          <p:cNvSpPr>
            <a:spLocks noGrp="1"/>
          </p:cNvSpPr>
          <p:nvPr>
            <p:ph type="pic" sz="quarter" idx="25" hasCustomPrompt="1"/>
          </p:nvPr>
        </p:nvSpPr>
        <p:spPr>
          <a:xfrm>
            <a:off x="6284214" y="0"/>
            <a:ext cx="2585466" cy="51435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562FBDD1-DD88-5129-A1B4-F8213B472B85}"/>
              </a:ext>
            </a:extLst>
          </p:cNvPr>
          <p:cNvSpPr>
            <a:spLocks noGrp="1"/>
          </p:cNvSpPr>
          <p:nvPr>
            <p:ph type="body" sz="quarter" idx="24" hasCustomPrompt="1"/>
          </p:nvPr>
        </p:nvSpPr>
        <p:spPr>
          <a:xfrm>
            <a:off x="6555105" y="4688785"/>
            <a:ext cx="2043684" cy="454716"/>
          </a:xfrm>
          <a:noFill/>
          <a:ln>
            <a:noFill/>
          </a:ln>
        </p:spPr>
        <p:txBody>
          <a:bodyPr lIns="182880" tIns="0" rIns="182880" bIns="137160" anchor="b" anchorCtr="0">
            <a:noAutofit/>
          </a:bodyPr>
          <a:lstStyle>
            <a:lvl1pPr marL="0" indent="0" algn="r">
              <a:lnSpc>
                <a:spcPct val="110000"/>
              </a:lnSpc>
              <a:buNone/>
              <a:defRPr sz="900">
                <a:solidFill>
                  <a:schemeClr val="bg1"/>
                </a:solidFill>
              </a:defRPr>
            </a:lvl1pPr>
          </a:lstStyle>
          <a:p>
            <a:pPr lvl="0"/>
            <a:r>
              <a:rPr lang="en-US" dirty="0"/>
              <a:t>Click to add optional caption</a:t>
            </a:r>
          </a:p>
        </p:txBody>
      </p:sp>
      <p:pic>
        <p:nvPicPr>
          <p:cNvPr id="10" name="Picture 9">
            <a:extLst>
              <a:ext uri="{FF2B5EF4-FFF2-40B4-BE49-F238E27FC236}">
                <a16:creationId xmlns:a16="http://schemas.microsoft.com/office/drawing/2014/main" id="{9F0A7BBE-ABB8-C2EC-5680-6576FD9F3FC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pic>
        <p:nvPicPr>
          <p:cNvPr id="12" name="Picture 11" descr="Logo, company name&#10;&#10;AI-generated content may be incorrect.">
            <a:extLst>
              <a:ext uri="{FF2B5EF4-FFF2-40B4-BE49-F238E27FC236}">
                <a16:creationId xmlns:a16="http://schemas.microsoft.com/office/drawing/2014/main" id="{A20E4B7D-A2F4-E2C0-B651-BA709ADA79E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13" name="Title Placeholder 1">
            <a:extLst>
              <a:ext uri="{FF2B5EF4-FFF2-40B4-BE49-F238E27FC236}">
                <a16:creationId xmlns:a16="http://schemas.microsoft.com/office/drawing/2014/main" id="{A5343729-79AD-1ED6-768D-6A792503B323}"/>
              </a:ext>
            </a:extLst>
          </p:cNvPr>
          <p:cNvSpPr>
            <a:spLocks noGrp="1"/>
          </p:cNvSpPr>
          <p:nvPr>
            <p:ph type="title" hasCustomPrompt="1"/>
          </p:nvPr>
        </p:nvSpPr>
        <p:spPr>
          <a:xfrm>
            <a:off x="685799" y="274320"/>
            <a:ext cx="4899421"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4" name="Text Placeholder 19">
            <a:extLst>
              <a:ext uri="{FF2B5EF4-FFF2-40B4-BE49-F238E27FC236}">
                <a16:creationId xmlns:a16="http://schemas.microsoft.com/office/drawing/2014/main" id="{7A6A44F0-F202-67D2-AA06-2C6B93FCC065}"/>
              </a:ext>
            </a:extLst>
          </p:cNvPr>
          <p:cNvSpPr>
            <a:spLocks noGrp="1"/>
          </p:cNvSpPr>
          <p:nvPr>
            <p:ph type="body" sz="quarter" idx="37" hasCustomPrompt="1"/>
          </p:nvPr>
        </p:nvSpPr>
        <p:spPr>
          <a:xfrm>
            <a:off x="685800" y="615263"/>
            <a:ext cx="4899420" cy="447675"/>
          </a:xfrm>
        </p:spPr>
        <p:txBody>
          <a:bodyPr/>
          <a:lstStyle>
            <a:lvl1pPr marL="0" indent="0">
              <a:buNone/>
              <a:defRPr spc="-15" baseline="0">
                <a:solidFill>
                  <a:schemeClr val="tx1"/>
                </a:solidFill>
              </a:defRPr>
            </a:lvl1pPr>
          </a:lstStyle>
          <a:p>
            <a:pPr lvl="0"/>
            <a:r>
              <a:rPr lang="en-US" dirty="0"/>
              <a:t>Click to add subheading (optional)</a:t>
            </a:r>
          </a:p>
        </p:txBody>
      </p:sp>
      <p:sp>
        <p:nvSpPr>
          <p:cNvPr id="39" name="Text Placeholder 11">
            <a:extLst>
              <a:ext uri="{FF2B5EF4-FFF2-40B4-BE49-F238E27FC236}">
                <a16:creationId xmlns:a16="http://schemas.microsoft.com/office/drawing/2014/main" id="{18B7F31E-5DA9-AE9E-946C-DBEDE553E35E}"/>
              </a:ext>
            </a:extLst>
          </p:cNvPr>
          <p:cNvSpPr>
            <a:spLocks noGrp="1"/>
          </p:cNvSpPr>
          <p:nvPr>
            <p:ph type="body" sz="quarter" idx="41"/>
          </p:nvPr>
        </p:nvSpPr>
        <p:spPr>
          <a:xfrm>
            <a:off x="685798" y="1406003"/>
            <a:ext cx="2303048"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40" name="Text Placeholder 13">
            <a:extLst>
              <a:ext uri="{FF2B5EF4-FFF2-40B4-BE49-F238E27FC236}">
                <a16:creationId xmlns:a16="http://schemas.microsoft.com/office/drawing/2014/main" id="{E2CB8A18-7CC3-DC44-09AA-C5930608CB79}"/>
              </a:ext>
            </a:extLst>
          </p:cNvPr>
          <p:cNvSpPr>
            <a:spLocks noGrp="1"/>
          </p:cNvSpPr>
          <p:nvPr>
            <p:ph type="body" sz="quarter" idx="48"/>
          </p:nvPr>
        </p:nvSpPr>
        <p:spPr>
          <a:xfrm>
            <a:off x="685798" y="1907829"/>
            <a:ext cx="2303048" cy="1035558"/>
          </a:xfrm>
          <a:noFill/>
          <a:ln>
            <a:noFill/>
          </a:ln>
        </p:spPr>
        <p:txBody>
          <a:bodyPr lIns="27432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41" name="Rectangle 40">
            <a:extLst>
              <a:ext uri="{FF2B5EF4-FFF2-40B4-BE49-F238E27FC236}">
                <a16:creationId xmlns:a16="http://schemas.microsoft.com/office/drawing/2014/main" id="{C8724181-2302-5B6D-8D9A-0FDFFA0EAC2A}"/>
              </a:ext>
            </a:extLst>
          </p:cNvPr>
          <p:cNvSpPr/>
          <p:nvPr userDrawn="1"/>
        </p:nvSpPr>
        <p:spPr>
          <a:xfrm rot="16200000">
            <a:off x="346900" y="1731758"/>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Text Placeholder 11">
            <a:extLst>
              <a:ext uri="{FF2B5EF4-FFF2-40B4-BE49-F238E27FC236}">
                <a16:creationId xmlns:a16="http://schemas.microsoft.com/office/drawing/2014/main" id="{E8C39114-AC4E-397F-2083-2D7D594E888D}"/>
              </a:ext>
            </a:extLst>
          </p:cNvPr>
          <p:cNvSpPr>
            <a:spLocks noGrp="1"/>
          </p:cNvSpPr>
          <p:nvPr>
            <p:ph type="body" sz="quarter" idx="51"/>
          </p:nvPr>
        </p:nvSpPr>
        <p:spPr>
          <a:xfrm>
            <a:off x="3282172" y="1410588"/>
            <a:ext cx="2303048"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43" name="Text Placeholder 13">
            <a:extLst>
              <a:ext uri="{FF2B5EF4-FFF2-40B4-BE49-F238E27FC236}">
                <a16:creationId xmlns:a16="http://schemas.microsoft.com/office/drawing/2014/main" id="{E47A550C-93F7-8A24-C26C-808BEFCFC577}"/>
              </a:ext>
            </a:extLst>
          </p:cNvPr>
          <p:cNvSpPr>
            <a:spLocks noGrp="1"/>
          </p:cNvSpPr>
          <p:nvPr>
            <p:ph type="body" sz="quarter" idx="52"/>
          </p:nvPr>
        </p:nvSpPr>
        <p:spPr>
          <a:xfrm>
            <a:off x="3282172" y="1912414"/>
            <a:ext cx="2303048" cy="1035558"/>
          </a:xfrm>
          <a:noFill/>
          <a:ln>
            <a:noFill/>
          </a:ln>
        </p:spPr>
        <p:txBody>
          <a:bodyPr lIns="27432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44" name="Rectangle 43">
            <a:extLst>
              <a:ext uri="{FF2B5EF4-FFF2-40B4-BE49-F238E27FC236}">
                <a16:creationId xmlns:a16="http://schemas.microsoft.com/office/drawing/2014/main" id="{F2D36219-087B-419B-9E96-63D476258513}"/>
              </a:ext>
            </a:extLst>
          </p:cNvPr>
          <p:cNvSpPr/>
          <p:nvPr userDrawn="1"/>
        </p:nvSpPr>
        <p:spPr>
          <a:xfrm rot="16200000">
            <a:off x="2943273" y="1736342"/>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Text Placeholder 11">
            <a:extLst>
              <a:ext uri="{FF2B5EF4-FFF2-40B4-BE49-F238E27FC236}">
                <a16:creationId xmlns:a16="http://schemas.microsoft.com/office/drawing/2014/main" id="{6096CCA3-6EF5-DABE-B6E8-DC02967800A7}"/>
              </a:ext>
            </a:extLst>
          </p:cNvPr>
          <p:cNvSpPr>
            <a:spLocks noGrp="1"/>
          </p:cNvSpPr>
          <p:nvPr>
            <p:ph type="body" sz="quarter" idx="53"/>
          </p:nvPr>
        </p:nvSpPr>
        <p:spPr>
          <a:xfrm>
            <a:off x="685798" y="3238739"/>
            <a:ext cx="2303048"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F561A6E-CA30-68DE-C30C-E3D04D574F82}"/>
              </a:ext>
            </a:extLst>
          </p:cNvPr>
          <p:cNvSpPr>
            <a:spLocks noGrp="1"/>
          </p:cNvSpPr>
          <p:nvPr>
            <p:ph type="body" sz="quarter" idx="54"/>
          </p:nvPr>
        </p:nvSpPr>
        <p:spPr>
          <a:xfrm>
            <a:off x="685798" y="3740565"/>
            <a:ext cx="2303048" cy="1022113"/>
          </a:xfrm>
          <a:noFill/>
          <a:ln>
            <a:noFill/>
          </a:ln>
        </p:spPr>
        <p:txBody>
          <a:bodyPr lIns="27432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8393A29F-FA2C-9EBB-AEC6-3930FE314D14}"/>
              </a:ext>
            </a:extLst>
          </p:cNvPr>
          <p:cNvSpPr/>
          <p:nvPr userDrawn="1"/>
        </p:nvSpPr>
        <p:spPr>
          <a:xfrm rot="16200000">
            <a:off x="346900" y="3564494"/>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8" name="Text Placeholder 11">
            <a:extLst>
              <a:ext uri="{FF2B5EF4-FFF2-40B4-BE49-F238E27FC236}">
                <a16:creationId xmlns:a16="http://schemas.microsoft.com/office/drawing/2014/main" id="{D6464A17-58FF-1CEF-5B44-C332EEA11FA9}"/>
              </a:ext>
            </a:extLst>
          </p:cNvPr>
          <p:cNvSpPr>
            <a:spLocks noGrp="1"/>
          </p:cNvSpPr>
          <p:nvPr>
            <p:ph type="body" sz="quarter" idx="57"/>
          </p:nvPr>
        </p:nvSpPr>
        <p:spPr>
          <a:xfrm>
            <a:off x="3282172" y="3243324"/>
            <a:ext cx="2303048"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49" name="Text Placeholder 13">
            <a:extLst>
              <a:ext uri="{FF2B5EF4-FFF2-40B4-BE49-F238E27FC236}">
                <a16:creationId xmlns:a16="http://schemas.microsoft.com/office/drawing/2014/main" id="{8E44891D-B952-10F7-E744-374B1A1B2307}"/>
              </a:ext>
            </a:extLst>
          </p:cNvPr>
          <p:cNvSpPr>
            <a:spLocks noGrp="1"/>
          </p:cNvSpPr>
          <p:nvPr>
            <p:ph type="body" sz="quarter" idx="58"/>
          </p:nvPr>
        </p:nvSpPr>
        <p:spPr>
          <a:xfrm>
            <a:off x="3282172" y="3745150"/>
            <a:ext cx="2303048" cy="1022113"/>
          </a:xfrm>
          <a:noFill/>
          <a:ln>
            <a:noFill/>
          </a:ln>
        </p:spPr>
        <p:txBody>
          <a:bodyPr lIns="27432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50" name="Rectangle 49">
            <a:extLst>
              <a:ext uri="{FF2B5EF4-FFF2-40B4-BE49-F238E27FC236}">
                <a16:creationId xmlns:a16="http://schemas.microsoft.com/office/drawing/2014/main" id="{252E0381-ADF4-8D24-C867-C900E35689E9}"/>
              </a:ext>
            </a:extLst>
          </p:cNvPr>
          <p:cNvSpPr/>
          <p:nvPr userDrawn="1"/>
        </p:nvSpPr>
        <p:spPr>
          <a:xfrm rot="16200000">
            <a:off x="2943273" y="3569078"/>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Date Placeholder 6">
            <a:extLst>
              <a:ext uri="{FF2B5EF4-FFF2-40B4-BE49-F238E27FC236}">
                <a16:creationId xmlns:a16="http://schemas.microsoft.com/office/drawing/2014/main" id="{332B2213-C7AE-6BAB-99BE-3FEB3626C9CD}"/>
              </a:ext>
            </a:extLst>
          </p:cNvPr>
          <p:cNvSpPr>
            <a:spLocks noGrp="1"/>
          </p:cNvSpPr>
          <p:nvPr>
            <p:ph type="dt" sz="half" idx="59"/>
          </p:nvPr>
        </p:nvSpPr>
        <p:spPr/>
        <p:txBody>
          <a:bodyPr/>
          <a:lstStyle/>
          <a:p>
            <a:pPr>
              <a:defRPr/>
            </a:pPr>
            <a:endParaRPr lang="en-US" dirty="0"/>
          </a:p>
        </p:txBody>
      </p:sp>
      <p:sp>
        <p:nvSpPr>
          <p:cNvPr id="8" name="Footer Placeholder 7">
            <a:extLst>
              <a:ext uri="{FF2B5EF4-FFF2-40B4-BE49-F238E27FC236}">
                <a16:creationId xmlns:a16="http://schemas.microsoft.com/office/drawing/2014/main" id="{8B49E7BE-854D-1C7F-9ED9-A488BDBEA629}"/>
              </a:ext>
            </a:extLst>
          </p:cNvPr>
          <p:cNvSpPr>
            <a:spLocks noGrp="1"/>
          </p:cNvSpPr>
          <p:nvPr>
            <p:ph type="ftr" sz="quarter" idx="60"/>
          </p:nvPr>
        </p:nvSpPr>
        <p:spPr/>
        <p:txBody>
          <a:bodyPr/>
          <a:lstStyle/>
          <a:p>
            <a:pPr>
              <a:defRPr/>
            </a:pPr>
            <a:r>
              <a:rPr lang="en-GB"/>
              <a:t>IMCC Cooling Demonstrator Workshop - 5-7 Nov 2025 - R. Losito</a:t>
            </a:r>
            <a:endParaRPr lang="en-US" dirty="0"/>
          </a:p>
        </p:txBody>
      </p:sp>
      <p:sp>
        <p:nvSpPr>
          <p:cNvPr id="9" name="Slide Number Placeholder 8">
            <a:extLst>
              <a:ext uri="{FF2B5EF4-FFF2-40B4-BE49-F238E27FC236}">
                <a16:creationId xmlns:a16="http://schemas.microsoft.com/office/drawing/2014/main" id="{FC444157-9DBF-C378-F538-F7840483133D}"/>
              </a:ext>
            </a:extLst>
          </p:cNvPr>
          <p:cNvSpPr>
            <a:spLocks noGrp="1"/>
          </p:cNvSpPr>
          <p:nvPr>
            <p:ph type="sldNum" sz="quarter" idx="6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0181356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ideas">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7813F2B-33D1-CE0E-E387-D5B3B86BB60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9" name="Text Placeholder 19">
            <a:extLst>
              <a:ext uri="{FF2B5EF4-FFF2-40B4-BE49-F238E27FC236}">
                <a16:creationId xmlns:a16="http://schemas.microsoft.com/office/drawing/2014/main" id="{DCD67CB5-6160-A440-ED55-AD32D8B18E3C}"/>
              </a:ext>
            </a:extLst>
          </p:cNvPr>
          <p:cNvSpPr>
            <a:spLocks noGrp="1"/>
          </p:cNvSpPr>
          <p:nvPr>
            <p:ph type="body" sz="quarter" idx="37" hasCustomPrompt="1"/>
          </p:nvPr>
        </p:nvSpPr>
        <p:spPr>
          <a:xfrm>
            <a:off x="685800" y="615263"/>
            <a:ext cx="7495795"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10" name="Picture 9" descr="Logo, company name&#10;&#10;AI-generated content may be incorrect.">
            <a:extLst>
              <a:ext uri="{FF2B5EF4-FFF2-40B4-BE49-F238E27FC236}">
                <a16:creationId xmlns:a16="http://schemas.microsoft.com/office/drawing/2014/main" id="{D7722649-BB7F-E00B-2BFE-CAA66451924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11" name="Title Placeholder 1">
            <a:extLst>
              <a:ext uri="{FF2B5EF4-FFF2-40B4-BE49-F238E27FC236}">
                <a16:creationId xmlns:a16="http://schemas.microsoft.com/office/drawing/2014/main" id="{221A7E90-F175-1CC3-CCD9-CBD10099A0B0}"/>
              </a:ext>
            </a:extLst>
          </p:cNvPr>
          <p:cNvSpPr>
            <a:spLocks noGrp="1"/>
          </p:cNvSpPr>
          <p:nvPr>
            <p:ph type="title" hasCustomPrompt="1"/>
          </p:nvPr>
        </p:nvSpPr>
        <p:spPr>
          <a:xfrm>
            <a:off x="685799" y="274320"/>
            <a:ext cx="7495795"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1">
            <a:extLst>
              <a:ext uri="{FF2B5EF4-FFF2-40B4-BE49-F238E27FC236}">
                <a16:creationId xmlns:a16="http://schemas.microsoft.com/office/drawing/2014/main" id="{89385C64-D0FC-E300-55DA-BCF7F9AE2D7C}"/>
              </a:ext>
            </a:extLst>
          </p:cNvPr>
          <p:cNvSpPr>
            <a:spLocks noGrp="1"/>
          </p:cNvSpPr>
          <p:nvPr>
            <p:ph type="body" sz="quarter" idx="41"/>
          </p:nvPr>
        </p:nvSpPr>
        <p:spPr>
          <a:xfrm>
            <a:off x="685798" y="1406003"/>
            <a:ext cx="2303048"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13" name="Text Placeholder 13">
            <a:extLst>
              <a:ext uri="{FF2B5EF4-FFF2-40B4-BE49-F238E27FC236}">
                <a16:creationId xmlns:a16="http://schemas.microsoft.com/office/drawing/2014/main" id="{923E6B3B-1082-004A-1ACD-E7066B97F006}"/>
              </a:ext>
            </a:extLst>
          </p:cNvPr>
          <p:cNvSpPr>
            <a:spLocks noGrp="1"/>
          </p:cNvSpPr>
          <p:nvPr>
            <p:ph type="body" sz="quarter" idx="48"/>
          </p:nvPr>
        </p:nvSpPr>
        <p:spPr>
          <a:xfrm>
            <a:off x="685798" y="1907829"/>
            <a:ext cx="2303048" cy="1035558"/>
          </a:xfrm>
          <a:noFill/>
          <a:ln>
            <a:noFill/>
          </a:ln>
        </p:spPr>
        <p:txBody>
          <a:bodyPr lIns="27432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14" name="Rectangle 13">
            <a:extLst>
              <a:ext uri="{FF2B5EF4-FFF2-40B4-BE49-F238E27FC236}">
                <a16:creationId xmlns:a16="http://schemas.microsoft.com/office/drawing/2014/main" id="{17544981-8CC8-FD66-5962-8360F99F4D54}"/>
              </a:ext>
            </a:extLst>
          </p:cNvPr>
          <p:cNvSpPr/>
          <p:nvPr userDrawn="1"/>
        </p:nvSpPr>
        <p:spPr>
          <a:xfrm rot="16200000">
            <a:off x="346900" y="1731758"/>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1" name="Text Placeholder 11">
            <a:extLst>
              <a:ext uri="{FF2B5EF4-FFF2-40B4-BE49-F238E27FC236}">
                <a16:creationId xmlns:a16="http://schemas.microsoft.com/office/drawing/2014/main" id="{30F32B04-69CD-6970-1192-E9622B2A14F4}"/>
              </a:ext>
            </a:extLst>
          </p:cNvPr>
          <p:cNvSpPr>
            <a:spLocks noGrp="1"/>
          </p:cNvSpPr>
          <p:nvPr>
            <p:ph type="body" sz="quarter" idx="49"/>
          </p:nvPr>
        </p:nvSpPr>
        <p:spPr>
          <a:xfrm>
            <a:off x="5878546" y="1406003"/>
            <a:ext cx="2303048"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32" name="Text Placeholder 13">
            <a:extLst>
              <a:ext uri="{FF2B5EF4-FFF2-40B4-BE49-F238E27FC236}">
                <a16:creationId xmlns:a16="http://schemas.microsoft.com/office/drawing/2014/main" id="{5686534F-895A-175D-9ECA-69644D7DB84C}"/>
              </a:ext>
            </a:extLst>
          </p:cNvPr>
          <p:cNvSpPr>
            <a:spLocks noGrp="1"/>
          </p:cNvSpPr>
          <p:nvPr>
            <p:ph type="body" sz="quarter" idx="50"/>
          </p:nvPr>
        </p:nvSpPr>
        <p:spPr>
          <a:xfrm>
            <a:off x="5878546" y="1907829"/>
            <a:ext cx="2303048" cy="1035558"/>
          </a:xfrm>
          <a:noFill/>
          <a:ln>
            <a:noFill/>
          </a:ln>
        </p:spPr>
        <p:txBody>
          <a:bodyPr lIns="27432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33" name="Rectangle 32">
            <a:extLst>
              <a:ext uri="{FF2B5EF4-FFF2-40B4-BE49-F238E27FC236}">
                <a16:creationId xmlns:a16="http://schemas.microsoft.com/office/drawing/2014/main" id="{5F9C5E80-2D6A-7B81-F349-81A6C92D8B1B}"/>
              </a:ext>
            </a:extLst>
          </p:cNvPr>
          <p:cNvSpPr/>
          <p:nvPr userDrawn="1"/>
        </p:nvSpPr>
        <p:spPr>
          <a:xfrm rot="16200000">
            <a:off x="5539647" y="1731758"/>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 Placeholder 11">
            <a:extLst>
              <a:ext uri="{FF2B5EF4-FFF2-40B4-BE49-F238E27FC236}">
                <a16:creationId xmlns:a16="http://schemas.microsoft.com/office/drawing/2014/main" id="{8B364BB1-2F03-07C5-EAB7-CB49A1EC3282}"/>
              </a:ext>
            </a:extLst>
          </p:cNvPr>
          <p:cNvSpPr>
            <a:spLocks noGrp="1"/>
          </p:cNvSpPr>
          <p:nvPr>
            <p:ph type="body" sz="quarter" idx="51"/>
          </p:nvPr>
        </p:nvSpPr>
        <p:spPr>
          <a:xfrm>
            <a:off x="3282172" y="1410588"/>
            <a:ext cx="2303048"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35" name="Text Placeholder 13">
            <a:extLst>
              <a:ext uri="{FF2B5EF4-FFF2-40B4-BE49-F238E27FC236}">
                <a16:creationId xmlns:a16="http://schemas.microsoft.com/office/drawing/2014/main" id="{459A5D6D-C5DE-C8EE-F37F-3367BBA9F840}"/>
              </a:ext>
            </a:extLst>
          </p:cNvPr>
          <p:cNvSpPr>
            <a:spLocks noGrp="1"/>
          </p:cNvSpPr>
          <p:nvPr>
            <p:ph type="body" sz="quarter" idx="52"/>
          </p:nvPr>
        </p:nvSpPr>
        <p:spPr>
          <a:xfrm>
            <a:off x="3282172" y="1912414"/>
            <a:ext cx="2303048" cy="1035558"/>
          </a:xfrm>
          <a:noFill/>
          <a:ln>
            <a:noFill/>
          </a:ln>
        </p:spPr>
        <p:txBody>
          <a:bodyPr lIns="27432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36" name="Rectangle 35">
            <a:extLst>
              <a:ext uri="{FF2B5EF4-FFF2-40B4-BE49-F238E27FC236}">
                <a16:creationId xmlns:a16="http://schemas.microsoft.com/office/drawing/2014/main" id="{B449DD49-1A8D-76CC-A4AF-D0AD5C195FB8}"/>
              </a:ext>
            </a:extLst>
          </p:cNvPr>
          <p:cNvSpPr/>
          <p:nvPr userDrawn="1"/>
        </p:nvSpPr>
        <p:spPr>
          <a:xfrm rot="16200000">
            <a:off x="2943273" y="1736342"/>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7" name="Text Placeholder 11">
            <a:extLst>
              <a:ext uri="{FF2B5EF4-FFF2-40B4-BE49-F238E27FC236}">
                <a16:creationId xmlns:a16="http://schemas.microsoft.com/office/drawing/2014/main" id="{B29C255B-11E7-E49D-1EDD-C2F6FB66D083}"/>
              </a:ext>
            </a:extLst>
          </p:cNvPr>
          <p:cNvSpPr>
            <a:spLocks noGrp="1"/>
          </p:cNvSpPr>
          <p:nvPr>
            <p:ph type="body" sz="quarter" idx="53"/>
          </p:nvPr>
        </p:nvSpPr>
        <p:spPr>
          <a:xfrm>
            <a:off x="685798" y="3238739"/>
            <a:ext cx="2303048"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38" name="Text Placeholder 13">
            <a:extLst>
              <a:ext uri="{FF2B5EF4-FFF2-40B4-BE49-F238E27FC236}">
                <a16:creationId xmlns:a16="http://schemas.microsoft.com/office/drawing/2014/main" id="{F32E0527-0C17-B229-AE53-082144E5EC6C}"/>
              </a:ext>
            </a:extLst>
          </p:cNvPr>
          <p:cNvSpPr>
            <a:spLocks noGrp="1"/>
          </p:cNvSpPr>
          <p:nvPr>
            <p:ph type="body" sz="quarter" idx="54"/>
          </p:nvPr>
        </p:nvSpPr>
        <p:spPr>
          <a:xfrm>
            <a:off x="685798" y="3740565"/>
            <a:ext cx="2303048" cy="1022113"/>
          </a:xfrm>
          <a:noFill/>
          <a:ln>
            <a:noFill/>
          </a:ln>
        </p:spPr>
        <p:txBody>
          <a:bodyPr lIns="27432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39" name="Rectangle 38">
            <a:extLst>
              <a:ext uri="{FF2B5EF4-FFF2-40B4-BE49-F238E27FC236}">
                <a16:creationId xmlns:a16="http://schemas.microsoft.com/office/drawing/2014/main" id="{B38D1526-CCB8-95A3-3CF3-B935126F6D3B}"/>
              </a:ext>
            </a:extLst>
          </p:cNvPr>
          <p:cNvSpPr/>
          <p:nvPr userDrawn="1"/>
        </p:nvSpPr>
        <p:spPr>
          <a:xfrm rot="16200000">
            <a:off x="346900" y="3564494"/>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Text Placeholder 11">
            <a:extLst>
              <a:ext uri="{FF2B5EF4-FFF2-40B4-BE49-F238E27FC236}">
                <a16:creationId xmlns:a16="http://schemas.microsoft.com/office/drawing/2014/main" id="{8F94305F-ACC4-02B6-29A1-4EFF95BB5331}"/>
              </a:ext>
            </a:extLst>
          </p:cNvPr>
          <p:cNvSpPr>
            <a:spLocks noGrp="1"/>
          </p:cNvSpPr>
          <p:nvPr>
            <p:ph type="body" sz="quarter" idx="55"/>
          </p:nvPr>
        </p:nvSpPr>
        <p:spPr>
          <a:xfrm>
            <a:off x="5878546" y="3238739"/>
            <a:ext cx="2303048"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41" name="Text Placeholder 13">
            <a:extLst>
              <a:ext uri="{FF2B5EF4-FFF2-40B4-BE49-F238E27FC236}">
                <a16:creationId xmlns:a16="http://schemas.microsoft.com/office/drawing/2014/main" id="{F4292675-527D-A6B4-E4DC-2415844F85F2}"/>
              </a:ext>
            </a:extLst>
          </p:cNvPr>
          <p:cNvSpPr>
            <a:spLocks noGrp="1"/>
          </p:cNvSpPr>
          <p:nvPr>
            <p:ph type="body" sz="quarter" idx="56"/>
          </p:nvPr>
        </p:nvSpPr>
        <p:spPr>
          <a:xfrm>
            <a:off x="5878546" y="3740565"/>
            <a:ext cx="2303048" cy="1022113"/>
          </a:xfrm>
          <a:noFill/>
          <a:ln>
            <a:noFill/>
          </a:ln>
        </p:spPr>
        <p:txBody>
          <a:bodyPr lIns="27432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42" name="Rectangle 41">
            <a:extLst>
              <a:ext uri="{FF2B5EF4-FFF2-40B4-BE49-F238E27FC236}">
                <a16:creationId xmlns:a16="http://schemas.microsoft.com/office/drawing/2014/main" id="{4085E3D5-CA56-CDAB-FA38-F7ED7B165DA8}"/>
              </a:ext>
            </a:extLst>
          </p:cNvPr>
          <p:cNvSpPr/>
          <p:nvPr userDrawn="1"/>
        </p:nvSpPr>
        <p:spPr>
          <a:xfrm rot="16200000">
            <a:off x="5539647" y="3564494"/>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Text Placeholder 11">
            <a:extLst>
              <a:ext uri="{FF2B5EF4-FFF2-40B4-BE49-F238E27FC236}">
                <a16:creationId xmlns:a16="http://schemas.microsoft.com/office/drawing/2014/main" id="{F81F7DBF-CBB6-1C17-14EC-49A4683D985E}"/>
              </a:ext>
            </a:extLst>
          </p:cNvPr>
          <p:cNvSpPr>
            <a:spLocks noGrp="1"/>
          </p:cNvSpPr>
          <p:nvPr>
            <p:ph type="body" sz="quarter" idx="57"/>
          </p:nvPr>
        </p:nvSpPr>
        <p:spPr>
          <a:xfrm>
            <a:off x="3282172" y="3243324"/>
            <a:ext cx="2303048" cy="468775"/>
          </a:xfrm>
          <a:noFill/>
        </p:spPr>
        <p:txBody>
          <a:bodyPr lIns="274320" rIns="0" anchor="b">
            <a:noAutofit/>
          </a:bodyPr>
          <a:lstStyle>
            <a:lvl1pPr marL="0" indent="0">
              <a:lnSpc>
                <a:spcPct val="80000"/>
              </a:lnSpc>
              <a:spcBef>
                <a:spcPts val="0"/>
              </a:spcBef>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55C0AAD-ABA7-E72D-77DF-67C494E98156}"/>
              </a:ext>
            </a:extLst>
          </p:cNvPr>
          <p:cNvSpPr>
            <a:spLocks noGrp="1"/>
          </p:cNvSpPr>
          <p:nvPr>
            <p:ph type="body" sz="quarter" idx="58"/>
          </p:nvPr>
        </p:nvSpPr>
        <p:spPr>
          <a:xfrm>
            <a:off x="3282172" y="3745150"/>
            <a:ext cx="2303048" cy="1022113"/>
          </a:xfrm>
          <a:noFill/>
          <a:ln>
            <a:noFill/>
          </a:ln>
        </p:spPr>
        <p:txBody>
          <a:bodyPr lIns="27432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E048C6CE-4BDC-C393-A7CE-46A7BDCD6840}"/>
              </a:ext>
            </a:extLst>
          </p:cNvPr>
          <p:cNvSpPr/>
          <p:nvPr userDrawn="1"/>
        </p:nvSpPr>
        <p:spPr>
          <a:xfrm rot="16200000">
            <a:off x="2943273" y="3569078"/>
            <a:ext cx="67208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Date Placeholder 4">
            <a:extLst>
              <a:ext uri="{FF2B5EF4-FFF2-40B4-BE49-F238E27FC236}">
                <a16:creationId xmlns:a16="http://schemas.microsoft.com/office/drawing/2014/main" id="{5F5FDBA3-89C7-4621-B40D-7DE83FA22F5A}"/>
              </a:ext>
            </a:extLst>
          </p:cNvPr>
          <p:cNvSpPr>
            <a:spLocks noGrp="1"/>
          </p:cNvSpPr>
          <p:nvPr>
            <p:ph type="dt" sz="half" idx="59"/>
          </p:nvPr>
        </p:nvSpPr>
        <p:spPr/>
        <p:txBody>
          <a:bodyPr/>
          <a:lstStyle/>
          <a:p>
            <a:pPr>
              <a:defRPr/>
            </a:pPr>
            <a:endParaRPr lang="en-US" dirty="0"/>
          </a:p>
        </p:txBody>
      </p:sp>
      <p:sp>
        <p:nvSpPr>
          <p:cNvPr id="6" name="Footer Placeholder 5">
            <a:extLst>
              <a:ext uri="{FF2B5EF4-FFF2-40B4-BE49-F238E27FC236}">
                <a16:creationId xmlns:a16="http://schemas.microsoft.com/office/drawing/2014/main" id="{F97AF3A4-EAA0-74A8-537D-7B63527E0231}"/>
              </a:ext>
            </a:extLst>
          </p:cNvPr>
          <p:cNvSpPr>
            <a:spLocks noGrp="1"/>
          </p:cNvSpPr>
          <p:nvPr>
            <p:ph type="ftr" sz="quarter" idx="60"/>
          </p:nvPr>
        </p:nvSpPr>
        <p:spPr/>
        <p:txBody>
          <a:bodyPr/>
          <a:lstStyle/>
          <a:p>
            <a:pPr>
              <a:defRPr/>
            </a:pPr>
            <a:r>
              <a:rPr lang="en-GB"/>
              <a:t>IMCC Cooling Demonstrator Workshop - 5-7 Nov 2025 - R. Losito</a:t>
            </a:r>
            <a:endParaRPr lang="en-US" dirty="0"/>
          </a:p>
        </p:txBody>
      </p:sp>
      <p:sp>
        <p:nvSpPr>
          <p:cNvPr id="7" name="Slide Number Placeholder 6">
            <a:extLst>
              <a:ext uri="{FF2B5EF4-FFF2-40B4-BE49-F238E27FC236}">
                <a16:creationId xmlns:a16="http://schemas.microsoft.com/office/drawing/2014/main" id="{718D8A77-0A01-BA2F-A32E-706B0FA90008}"/>
              </a:ext>
            </a:extLst>
          </p:cNvPr>
          <p:cNvSpPr>
            <a:spLocks noGrp="1"/>
          </p:cNvSpPr>
          <p:nvPr>
            <p:ph type="sldNum" sz="quarter" idx="6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014677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with-caption-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342CFCE2-B4C8-ABC2-3278-6BDD1A6BA4D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79173" y="2955016"/>
            <a:ext cx="2190508" cy="2188484"/>
          </a:xfrm>
          <a:prstGeom prst="rect">
            <a:avLst/>
          </a:prstGeom>
        </p:spPr>
      </p:pic>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274320" y="4453933"/>
            <a:ext cx="8318754" cy="287993"/>
          </a:xfrm>
        </p:spPr>
        <p:txBody>
          <a:bodyPr lIns="0" rIns="0" anchor="t">
            <a:noAutofit/>
          </a:bodyPr>
          <a:lstStyle>
            <a:lvl1pPr marL="0" indent="0">
              <a:buNone/>
              <a:defRPr sz="1800" b="1" i="0" spc="-75" baseline="0">
                <a:solidFill>
                  <a:schemeClr val="tx2"/>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a:t>Click to edit Master text styles</a:t>
            </a:r>
          </a:p>
        </p:txBody>
      </p:sp>
      <p:sp>
        <p:nvSpPr>
          <p:cNvPr id="3" name="Picture Placeholder 5">
            <a:extLst>
              <a:ext uri="{FF2B5EF4-FFF2-40B4-BE49-F238E27FC236}">
                <a16:creationId xmlns:a16="http://schemas.microsoft.com/office/drawing/2014/main" id="{A34CFE70-A9DA-519B-846A-B0978C9FFD7C}"/>
              </a:ext>
            </a:extLst>
          </p:cNvPr>
          <p:cNvSpPr>
            <a:spLocks noGrp="1"/>
          </p:cNvSpPr>
          <p:nvPr>
            <p:ph type="pic" sz="quarter" idx="16" hasCustomPrompt="1"/>
          </p:nvPr>
        </p:nvSpPr>
        <p:spPr>
          <a:xfrm>
            <a:off x="0" y="1"/>
            <a:ext cx="8869680" cy="4132160"/>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274320" y="4717167"/>
            <a:ext cx="8318754" cy="178683"/>
          </a:xfrm>
          <a:noFill/>
          <a:ln>
            <a:noFill/>
          </a:ln>
        </p:spPr>
        <p:txBody>
          <a:bodyPr lIns="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pic>
        <p:nvPicPr>
          <p:cNvPr id="8" name="Picture 7">
            <a:extLst>
              <a:ext uri="{FF2B5EF4-FFF2-40B4-BE49-F238E27FC236}">
                <a16:creationId xmlns:a16="http://schemas.microsoft.com/office/drawing/2014/main" id="{C2EC6AD6-BD59-A2C2-2F3A-CEF4E0667B43}"/>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pic>
        <p:nvPicPr>
          <p:cNvPr id="11" name="Picture 10" descr="Logo, company name&#10;&#10;AI-generated content may be incorrect.">
            <a:extLst>
              <a:ext uri="{FF2B5EF4-FFF2-40B4-BE49-F238E27FC236}">
                <a16:creationId xmlns:a16="http://schemas.microsoft.com/office/drawing/2014/main" id="{44B6D53A-92C9-55F9-0CA2-68EF8475BE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16" name="Rectangle 15">
            <a:extLst>
              <a:ext uri="{FF2B5EF4-FFF2-40B4-BE49-F238E27FC236}">
                <a16:creationId xmlns:a16="http://schemas.microsoft.com/office/drawing/2014/main" id="{BF573D6D-30D5-5B7B-90C2-D7583296043C}"/>
              </a:ext>
            </a:extLst>
          </p:cNvPr>
          <p:cNvSpPr/>
          <p:nvPr userDrawn="1"/>
        </p:nvSpPr>
        <p:spPr>
          <a:xfrm rot="10800000">
            <a:off x="273796" y="4336652"/>
            <a:ext cx="104927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Slide Number Placeholder 5">
            <a:extLst>
              <a:ext uri="{FF2B5EF4-FFF2-40B4-BE49-F238E27FC236}">
                <a16:creationId xmlns:a16="http://schemas.microsoft.com/office/drawing/2014/main" id="{E7606984-9DED-F33B-C04F-1C29849539A7}"/>
              </a:ext>
            </a:extLst>
          </p:cNvPr>
          <p:cNvSpPr>
            <a:spLocks noGrp="1"/>
          </p:cNvSpPr>
          <p:nvPr>
            <p:ph type="sldNum" sz="quarter" idx="19"/>
          </p:nvPr>
        </p:nvSpPr>
        <p:spPr>
          <a:xfrm>
            <a:off x="8872538" y="4767263"/>
            <a:ext cx="269189" cy="273844"/>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8021687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with-caption-2">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686943" y="480060"/>
            <a:ext cx="7495794" cy="4183380"/>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4F600118-8BF4-999C-96D0-38800692B131}"/>
              </a:ext>
            </a:extLst>
          </p:cNvPr>
          <p:cNvSpPr>
            <a:spLocks noGrp="1"/>
          </p:cNvSpPr>
          <p:nvPr>
            <p:ph type="body" sz="quarter" idx="12" hasCustomPrompt="1"/>
          </p:nvPr>
        </p:nvSpPr>
        <p:spPr>
          <a:xfrm>
            <a:off x="686944" y="4684015"/>
            <a:ext cx="7495794" cy="233087"/>
          </a:xfrm>
          <a:noFill/>
          <a:ln>
            <a:noFill/>
          </a:ln>
        </p:spPr>
        <p:txBody>
          <a:bodyPr lIns="0" tIns="0" rIns="0" bIns="0" anchor="b" anchorCtr="0">
            <a:noAutofit/>
          </a:bodyPr>
          <a:lstStyle>
            <a:lvl1pPr marL="0" indent="0">
              <a:lnSpc>
                <a:spcPct val="110000"/>
              </a:lnSpc>
              <a:buNone/>
              <a:defRPr sz="900">
                <a:solidFill>
                  <a:schemeClr val="accent1"/>
                </a:solidFill>
              </a:defRPr>
            </a:lvl1pPr>
          </a:lstStyle>
          <a:p>
            <a:pPr lvl="0"/>
            <a:r>
              <a:rPr lang="en-US" dirty="0"/>
              <a:t>Click to add optional caption</a:t>
            </a:r>
          </a:p>
        </p:txBody>
      </p:sp>
      <p:pic>
        <p:nvPicPr>
          <p:cNvPr id="9" name="Picture 8">
            <a:extLst>
              <a:ext uri="{FF2B5EF4-FFF2-40B4-BE49-F238E27FC236}">
                <a16:creationId xmlns:a16="http://schemas.microsoft.com/office/drawing/2014/main" id="{C9D2A2E3-C451-68BF-12DA-0C5129B06944}"/>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pic>
        <p:nvPicPr>
          <p:cNvPr id="11" name="Picture 10" descr="Logo, company name&#10;&#10;AI-generated content may be incorrect.">
            <a:extLst>
              <a:ext uri="{FF2B5EF4-FFF2-40B4-BE49-F238E27FC236}">
                <a16:creationId xmlns:a16="http://schemas.microsoft.com/office/drawing/2014/main" id="{E4E71F28-8E11-F8BF-0A77-7AAFA42184E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5" name="Slide Number Placeholder 4">
            <a:extLst>
              <a:ext uri="{FF2B5EF4-FFF2-40B4-BE49-F238E27FC236}">
                <a16:creationId xmlns:a16="http://schemas.microsoft.com/office/drawing/2014/main" id="{B4BDFC97-7800-F5CC-5EBB-5D892475A33F}"/>
              </a:ext>
            </a:extLst>
          </p:cNvPr>
          <p:cNvSpPr>
            <a:spLocks noGrp="1"/>
          </p:cNvSpPr>
          <p:nvPr>
            <p:ph type="sldNum" sz="quarter" idx="18"/>
          </p:nvPr>
        </p:nvSpPr>
        <p:spPr>
          <a:xfrm>
            <a:off x="8872538" y="4767263"/>
            <a:ext cx="269189" cy="273844"/>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6590710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key-fig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02F704-D87B-DF16-D937-0C5723A4D346}"/>
              </a:ext>
            </a:extLst>
          </p:cNvPr>
          <p:cNvSpPr/>
          <p:nvPr userDrawn="1"/>
        </p:nvSpPr>
        <p:spPr>
          <a:xfrm>
            <a:off x="0" y="1"/>
            <a:ext cx="9144000" cy="51434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a:extLst>
              <a:ext uri="{FF2B5EF4-FFF2-40B4-BE49-F238E27FC236}">
                <a16:creationId xmlns:a16="http://schemas.microsoft.com/office/drawing/2014/main" id="{73E187AF-3341-8854-383A-CA20D59A0AFD}"/>
              </a:ext>
            </a:extLst>
          </p:cNvPr>
          <p:cNvSpPr/>
          <p:nvPr userDrawn="1"/>
        </p:nvSpPr>
        <p:spPr>
          <a:xfrm>
            <a:off x="0" y="1259242"/>
            <a:ext cx="8872538" cy="26250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Title 1">
            <a:extLst>
              <a:ext uri="{FF2B5EF4-FFF2-40B4-BE49-F238E27FC236}">
                <a16:creationId xmlns:a16="http://schemas.microsoft.com/office/drawing/2014/main" id="{B5C63DE5-8138-0D72-CE3E-25C89680DD0A}"/>
              </a:ext>
            </a:extLst>
          </p:cNvPr>
          <p:cNvSpPr>
            <a:spLocks noGrp="1"/>
          </p:cNvSpPr>
          <p:nvPr>
            <p:ph type="title"/>
          </p:nvPr>
        </p:nvSpPr>
        <p:spPr>
          <a:xfrm>
            <a:off x="684943" y="1784304"/>
            <a:ext cx="7502652" cy="1251748"/>
          </a:xfrm>
          <a:prstGeom prst="rect">
            <a:avLst/>
          </a:prstGeom>
          <a:noFill/>
        </p:spPr>
        <p:txBody>
          <a:bodyPr lIns="0" tIns="0" rIns="0" bIns="0" anchor="b">
            <a:noAutofit/>
          </a:bodyPr>
          <a:lstStyle>
            <a:lvl1pPr algn="ctr">
              <a:defRPr sz="7200" spc="-75" baseline="0">
                <a:solidFill>
                  <a:schemeClr val="tx2"/>
                </a:solidFill>
              </a:defRPr>
            </a:lvl1pPr>
          </a:lstStyle>
          <a:p>
            <a:r>
              <a:rPr lang="en-US"/>
              <a:t>Click to edit Master title style</a:t>
            </a:r>
            <a:endParaRPr lang="en-US" dirty="0"/>
          </a:p>
        </p:txBody>
      </p:sp>
      <p:sp>
        <p:nvSpPr>
          <p:cNvPr id="12" name="Text Placeholder 5">
            <a:extLst>
              <a:ext uri="{FF2B5EF4-FFF2-40B4-BE49-F238E27FC236}">
                <a16:creationId xmlns:a16="http://schemas.microsoft.com/office/drawing/2014/main" id="{A07A8EC1-93D3-3D5B-9385-0BA6453AF19E}"/>
              </a:ext>
            </a:extLst>
          </p:cNvPr>
          <p:cNvSpPr>
            <a:spLocks noGrp="1"/>
          </p:cNvSpPr>
          <p:nvPr>
            <p:ph type="body" sz="quarter" idx="12"/>
          </p:nvPr>
        </p:nvSpPr>
        <p:spPr>
          <a:xfrm>
            <a:off x="684943" y="3036052"/>
            <a:ext cx="7502652" cy="531869"/>
          </a:xfrm>
        </p:spPr>
        <p:txBody>
          <a:bodyPr anchor="t">
            <a:noAutofit/>
          </a:bodyPr>
          <a:lstStyle>
            <a:lvl1pPr marL="0" indent="0" algn="ctr">
              <a:spcAft>
                <a:spcPts val="0"/>
              </a:spcAft>
              <a:buNone/>
              <a:defRPr sz="2100" spc="-38" baseline="0">
                <a:solidFill>
                  <a:schemeClr val="tx1"/>
                </a:solidFill>
              </a:defRPr>
            </a:lvl1pPr>
            <a:lvl2pPr>
              <a:defRPr sz="1050"/>
            </a:lvl2pPr>
            <a:lvl3pPr>
              <a:defRPr sz="1050"/>
            </a:lvl3pPr>
            <a:lvl4pPr>
              <a:defRPr sz="1050"/>
            </a:lvl4pPr>
            <a:lvl5pPr>
              <a:defRPr sz="1050"/>
            </a:lvl5pPr>
          </a:lstStyle>
          <a:p>
            <a:pPr lvl="0"/>
            <a:r>
              <a:rPr lang="en-US"/>
              <a:t>Click to edit Master text styles</a:t>
            </a:r>
          </a:p>
        </p:txBody>
      </p:sp>
      <p:pic>
        <p:nvPicPr>
          <p:cNvPr id="7" name="Picture 6">
            <a:extLst>
              <a:ext uri="{FF2B5EF4-FFF2-40B4-BE49-F238E27FC236}">
                <a16:creationId xmlns:a16="http://schemas.microsoft.com/office/drawing/2014/main" id="{965F9F77-9433-0FA9-9CAB-50F8190170D6}"/>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15" name="Rectangle 14">
            <a:extLst>
              <a:ext uri="{FF2B5EF4-FFF2-40B4-BE49-F238E27FC236}">
                <a16:creationId xmlns:a16="http://schemas.microsoft.com/office/drawing/2014/main" id="{6A0C5114-E7F3-FF3D-A850-564CA25BD4AA}"/>
              </a:ext>
            </a:extLst>
          </p:cNvPr>
          <p:cNvSpPr/>
          <p:nvPr userDrawn="1"/>
        </p:nvSpPr>
        <p:spPr>
          <a:xfrm rot="10800000">
            <a:off x="3911632" y="1749776"/>
            <a:ext cx="1049274"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 name="Date Placeholder 2">
            <a:extLst>
              <a:ext uri="{FF2B5EF4-FFF2-40B4-BE49-F238E27FC236}">
                <a16:creationId xmlns:a16="http://schemas.microsoft.com/office/drawing/2014/main" id="{D7D10C01-E502-C2A8-611B-3019CF9DFA7F}"/>
              </a:ext>
            </a:extLst>
          </p:cNvPr>
          <p:cNvSpPr>
            <a:spLocks noGrp="1"/>
          </p:cNvSpPr>
          <p:nvPr>
            <p:ph type="dt" sz="half" idx="13"/>
          </p:nvPr>
        </p:nvSpPr>
        <p:spPr/>
        <p:txBody>
          <a:bodyPr/>
          <a:lstStyle/>
          <a:p>
            <a:pPr>
              <a:defRPr/>
            </a:pPr>
            <a:endParaRPr lang="en-US" dirty="0"/>
          </a:p>
        </p:txBody>
      </p:sp>
      <p:sp>
        <p:nvSpPr>
          <p:cNvPr id="4" name="Footer Placeholder 3">
            <a:extLst>
              <a:ext uri="{FF2B5EF4-FFF2-40B4-BE49-F238E27FC236}">
                <a16:creationId xmlns:a16="http://schemas.microsoft.com/office/drawing/2014/main" id="{BDB1728D-2C4C-4424-EC7C-F41CFAB91F39}"/>
              </a:ext>
            </a:extLst>
          </p:cNvPr>
          <p:cNvSpPr>
            <a:spLocks noGrp="1"/>
          </p:cNvSpPr>
          <p:nvPr>
            <p:ph type="ftr" sz="quarter" idx="14"/>
          </p:nvPr>
        </p:nvSpPr>
        <p:spPr/>
        <p:txBody>
          <a:bodyPr/>
          <a:lstStyle/>
          <a:p>
            <a:pPr>
              <a:defRPr/>
            </a:pPr>
            <a:r>
              <a:rPr lang="en-GB"/>
              <a:t>IMCC Cooling Demonstrator Workshop - 5-7 Nov 2025 - R. Losito</a:t>
            </a:r>
            <a:endParaRPr lang="en-US" dirty="0"/>
          </a:p>
        </p:txBody>
      </p:sp>
      <p:sp>
        <p:nvSpPr>
          <p:cNvPr id="5" name="Slide Number Placeholder 4">
            <a:extLst>
              <a:ext uri="{FF2B5EF4-FFF2-40B4-BE49-F238E27FC236}">
                <a16:creationId xmlns:a16="http://schemas.microsoft.com/office/drawing/2014/main" id="{C0AA6709-2DAE-D574-74A9-6F2352BB8C60}"/>
              </a:ext>
            </a:extLst>
          </p:cNvPr>
          <p:cNvSpPr>
            <a:spLocks noGrp="1"/>
          </p:cNvSpPr>
          <p:nvPr>
            <p:ph type="sldNum" sz="quarter" idx="15"/>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520573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multiple-key-figures">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ABAEBB0B-FC49-0C96-1CA9-8CBAB514550D}"/>
              </a:ext>
            </a:extLst>
          </p:cNvPr>
          <p:cNvSpPr>
            <a:spLocks noGrp="1"/>
          </p:cNvSpPr>
          <p:nvPr>
            <p:ph type="pic" sz="quarter" idx="15" hasCustomPrompt="1"/>
          </p:nvPr>
        </p:nvSpPr>
        <p:spPr>
          <a:xfrm>
            <a:off x="685799" y="615568"/>
            <a:ext cx="3750470" cy="3912365"/>
          </a:xfrm>
          <a:prstGeom prst="rect">
            <a:avLst/>
          </a:prstGeom>
          <a:solidFill>
            <a:srgbClr val="C3CAD1"/>
          </a:solidFill>
          <a:ln>
            <a:noFill/>
          </a:ln>
        </p:spPr>
        <p:txBody>
          <a:bodyPr tIns="2834640" anchor="t"/>
          <a:lstStyle>
            <a:lvl1pPr marL="0" indent="0" algn="ctr">
              <a:buNone/>
              <a:defRPr>
                <a:solidFill>
                  <a:schemeClr val="bg1">
                    <a:lumMod val="65000"/>
                  </a:schemeClr>
                </a:solidFill>
              </a:defRPr>
            </a:lvl1pPr>
          </a:lstStyle>
          <a:p>
            <a:r>
              <a:rPr lang="en-US" dirty="0"/>
              <a:t>Click icon to add image</a:t>
            </a:r>
          </a:p>
        </p:txBody>
      </p:sp>
      <p:sp>
        <p:nvSpPr>
          <p:cNvPr id="13" name="Text Placeholder 12">
            <a:extLst>
              <a:ext uri="{FF2B5EF4-FFF2-40B4-BE49-F238E27FC236}">
                <a16:creationId xmlns:a16="http://schemas.microsoft.com/office/drawing/2014/main" id="{D75CE5CA-6E88-5554-567E-566D0F3702C9}"/>
              </a:ext>
            </a:extLst>
          </p:cNvPr>
          <p:cNvSpPr>
            <a:spLocks noGrp="1"/>
          </p:cNvSpPr>
          <p:nvPr>
            <p:ph type="body" sz="quarter" idx="10"/>
          </p:nvPr>
        </p:nvSpPr>
        <p:spPr>
          <a:xfrm>
            <a:off x="4722866" y="1140246"/>
            <a:ext cx="3463290" cy="520547"/>
          </a:xfrm>
          <a:solidFill>
            <a:schemeClr val="tx1"/>
          </a:solidFill>
        </p:spPr>
        <p:txBody>
          <a:bodyPr lIns="274320" tIns="45720" rIns="274320" anchor="ctr">
            <a:noAutofit/>
          </a:bodyPr>
          <a:lstStyle>
            <a:lvl1pPr marL="0" indent="0">
              <a:buClr>
                <a:schemeClr val="bg1"/>
              </a:buClr>
              <a:buNone/>
              <a:defRPr sz="1425">
                <a:solidFill>
                  <a:schemeClr val="bg1"/>
                </a:solidFill>
              </a:defRPr>
            </a:lvl1pPr>
            <a:lvl2pPr>
              <a:buClr>
                <a:schemeClr val="bg1"/>
              </a:buClr>
              <a:defRPr sz="1350">
                <a:solidFill>
                  <a:schemeClr val="bg1"/>
                </a:solidFill>
              </a:defRPr>
            </a:lvl2pPr>
            <a:lvl3pPr>
              <a:buClr>
                <a:schemeClr val="bg1"/>
              </a:buClr>
              <a:defRPr sz="1200">
                <a:solidFill>
                  <a:schemeClr val="bg1"/>
                </a:solidFill>
              </a:defRPr>
            </a:lvl3pPr>
            <a:lvl4pPr>
              <a:buClr>
                <a:schemeClr val="bg1"/>
              </a:buClr>
              <a:defRPr sz="1050">
                <a:solidFill>
                  <a:schemeClr val="bg1"/>
                </a:solidFill>
              </a:defRPr>
            </a:lvl4pPr>
            <a:lvl5pPr>
              <a:buClr>
                <a:schemeClr val="bg1"/>
              </a:buClr>
              <a:defRPr sz="1050">
                <a:solidFill>
                  <a:schemeClr val="bg1"/>
                </a:solidFill>
              </a:defRPr>
            </a:lvl5pPr>
          </a:lstStyle>
          <a:p>
            <a:pPr lvl="0"/>
            <a:r>
              <a:rPr lang="en-US"/>
              <a:t>Click to edit Master text styles</a:t>
            </a:r>
          </a:p>
        </p:txBody>
      </p:sp>
      <p:sp>
        <p:nvSpPr>
          <p:cNvPr id="4" name="Text Placeholder 13">
            <a:extLst>
              <a:ext uri="{FF2B5EF4-FFF2-40B4-BE49-F238E27FC236}">
                <a16:creationId xmlns:a16="http://schemas.microsoft.com/office/drawing/2014/main" id="{253F5A24-61CC-6326-2F0B-D0B2CD80549F}"/>
              </a:ext>
            </a:extLst>
          </p:cNvPr>
          <p:cNvSpPr>
            <a:spLocks noGrp="1"/>
          </p:cNvSpPr>
          <p:nvPr>
            <p:ph type="body" sz="quarter" idx="12" hasCustomPrompt="1"/>
          </p:nvPr>
        </p:nvSpPr>
        <p:spPr>
          <a:xfrm>
            <a:off x="685800" y="4608242"/>
            <a:ext cx="3750469" cy="159021"/>
          </a:xfrm>
          <a:noFill/>
          <a:ln>
            <a:noFill/>
          </a:ln>
        </p:spPr>
        <p:txBody>
          <a:bodyPr lIns="0" tIns="0" rIns="0" bIns="0" anchor="t" anchorCtr="0">
            <a:noAutofit/>
          </a:bodyPr>
          <a:lstStyle>
            <a:lvl1pPr marL="0" indent="0">
              <a:lnSpc>
                <a:spcPct val="110000"/>
              </a:lnSpc>
              <a:buNone/>
              <a:defRPr sz="900">
                <a:solidFill>
                  <a:schemeClr val="tx1"/>
                </a:solidFill>
              </a:defRPr>
            </a:lvl1pPr>
          </a:lstStyle>
          <a:p>
            <a:pPr lvl="0"/>
            <a:r>
              <a:rPr lang="en-US" dirty="0"/>
              <a:t>Click to add optional caption</a:t>
            </a:r>
          </a:p>
        </p:txBody>
      </p:sp>
      <p:sp>
        <p:nvSpPr>
          <p:cNvPr id="16" name="Text Placeholder 17">
            <a:extLst>
              <a:ext uri="{FF2B5EF4-FFF2-40B4-BE49-F238E27FC236}">
                <a16:creationId xmlns:a16="http://schemas.microsoft.com/office/drawing/2014/main" id="{7C79F1A4-8D7A-2A2A-13B1-007CC4DA4DD8}"/>
              </a:ext>
            </a:extLst>
          </p:cNvPr>
          <p:cNvSpPr>
            <a:spLocks noGrp="1"/>
          </p:cNvSpPr>
          <p:nvPr>
            <p:ph type="body" sz="quarter" idx="21" hasCustomPrompt="1"/>
          </p:nvPr>
        </p:nvSpPr>
        <p:spPr>
          <a:xfrm>
            <a:off x="4718033" y="384674"/>
            <a:ext cx="3463290" cy="685800"/>
          </a:xfrm>
        </p:spPr>
        <p:txBody>
          <a:bodyPr lIns="274320" anchor="b">
            <a:normAutofit/>
          </a:bodyPr>
          <a:lstStyle>
            <a:lvl1pPr marL="0" indent="0">
              <a:lnSpc>
                <a:spcPts val="2700"/>
              </a:lnSpc>
              <a:spcAft>
                <a:spcPts val="0"/>
              </a:spcAft>
              <a:buNone/>
              <a:defRPr lang="en-US" sz="2700" b="1" i="0" kern="1200" spc="-75" baseline="0" dirty="0" smtClean="0">
                <a:solidFill>
                  <a:schemeClr val="tx2"/>
                </a:solidFill>
                <a:latin typeface="Helvetica" pitchFamily="2" charset="0"/>
                <a:ea typeface="+mj-ea"/>
                <a:cs typeface="+mj-cs"/>
              </a:defRPr>
            </a:lvl1pPr>
          </a:lstStyle>
          <a:p>
            <a:pPr lvl="0"/>
            <a:r>
              <a:rPr lang="en-US" dirty="0"/>
              <a:t>Key figure</a:t>
            </a:r>
          </a:p>
        </p:txBody>
      </p:sp>
      <p:sp>
        <p:nvSpPr>
          <p:cNvPr id="5" name="Rectangle 4">
            <a:extLst>
              <a:ext uri="{FF2B5EF4-FFF2-40B4-BE49-F238E27FC236}">
                <a16:creationId xmlns:a16="http://schemas.microsoft.com/office/drawing/2014/main" id="{4E4A9EC7-0A22-2867-5A93-04C549C7B24D}"/>
              </a:ext>
            </a:extLst>
          </p:cNvPr>
          <p:cNvSpPr/>
          <p:nvPr userDrawn="1"/>
        </p:nvSpPr>
        <p:spPr>
          <a:xfrm rot="16200000">
            <a:off x="4196825" y="1128349"/>
            <a:ext cx="1042416"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7" name="Picture 16">
            <a:extLst>
              <a:ext uri="{FF2B5EF4-FFF2-40B4-BE49-F238E27FC236}">
                <a16:creationId xmlns:a16="http://schemas.microsoft.com/office/drawing/2014/main" id="{9C9AF806-A69B-CC52-7882-68CBACA47FA2}"/>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pic>
        <p:nvPicPr>
          <p:cNvPr id="20" name="Picture 19" descr="Logo, company name&#10;&#10;AI-generated content may be incorrect.">
            <a:extLst>
              <a:ext uri="{FF2B5EF4-FFF2-40B4-BE49-F238E27FC236}">
                <a16:creationId xmlns:a16="http://schemas.microsoft.com/office/drawing/2014/main" id="{71A5B106-9DEE-8AB6-D922-D48EB8DF9D0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23" name="Text Placeholder 12">
            <a:extLst>
              <a:ext uri="{FF2B5EF4-FFF2-40B4-BE49-F238E27FC236}">
                <a16:creationId xmlns:a16="http://schemas.microsoft.com/office/drawing/2014/main" id="{47C90278-399F-D985-B545-7DCF0DA7A63B}"/>
              </a:ext>
            </a:extLst>
          </p:cNvPr>
          <p:cNvSpPr>
            <a:spLocks noGrp="1"/>
          </p:cNvSpPr>
          <p:nvPr>
            <p:ph type="body" sz="quarter" idx="22"/>
          </p:nvPr>
        </p:nvSpPr>
        <p:spPr>
          <a:xfrm>
            <a:off x="4722866" y="4003254"/>
            <a:ext cx="3463290" cy="520547"/>
          </a:xfrm>
          <a:solidFill>
            <a:schemeClr val="tx1"/>
          </a:solidFill>
        </p:spPr>
        <p:txBody>
          <a:bodyPr lIns="274320" tIns="45720" rIns="274320" anchor="ctr">
            <a:noAutofit/>
          </a:bodyPr>
          <a:lstStyle>
            <a:lvl1pPr marL="0" indent="0">
              <a:buClr>
                <a:schemeClr val="bg1"/>
              </a:buClr>
              <a:buNone/>
              <a:defRPr sz="1425">
                <a:solidFill>
                  <a:schemeClr val="bg1"/>
                </a:solidFill>
              </a:defRPr>
            </a:lvl1pPr>
            <a:lvl2pPr>
              <a:buClr>
                <a:schemeClr val="bg1"/>
              </a:buClr>
              <a:defRPr sz="1350">
                <a:solidFill>
                  <a:schemeClr val="bg1"/>
                </a:solidFill>
              </a:defRPr>
            </a:lvl2pPr>
            <a:lvl3pPr>
              <a:buClr>
                <a:schemeClr val="bg1"/>
              </a:buClr>
              <a:defRPr sz="1200">
                <a:solidFill>
                  <a:schemeClr val="bg1"/>
                </a:solidFill>
              </a:defRPr>
            </a:lvl3pPr>
            <a:lvl4pPr>
              <a:buClr>
                <a:schemeClr val="bg1"/>
              </a:buClr>
              <a:defRPr sz="1050">
                <a:solidFill>
                  <a:schemeClr val="bg1"/>
                </a:solidFill>
              </a:defRPr>
            </a:lvl4pPr>
            <a:lvl5pPr>
              <a:buClr>
                <a:schemeClr val="bg1"/>
              </a:buClr>
              <a:defRPr sz="1050">
                <a:solidFill>
                  <a:schemeClr val="bg1"/>
                </a:solidFill>
              </a:defRPr>
            </a:lvl5pPr>
          </a:lstStyle>
          <a:p>
            <a:pPr lvl="0"/>
            <a:r>
              <a:rPr lang="en-US"/>
              <a:t>Click to edit Master text styles</a:t>
            </a:r>
          </a:p>
        </p:txBody>
      </p:sp>
      <p:sp>
        <p:nvSpPr>
          <p:cNvPr id="24" name="Text Placeholder 17">
            <a:extLst>
              <a:ext uri="{FF2B5EF4-FFF2-40B4-BE49-F238E27FC236}">
                <a16:creationId xmlns:a16="http://schemas.microsoft.com/office/drawing/2014/main" id="{819A7FF5-547E-A603-F63A-B893DB8702C0}"/>
              </a:ext>
            </a:extLst>
          </p:cNvPr>
          <p:cNvSpPr>
            <a:spLocks noGrp="1"/>
          </p:cNvSpPr>
          <p:nvPr>
            <p:ph type="body" sz="quarter" idx="23" hasCustomPrompt="1"/>
          </p:nvPr>
        </p:nvSpPr>
        <p:spPr>
          <a:xfrm>
            <a:off x="4718033" y="3247682"/>
            <a:ext cx="3463290" cy="685800"/>
          </a:xfrm>
        </p:spPr>
        <p:txBody>
          <a:bodyPr lIns="274320" anchor="b">
            <a:normAutofit/>
          </a:bodyPr>
          <a:lstStyle>
            <a:lvl1pPr marL="0" indent="0">
              <a:lnSpc>
                <a:spcPts val="2700"/>
              </a:lnSpc>
              <a:spcAft>
                <a:spcPts val="0"/>
              </a:spcAft>
              <a:buNone/>
              <a:defRPr lang="en-US" sz="2700" b="1" i="0" kern="1200" spc="-75" baseline="0" dirty="0" smtClean="0">
                <a:solidFill>
                  <a:schemeClr val="tx2"/>
                </a:solidFill>
                <a:latin typeface="Helvetica" pitchFamily="2" charset="0"/>
                <a:ea typeface="+mj-ea"/>
                <a:cs typeface="+mj-cs"/>
              </a:defRPr>
            </a:lvl1pPr>
          </a:lstStyle>
          <a:p>
            <a:pPr lvl="0"/>
            <a:r>
              <a:rPr lang="en-US" dirty="0"/>
              <a:t>Key figure</a:t>
            </a:r>
          </a:p>
        </p:txBody>
      </p:sp>
      <p:sp>
        <p:nvSpPr>
          <p:cNvPr id="25" name="Rectangle 24">
            <a:extLst>
              <a:ext uri="{FF2B5EF4-FFF2-40B4-BE49-F238E27FC236}">
                <a16:creationId xmlns:a16="http://schemas.microsoft.com/office/drawing/2014/main" id="{9CF14232-891E-BF84-C925-6BB3EFCEB08D}"/>
              </a:ext>
            </a:extLst>
          </p:cNvPr>
          <p:cNvSpPr/>
          <p:nvPr userDrawn="1"/>
        </p:nvSpPr>
        <p:spPr>
          <a:xfrm rot="16200000">
            <a:off x="4196825" y="3991357"/>
            <a:ext cx="1042416"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6" name="Text Placeholder 12">
            <a:extLst>
              <a:ext uri="{FF2B5EF4-FFF2-40B4-BE49-F238E27FC236}">
                <a16:creationId xmlns:a16="http://schemas.microsoft.com/office/drawing/2014/main" id="{C5B0C835-92D5-EBA9-F2A4-BC31B439CFE9}"/>
              </a:ext>
            </a:extLst>
          </p:cNvPr>
          <p:cNvSpPr>
            <a:spLocks noGrp="1"/>
          </p:cNvSpPr>
          <p:nvPr>
            <p:ph type="body" sz="quarter" idx="24"/>
          </p:nvPr>
        </p:nvSpPr>
        <p:spPr>
          <a:xfrm>
            <a:off x="4722866" y="2570801"/>
            <a:ext cx="3463290" cy="520547"/>
          </a:xfrm>
          <a:solidFill>
            <a:schemeClr val="tx1"/>
          </a:solidFill>
        </p:spPr>
        <p:txBody>
          <a:bodyPr lIns="274320" tIns="45720" rIns="274320" anchor="ctr">
            <a:noAutofit/>
          </a:bodyPr>
          <a:lstStyle>
            <a:lvl1pPr marL="0" indent="0">
              <a:buClr>
                <a:schemeClr val="bg1"/>
              </a:buClr>
              <a:buNone/>
              <a:defRPr sz="1425">
                <a:solidFill>
                  <a:schemeClr val="bg1"/>
                </a:solidFill>
              </a:defRPr>
            </a:lvl1pPr>
            <a:lvl2pPr>
              <a:buClr>
                <a:schemeClr val="bg1"/>
              </a:buClr>
              <a:defRPr sz="1350">
                <a:solidFill>
                  <a:schemeClr val="bg1"/>
                </a:solidFill>
              </a:defRPr>
            </a:lvl2pPr>
            <a:lvl3pPr>
              <a:buClr>
                <a:schemeClr val="bg1"/>
              </a:buClr>
              <a:defRPr sz="1200">
                <a:solidFill>
                  <a:schemeClr val="bg1"/>
                </a:solidFill>
              </a:defRPr>
            </a:lvl3pPr>
            <a:lvl4pPr>
              <a:buClr>
                <a:schemeClr val="bg1"/>
              </a:buClr>
              <a:defRPr sz="1050">
                <a:solidFill>
                  <a:schemeClr val="bg1"/>
                </a:solidFill>
              </a:defRPr>
            </a:lvl4pPr>
            <a:lvl5pPr>
              <a:buClr>
                <a:schemeClr val="bg1"/>
              </a:buClr>
              <a:defRPr sz="1050">
                <a:solidFill>
                  <a:schemeClr val="bg1"/>
                </a:solidFill>
              </a:defRPr>
            </a:lvl5pPr>
          </a:lstStyle>
          <a:p>
            <a:pPr lvl="0"/>
            <a:r>
              <a:rPr lang="en-US"/>
              <a:t>Click to edit Master text styles</a:t>
            </a:r>
          </a:p>
        </p:txBody>
      </p:sp>
      <p:sp>
        <p:nvSpPr>
          <p:cNvPr id="27" name="Text Placeholder 17">
            <a:extLst>
              <a:ext uri="{FF2B5EF4-FFF2-40B4-BE49-F238E27FC236}">
                <a16:creationId xmlns:a16="http://schemas.microsoft.com/office/drawing/2014/main" id="{AFF8EEAA-8354-850E-1A0B-1EADAA1D7EB6}"/>
              </a:ext>
            </a:extLst>
          </p:cNvPr>
          <p:cNvSpPr>
            <a:spLocks noGrp="1"/>
          </p:cNvSpPr>
          <p:nvPr>
            <p:ph type="body" sz="quarter" idx="25" hasCustomPrompt="1"/>
          </p:nvPr>
        </p:nvSpPr>
        <p:spPr>
          <a:xfrm>
            <a:off x="4718033" y="1815230"/>
            <a:ext cx="3463290" cy="685800"/>
          </a:xfrm>
        </p:spPr>
        <p:txBody>
          <a:bodyPr lIns="274320" anchor="b">
            <a:normAutofit/>
          </a:bodyPr>
          <a:lstStyle>
            <a:lvl1pPr marL="0" indent="0">
              <a:lnSpc>
                <a:spcPts val="2700"/>
              </a:lnSpc>
              <a:spcAft>
                <a:spcPts val="0"/>
              </a:spcAft>
              <a:buNone/>
              <a:defRPr lang="en-US" sz="2700" b="1" i="0" kern="1200" spc="-75" baseline="0" dirty="0" smtClean="0">
                <a:solidFill>
                  <a:schemeClr val="tx2"/>
                </a:solidFill>
                <a:latin typeface="Helvetica" pitchFamily="2" charset="0"/>
                <a:ea typeface="+mj-ea"/>
                <a:cs typeface="+mj-cs"/>
              </a:defRPr>
            </a:lvl1pPr>
          </a:lstStyle>
          <a:p>
            <a:pPr lvl="0"/>
            <a:r>
              <a:rPr lang="en-US" dirty="0"/>
              <a:t>Key figure</a:t>
            </a:r>
          </a:p>
        </p:txBody>
      </p:sp>
      <p:sp>
        <p:nvSpPr>
          <p:cNvPr id="28" name="Rectangle 27">
            <a:extLst>
              <a:ext uri="{FF2B5EF4-FFF2-40B4-BE49-F238E27FC236}">
                <a16:creationId xmlns:a16="http://schemas.microsoft.com/office/drawing/2014/main" id="{6C30FE6C-CF61-D9B0-ABF1-6B526A2786D8}"/>
              </a:ext>
            </a:extLst>
          </p:cNvPr>
          <p:cNvSpPr/>
          <p:nvPr userDrawn="1"/>
        </p:nvSpPr>
        <p:spPr>
          <a:xfrm rot="16200000">
            <a:off x="4196825" y="2558904"/>
            <a:ext cx="1042416"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Date Placeholder 7">
            <a:extLst>
              <a:ext uri="{FF2B5EF4-FFF2-40B4-BE49-F238E27FC236}">
                <a16:creationId xmlns:a16="http://schemas.microsoft.com/office/drawing/2014/main" id="{CFDCF037-3F22-455A-C167-1B9773617782}"/>
              </a:ext>
            </a:extLst>
          </p:cNvPr>
          <p:cNvSpPr>
            <a:spLocks noGrp="1"/>
          </p:cNvSpPr>
          <p:nvPr>
            <p:ph type="dt" sz="half" idx="26"/>
          </p:nvPr>
        </p:nvSpPr>
        <p:spPr/>
        <p:txBody>
          <a:bodyPr/>
          <a:lstStyle/>
          <a:p>
            <a:pPr>
              <a:defRPr/>
            </a:pPr>
            <a:endParaRPr lang="en-US" dirty="0"/>
          </a:p>
        </p:txBody>
      </p:sp>
      <p:sp>
        <p:nvSpPr>
          <p:cNvPr id="9" name="Footer Placeholder 8">
            <a:extLst>
              <a:ext uri="{FF2B5EF4-FFF2-40B4-BE49-F238E27FC236}">
                <a16:creationId xmlns:a16="http://schemas.microsoft.com/office/drawing/2014/main" id="{FB849831-55D4-65FF-A7B1-CC84E9B252F7}"/>
              </a:ext>
            </a:extLst>
          </p:cNvPr>
          <p:cNvSpPr>
            <a:spLocks noGrp="1"/>
          </p:cNvSpPr>
          <p:nvPr>
            <p:ph type="ftr" sz="quarter" idx="27"/>
          </p:nvPr>
        </p:nvSpPr>
        <p:spPr/>
        <p:txBody>
          <a:bodyPr/>
          <a:lstStyle/>
          <a:p>
            <a:pPr>
              <a:defRPr/>
            </a:pPr>
            <a:r>
              <a:rPr lang="en-GB"/>
              <a:t>IMCC Cooling Demonstrator Workshop - 5-7 Nov 2025 - R. Losito</a:t>
            </a:r>
            <a:endParaRPr lang="en-US" dirty="0"/>
          </a:p>
        </p:txBody>
      </p:sp>
      <p:sp>
        <p:nvSpPr>
          <p:cNvPr id="10" name="Slide Number Placeholder 9">
            <a:extLst>
              <a:ext uri="{FF2B5EF4-FFF2-40B4-BE49-F238E27FC236}">
                <a16:creationId xmlns:a16="http://schemas.microsoft.com/office/drawing/2014/main" id="{B1D6637D-9A02-B205-EF0A-87C0E8B5D314}"/>
              </a:ext>
            </a:extLst>
          </p:cNvPr>
          <p:cNvSpPr>
            <a:spLocks noGrp="1"/>
          </p:cNvSpPr>
          <p:nvPr>
            <p:ph type="sldNum" sz="quarter" idx="28"/>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4016101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meline">
    <p:bg>
      <p:bgPr>
        <a:solidFill>
          <a:schemeClr val="bg1"/>
        </a:solidFill>
        <a:effectLst/>
      </p:bgPr>
    </p:bg>
    <p:spTree>
      <p:nvGrpSpPr>
        <p:cNvPr id="1" name=""/>
        <p:cNvGrpSpPr/>
        <p:nvPr/>
      </p:nvGrpSpPr>
      <p:grpSpPr>
        <a:xfrm>
          <a:off x="0" y="0"/>
          <a:ext cx="0" cy="0"/>
          <a:chOff x="0" y="0"/>
          <a:chExt cx="0" cy="0"/>
        </a:xfrm>
      </p:grpSpPr>
      <p:sp>
        <p:nvSpPr>
          <p:cNvPr id="35" name="Text Placeholder 7">
            <a:extLst>
              <a:ext uri="{FF2B5EF4-FFF2-40B4-BE49-F238E27FC236}">
                <a16:creationId xmlns:a16="http://schemas.microsoft.com/office/drawing/2014/main" id="{03E171D5-30FC-537F-A514-48CD3674FC32}"/>
              </a:ext>
            </a:extLst>
          </p:cNvPr>
          <p:cNvSpPr>
            <a:spLocks noGrp="1"/>
          </p:cNvSpPr>
          <p:nvPr>
            <p:ph type="body" sz="quarter" idx="26" hasCustomPrompt="1"/>
          </p:nvPr>
        </p:nvSpPr>
        <p:spPr>
          <a:xfrm>
            <a:off x="6457850" y="2139014"/>
            <a:ext cx="1723744" cy="558185"/>
          </a:xfrm>
        </p:spPr>
        <p:txBody>
          <a:bodyPr anchor="ctr">
            <a:normAutofit/>
          </a:bodyPr>
          <a:lstStyle>
            <a:lvl1pPr marL="0" indent="0" algn="ctr">
              <a:buNone/>
              <a:defRPr sz="3300" b="0">
                <a:solidFill>
                  <a:schemeClr val="tx2"/>
                </a:solidFill>
              </a:defRPr>
            </a:lvl1pPr>
          </a:lstStyle>
          <a:p>
            <a:pPr marL="0" marR="0" lvl="0" indent="0" algn="ctr" defTabSz="685800" rtl="0" eaLnBrk="1" fontAlgn="auto" latinLnBrk="0" hangingPunct="1">
              <a:lnSpc>
                <a:spcPct val="90000"/>
              </a:lnSpc>
              <a:spcBef>
                <a:spcPts val="750"/>
              </a:spcBef>
              <a:spcAft>
                <a:spcPts val="300"/>
              </a:spcAft>
              <a:buClr>
                <a:schemeClr val="accent1"/>
              </a:buClr>
              <a:buSzTx/>
              <a:buFont typeface="Arial" panose="020B0604020202020204" pitchFamily="34" charset="0"/>
              <a:buNone/>
              <a:tabLst/>
              <a:defRPr/>
            </a:pPr>
            <a:r>
              <a:rPr lang="en-US" dirty="0"/>
              <a:t>Year</a:t>
            </a:r>
          </a:p>
        </p:txBody>
      </p:sp>
      <p:sp>
        <p:nvSpPr>
          <p:cNvPr id="31" name="Text Placeholder 7">
            <a:extLst>
              <a:ext uri="{FF2B5EF4-FFF2-40B4-BE49-F238E27FC236}">
                <a16:creationId xmlns:a16="http://schemas.microsoft.com/office/drawing/2014/main" id="{1349D683-9A3C-3B31-0359-463DB290E72E}"/>
              </a:ext>
            </a:extLst>
          </p:cNvPr>
          <p:cNvSpPr>
            <a:spLocks noGrp="1"/>
          </p:cNvSpPr>
          <p:nvPr>
            <p:ph type="body" sz="quarter" idx="23" hasCustomPrompt="1"/>
          </p:nvPr>
        </p:nvSpPr>
        <p:spPr>
          <a:xfrm>
            <a:off x="685800" y="2139014"/>
            <a:ext cx="1723744" cy="558185"/>
          </a:xfrm>
        </p:spPr>
        <p:txBody>
          <a:bodyPr anchor="ctr">
            <a:normAutofit/>
          </a:bodyPr>
          <a:lstStyle>
            <a:lvl1pPr marL="0" indent="0" algn="ctr">
              <a:buNone/>
              <a:defRPr sz="3300" b="0">
                <a:solidFill>
                  <a:schemeClr val="tx2"/>
                </a:solidFill>
              </a:defRPr>
            </a:lvl1pPr>
          </a:lstStyle>
          <a:p>
            <a:pPr marL="0" marR="0" lvl="0" indent="0" algn="ctr" defTabSz="685800" rtl="0" eaLnBrk="1" fontAlgn="auto" latinLnBrk="0" hangingPunct="1">
              <a:lnSpc>
                <a:spcPct val="90000"/>
              </a:lnSpc>
              <a:spcBef>
                <a:spcPts val="750"/>
              </a:spcBef>
              <a:spcAft>
                <a:spcPts val="300"/>
              </a:spcAft>
              <a:buClr>
                <a:schemeClr val="accent1"/>
              </a:buClr>
              <a:buSzTx/>
              <a:buFont typeface="Arial" panose="020B0604020202020204" pitchFamily="34" charset="0"/>
              <a:buNone/>
              <a:tabLst/>
              <a:defRPr/>
            </a:pPr>
            <a:r>
              <a:rPr lang="en-US" dirty="0"/>
              <a:t>Year</a:t>
            </a:r>
          </a:p>
        </p:txBody>
      </p:sp>
      <p:sp>
        <p:nvSpPr>
          <p:cNvPr id="8" name="Text Placeholder 7">
            <a:extLst>
              <a:ext uri="{FF2B5EF4-FFF2-40B4-BE49-F238E27FC236}">
                <a16:creationId xmlns:a16="http://schemas.microsoft.com/office/drawing/2014/main" id="{5B2E158B-F6B7-4699-6081-B2D57ABF91BA}"/>
              </a:ext>
            </a:extLst>
          </p:cNvPr>
          <p:cNvSpPr>
            <a:spLocks noGrp="1"/>
          </p:cNvSpPr>
          <p:nvPr>
            <p:ph type="body" sz="quarter" idx="15" hasCustomPrompt="1"/>
          </p:nvPr>
        </p:nvSpPr>
        <p:spPr>
          <a:xfrm>
            <a:off x="685800" y="2831687"/>
            <a:ext cx="1723744" cy="269016"/>
          </a:xfrm>
        </p:spPr>
        <p:txBody>
          <a:bodyPr>
            <a:noAutofit/>
          </a:bodyPr>
          <a:lstStyle>
            <a:lvl1pPr marL="0" indent="0" algn="ctr">
              <a:buNone/>
              <a:defRPr sz="1800" b="1">
                <a:solidFill>
                  <a:schemeClr val="tx1"/>
                </a:solidFill>
              </a:defRPr>
            </a:lvl1pPr>
          </a:lstStyle>
          <a:p>
            <a:pPr marL="0" marR="0" lvl="0" indent="0" algn="ctr" defTabSz="685800" rtl="0" eaLnBrk="1" fontAlgn="auto" latinLnBrk="0" hangingPunct="1">
              <a:lnSpc>
                <a:spcPct val="90000"/>
              </a:lnSpc>
              <a:spcBef>
                <a:spcPts val="750"/>
              </a:spcBef>
              <a:spcAft>
                <a:spcPts val="300"/>
              </a:spcAft>
              <a:buClr>
                <a:schemeClr val="accent1"/>
              </a:buClr>
              <a:buSzTx/>
              <a:buFont typeface="Arial" panose="020B0604020202020204" pitchFamily="34" charset="0"/>
              <a:buNone/>
              <a:tabLst/>
              <a:defRPr/>
            </a:pPr>
            <a:r>
              <a:rPr lang="en-US" dirty="0"/>
              <a:t>Subhead</a:t>
            </a:r>
          </a:p>
          <a:p>
            <a:pPr lvl="0"/>
            <a:endParaRPr lang="en-US" dirty="0"/>
          </a:p>
        </p:txBody>
      </p:sp>
      <p:sp>
        <p:nvSpPr>
          <p:cNvPr id="9" name="Text Placeholder 13">
            <a:extLst>
              <a:ext uri="{FF2B5EF4-FFF2-40B4-BE49-F238E27FC236}">
                <a16:creationId xmlns:a16="http://schemas.microsoft.com/office/drawing/2014/main" id="{EF49033D-66CB-33E0-1DBC-8928201CE7F8}"/>
              </a:ext>
            </a:extLst>
          </p:cNvPr>
          <p:cNvSpPr>
            <a:spLocks noGrp="1"/>
          </p:cNvSpPr>
          <p:nvPr>
            <p:ph type="body" sz="quarter" idx="16"/>
          </p:nvPr>
        </p:nvSpPr>
        <p:spPr>
          <a:xfrm>
            <a:off x="685800" y="3170211"/>
            <a:ext cx="1723744" cy="763929"/>
          </a:xfrm>
          <a:noFill/>
          <a:ln>
            <a:noFill/>
          </a:ln>
        </p:spPr>
        <p:txBody>
          <a:bodyPr lIns="0" tIns="0" rIns="0" bIns="0" anchor="t" anchorCtr="0">
            <a:noAutofit/>
          </a:bodyPr>
          <a:lstStyle>
            <a:lvl1pPr marL="0" indent="0" algn="ctr">
              <a:lnSpc>
                <a:spcPct val="110000"/>
              </a:lnSpc>
              <a:buNone/>
              <a:defRPr sz="1200">
                <a:solidFill>
                  <a:schemeClr val="tx1"/>
                </a:solidFill>
              </a:defRPr>
            </a:lvl1pPr>
          </a:lstStyle>
          <a:p>
            <a:pPr marL="0" marR="0" lvl="0" indent="0" algn="ctr" defTabSz="685800" rtl="0" eaLnBrk="1" fontAlgn="auto" latinLnBrk="0" hangingPunct="1">
              <a:lnSpc>
                <a:spcPct val="100000"/>
              </a:lnSpc>
              <a:spcBef>
                <a:spcPts val="750"/>
              </a:spcBef>
              <a:spcAft>
                <a:spcPts val="300"/>
              </a:spcAft>
              <a:buClr>
                <a:schemeClr val="accent1"/>
              </a:buClr>
              <a:buSzTx/>
              <a:buFont typeface="Arial" panose="020B0604020202020204" pitchFamily="34" charset="0"/>
              <a:buNone/>
              <a:tabLst/>
              <a:defRPr/>
            </a:pPr>
            <a:r>
              <a:rPr lang="en-US"/>
              <a:t>Click to edit Master text styles</a:t>
            </a:r>
          </a:p>
        </p:txBody>
      </p:sp>
      <p:sp>
        <p:nvSpPr>
          <p:cNvPr id="17" name="Text Placeholder 7">
            <a:extLst>
              <a:ext uri="{FF2B5EF4-FFF2-40B4-BE49-F238E27FC236}">
                <a16:creationId xmlns:a16="http://schemas.microsoft.com/office/drawing/2014/main" id="{F1CDCE25-1734-8F15-F850-140D20AC47B5}"/>
              </a:ext>
            </a:extLst>
          </p:cNvPr>
          <p:cNvSpPr>
            <a:spLocks noGrp="1"/>
          </p:cNvSpPr>
          <p:nvPr>
            <p:ph type="body" sz="quarter" idx="17" hasCustomPrompt="1"/>
          </p:nvPr>
        </p:nvSpPr>
        <p:spPr>
          <a:xfrm>
            <a:off x="6457850" y="2831687"/>
            <a:ext cx="1723744" cy="269016"/>
          </a:xfrm>
        </p:spPr>
        <p:txBody>
          <a:bodyPr>
            <a:noAutofit/>
          </a:bodyPr>
          <a:lstStyle>
            <a:lvl1pPr marL="0" indent="0" algn="ctr">
              <a:buNone/>
              <a:defRPr sz="1800" b="1">
                <a:solidFill>
                  <a:schemeClr val="tx1"/>
                </a:solidFill>
              </a:defRPr>
            </a:lvl1pPr>
          </a:lstStyle>
          <a:p>
            <a:pPr lvl="0"/>
            <a:r>
              <a:rPr lang="en-US" dirty="0"/>
              <a:t>Subhead</a:t>
            </a:r>
          </a:p>
        </p:txBody>
      </p:sp>
      <p:sp>
        <p:nvSpPr>
          <p:cNvPr id="18" name="Text Placeholder 13">
            <a:extLst>
              <a:ext uri="{FF2B5EF4-FFF2-40B4-BE49-F238E27FC236}">
                <a16:creationId xmlns:a16="http://schemas.microsoft.com/office/drawing/2014/main" id="{685289A2-5BDF-BFB7-0DE2-786AE926515D}"/>
              </a:ext>
            </a:extLst>
          </p:cNvPr>
          <p:cNvSpPr>
            <a:spLocks noGrp="1"/>
          </p:cNvSpPr>
          <p:nvPr>
            <p:ph type="body" sz="quarter" idx="18"/>
          </p:nvPr>
        </p:nvSpPr>
        <p:spPr>
          <a:xfrm>
            <a:off x="6457850" y="3170211"/>
            <a:ext cx="1723744" cy="763929"/>
          </a:xfrm>
          <a:noFill/>
          <a:ln>
            <a:noFill/>
          </a:ln>
        </p:spPr>
        <p:txBody>
          <a:bodyPr lIns="0" tIns="0" rIns="0" bIns="0" anchor="t" anchorCtr="0">
            <a:noAutofit/>
          </a:bodyPr>
          <a:lstStyle>
            <a:lvl1pPr marL="0" indent="0" algn="ctr">
              <a:lnSpc>
                <a:spcPct val="110000"/>
              </a:lnSpc>
              <a:buNone/>
              <a:defRPr sz="1200">
                <a:solidFill>
                  <a:schemeClr val="tx1"/>
                </a:solidFill>
              </a:defRPr>
            </a:lvl1pPr>
          </a:lstStyle>
          <a:p>
            <a:pPr marL="0" marR="0" lvl="0" indent="0" algn="ctr" defTabSz="685800" rtl="0" eaLnBrk="1" fontAlgn="auto" latinLnBrk="0" hangingPunct="1">
              <a:lnSpc>
                <a:spcPct val="100000"/>
              </a:lnSpc>
              <a:spcBef>
                <a:spcPts val="750"/>
              </a:spcBef>
              <a:spcAft>
                <a:spcPts val="300"/>
              </a:spcAft>
              <a:buClr>
                <a:schemeClr val="accent1"/>
              </a:buClr>
              <a:buSzTx/>
              <a:buFont typeface="Arial" panose="020B0604020202020204" pitchFamily="34" charset="0"/>
              <a:buNone/>
              <a:tabLst/>
              <a:defRPr/>
            </a:pPr>
            <a:r>
              <a:rPr lang="en-US"/>
              <a:t>Click to edit Master text styles</a:t>
            </a:r>
          </a:p>
        </p:txBody>
      </p:sp>
      <p:sp>
        <p:nvSpPr>
          <p:cNvPr id="19" name="Text Placeholder 7">
            <a:extLst>
              <a:ext uri="{FF2B5EF4-FFF2-40B4-BE49-F238E27FC236}">
                <a16:creationId xmlns:a16="http://schemas.microsoft.com/office/drawing/2014/main" id="{3CFA5C77-3A47-8088-7D44-41FA177B055F}"/>
              </a:ext>
            </a:extLst>
          </p:cNvPr>
          <p:cNvSpPr>
            <a:spLocks noGrp="1"/>
          </p:cNvSpPr>
          <p:nvPr>
            <p:ph type="body" sz="quarter" idx="19" hasCustomPrompt="1"/>
          </p:nvPr>
        </p:nvSpPr>
        <p:spPr>
          <a:xfrm>
            <a:off x="4533833" y="2831687"/>
            <a:ext cx="1723744" cy="269016"/>
          </a:xfrm>
        </p:spPr>
        <p:txBody>
          <a:bodyPr>
            <a:noAutofit/>
          </a:bodyPr>
          <a:lstStyle>
            <a:lvl1pPr marL="0" indent="0" algn="ctr">
              <a:buNone/>
              <a:defRPr sz="1800" b="1">
                <a:solidFill>
                  <a:schemeClr val="tx1"/>
                </a:solidFill>
              </a:defRPr>
            </a:lvl1pPr>
          </a:lstStyle>
          <a:p>
            <a:pPr lvl="0"/>
            <a:r>
              <a:rPr lang="en-US" dirty="0"/>
              <a:t>Subhead</a:t>
            </a:r>
          </a:p>
        </p:txBody>
      </p:sp>
      <p:sp>
        <p:nvSpPr>
          <p:cNvPr id="20" name="Text Placeholder 13">
            <a:extLst>
              <a:ext uri="{FF2B5EF4-FFF2-40B4-BE49-F238E27FC236}">
                <a16:creationId xmlns:a16="http://schemas.microsoft.com/office/drawing/2014/main" id="{4BF923C8-904E-4223-3EB4-4B31AAE44E07}"/>
              </a:ext>
            </a:extLst>
          </p:cNvPr>
          <p:cNvSpPr>
            <a:spLocks noGrp="1"/>
          </p:cNvSpPr>
          <p:nvPr>
            <p:ph type="body" sz="quarter" idx="20"/>
          </p:nvPr>
        </p:nvSpPr>
        <p:spPr>
          <a:xfrm>
            <a:off x="4533833" y="3180543"/>
            <a:ext cx="1723744" cy="763929"/>
          </a:xfrm>
          <a:noFill/>
          <a:ln>
            <a:noFill/>
          </a:ln>
        </p:spPr>
        <p:txBody>
          <a:bodyPr lIns="0" tIns="0" rIns="0" bIns="0" anchor="t" anchorCtr="0">
            <a:noAutofit/>
          </a:bodyPr>
          <a:lstStyle>
            <a:lvl1pPr marL="0" indent="0" algn="ctr">
              <a:lnSpc>
                <a:spcPct val="110000"/>
              </a:lnSpc>
              <a:buNone/>
              <a:defRPr sz="1200">
                <a:solidFill>
                  <a:schemeClr val="tx1"/>
                </a:solidFill>
              </a:defRPr>
            </a:lvl1pPr>
          </a:lstStyle>
          <a:p>
            <a:pPr marL="0" marR="0" lvl="0" indent="0" algn="ctr" defTabSz="685800" rtl="0" eaLnBrk="1" fontAlgn="auto" latinLnBrk="0" hangingPunct="1">
              <a:lnSpc>
                <a:spcPct val="100000"/>
              </a:lnSpc>
              <a:spcBef>
                <a:spcPts val="750"/>
              </a:spcBef>
              <a:spcAft>
                <a:spcPts val="300"/>
              </a:spcAft>
              <a:buClr>
                <a:schemeClr val="accent1"/>
              </a:buClr>
              <a:buSzTx/>
              <a:buFont typeface="Arial" panose="020B0604020202020204" pitchFamily="34" charset="0"/>
              <a:buNone/>
              <a:tabLst/>
              <a:defRPr/>
            </a:pPr>
            <a:r>
              <a:rPr lang="en-US"/>
              <a:t>Click to edit Master text styles</a:t>
            </a:r>
          </a:p>
        </p:txBody>
      </p:sp>
      <p:sp>
        <p:nvSpPr>
          <p:cNvPr id="21" name="Text Placeholder 7">
            <a:extLst>
              <a:ext uri="{FF2B5EF4-FFF2-40B4-BE49-F238E27FC236}">
                <a16:creationId xmlns:a16="http://schemas.microsoft.com/office/drawing/2014/main" id="{ADCF14EF-4C7F-F7FF-B974-B74AEA466A86}"/>
              </a:ext>
            </a:extLst>
          </p:cNvPr>
          <p:cNvSpPr>
            <a:spLocks noGrp="1"/>
          </p:cNvSpPr>
          <p:nvPr>
            <p:ph type="body" sz="quarter" idx="21" hasCustomPrompt="1"/>
          </p:nvPr>
        </p:nvSpPr>
        <p:spPr>
          <a:xfrm>
            <a:off x="2609817" y="2831687"/>
            <a:ext cx="1723744" cy="269016"/>
          </a:xfrm>
        </p:spPr>
        <p:txBody>
          <a:bodyPr>
            <a:noAutofit/>
          </a:bodyPr>
          <a:lstStyle>
            <a:lvl1pPr marL="0" indent="0" algn="ctr">
              <a:buNone/>
              <a:defRPr sz="1800" b="1">
                <a:solidFill>
                  <a:schemeClr val="tx1"/>
                </a:solidFill>
              </a:defRPr>
            </a:lvl1pPr>
          </a:lstStyle>
          <a:p>
            <a:pPr lvl="0"/>
            <a:r>
              <a:rPr lang="en-US" dirty="0"/>
              <a:t>Subhead</a:t>
            </a:r>
          </a:p>
        </p:txBody>
      </p:sp>
      <p:sp>
        <p:nvSpPr>
          <p:cNvPr id="22" name="Text Placeholder 13">
            <a:extLst>
              <a:ext uri="{FF2B5EF4-FFF2-40B4-BE49-F238E27FC236}">
                <a16:creationId xmlns:a16="http://schemas.microsoft.com/office/drawing/2014/main" id="{73055581-1076-7DDA-CB8D-C153A93551A2}"/>
              </a:ext>
            </a:extLst>
          </p:cNvPr>
          <p:cNvSpPr>
            <a:spLocks noGrp="1"/>
          </p:cNvSpPr>
          <p:nvPr>
            <p:ph type="body" sz="quarter" idx="22"/>
          </p:nvPr>
        </p:nvSpPr>
        <p:spPr>
          <a:xfrm>
            <a:off x="2609817" y="3180543"/>
            <a:ext cx="1723744" cy="763929"/>
          </a:xfrm>
          <a:noFill/>
          <a:ln>
            <a:noFill/>
          </a:ln>
        </p:spPr>
        <p:txBody>
          <a:bodyPr lIns="0" tIns="0" rIns="0" bIns="0" anchor="t" anchorCtr="0">
            <a:noAutofit/>
          </a:bodyPr>
          <a:lstStyle>
            <a:lvl1pPr marL="0" indent="0" algn="ctr">
              <a:lnSpc>
                <a:spcPct val="110000"/>
              </a:lnSpc>
              <a:buNone/>
              <a:defRPr sz="1200">
                <a:solidFill>
                  <a:schemeClr val="tx1"/>
                </a:solidFill>
              </a:defRPr>
            </a:lvl1pPr>
          </a:lstStyle>
          <a:p>
            <a:pPr marL="0" marR="0" lvl="0" indent="0" algn="ctr" defTabSz="685800" rtl="0" eaLnBrk="1" fontAlgn="auto" latinLnBrk="0" hangingPunct="1">
              <a:lnSpc>
                <a:spcPct val="100000"/>
              </a:lnSpc>
              <a:spcBef>
                <a:spcPts val="750"/>
              </a:spcBef>
              <a:spcAft>
                <a:spcPts val="300"/>
              </a:spcAft>
              <a:buClr>
                <a:schemeClr val="accent1"/>
              </a:buClr>
              <a:buSzTx/>
              <a:buFont typeface="Arial" panose="020B0604020202020204" pitchFamily="34" charset="0"/>
              <a:buNone/>
              <a:tabLst/>
              <a:defRPr/>
            </a:pPr>
            <a:r>
              <a:rPr lang="en-US"/>
              <a:t>Click to edit Master text styles</a:t>
            </a:r>
          </a:p>
        </p:txBody>
      </p:sp>
      <p:sp>
        <p:nvSpPr>
          <p:cNvPr id="33" name="Text Placeholder 7">
            <a:extLst>
              <a:ext uri="{FF2B5EF4-FFF2-40B4-BE49-F238E27FC236}">
                <a16:creationId xmlns:a16="http://schemas.microsoft.com/office/drawing/2014/main" id="{98675C6D-0B35-795C-843D-D60026C9B8EC}"/>
              </a:ext>
            </a:extLst>
          </p:cNvPr>
          <p:cNvSpPr>
            <a:spLocks noGrp="1"/>
          </p:cNvSpPr>
          <p:nvPr>
            <p:ph type="body" sz="quarter" idx="24" hasCustomPrompt="1"/>
          </p:nvPr>
        </p:nvSpPr>
        <p:spPr>
          <a:xfrm>
            <a:off x="2609817" y="2139014"/>
            <a:ext cx="1723743" cy="558185"/>
          </a:xfrm>
        </p:spPr>
        <p:txBody>
          <a:bodyPr anchor="ctr">
            <a:normAutofit/>
          </a:bodyPr>
          <a:lstStyle>
            <a:lvl1pPr marL="0" indent="0" algn="ctr">
              <a:buNone/>
              <a:defRPr sz="3300" b="0">
                <a:solidFill>
                  <a:schemeClr val="tx2"/>
                </a:solidFill>
              </a:defRPr>
            </a:lvl1pPr>
          </a:lstStyle>
          <a:p>
            <a:pPr marL="0" marR="0" lvl="0" indent="0" algn="ctr" defTabSz="685800" rtl="0" eaLnBrk="1" fontAlgn="auto" latinLnBrk="0" hangingPunct="1">
              <a:lnSpc>
                <a:spcPct val="90000"/>
              </a:lnSpc>
              <a:spcBef>
                <a:spcPts val="750"/>
              </a:spcBef>
              <a:spcAft>
                <a:spcPts val="300"/>
              </a:spcAft>
              <a:buClr>
                <a:schemeClr val="accent1"/>
              </a:buClr>
              <a:buSzTx/>
              <a:buFont typeface="Arial" panose="020B0604020202020204" pitchFamily="34" charset="0"/>
              <a:buNone/>
              <a:tabLst/>
              <a:defRPr/>
            </a:pPr>
            <a:r>
              <a:rPr lang="en-US" dirty="0"/>
              <a:t>Year</a:t>
            </a:r>
          </a:p>
        </p:txBody>
      </p:sp>
      <p:sp>
        <p:nvSpPr>
          <p:cNvPr id="34" name="Text Placeholder 7">
            <a:extLst>
              <a:ext uri="{FF2B5EF4-FFF2-40B4-BE49-F238E27FC236}">
                <a16:creationId xmlns:a16="http://schemas.microsoft.com/office/drawing/2014/main" id="{CF0A98D3-24F3-B6FB-0C8A-5A659B803626}"/>
              </a:ext>
            </a:extLst>
          </p:cNvPr>
          <p:cNvSpPr>
            <a:spLocks noGrp="1"/>
          </p:cNvSpPr>
          <p:nvPr>
            <p:ph type="body" sz="quarter" idx="25" hasCustomPrompt="1"/>
          </p:nvPr>
        </p:nvSpPr>
        <p:spPr>
          <a:xfrm>
            <a:off x="4533833" y="2139014"/>
            <a:ext cx="1723743" cy="558185"/>
          </a:xfrm>
        </p:spPr>
        <p:txBody>
          <a:bodyPr anchor="ctr">
            <a:normAutofit/>
          </a:bodyPr>
          <a:lstStyle>
            <a:lvl1pPr marL="0" indent="0" algn="ctr">
              <a:buNone/>
              <a:defRPr sz="3300" b="0">
                <a:solidFill>
                  <a:schemeClr val="tx2"/>
                </a:solidFill>
              </a:defRPr>
            </a:lvl1pPr>
          </a:lstStyle>
          <a:p>
            <a:pPr marL="0" marR="0" lvl="0" indent="0" algn="ctr" defTabSz="685800" rtl="0" eaLnBrk="1" fontAlgn="auto" latinLnBrk="0" hangingPunct="1">
              <a:lnSpc>
                <a:spcPct val="90000"/>
              </a:lnSpc>
              <a:spcBef>
                <a:spcPts val="750"/>
              </a:spcBef>
              <a:spcAft>
                <a:spcPts val="300"/>
              </a:spcAft>
              <a:buClr>
                <a:schemeClr val="accent1"/>
              </a:buClr>
              <a:buSzTx/>
              <a:buFont typeface="Arial" panose="020B0604020202020204" pitchFamily="34" charset="0"/>
              <a:buNone/>
              <a:tabLst/>
              <a:defRPr/>
            </a:pPr>
            <a:r>
              <a:rPr lang="en-US" dirty="0"/>
              <a:t>Year</a:t>
            </a:r>
          </a:p>
        </p:txBody>
      </p:sp>
      <p:pic>
        <p:nvPicPr>
          <p:cNvPr id="12" name="Picture 11">
            <a:extLst>
              <a:ext uri="{FF2B5EF4-FFF2-40B4-BE49-F238E27FC236}">
                <a16:creationId xmlns:a16="http://schemas.microsoft.com/office/drawing/2014/main" id="{26845F05-CCE2-6A85-D3D4-65931BF0361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13" name="Text Placeholder 19">
            <a:extLst>
              <a:ext uri="{FF2B5EF4-FFF2-40B4-BE49-F238E27FC236}">
                <a16:creationId xmlns:a16="http://schemas.microsoft.com/office/drawing/2014/main" id="{6610B6D6-299C-0418-0AF3-619B25B544C1}"/>
              </a:ext>
            </a:extLst>
          </p:cNvPr>
          <p:cNvSpPr>
            <a:spLocks noGrp="1"/>
          </p:cNvSpPr>
          <p:nvPr>
            <p:ph type="body" sz="quarter" idx="37" hasCustomPrompt="1"/>
          </p:nvPr>
        </p:nvSpPr>
        <p:spPr>
          <a:xfrm>
            <a:off x="685800" y="615263"/>
            <a:ext cx="7495795"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16" name="Picture 15" descr="Logo, company name&#10;&#10;AI-generated content may be incorrect.">
            <a:extLst>
              <a:ext uri="{FF2B5EF4-FFF2-40B4-BE49-F238E27FC236}">
                <a16:creationId xmlns:a16="http://schemas.microsoft.com/office/drawing/2014/main" id="{68DB6E35-74D5-6385-15A7-D3FFFECBE6C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23" name="Title Placeholder 1">
            <a:extLst>
              <a:ext uri="{FF2B5EF4-FFF2-40B4-BE49-F238E27FC236}">
                <a16:creationId xmlns:a16="http://schemas.microsoft.com/office/drawing/2014/main" id="{916BD9F2-83FA-DEE1-828F-C0131BE688D6}"/>
              </a:ext>
            </a:extLst>
          </p:cNvPr>
          <p:cNvSpPr>
            <a:spLocks noGrp="1"/>
          </p:cNvSpPr>
          <p:nvPr>
            <p:ph type="title" hasCustomPrompt="1"/>
          </p:nvPr>
        </p:nvSpPr>
        <p:spPr>
          <a:xfrm>
            <a:off x="685799" y="274320"/>
            <a:ext cx="7495795"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4" name="Rectangle 23">
            <a:extLst>
              <a:ext uri="{FF2B5EF4-FFF2-40B4-BE49-F238E27FC236}">
                <a16:creationId xmlns:a16="http://schemas.microsoft.com/office/drawing/2014/main" id="{7C08987A-C4D8-24A2-0633-7FD0D0BFD8F2}"/>
              </a:ext>
            </a:extLst>
          </p:cNvPr>
          <p:cNvSpPr/>
          <p:nvPr userDrawn="1"/>
        </p:nvSpPr>
        <p:spPr>
          <a:xfrm rot="10800000" flipV="1">
            <a:off x="2169099" y="2395727"/>
            <a:ext cx="678942"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5" name="Rectangle 24">
            <a:extLst>
              <a:ext uri="{FF2B5EF4-FFF2-40B4-BE49-F238E27FC236}">
                <a16:creationId xmlns:a16="http://schemas.microsoft.com/office/drawing/2014/main" id="{2A1AF7D8-F39D-5D62-4B8B-A1E2D2280514}"/>
              </a:ext>
            </a:extLst>
          </p:cNvPr>
          <p:cNvSpPr/>
          <p:nvPr userDrawn="1"/>
        </p:nvSpPr>
        <p:spPr>
          <a:xfrm rot="10800000" flipV="1">
            <a:off x="4091451" y="2395727"/>
            <a:ext cx="678942"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6" name="Rectangle 25">
            <a:extLst>
              <a:ext uri="{FF2B5EF4-FFF2-40B4-BE49-F238E27FC236}">
                <a16:creationId xmlns:a16="http://schemas.microsoft.com/office/drawing/2014/main" id="{C7AEB230-F944-F682-5C1A-0056FBFB52AB}"/>
              </a:ext>
            </a:extLst>
          </p:cNvPr>
          <p:cNvSpPr/>
          <p:nvPr userDrawn="1"/>
        </p:nvSpPr>
        <p:spPr>
          <a:xfrm rot="10800000" flipV="1">
            <a:off x="6018242" y="2395727"/>
            <a:ext cx="678942" cy="2057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Date Placeholder 4">
            <a:extLst>
              <a:ext uri="{FF2B5EF4-FFF2-40B4-BE49-F238E27FC236}">
                <a16:creationId xmlns:a16="http://schemas.microsoft.com/office/drawing/2014/main" id="{D72FE7C9-EB8A-1A48-5F36-AEE87BC4EFFB}"/>
              </a:ext>
            </a:extLst>
          </p:cNvPr>
          <p:cNvSpPr>
            <a:spLocks noGrp="1"/>
          </p:cNvSpPr>
          <p:nvPr>
            <p:ph type="dt" sz="half" idx="38"/>
          </p:nvPr>
        </p:nvSpPr>
        <p:spPr/>
        <p:txBody>
          <a:bodyPr/>
          <a:lstStyle/>
          <a:p>
            <a:pPr>
              <a:defRPr/>
            </a:pPr>
            <a:endParaRPr lang="en-US" dirty="0"/>
          </a:p>
        </p:txBody>
      </p:sp>
      <p:sp>
        <p:nvSpPr>
          <p:cNvPr id="6" name="Footer Placeholder 5">
            <a:extLst>
              <a:ext uri="{FF2B5EF4-FFF2-40B4-BE49-F238E27FC236}">
                <a16:creationId xmlns:a16="http://schemas.microsoft.com/office/drawing/2014/main" id="{955CA788-9E66-27E4-B8B2-1B3DD9A0061C}"/>
              </a:ext>
            </a:extLst>
          </p:cNvPr>
          <p:cNvSpPr>
            <a:spLocks noGrp="1"/>
          </p:cNvSpPr>
          <p:nvPr>
            <p:ph type="ftr" sz="quarter" idx="39"/>
          </p:nvPr>
        </p:nvSpPr>
        <p:spPr/>
        <p:txBody>
          <a:bodyPr/>
          <a:lstStyle/>
          <a:p>
            <a:pPr>
              <a:defRPr/>
            </a:pPr>
            <a:r>
              <a:rPr lang="en-GB"/>
              <a:t>IMCC Cooling Demonstrator Workshop - 5-7 Nov 2025 - R. Losito</a:t>
            </a:r>
            <a:endParaRPr lang="en-US" dirty="0"/>
          </a:p>
        </p:txBody>
      </p:sp>
      <p:sp>
        <p:nvSpPr>
          <p:cNvPr id="7" name="Slide Number Placeholder 6">
            <a:extLst>
              <a:ext uri="{FF2B5EF4-FFF2-40B4-BE49-F238E27FC236}">
                <a16:creationId xmlns:a16="http://schemas.microsoft.com/office/drawing/2014/main" id="{BFF826E5-1E41-AE20-24CB-69936FA1646B}"/>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2379429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4572000" y="3271396"/>
            <a:ext cx="3771900" cy="661626"/>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sz="3600" dirty="0"/>
          </a:p>
        </p:txBody>
      </p:sp>
      <p:sp>
        <p:nvSpPr>
          <p:cNvPr id="4" name="Text Placeholder 11">
            <a:extLst>
              <a:ext uri="{FF2B5EF4-FFF2-40B4-BE49-F238E27FC236}">
                <a16:creationId xmlns:a16="http://schemas.microsoft.com/office/drawing/2014/main" id="{B97A8FFA-98C0-7619-912E-7DE6824B8E07}"/>
              </a:ext>
            </a:extLst>
          </p:cNvPr>
          <p:cNvSpPr>
            <a:spLocks noGrp="1"/>
          </p:cNvSpPr>
          <p:nvPr>
            <p:ph type="body" sz="quarter" idx="11" hasCustomPrompt="1"/>
          </p:nvPr>
        </p:nvSpPr>
        <p:spPr>
          <a:xfrm>
            <a:off x="685276" y="1275588"/>
            <a:ext cx="3750470" cy="468775"/>
          </a:xfrm>
          <a:solidFill>
            <a:schemeClr val="tx2"/>
          </a:solidFill>
        </p:spPr>
        <p:txBody>
          <a:bodyPr lIns="182880" tIns="0" rIns="0" anchor="ctr">
            <a:noAutofit/>
          </a:bodyPr>
          <a:lstStyle>
            <a:lvl1pPr marL="0" indent="0">
              <a:buFont typeface="Arial" panose="020B0604020202020204" pitchFamily="34" charset="0"/>
              <a:buNone/>
              <a:defRPr sz="1800" b="0" i="0" spc="-75" baseline="0">
                <a:solidFill>
                  <a:schemeClr val="bg1"/>
                </a:solidFill>
                <a:latin typeface="Helvetica" pitchFamily="2" charset="0"/>
              </a:defRPr>
            </a:lvl1pPr>
          </a:lstStyle>
          <a:p>
            <a:pPr marL="342900" marR="0" lvl="0" indent="-342900" algn="l" defTabSz="685800" rtl="0" eaLnBrk="1" fontAlgn="auto" latinLnBrk="0" hangingPunct="1">
              <a:lnSpc>
                <a:spcPct val="90000"/>
              </a:lnSpc>
              <a:spcBef>
                <a:spcPts val="750"/>
              </a:spcBef>
              <a:spcAft>
                <a:spcPts val="0"/>
              </a:spcAft>
              <a:buClrTx/>
              <a:buSzTx/>
              <a:tabLst/>
              <a:defRPr/>
            </a:pPr>
            <a:r>
              <a:rPr lang="en-US" dirty="0"/>
              <a:t>Segment 1</a:t>
            </a:r>
          </a:p>
        </p:txBody>
      </p:sp>
      <p:sp>
        <p:nvSpPr>
          <p:cNvPr id="5" name="Text Placeholder 13">
            <a:extLst>
              <a:ext uri="{FF2B5EF4-FFF2-40B4-BE49-F238E27FC236}">
                <a16:creationId xmlns:a16="http://schemas.microsoft.com/office/drawing/2014/main" id="{E709C570-D515-D5C2-A7C9-873D4FB05DBB}"/>
              </a:ext>
            </a:extLst>
          </p:cNvPr>
          <p:cNvSpPr>
            <a:spLocks noGrp="1"/>
          </p:cNvSpPr>
          <p:nvPr>
            <p:ph type="body" sz="quarter" idx="12"/>
          </p:nvPr>
        </p:nvSpPr>
        <p:spPr>
          <a:xfrm>
            <a:off x="685276" y="1812500"/>
            <a:ext cx="3750470" cy="525540"/>
          </a:xfrm>
          <a:noFill/>
          <a:ln>
            <a:noFill/>
          </a:ln>
        </p:spPr>
        <p:txBody>
          <a:bodyPr lIns="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25" name="Text Placeholder 11">
            <a:extLst>
              <a:ext uri="{FF2B5EF4-FFF2-40B4-BE49-F238E27FC236}">
                <a16:creationId xmlns:a16="http://schemas.microsoft.com/office/drawing/2014/main" id="{8D0D5251-ED14-8221-23B5-C338B9B136E4}"/>
              </a:ext>
            </a:extLst>
          </p:cNvPr>
          <p:cNvSpPr>
            <a:spLocks noGrp="1"/>
          </p:cNvSpPr>
          <p:nvPr>
            <p:ph type="body" sz="quarter" idx="20" hasCustomPrompt="1"/>
          </p:nvPr>
        </p:nvSpPr>
        <p:spPr>
          <a:xfrm>
            <a:off x="685277" y="2345184"/>
            <a:ext cx="3750470" cy="468775"/>
          </a:xfrm>
          <a:solidFill>
            <a:schemeClr val="tx1"/>
          </a:solidFill>
        </p:spPr>
        <p:txBody>
          <a:bodyPr lIns="182880" tIns="0" rIns="0" anchor="ctr">
            <a:noAutofit/>
          </a:bodyPr>
          <a:lstStyle>
            <a:lvl1pPr marL="0" indent="0">
              <a:buNone/>
              <a:defRPr sz="1800" b="0" i="0" spc="-75" baseline="0">
                <a:solidFill>
                  <a:schemeClr val="bg1"/>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Segment 2</a:t>
            </a:r>
          </a:p>
        </p:txBody>
      </p:sp>
      <p:sp>
        <p:nvSpPr>
          <p:cNvPr id="26" name="Text Placeholder 13">
            <a:extLst>
              <a:ext uri="{FF2B5EF4-FFF2-40B4-BE49-F238E27FC236}">
                <a16:creationId xmlns:a16="http://schemas.microsoft.com/office/drawing/2014/main" id="{E80E855E-4FDC-9D49-7BC5-49761978BA59}"/>
              </a:ext>
            </a:extLst>
          </p:cNvPr>
          <p:cNvSpPr>
            <a:spLocks noGrp="1"/>
          </p:cNvSpPr>
          <p:nvPr>
            <p:ph type="body" sz="quarter" idx="21"/>
          </p:nvPr>
        </p:nvSpPr>
        <p:spPr>
          <a:xfrm>
            <a:off x="685278" y="2881310"/>
            <a:ext cx="3750469" cy="528066"/>
          </a:xfrm>
          <a:noFill/>
          <a:ln>
            <a:noFill/>
          </a:ln>
        </p:spPr>
        <p:txBody>
          <a:bodyPr lIns="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28" name="Text Placeholder 11">
            <a:extLst>
              <a:ext uri="{FF2B5EF4-FFF2-40B4-BE49-F238E27FC236}">
                <a16:creationId xmlns:a16="http://schemas.microsoft.com/office/drawing/2014/main" id="{34349A97-5971-2B65-B59E-1C98524A4FB0}"/>
              </a:ext>
            </a:extLst>
          </p:cNvPr>
          <p:cNvSpPr>
            <a:spLocks noGrp="1"/>
          </p:cNvSpPr>
          <p:nvPr>
            <p:ph type="body" sz="quarter" idx="22" hasCustomPrompt="1"/>
          </p:nvPr>
        </p:nvSpPr>
        <p:spPr>
          <a:xfrm>
            <a:off x="685276" y="3425426"/>
            <a:ext cx="3750470" cy="473274"/>
          </a:xfrm>
          <a:solidFill>
            <a:schemeClr val="accent1"/>
          </a:solidFill>
        </p:spPr>
        <p:txBody>
          <a:bodyPr lIns="182880" tIns="0" rIns="0" anchor="ctr">
            <a:noAutofit/>
          </a:bodyPr>
          <a:lstStyle>
            <a:lvl1pPr marL="0" indent="0">
              <a:buNone/>
              <a:defRPr sz="1800" b="0" i="0" spc="-75" baseline="0">
                <a:solidFill>
                  <a:schemeClr val="bg1"/>
                </a:solidFill>
                <a:latin typeface="Helvetica"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Segment 3</a:t>
            </a:r>
          </a:p>
        </p:txBody>
      </p:sp>
      <p:sp>
        <p:nvSpPr>
          <p:cNvPr id="29" name="Text Placeholder 13">
            <a:extLst>
              <a:ext uri="{FF2B5EF4-FFF2-40B4-BE49-F238E27FC236}">
                <a16:creationId xmlns:a16="http://schemas.microsoft.com/office/drawing/2014/main" id="{56E30477-B529-728A-AA86-F0BF32CC2C94}"/>
              </a:ext>
            </a:extLst>
          </p:cNvPr>
          <p:cNvSpPr>
            <a:spLocks noGrp="1"/>
          </p:cNvSpPr>
          <p:nvPr>
            <p:ph type="body" sz="quarter" idx="23"/>
          </p:nvPr>
        </p:nvSpPr>
        <p:spPr>
          <a:xfrm>
            <a:off x="685276" y="3962372"/>
            <a:ext cx="3750470" cy="528066"/>
          </a:xfrm>
          <a:noFill/>
          <a:ln>
            <a:noFill/>
          </a:ln>
        </p:spPr>
        <p:txBody>
          <a:bodyPr lIns="0" tIns="0" rIns="0" bIns="0" anchor="t" anchorCtr="0">
            <a:noAutofit/>
          </a:bodyPr>
          <a:lstStyle>
            <a:lvl1pPr marL="0" indent="0">
              <a:lnSpc>
                <a:spcPct val="100000"/>
              </a:lnSpc>
              <a:buNone/>
              <a:defRPr sz="1200">
                <a:solidFill>
                  <a:schemeClr val="tx1"/>
                </a:solidFill>
              </a:defRPr>
            </a:lvl1pPr>
          </a:lstStyle>
          <a:p>
            <a:pPr lvl="0"/>
            <a:r>
              <a:rPr lang="en-US"/>
              <a:t>Click to edit Master text styles</a:t>
            </a:r>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4812007" y="4295861"/>
            <a:ext cx="2988703" cy="610519"/>
          </a:xfrm>
          <a:noFill/>
          <a:ln>
            <a:noFill/>
          </a:ln>
        </p:spPr>
        <p:txBody>
          <a:bodyPr lIns="0" tIns="0" rIns="0" bIns="0" anchor="t" anchorCtr="0">
            <a:noAutofit/>
          </a:bodyPr>
          <a:lstStyle>
            <a:lvl1pPr marL="0" indent="0" algn="ctr">
              <a:lnSpc>
                <a:spcPct val="100000"/>
              </a:lnSpc>
              <a:buNone/>
              <a:defRPr sz="900">
                <a:solidFill>
                  <a:schemeClr val="tx1"/>
                </a:solidFill>
              </a:defRPr>
            </a:lvl1pPr>
          </a:lstStyle>
          <a:p>
            <a:pPr lvl="0"/>
            <a:r>
              <a:rPr lang="en-US" dirty="0"/>
              <a:t>Click to insert caption</a:t>
            </a:r>
          </a:p>
        </p:txBody>
      </p:sp>
      <p:pic>
        <p:nvPicPr>
          <p:cNvPr id="12" name="Picture 11">
            <a:extLst>
              <a:ext uri="{FF2B5EF4-FFF2-40B4-BE49-F238E27FC236}">
                <a16:creationId xmlns:a16="http://schemas.microsoft.com/office/drawing/2014/main" id="{B8EA2963-9726-4063-E7DA-0AB9CA39091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13" name="Text Placeholder 19">
            <a:extLst>
              <a:ext uri="{FF2B5EF4-FFF2-40B4-BE49-F238E27FC236}">
                <a16:creationId xmlns:a16="http://schemas.microsoft.com/office/drawing/2014/main" id="{74F00707-099E-FCA0-E7DE-AF763D1AF913}"/>
              </a:ext>
            </a:extLst>
          </p:cNvPr>
          <p:cNvSpPr>
            <a:spLocks noGrp="1"/>
          </p:cNvSpPr>
          <p:nvPr>
            <p:ph type="body" sz="quarter" idx="37" hasCustomPrompt="1"/>
          </p:nvPr>
        </p:nvSpPr>
        <p:spPr>
          <a:xfrm>
            <a:off x="685800" y="615263"/>
            <a:ext cx="7495795"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15" name="Picture 14" descr="Logo, company name&#10;&#10;AI-generated content may be incorrect.">
            <a:extLst>
              <a:ext uri="{FF2B5EF4-FFF2-40B4-BE49-F238E27FC236}">
                <a16:creationId xmlns:a16="http://schemas.microsoft.com/office/drawing/2014/main" id="{1E87DF5B-EBD1-93B2-E7F8-9194FC8AC74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16" name="Title Placeholder 1">
            <a:extLst>
              <a:ext uri="{FF2B5EF4-FFF2-40B4-BE49-F238E27FC236}">
                <a16:creationId xmlns:a16="http://schemas.microsoft.com/office/drawing/2014/main" id="{B92F8742-82D1-BB4D-234D-76D87357F9E9}"/>
              </a:ext>
            </a:extLst>
          </p:cNvPr>
          <p:cNvSpPr>
            <a:spLocks noGrp="1"/>
          </p:cNvSpPr>
          <p:nvPr>
            <p:ph type="title" hasCustomPrompt="1"/>
          </p:nvPr>
        </p:nvSpPr>
        <p:spPr>
          <a:xfrm>
            <a:off x="685799" y="274320"/>
            <a:ext cx="7495795"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6" name="Chart Placeholder 33">
            <a:extLst>
              <a:ext uri="{FF2B5EF4-FFF2-40B4-BE49-F238E27FC236}">
                <a16:creationId xmlns:a16="http://schemas.microsoft.com/office/drawing/2014/main" id="{52C864BF-BCE8-AF09-5C28-6FB7C48C3E8E}"/>
              </a:ext>
            </a:extLst>
          </p:cNvPr>
          <p:cNvSpPr>
            <a:spLocks noGrp="1"/>
          </p:cNvSpPr>
          <p:nvPr>
            <p:ph type="chart" sz="quarter" idx="38"/>
          </p:nvPr>
        </p:nvSpPr>
        <p:spPr>
          <a:xfrm>
            <a:off x="4923227" y="1268448"/>
            <a:ext cx="2788689" cy="2865315"/>
          </a:xfrm>
          <a:blipFill>
            <a:blip r:embed="rId4" cstate="screen">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dirty="0"/>
              <a:t>Click icon to add chart</a:t>
            </a:r>
          </a:p>
        </p:txBody>
      </p:sp>
      <p:sp>
        <p:nvSpPr>
          <p:cNvPr id="8" name="Date Placeholder 7">
            <a:extLst>
              <a:ext uri="{FF2B5EF4-FFF2-40B4-BE49-F238E27FC236}">
                <a16:creationId xmlns:a16="http://schemas.microsoft.com/office/drawing/2014/main" id="{76F6407B-2069-A156-F136-165066B97BB0}"/>
              </a:ext>
            </a:extLst>
          </p:cNvPr>
          <p:cNvSpPr>
            <a:spLocks noGrp="1"/>
          </p:cNvSpPr>
          <p:nvPr>
            <p:ph type="dt" sz="half" idx="39"/>
          </p:nvPr>
        </p:nvSpPr>
        <p:spPr/>
        <p:txBody>
          <a:bodyPr/>
          <a:lstStyle/>
          <a:p>
            <a:pPr>
              <a:defRPr/>
            </a:pPr>
            <a:endParaRPr lang="en-US" dirty="0"/>
          </a:p>
        </p:txBody>
      </p:sp>
      <p:sp>
        <p:nvSpPr>
          <p:cNvPr id="9" name="Footer Placeholder 8">
            <a:extLst>
              <a:ext uri="{FF2B5EF4-FFF2-40B4-BE49-F238E27FC236}">
                <a16:creationId xmlns:a16="http://schemas.microsoft.com/office/drawing/2014/main" id="{5B8EB51C-6380-2192-1894-4C5355440D79}"/>
              </a:ext>
            </a:extLst>
          </p:cNvPr>
          <p:cNvSpPr>
            <a:spLocks noGrp="1"/>
          </p:cNvSpPr>
          <p:nvPr>
            <p:ph type="ftr" sz="quarter" idx="40"/>
          </p:nvPr>
        </p:nvSpPr>
        <p:spPr/>
        <p:txBody>
          <a:bodyPr/>
          <a:lstStyle/>
          <a:p>
            <a:pPr>
              <a:defRPr/>
            </a:pPr>
            <a:r>
              <a:rPr lang="en-GB"/>
              <a:t>IMCC Cooling Demonstrator Workshop - 5-7 Nov 2025 - R. Losito</a:t>
            </a:r>
            <a:endParaRPr lang="en-US" dirty="0"/>
          </a:p>
        </p:txBody>
      </p:sp>
      <p:sp>
        <p:nvSpPr>
          <p:cNvPr id="10" name="Slide Number Placeholder 9">
            <a:extLst>
              <a:ext uri="{FF2B5EF4-FFF2-40B4-BE49-F238E27FC236}">
                <a16:creationId xmlns:a16="http://schemas.microsoft.com/office/drawing/2014/main" id="{F12A945B-BEEF-183C-ECC0-6AA2D38FD9C8}"/>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348567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4571998" y="3211150"/>
            <a:ext cx="3805850" cy="667581"/>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sz="3600" dirty="0"/>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685799" y="4432650"/>
            <a:ext cx="7495794" cy="278389"/>
          </a:xfrm>
          <a:noFill/>
          <a:ln>
            <a:noFill/>
          </a:ln>
        </p:spPr>
        <p:txBody>
          <a:bodyPr lIns="0" tIns="0" rIns="0" bIns="0" anchor="t" anchorCtr="0">
            <a:noAutofit/>
          </a:bodyPr>
          <a:lstStyle>
            <a:lvl1pPr marL="0" indent="0" algn="l">
              <a:lnSpc>
                <a:spcPct val="100000"/>
              </a:lnSpc>
              <a:buNone/>
              <a:defRPr sz="900">
                <a:solidFill>
                  <a:schemeClr val="tx1"/>
                </a:solidFill>
              </a:defRPr>
            </a:lvl1pPr>
          </a:lstStyle>
          <a:p>
            <a:pPr lvl="0"/>
            <a:r>
              <a:rPr lang="en-US" dirty="0"/>
              <a:t>Click to insert caption</a:t>
            </a:r>
          </a:p>
        </p:txBody>
      </p:sp>
      <p:pic>
        <p:nvPicPr>
          <p:cNvPr id="8" name="Picture 7">
            <a:extLst>
              <a:ext uri="{FF2B5EF4-FFF2-40B4-BE49-F238E27FC236}">
                <a16:creationId xmlns:a16="http://schemas.microsoft.com/office/drawing/2014/main" id="{D85F47B5-4761-5144-F10D-D22CD753FBB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9" name="Text Placeholder 19">
            <a:extLst>
              <a:ext uri="{FF2B5EF4-FFF2-40B4-BE49-F238E27FC236}">
                <a16:creationId xmlns:a16="http://schemas.microsoft.com/office/drawing/2014/main" id="{4E7EC1F8-3C79-96EA-BAC5-4A16390EF4F6}"/>
              </a:ext>
            </a:extLst>
          </p:cNvPr>
          <p:cNvSpPr>
            <a:spLocks noGrp="1"/>
          </p:cNvSpPr>
          <p:nvPr>
            <p:ph type="body" sz="quarter" idx="37" hasCustomPrompt="1"/>
          </p:nvPr>
        </p:nvSpPr>
        <p:spPr>
          <a:xfrm>
            <a:off x="685800" y="615263"/>
            <a:ext cx="7495795" cy="447675"/>
          </a:xfrm>
        </p:spPr>
        <p:txBody>
          <a:bodyPr/>
          <a:lstStyle>
            <a:lvl1pPr marL="0" indent="0">
              <a:buNone/>
              <a:defRPr spc="-15" baseline="0">
                <a:solidFill>
                  <a:schemeClr val="tx1"/>
                </a:solidFill>
              </a:defRPr>
            </a:lvl1pPr>
          </a:lstStyle>
          <a:p>
            <a:pPr lvl="0"/>
            <a:r>
              <a:rPr lang="en-US" dirty="0"/>
              <a:t>Click to add subheading (optional)</a:t>
            </a:r>
          </a:p>
        </p:txBody>
      </p:sp>
      <p:pic>
        <p:nvPicPr>
          <p:cNvPr id="10" name="Picture 9" descr="Logo, company name&#10;&#10;AI-generated content may be incorrect.">
            <a:extLst>
              <a:ext uri="{FF2B5EF4-FFF2-40B4-BE49-F238E27FC236}">
                <a16:creationId xmlns:a16="http://schemas.microsoft.com/office/drawing/2014/main" id="{BA36F6E8-B09C-D7C6-E26B-D0323BCA257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4320" y="258889"/>
            <a:ext cx="311986" cy="311986"/>
          </a:xfrm>
          <a:prstGeom prst="rect">
            <a:avLst/>
          </a:prstGeom>
        </p:spPr>
      </p:pic>
      <p:sp>
        <p:nvSpPr>
          <p:cNvPr id="12" name="Title Placeholder 1">
            <a:extLst>
              <a:ext uri="{FF2B5EF4-FFF2-40B4-BE49-F238E27FC236}">
                <a16:creationId xmlns:a16="http://schemas.microsoft.com/office/drawing/2014/main" id="{80C1E4F0-DFA5-E9B1-59B4-18ECD9C9BFA1}"/>
              </a:ext>
            </a:extLst>
          </p:cNvPr>
          <p:cNvSpPr>
            <a:spLocks noGrp="1"/>
          </p:cNvSpPr>
          <p:nvPr>
            <p:ph type="title" hasCustomPrompt="1"/>
          </p:nvPr>
        </p:nvSpPr>
        <p:spPr>
          <a:xfrm>
            <a:off x="685799" y="274320"/>
            <a:ext cx="7495795" cy="32514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3" name="Table Placeholder 5">
            <a:extLst>
              <a:ext uri="{FF2B5EF4-FFF2-40B4-BE49-F238E27FC236}">
                <a16:creationId xmlns:a16="http://schemas.microsoft.com/office/drawing/2014/main" id="{D2EDDB05-1AF6-97B9-8468-040314ECE410}"/>
              </a:ext>
            </a:extLst>
          </p:cNvPr>
          <p:cNvSpPr>
            <a:spLocks noGrp="1"/>
          </p:cNvSpPr>
          <p:nvPr>
            <p:ph type="tbl" sz="quarter" idx="25"/>
          </p:nvPr>
        </p:nvSpPr>
        <p:spPr>
          <a:xfrm>
            <a:off x="686944" y="1275588"/>
            <a:ext cx="7494650" cy="3079242"/>
          </a:xfrm>
          <a:blipFill>
            <a:blip r:embed="rId4" cstate="screen">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dirty="0"/>
              <a:t>Click icon to add table</a:t>
            </a:r>
          </a:p>
        </p:txBody>
      </p:sp>
      <p:sp>
        <p:nvSpPr>
          <p:cNvPr id="6" name="Date Placeholder 5">
            <a:extLst>
              <a:ext uri="{FF2B5EF4-FFF2-40B4-BE49-F238E27FC236}">
                <a16:creationId xmlns:a16="http://schemas.microsoft.com/office/drawing/2014/main" id="{2088B00D-9B35-DB46-C790-1D78D3C30D91}"/>
              </a:ext>
            </a:extLst>
          </p:cNvPr>
          <p:cNvSpPr>
            <a:spLocks noGrp="1"/>
          </p:cNvSpPr>
          <p:nvPr>
            <p:ph type="dt" sz="half" idx="38"/>
          </p:nvPr>
        </p:nvSpPr>
        <p:spPr/>
        <p:txBody>
          <a:bodyPr/>
          <a:lstStyle/>
          <a:p>
            <a:pPr>
              <a:defRPr/>
            </a:pPr>
            <a:endParaRPr lang="en-US" dirty="0"/>
          </a:p>
        </p:txBody>
      </p:sp>
      <p:sp>
        <p:nvSpPr>
          <p:cNvPr id="7" name="Footer Placeholder 6">
            <a:extLst>
              <a:ext uri="{FF2B5EF4-FFF2-40B4-BE49-F238E27FC236}">
                <a16:creationId xmlns:a16="http://schemas.microsoft.com/office/drawing/2014/main" id="{0423629E-9729-19B2-D18F-696FC5DF7C80}"/>
              </a:ext>
            </a:extLst>
          </p:cNvPr>
          <p:cNvSpPr>
            <a:spLocks noGrp="1"/>
          </p:cNvSpPr>
          <p:nvPr>
            <p:ph type="ftr" sz="quarter" idx="39"/>
          </p:nvPr>
        </p:nvSpPr>
        <p:spPr/>
        <p:txBody>
          <a:bodyPr/>
          <a:lstStyle/>
          <a:p>
            <a:pPr>
              <a:defRPr/>
            </a:pPr>
            <a:r>
              <a:rPr lang="en-GB"/>
              <a:t>IMCC Cooling Demonstrator Workshop - 5-7 Nov 2025 - R. Losito</a:t>
            </a:r>
            <a:endParaRPr lang="en-US" dirty="0"/>
          </a:p>
        </p:txBody>
      </p:sp>
      <p:sp>
        <p:nvSpPr>
          <p:cNvPr id="13" name="Slide Number Placeholder 12">
            <a:extLst>
              <a:ext uri="{FF2B5EF4-FFF2-40B4-BE49-F238E27FC236}">
                <a16:creationId xmlns:a16="http://schemas.microsoft.com/office/drawing/2014/main" id="{9F7ECEAE-4F90-EAE6-417B-EE2AEE8EB75D}"/>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2938309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lose-ligh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4572000" y="3271396"/>
            <a:ext cx="3771900" cy="661626"/>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sz="3600" dirty="0"/>
          </a:p>
        </p:txBody>
      </p:sp>
      <p:pic>
        <p:nvPicPr>
          <p:cNvPr id="2" name="Picture 1">
            <a:extLst>
              <a:ext uri="{FF2B5EF4-FFF2-40B4-BE49-F238E27FC236}">
                <a16:creationId xmlns:a16="http://schemas.microsoft.com/office/drawing/2014/main" id="{2C95878C-4EDF-38C4-5287-2AEA2144FDEB}"/>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Tree>
    <p:extLst>
      <p:ext uri="{BB962C8B-B14F-4D97-AF65-F5344CB8AC3E}">
        <p14:creationId xmlns:p14="http://schemas.microsoft.com/office/powerpoint/2010/main" val="34323607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1" y="728663"/>
            <a:ext cx="8672513" cy="3794522"/>
          </a:xfrm>
          <a:prstGeom prst="rect">
            <a:avLst/>
          </a:prstGeom>
        </p:spPr>
        <p:txBody>
          <a:bodyPr lIns="0" tIns="0" rIns="0" bIns="0"/>
          <a:lstStyle>
            <a:lvl1pPr>
              <a:defRPr sz="1800">
                <a:solidFill>
                  <a:srgbClr val="505050"/>
                </a:solidFill>
              </a:defRPr>
            </a:lvl1pPr>
            <a:lvl2pPr>
              <a:defRPr sz="1650">
                <a:solidFill>
                  <a:srgbClr val="505050"/>
                </a:solidFill>
              </a:defRPr>
            </a:lvl2pPr>
            <a:lvl3pPr>
              <a:defRPr sz="1500">
                <a:solidFill>
                  <a:srgbClr val="505050"/>
                </a:solidFill>
              </a:defRPr>
            </a:lvl3pPr>
            <a:lvl4pPr>
              <a:defRPr sz="1350">
                <a:solidFill>
                  <a:srgbClr val="505050"/>
                </a:solidFill>
              </a:defRPr>
            </a:lvl4pPr>
            <a:lvl5pPr marL="1543050" indent="-171450">
              <a:buFont typeface="Arial"/>
              <a:buChar char="•"/>
              <a:defRPr sz="135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88815"/>
            <a:ext cx="8686800" cy="320908"/>
          </a:xfrm>
          <a:prstGeom prst="rect">
            <a:avLst/>
          </a:prstGeom>
        </p:spPr>
        <p:txBody>
          <a:bodyPr lIns="0" tIns="0" rIns="0" bIns="0" anchor="b" anchorCtr="0"/>
          <a:lstStyle>
            <a:lvl1pPr>
              <a:defRPr sz="21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8" y="4878160"/>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endParaRPr lang="en-US" dirty="0"/>
          </a:p>
        </p:txBody>
      </p:sp>
      <p:sp>
        <p:nvSpPr>
          <p:cNvPr id="9" name="Footer Placeholder 4"/>
          <p:cNvSpPr>
            <a:spLocks noGrp="1"/>
          </p:cNvSpPr>
          <p:nvPr>
            <p:ph type="ftr" sz="quarter" idx="3"/>
          </p:nvPr>
        </p:nvSpPr>
        <p:spPr>
          <a:xfrm>
            <a:off x="1530604"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GB" b="1"/>
              <a:t>IMCC Cooling Demonstrator Workshop - 5-7 Nov 2025 - R. Losito</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6444567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4011"/>
            <a:ext cx="7772400" cy="1371914"/>
          </a:xfrm>
          <a:prstGeom prst="rect">
            <a:avLst/>
          </a:prstGeom>
        </p:spPr>
        <p:txBody>
          <a:bodyPr anchor="b">
            <a:normAutofit/>
          </a:bodyPr>
          <a:lstStyle>
            <a:lvl1pPr algn="ctr">
              <a:defRPr sz="33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143000" y="2718255"/>
            <a:ext cx="6858000" cy="972851"/>
          </a:xfrm>
        </p:spPr>
        <p:txBody>
          <a:bodyPr>
            <a:normAutofit/>
          </a:bodyPr>
          <a:lstStyle>
            <a:lvl1pPr marL="0" indent="0" algn="ctr">
              <a:buNone/>
              <a:defRPr sz="21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68461" y="909550"/>
            <a:ext cx="9144000" cy="454910"/>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0" y="667608"/>
            <a:ext cx="3336925" cy="3384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6" y="3728828"/>
            <a:ext cx="2949575" cy="454819"/>
          </a:xfrm>
        </p:spPr>
        <p:txBody>
          <a:bodyPr>
            <a:normAutofit/>
          </a:bodyPr>
          <a:lstStyle>
            <a:lvl1pPr marL="0" indent="0" algn="r">
              <a:buNone/>
              <a:defRPr sz="1200" i="1"/>
            </a:lvl1pPr>
          </a:lstStyle>
          <a:p>
            <a:pPr lvl="0"/>
            <a:r>
              <a:rPr lang="it-IT" dirty="0"/>
              <a:t>Author(s) Name(s) and Affiliation(s)</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68461" y="57205"/>
            <a:ext cx="1721309" cy="91716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2" y="4215320"/>
            <a:ext cx="9144000" cy="932688"/>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187157" y="4395241"/>
            <a:ext cx="2618979" cy="54744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4998568"/>
            <a:ext cx="9143998" cy="202043"/>
          </a:xfrm>
          <a:prstGeom prst="rect">
            <a:avLst/>
          </a:prstGeom>
          <a:noFill/>
        </p:spPr>
        <p:txBody>
          <a:bodyPr wrap="square">
            <a:spAutoFit/>
          </a:bodyPr>
          <a:lstStyle/>
          <a:p>
            <a:pPr algn="ctr"/>
            <a:r>
              <a:rPr kumimoji="0" lang="en-US" altLang="en-US" sz="713"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13"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11938215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05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8188404" y="4849094"/>
            <a:ext cx="798706" cy="273844"/>
          </a:xfrm>
        </p:spPr>
        <p:txBody>
          <a:bodyPr/>
          <a:lstStyle/>
          <a:p>
            <a:fld id="{005C7FBA-D4E9-46CA-9321-3ADA2E368FCD}" type="slidenum">
              <a:rPr lang="en-GB" smtClean="0"/>
              <a:t>‹#›</a:t>
            </a:fld>
            <a:endParaRPr lang="en-GB"/>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2450501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46" y="1301665"/>
            <a:ext cx="7886700" cy="1789688"/>
          </a:xfrm>
          <a:prstGeom prst="rect">
            <a:avLst/>
          </a:prstGeom>
        </p:spPr>
        <p:txBody>
          <a:bodyPr anchor="b">
            <a:normAutofit/>
          </a:bodyPr>
          <a:lstStyle>
            <a:lvl1pPr algn="ctr">
              <a:defRPr sz="3000"/>
            </a:lvl1pPr>
          </a:lstStyle>
          <a:p>
            <a:r>
              <a:rPr lang="en-US"/>
              <a:t>Click to edit Master title style</a:t>
            </a:r>
            <a:endParaRPr lang="en-US" dirty="0"/>
          </a:p>
        </p:txBody>
      </p:sp>
      <p:sp>
        <p:nvSpPr>
          <p:cNvPr id="3" name="Text Placeholder 2"/>
          <p:cNvSpPr>
            <a:spLocks noGrp="1"/>
          </p:cNvSpPr>
          <p:nvPr>
            <p:ph type="body" idx="1"/>
          </p:nvPr>
        </p:nvSpPr>
        <p:spPr>
          <a:xfrm>
            <a:off x="628646" y="3097693"/>
            <a:ext cx="7886700" cy="1125140"/>
          </a:xfrm>
        </p:spPr>
        <p:txBody>
          <a:bodyPr>
            <a:normAutofit/>
          </a:bodyPr>
          <a:lstStyle>
            <a:lvl1pPr marL="0" indent="0" algn="ctr">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4182138"/>
            <a:ext cx="9144000" cy="300413"/>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4" y="4626753"/>
            <a:ext cx="9144001" cy="5167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2" y="892774"/>
            <a:ext cx="9144000" cy="454910"/>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240893" y="4494199"/>
            <a:ext cx="2547965" cy="505100"/>
          </a:xfrm>
          <a:prstGeom prst="rect">
            <a:avLst/>
          </a:prstGeom>
        </p:spPr>
      </p:pic>
    </p:spTree>
    <p:extLst>
      <p:ext uri="{BB962C8B-B14F-4D97-AF65-F5344CB8AC3E}">
        <p14:creationId xmlns:p14="http://schemas.microsoft.com/office/powerpoint/2010/main" val="297283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966084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5"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600"/>
              </a:spcAft>
              <a:defRPr>
                <a:latin typeface="+mn-lt"/>
              </a:defRPr>
            </a:lvl1pPr>
            <a:lvl2pPr>
              <a:spcAft>
                <a:spcPts val="600"/>
              </a:spcAft>
              <a:defRPr>
                <a:latin typeface="+mn-lt"/>
              </a:defRPr>
            </a:lvl2pPr>
            <a:lvl3pPr>
              <a:spcAft>
                <a:spcPts val="600"/>
              </a:spcAft>
              <a:defRPr>
                <a:latin typeface="+mn-lt"/>
              </a:defRPr>
            </a:lvl3pPr>
            <a:lvl4pPr>
              <a:spcAft>
                <a:spcPts val="600"/>
              </a:spcAft>
              <a:defRPr>
                <a:latin typeface="+mn-lt"/>
              </a:defRPr>
            </a:lvl4pPr>
            <a:lvl5pPr>
              <a:spcAft>
                <a:spcPts val="6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5128132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3" y="1260872"/>
            <a:ext cx="7884316"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7884315"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5987673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5705489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5009" y="1112045"/>
            <a:ext cx="4629150" cy="3655219"/>
          </a:xfrm>
        </p:spPr>
        <p:txBody>
          <a:bodyPr/>
          <a:lstStyle>
            <a:lvl1pPr>
              <a:defRPr sz="180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Tree>
    <p:extLst>
      <p:ext uri="{BB962C8B-B14F-4D97-AF65-F5344CB8AC3E}">
        <p14:creationId xmlns:p14="http://schemas.microsoft.com/office/powerpoint/2010/main" val="29629014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4" name="Text Placeholder 3"/>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Tree>
    <p:extLst>
      <p:ext uri="{BB962C8B-B14F-4D97-AF65-F5344CB8AC3E}">
        <p14:creationId xmlns:p14="http://schemas.microsoft.com/office/powerpoint/2010/main" val="221404188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8575288" y="4825690"/>
            <a:ext cx="568712" cy="3178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175394" y="4788897"/>
            <a:ext cx="8787735" cy="99314"/>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177968" y="4335554"/>
            <a:ext cx="6782585" cy="415498"/>
          </a:xfrm>
          <a:prstGeom prst="rect">
            <a:avLst/>
          </a:prstGeom>
          <a:noFill/>
        </p:spPr>
        <p:txBody>
          <a:bodyPr wrap="square" rtlCol="0">
            <a:spAutoFit/>
          </a:bodyPr>
          <a:lstStyle/>
          <a:p>
            <a:pPr algn="just"/>
            <a:r>
              <a:rPr lang="fr-FR" sz="1050" i="1" dirty="0" err="1">
                <a:solidFill>
                  <a:srgbClr val="222222"/>
                </a:solidFill>
                <a:effectLst/>
                <a:latin typeface="Arial Narrow" panose="020B0604020202020204" pitchFamily="34" charset="0"/>
                <a:cs typeface="Arial Narrow" panose="020B0604020202020204" pitchFamily="34" charset="0"/>
              </a:rPr>
              <a:t>Funded</a:t>
            </a:r>
            <a:r>
              <a:rPr lang="fr-FR" sz="1050" i="1" dirty="0">
                <a:solidFill>
                  <a:srgbClr val="222222"/>
                </a:solidFill>
                <a:effectLst/>
                <a:latin typeface="Arial Narrow" panose="020B0604020202020204" pitchFamily="34" charset="0"/>
                <a:cs typeface="Arial Narrow" panose="020B0604020202020204" pitchFamily="34" charset="0"/>
              </a:rPr>
              <a:t> by the </a:t>
            </a:r>
            <a:r>
              <a:rPr lang="fr-FR" sz="1050" i="1" dirty="0" err="1">
                <a:solidFill>
                  <a:srgbClr val="222222"/>
                </a:solidFill>
                <a:effectLst/>
                <a:latin typeface="Arial Narrow" panose="020B0604020202020204" pitchFamily="34" charset="0"/>
                <a:cs typeface="Arial Narrow" panose="020B0604020202020204" pitchFamily="34" charset="0"/>
              </a:rPr>
              <a:t>European</a:t>
            </a:r>
            <a:r>
              <a:rPr lang="fr-FR" sz="1050" i="1" dirty="0">
                <a:solidFill>
                  <a:srgbClr val="222222"/>
                </a:solidFill>
                <a:effectLst/>
                <a:latin typeface="Arial Narrow" panose="020B0604020202020204" pitchFamily="34" charset="0"/>
                <a:cs typeface="Arial Narrow" panose="020B0604020202020204" pitchFamily="34" charset="0"/>
              </a:rPr>
              <a:t> Union (EU). </a:t>
            </a:r>
            <a:r>
              <a:rPr lang="fr-FR" sz="1050" i="1" dirty="0" err="1">
                <a:solidFill>
                  <a:srgbClr val="222222"/>
                </a:solidFill>
                <a:effectLst/>
                <a:latin typeface="Arial Narrow" panose="020B0604020202020204" pitchFamily="34" charset="0"/>
                <a:cs typeface="Arial Narrow" panose="020B0604020202020204" pitchFamily="34" charset="0"/>
              </a:rPr>
              <a:t>Views</a:t>
            </a:r>
            <a:r>
              <a:rPr lang="fr-FR" sz="1050" i="1" dirty="0">
                <a:solidFill>
                  <a:srgbClr val="222222"/>
                </a:solidFill>
                <a:effectLst/>
                <a:latin typeface="Arial Narrow" panose="020B0604020202020204" pitchFamily="34" charset="0"/>
                <a:cs typeface="Arial Narrow" panose="020B0604020202020204" pitchFamily="34" charset="0"/>
              </a:rPr>
              <a:t> and opinions </a:t>
            </a:r>
            <a:r>
              <a:rPr lang="fr-FR" sz="1050" i="1" dirty="0" err="1">
                <a:solidFill>
                  <a:srgbClr val="222222"/>
                </a:solidFill>
                <a:effectLst/>
                <a:latin typeface="Arial Narrow" panose="020B0604020202020204" pitchFamily="34" charset="0"/>
                <a:cs typeface="Arial Narrow" panose="020B0604020202020204" pitchFamily="34" charset="0"/>
              </a:rPr>
              <a:t>expressed</a:t>
            </a:r>
            <a:r>
              <a:rPr lang="fr-FR" sz="1050" i="1" dirty="0">
                <a:solidFill>
                  <a:srgbClr val="222222"/>
                </a:solidFill>
                <a:effectLst/>
                <a:latin typeface="Arial Narrow" panose="020B0604020202020204" pitchFamily="34" charset="0"/>
                <a:cs typeface="Arial Narrow" panose="020B0604020202020204" pitchFamily="34" charset="0"/>
              </a:rPr>
              <a:t> are </a:t>
            </a:r>
            <a:r>
              <a:rPr lang="fr-FR" sz="1050" i="1" dirty="0" err="1">
                <a:solidFill>
                  <a:srgbClr val="222222"/>
                </a:solidFill>
                <a:effectLst/>
                <a:latin typeface="Arial Narrow" panose="020B0604020202020204" pitchFamily="34" charset="0"/>
                <a:cs typeface="Arial Narrow" panose="020B0604020202020204" pitchFamily="34" charset="0"/>
              </a:rPr>
              <a:t>however</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those</a:t>
            </a:r>
            <a:r>
              <a:rPr lang="fr-FR" sz="1050" i="1" dirty="0">
                <a:solidFill>
                  <a:srgbClr val="222222"/>
                </a:solidFill>
                <a:effectLst/>
                <a:latin typeface="Arial Narrow" panose="020B0604020202020204" pitchFamily="34" charset="0"/>
                <a:cs typeface="Arial Narrow" panose="020B0604020202020204" pitchFamily="34" charset="0"/>
              </a:rPr>
              <a:t> of the </a:t>
            </a:r>
            <a:r>
              <a:rPr lang="fr-FR" sz="1050" i="1" dirty="0" err="1">
                <a:solidFill>
                  <a:srgbClr val="222222"/>
                </a:solidFill>
                <a:effectLst/>
                <a:latin typeface="Arial Narrow" panose="020B0604020202020204" pitchFamily="34" charset="0"/>
                <a:cs typeface="Arial Narrow" panose="020B0604020202020204" pitchFamily="34" charset="0"/>
              </a:rPr>
              <a:t>author</a:t>
            </a:r>
            <a:r>
              <a:rPr lang="fr-FR" sz="1050" i="1" dirty="0">
                <a:solidFill>
                  <a:srgbClr val="222222"/>
                </a:solidFill>
                <a:effectLst/>
                <a:latin typeface="Arial Narrow" panose="020B0604020202020204" pitchFamily="34" charset="0"/>
                <a:cs typeface="Arial Narrow" panose="020B0604020202020204" pitchFamily="34" charset="0"/>
              </a:rPr>
              <a:t>(s) </a:t>
            </a:r>
            <a:r>
              <a:rPr lang="fr-FR" sz="1050" i="1" dirty="0" err="1">
                <a:solidFill>
                  <a:srgbClr val="222222"/>
                </a:solidFill>
                <a:effectLst/>
                <a:latin typeface="Arial Narrow" panose="020B0604020202020204" pitchFamily="34" charset="0"/>
                <a:cs typeface="Arial Narrow" panose="020B0604020202020204" pitchFamily="34" charset="0"/>
              </a:rPr>
              <a:t>only</a:t>
            </a:r>
            <a:r>
              <a:rPr lang="fr-FR" sz="1050" i="1" dirty="0">
                <a:solidFill>
                  <a:srgbClr val="222222"/>
                </a:solidFill>
                <a:effectLst/>
                <a:latin typeface="Arial Narrow" panose="020B0604020202020204" pitchFamily="34" charset="0"/>
                <a:cs typeface="Arial Narrow" panose="020B0604020202020204" pitchFamily="34" charset="0"/>
              </a:rPr>
              <a:t> and do not </a:t>
            </a:r>
            <a:r>
              <a:rPr lang="fr-FR" sz="1050" i="1" dirty="0" err="1">
                <a:solidFill>
                  <a:srgbClr val="222222"/>
                </a:solidFill>
                <a:effectLst/>
                <a:latin typeface="Arial Narrow" panose="020B0604020202020204" pitchFamily="34" charset="0"/>
                <a:cs typeface="Arial Narrow" panose="020B0604020202020204" pitchFamily="34" charset="0"/>
              </a:rPr>
              <a:t>necessarily</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reflect</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those</a:t>
            </a:r>
            <a:r>
              <a:rPr lang="fr-FR" sz="1050" i="1" dirty="0">
                <a:solidFill>
                  <a:srgbClr val="222222"/>
                </a:solidFill>
                <a:effectLst/>
                <a:latin typeface="Arial Narrow" panose="020B0604020202020204" pitchFamily="34" charset="0"/>
                <a:cs typeface="Arial Narrow" panose="020B0604020202020204" pitchFamily="34" charset="0"/>
              </a:rPr>
              <a:t> of the EU or </a:t>
            </a:r>
            <a:r>
              <a:rPr lang="fr-FR" sz="1050" i="1" dirty="0" err="1">
                <a:solidFill>
                  <a:srgbClr val="222222"/>
                </a:solidFill>
                <a:effectLst/>
                <a:latin typeface="Arial Narrow" panose="020B0604020202020204" pitchFamily="34" charset="0"/>
                <a:cs typeface="Arial Narrow" panose="020B0604020202020204" pitchFamily="34" charset="0"/>
              </a:rPr>
              <a:t>European</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Research</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Executive</a:t>
            </a:r>
            <a:r>
              <a:rPr lang="fr-FR" sz="1050" i="1" dirty="0">
                <a:solidFill>
                  <a:srgbClr val="222222"/>
                </a:solidFill>
                <a:effectLst/>
                <a:latin typeface="Arial Narrow" panose="020B0604020202020204" pitchFamily="34" charset="0"/>
                <a:cs typeface="Arial Narrow" panose="020B0604020202020204" pitchFamily="34" charset="0"/>
              </a:rPr>
              <a:t> Agency (REA). </a:t>
            </a:r>
            <a:r>
              <a:rPr lang="fr-FR" sz="1050" i="1" dirty="0" err="1">
                <a:solidFill>
                  <a:srgbClr val="222222"/>
                </a:solidFill>
                <a:effectLst/>
                <a:latin typeface="Arial Narrow" panose="020B0604020202020204" pitchFamily="34" charset="0"/>
                <a:cs typeface="Arial Narrow" panose="020B0604020202020204" pitchFamily="34" charset="0"/>
              </a:rPr>
              <a:t>Neither</a:t>
            </a:r>
            <a:r>
              <a:rPr lang="fr-FR" sz="1050" i="1" dirty="0">
                <a:solidFill>
                  <a:srgbClr val="222222"/>
                </a:solidFill>
                <a:effectLst/>
                <a:latin typeface="Arial Narrow" panose="020B0604020202020204" pitchFamily="34" charset="0"/>
                <a:cs typeface="Arial Narrow" panose="020B0604020202020204" pitchFamily="34" charset="0"/>
              </a:rPr>
              <a:t> the EU </a:t>
            </a:r>
            <a:r>
              <a:rPr lang="fr-FR" sz="1050" i="1" dirty="0" err="1">
                <a:solidFill>
                  <a:srgbClr val="222222"/>
                </a:solidFill>
                <a:effectLst/>
                <a:latin typeface="Arial Narrow" panose="020B0604020202020204" pitchFamily="34" charset="0"/>
                <a:cs typeface="Arial Narrow" panose="020B0604020202020204" pitchFamily="34" charset="0"/>
              </a:rPr>
              <a:t>nor</a:t>
            </a:r>
            <a:r>
              <a:rPr lang="fr-FR" sz="1050" i="1" dirty="0">
                <a:solidFill>
                  <a:srgbClr val="222222"/>
                </a:solidFill>
                <a:effectLst/>
                <a:latin typeface="Arial Narrow" panose="020B0604020202020204" pitchFamily="34" charset="0"/>
                <a:cs typeface="Arial Narrow" panose="020B0604020202020204" pitchFamily="34" charset="0"/>
              </a:rPr>
              <a:t> the REA can </a:t>
            </a:r>
            <a:r>
              <a:rPr lang="fr-FR" sz="1050" i="1" dirty="0" err="1">
                <a:solidFill>
                  <a:srgbClr val="222222"/>
                </a:solidFill>
                <a:effectLst/>
                <a:latin typeface="Arial Narrow" panose="020B0604020202020204" pitchFamily="34" charset="0"/>
                <a:cs typeface="Arial Narrow" panose="020B0604020202020204" pitchFamily="34" charset="0"/>
              </a:rPr>
              <a:t>be</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held</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responsible</a:t>
            </a:r>
            <a:r>
              <a:rPr lang="fr-FR" sz="1050" i="1" dirty="0">
                <a:solidFill>
                  <a:srgbClr val="222222"/>
                </a:solidFill>
                <a:effectLst/>
                <a:latin typeface="Arial Narrow" panose="020B0604020202020204" pitchFamily="34" charset="0"/>
                <a:cs typeface="Arial Narrow" panose="020B0604020202020204" pitchFamily="34" charset="0"/>
              </a:rPr>
              <a:t> for </a:t>
            </a:r>
            <a:r>
              <a:rPr lang="fr-FR" sz="1050" i="1" dirty="0" err="1">
                <a:solidFill>
                  <a:srgbClr val="222222"/>
                </a:solidFill>
                <a:effectLst/>
                <a:latin typeface="Arial Narrow" panose="020B0604020202020204" pitchFamily="34" charset="0"/>
                <a:cs typeface="Arial Narrow" panose="020B0604020202020204" pitchFamily="34" charset="0"/>
              </a:rPr>
              <a:t>them</a:t>
            </a:r>
            <a:r>
              <a:rPr lang="fr-FR" sz="1050" i="1" dirty="0">
                <a:solidFill>
                  <a:srgbClr val="222222"/>
                </a:solidFill>
                <a:effectLst/>
                <a:latin typeface="Arial Narrow" panose="020B0604020202020204" pitchFamily="34" charset="0"/>
                <a:cs typeface="Arial Narrow" panose="020B0604020202020204" pitchFamily="34" charset="0"/>
              </a:rPr>
              <a:t>.</a:t>
            </a:r>
            <a:endParaRPr lang="fr-FR" sz="105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445446" y="1745401"/>
            <a:ext cx="6247628" cy="2174728"/>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103971" y="4869657"/>
            <a:ext cx="7064996" cy="273844"/>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2740" y="0"/>
            <a:ext cx="9144000" cy="1417320"/>
          </a:xfrm>
          <a:prstGeom prst="rect">
            <a:avLst/>
          </a:prstGeom>
        </p:spPr>
      </p:pic>
    </p:spTree>
    <p:extLst>
      <p:ext uri="{BB962C8B-B14F-4D97-AF65-F5344CB8AC3E}">
        <p14:creationId xmlns:p14="http://schemas.microsoft.com/office/powerpoint/2010/main" val="164632836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DDBC7-217B-67DB-329A-3A1FECA229E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53FCFC2-F8C6-D424-4211-E1EA13110876}"/>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FABCE6C1-81E7-D7F4-D978-07B086E57B2C}"/>
              </a:ext>
            </a:extLst>
          </p:cNvPr>
          <p:cNvSpPr>
            <a:spLocks noGrp="1"/>
          </p:cNvSpPr>
          <p:nvPr>
            <p:ph type="ftr" sz="quarter" idx="11"/>
          </p:nvPr>
        </p:nvSpPr>
        <p:spPr/>
        <p:txBody>
          <a:bodyPr/>
          <a:lstStyle/>
          <a:p>
            <a:r>
              <a:rPr lang="en-GB"/>
              <a:t>IMCC Cooling Demonstrator Workshop - 5-7 Nov 2025 - R. Losito</a:t>
            </a:r>
            <a:endParaRPr lang="en-US"/>
          </a:p>
        </p:txBody>
      </p:sp>
      <p:sp>
        <p:nvSpPr>
          <p:cNvPr id="5" name="Slide Number Placeholder 4">
            <a:extLst>
              <a:ext uri="{FF2B5EF4-FFF2-40B4-BE49-F238E27FC236}">
                <a16:creationId xmlns:a16="http://schemas.microsoft.com/office/drawing/2014/main" id="{98B283C1-FBD7-0169-C54A-3D9F91E12A46}"/>
              </a:ext>
            </a:extLst>
          </p:cNvPr>
          <p:cNvSpPr>
            <a:spLocks noGrp="1"/>
          </p:cNvSpPr>
          <p:nvPr>
            <p:ph type="sldNum" sz="quarter" idx="12"/>
          </p:nvPr>
        </p:nvSpPr>
        <p:spPr/>
        <p:txBody>
          <a:bodyPr/>
          <a:lstStyle/>
          <a:p>
            <a:fld id="{32EAD79E-BC78-43EC-8F23-A34F7355484F}" type="slidenum">
              <a:rPr lang="en-US" smtClean="0"/>
              <a:t>‹#›</a:t>
            </a:fld>
            <a:endParaRPr lang="en-US"/>
          </a:p>
        </p:txBody>
      </p:sp>
    </p:spTree>
    <p:extLst>
      <p:ext uri="{BB962C8B-B14F-4D97-AF65-F5344CB8AC3E}">
        <p14:creationId xmlns:p14="http://schemas.microsoft.com/office/powerpoint/2010/main" val="231501211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cSld name="1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1E66F-59A6-1D2D-54E5-E432EE041ECB}"/>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A7AF556-00B3-5B59-8F12-C6509B6A0BEC}"/>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B445C86-A54B-4208-BF7C-E3C6A256316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DE7CBCE-5533-1A86-2BF6-A2732DC148D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7772CDC4-2184-8515-0491-49383C92519E}"/>
              </a:ext>
            </a:extLst>
          </p:cNvPr>
          <p:cNvSpPr>
            <a:spLocks noGrp="1"/>
          </p:cNvSpPr>
          <p:nvPr>
            <p:ph type="ftr" sz="quarter" idx="11"/>
          </p:nvPr>
        </p:nvSpPr>
        <p:spPr/>
        <p:txBody>
          <a:bodyPr/>
          <a:lstStyle/>
          <a:p>
            <a:r>
              <a:rPr lang="en-GB"/>
              <a:t>IMCC Cooling Demonstrator Workshop - 5-7 Nov 2025 - R. Losito</a:t>
            </a:r>
            <a:endParaRPr lang="en-US"/>
          </a:p>
        </p:txBody>
      </p:sp>
      <p:sp>
        <p:nvSpPr>
          <p:cNvPr id="7" name="Slide Number Placeholder 6">
            <a:extLst>
              <a:ext uri="{FF2B5EF4-FFF2-40B4-BE49-F238E27FC236}">
                <a16:creationId xmlns:a16="http://schemas.microsoft.com/office/drawing/2014/main" id="{A580694C-AB56-ADB6-B0C3-58ED5021648F}"/>
              </a:ext>
            </a:extLst>
          </p:cNvPr>
          <p:cNvSpPr>
            <a:spLocks noGrp="1"/>
          </p:cNvSpPr>
          <p:nvPr>
            <p:ph type="sldNum" sz="quarter" idx="12"/>
          </p:nvPr>
        </p:nvSpPr>
        <p:spPr/>
        <p:txBody>
          <a:bodyPr/>
          <a:lstStyle/>
          <a:p>
            <a:fld id="{32EAD79E-BC78-43EC-8F23-A34F7355484F}" type="slidenum">
              <a:rPr lang="en-US" smtClean="0"/>
              <a:t>‹#›</a:t>
            </a:fld>
            <a:endParaRPr lang="en-US"/>
          </a:p>
        </p:txBody>
      </p:sp>
    </p:spTree>
    <p:extLst>
      <p:ext uri="{BB962C8B-B14F-4D97-AF65-F5344CB8AC3E}">
        <p14:creationId xmlns:p14="http://schemas.microsoft.com/office/powerpoint/2010/main" val="8736314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5607"/>
            <a:ext cx="8305800" cy="3536900"/>
          </a:xfrm>
          <a:prstGeom prst="rect">
            <a:avLst/>
          </a:prstGeom>
        </p:spPr>
        <p:txBody>
          <a:bodyPr/>
          <a:lstStyle>
            <a:lvl1pPr>
              <a:buClr>
                <a:srgbClr val="C00000"/>
              </a:buClr>
              <a:defRPr sz="1350" baseline="0">
                <a:latin typeface="+mn-lt"/>
              </a:defRPr>
            </a:lvl1pPr>
            <a:lvl2pPr>
              <a:buClr>
                <a:srgbClr val="C00000"/>
              </a:buClr>
              <a:defRPr sz="1350" baseline="0">
                <a:latin typeface="+mn-lt"/>
              </a:defRPr>
            </a:lvl2pPr>
            <a:lvl3pPr>
              <a:buClr>
                <a:srgbClr val="C00000"/>
              </a:buClr>
              <a:defRPr sz="1350" baseline="0">
                <a:latin typeface="+mn-lt"/>
              </a:defRPr>
            </a:lvl3pPr>
            <a:lvl4pPr>
              <a:buClr>
                <a:srgbClr val="C00000"/>
              </a:buClr>
              <a:defRPr sz="1350" baseline="0">
                <a:latin typeface="+mn-lt"/>
              </a:defRPr>
            </a:lvl4pPr>
            <a:lvl5pPr>
              <a:buClr>
                <a:srgbClr val="C00000"/>
              </a:buClr>
              <a:defRPr sz="1350" baseline="0">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7"/>
            <a:ext cx="6324600" cy="273844"/>
          </a:xfrm>
          <a:prstGeom prst="rect">
            <a:avLst/>
          </a:prstGeom>
        </p:spPr>
        <p:txBody>
          <a:bodyPr lIns="0" tIns="0" rIns="0" bIns="0"/>
          <a:lstStyle>
            <a:lvl1pPr>
              <a:defRPr sz="1200">
                <a:latin typeface="+mj-lt"/>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6"/>
            <a:ext cx="457200" cy="273844"/>
          </a:xfrm>
          <a:prstGeom prst="rect">
            <a:avLst/>
          </a:prstGeom>
        </p:spPr>
        <p:txBody>
          <a:bodyPr vert="horz" lIns="91440" tIns="45720" rIns="91440" bIns="45720" rtlCol="0" anchor="ctr"/>
          <a:lstStyle>
            <a:lvl1pPr algn="r">
              <a:defRPr sz="1200" b="1">
                <a:solidFill>
                  <a:schemeClr val="bg1"/>
                </a:solidFill>
                <a:latin typeface="+mj-lt"/>
                <a:cs typeface="Arial Narrow"/>
              </a:defRPr>
            </a:lvl1pPr>
          </a:lstStyle>
          <a:p>
            <a:fld id="{974172A1-1CBF-0B40-9234-7D4D80EC19EA}" type="slidenum">
              <a:rPr lang="en-GB" smtClean="0"/>
              <a:pPr/>
              <a:t>‹#›</a:t>
            </a:fld>
            <a:endParaRPr lang="en-GB" dirty="0"/>
          </a:p>
        </p:txBody>
      </p:sp>
      <p:sp>
        <p:nvSpPr>
          <p:cNvPr id="2" name="Titre 6">
            <a:extLst>
              <a:ext uri="{FF2B5EF4-FFF2-40B4-BE49-F238E27FC236}">
                <a16:creationId xmlns:a16="http://schemas.microsoft.com/office/drawing/2014/main" id="{9D2AFB27-0323-9BC8-2F24-A574EF619D21}"/>
              </a:ext>
            </a:extLst>
          </p:cNvPr>
          <p:cNvSpPr>
            <a:spLocks noGrp="1"/>
          </p:cNvSpPr>
          <p:nvPr>
            <p:ph type="title" hasCustomPrompt="1"/>
          </p:nvPr>
        </p:nvSpPr>
        <p:spPr>
          <a:xfrm>
            <a:off x="1181100" y="199157"/>
            <a:ext cx="6781800" cy="857250"/>
          </a:xfrm>
          <a:prstGeom prst="rect">
            <a:avLst/>
          </a:prstGeom>
        </p:spPr>
        <p:txBody>
          <a:bodyPr vert="horz" lIns="0" tIns="0" rIns="0" bIns="0" anchor="ctr"/>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6587943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pic>
        <p:nvPicPr>
          <p:cNvPr id="7" name="Picture 4" descr="A logo with blue and white text&#10;&#10;Description automatically generated">
            <a:extLst>
              <a:ext uri="{FF2B5EF4-FFF2-40B4-BE49-F238E27FC236}">
                <a16:creationId xmlns:a16="http://schemas.microsoft.com/office/drawing/2014/main" id="{5641CCD0-4508-9490-A042-6751CEA3D65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25780" y="57205"/>
            <a:ext cx="924929" cy="616619"/>
          </a:xfrm>
          <a:prstGeom prst="rect">
            <a:avLst/>
          </a:prstGeom>
        </p:spPr>
      </p:pic>
    </p:spTree>
    <p:extLst>
      <p:ext uri="{BB962C8B-B14F-4D97-AF65-F5344CB8AC3E}">
        <p14:creationId xmlns:p14="http://schemas.microsoft.com/office/powerpoint/2010/main" val="2494310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6F018-D735-89F6-741E-119A2A2C107B}"/>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5984F60B-8318-CF82-4270-67E395893F31}"/>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AF7CAE16-FF46-6EE8-B1F7-27AADC7DC767}"/>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994209E-8A25-7DBF-1146-825924ED041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84DADC6-255A-C762-953C-762A3B7C63F5}"/>
              </a:ext>
            </a:extLst>
          </p:cNvPr>
          <p:cNvSpPr>
            <a:spLocks noGrp="1"/>
          </p:cNvSpPr>
          <p:nvPr>
            <p:ph type="ftr" sz="quarter" idx="11"/>
          </p:nvPr>
        </p:nvSpPr>
        <p:spPr/>
        <p:txBody>
          <a:bodyPr/>
          <a:lstStyle/>
          <a:p>
            <a:r>
              <a:rPr lang="en-GB"/>
              <a:t>IMCC Cooling Demonstrator Workshop - 5-7 Nov 2025 - R. Losito</a:t>
            </a:r>
            <a:endParaRPr lang="en-US"/>
          </a:p>
        </p:txBody>
      </p:sp>
      <p:sp>
        <p:nvSpPr>
          <p:cNvPr id="7" name="Slide Number Placeholder 6">
            <a:extLst>
              <a:ext uri="{FF2B5EF4-FFF2-40B4-BE49-F238E27FC236}">
                <a16:creationId xmlns:a16="http://schemas.microsoft.com/office/drawing/2014/main" id="{AFD5FA59-041A-7AAB-F636-D075A599EF0E}"/>
              </a:ext>
            </a:extLst>
          </p:cNvPr>
          <p:cNvSpPr>
            <a:spLocks noGrp="1"/>
          </p:cNvSpPr>
          <p:nvPr>
            <p:ph type="sldNum" sz="quarter" idx="12"/>
          </p:nvPr>
        </p:nvSpPr>
        <p:spPr/>
        <p:txBody>
          <a:bodyPr/>
          <a:lstStyle/>
          <a:p>
            <a:fld id="{DFA62233-D717-4EEB-8278-70D60A1CFD21}" type="slidenum">
              <a:rPr lang="en-US" smtClean="0"/>
              <a:t>‹#›</a:t>
            </a:fld>
            <a:endParaRPr lang="en-US"/>
          </a:p>
        </p:txBody>
      </p:sp>
    </p:spTree>
    <p:extLst>
      <p:ext uri="{BB962C8B-B14F-4D97-AF65-F5344CB8AC3E}">
        <p14:creationId xmlns:p14="http://schemas.microsoft.com/office/powerpoint/2010/main" val="19217498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4011"/>
            <a:ext cx="7772400" cy="1371914"/>
          </a:xfrm>
          <a:prstGeom prst="rect">
            <a:avLst/>
          </a:prstGeom>
        </p:spPr>
        <p:txBody>
          <a:bodyPr anchor="b">
            <a:normAutofit/>
          </a:bodyPr>
          <a:lstStyle>
            <a:lvl1pPr algn="ctr">
              <a:defRPr sz="33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143000" y="2718255"/>
            <a:ext cx="6858000" cy="972851"/>
          </a:xfrm>
        </p:spPr>
        <p:txBody>
          <a:bodyPr>
            <a:normAutofit/>
          </a:bodyPr>
          <a:lstStyle>
            <a:lvl1pPr marL="0" indent="0" algn="ctr">
              <a:buNone/>
              <a:defRPr sz="21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68461" y="909550"/>
            <a:ext cx="9144000" cy="454910"/>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0" y="667608"/>
            <a:ext cx="3336925" cy="3384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6" y="3728828"/>
            <a:ext cx="2949575" cy="454819"/>
          </a:xfrm>
        </p:spPr>
        <p:txBody>
          <a:bodyPr>
            <a:normAutofit/>
          </a:bodyPr>
          <a:lstStyle>
            <a:lvl1pPr marL="0" indent="0" algn="r">
              <a:buNone/>
              <a:defRPr sz="1200" i="1"/>
            </a:lvl1pPr>
          </a:lstStyle>
          <a:p>
            <a:pPr lvl="0"/>
            <a:r>
              <a:rPr lang="it-IT" dirty="0"/>
              <a:t>Author(s) Name(s) and Affiliation(s)</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68461" y="57205"/>
            <a:ext cx="1721309" cy="91716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2" y="4215320"/>
            <a:ext cx="9144000" cy="932688"/>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187157" y="4395241"/>
            <a:ext cx="2618979" cy="54744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4998568"/>
            <a:ext cx="9143998" cy="202043"/>
          </a:xfrm>
          <a:prstGeom prst="rect">
            <a:avLst/>
          </a:prstGeom>
          <a:noFill/>
        </p:spPr>
        <p:txBody>
          <a:bodyPr wrap="square">
            <a:spAutoFit/>
          </a:bodyPr>
          <a:lstStyle/>
          <a:p>
            <a:pPr algn="ctr"/>
            <a:r>
              <a:rPr kumimoji="0" lang="en-US" altLang="en-US" sz="713"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13"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114798482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05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8188404" y="4849094"/>
            <a:ext cx="798706" cy="273844"/>
          </a:xfrm>
        </p:spPr>
        <p:txBody>
          <a:bodyPr/>
          <a:lstStyle/>
          <a:p>
            <a:fld id="{005C7FBA-D4E9-46CA-9321-3ADA2E368FCD}" type="slidenum">
              <a:rPr lang="en-GB" smtClean="0"/>
              <a:t>‹#›</a:t>
            </a:fld>
            <a:endParaRPr lang="en-GB"/>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994231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46" y="1301665"/>
            <a:ext cx="7886700" cy="1789688"/>
          </a:xfrm>
          <a:prstGeom prst="rect">
            <a:avLst/>
          </a:prstGeom>
        </p:spPr>
        <p:txBody>
          <a:bodyPr anchor="b">
            <a:normAutofit/>
          </a:bodyPr>
          <a:lstStyle>
            <a:lvl1pPr algn="ctr">
              <a:defRPr sz="3000"/>
            </a:lvl1pPr>
          </a:lstStyle>
          <a:p>
            <a:r>
              <a:rPr lang="en-US"/>
              <a:t>Click to edit Master title style</a:t>
            </a:r>
            <a:endParaRPr lang="en-US" dirty="0"/>
          </a:p>
        </p:txBody>
      </p:sp>
      <p:sp>
        <p:nvSpPr>
          <p:cNvPr id="3" name="Text Placeholder 2"/>
          <p:cNvSpPr>
            <a:spLocks noGrp="1"/>
          </p:cNvSpPr>
          <p:nvPr>
            <p:ph type="body" idx="1"/>
          </p:nvPr>
        </p:nvSpPr>
        <p:spPr>
          <a:xfrm>
            <a:off x="628646" y="3097693"/>
            <a:ext cx="7886700" cy="1125140"/>
          </a:xfrm>
        </p:spPr>
        <p:txBody>
          <a:bodyPr>
            <a:normAutofit/>
          </a:bodyPr>
          <a:lstStyle>
            <a:lvl1pPr marL="0" indent="0" algn="ctr">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4182138"/>
            <a:ext cx="9144000" cy="300413"/>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4" y="4626753"/>
            <a:ext cx="9144001" cy="5167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2" y="892774"/>
            <a:ext cx="9144000" cy="454910"/>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240893" y="4494199"/>
            <a:ext cx="2547965" cy="505100"/>
          </a:xfrm>
          <a:prstGeom prst="rect">
            <a:avLst/>
          </a:prstGeom>
        </p:spPr>
      </p:pic>
    </p:spTree>
    <p:extLst>
      <p:ext uri="{BB962C8B-B14F-4D97-AF65-F5344CB8AC3E}">
        <p14:creationId xmlns:p14="http://schemas.microsoft.com/office/powerpoint/2010/main" val="20019091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3744218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74734423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3" y="1260872"/>
            <a:ext cx="7884316"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7884315"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0899816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9095114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5009" y="1112045"/>
            <a:ext cx="4629150" cy="3655219"/>
          </a:xfrm>
        </p:spPr>
        <p:txBody>
          <a:bodyPr/>
          <a:lstStyle>
            <a:lvl1pPr>
              <a:defRPr sz="180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Tree>
    <p:extLst>
      <p:ext uri="{BB962C8B-B14F-4D97-AF65-F5344CB8AC3E}">
        <p14:creationId xmlns:p14="http://schemas.microsoft.com/office/powerpoint/2010/main" val="11681049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4" name="Text Placeholder 3"/>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Tree>
    <p:extLst>
      <p:ext uri="{BB962C8B-B14F-4D97-AF65-F5344CB8AC3E}">
        <p14:creationId xmlns:p14="http://schemas.microsoft.com/office/powerpoint/2010/main" val="887792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03598"/>
            <a:ext cx="8305800" cy="3608908"/>
          </a:xfrm>
          <a:prstGeom prst="rect">
            <a:avLst/>
          </a:prstGeom>
        </p:spPr>
        <p:txBody>
          <a:bodyPr>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8575288" y="4825690"/>
            <a:ext cx="568712" cy="3178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175394" y="4788897"/>
            <a:ext cx="8787735" cy="99314"/>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177968" y="4335554"/>
            <a:ext cx="6782585" cy="415498"/>
          </a:xfrm>
          <a:prstGeom prst="rect">
            <a:avLst/>
          </a:prstGeom>
          <a:noFill/>
        </p:spPr>
        <p:txBody>
          <a:bodyPr wrap="square" rtlCol="0">
            <a:spAutoFit/>
          </a:bodyPr>
          <a:lstStyle/>
          <a:p>
            <a:pPr algn="just"/>
            <a:r>
              <a:rPr lang="fr-FR" sz="1050" i="1" dirty="0" err="1">
                <a:solidFill>
                  <a:srgbClr val="222222"/>
                </a:solidFill>
                <a:effectLst/>
                <a:latin typeface="Arial Narrow" panose="020B0604020202020204" pitchFamily="34" charset="0"/>
                <a:cs typeface="Arial Narrow" panose="020B0604020202020204" pitchFamily="34" charset="0"/>
              </a:rPr>
              <a:t>Funded</a:t>
            </a:r>
            <a:r>
              <a:rPr lang="fr-FR" sz="1050" i="1" dirty="0">
                <a:solidFill>
                  <a:srgbClr val="222222"/>
                </a:solidFill>
                <a:effectLst/>
                <a:latin typeface="Arial Narrow" panose="020B0604020202020204" pitchFamily="34" charset="0"/>
                <a:cs typeface="Arial Narrow" panose="020B0604020202020204" pitchFamily="34" charset="0"/>
              </a:rPr>
              <a:t> by the </a:t>
            </a:r>
            <a:r>
              <a:rPr lang="fr-FR" sz="1050" i="1" dirty="0" err="1">
                <a:solidFill>
                  <a:srgbClr val="222222"/>
                </a:solidFill>
                <a:effectLst/>
                <a:latin typeface="Arial Narrow" panose="020B0604020202020204" pitchFamily="34" charset="0"/>
                <a:cs typeface="Arial Narrow" panose="020B0604020202020204" pitchFamily="34" charset="0"/>
              </a:rPr>
              <a:t>European</a:t>
            </a:r>
            <a:r>
              <a:rPr lang="fr-FR" sz="1050" i="1" dirty="0">
                <a:solidFill>
                  <a:srgbClr val="222222"/>
                </a:solidFill>
                <a:effectLst/>
                <a:latin typeface="Arial Narrow" panose="020B0604020202020204" pitchFamily="34" charset="0"/>
                <a:cs typeface="Arial Narrow" panose="020B0604020202020204" pitchFamily="34" charset="0"/>
              </a:rPr>
              <a:t> Union (EU). </a:t>
            </a:r>
            <a:r>
              <a:rPr lang="fr-FR" sz="1050" i="1" dirty="0" err="1">
                <a:solidFill>
                  <a:srgbClr val="222222"/>
                </a:solidFill>
                <a:effectLst/>
                <a:latin typeface="Arial Narrow" panose="020B0604020202020204" pitchFamily="34" charset="0"/>
                <a:cs typeface="Arial Narrow" panose="020B0604020202020204" pitchFamily="34" charset="0"/>
              </a:rPr>
              <a:t>Views</a:t>
            </a:r>
            <a:r>
              <a:rPr lang="fr-FR" sz="1050" i="1" dirty="0">
                <a:solidFill>
                  <a:srgbClr val="222222"/>
                </a:solidFill>
                <a:effectLst/>
                <a:latin typeface="Arial Narrow" panose="020B0604020202020204" pitchFamily="34" charset="0"/>
                <a:cs typeface="Arial Narrow" panose="020B0604020202020204" pitchFamily="34" charset="0"/>
              </a:rPr>
              <a:t> and opinions </a:t>
            </a:r>
            <a:r>
              <a:rPr lang="fr-FR" sz="1050" i="1" dirty="0" err="1">
                <a:solidFill>
                  <a:srgbClr val="222222"/>
                </a:solidFill>
                <a:effectLst/>
                <a:latin typeface="Arial Narrow" panose="020B0604020202020204" pitchFamily="34" charset="0"/>
                <a:cs typeface="Arial Narrow" panose="020B0604020202020204" pitchFamily="34" charset="0"/>
              </a:rPr>
              <a:t>expressed</a:t>
            </a:r>
            <a:r>
              <a:rPr lang="fr-FR" sz="1050" i="1" dirty="0">
                <a:solidFill>
                  <a:srgbClr val="222222"/>
                </a:solidFill>
                <a:effectLst/>
                <a:latin typeface="Arial Narrow" panose="020B0604020202020204" pitchFamily="34" charset="0"/>
                <a:cs typeface="Arial Narrow" panose="020B0604020202020204" pitchFamily="34" charset="0"/>
              </a:rPr>
              <a:t> are </a:t>
            </a:r>
            <a:r>
              <a:rPr lang="fr-FR" sz="1050" i="1" dirty="0" err="1">
                <a:solidFill>
                  <a:srgbClr val="222222"/>
                </a:solidFill>
                <a:effectLst/>
                <a:latin typeface="Arial Narrow" panose="020B0604020202020204" pitchFamily="34" charset="0"/>
                <a:cs typeface="Arial Narrow" panose="020B0604020202020204" pitchFamily="34" charset="0"/>
              </a:rPr>
              <a:t>however</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those</a:t>
            </a:r>
            <a:r>
              <a:rPr lang="fr-FR" sz="1050" i="1" dirty="0">
                <a:solidFill>
                  <a:srgbClr val="222222"/>
                </a:solidFill>
                <a:effectLst/>
                <a:latin typeface="Arial Narrow" panose="020B0604020202020204" pitchFamily="34" charset="0"/>
                <a:cs typeface="Arial Narrow" panose="020B0604020202020204" pitchFamily="34" charset="0"/>
              </a:rPr>
              <a:t> of the </a:t>
            </a:r>
            <a:r>
              <a:rPr lang="fr-FR" sz="1050" i="1" dirty="0" err="1">
                <a:solidFill>
                  <a:srgbClr val="222222"/>
                </a:solidFill>
                <a:effectLst/>
                <a:latin typeface="Arial Narrow" panose="020B0604020202020204" pitchFamily="34" charset="0"/>
                <a:cs typeface="Arial Narrow" panose="020B0604020202020204" pitchFamily="34" charset="0"/>
              </a:rPr>
              <a:t>author</a:t>
            </a:r>
            <a:r>
              <a:rPr lang="fr-FR" sz="1050" i="1" dirty="0">
                <a:solidFill>
                  <a:srgbClr val="222222"/>
                </a:solidFill>
                <a:effectLst/>
                <a:latin typeface="Arial Narrow" panose="020B0604020202020204" pitchFamily="34" charset="0"/>
                <a:cs typeface="Arial Narrow" panose="020B0604020202020204" pitchFamily="34" charset="0"/>
              </a:rPr>
              <a:t>(s) </a:t>
            </a:r>
            <a:r>
              <a:rPr lang="fr-FR" sz="1050" i="1" dirty="0" err="1">
                <a:solidFill>
                  <a:srgbClr val="222222"/>
                </a:solidFill>
                <a:effectLst/>
                <a:latin typeface="Arial Narrow" panose="020B0604020202020204" pitchFamily="34" charset="0"/>
                <a:cs typeface="Arial Narrow" panose="020B0604020202020204" pitchFamily="34" charset="0"/>
              </a:rPr>
              <a:t>only</a:t>
            </a:r>
            <a:r>
              <a:rPr lang="fr-FR" sz="1050" i="1" dirty="0">
                <a:solidFill>
                  <a:srgbClr val="222222"/>
                </a:solidFill>
                <a:effectLst/>
                <a:latin typeface="Arial Narrow" panose="020B0604020202020204" pitchFamily="34" charset="0"/>
                <a:cs typeface="Arial Narrow" panose="020B0604020202020204" pitchFamily="34" charset="0"/>
              </a:rPr>
              <a:t> and do not </a:t>
            </a:r>
            <a:r>
              <a:rPr lang="fr-FR" sz="1050" i="1" dirty="0" err="1">
                <a:solidFill>
                  <a:srgbClr val="222222"/>
                </a:solidFill>
                <a:effectLst/>
                <a:latin typeface="Arial Narrow" panose="020B0604020202020204" pitchFamily="34" charset="0"/>
                <a:cs typeface="Arial Narrow" panose="020B0604020202020204" pitchFamily="34" charset="0"/>
              </a:rPr>
              <a:t>necessarily</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reflect</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those</a:t>
            </a:r>
            <a:r>
              <a:rPr lang="fr-FR" sz="1050" i="1" dirty="0">
                <a:solidFill>
                  <a:srgbClr val="222222"/>
                </a:solidFill>
                <a:effectLst/>
                <a:latin typeface="Arial Narrow" panose="020B0604020202020204" pitchFamily="34" charset="0"/>
                <a:cs typeface="Arial Narrow" panose="020B0604020202020204" pitchFamily="34" charset="0"/>
              </a:rPr>
              <a:t> of the EU or </a:t>
            </a:r>
            <a:r>
              <a:rPr lang="fr-FR" sz="1050" i="1" dirty="0" err="1">
                <a:solidFill>
                  <a:srgbClr val="222222"/>
                </a:solidFill>
                <a:effectLst/>
                <a:latin typeface="Arial Narrow" panose="020B0604020202020204" pitchFamily="34" charset="0"/>
                <a:cs typeface="Arial Narrow" panose="020B0604020202020204" pitchFamily="34" charset="0"/>
              </a:rPr>
              <a:t>European</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Research</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Executive</a:t>
            </a:r>
            <a:r>
              <a:rPr lang="fr-FR" sz="1050" i="1" dirty="0">
                <a:solidFill>
                  <a:srgbClr val="222222"/>
                </a:solidFill>
                <a:effectLst/>
                <a:latin typeface="Arial Narrow" panose="020B0604020202020204" pitchFamily="34" charset="0"/>
                <a:cs typeface="Arial Narrow" panose="020B0604020202020204" pitchFamily="34" charset="0"/>
              </a:rPr>
              <a:t> Agency (REA). </a:t>
            </a:r>
            <a:r>
              <a:rPr lang="fr-FR" sz="1050" i="1" dirty="0" err="1">
                <a:solidFill>
                  <a:srgbClr val="222222"/>
                </a:solidFill>
                <a:effectLst/>
                <a:latin typeface="Arial Narrow" panose="020B0604020202020204" pitchFamily="34" charset="0"/>
                <a:cs typeface="Arial Narrow" panose="020B0604020202020204" pitchFamily="34" charset="0"/>
              </a:rPr>
              <a:t>Neither</a:t>
            </a:r>
            <a:r>
              <a:rPr lang="fr-FR" sz="1050" i="1" dirty="0">
                <a:solidFill>
                  <a:srgbClr val="222222"/>
                </a:solidFill>
                <a:effectLst/>
                <a:latin typeface="Arial Narrow" panose="020B0604020202020204" pitchFamily="34" charset="0"/>
                <a:cs typeface="Arial Narrow" panose="020B0604020202020204" pitchFamily="34" charset="0"/>
              </a:rPr>
              <a:t> the EU </a:t>
            </a:r>
            <a:r>
              <a:rPr lang="fr-FR" sz="1050" i="1" dirty="0" err="1">
                <a:solidFill>
                  <a:srgbClr val="222222"/>
                </a:solidFill>
                <a:effectLst/>
                <a:latin typeface="Arial Narrow" panose="020B0604020202020204" pitchFamily="34" charset="0"/>
                <a:cs typeface="Arial Narrow" panose="020B0604020202020204" pitchFamily="34" charset="0"/>
              </a:rPr>
              <a:t>nor</a:t>
            </a:r>
            <a:r>
              <a:rPr lang="fr-FR" sz="1050" i="1" dirty="0">
                <a:solidFill>
                  <a:srgbClr val="222222"/>
                </a:solidFill>
                <a:effectLst/>
                <a:latin typeface="Arial Narrow" panose="020B0604020202020204" pitchFamily="34" charset="0"/>
                <a:cs typeface="Arial Narrow" panose="020B0604020202020204" pitchFamily="34" charset="0"/>
              </a:rPr>
              <a:t> the REA can </a:t>
            </a:r>
            <a:r>
              <a:rPr lang="fr-FR" sz="1050" i="1" dirty="0" err="1">
                <a:solidFill>
                  <a:srgbClr val="222222"/>
                </a:solidFill>
                <a:effectLst/>
                <a:latin typeface="Arial Narrow" panose="020B0604020202020204" pitchFamily="34" charset="0"/>
                <a:cs typeface="Arial Narrow" panose="020B0604020202020204" pitchFamily="34" charset="0"/>
              </a:rPr>
              <a:t>be</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held</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responsible</a:t>
            </a:r>
            <a:r>
              <a:rPr lang="fr-FR" sz="1050" i="1" dirty="0">
                <a:solidFill>
                  <a:srgbClr val="222222"/>
                </a:solidFill>
                <a:effectLst/>
                <a:latin typeface="Arial Narrow" panose="020B0604020202020204" pitchFamily="34" charset="0"/>
                <a:cs typeface="Arial Narrow" panose="020B0604020202020204" pitchFamily="34" charset="0"/>
              </a:rPr>
              <a:t> for </a:t>
            </a:r>
            <a:r>
              <a:rPr lang="fr-FR" sz="1050" i="1" dirty="0" err="1">
                <a:solidFill>
                  <a:srgbClr val="222222"/>
                </a:solidFill>
                <a:effectLst/>
                <a:latin typeface="Arial Narrow" panose="020B0604020202020204" pitchFamily="34" charset="0"/>
                <a:cs typeface="Arial Narrow" panose="020B0604020202020204" pitchFamily="34" charset="0"/>
              </a:rPr>
              <a:t>them</a:t>
            </a:r>
            <a:r>
              <a:rPr lang="fr-FR" sz="1050" i="1" dirty="0">
                <a:solidFill>
                  <a:srgbClr val="222222"/>
                </a:solidFill>
                <a:effectLst/>
                <a:latin typeface="Arial Narrow" panose="020B0604020202020204" pitchFamily="34" charset="0"/>
                <a:cs typeface="Arial Narrow" panose="020B0604020202020204" pitchFamily="34" charset="0"/>
              </a:rPr>
              <a:t>.</a:t>
            </a:r>
            <a:endParaRPr lang="fr-FR" sz="105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445446" y="1745401"/>
            <a:ext cx="6247628" cy="2174728"/>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103971" y="4869657"/>
            <a:ext cx="7064996" cy="273844"/>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2740" y="0"/>
            <a:ext cx="9144000" cy="1417320"/>
          </a:xfrm>
          <a:prstGeom prst="rect">
            <a:avLst/>
          </a:prstGeom>
        </p:spPr>
      </p:pic>
    </p:spTree>
    <p:extLst>
      <p:ext uri="{BB962C8B-B14F-4D97-AF65-F5344CB8AC3E}">
        <p14:creationId xmlns:p14="http://schemas.microsoft.com/office/powerpoint/2010/main" val="195920164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pic>
        <p:nvPicPr>
          <p:cNvPr id="7" name="Picture 4" descr="A logo with blue and white text&#10;&#10;Description automatically generated">
            <a:extLst>
              <a:ext uri="{FF2B5EF4-FFF2-40B4-BE49-F238E27FC236}">
                <a16:creationId xmlns:a16="http://schemas.microsoft.com/office/drawing/2014/main" id="{5641CCD0-4508-9490-A042-6751CEA3D65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25780" y="57205"/>
            <a:ext cx="924929" cy="616619"/>
          </a:xfrm>
          <a:prstGeom prst="rect">
            <a:avLst/>
          </a:prstGeom>
        </p:spPr>
      </p:pic>
    </p:spTree>
    <p:extLst>
      <p:ext uri="{BB962C8B-B14F-4D97-AF65-F5344CB8AC3E}">
        <p14:creationId xmlns:p14="http://schemas.microsoft.com/office/powerpoint/2010/main" val="302753855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841772"/>
            <a:ext cx="6858000" cy="1790700"/>
          </a:xfrm>
        </p:spPr>
        <p:txBody>
          <a:bodyPr anchor="b"/>
          <a:lstStyle>
            <a:lvl1pPr algn="ctr">
              <a:defRPr sz="4500"/>
            </a:lvl1pPr>
          </a:lstStyle>
          <a:p>
            <a:r>
              <a:rPr lang="it-IT"/>
              <a:t>Fare clic per modificare lo stile del titolo</a:t>
            </a:r>
          </a:p>
        </p:txBody>
      </p:sp>
      <p:sp>
        <p:nvSpPr>
          <p:cNvPr id="3" name="Sottotitolo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r>
              <a:rPr lang="en-GB"/>
              <a:t>IMCC Cooling Demonstrator Workshop - 5-7 Nov 2025 - R. Losito</a:t>
            </a:r>
            <a:endParaRPr lang="it-IT"/>
          </a:p>
        </p:txBody>
      </p:sp>
      <p:sp>
        <p:nvSpPr>
          <p:cNvPr id="6" name="Segnaposto numero diapositiva 5"/>
          <p:cNvSpPr>
            <a:spLocks noGrp="1"/>
          </p:cNvSpPr>
          <p:nvPr>
            <p:ph type="sldNum" sz="quarter" idx="12"/>
          </p:nvPr>
        </p:nvSpPr>
        <p:spPr/>
        <p:txBody>
          <a:bodyPr/>
          <a:lstStyle/>
          <a:p>
            <a:fld id="{B302959A-6D73-4E87-9800-A0F6E3FD2E50}" type="slidenum">
              <a:rPr lang="it-IT" smtClean="0"/>
              <a:t>‹#›</a:t>
            </a:fld>
            <a:endParaRPr lang="it-IT"/>
          </a:p>
        </p:txBody>
      </p:sp>
    </p:spTree>
    <p:extLst>
      <p:ext uri="{BB962C8B-B14F-4D97-AF65-F5344CB8AC3E}">
        <p14:creationId xmlns:p14="http://schemas.microsoft.com/office/powerpoint/2010/main" val="24447246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39B343-3074-D172-8024-D25E93EA8457}"/>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it-IT" dirty="0"/>
              <a:t>Fare clic per modificare lo stile del titolo dello schema</a:t>
            </a:r>
            <a:endParaRPr lang="en-GB" dirty="0"/>
          </a:p>
        </p:txBody>
      </p:sp>
      <p:sp>
        <p:nvSpPr>
          <p:cNvPr id="3" name="Segnaposto contenuto 2">
            <a:extLst>
              <a:ext uri="{FF2B5EF4-FFF2-40B4-BE49-F238E27FC236}">
                <a16:creationId xmlns:a16="http://schemas.microsoft.com/office/drawing/2014/main" id="{BDD92251-CB4E-F6B9-6C51-4CDF20E3BC52}"/>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GB" dirty="0"/>
          </a:p>
        </p:txBody>
      </p:sp>
      <p:sp>
        <p:nvSpPr>
          <p:cNvPr id="4" name="Segnaposto data 3">
            <a:extLst>
              <a:ext uri="{FF2B5EF4-FFF2-40B4-BE49-F238E27FC236}">
                <a16:creationId xmlns:a16="http://schemas.microsoft.com/office/drawing/2014/main" id="{0F7F1C11-9F3F-A43F-E8C9-73B7A1D56B11}"/>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endParaRPr lang="en-GB" dirty="0"/>
          </a:p>
        </p:txBody>
      </p:sp>
      <p:sp>
        <p:nvSpPr>
          <p:cNvPr id="5" name="Segnaposto piè di pagina 4">
            <a:extLst>
              <a:ext uri="{FF2B5EF4-FFF2-40B4-BE49-F238E27FC236}">
                <a16:creationId xmlns:a16="http://schemas.microsoft.com/office/drawing/2014/main" id="{41F0CC3E-4FC7-E9EF-A590-9AA221729FEB}"/>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en-GB"/>
              <a:t>IMCC Cooling Demonstrator Workshop - 5-7 Nov 2025 - R. Losito</a:t>
            </a:r>
            <a:endParaRPr lang="en-GB" dirty="0"/>
          </a:p>
        </p:txBody>
      </p:sp>
      <p:sp>
        <p:nvSpPr>
          <p:cNvPr id="6" name="Segnaposto numero diapositiva 5">
            <a:extLst>
              <a:ext uri="{FF2B5EF4-FFF2-40B4-BE49-F238E27FC236}">
                <a16:creationId xmlns:a16="http://schemas.microsoft.com/office/drawing/2014/main" id="{83B90B0D-2EED-5B3C-C40D-5BF16174C6F0}"/>
              </a:ext>
            </a:extLst>
          </p:cNvPr>
          <p:cNvSpPr>
            <a:spLocks noGrp="1"/>
          </p:cNvSpPr>
          <p:nvPr>
            <p:ph type="sldNum" sz="quarter" idx="12"/>
          </p:nvPr>
        </p:nvSpPr>
        <p:spPr>
          <a:xfrm>
            <a:off x="6697183" y="4750499"/>
            <a:ext cx="2369732" cy="273844"/>
          </a:xfrm>
        </p:spPr>
        <p:txBody>
          <a:bodyPr/>
          <a:lstStyle>
            <a:lvl1pPr>
              <a:defRPr>
                <a:latin typeface="Arial" panose="020B0604020202020204" pitchFamily="34" charset="0"/>
                <a:cs typeface="Arial" panose="020B0604020202020204" pitchFamily="34" charset="0"/>
              </a:defRPr>
            </a:lvl1pPr>
          </a:lstStyle>
          <a:p>
            <a:fld id="{A16AB2F8-5338-F742-A59E-35F5B82165E6}" type="slidenum">
              <a:rPr lang="en-GB" smtClean="0"/>
              <a:pPr/>
              <a:t>‹#›</a:t>
            </a:fld>
            <a:endParaRPr lang="en-GB" dirty="0"/>
          </a:p>
        </p:txBody>
      </p:sp>
      <p:pic>
        <p:nvPicPr>
          <p:cNvPr id="7" name="Immagine 6">
            <a:extLst>
              <a:ext uri="{FF2B5EF4-FFF2-40B4-BE49-F238E27FC236}">
                <a16:creationId xmlns:a16="http://schemas.microsoft.com/office/drawing/2014/main" id="{6023DE42-39B2-E618-A42E-17475B7E7E8E}"/>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72189" y="43260"/>
            <a:ext cx="1020281" cy="461167"/>
          </a:xfrm>
          <a:prstGeom prst="rect">
            <a:avLst/>
          </a:prstGeom>
        </p:spPr>
      </p:pic>
      <mc:AlternateContent xmlns:mc="http://schemas.openxmlformats.org/markup-compatibility/2006" xmlns:p14="http://schemas.microsoft.com/office/powerpoint/2010/main">
        <mc:Choice Requires="p14">
          <p:contentPart p14:bwMode="auto" r:id="rId3">
            <p14:nvContentPartPr>
              <p14:cNvPr id="8" name="Input penna 7">
                <a:extLst>
                  <a:ext uri="{FF2B5EF4-FFF2-40B4-BE49-F238E27FC236}">
                    <a16:creationId xmlns:a16="http://schemas.microsoft.com/office/drawing/2014/main" id="{C47DD5EC-DDB5-2523-AE3B-6A4A34265137}"/>
                  </a:ext>
                </a:extLst>
              </p14:cNvPr>
              <p14:cNvContentPartPr/>
              <p14:nvPr userDrawn="1"/>
            </p14:nvContentPartPr>
            <p14:xfrm>
              <a:off x="8502771" y="4852861"/>
              <a:ext cx="150660" cy="34560"/>
            </p14:xfrm>
          </p:contentPart>
        </mc:Choice>
        <mc:Fallback xmlns="">
          <p:pic>
            <p:nvPicPr>
              <p:cNvPr id="8" name="Input penna 7">
                <a:extLst>
                  <a:ext uri="{FF2B5EF4-FFF2-40B4-BE49-F238E27FC236}">
                    <a16:creationId xmlns:a16="http://schemas.microsoft.com/office/drawing/2014/main" id="{C47DD5EC-DDB5-2523-AE3B-6A4A34265137}"/>
                  </a:ext>
                </a:extLst>
              </p:cNvPr>
              <p:cNvPicPr/>
              <p:nvPr/>
            </p:nvPicPr>
            <p:blipFill>
              <a:blip r:embed="rId4"/>
              <a:stretch>
                <a:fillRect/>
              </a:stretch>
            </p:blipFill>
            <p:spPr>
              <a:xfrm>
                <a:off x="8493803" y="4843861"/>
                <a:ext cx="168237" cy="52200"/>
              </a:xfrm>
              <a:prstGeom prst="rect">
                <a:avLst/>
              </a:prstGeom>
            </p:spPr>
          </p:pic>
        </mc:Fallback>
      </mc:AlternateContent>
    </p:spTree>
    <p:extLst>
      <p:ext uri="{BB962C8B-B14F-4D97-AF65-F5344CB8AC3E}">
        <p14:creationId xmlns:p14="http://schemas.microsoft.com/office/powerpoint/2010/main" val="250755395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7"/>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6"/>
            <a:ext cx="457200" cy="273844"/>
          </a:xfrm>
          <a:prstGeom prst="rect">
            <a:avLst/>
          </a:prstGeom>
        </p:spPr>
        <p:txBody>
          <a:bodyPr vert="horz" lIns="91440" tIns="45720" rIns="91440" bIns="45720" rtlCol="0" anchor="ctr"/>
          <a:lstStyle>
            <a:lvl1pPr algn="r">
              <a:defRPr sz="1200" b="1">
                <a:solidFill>
                  <a:schemeClr val="bg1"/>
                </a:solidFill>
                <a:latin typeface="+mj-lt"/>
                <a:cs typeface="Arial Narrow"/>
              </a:defRPr>
            </a:lvl1pPr>
          </a:lstStyle>
          <a:p>
            <a:fld id="{974172A1-1CBF-0B40-9234-7D4D80EC19EA}" type="slidenum">
              <a:rPr lang="en-GB" smtClean="0"/>
              <a:pPr/>
              <a:t>‹#›</a:t>
            </a:fld>
            <a:endParaRPr lang="en-GB" dirty="0"/>
          </a:p>
        </p:txBody>
      </p:sp>
      <p:sp>
        <p:nvSpPr>
          <p:cNvPr id="2" name="Titre 6">
            <a:extLst>
              <a:ext uri="{FF2B5EF4-FFF2-40B4-BE49-F238E27FC236}">
                <a16:creationId xmlns:a16="http://schemas.microsoft.com/office/drawing/2014/main" id="{4520F27F-305D-3CB5-BC75-C88D6AF42D41}"/>
              </a:ext>
            </a:extLst>
          </p:cNvPr>
          <p:cNvSpPr>
            <a:spLocks noGrp="1"/>
          </p:cNvSpPr>
          <p:nvPr>
            <p:ph type="title" hasCustomPrompt="1"/>
          </p:nvPr>
        </p:nvSpPr>
        <p:spPr>
          <a:xfrm>
            <a:off x="1181100" y="199157"/>
            <a:ext cx="6781800" cy="857250"/>
          </a:xfrm>
          <a:prstGeom prst="rect">
            <a:avLst/>
          </a:prstGeom>
        </p:spPr>
        <p:txBody>
          <a:bodyPr vert="horz" lIns="0" tIns="0" rIns="0" bIns="0" anchor="ctr"/>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29919190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5607"/>
            <a:ext cx="8305800" cy="3536900"/>
          </a:xfrm>
          <a:prstGeom prst="rect">
            <a:avLst/>
          </a:prstGeom>
        </p:spPr>
        <p:txBody>
          <a:bodyPr/>
          <a:lstStyle>
            <a:lvl1pPr>
              <a:buClr>
                <a:srgbClr val="C00000"/>
              </a:buClr>
              <a:defRPr sz="1350" baseline="0">
                <a:latin typeface="+mn-lt"/>
              </a:defRPr>
            </a:lvl1pPr>
            <a:lvl2pPr>
              <a:buClr>
                <a:srgbClr val="C00000"/>
              </a:buClr>
              <a:defRPr sz="1350" baseline="0">
                <a:latin typeface="+mn-lt"/>
              </a:defRPr>
            </a:lvl2pPr>
            <a:lvl3pPr>
              <a:buClr>
                <a:srgbClr val="C00000"/>
              </a:buClr>
              <a:defRPr sz="1350" baseline="0">
                <a:latin typeface="+mn-lt"/>
              </a:defRPr>
            </a:lvl3pPr>
            <a:lvl4pPr>
              <a:buClr>
                <a:srgbClr val="C00000"/>
              </a:buClr>
              <a:defRPr sz="1350" baseline="0">
                <a:latin typeface="+mn-lt"/>
              </a:defRPr>
            </a:lvl4pPr>
            <a:lvl5pPr>
              <a:buClr>
                <a:srgbClr val="C00000"/>
              </a:buClr>
              <a:defRPr sz="1350" baseline="0">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7"/>
            <a:ext cx="6324600" cy="273844"/>
          </a:xfrm>
          <a:prstGeom prst="rect">
            <a:avLst/>
          </a:prstGeom>
        </p:spPr>
        <p:txBody>
          <a:bodyPr lIns="0" tIns="0" rIns="0" bIns="0"/>
          <a:lstStyle>
            <a:lvl1pPr>
              <a:defRPr sz="1200">
                <a:latin typeface="+mj-lt"/>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6"/>
            <a:ext cx="457200" cy="273844"/>
          </a:xfrm>
          <a:prstGeom prst="rect">
            <a:avLst/>
          </a:prstGeom>
        </p:spPr>
        <p:txBody>
          <a:bodyPr vert="horz" lIns="91440" tIns="45720" rIns="91440" bIns="45720" rtlCol="0" anchor="ctr"/>
          <a:lstStyle>
            <a:lvl1pPr algn="r">
              <a:defRPr sz="1200" b="1">
                <a:solidFill>
                  <a:schemeClr val="bg1"/>
                </a:solidFill>
                <a:latin typeface="+mj-lt"/>
                <a:cs typeface="Arial Narrow"/>
              </a:defRPr>
            </a:lvl1pPr>
          </a:lstStyle>
          <a:p>
            <a:fld id="{974172A1-1CBF-0B40-9234-7D4D80EC19EA}" type="slidenum">
              <a:rPr lang="en-GB" smtClean="0"/>
              <a:pPr/>
              <a:t>‹#›</a:t>
            </a:fld>
            <a:endParaRPr lang="en-GB" dirty="0"/>
          </a:p>
        </p:txBody>
      </p:sp>
      <p:sp>
        <p:nvSpPr>
          <p:cNvPr id="2" name="Titre 6">
            <a:extLst>
              <a:ext uri="{FF2B5EF4-FFF2-40B4-BE49-F238E27FC236}">
                <a16:creationId xmlns:a16="http://schemas.microsoft.com/office/drawing/2014/main" id="{9D2AFB27-0323-9BC8-2F24-A574EF619D21}"/>
              </a:ext>
            </a:extLst>
          </p:cNvPr>
          <p:cNvSpPr>
            <a:spLocks noGrp="1"/>
          </p:cNvSpPr>
          <p:nvPr>
            <p:ph type="title" hasCustomPrompt="1"/>
          </p:nvPr>
        </p:nvSpPr>
        <p:spPr>
          <a:xfrm>
            <a:off x="1181100" y="199157"/>
            <a:ext cx="6781800" cy="857250"/>
          </a:xfrm>
          <a:prstGeom prst="rect">
            <a:avLst/>
          </a:prstGeom>
        </p:spPr>
        <p:txBody>
          <a:bodyPr vert="horz" lIns="0" tIns="0" rIns="0" bIns="0" anchor="ctr"/>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144249890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lvl1pPr>
              <a:defRPr sz="2000" baseline="0">
                <a:latin typeface="+mn-lt"/>
              </a:defRPr>
            </a:lvl1pPr>
          </a:lstStyle>
          <a:p>
            <a:endParaRPr lang="en-GB" dirty="0"/>
          </a:p>
        </p:txBody>
      </p:sp>
      <p:sp>
        <p:nvSpPr>
          <p:cNvPr id="5" name="Espace réservé du pied de page 4"/>
          <p:cNvSpPr>
            <a:spLocks noGrp="1"/>
          </p:cNvSpPr>
          <p:nvPr>
            <p:ph type="ftr" sz="quarter" idx="3"/>
          </p:nvPr>
        </p:nvSpPr>
        <p:spPr>
          <a:xfrm>
            <a:off x="1371600" y="4812507"/>
            <a:ext cx="6324600" cy="273844"/>
          </a:xfrm>
          <a:prstGeom prst="rect">
            <a:avLst/>
          </a:prstGeom>
        </p:spPr>
        <p:txBody>
          <a:bodyPr lIns="0" tIns="0" rIns="0" bIns="0"/>
          <a:lstStyle>
            <a:lvl1pPr>
              <a:defRPr sz="1200">
                <a:latin typeface="+mj-lt"/>
                <a:cs typeface="Arial Narrow"/>
              </a:defRPr>
            </a:lvl1pPr>
          </a:lstStyle>
          <a:p>
            <a:r>
              <a:rPr lang="en-GB"/>
              <a:t>IMCC Cooling Demonstrator Workshop - 5-7 Nov 2025 - R. Losito</a:t>
            </a:r>
            <a:endParaRPr lang="en-GB" dirty="0"/>
          </a:p>
        </p:txBody>
      </p:sp>
      <p:sp>
        <p:nvSpPr>
          <p:cNvPr id="6" name="Espace réservé du numéro de diapositive 5"/>
          <p:cNvSpPr>
            <a:spLocks noGrp="1"/>
          </p:cNvSpPr>
          <p:nvPr>
            <p:ph type="sldNum" sz="quarter" idx="4"/>
          </p:nvPr>
        </p:nvSpPr>
        <p:spPr>
          <a:xfrm>
            <a:off x="7848600" y="4904186"/>
            <a:ext cx="457200" cy="273844"/>
          </a:xfrm>
          <a:prstGeom prst="rect">
            <a:avLst/>
          </a:prstGeom>
        </p:spPr>
        <p:txBody>
          <a:bodyPr vert="horz" lIns="91440" tIns="45720" rIns="91440" bIns="45720" rtlCol="0" anchor="ctr"/>
          <a:lstStyle>
            <a:lvl1pPr algn="r">
              <a:defRPr sz="1200" b="1">
                <a:solidFill>
                  <a:schemeClr val="bg1"/>
                </a:solidFill>
                <a:latin typeface="+mj-lt"/>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hasCustomPrompt="1"/>
          </p:nvPr>
        </p:nvSpPr>
        <p:spPr>
          <a:xfrm>
            <a:off x="1295400" y="206375"/>
            <a:ext cx="6781800" cy="857250"/>
          </a:xfrm>
          <a:prstGeom prst="rect">
            <a:avLst/>
          </a:prstGeom>
        </p:spPr>
        <p:txBody>
          <a:bodyPr vert="horz" lIns="0" tIns="0" rIns="0" bIns="0" anchor="ctr"/>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2727737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50"/>
            <a:ext cx="3733800" cy="3276601"/>
          </a:xfrm>
          <a:prstGeom prst="rect">
            <a:avLst/>
          </a:prstGeom>
        </p:spPr>
        <p:txBody>
          <a:bodyPr vert="horz"/>
          <a:lstStyle>
            <a:lvl1pPr>
              <a:defRPr sz="2000">
                <a:latin typeface="+mj-lt"/>
              </a:defRPr>
            </a:lvl1pPr>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lvl1pPr>
              <a:defRPr sz="2000">
                <a:latin typeface="+mj-lt"/>
              </a:defRPr>
            </a:lvl1pPr>
            <a:lvl2pPr>
              <a:defRPr sz="1800">
                <a:latin typeface="+mj-lt"/>
              </a:defRPr>
            </a:lvl2pPr>
            <a:lvl3pPr>
              <a:defRPr sz="1600">
                <a:latin typeface="+mj-lt"/>
              </a:defRPr>
            </a:lvl3pPr>
            <a:lvl4pPr>
              <a:defRPr sz="1600">
                <a:latin typeface="+mj-lt"/>
              </a:defRPr>
            </a:lvl4pPr>
            <a:lvl5pPr>
              <a:defRPr sz="1600">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7"/>
            <a:ext cx="6324600" cy="273844"/>
          </a:xfrm>
          <a:prstGeom prst="rect">
            <a:avLst/>
          </a:prstGeom>
        </p:spPr>
        <p:txBody>
          <a:bodyPr lIns="0" tIns="0" rIns="0" bIns="0"/>
          <a:lstStyle>
            <a:lvl1pPr>
              <a:defRPr sz="1200">
                <a:latin typeface="+mj-lt"/>
                <a:cs typeface="Arial Narrow"/>
              </a:defRPr>
            </a:lvl1pPr>
          </a:lstStyle>
          <a:p>
            <a:r>
              <a:rPr lang="en-GB"/>
              <a:t>IMCC Cooling Demonstrator Workshop - 5-7 Nov 2025 - R. Losito</a:t>
            </a:r>
            <a:endParaRPr lang="en-GB" dirty="0"/>
          </a:p>
        </p:txBody>
      </p:sp>
      <p:sp>
        <p:nvSpPr>
          <p:cNvPr id="6" name="Espace réservé du numéro de diapositive 5"/>
          <p:cNvSpPr>
            <a:spLocks noGrp="1"/>
          </p:cNvSpPr>
          <p:nvPr>
            <p:ph type="sldNum" sz="quarter" idx="4"/>
          </p:nvPr>
        </p:nvSpPr>
        <p:spPr>
          <a:xfrm>
            <a:off x="7848600" y="4904186"/>
            <a:ext cx="457200" cy="273844"/>
          </a:xfrm>
          <a:prstGeom prst="rect">
            <a:avLst/>
          </a:prstGeom>
        </p:spPr>
        <p:txBody>
          <a:bodyPr vert="horz" lIns="91440" tIns="45720" rIns="91440" bIns="45720" rtlCol="0" anchor="ctr"/>
          <a:lstStyle>
            <a:lvl1pPr algn="r">
              <a:defRPr sz="1200" b="1">
                <a:solidFill>
                  <a:schemeClr val="bg1"/>
                </a:solidFill>
                <a:latin typeface="+mj-lt"/>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hasCustomPrompt="1"/>
          </p:nvPr>
        </p:nvSpPr>
        <p:spPr>
          <a:xfrm>
            <a:off x="1295400" y="206375"/>
            <a:ext cx="6781800" cy="857250"/>
          </a:xfrm>
          <a:prstGeom prst="rect">
            <a:avLst/>
          </a:prstGeom>
        </p:spPr>
        <p:txBody>
          <a:bodyPr vert="horz" lIns="0" tIns="0" rIns="0" bIns="0" anchor="ctr"/>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383505230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7"/>
            <a:ext cx="6324600" cy="273844"/>
          </a:xfrm>
          <a:prstGeom prst="rect">
            <a:avLst/>
          </a:prstGeom>
        </p:spPr>
        <p:txBody>
          <a:bodyPr lIns="0" tIns="0" rIns="0" bIns="0"/>
          <a:lstStyle>
            <a:lvl1pPr>
              <a:defRPr sz="1200">
                <a:latin typeface="+mj-lt"/>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6"/>
            <a:ext cx="457200" cy="273844"/>
          </a:xfrm>
          <a:prstGeom prst="rect">
            <a:avLst/>
          </a:prstGeom>
        </p:spPr>
        <p:txBody>
          <a:bodyPr vert="horz" lIns="91440" tIns="45720" rIns="91440" bIns="45720" rtlCol="0" anchor="ctr"/>
          <a:lstStyle>
            <a:lvl1pPr algn="r">
              <a:defRPr sz="1200" b="1">
                <a:solidFill>
                  <a:schemeClr val="bg1"/>
                </a:solidFill>
                <a:latin typeface="+mj-lt"/>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hasCustomPrompt="1"/>
          </p:nvPr>
        </p:nvSpPr>
        <p:spPr>
          <a:xfrm>
            <a:off x="1295400" y="206375"/>
            <a:ext cx="6781800" cy="857250"/>
          </a:xfrm>
          <a:prstGeom prst="rect">
            <a:avLst/>
          </a:prstGeom>
        </p:spPr>
        <p:txBody>
          <a:bodyPr vert="horz" lIns="0" tIns="0" rIns="0" bIns="0" anchor="ctr"/>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224344247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1"/>
            <a:ext cx="8305800" cy="3536156"/>
          </a:xfrm>
          <a:prstGeom prst="rect">
            <a:avLst/>
          </a:prstGeom>
        </p:spPr>
        <p:txBody>
          <a:bodyPr/>
          <a:lstStyle>
            <a:lvl1pPr>
              <a:defRPr sz="2000">
                <a:latin typeface="+mj-lt"/>
              </a:defRPr>
            </a:lvl1pPr>
            <a:lvl2pPr>
              <a:defRPr sz="1800">
                <a:latin typeface="+mj-lt"/>
              </a:defRPr>
            </a:lvl2pPr>
            <a:lvl3pPr>
              <a:defRPr sz="1600">
                <a:latin typeface="+mj-lt"/>
              </a:defRPr>
            </a:lvl3pPr>
            <a:lvl4pPr>
              <a:defRPr sz="1600">
                <a:latin typeface="+mj-lt"/>
              </a:defRPr>
            </a:lvl4pPr>
            <a:lvl5pPr>
              <a:defRPr sz="1600">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7"/>
            <a:ext cx="6324600" cy="273844"/>
          </a:xfrm>
          <a:prstGeom prst="rect">
            <a:avLst/>
          </a:prstGeom>
        </p:spPr>
        <p:txBody>
          <a:bodyPr lIns="0" tIns="0" rIns="0" bIns="0"/>
          <a:lstStyle>
            <a:lvl1pPr>
              <a:defRPr sz="1200">
                <a:latin typeface="+mj-lt"/>
                <a:cs typeface="Arial "/>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6"/>
            <a:ext cx="457200" cy="273844"/>
          </a:xfrm>
          <a:prstGeom prst="rect">
            <a:avLst/>
          </a:prstGeom>
        </p:spPr>
        <p:txBody>
          <a:bodyPr vert="horz" lIns="91440" tIns="45720" rIns="91440" bIns="45720" rtlCol="0" anchor="ctr"/>
          <a:lstStyle>
            <a:lvl1pPr algn="r">
              <a:defRPr sz="1200" b="1">
                <a:solidFill>
                  <a:schemeClr val="bg1"/>
                </a:solidFill>
                <a:latin typeface="+mj-lt"/>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hasCustomPrompt="1"/>
          </p:nvPr>
        </p:nvSpPr>
        <p:spPr>
          <a:xfrm>
            <a:off x="1295400" y="206375"/>
            <a:ext cx="6781800" cy="857250"/>
          </a:xfrm>
          <a:prstGeom prst="rect">
            <a:avLst/>
          </a:prstGeom>
        </p:spPr>
        <p:txBody>
          <a:bodyPr vert="horz" lIns="0" tIns="0" rIns="0" bIns="0" anchor="ctr"/>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771007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lvl1pPr>
              <a:defRPr>
                <a:latin typeface="+mn-lt"/>
              </a:defRPr>
            </a:lvl1pPr>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lvl1pPr>
              <a:defRPr sz="2000">
                <a:latin typeface="+mj-lt"/>
              </a:defRPr>
            </a:lvl1pPr>
          </a:lstStyle>
          <a:p>
            <a:endParaRPr lang="en-GB" dirty="0"/>
          </a:p>
        </p:txBody>
      </p:sp>
      <p:sp>
        <p:nvSpPr>
          <p:cNvPr id="5" name="Espace réservé du pied de page 4"/>
          <p:cNvSpPr>
            <a:spLocks noGrp="1"/>
          </p:cNvSpPr>
          <p:nvPr>
            <p:ph type="ftr" sz="quarter" idx="3"/>
          </p:nvPr>
        </p:nvSpPr>
        <p:spPr>
          <a:xfrm>
            <a:off x="1371600" y="4812507"/>
            <a:ext cx="6324600" cy="273844"/>
          </a:xfrm>
          <a:prstGeom prst="rect">
            <a:avLst/>
          </a:prstGeom>
        </p:spPr>
        <p:txBody>
          <a:bodyPr lIns="0" tIns="0" rIns="0" bIns="0"/>
          <a:lstStyle>
            <a:lvl1pPr>
              <a:defRPr sz="1200">
                <a:latin typeface="+mj-lt"/>
                <a:cs typeface="Arial Narrow"/>
              </a:defRPr>
            </a:lvl1pPr>
          </a:lstStyle>
          <a:p>
            <a:r>
              <a:rPr lang="en-GB"/>
              <a:t>IMCC Cooling Demonstrator Workshop - 5-7 Nov 2025 - R. Losito</a:t>
            </a:r>
            <a:endParaRPr lang="en-GB" dirty="0"/>
          </a:p>
        </p:txBody>
      </p:sp>
      <p:sp>
        <p:nvSpPr>
          <p:cNvPr id="6" name="Espace réservé du numéro de diapositive 5"/>
          <p:cNvSpPr>
            <a:spLocks noGrp="1"/>
          </p:cNvSpPr>
          <p:nvPr>
            <p:ph type="sldNum" sz="quarter" idx="4"/>
          </p:nvPr>
        </p:nvSpPr>
        <p:spPr>
          <a:xfrm>
            <a:off x="7848600" y="4904186"/>
            <a:ext cx="457200" cy="273844"/>
          </a:xfrm>
          <a:prstGeom prst="rect">
            <a:avLst/>
          </a:prstGeom>
        </p:spPr>
        <p:txBody>
          <a:bodyPr vert="horz" lIns="91440" tIns="45720" rIns="91440" bIns="45720" rtlCol="0" anchor="ctr"/>
          <a:lstStyle>
            <a:lvl1pPr algn="r">
              <a:defRPr sz="1200" b="1">
                <a:solidFill>
                  <a:schemeClr val="bg1"/>
                </a:solidFill>
                <a:latin typeface="Arial "/>
                <a:cs typeface="Arial "/>
              </a:defRPr>
            </a:lvl1pPr>
          </a:lstStyle>
          <a:p>
            <a:fld id="{974172A1-1CBF-0B40-9234-7D4D80EC19EA}" type="slidenum">
              <a:rPr lang="en-GB" smtClean="0"/>
              <a:pPr/>
              <a:t>‹#›</a:t>
            </a:fld>
            <a:endParaRPr lang="en-GB" dirty="0"/>
          </a:p>
        </p:txBody>
      </p:sp>
      <p:sp>
        <p:nvSpPr>
          <p:cNvPr id="7" name="Titre 6"/>
          <p:cNvSpPr>
            <a:spLocks noGrp="1"/>
          </p:cNvSpPr>
          <p:nvPr>
            <p:ph type="title" hasCustomPrompt="1"/>
          </p:nvPr>
        </p:nvSpPr>
        <p:spPr>
          <a:xfrm>
            <a:off x="1295400" y="206375"/>
            <a:ext cx="6781800" cy="857250"/>
          </a:xfrm>
          <a:prstGeom prst="rect">
            <a:avLst/>
          </a:prstGeom>
        </p:spPr>
        <p:txBody>
          <a:bodyPr vert="horz" lIns="0" tIns="0" rIns="0" bIns="0" anchor="ctr"/>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272349085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_Disposition personnalisée">
    <p:spTree>
      <p:nvGrpSpPr>
        <p:cNvPr id="1" name=""/>
        <p:cNvGrpSpPr/>
        <p:nvPr/>
      </p:nvGrpSpPr>
      <p:grpSpPr>
        <a:xfrm>
          <a:off x="0" y="0"/>
          <a:ext cx="0" cy="0"/>
          <a:chOff x="0" y="0"/>
          <a:chExt cx="0" cy="0"/>
        </a:xfrm>
      </p:grpSpPr>
      <p:sp>
        <p:nvSpPr>
          <p:cNvPr id="3" name="Titre 6"/>
          <p:cNvSpPr>
            <a:spLocks noGrp="1"/>
          </p:cNvSpPr>
          <p:nvPr>
            <p:ph type="title" hasCustomPrompt="1"/>
          </p:nvPr>
        </p:nvSpPr>
        <p:spPr>
          <a:xfrm>
            <a:off x="1295400" y="206375"/>
            <a:ext cx="6781800" cy="857250"/>
          </a:xfrm>
          <a:prstGeom prst="rect">
            <a:avLst/>
          </a:prstGeom>
        </p:spPr>
        <p:txBody>
          <a:bodyPr vert="horz" lIns="0" tIns="0" rIns="0" bIns="0" anchor="ctr"/>
          <a:lstStyle>
            <a:lvl1pPr>
              <a:defRPr>
                <a:latin typeface="+mj-lt"/>
              </a:defRPr>
            </a:lvl1pPr>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50"/>
            <a:ext cx="3733800" cy="3276601"/>
          </a:xfrm>
          <a:prstGeom prst="rect">
            <a:avLst/>
          </a:prstGeom>
        </p:spPr>
        <p:txBody>
          <a:bodyPr vert="horz"/>
          <a:lstStyle>
            <a:lvl1pPr>
              <a:defRPr sz="2000">
                <a:latin typeface="+mj-lt"/>
              </a:defRPr>
            </a:lvl1pPr>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lvl1pPr>
              <a:defRPr sz="2000">
                <a:latin typeface="+mj-lt"/>
              </a:defRPr>
            </a:lvl1pPr>
            <a:lvl2pPr>
              <a:defRPr sz="1800">
                <a:latin typeface="+mj-lt"/>
              </a:defRPr>
            </a:lvl2pPr>
            <a:lvl3pPr>
              <a:defRPr sz="1600">
                <a:latin typeface="+mj-lt"/>
              </a:defRPr>
            </a:lvl3pPr>
            <a:lvl4pPr>
              <a:defRPr sz="1600">
                <a:latin typeface="+mj-lt"/>
              </a:defRPr>
            </a:lvl4pPr>
            <a:lvl5pPr>
              <a:defRPr sz="1600">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7"/>
            <a:ext cx="6324600" cy="273844"/>
          </a:xfrm>
          <a:prstGeom prst="rect">
            <a:avLst/>
          </a:prstGeom>
        </p:spPr>
        <p:txBody>
          <a:bodyPr lIns="0" tIns="0" rIns="0" bIns="0"/>
          <a:lstStyle>
            <a:lvl1pPr>
              <a:defRPr sz="1200">
                <a:latin typeface="+mj-lt"/>
                <a:cs typeface="Arial Narrow"/>
              </a:defRPr>
            </a:lvl1pPr>
          </a:lstStyle>
          <a:p>
            <a:r>
              <a:rPr lang="en-GB"/>
              <a:t>IMCC Cooling Demonstrator Workshop - 5-7 Nov 2025 - R. Losito</a:t>
            </a:r>
            <a:endParaRPr lang="en-GB" dirty="0"/>
          </a:p>
        </p:txBody>
      </p:sp>
      <p:sp>
        <p:nvSpPr>
          <p:cNvPr id="7" name="Espace réservé du numéro de diapositive 5"/>
          <p:cNvSpPr>
            <a:spLocks noGrp="1"/>
          </p:cNvSpPr>
          <p:nvPr>
            <p:ph type="sldNum" sz="quarter" idx="4"/>
          </p:nvPr>
        </p:nvSpPr>
        <p:spPr>
          <a:xfrm>
            <a:off x="7848600" y="4904186"/>
            <a:ext cx="457200" cy="273844"/>
          </a:xfrm>
          <a:prstGeom prst="rect">
            <a:avLst/>
          </a:prstGeom>
        </p:spPr>
        <p:txBody>
          <a:bodyPr vert="horz" lIns="91440" tIns="45720" rIns="91440" bIns="45720" rtlCol="0" anchor="ctr"/>
          <a:lstStyle>
            <a:lvl1pPr algn="r">
              <a:defRPr sz="1200" b="1">
                <a:solidFill>
                  <a:schemeClr val="bg1"/>
                </a:solidFill>
                <a:latin typeface="+mj-lt"/>
                <a:cs typeface="Arial Narrow"/>
              </a:defRPr>
            </a:lvl1pPr>
          </a:lstStyle>
          <a:p>
            <a:fld id="{974172A1-1CBF-0B40-9234-7D4D80EC19EA}" type="slidenum">
              <a:rPr lang="en-GB" smtClean="0"/>
              <a:pPr/>
              <a:t>‹#›</a:t>
            </a:fld>
            <a:endParaRPr lang="en-GB" dirty="0"/>
          </a:p>
        </p:txBody>
      </p:sp>
    </p:spTree>
    <p:extLst>
      <p:ext uri="{BB962C8B-B14F-4D97-AF65-F5344CB8AC3E}">
        <p14:creationId xmlns:p14="http://schemas.microsoft.com/office/powerpoint/2010/main" val="253127526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142573799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03598"/>
            <a:ext cx="8305800" cy="3608908"/>
          </a:xfrm>
          <a:prstGeom prst="rect">
            <a:avLst/>
          </a:prstGeom>
        </p:spPr>
        <p:txBody>
          <a:bodyPr>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30685451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lvl1pPr>
              <a:defRPr>
                <a:latin typeface="+mn-lt"/>
              </a:defRPr>
            </a:lvl1pPr>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334241746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4" name="Espace réservé du texte 11"/>
          <p:cNvSpPr>
            <a:spLocks noGrp="1"/>
          </p:cNvSpPr>
          <p:nvPr>
            <p:ph type="body" sz="quarter" idx="11" hasCustomPrompt="1"/>
          </p:nvPr>
        </p:nvSpPr>
        <p:spPr>
          <a:xfrm>
            <a:off x="4705443"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2" name="Espace réservé du texte 11">
            <a:extLst>
              <a:ext uri="{FF2B5EF4-FFF2-40B4-BE49-F238E27FC236}">
                <a16:creationId xmlns:a16="http://schemas.microsoft.com/office/drawing/2014/main" id="{9FF70856-52BD-E6DE-7908-D9F08E6E3203}"/>
              </a:ext>
            </a:extLst>
          </p:cNvPr>
          <p:cNvSpPr>
            <a:spLocks noGrp="1"/>
          </p:cNvSpPr>
          <p:nvPr>
            <p:ph type="body" sz="quarter" idx="12" hasCustomPrompt="1"/>
          </p:nvPr>
        </p:nvSpPr>
        <p:spPr>
          <a:xfrm>
            <a:off x="150540"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Tree>
    <p:extLst>
      <p:ext uri="{BB962C8B-B14F-4D97-AF65-F5344CB8AC3E}">
        <p14:creationId xmlns:p14="http://schemas.microsoft.com/office/powerpoint/2010/main" val="346595250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4"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337205873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124767041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r>
              <a:rPr lang="en-GB"/>
              <a:t>IMCC Cooling Demonstrator Workshop - 5-7 Nov 2025 - R. Losito</a:t>
            </a: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753516508"/>
      </p:ext>
    </p:extLst>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1822495479"/>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4" name="Espace réservé du texte 11"/>
          <p:cNvSpPr>
            <a:spLocks noGrp="1"/>
          </p:cNvSpPr>
          <p:nvPr>
            <p:ph type="body" sz="quarter" idx="11" hasCustomPrompt="1"/>
          </p:nvPr>
        </p:nvSpPr>
        <p:spPr>
          <a:xfrm>
            <a:off x="4705443"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2" name="Espace réservé du texte 11">
            <a:extLst>
              <a:ext uri="{FF2B5EF4-FFF2-40B4-BE49-F238E27FC236}">
                <a16:creationId xmlns:a16="http://schemas.microsoft.com/office/drawing/2014/main" id="{9FF70856-52BD-E6DE-7908-D9F08E6E3203}"/>
              </a:ext>
            </a:extLst>
          </p:cNvPr>
          <p:cNvSpPr>
            <a:spLocks noGrp="1"/>
          </p:cNvSpPr>
          <p:nvPr>
            <p:ph type="body" sz="quarter" idx="12" hasCustomPrompt="1"/>
          </p:nvPr>
        </p:nvSpPr>
        <p:spPr>
          <a:xfrm>
            <a:off x="150540"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GB"/>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IMCC Cooling Demonstrator Workshop - 5-7 Nov 2025 - R. Losito</a:t>
            </a:r>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69953879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IMCC Cooling Demonstrator Workshop - 5-7 Nov 2025 - R. Losito</a:t>
            </a:r>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76502034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GB"/>
              <a:t>Click to edit Master title style</a:t>
            </a:r>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IMCC Cooling Demonstrator Workshop - 5-7 Nov 2025 - R. Losito</a:t>
            </a:r>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6182669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6286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46291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IMCC Cooling Demonstrator Workshop - 5-7 Nov 2025 - R. Losito</a:t>
            </a:r>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07939058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GB"/>
              <a:t>Click to edit Master title style</a:t>
            </a:r>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IMCC Cooling Demonstrator Workshop - 5-7 Nov 2025 - R. Losito</a:t>
            </a:r>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90347425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IMCC Cooling Demonstrator Workshop - 5-7 Nov 2025 - R. Losito</a:t>
            </a:r>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0644982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IMCC Cooling Demonstrator Workshop - 5-7 Nov 2025 - R. Losito</a:t>
            </a:r>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73806523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GB"/>
              <a:t>Click to edit Master title style</a:t>
            </a:r>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IMCC Cooling Demonstrator Workshop - 5-7 Nov 2025 - R. Losito</a:t>
            </a:r>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6157248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GB"/>
              <a:t>Click to edit Master title style</a:t>
            </a:r>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IMCC Cooling Demonstrator Workshop - 5-7 Nov 2025 - R. Losito</a:t>
            </a:r>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52582399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IMCC Cooling Demonstrator Workshop - 5-7 Nov 2025 - R. Losito</a:t>
            </a:r>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535079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4"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17582345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IMCC Cooling Demonstrator Workshop - 5-7 Nov 2025 - R. Losito</a:t>
            </a:r>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4759630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85861896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106315674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84451271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IMCC Cooling Demonstrator Workshop - 5-7 Nov 2025 - R. Losito</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extLst>
      <p:ext uri="{BB962C8B-B14F-4D97-AF65-F5344CB8AC3E}">
        <p14:creationId xmlns:p14="http://schemas.microsoft.com/office/powerpoint/2010/main" val="63551098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4011"/>
            <a:ext cx="7772400" cy="1371914"/>
          </a:xfrm>
          <a:prstGeom prst="rect">
            <a:avLst/>
          </a:prstGeom>
        </p:spPr>
        <p:txBody>
          <a:bodyPr anchor="b">
            <a:normAutofit/>
          </a:bodyPr>
          <a:lstStyle>
            <a:lvl1pPr algn="ctr">
              <a:defRPr sz="33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143000" y="2718255"/>
            <a:ext cx="6858000" cy="972851"/>
          </a:xfrm>
        </p:spPr>
        <p:txBody>
          <a:bodyPr>
            <a:normAutofit/>
          </a:bodyPr>
          <a:lstStyle>
            <a:lvl1pPr marL="0" indent="0" algn="ctr">
              <a:buNone/>
              <a:defRPr sz="21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68461" y="909550"/>
            <a:ext cx="9144000" cy="454910"/>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0" y="667608"/>
            <a:ext cx="3336925" cy="3384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6" y="3728828"/>
            <a:ext cx="2949575" cy="454819"/>
          </a:xfrm>
        </p:spPr>
        <p:txBody>
          <a:bodyPr>
            <a:normAutofit/>
          </a:bodyPr>
          <a:lstStyle>
            <a:lvl1pPr marL="0" indent="0" algn="r">
              <a:buNone/>
              <a:defRPr sz="1200" i="1"/>
            </a:lvl1pPr>
          </a:lstStyle>
          <a:p>
            <a:pPr lvl="0"/>
            <a:r>
              <a:rPr lang="it-IT" dirty="0"/>
              <a:t>Author(s) Name(s) and Affiliation(s)</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68461" y="57205"/>
            <a:ext cx="1721309" cy="91716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2" y="4215320"/>
            <a:ext cx="9144000" cy="932688"/>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187157" y="4395241"/>
            <a:ext cx="2618979" cy="54744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4998568"/>
            <a:ext cx="9143998" cy="202043"/>
          </a:xfrm>
          <a:prstGeom prst="rect">
            <a:avLst/>
          </a:prstGeom>
          <a:noFill/>
        </p:spPr>
        <p:txBody>
          <a:bodyPr wrap="square">
            <a:spAutoFit/>
          </a:bodyPr>
          <a:lstStyle/>
          <a:p>
            <a:pPr algn="ctr"/>
            <a:r>
              <a:rPr kumimoji="0" lang="en-US" altLang="en-US" sz="713"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13"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166528270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05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8188404" y="4849094"/>
            <a:ext cx="798706" cy="273844"/>
          </a:xfrm>
        </p:spPr>
        <p:txBody>
          <a:bodyPr/>
          <a:lstStyle/>
          <a:p>
            <a:fld id="{005C7FBA-D4E9-46CA-9321-3ADA2E368FCD}" type="slidenum">
              <a:rPr lang="en-GB" smtClean="0"/>
              <a:t>‹#›</a:t>
            </a:fld>
            <a:endParaRPr lang="en-GB"/>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173896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46" y="1301665"/>
            <a:ext cx="7886700" cy="1789688"/>
          </a:xfrm>
          <a:prstGeom prst="rect">
            <a:avLst/>
          </a:prstGeom>
        </p:spPr>
        <p:txBody>
          <a:bodyPr anchor="b">
            <a:normAutofit/>
          </a:bodyPr>
          <a:lstStyle>
            <a:lvl1pPr algn="ctr">
              <a:defRPr sz="3000"/>
            </a:lvl1pPr>
          </a:lstStyle>
          <a:p>
            <a:r>
              <a:rPr lang="en-US"/>
              <a:t>Click to edit Master title style</a:t>
            </a:r>
            <a:endParaRPr lang="en-US" dirty="0"/>
          </a:p>
        </p:txBody>
      </p:sp>
      <p:sp>
        <p:nvSpPr>
          <p:cNvPr id="3" name="Text Placeholder 2"/>
          <p:cNvSpPr>
            <a:spLocks noGrp="1"/>
          </p:cNvSpPr>
          <p:nvPr>
            <p:ph type="body" idx="1"/>
          </p:nvPr>
        </p:nvSpPr>
        <p:spPr>
          <a:xfrm>
            <a:off x="628646" y="3097693"/>
            <a:ext cx="7886700" cy="1125140"/>
          </a:xfrm>
        </p:spPr>
        <p:txBody>
          <a:bodyPr>
            <a:normAutofit/>
          </a:bodyPr>
          <a:lstStyle>
            <a:lvl1pPr marL="0" indent="0" algn="ctr">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4182138"/>
            <a:ext cx="9144000" cy="300413"/>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4" y="4626753"/>
            <a:ext cx="9144001" cy="5167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2" y="892774"/>
            <a:ext cx="9144000" cy="454910"/>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240893" y="4494199"/>
            <a:ext cx="2547965" cy="505100"/>
          </a:xfrm>
          <a:prstGeom prst="rect">
            <a:avLst/>
          </a:prstGeom>
        </p:spPr>
      </p:pic>
    </p:spTree>
    <p:extLst>
      <p:ext uri="{BB962C8B-B14F-4D97-AF65-F5344CB8AC3E}">
        <p14:creationId xmlns:p14="http://schemas.microsoft.com/office/powerpoint/2010/main" val="49716716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00741344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226335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image" Target="../media/image16.png"/><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theme" Target="../theme/theme10.xml"/><Relationship Id="rId2" Type="http://schemas.openxmlformats.org/officeDocument/2006/relationships/slideLayout" Target="../slideLayouts/slideLayout96.xml"/><Relationship Id="rId16" Type="http://schemas.openxmlformats.org/officeDocument/2006/relationships/image" Target="../media/image19.png"/><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5" Type="http://schemas.openxmlformats.org/officeDocument/2006/relationships/image" Target="../media/image18.png"/><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image" Target="../media/image17.jp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3.xml"/><Relationship Id="rId13" Type="http://schemas.openxmlformats.org/officeDocument/2006/relationships/theme" Target="../theme/theme11.xml"/><Relationship Id="rId18" Type="http://schemas.openxmlformats.org/officeDocument/2006/relationships/image" Target="../media/image37.png"/><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slideLayout" Target="../slideLayouts/slideLayout117.xml"/><Relationship Id="rId17" Type="http://schemas.openxmlformats.org/officeDocument/2006/relationships/image" Target="../media/image36.png"/><Relationship Id="rId2" Type="http://schemas.openxmlformats.org/officeDocument/2006/relationships/slideLayout" Target="../slideLayouts/slideLayout107.xml"/><Relationship Id="rId16" Type="http://schemas.openxmlformats.org/officeDocument/2006/relationships/image" Target="../media/image18.png"/><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5" Type="http://schemas.openxmlformats.org/officeDocument/2006/relationships/image" Target="../media/image17.jpg"/><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 Id="rId14" Type="http://schemas.openxmlformats.org/officeDocument/2006/relationships/image" Target="../media/image16.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3.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image" Target="../media/image2.png"/><Relationship Id="rId5" Type="http://schemas.openxmlformats.org/officeDocument/2006/relationships/slideLayout" Target="../slideLayouts/slideLayout9.xml"/><Relationship Id="rId10" Type="http://schemas.openxmlformats.org/officeDocument/2006/relationships/image" Target="../media/image1.jpeg"/><Relationship Id="rId4" Type="http://schemas.openxmlformats.org/officeDocument/2006/relationships/slideLayout" Target="../slideLayouts/slideLayout8.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image" Target="../media/image7.jpeg"/><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theme" Target="../theme/theme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image" Target="../media/image17.jp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image" Target="../media/image16.png"/><Relationship Id="rId2" Type="http://schemas.openxmlformats.org/officeDocument/2006/relationships/slideLayout" Target="../slideLayouts/slideLayout37.xml"/><Relationship Id="rId16" Type="http://schemas.openxmlformats.org/officeDocument/2006/relationships/theme" Target="../theme/theme4.xml"/><Relationship Id="rId20" Type="http://schemas.openxmlformats.org/officeDocument/2006/relationships/image" Target="../media/image19.png"/><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19" Type="http://schemas.openxmlformats.org/officeDocument/2006/relationships/image" Target="../media/image18.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image" Target="../media/image19.pn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image" Target="../media/image18.png"/><Relationship Id="rId2" Type="http://schemas.openxmlformats.org/officeDocument/2006/relationships/slideLayout" Target="../slideLayouts/slideLayout52.xml"/><Relationship Id="rId16" Type="http://schemas.openxmlformats.org/officeDocument/2006/relationships/image" Target="../media/image17.jpg"/><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image" Target="../media/image16.png"/><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image" Target="../media/image31.png"/><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image" Target="../media/image29.jpg"/><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image" Target="../media/image2.png"/><Relationship Id="rId5" Type="http://schemas.openxmlformats.org/officeDocument/2006/relationships/slideLayout" Target="../slideLayouts/slideLayout68.xml"/><Relationship Id="rId10" Type="http://schemas.openxmlformats.org/officeDocument/2006/relationships/image" Target="../media/image1.jpeg"/><Relationship Id="rId4" Type="http://schemas.openxmlformats.org/officeDocument/2006/relationships/slideLayout" Target="../slideLayouts/slideLayout67.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image" Target="../media/image3.png"/><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image" Target="../media/image4.jpeg"/><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image" Target="../media/image2.png"/><Relationship Id="rId5" Type="http://schemas.openxmlformats.org/officeDocument/2006/relationships/slideLayout" Target="../slideLayouts/slideLayout76.xml"/><Relationship Id="rId10" Type="http://schemas.openxmlformats.org/officeDocument/2006/relationships/image" Target="../media/image1.jpeg"/><Relationship Id="rId4" Type="http://schemas.openxmlformats.org/officeDocument/2006/relationships/slideLayout" Target="../slideLayouts/slideLayout75.xml"/><Relationship Id="rId9"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image" Target="../media/image32.png"/><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6" Type="http://schemas.openxmlformats.org/officeDocument/2006/relationships/image" Target="../media/image35.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5" Type="http://schemas.openxmlformats.org/officeDocument/2006/relationships/image" Target="../media/image34.jpeg"/><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image" Target="../media/image33.png"/></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93.xml"/><Relationship Id="rId7" Type="http://schemas.openxmlformats.org/officeDocument/2006/relationships/image" Target="../media/image2.png"/><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image" Target="../media/image1.jpeg"/><Relationship Id="rId5" Type="http://schemas.openxmlformats.org/officeDocument/2006/relationships/theme" Target="../theme/theme9.xml"/><Relationship Id="rId4"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2" name="Picture 1">
            <a:extLst>
              <a:ext uri="{FF2B5EF4-FFF2-40B4-BE49-F238E27FC236}">
                <a16:creationId xmlns:a16="http://schemas.microsoft.com/office/drawing/2014/main" id="{9B7AC5E2-530A-9BE7-7ACB-6883603E6036}"/>
              </a:ext>
            </a:extLst>
          </p:cNvPr>
          <p:cNvPicPr>
            <a:picLocks noChangeAspect="1"/>
          </p:cNvPicPr>
          <p:nvPr userDrawn="1"/>
        </p:nvPicPr>
        <p:blipFill>
          <a:blip r:embed="rId8"/>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38" y="4867623"/>
            <a:ext cx="1044033" cy="273844"/>
          </a:xfrm>
          <a:prstGeom prst="rect">
            <a:avLst/>
          </a:prstGeom>
        </p:spPr>
        <p:txBody>
          <a:bodyPr vert="horz" lIns="91440" tIns="45720" rIns="91440" bIns="45720" rtlCol="0" anchor="ctr"/>
          <a:lstStyle>
            <a:lvl1pPr algn="l">
              <a:defRPr sz="9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103971" y="4869657"/>
            <a:ext cx="7064996" cy="273844"/>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8168967" y="4849094"/>
            <a:ext cx="798706" cy="273844"/>
          </a:xfrm>
          <a:prstGeom prst="rect">
            <a:avLst/>
          </a:prstGeom>
        </p:spPr>
        <p:txBody>
          <a:bodyPr vert="horz" lIns="91440" tIns="45720" rIns="91440" bIns="45720" rtlCol="0" anchor="ctr"/>
          <a:lstStyle>
            <a:lvl1pPr algn="r">
              <a:defRPr sz="9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175583" y="981083"/>
            <a:ext cx="8787735" cy="99314"/>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175396" y="4817412"/>
            <a:ext cx="8343900" cy="94298"/>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4"/>
          <a:stretch>
            <a:fillRect/>
          </a:stretch>
        </p:blipFill>
        <p:spPr>
          <a:xfrm>
            <a:off x="68461" y="51725"/>
            <a:ext cx="1721309" cy="91716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5"/>
          <a:stretch>
            <a:fillRect/>
          </a:stretch>
        </p:blipFill>
        <p:spPr>
          <a:xfrm rot="21067063" flipH="1">
            <a:off x="8678473" y="4785989"/>
            <a:ext cx="390525" cy="400050"/>
          </a:xfrm>
          <a:prstGeom prst="rect">
            <a:avLst/>
          </a:prstGeom>
        </p:spPr>
      </p:pic>
      <p:pic>
        <p:nvPicPr>
          <p:cNvPr id="11" name="Picture 10">
            <a:extLst>
              <a:ext uri="{FF2B5EF4-FFF2-40B4-BE49-F238E27FC236}">
                <a16:creationId xmlns:a16="http://schemas.microsoft.com/office/drawing/2014/main" id="{15D14CBA-8BA5-BA3A-47E7-4331A1726B4B}"/>
              </a:ext>
            </a:extLst>
          </p:cNvPr>
          <p:cNvPicPr>
            <a:picLocks noChangeAspect="1"/>
          </p:cNvPicPr>
          <p:nvPr userDrawn="1"/>
        </p:nvPicPr>
        <p:blipFill>
          <a:blip r:embed="rId16"/>
          <a:stretch>
            <a:fillRect/>
          </a:stretch>
        </p:blipFill>
        <p:spPr>
          <a:xfrm>
            <a:off x="8397875" y="76372"/>
            <a:ext cx="588125" cy="616131"/>
          </a:xfrm>
          <a:prstGeom prst="rect">
            <a:avLst/>
          </a:prstGeom>
        </p:spPr>
      </p:pic>
    </p:spTree>
    <p:extLst>
      <p:ext uri="{BB962C8B-B14F-4D97-AF65-F5344CB8AC3E}">
        <p14:creationId xmlns:p14="http://schemas.microsoft.com/office/powerpoint/2010/main" val="3863134907"/>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dt="0"/>
  <p:txStyles>
    <p:titleStyle>
      <a:lvl1pPr algn="ctr" defTabSz="685800" rtl="0" eaLnBrk="1" latinLnBrk="0" hangingPunct="1">
        <a:lnSpc>
          <a:spcPct val="90000"/>
        </a:lnSpc>
        <a:spcBef>
          <a:spcPct val="0"/>
        </a:spcBef>
        <a:buNone/>
        <a:defRPr sz="2700"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38" y="4867623"/>
            <a:ext cx="1044033" cy="273844"/>
          </a:xfrm>
          <a:prstGeom prst="rect">
            <a:avLst/>
          </a:prstGeom>
        </p:spPr>
        <p:txBody>
          <a:bodyPr vert="horz" lIns="91440" tIns="45720" rIns="91440" bIns="45720" rtlCol="0" anchor="ctr"/>
          <a:lstStyle>
            <a:lvl1pPr algn="l">
              <a:defRPr sz="9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103971" y="4869657"/>
            <a:ext cx="7064996" cy="273844"/>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8168967" y="4849094"/>
            <a:ext cx="798706" cy="273844"/>
          </a:xfrm>
          <a:prstGeom prst="rect">
            <a:avLst/>
          </a:prstGeom>
        </p:spPr>
        <p:txBody>
          <a:bodyPr vert="horz" lIns="91440" tIns="45720" rIns="91440" bIns="45720" rtlCol="0" anchor="ctr"/>
          <a:lstStyle>
            <a:lvl1pPr algn="r">
              <a:defRPr sz="9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4"/>
          <a:stretch>
            <a:fillRect/>
          </a:stretch>
        </p:blipFill>
        <p:spPr>
          <a:xfrm flipV="1">
            <a:off x="175583" y="981083"/>
            <a:ext cx="8787735" cy="99314"/>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4"/>
          <a:stretch>
            <a:fillRect/>
          </a:stretch>
        </p:blipFill>
        <p:spPr>
          <a:xfrm flipV="1">
            <a:off x="175396" y="4817412"/>
            <a:ext cx="8343900" cy="94298"/>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5"/>
          <a:stretch>
            <a:fillRect/>
          </a:stretch>
        </p:blipFill>
        <p:spPr>
          <a:xfrm>
            <a:off x="68461" y="51725"/>
            <a:ext cx="1721309" cy="91716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6"/>
          <a:stretch>
            <a:fillRect/>
          </a:stretch>
        </p:blipFill>
        <p:spPr>
          <a:xfrm rot="21067063" flipH="1">
            <a:off x="8678473" y="4785989"/>
            <a:ext cx="390525" cy="400050"/>
          </a:xfrm>
          <a:prstGeom prst="rect">
            <a:avLst/>
          </a:prstGeom>
        </p:spPr>
      </p:pic>
      <p:pic>
        <p:nvPicPr>
          <p:cNvPr id="11" name="Picture 10" descr="A blue and black logo&#10;&#10;AI-generated content may be incorrect.">
            <a:extLst>
              <a:ext uri="{FF2B5EF4-FFF2-40B4-BE49-F238E27FC236}">
                <a16:creationId xmlns:a16="http://schemas.microsoft.com/office/drawing/2014/main" id="{800CD3FC-0CE8-2CE8-40EE-B92C5738AEE5}"/>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871705" y="102888"/>
            <a:ext cx="1287290" cy="581855"/>
          </a:xfrm>
          <a:prstGeom prst="rect">
            <a:avLst/>
          </a:prstGeom>
        </p:spPr>
      </p:pic>
      <p:pic>
        <p:nvPicPr>
          <p:cNvPr id="14" name="Picture 13" descr="A blue circle with a statue and text&#10;&#10;AI-generated content may be incorrect.">
            <a:extLst>
              <a:ext uri="{FF2B5EF4-FFF2-40B4-BE49-F238E27FC236}">
                <a16:creationId xmlns:a16="http://schemas.microsoft.com/office/drawing/2014/main" id="{4151260B-3307-D09A-B48A-CD5109716EE7}"/>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7253656" y="93961"/>
            <a:ext cx="618050" cy="618050"/>
          </a:xfrm>
          <a:prstGeom prst="rect">
            <a:avLst/>
          </a:prstGeom>
        </p:spPr>
      </p:pic>
    </p:spTree>
    <p:extLst>
      <p:ext uri="{BB962C8B-B14F-4D97-AF65-F5344CB8AC3E}">
        <p14:creationId xmlns:p14="http://schemas.microsoft.com/office/powerpoint/2010/main" val="341014642"/>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Lst>
  <p:hf hdr="0" dt="0"/>
  <p:txStyles>
    <p:titleStyle>
      <a:lvl1pPr algn="ctr" defTabSz="685800" rtl="0" eaLnBrk="1" latinLnBrk="0" hangingPunct="1">
        <a:lnSpc>
          <a:spcPct val="90000"/>
        </a:lnSpc>
        <a:spcBef>
          <a:spcPct val="0"/>
        </a:spcBef>
        <a:buNone/>
        <a:defRPr sz="2700"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10"/>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11"/>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12"/>
          <a:stretch>
            <a:fillRect/>
          </a:stretch>
        </p:blipFill>
        <p:spPr>
          <a:xfrm>
            <a:off x="8305800" y="209550"/>
            <a:ext cx="609600" cy="609600"/>
          </a:xfrm>
          <a:prstGeom prst="rect">
            <a:avLst/>
          </a:prstGeom>
        </p:spPr>
      </p:pic>
      <p:pic>
        <p:nvPicPr>
          <p:cNvPr id="2" name="Picture 1">
            <a:extLst>
              <a:ext uri="{FF2B5EF4-FFF2-40B4-BE49-F238E27FC236}">
                <a16:creationId xmlns:a16="http://schemas.microsoft.com/office/drawing/2014/main" id="{47F4E66E-7708-54C2-309D-D537C8DBC8A2}"/>
              </a:ext>
            </a:extLst>
          </p:cNvPr>
          <p:cNvPicPr>
            <a:picLocks noChangeAspect="1"/>
          </p:cNvPicPr>
          <p:nvPr userDrawn="1"/>
        </p:nvPicPr>
        <p:blipFill>
          <a:blip r:embed="rId13"/>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 id="2147483677" r:id="rId5"/>
    <p:sldLayoutId id="2147483674" r:id="rId6"/>
    <p:sldLayoutId id="2147483675" r:id="rId7"/>
    <p:sldLayoutId id="2147483676" r:id="rId8"/>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726948" y="229517"/>
            <a:ext cx="8140446" cy="325145"/>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686943" y="1275588"/>
            <a:ext cx="7770114" cy="32232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a:extLst>
              <a:ext uri="{FF2B5EF4-FFF2-40B4-BE49-F238E27FC236}">
                <a16:creationId xmlns:a16="http://schemas.microsoft.com/office/drawing/2014/main" id="{0786C5C5-BA40-ED91-0B8F-3E5B695BC2FA}"/>
              </a:ext>
            </a:extLst>
          </p:cNvPr>
          <p:cNvPicPr>
            <a:picLocks noChangeAspect="1"/>
          </p:cNvPicPr>
          <p:nvPr userDrawn="1"/>
        </p:nvPicPr>
        <p:blipFill>
          <a:blip r:embed="rId25" cstate="print">
            <a:extLst>
              <a:ext uri="{28A0092B-C50C-407E-A947-70E740481C1C}">
                <a14:useLocalDpi xmlns:a14="http://schemas.microsoft.com/office/drawing/2010/main"/>
              </a:ext>
            </a:extLst>
          </a:blip>
          <a:srcRect/>
          <a:stretch/>
        </p:blipFill>
        <p:spPr>
          <a:xfrm>
            <a:off x="8872537" y="0"/>
            <a:ext cx="271463" cy="5143500"/>
          </a:xfrm>
          <a:prstGeom prst="rect">
            <a:avLst/>
          </a:prstGeom>
        </p:spPr>
      </p:pic>
      <p:sp>
        <p:nvSpPr>
          <p:cNvPr id="6" name="Slide Number Placeholder 9">
            <a:extLst>
              <a:ext uri="{FF2B5EF4-FFF2-40B4-BE49-F238E27FC236}">
                <a16:creationId xmlns:a16="http://schemas.microsoft.com/office/drawing/2014/main" id="{4394AAFE-E3DF-B28D-63BF-3EFB9EF59BC9}"/>
              </a:ext>
            </a:extLst>
          </p:cNvPr>
          <p:cNvSpPr>
            <a:spLocks noGrp="1"/>
          </p:cNvSpPr>
          <p:nvPr>
            <p:ph type="sldNum" sz="quarter" idx="4"/>
          </p:nvPr>
        </p:nvSpPr>
        <p:spPr>
          <a:xfrm>
            <a:off x="8872538" y="4767263"/>
            <a:ext cx="269189" cy="273844"/>
          </a:xfrm>
          <a:prstGeom prst="rect">
            <a:avLst/>
          </a:prstGeom>
        </p:spPr>
        <p:txBody>
          <a:bodyPr vert="horz" lIns="0" tIns="0" rIns="0" bIns="0" rtlCol="0" anchor="b"/>
          <a:lstStyle>
            <a:lvl1pPr algn="ctr">
              <a:defRPr sz="675" b="1" i="0">
                <a:solidFill>
                  <a:schemeClr val="bg1"/>
                </a:solidFill>
                <a:latin typeface="Helvetica" pitchFamily="2" charset="0"/>
              </a:defRPr>
            </a:lvl1pPr>
          </a:lstStyle>
          <a:p>
            <a:fld id="{F4BAA12D-5F28-3140-935A-44BF4B54B6B6}" type="slidenum">
              <a:rPr lang="en-US" smtClean="0"/>
              <a:pPr/>
              <a:t>‹#›</a:t>
            </a:fld>
            <a:endParaRPr lang="en-US" dirty="0"/>
          </a:p>
        </p:txBody>
      </p:sp>
      <p:sp>
        <p:nvSpPr>
          <p:cNvPr id="10" name="Date Placeholder 3">
            <a:extLst>
              <a:ext uri="{FF2B5EF4-FFF2-40B4-BE49-F238E27FC236}">
                <a16:creationId xmlns:a16="http://schemas.microsoft.com/office/drawing/2014/main" id="{2CE553BB-E886-DE6F-F16C-696C36EA8549}"/>
              </a:ext>
            </a:extLst>
          </p:cNvPr>
          <p:cNvSpPr>
            <a:spLocks noGrp="1"/>
          </p:cNvSpPr>
          <p:nvPr>
            <p:ph type="dt" sz="half" idx="2"/>
          </p:nvPr>
        </p:nvSpPr>
        <p:spPr>
          <a:xfrm>
            <a:off x="274320" y="4768214"/>
            <a:ext cx="506526" cy="274320"/>
          </a:xfrm>
          <a:prstGeom prst="rect">
            <a:avLst/>
          </a:prstGeom>
        </p:spPr>
        <p:txBody>
          <a:bodyPr vert="horz" wrap="square" lIns="0" tIns="0" rIns="0" bIns="0" numCol="1" anchor="b" anchorCtr="0" compatLnSpc="1">
            <a:prstTxWarp prst="textNoShape">
              <a:avLst/>
            </a:prstTxWarp>
          </a:bodyPr>
          <a:lstStyle>
            <a:lvl1pPr algn="l">
              <a:defRPr sz="675" smtClean="0">
                <a:solidFill>
                  <a:schemeClr val="accent1"/>
                </a:solidFill>
                <a:latin typeface="Helvetica" charset="0"/>
                <a:cs typeface="ＭＳ Ｐゴシック" charset="0"/>
              </a:defRPr>
            </a:lvl1pPr>
          </a:lstStyle>
          <a:p>
            <a:pPr>
              <a:defRPr/>
            </a:pPr>
            <a:endParaRPr lang="en-US" dirty="0"/>
          </a:p>
        </p:txBody>
      </p:sp>
      <p:sp>
        <p:nvSpPr>
          <p:cNvPr id="12" name="Footer Placeholder 8">
            <a:extLst>
              <a:ext uri="{FF2B5EF4-FFF2-40B4-BE49-F238E27FC236}">
                <a16:creationId xmlns:a16="http://schemas.microsoft.com/office/drawing/2014/main" id="{7D89A822-DC7D-79CA-3EF6-AF26B05C52B0}"/>
              </a:ext>
            </a:extLst>
          </p:cNvPr>
          <p:cNvSpPr>
            <a:spLocks noGrp="1"/>
          </p:cNvSpPr>
          <p:nvPr>
            <p:ph type="ftr" sz="quarter" idx="3"/>
          </p:nvPr>
        </p:nvSpPr>
        <p:spPr>
          <a:xfrm>
            <a:off x="872410" y="4767263"/>
            <a:ext cx="3406982" cy="274320"/>
          </a:xfrm>
          <a:prstGeom prst="rect">
            <a:avLst/>
          </a:prstGeom>
        </p:spPr>
        <p:txBody>
          <a:bodyPr lIns="0" tIns="0" rIns="0" bIns="0" anchor="b"/>
          <a:lstStyle>
            <a:lvl1pPr marL="0" algn="l" defTabSz="685800" rtl="0" eaLnBrk="1" latinLnBrk="0" hangingPunct="1">
              <a:defRPr lang="en-US" sz="675" kern="1200" smtClean="0">
                <a:solidFill>
                  <a:schemeClr val="accent1"/>
                </a:solidFill>
                <a:latin typeface="Helvetica" charset="0"/>
                <a:ea typeface="+mn-ea"/>
                <a:cs typeface="ＭＳ Ｐゴシック" charset="0"/>
              </a:defRPr>
            </a:lvl1pPr>
          </a:lstStyle>
          <a:p>
            <a:pPr>
              <a:defRPr/>
            </a:pPr>
            <a:r>
              <a:rPr lang="en-GB"/>
              <a:t>IMCC Cooling Demonstrator Workshop - 5-7 Nov 2025 - R. Losito</a:t>
            </a:r>
            <a:endParaRPr lang="en-US" dirty="0"/>
          </a:p>
        </p:txBody>
      </p:sp>
    </p:spTree>
    <p:extLst>
      <p:ext uri="{BB962C8B-B14F-4D97-AF65-F5344CB8AC3E}">
        <p14:creationId xmlns:p14="http://schemas.microsoft.com/office/powerpoint/2010/main" val="391261019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Lst>
  <p:hf hdr="0" dt="0"/>
  <p:txStyles>
    <p:titleStyle>
      <a:lvl1pPr algn="l" defTabSz="685800" rtl="0" eaLnBrk="1" latinLnBrk="0" hangingPunct="1">
        <a:lnSpc>
          <a:spcPct val="85000"/>
        </a:lnSpc>
        <a:spcBef>
          <a:spcPct val="0"/>
        </a:spcBef>
        <a:buNone/>
        <a:defRPr sz="2700" b="1" i="0" kern="1200" spc="-38" baseline="0">
          <a:solidFill>
            <a:schemeClr val="tx1"/>
          </a:solidFill>
          <a:latin typeface="Helvetica" pitchFamily="2" charset="0"/>
          <a:ea typeface="+mj-ea"/>
          <a:cs typeface="+mj-cs"/>
        </a:defRPr>
      </a:lvl1pPr>
    </p:titleStyle>
    <p:bodyStyle>
      <a:lvl1pPr marL="171450" indent="-171450" algn="l" defTabSz="685800" rtl="0" eaLnBrk="1" latinLnBrk="0" hangingPunct="1">
        <a:lnSpc>
          <a:spcPct val="100000"/>
        </a:lnSpc>
        <a:spcBef>
          <a:spcPts val="0"/>
        </a:spcBef>
        <a:spcAft>
          <a:spcPts val="600"/>
        </a:spcAft>
        <a:buClr>
          <a:schemeClr val="accent1"/>
        </a:buClr>
        <a:buFont typeface="Arial" panose="020B0604020202020204" pitchFamily="34" charset="0"/>
        <a:buChar char="•"/>
        <a:tabLst/>
        <a:defRPr sz="1500" kern="1200" spc="-15" baseline="0">
          <a:solidFill>
            <a:schemeClr val="tx1"/>
          </a:solidFill>
          <a:latin typeface="Helvetica" pitchFamily="2" charset="0"/>
          <a:ea typeface="+mn-ea"/>
          <a:cs typeface="+mn-cs"/>
        </a:defRPr>
      </a:lvl1pPr>
      <a:lvl2pPr marL="514350" indent="-171450"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spc="-15" baseline="0">
          <a:solidFill>
            <a:schemeClr val="tx1"/>
          </a:solidFill>
          <a:latin typeface="Helvetica" pitchFamily="2" charset="0"/>
          <a:ea typeface="+mn-ea"/>
          <a:cs typeface="+mn-cs"/>
        </a:defRPr>
      </a:lvl2pPr>
      <a:lvl3pPr marL="857250" indent="-171450"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1050" kern="1200" spc="-15" baseline="0">
          <a:solidFill>
            <a:schemeClr val="tx1"/>
          </a:solidFill>
          <a:latin typeface="Helvetica" pitchFamily="2" charset="0"/>
          <a:ea typeface="+mn-ea"/>
          <a:cs typeface="+mn-cs"/>
        </a:defRPr>
      </a:lvl3pPr>
      <a:lvl4pPr marL="1200150" indent="-171450"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1050" kern="1200" spc="-15" baseline="0">
          <a:solidFill>
            <a:schemeClr val="tx1"/>
          </a:solidFill>
          <a:latin typeface="Helvetica" pitchFamily="2" charset="0"/>
          <a:ea typeface="+mn-ea"/>
          <a:cs typeface="+mn-cs"/>
        </a:defRPr>
      </a:lvl4pPr>
      <a:lvl5pPr marL="1543050" indent="-171450" algn="l" defTabSz="685800" rtl="0" eaLnBrk="1" latinLnBrk="0" hangingPunct="1">
        <a:lnSpc>
          <a:spcPct val="100000"/>
        </a:lnSpc>
        <a:spcBef>
          <a:spcPts val="0"/>
        </a:spcBef>
        <a:spcAft>
          <a:spcPts val="600"/>
        </a:spcAft>
        <a:buClr>
          <a:schemeClr val="accent1"/>
        </a:buClr>
        <a:buFont typeface="Arial" panose="020B0604020202020204" pitchFamily="34" charset="0"/>
        <a:buChar char="•"/>
        <a:defRPr sz="1050" kern="1200" spc="-15" baseline="0">
          <a:solidFill>
            <a:schemeClr val="tx1"/>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38" y="4867623"/>
            <a:ext cx="1044033" cy="273844"/>
          </a:xfrm>
          <a:prstGeom prst="rect">
            <a:avLst/>
          </a:prstGeom>
        </p:spPr>
        <p:txBody>
          <a:bodyPr vert="horz" lIns="91440" tIns="45720" rIns="91440" bIns="45720" rtlCol="0" anchor="ctr"/>
          <a:lstStyle>
            <a:lvl1pPr algn="l">
              <a:defRPr sz="9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103971" y="4869657"/>
            <a:ext cx="7064996" cy="273844"/>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8168967" y="4849094"/>
            <a:ext cx="798706" cy="273844"/>
          </a:xfrm>
          <a:prstGeom prst="rect">
            <a:avLst/>
          </a:prstGeom>
        </p:spPr>
        <p:txBody>
          <a:bodyPr vert="horz" lIns="91440" tIns="45720" rIns="91440" bIns="45720" rtlCol="0" anchor="ctr"/>
          <a:lstStyle>
            <a:lvl1pPr algn="r">
              <a:defRPr sz="9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7"/>
          <a:stretch>
            <a:fillRect/>
          </a:stretch>
        </p:blipFill>
        <p:spPr>
          <a:xfrm flipV="1">
            <a:off x="175583" y="981083"/>
            <a:ext cx="8787735" cy="99314"/>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7"/>
          <a:stretch>
            <a:fillRect/>
          </a:stretch>
        </p:blipFill>
        <p:spPr>
          <a:xfrm flipV="1">
            <a:off x="175396" y="4817412"/>
            <a:ext cx="8343900" cy="94298"/>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8"/>
          <a:stretch>
            <a:fillRect/>
          </a:stretch>
        </p:blipFill>
        <p:spPr>
          <a:xfrm>
            <a:off x="68461" y="51725"/>
            <a:ext cx="1721309" cy="91716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9"/>
          <a:stretch>
            <a:fillRect/>
          </a:stretch>
        </p:blipFill>
        <p:spPr>
          <a:xfrm rot="21067063" flipH="1">
            <a:off x="8678473" y="4785989"/>
            <a:ext cx="390525" cy="400050"/>
          </a:xfrm>
          <a:prstGeom prst="rect">
            <a:avLst/>
          </a:prstGeom>
        </p:spPr>
      </p:pic>
      <p:pic>
        <p:nvPicPr>
          <p:cNvPr id="11" name="Picture 10">
            <a:extLst>
              <a:ext uri="{FF2B5EF4-FFF2-40B4-BE49-F238E27FC236}">
                <a16:creationId xmlns:a16="http://schemas.microsoft.com/office/drawing/2014/main" id="{15D14CBA-8BA5-BA3A-47E7-4331A1726B4B}"/>
              </a:ext>
            </a:extLst>
          </p:cNvPr>
          <p:cNvPicPr>
            <a:picLocks noChangeAspect="1"/>
          </p:cNvPicPr>
          <p:nvPr userDrawn="1"/>
        </p:nvPicPr>
        <p:blipFill>
          <a:blip r:embed="rId20"/>
          <a:stretch>
            <a:fillRect/>
          </a:stretch>
        </p:blipFill>
        <p:spPr>
          <a:xfrm>
            <a:off x="8397875" y="76372"/>
            <a:ext cx="588125" cy="616131"/>
          </a:xfrm>
          <a:prstGeom prst="rect">
            <a:avLst/>
          </a:prstGeom>
        </p:spPr>
      </p:pic>
    </p:spTree>
    <p:extLst>
      <p:ext uri="{BB962C8B-B14F-4D97-AF65-F5344CB8AC3E}">
        <p14:creationId xmlns:p14="http://schemas.microsoft.com/office/powerpoint/2010/main" val="79913628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Lst>
  <p:hf hdr="0" dt="0"/>
  <p:txStyles>
    <p:titleStyle>
      <a:lvl1pPr algn="ctr" defTabSz="685800" rtl="0" eaLnBrk="1" latinLnBrk="0" hangingPunct="1">
        <a:lnSpc>
          <a:spcPct val="90000"/>
        </a:lnSpc>
        <a:spcBef>
          <a:spcPct val="0"/>
        </a:spcBef>
        <a:buNone/>
        <a:defRPr sz="2700"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38" y="4867623"/>
            <a:ext cx="1044033" cy="273844"/>
          </a:xfrm>
          <a:prstGeom prst="rect">
            <a:avLst/>
          </a:prstGeom>
        </p:spPr>
        <p:txBody>
          <a:bodyPr vert="horz" lIns="91440" tIns="45720" rIns="91440" bIns="45720" rtlCol="0" anchor="ctr"/>
          <a:lstStyle>
            <a:lvl1pPr algn="l">
              <a:defRPr sz="9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103971" y="4869657"/>
            <a:ext cx="7064996" cy="273844"/>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8168967" y="4849094"/>
            <a:ext cx="798706" cy="273844"/>
          </a:xfrm>
          <a:prstGeom prst="rect">
            <a:avLst/>
          </a:prstGeom>
        </p:spPr>
        <p:txBody>
          <a:bodyPr vert="horz" lIns="91440" tIns="45720" rIns="91440" bIns="45720" rtlCol="0" anchor="ctr"/>
          <a:lstStyle>
            <a:lvl1pPr algn="r">
              <a:defRPr sz="9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5"/>
          <a:stretch>
            <a:fillRect/>
          </a:stretch>
        </p:blipFill>
        <p:spPr>
          <a:xfrm flipV="1">
            <a:off x="175583" y="981083"/>
            <a:ext cx="8787735" cy="99314"/>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5"/>
          <a:stretch>
            <a:fillRect/>
          </a:stretch>
        </p:blipFill>
        <p:spPr>
          <a:xfrm flipV="1">
            <a:off x="175396" y="4817412"/>
            <a:ext cx="8343900" cy="94298"/>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6"/>
          <a:stretch>
            <a:fillRect/>
          </a:stretch>
        </p:blipFill>
        <p:spPr>
          <a:xfrm>
            <a:off x="68461" y="51725"/>
            <a:ext cx="1721309" cy="91716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7"/>
          <a:stretch>
            <a:fillRect/>
          </a:stretch>
        </p:blipFill>
        <p:spPr>
          <a:xfrm rot="21067063" flipH="1">
            <a:off x="8678473" y="4785989"/>
            <a:ext cx="390525" cy="400050"/>
          </a:xfrm>
          <a:prstGeom prst="rect">
            <a:avLst/>
          </a:prstGeom>
        </p:spPr>
      </p:pic>
      <p:pic>
        <p:nvPicPr>
          <p:cNvPr id="11" name="Picture 10">
            <a:extLst>
              <a:ext uri="{FF2B5EF4-FFF2-40B4-BE49-F238E27FC236}">
                <a16:creationId xmlns:a16="http://schemas.microsoft.com/office/drawing/2014/main" id="{15D14CBA-8BA5-BA3A-47E7-4331A1726B4B}"/>
              </a:ext>
            </a:extLst>
          </p:cNvPr>
          <p:cNvPicPr>
            <a:picLocks noChangeAspect="1"/>
          </p:cNvPicPr>
          <p:nvPr userDrawn="1"/>
        </p:nvPicPr>
        <p:blipFill>
          <a:blip r:embed="rId18"/>
          <a:stretch>
            <a:fillRect/>
          </a:stretch>
        </p:blipFill>
        <p:spPr>
          <a:xfrm>
            <a:off x="8397875" y="76372"/>
            <a:ext cx="588125" cy="616131"/>
          </a:xfrm>
          <a:prstGeom prst="rect">
            <a:avLst/>
          </a:prstGeom>
        </p:spPr>
      </p:pic>
    </p:spTree>
    <p:extLst>
      <p:ext uri="{BB962C8B-B14F-4D97-AF65-F5344CB8AC3E}">
        <p14:creationId xmlns:p14="http://schemas.microsoft.com/office/powerpoint/2010/main" val="342990273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Lst>
  <p:hf hdr="0" dt="0"/>
  <p:txStyles>
    <p:titleStyle>
      <a:lvl1pPr algn="ctr" defTabSz="685800" rtl="0" eaLnBrk="1" latinLnBrk="0" hangingPunct="1">
        <a:lnSpc>
          <a:spcPct val="90000"/>
        </a:lnSpc>
        <a:spcBef>
          <a:spcPct val="0"/>
        </a:spcBef>
        <a:buNone/>
        <a:defRPr sz="2700"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10"/>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11"/>
          <a:srcRect/>
          <a:stretch>
            <a:fillRect/>
          </a:stretch>
        </p:blipFill>
        <p:spPr>
          <a:xfrm>
            <a:off x="228601" y="133349"/>
            <a:ext cx="1013798" cy="1013799"/>
          </a:xfrm>
          <a:prstGeom prst="rect">
            <a:avLst/>
          </a:prstGeom>
        </p:spPr>
      </p:pic>
      <p:pic>
        <p:nvPicPr>
          <p:cNvPr id="2" name="Picture 1" descr="A picture containing font, logo, text, graphics&#10;&#10;Description automatically generated">
            <a:extLst>
              <a:ext uri="{FF2B5EF4-FFF2-40B4-BE49-F238E27FC236}">
                <a16:creationId xmlns:a16="http://schemas.microsoft.com/office/drawing/2014/main" id="{EB66D72E-EADD-4D47-5880-4C4399EC250F}"/>
              </a:ext>
            </a:extLst>
          </p:cNvPr>
          <p:cNvPicPr>
            <a:picLocks noChangeAspect="1"/>
          </p:cNvPicPr>
          <p:nvPr userDrawn="1"/>
        </p:nvPicPr>
        <p:blipFill>
          <a:blip r:embed="rId12"/>
          <a:srcRect r="10784" b="1095"/>
          <a:stretch>
            <a:fillRect/>
          </a:stretch>
        </p:blipFill>
        <p:spPr>
          <a:xfrm>
            <a:off x="7903798" y="132250"/>
            <a:ext cx="1011602" cy="506900"/>
          </a:xfrm>
          <a:prstGeom prst="rect">
            <a:avLst/>
          </a:prstGeom>
        </p:spPr>
      </p:pic>
      <p:pic>
        <p:nvPicPr>
          <p:cNvPr id="1026" name="Picture 2">
            <a:extLst>
              <a:ext uri="{FF2B5EF4-FFF2-40B4-BE49-F238E27FC236}">
                <a16:creationId xmlns:a16="http://schemas.microsoft.com/office/drawing/2014/main" id="{6757EB22-827E-0F16-051F-9CE988AA63EC}"/>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789498" y="639150"/>
            <a:ext cx="1240202" cy="37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43561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Lst>
  <p:hf hdr="0" dt="0"/>
  <p:txStyles>
    <p:titleStyle>
      <a:lvl1pPr algn="ctr" defTabSz="457189" rtl="0" eaLnBrk="1" latinLnBrk="0" hangingPunct="1">
        <a:spcBef>
          <a:spcPct val="0"/>
        </a:spcBef>
        <a:buNone/>
        <a:defRPr sz="2800" b="1" kern="1200">
          <a:solidFill>
            <a:schemeClr val="tx1"/>
          </a:solidFill>
          <a:latin typeface="Arial Narrow"/>
          <a:ea typeface="+mj-ea"/>
          <a:cs typeface="Arial Narrow"/>
        </a:defRPr>
      </a:lvl1pPr>
    </p:titleStyle>
    <p:bodyStyle>
      <a:lvl1pPr marL="342892" indent="-342892" algn="l" defTabSz="457189"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31" indent="-285743" algn="l" defTabSz="457189"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2972"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160"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348" indent="-228594" algn="l" defTabSz="457189"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10"/>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11"/>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12"/>
          <a:stretch>
            <a:fillRect/>
          </a:stretch>
        </p:blipFill>
        <p:spPr>
          <a:xfrm>
            <a:off x="8305800" y="209550"/>
            <a:ext cx="609600" cy="609600"/>
          </a:xfrm>
          <a:prstGeom prst="rect">
            <a:avLst/>
          </a:prstGeom>
        </p:spPr>
      </p:pic>
      <p:pic>
        <p:nvPicPr>
          <p:cNvPr id="2" name="Picture 1">
            <a:extLst>
              <a:ext uri="{FF2B5EF4-FFF2-40B4-BE49-F238E27FC236}">
                <a16:creationId xmlns:a16="http://schemas.microsoft.com/office/drawing/2014/main" id="{47F4E66E-7708-54C2-309D-D537C8DBC8A2}"/>
              </a:ext>
            </a:extLst>
          </p:cNvPr>
          <p:cNvPicPr>
            <a:picLocks noChangeAspect="1"/>
          </p:cNvPicPr>
          <p:nvPr userDrawn="1"/>
        </p:nvPicPr>
        <p:blipFill>
          <a:blip r:embed="rId13"/>
          <a:stretch>
            <a:fillRect/>
          </a:stretch>
        </p:blipFill>
        <p:spPr>
          <a:xfrm>
            <a:off x="1144570" y="182159"/>
            <a:ext cx="835142" cy="966530"/>
          </a:xfrm>
          <a:prstGeom prst="rect">
            <a:avLst/>
          </a:prstGeom>
        </p:spPr>
      </p:pic>
    </p:spTree>
    <p:extLst>
      <p:ext uri="{BB962C8B-B14F-4D97-AF65-F5344CB8AC3E}">
        <p14:creationId xmlns:p14="http://schemas.microsoft.com/office/powerpoint/2010/main" val="2138705995"/>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r>
              <a:rPr lang="en-GB"/>
              <a:t>IMCC Cooling Demonstrator Workshop - 5-7 Nov 2025 - R. Losito</a:t>
            </a: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330EA680-D336-4FF7-8B7A-9848BB0A1C32}" type="slidenum">
              <a:rPr lang="en-GB" smtClean="0"/>
              <a:t>‹#›</a:t>
            </a:fld>
            <a:endParaRPr lang="en-GB"/>
          </a:p>
        </p:txBody>
      </p:sp>
      <p:pic>
        <p:nvPicPr>
          <p:cNvPr id="7" name="Picture 6">
            <a:extLst>
              <a:ext uri="{FF2B5EF4-FFF2-40B4-BE49-F238E27FC236}">
                <a16:creationId xmlns:a16="http://schemas.microsoft.com/office/drawing/2014/main" id="{187DD241-392F-4CEE-431C-6C14BB28F18C}"/>
              </a:ext>
            </a:extLst>
          </p:cNvPr>
          <p:cNvPicPr>
            <a:picLocks noChangeAspect="1"/>
          </p:cNvPicPr>
          <p:nvPr userDrawn="1"/>
        </p:nvPicPr>
        <p:blipFill>
          <a:blip r:embed="rId13"/>
          <a:stretch>
            <a:fillRect/>
          </a:stretch>
        </p:blipFill>
        <p:spPr>
          <a:xfrm>
            <a:off x="113697" y="46932"/>
            <a:ext cx="514953" cy="528658"/>
          </a:xfrm>
          <a:prstGeom prst="rect">
            <a:avLst/>
          </a:prstGeom>
        </p:spPr>
      </p:pic>
      <p:pic>
        <p:nvPicPr>
          <p:cNvPr id="8" name="Picture 7">
            <a:extLst>
              <a:ext uri="{FF2B5EF4-FFF2-40B4-BE49-F238E27FC236}">
                <a16:creationId xmlns:a16="http://schemas.microsoft.com/office/drawing/2014/main" id="{9F5446A2-E279-87E9-B877-87B9C42078E6}"/>
              </a:ext>
            </a:extLst>
          </p:cNvPr>
          <p:cNvPicPr>
            <a:picLocks noChangeAspect="1"/>
          </p:cNvPicPr>
          <p:nvPr userDrawn="1"/>
        </p:nvPicPr>
        <p:blipFill>
          <a:blip r:embed="rId14"/>
          <a:srcRect l="2024" t="5555" b="6667"/>
          <a:stretch/>
        </p:blipFill>
        <p:spPr>
          <a:xfrm>
            <a:off x="8086346" y="46931"/>
            <a:ext cx="947696" cy="309872"/>
          </a:xfrm>
          <a:prstGeom prst="rect">
            <a:avLst/>
          </a:prstGeom>
          <a:ln>
            <a:noFill/>
          </a:ln>
        </p:spPr>
      </p:pic>
      <p:pic>
        <p:nvPicPr>
          <p:cNvPr id="9" name="Picture 8">
            <a:extLst>
              <a:ext uri="{FF2B5EF4-FFF2-40B4-BE49-F238E27FC236}">
                <a16:creationId xmlns:a16="http://schemas.microsoft.com/office/drawing/2014/main" id="{7A26B323-2B6F-E7E2-00E7-F64B57D35E96}"/>
              </a:ext>
            </a:extLst>
          </p:cNvPr>
          <p:cNvPicPr>
            <a:picLocks noChangeAspect="1"/>
          </p:cNvPicPr>
          <p:nvPr userDrawn="1"/>
        </p:nvPicPr>
        <p:blipFill>
          <a:blip r:embed="rId15"/>
          <a:stretch>
            <a:fillRect/>
          </a:stretch>
        </p:blipFill>
        <p:spPr>
          <a:xfrm>
            <a:off x="27872" y="4610899"/>
            <a:ext cx="537138" cy="528659"/>
          </a:xfrm>
          <a:prstGeom prst="rect">
            <a:avLst/>
          </a:prstGeom>
          <a:ln>
            <a:noFill/>
          </a:ln>
        </p:spPr>
      </p:pic>
      <p:pic>
        <p:nvPicPr>
          <p:cNvPr id="10" name="Picture 9">
            <a:extLst>
              <a:ext uri="{FF2B5EF4-FFF2-40B4-BE49-F238E27FC236}">
                <a16:creationId xmlns:a16="http://schemas.microsoft.com/office/drawing/2014/main" id="{E73FC98A-F6E6-AAAD-1E66-E8E56C9ED2F8}"/>
              </a:ext>
            </a:extLst>
          </p:cNvPr>
          <p:cNvPicPr>
            <a:picLocks noChangeAspect="1"/>
          </p:cNvPicPr>
          <p:nvPr userDrawn="1"/>
        </p:nvPicPr>
        <p:blipFill>
          <a:blip r:embed="rId16"/>
          <a:stretch>
            <a:fillRect/>
          </a:stretch>
        </p:blipFill>
        <p:spPr>
          <a:xfrm>
            <a:off x="8151069" y="4528136"/>
            <a:ext cx="931601" cy="549374"/>
          </a:xfrm>
          <a:prstGeom prst="rect">
            <a:avLst/>
          </a:prstGeom>
        </p:spPr>
      </p:pic>
    </p:spTree>
    <p:extLst>
      <p:ext uri="{BB962C8B-B14F-4D97-AF65-F5344CB8AC3E}">
        <p14:creationId xmlns:p14="http://schemas.microsoft.com/office/powerpoint/2010/main" val="3952409435"/>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GB"/>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spTree>
    <p:extLst>
      <p:ext uri="{BB962C8B-B14F-4D97-AF65-F5344CB8AC3E}">
        <p14:creationId xmlns:p14="http://schemas.microsoft.com/office/powerpoint/2010/main" val="2556745317"/>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3.png"/><Relationship Id="rId2" Type="http://schemas.openxmlformats.org/officeDocument/2006/relationships/image" Target="../media/image39.png"/><Relationship Id="rId1" Type="http://schemas.openxmlformats.org/officeDocument/2006/relationships/slideLayout" Target="../slideLayouts/slideLayout1.xml"/><Relationship Id="rId6" Type="http://schemas.openxmlformats.org/officeDocument/2006/relationships/image" Target="../media/image41.jpeg"/><Relationship Id="rId5" Type="http://schemas.openxmlformats.org/officeDocument/2006/relationships/image" Target="../media/image2.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14.xml"/><Relationship Id="rId5" Type="http://schemas.openxmlformats.org/officeDocument/2006/relationships/image" Target="../media/image106.png"/><Relationship Id="rId4" Type="http://schemas.openxmlformats.org/officeDocument/2006/relationships/image" Target="../media/image10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42.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42.xml"/></Relationships>
</file>

<file path=ppt/slides/_rels/slide15.xml.rels><?xml version="1.0" encoding="UTF-8" standalone="yes"?>
<Relationships xmlns="http://schemas.openxmlformats.org/package/2006/relationships"><Relationship Id="rId2" Type="http://schemas.openxmlformats.org/officeDocument/2006/relationships/image" Target="../media/image113.tmp"/><Relationship Id="rId1" Type="http://schemas.openxmlformats.org/officeDocument/2006/relationships/slideLayout" Target="../slideLayouts/slideLayout48.xml"/></Relationships>
</file>

<file path=ppt/slides/_rels/slide16.xml.rels><?xml version="1.0" encoding="UTF-8" standalone="yes"?>
<Relationships xmlns="http://schemas.openxmlformats.org/package/2006/relationships"><Relationship Id="rId2" Type="http://schemas.openxmlformats.org/officeDocument/2006/relationships/image" Target="../media/image114.tmp"/><Relationship Id="rId1" Type="http://schemas.openxmlformats.org/officeDocument/2006/relationships/slideLayout" Target="../slideLayouts/slideLayout48.xml"/></Relationships>
</file>

<file path=ppt/slides/_rels/slide17.xml.rels><?xml version="1.0" encoding="UTF-8" standalone="yes"?>
<Relationships xmlns="http://schemas.openxmlformats.org/package/2006/relationships"><Relationship Id="rId2" Type="http://schemas.openxmlformats.org/officeDocument/2006/relationships/image" Target="../media/image115.tmp"/><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5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5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17.png"/></Relationships>
</file>

<file path=ppt/slides/_rels/slide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5.xml"/><Relationship Id="rId1" Type="http://schemas.openxmlformats.org/officeDocument/2006/relationships/tags" Target="../tags/tag1.xml"/><Relationship Id="rId5" Type="http://schemas.openxmlformats.org/officeDocument/2006/relationships/image" Target="../media/image119.png"/><Relationship Id="rId4" Type="http://schemas.openxmlformats.org/officeDocument/2006/relationships/image" Target="../media/image118.tmp"/></Relationships>
</file>

<file path=ppt/slides/_rels/slide21.xml.rels><?xml version="1.0" encoding="UTF-8" standalone="yes"?>
<Relationships xmlns="http://schemas.openxmlformats.org/package/2006/relationships"><Relationship Id="rId3" Type="http://schemas.openxmlformats.org/officeDocument/2006/relationships/image" Target="../media/image120.gif"/><Relationship Id="rId2" Type="http://schemas.openxmlformats.org/officeDocument/2006/relationships/notesSlide" Target="../notesSlides/notesSlide4.xml"/><Relationship Id="rId1" Type="http://schemas.openxmlformats.org/officeDocument/2006/relationships/slideLayout" Target="../slideLayouts/slideLayout65.xml"/><Relationship Id="rId4" Type="http://schemas.openxmlformats.org/officeDocument/2006/relationships/image" Target="../media/image1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23.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75.xml"/></Relationships>
</file>

<file path=ppt/slides/_rels/slide2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81.xml"/><Relationship Id="rId6" Type="http://schemas.openxmlformats.org/officeDocument/2006/relationships/image" Target="../media/image127.jpeg"/><Relationship Id="rId5" Type="http://schemas.openxmlformats.org/officeDocument/2006/relationships/image" Target="../media/image126.jpeg"/><Relationship Id="rId4" Type="http://schemas.openxmlformats.org/officeDocument/2006/relationships/image" Target="../media/image125.png"/></Relationships>
</file>

<file path=ppt/slides/_rels/slide2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5.xml"/><Relationship Id="rId1" Type="http://schemas.openxmlformats.org/officeDocument/2006/relationships/slideLayout" Target="../slideLayouts/slideLayout8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7.xml.rels><?xml version="1.0" encoding="UTF-8" standalone="yes"?>
<Relationships xmlns="http://schemas.openxmlformats.org/package/2006/relationships"><Relationship Id="rId3" Type="http://schemas.openxmlformats.org/officeDocument/2006/relationships/image" Target="../media/image130.svg"/><Relationship Id="rId2" Type="http://schemas.openxmlformats.org/officeDocument/2006/relationships/image" Target="../media/image129.png"/><Relationship Id="rId1" Type="http://schemas.openxmlformats.org/officeDocument/2006/relationships/slideLayout" Target="../slideLayouts/slideLayout93.xml"/><Relationship Id="rId5" Type="http://schemas.openxmlformats.org/officeDocument/2006/relationships/hyperlink" Target="https://indico.cern.ch/event/1507309/" TargetMode="External"/><Relationship Id="rId4" Type="http://schemas.openxmlformats.org/officeDocument/2006/relationships/image" Target="../media/image131.png"/></Relationships>
</file>

<file path=ppt/slides/_rels/slide28.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image" Target="../media/image132.jpeg"/><Relationship Id="rId1" Type="http://schemas.openxmlformats.org/officeDocument/2006/relationships/slideLayout" Target="../slideLayouts/slideLayout94.xml"/></Relationships>
</file>

<file path=ppt/slides/_rels/slide29.xml.rels><?xml version="1.0" encoding="UTF-8" standalone="yes"?>
<Relationships xmlns="http://schemas.openxmlformats.org/package/2006/relationships"><Relationship Id="rId2" Type="http://schemas.openxmlformats.org/officeDocument/2006/relationships/image" Target="../media/image134.tmp"/><Relationship Id="rId1" Type="http://schemas.openxmlformats.org/officeDocument/2006/relationships/slideLayout" Target="../slideLayouts/slideLayout92.xml"/></Relationships>
</file>

<file path=ppt/slides/_rels/slide3.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tiff"/><Relationship Id="rId4" Type="http://schemas.openxmlformats.org/officeDocument/2006/relationships/image" Target="../media/image47.emf"/></Relationships>
</file>

<file path=ppt/slides/_rels/slide30.xml.rels><?xml version="1.0" encoding="UTF-8" standalone="yes"?>
<Relationships xmlns="http://schemas.openxmlformats.org/package/2006/relationships"><Relationship Id="rId2" Type="http://schemas.openxmlformats.org/officeDocument/2006/relationships/image" Target="../media/image135.tmp"/><Relationship Id="rId1" Type="http://schemas.openxmlformats.org/officeDocument/2006/relationships/slideLayout" Target="../slideLayouts/slideLayout52.xml"/></Relationships>
</file>

<file path=ppt/slides/_rels/slide31.xml.rels><?xml version="1.0" encoding="UTF-8" standalone="yes"?>
<Relationships xmlns="http://schemas.openxmlformats.org/package/2006/relationships"><Relationship Id="rId2" Type="http://schemas.openxmlformats.org/officeDocument/2006/relationships/image" Target="../media/image136.tmp"/><Relationship Id="rId1" Type="http://schemas.openxmlformats.org/officeDocument/2006/relationships/slideLayout" Target="../slideLayouts/slideLayout52.xml"/></Relationships>
</file>

<file path=ppt/slides/_rels/slide32.xml.rels><?xml version="1.0" encoding="UTF-8" standalone="yes"?>
<Relationships xmlns="http://schemas.openxmlformats.org/package/2006/relationships"><Relationship Id="rId2" Type="http://schemas.openxmlformats.org/officeDocument/2006/relationships/image" Target="../media/image137.tmp"/><Relationship Id="rId1" Type="http://schemas.openxmlformats.org/officeDocument/2006/relationships/slideLayout" Target="../slideLayouts/slideLayout52.xml"/></Relationships>
</file>

<file path=ppt/slides/_rels/slide33.xml.rels><?xml version="1.0" encoding="UTF-8" standalone="yes"?>
<Relationships xmlns="http://schemas.openxmlformats.org/package/2006/relationships"><Relationship Id="rId2" Type="http://schemas.openxmlformats.org/officeDocument/2006/relationships/image" Target="../media/image138.tmp"/><Relationship Id="rId1" Type="http://schemas.openxmlformats.org/officeDocument/2006/relationships/slideLayout" Target="../slideLayouts/slideLayout52.xml"/></Relationships>
</file>

<file path=ppt/slides/_rels/slide34.xml.rels><?xml version="1.0" encoding="UTF-8" standalone="yes"?>
<Relationships xmlns="http://schemas.openxmlformats.org/package/2006/relationships"><Relationship Id="rId2" Type="http://schemas.openxmlformats.org/officeDocument/2006/relationships/image" Target="../media/image139.tmp"/><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0.tmp"/><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1.tmp"/><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2.tmp"/><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3.tmp"/><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4.tm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5.tmp"/><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6.tmp"/><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7.tmp"/><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8.tmp"/><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49.tmp"/><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0.tmp"/><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1.tmp"/><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52.tmp"/><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53.tmp"/><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xml"/><Relationship Id="rId1" Type="http://schemas.openxmlformats.org/officeDocument/2006/relationships/slideLayout" Target="../slideLayouts/slideLayout65.xml"/><Relationship Id="rId5" Type="http://schemas.openxmlformats.org/officeDocument/2006/relationships/image" Target="../media/image54.png"/><Relationship Id="rId4" Type="http://schemas.openxmlformats.org/officeDocument/2006/relationships/image" Target="../media/image53.jpeg"/></Relationships>
</file>

<file path=ppt/slides/_rels/slide50.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jpg"/><Relationship Id="rId1" Type="http://schemas.openxmlformats.org/officeDocument/2006/relationships/slideLayout" Target="../slideLayouts/slideLayout110.xml"/><Relationship Id="rId6" Type="http://schemas.openxmlformats.org/officeDocument/2006/relationships/image" Target="../media/image157.png"/><Relationship Id="rId5" Type="http://schemas.openxmlformats.org/officeDocument/2006/relationships/image" Target="../media/image54.png"/><Relationship Id="rId4" Type="http://schemas.openxmlformats.org/officeDocument/2006/relationships/image" Target="../media/image156.png"/></Relationships>
</file>

<file path=ppt/slides/_rels/slide51.xml.rels><?xml version="1.0" encoding="UTF-8" standalone="yes"?>
<Relationships xmlns="http://schemas.openxmlformats.org/package/2006/relationships"><Relationship Id="rId3" Type="http://schemas.openxmlformats.org/officeDocument/2006/relationships/image" Target="../media/image159.jpeg"/><Relationship Id="rId2" Type="http://schemas.openxmlformats.org/officeDocument/2006/relationships/image" Target="../media/image158.png"/><Relationship Id="rId1" Type="http://schemas.openxmlformats.org/officeDocument/2006/relationships/slideLayout" Target="../slideLayouts/slideLayout112.xml"/><Relationship Id="rId4" Type="http://schemas.openxmlformats.org/officeDocument/2006/relationships/image" Target="../media/image160.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5.tmp"/><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6.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7.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3" Type="http://schemas.openxmlformats.org/officeDocument/2006/relationships/image" Target="../media/image65.png"/><Relationship Id="rId18" Type="http://schemas.openxmlformats.org/officeDocument/2006/relationships/image" Target="../media/image70.png"/><Relationship Id="rId26" Type="http://schemas.openxmlformats.org/officeDocument/2006/relationships/image" Target="../media/image78.png"/><Relationship Id="rId39" Type="http://schemas.openxmlformats.org/officeDocument/2006/relationships/image" Target="../media/image91.png"/><Relationship Id="rId21" Type="http://schemas.openxmlformats.org/officeDocument/2006/relationships/image" Target="../media/image73.png"/><Relationship Id="rId34" Type="http://schemas.openxmlformats.org/officeDocument/2006/relationships/image" Target="../media/image86.png"/><Relationship Id="rId42" Type="http://schemas.openxmlformats.org/officeDocument/2006/relationships/image" Target="../media/image94.png"/><Relationship Id="rId47" Type="http://schemas.openxmlformats.org/officeDocument/2006/relationships/image" Target="../media/image99.png"/><Relationship Id="rId50" Type="http://schemas.openxmlformats.org/officeDocument/2006/relationships/image" Target="../media/image102.png"/><Relationship Id="rId7" Type="http://schemas.openxmlformats.org/officeDocument/2006/relationships/image" Target="../media/image59.png"/><Relationship Id="rId2" Type="http://schemas.openxmlformats.org/officeDocument/2006/relationships/notesSlide" Target="../notesSlides/notesSlide2.xml"/><Relationship Id="rId16" Type="http://schemas.openxmlformats.org/officeDocument/2006/relationships/image" Target="../media/image68.png"/><Relationship Id="rId29" Type="http://schemas.openxmlformats.org/officeDocument/2006/relationships/image" Target="../media/image81.png"/><Relationship Id="rId11" Type="http://schemas.openxmlformats.org/officeDocument/2006/relationships/image" Target="../media/image63.png"/><Relationship Id="rId24" Type="http://schemas.openxmlformats.org/officeDocument/2006/relationships/image" Target="../media/image76.png"/><Relationship Id="rId32" Type="http://schemas.openxmlformats.org/officeDocument/2006/relationships/image" Target="../media/image84.png"/><Relationship Id="rId37" Type="http://schemas.openxmlformats.org/officeDocument/2006/relationships/image" Target="../media/image89.png"/><Relationship Id="rId40" Type="http://schemas.openxmlformats.org/officeDocument/2006/relationships/image" Target="../media/image92.png"/><Relationship Id="rId45" Type="http://schemas.openxmlformats.org/officeDocument/2006/relationships/image" Target="../media/image97.png"/><Relationship Id="rId5" Type="http://schemas.openxmlformats.org/officeDocument/2006/relationships/image" Target="../media/image57.png"/><Relationship Id="rId15" Type="http://schemas.openxmlformats.org/officeDocument/2006/relationships/image" Target="../media/image67.png"/><Relationship Id="rId23" Type="http://schemas.openxmlformats.org/officeDocument/2006/relationships/image" Target="../media/image75.png"/><Relationship Id="rId28" Type="http://schemas.openxmlformats.org/officeDocument/2006/relationships/image" Target="../media/image80.png"/><Relationship Id="rId36" Type="http://schemas.openxmlformats.org/officeDocument/2006/relationships/image" Target="../media/image88.png"/><Relationship Id="rId49" Type="http://schemas.openxmlformats.org/officeDocument/2006/relationships/image" Target="../media/image101.png"/><Relationship Id="rId10" Type="http://schemas.openxmlformats.org/officeDocument/2006/relationships/image" Target="../media/image62.png"/><Relationship Id="rId19" Type="http://schemas.openxmlformats.org/officeDocument/2006/relationships/image" Target="../media/image71.png"/><Relationship Id="rId31" Type="http://schemas.openxmlformats.org/officeDocument/2006/relationships/image" Target="../media/image83.png"/><Relationship Id="rId44" Type="http://schemas.openxmlformats.org/officeDocument/2006/relationships/image" Target="../media/image96.png"/><Relationship Id="rId4" Type="http://schemas.openxmlformats.org/officeDocument/2006/relationships/image" Target="../media/image56.png"/><Relationship Id="rId9" Type="http://schemas.openxmlformats.org/officeDocument/2006/relationships/image" Target="../media/image61.png"/><Relationship Id="rId14" Type="http://schemas.openxmlformats.org/officeDocument/2006/relationships/image" Target="../media/image66.png"/><Relationship Id="rId22" Type="http://schemas.openxmlformats.org/officeDocument/2006/relationships/image" Target="../media/image74.png"/><Relationship Id="rId27" Type="http://schemas.openxmlformats.org/officeDocument/2006/relationships/image" Target="../media/image79.png"/><Relationship Id="rId30" Type="http://schemas.openxmlformats.org/officeDocument/2006/relationships/image" Target="../media/image82.png"/><Relationship Id="rId35" Type="http://schemas.openxmlformats.org/officeDocument/2006/relationships/image" Target="../media/image87.png"/><Relationship Id="rId43" Type="http://schemas.openxmlformats.org/officeDocument/2006/relationships/image" Target="../media/image95.png"/><Relationship Id="rId48" Type="http://schemas.openxmlformats.org/officeDocument/2006/relationships/image" Target="../media/image100.png"/><Relationship Id="rId8" Type="http://schemas.openxmlformats.org/officeDocument/2006/relationships/image" Target="../media/image60.png"/><Relationship Id="rId3" Type="http://schemas.openxmlformats.org/officeDocument/2006/relationships/image" Target="../media/image55.png"/><Relationship Id="rId12" Type="http://schemas.openxmlformats.org/officeDocument/2006/relationships/image" Target="../media/image64.png"/><Relationship Id="rId17" Type="http://schemas.openxmlformats.org/officeDocument/2006/relationships/image" Target="../media/image69.png"/><Relationship Id="rId25" Type="http://schemas.openxmlformats.org/officeDocument/2006/relationships/image" Target="../media/image77.png"/><Relationship Id="rId33" Type="http://schemas.openxmlformats.org/officeDocument/2006/relationships/image" Target="../media/image85.png"/><Relationship Id="rId38" Type="http://schemas.openxmlformats.org/officeDocument/2006/relationships/image" Target="../media/image90.png"/><Relationship Id="rId46" Type="http://schemas.openxmlformats.org/officeDocument/2006/relationships/image" Target="../media/image98.png"/><Relationship Id="rId20" Type="http://schemas.openxmlformats.org/officeDocument/2006/relationships/image" Target="../media/image72.png"/><Relationship Id="rId41" Type="http://schemas.openxmlformats.org/officeDocument/2006/relationships/image" Target="../media/image93.png"/><Relationship Id="rId1" Type="http://schemas.openxmlformats.org/officeDocument/2006/relationships/slideLayout" Target="../slideLayouts/slideLayout14.xml"/><Relationship Id="rId6" Type="http://schemas.openxmlformats.org/officeDocument/2006/relationships/image" Target="../media/image5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9697" y="3423"/>
            <a:ext cx="9144000" cy="5140960"/>
          </a:xfrm>
          <a:prstGeom prst="rect">
            <a:avLst/>
          </a:prstGeom>
        </p:spPr>
      </p:pic>
      <p:sp>
        <p:nvSpPr>
          <p:cNvPr id="82" name="Titre 81"/>
          <p:cNvSpPr>
            <a:spLocks noGrp="1"/>
          </p:cNvSpPr>
          <p:nvPr>
            <p:ph type="title"/>
          </p:nvPr>
        </p:nvSpPr>
        <p:spPr>
          <a:xfrm>
            <a:off x="9696" y="4067872"/>
            <a:ext cx="7269763" cy="857250"/>
          </a:xfrm>
        </p:spPr>
        <p: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a:ln>
                  <a:noFill/>
                </a:ln>
                <a:solidFill>
                  <a:srgbClr val="FFFEEE"/>
                </a:solidFill>
                <a:effectLst/>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kumimoji="0" lang="en-US" altLang="en-US" sz="2000" i="0" u="none" strike="noStrike" cap="none" normalizeH="0" baseline="0" dirty="0">
              <a:ln>
                <a:noFill/>
              </a:ln>
              <a:solidFill>
                <a:schemeClr val="tx1"/>
              </a:solidFill>
              <a:effectLst/>
              <a:latin typeface="Arial" panose="020B0604020202020204" pitchFamily="34" charset="0"/>
            </a:endParaRPr>
          </a:p>
        </p:txBody>
      </p:sp>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87" name="ZoneTexte 86"/>
          <p:cNvSpPr txBox="1"/>
          <p:nvPr/>
        </p:nvSpPr>
        <p:spPr>
          <a:xfrm>
            <a:off x="3059832" y="3065815"/>
            <a:ext cx="2971800" cy="584775"/>
          </a:xfrm>
          <a:prstGeom prst="rect">
            <a:avLst/>
          </a:prstGeom>
          <a:noFill/>
        </p:spPr>
        <p:txBody>
          <a:bodyPr wrap="square" rtlCol="0">
            <a:spAutoFit/>
          </a:bodyPr>
          <a:lstStyle/>
          <a:p>
            <a:pPr algn="ctr"/>
            <a:r>
              <a:rPr lang="en-US" sz="1600" b="1" dirty="0">
                <a:solidFill>
                  <a:srgbClr val="C00000"/>
                </a:solidFill>
                <a:latin typeface="Arial" panose="020B0604020202020204" pitchFamily="34" charset="0"/>
                <a:cs typeface="Arial" panose="020B0604020202020204" pitchFamily="34" charset="0"/>
              </a:rPr>
              <a:t>R. Losito</a:t>
            </a:r>
          </a:p>
          <a:p>
            <a:pPr algn="ctr"/>
            <a:r>
              <a:rPr lang="en-US" sz="1600" b="1" dirty="0">
                <a:solidFill>
                  <a:srgbClr val="C00000"/>
                </a:solidFill>
                <a:latin typeface="Arial Narrow"/>
              </a:rPr>
              <a:t>CERN</a:t>
            </a:r>
          </a:p>
        </p:txBody>
      </p:sp>
      <p:sp>
        <p:nvSpPr>
          <p:cNvPr id="11" name="ZoneTexte 10"/>
          <p:cNvSpPr txBox="1"/>
          <p:nvPr/>
        </p:nvSpPr>
        <p:spPr>
          <a:xfrm>
            <a:off x="2535766" y="2027121"/>
            <a:ext cx="4377267" cy="1077218"/>
          </a:xfrm>
          <a:prstGeom prst="rect">
            <a:avLst/>
          </a:prstGeom>
          <a:noFill/>
        </p:spPr>
        <p:txBody>
          <a:bodyPr wrap="square" rtlCol="0">
            <a:spAutoFit/>
          </a:bodyPr>
          <a:lstStyle/>
          <a:p>
            <a:pPr algn="ctr"/>
            <a:r>
              <a:rPr lang="en-US" sz="3200" b="1" i="1" dirty="0">
                <a:latin typeface="+mj-lt"/>
                <a:cs typeface="Arial Narrow"/>
              </a:rPr>
              <a:t>EU Project </a:t>
            </a:r>
            <a:r>
              <a:rPr lang="en-US" sz="3200" b="1" i="1" dirty="0" err="1">
                <a:latin typeface="+mj-lt"/>
                <a:cs typeface="Arial Narrow"/>
              </a:rPr>
              <a:t>MuCol</a:t>
            </a:r>
            <a:r>
              <a:rPr lang="en-US" sz="3200" b="1" i="1" dirty="0">
                <a:latin typeface="+mj-lt"/>
                <a:cs typeface="Arial Narrow"/>
              </a:rPr>
              <a:t> </a:t>
            </a:r>
          </a:p>
          <a:p>
            <a:pPr algn="ctr"/>
            <a:r>
              <a:rPr lang="en-US" sz="3200" b="1" i="1" dirty="0">
                <a:latin typeface="+mj-lt"/>
                <a:cs typeface="Arial Narrow"/>
              </a:rPr>
              <a:t>Status and Plans</a:t>
            </a:r>
            <a:endParaRPr lang="en-GB" sz="3200" b="1" i="1" dirty="0">
              <a:latin typeface="+mj-lt"/>
            </a:endParaRPr>
          </a:p>
        </p:txBody>
      </p:sp>
      <p:sp>
        <p:nvSpPr>
          <p:cNvPr id="2" name="Rectangle 1">
            <a:extLst>
              <a:ext uri="{FF2B5EF4-FFF2-40B4-BE49-F238E27FC236}">
                <a16:creationId xmlns:a16="http://schemas.microsoft.com/office/drawing/2014/main" id="{A8773B95-A0ED-29AA-53E5-160AC4237AE7}"/>
              </a:ext>
            </a:extLst>
          </p:cNvPr>
          <p:cNvSpPr>
            <a:spLocks noChangeArrowheads="1"/>
          </p:cNvSpPr>
          <p:nvPr/>
        </p:nvSpPr>
        <p:spPr bwMode="auto">
          <a:xfrm>
            <a:off x="0" y="-446276"/>
            <a:ext cx="161454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r>
              <a:rPr kumimoji="0" lang="en-US" altLang="en-US" sz="5200" b="0" i="0" u="none" strike="noStrike" cap="none" normalizeH="0" baseline="0" dirty="0">
                <a:ln>
                  <a:noFill/>
                </a:ln>
                <a:solidFill>
                  <a:schemeClr val="tx1"/>
                </a:solidFill>
                <a:effectLst/>
                <a:latin typeface="Arial" panose="020B0604020202020204" pitchFamily="34" charset="0"/>
              </a:rPr>
              <a:t>       </a:t>
            </a:r>
          </a:p>
        </p:txBody>
      </p:sp>
      <p:pic>
        <p:nvPicPr>
          <p:cNvPr id="2050" name="Picture 2" descr="Drapeau-europe">
            <a:extLst>
              <a:ext uri="{FF2B5EF4-FFF2-40B4-BE49-F238E27FC236}">
                <a16:creationId xmlns:a16="http://schemas.microsoft.com/office/drawing/2014/main" id="{936DA691-FB29-50B0-3EBF-E958EA469F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51129" y="3987344"/>
            <a:ext cx="1792871" cy="119068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65A64A8-5595-ABEC-56FE-B734C626D7E4}"/>
              </a:ext>
            </a:extLst>
          </p:cNvPr>
          <p:cNvPicPr>
            <a:picLocks noChangeAspect="1"/>
          </p:cNvPicPr>
          <p:nvPr/>
        </p:nvPicPr>
        <p:blipFill>
          <a:blip r:embed="rId7"/>
          <a:stretch>
            <a:fillRect/>
          </a:stretch>
        </p:blipFill>
        <p:spPr>
          <a:xfrm>
            <a:off x="1533697" y="203434"/>
            <a:ext cx="1103784" cy="127743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E06904E4-A96E-9FBB-74B6-9D7A3B95A3D1}"/>
                  </a:ext>
                </a:extLst>
              </p:cNvPr>
              <p:cNvSpPr>
                <a:spLocks noGrp="1"/>
              </p:cNvSpPr>
              <p:nvPr>
                <p:ph type="body" sz="quarter" idx="10"/>
              </p:nvPr>
            </p:nvSpPr>
            <p:spPr>
              <a:xfrm>
                <a:off x="685799" y="824814"/>
                <a:ext cx="7495794" cy="3942449"/>
              </a:xfrm>
            </p:spPr>
            <p:txBody>
              <a:bodyPr/>
              <a:lstStyle/>
              <a:p>
                <a:r>
                  <a:rPr lang="en-US" dirty="0"/>
                  <a:t>Producing a proton beam is relatively easier than producing a muon beam</a:t>
                </a:r>
              </a:p>
              <a:p>
                <a:r>
                  <a:rPr lang="en-US" dirty="0"/>
                  <a:t>The proton is a hadron and experiences strong interactions</a:t>
                </a:r>
              </a:p>
              <a:p>
                <a:pPr lvl="1"/>
                <a:r>
                  <a:rPr lang="en-US" dirty="0"/>
                  <a:t>For kinetic energy below 200 MeV, the dominant strong-interaction mode is elastic scattering</a:t>
                </a:r>
              </a:p>
              <a:p>
                <a:pPr lvl="1"/>
                <a:r>
                  <a:rPr lang="en-US" dirty="0"/>
                  <a:t>The muon, as a lepton, interacts only electromagnetically</a:t>
                </a:r>
              </a:p>
              <a:p>
                <a:r>
                  <a:rPr lang="en-US" dirty="0"/>
                  <a:t>Proton is 9 times heavier than muon</a:t>
                </a:r>
              </a:p>
              <a:p>
                <a:pPr lvl="1"/>
                <a:r>
                  <a:rPr lang="en-US" dirty="0"/>
                  <a:t>Therefore, matching parameters between proton and muon beams requires compromises</a:t>
                </a:r>
              </a:p>
              <a:p>
                <a:pPr lvl="2"/>
                <a:r>
                  <a:rPr lang="en-US" dirty="0"/>
                  <a:t>Match momentum </a:t>
                </a:r>
                <a14:m>
                  <m:oMath xmlns:m="http://schemas.openxmlformats.org/officeDocument/2006/math">
                    <m:r>
                      <a:rPr lang="en-US" b="0" i="1" smtClean="0">
                        <a:latin typeface="Cambria Math" panose="02040503050406030204" pitchFamily="18" charset="0"/>
                      </a:rPr>
                      <m:t>𝑝</m:t>
                    </m:r>
                  </m:oMath>
                </a14:m>
                <a:endParaRPr lang="en-US" dirty="0"/>
              </a:p>
              <a:p>
                <a:pPr lvl="2"/>
                <a:r>
                  <a:rPr lang="en-US" dirty="0"/>
                  <a:t>Match velocity </a:t>
                </a:r>
                <a14:m>
                  <m:oMath xmlns:m="http://schemas.openxmlformats.org/officeDocument/2006/math">
                    <m:r>
                      <a:rPr lang="en-US" i="1" smtClean="0">
                        <a:latin typeface="Cambria Math" panose="02040503050406030204" pitchFamily="18" charset="0"/>
                        <a:ea typeface="Cambria Math" panose="02040503050406030204" pitchFamily="18" charset="0"/>
                      </a:rPr>
                      <m:t>𝛽</m:t>
                    </m:r>
                  </m:oMath>
                </a14:m>
                <a:endParaRPr lang="en-US" dirty="0"/>
              </a:p>
            </p:txBody>
          </p:sp>
        </mc:Choice>
        <mc:Fallback xmlns="">
          <p:sp>
            <p:nvSpPr>
              <p:cNvPr id="2" name="Text Placeholder 1">
                <a:extLst>
                  <a:ext uri="{FF2B5EF4-FFF2-40B4-BE49-F238E27FC236}">
                    <a16:creationId xmlns:a16="http://schemas.microsoft.com/office/drawing/2014/main" id="{E06904E4-A96E-9FBB-74B6-9D7A3B95A3D1}"/>
                  </a:ext>
                </a:extLst>
              </p:cNvPr>
              <p:cNvSpPr>
                <a:spLocks noGrp="1" noRot="1" noChangeAspect="1" noMove="1" noResize="1" noEditPoints="1" noAdjustHandles="1" noChangeArrowheads="1" noChangeShapeType="1" noTextEdit="1"/>
              </p:cNvSpPr>
              <p:nvPr>
                <p:ph type="body" sz="quarter" idx="10"/>
              </p:nvPr>
            </p:nvSpPr>
            <p:spPr>
              <a:xfrm>
                <a:off x="685799" y="824814"/>
                <a:ext cx="7495794" cy="3942449"/>
              </a:xfrm>
              <a:blipFill>
                <a:blip r:embed="rId2"/>
                <a:stretch>
                  <a:fillRect l="-1382" t="-1391"/>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A0E96DDF-A373-757C-2487-F4FD8BE22C6A}"/>
              </a:ext>
            </a:extLst>
          </p:cNvPr>
          <p:cNvSpPr>
            <a:spLocks noGrp="1"/>
          </p:cNvSpPr>
          <p:nvPr>
            <p:ph type="title"/>
          </p:nvPr>
        </p:nvSpPr>
        <p:spPr/>
        <p:txBody>
          <a:bodyPr/>
          <a:lstStyle/>
          <a:p>
            <a:r>
              <a:rPr lang="en-US" dirty="0"/>
              <a:t>Proton beam for Ionization-Cooling Demo</a:t>
            </a:r>
          </a:p>
        </p:txBody>
      </p:sp>
      <p:sp>
        <p:nvSpPr>
          <p:cNvPr id="6" name="Footer Placeholder 5">
            <a:extLst>
              <a:ext uri="{FF2B5EF4-FFF2-40B4-BE49-F238E27FC236}">
                <a16:creationId xmlns:a16="http://schemas.microsoft.com/office/drawing/2014/main" id="{F31D9D2F-A09A-80B3-D518-BA407680E3BB}"/>
              </a:ext>
            </a:extLst>
          </p:cNvPr>
          <p:cNvSpPr>
            <a:spLocks noGrp="1"/>
          </p:cNvSpPr>
          <p:nvPr>
            <p:ph type="ftr" sz="quarter" idx="39"/>
          </p:nvPr>
        </p:nvSpPr>
        <p:spPr/>
        <p:txBody>
          <a:bodyPr/>
          <a:lstStyle/>
          <a:p>
            <a:pPr>
              <a:defRPr/>
            </a:pPr>
            <a:r>
              <a:rPr lang="en-GB"/>
              <a:t>IMCC Cooling Demonstrator Workshop - 5-7 Nov 2025 - R. Losito</a:t>
            </a:r>
            <a:endParaRPr lang="en-US" dirty="0"/>
          </a:p>
        </p:txBody>
      </p:sp>
      <p:sp>
        <p:nvSpPr>
          <p:cNvPr id="7" name="Slide Number Placeholder 6">
            <a:extLst>
              <a:ext uri="{FF2B5EF4-FFF2-40B4-BE49-F238E27FC236}">
                <a16:creationId xmlns:a16="http://schemas.microsoft.com/office/drawing/2014/main" id="{DD32CD5A-9BB3-5B35-C959-62BBD9109A68}"/>
              </a:ext>
            </a:extLst>
          </p:cNvPr>
          <p:cNvSpPr>
            <a:spLocks noGrp="1"/>
          </p:cNvSpPr>
          <p:nvPr>
            <p:ph type="sldNum" sz="quarter" idx="40"/>
          </p:nvPr>
        </p:nvSpPr>
        <p:spPr/>
        <p:txBody>
          <a:bodyPr/>
          <a:lstStyle/>
          <a:p>
            <a:fld id="{F4BAA12D-5F28-3140-935A-44BF4B54B6B6}" type="slidenum">
              <a:rPr lang="en-US" smtClean="0"/>
              <a:pPr/>
              <a:t>10</a:t>
            </a:fld>
            <a:endParaRPr lang="en-US"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E39C955-FF7C-E737-902F-B59EDAC477F7}"/>
                  </a:ext>
                </a:extLst>
              </p:cNvPr>
              <p:cNvSpPr txBox="1"/>
              <p:nvPr/>
            </p:nvSpPr>
            <p:spPr>
              <a:xfrm>
                <a:off x="4196541" y="3275917"/>
                <a:ext cx="4173963" cy="633315"/>
              </a:xfrm>
              <a:prstGeom prst="rect">
                <a:avLst/>
              </a:prstGeom>
              <a:noFill/>
            </p:spPr>
            <p:txBody>
              <a:bodyPr wrap="none" lIns="0" tIns="0" rIns="0" bIns="0" rtlCol="0">
                <a:spAutoFit/>
              </a:bodyPr>
              <a:lstStyle/>
              <a:p>
                <a:pPr algn="ctr">
                  <a:spcAft>
                    <a:spcPts val="600"/>
                  </a:spcAft>
                </a:pPr>
                <a14:m>
                  <m:oMathPara xmlns:m="http://schemas.openxmlformats.org/officeDocument/2006/math">
                    <m:oMathParaPr>
                      <m:jc m:val="centerGroup"/>
                    </m:oMathParaPr>
                    <m:oMath xmlns:m="http://schemas.openxmlformats.org/officeDocument/2006/math">
                      <m:sSub>
                        <m:sSubPr>
                          <m:ctrlPr>
                            <a:rPr lang="en-US" sz="1350" b="1" i="1">
                              <a:latin typeface="Cambria Math" panose="02040503050406030204" pitchFamily="18" charset="0"/>
                            </a:rPr>
                          </m:ctrlPr>
                        </m:sSubPr>
                        <m:e>
                          <m:d>
                            <m:dPr>
                              <m:begChr m:val="⟨"/>
                              <m:endChr m:val="⟩"/>
                              <m:ctrlPr>
                                <a:rPr lang="en-US" sz="1350" b="1" i="1">
                                  <a:latin typeface="Cambria Math" panose="02040503050406030204" pitchFamily="18" charset="0"/>
                                </a:rPr>
                              </m:ctrlPr>
                            </m:dPr>
                            <m:e>
                              <m:r>
                                <a:rPr lang="en-US" sz="1350" b="1" i="1">
                                  <a:latin typeface="Cambria Math" panose="02040503050406030204" pitchFamily="18" charset="0"/>
                                </a:rPr>
                                <m:t>−</m:t>
                              </m:r>
                              <m:f>
                                <m:fPr>
                                  <m:ctrlPr>
                                    <a:rPr lang="en-US" sz="1350" b="1" i="1">
                                      <a:latin typeface="Cambria Math" panose="02040503050406030204" pitchFamily="18" charset="0"/>
                                    </a:rPr>
                                  </m:ctrlPr>
                                </m:fPr>
                                <m:num>
                                  <m:r>
                                    <a:rPr lang="en-US" sz="1350" b="1" i="1">
                                      <a:latin typeface="Cambria Math" panose="02040503050406030204" pitchFamily="18" charset="0"/>
                                    </a:rPr>
                                    <m:t>𝒅𝑬</m:t>
                                  </m:r>
                                </m:num>
                                <m:den>
                                  <m:r>
                                    <a:rPr lang="en-US" sz="1350" b="1" i="1">
                                      <a:latin typeface="Cambria Math" panose="02040503050406030204" pitchFamily="18" charset="0"/>
                                    </a:rPr>
                                    <m:t>𝒅𝒙</m:t>
                                  </m:r>
                                </m:den>
                              </m:f>
                            </m:e>
                          </m:d>
                        </m:e>
                        <m:sub>
                          <m:r>
                            <a:rPr lang="en-US" sz="1350" b="1" i="1">
                              <a:latin typeface="Cambria Math" panose="02040503050406030204" pitchFamily="18" charset="0"/>
                            </a:rPr>
                            <m:t>𝒃𝒐𝒖𝒏𝒅</m:t>
                          </m:r>
                        </m:sub>
                      </m:sSub>
                      <m:r>
                        <a:rPr lang="en-US" sz="1350" b="1" i="1">
                          <a:latin typeface="Cambria Math" panose="02040503050406030204" pitchFamily="18" charset="0"/>
                        </a:rPr>
                        <m:t>=</m:t>
                      </m:r>
                      <m:r>
                        <a:rPr lang="en-US" sz="1350" b="1" i="1">
                          <a:latin typeface="Cambria Math" panose="02040503050406030204" pitchFamily="18" charset="0"/>
                        </a:rPr>
                        <m:t>𝑲</m:t>
                      </m:r>
                      <m:f>
                        <m:fPr>
                          <m:ctrlPr>
                            <a:rPr lang="en-US" sz="1350" b="1" i="1">
                              <a:latin typeface="Cambria Math" panose="02040503050406030204" pitchFamily="18" charset="0"/>
                            </a:rPr>
                          </m:ctrlPr>
                        </m:fPr>
                        <m:num>
                          <m:r>
                            <a:rPr lang="en-US" sz="1350" b="1" i="1">
                              <a:latin typeface="Cambria Math" panose="02040503050406030204" pitchFamily="18" charset="0"/>
                            </a:rPr>
                            <m:t>𝒁</m:t>
                          </m:r>
                        </m:num>
                        <m:den>
                          <m:r>
                            <a:rPr lang="en-US" sz="1350" b="1" i="1">
                              <a:latin typeface="Cambria Math" panose="02040503050406030204" pitchFamily="18" charset="0"/>
                            </a:rPr>
                            <m:t>𝑨</m:t>
                          </m:r>
                        </m:den>
                      </m:f>
                      <m:f>
                        <m:fPr>
                          <m:ctrlPr>
                            <a:rPr lang="en-US" sz="1350" b="1" i="1">
                              <a:latin typeface="Cambria Math" panose="02040503050406030204" pitchFamily="18" charset="0"/>
                            </a:rPr>
                          </m:ctrlPr>
                        </m:fPr>
                        <m:num>
                          <m:sSup>
                            <m:sSupPr>
                              <m:ctrlPr>
                                <a:rPr lang="en-US" sz="1350" b="1" i="1">
                                  <a:latin typeface="Cambria Math" panose="02040503050406030204" pitchFamily="18" charset="0"/>
                                </a:rPr>
                              </m:ctrlPr>
                            </m:sSupPr>
                            <m:e>
                              <m:r>
                                <a:rPr lang="en-US" sz="1350" b="1" i="1">
                                  <a:latin typeface="Cambria Math" panose="02040503050406030204" pitchFamily="18" charset="0"/>
                                </a:rPr>
                                <m:t>𝒛</m:t>
                              </m:r>
                            </m:e>
                            <m:sup>
                              <m:r>
                                <a:rPr lang="en-US" sz="1350" b="1" i="1">
                                  <a:latin typeface="Cambria Math" panose="02040503050406030204" pitchFamily="18" charset="0"/>
                                </a:rPr>
                                <m:t>𝟐</m:t>
                              </m:r>
                            </m:sup>
                          </m:sSup>
                        </m:num>
                        <m:den>
                          <m:sSup>
                            <m:sSupPr>
                              <m:ctrlPr>
                                <a:rPr lang="en-US" sz="1350" b="1" i="1">
                                  <a:latin typeface="Cambria Math" panose="02040503050406030204" pitchFamily="18" charset="0"/>
                                </a:rPr>
                              </m:ctrlPr>
                            </m:sSupPr>
                            <m:e>
                              <m:r>
                                <a:rPr lang="en-US" sz="1350" b="1" i="1">
                                  <a:latin typeface="Cambria Math" panose="02040503050406030204" pitchFamily="18" charset="0"/>
                                  <a:ea typeface="Cambria Math" panose="02040503050406030204" pitchFamily="18" charset="0"/>
                                </a:rPr>
                                <m:t>𝜷</m:t>
                              </m:r>
                            </m:e>
                            <m:sup>
                              <m:r>
                                <a:rPr lang="en-US" sz="1350" b="1" i="1">
                                  <a:latin typeface="Cambria Math" panose="02040503050406030204" pitchFamily="18" charset="0"/>
                                </a:rPr>
                                <m:t>𝟐</m:t>
                              </m:r>
                            </m:sup>
                          </m:sSup>
                        </m:den>
                      </m:f>
                      <m:d>
                        <m:dPr>
                          <m:begChr m:val="["/>
                          <m:endChr m:val="]"/>
                          <m:ctrlPr>
                            <a:rPr lang="en-US" sz="1350" b="1" i="1">
                              <a:latin typeface="Cambria Math" panose="02040503050406030204" pitchFamily="18" charset="0"/>
                            </a:rPr>
                          </m:ctrlPr>
                        </m:dPr>
                        <m:e>
                          <m:f>
                            <m:fPr>
                              <m:ctrlPr>
                                <a:rPr lang="en-US" sz="1350" b="1" i="1">
                                  <a:latin typeface="Cambria Math" panose="02040503050406030204" pitchFamily="18" charset="0"/>
                                </a:rPr>
                              </m:ctrlPr>
                            </m:fPr>
                            <m:num>
                              <m:r>
                                <a:rPr lang="en-US" sz="1350" b="1" i="1">
                                  <a:latin typeface="Cambria Math" panose="02040503050406030204" pitchFamily="18" charset="0"/>
                                </a:rPr>
                                <m:t>𝟏</m:t>
                              </m:r>
                            </m:num>
                            <m:den>
                              <m:r>
                                <a:rPr lang="en-US" sz="1350" b="1" i="1">
                                  <a:latin typeface="Cambria Math" panose="02040503050406030204" pitchFamily="18" charset="0"/>
                                </a:rPr>
                                <m:t>𝟐</m:t>
                              </m:r>
                            </m:den>
                          </m:f>
                          <m:r>
                            <a:rPr lang="en-US" sz="1350" b="1" i="1">
                              <a:latin typeface="Cambria Math" panose="02040503050406030204" pitchFamily="18" charset="0"/>
                            </a:rPr>
                            <m:t>𝒍𝒏</m:t>
                          </m:r>
                          <m:d>
                            <m:dPr>
                              <m:ctrlPr>
                                <a:rPr lang="en-US" sz="1350" b="1" i="1">
                                  <a:latin typeface="Cambria Math" panose="02040503050406030204" pitchFamily="18" charset="0"/>
                                </a:rPr>
                              </m:ctrlPr>
                            </m:dPr>
                            <m:e>
                              <m:f>
                                <m:fPr>
                                  <m:ctrlPr>
                                    <a:rPr lang="en-US" sz="1350" b="1" i="1">
                                      <a:latin typeface="Cambria Math" panose="02040503050406030204" pitchFamily="18" charset="0"/>
                                    </a:rPr>
                                  </m:ctrlPr>
                                </m:fPr>
                                <m:num>
                                  <m:r>
                                    <a:rPr lang="en-US" sz="1350" b="1" i="1">
                                      <a:latin typeface="Cambria Math" panose="02040503050406030204" pitchFamily="18" charset="0"/>
                                    </a:rPr>
                                    <m:t>𝟐</m:t>
                                  </m:r>
                                  <m:sSub>
                                    <m:sSubPr>
                                      <m:ctrlPr>
                                        <a:rPr lang="en-US" sz="1350" b="1" i="1">
                                          <a:latin typeface="Cambria Math" panose="02040503050406030204" pitchFamily="18" charset="0"/>
                                        </a:rPr>
                                      </m:ctrlPr>
                                    </m:sSubPr>
                                    <m:e>
                                      <m:r>
                                        <a:rPr lang="en-US" sz="1350" b="1" i="1">
                                          <a:latin typeface="Cambria Math" panose="02040503050406030204" pitchFamily="18" charset="0"/>
                                        </a:rPr>
                                        <m:t>𝒎</m:t>
                                      </m:r>
                                    </m:e>
                                    <m:sub>
                                      <m:r>
                                        <a:rPr lang="en-US" sz="1350" b="1" i="1">
                                          <a:latin typeface="Cambria Math" panose="02040503050406030204" pitchFamily="18" charset="0"/>
                                        </a:rPr>
                                        <m:t>𝒆</m:t>
                                      </m:r>
                                    </m:sub>
                                  </m:sSub>
                                  <m:sSup>
                                    <m:sSupPr>
                                      <m:ctrlPr>
                                        <a:rPr lang="en-US" sz="1350" b="1" i="1">
                                          <a:latin typeface="Cambria Math" panose="02040503050406030204" pitchFamily="18" charset="0"/>
                                        </a:rPr>
                                      </m:ctrlPr>
                                    </m:sSupPr>
                                    <m:e>
                                      <m:r>
                                        <a:rPr lang="en-US" sz="1350" b="1" i="1">
                                          <a:latin typeface="Cambria Math" panose="02040503050406030204" pitchFamily="18" charset="0"/>
                                        </a:rPr>
                                        <m:t>𝒄</m:t>
                                      </m:r>
                                    </m:e>
                                    <m:sup>
                                      <m:r>
                                        <a:rPr lang="en-US" sz="1350" b="1" i="1">
                                          <a:latin typeface="Cambria Math" panose="02040503050406030204" pitchFamily="18" charset="0"/>
                                        </a:rPr>
                                        <m:t>𝟐</m:t>
                                      </m:r>
                                    </m:sup>
                                  </m:sSup>
                                  <m:sSup>
                                    <m:sSupPr>
                                      <m:ctrlPr>
                                        <a:rPr lang="en-US" sz="1350" b="1" i="1">
                                          <a:latin typeface="Cambria Math" panose="02040503050406030204" pitchFamily="18" charset="0"/>
                                        </a:rPr>
                                      </m:ctrlPr>
                                    </m:sSupPr>
                                    <m:e>
                                      <m:r>
                                        <a:rPr lang="en-US" sz="1350" b="1" i="1">
                                          <a:latin typeface="Cambria Math" panose="02040503050406030204" pitchFamily="18" charset="0"/>
                                          <a:ea typeface="Cambria Math" panose="02040503050406030204" pitchFamily="18" charset="0"/>
                                        </a:rPr>
                                        <m:t>𝜷</m:t>
                                      </m:r>
                                    </m:e>
                                    <m:sup>
                                      <m:r>
                                        <a:rPr lang="en-US" sz="1350" b="1" i="1">
                                          <a:latin typeface="Cambria Math" panose="02040503050406030204" pitchFamily="18" charset="0"/>
                                        </a:rPr>
                                        <m:t>𝟐</m:t>
                                      </m:r>
                                    </m:sup>
                                  </m:sSup>
                                  <m:sSup>
                                    <m:sSupPr>
                                      <m:ctrlPr>
                                        <a:rPr lang="en-US" sz="1350" b="1" i="1">
                                          <a:latin typeface="Cambria Math" panose="02040503050406030204" pitchFamily="18" charset="0"/>
                                        </a:rPr>
                                      </m:ctrlPr>
                                    </m:sSupPr>
                                    <m:e>
                                      <m:r>
                                        <a:rPr lang="en-US" sz="1350" b="1" i="1">
                                          <a:latin typeface="Cambria Math" panose="02040503050406030204" pitchFamily="18" charset="0"/>
                                          <a:ea typeface="Cambria Math" panose="02040503050406030204" pitchFamily="18" charset="0"/>
                                        </a:rPr>
                                        <m:t>𝜸</m:t>
                                      </m:r>
                                    </m:e>
                                    <m:sup>
                                      <m:r>
                                        <a:rPr lang="en-US" sz="1350" b="1" i="1">
                                          <a:latin typeface="Cambria Math" panose="02040503050406030204" pitchFamily="18" charset="0"/>
                                        </a:rPr>
                                        <m:t>𝟐</m:t>
                                      </m:r>
                                    </m:sup>
                                  </m:sSup>
                                </m:num>
                                <m:den>
                                  <m:sSup>
                                    <m:sSupPr>
                                      <m:ctrlPr>
                                        <a:rPr lang="en-US" sz="1350" b="1" i="1">
                                          <a:latin typeface="Cambria Math" panose="02040503050406030204" pitchFamily="18" charset="0"/>
                                        </a:rPr>
                                      </m:ctrlPr>
                                    </m:sSupPr>
                                    <m:e>
                                      <m:r>
                                        <a:rPr lang="en-US" sz="1350" b="1" i="1">
                                          <a:latin typeface="Cambria Math" panose="02040503050406030204" pitchFamily="18" charset="0"/>
                                        </a:rPr>
                                        <m:t>𝑰</m:t>
                                      </m:r>
                                    </m:e>
                                    <m:sup>
                                      <m:r>
                                        <a:rPr lang="en-US" sz="1350" b="1" i="1">
                                          <a:latin typeface="Cambria Math" panose="02040503050406030204" pitchFamily="18" charset="0"/>
                                        </a:rPr>
                                        <m:t>𝟐</m:t>
                                      </m:r>
                                    </m:sup>
                                  </m:sSup>
                                </m:den>
                              </m:f>
                              <m:sSub>
                                <m:sSubPr>
                                  <m:ctrlPr>
                                    <a:rPr lang="en-US" sz="1350" b="1" i="1">
                                      <a:latin typeface="Cambria Math" panose="02040503050406030204" pitchFamily="18" charset="0"/>
                                    </a:rPr>
                                  </m:ctrlPr>
                                </m:sSubPr>
                                <m:e>
                                  <m:r>
                                    <a:rPr lang="en-US" sz="1350" b="1" i="1">
                                      <a:latin typeface="Cambria Math" panose="02040503050406030204" pitchFamily="18" charset="0"/>
                                    </a:rPr>
                                    <m:t>𝑾</m:t>
                                  </m:r>
                                </m:e>
                                <m:sub>
                                  <m:r>
                                    <a:rPr lang="en-US" sz="1350" b="1" i="1">
                                      <a:latin typeface="Cambria Math" panose="02040503050406030204" pitchFamily="18" charset="0"/>
                                    </a:rPr>
                                    <m:t>𝒎𝒂𝒙</m:t>
                                  </m:r>
                                </m:sub>
                              </m:sSub>
                            </m:e>
                          </m:d>
                          <m:r>
                            <a:rPr lang="en-US" sz="1350" b="1" i="1">
                              <a:latin typeface="Cambria Math" panose="02040503050406030204" pitchFamily="18" charset="0"/>
                            </a:rPr>
                            <m:t>−</m:t>
                          </m:r>
                          <m:sSup>
                            <m:sSupPr>
                              <m:ctrlPr>
                                <a:rPr lang="en-US" sz="1350" b="1" i="1">
                                  <a:latin typeface="Cambria Math" panose="02040503050406030204" pitchFamily="18" charset="0"/>
                                </a:rPr>
                              </m:ctrlPr>
                            </m:sSupPr>
                            <m:e>
                              <m:r>
                                <a:rPr lang="en-US" sz="1350" b="1" i="1">
                                  <a:latin typeface="Cambria Math" panose="02040503050406030204" pitchFamily="18" charset="0"/>
                                  <a:ea typeface="Cambria Math" panose="02040503050406030204" pitchFamily="18" charset="0"/>
                                </a:rPr>
                                <m:t>𝜷</m:t>
                              </m:r>
                            </m:e>
                            <m:sup>
                              <m:r>
                                <a:rPr lang="en-US" sz="1350" b="1" i="1">
                                  <a:latin typeface="Cambria Math" panose="02040503050406030204" pitchFamily="18" charset="0"/>
                                </a:rPr>
                                <m:t>𝟐</m:t>
                              </m:r>
                            </m:sup>
                          </m:sSup>
                        </m:e>
                      </m:d>
                    </m:oMath>
                  </m:oMathPara>
                </a14:m>
                <a:endParaRPr lang="en-US" sz="1350" b="1" dirty="0">
                  <a:latin typeface="Helvetica" pitchFamily="2" charset="0"/>
                </a:endParaRPr>
              </a:p>
            </p:txBody>
          </p:sp>
        </mc:Choice>
        <mc:Fallback xmlns="">
          <p:sp>
            <p:nvSpPr>
              <p:cNvPr id="4" name="TextBox 3">
                <a:extLst>
                  <a:ext uri="{FF2B5EF4-FFF2-40B4-BE49-F238E27FC236}">
                    <a16:creationId xmlns:a16="http://schemas.microsoft.com/office/drawing/2014/main" id="{CE39C955-FF7C-E737-902F-B59EDAC477F7}"/>
                  </a:ext>
                </a:extLst>
              </p:cNvPr>
              <p:cNvSpPr txBox="1">
                <a:spLocks noRot="1" noChangeAspect="1" noMove="1" noResize="1" noEditPoints="1" noAdjustHandles="1" noChangeArrowheads="1" noChangeShapeType="1" noTextEdit="1"/>
              </p:cNvSpPr>
              <p:nvPr/>
            </p:nvSpPr>
            <p:spPr>
              <a:xfrm>
                <a:off x="4196541" y="3275917"/>
                <a:ext cx="4173963" cy="633315"/>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EF9C25A-8BAD-9920-96C7-C5E67077FF5E}"/>
                  </a:ext>
                </a:extLst>
              </p:cNvPr>
              <p:cNvSpPr txBox="1"/>
              <p:nvPr/>
            </p:nvSpPr>
            <p:spPr>
              <a:xfrm>
                <a:off x="4697479" y="3767804"/>
                <a:ext cx="2682145" cy="534121"/>
              </a:xfrm>
              <a:prstGeom prst="rect">
                <a:avLst/>
              </a:prstGeom>
              <a:noFill/>
            </p:spPr>
            <p:txBody>
              <a:bodyPr wrap="none" lIns="0" tIns="0" rIns="0" bIns="0" rtlCol="0">
                <a:spAutoFit/>
              </a:bodyPr>
              <a:lstStyle/>
              <a:p>
                <a:pPr algn="ctr">
                  <a:spcAft>
                    <a:spcPts val="600"/>
                  </a:spcAft>
                </a:pPr>
                <a14:m>
                  <m:oMathPara xmlns:m="http://schemas.openxmlformats.org/officeDocument/2006/math">
                    <m:oMathParaPr>
                      <m:jc m:val="centerGroup"/>
                    </m:oMathParaPr>
                    <m:oMath xmlns:m="http://schemas.openxmlformats.org/officeDocument/2006/math">
                      <m:sSub>
                        <m:sSubPr>
                          <m:ctrlPr>
                            <a:rPr lang="en-US" sz="1350" b="1" i="1">
                              <a:latin typeface="Cambria Math" panose="02040503050406030204" pitchFamily="18" charset="0"/>
                            </a:rPr>
                          </m:ctrlPr>
                        </m:sSubPr>
                        <m:e>
                          <m:r>
                            <a:rPr lang="en-US" sz="1350" b="1" i="1">
                              <a:latin typeface="Cambria Math" panose="02040503050406030204" pitchFamily="18" charset="0"/>
                            </a:rPr>
                            <m:t>𝑾</m:t>
                          </m:r>
                        </m:e>
                        <m:sub>
                          <m:r>
                            <a:rPr lang="en-US" sz="1350" b="1" i="1">
                              <a:latin typeface="Cambria Math" panose="02040503050406030204" pitchFamily="18" charset="0"/>
                            </a:rPr>
                            <m:t>𝒎𝒂𝒙</m:t>
                          </m:r>
                        </m:sub>
                      </m:sSub>
                      <m:r>
                        <a:rPr lang="en-US" sz="1350" b="1" i="1">
                          <a:latin typeface="Cambria Math" panose="02040503050406030204" pitchFamily="18" charset="0"/>
                        </a:rPr>
                        <m:t>=</m:t>
                      </m:r>
                      <m:f>
                        <m:fPr>
                          <m:ctrlPr>
                            <a:rPr lang="en-US" sz="1350" b="1" i="1">
                              <a:latin typeface="Cambria Math" panose="02040503050406030204" pitchFamily="18" charset="0"/>
                            </a:rPr>
                          </m:ctrlPr>
                        </m:fPr>
                        <m:num>
                          <m:r>
                            <a:rPr lang="en-US" sz="1350" b="1" i="1">
                              <a:latin typeface="Cambria Math" panose="02040503050406030204" pitchFamily="18" charset="0"/>
                            </a:rPr>
                            <m:t>𝟐</m:t>
                          </m:r>
                          <m:sSub>
                            <m:sSubPr>
                              <m:ctrlPr>
                                <a:rPr lang="en-US" sz="1350" b="1" i="1">
                                  <a:latin typeface="Cambria Math" panose="02040503050406030204" pitchFamily="18" charset="0"/>
                                </a:rPr>
                              </m:ctrlPr>
                            </m:sSubPr>
                            <m:e>
                              <m:r>
                                <a:rPr lang="en-US" sz="1350" b="1" i="1">
                                  <a:latin typeface="Cambria Math" panose="02040503050406030204" pitchFamily="18" charset="0"/>
                                </a:rPr>
                                <m:t>𝒎</m:t>
                              </m:r>
                            </m:e>
                            <m:sub>
                              <m:r>
                                <a:rPr lang="en-US" sz="1350" b="1" i="1">
                                  <a:latin typeface="Cambria Math" panose="02040503050406030204" pitchFamily="18" charset="0"/>
                                </a:rPr>
                                <m:t>𝒆</m:t>
                              </m:r>
                            </m:sub>
                          </m:sSub>
                          <m:sSup>
                            <m:sSupPr>
                              <m:ctrlPr>
                                <a:rPr lang="en-US" sz="1350" b="1" i="1">
                                  <a:latin typeface="Cambria Math" panose="02040503050406030204" pitchFamily="18" charset="0"/>
                                </a:rPr>
                              </m:ctrlPr>
                            </m:sSupPr>
                            <m:e>
                              <m:r>
                                <a:rPr lang="en-US" sz="1350" b="1" i="1">
                                  <a:latin typeface="Cambria Math" panose="02040503050406030204" pitchFamily="18" charset="0"/>
                                </a:rPr>
                                <m:t>𝒄</m:t>
                              </m:r>
                            </m:e>
                            <m:sup>
                              <m:r>
                                <a:rPr lang="en-US" sz="1350" b="1" i="1">
                                  <a:latin typeface="Cambria Math" panose="02040503050406030204" pitchFamily="18" charset="0"/>
                                </a:rPr>
                                <m:t>𝟐</m:t>
                              </m:r>
                            </m:sup>
                          </m:sSup>
                          <m:sSup>
                            <m:sSupPr>
                              <m:ctrlPr>
                                <a:rPr lang="en-US" sz="1350" b="1" i="1">
                                  <a:latin typeface="Cambria Math" panose="02040503050406030204" pitchFamily="18" charset="0"/>
                                </a:rPr>
                              </m:ctrlPr>
                            </m:sSupPr>
                            <m:e>
                              <m:r>
                                <a:rPr lang="en-US" sz="1350" b="1" i="1">
                                  <a:latin typeface="Cambria Math" panose="02040503050406030204" pitchFamily="18" charset="0"/>
                                  <a:ea typeface="Cambria Math" panose="02040503050406030204" pitchFamily="18" charset="0"/>
                                </a:rPr>
                                <m:t>𝜷</m:t>
                              </m:r>
                            </m:e>
                            <m:sup>
                              <m:r>
                                <a:rPr lang="en-US" sz="1350" b="1" i="1">
                                  <a:latin typeface="Cambria Math" panose="02040503050406030204" pitchFamily="18" charset="0"/>
                                </a:rPr>
                                <m:t>𝟐</m:t>
                              </m:r>
                            </m:sup>
                          </m:sSup>
                          <m:sSup>
                            <m:sSupPr>
                              <m:ctrlPr>
                                <a:rPr lang="en-US" sz="1350" b="1" i="1">
                                  <a:latin typeface="Cambria Math" panose="02040503050406030204" pitchFamily="18" charset="0"/>
                                </a:rPr>
                              </m:ctrlPr>
                            </m:sSupPr>
                            <m:e>
                              <m:r>
                                <a:rPr lang="en-US" sz="1350" b="1" i="1">
                                  <a:latin typeface="Cambria Math" panose="02040503050406030204" pitchFamily="18" charset="0"/>
                                  <a:ea typeface="Cambria Math" panose="02040503050406030204" pitchFamily="18" charset="0"/>
                                </a:rPr>
                                <m:t>𝜸</m:t>
                              </m:r>
                            </m:e>
                            <m:sup>
                              <m:r>
                                <a:rPr lang="en-US" sz="1350" b="1" i="1">
                                  <a:latin typeface="Cambria Math" panose="02040503050406030204" pitchFamily="18" charset="0"/>
                                </a:rPr>
                                <m:t>𝟐</m:t>
                              </m:r>
                            </m:sup>
                          </m:sSup>
                        </m:num>
                        <m:den>
                          <m:r>
                            <a:rPr lang="en-US" sz="1350" b="1" i="1">
                              <a:latin typeface="Cambria Math" panose="02040503050406030204" pitchFamily="18" charset="0"/>
                            </a:rPr>
                            <m:t>𝟏</m:t>
                          </m:r>
                          <m:r>
                            <a:rPr lang="en-US" sz="1350" b="1" i="1">
                              <a:latin typeface="Cambria Math" panose="02040503050406030204" pitchFamily="18" charset="0"/>
                            </a:rPr>
                            <m:t>+</m:t>
                          </m:r>
                          <m:r>
                            <a:rPr lang="en-US" sz="1350" b="1" i="1">
                              <a:latin typeface="Cambria Math" panose="02040503050406030204" pitchFamily="18" charset="0"/>
                            </a:rPr>
                            <m:t>𝟐</m:t>
                          </m:r>
                          <m:f>
                            <m:fPr>
                              <m:type m:val="lin"/>
                              <m:ctrlPr>
                                <a:rPr lang="en-US" sz="1350" b="1" i="1">
                                  <a:latin typeface="Cambria Math" panose="02040503050406030204" pitchFamily="18" charset="0"/>
                                </a:rPr>
                              </m:ctrlPr>
                            </m:fPr>
                            <m:num>
                              <m:r>
                                <a:rPr lang="en-US" sz="1350" b="1" i="1">
                                  <a:latin typeface="Cambria Math" panose="02040503050406030204" pitchFamily="18" charset="0"/>
                                  <a:ea typeface="Cambria Math" panose="02040503050406030204" pitchFamily="18" charset="0"/>
                                </a:rPr>
                                <m:t>𝜸</m:t>
                              </m:r>
                              <m:sSub>
                                <m:sSubPr>
                                  <m:ctrlPr>
                                    <a:rPr lang="en-US" sz="1350" b="1" i="1">
                                      <a:latin typeface="Cambria Math" panose="02040503050406030204" pitchFamily="18" charset="0"/>
                                      <a:ea typeface="Cambria Math" panose="02040503050406030204" pitchFamily="18" charset="0"/>
                                    </a:rPr>
                                  </m:ctrlPr>
                                </m:sSubPr>
                                <m:e>
                                  <m:r>
                                    <a:rPr lang="en-US" sz="1350" b="1" i="1">
                                      <a:latin typeface="Cambria Math" panose="02040503050406030204" pitchFamily="18" charset="0"/>
                                      <a:ea typeface="Cambria Math" panose="02040503050406030204" pitchFamily="18" charset="0"/>
                                    </a:rPr>
                                    <m:t>𝒎</m:t>
                                  </m:r>
                                </m:e>
                                <m:sub>
                                  <m:r>
                                    <a:rPr lang="en-US" sz="1350" b="1" i="1">
                                      <a:latin typeface="Cambria Math" panose="02040503050406030204" pitchFamily="18" charset="0"/>
                                      <a:ea typeface="Cambria Math" panose="02040503050406030204" pitchFamily="18" charset="0"/>
                                    </a:rPr>
                                    <m:t>𝒆</m:t>
                                  </m:r>
                                </m:sub>
                              </m:sSub>
                            </m:num>
                            <m:den>
                              <m:r>
                                <a:rPr lang="en-US" sz="1350" b="1" i="1">
                                  <a:latin typeface="Cambria Math" panose="02040503050406030204" pitchFamily="18" charset="0"/>
                                </a:rPr>
                                <m:t>𝑴</m:t>
                              </m:r>
                            </m:den>
                          </m:f>
                          <m:r>
                            <a:rPr lang="en-US" sz="1350" b="1" i="1">
                              <a:latin typeface="Cambria Math" panose="02040503050406030204" pitchFamily="18" charset="0"/>
                            </a:rPr>
                            <m:t>+</m:t>
                          </m:r>
                          <m:sSup>
                            <m:sSupPr>
                              <m:ctrlPr>
                                <a:rPr lang="en-US" sz="1350" b="1" i="1">
                                  <a:latin typeface="Cambria Math" panose="02040503050406030204" pitchFamily="18" charset="0"/>
                                </a:rPr>
                              </m:ctrlPr>
                            </m:sSupPr>
                            <m:e>
                              <m:d>
                                <m:dPr>
                                  <m:ctrlPr>
                                    <a:rPr lang="en-US" sz="1350" b="1" i="1">
                                      <a:latin typeface="Cambria Math" panose="02040503050406030204" pitchFamily="18" charset="0"/>
                                    </a:rPr>
                                  </m:ctrlPr>
                                </m:dPr>
                                <m:e>
                                  <m:f>
                                    <m:fPr>
                                      <m:type m:val="lin"/>
                                      <m:ctrlPr>
                                        <a:rPr lang="en-US" sz="1350" b="1" i="1">
                                          <a:latin typeface="Cambria Math" panose="02040503050406030204" pitchFamily="18" charset="0"/>
                                        </a:rPr>
                                      </m:ctrlPr>
                                    </m:fPr>
                                    <m:num>
                                      <m:sSub>
                                        <m:sSubPr>
                                          <m:ctrlPr>
                                            <a:rPr lang="en-US" sz="1350" b="1" i="1">
                                              <a:latin typeface="Cambria Math" panose="02040503050406030204" pitchFamily="18" charset="0"/>
                                            </a:rPr>
                                          </m:ctrlPr>
                                        </m:sSubPr>
                                        <m:e>
                                          <m:r>
                                            <a:rPr lang="en-US" sz="1350" b="1" i="1">
                                              <a:latin typeface="Cambria Math" panose="02040503050406030204" pitchFamily="18" charset="0"/>
                                            </a:rPr>
                                            <m:t>𝒎</m:t>
                                          </m:r>
                                        </m:e>
                                        <m:sub>
                                          <m:r>
                                            <a:rPr lang="en-US" sz="1350" b="1" i="1">
                                              <a:latin typeface="Cambria Math" panose="02040503050406030204" pitchFamily="18" charset="0"/>
                                            </a:rPr>
                                            <m:t>𝒆</m:t>
                                          </m:r>
                                        </m:sub>
                                      </m:sSub>
                                    </m:num>
                                    <m:den>
                                      <m:r>
                                        <a:rPr lang="en-US" sz="1350" b="1" i="1">
                                          <a:latin typeface="Cambria Math" panose="02040503050406030204" pitchFamily="18" charset="0"/>
                                        </a:rPr>
                                        <m:t>𝑴</m:t>
                                      </m:r>
                                    </m:den>
                                  </m:f>
                                </m:e>
                              </m:d>
                            </m:e>
                            <m:sup>
                              <m:r>
                                <a:rPr lang="en-US" sz="1350" b="1" i="1">
                                  <a:latin typeface="Cambria Math" panose="02040503050406030204" pitchFamily="18" charset="0"/>
                                </a:rPr>
                                <m:t>𝟐</m:t>
                              </m:r>
                            </m:sup>
                          </m:sSup>
                        </m:den>
                      </m:f>
                    </m:oMath>
                  </m:oMathPara>
                </a14:m>
                <a:endParaRPr lang="en-US" sz="1350" b="1" dirty="0">
                  <a:latin typeface="Helvetica" pitchFamily="2" charset="0"/>
                </a:endParaRPr>
              </a:p>
            </p:txBody>
          </p:sp>
        </mc:Choice>
        <mc:Fallback xmlns="">
          <p:sp>
            <p:nvSpPr>
              <p:cNvPr id="8" name="TextBox 7">
                <a:extLst>
                  <a:ext uri="{FF2B5EF4-FFF2-40B4-BE49-F238E27FC236}">
                    <a16:creationId xmlns:a16="http://schemas.microsoft.com/office/drawing/2014/main" id="{7EF9C25A-8BAD-9920-96C7-C5E67077FF5E}"/>
                  </a:ext>
                </a:extLst>
              </p:cNvPr>
              <p:cNvSpPr txBox="1">
                <a:spLocks noRot="1" noChangeAspect="1" noMove="1" noResize="1" noEditPoints="1" noAdjustHandles="1" noChangeArrowheads="1" noChangeShapeType="1" noTextEdit="1"/>
              </p:cNvSpPr>
              <p:nvPr/>
            </p:nvSpPr>
            <p:spPr>
              <a:xfrm>
                <a:off x="4697479" y="3767804"/>
                <a:ext cx="2682145" cy="534121"/>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47B3836-7A3B-DCCC-0252-388B0B4412C7}"/>
                  </a:ext>
                </a:extLst>
              </p:cNvPr>
              <p:cNvSpPr txBox="1"/>
              <p:nvPr/>
            </p:nvSpPr>
            <p:spPr>
              <a:xfrm>
                <a:off x="4933080" y="4301893"/>
                <a:ext cx="3292568" cy="690767"/>
              </a:xfrm>
              <a:prstGeom prst="rect">
                <a:avLst/>
              </a:prstGeom>
              <a:noFill/>
            </p:spPr>
            <p:txBody>
              <a:bodyPr wrap="none" lIns="0" tIns="0" rIns="0" bIns="0" rtlCol="0">
                <a:spAutoFit/>
              </a:bodyPr>
              <a:lstStyle/>
              <a:p>
                <a:pPr algn="ctr">
                  <a:spcAft>
                    <a:spcPts val="600"/>
                  </a:spcAft>
                </a:pPr>
                <a14:m>
                  <m:oMathPara xmlns:m="http://schemas.openxmlformats.org/officeDocument/2006/math">
                    <m:oMathParaPr>
                      <m:jc m:val="centerGroup"/>
                    </m:oMathParaPr>
                    <m:oMath xmlns:m="http://schemas.openxmlformats.org/officeDocument/2006/math">
                      <m:sSub>
                        <m:sSubPr>
                          <m:ctrlPr>
                            <a:rPr lang="en-US" sz="1350" b="1" i="1">
                              <a:latin typeface="Cambria Math" panose="02040503050406030204" pitchFamily="18" charset="0"/>
                            </a:rPr>
                          </m:ctrlPr>
                        </m:sSubPr>
                        <m:e>
                          <m:r>
                            <a:rPr lang="en-US" sz="1350" b="1" i="1">
                              <a:latin typeface="Cambria Math" panose="02040503050406030204" pitchFamily="18" charset="0"/>
                              <a:ea typeface="Cambria Math" panose="02040503050406030204" pitchFamily="18" charset="0"/>
                            </a:rPr>
                            <m:t>𝜽</m:t>
                          </m:r>
                        </m:e>
                        <m:sub>
                          <m:r>
                            <a:rPr lang="en-US" sz="1350" b="1" i="1">
                              <a:latin typeface="Cambria Math" panose="02040503050406030204" pitchFamily="18" charset="0"/>
                            </a:rPr>
                            <m:t>𝟎</m:t>
                          </m:r>
                        </m:sub>
                      </m:sSub>
                      <m:r>
                        <a:rPr lang="en-US" sz="1350" b="1" i="1">
                          <a:latin typeface="Cambria Math" panose="02040503050406030204" pitchFamily="18" charset="0"/>
                        </a:rPr>
                        <m:t>=</m:t>
                      </m:r>
                      <m:f>
                        <m:fPr>
                          <m:ctrlPr>
                            <a:rPr lang="en-US" sz="1350" b="1" i="1">
                              <a:latin typeface="Cambria Math" panose="02040503050406030204" pitchFamily="18" charset="0"/>
                            </a:rPr>
                          </m:ctrlPr>
                        </m:fPr>
                        <m:num>
                          <m:r>
                            <a:rPr lang="en-US" sz="1350" b="1" i="1">
                              <a:latin typeface="Cambria Math" panose="02040503050406030204" pitchFamily="18" charset="0"/>
                            </a:rPr>
                            <m:t>𝟏𝟑</m:t>
                          </m:r>
                          <m:r>
                            <a:rPr lang="en-US" sz="1350" b="1" i="1">
                              <a:latin typeface="Cambria Math" panose="02040503050406030204" pitchFamily="18" charset="0"/>
                            </a:rPr>
                            <m:t>.</m:t>
                          </m:r>
                          <m:r>
                            <a:rPr lang="en-US" sz="1350" b="1" i="1">
                              <a:latin typeface="Cambria Math" panose="02040503050406030204" pitchFamily="18" charset="0"/>
                            </a:rPr>
                            <m:t>𝟔</m:t>
                          </m:r>
                        </m:num>
                        <m:den>
                          <m:r>
                            <a:rPr lang="en-US" sz="1350" b="1" i="1">
                              <a:latin typeface="Cambria Math" panose="02040503050406030204" pitchFamily="18" charset="0"/>
                              <a:ea typeface="Cambria Math" panose="02040503050406030204" pitchFamily="18" charset="0"/>
                            </a:rPr>
                            <m:t>𝜷</m:t>
                          </m:r>
                          <m:r>
                            <a:rPr lang="en-US" sz="1350" b="1" i="1">
                              <a:latin typeface="Cambria Math" panose="02040503050406030204" pitchFamily="18" charset="0"/>
                              <a:ea typeface="Cambria Math" panose="02040503050406030204" pitchFamily="18" charset="0"/>
                            </a:rPr>
                            <m:t>𝒄𝒑</m:t>
                          </m:r>
                        </m:den>
                      </m:f>
                      <m:r>
                        <a:rPr lang="en-US" sz="1350" b="1" i="1">
                          <a:latin typeface="Cambria Math" panose="02040503050406030204" pitchFamily="18" charset="0"/>
                        </a:rPr>
                        <m:t>𝒛</m:t>
                      </m:r>
                      <m:rad>
                        <m:radPr>
                          <m:degHide m:val="on"/>
                          <m:ctrlPr>
                            <a:rPr lang="en-US" sz="1350" b="1" i="1">
                              <a:latin typeface="Cambria Math" panose="02040503050406030204" pitchFamily="18" charset="0"/>
                            </a:rPr>
                          </m:ctrlPr>
                        </m:radPr>
                        <m:deg/>
                        <m:e>
                          <m:f>
                            <m:fPr>
                              <m:ctrlPr>
                                <a:rPr lang="en-US" sz="1350" b="1" i="1">
                                  <a:latin typeface="Cambria Math" panose="02040503050406030204" pitchFamily="18" charset="0"/>
                                </a:rPr>
                              </m:ctrlPr>
                            </m:fPr>
                            <m:num>
                              <m:r>
                                <a:rPr lang="en-US" sz="1350" b="1" i="1">
                                  <a:latin typeface="Cambria Math" panose="02040503050406030204" pitchFamily="18" charset="0"/>
                                </a:rPr>
                                <m:t>𝒙</m:t>
                              </m:r>
                            </m:num>
                            <m:den>
                              <m:sSub>
                                <m:sSubPr>
                                  <m:ctrlPr>
                                    <a:rPr lang="en-US" sz="1350" b="1" i="1">
                                      <a:latin typeface="Cambria Math" panose="02040503050406030204" pitchFamily="18" charset="0"/>
                                    </a:rPr>
                                  </m:ctrlPr>
                                </m:sSubPr>
                                <m:e>
                                  <m:r>
                                    <a:rPr lang="en-US" sz="1350" b="1" i="1">
                                      <a:latin typeface="Cambria Math" panose="02040503050406030204" pitchFamily="18" charset="0"/>
                                    </a:rPr>
                                    <m:t>𝑿</m:t>
                                  </m:r>
                                </m:e>
                                <m:sub>
                                  <m:r>
                                    <a:rPr lang="en-US" sz="1350" b="1" i="1">
                                      <a:latin typeface="Cambria Math" panose="02040503050406030204" pitchFamily="18" charset="0"/>
                                    </a:rPr>
                                    <m:t>𝟎</m:t>
                                  </m:r>
                                </m:sub>
                              </m:sSub>
                            </m:den>
                          </m:f>
                        </m:e>
                      </m:rad>
                      <m:d>
                        <m:dPr>
                          <m:begChr m:val="["/>
                          <m:endChr m:val="]"/>
                          <m:ctrlPr>
                            <a:rPr lang="en-US" sz="1350" b="1" i="1">
                              <a:latin typeface="Cambria Math" panose="02040503050406030204" pitchFamily="18" charset="0"/>
                            </a:rPr>
                          </m:ctrlPr>
                        </m:dPr>
                        <m:e>
                          <m:r>
                            <a:rPr lang="en-US" sz="1350" b="1" i="1">
                              <a:latin typeface="Cambria Math" panose="02040503050406030204" pitchFamily="18" charset="0"/>
                            </a:rPr>
                            <m:t>𝟏</m:t>
                          </m:r>
                          <m:r>
                            <a:rPr lang="en-US" sz="1350" b="1" i="1">
                              <a:latin typeface="Cambria Math" panose="02040503050406030204" pitchFamily="18" charset="0"/>
                            </a:rPr>
                            <m:t>+</m:t>
                          </m:r>
                          <m:r>
                            <a:rPr lang="en-US" sz="1350" b="1" i="1">
                              <a:latin typeface="Cambria Math" panose="02040503050406030204" pitchFamily="18" charset="0"/>
                            </a:rPr>
                            <m:t>𝟎</m:t>
                          </m:r>
                          <m:r>
                            <a:rPr lang="en-US" sz="1350" b="1" i="1">
                              <a:latin typeface="Cambria Math" panose="02040503050406030204" pitchFamily="18" charset="0"/>
                            </a:rPr>
                            <m:t>.</m:t>
                          </m:r>
                          <m:r>
                            <a:rPr lang="en-US" sz="1350" b="1" i="1">
                              <a:latin typeface="Cambria Math" panose="02040503050406030204" pitchFamily="18" charset="0"/>
                            </a:rPr>
                            <m:t>𝟎𝟖𝟖</m:t>
                          </m:r>
                          <m:sSub>
                            <m:sSubPr>
                              <m:ctrlPr>
                                <a:rPr lang="en-US" sz="1350" b="1" i="1">
                                  <a:latin typeface="Cambria Math" panose="02040503050406030204" pitchFamily="18" charset="0"/>
                                </a:rPr>
                              </m:ctrlPr>
                            </m:sSubPr>
                            <m:e>
                              <m:r>
                                <a:rPr lang="en-US" sz="1350" b="1" i="1">
                                  <a:latin typeface="Cambria Math" panose="02040503050406030204" pitchFamily="18" charset="0"/>
                                </a:rPr>
                                <m:t>𝐥𝐨𝐠</m:t>
                              </m:r>
                            </m:e>
                            <m:sub>
                              <m:r>
                                <a:rPr lang="en-US" sz="1350" b="1" i="1">
                                  <a:latin typeface="Cambria Math" panose="02040503050406030204" pitchFamily="18" charset="0"/>
                                </a:rPr>
                                <m:t>𝟏𝟎</m:t>
                              </m:r>
                            </m:sub>
                          </m:sSub>
                          <m:d>
                            <m:dPr>
                              <m:ctrlPr>
                                <a:rPr lang="en-US" sz="1350" b="1" i="1">
                                  <a:latin typeface="Cambria Math" panose="02040503050406030204" pitchFamily="18" charset="0"/>
                                </a:rPr>
                              </m:ctrlPr>
                            </m:dPr>
                            <m:e>
                              <m:f>
                                <m:fPr>
                                  <m:ctrlPr>
                                    <a:rPr lang="en-US" sz="1350" b="1" i="1">
                                      <a:latin typeface="Cambria Math" panose="02040503050406030204" pitchFamily="18" charset="0"/>
                                    </a:rPr>
                                  </m:ctrlPr>
                                </m:fPr>
                                <m:num>
                                  <m:r>
                                    <a:rPr lang="en-US" sz="1350" b="1" i="1">
                                      <a:latin typeface="Cambria Math" panose="02040503050406030204" pitchFamily="18" charset="0"/>
                                    </a:rPr>
                                    <m:t>𝒙</m:t>
                                  </m:r>
                                  <m:sSup>
                                    <m:sSupPr>
                                      <m:ctrlPr>
                                        <a:rPr lang="en-US" sz="1350" b="1" i="1">
                                          <a:latin typeface="Cambria Math" panose="02040503050406030204" pitchFamily="18" charset="0"/>
                                        </a:rPr>
                                      </m:ctrlPr>
                                    </m:sSupPr>
                                    <m:e>
                                      <m:r>
                                        <a:rPr lang="en-US" sz="1350" b="1" i="1">
                                          <a:latin typeface="Cambria Math" panose="02040503050406030204" pitchFamily="18" charset="0"/>
                                        </a:rPr>
                                        <m:t>𝒛</m:t>
                                      </m:r>
                                    </m:e>
                                    <m:sup>
                                      <m:r>
                                        <a:rPr lang="en-US" sz="1350" b="1" i="1">
                                          <a:latin typeface="Cambria Math" panose="02040503050406030204" pitchFamily="18" charset="0"/>
                                        </a:rPr>
                                        <m:t>𝟐</m:t>
                                      </m:r>
                                    </m:sup>
                                  </m:sSup>
                                </m:num>
                                <m:den>
                                  <m:sSub>
                                    <m:sSubPr>
                                      <m:ctrlPr>
                                        <a:rPr lang="en-US" sz="1350" b="1" i="1">
                                          <a:latin typeface="Cambria Math" panose="02040503050406030204" pitchFamily="18" charset="0"/>
                                        </a:rPr>
                                      </m:ctrlPr>
                                    </m:sSubPr>
                                    <m:e>
                                      <m:r>
                                        <a:rPr lang="en-US" sz="1350" b="1" i="1">
                                          <a:latin typeface="Cambria Math" panose="02040503050406030204" pitchFamily="18" charset="0"/>
                                        </a:rPr>
                                        <m:t>𝑿</m:t>
                                      </m:r>
                                    </m:e>
                                    <m:sub>
                                      <m:r>
                                        <a:rPr lang="en-US" sz="1350" b="1" i="1">
                                          <a:latin typeface="Cambria Math" panose="02040503050406030204" pitchFamily="18" charset="0"/>
                                        </a:rPr>
                                        <m:t>𝟎</m:t>
                                      </m:r>
                                    </m:sub>
                                  </m:sSub>
                                  <m:sSup>
                                    <m:sSupPr>
                                      <m:ctrlPr>
                                        <a:rPr lang="en-US" sz="1350" b="1" i="1">
                                          <a:latin typeface="Cambria Math" panose="02040503050406030204" pitchFamily="18" charset="0"/>
                                        </a:rPr>
                                      </m:ctrlPr>
                                    </m:sSupPr>
                                    <m:e>
                                      <m:r>
                                        <a:rPr lang="en-US" sz="1350" b="1" i="1">
                                          <a:latin typeface="Cambria Math" panose="02040503050406030204" pitchFamily="18" charset="0"/>
                                          <a:ea typeface="Cambria Math" panose="02040503050406030204" pitchFamily="18" charset="0"/>
                                        </a:rPr>
                                        <m:t>𝜷</m:t>
                                      </m:r>
                                    </m:e>
                                    <m:sup>
                                      <m:r>
                                        <a:rPr lang="en-US" sz="1350" b="1" i="1">
                                          <a:latin typeface="Cambria Math" panose="02040503050406030204" pitchFamily="18" charset="0"/>
                                        </a:rPr>
                                        <m:t>𝟐</m:t>
                                      </m:r>
                                    </m:sup>
                                  </m:sSup>
                                </m:den>
                              </m:f>
                            </m:e>
                          </m:d>
                        </m:e>
                      </m:d>
                    </m:oMath>
                  </m:oMathPara>
                </a14:m>
                <a:endParaRPr lang="en-US" sz="1350" b="1" dirty="0">
                  <a:latin typeface="Helvetica" pitchFamily="2" charset="0"/>
                </a:endParaRPr>
              </a:p>
            </p:txBody>
          </p:sp>
        </mc:Choice>
        <mc:Fallback xmlns="">
          <p:sp>
            <p:nvSpPr>
              <p:cNvPr id="9" name="TextBox 8">
                <a:extLst>
                  <a:ext uri="{FF2B5EF4-FFF2-40B4-BE49-F238E27FC236}">
                    <a16:creationId xmlns:a16="http://schemas.microsoft.com/office/drawing/2014/main" id="{C47B3836-7A3B-DCCC-0252-388B0B4412C7}"/>
                  </a:ext>
                </a:extLst>
              </p:cNvPr>
              <p:cNvSpPr txBox="1">
                <a:spLocks noRot="1" noChangeAspect="1" noMove="1" noResize="1" noEditPoints="1" noAdjustHandles="1" noChangeArrowheads="1" noChangeShapeType="1" noTextEdit="1"/>
              </p:cNvSpPr>
              <p:nvPr/>
            </p:nvSpPr>
            <p:spPr>
              <a:xfrm>
                <a:off x="4933080" y="4301893"/>
                <a:ext cx="3292568" cy="690767"/>
              </a:xfrm>
              <a:prstGeom prst="rect">
                <a:avLst/>
              </a:prstGeom>
              <a:blipFill>
                <a:blip r:embed="rId5"/>
                <a:stretch>
                  <a:fillRect/>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441247FD-D760-F30C-C234-220763883ADE}"/>
              </a:ext>
            </a:extLst>
          </p:cNvPr>
          <p:cNvSpPr txBox="1"/>
          <p:nvPr/>
        </p:nvSpPr>
        <p:spPr>
          <a:xfrm>
            <a:off x="4197839" y="2528454"/>
            <a:ext cx="3860993" cy="634789"/>
          </a:xfrm>
          <a:prstGeom prst="rect">
            <a:avLst/>
          </a:prstGeom>
          <a:noFill/>
        </p:spPr>
        <p:txBody>
          <a:bodyPr wrap="none" lIns="274320" tIns="205740" rIns="274320" bIns="205740" rtlCol="0">
            <a:spAutoFit/>
          </a:bodyPr>
          <a:lstStyle/>
          <a:p>
            <a:pPr algn="ctr">
              <a:spcAft>
                <a:spcPts val="600"/>
              </a:spcAft>
            </a:pPr>
            <a:r>
              <a:rPr lang="en-US" sz="1425" b="1" dirty="0">
                <a:latin typeface="Helvetica" pitchFamily="2" charset="0"/>
              </a:rPr>
              <a:t>Basic equations for ionization cooling</a:t>
            </a:r>
          </a:p>
        </p:txBody>
      </p:sp>
    </p:spTree>
    <p:extLst>
      <p:ext uri="{BB962C8B-B14F-4D97-AF65-F5344CB8AC3E}">
        <p14:creationId xmlns:p14="http://schemas.microsoft.com/office/powerpoint/2010/main" val="668029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3A3246-9276-FF7F-EC92-BF4ABF7A33A9}"/>
              </a:ext>
            </a:extLst>
          </p:cNvPr>
          <p:cNvSpPr>
            <a:spLocks noGrp="1"/>
          </p:cNvSpPr>
          <p:nvPr>
            <p:ph type="body" sz="quarter" idx="10"/>
          </p:nvPr>
        </p:nvSpPr>
        <p:spPr>
          <a:xfrm>
            <a:off x="685799" y="827315"/>
            <a:ext cx="7495794" cy="3939948"/>
          </a:xfrm>
        </p:spPr>
        <p:txBody>
          <a:bodyPr/>
          <a:lstStyle/>
          <a:p>
            <a:r>
              <a:rPr lang="en-US" dirty="0"/>
              <a:t>Collective electromagnetic fields induced in the absorber</a:t>
            </a:r>
          </a:p>
          <a:p>
            <a:pPr lvl="1"/>
            <a:r>
              <a:rPr lang="en-US" dirty="0"/>
              <a:t>Beam-induced plasma neutralizes the space charge of the beam</a:t>
            </a:r>
          </a:p>
          <a:p>
            <a:pPr lvl="1"/>
            <a:r>
              <a:rPr lang="en-US" dirty="0"/>
              <a:t>The beam current generates an axial magnetic field that focuses the beam (plasma z-pinch)</a:t>
            </a:r>
          </a:p>
          <a:p>
            <a:pPr lvl="1"/>
            <a:r>
              <a:rPr lang="en-US" dirty="0"/>
              <a:t>The </a:t>
            </a:r>
            <a:r>
              <a:rPr lang="en-US" dirty="0" err="1"/>
              <a:t>betatron</a:t>
            </a:r>
            <a:r>
              <a:rPr lang="en-US" dirty="0"/>
              <a:t> function can be 10-20 % shorter than the design value</a:t>
            </a:r>
          </a:p>
          <a:p>
            <a:pPr lvl="1"/>
            <a:r>
              <a:rPr lang="en-US" dirty="0"/>
              <a:t>Numerical simulations are planned to validate the model</a:t>
            </a:r>
          </a:p>
          <a:p>
            <a:r>
              <a:rPr lang="en-US" dirty="0"/>
              <a:t>Enhancement of energy-loss rate using intense plasma</a:t>
            </a:r>
          </a:p>
          <a:p>
            <a:pPr lvl="1"/>
            <a:r>
              <a:rPr lang="en-US" dirty="0"/>
              <a:t>Nominal plasma density in the absorber is too low to significantly increase the energy-loss rate</a:t>
            </a:r>
          </a:p>
          <a:p>
            <a:pPr lvl="1"/>
            <a:r>
              <a:rPr lang="en-US" dirty="0"/>
              <a:t>If 10 %  of the absorber electrons are ionized, the energy-loss rate increases by about 10 %</a:t>
            </a:r>
          </a:p>
          <a:p>
            <a:pPr lvl="1"/>
            <a:r>
              <a:rPr lang="en-US" dirty="0"/>
              <a:t>Preforming plasma with a laser and particle beam could further enhance the effect</a:t>
            </a:r>
          </a:p>
          <a:p>
            <a:r>
              <a:rPr lang="en-US" dirty="0"/>
              <a:t>Possible ionization cooling demo using a proton beam</a:t>
            </a:r>
          </a:p>
          <a:p>
            <a:pPr lvl="1"/>
            <a:r>
              <a:rPr lang="en-US" dirty="0"/>
              <a:t>Two cases were evaluated: same momentum and same beta</a:t>
            </a:r>
          </a:p>
          <a:p>
            <a:pPr lvl="1"/>
            <a:r>
              <a:rPr lang="en-US" dirty="0"/>
              <a:t>The results indicate that hadronic interactions can be eliminated by momentum-cuts</a:t>
            </a:r>
          </a:p>
          <a:p>
            <a:pPr lvl="1"/>
            <a:r>
              <a:rPr lang="en-US" dirty="0"/>
              <a:t>Search low-energy proton beam facility </a:t>
            </a:r>
          </a:p>
        </p:txBody>
      </p:sp>
      <p:sp>
        <p:nvSpPr>
          <p:cNvPr id="3" name="Title 2">
            <a:extLst>
              <a:ext uri="{FF2B5EF4-FFF2-40B4-BE49-F238E27FC236}">
                <a16:creationId xmlns:a16="http://schemas.microsoft.com/office/drawing/2014/main" id="{5070B3DB-B8AF-6E1B-F186-09FA04A6EFCF}"/>
              </a:ext>
            </a:extLst>
          </p:cNvPr>
          <p:cNvSpPr>
            <a:spLocks noGrp="1"/>
          </p:cNvSpPr>
          <p:nvPr>
            <p:ph type="title"/>
          </p:nvPr>
        </p:nvSpPr>
        <p:spPr/>
        <p:txBody>
          <a:bodyPr/>
          <a:lstStyle/>
          <a:p>
            <a:r>
              <a:rPr lang="en-US" dirty="0"/>
              <a:t>Summary and Outlook</a:t>
            </a:r>
          </a:p>
        </p:txBody>
      </p:sp>
      <p:sp>
        <p:nvSpPr>
          <p:cNvPr id="6" name="Footer Placeholder 5">
            <a:extLst>
              <a:ext uri="{FF2B5EF4-FFF2-40B4-BE49-F238E27FC236}">
                <a16:creationId xmlns:a16="http://schemas.microsoft.com/office/drawing/2014/main" id="{1A828086-A23A-CA1D-A7DC-C5B8C7F89F89}"/>
              </a:ext>
            </a:extLst>
          </p:cNvPr>
          <p:cNvSpPr>
            <a:spLocks noGrp="1"/>
          </p:cNvSpPr>
          <p:nvPr>
            <p:ph type="ftr" sz="quarter" idx="39"/>
          </p:nvPr>
        </p:nvSpPr>
        <p:spPr/>
        <p:txBody>
          <a:bodyPr/>
          <a:lstStyle/>
          <a:p>
            <a:pPr>
              <a:defRPr/>
            </a:pPr>
            <a:r>
              <a:rPr lang="en-GB"/>
              <a:t>IMCC Cooling Demonstrator Workshop - 5-7 Nov 2025 - R. Losito</a:t>
            </a:r>
            <a:endParaRPr lang="en-US" dirty="0"/>
          </a:p>
        </p:txBody>
      </p:sp>
      <p:sp>
        <p:nvSpPr>
          <p:cNvPr id="7" name="Slide Number Placeholder 6">
            <a:extLst>
              <a:ext uri="{FF2B5EF4-FFF2-40B4-BE49-F238E27FC236}">
                <a16:creationId xmlns:a16="http://schemas.microsoft.com/office/drawing/2014/main" id="{0FE0A90F-1F2E-EDD9-2B3B-F0B8B5BA3E2E}"/>
              </a:ext>
            </a:extLst>
          </p:cNvPr>
          <p:cNvSpPr>
            <a:spLocks noGrp="1"/>
          </p:cNvSpPr>
          <p:nvPr>
            <p:ph type="sldNum" sz="quarter" idx="40"/>
          </p:nvPr>
        </p:nvSpPr>
        <p:spPr/>
        <p:txBody>
          <a:bodyPr/>
          <a:lstStyle/>
          <a:p>
            <a:fld id="{F4BAA12D-5F28-3140-935A-44BF4B54B6B6}" type="slidenum">
              <a:rPr lang="en-US" smtClean="0"/>
              <a:pPr/>
              <a:t>11</a:t>
            </a:fld>
            <a:endParaRPr lang="en-US" dirty="0"/>
          </a:p>
        </p:txBody>
      </p:sp>
    </p:spTree>
    <p:extLst>
      <p:ext uri="{BB962C8B-B14F-4D97-AF65-F5344CB8AC3E}">
        <p14:creationId xmlns:p14="http://schemas.microsoft.com/office/powerpoint/2010/main" val="34478862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097AEA1-38C5-E7AB-A07E-0EFB15674620}"/>
              </a:ext>
            </a:extLst>
          </p:cNvPr>
          <p:cNvSpPr>
            <a:spLocks noGrp="1"/>
          </p:cNvSpPr>
          <p:nvPr>
            <p:ph type="ftr" sz="quarter" idx="11"/>
          </p:nvPr>
        </p:nvSpPr>
        <p:spPr/>
        <p:txBody>
          <a:bodyPr/>
          <a:lstStyle/>
          <a:p>
            <a:pPr defTabSz="342900"/>
            <a:r>
              <a:rPr lang="en-GB">
                <a:solidFill>
                  <a:prstClr val="black">
                    <a:lumMod val="75000"/>
                    <a:lumOff val="25000"/>
                  </a:prstClr>
                </a:solidFill>
                <a:latin typeface="Arial Narrow" panose="020B0604020202020204" pitchFamily="34" charset="0"/>
                <a:cs typeface="Arial Narrow" panose="020B0604020202020204" pitchFamily="34" charset="0"/>
              </a:rPr>
              <a:t>IMCC Cooling Demonstrator Workshop - 5-7 Nov 2025 - R. Losito</a:t>
            </a:r>
            <a:endParaRPr lang="fr-FR" dirty="0">
              <a:solidFill>
                <a:prstClr val="black">
                  <a:lumMod val="75000"/>
                  <a:lumOff val="25000"/>
                </a:prstClr>
              </a:solidFill>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84EF6AF2-AFE8-6B9F-60D5-78D812288445}"/>
              </a:ext>
            </a:extLst>
          </p:cNvPr>
          <p:cNvSpPr>
            <a:spLocks noGrp="1"/>
          </p:cNvSpPr>
          <p:nvPr>
            <p:ph type="sldNum" sz="quarter" idx="12"/>
          </p:nvPr>
        </p:nvSpPr>
        <p:spPr/>
        <p:txBody>
          <a:bodyPr/>
          <a:lstStyle/>
          <a:p>
            <a:pPr defTabSz="342900"/>
            <a:fld id="{005C7FBA-D4E9-46CA-9321-3ADA2E368FCD}" type="slidenum">
              <a:rPr lang="en-GB">
                <a:solidFill>
                  <a:prstClr val="black">
                    <a:lumMod val="75000"/>
                    <a:lumOff val="25000"/>
                  </a:prstClr>
                </a:solidFill>
              </a:rPr>
              <a:pPr defTabSz="342900"/>
              <a:t>12</a:t>
            </a:fld>
            <a:endParaRPr lang="en-GB">
              <a:solidFill>
                <a:prstClr val="black">
                  <a:lumMod val="75000"/>
                  <a:lumOff val="25000"/>
                </a:prstClr>
              </a:solidFill>
            </a:endParaRPr>
          </a:p>
        </p:txBody>
      </p:sp>
      <p:sp>
        <p:nvSpPr>
          <p:cNvPr id="5" name="Title 4">
            <a:extLst>
              <a:ext uri="{FF2B5EF4-FFF2-40B4-BE49-F238E27FC236}">
                <a16:creationId xmlns:a16="http://schemas.microsoft.com/office/drawing/2014/main" id="{EAEAFCD9-E608-28C5-C974-4CB5DCB85EF5}"/>
              </a:ext>
            </a:extLst>
          </p:cNvPr>
          <p:cNvSpPr>
            <a:spLocks noGrp="1"/>
          </p:cNvSpPr>
          <p:nvPr>
            <p:ph type="title"/>
          </p:nvPr>
        </p:nvSpPr>
        <p:spPr>
          <a:xfrm>
            <a:off x="1807283" y="106516"/>
            <a:ext cx="6556913" cy="950666"/>
          </a:xfrm>
        </p:spPr>
        <p:txBody>
          <a:bodyPr>
            <a:normAutofit/>
          </a:bodyPr>
          <a:lstStyle/>
          <a:p>
            <a:r>
              <a:rPr lang="en-US" dirty="0">
                <a:solidFill>
                  <a:srgbClr val="0070C0"/>
                </a:solidFill>
              </a:rPr>
              <a:t>RFMFTF_v3</a:t>
            </a:r>
            <a:r>
              <a:rPr lang="en-US" dirty="0"/>
              <a:t>: re-scaled for a 3 GHz cavity</a:t>
            </a:r>
            <a:br>
              <a:rPr lang="en-US" dirty="0"/>
            </a:br>
            <a:r>
              <a:rPr lang="en-US" dirty="0"/>
              <a:t>170 mm RT bore, </a:t>
            </a:r>
            <a:r>
              <a:rPr lang="en-US" dirty="0" err="1"/>
              <a:t>B</a:t>
            </a:r>
            <a:r>
              <a:rPr lang="en-US" baseline="-25000" dirty="0" err="1"/>
              <a:t>axis</a:t>
            </a:r>
            <a:r>
              <a:rPr lang="en-US" dirty="0"/>
              <a:t>=7 T </a:t>
            </a:r>
          </a:p>
        </p:txBody>
      </p:sp>
      <p:pic>
        <p:nvPicPr>
          <p:cNvPr id="13" name="Picture 12" descr="A machine with many wires&#10;&#10;AI-generated content may be incorrect.">
            <a:extLst>
              <a:ext uri="{FF2B5EF4-FFF2-40B4-BE49-F238E27FC236}">
                <a16:creationId xmlns:a16="http://schemas.microsoft.com/office/drawing/2014/main" id="{AE67A2DC-AA70-F26E-4D4F-E2742EAA6D99}"/>
              </a:ext>
            </a:extLst>
          </p:cNvPr>
          <p:cNvPicPr>
            <a:picLocks noChangeAspect="1"/>
          </p:cNvPicPr>
          <p:nvPr/>
        </p:nvPicPr>
        <p:blipFill>
          <a:blip r:embed="rId2">
            <a:extLst>
              <a:ext uri="{28A0092B-C50C-407E-A947-70E740481C1C}">
                <a14:useLocalDpi xmlns:a14="http://schemas.microsoft.com/office/drawing/2010/main" val="0"/>
              </a:ext>
            </a:extLst>
          </a:blip>
          <a:srcRect l="26916" r="39585" b="11028"/>
          <a:stretch>
            <a:fillRect/>
          </a:stretch>
        </p:blipFill>
        <p:spPr>
          <a:xfrm>
            <a:off x="4801770" y="2086888"/>
            <a:ext cx="1758950" cy="2627832"/>
          </a:xfrm>
          <a:prstGeom prst="rect">
            <a:avLst/>
          </a:prstGeom>
        </p:spPr>
      </p:pic>
      <p:pic>
        <p:nvPicPr>
          <p:cNvPr id="15" name="Picture 14" descr="A close-up of a machine&#10;&#10;AI-generated content may be incorrect.">
            <a:extLst>
              <a:ext uri="{FF2B5EF4-FFF2-40B4-BE49-F238E27FC236}">
                <a16:creationId xmlns:a16="http://schemas.microsoft.com/office/drawing/2014/main" id="{4B7FF24C-B469-6F05-7B4A-1A06DC4DEA3D}"/>
              </a:ext>
            </a:extLst>
          </p:cNvPr>
          <p:cNvPicPr>
            <a:picLocks noChangeAspect="1"/>
          </p:cNvPicPr>
          <p:nvPr/>
        </p:nvPicPr>
        <p:blipFill>
          <a:blip r:embed="rId3">
            <a:extLst>
              <a:ext uri="{28A0092B-C50C-407E-A947-70E740481C1C}">
                <a14:useLocalDpi xmlns:a14="http://schemas.microsoft.com/office/drawing/2010/main" val="0"/>
              </a:ext>
            </a:extLst>
          </a:blip>
          <a:srcRect l="17727" r="26364" b="1732"/>
          <a:stretch>
            <a:fillRect/>
          </a:stretch>
        </p:blipFill>
        <p:spPr>
          <a:xfrm>
            <a:off x="6350783" y="1328693"/>
            <a:ext cx="2657908" cy="2627832"/>
          </a:xfrm>
          <a:prstGeom prst="rect">
            <a:avLst/>
          </a:prstGeom>
        </p:spPr>
      </p:pic>
      <p:pic>
        <p:nvPicPr>
          <p:cNvPr id="4" name="Picture 3">
            <a:extLst>
              <a:ext uri="{FF2B5EF4-FFF2-40B4-BE49-F238E27FC236}">
                <a16:creationId xmlns:a16="http://schemas.microsoft.com/office/drawing/2014/main" id="{7996E687-32D7-584E-AC6F-63A5E0D2DEAE}"/>
              </a:ext>
            </a:extLst>
          </p:cNvPr>
          <p:cNvPicPr>
            <a:picLocks noChangeAspect="1"/>
          </p:cNvPicPr>
          <p:nvPr/>
        </p:nvPicPr>
        <p:blipFill>
          <a:blip r:embed="rId4"/>
          <a:stretch>
            <a:fillRect/>
          </a:stretch>
        </p:blipFill>
        <p:spPr>
          <a:xfrm>
            <a:off x="2673516" y="3107542"/>
            <a:ext cx="1366449" cy="1305548"/>
          </a:xfrm>
          <a:prstGeom prst="rect">
            <a:avLst/>
          </a:prstGeom>
        </p:spPr>
      </p:pic>
      <p:pic>
        <p:nvPicPr>
          <p:cNvPr id="7" name="Picture 6">
            <a:extLst>
              <a:ext uri="{FF2B5EF4-FFF2-40B4-BE49-F238E27FC236}">
                <a16:creationId xmlns:a16="http://schemas.microsoft.com/office/drawing/2014/main" id="{738B669E-92EB-BC46-DF75-A1F24800290E}"/>
              </a:ext>
            </a:extLst>
          </p:cNvPr>
          <p:cNvPicPr>
            <a:picLocks noChangeAspect="1"/>
          </p:cNvPicPr>
          <p:nvPr/>
        </p:nvPicPr>
        <p:blipFill>
          <a:blip r:embed="rId5"/>
          <a:stretch>
            <a:fillRect/>
          </a:stretch>
        </p:blipFill>
        <p:spPr>
          <a:xfrm>
            <a:off x="445503" y="2945350"/>
            <a:ext cx="1956169" cy="1467740"/>
          </a:xfrm>
          <a:prstGeom prst="rect">
            <a:avLst/>
          </a:prstGeom>
        </p:spPr>
      </p:pic>
      <mc:AlternateContent xmlns:mc="http://schemas.openxmlformats.org/markup-compatibility/2006" xmlns:a14="http://schemas.microsoft.com/office/drawing/2010/main">
        <mc:Choice Requires="a14">
          <p:sp>
            <p:nvSpPr>
              <p:cNvPr id="8" name="Picture Placeholder 1">
                <a:extLst>
                  <a:ext uri="{FF2B5EF4-FFF2-40B4-BE49-F238E27FC236}">
                    <a16:creationId xmlns:a16="http://schemas.microsoft.com/office/drawing/2014/main" id="{04424D04-984C-996F-D258-2B53D5569C7A}"/>
                  </a:ext>
                </a:extLst>
              </p:cNvPr>
              <p:cNvSpPr txBox="1">
                <a:spLocks/>
              </p:cNvSpPr>
              <p:nvPr/>
            </p:nvSpPr>
            <p:spPr>
              <a:xfrm>
                <a:off x="553441" y="1147423"/>
                <a:ext cx="4248329" cy="1852151"/>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57175" indent="-257175" defTabSz="342900">
                  <a:buClr>
                    <a:srgbClr val="C00000"/>
                  </a:buClr>
                </a:pPr>
                <a:r>
                  <a:rPr lang="en-US" sz="1500" b="1" dirty="0">
                    <a:solidFill>
                      <a:srgbClr val="0070C0"/>
                    </a:solidFill>
                    <a:latin typeface="Calibri" panose="020F0502020204030204"/>
                  </a:rPr>
                  <a:t>RFMFTF_V3.2 – 170 mm RT free bore</a:t>
                </a:r>
              </a:p>
              <a:p>
                <a:pPr marL="257175" indent="-257175" defTabSz="342900">
                  <a:buClr>
                    <a:srgbClr val="C00000"/>
                  </a:buClr>
                </a:pPr>
                <a:r>
                  <a:rPr lang="en-US" sz="1200" b="1" dirty="0">
                    <a:solidFill>
                      <a:prstClr val="black"/>
                    </a:solidFill>
                    <a:latin typeface="Calibri" panose="020F0502020204030204"/>
                  </a:rPr>
                  <a:t>250 mm coil aperture</a:t>
                </a:r>
                <a:r>
                  <a:rPr lang="en-US" sz="1200" dirty="0">
                    <a:solidFill>
                      <a:prstClr val="black"/>
                    </a:solidFill>
                    <a:latin typeface="Calibri" panose="020F0502020204030204"/>
                  </a:rPr>
                  <a:t>, </a:t>
                </a:r>
                <a:r>
                  <a:rPr lang="en-US" sz="1200" dirty="0" err="1">
                    <a:solidFill>
                      <a:prstClr val="black"/>
                    </a:solidFill>
                    <a:latin typeface="Calibri" panose="020F0502020204030204"/>
                  </a:rPr>
                  <a:t>B</a:t>
                </a:r>
                <a:r>
                  <a:rPr lang="en-US" sz="1200" baseline="-25000" dirty="0" err="1">
                    <a:solidFill>
                      <a:prstClr val="black"/>
                    </a:solidFill>
                    <a:latin typeface="Calibri" panose="020F0502020204030204"/>
                  </a:rPr>
                  <a:t>axis</a:t>
                </a:r>
                <a:r>
                  <a:rPr lang="en-US" sz="1200" dirty="0">
                    <a:solidFill>
                      <a:prstClr val="black"/>
                    </a:solidFill>
                    <a:latin typeface="Calibri" panose="020F0502020204030204"/>
                  </a:rPr>
                  <a:t>= </a:t>
                </a:r>
                <a:r>
                  <a:rPr lang="en-US" sz="1200" b="1" dirty="0">
                    <a:solidFill>
                      <a:srgbClr val="0070C0"/>
                    </a:solidFill>
                    <a:latin typeface="Calibri" panose="020F0502020204030204"/>
                  </a:rPr>
                  <a:t>7 T</a:t>
                </a:r>
                <a:r>
                  <a:rPr lang="en-US" sz="1200" dirty="0">
                    <a:solidFill>
                      <a:prstClr val="black"/>
                    </a:solidFill>
                    <a:latin typeface="Calibri" panose="020F0502020204030204"/>
                  </a:rPr>
                  <a:t>, G = </a:t>
                </a:r>
                <a:r>
                  <a:rPr lang="en-US" sz="1200" b="1" dirty="0">
                    <a:solidFill>
                      <a:srgbClr val="0070C0"/>
                    </a:solidFill>
                  </a:rPr>
                  <a:t>68 T/m</a:t>
                </a:r>
                <a:r>
                  <a:rPr lang="en-US" sz="1200" dirty="0">
                    <a:solidFill>
                      <a:prstClr val="black"/>
                    </a:solidFill>
                    <a:latin typeface="Calibri" panose="020F0502020204030204"/>
                  </a:rPr>
                  <a:t> </a:t>
                </a:r>
              </a:p>
              <a:p>
                <a:pPr marL="257175" indent="-257175" defTabSz="342900">
                  <a:buClr>
                    <a:srgbClr val="C00000"/>
                  </a:buClr>
                </a:pPr>
                <a:r>
                  <a:rPr lang="en-US" sz="1200" dirty="0">
                    <a:solidFill>
                      <a:prstClr val="black"/>
                    </a:solidFill>
                    <a:latin typeface="Calibri" panose="020F0502020204030204"/>
                  </a:rPr>
                  <a:t>HTS: 4 mm SST tape, 2 mm spacers.</a:t>
                </a:r>
              </a:p>
              <a:p>
                <a:pPr marL="257175" indent="-257175" defTabSz="342900">
                  <a:buClr>
                    <a:srgbClr val="C00000"/>
                  </a:buClr>
                </a:pPr>
                <a:r>
                  <a:rPr lang="en-US" sz="1200" dirty="0">
                    <a:solidFill>
                      <a:prstClr val="black"/>
                    </a:solidFill>
                    <a:latin typeface="Calibri" panose="020F0502020204030204"/>
                  </a:rPr>
                  <a:t>I = </a:t>
                </a:r>
                <a:r>
                  <a:rPr lang="en-US" sz="1200" b="1" dirty="0">
                    <a:solidFill>
                      <a:srgbClr val="00B050"/>
                    </a:solidFill>
                    <a:latin typeface="Calibri" panose="020F0502020204030204"/>
                  </a:rPr>
                  <a:t>580 A</a:t>
                </a:r>
                <a:r>
                  <a:rPr lang="en-US" sz="1200" dirty="0">
                    <a:solidFill>
                      <a:prstClr val="black"/>
                    </a:solidFill>
                    <a:latin typeface="Calibri" panose="020F0502020204030204"/>
                  </a:rPr>
                  <a:t>, 201 turns.</a:t>
                </a:r>
              </a:p>
              <a:p>
                <a:pPr marL="257175" indent="-257175" defTabSz="342900">
                  <a:buClr>
                    <a:srgbClr val="C00000"/>
                  </a:buClr>
                </a:pPr>
                <a:r>
                  <a:rPr lang="en-US" sz="1200" b="1" dirty="0">
                    <a:solidFill>
                      <a:srgbClr val="0070C0"/>
                    </a:solidFill>
                    <a:latin typeface="Calibri" panose="020F0502020204030204"/>
                  </a:rPr>
                  <a:t>8.53 km </a:t>
                </a:r>
                <a:r>
                  <a:rPr lang="en-US" sz="1200" dirty="0">
                    <a:solidFill>
                      <a:prstClr val="black"/>
                    </a:solidFill>
                    <a:latin typeface="Calibri" panose="020F0502020204030204"/>
                  </a:rPr>
                  <a:t>tape needed, 24 units of </a:t>
                </a:r>
                <a:r>
                  <a:rPr lang="en-US" sz="1200" b="1" dirty="0">
                    <a:solidFill>
                      <a:srgbClr val="0070C0"/>
                    </a:solidFill>
                    <a:latin typeface="Calibri" panose="020F0502020204030204"/>
                  </a:rPr>
                  <a:t>178 m</a:t>
                </a:r>
                <a:r>
                  <a:rPr lang="en-US" sz="1200" dirty="0">
                    <a:solidFill>
                      <a:prstClr val="black"/>
                    </a:solidFill>
                    <a:latin typeface="Calibri" panose="020F0502020204030204"/>
                  </a:rPr>
                  <a:t>.</a:t>
                </a:r>
              </a:p>
              <a:p>
                <a:pPr marL="257175" indent="-257175" defTabSz="342900">
                  <a:buClr>
                    <a:srgbClr val="C00000"/>
                  </a:buClr>
                </a:pPr>
                <a:r>
                  <a:rPr lang="en-US" sz="1200" b="1" dirty="0">
                    <a:solidFill>
                      <a:srgbClr val="C00000"/>
                    </a:solidFill>
                    <a:latin typeface="Calibri" panose="020F0502020204030204"/>
                  </a:rPr>
                  <a:t>Peak field: 13.6 T, E = 0.690 MJ.</a:t>
                </a:r>
              </a:p>
              <a:p>
                <a:pPr marL="257175" indent="-257175" defTabSz="342900">
                  <a:buClr>
                    <a:srgbClr val="C00000"/>
                  </a:buClr>
                </a:pPr>
                <a:r>
                  <a:rPr lang="en-US" sz="1200" dirty="0">
                    <a:solidFill>
                      <a:prstClr val="black"/>
                    </a:solidFill>
                    <a:latin typeface="Calibri" panose="020F0502020204030204"/>
                  </a:rPr>
                  <a:t>Tot. Fz = 0.780 MN.</a:t>
                </a:r>
              </a:p>
              <a:p>
                <a:pPr marL="257175" indent="-257175" defTabSz="342900">
                  <a:buClr>
                    <a:srgbClr val="C00000"/>
                  </a:buClr>
                </a:pPr>
                <a:r>
                  <a:rPr lang="en-US" sz="1200" dirty="0">
                    <a:solidFill>
                      <a:prstClr val="black"/>
                    </a:solidFill>
                    <a:latin typeface="Calibri" panose="020F0502020204030204"/>
                  </a:rPr>
                  <a:t>B field gradient (</a:t>
                </a:r>
                <a14:m>
                  <m:oMath xmlns:m="http://schemas.openxmlformats.org/officeDocument/2006/math">
                    <m:r>
                      <a:rPr lang="en-US" sz="1050" b="1" dirty="0">
                        <a:solidFill>
                          <a:prstClr val="black"/>
                        </a:solidFill>
                        <a:latin typeface="Cambria Math" panose="02040503050406030204" pitchFamily="18" charset="0"/>
                      </a:rPr>
                      <m:t>+−</m:t>
                    </m:r>
                  </m:oMath>
                </a14:m>
                <a:r>
                  <a:rPr lang="en-US" sz="1200" dirty="0">
                    <a:solidFill>
                      <a:prstClr val="black"/>
                    </a:solidFill>
                    <a:latin typeface="Calibri" panose="020F0502020204030204"/>
                  </a:rPr>
                  <a:t>):</a:t>
                </a:r>
              </a:p>
            </p:txBody>
          </p:sp>
        </mc:Choice>
        <mc:Fallback xmlns="">
          <p:sp>
            <p:nvSpPr>
              <p:cNvPr id="8" name="Picture Placeholder 1">
                <a:extLst>
                  <a:ext uri="{FF2B5EF4-FFF2-40B4-BE49-F238E27FC236}">
                    <a16:creationId xmlns:a16="http://schemas.microsoft.com/office/drawing/2014/main" id="{04424D04-984C-996F-D258-2B53D5569C7A}"/>
                  </a:ext>
                </a:extLst>
              </p:cNvPr>
              <p:cNvSpPr txBox="1">
                <a:spLocks noRot="1" noChangeAspect="1" noMove="1" noResize="1" noEditPoints="1" noAdjustHandles="1" noChangeArrowheads="1" noChangeShapeType="1" noTextEdit="1"/>
              </p:cNvSpPr>
              <p:nvPr/>
            </p:nvSpPr>
            <p:spPr>
              <a:xfrm>
                <a:off x="553441" y="1147423"/>
                <a:ext cx="4248329" cy="1852151"/>
              </a:xfrm>
              <a:prstGeom prst="rect">
                <a:avLst/>
              </a:prstGeom>
              <a:blipFill>
                <a:blip r:embed="rId6"/>
                <a:stretch>
                  <a:fillRect l="-430" t="-658" b="-2961"/>
                </a:stretch>
              </a:blipFill>
            </p:spPr>
            <p:txBody>
              <a:bodyPr/>
              <a:lstStyle/>
              <a:p>
                <a:r>
                  <a:rPr lang="en-GB">
                    <a:noFill/>
                  </a:rPr>
                  <a:t> </a:t>
                </a:r>
              </a:p>
            </p:txBody>
          </p:sp>
        </mc:Fallback>
      </mc:AlternateContent>
    </p:spTree>
    <p:extLst>
      <p:ext uri="{BB962C8B-B14F-4D97-AF65-F5344CB8AC3E}">
        <p14:creationId xmlns:p14="http://schemas.microsoft.com/office/powerpoint/2010/main" val="3094549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6BFDE-AC52-46C4-F552-7CB2F8046D87}"/>
              </a:ext>
            </a:extLst>
          </p:cNvPr>
          <p:cNvSpPr>
            <a:spLocks noGrp="1"/>
          </p:cNvSpPr>
          <p:nvPr>
            <p:ph type="title"/>
          </p:nvPr>
        </p:nvSpPr>
        <p:spPr>
          <a:xfrm>
            <a:off x="1807283" y="106516"/>
            <a:ext cx="6364633" cy="950666"/>
          </a:xfrm>
        </p:spPr>
        <p:txBody>
          <a:bodyPr>
            <a:normAutofit fontScale="90000"/>
          </a:bodyPr>
          <a:lstStyle/>
          <a:p>
            <a:r>
              <a:rPr lang="en-US" dirty="0"/>
              <a:t>Funding for the </a:t>
            </a:r>
            <a:r>
              <a:rPr lang="en-US" b="1" dirty="0">
                <a:solidFill>
                  <a:srgbClr val="0070C0"/>
                </a:solidFill>
              </a:rPr>
              <a:t>RFMFTF_V3 [Magnet PART]</a:t>
            </a:r>
            <a:br>
              <a:rPr lang="en-US" dirty="0"/>
            </a:br>
            <a:r>
              <a:rPr lang="en-US" dirty="0"/>
              <a:t>Deadline for decision: March 2026 </a:t>
            </a:r>
          </a:p>
        </p:txBody>
      </p:sp>
      <p:sp>
        <p:nvSpPr>
          <p:cNvPr id="3" name="Content Placeholder 2">
            <a:extLst>
              <a:ext uri="{FF2B5EF4-FFF2-40B4-BE49-F238E27FC236}">
                <a16:creationId xmlns:a16="http://schemas.microsoft.com/office/drawing/2014/main" id="{286C2BDD-6387-5AF9-9679-4021EC90F1C1}"/>
              </a:ext>
            </a:extLst>
          </p:cNvPr>
          <p:cNvSpPr>
            <a:spLocks noGrp="1"/>
          </p:cNvSpPr>
          <p:nvPr>
            <p:ph sz="half" idx="1"/>
          </p:nvPr>
        </p:nvSpPr>
        <p:spPr/>
        <p:txBody>
          <a:bodyPr>
            <a:normAutofit fontScale="85000" lnSpcReduction="20000"/>
          </a:bodyPr>
          <a:lstStyle/>
          <a:p>
            <a:r>
              <a:rPr lang="en-US" dirty="0"/>
              <a:t>INFN MuCol: </a:t>
            </a:r>
            <a:r>
              <a:rPr lang="en-US" b="1" dirty="0"/>
              <a:t>145 k€ (5 km of 4 mm tape form SST): done!</a:t>
            </a:r>
          </a:p>
          <a:p>
            <a:r>
              <a:rPr lang="en-US" dirty="0"/>
              <a:t>INFN IRIS: tape </a:t>
            </a:r>
            <a:r>
              <a:rPr lang="en-US" b="1" dirty="0"/>
              <a:t>120 k€</a:t>
            </a:r>
            <a:r>
              <a:rPr lang="en-US" dirty="0"/>
              <a:t> (1.5 km 12 mm tape or 4 km of 4 mm or a mix)</a:t>
            </a:r>
          </a:p>
          <a:p>
            <a:r>
              <a:rPr lang="en-US" dirty="0"/>
              <a:t>In pipeline (under scrutiny…) </a:t>
            </a:r>
          </a:p>
          <a:p>
            <a:r>
              <a:rPr lang="en-US" b="1" dirty="0">
                <a:solidFill>
                  <a:srgbClr val="00B050"/>
                </a:solidFill>
              </a:rPr>
              <a:t>HE-EPITA: 50 k€ with 95% CL (2</a:t>
            </a:r>
            <a:r>
              <a:rPr lang="en-US" b="1" dirty="0">
                <a:solidFill>
                  <a:srgbClr val="00B050"/>
                </a:solidFill>
                <a:sym typeface="Symbol" panose="05050102010706020507" pitchFamily="18" charset="2"/>
              </a:rPr>
              <a:t></a:t>
            </a:r>
            <a:r>
              <a:rPr lang="en-US" b="1" dirty="0">
                <a:solidFill>
                  <a:srgbClr val="00B050"/>
                </a:solidFill>
              </a:rPr>
              <a:t>)</a:t>
            </a:r>
          </a:p>
          <a:p>
            <a:r>
              <a:rPr lang="en-US" b="1" dirty="0">
                <a:solidFill>
                  <a:srgbClr val="00B050"/>
                </a:solidFill>
              </a:rPr>
              <a:t>ASTRA (MUR, IRIS continuation)): 685 k€ for Cryo-mechanics mechanics: 68% CL (1</a:t>
            </a:r>
            <a:r>
              <a:rPr lang="en-US" b="1" dirty="0">
                <a:solidFill>
                  <a:srgbClr val="00B050"/>
                </a:solidFill>
                <a:sym typeface="Symbol" panose="05050102010706020507" pitchFamily="18" charset="2"/>
              </a:rPr>
              <a:t>) response by Dec.2025</a:t>
            </a:r>
          </a:p>
          <a:p>
            <a:r>
              <a:rPr lang="en-US" dirty="0">
                <a:solidFill>
                  <a:srgbClr val="FF0000"/>
                </a:solidFill>
                <a:sym typeface="Symbol" panose="05050102010706020507" pitchFamily="18" charset="2"/>
              </a:rPr>
              <a:t>INFN (and UMIL) have already put some 4 FTE-y on this project and 50% of a PhD and 3 MS thesis.</a:t>
            </a:r>
          </a:p>
          <a:p>
            <a:r>
              <a:rPr lang="en-US" b="1" dirty="0">
                <a:solidFill>
                  <a:srgbClr val="0070C0"/>
                </a:solidFill>
                <a:sym typeface="Symbol" panose="05050102010706020507" pitchFamily="18" charset="2"/>
              </a:rPr>
              <a:t>INFN-UMIL can continue to put further 6 FTE-y (2 FTE rate), 1 PhD thesis + 3 MS thesis </a:t>
            </a:r>
          </a:p>
        </p:txBody>
      </p:sp>
      <p:sp>
        <p:nvSpPr>
          <p:cNvPr id="4" name="Content Placeholder 3">
            <a:extLst>
              <a:ext uri="{FF2B5EF4-FFF2-40B4-BE49-F238E27FC236}">
                <a16:creationId xmlns:a16="http://schemas.microsoft.com/office/drawing/2014/main" id="{F3C00976-968E-0AD8-51BC-694126FB5164}"/>
              </a:ext>
            </a:extLst>
          </p:cNvPr>
          <p:cNvSpPr>
            <a:spLocks noGrp="1"/>
          </p:cNvSpPr>
          <p:nvPr>
            <p:ph sz="half" idx="2"/>
          </p:nvPr>
        </p:nvSpPr>
        <p:spPr>
          <a:xfrm>
            <a:off x="4629150" y="1266669"/>
            <a:ext cx="3886200" cy="3263504"/>
          </a:xfrm>
        </p:spPr>
        <p:txBody>
          <a:bodyPr>
            <a:noAutofit/>
          </a:bodyPr>
          <a:lstStyle/>
          <a:p>
            <a:r>
              <a:rPr lang="en-US" sz="1500" dirty="0"/>
              <a:t>Necessary from CERN to INFN (or UMIL)</a:t>
            </a:r>
            <a:br>
              <a:rPr lang="en-US" sz="1500" dirty="0"/>
            </a:br>
            <a:r>
              <a:rPr lang="en-US" sz="1500" dirty="0"/>
              <a:t>(HFM program, dedicate task, or other)</a:t>
            </a:r>
          </a:p>
          <a:p>
            <a:r>
              <a:rPr lang="en-US" sz="1500" dirty="0"/>
              <a:t>V3.1 (single coils) : 600 k€</a:t>
            </a:r>
          </a:p>
          <a:p>
            <a:pPr lvl="1"/>
            <a:r>
              <a:rPr lang="en-US" sz="1200" dirty="0"/>
              <a:t>200 k€ mainly for mechanics </a:t>
            </a:r>
          </a:p>
          <a:p>
            <a:pPr lvl="1"/>
            <a:r>
              <a:rPr lang="en-US" sz="1200" dirty="0"/>
              <a:t>400 k€ for 4 FTE (2 y x 2 people in TD, 1 Academic, 1 Technician )</a:t>
            </a:r>
          </a:p>
          <a:p>
            <a:r>
              <a:rPr lang="en-US" sz="1500" dirty="0"/>
              <a:t>V3.2 (Split coil): + 800 k€</a:t>
            </a:r>
          </a:p>
          <a:p>
            <a:pPr lvl="1"/>
            <a:r>
              <a:rPr lang="en-US" sz="1200" dirty="0"/>
              <a:t>200 k€ for 7 km  4 mm tape</a:t>
            </a:r>
          </a:p>
          <a:p>
            <a:pPr lvl="1"/>
            <a:r>
              <a:rPr lang="en-US" sz="1200" dirty="0"/>
              <a:t>200 k€ for mechanics</a:t>
            </a:r>
          </a:p>
          <a:p>
            <a:pPr lvl="1"/>
            <a:r>
              <a:rPr lang="en-US" sz="1200" dirty="0"/>
              <a:t>200 for cryogenics</a:t>
            </a:r>
          </a:p>
          <a:p>
            <a:pPr lvl="1"/>
            <a:r>
              <a:rPr lang="en-US" sz="1200" dirty="0"/>
              <a:t>200 for 1 y extending both TDs)</a:t>
            </a:r>
          </a:p>
          <a:p>
            <a:r>
              <a:rPr lang="en-US" sz="1500" dirty="0"/>
              <a:t>TOTAL for the project: </a:t>
            </a:r>
            <a:r>
              <a:rPr lang="en-US" sz="1500" b="1" dirty="0"/>
              <a:t>1400 k€</a:t>
            </a:r>
            <a:br>
              <a:rPr lang="en-US" sz="1500" dirty="0"/>
            </a:br>
            <a:r>
              <a:rPr lang="en-US" sz="1500" dirty="0"/>
              <a:t>(HTS tapes, other </a:t>
            </a:r>
            <a:r>
              <a:rPr lang="en-US" sz="1500" dirty="0" err="1"/>
              <a:t>cryomechanical</a:t>
            </a:r>
            <a:r>
              <a:rPr lang="en-US" sz="1500" dirty="0"/>
              <a:t> part or design activity </a:t>
            </a:r>
            <a:r>
              <a:rPr lang="en-US" sz="1500" b="1" dirty="0">
                <a:solidFill>
                  <a:srgbClr val="0070C0"/>
                </a:solidFill>
              </a:rPr>
              <a:t>can be in-kind…)</a:t>
            </a:r>
          </a:p>
        </p:txBody>
      </p:sp>
      <p:sp>
        <p:nvSpPr>
          <p:cNvPr id="5" name="Footer Placeholder 4">
            <a:extLst>
              <a:ext uri="{FF2B5EF4-FFF2-40B4-BE49-F238E27FC236}">
                <a16:creationId xmlns:a16="http://schemas.microsoft.com/office/drawing/2014/main" id="{A21B60CD-839D-4F7E-3BEF-2367925C1AA6}"/>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2EC25E7B-16E5-CD37-627E-F3D57B1EDF2F}"/>
              </a:ext>
            </a:extLst>
          </p:cNvPr>
          <p:cNvSpPr>
            <a:spLocks noGrp="1"/>
          </p:cNvSpPr>
          <p:nvPr>
            <p:ph type="sldNum" sz="quarter" idx="12"/>
          </p:nvPr>
        </p:nvSpPr>
        <p:spPr/>
        <p:txBody>
          <a:bodyPr/>
          <a:lstStyle/>
          <a:p>
            <a:fld id="{005C7FBA-D4E9-46CA-9321-3ADA2E368FCD}" type="slidenum">
              <a:rPr lang="en-GB" smtClean="0"/>
              <a:t>13</a:t>
            </a:fld>
            <a:endParaRPr lang="en-GB"/>
          </a:p>
        </p:txBody>
      </p:sp>
    </p:spTree>
    <p:extLst>
      <p:ext uri="{BB962C8B-B14F-4D97-AF65-F5344CB8AC3E}">
        <p14:creationId xmlns:p14="http://schemas.microsoft.com/office/powerpoint/2010/main" val="164283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870F644-6FEB-1D03-6C70-B677A1241988}"/>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97D5CC77-E19D-F7A4-032F-0E65AB546874}"/>
              </a:ext>
            </a:extLst>
          </p:cNvPr>
          <p:cNvSpPr>
            <a:spLocks noGrp="1"/>
          </p:cNvSpPr>
          <p:nvPr>
            <p:ph type="sldNum" sz="quarter" idx="12"/>
          </p:nvPr>
        </p:nvSpPr>
        <p:spPr/>
        <p:txBody>
          <a:bodyPr/>
          <a:lstStyle/>
          <a:p>
            <a:fld id="{005C7FBA-D4E9-46CA-9321-3ADA2E368FCD}" type="slidenum">
              <a:rPr lang="en-GB" smtClean="0"/>
              <a:t>14</a:t>
            </a:fld>
            <a:endParaRPr lang="en-GB"/>
          </a:p>
        </p:txBody>
      </p:sp>
      <p:sp>
        <p:nvSpPr>
          <p:cNvPr id="12" name="Picture Placeholder 11">
            <a:extLst>
              <a:ext uri="{FF2B5EF4-FFF2-40B4-BE49-F238E27FC236}">
                <a16:creationId xmlns:a16="http://schemas.microsoft.com/office/drawing/2014/main" id="{FC6CE678-3343-7FCF-942D-34C09EF440B2}"/>
              </a:ext>
            </a:extLst>
          </p:cNvPr>
          <p:cNvSpPr>
            <a:spLocks noGrp="1"/>
          </p:cNvSpPr>
          <p:nvPr>
            <p:ph type="pic" sz="quarter" idx="13"/>
          </p:nvPr>
        </p:nvSpPr>
        <p:spPr/>
        <p:txBody>
          <a:bodyPr/>
          <a:lstStyle/>
          <a:p>
            <a:endParaRPr lang="en-US"/>
          </a:p>
        </p:txBody>
      </p:sp>
      <p:sp>
        <p:nvSpPr>
          <p:cNvPr id="5" name="Title 4">
            <a:extLst>
              <a:ext uri="{FF2B5EF4-FFF2-40B4-BE49-F238E27FC236}">
                <a16:creationId xmlns:a16="http://schemas.microsoft.com/office/drawing/2014/main" id="{4AFDD605-83D7-5379-EA04-90739B1ED19C}"/>
              </a:ext>
            </a:extLst>
          </p:cNvPr>
          <p:cNvSpPr>
            <a:spLocks noGrp="1"/>
          </p:cNvSpPr>
          <p:nvPr>
            <p:ph type="title"/>
          </p:nvPr>
        </p:nvSpPr>
        <p:spPr/>
        <p:txBody>
          <a:bodyPr/>
          <a:lstStyle/>
          <a:p>
            <a:r>
              <a:rPr lang="en-US" dirty="0"/>
              <a:t>Demo Cooling Cell Module MAG 2.4 </a:t>
            </a:r>
          </a:p>
        </p:txBody>
      </p:sp>
      <p:pic>
        <p:nvPicPr>
          <p:cNvPr id="11" name="Picture 10" descr="A drawing of a machine&#10;&#10;AI-generated content may be incorrect.">
            <a:extLst>
              <a:ext uri="{FF2B5EF4-FFF2-40B4-BE49-F238E27FC236}">
                <a16:creationId xmlns:a16="http://schemas.microsoft.com/office/drawing/2014/main" id="{8239ADE7-9BF0-DA01-12E4-860AF51EF3E5}"/>
              </a:ext>
            </a:extLst>
          </p:cNvPr>
          <p:cNvPicPr>
            <a:picLocks noChangeAspect="1"/>
          </p:cNvPicPr>
          <p:nvPr/>
        </p:nvPicPr>
        <p:blipFill>
          <a:blip r:embed="rId2">
            <a:extLst>
              <a:ext uri="{28A0092B-C50C-407E-A947-70E740481C1C}">
                <a14:useLocalDpi xmlns:a14="http://schemas.microsoft.com/office/drawing/2010/main" val="0"/>
              </a:ext>
            </a:extLst>
          </a:blip>
          <a:srcRect l="3854" t="12780" b="4982"/>
          <a:stretch>
            <a:fillRect/>
          </a:stretch>
        </p:blipFill>
        <p:spPr>
          <a:xfrm>
            <a:off x="591424" y="1069765"/>
            <a:ext cx="8426582" cy="3847442"/>
          </a:xfrm>
          <a:prstGeom prst="rect">
            <a:avLst/>
          </a:prstGeom>
        </p:spPr>
      </p:pic>
    </p:spTree>
    <p:extLst>
      <p:ext uri="{BB962C8B-B14F-4D97-AF65-F5344CB8AC3E}">
        <p14:creationId xmlns:p14="http://schemas.microsoft.com/office/powerpoint/2010/main" val="40622453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diagram of a graph&#10;&#10;AI-generated content may be incorrect.">
            <a:extLst>
              <a:ext uri="{FF2B5EF4-FFF2-40B4-BE49-F238E27FC236}">
                <a16:creationId xmlns:a16="http://schemas.microsoft.com/office/drawing/2014/main" id="{840F160A-F5D4-9E81-AD7D-1CC84FDE7053}"/>
              </a:ext>
            </a:extLst>
          </p:cNvPr>
          <p:cNvPicPr>
            <a:picLocks noGrp="1" noChangeAspect="1"/>
          </p:cNvPicPr>
          <p:nvPr>
            <p:ph sz="quarter" idx="12"/>
          </p:nvPr>
        </p:nvPicPr>
        <p:blipFill>
          <a:blip r:embed="rId2"/>
          <a:srcRect t="-7719" r="2" b="-167"/>
          <a:stretch>
            <a:fillRect/>
          </a:stretch>
        </p:blipFill>
        <p:spPr>
          <a:xfrm>
            <a:off x="611560" y="-30338"/>
            <a:ext cx="8305800" cy="5040560"/>
          </a:xfrm>
          <a:noFill/>
        </p:spPr>
      </p:pic>
      <p:sp>
        <p:nvSpPr>
          <p:cNvPr id="2" name="Footer Placeholder 1">
            <a:extLst>
              <a:ext uri="{FF2B5EF4-FFF2-40B4-BE49-F238E27FC236}">
                <a16:creationId xmlns:a16="http://schemas.microsoft.com/office/drawing/2014/main" id="{8D5BA75C-A3D0-7865-CD18-9D8122CF6FB6}"/>
              </a:ext>
            </a:extLst>
          </p:cNvPr>
          <p:cNvSpPr>
            <a:spLocks noGrp="1"/>
          </p:cNvSpPr>
          <p:nvPr>
            <p:ph type="ftr" sz="quarter" idx="3"/>
          </p:nvPr>
        </p:nvSpPr>
        <p:spPr>
          <a:xfrm>
            <a:off x="1371600" y="4812507"/>
            <a:ext cx="6324600" cy="273844"/>
          </a:xfrm>
        </p:spPr>
        <p:txBody>
          <a:bodyPr anchor="ctr">
            <a:normAutofit/>
          </a:bodyPr>
          <a:lstStyle/>
          <a:p>
            <a:pPr>
              <a:spcAft>
                <a:spcPts val="600"/>
              </a:spcAft>
            </a:pPr>
            <a:r>
              <a:rPr lang="en-GB"/>
              <a:t>IMCC Cooling Demonstrator Workshop - 5-7 Nov 2025 - R. Losito</a:t>
            </a:r>
            <a:endParaRPr lang="en-US"/>
          </a:p>
        </p:txBody>
      </p:sp>
      <p:sp>
        <p:nvSpPr>
          <p:cNvPr id="3" name="Slide Number Placeholder 2">
            <a:extLst>
              <a:ext uri="{FF2B5EF4-FFF2-40B4-BE49-F238E27FC236}">
                <a16:creationId xmlns:a16="http://schemas.microsoft.com/office/drawing/2014/main" id="{8379C695-6DC0-58E0-075B-AD63E3F59878}"/>
              </a:ext>
            </a:extLst>
          </p:cNvPr>
          <p:cNvSpPr>
            <a:spLocks noGrp="1"/>
          </p:cNvSpPr>
          <p:nvPr>
            <p:ph type="sldNum" sz="quarter" idx="4"/>
          </p:nvPr>
        </p:nvSpPr>
        <p:spPr>
          <a:xfrm>
            <a:off x="7848600" y="4904186"/>
            <a:ext cx="457200" cy="273844"/>
          </a:xfrm>
        </p:spPr>
        <p:txBody>
          <a:bodyPr anchor="ctr">
            <a:normAutofit/>
          </a:bodyPr>
          <a:lstStyle/>
          <a:p>
            <a:pPr>
              <a:lnSpc>
                <a:spcPct val="90000"/>
              </a:lnSpc>
              <a:spcAft>
                <a:spcPts val="600"/>
              </a:spcAft>
            </a:pPr>
            <a:fld id="{005C7FBA-D4E9-46CA-9321-3ADA2E368FCD}" type="slidenum">
              <a:rPr lang="en-GB" smtClean="0"/>
              <a:pPr>
                <a:lnSpc>
                  <a:spcPct val="90000"/>
                </a:lnSpc>
                <a:spcAft>
                  <a:spcPts val="600"/>
                </a:spcAft>
              </a:pPr>
              <a:t>15</a:t>
            </a:fld>
            <a:endParaRPr lang="en-GB"/>
          </a:p>
        </p:txBody>
      </p:sp>
      <p:sp>
        <p:nvSpPr>
          <p:cNvPr id="12" name="Title 4">
            <a:extLst>
              <a:ext uri="{FF2B5EF4-FFF2-40B4-BE49-F238E27FC236}">
                <a16:creationId xmlns:a16="http://schemas.microsoft.com/office/drawing/2014/main" id="{2C595611-AB9C-5981-4860-A2AE4C3C4D74}"/>
              </a:ext>
            </a:extLst>
          </p:cNvPr>
          <p:cNvSpPr>
            <a:spLocks noGrp="1"/>
          </p:cNvSpPr>
          <p:nvPr>
            <p:ph type="title"/>
          </p:nvPr>
        </p:nvSpPr>
        <p:spPr>
          <a:xfrm>
            <a:off x="1181100" y="199157"/>
            <a:ext cx="6781800" cy="857250"/>
          </a:xfrm>
        </p:spPr>
        <p:txBody>
          <a:bodyPr/>
          <a:lstStyle/>
          <a:p>
            <a:endParaRPr lang="en-US"/>
          </a:p>
        </p:txBody>
      </p:sp>
    </p:spTree>
    <p:extLst>
      <p:ext uri="{BB962C8B-B14F-4D97-AF65-F5344CB8AC3E}">
        <p14:creationId xmlns:p14="http://schemas.microsoft.com/office/powerpoint/2010/main" val="1829278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diagram of a function error&#10;&#10;AI-generated content may be incorrect.">
            <a:extLst>
              <a:ext uri="{FF2B5EF4-FFF2-40B4-BE49-F238E27FC236}">
                <a16:creationId xmlns:a16="http://schemas.microsoft.com/office/drawing/2014/main" id="{765F59BB-FA67-6A98-076A-2C715BE02657}"/>
              </a:ext>
            </a:extLst>
          </p:cNvPr>
          <p:cNvPicPr>
            <a:picLocks noGrp="1" noChangeAspect="1"/>
          </p:cNvPicPr>
          <p:nvPr>
            <p:ph sz="quarter" idx="12"/>
          </p:nvPr>
        </p:nvPicPr>
        <p:blipFill>
          <a:blip r:embed="rId2"/>
          <a:stretch>
            <a:fillRect/>
          </a:stretch>
        </p:blipFill>
        <p:spPr>
          <a:xfrm>
            <a:off x="289348" y="0"/>
            <a:ext cx="8704930" cy="4904186"/>
          </a:xfrm>
        </p:spPr>
      </p:pic>
      <p:sp>
        <p:nvSpPr>
          <p:cNvPr id="3" name="Footer Placeholder 2">
            <a:extLst>
              <a:ext uri="{FF2B5EF4-FFF2-40B4-BE49-F238E27FC236}">
                <a16:creationId xmlns:a16="http://schemas.microsoft.com/office/drawing/2014/main" id="{9F19A397-FCB9-E79B-6237-981F359FFA22}"/>
              </a:ext>
            </a:extLst>
          </p:cNvPr>
          <p:cNvSpPr>
            <a:spLocks noGrp="1"/>
          </p:cNvSpPr>
          <p:nvPr>
            <p:ph type="ftr" sz="quarter" idx="3"/>
          </p:nvPr>
        </p:nvSpPr>
        <p:spPr/>
        <p:txBody>
          <a:bodyPr/>
          <a:lstStyle/>
          <a:p>
            <a:r>
              <a:rPr lang="en-GB"/>
              <a:t>IMCC Cooling Demonstrator Workshop - 5-7 Nov 2025 - R. Losito</a:t>
            </a:r>
            <a:endParaRPr lang="en-GB" dirty="0"/>
          </a:p>
        </p:txBody>
      </p:sp>
      <p:sp>
        <p:nvSpPr>
          <p:cNvPr id="4" name="Slide Number Placeholder 3">
            <a:extLst>
              <a:ext uri="{FF2B5EF4-FFF2-40B4-BE49-F238E27FC236}">
                <a16:creationId xmlns:a16="http://schemas.microsoft.com/office/drawing/2014/main" id="{44EF6FB5-99EB-06A0-BEB6-147A37FD7BF7}"/>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
        <p:nvSpPr>
          <p:cNvPr id="5" name="Title 4">
            <a:extLst>
              <a:ext uri="{FF2B5EF4-FFF2-40B4-BE49-F238E27FC236}">
                <a16:creationId xmlns:a16="http://schemas.microsoft.com/office/drawing/2014/main" id="{8462278E-07EC-8B08-4D12-4008AD501108}"/>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2463009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diagram of a graph&#10;&#10;AI-generated content may be incorrect.">
            <a:extLst>
              <a:ext uri="{FF2B5EF4-FFF2-40B4-BE49-F238E27FC236}">
                <a16:creationId xmlns:a16="http://schemas.microsoft.com/office/drawing/2014/main" id="{DE1BA0E5-950A-63B7-5C8C-289879F07C71}"/>
              </a:ext>
            </a:extLst>
          </p:cNvPr>
          <p:cNvPicPr>
            <a:picLocks noGrp="1" noChangeAspect="1"/>
          </p:cNvPicPr>
          <p:nvPr>
            <p:ph idx="1"/>
          </p:nvPr>
        </p:nvPicPr>
        <p:blipFill>
          <a:blip r:embed="rId2"/>
          <a:stretch>
            <a:fillRect/>
          </a:stretch>
        </p:blipFill>
        <p:spPr>
          <a:xfrm>
            <a:off x="630384" y="30419"/>
            <a:ext cx="8513616" cy="4712776"/>
          </a:xfrm>
        </p:spPr>
      </p:pic>
      <p:sp>
        <p:nvSpPr>
          <p:cNvPr id="3" name="Footer Placeholder 2">
            <a:extLst>
              <a:ext uri="{FF2B5EF4-FFF2-40B4-BE49-F238E27FC236}">
                <a16:creationId xmlns:a16="http://schemas.microsoft.com/office/drawing/2014/main" id="{77C23222-3ECE-1525-51FB-57192E535E21}"/>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en-US"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4D98482D-19F1-B187-69D4-0A679416D442}"/>
              </a:ext>
            </a:extLst>
          </p:cNvPr>
          <p:cNvSpPr>
            <a:spLocks noGrp="1"/>
          </p:cNvSpPr>
          <p:nvPr>
            <p:ph type="sldNum" sz="quarter" idx="12"/>
          </p:nvPr>
        </p:nvSpPr>
        <p:spPr/>
        <p:txBody>
          <a:bodyPr/>
          <a:lstStyle/>
          <a:p>
            <a:fld id="{005C7FBA-D4E9-46CA-9321-3ADA2E368FCD}" type="slidenum">
              <a:rPr lang="en-GB" smtClean="0"/>
              <a:t>17</a:t>
            </a:fld>
            <a:endParaRPr lang="en-GB"/>
          </a:p>
        </p:txBody>
      </p:sp>
      <p:sp>
        <p:nvSpPr>
          <p:cNvPr id="5" name="Title 4">
            <a:extLst>
              <a:ext uri="{FF2B5EF4-FFF2-40B4-BE49-F238E27FC236}">
                <a16:creationId xmlns:a16="http://schemas.microsoft.com/office/drawing/2014/main" id="{B1F37ECF-B097-2095-03F2-436DB456B087}"/>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29616175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E68CBC-B8E6-C8A2-2CA3-274D39112607}"/>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ABAA1B44-21D7-C133-067D-96615FB83299}"/>
              </a:ext>
            </a:extLst>
          </p:cNvPr>
          <p:cNvSpPr>
            <a:spLocks noGrp="1"/>
          </p:cNvSpPr>
          <p:nvPr>
            <p:ph type="title"/>
          </p:nvPr>
        </p:nvSpPr>
        <p:spPr/>
        <p:txBody>
          <a:bodyPr/>
          <a:lstStyle/>
          <a:p>
            <a:r>
              <a:rPr lang="en-US" dirty="0"/>
              <a:t>Beam pipe overview</a:t>
            </a:r>
          </a:p>
        </p:txBody>
      </p:sp>
      <p:sp>
        <p:nvSpPr>
          <p:cNvPr id="18" name="Slide Number Placeholder 17">
            <a:extLst>
              <a:ext uri="{FF2B5EF4-FFF2-40B4-BE49-F238E27FC236}">
                <a16:creationId xmlns:a16="http://schemas.microsoft.com/office/drawing/2014/main" id="{31B41FB4-BEDF-8BFC-1EF9-BED8872689DC}"/>
              </a:ext>
            </a:extLst>
          </p:cNvPr>
          <p:cNvSpPr>
            <a:spLocks noGrp="1"/>
          </p:cNvSpPr>
          <p:nvPr>
            <p:ph type="sldNum" sz="quarter" idx="12"/>
          </p:nvPr>
        </p:nvSpPr>
        <p:spPr>
          <a:xfrm>
            <a:off x="8157663" y="4851025"/>
            <a:ext cx="798706" cy="273844"/>
          </a:xfrm>
        </p:spPr>
        <p:txBody>
          <a:bodyPr/>
          <a:lstStyle/>
          <a:p>
            <a:pPr defTabSz="685800"/>
            <a:fld id="{005C7FBA-D4E9-46CA-9321-3ADA2E368FCD}" type="slidenum">
              <a:rPr lang="en-GB">
                <a:solidFill>
                  <a:prstClr val="black">
                    <a:lumMod val="75000"/>
                    <a:lumOff val="25000"/>
                  </a:prstClr>
                </a:solidFill>
              </a:rPr>
              <a:pPr defTabSz="685800"/>
              <a:t>18</a:t>
            </a:fld>
            <a:endParaRPr lang="en-GB">
              <a:solidFill>
                <a:prstClr val="black">
                  <a:lumMod val="75000"/>
                  <a:lumOff val="25000"/>
                </a:prstClr>
              </a:solidFill>
            </a:endParaRPr>
          </a:p>
        </p:txBody>
      </p:sp>
      <p:pic>
        <p:nvPicPr>
          <p:cNvPr id="7" name="Picture 6" descr="A close-up of a machine&#10;&#10;AI-generated content may be incorrect.">
            <a:extLst>
              <a:ext uri="{FF2B5EF4-FFF2-40B4-BE49-F238E27FC236}">
                <a16:creationId xmlns:a16="http://schemas.microsoft.com/office/drawing/2014/main" id="{24567FD7-346B-DBAB-C2D7-FB01ED2E6C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4791" y="1245870"/>
            <a:ext cx="5989320" cy="3208564"/>
          </a:xfrm>
          <a:prstGeom prst="rect">
            <a:avLst/>
          </a:prstGeom>
        </p:spPr>
      </p:pic>
      <p:cxnSp>
        <p:nvCxnSpPr>
          <p:cNvPr id="9" name="Straight Arrow Connector 8">
            <a:extLst>
              <a:ext uri="{FF2B5EF4-FFF2-40B4-BE49-F238E27FC236}">
                <a16:creationId xmlns:a16="http://schemas.microsoft.com/office/drawing/2014/main" id="{C9EB7518-A0E4-D686-A6F6-CB2BA79BEEC6}"/>
              </a:ext>
            </a:extLst>
          </p:cNvPr>
          <p:cNvCxnSpPr>
            <a:cxnSpLocks/>
          </p:cNvCxnSpPr>
          <p:nvPr/>
        </p:nvCxnSpPr>
        <p:spPr>
          <a:xfrm flipH="1" flipV="1">
            <a:off x="1205865" y="2131695"/>
            <a:ext cx="2620335" cy="71845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 name="Straight Arrow Connector 11">
            <a:extLst>
              <a:ext uri="{FF2B5EF4-FFF2-40B4-BE49-F238E27FC236}">
                <a16:creationId xmlns:a16="http://schemas.microsoft.com/office/drawing/2014/main" id="{7D8FADA7-9D46-9B4A-6B57-042E08FA8739}"/>
              </a:ext>
            </a:extLst>
          </p:cNvPr>
          <p:cNvCxnSpPr>
            <a:cxnSpLocks/>
          </p:cNvCxnSpPr>
          <p:nvPr/>
        </p:nvCxnSpPr>
        <p:spPr>
          <a:xfrm flipV="1">
            <a:off x="4752331" y="1520190"/>
            <a:ext cx="2894339" cy="148998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4" name="Straight Arrow Connector 13">
            <a:extLst>
              <a:ext uri="{FF2B5EF4-FFF2-40B4-BE49-F238E27FC236}">
                <a16:creationId xmlns:a16="http://schemas.microsoft.com/office/drawing/2014/main" id="{3902378B-BDDA-400B-459E-C8A543E0F242}"/>
              </a:ext>
            </a:extLst>
          </p:cNvPr>
          <p:cNvCxnSpPr>
            <a:cxnSpLocks/>
          </p:cNvCxnSpPr>
          <p:nvPr/>
        </p:nvCxnSpPr>
        <p:spPr>
          <a:xfrm>
            <a:off x="4752331" y="3555543"/>
            <a:ext cx="3500129" cy="62783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9" name="CasellaDiTesto 39">
            <a:extLst>
              <a:ext uri="{FF2B5EF4-FFF2-40B4-BE49-F238E27FC236}">
                <a16:creationId xmlns:a16="http://schemas.microsoft.com/office/drawing/2014/main" id="{CAD35D16-55A0-1FB1-8808-09BB3B6A9436}"/>
              </a:ext>
            </a:extLst>
          </p:cNvPr>
          <p:cNvSpPr txBox="1"/>
          <p:nvPr/>
        </p:nvSpPr>
        <p:spPr>
          <a:xfrm>
            <a:off x="7622612" y="1245870"/>
            <a:ext cx="1868805" cy="461665"/>
          </a:xfrm>
          <a:prstGeom prst="rect">
            <a:avLst/>
          </a:prstGeom>
          <a:noFill/>
        </p:spPr>
        <p:txBody>
          <a:bodyPr wrap="square" rtlCol="0">
            <a:spAutoFit/>
          </a:bodyPr>
          <a:lstStyle/>
          <a:p>
            <a:pPr defTabSz="685800"/>
            <a:r>
              <a:rPr lang="it-IT" sz="1200" b="1" i="1" dirty="0">
                <a:solidFill>
                  <a:prstClr val="black"/>
                </a:solidFill>
                <a:latin typeface="Calibri" panose="020F0502020204030204"/>
              </a:rPr>
              <a:t>LiH holder </a:t>
            </a:r>
          </a:p>
          <a:p>
            <a:pPr defTabSz="685800"/>
            <a:r>
              <a:rPr lang="it-IT" sz="1200" b="1" i="1" dirty="0">
                <a:solidFill>
                  <a:prstClr val="black"/>
                </a:solidFill>
                <a:latin typeface="Calibri" panose="020F0502020204030204"/>
              </a:rPr>
              <a:t>(</a:t>
            </a:r>
            <a:r>
              <a:rPr lang="it-IT" sz="1200" b="1" i="1" dirty="0" err="1">
                <a:solidFill>
                  <a:prstClr val="black"/>
                </a:solidFill>
                <a:latin typeface="Calibri" panose="020F0502020204030204"/>
              </a:rPr>
              <a:t>adgiustable</a:t>
            </a:r>
            <a:r>
              <a:rPr lang="it-IT" sz="1200" b="1" i="1" dirty="0">
                <a:solidFill>
                  <a:prstClr val="black"/>
                </a:solidFill>
                <a:latin typeface="Calibri" panose="020F0502020204030204"/>
              </a:rPr>
              <a:t> support)</a:t>
            </a:r>
          </a:p>
        </p:txBody>
      </p:sp>
      <p:sp>
        <p:nvSpPr>
          <p:cNvPr id="21" name="CasellaDiTesto 39">
            <a:extLst>
              <a:ext uri="{FF2B5EF4-FFF2-40B4-BE49-F238E27FC236}">
                <a16:creationId xmlns:a16="http://schemas.microsoft.com/office/drawing/2014/main" id="{6E77E355-A618-61B4-DF8D-683A3DCE0B5D}"/>
              </a:ext>
            </a:extLst>
          </p:cNvPr>
          <p:cNvSpPr txBox="1"/>
          <p:nvPr/>
        </p:nvSpPr>
        <p:spPr>
          <a:xfrm>
            <a:off x="8209598" y="4153474"/>
            <a:ext cx="1868805" cy="369332"/>
          </a:xfrm>
          <a:prstGeom prst="rect">
            <a:avLst/>
          </a:prstGeom>
          <a:noFill/>
        </p:spPr>
        <p:txBody>
          <a:bodyPr wrap="square" rtlCol="0">
            <a:spAutoFit/>
          </a:bodyPr>
          <a:lstStyle/>
          <a:p>
            <a:pPr defTabSz="685800"/>
            <a:r>
              <a:rPr lang="it-IT" b="1" i="1" dirty="0">
                <a:solidFill>
                  <a:prstClr val="black"/>
                </a:solidFill>
                <a:latin typeface="Calibri" panose="020F0502020204030204"/>
              </a:rPr>
              <a:t>LiH</a:t>
            </a:r>
            <a:r>
              <a:rPr lang="it-IT" sz="1200" b="1" i="1" dirty="0">
                <a:solidFill>
                  <a:prstClr val="black"/>
                </a:solidFill>
                <a:latin typeface="Calibri" panose="020F0502020204030204"/>
              </a:rPr>
              <a:t> </a:t>
            </a:r>
          </a:p>
        </p:txBody>
      </p:sp>
      <p:sp>
        <p:nvSpPr>
          <p:cNvPr id="22" name="CasellaDiTesto 39">
            <a:extLst>
              <a:ext uri="{FF2B5EF4-FFF2-40B4-BE49-F238E27FC236}">
                <a16:creationId xmlns:a16="http://schemas.microsoft.com/office/drawing/2014/main" id="{D8880BCF-0525-4D03-ADFD-C7E799141100}"/>
              </a:ext>
            </a:extLst>
          </p:cNvPr>
          <p:cNvSpPr txBox="1"/>
          <p:nvPr/>
        </p:nvSpPr>
        <p:spPr>
          <a:xfrm>
            <a:off x="117162" y="1912404"/>
            <a:ext cx="1251277" cy="461665"/>
          </a:xfrm>
          <a:prstGeom prst="rect">
            <a:avLst/>
          </a:prstGeom>
          <a:noFill/>
        </p:spPr>
        <p:txBody>
          <a:bodyPr wrap="square" rtlCol="0">
            <a:spAutoFit/>
          </a:bodyPr>
          <a:lstStyle/>
          <a:p>
            <a:pPr defTabSz="685800"/>
            <a:r>
              <a:rPr lang="it-IT" sz="1200" b="1" i="1" dirty="0">
                <a:solidFill>
                  <a:prstClr val="black"/>
                </a:solidFill>
                <a:latin typeface="Calibri" panose="020F0502020204030204"/>
              </a:rPr>
              <a:t>Custom </a:t>
            </a:r>
            <a:r>
              <a:rPr lang="it-IT" sz="1200" b="1" i="1" dirty="0" err="1">
                <a:solidFill>
                  <a:prstClr val="black"/>
                </a:solidFill>
                <a:latin typeface="Calibri" panose="020F0502020204030204"/>
              </a:rPr>
              <a:t>pillow</a:t>
            </a:r>
            <a:r>
              <a:rPr lang="it-IT" sz="1200" b="1" i="1" dirty="0">
                <a:solidFill>
                  <a:prstClr val="black"/>
                </a:solidFill>
                <a:latin typeface="Calibri" panose="020F0502020204030204"/>
              </a:rPr>
              <a:t> </a:t>
            </a:r>
            <a:r>
              <a:rPr lang="it-IT" sz="1200" b="1" i="1" dirty="0" err="1">
                <a:solidFill>
                  <a:prstClr val="black"/>
                </a:solidFill>
                <a:latin typeface="Calibri" panose="020F0502020204030204"/>
              </a:rPr>
              <a:t>seal</a:t>
            </a:r>
            <a:r>
              <a:rPr lang="it-IT" sz="1200" b="1" i="1" dirty="0">
                <a:solidFill>
                  <a:prstClr val="black"/>
                </a:solidFill>
                <a:latin typeface="Calibri" panose="020F0502020204030204"/>
              </a:rPr>
              <a:t> system</a:t>
            </a:r>
          </a:p>
        </p:txBody>
      </p:sp>
      <p:sp>
        <p:nvSpPr>
          <p:cNvPr id="2" name="Footer Placeholder 1">
            <a:extLst>
              <a:ext uri="{FF2B5EF4-FFF2-40B4-BE49-F238E27FC236}">
                <a16:creationId xmlns:a16="http://schemas.microsoft.com/office/drawing/2014/main" id="{7C53D05A-B4BD-95CA-7623-350E91AD55F0}"/>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573553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E94CB6-0633-7CD2-1497-49ADD377B0F7}"/>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C379EF4D-4FCB-0D10-C5AE-9FB947FCB3B7}"/>
              </a:ext>
            </a:extLst>
          </p:cNvPr>
          <p:cNvSpPr>
            <a:spLocks noGrp="1"/>
          </p:cNvSpPr>
          <p:nvPr>
            <p:ph type="title"/>
          </p:nvPr>
        </p:nvSpPr>
        <p:spPr/>
        <p:txBody>
          <a:bodyPr/>
          <a:lstStyle/>
          <a:p>
            <a:r>
              <a:rPr lang="en-US" dirty="0"/>
              <a:t>Cooling Cell Integration</a:t>
            </a:r>
            <a:br>
              <a:rPr lang="en-US" dirty="0"/>
            </a:br>
            <a:r>
              <a:rPr lang="en-US" dirty="0"/>
              <a:t>Short Movie (version 2.4)</a:t>
            </a:r>
          </a:p>
        </p:txBody>
      </p:sp>
      <p:sp>
        <p:nvSpPr>
          <p:cNvPr id="18" name="Slide Number Placeholder 17">
            <a:extLst>
              <a:ext uri="{FF2B5EF4-FFF2-40B4-BE49-F238E27FC236}">
                <a16:creationId xmlns:a16="http://schemas.microsoft.com/office/drawing/2014/main" id="{1D5D8815-5974-7412-CDA4-DE97D89E7FCD}"/>
              </a:ext>
            </a:extLst>
          </p:cNvPr>
          <p:cNvSpPr>
            <a:spLocks noGrp="1"/>
          </p:cNvSpPr>
          <p:nvPr>
            <p:ph type="sldNum" sz="quarter" idx="12"/>
          </p:nvPr>
        </p:nvSpPr>
        <p:spPr/>
        <p:txBody>
          <a:bodyPr/>
          <a:lstStyle/>
          <a:p>
            <a:pPr defTabSz="685800"/>
            <a:fld id="{005C7FBA-D4E9-46CA-9321-3ADA2E368FCD}" type="slidenum">
              <a:rPr lang="en-GB">
                <a:solidFill>
                  <a:prstClr val="black">
                    <a:lumMod val="75000"/>
                    <a:lumOff val="25000"/>
                  </a:prstClr>
                </a:solidFill>
              </a:rPr>
              <a:pPr defTabSz="685800"/>
              <a:t>19</a:t>
            </a:fld>
            <a:endParaRPr lang="en-GB">
              <a:solidFill>
                <a:prstClr val="black">
                  <a:lumMod val="75000"/>
                  <a:lumOff val="25000"/>
                </a:prstClr>
              </a:solidFill>
            </a:endParaRPr>
          </a:p>
        </p:txBody>
      </p:sp>
      <p:pic>
        <p:nvPicPr>
          <p:cNvPr id="2" name="montaggio 2.4">
            <a:hlinkClick r:id="" action="ppaction://media"/>
            <a:extLst>
              <a:ext uri="{FF2B5EF4-FFF2-40B4-BE49-F238E27FC236}">
                <a16:creationId xmlns:a16="http://schemas.microsoft.com/office/drawing/2014/main" id="{63EB9DDE-FD50-7427-9ABB-E3FCD9C89B68}"/>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605790" y="1057181"/>
            <a:ext cx="8272734" cy="3542841"/>
          </a:xfrm>
          <a:prstGeom prst="rect">
            <a:avLst/>
          </a:prstGeom>
        </p:spPr>
      </p:pic>
      <p:sp>
        <p:nvSpPr>
          <p:cNvPr id="3" name="Footer Placeholder 2">
            <a:extLst>
              <a:ext uri="{FF2B5EF4-FFF2-40B4-BE49-F238E27FC236}">
                <a16:creationId xmlns:a16="http://schemas.microsoft.com/office/drawing/2014/main" id="{F5492A88-AD84-BE20-3FEE-570795825C46}"/>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176379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006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730011-B39F-9364-C5A4-796A69FBA455}"/>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FD8659D8-BAD7-B12D-0917-2CF60FBA3BAC}"/>
              </a:ext>
            </a:extLst>
          </p:cNvPr>
          <p:cNvSpPr>
            <a:spLocks noGrp="1"/>
          </p:cNvSpPr>
          <p:nvPr>
            <p:ph type="title"/>
          </p:nvPr>
        </p:nvSpPr>
        <p:spPr>
          <a:xfrm>
            <a:off x="1115616" y="123478"/>
            <a:ext cx="7190184" cy="432048"/>
          </a:xfrm>
        </p:spPr>
        <p:txBody>
          <a:bodyPr>
            <a:noAutofit/>
          </a:bodyPr>
          <a:lstStyle/>
          <a:p>
            <a:pPr>
              <a:lnSpc>
                <a:spcPts val="1956"/>
              </a:lnSpc>
            </a:pPr>
            <a:r>
              <a:rPr lang="en-US" spc="29" dirty="0">
                <a:solidFill>
                  <a:srgbClr val="000000"/>
                </a:solidFill>
                <a:ea typeface="Optima Bold"/>
                <a:sym typeface="Optima Bold"/>
              </a:rPr>
              <a:t>IMCC</a:t>
            </a:r>
            <a:br>
              <a:rPr lang="en-US" spc="29" dirty="0">
                <a:solidFill>
                  <a:srgbClr val="000000"/>
                </a:solidFill>
                <a:ea typeface="Optima Bold"/>
                <a:sym typeface="Optima Bold"/>
              </a:rPr>
            </a:br>
            <a:r>
              <a:rPr lang="en-US" sz="1600" spc="29" dirty="0">
                <a:solidFill>
                  <a:srgbClr val="000000"/>
                </a:solidFill>
                <a:ea typeface="Optima Bold"/>
                <a:sym typeface="Optima Bold"/>
              </a:rPr>
              <a:t>International Muon Collider Collaboration</a:t>
            </a:r>
            <a:endParaRPr lang="en-US" spc="29" dirty="0">
              <a:solidFill>
                <a:srgbClr val="000000"/>
              </a:solidFill>
              <a:ea typeface="Optima Bold"/>
              <a:sym typeface="Optima Bold"/>
            </a:endParaRPr>
          </a:p>
        </p:txBody>
      </p:sp>
      <p:sp>
        <p:nvSpPr>
          <p:cNvPr id="5" name="Espace réservé du numéro de diapositive 3">
            <a:extLst>
              <a:ext uri="{FF2B5EF4-FFF2-40B4-BE49-F238E27FC236}">
                <a16:creationId xmlns:a16="http://schemas.microsoft.com/office/drawing/2014/main" id="{AAC4CBA1-B37A-8F58-0E21-B885887A4366}"/>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a:t>
            </a:fld>
            <a:endParaRPr lang="en-GB" dirty="0"/>
          </a:p>
        </p:txBody>
      </p:sp>
      <p:sp>
        <p:nvSpPr>
          <p:cNvPr id="52" name="Espace réservé du pied de page 4">
            <a:extLst>
              <a:ext uri="{FF2B5EF4-FFF2-40B4-BE49-F238E27FC236}">
                <a16:creationId xmlns:a16="http://schemas.microsoft.com/office/drawing/2014/main" id="{25D2C166-C54B-DB65-AADF-8B1EE2C6BE92}"/>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GB">
                <a:latin typeface="Calibri"/>
                <a:cs typeface="Calibri"/>
              </a:rPr>
              <a:t>IMCC Cooling Demonstrator Workshop - 5-7 Nov 2025 - R. Losito</a:t>
            </a:r>
            <a:endParaRPr lang="en-GB" dirty="0">
              <a:latin typeface="Calibri"/>
              <a:cs typeface="Calibri"/>
            </a:endParaRPr>
          </a:p>
        </p:txBody>
      </p:sp>
      <p:sp>
        <p:nvSpPr>
          <p:cNvPr id="2" name="Slide Number Placeholder 1">
            <a:extLst>
              <a:ext uri="{FF2B5EF4-FFF2-40B4-BE49-F238E27FC236}">
                <a16:creationId xmlns:a16="http://schemas.microsoft.com/office/drawing/2014/main" id="{078B9725-7749-550F-18B9-C4CC00B97BAC}"/>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3" name="TextBox 2">
            <a:extLst>
              <a:ext uri="{FF2B5EF4-FFF2-40B4-BE49-F238E27FC236}">
                <a16:creationId xmlns:a16="http://schemas.microsoft.com/office/drawing/2014/main" id="{14D38C08-4F7F-3963-98DB-01ADF5C1757A}"/>
              </a:ext>
            </a:extLst>
          </p:cNvPr>
          <p:cNvSpPr txBox="1"/>
          <p:nvPr/>
        </p:nvSpPr>
        <p:spPr>
          <a:xfrm>
            <a:off x="255330" y="1380673"/>
            <a:ext cx="8352927" cy="3293209"/>
          </a:xfrm>
          <a:prstGeom prst="rect">
            <a:avLst/>
          </a:prstGeom>
          <a:noFill/>
          <a:ln w="9525" cap="rnd">
            <a:noFill/>
          </a:ln>
          <a:effectLst/>
        </p:spPr>
        <p:txBody>
          <a:bodyPr wrap="square" rtlCol="0">
            <a:spAutoFit/>
          </a:bodyPr>
          <a:lstStyle/>
          <a:p>
            <a:r>
              <a:rPr lang="de-CH" sz="1600" dirty="0" err="1">
                <a:latin typeface="Calibri" panose="020F0502020204030204" pitchFamily="34" charset="0"/>
                <a:cs typeface="Calibri" panose="020F0502020204030204" pitchFamily="34" charset="0"/>
              </a:rPr>
              <a:t>Collaboration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formed</a:t>
            </a:r>
            <a:r>
              <a:rPr lang="de-CH" sz="1600" dirty="0">
                <a:latin typeface="Calibri" panose="020F0502020204030204" pitchFamily="34" charset="0"/>
                <a:cs typeface="Calibri" panose="020F0502020204030204" pitchFamily="34" charset="0"/>
              </a:rPr>
              <a:t> 2022, </a:t>
            </a:r>
            <a:r>
              <a:rPr lang="de-CH" sz="1600" dirty="0" err="1">
                <a:latin typeface="Calibri" panose="020F0502020204030204" pitchFamily="34" charset="0"/>
                <a:cs typeface="Calibri" panose="020F0502020204030204" pitchFamily="34" charset="0"/>
              </a:rPr>
              <a:t>currently</a:t>
            </a:r>
            <a:r>
              <a:rPr lang="de-CH" sz="1600"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hosted</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by</a:t>
            </a:r>
            <a:r>
              <a:rPr lang="de-CH" sz="1600" b="1" dirty="0">
                <a:latin typeface="Calibri" panose="020F0502020204030204" pitchFamily="34" charset="0"/>
                <a:cs typeface="Calibri" panose="020F0502020204030204" pitchFamily="34" charset="0"/>
              </a:rPr>
              <a:t> CERN</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b="1" dirty="0">
                <a:latin typeface="Calibri" panose="020F0502020204030204" pitchFamily="34" charset="0"/>
                <a:cs typeface="Calibri" panose="020F0502020204030204" pitchFamily="34" charset="0"/>
              </a:rPr>
              <a:t>61 formal </a:t>
            </a:r>
            <a:r>
              <a:rPr lang="de-CH" sz="1600" b="1" dirty="0" err="1">
                <a:latin typeface="Calibri" panose="020F0502020204030204" pitchFamily="34" charset="0"/>
                <a:cs typeface="Calibri" panose="020F0502020204030204" pitchFamily="34" charset="0"/>
              </a:rPr>
              <a:t>member</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institutions</a:t>
            </a:r>
            <a:r>
              <a:rPr lang="de-CH" sz="1600" b="1" dirty="0">
                <a:latin typeface="Calibri" panose="020F0502020204030204" pitchFamily="34" charset="0"/>
                <a:cs typeface="Calibri" panose="020F0502020204030204" pitchFamily="34" charset="0"/>
              </a:rPr>
              <a:t>, </a:t>
            </a:r>
            <a:r>
              <a:rPr lang="de-CH" sz="1600" dirty="0">
                <a:latin typeface="Calibri" panose="020F0502020204030204" pitchFamily="34" charset="0"/>
                <a:cs typeface="Calibri" panose="020F0502020204030204" pitchFamily="34" charset="0"/>
              </a:rPr>
              <a:t>still </a:t>
            </a:r>
            <a:r>
              <a:rPr lang="de-CH" sz="1600" dirty="0" err="1">
                <a:latin typeface="Calibri" panose="020F0502020204030204" pitchFamily="34" charset="0"/>
                <a:cs typeface="Calibri" panose="020F0502020204030204" pitchFamily="34" charset="0"/>
              </a:rPr>
              <a:t>growing</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err="1">
                <a:latin typeface="Calibri" panose="020F0502020204030204" pitchFamily="34" charset="0"/>
                <a:cs typeface="Calibri" panose="020F0502020204030204" pitchFamily="34" charset="0"/>
              </a:rPr>
              <a:t>Currently</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centred</a:t>
            </a:r>
            <a:r>
              <a:rPr lang="de-CH" sz="1600" dirty="0">
                <a:latin typeface="Calibri" panose="020F0502020204030204" pitchFamily="34" charset="0"/>
                <a:cs typeface="Calibri" panose="020F0502020204030204" pitchFamily="34" charset="0"/>
              </a:rPr>
              <a:t> in Europe, strong US </a:t>
            </a:r>
            <a:r>
              <a:rPr lang="de-CH" sz="1600" dirty="0" err="1">
                <a:latin typeface="Calibri" panose="020F0502020204030204" pitchFamily="34" charset="0"/>
                <a:cs typeface="Calibri" panose="020F0502020204030204" pitchFamily="34" charset="0"/>
              </a:rPr>
              <a:t>contribution</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R&amp;D </a:t>
            </a:r>
            <a:r>
              <a:rPr lang="de-CH" sz="1600" dirty="0" err="1">
                <a:latin typeface="Calibri" panose="020F0502020204030204" pitchFamily="34" charset="0"/>
                <a:cs typeface="Calibri" panose="020F0502020204030204" pitchFamily="34" charset="0"/>
              </a:rPr>
              <a:t>progamme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developed</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with</a:t>
            </a:r>
            <a:r>
              <a:rPr lang="de-CH" sz="1600" dirty="0">
                <a:latin typeface="Calibri" panose="020F0502020204030204" pitchFamily="34" charset="0"/>
                <a:cs typeface="Calibri" panose="020F0502020204030204" pitchFamily="34" charset="0"/>
              </a:rPr>
              <a:t> global </a:t>
            </a:r>
            <a:r>
              <a:rPr lang="de-CH" sz="1600" dirty="0" err="1">
                <a:latin typeface="Calibri" panose="020F0502020204030204" pitchFamily="34" charset="0"/>
                <a:cs typeface="Calibri" panose="020F0502020204030204" pitchFamily="34" charset="0"/>
              </a:rPr>
              <a:t>community</a:t>
            </a:r>
            <a:endParaRPr lang="de-CH" sz="1600" dirty="0">
              <a:latin typeface="Calibri" panose="020F0502020204030204" pitchFamily="34" charset="0"/>
              <a:cs typeface="Calibri" panose="020F0502020204030204" pitchFamily="34" charset="0"/>
            </a:endParaRPr>
          </a:p>
          <a:p>
            <a:endParaRPr lang="de-CH" sz="1600" b="1" dirty="0">
              <a:latin typeface="Calibri" panose="020F0502020204030204" pitchFamily="34" charset="0"/>
              <a:cs typeface="Calibri" panose="020F0502020204030204" pitchFamily="34" charset="0"/>
            </a:endParaRPr>
          </a:p>
          <a:p>
            <a:endParaRPr lang="de-CH" sz="1600" b="1" dirty="0">
              <a:latin typeface="Calibri" panose="020F0502020204030204" pitchFamily="34" charset="0"/>
              <a:cs typeface="Calibri" panose="020F0502020204030204" pitchFamily="34" charset="0"/>
            </a:endParaRPr>
          </a:p>
          <a:p>
            <a:r>
              <a:rPr lang="de-CH" sz="1600" dirty="0">
                <a:latin typeface="Calibri" panose="020F0502020204030204" pitchFamily="34" charset="0"/>
                <a:cs typeface="Calibri" panose="020F0502020204030204" pitchFamily="34" charset="0"/>
              </a:rPr>
              <a:t>In </a:t>
            </a:r>
            <a:r>
              <a:rPr lang="de-CH" sz="1600" dirty="0" err="1">
                <a:latin typeface="Calibri" panose="020F0502020204030204" pitchFamily="34" charset="0"/>
                <a:cs typeface="Calibri" panose="020F0502020204030204" pitchFamily="34" charset="0"/>
              </a:rPr>
              <a:t>response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strategic</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requests</a:t>
            </a:r>
            <a:r>
              <a:rPr lang="de-CH" sz="1600" dirty="0">
                <a:latin typeface="Calibri" panose="020F0502020204030204" pitchFamily="34" charset="0"/>
                <a:cs typeface="Calibri" panose="020F0502020204030204" pitchFamily="34" charset="0"/>
              </a:rPr>
              <a:t>:</a:t>
            </a:r>
          </a:p>
          <a:p>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a:solidFill>
                  <a:srgbClr val="0070C0"/>
                </a:solidFill>
                <a:latin typeface="Calibri" panose="020F0502020204030204" pitchFamily="34" charset="0"/>
                <a:cs typeface="Calibri" panose="020F0502020204030204" pitchFamily="34" charset="0"/>
              </a:rPr>
              <a:t>Last ESPPU </a:t>
            </a:r>
            <a:r>
              <a:rPr lang="de-CH" sz="1600" dirty="0" err="1">
                <a:latin typeface="Calibri" panose="020F0502020204030204" pitchFamily="34" charset="0"/>
                <a:cs typeface="Calibri" panose="020F0502020204030204" pitchFamily="34" charset="0"/>
              </a:rPr>
              <a:t>demanded</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integration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into</a:t>
            </a:r>
            <a:r>
              <a:rPr lang="de-CH" sz="1600" dirty="0">
                <a:latin typeface="Calibri" panose="020F0502020204030204" pitchFamily="34" charset="0"/>
                <a:cs typeface="Calibri" panose="020F0502020204030204" pitchFamily="34" charset="0"/>
              </a:rPr>
              <a:t> </a:t>
            </a:r>
            <a:r>
              <a:rPr lang="de-CH" sz="1600" dirty="0">
                <a:solidFill>
                  <a:srgbClr val="0070C0"/>
                </a:solidFill>
                <a:latin typeface="Calibri" panose="020F0502020204030204" pitchFamily="34" charset="0"/>
                <a:cs typeface="Calibri" panose="020F0502020204030204" pitchFamily="34" charset="0"/>
              </a:rPr>
              <a:t>European </a:t>
            </a:r>
            <a:r>
              <a:rPr lang="de-CH" sz="1600" dirty="0" err="1">
                <a:solidFill>
                  <a:srgbClr val="0070C0"/>
                </a:solidFill>
                <a:latin typeface="Calibri" panose="020F0502020204030204" pitchFamily="34" charset="0"/>
                <a:cs typeface="Calibri" panose="020F0502020204030204" pitchFamily="34" charset="0"/>
              </a:rPr>
              <a:t>Accelerator</a:t>
            </a:r>
            <a:r>
              <a:rPr lang="de-CH" sz="1600" dirty="0">
                <a:solidFill>
                  <a:srgbClr val="0070C0"/>
                </a:solidFill>
                <a:latin typeface="Calibri" panose="020F0502020204030204" pitchFamily="34" charset="0"/>
                <a:cs typeface="Calibri" panose="020F0502020204030204" pitchFamily="34" charset="0"/>
              </a:rPr>
              <a:t> R&amp;D Roadmap</a:t>
            </a:r>
          </a:p>
          <a:p>
            <a:pPr marL="285750" indent="-285750">
              <a:buFont typeface="Arial" panose="020B0604020202020204" pitchFamily="34" charset="0"/>
              <a:buChar char="•"/>
            </a:pPr>
            <a:endParaRPr lang="de-CH" sz="1600" dirty="0">
              <a:solidFill>
                <a:srgbClr val="0070C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a:solidFill>
                  <a:srgbClr val="0070C0"/>
                </a:solidFill>
                <a:latin typeface="Calibri" panose="020F0502020204030204" pitchFamily="34" charset="0"/>
                <a:cs typeface="Calibri" panose="020F0502020204030204" pitchFamily="34" charset="0"/>
              </a:rPr>
              <a:t>EU </a:t>
            </a:r>
            <a:r>
              <a:rPr lang="de-CH" sz="1600" dirty="0" err="1">
                <a:solidFill>
                  <a:srgbClr val="0070C0"/>
                </a:solidFill>
                <a:latin typeface="Calibri" panose="020F0502020204030204" pitchFamily="34" charset="0"/>
                <a:cs typeface="Calibri" panose="020F0502020204030204" pitchFamily="34" charset="0"/>
              </a:rPr>
              <a:t>is</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co-funding</a:t>
            </a:r>
            <a:r>
              <a:rPr lang="de-CH" sz="1600" dirty="0">
                <a:solidFill>
                  <a:srgbClr val="0070C0"/>
                </a:solidFill>
                <a:latin typeface="Calibri" panose="020F0502020204030204" pitchFamily="34" charset="0"/>
                <a:cs typeface="Calibri" panose="020F0502020204030204" pitchFamily="34" charset="0"/>
              </a:rPr>
              <a:t> </a:t>
            </a:r>
            <a:r>
              <a:rPr lang="de-CH" sz="1600" dirty="0">
                <a:latin typeface="Calibri" panose="020F0502020204030204" pitchFamily="34" charset="0"/>
                <a:cs typeface="Calibri" panose="020F0502020204030204" pitchFamily="34" charset="0"/>
              </a:rPr>
              <a:t>design </a:t>
            </a:r>
            <a:r>
              <a:rPr lang="de-CH" sz="1600" dirty="0" err="1">
                <a:latin typeface="Calibri" panose="020F0502020204030204" pitchFamily="34" charset="0"/>
                <a:cs typeface="Calibri" panose="020F0502020204030204" pitchFamily="34" charset="0"/>
              </a:rPr>
              <a:t>study</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MuCol</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since</a:t>
            </a:r>
            <a:r>
              <a:rPr lang="de-CH" sz="1600" dirty="0">
                <a:latin typeface="Calibri" panose="020F0502020204030204" pitchFamily="34" charset="0"/>
                <a:cs typeface="Calibri" panose="020F0502020204030204" pitchFamily="34" charset="0"/>
              </a:rPr>
              <a:t> 2023</a:t>
            </a:r>
          </a:p>
          <a:p>
            <a:pPr marL="285750" indent="-285750">
              <a:buFont typeface="Arial" panose="020B0604020202020204" pitchFamily="34" charset="0"/>
              <a:buChar char="•"/>
            </a:pP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Different </a:t>
            </a:r>
            <a:r>
              <a:rPr lang="de-CH" sz="1600" dirty="0">
                <a:solidFill>
                  <a:srgbClr val="0070C0"/>
                </a:solidFill>
                <a:latin typeface="Calibri" panose="020F0502020204030204" pitchFamily="34" charset="0"/>
                <a:cs typeface="Calibri" panose="020F0502020204030204" pitchFamily="34" charset="0"/>
              </a:rPr>
              <a:t>US </a:t>
            </a:r>
            <a:r>
              <a:rPr lang="de-CH" sz="1600" dirty="0" err="1">
                <a:solidFill>
                  <a:srgbClr val="0070C0"/>
                </a:solidFill>
                <a:latin typeface="Calibri" panose="020F0502020204030204" pitchFamily="34" charset="0"/>
                <a:cs typeface="Calibri" panose="020F0502020204030204" pitchFamily="34" charset="0"/>
              </a:rPr>
              <a:t>recommendations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Snowmass</a:t>
            </a:r>
            <a:r>
              <a:rPr lang="de-CH" sz="1600" dirty="0">
                <a:latin typeface="Calibri" panose="020F0502020204030204" pitchFamily="34" charset="0"/>
                <a:cs typeface="Calibri" panose="020F0502020204030204" pitchFamily="34" charset="0"/>
              </a:rPr>
              <a:t>, P5 and National Academy </a:t>
            </a:r>
            <a:r>
              <a:rPr lang="de-CH" sz="1600" dirty="0" err="1">
                <a:latin typeface="Calibri" panose="020F0502020204030204" pitchFamily="34" charset="0"/>
                <a:cs typeface="Calibri" panose="020F0502020204030204" pitchFamily="34" charset="0"/>
              </a:rPr>
              <a:t>of</a:t>
            </a:r>
            <a:r>
              <a:rPr lang="de-CH" sz="1600" dirty="0">
                <a:latin typeface="Calibri" panose="020F0502020204030204" pitchFamily="34" charset="0"/>
                <a:cs typeface="Calibri" panose="020F0502020204030204" pitchFamily="34" charset="0"/>
              </a:rPr>
              <a:t> Science</a:t>
            </a:r>
          </a:p>
        </p:txBody>
      </p:sp>
      <p:pic>
        <p:nvPicPr>
          <p:cNvPr id="6" name="Picture 5">
            <a:extLst>
              <a:ext uri="{FF2B5EF4-FFF2-40B4-BE49-F238E27FC236}">
                <a16:creationId xmlns:a16="http://schemas.microsoft.com/office/drawing/2014/main" id="{BDCBCF99-62AD-9B61-1907-E359250CB77F}"/>
              </a:ext>
            </a:extLst>
          </p:cNvPr>
          <p:cNvPicPr>
            <a:picLocks noChangeAspect="1"/>
          </p:cNvPicPr>
          <p:nvPr/>
        </p:nvPicPr>
        <p:blipFill>
          <a:blip r:embed="rId2" cstate="hqprint">
            <a:extLst>
              <a:ext uri="{28A0092B-C50C-407E-A947-70E740481C1C}">
                <a14:useLocalDpi xmlns:a14="http://schemas.microsoft.com/office/drawing/2010/main"/>
              </a:ext>
            </a:extLst>
          </a:blip>
          <a:srcRect/>
          <a:stretch/>
        </p:blipFill>
        <p:spPr>
          <a:xfrm>
            <a:off x="7644148" y="1836275"/>
            <a:ext cx="728237" cy="735475"/>
          </a:xfrm>
          <a:prstGeom prst="rect">
            <a:avLst/>
          </a:prstGeom>
        </p:spPr>
      </p:pic>
      <p:pic>
        <p:nvPicPr>
          <p:cNvPr id="7" name="Picture 6" descr="A picture containing text, font, graphics, design&#10;&#10;Description automatically generated">
            <a:extLst>
              <a:ext uri="{FF2B5EF4-FFF2-40B4-BE49-F238E27FC236}">
                <a16:creationId xmlns:a16="http://schemas.microsoft.com/office/drawing/2014/main" id="{C7ABEA16-98C6-EA2D-C7A3-82775C57308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444208" y="1165754"/>
            <a:ext cx="776766" cy="892391"/>
          </a:xfrm>
          <a:prstGeom prst="rect">
            <a:avLst/>
          </a:prstGeom>
        </p:spPr>
      </p:pic>
      <p:pic>
        <p:nvPicPr>
          <p:cNvPr id="10" name="Picture 9" descr="A picture containing graphics, circle, colorfulness, graphic design&#10;&#10;Description automatically generated">
            <a:extLst>
              <a:ext uri="{FF2B5EF4-FFF2-40B4-BE49-F238E27FC236}">
                <a16:creationId xmlns:a16="http://schemas.microsoft.com/office/drawing/2014/main" id="{9C66C5E3-32F7-9460-A1F4-38B0BD17D493}"/>
              </a:ext>
            </a:extLst>
          </p:cNvPr>
          <p:cNvPicPr>
            <a:picLocks noChangeAspect="1"/>
          </p:cNvPicPr>
          <p:nvPr/>
        </p:nvPicPr>
        <p:blipFill>
          <a:blip r:embed="rId4"/>
          <a:stretch>
            <a:fillRect/>
          </a:stretch>
        </p:blipFill>
        <p:spPr>
          <a:xfrm>
            <a:off x="7541810" y="1176553"/>
            <a:ext cx="917213" cy="523221"/>
          </a:xfrm>
          <a:prstGeom prst="rect">
            <a:avLst/>
          </a:prstGeom>
        </p:spPr>
      </p:pic>
    </p:spTree>
    <p:extLst>
      <p:ext uri="{BB962C8B-B14F-4D97-AF65-F5344CB8AC3E}">
        <p14:creationId xmlns:p14="http://schemas.microsoft.com/office/powerpoint/2010/main" val="3977883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511068A-AA70-CD2E-E406-5CFE4C9F3A06}"/>
              </a:ext>
            </a:extLst>
          </p:cNvPr>
          <p:cNvSpPr>
            <a:spLocks noGrp="1"/>
          </p:cNvSpPr>
          <p:nvPr>
            <p:ph type="sldNum" sz="quarter" idx="4"/>
          </p:nvPr>
        </p:nvSpPr>
        <p:spPr/>
        <p:txBody>
          <a:bodyPr/>
          <a:lstStyle/>
          <a:p>
            <a:pPr defTabSz="685800"/>
            <a:fld id="{974172A1-1CBF-0B40-9234-7D4D80EC19EA}" type="slidenum">
              <a:rPr lang="en-GB">
                <a:solidFill>
                  <a:prstClr val="white"/>
                </a:solidFill>
                <a:latin typeface="Calibri" panose="020F0502020204030204"/>
              </a:rPr>
              <a:pPr defTabSz="685800"/>
              <a:t>20</a:t>
            </a:fld>
            <a:endParaRPr lang="en-GB" dirty="0">
              <a:solidFill>
                <a:prstClr val="white"/>
              </a:solidFill>
              <a:latin typeface="Calibri" panose="020F0502020204030204"/>
            </a:endParaRPr>
          </a:p>
        </p:txBody>
      </p:sp>
      <p:pic>
        <p:nvPicPr>
          <p:cNvPr id="8" name="pg16">
            <a:extLst>
              <a:ext uri="{FF2B5EF4-FFF2-40B4-BE49-F238E27FC236}">
                <a16:creationId xmlns:a16="http://schemas.microsoft.com/office/drawing/2014/main" id="{0DF68FB0-4158-8D9E-688E-58D6247AA768}"/>
              </a:ext>
            </a:extLst>
          </p:cNvPr>
          <p:cNvPicPr>
            <a:picLocks noChangeAspect="1"/>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5814548" y="1056407"/>
            <a:ext cx="2424084" cy="1819450"/>
          </a:xfrm>
          <a:prstGeom prst="rect">
            <a:avLst/>
          </a:prstGeom>
        </p:spPr>
      </p:pic>
      <p:sp>
        <p:nvSpPr>
          <p:cNvPr id="11" name="Title 10">
            <a:extLst>
              <a:ext uri="{FF2B5EF4-FFF2-40B4-BE49-F238E27FC236}">
                <a16:creationId xmlns:a16="http://schemas.microsoft.com/office/drawing/2014/main" id="{C17957D9-8786-EEBE-82B9-07BFF5667D4B}"/>
              </a:ext>
            </a:extLst>
          </p:cNvPr>
          <p:cNvSpPr>
            <a:spLocks noGrp="1"/>
          </p:cNvSpPr>
          <p:nvPr>
            <p:ph type="title"/>
          </p:nvPr>
        </p:nvSpPr>
        <p:spPr/>
        <p:txBody>
          <a:bodyPr/>
          <a:lstStyle/>
          <a:p>
            <a:r>
              <a:rPr lang="en-GB" dirty="0"/>
              <a:t>Initial – Final Module Evaluation</a:t>
            </a:r>
          </a:p>
        </p:txBody>
      </p:sp>
      <p:grpSp>
        <p:nvGrpSpPr>
          <p:cNvPr id="33" name="Group 32">
            <a:extLst>
              <a:ext uri="{FF2B5EF4-FFF2-40B4-BE49-F238E27FC236}">
                <a16:creationId xmlns:a16="http://schemas.microsoft.com/office/drawing/2014/main" id="{76B5858B-4714-C274-5808-91300B007A05}"/>
              </a:ext>
            </a:extLst>
          </p:cNvPr>
          <p:cNvGrpSpPr/>
          <p:nvPr/>
        </p:nvGrpSpPr>
        <p:grpSpPr>
          <a:xfrm>
            <a:off x="1270729" y="2856717"/>
            <a:ext cx="6602540" cy="2245769"/>
            <a:chOff x="1694306" y="3808956"/>
            <a:chExt cx="8803386" cy="2994358"/>
          </a:xfrm>
        </p:grpSpPr>
        <p:pic>
          <p:nvPicPr>
            <p:cNvPr id="25" name="Picture 24">
              <a:extLst>
                <a:ext uri="{FF2B5EF4-FFF2-40B4-BE49-F238E27FC236}">
                  <a16:creationId xmlns:a16="http://schemas.microsoft.com/office/drawing/2014/main" id="{323F94D4-85E5-B640-26FE-C454BFCA1A2C}"/>
                </a:ext>
              </a:extLst>
            </p:cNvPr>
            <p:cNvPicPr>
              <a:picLocks noChangeAspect="1"/>
            </p:cNvPicPr>
            <p:nvPr/>
          </p:nvPicPr>
          <p:blipFill>
            <a:blip r:embed="rId5"/>
            <a:stretch>
              <a:fillRect/>
            </a:stretch>
          </p:blipFill>
          <p:spPr>
            <a:xfrm>
              <a:off x="1710753" y="3808956"/>
              <a:ext cx="8770494" cy="2994358"/>
            </a:xfrm>
            <a:prstGeom prst="rect">
              <a:avLst/>
            </a:prstGeom>
          </p:spPr>
        </p:pic>
        <p:sp>
          <p:nvSpPr>
            <p:cNvPr id="23" name="Rectangle 22">
              <a:extLst>
                <a:ext uri="{FF2B5EF4-FFF2-40B4-BE49-F238E27FC236}">
                  <a16:creationId xmlns:a16="http://schemas.microsoft.com/office/drawing/2014/main" id="{3BF7AAF5-F309-5DE7-54DD-1E48B0D8610F}"/>
                </a:ext>
              </a:extLst>
            </p:cNvPr>
            <p:cNvSpPr/>
            <p:nvPr/>
          </p:nvSpPr>
          <p:spPr>
            <a:xfrm>
              <a:off x="1694306" y="4665132"/>
              <a:ext cx="1755862" cy="1540935"/>
            </a:xfrm>
            <a:prstGeom prst="rect">
              <a:avLst/>
            </a:prstGeom>
            <a:noFill/>
            <a:ln w="57150">
              <a:solidFill>
                <a:srgbClr val="FFC0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endParaRPr>
            </a:p>
          </p:txBody>
        </p:sp>
        <p:sp>
          <p:nvSpPr>
            <p:cNvPr id="24" name="Rectangle 23">
              <a:extLst>
                <a:ext uri="{FF2B5EF4-FFF2-40B4-BE49-F238E27FC236}">
                  <a16:creationId xmlns:a16="http://schemas.microsoft.com/office/drawing/2014/main" id="{0113DBA1-B785-9013-2C9C-739280D0214E}"/>
                </a:ext>
              </a:extLst>
            </p:cNvPr>
            <p:cNvSpPr/>
            <p:nvPr/>
          </p:nvSpPr>
          <p:spPr>
            <a:xfrm>
              <a:off x="8719605" y="4665132"/>
              <a:ext cx="1778087" cy="1540935"/>
            </a:xfrm>
            <a:prstGeom prst="rect">
              <a:avLst/>
            </a:prstGeom>
            <a:noFill/>
            <a:ln w="57150">
              <a:solidFill>
                <a:srgbClr val="FFC0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endParaRPr>
            </a:p>
          </p:txBody>
        </p:sp>
      </p:grpSp>
      <p:sp>
        <p:nvSpPr>
          <p:cNvPr id="34" name="TextBox 33">
            <a:extLst>
              <a:ext uri="{FF2B5EF4-FFF2-40B4-BE49-F238E27FC236}">
                <a16:creationId xmlns:a16="http://schemas.microsoft.com/office/drawing/2014/main" id="{EF11D728-84DB-0944-2E1B-7975BC0CC044}"/>
              </a:ext>
            </a:extLst>
          </p:cNvPr>
          <p:cNvSpPr txBox="1"/>
          <p:nvPr/>
        </p:nvSpPr>
        <p:spPr>
          <a:xfrm>
            <a:off x="489599" y="1325255"/>
            <a:ext cx="4711046" cy="1269578"/>
          </a:xfrm>
          <a:prstGeom prst="rect">
            <a:avLst/>
          </a:prstGeom>
          <a:noFill/>
        </p:spPr>
        <p:txBody>
          <a:bodyPr wrap="square" rtlCol="0">
            <a:spAutoFit/>
          </a:bodyPr>
          <a:lstStyle/>
          <a:p>
            <a:pPr marL="257175" indent="-257175" defTabSz="685800">
              <a:buClr>
                <a:srgbClr val="C00000"/>
              </a:buClr>
              <a:buFont typeface="Wingdings" panose="05000000000000000000" pitchFamily="2" charset="2"/>
              <a:buChar char="§"/>
            </a:pPr>
            <a:r>
              <a:rPr lang="it-IT" sz="1350" dirty="0">
                <a:solidFill>
                  <a:prstClr val="black"/>
                </a:solidFill>
                <a:latin typeface="Calibri" panose="020F0502020204030204"/>
                <a:cs typeface="Arial" panose="020B0604020202020204" pitchFamily="34" charset="0"/>
              </a:rPr>
              <a:t>Initial - final module design not yet considered.</a:t>
            </a:r>
          </a:p>
          <a:p>
            <a:pPr defTabSz="685800">
              <a:buClr>
                <a:srgbClr val="C00000"/>
              </a:buClr>
            </a:pPr>
            <a:endParaRPr lang="en-US" sz="300" dirty="0">
              <a:solidFill>
                <a:prstClr val="black"/>
              </a:solidFill>
              <a:latin typeface="Calibri" panose="020F0502020204030204"/>
            </a:endParaRPr>
          </a:p>
          <a:p>
            <a:pPr marL="257175" indent="-257175" defTabSz="685800">
              <a:buClr>
                <a:srgbClr val="C00000"/>
              </a:buClr>
              <a:buFont typeface="Wingdings" panose="05000000000000000000" pitchFamily="2" charset="2"/>
              <a:buChar char="§"/>
            </a:pPr>
            <a:r>
              <a:rPr lang="it-IT" sz="1350" dirty="0">
                <a:solidFill>
                  <a:prstClr val="black"/>
                </a:solidFill>
                <a:latin typeface="Calibri" panose="020F0502020204030204"/>
                <a:cs typeface="Arial" panose="020B0604020202020204" pitchFamily="34" charset="0"/>
              </a:rPr>
              <a:t>Loss of symmetry: 10 T peak field on axis</a:t>
            </a:r>
          </a:p>
          <a:p>
            <a:pPr marL="600075" lvl="1" indent="-257175" defTabSz="685800">
              <a:buClr>
                <a:srgbClr val="C00000"/>
              </a:buClr>
              <a:buFont typeface="Calibri" panose="020F0502020204030204" pitchFamily="34" charset="0"/>
              <a:buChar char="→"/>
            </a:pPr>
            <a:r>
              <a:rPr lang="it-IT" sz="1350" b="1" dirty="0">
                <a:solidFill>
                  <a:srgbClr val="0070C0"/>
                </a:solidFill>
                <a:latin typeface="Calibri" panose="020F0502020204030204"/>
                <a:cs typeface="Arial" panose="020B0604020202020204" pitchFamily="34" charset="0"/>
                <a:sym typeface="Wingdings" panose="05000000000000000000" pitchFamily="2" charset="2"/>
              </a:rPr>
              <a:t>25% current reduction</a:t>
            </a:r>
            <a:r>
              <a:rPr lang="it-IT" sz="1350" dirty="0">
                <a:solidFill>
                  <a:prstClr val="black"/>
                </a:solidFill>
                <a:latin typeface="Calibri" panose="020F0502020204030204"/>
                <a:cs typeface="Arial" panose="020B0604020202020204" pitchFamily="34" charset="0"/>
                <a:sym typeface="Wingdings" panose="05000000000000000000" pitchFamily="2" charset="2"/>
              </a:rPr>
              <a:t>:</a:t>
            </a:r>
            <a:r>
              <a:rPr lang="it-IT" sz="1350" b="1" dirty="0">
                <a:solidFill>
                  <a:srgbClr val="0070C0"/>
                </a:solidFill>
                <a:latin typeface="Calibri" panose="020F0502020204030204"/>
                <a:cs typeface="Arial" panose="020B0604020202020204" pitchFamily="34" charset="0"/>
                <a:sym typeface="Wingdings" panose="05000000000000000000" pitchFamily="2" charset="2"/>
              </a:rPr>
              <a:t> </a:t>
            </a:r>
            <a:r>
              <a:rPr lang="it-IT" sz="1350" dirty="0">
                <a:solidFill>
                  <a:prstClr val="black"/>
                </a:solidFill>
                <a:latin typeface="Calibri" panose="020F0502020204030204"/>
                <a:cs typeface="Arial" panose="020B0604020202020204" pitchFamily="34" charset="0"/>
                <a:sym typeface="Wingdings" panose="05000000000000000000" pitchFamily="2" charset="2"/>
              </a:rPr>
              <a:t>match peak field on axis.</a:t>
            </a:r>
          </a:p>
          <a:p>
            <a:pPr marL="600075" lvl="1" indent="-257175" defTabSz="685800">
              <a:buClr>
                <a:srgbClr val="C00000"/>
              </a:buClr>
              <a:buFont typeface="Calibri" panose="020F0502020204030204" pitchFamily="34" charset="0"/>
              <a:buChar char="→"/>
            </a:pPr>
            <a:endParaRPr lang="it-IT" sz="300" dirty="0">
              <a:solidFill>
                <a:prstClr val="black"/>
              </a:solidFill>
              <a:latin typeface="Calibri" panose="020F0502020204030204"/>
              <a:cs typeface="Arial" panose="020B0604020202020204" pitchFamily="34" charset="0"/>
              <a:sym typeface="Wingdings" panose="05000000000000000000" pitchFamily="2" charset="2"/>
            </a:endParaRPr>
          </a:p>
          <a:p>
            <a:pPr marL="257175" indent="-257175" defTabSz="685800">
              <a:buClr>
                <a:srgbClr val="C00000"/>
              </a:buClr>
              <a:buFont typeface="Wingdings" panose="05000000000000000000" pitchFamily="2" charset="2"/>
              <a:buChar char="§"/>
            </a:pPr>
            <a:r>
              <a:rPr lang="it-IT" sz="1350" b="1" dirty="0">
                <a:solidFill>
                  <a:srgbClr val="0070C0"/>
                </a:solidFill>
                <a:latin typeface="Calibri" panose="020F0502020204030204"/>
                <a:cs typeface="Arial" panose="020B0604020202020204" pitchFamily="34" charset="0"/>
                <a:sym typeface="Wingdings" panose="05000000000000000000" pitchFamily="2" charset="2"/>
              </a:rPr>
              <a:t>Unbalanced forces </a:t>
            </a:r>
            <a:r>
              <a:rPr lang="it-IT" sz="1350" dirty="0">
                <a:solidFill>
                  <a:prstClr val="black"/>
                </a:solidFill>
                <a:latin typeface="Calibri" panose="020F0502020204030204"/>
                <a:cs typeface="Arial" panose="020B0604020202020204" pitchFamily="34" charset="0"/>
                <a:sym typeface="Wingdings" panose="05000000000000000000" pitchFamily="2" charset="2"/>
              </a:rPr>
              <a:t>in the first (last) two inter-cell units.</a:t>
            </a:r>
          </a:p>
          <a:p>
            <a:pPr defTabSz="685800">
              <a:buClr>
                <a:srgbClr val="C00000"/>
              </a:buClr>
            </a:pPr>
            <a:endParaRPr lang="it-IT" sz="300" b="1" u="sng" dirty="0">
              <a:solidFill>
                <a:prstClr val="black"/>
              </a:solidFill>
              <a:latin typeface="Calibri" panose="020F0502020204030204"/>
              <a:cs typeface="Arial" panose="020B0604020202020204" pitchFamily="34" charset="0"/>
            </a:endParaRPr>
          </a:p>
          <a:p>
            <a:pPr marL="257175" indent="-257175" defTabSz="685800">
              <a:buClr>
                <a:srgbClr val="C00000"/>
              </a:buClr>
              <a:buFont typeface="Wingdings" panose="05000000000000000000" pitchFamily="2" charset="2"/>
              <a:buChar char="§"/>
            </a:pPr>
            <a:r>
              <a:rPr lang="it-IT" sz="1350" b="1" u="sng" dirty="0">
                <a:solidFill>
                  <a:srgbClr val="0070C0"/>
                </a:solidFill>
                <a:latin typeface="Calibri" panose="020F0502020204030204"/>
                <a:cs typeface="Arial" panose="020B0604020202020204" pitchFamily="34" charset="0"/>
              </a:rPr>
              <a:t>Adiabatic matching?</a:t>
            </a:r>
          </a:p>
        </p:txBody>
      </p:sp>
      <p:sp>
        <p:nvSpPr>
          <p:cNvPr id="2" name="Footer Placeholder 1">
            <a:extLst>
              <a:ext uri="{FF2B5EF4-FFF2-40B4-BE49-F238E27FC236}">
                <a16:creationId xmlns:a16="http://schemas.microsoft.com/office/drawing/2014/main" id="{06267C3A-492F-39EC-09C9-A72B60C47AFE}"/>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23738647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6EB37-4AC2-B058-E850-F584C281836D}"/>
            </a:ext>
          </a:extLst>
        </p:cNvPr>
        <p:cNvGrpSpPr/>
        <p:nvPr/>
      </p:nvGrpSpPr>
      <p:grpSpPr>
        <a:xfrm>
          <a:off x="0" y="0"/>
          <a:ext cx="0" cy="0"/>
          <a:chOff x="0" y="0"/>
          <a:chExt cx="0" cy="0"/>
        </a:xfrm>
      </p:grpSpPr>
      <p:pic>
        <p:nvPicPr>
          <p:cNvPr id="6" name="Content Placeholder 5" descr="A screenshot of a computer generated image&#10;&#10;AI-generated content may be incorrect.">
            <a:extLst>
              <a:ext uri="{FF2B5EF4-FFF2-40B4-BE49-F238E27FC236}">
                <a16:creationId xmlns:a16="http://schemas.microsoft.com/office/drawing/2014/main" id="{B7A4E91E-1BED-A165-46C3-1A17277484D4}"/>
              </a:ext>
            </a:extLst>
          </p:cNvPr>
          <p:cNvPicPr>
            <a:picLocks noGrp="1" noChangeAspect="1"/>
          </p:cNvPicPr>
          <p:nvPr>
            <p:ph sz="quarter" idx="12"/>
          </p:nvPr>
        </p:nvPicPr>
        <p:blipFill>
          <a:blip r:embed="rId3">
            <a:extLst>
              <a:ext uri="{28A0092B-C50C-407E-A947-70E740481C1C}">
                <a14:useLocalDpi xmlns:a14="http://schemas.microsoft.com/office/drawing/2010/main" val="0"/>
              </a:ext>
            </a:extLst>
          </a:blip>
          <a:srcRect l="15435" r="17063" b="7505"/>
          <a:stretch>
            <a:fillRect/>
          </a:stretch>
        </p:blipFill>
        <p:spPr>
          <a:xfrm>
            <a:off x="1596982" y="2600377"/>
            <a:ext cx="5702009" cy="2343967"/>
          </a:xfrm>
        </p:spPr>
      </p:pic>
      <p:sp>
        <p:nvSpPr>
          <p:cNvPr id="3" name="Slide Number Placeholder 2">
            <a:extLst>
              <a:ext uri="{FF2B5EF4-FFF2-40B4-BE49-F238E27FC236}">
                <a16:creationId xmlns:a16="http://schemas.microsoft.com/office/drawing/2014/main" id="{92CDFD74-F519-E40E-E5A4-7213950DFF77}"/>
              </a:ext>
            </a:extLst>
          </p:cNvPr>
          <p:cNvSpPr>
            <a:spLocks noGrp="1"/>
          </p:cNvSpPr>
          <p:nvPr>
            <p:ph type="sldNum" sz="quarter" idx="4"/>
          </p:nvPr>
        </p:nvSpPr>
        <p:spPr/>
        <p:txBody>
          <a:bodyPr/>
          <a:lstStyle/>
          <a:p>
            <a:pPr defTabSz="685800"/>
            <a:fld id="{974172A1-1CBF-0B40-9234-7D4D80EC19EA}" type="slidenum">
              <a:rPr lang="en-GB">
                <a:solidFill>
                  <a:prstClr val="white"/>
                </a:solidFill>
                <a:latin typeface="Calibri" panose="020F0502020204030204"/>
              </a:rPr>
              <a:pPr defTabSz="685800"/>
              <a:t>21</a:t>
            </a:fld>
            <a:endParaRPr lang="en-GB" dirty="0">
              <a:solidFill>
                <a:prstClr val="white"/>
              </a:solidFill>
              <a:latin typeface="Calibri" panose="020F0502020204030204"/>
            </a:endParaRPr>
          </a:p>
        </p:txBody>
      </p:sp>
      <p:sp>
        <p:nvSpPr>
          <p:cNvPr id="4" name="Title 3">
            <a:extLst>
              <a:ext uri="{FF2B5EF4-FFF2-40B4-BE49-F238E27FC236}">
                <a16:creationId xmlns:a16="http://schemas.microsoft.com/office/drawing/2014/main" id="{BA5B03DC-62FD-DD1E-57C9-125E3749706D}"/>
              </a:ext>
            </a:extLst>
          </p:cNvPr>
          <p:cNvSpPr>
            <a:spLocks noGrp="1"/>
          </p:cNvSpPr>
          <p:nvPr>
            <p:ph type="title"/>
          </p:nvPr>
        </p:nvSpPr>
        <p:spPr/>
        <p:txBody>
          <a:bodyPr/>
          <a:lstStyle/>
          <a:p>
            <a:r>
              <a:rPr lang="en-GB" dirty="0"/>
              <a:t>Quench Simulations – Forces Unbalance</a:t>
            </a:r>
            <a:br>
              <a:rPr lang="en-GB" dirty="0"/>
            </a:br>
            <a:r>
              <a:rPr lang="en-GB" sz="1800" dirty="0">
                <a:solidFill>
                  <a:srgbClr val="0070C0"/>
                </a:solidFill>
              </a:rPr>
              <a:t>Courtesy of T. Mulder (CERN)</a:t>
            </a:r>
          </a:p>
        </p:txBody>
      </p:sp>
      <p:sp>
        <p:nvSpPr>
          <p:cNvPr id="7" name="Content Placeholder 5">
            <a:extLst>
              <a:ext uri="{FF2B5EF4-FFF2-40B4-BE49-F238E27FC236}">
                <a16:creationId xmlns:a16="http://schemas.microsoft.com/office/drawing/2014/main" id="{83DBD5F9-EE02-7C6D-B1E5-5A9DC25CAE47}"/>
              </a:ext>
            </a:extLst>
          </p:cNvPr>
          <p:cNvSpPr txBox="1">
            <a:spLocks/>
          </p:cNvSpPr>
          <p:nvPr/>
        </p:nvSpPr>
        <p:spPr>
          <a:xfrm>
            <a:off x="457199" y="1275607"/>
            <a:ext cx="5702009" cy="1533191"/>
          </a:xfrm>
          <a:prstGeom prst="rect">
            <a:avLst/>
          </a:prstGeom>
        </p:spPr>
        <p:txBody>
          <a:bodyPr/>
          <a:lstStyle>
            <a:lvl1pPr marL="457189" indent="-457189" algn="l" defTabSz="609585" rtl="0" eaLnBrk="1" latinLnBrk="0" hangingPunct="1">
              <a:spcBef>
                <a:spcPct val="20000"/>
              </a:spcBef>
              <a:buClr>
                <a:srgbClr val="C00000"/>
              </a:buClr>
              <a:buFont typeface="Wingdings" charset="2"/>
              <a:buChar char="§"/>
              <a:defRPr sz="1800" kern="1200" baseline="0">
                <a:solidFill>
                  <a:schemeClr val="tx1"/>
                </a:solidFill>
                <a:latin typeface="+mn-lt"/>
                <a:ea typeface="+mn-ea"/>
                <a:cs typeface="Arial Narrow"/>
              </a:defRPr>
            </a:lvl1pPr>
            <a:lvl2pPr marL="990575" indent="-380990" algn="l" defTabSz="609585" rtl="0" eaLnBrk="1" latinLnBrk="0" hangingPunct="1">
              <a:spcBef>
                <a:spcPct val="20000"/>
              </a:spcBef>
              <a:buClr>
                <a:srgbClr val="C00000"/>
              </a:buClr>
              <a:buFont typeface="Wingdings" charset="2"/>
              <a:buChar char="§"/>
              <a:defRPr sz="1800" kern="1200" baseline="0">
                <a:solidFill>
                  <a:schemeClr val="tx1"/>
                </a:solidFill>
                <a:latin typeface="+mn-lt"/>
                <a:ea typeface="+mn-ea"/>
                <a:cs typeface="Arial Narrow"/>
              </a:defRPr>
            </a:lvl2pPr>
            <a:lvl3pPr marL="1523962" indent="-304792" algn="l" defTabSz="609585" rtl="0" eaLnBrk="1" latinLnBrk="0" hangingPunct="1">
              <a:spcBef>
                <a:spcPct val="20000"/>
              </a:spcBef>
              <a:buClr>
                <a:srgbClr val="C00000"/>
              </a:buClr>
              <a:buFont typeface="Wingdings" charset="2"/>
              <a:buChar char="§"/>
              <a:defRPr sz="1800" kern="1200" baseline="0">
                <a:solidFill>
                  <a:schemeClr val="tx1"/>
                </a:solidFill>
                <a:latin typeface="+mn-lt"/>
                <a:ea typeface="+mn-ea"/>
                <a:cs typeface="Arial Narrow"/>
              </a:defRPr>
            </a:lvl3pPr>
            <a:lvl4pPr marL="2133547" indent="-304792" algn="l" defTabSz="609585" rtl="0" eaLnBrk="1" latinLnBrk="0" hangingPunct="1">
              <a:spcBef>
                <a:spcPct val="20000"/>
              </a:spcBef>
              <a:buClr>
                <a:srgbClr val="C00000"/>
              </a:buClr>
              <a:buFont typeface="Wingdings" charset="2"/>
              <a:buChar char="§"/>
              <a:defRPr sz="1800" kern="1200" baseline="0">
                <a:solidFill>
                  <a:schemeClr val="tx1"/>
                </a:solidFill>
                <a:latin typeface="+mn-lt"/>
                <a:ea typeface="+mn-ea"/>
                <a:cs typeface="Arial Narrow"/>
              </a:defRPr>
            </a:lvl4pPr>
            <a:lvl5pPr marL="2743131" indent="-304792" algn="l" defTabSz="609585" rtl="0" eaLnBrk="1" latinLnBrk="0" hangingPunct="1">
              <a:spcBef>
                <a:spcPct val="20000"/>
              </a:spcBef>
              <a:buClr>
                <a:srgbClr val="C00000"/>
              </a:buClr>
              <a:buFont typeface="Wingdings" charset="2"/>
              <a:buChar char="§"/>
              <a:defRPr sz="1800" kern="1200" baseline="0">
                <a:solidFill>
                  <a:schemeClr val="tx1"/>
                </a:solidFill>
                <a:latin typeface="+mn-lt"/>
                <a:ea typeface="+mn-ea"/>
                <a:cs typeface="Arial Narrow"/>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defTabSz="457189">
              <a:buNone/>
            </a:pPr>
            <a:r>
              <a:rPr lang="en-US" sz="1350" b="1" dirty="0">
                <a:solidFill>
                  <a:srgbClr val="C00000"/>
                </a:solidFill>
                <a:latin typeface="Calibri" panose="020F0502020204030204"/>
              </a:rPr>
              <a:t>Quench – no protection system:</a:t>
            </a:r>
          </a:p>
          <a:p>
            <a:pPr marL="342892" indent="-342892" defTabSz="457189">
              <a:buFont typeface="Wingdings" panose="05000000000000000000" pitchFamily="2" charset="2"/>
              <a:buChar char="§"/>
            </a:pPr>
            <a:r>
              <a:rPr lang="en-US" sz="1350" dirty="0">
                <a:solidFill>
                  <a:prstClr val="black"/>
                </a:solidFill>
                <a:latin typeface="Calibri" panose="020F0502020204030204"/>
              </a:rPr>
              <a:t>Quench initiated on one of the inner turns of C1</a:t>
            </a:r>
          </a:p>
          <a:p>
            <a:pPr marL="342892" indent="-342892" defTabSz="457189">
              <a:buFont typeface="Wingdings" panose="05000000000000000000" pitchFamily="2" charset="2"/>
              <a:buChar char="§"/>
            </a:pPr>
            <a:r>
              <a:rPr lang="en-US" sz="1350" dirty="0">
                <a:solidFill>
                  <a:prstClr val="black"/>
                </a:solidFill>
                <a:latin typeface="Calibri" panose="020F0502020204030204"/>
              </a:rPr>
              <a:t>Quench propagation in C1 and neighbouring coils.</a:t>
            </a:r>
          </a:p>
          <a:p>
            <a:pPr marL="342892" indent="-342892" defTabSz="457189">
              <a:buFont typeface="Wingdings" panose="05000000000000000000" pitchFamily="2" charset="2"/>
              <a:buChar char="§"/>
            </a:pPr>
            <a:r>
              <a:rPr lang="en-US" sz="1350" b="1" dirty="0">
                <a:solidFill>
                  <a:srgbClr val="0070C0"/>
                </a:solidFill>
                <a:latin typeface="Calibri" panose="020F0502020204030204"/>
              </a:rPr>
              <a:t>5.4 MN unbalanced force </a:t>
            </a:r>
            <a:r>
              <a:rPr lang="en-US" sz="1350" dirty="0">
                <a:solidFill>
                  <a:prstClr val="black"/>
                </a:solidFill>
                <a:latin typeface="Calibri" panose="020F0502020204030204"/>
              </a:rPr>
              <a:t>in the central inter-cell module.</a:t>
            </a:r>
          </a:p>
          <a:p>
            <a:pPr marL="742931" lvl="1" indent="-285743" defTabSz="457189">
              <a:buFont typeface="Calibri" panose="020F0502020204030204" pitchFamily="34" charset="0"/>
              <a:buChar char="→"/>
            </a:pPr>
            <a:r>
              <a:rPr lang="en-US" sz="1350" u="sng" dirty="0">
                <a:solidFill>
                  <a:srgbClr val="0070C0"/>
                </a:solidFill>
                <a:latin typeface="Calibri" panose="020F0502020204030204"/>
              </a:rPr>
              <a:t>Support structure </a:t>
            </a:r>
            <a:r>
              <a:rPr lang="en-US" sz="1350" dirty="0">
                <a:solidFill>
                  <a:prstClr val="black"/>
                </a:solidFill>
                <a:latin typeface="Calibri" panose="020F0502020204030204"/>
              </a:rPr>
              <a:t>designed for </a:t>
            </a:r>
            <a:r>
              <a:rPr lang="en-US" sz="1350" u="sng" dirty="0">
                <a:solidFill>
                  <a:srgbClr val="0070C0"/>
                </a:solidFill>
                <a:latin typeface="Calibri" panose="020F0502020204030204"/>
              </a:rPr>
              <a:t>max </a:t>
            </a:r>
            <a:r>
              <a:rPr lang="en-US" sz="1350" b="1" u="sng" dirty="0">
                <a:solidFill>
                  <a:srgbClr val="0070C0"/>
                </a:solidFill>
                <a:latin typeface="Calibri" panose="020F0502020204030204"/>
              </a:rPr>
              <a:t>1 MN </a:t>
            </a:r>
            <a:r>
              <a:rPr lang="en-US" sz="1350" u="sng" dirty="0">
                <a:solidFill>
                  <a:srgbClr val="0070C0"/>
                </a:solidFill>
                <a:latin typeface="Calibri" panose="020F0502020204030204"/>
              </a:rPr>
              <a:t>unbalance!</a:t>
            </a:r>
          </a:p>
        </p:txBody>
      </p:sp>
      <p:pic>
        <p:nvPicPr>
          <p:cNvPr id="9" name="Picture 8">
            <a:extLst>
              <a:ext uri="{FF2B5EF4-FFF2-40B4-BE49-F238E27FC236}">
                <a16:creationId xmlns:a16="http://schemas.microsoft.com/office/drawing/2014/main" id="{E8D47808-EB8D-9A61-8539-8F03F4E2746E}"/>
              </a:ext>
            </a:extLst>
          </p:cNvPr>
          <p:cNvPicPr>
            <a:picLocks noChangeAspect="1"/>
          </p:cNvPicPr>
          <p:nvPr/>
        </p:nvPicPr>
        <p:blipFill>
          <a:blip r:embed="rId4"/>
          <a:stretch>
            <a:fillRect/>
          </a:stretch>
        </p:blipFill>
        <p:spPr>
          <a:xfrm>
            <a:off x="5911182" y="1056406"/>
            <a:ext cx="2775619" cy="1682642"/>
          </a:xfrm>
          <a:prstGeom prst="rect">
            <a:avLst/>
          </a:prstGeom>
        </p:spPr>
      </p:pic>
      <p:sp>
        <p:nvSpPr>
          <p:cNvPr id="11" name="TextBox 10">
            <a:extLst>
              <a:ext uri="{FF2B5EF4-FFF2-40B4-BE49-F238E27FC236}">
                <a16:creationId xmlns:a16="http://schemas.microsoft.com/office/drawing/2014/main" id="{011B4ACD-3D8C-EAE5-60E8-BDFA236FEE40}"/>
              </a:ext>
            </a:extLst>
          </p:cNvPr>
          <p:cNvSpPr txBox="1"/>
          <p:nvPr/>
        </p:nvSpPr>
        <p:spPr>
          <a:xfrm>
            <a:off x="4619625" y="3466770"/>
            <a:ext cx="336550" cy="253916"/>
          </a:xfrm>
          <a:prstGeom prst="rect">
            <a:avLst/>
          </a:prstGeom>
          <a:noFill/>
        </p:spPr>
        <p:txBody>
          <a:bodyPr wrap="square">
            <a:spAutoFit/>
          </a:bodyPr>
          <a:lstStyle/>
          <a:p>
            <a:pPr defTabSz="685800"/>
            <a:r>
              <a:rPr lang="en-US" sz="1050" b="1" dirty="0">
                <a:solidFill>
                  <a:prstClr val="white"/>
                </a:solidFill>
                <a:latin typeface="Calibri" panose="020F0502020204030204"/>
              </a:rPr>
              <a:t>C0</a:t>
            </a:r>
            <a:endParaRPr lang="en-GB" sz="1050" b="1" dirty="0">
              <a:solidFill>
                <a:prstClr val="white"/>
              </a:solidFill>
              <a:latin typeface="Calibri" panose="020F0502020204030204"/>
            </a:endParaRPr>
          </a:p>
        </p:txBody>
      </p:sp>
      <p:sp>
        <p:nvSpPr>
          <p:cNvPr id="12" name="TextBox 11">
            <a:extLst>
              <a:ext uri="{FF2B5EF4-FFF2-40B4-BE49-F238E27FC236}">
                <a16:creationId xmlns:a16="http://schemas.microsoft.com/office/drawing/2014/main" id="{65B49422-3D26-BF86-5040-57A7918F3DD9}"/>
              </a:ext>
            </a:extLst>
          </p:cNvPr>
          <p:cNvSpPr txBox="1"/>
          <p:nvPr/>
        </p:nvSpPr>
        <p:spPr>
          <a:xfrm>
            <a:off x="4313072" y="3461786"/>
            <a:ext cx="336550" cy="253916"/>
          </a:xfrm>
          <a:prstGeom prst="rect">
            <a:avLst/>
          </a:prstGeom>
          <a:noFill/>
        </p:spPr>
        <p:txBody>
          <a:bodyPr wrap="square">
            <a:spAutoFit/>
          </a:bodyPr>
          <a:lstStyle/>
          <a:p>
            <a:pPr defTabSz="685800"/>
            <a:r>
              <a:rPr lang="en-US" sz="1050" b="1" dirty="0">
                <a:solidFill>
                  <a:prstClr val="white"/>
                </a:solidFill>
                <a:latin typeface="Calibri" panose="020F0502020204030204"/>
              </a:rPr>
              <a:t>C1</a:t>
            </a:r>
            <a:endParaRPr lang="en-GB" sz="1050" b="1" dirty="0">
              <a:solidFill>
                <a:prstClr val="white"/>
              </a:solidFill>
              <a:latin typeface="Calibri" panose="020F0502020204030204"/>
            </a:endParaRPr>
          </a:p>
        </p:txBody>
      </p:sp>
      <p:sp>
        <p:nvSpPr>
          <p:cNvPr id="13" name="TextBox 12">
            <a:extLst>
              <a:ext uri="{FF2B5EF4-FFF2-40B4-BE49-F238E27FC236}">
                <a16:creationId xmlns:a16="http://schemas.microsoft.com/office/drawing/2014/main" id="{10F31783-6EF9-9FB9-0427-307EAE328D7A}"/>
              </a:ext>
            </a:extLst>
          </p:cNvPr>
          <p:cNvSpPr txBox="1"/>
          <p:nvPr/>
        </p:nvSpPr>
        <p:spPr>
          <a:xfrm>
            <a:off x="4813300" y="2979287"/>
            <a:ext cx="336550" cy="253916"/>
          </a:xfrm>
          <a:prstGeom prst="rect">
            <a:avLst/>
          </a:prstGeom>
          <a:noFill/>
        </p:spPr>
        <p:txBody>
          <a:bodyPr wrap="square">
            <a:spAutoFit/>
          </a:bodyPr>
          <a:lstStyle/>
          <a:p>
            <a:pPr defTabSz="685800"/>
            <a:r>
              <a:rPr lang="en-US" sz="1050" b="1" dirty="0">
                <a:solidFill>
                  <a:prstClr val="white"/>
                </a:solidFill>
                <a:latin typeface="Calibri" panose="020F0502020204030204"/>
              </a:rPr>
              <a:t>C2</a:t>
            </a:r>
            <a:endParaRPr lang="en-GB" sz="1050" b="1" dirty="0">
              <a:solidFill>
                <a:prstClr val="white"/>
              </a:solidFill>
              <a:latin typeface="Calibri" panose="020F0502020204030204"/>
            </a:endParaRPr>
          </a:p>
        </p:txBody>
      </p:sp>
      <p:sp>
        <p:nvSpPr>
          <p:cNvPr id="14" name="TextBox 13">
            <a:extLst>
              <a:ext uri="{FF2B5EF4-FFF2-40B4-BE49-F238E27FC236}">
                <a16:creationId xmlns:a16="http://schemas.microsoft.com/office/drawing/2014/main" id="{F17CEA02-AA92-CD9B-DBB1-FBD9E88C356F}"/>
              </a:ext>
            </a:extLst>
          </p:cNvPr>
          <p:cNvSpPr txBox="1"/>
          <p:nvPr/>
        </p:nvSpPr>
        <p:spPr>
          <a:xfrm>
            <a:off x="4144797" y="2979287"/>
            <a:ext cx="336550" cy="253916"/>
          </a:xfrm>
          <a:prstGeom prst="rect">
            <a:avLst/>
          </a:prstGeom>
          <a:noFill/>
        </p:spPr>
        <p:txBody>
          <a:bodyPr wrap="square">
            <a:spAutoFit/>
          </a:bodyPr>
          <a:lstStyle/>
          <a:p>
            <a:pPr defTabSz="685800"/>
            <a:r>
              <a:rPr lang="en-US" sz="1050" b="1" dirty="0">
                <a:solidFill>
                  <a:prstClr val="white"/>
                </a:solidFill>
                <a:latin typeface="Calibri" panose="020F0502020204030204"/>
              </a:rPr>
              <a:t>C3</a:t>
            </a:r>
            <a:endParaRPr lang="en-GB" sz="1050" b="1" dirty="0">
              <a:solidFill>
                <a:prstClr val="white"/>
              </a:solidFill>
              <a:latin typeface="Calibri" panose="020F0502020204030204"/>
            </a:endParaRPr>
          </a:p>
        </p:txBody>
      </p:sp>
      <p:sp>
        <p:nvSpPr>
          <p:cNvPr id="16" name="TextBox 15">
            <a:extLst>
              <a:ext uri="{FF2B5EF4-FFF2-40B4-BE49-F238E27FC236}">
                <a16:creationId xmlns:a16="http://schemas.microsoft.com/office/drawing/2014/main" id="{EBFF44BF-02E1-C775-A26B-2C68EFCF98E6}"/>
              </a:ext>
            </a:extLst>
          </p:cNvPr>
          <p:cNvSpPr txBox="1"/>
          <p:nvPr/>
        </p:nvSpPr>
        <p:spPr>
          <a:xfrm>
            <a:off x="7562515" y="1275606"/>
            <a:ext cx="1029370" cy="369332"/>
          </a:xfrm>
          <a:prstGeom prst="rect">
            <a:avLst/>
          </a:prstGeom>
          <a:solidFill>
            <a:schemeClr val="bg1"/>
          </a:solidFill>
          <a:ln w="28575">
            <a:solidFill>
              <a:srgbClr val="C00000"/>
            </a:solidFill>
          </a:ln>
        </p:spPr>
        <p:txBody>
          <a:bodyPr wrap="square">
            <a:spAutoFit/>
          </a:bodyPr>
          <a:lstStyle/>
          <a:p>
            <a:pPr algn="ctr" defTabSz="685800"/>
            <a:r>
              <a:rPr lang="en-GB" sz="900" b="1" dirty="0">
                <a:solidFill>
                  <a:srgbClr val="0070C0"/>
                </a:solidFill>
                <a:latin typeface="Calibri" panose="020F0502020204030204"/>
              </a:rPr>
              <a:t>5.4 MN Unbalance</a:t>
            </a:r>
            <a:endParaRPr lang="en-GB" sz="900" dirty="0">
              <a:solidFill>
                <a:prstClr val="black"/>
              </a:solidFill>
              <a:latin typeface="Calibri" panose="020F0502020204030204"/>
            </a:endParaRPr>
          </a:p>
        </p:txBody>
      </p:sp>
      <p:sp>
        <p:nvSpPr>
          <p:cNvPr id="2" name="Footer Placeholder 1">
            <a:extLst>
              <a:ext uri="{FF2B5EF4-FFF2-40B4-BE49-F238E27FC236}">
                <a16:creationId xmlns:a16="http://schemas.microsoft.com/office/drawing/2014/main" id="{2DD06738-DC22-75E6-7C4B-9C0B7C964ECF}"/>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3126973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5EC289-33D9-42F9-192C-45346D701A7D}"/>
              </a:ext>
            </a:extLst>
          </p:cNvPr>
          <p:cNvSpPr>
            <a:spLocks noGrp="1"/>
          </p:cNvSpPr>
          <p:nvPr>
            <p:ph type="title"/>
          </p:nvPr>
        </p:nvSpPr>
        <p:spPr/>
        <p:txBody>
          <a:bodyPr/>
          <a:lstStyle/>
          <a:p>
            <a:r>
              <a:rPr lang="en-GB" dirty="0"/>
              <a:t>O-ring based pillow seal</a:t>
            </a:r>
          </a:p>
        </p:txBody>
      </p:sp>
      <p:cxnSp>
        <p:nvCxnSpPr>
          <p:cNvPr id="532" name="Straight Connector 531">
            <a:extLst>
              <a:ext uri="{FF2B5EF4-FFF2-40B4-BE49-F238E27FC236}">
                <a16:creationId xmlns:a16="http://schemas.microsoft.com/office/drawing/2014/main" id="{651943DE-9F60-FAB2-F14C-B945D993F96A}"/>
              </a:ext>
            </a:extLst>
          </p:cNvPr>
          <p:cNvCxnSpPr>
            <a:cxnSpLocks/>
          </p:cNvCxnSpPr>
          <p:nvPr/>
        </p:nvCxnSpPr>
        <p:spPr>
          <a:xfrm>
            <a:off x="6225202" y="6296694"/>
            <a:ext cx="4680488" cy="0"/>
          </a:xfrm>
          <a:prstGeom prst="line">
            <a:avLst/>
          </a:prstGeom>
          <a:ln>
            <a:prstDash val="lgDashDot"/>
          </a:ln>
        </p:spPr>
        <p:style>
          <a:lnRef idx="2">
            <a:schemeClr val="accent3"/>
          </a:lnRef>
          <a:fillRef idx="0">
            <a:schemeClr val="accent3"/>
          </a:fillRef>
          <a:effectRef idx="1">
            <a:schemeClr val="accent3"/>
          </a:effectRef>
          <a:fontRef idx="minor">
            <a:schemeClr val="tx1"/>
          </a:fontRef>
        </p:style>
      </p:cxnSp>
      <p:grpSp>
        <p:nvGrpSpPr>
          <p:cNvPr id="552" name="Group 551">
            <a:extLst>
              <a:ext uri="{FF2B5EF4-FFF2-40B4-BE49-F238E27FC236}">
                <a16:creationId xmlns:a16="http://schemas.microsoft.com/office/drawing/2014/main" id="{DA6AD97D-20DB-753B-EE71-B8775BED4D8B}"/>
              </a:ext>
            </a:extLst>
          </p:cNvPr>
          <p:cNvGrpSpPr>
            <a:grpSpLocks noChangeAspect="1"/>
          </p:cNvGrpSpPr>
          <p:nvPr/>
        </p:nvGrpSpPr>
        <p:grpSpPr>
          <a:xfrm>
            <a:off x="443595" y="1198948"/>
            <a:ext cx="4090305" cy="1644285"/>
            <a:chOff x="-34912" y="1365185"/>
            <a:chExt cx="5787345" cy="2326488"/>
          </a:xfrm>
        </p:grpSpPr>
        <p:grpSp>
          <p:nvGrpSpPr>
            <p:cNvPr id="279" name="Group 278">
              <a:extLst>
                <a:ext uri="{FF2B5EF4-FFF2-40B4-BE49-F238E27FC236}">
                  <a16:creationId xmlns:a16="http://schemas.microsoft.com/office/drawing/2014/main" id="{AD3A1AF4-053C-E0E5-F6E8-F8D669DA6008}"/>
                </a:ext>
              </a:extLst>
            </p:cNvPr>
            <p:cNvGrpSpPr/>
            <p:nvPr/>
          </p:nvGrpSpPr>
          <p:grpSpPr>
            <a:xfrm>
              <a:off x="1294109" y="2045776"/>
              <a:ext cx="1921768" cy="317715"/>
              <a:chOff x="627682" y="1929539"/>
              <a:chExt cx="1921768" cy="317715"/>
            </a:xfrm>
          </p:grpSpPr>
          <p:grpSp>
            <p:nvGrpSpPr>
              <p:cNvPr id="280" name="Group 279">
                <a:extLst>
                  <a:ext uri="{FF2B5EF4-FFF2-40B4-BE49-F238E27FC236}">
                    <a16:creationId xmlns:a16="http://schemas.microsoft.com/office/drawing/2014/main" id="{D6F73CAD-C0E7-E9A4-94DE-5148C56ADD0C}"/>
                  </a:ext>
                </a:extLst>
              </p:cNvPr>
              <p:cNvGrpSpPr/>
              <p:nvPr/>
            </p:nvGrpSpPr>
            <p:grpSpPr>
              <a:xfrm>
                <a:off x="627682" y="1929539"/>
                <a:ext cx="154982" cy="317715"/>
                <a:chOff x="627682" y="1929539"/>
                <a:chExt cx="154982" cy="317715"/>
              </a:xfrm>
            </p:grpSpPr>
            <p:cxnSp>
              <p:nvCxnSpPr>
                <p:cNvPr id="314" name="Straight Connector 313">
                  <a:extLst>
                    <a:ext uri="{FF2B5EF4-FFF2-40B4-BE49-F238E27FC236}">
                      <a16:creationId xmlns:a16="http://schemas.microsoft.com/office/drawing/2014/main" id="{A8D3CF04-F813-734D-38AE-ECF93224049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15" name="Straight Connector 314">
                  <a:extLst>
                    <a:ext uri="{FF2B5EF4-FFF2-40B4-BE49-F238E27FC236}">
                      <a16:creationId xmlns:a16="http://schemas.microsoft.com/office/drawing/2014/main" id="{5B6AECC7-0210-FB72-090A-97E8CEF8D60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1" name="Group 280">
                <a:extLst>
                  <a:ext uri="{FF2B5EF4-FFF2-40B4-BE49-F238E27FC236}">
                    <a16:creationId xmlns:a16="http://schemas.microsoft.com/office/drawing/2014/main" id="{7B2E70FA-852D-EBCF-B71E-A3A68643A3CD}"/>
                  </a:ext>
                </a:extLst>
              </p:cNvPr>
              <p:cNvGrpSpPr/>
              <p:nvPr/>
            </p:nvGrpSpPr>
            <p:grpSpPr>
              <a:xfrm>
                <a:off x="782664" y="1929539"/>
                <a:ext cx="154982" cy="317715"/>
                <a:chOff x="627682" y="1929539"/>
                <a:chExt cx="154982" cy="317715"/>
              </a:xfrm>
            </p:grpSpPr>
            <p:cxnSp>
              <p:nvCxnSpPr>
                <p:cNvPr id="312" name="Straight Connector 311">
                  <a:extLst>
                    <a:ext uri="{FF2B5EF4-FFF2-40B4-BE49-F238E27FC236}">
                      <a16:creationId xmlns:a16="http://schemas.microsoft.com/office/drawing/2014/main" id="{2E651A52-7DF0-36EB-A042-26085AA8ACBD}"/>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13" name="Straight Connector 312">
                  <a:extLst>
                    <a:ext uri="{FF2B5EF4-FFF2-40B4-BE49-F238E27FC236}">
                      <a16:creationId xmlns:a16="http://schemas.microsoft.com/office/drawing/2014/main" id="{9D0E4E82-FD05-5B7A-39E3-88310B51DCE2}"/>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2" name="Group 281">
                <a:extLst>
                  <a:ext uri="{FF2B5EF4-FFF2-40B4-BE49-F238E27FC236}">
                    <a16:creationId xmlns:a16="http://schemas.microsoft.com/office/drawing/2014/main" id="{2B6D9FF9-7AAE-71A1-B1F7-C046E8DB8668}"/>
                  </a:ext>
                </a:extLst>
              </p:cNvPr>
              <p:cNvGrpSpPr/>
              <p:nvPr/>
            </p:nvGrpSpPr>
            <p:grpSpPr>
              <a:xfrm>
                <a:off x="953143" y="1929539"/>
                <a:ext cx="154982" cy="317715"/>
                <a:chOff x="627682" y="1929539"/>
                <a:chExt cx="154982" cy="317715"/>
              </a:xfrm>
            </p:grpSpPr>
            <p:cxnSp>
              <p:nvCxnSpPr>
                <p:cNvPr id="310" name="Straight Connector 309">
                  <a:extLst>
                    <a:ext uri="{FF2B5EF4-FFF2-40B4-BE49-F238E27FC236}">
                      <a16:creationId xmlns:a16="http://schemas.microsoft.com/office/drawing/2014/main" id="{092195A2-B18C-1384-494F-5C55EDF96182}"/>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11" name="Straight Connector 310">
                  <a:extLst>
                    <a:ext uri="{FF2B5EF4-FFF2-40B4-BE49-F238E27FC236}">
                      <a16:creationId xmlns:a16="http://schemas.microsoft.com/office/drawing/2014/main" id="{00AF6011-6768-6E56-B5A5-5548875A34F8}"/>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3" name="Group 282">
                <a:extLst>
                  <a:ext uri="{FF2B5EF4-FFF2-40B4-BE49-F238E27FC236}">
                    <a16:creationId xmlns:a16="http://schemas.microsoft.com/office/drawing/2014/main" id="{CFB7C331-F1B8-59CA-9F59-5BA189E3EEFF}"/>
                  </a:ext>
                </a:extLst>
              </p:cNvPr>
              <p:cNvGrpSpPr/>
              <p:nvPr/>
            </p:nvGrpSpPr>
            <p:grpSpPr>
              <a:xfrm>
                <a:off x="1115872" y="1929539"/>
                <a:ext cx="154982" cy="317715"/>
                <a:chOff x="627682" y="1929539"/>
                <a:chExt cx="154982" cy="317715"/>
              </a:xfrm>
            </p:grpSpPr>
            <p:cxnSp>
              <p:nvCxnSpPr>
                <p:cNvPr id="308" name="Straight Connector 307">
                  <a:extLst>
                    <a:ext uri="{FF2B5EF4-FFF2-40B4-BE49-F238E27FC236}">
                      <a16:creationId xmlns:a16="http://schemas.microsoft.com/office/drawing/2014/main" id="{A5ED283C-C98E-8E6D-6C9C-44BCB1293A5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9" name="Straight Connector 308">
                  <a:extLst>
                    <a:ext uri="{FF2B5EF4-FFF2-40B4-BE49-F238E27FC236}">
                      <a16:creationId xmlns:a16="http://schemas.microsoft.com/office/drawing/2014/main" id="{CDF20305-E280-6356-4812-28A9B32AD96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4" name="Group 283">
                <a:extLst>
                  <a:ext uri="{FF2B5EF4-FFF2-40B4-BE49-F238E27FC236}">
                    <a16:creationId xmlns:a16="http://schemas.microsoft.com/office/drawing/2014/main" id="{A6CE7FD7-2CD5-AA18-54B7-77E0E9A0F0EE}"/>
                  </a:ext>
                </a:extLst>
              </p:cNvPr>
              <p:cNvGrpSpPr/>
              <p:nvPr/>
            </p:nvGrpSpPr>
            <p:grpSpPr>
              <a:xfrm>
                <a:off x="1278602" y="1929539"/>
                <a:ext cx="154982" cy="317715"/>
                <a:chOff x="627682" y="1929539"/>
                <a:chExt cx="154982" cy="317715"/>
              </a:xfrm>
            </p:grpSpPr>
            <p:cxnSp>
              <p:nvCxnSpPr>
                <p:cNvPr id="306" name="Straight Connector 305">
                  <a:extLst>
                    <a:ext uri="{FF2B5EF4-FFF2-40B4-BE49-F238E27FC236}">
                      <a16:creationId xmlns:a16="http://schemas.microsoft.com/office/drawing/2014/main" id="{E977C1CD-B4C1-9F49-40EC-FCC221FE3E1E}"/>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7" name="Straight Connector 306">
                  <a:extLst>
                    <a:ext uri="{FF2B5EF4-FFF2-40B4-BE49-F238E27FC236}">
                      <a16:creationId xmlns:a16="http://schemas.microsoft.com/office/drawing/2014/main" id="{1D71F2B5-EB84-932F-B4A3-FB063533A7DB}"/>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5" name="Group 284">
                <a:extLst>
                  <a:ext uri="{FF2B5EF4-FFF2-40B4-BE49-F238E27FC236}">
                    <a16:creationId xmlns:a16="http://schemas.microsoft.com/office/drawing/2014/main" id="{D0CBF0C8-6106-E060-090C-9A18BA544F8D}"/>
                  </a:ext>
                </a:extLst>
              </p:cNvPr>
              <p:cNvGrpSpPr/>
              <p:nvPr/>
            </p:nvGrpSpPr>
            <p:grpSpPr>
              <a:xfrm>
                <a:off x="1433584" y="1929539"/>
                <a:ext cx="154982" cy="317715"/>
                <a:chOff x="627682" y="1929539"/>
                <a:chExt cx="154982" cy="317715"/>
              </a:xfrm>
            </p:grpSpPr>
            <p:cxnSp>
              <p:nvCxnSpPr>
                <p:cNvPr id="304" name="Straight Connector 303">
                  <a:extLst>
                    <a:ext uri="{FF2B5EF4-FFF2-40B4-BE49-F238E27FC236}">
                      <a16:creationId xmlns:a16="http://schemas.microsoft.com/office/drawing/2014/main" id="{3F739A2F-E55C-4444-2603-73C25CF3C607}"/>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5" name="Straight Connector 304">
                  <a:extLst>
                    <a:ext uri="{FF2B5EF4-FFF2-40B4-BE49-F238E27FC236}">
                      <a16:creationId xmlns:a16="http://schemas.microsoft.com/office/drawing/2014/main" id="{2CF6D62B-41B2-A632-830D-08834E865AEA}"/>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6" name="Group 285">
                <a:extLst>
                  <a:ext uri="{FF2B5EF4-FFF2-40B4-BE49-F238E27FC236}">
                    <a16:creationId xmlns:a16="http://schemas.microsoft.com/office/drawing/2014/main" id="{0EFBF827-0351-8D08-2505-A0B78AA04F30}"/>
                  </a:ext>
                </a:extLst>
              </p:cNvPr>
              <p:cNvGrpSpPr/>
              <p:nvPr/>
            </p:nvGrpSpPr>
            <p:grpSpPr>
              <a:xfrm>
                <a:off x="1588566" y="1929539"/>
                <a:ext cx="154982" cy="317715"/>
                <a:chOff x="627682" y="1929539"/>
                <a:chExt cx="154982" cy="317715"/>
              </a:xfrm>
            </p:grpSpPr>
            <p:cxnSp>
              <p:nvCxnSpPr>
                <p:cNvPr id="302" name="Straight Connector 301">
                  <a:extLst>
                    <a:ext uri="{FF2B5EF4-FFF2-40B4-BE49-F238E27FC236}">
                      <a16:creationId xmlns:a16="http://schemas.microsoft.com/office/drawing/2014/main" id="{284317FD-9E5E-EA4A-C0AA-1E418B5203DA}"/>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3" name="Straight Connector 302">
                  <a:extLst>
                    <a:ext uri="{FF2B5EF4-FFF2-40B4-BE49-F238E27FC236}">
                      <a16:creationId xmlns:a16="http://schemas.microsoft.com/office/drawing/2014/main" id="{5FE266D6-A2B4-23E9-FA31-EF35E46CF870}"/>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7" name="Group 286">
                <a:extLst>
                  <a:ext uri="{FF2B5EF4-FFF2-40B4-BE49-F238E27FC236}">
                    <a16:creationId xmlns:a16="http://schemas.microsoft.com/office/drawing/2014/main" id="{19321B07-7EAF-AF93-1A5B-EBCF43A097C9}"/>
                  </a:ext>
                </a:extLst>
              </p:cNvPr>
              <p:cNvGrpSpPr/>
              <p:nvPr/>
            </p:nvGrpSpPr>
            <p:grpSpPr>
              <a:xfrm>
                <a:off x="1743548" y="1929539"/>
                <a:ext cx="154982" cy="317715"/>
                <a:chOff x="627682" y="1929539"/>
                <a:chExt cx="154982" cy="317715"/>
              </a:xfrm>
            </p:grpSpPr>
            <p:cxnSp>
              <p:nvCxnSpPr>
                <p:cNvPr id="300" name="Straight Connector 299">
                  <a:extLst>
                    <a:ext uri="{FF2B5EF4-FFF2-40B4-BE49-F238E27FC236}">
                      <a16:creationId xmlns:a16="http://schemas.microsoft.com/office/drawing/2014/main" id="{1B347E46-F634-C6E4-7E56-2148A0A3F9F2}"/>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1" name="Straight Connector 300">
                  <a:extLst>
                    <a:ext uri="{FF2B5EF4-FFF2-40B4-BE49-F238E27FC236}">
                      <a16:creationId xmlns:a16="http://schemas.microsoft.com/office/drawing/2014/main" id="{36022F7B-2CC5-37F1-4A00-E5CB9FCCA45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8" name="Group 287">
                <a:extLst>
                  <a:ext uri="{FF2B5EF4-FFF2-40B4-BE49-F238E27FC236}">
                    <a16:creationId xmlns:a16="http://schemas.microsoft.com/office/drawing/2014/main" id="{47505871-CD4D-3BDA-0A6A-9C1222120558}"/>
                  </a:ext>
                </a:extLst>
              </p:cNvPr>
              <p:cNvGrpSpPr/>
              <p:nvPr/>
            </p:nvGrpSpPr>
            <p:grpSpPr>
              <a:xfrm>
                <a:off x="1914027" y="1929539"/>
                <a:ext cx="154982" cy="317715"/>
                <a:chOff x="627682" y="1929539"/>
                <a:chExt cx="154982" cy="317715"/>
              </a:xfrm>
            </p:grpSpPr>
            <p:cxnSp>
              <p:nvCxnSpPr>
                <p:cNvPr id="298" name="Straight Connector 297">
                  <a:extLst>
                    <a:ext uri="{FF2B5EF4-FFF2-40B4-BE49-F238E27FC236}">
                      <a16:creationId xmlns:a16="http://schemas.microsoft.com/office/drawing/2014/main" id="{45BDFA74-3D62-840C-0CB9-4EEFE67DF186}"/>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299" name="Straight Connector 298">
                  <a:extLst>
                    <a:ext uri="{FF2B5EF4-FFF2-40B4-BE49-F238E27FC236}">
                      <a16:creationId xmlns:a16="http://schemas.microsoft.com/office/drawing/2014/main" id="{14F638F2-BF0D-2F89-4260-3648BFF94686}"/>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9" name="Group 288">
                <a:extLst>
                  <a:ext uri="{FF2B5EF4-FFF2-40B4-BE49-F238E27FC236}">
                    <a16:creationId xmlns:a16="http://schemas.microsoft.com/office/drawing/2014/main" id="{12D149C8-592C-8EB1-1952-CB61BCD44536}"/>
                  </a:ext>
                </a:extLst>
              </p:cNvPr>
              <p:cNvGrpSpPr/>
              <p:nvPr/>
            </p:nvGrpSpPr>
            <p:grpSpPr>
              <a:xfrm>
                <a:off x="2076756" y="1929539"/>
                <a:ext cx="154982" cy="317715"/>
                <a:chOff x="627682" y="1929539"/>
                <a:chExt cx="154982" cy="317715"/>
              </a:xfrm>
            </p:grpSpPr>
            <p:cxnSp>
              <p:nvCxnSpPr>
                <p:cNvPr id="296" name="Straight Connector 295">
                  <a:extLst>
                    <a:ext uri="{FF2B5EF4-FFF2-40B4-BE49-F238E27FC236}">
                      <a16:creationId xmlns:a16="http://schemas.microsoft.com/office/drawing/2014/main" id="{A707D697-394F-6807-7C7A-E5278ED2AEDA}"/>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297" name="Straight Connector 296">
                  <a:extLst>
                    <a:ext uri="{FF2B5EF4-FFF2-40B4-BE49-F238E27FC236}">
                      <a16:creationId xmlns:a16="http://schemas.microsoft.com/office/drawing/2014/main" id="{A8505B1C-E0BB-659C-2F0B-1F15C2AA596A}"/>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90" name="Group 289">
                <a:extLst>
                  <a:ext uri="{FF2B5EF4-FFF2-40B4-BE49-F238E27FC236}">
                    <a16:creationId xmlns:a16="http://schemas.microsoft.com/office/drawing/2014/main" id="{0191C68D-B22A-FAEE-1E89-B7196B3CB242}"/>
                  </a:ext>
                </a:extLst>
              </p:cNvPr>
              <p:cNvGrpSpPr/>
              <p:nvPr/>
            </p:nvGrpSpPr>
            <p:grpSpPr>
              <a:xfrm>
                <a:off x="2239486" y="1929539"/>
                <a:ext cx="154982" cy="317715"/>
                <a:chOff x="627682" y="1929539"/>
                <a:chExt cx="154982" cy="317715"/>
              </a:xfrm>
            </p:grpSpPr>
            <p:cxnSp>
              <p:nvCxnSpPr>
                <p:cNvPr id="294" name="Straight Connector 293">
                  <a:extLst>
                    <a:ext uri="{FF2B5EF4-FFF2-40B4-BE49-F238E27FC236}">
                      <a16:creationId xmlns:a16="http://schemas.microsoft.com/office/drawing/2014/main" id="{D450478B-B5E6-0FA9-20AD-3F51CEAF70B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295" name="Straight Connector 294">
                  <a:extLst>
                    <a:ext uri="{FF2B5EF4-FFF2-40B4-BE49-F238E27FC236}">
                      <a16:creationId xmlns:a16="http://schemas.microsoft.com/office/drawing/2014/main" id="{6438BE00-D961-7FBC-6FB4-AB3060289FD9}"/>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91" name="Group 290">
                <a:extLst>
                  <a:ext uri="{FF2B5EF4-FFF2-40B4-BE49-F238E27FC236}">
                    <a16:creationId xmlns:a16="http://schemas.microsoft.com/office/drawing/2014/main" id="{51218B0B-0BC1-5330-2C16-0BB45CC9AAB3}"/>
                  </a:ext>
                </a:extLst>
              </p:cNvPr>
              <p:cNvGrpSpPr/>
              <p:nvPr/>
            </p:nvGrpSpPr>
            <p:grpSpPr>
              <a:xfrm>
                <a:off x="2394468" y="1929539"/>
                <a:ext cx="154982" cy="317715"/>
                <a:chOff x="627682" y="1929539"/>
                <a:chExt cx="154982" cy="317715"/>
              </a:xfrm>
            </p:grpSpPr>
            <p:cxnSp>
              <p:nvCxnSpPr>
                <p:cNvPr id="292" name="Straight Connector 291">
                  <a:extLst>
                    <a:ext uri="{FF2B5EF4-FFF2-40B4-BE49-F238E27FC236}">
                      <a16:creationId xmlns:a16="http://schemas.microsoft.com/office/drawing/2014/main" id="{3FA6B7E1-E3B3-A110-99F6-88379AFC93FE}"/>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293" name="Straight Connector 292">
                  <a:extLst>
                    <a:ext uri="{FF2B5EF4-FFF2-40B4-BE49-F238E27FC236}">
                      <a16:creationId xmlns:a16="http://schemas.microsoft.com/office/drawing/2014/main" id="{B9EAFCCF-B830-9469-AA8D-20F496C46DB0}"/>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16" name="Group 315">
              <a:extLst>
                <a:ext uri="{FF2B5EF4-FFF2-40B4-BE49-F238E27FC236}">
                  <a16:creationId xmlns:a16="http://schemas.microsoft.com/office/drawing/2014/main" id="{47D41FBE-EA66-E8BD-5955-16D84A0A01F9}"/>
                </a:ext>
              </a:extLst>
            </p:cNvPr>
            <p:cNvGrpSpPr/>
            <p:nvPr/>
          </p:nvGrpSpPr>
          <p:grpSpPr>
            <a:xfrm>
              <a:off x="1294091" y="2717369"/>
              <a:ext cx="1921768" cy="317715"/>
              <a:chOff x="627682" y="1929539"/>
              <a:chExt cx="1921768" cy="317715"/>
            </a:xfrm>
          </p:grpSpPr>
          <p:grpSp>
            <p:nvGrpSpPr>
              <p:cNvPr id="317" name="Group 316">
                <a:extLst>
                  <a:ext uri="{FF2B5EF4-FFF2-40B4-BE49-F238E27FC236}">
                    <a16:creationId xmlns:a16="http://schemas.microsoft.com/office/drawing/2014/main" id="{5B0848F7-B1BE-D791-0ABE-DEA8D50B1B65}"/>
                  </a:ext>
                </a:extLst>
              </p:cNvPr>
              <p:cNvGrpSpPr/>
              <p:nvPr/>
            </p:nvGrpSpPr>
            <p:grpSpPr>
              <a:xfrm>
                <a:off x="627682" y="1929539"/>
                <a:ext cx="154982" cy="317715"/>
                <a:chOff x="627682" y="1929539"/>
                <a:chExt cx="154982" cy="317715"/>
              </a:xfrm>
            </p:grpSpPr>
            <p:cxnSp>
              <p:nvCxnSpPr>
                <p:cNvPr id="351" name="Straight Connector 350">
                  <a:extLst>
                    <a:ext uri="{FF2B5EF4-FFF2-40B4-BE49-F238E27FC236}">
                      <a16:creationId xmlns:a16="http://schemas.microsoft.com/office/drawing/2014/main" id="{3856D2FA-8BF6-C9FD-84FA-8F1583AA3132}"/>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52" name="Straight Connector 351">
                  <a:extLst>
                    <a:ext uri="{FF2B5EF4-FFF2-40B4-BE49-F238E27FC236}">
                      <a16:creationId xmlns:a16="http://schemas.microsoft.com/office/drawing/2014/main" id="{B877F9C6-919E-538D-81A5-3F4DCC0FAE0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18" name="Group 317">
                <a:extLst>
                  <a:ext uri="{FF2B5EF4-FFF2-40B4-BE49-F238E27FC236}">
                    <a16:creationId xmlns:a16="http://schemas.microsoft.com/office/drawing/2014/main" id="{2DF168D9-5A12-E6DA-4DED-99A13D5CAA7F}"/>
                  </a:ext>
                </a:extLst>
              </p:cNvPr>
              <p:cNvGrpSpPr/>
              <p:nvPr/>
            </p:nvGrpSpPr>
            <p:grpSpPr>
              <a:xfrm>
                <a:off x="782664" y="1929539"/>
                <a:ext cx="154982" cy="317715"/>
                <a:chOff x="627682" y="1929539"/>
                <a:chExt cx="154982" cy="317715"/>
              </a:xfrm>
            </p:grpSpPr>
            <p:cxnSp>
              <p:nvCxnSpPr>
                <p:cNvPr id="349" name="Straight Connector 348">
                  <a:extLst>
                    <a:ext uri="{FF2B5EF4-FFF2-40B4-BE49-F238E27FC236}">
                      <a16:creationId xmlns:a16="http://schemas.microsoft.com/office/drawing/2014/main" id="{73DAF643-0262-9C39-736C-670B584D95C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50" name="Straight Connector 349">
                  <a:extLst>
                    <a:ext uri="{FF2B5EF4-FFF2-40B4-BE49-F238E27FC236}">
                      <a16:creationId xmlns:a16="http://schemas.microsoft.com/office/drawing/2014/main" id="{F0E6F563-81DD-6943-861B-6731D3BBDA7B}"/>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19" name="Group 318">
                <a:extLst>
                  <a:ext uri="{FF2B5EF4-FFF2-40B4-BE49-F238E27FC236}">
                    <a16:creationId xmlns:a16="http://schemas.microsoft.com/office/drawing/2014/main" id="{19E035A9-F225-1B6E-74C6-24B1A664EA66}"/>
                  </a:ext>
                </a:extLst>
              </p:cNvPr>
              <p:cNvGrpSpPr/>
              <p:nvPr/>
            </p:nvGrpSpPr>
            <p:grpSpPr>
              <a:xfrm>
                <a:off x="953143" y="1929539"/>
                <a:ext cx="154982" cy="317715"/>
                <a:chOff x="627682" y="1929539"/>
                <a:chExt cx="154982" cy="317715"/>
              </a:xfrm>
            </p:grpSpPr>
            <p:cxnSp>
              <p:nvCxnSpPr>
                <p:cNvPr id="347" name="Straight Connector 346">
                  <a:extLst>
                    <a:ext uri="{FF2B5EF4-FFF2-40B4-BE49-F238E27FC236}">
                      <a16:creationId xmlns:a16="http://schemas.microsoft.com/office/drawing/2014/main" id="{B1AEA4F3-EC51-CFAA-3300-139122A60322}"/>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8" name="Straight Connector 347">
                  <a:extLst>
                    <a:ext uri="{FF2B5EF4-FFF2-40B4-BE49-F238E27FC236}">
                      <a16:creationId xmlns:a16="http://schemas.microsoft.com/office/drawing/2014/main" id="{4B746D81-66F9-704B-DF4B-C13C6C3BAA13}"/>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0" name="Group 319">
                <a:extLst>
                  <a:ext uri="{FF2B5EF4-FFF2-40B4-BE49-F238E27FC236}">
                    <a16:creationId xmlns:a16="http://schemas.microsoft.com/office/drawing/2014/main" id="{E8115FE2-1FF1-91A8-ABD5-2828B2027BD7}"/>
                  </a:ext>
                </a:extLst>
              </p:cNvPr>
              <p:cNvGrpSpPr/>
              <p:nvPr/>
            </p:nvGrpSpPr>
            <p:grpSpPr>
              <a:xfrm>
                <a:off x="1115872" y="1929539"/>
                <a:ext cx="154982" cy="317715"/>
                <a:chOff x="627682" y="1929539"/>
                <a:chExt cx="154982" cy="317715"/>
              </a:xfrm>
            </p:grpSpPr>
            <p:cxnSp>
              <p:nvCxnSpPr>
                <p:cNvPr id="345" name="Straight Connector 344">
                  <a:extLst>
                    <a:ext uri="{FF2B5EF4-FFF2-40B4-BE49-F238E27FC236}">
                      <a16:creationId xmlns:a16="http://schemas.microsoft.com/office/drawing/2014/main" id="{4D450A66-8C33-D8FB-F77D-5B9026FCE33D}"/>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6" name="Straight Connector 345">
                  <a:extLst>
                    <a:ext uri="{FF2B5EF4-FFF2-40B4-BE49-F238E27FC236}">
                      <a16:creationId xmlns:a16="http://schemas.microsoft.com/office/drawing/2014/main" id="{7601D677-E9CA-4B89-FCF3-D466FA3BE57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1" name="Group 320">
                <a:extLst>
                  <a:ext uri="{FF2B5EF4-FFF2-40B4-BE49-F238E27FC236}">
                    <a16:creationId xmlns:a16="http://schemas.microsoft.com/office/drawing/2014/main" id="{02E0890F-9D15-314E-113B-2B030FB206D1}"/>
                  </a:ext>
                </a:extLst>
              </p:cNvPr>
              <p:cNvGrpSpPr/>
              <p:nvPr/>
            </p:nvGrpSpPr>
            <p:grpSpPr>
              <a:xfrm>
                <a:off x="1278602" y="1929539"/>
                <a:ext cx="154982" cy="317715"/>
                <a:chOff x="627682" y="1929539"/>
                <a:chExt cx="154982" cy="317715"/>
              </a:xfrm>
            </p:grpSpPr>
            <p:cxnSp>
              <p:nvCxnSpPr>
                <p:cNvPr id="343" name="Straight Connector 342">
                  <a:extLst>
                    <a:ext uri="{FF2B5EF4-FFF2-40B4-BE49-F238E27FC236}">
                      <a16:creationId xmlns:a16="http://schemas.microsoft.com/office/drawing/2014/main" id="{BE79326D-2C4D-9C41-6333-35528FBBE9F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4" name="Straight Connector 343">
                  <a:extLst>
                    <a:ext uri="{FF2B5EF4-FFF2-40B4-BE49-F238E27FC236}">
                      <a16:creationId xmlns:a16="http://schemas.microsoft.com/office/drawing/2014/main" id="{5573D92D-3028-9D35-B849-BFA110DAD6E7}"/>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2" name="Group 321">
                <a:extLst>
                  <a:ext uri="{FF2B5EF4-FFF2-40B4-BE49-F238E27FC236}">
                    <a16:creationId xmlns:a16="http://schemas.microsoft.com/office/drawing/2014/main" id="{F4E04F6C-6227-8CAD-A241-3B19E1D9E0E9}"/>
                  </a:ext>
                </a:extLst>
              </p:cNvPr>
              <p:cNvGrpSpPr/>
              <p:nvPr/>
            </p:nvGrpSpPr>
            <p:grpSpPr>
              <a:xfrm>
                <a:off x="1433584" y="1929539"/>
                <a:ext cx="154982" cy="317715"/>
                <a:chOff x="627682" y="1929539"/>
                <a:chExt cx="154982" cy="317715"/>
              </a:xfrm>
            </p:grpSpPr>
            <p:cxnSp>
              <p:nvCxnSpPr>
                <p:cNvPr id="341" name="Straight Connector 340">
                  <a:extLst>
                    <a:ext uri="{FF2B5EF4-FFF2-40B4-BE49-F238E27FC236}">
                      <a16:creationId xmlns:a16="http://schemas.microsoft.com/office/drawing/2014/main" id="{459796EB-3FFE-C4D9-5216-8EF48D1A6E8A}"/>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2" name="Straight Connector 341">
                  <a:extLst>
                    <a:ext uri="{FF2B5EF4-FFF2-40B4-BE49-F238E27FC236}">
                      <a16:creationId xmlns:a16="http://schemas.microsoft.com/office/drawing/2014/main" id="{9C1E85C5-C1B3-E629-2ABF-4EBAF42C8CE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3" name="Group 322">
                <a:extLst>
                  <a:ext uri="{FF2B5EF4-FFF2-40B4-BE49-F238E27FC236}">
                    <a16:creationId xmlns:a16="http://schemas.microsoft.com/office/drawing/2014/main" id="{35622490-91BE-650E-12F3-F43E21DCCFD1}"/>
                  </a:ext>
                </a:extLst>
              </p:cNvPr>
              <p:cNvGrpSpPr/>
              <p:nvPr/>
            </p:nvGrpSpPr>
            <p:grpSpPr>
              <a:xfrm>
                <a:off x="1588566" y="1929539"/>
                <a:ext cx="154982" cy="317715"/>
                <a:chOff x="627682" y="1929539"/>
                <a:chExt cx="154982" cy="317715"/>
              </a:xfrm>
            </p:grpSpPr>
            <p:cxnSp>
              <p:nvCxnSpPr>
                <p:cNvPr id="339" name="Straight Connector 338">
                  <a:extLst>
                    <a:ext uri="{FF2B5EF4-FFF2-40B4-BE49-F238E27FC236}">
                      <a16:creationId xmlns:a16="http://schemas.microsoft.com/office/drawing/2014/main" id="{471D3822-CF41-8A89-AF76-0561D256DCD3}"/>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0" name="Straight Connector 339">
                  <a:extLst>
                    <a:ext uri="{FF2B5EF4-FFF2-40B4-BE49-F238E27FC236}">
                      <a16:creationId xmlns:a16="http://schemas.microsoft.com/office/drawing/2014/main" id="{3FB2071F-757E-9D51-BE0A-564F20300737}"/>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4" name="Group 323">
                <a:extLst>
                  <a:ext uri="{FF2B5EF4-FFF2-40B4-BE49-F238E27FC236}">
                    <a16:creationId xmlns:a16="http://schemas.microsoft.com/office/drawing/2014/main" id="{0D304308-693D-1E03-B85C-66CE8041C206}"/>
                  </a:ext>
                </a:extLst>
              </p:cNvPr>
              <p:cNvGrpSpPr/>
              <p:nvPr/>
            </p:nvGrpSpPr>
            <p:grpSpPr>
              <a:xfrm>
                <a:off x="1743548" y="1929539"/>
                <a:ext cx="154982" cy="317715"/>
                <a:chOff x="627682" y="1929539"/>
                <a:chExt cx="154982" cy="317715"/>
              </a:xfrm>
            </p:grpSpPr>
            <p:cxnSp>
              <p:nvCxnSpPr>
                <p:cNvPr id="337" name="Straight Connector 336">
                  <a:extLst>
                    <a:ext uri="{FF2B5EF4-FFF2-40B4-BE49-F238E27FC236}">
                      <a16:creationId xmlns:a16="http://schemas.microsoft.com/office/drawing/2014/main" id="{A109D2FA-726A-A5DE-C772-C515C9DB137B}"/>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8" name="Straight Connector 337">
                  <a:extLst>
                    <a:ext uri="{FF2B5EF4-FFF2-40B4-BE49-F238E27FC236}">
                      <a16:creationId xmlns:a16="http://schemas.microsoft.com/office/drawing/2014/main" id="{E21247C9-6879-2482-C3D0-84FD1114D9B5}"/>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5" name="Group 324">
                <a:extLst>
                  <a:ext uri="{FF2B5EF4-FFF2-40B4-BE49-F238E27FC236}">
                    <a16:creationId xmlns:a16="http://schemas.microsoft.com/office/drawing/2014/main" id="{48ED4D8E-8762-3120-55C5-D753D8659B5A}"/>
                  </a:ext>
                </a:extLst>
              </p:cNvPr>
              <p:cNvGrpSpPr/>
              <p:nvPr/>
            </p:nvGrpSpPr>
            <p:grpSpPr>
              <a:xfrm>
                <a:off x="1914027" y="1929539"/>
                <a:ext cx="154982" cy="317715"/>
                <a:chOff x="627682" y="1929539"/>
                <a:chExt cx="154982" cy="317715"/>
              </a:xfrm>
            </p:grpSpPr>
            <p:cxnSp>
              <p:nvCxnSpPr>
                <p:cNvPr id="335" name="Straight Connector 334">
                  <a:extLst>
                    <a:ext uri="{FF2B5EF4-FFF2-40B4-BE49-F238E27FC236}">
                      <a16:creationId xmlns:a16="http://schemas.microsoft.com/office/drawing/2014/main" id="{05B827BC-FBB1-37C8-1299-20164D61F773}"/>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6" name="Straight Connector 335">
                  <a:extLst>
                    <a:ext uri="{FF2B5EF4-FFF2-40B4-BE49-F238E27FC236}">
                      <a16:creationId xmlns:a16="http://schemas.microsoft.com/office/drawing/2014/main" id="{92FDB0B1-00AA-504E-9525-8A90DF38196B}"/>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6" name="Group 325">
                <a:extLst>
                  <a:ext uri="{FF2B5EF4-FFF2-40B4-BE49-F238E27FC236}">
                    <a16:creationId xmlns:a16="http://schemas.microsoft.com/office/drawing/2014/main" id="{A0F510D6-5DDF-AF01-87A9-AB2A127E240C}"/>
                  </a:ext>
                </a:extLst>
              </p:cNvPr>
              <p:cNvGrpSpPr/>
              <p:nvPr/>
            </p:nvGrpSpPr>
            <p:grpSpPr>
              <a:xfrm>
                <a:off x="2076756" y="1929539"/>
                <a:ext cx="154982" cy="317715"/>
                <a:chOff x="627682" y="1929539"/>
                <a:chExt cx="154982" cy="317715"/>
              </a:xfrm>
            </p:grpSpPr>
            <p:cxnSp>
              <p:nvCxnSpPr>
                <p:cNvPr id="333" name="Straight Connector 332">
                  <a:extLst>
                    <a:ext uri="{FF2B5EF4-FFF2-40B4-BE49-F238E27FC236}">
                      <a16:creationId xmlns:a16="http://schemas.microsoft.com/office/drawing/2014/main" id="{1F5DB4CF-B60F-5664-C870-BEF5A36E865A}"/>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4" name="Straight Connector 333">
                  <a:extLst>
                    <a:ext uri="{FF2B5EF4-FFF2-40B4-BE49-F238E27FC236}">
                      <a16:creationId xmlns:a16="http://schemas.microsoft.com/office/drawing/2014/main" id="{D4757FDB-E6BC-459C-40F0-48F7B908DB35}"/>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7" name="Group 326">
                <a:extLst>
                  <a:ext uri="{FF2B5EF4-FFF2-40B4-BE49-F238E27FC236}">
                    <a16:creationId xmlns:a16="http://schemas.microsoft.com/office/drawing/2014/main" id="{828941D9-747D-7842-D6C8-9DCE9F3F2AD6}"/>
                  </a:ext>
                </a:extLst>
              </p:cNvPr>
              <p:cNvGrpSpPr/>
              <p:nvPr/>
            </p:nvGrpSpPr>
            <p:grpSpPr>
              <a:xfrm>
                <a:off x="2239486" y="1929539"/>
                <a:ext cx="154982" cy="317715"/>
                <a:chOff x="627682" y="1929539"/>
                <a:chExt cx="154982" cy="317715"/>
              </a:xfrm>
            </p:grpSpPr>
            <p:cxnSp>
              <p:nvCxnSpPr>
                <p:cNvPr id="331" name="Straight Connector 330">
                  <a:extLst>
                    <a:ext uri="{FF2B5EF4-FFF2-40B4-BE49-F238E27FC236}">
                      <a16:creationId xmlns:a16="http://schemas.microsoft.com/office/drawing/2014/main" id="{F39FA3F9-D1C7-7147-4A76-996C28827A67}"/>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2" name="Straight Connector 331">
                  <a:extLst>
                    <a:ext uri="{FF2B5EF4-FFF2-40B4-BE49-F238E27FC236}">
                      <a16:creationId xmlns:a16="http://schemas.microsoft.com/office/drawing/2014/main" id="{2B58906E-8013-B785-9CF1-CA2F20911590}"/>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8" name="Group 327">
                <a:extLst>
                  <a:ext uri="{FF2B5EF4-FFF2-40B4-BE49-F238E27FC236}">
                    <a16:creationId xmlns:a16="http://schemas.microsoft.com/office/drawing/2014/main" id="{C745D31A-F00F-8C4E-4243-5088CE516E92}"/>
                  </a:ext>
                </a:extLst>
              </p:cNvPr>
              <p:cNvGrpSpPr/>
              <p:nvPr/>
            </p:nvGrpSpPr>
            <p:grpSpPr>
              <a:xfrm>
                <a:off x="2394468" y="1929539"/>
                <a:ext cx="154982" cy="317715"/>
                <a:chOff x="627682" y="1929539"/>
                <a:chExt cx="154982" cy="317715"/>
              </a:xfrm>
            </p:grpSpPr>
            <p:cxnSp>
              <p:nvCxnSpPr>
                <p:cNvPr id="329" name="Straight Connector 328">
                  <a:extLst>
                    <a:ext uri="{FF2B5EF4-FFF2-40B4-BE49-F238E27FC236}">
                      <a16:creationId xmlns:a16="http://schemas.microsoft.com/office/drawing/2014/main" id="{AFEF4D03-E520-061D-A923-E0ACC405FD17}"/>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0" name="Straight Connector 329">
                  <a:extLst>
                    <a:ext uri="{FF2B5EF4-FFF2-40B4-BE49-F238E27FC236}">
                      <a16:creationId xmlns:a16="http://schemas.microsoft.com/office/drawing/2014/main" id="{DEE651FB-DB81-79C2-FEF0-BE1F1DE5090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353" name="Rectangle 352">
              <a:extLst>
                <a:ext uri="{FF2B5EF4-FFF2-40B4-BE49-F238E27FC236}">
                  <a16:creationId xmlns:a16="http://schemas.microsoft.com/office/drawing/2014/main" id="{257D555F-3808-E4CA-D55F-23CA45647A07}"/>
                </a:ext>
              </a:extLst>
            </p:cNvPr>
            <p:cNvSpPr/>
            <p:nvPr/>
          </p:nvSpPr>
          <p:spPr>
            <a:xfrm>
              <a:off x="774871" y="1991532"/>
              <a:ext cx="511444" cy="10435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355" name="Rectangle 354">
              <a:extLst>
                <a:ext uri="{FF2B5EF4-FFF2-40B4-BE49-F238E27FC236}">
                  <a16:creationId xmlns:a16="http://schemas.microsoft.com/office/drawing/2014/main" id="{76E0A438-0B44-35C9-7392-B7387DBF4BD4}"/>
                </a:ext>
              </a:extLst>
            </p:cNvPr>
            <p:cNvSpPr/>
            <p:nvPr/>
          </p:nvSpPr>
          <p:spPr>
            <a:xfrm>
              <a:off x="933738" y="1991532"/>
              <a:ext cx="166642" cy="511444"/>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356" name="Rectangle 355">
              <a:extLst>
                <a:ext uri="{FF2B5EF4-FFF2-40B4-BE49-F238E27FC236}">
                  <a16:creationId xmlns:a16="http://schemas.microsoft.com/office/drawing/2014/main" id="{832EE8A9-C33F-7939-1904-AAE4FE2379B4}"/>
                </a:ext>
              </a:extLst>
            </p:cNvPr>
            <p:cNvSpPr/>
            <p:nvPr/>
          </p:nvSpPr>
          <p:spPr>
            <a:xfrm>
              <a:off x="933738" y="2426775"/>
              <a:ext cx="360353" cy="17693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grpSp>
          <p:nvGrpSpPr>
            <p:cNvPr id="357" name="Group 356">
              <a:extLst>
                <a:ext uri="{FF2B5EF4-FFF2-40B4-BE49-F238E27FC236}">
                  <a16:creationId xmlns:a16="http://schemas.microsoft.com/office/drawing/2014/main" id="{E1A471A5-F8AD-88BC-AE60-01CD587D00E3}"/>
                </a:ext>
              </a:extLst>
            </p:cNvPr>
            <p:cNvGrpSpPr/>
            <p:nvPr/>
          </p:nvGrpSpPr>
          <p:grpSpPr>
            <a:xfrm flipH="1">
              <a:off x="3933941" y="1996698"/>
              <a:ext cx="511471" cy="1043552"/>
              <a:chOff x="3747962" y="1991532"/>
              <a:chExt cx="511471" cy="1043552"/>
            </a:xfrm>
          </p:grpSpPr>
          <p:sp>
            <p:nvSpPr>
              <p:cNvPr id="358" name="Rectangle 357">
                <a:extLst>
                  <a:ext uri="{FF2B5EF4-FFF2-40B4-BE49-F238E27FC236}">
                    <a16:creationId xmlns:a16="http://schemas.microsoft.com/office/drawing/2014/main" id="{429C2C74-D5A4-0E82-2464-76DC3AA99FF6}"/>
                  </a:ext>
                </a:extLst>
              </p:cNvPr>
              <p:cNvSpPr/>
              <p:nvPr/>
            </p:nvSpPr>
            <p:spPr>
              <a:xfrm>
                <a:off x="3747962" y="1991532"/>
                <a:ext cx="511444" cy="10435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359" name="Rectangle 358">
                <a:extLst>
                  <a:ext uri="{FF2B5EF4-FFF2-40B4-BE49-F238E27FC236}">
                    <a16:creationId xmlns:a16="http://schemas.microsoft.com/office/drawing/2014/main" id="{8F62A28A-A1BB-848F-5C4D-CBD5AABC9ED3}"/>
                  </a:ext>
                </a:extLst>
              </p:cNvPr>
              <p:cNvSpPr/>
              <p:nvPr/>
            </p:nvSpPr>
            <p:spPr>
              <a:xfrm>
                <a:off x="3899080" y="1991532"/>
                <a:ext cx="166642" cy="511444"/>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360" name="Rectangle 359">
                <a:extLst>
                  <a:ext uri="{FF2B5EF4-FFF2-40B4-BE49-F238E27FC236}">
                    <a16:creationId xmlns:a16="http://schemas.microsoft.com/office/drawing/2014/main" id="{B1F8E418-EBF1-F319-044C-F54F87EC4601}"/>
                  </a:ext>
                </a:extLst>
              </p:cNvPr>
              <p:cNvSpPr/>
              <p:nvPr/>
            </p:nvSpPr>
            <p:spPr>
              <a:xfrm>
                <a:off x="3899080" y="2426775"/>
                <a:ext cx="360353" cy="17693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grpSp>
        <p:sp>
          <p:nvSpPr>
            <p:cNvPr id="361" name="Oval 360">
              <a:extLst>
                <a:ext uri="{FF2B5EF4-FFF2-40B4-BE49-F238E27FC236}">
                  <a16:creationId xmlns:a16="http://schemas.microsoft.com/office/drawing/2014/main" id="{9837D63D-CCB5-7AD2-014A-1BA2C73F1BEA}"/>
                </a:ext>
              </a:extLst>
            </p:cNvPr>
            <p:cNvSpPr/>
            <p:nvPr/>
          </p:nvSpPr>
          <p:spPr>
            <a:xfrm>
              <a:off x="3807420" y="2089687"/>
              <a:ext cx="247973" cy="240224"/>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362" name="Oval 361">
              <a:extLst>
                <a:ext uri="{FF2B5EF4-FFF2-40B4-BE49-F238E27FC236}">
                  <a16:creationId xmlns:a16="http://schemas.microsoft.com/office/drawing/2014/main" id="{6F2D0F84-1B76-F0BD-05D6-6AEC191AE7B9}"/>
                </a:ext>
              </a:extLst>
            </p:cNvPr>
            <p:cNvSpPr/>
            <p:nvPr/>
          </p:nvSpPr>
          <p:spPr>
            <a:xfrm>
              <a:off x="3807420" y="2761280"/>
              <a:ext cx="247973" cy="240224"/>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363" name="Rectangle 362">
              <a:extLst>
                <a:ext uri="{FF2B5EF4-FFF2-40B4-BE49-F238E27FC236}">
                  <a16:creationId xmlns:a16="http://schemas.microsoft.com/office/drawing/2014/main" id="{72ADC12A-E2F6-4DEF-C240-3ED245C183B8}"/>
                </a:ext>
              </a:extLst>
            </p:cNvPr>
            <p:cNvSpPr/>
            <p:nvPr/>
          </p:nvSpPr>
          <p:spPr>
            <a:xfrm>
              <a:off x="3213282" y="1991532"/>
              <a:ext cx="511444" cy="10435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364" name="TextBox 363">
              <a:extLst>
                <a:ext uri="{FF2B5EF4-FFF2-40B4-BE49-F238E27FC236}">
                  <a16:creationId xmlns:a16="http://schemas.microsoft.com/office/drawing/2014/main" id="{7F23F3E6-2065-3556-862F-C5BA2BAD6556}"/>
                </a:ext>
              </a:extLst>
            </p:cNvPr>
            <p:cNvSpPr txBox="1"/>
            <p:nvPr/>
          </p:nvSpPr>
          <p:spPr>
            <a:xfrm>
              <a:off x="-34912" y="1583848"/>
              <a:ext cx="1260555" cy="56611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2060"/>
                  </a:solidFill>
                  <a:effectLst/>
                  <a:uLnTx/>
                  <a:uFillTx/>
                  <a:latin typeface="Arial"/>
                  <a:ea typeface="+mn-ea"/>
                  <a:cs typeface="+mn-cs"/>
                </a:rPr>
                <a:t>Absorber flange</a:t>
              </a:r>
              <a:endParaRPr kumimoji="0" lang="en-GB" sz="1000" b="0" i="0" u="none" strike="noStrike" kern="1200" cap="none" spc="0" normalizeH="0" baseline="0" noProof="0" dirty="0">
                <a:ln>
                  <a:noFill/>
                </a:ln>
                <a:solidFill>
                  <a:srgbClr val="002060"/>
                </a:solidFill>
                <a:effectLst/>
                <a:uLnTx/>
                <a:uFillTx/>
                <a:latin typeface="Arial"/>
                <a:ea typeface="+mn-ea"/>
                <a:cs typeface="+mn-cs"/>
              </a:endParaRPr>
            </a:p>
          </p:txBody>
        </p:sp>
        <p:sp>
          <p:nvSpPr>
            <p:cNvPr id="365" name="TextBox 364">
              <a:extLst>
                <a:ext uri="{FF2B5EF4-FFF2-40B4-BE49-F238E27FC236}">
                  <a16:creationId xmlns:a16="http://schemas.microsoft.com/office/drawing/2014/main" id="{C9D3511D-458B-507A-ED7B-0DF93F98A11B}"/>
                </a:ext>
              </a:extLst>
            </p:cNvPr>
            <p:cNvSpPr txBox="1"/>
            <p:nvPr/>
          </p:nvSpPr>
          <p:spPr>
            <a:xfrm>
              <a:off x="4491878" y="1593174"/>
              <a:ext cx="1260555" cy="56611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2060"/>
                  </a:solidFill>
                  <a:effectLst/>
                  <a:uLnTx/>
                  <a:uFillTx/>
                  <a:latin typeface="Arial"/>
                  <a:ea typeface="+mn-ea"/>
                  <a:cs typeface="+mn-cs"/>
                </a:rPr>
                <a:t>Cavity flange</a:t>
              </a:r>
              <a:endParaRPr kumimoji="0" lang="en-GB" sz="1000" b="0" i="0" u="none" strike="noStrike" kern="1200" cap="none" spc="0" normalizeH="0" baseline="0" noProof="0" dirty="0">
                <a:ln>
                  <a:noFill/>
                </a:ln>
                <a:solidFill>
                  <a:srgbClr val="002060"/>
                </a:solidFill>
                <a:effectLst/>
                <a:uLnTx/>
                <a:uFillTx/>
                <a:latin typeface="Arial"/>
                <a:ea typeface="+mn-ea"/>
                <a:cs typeface="+mn-cs"/>
              </a:endParaRPr>
            </a:p>
          </p:txBody>
        </p:sp>
        <p:sp>
          <p:nvSpPr>
            <p:cNvPr id="366" name="TextBox 365">
              <a:extLst>
                <a:ext uri="{FF2B5EF4-FFF2-40B4-BE49-F238E27FC236}">
                  <a16:creationId xmlns:a16="http://schemas.microsoft.com/office/drawing/2014/main" id="{76EA899E-D7DA-D952-FE4F-2AC17C87564F}"/>
                </a:ext>
              </a:extLst>
            </p:cNvPr>
            <p:cNvSpPr txBox="1"/>
            <p:nvPr/>
          </p:nvSpPr>
          <p:spPr>
            <a:xfrm>
              <a:off x="3559412" y="1365185"/>
              <a:ext cx="1260555" cy="3483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err="1">
                  <a:ln>
                    <a:noFill/>
                  </a:ln>
                  <a:solidFill>
                    <a:srgbClr val="002060"/>
                  </a:solidFill>
                  <a:effectLst/>
                  <a:uLnTx/>
                  <a:uFillTx/>
                  <a:latin typeface="Arial"/>
                  <a:ea typeface="+mn-ea"/>
                  <a:cs typeface="+mn-cs"/>
                </a:rPr>
                <a:t>O’ring</a:t>
              </a:r>
              <a:endParaRPr kumimoji="0" lang="en-GB" sz="1000" b="0" i="0" u="none" strike="noStrike" kern="1200" cap="none" spc="0" normalizeH="0" baseline="0" noProof="0" dirty="0">
                <a:ln>
                  <a:noFill/>
                </a:ln>
                <a:solidFill>
                  <a:srgbClr val="002060"/>
                </a:solidFill>
                <a:effectLst/>
                <a:uLnTx/>
                <a:uFillTx/>
                <a:latin typeface="Arial"/>
                <a:ea typeface="+mn-ea"/>
                <a:cs typeface="+mn-cs"/>
              </a:endParaRPr>
            </a:p>
          </p:txBody>
        </p:sp>
        <p:cxnSp>
          <p:nvCxnSpPr>
            <p:cNvPr id="367" name="Straight Arrow Connector 366">
              <a:extLst>
                <a:ext uri="{FF2B5EF4-FFF2-40B4-BE49-F238E27FC236}">
                  <a16:creationId xmlns:a16="http://schemas.microsoft.com/office/drawing/2014/main" id="{87B995E7-C0CE-AAFF-BB6A-5B03BAF05018}"/>
                </a:ext>
              </a:extLst>
            </p:cNvPr>
            <p:cNvCxnSpPr>
              <a:stCxn id="366" idx="2"/>
              <a:endCxn id="361" idx="0"/>
            </p:cNvCxnSpPr>
            <p:nvPr/>
          </p:nvCxnSpPr>
          <p:spPr>
            <a:xfrm flipH="1">
              <a:off x="3931407" y="1713562"/>
              <a:ext cx="258283" cy="37612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68" name="TextBox 367">
              <a:extLst>
                <a:ext uri="{FF2B5EF4-FFF2-40B4-BE49-F238E27FC236}">
                  <a16:creationId xmlns:a16="http://schemas.microsoft.com/office/drawing/2014/main" id="{AA556160-9075-4FDA-26E1-2AC7B85798F1}"/>
                </a:ext>
              </a:extLst>
            </p:cNvPr>
            <p:cNvSpPr txBox="1"/>
            <p:nvPr/>
          </p:nvSpPr>
          <p:spPr>
            <a:xfrm>
              <a:off x="1761577" y="1537680"/>
              <a:ext cx="1260555" cy="3483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2060"/>
                  </a:solidFill>
                  <a:effectLst/>
                  <a:uLnTx/>
                  <a:uFillTx/>
                  <a:latin typeface="Arial"/>
                  <a:ea typeface="+mn-ea"/>
                  <a:cs typeface="+mn-cs"/>
                </a:rPr>
                <a:t>Bellows</a:t>
              </a:r>
              <a:endParaRPr kumimoji="0" lang="en-GB" sz="1000" b="0" i="0" u="none" strike="noStrike" kern="1200" cap="none" spc="0" normalizeH="0" baseline="0" noProof="0" dirty="0">
                <a:ln>
                  <a:noFill/>
                </a:ln>
                <a:solidFill>
                  <a:srgbClr val="002060"/>
                </a:solidFill>
                <a:effectLst/>
                <a:uLnTx/>
                <a:uFillTx/>
                <a:latin typeface="Arial"/>
                <a:ea typeface="+mn-ea"/>
                <a:cs typeface="+mn-cs"/>
              </a:endParaRPr>
            </a:p>
          </p:txBody>
        </p:sp>
        <p:sp>
          <p:nvSpPr>
            <p:cNvPr id="547" name="TextBox 546">
              <a:extLst>
                <a:ext uri="{FF2B5EF4-FFF2-40B4-BE49-F238E27FC236}">
                  <a16:creationId xmlns:a16="http://schemas.microsoft.com/office/drawing/2014/main" id="{B6FA5CF5-AE9E-808A-B264-216DA1EA182D}"/>
                </a:ext>
              </a:extLst>
            </p:cNvPr>
            <p:cNvSpPr txBox="1"/>
            <p:nvPr/>
          </p:nvSpPr>
          <p:spPr>
            <a:xfrm>
              <a:off x="2772826" y="3103786"/>
              <a:ext cx="1226923" cy="37015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a:ea typeface="+mn-ea"/>
                  <a:cs typeface="+mn-cs"/>
                </a:rPr>
                <a:t>Ø150mm</a:t>
              </a:r>
              <a:endParaRPr kumimoji="0" lang="en-GB" sz="1100" b="0" i="0" u="none" strike="noStrike" kern="1200" cap="none" spc="0" normalizeH="0" baseline="0" noProof="0" dirty="0">
                <a:ln>
                  <a:noFill/>
                </a:ln>
                <a:solidFill>
                  <a:prstClr val="black"/>
                </a:solidFill>
                <a:effectLst/>
                <a:uLnTx/>
                <a:uFillTx/>
                <a:latin typeface="Arial"/>
                <a:ea typeface="+mn-ea"/>
                <a:cs typeface="+mn-cs"/>
              </a:endParaRPr>
            </a:p>
          </p:txBody>
        </p:sp>
        <p:cxnSp>
          <p:nvCxnSpPr>
            <p:cNvPr id="548" name="Straight Arrow Connector 547">
              <a:extLst>
                <a:ext uri="{FF2B5EF4-FFF2-40B4-BE49-F238E27FC236}">
                  <a16:creationId xmlns:a16="http://schemas.microsoft.com/office/drawing/2014/main" id="{50030938-55EC-AC65-CC7E-792041AFF6D8}"/>
                </a:ext>
              </a:extLst>
            </p:cNvPr>
            <p:cNvCxnSpPr>
              <a:cxnSpLocks/>
            </p:cNvCxnSpPr>
            <p:nvPr/>
          </p:nvCxnSpPr>
          <p:spPr>
            <a:xfrm flipV="1">
              <a:off x="3807420" y="2893082"/>
              <a:ext cx="0" cy="6570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49" name="Straight Arrow Connector 548">
              <a:extLst>
                <a:ext uri="{FF2B5EF4-FFF2-40B4-BE49-F238E27FC236}">
                  <a16:creationId xmlns:a16="http://schemas.microsoft.com/office/drawing/2014/main" id="{4EF1B362-2294-B3DD-0FB4-1DB30ACDD548}"/>
                </a:ext>
              </a:extLst>
            </p:cNvPr>
            <p:cNvCxnSpPr>
              <a:cxnSpLocks/>
            </p:cNvCxnSpPr>
            <p:nvPr/>
          </p:nvCxnSpPr>
          <p:spPr>
            <a:xfrm flipV="1">
              <a:off x="4491878" y="2227768"/>
              <a:ext cx="0" cy="13223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50" name="TextBox 549">
              <a:extLst>
                <a:ext uri="{FF2B5EF4-FFF2-40B4-BE49-F238E27FC236}">
                  <a16:creationId xmlns:a16="http://schemas.microsoft.com/office/drawing/2014/main" id="{2043CBF7-7521-F287-255D-602F1DEB96AC}"/>
                </a:ext>
              </a:extLst>
            </p:cNvPr>
            <p:cNvSpPr txBox="1"/>
            <p:nvPr/>
          </p:nvSpPr>
          <p:spPr>
            <a:xfrm>
              <a:off x="4462306" y="3125560"/>
              <a:ext cx="1140264" cy="56611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rPr>
                <a:t>Ø230mm</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p:txBody>
        </p:sp>
      </p:grpSp>
      <p:grpSp>
        <p:nvGrpSpPr>
          <p:cNvPr id="723" name="Group 722">
            <a:extLst>
              <a:ext uri="{FF2B5EF4-FFF2-40B4-BE49-F238E27FC236}">
                <a16:creationId xmlns:a16="http://schemas.microsoft.com/office/drawing/2014/main" id="{31D894EB-0A9A-E435-BD27-E87AF19CDCD1}"/>
              </a:ext>
            </a:extLst>
          </p:cNvPr>
          <p:cNvGrpSpPr/>
          <p:nvPr/>
        </p:nvGrpSpPr>
        <p:grpSpPr>
          <a:xfrm>
            <a:off x="5728688" y="1031534"/>
            <a:ext cx="2787766" cy="1342183"/>
            <a:chOff x="5240195" y="1031534"/>
            <a:chExt cx="2787766" cy="1342183"/>
          </a:xfrm>
        </p:grpSpPr>
        <p:sp>
          <p:nvSpPr>
            <p:cNvPr id="557" name="Rectangle 556">
              <a:extLst>
                <a:ext uri="{FF2B5EF4-FFF2-40B4-BE49-F238E27FC236}">
                  <a16:creationId xmlns:a16="http://schemas.microsoft.com/office/drawing/2014/main" id="{8116735A-D28F-CFDC-967F-DC91EB92B397}"/>
                </a:ext>
              </a:extLst>
            </p:cNvPr>
            <p:cNvSpPr/>
            <p:nvPr/>
          </p:nvSpPr>
          <p:spPr>
            <a:xfrm>
              <a:off x="5433743" y="1632518"/>
              <a:ext cx="361472" cy="7375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559" name="Rectangle 558">
              <a:extLst>
                <a:ext uri="{FF2B5EF4-FFF2-40B4-BE49-F238E27FC236}">
                  <a16:creationId xmlns:a16="http://schemas.microsoft.com/office/drawing/2014/main" id="{659CBE11-CADF-E153-098E-5706FDF31B4B}"/>
                </a:ext>
              </a:extLst>
            </p:cNvPr>
            <p:cNvSpPr/>
            <p:nvPr/>
          </p:nvSpPr>
          <p:spPr>
            <a:xfrm>
              <a:off x="5546025" y="1632518"/>
              <a:ext cx="117777" cy="361472"/>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560" name="Rectangle 559">
              <a:extLst>
                <a:ext uri="{FF2B5EF4-FFF2-40B4-BE49-F238E27FC236}">
                  <a16:creationId xmlns:a16="http://schemas.microsoft.com/office/drawing/2014/main" id="{8FF039C9-623F-279D-96BE-54877B732132}"/>
                </a:ext>
              </a:extLst>
            </p:cNvPr>
            <p:cNvSpPr/>
            <p:nvPr/>
          </p:nvSpPr>
          <p:spPr>
            <a:xfrm>
              <a:off x="5546025" y="1940133"/>
              <a:ext cx="254686" cy="125053"/>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grpSp>
          <p:nvGrpSpPr>
            <p:cNvPr id="561" name="Group 560">
              <a:extLst>
                <a:ext uri="{FF2B5EF4-FFF2-40B4-BE49-F238E27FC236}">
                  <a16:creationId xmlns:a16="http://schemas.microsoft.com/office/drawing/2014/main" id="{1553051F-5E74-CCA7-74CE-2BC2B329CF3E}"/>
                </a:ext>
              </a:extLst>
            </p:cNvPr>
            <p:cNvGrpSpPr/>
            <p:nvPr/>
          </p:nvGrpSpPr>
          <p:grpSpPr>
            <a:xfrm flipH="1">
              <a:off x="7666470" y="1636169"/>
              <a:ext cx="361491" cy="737548"/>
              <a:chOff x="3747962" y="1991532"/>
              <a:chExt cx="511471" cy="1043552"/>
            </a:xfrm>
          </p:grpSpPr>
          <p:sp>
            <p:nvSpPr>
              <p:cNvPr id="574" name="Rectangle 573">
                <a:extLst>
                  <a:ext uri="{FF2B5EF4-FFF2-40B4-BE49-F238E27FC236}">
                    <a16:creationId xmlns:a16="http://schemas.microsoft.com/office/drawing/2014/main" id="{4630E8F2-8D62-4412-B1FB-77D999AF1D36}"/>
                  </a:ext>
                </a:extLst>
              </p:cNvPr>
              <p:cNvSpPr/>
              <p:nvPr/>
            </p:nvSpPr>
            <p:spPr>
              <a:xfrm>
                <a:off x="3747962" y="1991532"/>
                <a:ext cx="511444" cy="10435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575" name="Rectangle 574">
                <a:extLst>
                  <a:ext uri="{FF2B5EF4-FFF2-40B4-BE49-F238E27FC236}">
                    <a16:creationId xmlns:a16="http://schemas.microsoft.com/office/drawing/2014/main" id="{9F37EE32-D657-B886-653C-F13BD159F948}"/>
                  </a:ext>
                </a:extLst>
              </p:cNvPr>
              <p:cNvSpPr/>
              <p:nvPr/>
            </p:nvSpPr>
            <p:spPr>
              <a:xfrm>
                <a:off x="3899080" y="1991532"/>
                <a:ext cx="166642" cy="511444"/>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576" name="Rectangle 575">
                <a:extLst>
                  <a:ext uri="{FF2B5EF4-FFF2-40B4-BE49-F238E27FC236}">
                    <a16:creationId xmlns:a16="http://schemas.microsoft.com/office/drawing/2014/main" id="{33AB4791-AB69-3218-B06C-B71545D3B9B0}"/>
                  </a:ext>
                </a:extLst>
              </p:cNvPr>
              <p:cNvSpPr/>
              <p:nvPr/>
            </p:nvSpPr>
            <p:spPr>
              <a:xfrm>
                <a:off x="3899080" y="2426775"/>
                <a:ext cx="360353" cy="17693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grpSp>
        <p:sp>
          <p:nvSpPr>
            <p:cNvPr id="562" name="Oval 561">
              <a:extLst>
                <a:ext uri="{FF2B5EF4-FFF2-40B4-BE49-F238E27FC236}">
                  <a16:creationId xmlns:a16="http://schemas.microsoft.com/office/drawing/2014/main" id="{BA4E5E7A-2F23-7912-99E9-22327F631189}"/>
                </a:ext>
              </a:extLst>
            </p:cNvPr>
            <p:cNvSpPr/>
            <p:nvPr/>
          </p:nvSpPr>
          <p:spPr>
            <a:xfrm>
              <a:off x="7577049" y="1701890"/>
              <a:ext cx="175259" cy="169782"/>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563" name="Oval 562">
              <a:extLst>
                <a:ext uri="{FF2B5EF4-FFF2-40B4-BE49-F238E27FC236}">
                  <a16:creationId xmlns:a16="http://schemas.microsoft.com/office/drawing/2014/main" id="{7545C84E-7903-AD03-47E3-9C01C369B9DA}"/>
                </a:ext>
              </a:extLst>
            </p:cNvPr>
            <p:cNvSpPr/>
            <p:nvPr/>
          </p:nvSpPr>
          <p:spPr>
            <a:xfrm>
              <a:off x="7577049" y="2176550"/>
              <a:ext cx="175259" cy="169782"/>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564" name="Rectangle 563">
              <a:extLst>
                <a:ext uri="{FF2B5EF4-FFF2-40B4-BE49-F238E27FC236}">
                  <a16:creationId xmlns:a16="http://schemas.microsoft.com/office/drawing/2014/main" id="{518CE8C7-FF97-0554-5CC0-F7DA2161CE24}"/>
                </a:ext>
              </a:extLst>
            </p:cNvPr>
            <p:cNvSpPr/>
            <p:nvPr/>
          </p:nvSpPr>
          <p:spPr>
            <a:xfrm>
              <a:off x="6567742" y="1632518"/>
              <a:ext cx="361472" cy="7375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565" name="TextBox 564">
              <a:extLst>
                <a:ext uri="{FF2B5EF4-FFF2-40B4-BE49-F238E27FC236}">
                  <a16:creationId xmlns:a16="http://schemas.microsoft.com/office/drawing/2014/main" id="{E71F868D-1433-27FE-5205-F521BC69AFFF}"/>
                </a:ext>
              </a:extLst>
            </p:cNvPr>
            <p:cNvSpPr txBox="1"/>
            <p:nvPr/>
          </p:nvSpPr>
          <p:spPr>
            <a:xfrm>
              <a:off x="5240195" y="1334931"/>
              <a:ext cx="890919" cy="24622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2060"/>
                  </a:solidFill>
                  <a:effectLst/>
                  <a:uLnTx/>
                  <a:uFillTx/>
                  <a:latin typeface="Arial"/>
                  <a:ea typeface="+mn-ea"/>
                  <a:cs typeface="+mn-cs"/>
                </a:rPr>
                <a:t>Vacuum</a:t>
              </a:r>
              <a:endParaRPr kumimoji="0" lang="en-GB" sz="1000" b="0" i="0" u="none" strike="noStrike" kern="1200" cap="none" spc="0" normalizeH="0" baseline="0" noProof="0" dirty="0">
                <a:ln>
                  <a:noFill/>
                </a:ln>
                <a:solidFill>
                  <a:srgbClr val="002060"/>
                </a:solidFill>
                <a:effectLst/>
                <a:uLnTx/>
                <a:uFillTx/>
                <a:latin typeface="Arial"/>
                <a:ea typeface="+mn-ea"/>
                <a:cs typeface="+mn-cs"/>
              </a:endParaRPr>
            </a:p>
          </p:txBody>
        </p:sp>
        <p:sp>
          <p:nvSpPr>
            <p:cNvPr id="569" name="TextBox 568">
              <a:extLst>
                <a:ext uri="{FF2B5EF4-FFF2-40B4-BE49-F238E27FC236}">
                  <a16:creationId xmlns:a16="http://schemas.microsoft.com/office/drawing/2014/main" id="{F1318452-C2E2-BA37-C2BB-D344F53AD547}"/>
                </a:ext>
              </a:extLst>
            </p:cNvPr>
            <p:cNvSpPr txBox="1"/>
            <p:nvPr/>
          </p:nvSpPr>
          <p:spPr>
            <a:xfrm>
              <a:off x="5965029" y="1031534"/>
              <a:ext cx="1487292"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a:ea typeface="+mn-ea"/>
                  <a:cs typeface="+mn-cs"/>
                </a:rPr>
                <a:t>Disconnection</a:t>
              </a:r>
              <a:endParaRPr kumimoji="0" lang="en-GB" sz="1600" b="0" i="0" u="none" strike="noStrike" kern="1200" cap="none" spc="0" normalizeH="0" baseline="0" noProof="0" dirty="0">
                <a:ln>
                  <a:noFill/>
                </a:ln>
                <a:solidFill>
                  <a:srgbClr val="002060"/>
                </a:solidFill>
                <a:effectLst/>
                <a:uLnTx/>
                <a:uFillTx/>
                <a:latin typeface="Arial"/>
                <a:ea typeface="+mn-ea"/>
                <a:cs typeface="+mn-cs"/>
              </a:endParaRPr>
            </a:p>
          </p:txBody>
        </p:sp>
        <p:grpSp>
          <p:nvGrpSpPr>
            <p:cNvPr id="649" name="Group 648">
              <a:extLst>
                <a:ext uri="{FF2B5EF4-FFF2-40B4-BE49-F238E27FC236}">
                  <a16:creationId xmlns:a16="http://schemas.microsoft.com/office/drawing/2014/main" id="{D67E1B75-D3C3-C265-BE83-C98CFC866D1F}"/>
                </a:ext>
              </a:extLst>
            </p:cNvPr>
            <p:cNvGrpSpPr>
              <a:grpSpLocks noChangeAspect="1"/>
            </p:cNvGrpSpPr>
            <p:nvPr/>
          </p:nvGrpSpPr>
          <p:grpSpPr>
            <a:xfrm>
              <a:off x="5796136" y="1670713"/>
              <a:ext cx="760342" cy="223200"/>
              <a:chOff x="627682" y="1929539"/>
              <a:chExt cx="1921768" cy="317715"/>
            </a:xfrm>
          </p:grpSpPr>
          <p:grpSp>
            <p:nvGrpSpPr>
              <p:cNvPr id="650" name="Group 649">
                <a:extLst>
                  <a:ext uri="{FF2B5EF4-FFF2-40B4-BE49-F238E27FC236}">
                    <a16:creationId xmlns:a16="http://schemas.microsoft.com/office/drawing/2014/main" id="{36F50539-E0B6-50C2-B4CE-4B4D19E11427}"/>
                  </a:ext>
                </a:extLst>
              </p:cNvPr>
              <p:cNvGrpSpPr/>
              <p:nvPr/>
            </p:nvGrpSpPr>
            <p:grpSpPr>
              <a:xfrm>
                <a:off x="627682" y="1929539"/>
                <a:ext cx="154982" cy="317715"/>
                <a:chOff x="627682" y="1929539"/>
                <a:chExt cx="154982" cy="317715"/>
              </a:xfrm>
            </p:grpSpPr>
            <p:cxnSp>
              <p:nvCxnSpPr>
                <p:cNvPr id="684" name="Straight Connector 683">
                  <a:extLst>
                    <a:ext uri="{FF2B5EF4-FFF2-40B4-BE49-F238E27FC236}">
                      <a16:creationId xmlns:a16="http://schemas.microsoft.com/office/drawing/2014/main" id="{EE42B3A4-75B4-7780-3758-7AFE619327D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85" name="Straight Connector 684">
                  <a:extLst>
                    <a:ext uri="{FF2B5EF4-FFF2-40B4-BE49-F238E27FC236}">
                      <a16:creationId xmlns:a16="http://schemas.microsoft.com/office/drawing/2014/main" id="{071A6E28-04B0-A4A1-0168-2558C5EA2DA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1" name="Group 650">
                <a:extLst>
                  <a:ext uri="{FF2B5EF4-FFF2-40B4-BE49-F238E27FC236}">
                    <a16:creationId xmlns:a16="http://schemas.microsoft.com/office/drawing/2014/main" id="{A510D20B-0BFB-77BC-3940-0B48D8725A1E}"/>
                  </a:ext>
                </a:extLst>
              </p:cNvPr>
              <p:cNvGrpSpPr/>
              <p:nvPr/>
            </p:nvGrpSpPr>
            <p:grpSpPr>
              <a:xfrm>
                <a:off x="782664" y="1929539"/>
                <a:ext cx="154982" cy="317715"/>
                <a:chOff x="627682" y="1929539"/>
                <a:chExt cx="154982" cy="317715"/>
              </a:xfrm>
            </p:grpSpPr>
            <p:cxnSp>
              <p:nvCxnSpPr>
                <p:cNvPr id="682" name="Straight Connector 681">
                  <a:extLst>
                    <a:ext uri="{FF2B5EF4-FFF2-40B4-BE49-F238E27FC236}">
                      <a16:creationId xmlns:a16="http://schemas.microsoft.com/office/drawing/2014/main" id="{0A91FC86-5497-EBF7-CF75-D02A8FF95BC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83" name="Straight Connector 682">
                  <a:extLst>
                    <a:ext uri="{FF2B5EF4-FFF2-40B4-BE49-F238E27FC236}">
                      <a16:creationId xmlns:a16="http://schemas.microsoft.com/office/drawing/2014/main" id="{CE65D65A-11FA-0DED-A997-63953C78279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2" name="Group 651">
                <a:extLst>
                  <a:ext uri="{FF2B5EF4-FFF2-40B4-BE49-F238E27FC236}">
                    <a16:creationId xmlns:a16="http://schemas.microsoft.com/office/drawing/2014/main" id="{FE3C4DBB-F953-0BBE-567E-CBBE4EB55970}"/>
                  </a:ext>
                </a:extLst>
              </p:cNvPr>
              <p:cNvGrpSpPr/>
              <p:nvPr/>
            </p:nvGrpSpPr>
            <p:grpSpPr>
              <a:xfrm>
                <a:off x="953143" y="1929539"/>
                <a:ext cx="154982" cy="317715"/>
                <a:chOff x="627682" y="1929539"/>
                <a:chExt cx="154982" cy="317715"/>
              </a:xfrm>
            </p:grpSpPr>
            <p:cxnSp>
              <p:nvCxnSpPr>
                <p:cNvPr id="680" name="Straight Connector 679">
                  <a:extLst>
                    <a:ext uri="{FF2B5EF4-FFF2-40B4-BE49-F238E27FC236}">
                      <a16:creationId xmlns:a16="http://schemas.microsoft.com/office/drawing/2014/main" id="{7E8E68D6-2F38-04F7-B6CC-A488337F845B}"/>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81" name="Straight Connector 680">
                  <a:extLst>
                    <a:ext uri="{FF2B5EF4-FFF2-40B4-BE49-F238E27FC236}">
                      <a16:creationId xmlns:a16="http://schemas.microsoft.com/office/drawing/2014/main" id="{835BC285-E2CC-7A0D-2CB6-889C5672E157}"/>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3" name="Group 652">
                <a:extLst>
                  <a:ext uri="{FF2B5EF4-FFF2-40B4-BE49-F238E27FC236}">
                    <a16:creationId xmlns:a16="http://schemas.microsoft.com/office/drawing/2014/main" id="{C2A15BF9-03B3-7665-7433-18080B2ADA6B}"/>
                  </a:ext>
                </a:extLst>
              </p:cNvPr>
              <p:cNvGrpSpPr/>
              <p:nvPr/>
            </p:nvGrpSpPr>
            <p:grpSpPr>
              <a:xfrm>
                <a:off x="1115872" y="1929539"/>
                <a:ext cx="154982" cy="317715"/>
                <a:chOff x="627682" y="1929539"/>
                <a:chExt cx="154982" cy="317715"/>
              </a:xfrm>
            </p:grpSpPr>
            <p:cxnSp>
              <p:nvCxnSpPr>
                <p:cNvPr id="678" name="Straight Connector 677">
                  <a:extLst>
                    <a:ext uri="{FF2B5EF4-FFF2-40B4-BE49-F238E27FC236}">
                      <a16:creationId xmlns:a16="http://schemas.microsoft.com/office/drawing/2014/main" id="{F229CBFB-B8E4-96FC-13AD-F97771E3A60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79" name="Straight Connector 678">
                  <a:extLst>
                    <a:ext uri="{FF2B5EF4-FFF2-40B4-BE49-F238E27FC236}">
                      <a16:creationId xmlns:a16="http://schemas.microsoft.com/office/drawing/2014/main" id="{DDB2318D-B7D6-58E3-DEA3-50129D08D189}"/>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4" name="Group 653">
                <a:extLst>
                  <a:ext uri="{FF2B5EF4-FFF2-40B4-BE49-F238E27FC236}">
                    <a16:creationId xmlns:a16="http://schemas.microsoft.com/office/drawing/2014/main" id="{ACF230B4-78FE-FD9E-4BFA-E3457924B2B9}"/>
                  </a:ext>
                </a:extLst>
              </p:cNvPr>
              <p:cNvGrpSpPr/>
              <p:nvPr/>
            </p:nvGrpSpPr>
            <p:grpSpPr>
              <a:xfrm>
                <a:off x="1278602" y="1929539"/>
                <a:ext cx="154982" cy="317715"/>
                <a:chOff x="627682" y="1929539"/>
                <a:chExt cx="154982" cy="317715"/>
              </a:xfrm>
            </p:grpSpPr>
            <p:cxnSp>
              <p:nvCxnSpPr>
                <p:cNvPr id="676" name="Straight Connector 675">
                  <a:extLst>
                    <a:ext uri="{FF2B5EF4-FFF2-40B4-BE49-F238E27FC236}">
                      <a16:creationId xmlns:a16="http://schemas.microsoft.com/office/drawing/2014/main" id="{5454B18F-93E2-C271-B484-216CC3C3D30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77" name="Straight Connector 676">
                  <a:extLst>
                    <a:ext uri="{FF2B5EF4-FFF2-40B4-BE49-F238E27FC236}">
                      <a16:creationId xmlns:a16="http://schemas.microsoft.com/office/drawing/2014/main" id="{0F3E2CF6-DFFF-655B-78FC-9F1731E25CFF}"/>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5" name="Group 654">
                <a:extLst>
                  <a:ext uri="{FF2B5EF4-FFF2-40B4-BE49-F238E27FC236}">
                    <a16:creationId xmlns:a16="http://schemas.microsoft.com/office/drawing/2014/main" id="{918FA063-E783-2C68-6FC6-9CEDEBE92E8C}"/>
                  </a:ext>
                </a:extLst>
              </p:cNvPr>
              <p:cNvGrpSpPr/>
              <p:nvPr/>
            </p:nvGrpSpPr>
            <p:grpSpPr>
              <a:xfrm>
                <a:off x="1433584" y="1929539"/>
                <a:ext cx="154982" cy="317715"/>
                <a:chOff x="627682" y="1929539"/>
                <a:chExt cx="154982" cy="317715"/>
              </a:xfrm>
            </p:grpSpPr>
            <p:cxnSp>
              <p:nvCxnSpPr>
                <p:cNvPr id="674" name="Straight Connector 673">
                  <a:extLst>
                    <a:ext uri="{FF2B5EF4-FFF2-40B4-BE49-F238E27FC236}">
                      <a16:creationId xmlns:a16="http://schemas.microsoft.com/office/drawing/2014/main" id="{EC3A7B2B-0FC3-9031-41E1-D0E5B2B75496}"/>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75" name="Straight Connector 674">
                  <a:extLst>
                    <a:ext uri="{FF2B5EF4-FFF2-40B4-BE49-F238E27FC236}">
                      <a16:creationId xmlns:a16="http://schemas.microsoft.com/office/drawing/2014/main" id="{1B46387D-F282-7996-36D3-9B226EAF7065}"/>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6" name="Group 655">
                <a:extLst>
                  <a:ext uri="{FF2B5EF4-FFF2-40B4-BE49-F238E27FC236}">
                    <a16:creationId xmlns:a16="http://schemas.microsoft.com/office/drawing/2014/main" id="{F2ED0CD3-8421-E730-A0E4-7614FBF3CE61}"/>
                  </a:ext>
                </a:extLst>
              </p:cNvPr>
              <p:cNvGrpSpPr/>
              <p:nvPr/>
            </p:nvGrpSpPr>
            <p:grpSpPr>
              <a:xfrm>
                <a:off x="1588566" y="1929539"/>
                <a:ext cx="154982" cy="317715"/>
                <a:chOff x="627682" y="1929539"/>
                <a:chExt cx="154982" cy="317715"/>
              </a:xfrm>
            </p:grpSpPr>
            <p:cxnSp>
              <p:nvCxnSpPr>
                <p:cNvPr id="672" name="Straight Connector 671">
                  <a:extLst>
                    <a:ext uri="{FF2B5EF4-FFF2-40B4-BE49-F238E27FC236}">
                      <a16:creationId xmlns:a16="http://schemas.microsoft.com/office/drawing/2014/main" id="{3D92D7FF-4732-BD5C-369E-0F268CFAE73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73" name="Straight Connector 672">
                  <a:extLst>
                    <a:ext uri="{FF2B5EF4-FFF2-40B4-BE49-F238E27FC236}">
                      <a16:creationId xmlns:a16="http://schemas.microsoft.com/office/drawing/2014/main" id="{1444790A-5A66-468B-F044-93461862BDA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7" name="Group 656">
                <a:extLst>
                  <a:ext uri="{FF2B5EF4-FFF2-40B4-BE49-F238E27FC236}">
                    <a16:creationId xmlns:a16="http://schemas.microsoft.com/office/drawing/2014/main" id="{99F6E81B-4829-87F4-52AC-1EB3A1CF7501}"/>
                  </a:ext>
                </a:extLst>
              </p:cNvPr>
              <p:cNvGrpSpPr/>
              <p:nvPr/>
            </p:nvGrpSpPr>
            <p:grpSpPr>
              <a:xfrm>
                <a:off x="1743548" y="1929539"/>
                <a:ext cx="154982" cy="317715"/>
                <a:chOff x="627682" y="1929539"/>
                <a:chExt cx="154982" cy="317715"/>
              </a:xfrm>
            </p:grpSpPr>
            <p:cxnSp>
              <p:nvCxnSpPr>
                <p:cNvPr id="670" name="Straight Connector 669">
                  <a:extLst>
                    <a:ext uri="{FF2B5EF4-FFF2-40B4-BE49-F238E27FC236}">
                      <a16:creationId xmlns:a16="http://schemas.microsoft.com/office/drawing/2014/main" id="{F2FA2CFC-EEBF-774E-7EA7-A02D83B4F57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71" name="Straight Connector 670">
                  <a:extLst>
                    <a:ext uri="{FF2B5EF4-FFF2-40B4-BE49-F238E27FC236}">
                      <a16:creationId xmlns:a16="http://schemas.microsoft.com/office/drawing/2014/main" id="{3CE3C963-D34D-CB30-FD0E-5EDD9C8CD7A6}"/>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8" name="Group 657">
                <a:extLst>
                  <a:ext uri="{FF2B5EF4-FFF2-40B4-BE49-F238E27FC236}">
                    <a16:creationId xmlns:a16="http://schemas.microsoft.com/office/drawing/2014/main" id="{A34EF214-BFBA-B359-EA04-3176DA31AED5}"/>
                  </a:ext>
                </a:extLst>
              </p:cNvPr>
              <p:cNvGrpSpPr/>
              <p:nvPr/>
            </p:nvGrpSpPr>
            <p:grpSpPr>
              <a:xfrm>
                <a:off x="1914027" y="1929539"/>
                <a:ext cx="154982" cy="317715"/>
                <a:chOff x="627682" y="1929539"/>
                <a:chExt cx="154982" cy="317715"/>
              </a:xfrm>
            </p:grpSpPr>
            <p:cxnSp>
              <p:nvCxnSpPr>
                <p:cNvPr id="668" name="Straight Connector 667">
                  <a:extLst>
                    <a:ext uri="{FF2B5EF4-FFF2-40B4-BE49-F238E27FC236}">
                      <a16:creationId xmlns:a16="http://schemas.microsoft.com/office/drawing/2014/main" id="{E2636784-F5E6-46D5-EDBE-02F1B703C1B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9" name="Straight Connector 668">
                  <a:extLst>
                    <a:ext uri="{FF2B5EF4-FFF2-40B4-BE49-F238E27FC236}">
                      <a16:creationId xmlns:a16="http://schemas.microsoft.com/office/drawing/2014/main" id="{994AB1FF-B5F5-CEC6-88EF-A96ADF0C70B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9" name="Group 658">
                <a:extLst>
                  <a:ext uri="{FF2B5EF4-FFF2-40B4-BE49-F238E27FC236}">
                    <a16:creationId xmlns:a16="http://schemas.microsoft.com/office/drawing/2014/main" id="{C6436852-2BC6-A88B-27D8-BF30C7FFD201}"/>
                  </a:ext>
                </a:extLst>
              </p:cNvPr>
              <p:cNvGrpSpPr/>
              <p:nvPr/>
            </p:nvGrpSpPr>
            <p:grpSpPr>
              <a:xfrm>
                <a:off x="2076756" y="1929539"/>
                <a:ext cx="154982" cy="317715"/>
                <a:chOff x="627682" y="1929539"/>
                <a:chExt cx="154982" cy="317715"/>
              </a:xfrm>
            </p:grpSpPr>
            <p:cxnSp>
              <p:nvCxnSpPr>
                <p:cNvPr id="666" name="Straight Connector 665">
                  <a:extLst>
                    <a:ext uri="{FF2B5EF4-FFF2-40B4-BE49-F238E27FC236}">
                      <a16:creationId xmlns:a16="http://schemas.microsoft.com/office/drawing/2014/main" id="{56979AD5-D41E-2A4C-62F6-56D5D3BC554A}"/>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7" name="Straight Connector 666">
                  <a:extLst>
                    <a:ext uri="{FF2B5EF4-FFF2-40B4-BE49-F238E27FC236}">
                      <a16:creationId xmlns:a16="http://schemas.microsoft.com/office/drawing/2014/main" id="{E02C2B25-4398-F8F9-7A5D-675B934E720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60" name="Group 659">
                <a:extLst>
                  <a:ext uri="{FF2B5EF4-FFF2-40B4-BE49-F238E27FC236}">
                    <a16:creationId xmlns:a16="http://schemas.microsoft.com/office/drawing/2014/main" id="{DBE87CD9-E848-3294-6B62-571371573179}"/>
                  </a:ext>
                </a:extLst>
              </p:cNvPr>
              <p:cNvGrpSpPr/>
              <p:nvPr/>
            </p:nvGrpSpPr>
            <p:grpSpPr>
              <a:xfrm>
                <a:off x="2239486" y="1929539"/>
                <a:ext cx="154982" cy="317715"/>
                <a:chOff x="627682" y="1929539"/>
                <a:chExt cx="154982" cy="317715"/>
              </a:xfrm>
            </p:grpSpPr>
            <p:cxnSp>
              <p:nvCxnSpPr>
                <p:cNvPr id="664" name="Straight Connector 663">
                  <a:extLst>
                    <a:ext uri="{FF2B5EF4-FFF2-40B4-BE49-F238E27FC236}">
                      <a16:creationId xmlns:a16="http://schemas.microsoft.com/office/drawing/2014/main" id="{291BCDB8-3D9A-4553-1E78-F6045885B88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5" name="Straight Connector 664">
                  <a:extLst>
                    <a:ext uri="{FF2B5EF4-FFF2-40B4-BE49-F238E27FC236}">
                      <a16:creationId xmlns:a16="http://schemas.microsoft.com/office/drawing/2014/main" id="{BB62DF5B-1909-A446-2472-E942C965879A}"/>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61" name="Group 660">
                <a:extLst>
                  <a:ext uri="{FF2B5EF4-FFF2-40B4-BE49-F238E27FC236}">
                    <a16:creationId xmlns:a16="http://schemas.microsoft.com/office/drawing/2014/main" id="{7BBD8997-46D5-2175-4E4B-48D2437987E2}"/>
                  </a:ext>
                </a:extLst>
              </p:cNvPr>
              <p:cNvGrpSpPr/>
              <p:nvPr/>
            </p:nvGrpSpPr>
            <p:grpSpPr>
              <a:xfrm>
                <a:off x="2394468" y="1929539"/>
                <a:ext cx="154982" cy="317715"/>
                <a:chOff x="627682" y="1929539"/>
                <a:chExt cx="154982" cy="317715"/>
              </a:xfrm>
            </p:grpSpPr>
            <p:cxnSp>
              <p:nvCxnSpPr>
                <p:cNvPr id="662" name="Straight Connector 661">
                  <a:extLst>
                    <a:ext uri="{FF2B5EF4-FFF2-40B4-BE49-F238E27FC236}">
                      <a16:creationId xmlns:a16="http://schemas.microsoft.com/office/drawing/2014/main" id="{C8D8877A-63A9-D9F2-F329-3CF97BFAEE2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3" name="Straight Connector 662">
                  <a:extLst>
                    <a:ext uri="{FF2B5EF4-FFF2-40B4-BE49-F238E27FC236}">
                      <a16:creationId xmlns:a16="http://schemas.microsoft.com/office/drawing/2014/main" id="{B9E52262-9463-4EB4-3CD8-CCE4A61230B2}"/>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686" name="Group 685">
              <a:extLst>
                <a:ext uri="{FF2B5EF4-FFF2-40B4-BE49-F238E27FC236}">
                  <a16:creationId xmlns:a16="http://schemas.microsoft.com/office/drawing/2014/main" id="{676A2A55-B08E-4305-F737-E7B55306670F}"/>
                </a:ext>
              </a:extLst>
            </p:cNvPr>
            <p:cNvGrpSpPr>
              <a:grpSpLocks noChangeAspect="1"/>
            </p:cNvGrpSpPr>
            <p:nvPr/>
          </p:nvGrpSpPr>
          <p:grpSpPr>
            <a:xfrm>
              <a:off x="5796136" y="2146866"/>
              <a:ext cx="760342" cy="223200"/>
              <a:chOff x="627682" y="1929539"/>
              <a:chExt cx="1921768" cy="317715"/>
            </a:xfrm>
          </p:grpSpPr>
          <p:grpSp>
            <p:nvGrpSpPr>
              <p:cNvPr id="687" name="Group 686">
                <a:extLst>
                  <a:ext uri="{FF2B5EF4-FFF2-40B4-BE49-F238E27FC236}">
                    <a16:creationId xmlns:a16="http://schemas.microsoft.com/office/drawing/2014/main" id="{B1ABD440-0834-1A43-3ADE-6EC1401A9C8A}"/>
                  </a:ext>
                </a:extLst>
              </p:cNvPr>
              <p:cNvGrpSpPr/>
              <p:nvPr/>
            </p:nvGrpSpPr>
            <p:grpSpPr>
              <a:xfrm>
                <a:off x="627682" y="1929539"/>
                <a:ext cx="154982" cy="317715"/>
                <a:chOff x="627682" y="1929539"/>
                <a:chExt cx="154982" cy="317715"/>
              </a:xfrm>
            </p:grpSpPr>
            <p:cxnSp>
              <p:nvCxnSpPr>
                <p:cNvPr id="721" name="Straight Connector 720">
                  <a:extLst>
                    <a:ext uri="{FF2B5EF4-FFF2-40B4-BE49-F238E27FC236}">
                      <a16:creationId xmlns:a16="http://schemas.microsoft.com/office/drawing/2014/main" id="{1D2120F7-AC39-058A-61DE-BA7B0B81E8F4}"/>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22" name="Straight Connector 721">
                  <a:extLst>
                    <a:ext uri="{FF2B5EF4-FFF2-40B4-BE49-F238E27FC236}">
                      <a16:creationId xmlns:a16="http://schemas.microsoft.com/office/drawing/2014/main" id="{73D7ABCC-9607-4AC6-5943-7F7E073BA15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88" name="Group 687">
                <a:extLst>
                  <a:ext uri="{FF2B5EF4-FFF2-40B4-BE49-F238E27FC236}">
                    <a16:creationId xmlns:a16="http://schemas.microsoft.com/office/drawing/2014/main" id="{E3CA6BD5-A0CD-05A7-8AB4-565B2D71EB2D}"/>
                  </a:ext>
                </a:extLst>
              </p:cNvPr>
              <p:cNvGrpSpPr/>
              <p:nvPr/>
            </p:nvGrpSpPr>
            <p:grpSpPr>
              <a:xfrm>
                <a:off x="782664" y="1929539"/>
                <a:ext cx="154982" cy="317715"/>
                <a:chOff x="627682" y="1929539"/>
                <a:chExt cx="154982" cy="317715"/>
              </a:xfrm>
            </p:grpSpPr>
            <p:cxnSp>
              <p:nvCxnSpPr>
                <p:cNvPr id="719" name="Straight Connector 718">
                  <a:extLst>
                    <a:ext uri="{FF2B5EF4-FFF2-40B4-BE49-F238E27FC236}">
                      <a16:creationId xmlns:a16="http://schemas.microsoft.com/office/drawing/2014/main" id="{1AAFE21C-AF5D-4792-A705-1AADCB73D607}"/>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20" name="Straight Connector 719">
                  <a:extLst>
                    <a:ext uri="{FF2B5EF4-FFF2-40B4-BE49-F238E27FC236}">
                      <a16:creationId xmlns:a16="http://schemas.microsoft.com/office/drawing/2014/main" id="{19868448-2A3F-EE4A-1350-D23D022D81E3}"/>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89" name="Group 688">
                <a:extLst>
                  <a:ext uri="{FF2B5EF4-FFF2-40B4-BE49-F238E27FC236}">
                    <a16:creationId xmlns:a16="http://schemas.microsoft.com/office/drawing/2014/main" id="{E1029AC8-3266-17CB-E78D-1E11FC62C06D}"/>
                  </a:ext>
                </a:extLst>
              </p:cNvPr>
              <p:cNvGrpSpPr/>
              <p:nvPr/>
            </p:nvGrpSpPr>
            <p:grpSpPr>
              <a:xfrm>
                <a:off x="953143" y="1929539"/>
                <a:ext cx="154982" cy="317715"/>
                <a:chOff x="627682" y="1929539"/>
                <a:chExt cx="154982" cy="317715"/>
              </a:xfrm>
            </p:grpSpPr>
            <p:cxnSp>
              <p:nvCxnSpPr>
                <p:cNvPr id="717" name="Straight Connector 716">
                  <a:extLst>
                    <a:ext uri="{FF2B5EF4-FFF2-40B4-BE49-F238E27FC236}">
                      <a16:creationId xmlns:a16="http://schemas.microsoft.com/office/drawing/2014/main" id="{5BC9E568-E17F-79E2-A2B9-D410D671E501}"/>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8" name="Straight Connector 717">
                  <a:extLst>
                    <a:ext uri="{FF2B5EF4-FFF2-40B4-BE49-F238E27FC236}">
                      <a16:creationId xmlns:a16="http://schemas.microsoft.com/office/drawing/2014/main" id="{3AB71749-5DE2-5759-374B-3B50B7D09362}"/>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0" name="Group 689">
                <a:extLst>
                  <a:ext uri="{FF2B5EF4-FFF2-40B4-BE49-F238E27FC236}">
                    <a16:creationId xmlns:a16="http://schemas.microsoft.com/office/drawing/2014/main" id="{62B1830C-6DE2-AEC6-04F1-C9EBF123D97E}"/>
                  </a:ext>
                </a:extLst>
              </p:cNvPr>
              <p:cNvGrpSpPr/>
              <p:nvPr/>
            </p:nvGrpSpPr>
            <p:grpSpPr>
              <a:xfrm>
                <a:off x="1115872" y="1929539"/>
                <a:ext cx="154982" cy="317715"/>
                <a:chOff x="627682" y="1929539"/>
                <a:chExt cx="154982" cy="317715"/>
              </a:xfrm>
            </p:grpSpPr>
            <p:cxnSp>
              <p:nvCxnSpPr>
                <p:cNvPr id="715" name="Straight Connector 714">
                  <a:extLst>
                    <a:ext uri="{FF2B5EF4-FFF2-40B4-BE49-F238E27FC236}">
                      <a16:creationId xmlns:a16="http://schemas.microsoft.com/office/drawing/2014/main" id="{423C313F-4942-41FB-66FB-5BEFB521291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6" name="Straight Connector 715">
                  <a:extLst>
                    <a:ext uri="{FF2B5EF4-FFF2-40B4-BE49-F238E27FC236}">
                      <a16:creationId xmlns:a16="http://schemas.microsoft.com/office/drawing/2014/main" id="{8B42F34F-C4DE-30EB-1514-93ACB1D816C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1" name="Group 690">
                <a:extLst>
                  <a:ext uri="{FF2B5EF4-FFF2-40B4-BE49-F238E27FC236}">
                    <a16:creationId xmlns:a16="http://schemas.microsoft.com/office/drawing/2014/main" id="{9A931EAC-C088-A056-5A68-DE68C31174C6}"/>
                  </a:ext>
                </a:extLst>
              </p:cNvPr>
              <p:cNvGrpSpPr/>
              <p:nvPr/>
            </p:nvGrpSpPr>
            <p:grpSpPr>
              <a:xfrm>
                <a:off x="1278602" y="1929539"/>
                <a:ext cx="154982" cy="317715"/>
                <a:chOff x="627682" y="1929539"/>
                <a:chExt cx="154982" cy="317715"/>
              </a:xfrm>
            </p:grpSpPr>
            <p:cxnSp>
              <p:nvCxnSpPr>
                <p:cNvPr id="713" name="Straight Connector 712">
                  <a:extLst>
                    <a:ext uri="{FF2B5EF4-FFF2-40B4-BE49-F238E27FC236}">
                      <a16:creationId xmlns:a16="http://schemas.microsoft.com/office/drawing/2014/main" id="{32BD7730-ED0A-9C52-5117-F3C6F6AB6E0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4" name="Straight Connector 713">
                  <a:extLst>
                    <a:ext uri="{FF2B5EF4-FFF2-40B4-BE49-F238E27FC236}">
                      <a16:creationId xmlns:a16="http://schemas.microsoft.com/office/drawing/2014/main" id="{FC7A90A0-A7DD-C7D5-4157-2376B8F67E1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2" name="Group 691">
                <a:extLst>
                  <a:ext uri="{FF2B5EF4-FFF2-40B4-BE49-F238E27FC236}">
                    <a16:creationId xmlns:a16="http://schemas.microsoft.com/office/drawing/2014/main" id="{E56DAACE-A691-C5CB-3D95-F6D4B177D41B}"/>
                  </a:ext>
                </a:extLst>
              </p:cNvPr>
              <p:cNvGrpSpPr/>
              <p:nvPr/>
            </p:nvGrpSpPr>
            <p:grpSpPr>
              <a:xfrm>
                <a:off x="1433584" y="1929539"/>
                <a:ext cx="154982" cy="317715"/>
                <a:chOff x="627682" y="1929539"/>
                <a:chExt cx="154982" cy="317715"/>
              </a:xfrm>
            </p:grpSpPr>
            <p:cxnSp>
              <p:nvCxnSpPr>
                <p:cNvPr id="711" name="Straight Connector 710">
                  <a:extLst>
                    <a:ext uri="{FF2B5EF4-FFF2-40B4-BE49-F238E27FC236}">
                      <a16:creationId xmlns:a16="http://schemas.microsoft.com/office/drawing/2014/main" id="{6F7804DA-4BDB-980D-54F5-5BC58F9C517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2" name="Straight Connector 711">
                  <a:extLst>
                    <a:ext uri="{FF2B5EF4-FFF2-40B4-BE49-F238E27FC236}">
                      <a16:creationId xmlns:a16="http://schemas.microsoft.com/office/drawing/2014/main" id="{C081A039-7516-A7C0-89C6-AF7245CE1ABF}"/>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3" name="Group 692">
                <a:extLst>
                  <a:ext uri="{FF2B5EF4-FFF2-40B4-BE49-F238E27FC236}">
                    <a16:creationId xmlns:a16="http://schemas.microsoft.com/office/drawing/2014/main" id="{E5203CA3-80A4-AD98-E0F9-E769A0656422}"/>
                  </a:ext>
                </a:extLst>
              </p:cNvPr>
              <p:cNvGrpSpPr/>
              <p:nvPr/>
            </p:nvGrpSpPr>
            <p:grpSpPr>
              <a:xfrm>
                <a:off x="1588566" y="1929539"/>
                <a:ext cx="154982" cy="317715"/>
                <a:chOff x="627682" y="1929539"/>
                <a:chExt cx="154982" cy="317715"/>
              </a:xfrm>
            </p:grpSpPr>
            <p:cxnSp>
              <p:nvCxnSpPr>
                <p:cNvPr id="709" name="Straight Connector 708">
                  <a:extLst>
                    <a:ext uri="{FF2B5EF4-FFF2-40B4-BE49-F238E27FC236}">
                      <a16:creationId xmlns:a16="http://schemas.microsoft.com/office/drawing/2014/main" id="{BB8AB911-4F95-38E9-F9ED-F704FB680D06}"/>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0" name="Straight Connector 709">
                  <a:extLst>
                    <a:ext uri="{FF2B5EF4-FFF2-40B4-BE49-F238E27FC236}">
                      <a16:creationId xmlns:a16="http://schemas.microsoft.com/office/drawing/2014/main" id="{BD1B4C71-9788-767D-3F97-1A5F79613DF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4" name="Group 693">
                <a:extLst>
                  <a:ext uri="{FF2B5EF4-FFF2-40B4-BE49-F238E27FC236}">
                    <a16:creationId xmlns:a16="http://schemas.microsoft.com/office/drawing/2014/main" id="{93081741-5877-AFAC-9040-A73F25E512C2}"/>
                  </a:ext>
                </a:extLst>
              </p:cNvPr>
              <p:cNvGrpSpPr/>
              <p:nvPr/>
            </p:nvGrpSpPr>
            <p:grpSpPr>
              <a:xfrm>
                <a:off x="1743548" y="1929539"/>
                <a:ext cx="154982" cy="317715"/>
                <a:chOff x="627682" y="1929539"/>
                <a:chExt cx="154982" cy="317715"/>
              </a:xfrm>
            </p:grpSpPr>
            <p:cxnSp>
              <p:nvCxnSpPr>
                <p:cNvPr id="707" name="Straight Connector 706">
                  <a:extLst>
                    <a:ext uri="{FF2B5EF4-FFF2-40B4-BE49-F238E27FC236}">
                      <a16:creationId xmlns:a16="http://schemas.microsoft.com/office/drawing/2014/main" id="{6E895204-62D7-D53C-3DB7-8EE87BEACA6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08" name="Straight Connector 707">
                  <a:extLst>
                    <a:ext uri="{FF2B5EF4-FFF2-40B4-BE49-F238E27FC236}">
                      <a16:creationId xmlns:a16="http://schemas.microsoft.com/office/drawing/2014/main" id="{FBB61CCD-5D53-CC1D-BAE5-FB4108CFEFEB}"/>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5" name="Group 694">
                <a:extLst>
                  <a:ext uri="{FF2B5EF4-FFF2-40B4-BE49-F238E27FC236}">
                    <a16:creationId xmlns:a16="http://schemas.microsoft.com/office/drawing/2014/main" id="{8EB0F1CE-09B8-8325-969B-82BDB3E759B3}"/>
                  </a:ext>
                </a:extLst>
              </p:cNvPr>
              <p:cNvGrpSpPr/>
              <p:nvPr/>
            </p:nvGrpSpPr>
            <p:grpSpPr>
              <a:xfrm>
                <a:off x="1914027" y="1929539"/>
                <a:ext cx="154982" cy="317715"/>
                <a:chOff x="627682" y="1929539"/>
                <a:chExt cx="154982" cy="317715"/>
              </a:xfrm>
            </p:grpSpPr>
            <p:cxnSp>
              <p:nvCxnSpPr>
                <p:cNvPr id="705" name="Straight Connector 704">
                  <a:extLst>
                    <a:ext uri="{FF2B5EF4-FFF2-40B4-BE49-F238E27FC236}">
                      <a16:creationId xmlns:a16="http://schemas.microsoft.com/office/drawing/2014/main" id="{A6B52DAE-9A6A-094E-339A-6C38F7207D33}"/>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06" name="Straight Connector 705">
                  <a:extLst>
                    <a:ext uri="{FF2B5EF4-FFF2-40B4-BE49-F238E27FC236}">
                      <a16:creationId xmlns:a16="http://schemas.microsoft.com/office/drawing/2014/main" id="{6E88A368-5FE7-4FC0-9B8C-E81A2DDB52F6}"/>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6" name="Group 695">
                <a:extLst>
                  <a:ext uri="{FF2B5EF4-FFF2-40B4-BE49-F238E27FC236}">
                    <a16:creationId xmlns:a16="http://schemas.microsoft.com/office/drawing/2014/main" id="{AB400E97-6F10-05B6-033A-AAE0E161CF98}"/>
                  </a:ext>
                </a:extLst>
              </p:cNvPr>
              <p:cNvGrpSpPr/>
              <p:nvPr/>
            </p:nvGrpSpPr>
            <p:grpSpPr>
              <a:xfrm>
                <a:off x="2076756" y="1929539"/>
                <a:ext cx="154982" cy="317715"/>
                <a:chOff x="627682" y="1929539"/>
                <a:chExt cx="154982" cy="317715"/>
              </a:xfrm>
            </p:grpSpPr>
            <p:cxnSp>
              <p:nvCxnSpPr>
                <p:cNvPr id="703" name="Straight Connector 702">
                  <a:extLst>
                    <a:ext uri="{FF2B5EF4-FFF2-40B4-BE49-F238E27FC236}">
                      <a16:creationId xmlns:a16="http://schemas.microsoft.com/office/drawing/2014/main" id="{0297C8F2-693C-CAFC-9DEE-8F7F4AAE2B4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04" name="Straight Connector 703">
                  <a:extLst>
                    <a:ext uri="{FF2B5EF4-FFF2-40B4-BE49-F238E27FC236}">
                      <a16:creationId xmlns:a16="http://schemas.microsoft.com/office/drawing/2014/main" id="{04C6AA54-D9D8-40E8-1FE5-C3082DD3E01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7" name="Group 696">
                <a:extLst>
                  <a:ext uri="{FF2B5EF4-FFF2-40B4-BE49-F238E27FC236}">
                    <a16:creationId xmlns:a16="http://schemas.microsoft.com/office/drawing/2014/main" id="{C772F726-EF09-6409-B4ED-848B9033FED9}"/>
                  </a:ext>
                </a:extLst>
              </p:cNvPr>
              <p:cNvGrpSpPr/>
              <p:nvPr/>
            </p:nvGrpSpPr>
            <p:grpSpPr>
              <a:xfrm>
                <a:off x="2239486" y="1929539"/>
                <a:ext cx="154982" cy="317715"/>
                <a:chOff x="627682" y="1929539"/>
                <a:chExt cx="154982" cy="317715"/>
              </a:xfrm>
            </p:grpSpPr>
            <p:cxnSp>
              <p:nvCxnSpPr>
                <p:cNvPr id="701" name="Straight Connector 700">
                  <a:extLst>
                    <a:ext uri="{FF2B5EF4-FFF2-40B4-BE49-F238E27FC236}">
                      <a16:creationId xmlns:a16="http://schemas.microsoft.com/office/drawing/2014/main" id="{6A33B985-B01F-4CEC-BB61-7CAA6BC4F04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02" name="Straight Connector 701">
                  <a:extLst>
                    <a:ext uri="{FF2B5EF4-FFF2-40B4-BE49-F238E27FC236}">
                      <a16:creationId xmlns:a16="http://schemas.microsoft.com/office/drawing/2014/main" id="{97024C8A-B7ED-F64A-BE3D-C78DE404991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8" name="Group 697">
                <a:extLst>
                  <a:ext uri="{FF2B5EF4-FFF2-40B4-BE49-F238E27FC236}">
                    <a16:creationId xmlns:a16="http://schemas.microsoft.com/office/drawing/2014/main" id="{023CF1DF-D7B2-B8FF-B295-3A4585936E93}"/>
                  </a:ext>
                </a:extLst>
              </p:cNvPr>
              <p:cNvGrpSpPr/>
              <p:nvPr/>
            </p:nvGrpSpPr>
            <p:grpSpPr>
              <a:xfrm>
                <a:off x="2394468" y="1929539"/>
                <a:ext cx="154982" cy="317715"/>
                <a:chOff x="627682" y="1929539"/>
                <a:chExt cx="154982" cy="317715"/>
              </a:xfrm>
            </p:grpSpPr>
            <p:cxnSp>
              <p:nvCxnSpPr>
                <p:cNvPr id="699" name="Straight Connector 698">
                  <a:extLst>
                    <a:ext uri="{FF2B5EF4-FFF2-40B4-BE49-F238E27FC236}">
                      <a16:creationId xmlns:a16="http://schemas.microsoft.com/office/drawing/2014/main" id="{C588C7AF-942E-BAB7-7912-DEF577C5A2A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00" name="Straight Connector 699">
                  <a:extLst>
                    <a:ext uri="{FF2B5EF4-FFF2-40B4-BE49-F238E27FC236}">
                      <a16:creationId xmlns:a16="http://schemas.microsoft.com/office/drawing/2014/main" id="{3A138A9B-521F-76C6-11E5-E3B6ECB3C97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grpSp>
      <p:sp>
        <p:nvSpPr>
          <p:cNvPr id="725" name="Rectangle 724">
            <a:extLst>
              <a:ext uri="{FF2B5EF4-FFF2-40B4-BE49-F238E27FC236}">
                <a16:creationId xmlns:a16="http://schemas.microsoft.com/office/drawing/2014/main" id="{93234530-0A14-1A48-DC01-4370D06CF833}"/>
              </a:ext>
            </a:extLst>
          </p:cNvPr>
          <p:cNvSpPr/>
          <p:nvPr/>
        </p:nvSpPr>
        <p:spPr>
          <a:xfrm>
            <a:off x="5922236" y="3771469"/>
            <a:ext cx="361472" cy="7375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726" name="Rectangle 725">
            <a:extLst>
              <a:ext uri="{FF2B5EF4-FFF2-40B4-BE49-F238E27FC236}">
                <a16:creationId xmlns:a16="http://schemas.microsoft.com/office/drawing/2014/main" id="{7C46BEC5-D9AB-F6D9-1FF8-5FB970B4036F}"/>
              </a:ext>
            </a:extLst>
          </p:cNvPr>
          <p:cNvSpPr/>
          <p:nvPr/>
        </p:nvSpPr>
        <p:spPr>
          <a:xfrm>
            <a:off x="6034518" y="3771469"/>
            <a:ext cx="117777" cy="361472"/>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727" name="Rectangle 726">
            <a:extLst>
              <a:ext uri="{FF2B5EF4-FFF2-40B4-BE49-F238E27FC236}">
                <a16:creationId xmlns:a16="http://schemas.microsoft.com/office/drawing/2014/main" id="{ED0B2BF3-89D0-A089-D634-505BE2C39EF4}"/>
              </a:ext>
            </a:extLst>
          </p:cNvPr>
          <p:cNvSpPr/>
          <p:nvPr/>
        </p:nvSpPr>
        <p:spPr>
          <a:xfrm>
            <a:off x="6034518" y="4079084"/>
            <a:ext cx="254686" cy="125053"/>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grpSp>
        <p:nvGrpSpPr>
          <p:cNvPr id="728" name="Group 727">
            <a:extLst>
              <a:ext uri="{FF2B5EF4-FFF2-40B4-BE49-F238E27FC236}">
                <a16:creationId xmlns:a16="http://schemas.microsoft.com/office/drawing/2014/main" id="{54B2943C-1A06-E731-7F6B-D8C2E2B1BD5E}"/>
              </a:ext>
            </a:extLst>
          </p:cNvPr>
          <p:cNvGrpSpPr/>
          <p:nvPr/>
        </p:nvGrpSpPr>
        <p:grpSpPr>
          <a:xfrm flipH="1">
            <a:off x="8154963" y="3775120"/>
            <a:ext cx="361491" cy="737548"/>
            <a:chOff x="3747962" y="1991532"/>
            <a:chExt cx="511471" cy="1043552"/>
          </a:xfrm>
        </p:grpSpPr>
        <p:sp>
          <p:nvSpPr>
            <p:cNvPr id="808" name="Rectangle 807">
              <a:extLst>
                <a:ext uri="{FF2B5EF4-FFF2-40B4-BE49-F238E27FC236}">
                  <a16:creationId xmlns:a16="http://schemas.microsoft.com/office/drawing/2014/main" id="{9561C451-77C3-1204-B6D0-4608B5DC2BBE}"/>
                </a:ext>
              </a:extLst>
            </p:cNvPr>
            <p:cNvSpPr/>
            <p:nvPr/>
          </p:nvSpPr>
          <p:spPr>
            <a:xfrm>
              <a:off x="3747962" y="1991532"/>
              <a:ext cx="511444" cy="10435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809" name="Rectangle 808">
              <a:extLst>
                <a:ext uri="{FF2B5EF4-FFF2-40B4-BE49-F238E27FC236}">
                  <a16:creationId xmlns:a16="http://schemas.microsoft.com/office/drawing/2014/main" id="{5FBCBC3B-FDF4-11E7-17C1-D596D0B03C88}"/>
                </a:ext>
              </a:extLst>
            </p:cNvPr>
            <p:cNvSpPr/>
            <p:nvPr/>
          </p:nvSpPr>
          <p:spPr>
            <a:xfrm>
              <a:off x="3899080" y="1991532"/>
              <a:ext cx="166642" cy="511444"/>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810" name="Rectangle 809">
              <a:extLst>
                <a:ext uri="{FF2B5EF4-FFF2-40B4-BE49-F238E27FC236}">
                  <a16:creationId xmlns:a16="http://schemas.microsoft.com/office/drawing/2014/main" id="{4B2961FB-7CB5-5F2F-A726-3F8D77D5D603}"/>
                </a:ext>
              </a:extLst>
            </p:cNvPr>
            <p:cNvSpPr/>
            <p:nvPr/>
          </p:nvSpPr>
          <p:spPr>
            <a:xfrm>
              <a:off x="3899080" y="2426775"/>
              <a:ext cx="360353" cy="17693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grpSp>
      <p:sp>
        <p:nvSpPr>
          <p:cNvPr id="729" name="Oval 728">
            <a:extLst>
              <a:ext uri="{FF2B5EF4-FFF2-40B4-BE49-F238E27FC236}">
                <a16:creationId xmlns:a16="http://schemas.microsoft.com/office/drawing/2014/main" id="{ABC15A7C-3F7F-AF21-33C7-630E4FD46796}"/>
              </a:ext>
            </a:extLst>
          </p:cNvPr>
          <p:cNvSpPr/>
          <p:nvPr/>
        </p:nvSpPr>
        <p:spPr>
          <a:xfrm>
            <a:off x="8065542" y="3840841"/>
            <a:ext cx="175259" cy="169782"/>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730" name="Oval 729">
            <a:extLst>
              <a:ext uri="{FF2B5EF4-FFF2-40B4-BE49-F238E27FC236}">
                <a16:creationId xmlns:a16="http://schemas.microsoft.com/office/drawing/2014/main" id="{117263F1-2011-F1D2-0DFA-AA1BF78D868D}"/>
              </a:ext>
            </a:extLst>
          </p:cNvPr>
          <p:cNvSpPr/>
          <p:nvPr/>
        </p:nvSpPr>
        <p:spPr>
          <a:xfrm>
            <a:off x="8065542" y="4315501"/>
            <a:ext cx="175259" cy="169782"/>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731" name="Rectangle 730">
            <a:extLst>
              <a:ext uri="{FF2B5EF4-FFF2-40B4-BE49-F238E27FC236}">
                <a16:creationId xmlns:a16="http://schemas.microsoft.com/office/drawing/2014/main" id="{7A8E0185-DEF6-530A-CE62-9F67DE8E1167}"/>
              </a:ext>
            </a:extLst>
          </p:cNvPr>
          <p:cNvSpPr/>
          <p:nvPr/>
        </p:nvSpPr>
        <p:spPr>
          <a:xfrm>
            <a:off x="7723357" y="3771469"/>
            <a:ext cx="361472" cy="7375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white"/>
              </a:solidFill>
              <a:effectLst/>
              <a:uLnTx/>
              <a:uFillTx/>
              <a:latin typeface="Arial"/>
              <a:ea typeface="+mn-ea"/>
              <a:cs typeface="+mn-cs"/>
            </a:endParaRPr>
          </a:p>
        </p:txBody>
      </p:sp>
      <p:sp>
        <p:nvSpPr>
          <p:cNvPr id="732" name="TextBox 731">
            <a:extLst>
              <a:ext uri="{FF2B5EF4-FFF2-40B4-BE49-F238E27FC236}">
                <a16:creationId xmlns:a16="http://schemas.microsoft.com/office/drawing/2014/main" id="{A4114EEB-5D83-627B-05E2-1FAACFF12F5D}"/>
              </a:ext>
            </a:extLst>
          </p:cNvPr>
          <p:cNvSpPr txBox="1"/>
          <p:nvPr/>
        </p:nvSpPr>
        <p:spPr>
          <a:xfrm>
            <a:off x="5728688" y="3473882"/>
            <a:ext cx="890919" cy="24622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2060"/>
                </a:solidFill>
                <a:effectLst/>
                <a:uLnTx/>
                <a:uFillTx/>
                <a:latin typeface="Arial"/>
                <a:ea typeface="+mn-ea"/>
                <a:cs typeface="+mn-cs"/>
              </a:rPr>
              <a:t>Pressure</a:t>
            </a:r>
            <a:endParaRPr kumimoji="0" lang="en-GB" sz="1000" b="0" i="0" u="none" strike="noStrike" kern="1200" cap="none" spc="0" normalizeH="0" baseline="0" noProof="0" dirty="0">
              <a:ln>
                <a:noFill/>
              </a:ln>
              <a:solidFill>
                <a:srgbClr val="002060"/>
              </a:solidFill>
              <a:effectLst/>
              <a:uLnTx/>
              <a:uFillTx/>
              <a:latin typeface="Arial"/>
              <a:ea typeface="+mn-ea"/>
              <a:cs typeface="+mn-cs"/>
            </a:endParaRPr>
          </a:p>
        </p:txBody>
      </p:sp>
      <p:sp>
        <p:nvSpPr>
          <p:cNvPr id="733" name="TextBox 732">
            <a:extLst>
              <a:ext uri="{FF2B5EF4-FFF2-40B4-BE49-F238E27FC236}">
                <a16:creationId xmlns:a16="http://schemas.microsoft.com/office/drawing/2014/main" id="{EC2AF987-9273-9C8D-7953-D9DE6E378D2B}"/>
              </a:ext>
            </a:extLst>
          </p:cNvPr>
          <p:cNvSpPr txBox="1"/>
          <p:nvPr/>
        </p:nvSpPr>
        <p:spPr>
          <a:xfrm>
            <a:off x="6572823" y="3176090"/>
            <a:ext cx="1487292"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a:ea typeface="+mn-ea"/>
                <a:cs typeface="+mn-cs"/>
              </a:rPr>
              <a:t>Connection</a:t>
            </a:r>
            <a:endParaRPr kumimoji="0" lang="en-GB" sz="1600" b="0" i="0" u="none" strike="noStrike" kern="1200" cap="none" spc="0" normalizeH="0" baseline="0" noProof="0" dirty="0">
              <a:ln>
                <a:noFill/>
              </a:ln>
              <a:solidFill>
                <a:srgbClr val="002060"/>
              </a:solidFill>
              <a:effectLst/>
              <a:uLnTx/>
              <a:uFillTx/>
              <a:latin typeface="Arial"/>
              <a:ea typeface="+mn-ea"/>
              <a:cs typeface="+mn-cs"/>
            </a:endParaRPr>
          </a:p>
        </p:txBody>
      </p:sp>
      <p:grpSp>
        <p:nvGrpSpPr>
          <p:cNvPr id="734" name="Group 733">
            <a:extLst>
              <a:ext uri="{FF2B5EF4-FFF2-40B4-BE49-F238E27FC236}">
                <a16:creationId xmlns:a16="http://schemas.microsoft.com/office/drawing/2014/main" id="{5AEBF305-41F6-8A54-EEB9-3613852FB6E0}"/>
              </a:ext>
            </a:extLst>
          </p:cNvPr>
          <p:cNvGrpSpPr>
            <a:grpSpLocks noChangeAspect="1"/>
          </p:cNvGrpSpPr>
          <p:nvPr/>
        </p:nvGrpSpPr>
        <p:grpSpPr>
          <a:xfrm>
            <a:off x="6284628" y="3809664"/>
            <a:ext cx="1427943" cy="223200"/>
            <a:chOff x="627682" y="1929539"/>
            <a:chExt cx="1921768" cy="317715"/>
          </a:xfrm>
        </p:grpSpPr>
        <p:grpSp>
          <p:nvGrpSpPr>
            <p:cNvPr id="772" name="Group 771">
              <a:extLst>
                <a:ext uri="{FF2B5EF4-FFF2-40B4-BE49-F238E27FC236}">
                  <a16:creationId xmlns:a16="http://schemas.microsoft.com/office/drawing/2014/main" id="{9082C0C1-7317-9B7C-B3D3-63BCC8F10279}"/>
                </a:ext>
              </a:extLst>
            </p:cNvPr>
            <p:cNvGrpSpPr/>
            <p:nvPr/>
          </p:nvGrpSpPr>
          <p:grpSpPr>
            <a:xfrm>
              <a:off x="627682" y="1929539"/>
              <a:ext cx="154982" cy="317715"/>
              <a:chOff x="627682" y="1929539"/>
              <a:chExt cx="154982" cy="317715"/>
            </a:xfrm>
          </p:grpSpPr>
          <p:cxnSp>
            <p:nvCxnSpPr>
              <p:cNvPr id="806" name="Straight Connector 805">
                <a:extLst>
                  <a:ext uri="{FF2B5EF4-FFF2-40B4-BE49-F238E27FC236}">
                    <a16:creationId xmlns:a16="http://schemas.microsoft.com/office/drawing/2014/main" id="{041C00CF-0A01-A5A6-D106-5462140B69AC}"/>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807" name="Straight Connector 806">
                <a:extLst>
                  <a:ext uri="{FF2B5EF4-FFF2-40B4-BE49-F238E27FC236}">
                    <a16:creationId xmlns:a16="http://schemas.microsoft.com/office/drawing/2014/main" id="{D0BE755B-A111-E20D-E9BB-DF20B4AF26E7}"/>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3" name="Group 772">
              <a:extLst>
                <a:ext uri="{FF2B5EF4-FFF2-40B4-BE49-F238E27FC236}">
                  <a16:creationId xmlns:a16="http://schemas.microsoft.com/office/drawing/2014/main" id="{660B117A-F77C-7F09-8056-1242A0A509A7}"/>
                </a:ext>
              </a:extLst>
            </p:cNvPr>
            <p:cNvGrpSpPr/>
            <p:nvPr/>
          </p:nvGrpSpPr>
          <p:grpSpPr>
            <a:xfrm>
              <a:off x="782664" y="1929539"/>
              <a:ext cx="154982" cy="317715"/>
              <a:chOff x="627682" y="1929539"/>
              <a:chExt cx="154982" cy="317715"/>
            </a:xfrm>
          </p:grpSpPr>
          <p:cxnSp>
            <p:nvCxnSpPr>
              <p:cNvPr id="804" name="Straight Connector 803">
                <a:extLst>
                  <a:ext uri="{FF2B5EF4-FFF2-40B4-BE49-F238E27FC236}">
                    <a16:creationId xmlns:a16="http://schemas.microsoft.com/office/drawing/2014/main" id="{96F509F0-964B-50EE-7AB5-20271787607C}"/>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805" name="Straight Connector 804">
                <a:extLst>
                  <a:ext uri="{FF2B5EF4-FFF2-40B4-BE49-F238E27FC236}">
                    <a16:creationId xmlns:a16="http://schemas.microsoft.com/office/drawing/2014/main" id="{1F8B6BDF-F570-19C1-D562-DBF0B83FE7E4}"/>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4" name="Group 773">
              <a:extLst>
                <a:ext uri="{FF2B5EF4-FFF2-40B4-BE49-F238E27FC236}">
                  <a16:creationId xmlns:a16="http://schemas.microsoft.com/office/drawing/2014/main" id="{0FB3191C-A6D6-0EF7-DF7C-F3D3B4873101}"/>
                </a:ext>
              </a:extLst>
            </p:cNvPr>
            <p:cNvGrpSpPr/>
            <p:nvPr/>
          </p:nvGrpSpPr>
          <p:grpSpPr>
            <a:xfrm>
              <a:off x="953143" y="1929539"/>
              <a:ext cx="154982" cy="317715"/>
              <a:chOff x="627682" y="1929539"/>
              <a:chExt cx="154982" cy="317715"/>
            </a:xfrm>
          </p:grpSpPr>
          <p:cxnSp>
            <p:nvCxnSpPr>
              <p:cNvPr id="802" name="Straight Connector 801">
                <a:extLst>
                  <a:ext uri="{FF2B5EF4-FFF2-40B4-BE49-F238E27FC236}">
                    <a16:creationId xmlns:a16="http://schemas.microsoft.com/office/drawing/2014/main" id="{7E865BE5-FC74-8F24-9D52-F73E487C8721}"/>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803" name="Straight Connector 802">
                <a:extLst>
                  <a:ext uri="{FF2B5EF4-FFF2-40B4-BE49-F238E27FC236}">
                    <a16:creationId xmlns:a16="http://schemas.microsoft.com/office/drawing/2014/main" id="{1CC945D4-5D70-02E2-9325-93B79FCB8E89}"/>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5" name="Group 774">
              <a:extLst>
                <a:ext uri="{FF2B5EF4-FFF2-40B4-BE49-F238E27FC236}">
                  <a16:creationId xmlns:a16="http://schemas.microsoft.com/office/drawing/2014/main" id="{B8E281C6-773A-DFC1-1892-541467187239}"/>
                </a:ext>
              </a:extLst>
            </p:cNvPr>
            <p:cNvGrpSpPr/>
            <p:nvPr/>
          </p:nvGrpSpPr>
          <p:grpSpPr>
            <a:xfrm>
              <a:off x="1115872" y="1929539"/>
              <a:ext cx="154982" cy="317715"/>
              <a:chOff x="627682" y="1929539"/>
              <a:chExt cx="154982" cy="317715"/>
            </a:xfrm>
          </p:grpSpPr>
          <p:cxnSp>
            <p:nvCxnSpPr>
              <p:cNvPr id="800" name="Straight Connector 799">
                <a:extLst>
                  <a:ext uri="{FF2B5EF4-FFF2-40B4-BE49-F238E27FC236}">
                    <a16:creationId xmlns:a16="http://schemas.microsoft.com/office/drawing/2014/main" id="{35329C9B-497F-4B6E-C531-792974BF3A9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801" name="Straight Connector 800">
                <a:extLst>
                  <a:ext uri="{FF2B5EF4-FFF2-40B4-BE49-F238E27FC236}">
                    <a16:creationId xmlns:a16="http://schemas.microsoft.com/office/drawing/2014/main" id="{CA247F3E-AF21-5FF5-6698-D8A1830E773F}"/>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6" name="Group 775">
              <a:extLst>
                <a:ext uri="{FF2B5EF4-FFF2-40B4-BE49-F238E27FC236}">
                  <a16:creationId xmlns:a16="http://schemas.microsoft.com/office/drawing/2014/main" id="{2EE2C53D-E6E8-0C12-DA05-63D63770753C}"/>
                </a:ext>
              </a:extLst>
            </p:cNvPr>
            <p:cNvGrpSpPr/>
            <p:nvPr/>
          </p:nvGrpSpPr>
          <p:grpSpPr>
            <a:xfrm>
              <a:off x="1278602" y="1929539"/>
              <a:ext cx="154982" cy="317715"/>
              <a:chOff x="627682" y="1929539"/>
              <a:chExt cx="154982" cy="317715"/>
            </a:xfrm>
          </p:grpSpPr>
          <p:cxnSp>
            <p:nvCxnSpPr>
              <p:cNvPr id="798" name="Straight Connector 797">
                <a:extLst>
                  <a:ext uri="{FF2B5EF4-FFF2-40B4-BE49-F238E27FC236}">
                    <a16:creationId xmlns:a16="http://schemas.microsoft.com/office/drawing/2014/main" id="{C317BA9E-164B-89D1-9E4F-39341B4F4E6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9" name="Straight Connector 798">
                <a:extLst>
                  <a:ext uri="{FF2B5EF4-FFF2-40B4-BE49-F238E27FC236}">
                    <a16:creationId xmlns:a16="http://schemas.microsoft.com/office/drawing/2014/main" id="{4809C51A-72C5-1B4C-6900-52577C26486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7" name="Group 776">
              <a:extLst>
                <a:ext uri="{FF2B5EF4-FFF2-40B4-BE49-F238E27FC236}">
                  <a16:creationId xmlns:a16="http://schemas.microsoft.com/office/drawing/2014/main" id="{EF0E3212-28A0-34CD-7601-B542F5FD8BD4}"/>
                </a:ext>
              </a:extLst>
            </p:cNvPr>
            <p:cNvGrpSpPr/>
            <p:nvPr/>
          </p:nvGrpSpPr>
          <p:grpSpPr>
            <a:xfrm>
              <a:off x="1433584" y="1929539"/>
              <a:ext cx="154982" cy="317715"/>
              <a:chOff x="627682" y="1929539"/>
              <a:chExt cx="154982" cy="317715"/>
            </a:xfrm>
          </p:grpSpPr>
          <p:cxnSp>
            <p:nvCxnSpPr>
              <p:cNvPr id="796" name="Straight Connector 795">
                <a:extLst>
                  <a:ext uri="{FF2B5EF4-FFF2-40B4-BE49-F238E27FC236}">
                    <a16:creationId xmlns:a16="http://schemas.microsoft.com/office/drawing/2014/main" id="{7724DE6D-E1BE-3D44-204E-5F35D75A36F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7" name="Straight Connector 796">
                <a:extLst>
                  <a:ext uri="{FF2B5EF4-FFF2-40B4-BE49-F238E27FC236}">
                    <a16:creationId xmlns:a16="http://schemas.microsoft.com/office/drawing/2014/main" id="{96E154D9-DE18-3EF4-506E-4F98B5BE58E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8" name="Group 777">
              <a:extLst>
                <a:ext uri="{FF2B5EF4-FFF2-40B4-BE49-F238E27FC236}">
                  <a16:creationId xmlns:a16="http://schemas.microsoft.com/office/drawing/2014/main" id="{F249FF92-9D31-507A-D641-5F34BEEACD77}"/>
                </a:ext>
              </a:extLst>
            </p:cNvPr>
            <p:cNvGrpSpPr/>
            <p:nvPr/>
          </p:nvGrpSpPr>
          <p:grpSpPr>
            <a:xfrm>
              <a:off x="1588566" y="1929539"/>
              <a:ext cx="154982" cy="317715"/>
              <a:chOff x="627682" y="1929539"/>
              <a:chExt cx="154982" cy="317715"/>
            </a:xfrm>
          </p:grpSpPr>
          <p:cxnSp>
            <p:nvCxnSpPr>
              <p:cNvPr id="794" name="Straight Connector 793">
                <a:extLst>
                  <a:ext uri="{FF2B5EF4-FFF2-40B4-BE49-F238E27FC236}">
                    <a16:creationId xmlns:a16="http://schemas.microsoft.com/office/drawing/2014/main" id="{321BA567-4331-7879-EF69-F91320B04C7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5" name="Straight Connector 794">
                <a:extLst>
                  <a:ext uri="{FF2B5EF4-FFF2-40B4-BE49-F238E27FC236}">
                    <a16:creationId xmlns:a16="http://schemas.microsoft.com/office/drawing/2014/main" id="{0A1689E8-9DED-59E9-907D-5EF37A5F5F02}"/>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9" name="Group 778">
              <a:extLst>
                <a:ext uri="{FF2B5EF4-FFF2-40B4-BE49-F238E27FC236}">
                  <a16:creationId xmlns:a16="http://schemas.microsoft.com/office/drawing/2014/main" id="{658FADBD-1A0A-8167-70FA-09AAB30E1EC7}"/>
                </a:ext>
              </a:extLst>
            </p:cNvPr>
            <p:cNvGrpSpPr/>
            <p:nvPr/>
          </p:nvGrpSpPr>
          <p:grpSpPr>
            <a:xfrm>
              <a:off x="1743548" y="1929539"/>
              <a:ext cx="154982" cy="317715"/>
              <a:chOff x="627682" y="1929539"/>
              <a:chExt cx="154982" cy="317715"/>
            </a:xfrm>
          </p:grpSpPr>
          <p:cxnSp>
            <p:nvCxnSpPr>
              <p:cNvPr id="792" name="Straight Connector 791">
                <a:extLst>
                  <a:ext uri="{FF2B5EF4-FFF2-40B4-BE49-F238E27FC236}">
                    <a16:creationId xmlns:a16="http://schemas.microsoft.com/office/drawing/2014/main" id="{51A2FE80-3641-229B-53FD-969991EBF68C}"/>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3" name="Straight Connector 792">
                <a:extLst>
                  <a:ext uri="{FF2B5EF4-FFF2-40B4-BE49-F238E27FC236}">
                    <a16:creationId xmlns:a16="http://schemas.microsoft.com/office/drawing/2014/main" id="{1A3738F6-BF7F-B43B-FB8E-B590B4B384B3}"/>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80" name="Group 779">
              <a:extLst>
                <a:ext uri="{FF2B5EF4-FFF2-40B4-BE49-F238E27FC236}">
                  <a16:creationId xmlns:a16="http://schemas.microsoft.com/office/drawing/2014/main" id="{D62896F2-3D6B-7C3A-B730-71C65E772BB3}"/>
                </a:ext>
              </a:extLst>
            </p:cNvPr>
            <p:cNvGrpSpPr/>
            <p:nvPr/>
          </p:nvGrpSpPr>
          <p:grpSpPr>
            <a:xfrm>
              <a:off x="1914027" y="1929539"/>
              <a:ext cx="154982" cy="317715"/>
              <a:chOff x="627682" y="1929539"/>
              <a:chExt cx="154982" cy="317715"/>
            </a:xfrm>
          </p:grpSpPr>
          <p:cxnSp>
            <p:nvCxnSpPr>
              <p:cNvPr id="790" name="Straight Connector 789">
                <a:extLst>
                  <a:ext uri="{FF2B5EF4-FFF2-40B4-BE49-F238E27FC236}">
                    <a16:creationId xmlns:a16="http://schemas.microsoft.com/office/drawing/2014/main" id="{7E6843B4-82C7-3667-E28B-1C98E1F8ED73}"/>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1" name="Straight Connector 790">
                <a:extLst>
                  <a:ext uri="{FF2B5EF4-FFF2-40B4-BE49-F238E27FC236}">
                    <a16:creationId xmlns:a16="http://schemas.microsoft.com/office/drawing/2014/main" id="{2700CE4D-3B49-AB06-6095-E797FE7C13A0}"/>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81" name="Group 780">
              <a:extLst>
                <a:ext uri="{FF2B5EF4-FFF2-40B4-BE49-F238E27FC236}">
                  <a16:creationId xmlns:a16="http://schemas.microsoft.com/office/drawing/2014/main" id="{D4DC4BF2-8520-49B4-95C7-D641B57BC179}"/>
                </a:ext>
              </a:extLst>
            </p:cNvPr>
            <p:cNvGrpSpPr/>
            <p:nvPr/>
          </p:nvGrpSpPr>
          <p:grpSpPr>
            <a:xfrm>
              <a:off x="2076756" y="1929539"/>
              <a:ext cx="154982" cy="317715"/>
              <a:chOff x="627682" y="1929539"/>
              <a:chExt cx="154982" cy="317715"/>
            </a:xfrm>
          </p:grpSpPr>
          <p:cxnSp>
            <p:nvCxnSpPr>
              <p:cNvPr id="788" name="Straight Connector 787">
                <a:extLst>
                  <a:ext uri="{FF2B5EF4-FFF2-40B4-BE49-F238E27FC236}">
                    <a16:creationId xmlns:a16="http://schemas.microsoft.com/office/drawing/2014/main" id="{05AE90D3-B747-41C0-B72E-F5F4D9C319F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89" name="Straight Connector 788">
                <a:extLst>
                  <a:ext uri="{FF2B5EF4-FFF2-40B4-BE49-F238E27FC236}">
                    <a16:creationId xmlns:a16="http://schemas.microsoft.com/office/drawing/2014/main" id="{1E54D210-C59B-D62D-DD12-82EAD73598AC}"/>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82" name="Group 781">
              <a:extLst>
                <a:ext uri="{FF2B5EF4-FFF2-40B4-BE49-F238E27FC236}">
                  <a16:creationId xmlns:a16="http://schemas.microsoft.com/office/drawing/2014/main" id="{3286E403-63F4-44DB-44EB-6701F62DE131}"/>
                </a:ext>
              </a:extLst>
            </p:cNvPr>
            <p:cNvGrpSpPr/>
            <p:nvPr/>
          </p:nvGrpSpPr>
          <p:grpSpPr>
            <a:xfrm>
              <a:off x="2239486" y="1929539"/>
              <a:ext cx="154982" cy="317715"/>
              <a:chOff x="627682" y="1929539"/>
              <a:chExt cx="154982" cy="317715"/>
            </a:xfrm>
          </p:grpSpPr>
          <p:cxnSp>
            <p:nvCxnSpPr>
              <p:cNvPr id="786" name="Straight Connector 785">
                <a:extLst>
                  <a:ext uri="{FF2B5EF4-FFF2-40B4-BE49-F238E27FC236}">
                    <a16:creationId xmlns:a16="http://schemas.microsoft.com/office/drawing/2014/main" id="{79F731A0-1B2D-7BE5-837E-4891E2A1DEAE}"/>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87" name="Straight Connector 786">
                <a:extLst>
                  <a:ext uri="{FF2B5EF4-FFF2-40B4-BE49-F238E27FC236}">
                    <a16:creationId xmlns:a16="http://schemas.microsoft.com/office/drawing/2014/main" id="{96FC9D9A-2F9A-D43A-B13B-5D2C5B0ADB9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83" name="Group 782">
              <a:extLst>
                <a:ext uri="{FF2B5EF4-FFF2-40B4-BE49-F238E27FC236}">
                  <a16:creationId xmlns:a16="http://schemas.microsoft.com/office/drawing/2014/main" id="{5F5B3731-3901-F464-8CF6-A7027E21CEEB}"/>
                </a:ext>
              </a:extLst>
            </p:cNvPr>
            <p:cNvGrpSpPr/>
            <p:nvPr/>
          </p:nvGrpSpPr>
          <p:grpSpPr>
            <a:xfrm>
              <a:off x="2394468" y="1929539"/>
              <a:ext cx="154982" cy="317715"/>
              <a:chOff x="627682" y="1929539"/>
              <a:chExt cx="154982" cy="317715"/>
            </a:xfrm>
          </p:grpSpPr>
          <p:cxnSp>
            <p:nvCxnSpPr>
              <p:cNvPr id="784" name="Straight Connector 783">
                <a:extLst>
                  <a:ext uri="{FF2B5EF4-FFF2-40B4-BE49-F238E27FC236}">
                    <a16:creationId xmlns:a16="http://schemas.microsoft.com/office/drawing/2014/main" id="{BAE5663F-E8C5-3DEB-B8B5-DAD5B4452F1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85" name="Straight Connector 784">
                <a:extLst>
                  <a:ext uri="{FF2B5EF4-FFF2-40B4-BE49-F238E27FC236}">
                    <a16:creationId xmlns:a16="http://schemas.microsoft.com/office/drawing/2014/main" id="{E607028C-E7CB-F56F-DFC2-7CE5951769E5}"/>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735" name="Group 734">
            <a:extLst>
              <a:ext uri="{FF2B5EF4-FFF2-40B4-BE49-F238E27FC236}">
                <a16:creationId xmlns:a16="http://schemas.microsoft.com/office/drawing/2014/main" id="{47C8C725-DC3E-2963-0BEE-BBA40CF30A13}"/>
              </a:ext>
            </a:extLst>
          </p:cNvPr>
          <p:cNvGrpSpPr>
            <a:grpSpLocks noChangeAspect="1"/>
          </p:cNvGrpSpPr>
          <p:nvPr/>
        </p:nvGrpSpPr>
        <p:grpSpPr>
          <a:xfrm>
            <a:off x="6284628" y="4285817"/>
            <a:ext cx="1427943" cy="223200"/>
            <a:chOff x="627682" y="1929539"/>
            <a:chExt cx="1921768" cy="317715"/>
          </a:xfrm>
        </p:grpSpPr>
        <p:grpSp>
          <p:nvGrpSpPr>
            <p:cNvPr id="736" name="Group 735">
              <a:extLst>
                <a:ext uri="{FF2B5EF4-FFF2-40B4-BE49-F238E27FC236}">
                  <a16:creationId xmlns:a16="http://schemas.microsoft.com/office/drawing/2014/main" id="{0D6FFFF0-569A-F6E6-BB78-DD33F20DF71D}"/>
                </a:ext>
              </a:extLst>
            </p:cNvPr>
            <p:cNvGrpSpPr/>
            <p:nvPr/>
          </p:nvGrpSpPr>
          <p:grpSpPr>
            <a:xfrm>
              <a:off x="627682" y="1929539"/>
              <a:ext cx="154982" cy="317715"/>
              <a:chOff x="627682" y="1929539"/>
              <a:chExt cx="154982" cy="317715"/>
            </a:xfrm>
          </p:grpSpPr>
          <p:cxnSp>
            <p:nvCxnSpPr>
              <p:cNvPr id="770" name="Straight Connector 769">
                <a:extLst>
                  <a:ext uri="{FF2B5EF4-FFF2-40B4-BE49-F238E27FC236}">
                    <a16:creationId xmlns:a16="http://schemas.microsoft.com/office/drawing/2014/main" id="{633FAB1E-26F9-1E00-639A-1D5138AA62D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71" name="Straight Connector 770">
                <a:extLst>
                  <a:ext uri="{FF2B5EF4-FFF2-40B4-BE49-F238E27FC236}">
                    <a16:creationId xmlns:a16="http://schemas.microsoft.com/office/drawing/2014/main" id="{259A4782-CBE3-9D63-1D85-6C2030FBB0EA}"/>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37" name="Group 736">
              <a:extLst>
                <a:ext uri="{FF2B5EF4-FFF2-40B4-BE49-F238E27FC236}">
                  <a16:creationId xmlns:a16="http://schemas.microsoft.com/office/drawing/2014/main" id="{ACDAA90B-E866-E8B7-20F2-4E7E057E96AA}"/>
                </a:ext>
              </a:extLst>
            </p:cNvPr>
            <p:cNvGrpSpPr/>
            <p:nvPr/>
          </p:nvGrpSpPr>
          <p:grpSpPr>
            <a:xfrm>
              <a:off x="782664" y="1929539"/>
              <a:ext cx="154982" cy="317715"/>
              <a:chOff x="627682" y="1929539"/>
              <a:chExt cx="154982" cy="317715"/>
            </a:xfrm>
          </p:grpSpPr>
          <p:cxnSp>
            <p:nvCxnSpPr>
              <p:cNvPr id="768" name="Straight Connector 767">
                <a:extLst>
                  <a:ext uri="{FF2B5EF4-FFF2-40B4-BE49-F238E27FC236}">
                    <a16:creationId xmlns:a16="http://schemas.microsoft.com/office/drawing/2014/main" id="{6DCDBE4F-D51D-2F76-23C3-39D8B2DD62CB}"/>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69" name="Straight Connector 768">
                <a:extLst>
                  <a:ext uri="{FF2B5EF4-FFF2-40B4-BE49-F238E27FC236}">
                    <a16:creationId xmlns:a16="http://schemas.microsoft.com/office/drawing/2014/main" id="{A0E79E4E-C4DD-AA4D-95CE-58F13D13DA04}"/>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38" name="Group 737">
              <a:extLst>
                <a:ext uri="{FF2B5EF4-FFF2-40B4-BE49-F238E27FC236}">
                  <a16:creationId xmlns:a16="http://schemas.microsoft.com/office/drawing/2014/main" id="{F198D0E9-22E1-623F-28CC-D39182032139}"/>
                </a:ext>
              </a:extLst>
            </p:cNvPr>
            <p:cNvGrpSpPr/>
            <p:nvPr/>
          </p:nvGrpSpPr>
          <p:grpSpPr>
            <a:xfrm>
              <a:off x="953143" y="1929539"/>
              <a:ext cx="154982" cy="317715"/>
              <a:chOff x="627682" y="1929539"/>
              <a:chExt cx="154982" cy="317715"/>
            </a:xfrm>
          </p:grpSpPr>
          <p:cxnSp>
            <p:nvCxnSpPr>
              <p:cNvPr id="766" name="Straight Connector 765">
                <a:extLst>
                  <a:ext uri="{FF2B5EF4-FFF2-40B4-BE49-F238E27FC236}">
                    <a16:creationId xmlns:a16="http://schemas.microsoft.com/office/drawing/2014/main" id="{878BB290-9A95-C6C6-9332-D6818BDBD52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67" name="Straight Connector 766">
                <a:extLst>
                  <a:ext uri="{FF2B5EF4-FFF2-40B4-BE49-F238E27FC236}">
                    <a16:creationId xmlns:a16="http://schemas.microsoft.com/office/drawing/2014/main" id="{05591DE9-D1B1-30F9-A09F-63116933D440}"/>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39" name="Group 738">
              <a:extLst>
                <a:ext uri="{FF2B5EF4-FFF2-40B4-BE49-F238E27FC236}">
                  <a16:creationId xmlns:a16="http://schemas.microsoft.com/office/drawing/2014/main" id="{6D3161BF-70C4-3A7D-EA11-62495205F053}"/>
                </a:ext>
              </a:extLst>
            </p:cNvPr>
            <p:cNvGrpSpPr/>
            <p:nvPr/>
          </p:nvGrpSpPr>
          <p:grpSpPr>
            <a:xfrm>
              <a:off x="1115872" y="1929539"/>
              <a:ext cx="154982" cy="317715"/>
              <a:chOff x="627682" y="1929539"/>
              <a:chExt cx="154982" cy="317715"/>
            </a:xfrm>
          </p:grpSpPr>
          <p:cxnSp>
            <p:nvCxnSpPr>
              <p:cNvPr id="764" name="Straight Connector 763">
                <a:extLst>
                  <a:ext uri="{FF2B5EF4-FFF2-40B4-BE49-F238E27FC236}">
                    <a16:creationId xmlns:a16="http://schemas.microsoft.com/office/drawing/2014/main" id="{9762ABC7-01D8-E832-B81F-440257C34441}"/>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65" name="Straight Connector 764">
                <a:extLst>
                  <a:ext uri="{FF2B5EF4-FFF2-40B4-BE49-F238E27FC236}">
                    <a16:creationId xmlns:a16="http://schemas.microsoft.com/office/drawing/2014/main" id="{0EA7D03E-9649-2F32-6A95-A70FA1CAED32}"/>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0" name="Group 739">
              <a:extLst>
                <a:ext uri="{FF2B5EF4-FFF2-40B4-BE49-F238E27FC236}">
                  <a16:creationId xmlns:a16="http://schemas.microsoft.com/office/drawing/2014/main" id="{B80A394C-81C2-4B94-746D-CFF50BC04DA8}"/>
                </a:ext>
              </a:extLst>
            </p:cNvPr>
            <p:cNvGrpSpPr/>
            <p:nvPr/>
          </p:nvGrpSpPr>
          <p:grpSpPr>
            <a:xfrm>
              <a:off x="1278602" y="1929539"/>
              <a:ext cx="154982" cy="317715"/>
              <a:chOff x="627682" y="1929539"/>
              <a:chExt cx="154982" cy="317715"/>
            </a:xfrm>
          </p:grpSpPr>
          <p:cxnSp>
            <p:nvCxnSpPr>
              <p:cNvPr id="762" name="Straight Connector 761">
                <a:extLst>
                  <a:ext uri="{FF2B5EF4-FFF2-40B4-BE49-F238E27FC236}">
                    <a16:creationId xmlns:a16="http://schemas.microsoft.com/office/drawing/2014/main" id="{DBA8AF0E-48EC-6195-6E39-EF595F2316D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63" name="Straight Connector 762">
                <a:extLst>
                  <a:ext uri="{FF2B5EF4-FFF2-40B4-BE49-F238E27FC236}">
                    <a16:creationId xmlns:a16="http://schemas.microsoft.com/office/drawing/2014/main" id="{57BE1DD6-CBA2-3586-E61C-4A7139DB9DA9}"/>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1" name="Group 740">
              <a:extLst>
                <a:ext uri="{FF2B5EF4-FFF2-40B4-BE49-F238E27FC236}">
                  <a16:creationId xmlns:a16="http://schemas.microsoft.com/office/drawing/2014/main" id="{EEF722DE-838D-A957-CFA2-50A48D33404A}"/>
                </a:ext>
              </a:extLst>
            </p:cNvPr>
            <p:cNvGrpSpPr/>
            <p:nvPr/>
          </p:nvGrpSpPr>
          <p:grpSpPr>
            <a:xfrm>
              <a:off x="1433584" y="1929539"/>
              <a:ext cx="154982" cy="317715"/>
              <a:chOff x="627682" y="1929539"/>
              <a:chExt cx="154982" cy="317715"/>
            </a:xfrm>
          </p:grpSpPr>
          <p:cxnSp>
            <p:nvCxnSpPr>
              <p:cNvPr id="760" name="Straight Connector 759">
                <a:extLst>
                  <a:ext uri="{FF2B5EF4-FFF2-40B4-BE49-F238E27FC236}">
                    <a16:creationId xmlns:a16="http://schemas.microsoft.com/office/drawing/2014/main" id="{5E8820B4-E4D6-8686-61B6-E9365AC7C3DB}"/>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61" name="Straight Connector 760">
                <a:extLst>
                  <a:ext uri="{FF2B5EF4-FFF2-40B4-BE49-F238E27FC236}">
                    <a16:creationId xmlns:a16="http://schemas.microsoft.com/office/drawing/2014/main" id="{E2FA85F3-D9ED-AD52-2738-5CEDCDED031C}"/>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2" name="Group 741">
              <a:extLst>
                <a:ext uri="{FF2B5EF4-FFF2-40B4-BE49-F238E27FC236}">
                  <a16:creationId xmlns:a16="http://schemas.microsoft.com/office/drawing/2014/main" id="{59E9BB91-FF4E-0562-457F-956BC24F7F22}"/>
                </a:ext>
              </a:extLst>
            </p:cNvPr>
            <p:cNvGrpSpPr/>
            <p:nvPr/>
          </p:nvGrpSpPr>
          <p:grpSpPr>
            <a:xfrm>
              <a:off x="1588566" y="1929539"/>
              <a:ext cx="154982" cy="317715"/>
              <a:chOff x="627682" y="1929539"/>
              <a:chExt cx="154982" cy="317715"/>
            </a:xfrm>
          </p:grpSpPr>
          <p:cxnSp>
            <p:nvCxnSpPr>
              <p:cNvPr id="758" name="Straight Connector 757">
                <a:extLst>
                  <a:ext uri="{FF2B5EF4-FFF2-40B4-BE49-F238E27FC236}">
                    <a16:creationId xmlns:a16="http://schemas.microsoft.com/office/drawing/2014/main" id="{472A4F89-5180-52DA-00CD-F55485B19C0B}"/>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59" name="Straight Connector 758">
                <a:extLst>
                  <a:ext uri="{FF2B5EF4-FFF2-40B4-BE49-F238E27FC236}">
                    <a16:creationId xmlns:a16="http://schemas.microsoft.com/office/drawing/2014/main" id="{F9F7EF3A-C280-D6C8-6C4F-7DE844D8CF9B}"/>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3" name="Group 742">
              <a:extLst>
                <a:ext uri="{FF2B5EF4-FFF2-40B4-BE49-F238E27FC236}">
                  <a16:creationId xmlns:a16="http://schemas.microsoft.com/office/drawing/2014/main" id="{50C68EE9-F669-A820-4830-DE86609D48FC}"/>
                </a:ext>
              </a:extLst>
            </p:cNvPr>
            <p:cNvGrpSpPr/>
            <p:nvPr/>
          </p:nvGrpSpPr>
          <p:grpSpPr>
            <a:xfrm>
              <a:off x="1743548" y="1929539"/>
              <a:ext cx="154982" cy="317715"/>
              <a:chOff x="627682" y="1929539"/>
              <a:chExt cx="154982" cy="317715"/>
            </a:xfrm>
          </p:grpSpPr>
          <p:cxnSp>
            <p:nvCxnSpPr>
              <p:cNvPr id="756" name="Straight Connector 755">
                <a:extLst>
                  <a:ext uri="{FF2B5EF4-FFF2-40B4-BE49-F238E27FC236}">
                    <a16:creationId xmlns:a16="http://schemas.microsoft.com/office/drawing/2014/main" id="{CBAB35EA-766F-8CAB-56B2-A56E0CF3A8F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57" name="Straight Connector 756">
                <a:extLst>
                  <a:ext uri="{FF2B5EF4-FFF2-40B4-BE49-F238E27FC236}">
                    <a16:creationId xmlns:a16="http://schemas.microsoft.com/office/drawing/2014/main" id="{25990F9D-048B-5154-1AB4-5895ED10B89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4" name="Group 743">
              <a:extLst>
                <a:ext uri="{FF2B5EF4-FFF2-40B4-BE49-F238E27FC236}">
                  <a16:creationId xmlns:a16="http://schemas.microsoft.com/office/drawing/2014/main" id="{6B18AD26-B510-D858-129A-33B90B0262EF}"/>
                </a:ext>
              </a:extLst>
            </p:cNvPr>
            <p:cNvGrpSpPr/>
            <p:nvPr/>
          </p:nvGrpSpPr>
          <p:grpSpPr>
            <a:xfrm>
              <a:off x="1914027" y="1929539"/>
              <a:ext cx="154982" cy="317715"/>
              <a:chOff x="627682" y="1929539"/>
              <a:chExt cx="154982" cy="317715"/>
            </a:xfrm>
          </p:grpSpPr>
          <p:cxnSp>
            <p:nvCxnSpPr>
              <p:cNvPr id="754" name="Straight Connector 753">
                <a:extLst>
                  <a:ext uri="{FF2B5EF4-FFF2-40B4-BE49-F238E27FC236}">
                    <a16:creationId xmlns:a16="http://schemas.microsoft.com/office/drawing/2014/main" id="{E7238D3B-E646-38BF-83D6-111ACDD406DD}"/>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55" name="Straight Connector 754">
                <a:extLst>
                  <a:ext uri="{FF2B5EF4-FFF2-40B4-BE49-F238E27FC236}">
                    <a16:creationId xmlns:a16="http://schemas.microsoft.com/office/drawing/2014/main" id="{74A95353-4B06-B41E-E149-30F58173FBD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5" name="Group 744">
              <a:extLst>
                <a:ext uri="{FF2B5EF4-FFF2-40B4-BE49-F238E27FC236}">
                  <a16:creationId xmlns:a16="http://schemas.microsoft.com/office/drawing/2014/main" id="{92CC3322-11BF-7956-1895-283FC531E938}"/>
                </a:ext>
              </a:extLst>
            </p:cNvPr>
            <p:cNvGrpSpPr/>
            <p:nvPr/>
          </p:nvGrpSpPr>
          <p:grpSpPr>
            <a:xfrm>
              <a:off x="2076756" y="1929539"/>
              <a:ext cx="154982" cy="317715"/>
              <a:chOff x="627682" y="1929539"/>
              <a:chExt cx="154982" cy="317715"/>
            </a:xfrm>
          </p:grpSpPr>
          <p:cxnSp>
            <p:nvCxnSpPr>
              <p:cNvPr id="752" name="Straight Connector 751">
                <a:extLst>
                  <a:ext uri="{FF2B5EF4-FFF2-40B4-BE49-F238E27FC236}">
                    <a16:creationId xmlns:a16="http://schemas.microsoft.com/office/drawing/2014/main" id="{1E59F739-42BB-51D9-F367-002CAD0ABAB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53" name="Straight Connector 752">
                <a:extLst>
                  <a:ext uri="{FF2B5EF4-FFF2-40B4-BE49-F238E27FC236}">
                    <a16:creationId xmlns:a16="http://schemas.microsoft.com/office/drawing/2014/main" id="{D493F7BE-FA69-E57A-4B84-106FD311387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6" name="Group 745">
              <a:extLst>
                <a:ext uri="{FF2B5EF4-FFF2-40B4-BE49-F238E27FC236}">
                  <a16:creationId xmlns:a16="http://schemas.microsoft.com/office/drawing/2014/main" id="{8F918879-9262-01BF-7FB6-09F8E0E2C9B1}"/>
                </a:ext>
              </a:extLst>
            </p:cNvPr>
            <p:cNvGrpSpPr/>
            <p:nvPr/>
          </p:nvGrpSpPr>
          <p:grpSpPr>
            <a:xfrm>
              <a:off x="2239486" y="1929539"/>
              <a:ext cx="154982" cy="317715"/>
              <a:chOff x="627682" y="1929539"/>
              <a:chExt cx="154982" cy="317715"/>
            </a:xfrm>
          </p:grpSpPr>
          <p:cxnSp>
            <p:nvCxnSpPr>
              <p:cNvPr id="750" name="Straight Connector 749">
                <a:extLst>
                  <a:ext uri="{FF2B5EF4-FFF2-40B4-BE49-F238E27FC236}">
                    <a16:creationId xmlns:a16="http://schemas.microsoft.com/office/drawing/2014/main" id="{CC2AF812-10E0-C266-B2AC-D8CD7B1A04AD}"/>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51" name="Straight Connector 750">
                <a:extLst>
                  <a:ext uri="{FF2B5EF4-FFF2-40B4-BE49-F238E27FC236}">
                    <a16:creationId xmlns:a16="http://schemas.microsoft.com/office/drawing/2014/main" id="{8F73CAD0-A8D0-ABF4-2F8C-109B9AE4C9F8}"/>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7" name="Group 746">
              <a:extLst>
                <a:ext uri="{FF2B5EF4-FFF2-40B4-BE49-F238E27FC236}">
                  <a16:creationId xmlns:a16="http://schemas.microsoft.com/office/drawing/2014/main" id="{C5B504C4-BF42-0CB0-D9B0-157594CA22E0}"/>
                </a:ext>
              </a:extLst>
            </p:cNvPr>
            <p:cNvGrpSpPr/>
            <p:nvPr/>
          </p:nvGrpSpPr>
          <p:grpSpPr>
            <a:xfrm>
              <a:off x="2394468" y="1929539"/>
              <a:ext cx="154982" cy="317715"/>
              <a:chOff x="627682" y="1929539"/>
              <a:chExt cx="154982" cy="317715"/>
            </a:xfrm>
          </p:grpSpPr>
          <p:cxnSp>
            <p:nvCxnSpPr>
              <p:cNvPr id="748" name="Straight Connector 747">
                <a:extLst>
                  <a:ext uri="{FF2B5EF4-FFF2-40B4-BE49-F238E27FC236}">
                    <a16:creationId xmlns:a16="http://schemas.microsoft.com/office/drawing/2014/main" id="{6D69B069-BDB4-72E7-337E-3CE53E9CEF2C}"/>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49" name="Straight Connector 748">
                <a:extLst>
                  <a:ext uri="{FF2B5EF4-FFF2-40B4-BE49-F238E27FC236}">
                    <a16:creationId xmlns:a16="http://schemas.microsoft.com/office/drawing/2014/main" id="{93BCF03D-0682-6AC4-31ED-51467A6DE77C}"/>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811" name="TextBox 810">
            <a:extLst>
              <a:ext uri="{FF2B5EF4-FFF2-40B4-BE49-F238E27FC236}">
                <a16:creationId xmlns:a16="http://schemas.microsoft.com/office/drawing/2014/main" id="{59CE060C-1F45-D03B-7A6A-16AB60596571}"/>
              </a:ext>
            </a:extLst>
          </p:cNvPr>
          <p:cNvSpPr txBox="1"/>
          <p:nvPr/>
        </p:nvSpPr>
        <p:spPr>
          <a:xfrm>
            <a:off x="8001561" y="3352717"/>
            <a:ext cx="890919"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2060"/>
                </a:solidFill>
                <a:effectLst/>
                <a:uLnTx/>
                <a:uFillTx/>
                <a:latin typeface="Arial"/>
                <a:ea typeface="+mn-ea"/>
                <a:cs typeface="+mn-cs"/>
              </a:rPr>
              <a:t>Interspace pumping</a:t>
            </a:r>
            <a:endParaRPr kumimoji="0" lang="en-GB" sz="1000" b="0" i="0" u="none" strike="noStrike" kern="1200" cap="none" spc="0" normalizeH="0" baseline="0" noProof="0" dirty="0">
              <a:ln>
                <a:noFill/>
              </a:ln>
              <a:solidFill>
                <a:srgbClr val="002060"/>
              </a:solidFill>
              <a:effectLst/>
              <a:uLnTx/>
              <a:uFillTx/>
              <a:latin typeface="Arial"/>
              <a:ea typeface="+mn-ea"/>
              <a:cs typeface="+mn-cs"/>
            </a:endParaRPr>
          </a:p>
        </p:txBody>
      </p:sp>
      <p:sp>
        <p:nvSpPr>
          <p:cNvPr id="812" name="Arrow: Down 811">
            <a:extLst>
              <a:ext uri="{FF2B5EF4-FFF2-40B4-BE49-F238E27FC236}">
                <a16:creationId xmlns:a16="http://schemas.microsoft.com/office/drawing/2014/main" id="{66B55CCB-7E3A-9504-E015-797B2CFD8E68}"/>
              </a:ext>
            </a:extLst>
          </p:cNvPr>
          <p:cNvSpPr/>
          <p:nvPr/>
        </p:nvSpPr>
        <p:spPr>
          <a:xfrm>
            <a:off x="5922236" y="2743188"/>
            <a:ext cx="2872057" cy="245359"/>
          </a:xfrm>
          <a:prstGeom prst="downArrow">
            <a:avLst>
              <a:gd name="adj1" fmla="val 69014"/>
              <a:gd name="adj2" fmla="val 50000"/>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813" name="Text Placeholder 10">
            <a:extLst>
              <a:ext uri="{FF2B5EF4-FFF2-40B4-BE49-F238E27FC236}">
                <a16:creationId xmlns:a16="http://schemas.microsoft.com/office/drawing/2014/main" id="{7CD7ED5E-7A5D-D9A6-1EF1-9EAF38A922C0}"/>
              </a:ext>
            </a:extLst>
          </p:cNvPr>
          <p:cNvSpPr txBox="1">
            <a:spLocks/>
          </p:cNvSpPr>
          <p:nvPr/>
        </p:nvSpPr>
        <p:spPr>
          <a:xfrm>
            <a:off x="432821" y="2864684"/>
            <a:ext cx="5189062" cy="1847777"/>
          </a:xfrm>
          <a:prstGeom prst="rect">
            <a:avLst/>
          </a:prstGeom>
        </p:spPr>
        <p:txBody>
          <a:bodyPr>
            <a:normAutofit fontScale="47500" lnSpcReduction="20000"/>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20000"/>
              </a:lnSpc>
              <a:spcBef>
                <a:spcPct val="20000"/>
              </a:spcBef>
              <a:spcAft>
                <a:spcPts val="0"/>
              </a:spcAft>
              <a:buClr>
                <a:srgbClr val="FF3645"/>
              </a:buClr>
              <a:buSzTx/>
              <a:buFont typeface="Wingdings" charset="2"/>
              <a:buChar char="§"/>
              <a:tabLst/>
              <a:defRPr/>
            </a:pPr>
            <a:r>
              <a:rPr kumimoji="0" lang="en-GB" sz="2800" b="0" i="0" u="none" strike="noStrike" kern="1200" cap="none" spc="0" normalizeH="0" baseline="0" noProof="0" dirty="0">
                <a:ln>
                  <a:noFill/>
                </a:ln>
                <a:solidFill>
                  <a:prstClr val="black"/>
                </a:solidFill>
                <a:effectLst/>
                <a:uLnTx/>
                <a:uFillTx/>
                <a:latin typeface="Arial"/>
                <a:ea typeface="+mn-ea"/>
              </a:rPr>
              <a:t>O-ring: </a:t>
            </a:r>
            <a:r>
              <a:rPr kumimoji="0" lang="en-US" sz="2800" b="0" i="0" u="none" strike="noStrike" kern="1200" cap="none" spc="0" normalizeH="0" baseline="0" noProof="0" dirty="0">
                <a:ln>
                  <a:noFill/>
                </a:ln>
                <a:solidFill>
                  <a:prstClr val="black"/>
                </a:solidFill>
                <a:effectLst/>
                <a:uLnTx/>
                <a:uFillTx/>
                <a:latin typeface="Arial Narrow"/>
                <a:ea typeface="+mn-ea"/>
              </a:rPr>
              <a:t>Ø </a:t>
            </a:r>
            <a:r>
              <a:rPr kumimoji="0" lang="en-GB" sz="2800" b="0" i="0" u="none" strike="noStrike" kern="1200" cap="none" spc="0" normalizeH="0" baseline="0" noProof="0" dirty="0">
                <a:ln>
                  <a:noFill/>
                </a:ln>
                <a:solidFill>
                  <a:prstClr val="black"/>
                </a:solidFill>
                <a:effectLst/>
                <a:uLnTx/>
                <a:uFillTx/>
                <a:latin typeface="Arial"/>
                <a:ea typeface="+mn-ea"/>
              </a:rPr>
              <a:t>3.5 mm</a:t>
            </a:r>
          </a:p>
          <a:p>
            <a:pPr marL="342900" marR="0" lvl="0" indent="-342900" algn="l" defTabSz="457200" rtl="0" eaLnBrk="1" fontAlgn="auto" latinLnBrk="0" hangingPunct="1">
              <a:lnSpc>
                <a:spcPct val="120000"/>
              </a:lnSpc>
              <a:spcBef>
                <a:spcPct val="20000"/>
              </a:spcBef>
              <a:spcAft>
                <a:spcPts val="0"/>
              </a:spcAft>
              <a:buClr>
                <a:srgbClr val="FF3645"/>
              </a:buClr>
              <a:buSzTx/>
              <a:buFont typeface="Wingdings" charset="2"/>
              <a:buChar char="§"/>
              <a:tabLst/>
              <a:defRPr/>
            </a:pPr>
            <a:r>
              <a:rPr kumimoji="0" lang="en-GB" sz="2800" b="0" i="0" u="none" strike="noStrike" kern="1200" cap="none" spc="0" normalizeH="0" baseline="0" noProof="0" dirty="0">
                <a:ln>
                  <a:noFill/>
                </a:ln>
                <a:solidFill>
                  <a:prstClr val="black"/>
                </a:solidFill>
                <a:effectLst/>
                <a:uLnTx/>
                <a:uFillTx/>
                <a:latin typeface="Arial"/>
                <a:ea typeface="+mn-ea"/>
              </a:rPr>
              <a:t>Compression 20% =&gt; </a:t>
            </a:r>
            <a:r>
              <a:rPr kumimoji="0" lang="en-GB" sz="2800" b="0" i="0" u="none" strike="noStrike" kern="1200" cap="none" spc="0" normalizeH="0" baseline="0" noProof="0" dirty="0">
                <a:ln>
                  <a:noFill/>
                </a:ln>
                <a:solidFill>
                  <a:prstClr val="black"/>
                </a:solidFill>
                <a:effectLst/>
                <a:uLnTx/>
                <a:uFillTx/>
                <a:latin typeface="JuliaMono" panose="020B0609060300020004" pitchFamily="49" charset="0"/>
                <a:ea typeface="JuliaMono" panose="020B0609060300020004" pitchFamily="49" charset="0"/>
                <a:cs typeface="JuliaMono" panose="020B0609060300020004" pitchFamily="49" charset="0"/>
              </a:rPr>
              <a:t>≈</a:t>
            </a:r>
            <a:r>
              <a:rPr kumimoji="0" lang="en-GB" sz="2800" b="0" i="0" u="none" strike="noStrike" kern="1200" cap="none" spc="0" normalizeH="0" baseline="0" noProof="0" dirty="0">
                <a:ln>
                  <a:noFill/>
                </a:ln>
                <a:solidFill>
                  <a:prstClr val="black"/>
                </a:solidFill>
                <a:effectLst/>
                <a:uLnTx/>
                <a:uFillTx/>
                <a:latin typeface="Arial"/>
                <a:ea typeface="+mn-ea"/>
              </a:rPr>
              <a:t>2</a:t>
            </a:r>
            <a:r>
              <a:rPr kumimoji="0" lang="en-GB" sz="2800" b="0" i="0" u="none" strike="noStrike" kern="1200" cap="none" spc="0" normalizeH="0" baseline="0" noProof="0" dirty="0">
                <a:ln>
                  <a:noFill/>
                </a:ln>
                <a:solidFill>
                  <a:prstClr val="black"/>
                </a:solidFill>
                <a:effectLst/>
                <a:uLnTx/>
                <a:uFillTx/>
                <a:latin typeface="JuliaMono" panose="020B0609060300020004" pitchFamily="49" charset="0"/>
                <a:ea typeface="JuliaMono" panose="020B0609060300020004" pitchFamily="49" charset="0"/>
                <a:cs typeface="JuliaMono" panose="020B0609060300020004" pitchFamily="49" charset="0"/>
              </a:rPr>
              <a:t> </a:t>
            </a:r>
            <a:r>
              <a:rPr kumimoji="0" lang="en-GB" sz="2800" b="0" i="0" u="none" strike="noStrike" kern="1200" cap="none" spc="0" normalizeH="0" baseline="0" noProof="0" dirty="0">
                <a:ln>
                  <a:noFill/>
                </a:ln>
                <a:solidFill>
                  <a:prstClr val="black"/>
                </a:solidFill>
                <a:effectLst/>
                <a:uLnTx/>
                <a:uFillTx/>
                <a:latin typeface="Arial"/>
                <a:ea typeface="+mn-ea"/>
              </a:rPr>
              <a:t>kg/cm</a:t>
            </a:r>
          </a:p>
          <a:p>
            <a:pPr marL="342900" marR="0" lvl="0" indent="-342900" algn="l" defTabSz="457200" rtl="0" eaLnBrk="1" fontAlgn="auto" latinLnBrk="0" hangingPunct="1">
              <a:lnSpc>
                <a:spcPct val="120000"/>
              </a:lnSpc>
              <a:spcBef>
                <a:spcPct val="20000"/>
              </a:spcBef>
              <a:spcAft>
                <a:spcPts val="0"/>
              </a:spcAft>
              <a:buClr>
                <a:srgbClr val="FF3645"/>
              </a:buClr>
              <a:buSzTx/>
              <a:buFont typeface="Wingdings" charset="2"/>
              <a:buChar char="§"/>
              <a:tabLst/>
              <a:defRPr/>
            </a:pPr>
            <a:r>
              <a:rPr kumimoji="0" lang="en-GB" sz="2800" b="0" i="0" u="none" strike="noStrike" kern="1200" cap="none" spc="0" normalizeH="0" baseline="0" noProof="0" dirty="0">
                <a:ln>
                  <a:noFill/>
                </a:ln>
                <a:solidFill>
                  <a:prstClr val="black"/>
                </a:solidFill>
                <a:effectLst/>
                <a:uLnTx/>
                <a:uFillTx/>
                <a:latin typeface="Arial"/>
                <a:ea typeface="+mn-ea"/>
              </a:rPr>
              <a:t>Total force (two O-ring) </a:t>
            </a:r>
            <a:r>
              <a:rPr kumimoji="0" lang="en-GB" sz="2800" b="0" i="0" u="none" strike="noStrike" kern="1200" cap="none" spc="0" normalizeH="0" baseline="0" noProof="0" dirty="0">
                <a:ln>
                  <a:noFill/>
                </a:ln>
                <a:solidFill>
                  <a:prstClr val="black"/>
                </a:solidFill>
                <a:effectLst/>
                <a:uLnTx/>
                <a:uFillTx/>
                <a:latin typeface="Arial"/>
                <a:ea typeface="+mn-ea"/>
                <a:sym typeface="Wingdings" panose="05000000000000000000" pitchFamily="2" charset="2"/>
              </a:rPr>
              <a:t> </a:t>
            </a:r>
            <a:r>
              <a:rPr kumimoji="0" lang="en-GB" sz="2800" b="0" i="0" u="none" strike="noStrike" kern="1200" cap="none" spc="0" normalizeH="0" baseline="0" noProof="0" dirty="0">
                <a:ln>
                  <a:noFill/>
                </a:ln>
                <a:solidFill>
                  <a:prstClr val="black"/>
                </a:solidFill>
                <a:effectLst/>
                <a:uLnTx/>
                <a:uFillTx/>
                <a:latin typeface="Arial"/>
                <a:ea typeface="+mn-ea"/>
              </a:rPr>
              <a:t>&lt; 240 kg</a:t>
            </a:r>
          </a:p>
          <a:p>
            <a:pPr marL="342900" marR="0" lvl="0" indent="-342900" algn="l" defTabSz="457200" rtl="0" eaLnBrk="1" fontAlgn="auto" latinLnBrk="0" hangingPunct="1">
              <a:lnSpc>
                <a:spcPct val="120000"/>
              </a:lnSpc>
              <a:spcBef>
                <a:spcPct val="20000"/>
              </a:spcBef>
              <a:spcAft>
                <a:spcPts val="0"/>
              </a:spcAft>
              <a:buClr>
                <a:srgbClr val="FF3645"/>
              </a:buClr>
              <a:buSzTx/>
              <a:buFont typeface="Wingdings" charset="2"/>
              <a:buChar char="§"/>
              <a:tabLst/>
              <a:defRPr/>
            </a:pPr>
            <a:r>
              <a:rPr kumimoji="0" lang="en-GB" sz="2800" b="0" i="0" u="none" strike="noStrike" kern="1200" cap="none" spc="0" normalizeH="0" baseline="0" noProof="0" dirty="0">
                <a:ln>
                  <a:noFill/>
                </a:ln>
                <a:solidFill>
                  <a:prstClr val="black"/>
                </a:solidFill>
                <a:effectLst/>
                <a:uLnTx/>
                <a:uFillTx/>
                <a:latin typeface="Arial"/>
                <a:ea typeface="+mn-ea"/>
                <a:sym typeface="Symbol" panose="05050102010706020507" pitchFamily="18" charset="2"/>
              </a:rPr>
              <a:t>P</a:t>
            </a:r>
            <a:r>
              <a:rPr kumimoji="0" lang="en-GB" sz="2800" b="0" i="0" u="none" strike="noStrike" kern="1200" cap="none" spc="0" normalizeH="0" baseline="0" noProof="0" dirty="0">
                <a:ln>
                  <a:noFill/>
                </a:ln>
                <a:solidFill>
                  <a:prstClr val="black"/>
                </a:solidFill>
                <a:effectLst/>
                <a:uLnTx/>
                <a:uFillTx/>
                <a:latin typeface="Arial"/>
                <a:ea typeface="+mn-ea"/>
              </a:rPr>
              <a:t> </a:t>
            </a:r>
            <a:r>
              <a:rPr kumimoji="0" lang="en-GB" sz="2800" b="0" i="0" u="none" strike="noStrike" kern="1200" cap="none" spc="0" normalizeH="0" baseline="0" noProof="0" dirty="0">
                <a:ln>
                  <a:noFill/>
                </a:ln>
                <a:solidFill>
                  <a:prstClr val="black"/>
                </a:solidFill>
                <a:effectLst/>
                <a:uLnTx/>
                <a:uFillTx/>
                <a:latin typeface="Arial"/>
                <a:ea typeface="+mn-ea"/>
                <a:sym typeface="Wingdings" panose="05000000000000000000" pitchFamily="2" charset="2"/>
              </a:rPr>
              <a:t> 1 bar (spring force not considered)</a:t>
            </a:r>
          </a:p>
          <a:p>
            <a:pPr marL="342900" marR="0" lvl="0" indent="-342900" algn="l" defTabSz="457200" rtl="0" eaLnBrk="1" fontAlgn="auto" latinLnBrk="0" hangingPunct="1">
              <a:lnSpc>
                <a:spcPct val="120000"/>
              </a:lnSpc>
              <a:spcBef>
                <a:spcPct val="20000"/>
              </a:spcBef>
              <a:spcAft>
                <a:spcPts val="0"/>
              </a:spcAft>
              <a:buClr>
                <a:srgbClr val="FF3645"/>
              </a:buClr>
              <a:buSzTx/>
              <a:buFont typeface="Wingdings" charset="2"/>
              <a:buChar char="§"/>
              <a:tabLst/>
              <a:defRPr/>
            </a:pPr>
            <a:r>
              <a:rPr kumimoji="0" lang="en-GB" sz="2800" b="0" i="0" u="none" strike="noStrike" kern="1200" cap="none" spc="0" normalizeH="0" baseline="0" noProof="0" dirty="0">
                <a:ln>
                  <a:noFill/>
                </a:ln>
                <a:solidFill>
                  <a:prstClr val="black"/>
                </a:solidFill>
                <a:effectLst/>
                <a:uLnTx/>
                <a:uFillTx/>
                <a:latin typeface="Arial"/>
                <a:ea typeface="+mn-ea"/>
              </a:rPr>
              <a:t>Single O-ring seems also feasible (no interspace vacuum) =&gt; Increase pressure may reduce space between the internal and external bellow =&gt; Less radial space</a:t>
            </a:r>
          </a:p>
        </p:txBody>
      </p:sp>
    </p:spTree>
    <p:extLst>
      <p:ext uri="{BB962C8B-B14F-4D97-AF65-F5344CB8AC3E}">
        <p14:creationId xmlns:p14="http://schemas.microsoft.com/office/powerpoint/2010/main" val="4364158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4C96553-AA81-BBE4-55F1-48CF5FDCEBB7}"/>
              </a:ext>
            </a:extLst>
          </p:cNvPr>
          <p:cNvSpPr>
            <a:spLocks noGrp="1"/>
          </p:cNvSpPr>
          <p:nvPr>
            <p:ph type="ftr" sz="quarter" idx="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Narrow"/>
                <a:ea typeface="+mn-ea"/>
              </a:rPr>
              <a:t>IMCC Cooling Demonstrator Workshop - 5-7 Nov 2025 - R. Losito</a:t>
            </a:r>
            <a:endParaRPr kumimoji="0" lang="en-GB" sz="1200" b="0" i="0" u="none" strike="noStrike" kern="1200" cap="none" spc="0" normalizeH="0" baseline="0" noProof="0" dirty="0">
              <a:ln>
                <a:noFill/>
              </a:ln>
              <a:solidFill>
                <a:prstClr val="black"/>
              </a:solidFill>
              <a:effectLst/>
              <a:uLnTx/>
              <a:uFillTx/>
              <a:latin typeface="Arial Narrow"/>
              <a:ea typeface="+mn-ea"/>
            </a:endParaRPr>
          </a:p>
        </p:txBody>
      </p:sp>
      <p:sp>
        <p:nvSpPr>
          <p:cNvPr id="4" name="Slide Number Placeholder 3">
            <a:extLst>
              <a:ext uri="{FF2B5EF4-FFF2-40B4-BE49-F238E27FC236}">
                <a16:creationId xmlns:a16="http://schemas.microsoft.com/office/drawing/2014/main" id="{E1C5059D-289C-EE43-DB14-319236AD611A}"/>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5" name="Title 4">
            <a:extLst>
              <a:ext uri="{FF2B5EF4-FFF2-40B4-BE49-F238E27FC236}">
                <a16:creationId xmlns:a16="http://schemas.microsoft.com/office/drawing/2014/main" id="{A4F65143-DC57-C55F-B6FA-DB31529DF9F6}"/>
              </a:ext>
            </a:extLst>
          </p:cNvPr>
          <p:cNvSpPr>
            <a:spLocks noGrp="1"/>
          </p:cNvSpPr>
          <p:nvPr>
            <p:ph type="title"/>
          </p:nvPr>
        </p:nvSpPr>
        <p:spPr/>
        <p:txBody>
          <a:bodyPr/>
          <a:lstStyle/>
          <a:p>
            <a:r>
              <a:rPr lang="en-GB" dirty="0"/>
              <a:t>What about pumping?</a:t>
            </a:r>
          </a:p>
        </p:txBody>
      </p:sp>
      <p:sp>
        <p:nvSpPr>
          <p:cNvPr id="6" name="Text Placeholder 5">
            <a:extLst>
              <a:ext uri="{FF2B5EF4-FFF2-40B4-BE49-F238E27FC236}">
                <a16:creationId xmlns:a16="http://schemas.microsoft.com/office/drawing/2014/main" id="{128402B4-A4E9-A52E-1C50-5E3BEAA15934}"/>
              </a:ext>
            </a:extLst>
          </p:cNvPr>
          <p:cNvSpPr>
            <a:spLocks noGrp="1"/>
          </p:cNvSpPr>
          <p:nvPr>
            <p:ph type="body" sz="quarter" idx="12"/>
          </p:nvPr>
        </p:nvSpPr>
        <p:spPr>
          <a:xfrm>
            <a:off x="150540" y="1349784"/>
            <a:ext cx="4493468" cy="3203166"/>
          </a:xfrm>
        </p:spPr>
        <p:txBody>
          <a:bodyPr>
            <a:normAutofit fontScale="47500" lnSpcReduction="20000"/>
          </a:bodyPr>
          <a:lstStyle/>
          <a:p>
            <a:pPr>
              <a:lnSpc>
                <a:spcPct val="120000"/>
              </a:lnSpc>
              <a:spcAft>
                <a:spcPts val="0"/>
              </a:spcAft>
            </a:pPr>
            <a:r>
              <a:rPr lang="en-GB" dirty="0"/>
              <a:t>Two separate volumes: Absorber and RF cavity</a:t>
            </a:r>
          </a:p>
          <a:p>
            <a:pPr>
              <a:lnSpc>
                <a:spcPct val="120000"/>
              </a:lnSpc>
              <a:spcAft>
                <a:spcPts val="0"/>
              </a:spcAft>
            </a:pPr>
            <a:r>
              <a:rPr lang="en-GB" dirty="0"/>
              <a:t>RF cavity:</a:t>
            </a:r>
          </a:p>
          <a:p>
            <a:pPr marL="0" indent="0">
              <a:lnSpc>
                <a:spcPct val="120000"/>
              </a:lnSpc>
              <a:spcAft>
                <a:spcPts val="0"/>
              </a:spcAft>
              <a:buNone/>
            </a:pPr>
            <a:r>
              <a:rPr lang="en-GB" dirty="0"/>
              <a:t>	Pumping and instrumentation on the waveguide =&gt; To be checked if that is enough</a:t>
            </a:r>
          </a:p>
          <a:p>
            <a:pPr>
              <a:lnSpc>
                <a:spcPct val="120000"/>
              </a:lnSpc>
              <a:spcAft>
                <a:spcPts val="0"/>
              </a:spcAft>
            </a:pPr>
            <a:r>
              <a:rPr lang="en-GB" dirty="0"/>
              <a:t>Absorber:</a:t>
            </a:r>
          </a:p>
          <a:p>
            <a:pPr marL="0" indent="0">
              <a:lnSpc>
                <a:spcPct val="120000"/>
              </a:lnSpc>
              <a:spcAft>
                <a:spcPts val="0"/>
              </a:spcAft>
              <a:buNone/>
            </a:pPr>
            <a:r>
              <a:rPr lang="en-GB" dirty="0"/>
              <a:t>	Small tube for primary pumping and monitoring</a:t>
            </a:r>
          </a:p>
          <a:p>
            <a:pPr>
              <a:lnSpc>
                <a:spcPct val="120000"/>
              </a:lnSpc>
              <a:spcAft>
                <a:spcPts val="0"/>
              </a:spcAft>
            </a:pPr>
            <a:r>
              <a:rPr lang="en-GB" dirty="0" err="1"/>
              <a:t>Pumpdown</a:t>
            </a:r>
            <a:r>
              <a:rPr lang="en-GB" dirty="0"/>
              <a:t> from atmospheric with both volumes connected (control </a:t>
            </a:r>
            <a:r>
              <a:rPr lang="en-GB" dirty="0">
                <a:sym typeface="Symbol" panose="05050102010706020507" pitchFamily="18" charset="2"/>
              </a:rPr>
              <a:t>P) to avoid damaging the RF windows</a:t>
            </a:r>
          </a:p>
          <a:p>
            <a:pPr>
              <a:lnSpc>
                <a:spcPct val="120000"/>
              </a:lnSpc>
              <a:spcAft>
                <a:spcPts val="0"/>
              </a:spcAft>
            </a:pPr>
            <a:r>
              <a:rPr lang="en-GB" dirty="0">
                <a:sym typeface="Symbol" panose="05050102010706020507" pitchFamily="18" charset="2"/>
              </a:rPr>
              <a:t>Control system to ensure the P do not exceed a certain threshold that could damage the window =&gt; Safety valve connecting both volumes</a:t>
            </a:r>
          </a:p>
        </p:txBody>
      </p:sp>
      <p:pic>
        <p:nvPicPr>
          <p:cNvPr id="7" name="Picture Placeholder 31">
            <a:extLst>
              <a:ext uri="{FF2B5EF4-FFF2-40B4-BE49-F238E27FC236}">
                <a16:creationId xmlns:a16="http://schemas.microsoft.com/office/drawing/2014/main" id="{31B2911F-2F1C-4A2B-794B-27D032F5344A}"/>
              </a:ext>
            </a:extLst>
          </p:cNvPr>
          <p:cNvPicPr>
            <a:picLocks noGrp="1" noChangeAspect="1"/>
          </p:cNvPicPr>
          <p:nvPr>
            <p:ph type="pic" sz="quarter" idx="10"/>
          </p:nvPr>
        </p:nvPicPr>
        <p:blipFill>
          <a:blip r:embed="rId2"/>
          <a:srcRect l="334" t="715" r="4375" b="-715"/>
          <a:stretch>
            <a:fillRect/>
          </a:stretch>
        </p:blipFill>
        <p:spPr>
          <a:xfrm>
            <a:off x="4542344" y="1323181"/>
            <a:ext cx="4546987" cy="2463130"/>
          </a:xfrm>
          <a:prstGeom prst="rect">
            <a:avLst/>
          </a:prstGeom>
        </p:spPr>
      </p:pic>
    </p:spTree>
    <p:extLst>
      <p:ext uri="{BB962C8B-B14F-4D97-AF65-F5344CB8AC3E}">
        <p14:creationId xmlns:p14="http://schemas.microsoft.com/office/powerpoint/2010/main" val="853032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B462B2-0CBF-4C38-BD64-6EF38FF43A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7DF15B-A60A-FD90-E76D-E89640625D03}"/>
              </a:ext>
            </a:extLst>
          </p:cNvPr>
          <p:cNvSpPr>
            <a:spLocks noGrp="1"/>
          </p:cNvSpPr>
          <p:nvPr>
            <p:ph type="title"/>
          </p:nvPr>
        </p:nvSpPr>
        <p:spPr>
          <a:xfrm>
            <a:off x="704391" y="-104861"/>
            <a:ext cx="7886700" cy="994172"/>
          </a:xfrm>
        </p:spPr>
        <p:txBody>
          <a:bodyPr>
            <a:normAutofit/>
          </a:bodyPr>
          <a:lstStyle/>
          <a:p>
            <a:r>
              <a:rPr lang="en-GB" sz="1800" b="1"/>
              <a:t>Immediately Available Solutions</a:t>
            </a:r>
          </a:p>
        </p:txBody>
      </p:sp>
      <p:sp>
        <p:nvSpPr>
          <p:cNvPr id="11" name="TextBox 10">
            <a:extLst>
              <a:ext uri="{FF2B5EF4-FFF2-40B4-BE49-F238E27FC236}">
                <a16:creationId xmlns:a16="http://schemas.microsoft.com/office/drawing/2014/main" id="{4C39E621-1034-5316-C612-1273827F0C09}"/>
              </a:ext>
            </a:extLst>
          </p:cNvPr>
          <p:cNvSpPr txBox="1"/>
          <p:nvPr/>
        </p:nvSpPr>
        <p:spPr>
          <a:xfrm>
            <a:off x="706855" y="541420"/>
            <a:ext cx="7632533" cy="27699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defTabSz="685800"/>
            <a:r>
              <a:rPr lang="en-GB" sz="1350">
                <a:solidFill>
                  <a:prstClr val="black"/>
                </a:solidFill>
                <a:latin typeface="Aptos" panose="020B0004020202020204"/>
              </a:rPr>
              <a:t>Existing solutions at 704MHz are typically single beam devices with peak powers &lt;2MW</a:t>
            </a:r>
          </a:p>
        </p:txBody>
      </p:sp>
      <p:graphicFrame>
        <p:nvGraphicFramePr>
          <p:cNvPr id="4" name="Table 3">
            <a:extLst>
              <a:ext uri="{FF2B5EF4-FFF2-40B4-BE49-F238E27FC236}">
                <a16:creationId xmlns:a16="http://schemas.microsoft.com/office/drawing/2014/main" id="{05D4D3E1-4835-34E9-F0C6-83A68C944FA4}"/>
              </a:ext>
            </a:extLst>
          </p:cNvPr>
          <p:cNvGraphicFramePr>
            <a:graphicFrameLocks noGrp="1"/>
          </p:cNvGraphicFramePr>
          <p:nvPr/>
        </p:nvGraphicFramePr>
        <p:xfrm>
          <a:off x="3183020" y="1265675"/>
          <a:ext cx="2779294" cy="1432560"/>
        </p:xfrm>
        <a:graphic>
          <a:graphicData uri="http://schemas.openxmlformats.org/drawingml/2006/table">
            <a:tbl>
              <a:tblPr firstRow="1">
                <a:tableStyleId>{5940675A-B579-460E-94D1-54222C63F5DA}</a:tableStyleId>
              </a:tblPr>
              <a:tblGrid>
                <a:gridCol w="1389647">
                  <a:extLst>
                    <a:ext uri="{9D8B030D-6E8A-4147-A177-3AD203B41FA5}">
                      <a16:colId xmlns:a16="http://schemas.microsoft.com/office/drawing/2014/main" val="3021788403"/>
                    </a:ext>
                  </a:extLst>
                </a:gridCol>
                <a:gridCol w="1389647">
                  <a:extLst>
                    <a:ext uri="{9D8B030D-6E8A-4147-A177-3AD203B41FA5}">
                      <a16:colId xmlns:a16="http://schemas.microsoft.com/office/drawing/2014/main" val="2793081570"/>
                    </a:ext>
                  </a:extLst>
                </a:gridCol>
              </a:tblGrid>
              <a:tr h="251460">
                <a:tc>
                  <a:txBody>
                    <a:bodyPr/>
                    <a:lstStyle/>
                    <a:p>
                      <a:pPr algn="ctr"/>
                      <a:r>
                        <a:rPr lang="en-GB" sz="1200" dirty="0"/>
                        <a:t>VKP7952</a:t>
                      </a:r>
                    </a:p>
                  </a:txBody>
                  <a:tcPr marL="68580" marR="68580" marT="34290" marB="34290"/>
                </a:tc>
                <a:tc>
                  <a:txBody>
                    <a:bodyPr/>
                    <a:lstStyle/>
                    <a:p>
                      <a:pPr algn="ctr"/>
                      <a:r>
                        <a:rPr lang="en-GB" sz="1200" dirty="0"/>
                        <a:t>VKP8292A</a:t>
                      </a:r>
                    </a:p>
                  </a:txBody>
                  <a:tcPr marL="68580" marR="68580" marT="34290" marB="34290"/>
                </a:tc>
                <a:extLst>
                  <a:ext uri="{0D108BD9-81ED-4DB2-BD59-A6C34878D82A}">
                    <a16:rowId xmlns:a16="http://schemas.microsoft.com/office/drawing/2014/main" val="1046200587"/>
                  </a:ext>
                </a:extLst>
              </a:tr>
              <a:tr h="228600">
                <a:tc>
                  <a:txBody>
                    <a:bodyPr/>
                    <a:lstStyle/>
                    <a:p>
                      <a:pPr algn="ctr"/>
                      <a:r>
                        <a:rPr lang="en-GB" sz="1100" dirty="0"/>
                        <a:t>Frequency - 704MHz</a:t>
                      </a:r>
                    </a:p>
                  </a:txBody>
                  <a:tcPr marL="68580" marR="68580" marT="34290" marB="34290"/>
                </a:tc>
                <a:tc>
                  <a:txBody>
                    <a:bodyPr/>
                    <a:lstStyle/>
                    <a:p>
                      <a:pPr algn="ctr"/>
                      <a:r>
                        <a:rPr lang="en-GB" sz="1100" dirty="0"/>
                        <a:t>Frequency - 704MHz</a:t>
                      </a:r>
                    </a:p>
                  </a:txBody>
                  <a:tcPr marL="68580" marR="68580" marT="34290" marB="34290"/>
                </a:tc>
                <a:extLst>
                  <a:ext uri="{0D108BD9-81ED-4DB2-BD59-A6C34878D82A}">
                    <a16:rowId xmlns:a16="http://schemas.microsoft.com/office/drawing/2014/main" val="24389326"/>
                  </a:ext>
                </a:extLst>
              </a:tr>
              <a:tr h="228600">
                <a:tc>
                  <a:txBody>
                    <a:bodyPr/>
                    <a:lstStyle/>
                    <a:p>
                      <a:pPr algn="ctr"/>
                      <a:r>
                        <a:rPr lang="en-GB" sz="1100" dirty="0"/>
                        <a:t>Peak Power – 1.3MW</a:t>
                      </a:r>
                    </a:p>
                  </a:txBody>
                  <a:tcPr marL="68580" marR="68580" marT="34290" marB="34290"/>
                </a:tc>
                <a:tc>
                  <a:txBody>
                    <a:bodyPr/>
                    <a:lstStyle/>
                    <a:p>
                      <a:pPr algn="ctr"/>
                      <a:r>
                        <a:rPr lang="en-GB" sz="1100" dirty="0"/>
                        <a:t>Peak Power – 1.5MW</a:t>
                      </a:r>
                    </a:p>
                  </a:txBody>
                  <a:tcPr marL="68580" marR="68580" marT="34290" marB="34290"/>
                </a:tc>
                <a:extLst>
                  <a:ext uri="{0D108BD9-81ED-4DB2-BD59-A6C34878D82A}">
                    <a16:rowId xmlns:a16="http://schemas.microsoft.com/office/drawing/2014/main" val="3321878274"/>
                  </a:ext>
                </a:extLst>
              </a:tr>
              <a:tr h="228600">
                <a:tc>
                  <a:txBody>
                    <a:bodyPr/>
                    <a:lstStyle/>
                    <a:p>
                      <a:pPr algn="ctr"/>
                      <a:r>
                        <a:rPr lang="en-GB" sz="1100" dirty="0"/>
                        <a:t>Efficiency – 65%</a:t>
                      </a:r>
                    </a:p>
                  </a:txBody>
                  <a:tcPr marL="68580" marR="68580" marT="34290" marB="34290"/>
                </a:tc>
                <a:tc>
                  <a:txBody>
                    <a:bodyPr/>
                    <a:lstStyle/>
                    <a:p>
                      <a:pPr algn="ctr"/>
                      <a:r>
                        <a:rPr lang="en-GB" sz="1100" dirty="0"/>
                        <a:t>Efficiency – 65%</a:t>
                      </a:r>
                    </a:p>
                  </a:txBody>
                  <a:tcPr marL="68580" marR="68580" marT="34290" marB="34290"/>
                </a:tc>
                <a:extLst>
                  <a:ext uri="{0D108BD9-81ED-4DB2-BD59-A6C34878D82A}">
                    <a16:rowId xmlns:a16="http://schemas.microsoft.com/office/drawing/2014/main" val="371782017"/>
                  </a:ext>
                </a:extLst>
              </a:tr>
              <a:tr h="228600">
                <a:tc>
                  <a:txBody>
                    <a:bodyPr/>
                    <a:lstStyle/>
                    <a:p>
                      <a:pPr lvl="0" algn="ctr">
                        <a:buNone/>
                      </a:pPr>
                      <a:r>
                        <a:rPr lang="en-GB" sz="1100" b="0" i="0" u="none" strike="noStrike" noProof="0" dirty="0">
                          <a:solidFill>
                            <a:srgbClr val="000000"/>
                          </a:solidFill>
                          <a:latin typeface="Aptos"/>
                        </a:rPr>
                        <a:t>µPerveance</a:t>
                      </a:r>
                      <a:r>
                        <a:rPr lang="en-GB" sz="1100" dirty="0"/>
                        <a:t> – 0.71</a:t>
                      </a:r>
                    </a:p>
                  </a:txBody>
                  <a:tcPr marL="68580" marR="68580" marT="34290" marB="34290"/>
                </a:tc>
                <a:tc>
                  <a:txBody>
                    <a:bodyPr/>
                    <a:lstStyle/>
                    <a:p>
                      <a:pPr lvl="0" algn="ctr">
                        <a:buNone/>
                      </a:pPr>
                      <a:r>
                        <a:rPr lang="en-GB" sz="1100" b="0" i="0" u="none" strike="noStrike" noProof="0" dirty="0">
                          <a:solidFill>
                            <a:srgbClr val="000000"/>
                          </a:solidFill>
                          <a:latin typeface="Aptos"/>
                        </a:rPr>
                        <a:t>µPerveance</a:t>
                      </a:r>
                      <a:r>
                        <a:rPr lang="en-GB" sz="1100" dirty="0"/>
                        <a:t> – 0.58</a:t>
                      </a:r>
                    </a:p>
                  </a:txBody>
                  <a:tcPr marL="68580" marR="68580" marT="34290" marB="34290"/>
                </a:tc>
                <a:extLst>
                  <a:ext uri="{0D108BD9-81ED-4DB2-BD59-A6C34878D82A}">
                    <a16:rowId xmlns:a16="http://schemas.microsoft.com/office/drawing/2014/main" val="3999704124"/>
                  </a:ext>
                </a:extLst>
              </a:tr>
              <a:tr h="228600">
                <a:tc>
                  <a:txBody>
                    <a:bodyPr/>
                    <a:lstStyle/>
                    <a:p>
                      <a:pPr algn="ctr"/>
                      <a:r>
                        <a:rPr lang="en-GB" sz="1100" dirty="0"/>
                        <a:t>Total Length – 4.72m</a:t>
                      </a:r>
                    </a:p>
                  </a:txBody>
                  <a:tcPr marL="68580" marR="68580" marT="34290" marB="34290"/>
                </a:tc>
                <a:tc>
                  <a:txBody>
                    <a:bodyPr/>
                    <a:lstStyle/>
                    <a:p>
                      <a:pPr algn="ctr"/>
                      <a:r>
                        <a:rPr lang="en-GB" sz="1100" dirty="0"/>
                        <a:t>Total Length - 3.88m</a:t>
                      </a:r>
                    </a:p>
                  </a:txBody>
                  <a:tcPr marL="68580" marR="68580" marT="34290" marB="34290"/>
                </a:tc>
                <a:extLst>
                  <a:ext uri="{0D108BD9-81ED-4DB2-BD59-A6C34878D82A}">
                    <a16:rowId xmlns:a16="http://schemas.microsoft.com/office/drawing/2014/main" val="1003607735"/>
                  </a:ext>
                </a:extLst>
              </a:tr>
            </a:tbl>
          </a:graphicData>
        </a:graphic>
      </p:graphicFrame>
      <p:graphicFrame>
        <p:nvGraphicFramePr>
          <p:cNvPr id="5" name="Table 4">
            <a:extLst>
              <a:ext uri="{FF2B5EF4-FFF2-40B4-BE49-F238E27FC236}">
                <a16:creationId xmlns:a16="http://schemas.microsoft.com/office/drawing/2014/main" id="{85B8EEB2-24C7-4ACC-E117-333C1513DC16}"/>
              </a:ext>
            </a:extLst>
          </p:cNvPr>
          <p:cNvGraphicFramePr>
            <a:graphicFrameLocks noGrp="1"/>
          </p:cNvGraphicFramePr>
          <p:nvPr/>
        </p:nvGraphicFramePr>
        <p:xfrm>
          <a:off x="6445619" y="1265054"/>
          <a:ext cx="2083908" cy="1432560"/>
        </p:xfrm>
        <a:graphic>
          <a:graphicData uri="http://schemas.openxmlformats.org/drawingml/2006/table">
            <a:tbl>
              <a:tblPr firstRow="1">
                <a:tableStyleId>{5940675A-B579-460E-94D1-54222C63F5DA}</a:tableStyleId>
              </a:tblPr>
              <a:tblGrid>
                <a:gridCol w="2083908">
                  <a:extLst>
                    <a:ext uri="{9D8B030D-6E8A-4147-A177-3AD203B41FA5}">
                      <a16:colId xmlns:a16="http://schemas.microsoft.com/office/drawing/2014/main" val="3021788403"/>
                    </a:ext>
                  </a:extLst>
                </a:gridCol>
              </a:tblGrid>
              <a:tr h="251460">
                <a:tc>
                  <a:txBody>
                    <a:bodyPr/>
                    <a:lstStyle/>
                    <a:p>
                      <a:pPr algn="ctr"/>
                      <a:r>
                        <a:rPr lang="en-GB" sz="1200" dirty="0"/>
                        <a:t>TH2180</a:t>
                      </a:r>
                    </a:p>
                  </a:txBody>
                  <a:tcPr marL="68580" marR="68580" marT="34290" marB="34290"/>
                </a:tc>
                <a:extLst>
                  <a:ext uri="{0D108BD9-81ED-4DB2-BD59-A6C34878D82A}">
                    <a16:rowId xmlns:a16="http://schemas.microsoft.com/office/drawing/2014/main" val="1046200587"/>
                  </a:ext>
                </a:extLst>
              </a:tr>
              <a:tr h="228600">
                <a:tc>
                  <a:txBody>
                    <a:bodyPr/>
                    <a:lstStyle/>
                    <a:p>
                      <a:pPr algn="ctr"/>
                      <a:r>
                        <a:rPr lang="en-GB" sz="1100" dirty="0"/>
                        <a:t>Frequency - 704MHz</a:t>
                      </a:r>
                    </a:p>
                  </a:txBody>
                  <a:tcPr marL="68580" marR="68580" marT="34290" marB="34290"/>
                </a:tc>
                <a:extLst>
                  <a:ext uri="{0D108BD9-81ED-4DB2-BD59-A6C34878D82A}">
                    <a16:rowId xmlns:a16="http://schemas.microsoft.com/office/drawing/2014/main" val="24389326"/>
                  </a:ext>
                </a:extLst>
              </a:tr>
              <a:tr h="228600">
                <a:tc>
                  <a:txBody>
                    <a:bodyPr/>
                    <a:lstStyle/>
                    <a:p>
                      <a:pPr algn="ctr"/>
                      <a:r>
                        <a:rPr lang="en-GB" sz="1100" dirty="0"/>
                        <a:t>Peak Power – 1.5MW</a:t>
                      </a:r>
                    </a:p>
                  </a:txBody>
                  <a:tcPr marL="68580" marR="68580" marT="34290" marB="34290"/>
                </a:tc>
                <a:extLst>
                  <a:ext uri="{0D108BD9-81ED-4DB2-BD59-A6C34878D82A}">
                    <a16:rowId xmlns:a16="http://schemas.microsoft.com/office/drawing/2014/main" val="3321878274"/>
                  </a:ext>
                </a:extLst>
              </a:tr>
              <a:tr h="228600">
                <a:tc>
                  <a:txBody>
                    <a:bodyPr/>
                    <a:lstStyle/>
                    <a:p>
                      <a:pPr algn="ctr"/>
                      <a:r>
                        <a:rPr lang="en-GB" sz="1100" dirty="0"/>
                        <a:t>Efficiency – 69%</a:t>
                      </a:r>
                    </a:p>
                  </a:txBody>
                  <a:tcPr marL="68580" marR="68580" marT="34290" marB="34290"/>
                </a:tc>
                <a:extLst>
                  <a:ext uri="{0D108BD9-81ED-4DB2-BD59-A6C34878D82A}">
                    <a16:rowId xmlns:a16="http://schemas.microsoft.com/office/drawing/2014/main" val="371782017"/>
                  </a:ext>
                </a:extLst>
              </a:tr>
              <a:tr h="228600">
                <a:tc>
                  <a:txBody>
                    <a:bodyPr/>
                    <a:lstStyle/>
                    <a:p>
                      <a:pPr lvl="0" algn="ctr">
                        <a:buNone/>
                      </a:pPr>
                      <a:r>
                        <a:rPr lang="en-GB" sz="1100" b="0" i="0" u="none" strike="noStrike" noProof="0">
                          <a:solidFill>
                            <a:srgbClr val="000000"/>
                          </a:solidFill>
                          <a:latin typeface="Aptos"/>
                        </a:rPr>
                        <a:t>µPerveance </a:t>
                      </a:r>
                      <a:r>
                        <a:rPr lang="en-GB" sz="1100" dirty="0"/>
                        <a:t>– 0.6</a:t>
                      </a:r>
                    </a:p>
                  </a:txBody>
                  <a:tcPr marL="68580" marR="68580" marT="34290" marB="34290"/>
                </a:tc>
                <a:extLst>
                  <a:ext uri="{0D108BD9-81ED-4DB2-BD59-A6C34878D82A}">
                    <a16:rowId xmlns:a16="http://schemas.microsoft.com/office/drawing/2014/main" val="3999704124"/>
                  </a:ext>
                </a:extLst>
              </a:tr>
              <a:tr h="228600">
                <a:tc>
                  <a:txBody>
                    <a:bodyPr/>
                    <a:lstStyle/>
                    <a:p>
                      <a:pPr algn="ctr"/>
                      <a:r>
                        <a:rPr lang="en-GB" sz="1100" dirty="0"/>
                        <a:t>Total Length – 4.5m</a:t>
                      </a:r>
                    </a:p>
                  </a:txBody>
                  <a:tcPr marL="68580" marR="68580" marT="34290" marB="34290"/>
                </a:tc>
                <a:extLst>
                  <a:ext uri="{0D108BD9-81ED-4DB2-BD59-A6C34878D82A}">
                    <a16:rowId xmlns:a16="http://schemas.microsoft.com/office/drawing/2014/main" val="1003607735"/>
                  </a:ext>
                </a:extLst>
              </a:tr>
            </a:tbl>
          </a:graphicData>
        </a:graphic>
      </p:graphicFrame>
      <p:graphicFrame>
        <p:nvGraphicFramePr>
          <p:cNvPr id="6" name="Table 5">
            <a:extLst>
              <a:ext uri="{FF2B5EF4-FFF2-40B4-BE49-F238E27FC236}">
                <a16:creationId xmlns:a16="http://schemas.microsoft.com/office/drawing/2014/main" id="{879AB049-4A76-0CF0-664E-F6238E6E8CE6}"/>
              </a:ext>
            </a:extLst>
          </p:cNvPr>
          <p:cNvGraphicFramePr>
            <a:graphicFrameLocks noGrp="1"/>
          </p:cNvGraphicFramePr>
          <p:nvPr/>
        </p:nvGraphicFramePr>
        <p:xfrm>
          <a:off x="703408" y="1265674"/>
          <a:ext cx="2083295" cy="1432560"/>
        </p:xfrm>
        <a:graphic>
          <a:graphicData uri="http://schemas.openxmlformats.org/drawingml/2006/table">
            <a:tbl>
              <a:tblPr firstRow="1">
                <a:tableStyleId>{5940675A-B579-460E-94D1-54222C63F5DA}</a:tableStyleId>
              </a:tblPr>
              <a:tblGrid>
                <a:gridCol w="2083295">
                  <a:extLst>
                    <a:ext uri="{9D8B030D-6E8A-4147-A177-3AD203B41FA5}">
                      <a16:colId xmlns:a16="http://schemas.microsoft.com/office/drawing/2014/main" val="3021788403"/>
                    </a:ext>
                  </a:extLst>
                </a:gridCol>
              </a:tblGrid>
              <a:tr h="251460">
                <a:tc>
                  <a:txBody>
                    <a:bodyPr/>
                    <a:lstStyle/>
                    <a:p>
                      <a:pPr algn="ctr"/>
                      <a:r>
                        <a:rPr lang="en-GB" sz="1200" dirty="0"/>
                        <a:t>E37504</a:t>
                      </a:r>
                    </a:p>
                  </a:txBody>
                  <a:tcPr marL="68580" marR="68580" marT="34290" marB="34290"/>
                </a:tc>
                <a:extLst>
                  <a:ext uri="{0D108BD9-81ED-4DB2-BD59-A6C34878D82A}">
                    <a16:rowId xmlns:a16="http://schemas.microsoft.com/office/drawing/2014/main" val="1046200587"/>
                  </a:ext>
                </a:extLst>
              </a:tr>
              <a:tr h="228600">
                <a:tc>
                  <a:txBody>
                    <a:bodyPr/>
                    <a:lstStyle/>
                    <a:p>
                      <a:pPr algn="ctr"/>
                      <a:r>
                        <a:rPr lang="en-GB" sz="1100" dirty="0"/>
                        <a:t>Frequency - 704MHz</a:t>
                      </a:r>
                    </a:p>
                  </a:txBody>
                  <a:tcPr marL="68580" marR="68580" marT="34290" marB="34290"/>
                </a:tc>
                <a:extLst>
                  <a:ext uri="{0D108BD9-81ED-4DB2-BD59-A6C34878D82A}">
                    <a16:rowId xmlns:a16="http://schemas.microsoft.com/office/drawing/2014/main" val="24389326"/>
                  </a:ext>
                </a:extLst>
              </a:tr>
              <a:tr h="228600">
                <a:tc>
                  <a:txBody>
                    <a:bodyPr/>
                    <a:lstStyle/>
                    <a:p>
                      <a:pPr algn="ctr"/>
                      <a:r>
                        <a:rPr lang="en-GB" sz="1100" dirty="0"/>
                        <a:t>Peak Power – 1.5MW</a:t>
                      </a:r>
                    </a:p>
                  </a:txBody>
                  <a:tcPr marL="68580" marR="68580" marT="34290" marB="34290"/>
                </a:tc>
                <a:extLst>
                  <a:ext uri="{0D108BD9-81ED-4DB2-BD59-A6C34878D82A}">
                    <a16:rowId xmlns:a16="http://schemas.microsoft.com/office/drawing/2014/main" val="3321878274"/>
                  </a:ext>
                </a:extLst>
              </a:tr>
              <a:tr h="228600">
                <a:tc>
                  <a:txBody>
                    <a:bodyPr/>
                    <a:lstStyle/>
                    <a:p>
                      <a:pPr algn="ctr"/>
                      <a:r>
                        <a:rPr lang="en-GB" sz="1100" dirty="0"/>
                        <a:t>Efficiency – 66%</a:t>
                      </a:r>
                    </a:p>
                  </a:txBody>
                  <a:tcPr marL="68580" marR="68580" marT="34290" marB="34290"/>
                </a:tc>
                <a:extLst>
                  <a:ext uri="{0D108BD9-81ED-4DB2-BD59-A6C34878D82A}">
                    <a16:rowId xmlns:a16="http://schemas.microsoft.com/office/drawing/2014/main" val="371782017"/>
                  </a:ext>
                </a:extLst>
              </a:tr>
              <a:tr h="228600">
                <a:tc>
                  <a:txBody>
                    <a:bodyPr/>
                    <a:lstStyle/>
                    <a:p>
                      <a:pPr lvl="0" algn="ctr">
                        <a:buNone/>
                      </a:pPr>
                      <a:r>
                        <a:rPr lang="en-GB" sz="1100" b="0" i="0" u="none" strike="noStrike" noProof="0">
                          <a:solidFill>
                            <a:srgbClr val="000000"/>
                          </a:solidFill>
                          <a:latin typeface="Aptos"/>
                        </a:rPr>
                        <a:t>µPerveance</a:t>
                      </a:r>
                      <a:r>
                        <a:rPr lang="en-GB" sz="1100"/>
                        <a:t>– 0.59</a:t>
                      </a:r>
                    </a:p>
                  </a:txBody>
                  <a:tcPr marL="68580" marR="68580" marT="34290" marB="34290"/>
                </a:tc>
                <a:extLst>
                  <a:ext uri="{0D108BD9-81ED-4DB2-BD59-A6C34878D82A}">
                    <a16:rowId xmlns:a16="http://schemas.microsoft.com/office/drawing/2014/main" val="3999704124"/>
                  </a:ext>
                </a:extLst>
              </a:tr>
              <a:tr h="228600">
                <a:tc>
                  <a:txBody>
                    <a:bodyPr/>
                    <a:lstStyle/>
                    <a:p>
                      <a:pPr algn="ctr"/>
                      <a:r>
                        <a:rPr lang="en-GB" sz="1100" dirty="0"/>
                        <a:t>Total Length – 3m</a:t>
                      </a:r>
                    </a:p>
                  </a:txBody>
                  <a:tcPr marL="68580" marR="68580" marT="34290" marB="34290"/>
                </a:tc>
                <a:extLst>
                  <a:ext uri="{0D108BD9-81ED-4DB2-BD59-A6C34878D82A}">
                    <a16:rowId xmlns:a16="http://schemas.microsoft.com/office/drawing/2014/main" val="1003607735"/>
                  </a:ext>
                </a:extLst>
              </a:tr>
            </a:tbl>
          </a:graphicData>
        </a:graphic>
      </p:graphicFrame>
      <p:pic>
        <p:nvPicPr>
          <p:cNvPr id="8" name="Picture 7" descr="A red and white logo&#10;&#10;AI-generated content may be incorrect.">
            <a:extLst>
              <a:ext uri="{FF2B5EF4-FFF2-40B4-BE49-F238E27FC236}">
                <a16:creationId xmlns:a16="http://schemas.microsoft.com/office/drawing/2014/main" id="{0C2E2245-CC43-EA2B-9931-7391F44F3E6D}"/>
              </a:ext>
            </a:extLst>
          </p:cNvPr>
          <p:cNvPicPr>
            <a:picLocks noChangeAspect="1"/>
          </p:cNvPicPr>
          <p:nvPr/>
        </p:nvPicPr>
        <p:blipFill>
          <a:blip r:embed="rId2"/>
          <a:stretch>
            <a:fillRect/>
          </a:stretch>
        </p:blipFill>
        <p:spPr>
          <a:xfrm>
            <a:off x="1157201" y="820573"/>
            <a:ext cx="1156418" cy="380013"/>
          </a:xfrm>
          <a:prstGeom prst="rect">
            <a:avLst/>
          </a:prstGeom>
        </p:spPr>
      </p:pic>
      <p:pic>
        <p:nvPicPr>
          <p:cNvPr id="9" name="Picture 8" descr="A logo with text on it&#10;&#10;AI-generated content may be incorrect.">
            <a:extLst>
              <a:ext uri="{FF2B5EF4-FFF2-40B4-BE49-F238E27FC236}">
                <a16:creationId xmlns:a16="http://schemas.microsoft.com/office/drawing/2014/main" id="{92578598-AAF6-9169-5A4B-6393708795D2}"/>
              </a:ext>
            </a:extLst>
          </p:cNvPr>
          <p:cNvPicPr>
            <a:picLocks noChangeAspect="1"/>
          </p:cNvPicPr>
          <p:nvPr/>
        </p:nvPicPr>
        <p:blipFill>
          <a:blip r:embed="rId3"/>
          <a:stretch>
            <a:fillRect/>
          </a:stretch>
        </p:blipFill>
        <p:spPr>
          <a:xfrm>
            <a:off x="3883761" y="867618"/>
            <a:ext cx="1376479" cy="369559"/>
          </a:xfrm>
          <a:prstGeom prst="rect">
            <a:avLst/>
          </a:prstGeom>
        </p:spPr>
      </p:pic>
      <p:pic>
        <p:nvPicPr>
          <p:cNvPr id="12" name="Picture 11" descr="A blue and black logo&#10;&#10;AI-generated content may be incorrect.">
            <a:extLst>
              <a:ext uri="{FF2B5EF4-FFF2-40B4-BE49-F238E27FC236}">
                <a16:creationId xmlns:a16="http://schemas.microsoft.com/office/drawing/2014/main" id="{668D2D76-4C27-F580-794B-F16FA7DFF603}"/>
              </a:ext>
            </a:extLst>
          </p:cNvPr>
          <p:cNvPicPr>
            <a:picLocks noChangeAspect="1"/>
          </p:cNvPicPr>
          <p:nvPr/>
        </p:nvPicPr>
        <p:blipFill>
          <a:blip r:embed="rId4"/>
          <a:stretch>
            <a:fillRect/>
          </a:stretch>
        </p:blipFill>
        <p:spPr>
          <a:xfrm>
            <a:off x="6715127" y="812645"/>
            <a:ext cx="1540262" cy="486473"/>
          </a:xfrm>
          <a:prstGeom prst="rect">
            <a:avLst/>
          </a:prstGeom>
        </p:spPr>
      </p:pic>
      <p:sp>
        <p:nvSpPr>
          <p:cNvPr id="10" name="TextBox 9">
            <a:extLst>
              <a:ext uri="{FF2B5EF4-FFF2-40B4-BE49-F238E27FC236}">
                <a16:creationId xmlns:a16="http://schemas.microsoft.com/office/drawing/2014/main" id="{D962D1F0-A5C9-A4CB-BB17-C1F46BD03AC0}"/>
              </a:ext>
            </a:extLst>
          </p:cNvPr>
          <p:cNvSpPr txBox="1"/>
          <p:nvPr/>
        </p:nvSpPr>
        <p:spPr>
          <a:xfrm>
            <a:off x="5711449" y="4954915"/>
            <a:ext cx="1341938" cy="20774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defTabSz="685800"/>
            <a:r>
              <a:rPr lang="en-US" sz="900">
                <a:solidFill>
                  <a:prstClr val="black"/>
                </a:solidFill>
                <a:latin typeface="Aptos" panose="020B0004020202020204"/>
              </a:rPr>
              <a:t>Thales TH2180</a:t>
            </a:r>
          </a:p>
        </p:txBody>
      </p:sp>
      <p:sp>
        <p:nvSpPr>
          <p:cNvPr id="13" name="TextBox 12">
            <a:extLst>
              <a:ext uri="{FF2B5EF4-FFF2-40B4-BE49-F238E27FC236}">
                <a16:creationId xmlns:a16="http://schemas.microsoft.com/office/drawing/2014/main" id="{EAB2A915-DEF7-24C0-9CBD-E5ECAD50F66E}"/>
              </a:ext>
            </a:extLst>
          </p:cNvPr>
          <p:cNvSpPr txBox="1"/>
          <p:nvPr/>
        </p:nvSpPr>
        <p:spPr>
          <a:xfrm>
            <a:off x="2537182" y="4929790"/>
            <a:ext cx="1410952" cy="20774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defTabSz="685800"/>
            <a:r>
              <a:rPr lang="en-US" sz="900">
                <a:solidFill>
                  <a:prstClr val="black"/>
                </a:solidFill>
                <a:latin typeface="Aptos" panose="020B0004020202020204"/>
              </a:rPr>
              <a:t>CPI VKP-8292A</a:t>
            </a:r>
          </a:p>
        </p:txBody>
      </p:sp>
      <p:pic>
        <p:nvPicPr>
          <p:cNvPr id="14" name="Picture 13" descr="A red and white machine&#10;&#10;AI-generated content may be incorrect.">
            <a:extLst>
              <a:ext uri="{FF2B5EF4-FFF2-40B4-BE49-F238E27FC236}">
                <a16:creationId xmlns:a16="http://schemas.microsoft.com/office/drawing/2014/main" id="{904E21ED-55DE-96E7-ADC1-6E7C40F65749}"/>
              </a:ext>
            </a:extLst>
          </p:cNvPr>
          <p:cNvPicPr>
            <a:picLocks noChangeAspect="1"/>
          </p:cNvPicPr>
          <p:nvPr/>
        </p:nvPicPr>
        <p:blipFill>
          <a:blip r:embed="rId5"/>
          <a:stretch>
            <a:fillRect/>
          </a:stretch>
        </p:blipFill>
        <p:spPr>
          <a:xfrm>
            <a:off x="2288963" y="2837288"/>
            <a:ext cx="1339192" cy="2089460"/>
          </a:xfrm>
          <a:prstGeom prst="rect">
            <a:avLst/>
          </a:prstGeom>
        </p:spPr>
      </p:pic>
      <p:pic>
        <p:nvPicPr>
          <p:cNvPr id="15" name="Picture 14" descr="A large white and blue tower&#10;&#10;AI-generated content may be incorrect.">
            <a:extLst>
              <a:ext uri="{FF2B5EF4-FFF2-40B4-BE49-F238E27FC236}">
                <a16:creationId xmlns:a16="http://schemas.microsoft.com/office/drawing/2014/main" id="{44F57D67-823E-3119-5F9C-4CDD0AB4FCA7}"/>
              </a:ext>
            </a:extLst>
          </p:cNvPr>
          <p:cNvPicPr>
            <a:picLocks noChangeAspect="1"/>
          </p:cNvPicPr>
          <p:nvPr/>
        </p:nvPicPr>
        <p:blipFill>
          <a:blip r:embed="rId6"/>
          <a:stretch>
            <a:fillRect/>
          </a:stretch>
        </p:blipFill>
        <p:spPr>
          <a:xfrm>
            <a:off x="5623525" y="2865165"/>
            <a:ext cx="1095956" cy="2089460"/>
          </a:xfrm>
          <a:prstGeom prst="rect">
            <a:avLst/>
          </a:prstGeom>
        </p:spPr>
      </p:pic>
      <p:sp>
        <p:nvSpPr>
          <p:cNvPr id="3" name="Footer Placeholder 2">
            <a:extLst>
              <a:ext uri="{FF2B5EF4-FFF2-40B4-BE49-F238E27FC236}">
                <a16:creationId xmlns:a16="http://schemas.microsoft.com/office/drawing/2014/main" id="{614489F7-7F35-3AE5-EFF9-A1B5E05D0E28}"/>
              </a:ext>
            </a:extLst>
          </p:cNvPr>
          <p:cNvSpPr>
            <a:spLocks noGrp="1"/>
          </p:cNvSpPr>
          <p:nvPr>
            <p:ph type="ftr" sz="quarter" idx="11"/>
          </p:nvPr>
        </p:nvSpPr>
        <p:spPr/>
        <p:txBody>
          <a:bodyPr/>
          <a:lstStyle/>
          <a:p>
            <a:r>
              <a:rPr lang="en-GB"/>
              <a:t>IMCC Cooling Demonstrator Workshop - 5-7 Nov 2025 - R. Losito</a:t>
            </a:r>
          </a:p>
        </p:txBody>
      </p:sp>
      <p:sp>
        <p:nvSpPr>
          <p:cNvPr id="7" name="Slide Number Placeholder 6">
            <a:extLst>
              <a:ext uri="{FF2B5EF4-FFF2-40B4-BE49-F238E27FC236}">
                <a16:creationId xmlns:a16="http://schemas.microsoft.com/office/drawing/2014/main" id="{0D979663-7098-4584-CD39-9A7018546B43}"/>
              </a:ext>
            </a:extLst>
          </p:cNvPr>
          <p:cNvSpPr>
            <a:spLocks noGrp="1"/>
          </p:cNvSpPr>
          <p:nvPr>
            <p:ph type="sldNum" sz="quarter" idx="12"/>
          </p:nvPr>
        </p:nvSpPr>
        <p:spPr/>
        <p:txBody>
          <a:bodyPr/>
          <a:lstStyle/>
          <a:p>
            <a:fld id="{330EA680-D336-4FF7-8B7A-9848BB0A1C32}" type="slidenum">
              <a:rPr lang="en-GB" smtClean="0"/>
              <a:t>24</a:t>
            </a:fld>
            <a:endParaRPr lang="en-GB"/>
          </a:p>
        </p:txBody>
      </p:sp>
    </p:spTree>
    <p:extLst>
      <p:ext uri="{BB962C8B-B14F-4D97-AF65-F5344CB8AC3E}">
        <p14:creationId xmlns:p14="http://schemas.microsoft.com/office/powerpoint/2010/main" val="24725432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60189-2469-C48E-7F46-03F78E5319EC}"/>
              </a:ext>
            </a:extLst>
          </p:cNvPr>
          <p:cNvSpPr>
            <a:spLocks noGrp="1"/>
          </p:cNvSpPr>
          <p:nvPr>
            <p:ph type="title"/>
          </p:nvPr>
        </p:nvSpPr>
        <p:spPr>
          <a:xfrm>
            <a:off x="766361" y="-235686"/>
            <a:ext cx="7886700" cy="994172"/>
          </a:xfrm>
        </p:spPr>
        <p:txBody>
          <a:bodyPr>
            <a:normAutofit/>
          </a:bodyPr>
          <a:lstStyle/>
          <a:p>
            <a:r>
              <a:rPr lang="en-GB" sz="1800" b="1"/>
              <a:t>Direct Scaling Solution</a:t>
            </a:r>
          </a:p>
        </p:txBody>
      </p:sp>
      <p:sp>
        <p:nvSpPr>
          <p:cNvPr id="3" name="Content Placeholder 2">
            <a:extLst>
              <a:ext uri="{FF2B5EF4-FFF2-40B4-BE49-F238E27FC236}">
                <a16:creationId xmlns:a16="http://schemas.microsoft.com/office/drawing/2014/main" id="{3F564320-0DE0-9608-8063-D315AC0B8562}"/>
              </a:ext>
            </a:extLst>
          </p:cNvPr>
          <p:cNvSpPr>
            <a:spLocks noGrp="1"/>
          </p:cNvSpPr>
          <p:nvPr>
            <p:ph idx="1"/>
          </p:nvPr>
        </p:nvSpPr>
        <p:spPr>
          <a:xfrm>
            <a:off x="704391" y="425899"/>
            <a:ext cx="7886700" cy="3263504"/>
          </a:xfrm>
        </p:spPr>
        <p:txBody>
          <a:bodyPr vert="horz" lIns="68580" tIns="34290" rIns="68580" bIns="34290" rtlCol="0" anchor="t">
            <a:normAutofit/>
          </a:bodyPr>
          <a:lstStyle/>
          <a:p>
            <a:r>
              <a:rPr lang="en-GB" sz="1350"/>
              <a:t>A medium-term </a:t>
            </a:r>
            <a:r>
              <a:rPr lang="en-GB" sz="1350" b="1">
                <a:solidFill>
                  <a:schemeClr val="tx2">
                    <a:lumMod val="49000"/>
                    <a:lumOff val="51000"/>
                  </a:schemeClr>
                </a:solidFill>
              </a:rPr>
              <a:t>(3-4 years)</a:t>
            </a:r>
            <a:r>
              <a:rPr lang="en-GB" sz="1350" b="1"/>
              <a:t> </a:t>
            </a:r>
            <a:r>
              <a:rPr lang="en-GB" sz="1350"/>
              <a:t>solution.</a:t>
            </a:r>
            <a:endParaRPr lang="en-US"/>
          </a:p>
          <a:p>
            <a:r>
              <a:rPr lang="en-GB" sz="1350"/>
              <a:t>Directly scaling allows the reuse of elements (gun, focussing, collector*)</a:t>
            </a:r>
          </a:p>
          <a:p>
            <a:endParaRPr lang="en-GB" sz="1350"/>
          </a:p>
          <a:p>
            <a:pPr marL="0" indent="0">
              <a:buNone/>
            </a:pPr>
            <a:endParaRPr lang="en-GB" sz="1350"/>
          </a:p>
          <a:p>
            <a:pPr marL="0" indent="0">
              <a:buNone/>
            </a:pPr>
            <a:endParaRPr lang="en-GB" sz="1350"/>
          </a:p>
          <a:p>
            <a:pPr marL="0" indent="0">
              <a:buNone/>
            </a:pPr>
            <a:endParaRPr lang="en-GB" sz="1350"/>
          </a:p>
          <a:p>
            <a:pPr marL="0" indent="0">
              <a:buNone/>
            </a:pPr>
            <a:endParaRPr lang="en-GB" sz="1350"/>
          </a:p>
        </p:txBody>
      </p:sp>
      <p:sp>
        <p:nvSpPr>
          <p:cNvPr id="4" name="TextBox 3">
            <a:extLst>
              <a:ext uri="{FF2B5EF4-FFF2-40B4-BE49-F238E27FC236}">
                <a16:creationId xmlns:a16="http://schemas.microsoft.com/office/drawing/2014/main" id="{D4F37F66-7312-0D7B-E3B5-8783FA54A615}"/>
              </a:ext>
            </a:extLst>
          </p:cNvPr>
          <p:cNvSpPr txBox="1"/>
          <p:nvPr/>
        </p:nvSpPr>
        <p:spPr>
          <a:xfrm>
            <a:off x="581506" y="4661668"/>
            <a:ext cx="7456860" cy="48474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defTabSz="685800"/>
            <a:r>
              <a:rPr lang="en-GB" sz="1350">
                <a:solidFill>
                  <a:srgbClr val="0E2841">
                    <a:lumMod val="49000"/>
                    <a:lumOff val="51000"/>
                  </a:srgbClr>
                </a:solidFill>
                <a:latin typeface="Aptos" panose="020B0004020202020204"/>
              </a:rPr>
              <a:t>*Collector size can be reduced for this scaling example due to lower duty cycle, lower thermal load.</a:t>
            </a:r>
          </a:p>
          <a:p>
            <a:pPr defTabSz="685800"/>
            <a:endParaRPr lang="en-GB" sz="1350">
              <a:solidFill>
                <a:prstClr val="black"/>
              </a:solidFill>
              <a:latin typeface="Aptos" panose="020B0004020202020204"/>
            </a:endParaRPr>
          </a:p>
        </p:txBody>
      </p:sp>
      <p:pic>
        <p:nvPicPr>
          <p:cNvPr id="5" name="Picture 4" descr="A collage of different types of machinery&#10;&#10;AI-generated content may be incorrect.">
            <a:extLst>
              <a:ext uri="{FF2B5EF4-FFF2-40B4-BE49-F238E27FC236}">
                <a16:creationId xmlns:a16="http://schemas.microsoft.com/office/drawing/2014/main" id="{E6F66989-26EC-95AE-4824-F5BA89E26679}"/>
              </a:ext>
            </a:extLst>
          </p:cNvPr>
          <p:cNvPicPr>
            <a:picLocks noChangeAspect="1"/>
          </p:cNvPicPr>
          <p:nvPr/>
        </p:nvPicPr>
        <p:blipFill>
          <a:blip r:embed="rId3"/>
          <a:stretch>
            <a:fillRect/>
          </a:stretch>
        </p:blipFill>
        <p:spPr>
          <a:xfrm>
            <a:off x="1148681" y="976542"/>
            <a:ext cx="6998122" cy="2880567"/>
          </a:xfrm>
          <a:prstGeom prst="rect">
            <a:avLst/>
          </a:prstGeom>
        </p:spPr>
      </p:pic>
      <p:sp>
        <p:nvSpPr>
          <p:cNvPr id="6" name="TextBox 5">
            <a:extLst>
              <a:ext uri="{FF2B5EF4-FFF2-40B4-BE49-F238E27FC236}">
                <a16:creationId xmlns:a16="http://schemas.microsoft.com/office/drawing/2014/main" id="{1E72128F-6156-E0C7-7BF5-328B31FE42E4}"/>
              </a:ext>
            </a:extLst>
          </p:cNvPr>
          <p:cNvSpPr txBox="1"/>
          <p:nvPr/>
        </p:nvSpPr>
        <p:spPr>
          <a:xfrm>
            <a:off x="1152949" y="3911537"/>
            <a:ext cx="2937672" cy="69249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defTabSz="685800"/>
            <a:r>
              <a:rPr lang="en-GB" sz="1350">
                <a:solidFill>
                  <a:prstClr val="black"/>
                </a:solidFill>
                <a:latin typeface="Aptos" panose="020B0004020202020204"/>
                <a:ea typeface="+mn-lt"/>
                <a:cs typeface="+mn-lt"/>
              </a:rPr>
              <a:t>Frequency: </a:t>
            </a:r>
            <a:r>
              <a:rPr lang="en-GB" sz="1350">
                <a:solidFill>
                  <a:srgbClr val="C00000"/>
                </a:solidFill>
                <a:latin typeface="Aptos" panose="020B0004020202020204"/>
                <a:ea typeface="+mn-lt"/>
                <a:cs typeface="+mn-lt"/>
              </a:rPr>
              <a:t>1.0 GHz</a:t>
            </a:r>
            <a:r>
              <a:rPr lang="en-GB" sz="1350">
                <a:solidFill>
                  <a:prstClr val="black"/>
                </a:solidFill>
                <a:latin typeface="Aptos" panose="020B0004020202020204"/>
                <a:ea typeface="+mn-lt"/>
                <a:cs typeface="+mn-lt"/>
              </a:rPr>
              <a:t> </a:t>
            </a:r>
            <a:endParaRPr lang="en-US" sz="1350">
              <a:solidFill>
                <a:prstClr val="black"/>
              </a:solidFill>
              <a:latin typeface="Aptos" panose="020B0004020202020204"/>
              <a:ea typeface="+mn-lt"/>
              <a:cs typeface="+mn-lt"/>
            </a:endParaRPr>
          </a:p>
          <a:p>
            <a:pPr defTabSz="685800"/>
            <a:r>
              <a:rPr lang="en-GB" sz="1350">
                <a:solidFill>
                  <a:prstClr val="black"/>
                </a:solidFill>
                <a:latin typeface="Aptos" panose="020B0004020202020204"/>
                <a:ea typeface="+mn-lt"/>
                <a:cs typeface="+mn-lt"/>
              </a:rPr>
              <a:t>Peak RF Power: 20 MW </a:t>
            </a:r>
            <a:endParaRPr lang="en-US" sz="1350">
              <a:solidFill>
                <a:prstClr val="black"/>
              </a:solidFill>
              <a:latin typeface="Aptos" panose="020B0004020202020204"/>
              <a:ea typeface="+mn-lt"/>
              <a:cs typeface="+mn-lt"/>
            </a:endParaRPr>
          </a:p>
          <a:p>
            <a:pPr defTabSz="685800"/>
            <a:r>
              <a:rPr lang="en-GB" sz="1350">
                <a:solidFill>
                  <a:prstClr val="black"/>
                </a:solidFill>
                <a:latin typeface="Aptos" panose="020B0004020202020204"/>
                <a:ea typeface="+mn-lt"/>
                <a:cs typeface="+mn-lt"/>
              </a:rPr>
              <a:t>Efficiency: 70% </a:t>
            </a:r>
            <a:endParaRPr lang="en-US" sz="1350">
              <a:solidFill>
                <a:prstClr val="black"/>
              </a:solidFill>
              <a:latin typeface="Aptos" panose="020B0004020202020204"/>
            </a:endParaRPr>
          </a:p>
        </p:txBody>
      </p:sp>
      <p:sp>
        <p:nvSpPr>
          <p:cNvPr id="7" name="TextBox 6">
            <a:extLst>
              <a:ext uri="{FF2B5EF4-FFF2-40B4-BE49-F238E27FC236}">
                <a16:creationId xmlns:a16="http://schemas.microsoft.com/office/drawing/2014/main" id="{FF91A525-3E26-3890-9D34-0A85C22B7247}"/>
              </a:ext>
            </a:extLst>
          </p:cNvPr>
          <p:cNvSpPr txBox="1"/>
          <p:nvPr/>
        </p:nvSpPr>
        <p:spPr>
          <a:xfrm>
            <a:off x="4511609" y="3911536"/>
            <a:ext cx="2937672" cy="69249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defTabSz="685800"/>
            <a:r>
              <a:rPr lang="en-GB" sz="1350">
                <a:solidFill>
                  <a:prstClr val="black"/>
                </a:solidFill>
                <a:latin typeface="Aptos" panose="020B0004020202020204"/>
                <a:ea typeface="+mn-lt"/>
                <a:cs typeface="+mn-lt"/>
              </a:rPr>
              <a:t>Frequency: </a:t>
            </a:r>
            <a:r>
              <a:rPr lang="en-GB" sz="1350">
                <a:solidFill>
                  <a:srgbClr val="C00000"/>
                </a:solidFill>
                <a:latin typeface="Aptos" panose="020B0004020202020204"/>
                <a:ea typeface="+mn-lt"/>
                <a:cs typeface="+mn-lt"/>
              </a:rPr>
              <a:t>1.3 GHz</a:t>
            </a:r>
            <a:r>
              <a:rPr lang="en-GB" sz="1350">
                <a:solidFill>
                  <a:prstClr val="black"/>
                </a:solidFill>
                <a:latin typeface="Aptos" panose="020B0004020202020204"/>
                <a:ea typeface="+mn-lt"/>
                <a:cs typeface="+mn-lt"/>
              </a:rPr>
              <a:t> </a:t>
            </a:r>
            <a:endParaRPr lang="en-US" sz="1350">
              <a:solidFill>
                <a:prstClr val="black"/>
              </a:solidFill>
              <a:latin typeface="Aptos" panose="020B0004020202020204"/>
              <a:ea typeface="+mn-lt"/>
              <a:cs typeface="+mn-lt"/>
            </a:endParaRPr>
          </a:p>
          <a:p>
            <a:pPr defTabSz="685800"/>
            <a:r>
              <a:rPr lang="en-GB" sz="1350">
                <a:solidFill>
                  <a:prstClr val="black"/>
                </a:solidFill>
                <a:latin typeface="Aptos" panose="020B0004020202020204"/>
                <a:ea typeface="+mn-lt"/>
                <a:cs typeface="+mn-lt"/>
              </a:rPr>
              <a:t>Peak RF Power: 10 MW </a:t>
            </a:r>
            <a:endParaRPr lang="en-US" sz="1350">
              <a:solidFill>
                <a:prstClr val="black"/>
              </a:solidFill>
              <a:latin typeface="Aptos" panose="020B0004020202020204"/>
              <a:ea typeface="+mn-lt"/>
              <a:cs typeface="+mn-lt"/>
            </a:endParaRPr>
          </a:p>
          <a:p>
            <a:pPr defTabSz="685800"/>
            <a:r>
              <a:rPr lang="en-GB" sz="1350">
                <a:solidFill>
                  <a:prstClr val="black"/>
                </a:solidFill>
                <a:latin typeface="Aptos" panose="020B0004020202020204"/>
                <a:ea typeface="+mn-lt"/>
                <a:cs typeface="+mn-lt"/>
              </a:rPr>
              <a:t>Efficiency: 65% </a:t>
            </a:r>
            <a:endParaRPr lang="en-US" sz="1350">
              <a:solidFill>
                <a:prstClr val="black"/>
              </a:solidFill>
              <a:latin typeface="Aptos" panose="020B0004020202020204"/>
            </a:endParaRPr>
          </a:p>
        </p:txBody>
      </p:sp>
      <p:sp>
        <p:nvSpPr>
          <p:cNvPr id="8" name="Footer Placeholder 7">
            <a:extLst>
              <a:ext uri="{FF2B5EF4-FFF2-40B4-BE49-F238E27FC236}">
                <a16:creationId xmlns:a16="http://schemas.microsoft.com/office/drawing/2014/main" id="{33373DE4-8EF5-32A6-8566-E760F84222C8}"/>
              </a:ext>
            </a:extLst>
          </p:cNvPr>
          <p:cNvSpPr>
            <a:spLocks noGrp="1"/>
          </p:cNvSpPr>
          <p:nvPr>
            <p:ph type="ftr" sz="quarter" idx="11"/>
          </p:nvPr>
        </p:nvSpPr>
        <p:spPr/>
        <p:txBody>
          <a:bodyPr/>
          <a:lstStyle/>
          <a:p>
            <a:r>
              <a:rPr lang="en-GB"/>
              <a:t>IMCC Cooling Demonstrator Workshop - 5-7 Nov 2025 - R. Losito</a:t>
            </a:r>
          </a:p>
        </p:txBody>
      </p:sp>
      <p:sp>
        <p:nvSpPr>
          <p:cNvPr id="9" name="Slide Number Placeholder 8">
            <a:extLst>
              <a:ext uri="{FF2B5EF4-FFF2-40B4-BE49-F238E27FC236}">
                <a16:creationId xmlns:a16="http://schemas.microsoft.com/office/drawing/2014/main" id="{380AE5C8-524A-E116-C06E-6066D2EE4D80}"/>
              </a:ext>
            </a:extLst>
          </p:cNvPr>
          <p:cNvSpPr>
            <a:spLocks noGrp="1"/>
          </p:cNvSpPr>
          <p:nvPr>
            <p:ph type="sldNum" sz="quarter" idx="12"/>
          </p:nvPr>
        </p:nvSpPr>
        <p:spPr/>
        <p:txBody>
          <a:bodyPr/>
          <a:lstStyle/>
          <a:p>
            <a:fld id="{330EA680-D336-4FF7-8B7A-9848BB0A1C32}" type="slidenum">
              <a:rPr lang="en-GB" smtClean="0"/>
              <a:t>25</a:t>
            </a:fld>
            <a:endParaRPr lang="en-GB"/>
          </a:p>
        </p:txBody>
      </p:sp>
    </p:spTree>
    <p:extLst>
      <p:ext uri="{BB962C8B-B14F-4D97-AF65-F5344CB8AC3E}">
        <p14:creationId xmlns:p14="http://schemas.microsoft.com/office/powerpoint/2010/main" val="21261899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963DE-D562-B433-A014-E5AF9F8E8CDB}"/>
              </a:ext>
            </a:extLst>
          </p:cNvPr>
          <p:cNvSpPr>
            <a:spLocks noGrp="1"/>
          </p:cNvSpPr>
          <p:nvPr>
            <p:ph type="title"/>
          </p:nvPr>
        </p:nvSpPr>
        <p:spPr>
          <a:xfrm>
            <a:off x="832353" y="107156"/>
            <a:ext cx="7886700" cy="994172"/>
          </a:xfrm>
        </p:spPr>
        <p:txBody>
          <a:bodyPr>
            <a:normAutofit/>
          </a:bodyPr>
          <a:lstStyle/>
          <a:p>
            <a:r>
              <a:rPr lang="en-GB" sz="1800" b="1"/>
              <a:t>Conclusion</a:t>
            </a:r>
          </a:p>
        </p:txBody>
      </p:sp>
      <p:sp>
        <p:nvSpPr>
          <p:cNvPr id="3" name="Content Placeholder 2">
            <a:extLst>
              <a:ext uri="{FF2B5EF4-FFF2-40B4-BE49-F238E27FC236}">
                <a16:creationId xmlns:a16="http://schemas.microsoft.com/office/drawing/2014/main" id="{7CFF7874-C166-82DA-F438-F0B8662553B0}"/>
              </a:ext>
            </a:extLst>
          </p:cNvPr>
          <p:cNvSpPr>
            <a:spLocks noGrp="1"/>
          </p:cNvSpPr>
          <p:nvPr>
            <p:ph idx="1"/>
          </p:nvPr>
        </p:nvSpPr>
        <p:spPr>
          <a:xfrm>
            <a:off x="832353" y="1202513"/>
            <a:ext cx="7262447" cy="3126599"/>
          </a:xfrm>
        </p:spPr>
        <p:txBody>
          <a:bodyPr vert="horz" lIns="68580" tIns="34290" rIns="68580" bIns="34290" rtlCol="0" anchor="t">
            <a:normAutofit/>
          </a:bodyPr>
          <a:lstStyle/>
          <a:p>
            <a:pPr>
              <a:buFont typeface="Wingdings" panose="05000000000000000000" pitchFamily="2" charset="2"/>
              <a:buChar char="ü"/>
            </a:pPr>
            <a:r>
              <a:rPr lang="en-GB" sz="1350" b="1" dirty="0">
                <a:solidFill>
                  <a:schemeClr val="accent6">
                    <a:lumMod val="76000"/>
                  </a:schemeClr>
                </a:solidFill>
              </a:rPr>
              <a:t>Existing single-beam klystrons are readily available at this frequency.</a:t>
            </a:r>
            <a:br>
              <a:rPr lang="en-GB" sz="1350" b="1" dirty="0"/>
            </a:br>
            <a:r>
              <a:rPr lang="en-GB" sz="1350" b="1" dirty="0">
                <a:solidFill>
                  <a:schemeClr val="accent6">
                    <a:lumMod val="76000"/>
                  </a:schemeClr>
                </a:solidFill>
              </a:rPr>
              <a:t>(Higher power MBKs exist at 1GHz and 1.3GHz)</a:t>
            </a:r>
            <a:br>
              <a:rPr lang="en-GB" sz="1350" b="1" dirty="0"/>
            </a:br>
            <a:endParaRPr lang="en-GB" sz="1350" b="1">
              <a:solidFill>
                <a:schemeClr val="accent6">
                  <a:lumMod val="76000"/>
                </a:schemeClr>
              </a:solidFill>
            </a:endParaRPr>
          </a:p>
          <a:p>
            <a:pPr>
              <a:buFont typeface="Wingdings" panose="05000000000000000000" pitchFamily="2" charset="2"/>
              <a:buChar char="ü"/>
            </a:pPr>
            <a:r>
              <a:rPr lang="en-GB" sz="1350" b="1" dirty="0">
                <a:solidFill>
                  <a:schemeClr val="accent6">
                    <a:lumMod val="76000"/>
                  </a:schemeClr>
                </a:solidFill>
              </a:rPr>
              <a:t>Feasible medium-term prospects are presented: reuse of component designs and direct scaling. (3-4 years)</a:t>
            </a:r>
            <a:br>
              <a:rPr lang="en-GB" sz="1350" b="1" dirty="0"/>
            </a:br>
            <a:endParaRPr lang="en-GB" sz="1350" b="1">
              <a:solidFill>
                <a:schemeClr val="accent6">
                  <a:lumMod val="76000"/>
                </a:schemeClr>
              </a:solidFill>
            </a:endParaRPr>
          </a:p>
          <a:p>
            <a:pPr>
              <a:buFont typeface="Wingdings" panose="05000000000000000000" pitchFamily="2" charset="2"/>
              <a:buChar char="ü"/>
            </a:pPr>
            <a:r>
              <a:rPr lang="en-GB" sz="1350" b="1" dirty="0">
                <a:solidFill>
                  <a:schemeClr val="accent6">
                    <a:lumMod val="76000"/>
                  </a:schemeClr>
                </a:solidFill>
              </a:rPr>
              <a:t>Entirely Custom 22-Beam CSM Klystron as a potential long timescale solution.</a:t>
            </a:r>
            <a:br>
              <a:rPr lang="en-GB" sz="1350" b="1" dirty="0"/>
            </a:br>
            <a:endParaRPr lang="en-GB" sz="1350" b="1">
              <a:solidFill>
                <a:schemeClr val="accent6">
                  <a:lumMod val="75000"/>
                </a:schemeClr>
              </a:solidFill>
            </a:endParaRPr>
          </a:p>
          <a:p>
            <a:r>
              <a:rPr lang="en-GB" sz="1350" b="1" dirty="0">
                <a:solidFill>
                  <a:schemeClr val="tx2">
                    <a:lumMod val="75000"/>
                    <a:lumOff val="25000"/>
                  </a:schemeClr>
                </a:solidFill>
              </a:rPr>
              <a:t>Two-Stage Klystrons may be viable at this frequency – is the increased complexity worth the size / efficiency improvements? </a:t>
            </a:r>
            <a:br>
              <a:rPr lang="en-GB" sz="1350" b="1" dirty="0"/>
            </a:br>
            <a:br>
              <a:rPr lang="en-GB" sz="1350" b="1" dirty="0"/>
            </a:br>
            <a:endParaRPr lang="en-GB" sz="1350" b="1">
              <a:solidFill>
                <a:schemeClr val="tx2">
                  <a:lumMod val="75000"/>
                  <a:lumOff val="25000"/>
                </a:schemeClr>
              </a:solidFill>
            </a:endParaRPr>
          </a:p>
          <a:p>
            <a:pPr marL="0" indent="0">
              <a:buNone/>
            </a:pPr>
            <a:endParaRPr lang="en-GB" sz="1350" b="1"/>
          </a:p>
          <a:p>
            <a:pPr marL="0" indent="0">
              <a:buNone/>
            </a:pPr>
            <a:endParaRPr lang="en-GB" sz="1350" b="1">
              <a:solidFill>
                <a:schemeClr val="tx2">
                  <a:lumMod val="75000"/>
                  <a:lumOff val="25000"/>
                </a:schemeClr>
              </a:solidFill>
            </a:endParaRPr>
          </a:p>
        </p:txBody>
      </p:sp>
      <p:sp>
        <p:nvSpPr>
          <p:cNvPr id="4" name="Footer Placeholder 3">
            <a:extLst>
              <a:ext uri="{FF2B5EF4-FFF2-40B4-BE49-F238E27FC236}">
                <a16:creationId xmlns:a16="http://schemas.microsoft.com/office/drawing/2014/main" id="{9E4C3E24-7620-35BB-E387-C6C7CBD05F1B}"/>
              </a:ext>
            </a:extLst>
          </p:cNvPr>
          <p:cNvSpPr>
            <a:spLocks noGrp="1"/>
          </p:cNvSpPr>
          <p:nvPr>
            <p:ph type="ftr" sz="quarter" idx="11"/>
          </p:nvPr>
        </p:nvSpPr>
        <p:spPr/>
        <p:txBody>
          <a:bodyPr/>
          <a:lstStyle/>
          <a:p>
            <a:r>
              <a:rPr lang="en-GB"/>
              <a:t>IMCC Cooling Demonstrator Workshop - 5-7 Nov 2025 - R. Losito</a:t>
            </a:r>
          </a:p>
        </p:txBody>
      </p:sp>
      <p:sp>
        <p:nvSpPr>
          <p:cNvPr id="5" name="Slide Number Placeholder 4">
            <a:extLst>
              <a:ext uri="{FF2B5EF4-FFF2-40B4-BE49-F238E27FC236}">
                <a16:creationId xmlns:a16="http://schemas.microsoft.com/office/drawing/2014/main" id="{53AA929B-0C86-1A21-CC00-F7D066FF9146}"/>
              </a:ext>
            </a:extLst>
          </p:cNvPr>
          <p:cNvSpPr>
            <a:spLocks noGrp="1"/>
          </p:cNvSpPr>
          <p:nvPr>
            <p:ph type="sldNum" sz="quarter" idx="12"/>
          </p:nvPr>
        </p:nvSpPr>
        <p:spPr/>
        <p:txBody>
          <a:bodyPr/>
          <a:lstStyle/>
          <a:p>
            <a:fld id="{330EA680-D336-4FF7-8B7A-9848BB0A1C32}" type="slidenum">
              <a:rPr lang="en-GB" smtClean="0"/>
              <a:t>26</a:t>
            </a:fld>
            <a:endParaRPr lang="en-GB"/>
          </a:p>
        </p:txBody>
      </p:sp>
    </p:spTree>
    <p:extLst>
      <p:ext uri="{BB962C8B-B14F-4D97-AF65-F5344CB8AC3E}">
        <p14:creationId xmlns:p14="http://schemas.microsoft.com/office/powerpoint/2010/main" val="39715867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E2F293E-CB8E-6D38-9F79-D977C2278668}"/>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4" name="Title 3">
            <a:extLst>
              <a:ext uri="{FF2B5EF4-FFF2-40B4-BE49-F238E27FC236}">
                <a16:creationId xmlns:a16="http://schemas.microsoft.com/office/drawing/2014/main" id="{7123CEC0-7AFA-9D20-ED4C-6C2D817241C3}"/>
              </a:ext>
            </a:extLst>
          </p:cNvPr>
          <p:cNvSpPr>
            <a:spLocks noGrp="1"/>
          </p:cNvSpPr>
          <p:nvPr>
            <p:ph type="title"/>
          </p:nvPr>
        </p:nvSpPr>
        <p:spPr/>
        <p:txBody>
          <a:bodyPr/>
          <a:lstStyle/>
          <a:p>
            <a:r>
              <a:rPr lang="en-US" dirty="0"/>
              <a:t>Example of cooling at 20 K - </a:t>
            </a:r>
            <a:r>
              <a:rPr lang="en-US" dirty="0" err="1"/>
              <a:t>SHiP</a:t>
            </a:r>
            <a:endParaRPr lang="en-GB" dirty="0"/>
          </a:p>
        </p:txBody>
      </p:sp>
      <p:pic>
        <p:nvPicPr>
          <p:cNvPr id="8" name="Graphic 7">
            <a:extLst>
              <a:ext uri="{FF2B5EF4-FFF2-40B4-BE49-F238E27FC236}">
                <a16:creationId xmlns:a16="http://schemas.microsoft.com/office/drawing/2014/main" id="{B909FE0C-BB46-D0AC-B5F1-FE0F81A0602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67128" y="699542"/>
            <a:ext cx="4676872" cy="3800592"/>
          </a:xfrm>
          <a:prstGeom prst="rect">
            <a:avLst/>
          </a:prstGeom>
        </p:spPr>
      </p:pic>
      <p:pic>
        <p:nvPicPr>
          <p:cNvPr id="13" name="Picture 12">
            <a:extLst>
              <a:ext uri="{FF2B5EF4-FFF2-40B4-BE49-F238E27FC236}">
                <a16:creationId xmlns:a16="http://schemas.microsoft.com/office/drawing/2014/main" id="{71B8292C-C1E9-B9C3-3609-087F0C4BA7ED}"/>
              </a:ext>
            </a:extLst>
          </p:cNvPr>
          <p:cNvPicPr>
            <a:picLocks noChangeAspect="1"/>
          </p:cNvPicPr>
          <p:nvPr/>
        </p:nvPicPr>
        <p:blipFill>
          <a:blip r:embed="rId4"/>
          <a:stretch>
            <a:fillRect/>
          </a:stretch>
        </p:blipFill>
        <p:spPr>
          <a:xfrm>
            <a:off x="251520" y="2943438"/>
            <a:ext cx="1736343" cy="1818483"/>
          </a:xfrm>
          <a:prstGeom prst="rect">
            <a:avLst/>
          </a:prstGeom>
        </p:spPr>
      </p:pic>
      <p:sp>
        <p:nvSpPr>
          <p:cNvPr id="14" name="TextBox 13">
            <a:extLst>
              <a:ext uri="{FF2B5EF4-FFF2-40B4-BE49-F238E27FC236}">
                <a16:creationId xmlns:a16="http://schemas.microsoft.com/office/drawing/2014/main" id="{9753A326-59D7-B5E6-7E9E-665D98C44908}"/>
              </a:ext>
            </a:extLst>
          </p:cNvPr>
          <p:cNvSpPr txBox="1"/>
          <p:nvPr/>
        </p:nvSpPr>
        <p:spPr>
          <a:xfrm>
            <a:off x="22112" y="4814014"/>
            <a:ext cx="2367953" cy="24622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1" u="none" strike="noStrike" kern="0" cap="none" spc="0" normalizeH="0" baseline="0" noProof="0" dirty="0">
                <a:ln>
                  <a:noFill/>
                </a:ln>
                <a:solidFill>
                  <a:srgbClr val="0033A0"/>
                </a:solidFill>
                <a:effectLst/>
                <a:uLnTx/>
                <a:uFillTx/>
                <a:latin typeface="Arial"/>
                <a:ea typeface="+mn-ea"/>
                <a:cs typeface="+mn-cs"/>
              </a:rPr>
              <a:t>Courtesy L. Baudin </a:t>
            </a:r>
            <a:r>
              <a:rPr kumimoji="0" lang="en-GB" sz="1000" b="0" i="1" u="none" strike="noStrike" kern="0" cap="none" spc="0" normalizeH="0" baseline="0" noProof="0" dirty="0">
                <a:ln>
                  <a:noFill/>
                </a:ln>
                <a:solidFill>
                  <a:srgbClr val="2F2F2F">
                    <a:lumMod val="90000"/>
                    <a:lumOff val="10000"/>
                  </a:srgbClr>
                </a:solidFill>
                <a:effectLst/>
                <a:uLnTx/>
                <a:uFillTx/>
                <a:latin typeface="Arial"/>
                <a:ea typeface="+mn-ea"/>
                <a:cs typeface="+mn-cs"/>
              </a:rPr>
              <a:t>(</a:t>
            </a:r>
            <a:r>
              <a:rPr kumimoji="0" lang="en-GB" sz="1000" b="0" i="0" u="none" strike="noStrike" kern="0" cap="none" spc="0" normalizeH="0" baseline="0" noProof="0" dirty="0">
                <a:ln>
                  <a:noFill/>
                </a:ln>
                <a:solidFill>
                  <a:srgbClr val="0033A0"/>
                </a:solidFill>
                <a:effectLst/>
                <a:uLnTx/>
                <a:uFillTx/>
                <a:latin typeface="Arial"/>
                <a:ea typeface="+mn-ea"/>
                <a:cs typeface="+mn-cs"/>
                <a:hlinkClick r:id="rId5"/>
              </a:rPr>
              <a:t>Indico</a:t>
            </a:r>
            <a:r>
              <a:rPr kumimoji="0" lang="en-GB" sz="1000" b="0" i="1" u="none" strike="noStrike" kern="0" cap="none" spc="0" normalizeH="0" baseline="0" noProof="0" dirty="0">
                <a:ln>
                  <a:noFill/>
                </a:ln>
                <a:solidFill>
                  <a:srgbClr val="2F2F2F">
                    <a:lumMod val="90000"/>
                    <a:lumOff val="10000"/>
                  </a:srgbClr>
                </a:solidFill>
                <a:effectLst/>
                <a:uLnTx/>
                <a:uFillTx/>
                <a:latin typeface="Arial"/>
                <a:ea typeface="+mn-ea"/>
                <a:cs typeface="+mn-cs"/>
              </a:rPr>
              <a:t>)</a:t>
            </a:r>
            <a:endParaRPr kumimoji="0" lang="en-GB" sz="1000" b="0" i="1" u="none" strike="noStrike" kern="0" cap="none" spc="0" normalizeH="0" baseline="0" noProof="0" dirty="0">
              <a:ln>
                <a:noFill/>
              </a:ln>
              <a:solidFill>
                <a:srgbClr val="0033A0"/>
              </a:solidFill>
              <a:effectLst/>
              <a:uLnTx/>
              <a:uFillTx/>
              <a:latin typeface="Arial"/>
              <a:ea typeface="+mn-ea"/>
              <a:cs typeface="+mn-cs"/>
            </a:endParaRPr>
          </a:p>
        </p:txBody>
      </p:sp>
      <p:sp>
        <p:nvSpPr>
          <p:cNvPr id="15" name="TextBox 14">
            <a:extLst>
              <a:ext uri="{FF2B5EF4-FFF2-40B4-BE49-F238E27FC236}">
                <a16:creationId xmlns:a16="http://schemas.microsoft.com/office/drawing/2014/main" id="{C11E6AEF-5ED0-885E-9498-91EE0914EA4E}"/>
              </a:ext>
            </a:extLst>
          </p:cNvPr>
          <p:cNvSpPr txBox="1"/>
          <p:nvPr/>
        </p:nvSpPr>
        <p:spPr>
          <a:xfrm>
            <a:off x="171361" y="1266056"/>
            <a:ext cx="3968592" cy="1677382"/>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600"/>
              </a:spcAft>
              <a:buClr>
                <a:srgbClr val="0033A0"/>
              </a:buClr>
              <a:buSzTx/>
              <a:buFont typeface="Arial" panose="020B0604020202020204" pitchFamily="34" charset="0"/>
              <a:buChar char="•"/>
              <a:tabLst/>
              <a:defRPr/>
            </a:pPr>
            <a:r>
              <a:rPr kumimoji="0" lang="en-GB" sz="1100" b="1" i="0" u="none" strike="noStrike" kern="0" cap="none" spc="0" normalizeH="0" baseline="0" noProof="0" dirty="0">
                <a:ln>
                  <a:noFill/>
                </a:ln>
                <a:solidFill>
                  <a:srgbClr val="0033A0"/>
                </a:solidFill>
                <a:effectLst/>
                <a:uLnTx/>
                <a:uFillTx/>
                <a:latin typeface="Arial"/>
                <a:ea typeface="+mn-ea"/>
                <a:cs typeface="+mn-cs"/>
              </a:rPr>
              <a:t>Large aperture </a:t>
            </a:r>
            <a:r>
              <a:rPr kumimoji="0" lang="en-GB" sz="1100" b="0" i="0" u="none" strike="noStrike" kern="0" cap="none" spc="0" normalizeH="0" baseline="0" noProof="0" dirty="0">
                <a:ln>
                  <a:noFill/>
                </a:ln>
                <a:solidFill>
                  <a:srgbClr val="2F2F2F">
                    <a:lumMod val="90000"/>
                    <a:lumOff val="10000"/>
                  </a:srgbClr>
                </a:solidFill>
                <a:effectLst/>
                <a:uLnTx/>
                <a:uFillTx/>
                <a:latin typeface="Arial"/>
                <a:ea typeface="+mn-ea"/>
                <a:cs typeface="+mn-cs"/>
              </a:rPr>
              <a:t>(4 m x 6 m) </a:t>
            </a:r>
            <a:r>
              <a:rPr kumimoji="0" lang="en-GB" sz="1100" b="0" i="0" u="none" strike="noStrike" kern="0" cap="none" spc="0" normalizeH="0" baseline="0" noProof="0" dirty="0" err="1">
                <a:ln>
                  <a:noFill/>
                </a:ln>
                <a:solidFill>
                  <a:srgbClr val="2F2F2F">
                    <a:lumMod val="90000"/>
                    <a:lumOff val="10000"/>
                  </a:srgbClr>
                </a:solidFill>
                <a:effectLst/>
                <a:uLnTx/>
                <a:uFillTx/>
                <a:latin typeface="Arial"/>
                <a:ea typeface="+mn-ea"/>
                <a:cs typeface="+mn-cs"/>
              </a:rPr>
              <a:t>superferric</a:t>
            </a:r>
            <a:r>
              <a:rPr kumimoji="0" lang="en-GB" sz="1100" b="0" i="0" u="none" strike="noStrike" kern="0" cap="none" spc="0" normalizeH="0" baseline="0" noProof="0" dirty="0">
                <a:ln>
                  <a:noFill/>
                </a:ln>
                <a:solidFill>
                  <a:srgbClr val="2F2F2F">
                    <a:lumMod val="90000"/>
                    <a:lumOff val="10000"/>
                  </a:srgbClr>
                </a:solidFill>
                <a:effectLst/>
                <a:uLnTx/>
                <a:uFillTx/>
                <a:latin typeface="Arial"/>
                <a:ea typeface="+mn-ea"/>
                <a:cs typeface="+mn-cs"/>
              </a:rPr>
              <a:t> magnet</a:t>
            </a:r>
          </a:p>
          <a:p>
            <a:pPr marL="285750" marR="0" lvl="0" indent="-285750" algn="l" defTabSz="914400" rtl="0" eaLnBrk="1" fontAlgn="auto" latinLnBrk="0" hangingPunct="1">
              <a:lnSpc>
                <a:spcPct val="100000"/>
              </a:lnSpc>
              <a:spcBef>
                <a:spcPts val="0"/>
              </a:spcBef>
              <a:spcAft>
                <a:spcPts val="600"/>
              </a:spcAft>
              <a:buClr>
                <a:srgbClr val="0033A0"/>
              </a:buClr>
              <a:buSzTx/>
              <a:buFont typeface="Arial" panose="020B0604020202020204" pitchFamily="34" charset="0"/>
              <a:buChar char="•"/>
              <a:tabLst/>
              <a:defRPr/>
            </a:pPr>
            <a:r>
              <a:rPr kumimoji="0" lang="en-GB" sz="1100" b="0" i="0" u="none" strike="noStrike" kern="0" cap="none" spc="0" normalizeH="0" baseline="0" noProof="0" dirty="0">
                <a:ln>
                  <a:noFill/>
                </a:ln>
                <a:solidFill>
                  <a:srgbClr val="2F2F2F">
                    <a:lumMod val="90000"/>
                    <a:lumOff val="10000"/>
                  </a:srgbClr>
                </a:solidFill>
                <a:effectLst/>
                <a:uLnTx/>
                <a:uFillTx/>
                <a:latin typeface="Arial"/>
                <a:ea typeface="+mn-ea"/>
                <a:cs typeface="+mn-cs"/>
              </a:rPr>
              <a:t>Conductor: </a:t>
            </a:r>
            <a:r>
              <a:rPr kumimoji="0" lang="en-GB" sz="1100" b="1" i="0" u="none" strike="noStrike" kern="0" cap="none" spc="0" normalizeH="0" baseline="0" noProof="0" dirty="0">
                <a:ln>
                  <a:noFill/>
                </a:ln>
                <a:solidFill>
                  <a:srgbClr val="0033A0"/>
                </a:solidFill>
                <a:effectLst/>
                <a:uLnTx/>
                <a:uFillTx/>
                <a:latin typeface="Arial"/>
                <a:ea typeface="+mn-ea"/>
                <a:cs typeface="+mn-cs"/>
              </a:rPr>
              <a:t>MgB</a:t>
            </a:r>
            <a:r>
              <a:rPr kumimoji="0" lang="en-GB" sz="1100" b="1" i="0" u="none" strike="noStrike" kern="0" cap="none" spc="0" normalizeH="0" baseline="-25000" noProof="0" dirty="0">
                <a:ln>
                  <a:noFill/>
                </a:ln>
                <a:solidFill>
                  <a:srgbClr val="0033A0"/>
                </a:solidFill>
                <a:effectLst/>
                <a:uLnTx/>
                <a:uFillTx/>
                <a:latin typeface="Arial"/>
                <a:ea typeface="+mn-ea"/>
                <a:cs typeface="+mn-cs"/>
              </a:rPr>
              <a:t>2</a:t>
            </a:r>
            <a:r>
              <a:rPr kumimoji="0" lang="en-GB" sz="1100" b="1" i="0" u="none" strike="noStrike" kern="0" cap="none" spc="0" normalizeH="0" baseline="0" noProof="0" dirty="0">
                <a:ln>
                  <a:noFill/>
                </a:ln>
                <a:solidFill>
                  <a:srgbClr val="0033A0"/>
                </a:solidFill>
                <a:effectLst/>
                <a:uLnTx/>
                <a:uFillTx/>
                <a:latin typeface="Arial"/>
                <a:ea typeface="+mn-ea"/>
                <a:cs typeface="+mn-cs"/>
              </a:rPr>
              <a:t> </a:t>
            </a:r>
            <a:r>
              <a:rPr kumimoji="0" lang="en-GB" sz="1100" b="0" i="0" u="none" strike="noStrike" kern="0" cap="none" spc="0" normalizeH="0" baseline="0" noProof="0" dirty="0">
                <a:ln>
                  <a:noFill/>
                </a:ln>
                <a:solidFill>
                  <a:srgbClr val="2F2F2F">
                    <a:lumMod val="90000"/>
                    <a:lumOff val="10000"/>
                  </a:srgbClr>
                </a:solidFill>
                <a:effectLst/>
                <a:uLnTx/>
                <a:uFillTx/>
                <a:latin typeface="Arial"/>
                <a:ea typeface="+mn-ea"/>
                <a:cs typeface="+mn-cs"/>
              </a:rPr>
              <a:t>operating at </a:t>
            </a:r>
            <a:r>
              <a:rPr kumimoji="0" lang="en-GB" sz="1100" b="1" i="0" u="none" strike="noStrike" kern="0" cap="none" spc="0" normalizeH="0" baseline="0" noProof="0" dirty="0">
                <a:ln>
                  <a:noFill/>
                </a:ln>
                <a:solidFill>
                  <a:srgbClr val="0033A0"/>
                </a:solidFill>
                <a:effectLst/>
                <a:uLnTx/>
                <a:uFillTx/>
                <a:latin typeface="Arial"/>
                <a:ea typeface="+mn-ea"/>
                <a:cs typeface="+mn-cs"/>
              </a:rPr>
              <a:t>18-20 K</a:t>
            </a:r>
          </a:p>
          <a:p>
            <a:pPr marL="285750" marR="0" lvl="0" indent="-285750" algn="l" defTabSz="914400" rtl="0" eaLnBrk="1" fontAlgn="auto" latinLnBrk="0" hangingPunct="1">
              <a:lnSpc>
                <a:spcPct val="100000"/>
              </a:lnSpc>
              <a:spcBef>
                <a:spcPts val="0"/>
              </a:spcBef>
              <a:spcAft>
                <a:spcPts val="600"/>
              </a:spcAft>
              <a:buClr>
                <a:srgbClr val="0033A0"/>
              </a:buClr>
              <a:buSzTx/>
              <a:buFont typeface="Arial" panose="020B0604020202020204" pitchFamily="34" charset="0"/>
              <a:buChar char="•"/>
              <a:tabLst/>
              <a:defRPr/>
            </a:pPr>
            <a:r>
              <a:rPr kumimoji="0" lang="en-GB" sz="1100" b="1" i="0" u="none" strike="noStrike" kern="0" cap="none" spc="0" normalizeH="0" baseline="0" noProof="0" dirty="0">
                <a:ln>
                  <a:noFill/>
                </a:ln>
                <a:solidFill>
                  <a:srgbClr val="0033A0"/>
                </a:solidFill>
                <a:effectLst/>
                <a:uLnTx/>
                <a:uFillTx/>
                <a:latin typeface="Arial"/>
                <a:ea typeface="+mn-ea"/>
                <a:cs typeface="+mn-cs"/>
              </a:rPr>
              <a:t>Significant energy savings </a:t>
            </a:r>
            <a:r>
              <a:rPr kumimoji="0" lang="en-GB" sz="1100" b="0" i="0" u="none" strike="noStrike" kern="0" cap="none" spc="0" normalizeH="0" baseline="0" noProof="0" dirty="0" err="1">
                <a:ln>
                  <a:noFill/>
                </a:ln>
                <a:solidFill>
                  <a:srgbClr val="2F2F2F">
                    <a:lumMod val="90000"/>
                    <a:lumOff val="10000"/>
                  </a:srgbClr>
                </a:solidFill>
                <a:effectLst/>
                <a:uLnTx/>
                <a:uFillTx/>
                <a:latin typeface="Arial"/>
                <a:ea typeface="+mn-ea"/>
                <a:cs typeface="+mn-cs"/>
              </a:rPr>
              <a:t>w.r.t.</a:t>
            </a:r>
            <a:r>
              <a:rPr kumimoji="0" lang="en-GB" sz="1100" b="0" i="0" u="none" strike="noStrike" kern="0" cap="none" spc="0" normalizeH="0" baseline="0" noProof="0" dirty="0">
                <a:ln>
                  <a:noFill/>
                </a:ln>
                <a:solidFill>
                  <a:srgbClr val="2F2F2F">
                    <a:lumMod val="90000"/>
                    <a:lumOff val="10000"/>
                  </a:srgbClr>
                </a:solidFill>
                <a:effectLst/>
                <a:uLnTx/>
                <a:uFillTx/>
                <a:latin typeface="Arial"/>
                <a:ea typeface="+mn-ea"/>
                <a:cs typeface="+mn-cs"/>
              </a:rPr>
              <a:t> normal conducting option (even when considering cryogenic consumption!)</a:t>
            </a:r>
          </a:p>
          <a:p>
            <a:pPr marL="285750" marR="0" lvl="0" indent="-285750" algn="l" defTabSz="914400" rtl="0" eaLnBrk="1" fontAlgn="auto" latinLnBrk="0" hangingPunct="1">
              <a:lnSpc>
                <a:spcPct val="100000"/>
              </a:lnSpc>
              <a:spcBef>
                <a:spcPts val="0"/>
              </a:spcBef>
              <a:spcAft>
                <a:spcPts val="600"/>
              </a:spcAft>
              <a:buClr>
                <a:srgbClr val="0033A0"/>
              </a:buClr>
              <a:buSzTx/>
              <a:buFont typeface="Arial" panose="020B0604020202020204" pitchFamily="34" charset="0"/>
              <a:buChar char="•"/>
              <a:tabLst/>
              <a:defRPr/>
            </a:pPr>
            <a:r>
              <a:rPr kumimoji="0" lang="en-GB" sz="1100" b="0" i="0" u="none" strike="noStrike" kern="0" cap="none" spc="0" normalizeH="0" baseline="0" noProof="0" dirty="0">
                <a:ln>
                  <a:noFill/>
                </a:ln>
                <a:solidFill>
                  <a:srgbClr val="2F2F2F">
                    <a:lumMod val="90000"/>
                    <a:lumOff val="10000"/>
                  </a:srgbClr>
                </a:solidFill>
                <a:effectLst/>
                <a:uLnTx/>
                <a:uFillTx/>
                <a:latin typeface="Arial"/>
                <a:ea typeface="+mn-ea"/>
                <a:cs typeface="+mn-cs"/>
              </a:rPr>
              <a:t>Installation in </a:t>
            </a:r>
            <a:r>
              <a:rPr kumimoji="0" lang="en-GB" sz="1100" b="1" i="0" u="none" strike="noStrike" kern="0" cap="none" spc="0" normalizeH="0" baseline="0" noProof="0" dirty="0">
                <a:ln>
                  <a:noFill/>
                </a:ln>
                <a:solidFill>
                  <a:srgbClr val="0033A0"/>
                </a:solidFill>
                <a:effectLst/>
                <a:uLnTx/>
                <a:uFillTx/>
                <a:latin typeface="Arial"/>
                <a:ea typeface="+mn-ea"/>
                <a:cs typeface="+mn-cs"/>
              </a:rPr>
              <a:t>area without He infrastructure </a:t>
            </a:r>
            <a:r>
              <a:rPr kumimoji="0" lang="en-GB" sz="1100" b="0" i="0" u="none" strike="noStrike" kern="0" cap="none" spc="0" normalizeH="0" baseline="0" noProof="0" dirty="0">
                <a:ln>
                  <a:noFill/>
                </a:ln>
                <a:solidFill>
                  <a:srgbClr val="2F2F2F">
                    <a:lumMod val="90000"/>
                    <a:lumOff val="10000"/>
                  </a:srgbClr>
                </a:solidFill>
                <a:effectLst/>
                <a:uLnTx/>
                <a:uFillTx/>
                <a:latin typeface="Arial"/>
                <a:ea typeface="+mn-ea"/>
                <a:cs typeface="+mn-cs"/>
              </a:rPr>
              <a:t>(ECN3), and </a:t>
            </a:r>
            <a:r>
              <a:rPr kumimoji="0" lang="en-GB" sz="1100" b="1" i="0" u="none" strike="noStrike" kern="0" cap="none" spc="0" normalizeH="0" baseline="0" noProof="0" dirty="0">
                <a:ln>
                  <a:noFill/>
                </a:ln>
                <a:solidFill>
                  <a:srgbClr val="0033A0"/>
                </a:solidFill>
                <a:effectLst/>
                <a:uLnTx/>
                <a:uFillTx/>
                <a:latin typeface="Arial"/>
                <a:ea typeface="+mn-ea"/>
                <a:cs typeface="+mn-cs"/>
              </a:rPr>
              <a:t>relatively low heat load </a:t>
            </a:r>
            <a:r>
              <a:rPr kumimoji="0" lang="en-GB" sz="1100" b="0" i="0" u="none" strike="noStrike" kern="0" cap="none" spc="0" normalizeH="0" baseline="0" noProof="0" dirty="0">
                <a:ln>
                  <a:noFill/>
                </a:ln>
                <a:solidFill>
                  <a:srgbClr val="2F2F2F">
                    <a:lumMod val="90000"/>
                    <a:lumOff val="10000"/>
                  </a:srgbClr>
                </a:solidFill>
                <a:effectLst/>
                <a:uLnTx/>
                <a:uFillTx/>
                <a:latin typeface="Arial"/>
                <a:ea typeface="+mn-ea"/>
                <a:cs typeface="+mn-cs"/>
              </a:rPr>
              <a:t>→ ideal case for use of use of </a:t>
            </a:r>
            <a:r>
              <a:rPr kumimoji="0" lang="en-GB" sz="1100" b="1" i="0" u="none" strike="noStrike" kern="0" cap="none" spc="0" normalizeH="0" baseline="0" noProof="0" dirty="0">
                <a:ln>
                  <a:noFill/>
                </a:ln>
                <a:solidFill>
                  <a:srgbClr val="0033A0"/>
                </a:solidFill>
                <a:effectLst/>
                <a:uLnTx/>
                <a:uFillTx/>
                <a:latin typeface="Arial"/>
                <a:ea typeface="+mn-ea"/>
                <a:cs typeface="+mn-cs"/>
              </a:rPr>
              <a:t>cryocoolers </a:t>
            </a:r>
            <a:r>
              <a:rPr kumimoji="0" lang="en-GB" sz="1100" b="0" i="0" u="none" strike="noStrike" kern="0" cap="none" spc="0" normalizeH="0" baseline="0" noProof="0" dirty="0">
                <a:ln>
                  <a:noFill/>
                </a:ln>
                <a:solidFill>
                  <a:srgbClr val="2F2F2F">
                    <a:lumMod val="90000"/>
                    <a:lumOff val="10000"/>
                  </a:srgbClr>
                </a:solidFill>
                <a:effectLst/>
                <a:uLnTx/>
                <a:uFillTx/>
                <a:latin typeface="Arial"/>
                <a:ea typeface="+mn-ea"/>
                <a:cs typeface="+mn-cs"/>
              </a:rPr>
              <a:t>and a </a:t>
            </a:r>
            <a:r>
              <a:rPr kumimoji="0" lang="en-GB" sz="1100" b="1" i="0" u="none" strike="noStrike" kern="0" cap="none" spc="0" normalizeH="0" baseline="0" noProof="0" dirty="0">
                <a:ln>
                  <a:noFill/>
                </a:ln>
                <a:solidFill>
                  <a:srgbClr val="0033A0"/>
                </a:solidFill>
                <a:effectLst/>
                <a:uLnTx/>
                <a:uFillTx/>
                <a:latin typeface="Arial"/>
                <a:ea typeface="+mn-ea"/>
                <a:cs typeface="+mn-cs"/>
              </a:rPr>
              <a:t>remote supercritical He loop</a:t>
            </a:r>
          </a:p>
        </p:txBody>
      </p:sp>
      <p:sp>
        <p:nvSpPr>
          <p:cNvPr id="16" name="TextBox 15">
            <a:extLst>
              <a:ext uri="{FF2B5EF4-FFF2-40B4-BE49-F238E27FC236}">
                <a16:creationId xmlns:a16="http://schemas.microsoft.com/office/drawing/2014/main" id="{F2A48311-0F81-98E1-DDFE-EF04A1E34528}"/>
              </a:ext>
            </a:extLst>
          </p:cNvPr>
          <p:cNvSpPr txBox="1"/>
          <p:nvPr/>
        </p:nvSpPr>
        <p:spPr>
          <a:xfrm>
            <a:off x="2010361" y="3067381"/>
            <a:ext cx="3078960" cy="186974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33A0"/>
              </a:buClr>
              <a:buSzTx/>
              <a:buFontTx/>
              <a:buNone/>
              <a:tabLst/>
              <a:defRPr/>
            </a:pPr>
            <a:r>
              <a:rPr kumimoji="0" lang="en-GB" sz="1050" b="0" i="0" u="none" strike="noStrike" kern="0" cap="none" spc="0" normalizeH="0" baseline="0" noProof="0" dirty="0">
                <a:ln>
                  <a:noFill/>
                </a:ln>
                <a:solidFill>
                  <a:srgbClr val="2F2F2F">
                    <a:lumMod val="90000"/>
                    <a:lumOff val="10000"/>
                  </a:srgbClr>
                </a:solidFill>
                <a:effectLst/>
                <a:uLnTx/>
                <a:uFillTx/>
                <a:latin typeface="Arial"/>
                <a:ea typeface="+mn-ea"/>
                <a:cs typeface="+mn-cs"/>
              </a:rPr>
              <a:t>Three loops using He gas @ </a:t>
            </a:r>
            <a:r>
              <a:rPr kumimoji="0" lang="en-GB" sz="1050" b="1" i="0" u="none" strike="noStrike" kern="0" cap="none" spc="0" normalizeH="0" baseline="0" noProof="0" dirty="0">
                <a:ln>
                  <a:noFill/>
                </a:ln>
                <a:solidFill>
                  <a:srgbClr val="0033A0"/>
                </a:solidFill>
                <a:effectLst/>
                <a:uLnTx/>
                <a:uFillTx/>
                <a:latin typeface="Arial"/>
                <a:ea typeface="+mn-ea"/>
                <a:cs typeface="+mn-cs"/>
              </a:rPr>
              <a:t>~10 bara</a:t>
            </a:r>
            <a:r>
              <a:rPr kumimoji="0" lang="en-GB" sz="1050" b="0" i="0" u="none" strike="noStrike" kern="0" cap="none" spc="0" normalizeH="0" baseline="0" noProof="0" dirty="0">
                <a:ln>
                  <a:noFill/>
                </a:ln>
                <a:solidFill>
                  <a:srgbClr val="2F2F2F">
                    <a:lumMod val="90000"/>
                    <a:lumOff val="10000"/>
                  </a:srgbClr>
                </a:solidFill>
                <a:effectLst/>
                <a:uLnTx/>
                <a:uFillTx/>
                <a:latin typeface="Arial"/>
                <a:ea typeface="+mn-ea"/>
                <a:cs typeface="+mn-cs"/>
              </a:rPr>
              <a:t> and </a:t>
            </a:r>
          </a:p>
          <a:p>
            <a:pPr marL="285750" marR="0" lvl="0" indent="-285750" algn="l" defTabSz="914400" rtl="0" eaLnBrk="1" fontAlgn="auto" latinLnBrk="0" hangingPunct="1">
              <a:lnSpc>
                <a:spcPct val="100000"/>
              </a:lnSpc>
              <a:spcBef>
                <a:spcPts val="0"/>
              </a:spcBef>
              <a:spcAft>
                <a:spcPts val="0"/>
              </a:spcAft>
              <a:buClr>
                <a:srgbClr val="0033A0"/>
              </a:buClr>
              <a:buSzTx/>
              <a:buFont typeface="Arial" panose="020B0604020202020204" pitchFamily="34" charset="0"/>
              <a:buChar char="•"/>
              <a:tabLst/>
              <a:defRPr/>
            </a:pPr>
            <a:r>
              <a:rPr kumimoji="0" lang="en-GB" sz="1050" b="1" i="0" u="none" strike="noStrike" kern="0" cap="none" spc="0" normalizeH="0" baseline="0" noProof="0" dirty="0">
                <a:ln>
                  <a:noFill/>
                </a:ln>
                <a:solidFill>
                  <a:srgbClr val="0033A0"/>
                </a:solidFill>
                <a:effectLst/>
                <a:uLnTx/>
                <a:uFillTx/>
                <a:latin typeface="Arial"/>
                <a:ea typeface="+mn-ea"/>
                <a:cs typeface="+mn-cs"/>
              </a:rPr>
              <a:t>18-20 K</a:t>
            </a:r>
            <a:r>
              <a:rPr kumimoji="0" lang="en-GB" sz="1050" b="0" i="0" u="none" strike="noStrike" kern="0" cap="none" spc="0" normalizeH="0" baseline="0" noProof="0" dirty="0">
                <a:ln>
                  <a:noFill/>
                </a:ln>
                <a:solidFill>
                  <a:srgbClr val="2F2F2F">
                    <a:lumMod val="90000"/>
                    <a:lumOff val="10000"/>
                  </a:srgbClr>
                </a:solidFill>
                <a:effectLst/>
                <a:uLnTx/>
                <a:uFillTx/>
                <a:latin typeface="Arial"/>
                <a:ea typeface="+mn-ea"/>
                <a:cs typeface="+mn-cs"/>
              </a:rPr>
              <a:t> for the cold mass (~ 5 g/s)</a:t>
            </a:r>
          </a:p>
          <a:p>
            <a:pPr marL="285750" marR="0" lvl="0" indent="-285750" algn="l" defTabSz="914400" rtl="0" eaLnBrk="1" fontAlgn="auto" latinLnBrk="0" hangingPunct="1">
              <a:lnSpc>
                <a:spcPct val="100000"/>
              </a:lnSpc>
              <a:spcBef>
                <a:spcPts val="0"/>
              </a:spcBef>
              <a:spcAft>
                <a:spcPts val="0"/>
              </a:spcAft>
              <a:buClr>
                <a:srgbClr val="0033A0"/>
              </a:buClr>
              <a:buSzTx/>
              <a:buFont typeface="Arial" panose="020B0604020202020204" pitchFamily="34" charset="0"/>
              <a:buChar char="•"/>
              <a:tabLst/>
              <a:defRPr/>
            </a:pPr>
            <a:r>
              <a:rPr kumimoji="0" lang="en-GB" sz="1050" b="1" i="0" u="none" strike="noStrike" kern="0" cap="none" spc="0" normalizeH="0" baseline="0" noProof="0" dirty="0">
                <a:ln>
                  <a:noFill/>
                </a:ln>
                <a:solidFill>
                  <a:srgbClr val="0033A0"/>
                </a:solidFill>
                <a:effectLst/>
                <a:uLnTx/>
                <a:uFillTx/>
                <a:latin typeface="Arial"/>
                <a:ea typeface="+mn-ea"/>
                <a:cs typeface="+mn-cs"/>
              </a:rPr>
              <a:t>70-80 K</a:t>
            </a:r>
            <a:r>
              <a:rPr kumimoji="0" lang="en-GB" sz="1050" b="0" i="0" u="none" strike="noStrike" kern="0" cap="none" spc="0" normalizeH="0" baseline="0" noProof="0" dirty="0">
                <a:ln>
                  <a:noFill/>
                </a:ln>
                <a:solidFill>
                  <a:srgbClr val="2F2F2F">
                    <a:lumMod val="90000"/>
                    <a:lumOff val="10000"/>
                  </a:srgbClr>
                </a:solidFill>
                <a:effectLst/>
                <a:uLnTx/>
                <a:uFillTx/>
                <a:latin typeface="Arial"/>
                <a:ea typeface="+mn-ea"/>
                <a:cs typeface="+mn-cs"/>
              </a:rPr>
              <a:t> for the thermal screen (~ 6 g/s)</a:t>
            </a:r>
          </a:p>
          <a:p>
            <a:pPr marL="285750" marR="0" lvl="0" indent="-285750" algn="l" defTabSz="914400" rtl="0" eaLnBrk="1" fontAlgn="auto" latinLnBrk="0" hangingPunct="1">
              <a:lnSpc>
                <a:spcPct val="100000"/>
              </a:lnSpc>
              <a:spcBef>
                <a:spcPts val="0"/>
              </a:spcBef>
              <a:spcAft>
                <a:spcPts val="0"/>
              </a:spcAft>
              <a:buClr>
                <a:srgbClr val="0033A0"/>
              </a:buClr>
              <a:buSzTx/>
              <a:buFont typeface="Arial" panose="020B0604020202020204" pitchFamily="34" charset="0"/>
              <a:buChar char="•"/>
              <a:tabLst/>
              <a:defRPr/>
            </a:pPr>
            <a:r>
              <a:rPr kumimoji="0" lang="en-GB" sz="1050" b="1" i="0" u="none" strike="noStrike" kern="0" cap="none" spc="0" normalizeH="0" baseline="0" noProof="0" dirty="0">
                <a:ln>
                  <a:noFill/>
                </a:ln>
                <a:solidFill>
                  <a:srgbClr val="0033A0"/>
                </a:solidFill>
                <a:effectLst/>
                <a:uLnTx/>
                <a:uFillTx/>
                <a:latin typeface="Arial"/>
                <a:ea typeface="+mn-ea"/>
                <a:cs typeface="+mn-cs"/>
              </a:rPr>
              <a:t>50-55 K</a:t>
            </a:r>
            <a:r>
              <a:rPr kumimoji="0" lang="en-GB" sz="1050" b="0" i="0" u="none" strike="noStrike" kern="0" cap="none" spc="0" normalizeH="0" baseline="0" noProof="0" dirty="0">
                <a:ln>
                  <a:noFill/>
                </a:ln>
                <a:solidFill>
                  <a:srgbClr val="2F2F2F">
                    <a:lumMod val="90000"/>
                    <a:lumOff val="10000"/>
                  </a:srgbClr>
                </a:solidFill>
                <a:effectLst/>
                <a:uLnTx/>
                <a:uFillTx/>
                <a:latin typeface="Arial"/>
                <a:ea typeface="+mn-ea"/>
                <a:cs typeface="+mn-cs"/>
              </a:rPr>
              <a:t> for the current leads (~ 2 g/s)</a:t>
            </a:r>
          </a:p>
          <a:p>
            <a:pPr marL="285750" marR="0" lvl="0" indent="-285750" algn="l" defTabSz="914400" rtl="0" eaLnBrk="1" fontAlgn="auto" latinLnBrk="0" hangingPunct="1">
              <a:lnSpc>
                <a:spcPct val="100000"/>
              </a:lnSpc>
              <a:spcBef>
                <a:spcPts val="0"/>
              </a:spcBef>
              <a:spcAft>
                <a:spcPts val="0"/>
              </a:spcAft>
              <a:buClr>
                <a:srgbClr val="0033A0"/>
              </a:buClr>
              <a:buSzTx/>
              <a:buFont typeface="Arial" panose="020B0604020202020204" pitchFamily="34" charset="0"/>
              <a:buChar char="•"/>
              <a:tabLst/>
              <a:defRPr/>
            </a:pPr>
            <a:endParaRPr kumimoji="0" lang="en-GB" sz="1050" b="0" i="0" u="none" strike="noStrike" kern="0" cap="none" spc="0" normalizeH="0" baseline="0" noProof="0" dirty="0">
              <a:ln>
                <a:noFill/>
              </a:ln>
              <a:solidFill>
                <a:srgbClr val="2F2F2F">
                  <a:lumMod val="90000"/>
                  <a:lumOff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
                <a:srgbClr val="0033A0"/>
              </a:buClr>
              <a:buSzTx/>
              <a:buFontTx/>
              <a:buNone/>
              <a:tabLst/>
              <a:defRPr/>
            </a:pPr>
            <a:r>
              <a:rPr kumimoji="0" lang="en-GB" sz="1050" b="0" i="0" u="none" strike="noStrike" kern="0" cap="none" spc="0" normalizeH="0" baseline="0" noProof="0" dirty="0">
                <a:ln>
                  <a:noFill/>
                </a:ln>
                <a:solidFill>
                  <a:srgbClr val="2F2F2F">
                    <a:lumMod val="90000"/>
                    <a:lumOff val="10000"/>
                  </a:srgbClr>
                </a:solidFill>
                <a:effectLst/>
                <a:uLnTx/>
                <a:uFillTx/>
                <a:latin typeface="Arial"/>
                <a:ea typeface="+mn-ea"/>
                <a:cs typeface="+mn-cs"/>
              </a:rPr>
              <a:t>Advantages:</a:t>
            </a:r>
          </a:p>
          <a:p>
            <a:pPr marL="285750" marR="0" lvl="0" indent="-285750" algn="l" defTabSz="914400" rtl="0" eaLnBrk="1" fontAlgn="auto" latinLnBrk="0" hangingPunct="1">
              <a:lnSpc>
                <a:spcPct val="100000"/>
              </a:lnSpc>
              <a:spcBef>
                <a:spcPts val="0"/>
              </a:spcBef>
              <a:spcAft>
                <a:spcPts val="0"/>
              </a:spcAft>
              <a:buClr>
                <a:srgbClr val="0033A0"/>
              </a:buClr>
              <a:buSzTx/>
              <a:buFont typeface="Arial" panose="020B0604020202020204" pitchFamily="34" charset="0"/>
              <a:buChar char="•"/>
              <a:tabLst/>
              <a:defRPr/>
            </a:pPr>
            <a:r>
              <a:rPr kumimoji="0" lang="en-GB" sz="1050" b="0" i="0" u="none" strike="noStrike" kern="0" cap="none" spc="0" normalizeH="0" baseline="0" noProof="0" dirty="0">
                <a:ln>
                  <a:noFill/>
                </a:ln>
                <a:solidFill>
                  <a:srgbClr val="2F2F2F">
                    <a:lumMod val="90000"/>
                    <a:lumOff val="10000"/>
                  </a:srgbClr>
                </a:solidFill>
                <a:effectLst/>
                <a:uLnTx/>
                <a:uFillTx/>
                <a:latin typeface="Arial"/>
                <a:ea typeface="+mn-ea"/>
                <a:cs typeface="+mn-cs"/>
              </a:rPr>
              <a:t>Cooling infrastructure 15 m away from magnet (high penalty if conduction cooled)</a:t>
            </a:r>
          </a:p>
          <a:p>
            <a:pPr marL="285750" marR="0" lvl="0" indent="-285750" algn="l" defTabSz="914400" rtl="0" eaLnBrk="1" fontAlgn="auto" latinLnBrk="0" hangingPunct="1">
              <a:lnSpc>
                <a:spcPct val="100000"/>
              </a:lnSpc>
              <a:spcBef>
                <a:spcPts val="0"/>
              </a:spcBef>
              <a:spcAft>
                <a:spcPts val="0"/>
              </a:spcAft>
              <a:buClr>
                <a:srgbClr val="0033A0"/>
              </a:buClr>
              <a:buSzTx/>
              <a:buFont typeface="Arial" panose="020B0604020202020204" pitchFamily="34" charset="0"/>
              <a:buChar char="•"/>
              <a:tabLst/>
              <a:defRPr/>
            </a:pPr>
            <a:r>
              <a:rPr kumimoji="0" lang="en-GB" sz="1050" b="0" i="0" u="none" strike="noStrike" kern="0" cap="none" spc="0" normalizeH="0" baseline="0" noProof="0" dirty="0">
                <a:ln>
                  <a:noFill/>
                </a:ln>
                <a:solidFill>
                  <a:srgbClr val="2F2F2F">
                    <a:lumMod val="90000"/>
                    <a:lumOff val="10000"/>
                  </a:srgbClr>
                </a:solidFill>
                <a:effectLst/>
                <a:uLnTx/>
                <a:uFillTx/>
                <a:latin typeface="Arial"/>
                <a:ea typeface="+mn-ea"/>
                <a:cs typeface="+mn-cs"/>
              </a:rPr>
              <a:t>Almost no He inventory</a:t>
            </a:r>
          </a:p>
          <a:p>
            <a:pPr marL="285750" marR="0" lvl="0" indent="-285750" algn="l" defTabSz="914400" rtl="0" eaLnBrk="1" fontAlgn="auto" latinLnBrk="0" hangingPunct="1">
              <a:lnSpc>
                <a:spcPct val="100000"/>
              </a:lnSpc>
              <a:spcBef>
                <a:spcPts val="0"/>
              </a:spcBef>
              <a:spcAft>
                <a:spcPts val="0"/>
              </a:spcAft>
              <a:buClr>
                <a:srgbClr val="0033A0"/>
              </a:buClr>
              <a:buSzTx/>
              <a:buFont typeface="Arial" panose="020B0604020202020204" pitchFamily="34" charset="0"/>
              <a:buChar char="•"/>
              <a:tabLst/>
              <a:defRPr/>
            </a:pPr>
            <a:r>
              <a:rPr kumimoji="0" lang="en-GB" sz="1050" b="0" i="0" u="none" strike="noStrike" kern="0" cap="none" spc="0" normalizeH="0" baseline="0" noProof="0" dirty="0">
                <a:ln>
                  <a:noFill/>
                </a:ln>
                <a:solidFill>
                  <a:srgbClr val="2F2F2F">
                    <a:lumMod val="90000"/>
                    <a:lumOff val="10000"/>
                  </a:srgbClr>
                </a:solidFill>
                <a:effectLst/>
                <a:uLnTx/>
                <a:uFillTx/>
                <a:latin typeface="Arial"/>
                <a:ea typeface="+mn-ea"/>
                <a:cs typeface="+mn-cs"/>
              </a:rPr>
              <a:t>Operation at higher </a:t>
            </a:r>
            <a:r>
              <a:rPr kumimoji="0" lang="en-GB" sz="1050" b="0" i="1" u="none" strike="noStrike" kern="0" cap="none" spc="0" normalizeH="0" baseline="0" noProof="0" dirty="0">
                <a:ln>
                  <a:noFill/>
                </a:ln>
                <a:solidFill>
                  <a:srgbClr val="2F2F2F">
                    <a:lumMod val="90000"/>
                    <a:lumOff val="10000"/>
                  </a:srgbClr>
                </a:solidFill>
                <a:effectLst/>
                <a:uLnTx/>
                <a:uFillTx/>
                <a:latin typeface="Arial"/>
                <a:ea typeface="+mn-ea"/>
                <a:cs typeface="+mn-cs"/>
              </a:rPr>
              <a:t>T</a:t>
            </a:r>
          </a:p>
          <a:p>
            <a:pPr marL="285750" marR="0" lvl="0" indent="-285750" algn="l" defTabSz="914400" rtl="0" eaLnBrk="1" fontAlgn="auto" latinLnBrk="0" hangingPunct="1">
              <a:lnSpc>
                <a:spcPct val="100000"/>
              </a:lnSpc>
              <a:spcBef>
                <a:spcPts val="0"/>
              </a:spcBef>
              <a:spcAft>
                <a:spcPts val="0"/>
              </a:spcAft>
              <a:buClr>
                <a:srgbClr val="0033A0"/>
              </a:buClr>
              <a:buSzTx/>
              <a:buFont typeface="Arial" panose="020B0604020202020204" pitchFamily="34" charset="0"/>
              <a:buChar char="•"/>
              <a:tabLst/>
              <a:defRPr/>
            </a:pPr>
            <a:endParaRPr kumimoji="0" lang="en-GB" sz="1050" b="0" i="0" u="none" strike="noStrike" kern="0" cap="none" spc="0" normalizeH="0" baseline="0" noProof="0" dirty="0">
              <a:ln>
                <a:noFill/>
              </a:ln>
              <a:solidFill>
                <a:srgbClr val="2F2F2F">
                  <a:lumMod val="90000"/>
                  <a:lumOff val="10000"/>
                </a:srgbClr>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8207D479-AE67-F9FF-7D8C-EEEEF7AF7CA8}"/>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26729229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DC814-F0C5-4C05-3951-B67C7F977B7E}"/>
              </a:ext>
            </a:extLst>
          </p:cNvPr>
          <p:cNvSpPr>
            <a:spLocks noGrp="1"/>
          </p:cNvSpPr>
          <p:nvPr>
            <p:ph type="title"/>
          </p:nvPr>
        </p:nvSpPr>
        <p:spPr/>
        <p:txBody>
          <a:bodyPr/>
          <a:lstStyle/>
          <a:p>
            <a:r>
              <a:rPr lang="en-US" dirty="0"/>
              <a:t>(Qualitative) comparison of </a:t>
            </a:r>
            <a:r>
              <a:rPr lang="en-US" dirty="0" err="1"/>
              <a:t>cryo</a:t>
            </a:r>
            <a:r>
              <a:rPr lang="en-US" dirty="0"/>
              <a:t> system options</a:t>
            </a:r>
            <a:endParaRPr lang="en-GB" dirty="0"/>
          </a:p>
        </p:txBody>
      </p:sp>
      <p:sp>
        <p:nvSpPr>
          <p:cNvPr id="5" name="Slide Number Placeholder 4">
            <a:extLst>
              <a:ext uri="{FF2B5EF4-FFF2-40B4-BE49-F238E27FC236}">
                <a16:creationId xmlns:a16="http://schemas.microsoft.com/office/drawing/2014/main" id="{E16C97AF-EFCD-A07B-1C60-76D8735A3438}"/>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ext Placeholder 3">
            <a:extLst>
              <a:ext uri="{FF2B5EF4-FFF2-40B4-BE49-F238E27FC236}">
                <a16:creationId xmlns:a16="http://schemas.microsoft.com/office/drawing/2014/main" id="{BF27C842-FB1D-B534-2F8F-9956B43B5459}"/>
              </a:ext>
            </a:extLst>
          </p:cNvPr>
          <p:cNvSpPr txBox="1">
            <a:spLocks/>
          </p:cNvSpPr>
          <p:nvPr/>
        </p:nvSpPr>
        <p:spPr>
          <a:xfrm>
            <a:off x="395536" y="1339304"/>
            <a:ext cx="3960440" cy="3289202"/>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ts val="1950"/>
              </a:lnSpc>
              <a:spcBef>
                <a:spcPts val="0"/>
              </a:spcBef>
              <a:spcAft>
                <a:spcPts val="0"/>
              </a:spcAft>
              <a:buClrTx/>
              <a:buSzTx/>
              <a:buFont typeface="Arial" panose="020B0604020202020204" pitchFamily="34" charset="0"/>
              <a:buNone/>
              <a:tabLst/>
              <a:defRPr/>
            </a:pPr>
            <a:r>
              <a:rPr kumimoji="0" lang="en-GB" sz="14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Cryocoolers + turbo-Brayton or LN</a:t>
            </a:r>
            <a:r>
              <a:rPr kumimoji="0" lang="en-GB" sz="1400" b="1" i="0" u="none" strike="noStrike" kern="1200" cap="none" spc="0" normalizeH="0" baseline="-25000" noProof="0" dirty="0">
                <a:ln>
                  <a:noFill/>
                </a:ln>
                <a:solidFill>
                  <a:prstClr val="black"/>
                </a:solidFill>
                <a:effectLst/>
                <a:uLnTx/>
                <a:uFillTx/>
                <a:latin typeface="Arial Narrow" panose="020B0606020202030204" pitchFamily="34" charset="0"/>
                <a:ea typeface="+mn-ea"/>
                <a:cs typeface="+mn-cs"/>
              </a:rPr>
              <a:t>2</a:t>
            </a:r>
            <a:endParaRPr kumimoji="0" lang="en-GB" sz="14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0" marR="0" lvl="0" indent="0" algn="l" defTabSz="685800" rtl="0" eaLnBrk="1" fontAlgn="auto" latinLnBrk="0" hangingPunct="1">
              <a:lnSpc>
                <a:spcPts val="1950"/>
              </a:lnSpc>
              <a:spcBef>
                <a:spcPts val="0"/>
              </a:spcBef>
              <a:spcAft>
                <a:spcPts val="0"/>
              </a:spcAft>
              <a:buClrTx/>
              <a:buSzTx/>
              <a:buFont typeface="Arial" panose="020B0604020202020204" pitchFamily="34" charset="0"/>
              <a:buNone/>
              <a:tabLst/>
              <a:defRPr/>
            </a:pPr>
            <a:endParaRPr kumimoji="0" lang="en-GB" sz="14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180000" marR="0" lvl="0" indent="-180000" algn="l" defTabSz="685727" rtl="0" eaLnBrk="1" fontAlgn="auto" latinLnBrk="0" hangingPunct="1">
              <a:lnSpc>
                <a:spcPct val="100000"/>
              </a:lnSpc>
              <a:spcBef>
                <a:spcPts val="0"/>
              </a:spcBef>
              <a:spcAft>
                <a:spcPts val="600"/>
              </a:spcAft>
              <a:buClrTx/>
              <a:buSzTx/>
              <a:buFontTx/>
              <a:buBlip>
                <a:blip r:embed="rId2"/>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Independent cooling circuit for each temp. level</a:t>
            </a:r>
          </a:p>
          <a:p>
            <a:pPr marL="180000" marR="0" lvl="0" indent="-180000" algn="l" defTabSz="685727" rtl="0" eaLnBrk="1" fontAlgn="auto" latinLnBrk="0" hangingPunct="1">
              <a:lnSpc>
                <a:spcPct val="100000"/>
              </a:lnSpc>
              <a:spcBef>
                <a:spcPts val="0"/>
              </a:spcBef>
              <a:spcAft>
                <a:spcPts val="600"/>
              </a:spcAft>
              <a:buClrTx/>
              <a:buSzTx/>
              <a:buFontTx/>
              <a:buBlip>
                <a:blip r:embed="rId2"/>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TB system installed at surface level</a:t>
            </a:r>
          </a:p>
          <a:p>
            <a:pPr marL="180000" marR="0" lvl="0" indent="-180000" algn="l" defTabSz="685727" rtl="0" eaLnBrk="1" fontAlgn="auto" latinLnBrk="0" hangingPunct="1">
              <a:lnSpc>
                <a:spcPct val="100000"/>
              </a:lnSpc>
              <a:spcBef>
                <a:spcPts val="0"/>
              </a:spcBef>
              <a:spcAft>
                <a:spcPts val="600"/>
              </a:spcAft>
              <a:buClrTx/>
              <a:buSzTx/>
              <a:buFontTx/>
              <a:buBlip>
                <a:blip r:embed="rId2"/>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Modularity with increasing # cells, can add cryocoolers as cooling channel grows</a:t>
            </a:r>
          </a:p>
          <a:p>
            <a:pPr marL="180000" marR="0" lvl="0" indent="-180000" algn="l" defTabSz="685800" rtl="0" eaLnBrk="1" fontAlgn="auto" latinLnBrk="0" hangingPunct="1">
              <a:lnSpc>
                <a:spcPct val="100000"/>
              </a:lnSpc>
              <a:spcBef>
                <a:spcPts val="0"/>
              </a:spcBef>
              <a:spcAft>
                <a:spcPts val="600"/>
              </a:spcAft>
              <a:buClrTx/>
              <a:buSzTx/>
              <a:buFont typeface="Arial" panose="020B0604020202020204" pitchFamily="34" charset="0"/>
              <a:buBlip>
                <a:blip r:embed="rId3"/>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Cryocoolers + compressors installed </a:t>
            </a:r>
            <a:r>
              <a:rPr kumimoji="0" lang="en-GB" sz="1400" b="0" i="0" u="none" strike="noStrike" kern="1200" cap="none" spc="0" normalizeH="0" baseline="0" noProof="0">
                <a:ln>
                  <a:noFill/>
                </a:ln>
                <a:solidFill>
                  <a:prstClr val="black"/>
                </a:solidFill>
                <a:effectLst/>
                <a:uLnTx/>
                <a:uFillTx/>
                <a:latin typeface="Arial Narrow" panose="020B0606020202030204" pitchFamily="34" charset="0"/>
                <a:ea typeface="+mn-ea"/>
                <a:cs typeface="+mn-cs"/>
              </a:rPr>
              <a:t>underground (</a:t>
            </a: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needs cooling water + electricity)</a:t>
            </a:r>
          </a:p>
          <a:p>
            <a:pPr marL="180000" marR="0" lvl="0" indent="-180000" algn="l" defTabSz="685800" rtl="0" eaLnBrk="1" fontAlgn="auto" latinLnBrk="0" hangingPunct="1">
              <a:lnSpc>
                <a:spcPct val="100000"/>
              </a:lnSpc>
              <a:spcBef>
                <a:spcPts val="0"/>
              </a:spcBef>
              <a:spcAft>
                <a:spcPts val="600"/>
              </a:spcAft>
              <a:buClrTx/>
              <a:buSzTx/>
              <a:buFont typeface="Arial" panose="020B0604020202020204" pitchFamily="34" charset="0"/>
              <a:buBlip>
                <a:blip r:embed="rId3"/>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High energy consumption (12 kW/cryocooler + TB (?))</a:t>
            </a:r>
          </a:p>
          <a:p>
            <a:pPr marL="180000" marR="0" lvl="0" indent="-180000" algn="l" defTabSz="685800" rtl="0" eaLnBrk="1" fontAlgn="auto" latinLnBrk="0" hangingPunct="1">
              <a:lnSpc>
                <a:spcPct val="100000"/>
              </a:lnSpc>
              <a:spcBef>
                <a:spcPts val="0"/>
              </a:spcBef>
              <a:spcAft>
                <a:spcPts val="600"/>
              </a:spcAft>
              <a:buClrTx/>
              <a:buSzTx/>
              <a:buFont typeface="Arial" panose="020B0604020202020204" pitchFamily="34" charset="0"/>
              <a:buBlip>
                <a:blip r:embed="rId3"/>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Maintenance of cold heads every 15’000 h</a:t>
            </a:r>
          </a:p>
          <a:p>
            <a:pPr marL="180000" marR="0" lvl="0" indent="-180000" algn="l" defTabSz="685800" rtl="0" eaLnBrk="1" fontAlgn="auto" latinLnBrk="0" hangingPunct="1">
              <a:lnSpc>
                <a:spcPct val="100000"/>
              </a:lnSpc>
              <a:spcBef>
                <a:spcPts val="0"/>
              </a:spcBef>
              <a:spcAft>
                <a:spcPts val="600"/>
              </a:spcAft>
              <a:buClrTx/>
              <a:buSzTx/>
              <a:buFont typeface="Arial" panose="020B0604020202020204" pitchFamily="34" charset="0"/>
              <a:buBlip>
                <a:blip r:embed="rId3"/>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Requires trained operators for TB part</a:t>
            </a:r>
            <a:endParaRPr kumimoji="0" lang="en-GB" sz="1400" b="0" i="0" u="none" strike="noStrike" kern="1200" cap="none" spc="0" normalizeH="0" baseline="0" noProof="0" dirty="0">
              <a:ln>
                <a:noFill/>
              </a:ln>
              <a:solidFill>
                <a:prstClr val="black"/>
              </a:solidFill>
              <a:effectLst/>
              <a:uLnTx/>
              <a:uFillTx/>
              <a:latin typeface="Arial"/>
              <a:ea typeface="+mn-ea"/>
              <a:cs typeface="+mn-cs"/>
            </a:endParaRPr>
          </a:p>
        </p:txBody>
      </p:sp>
      <p:sp>
        <p:nvSpPr>
          <p:cNvPr id="7" name="Text Placeholder 3">
            <a:extLst>
              <a:ext uri="{FF2B5EF4-FFF2-40B4-BE49-F238E27FC236}">
                <a16:creationId xmlns:a16="http://schemas.microsoft.com/office/drawing/2014/main" id="{6CFD2813-DD8D-D15D-DC39-950183F53A51}"/>
              </a:ext>
            </a:extLst>
          </p:cNvPr>
          <p:cNvSpPr txBox="1">
            <a:spLocks/>
          </p:cNvSpPr>
          <p:nvPr/>
        </p:nvSpPr>
        <p:spPr>
          <a:xfrm>
            <a:off x="4542492" y="1339304"/>
            <a:ext cx="3701915" cy="3289202"/>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ts val="1950"/>
              </a:lnSpc>
              <a:spcBef>
                <a:spcPts val="0"/>
              </a:spcBef>
              <a:spcAft>
                <a:spcPts val="0"/>
              </a:spcAft>
              <a:buClrTx/>
              <a:buSzTx/>
              <a:buFont typeface="Arial" panose="020B0604020202020204" pitchFamily="34" charset="0"/>
              <a:buNone/>
              <a:tabLst/>
              <a:defRPr/>
            </a:pPr>
            <a:r>
              <a:rPr kumimoji="0" lang="en-GB" sz="14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He liquefier/refrigerator</a:t>
            </a:r>
          </a:p>
          <a:p>
            <a:pPr marL="0" marR="0" lvl="0" indent="0" algn="l" defTabSz="685800" rtl="0" eaLnBrk="1" fontAlgn="auto" latinLnBrk="0" hangingPunct="1">
              <a:lnSpc>
                <a:spcPts val="1950"/>
              </a:lnSpc>
              <a:spcBef>
                <a:spcPts val="0"/>
              </a:spcBef>
              <a:spcAft>
                <a:spcPts val="0"/>
              </a:spcAft>
              <a:buClrTx/>
              <a:buSzTx/>
              <a:buFont typeface="Arial" panose="020B0604020202020204" pitchFamily="34" charset="0"/>
              <a:buNone/>
              <a:tabLst/>
              <a:defRPr/>
            </a:pPr>
            <a:endParaRPr kumimoji="0" lang="en-GB" sz="14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180000" marR="0" lvl="0" indent="-180000" algn="l" defTabSz="685727" rtl="0" eaLnBrk="1" fontAlgn="auto" latinLnBrk="0" hangingPunct="1">
              <a:lnSpc>
                <a:spcPct val="100000"/>
              </a:lnSpc>
              <a:spcBef>
                <a:spcPts val="0"/>
              </a:spcBef>
              <a:spcAft>
                <a:spcPts val="600"/>
              </a:spcAft>
              <a:buClrTx/>
              <a:buSzTx/>
              <a:buFontTx/>
              <a:buBlip>
                <a:blip r:embed="rId2"/>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(can have) independent cooling circuit for each temp. level</a:t>
            </a:r>
          </a:p>
          <a:p>
            <a:pPr marL="180000" marR="0" lvl="0" indent="-180000" algn="l" defTabSz="685727" rtl="0" eaLnBrk="1" fontAlgn="auto" latinLnBrk="0" hangingPunct="1">
              <a:lnSpc>
                <a:spcPct val="100000"/>
              </a:lnSpc>
              <a:spcBef>
                <a:spcPts val="0"/>
              </a:spcBef>
              <a:spcAft>
                <a:spcPts val="600"/>
              </a:spcAft>
              <a:buClrTx/>
              <a:buSzTx/>
              <a:buFontTx/>
              <a:buBlip>
                <a:blip r:embed="rId2"/>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Cold box + ancillary services all at surface level, only transfer line to cooling channel</a:t>
            </a:r>
          </a:p>
          <a:p>
            <a:pPr marL="180000" marR="0" lvl="0" indent="-180000" algn="l" defTabSz="685727" rtl="0" eaLnBrk="1" fontAlgn="auto" latinLnBrk="0" hangingPunct="1">
              <a:lnSpc>
                <a:spcPct val="100000"/>
              </a:lnSpc>
              <a:spcBef>
                <a:spcPts val="0"/>
              </a:spcBef>
              <a:spcAft>
                <a:spcPts val="600"/>
              </a:spcAft>
              <a:buClrTx/>
              <a:buSzTx/>
              <a:buFontTx/>
              <a:buBlip>
                <a:blip r:embed="rId2"/>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Most energy-efficient option</a:t>
            </a:r>
          </a:p>
          <a:p>
            <a:pPr marL="180000" marR="0" lvl="0" indent="-180000" algn="l" defTabSz="685800" rtl="0" eaLnBrk="1" fontAlgn="auto" latinLnBrk="0" hangingPunct="1">
              <a:lnSpc>
                <a:spcPct val="100000"/>
              </a:lnSpc>
              <a:spcBef>
                <a:spcPts val="0"/>
              </a:spcBef>
              <a:spcAft>
                <a:spcPts val="600"/>
              </a:spcAft>
              <a:buClrTx/>
              <a:buSzTx/>
              <a:buFont typeface="Arial" panose="020B0604020202020204" pitchFamily="34" charset="0"/>
              <a:buBlip>
                <a:blip r:embed="rId3"/>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Likely higher cost than cryocooler + TB option</a:t>
            </a:r>
          </a:p>
          <a:p>
            <a:pPr marL="180000" marR="0" lvl="0" indent="-180000" algn="l" defTabSz="685800" rtl="0" eaLnBrk="1" fontAlgn="auto" latinLnBrk="0" hangingPunct="1">
              <a:lnSpc>
                <a:spcPct val="100000"/>
              </a:lnSpc>
              <a:spcBef>
                <a:spcPts val="0"/>
              </a:spcBef>
              <a:spcAft>
                <a:spcPts val="600"/>
              </a:spcAft>
              <a:buClrTx/>
              <a:buSzTx/>
              <a:buFont typeface="Arial" panose="020B0604020202020204" pitchFamily="34" charset="0"/>
              <a:buBlip>
                <a:blip r:embed="rId3"/>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High He inventory incl. gas management + storage</a:t>
            </a:r>
          </a:p>
          <a:p>
            <a:pPr marL="180000" marR="0" lvl="0" indent="-180000" algn="l" defTabSz="685800" rtl="0" eaLnBrk="1" fontAlgn="auto" latinLnBrk="0" hangingPunct="1">
              <a:lnSpc>
                <a:spcPct val="100000"/>
              </a:lnSpc>
              <a:spcBef>
                <a:spcPts val="0"/>
              </a:spcBef>
              <a:spcAft>
                <a:spcPts val="600"/>
              </a:spcAft>
              <a:buClrTx/>
              <a:buSzTx/>
              <a:buFont typeface="Arial" panose="020B0604020202020204" pitchFamily="34" charset="0"/>
              <a:buBlip>
                <a:blip r:embed="rId3"/>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Complex maintenance of cryoplant every 8’000 h</a:t>
            </a:r>
          </a:p>
          <a:p>
            <a:pPr marL="180000" marR="0" lvl="0" indent="-180000" algn="l" defTabSz="685800" rtl="0" eaLnBrk="1" fontAlgn="auto" latinLnBrk="0" hangingPunct="1">
              <a:lnSpc>
                <a:spcPct val="100000"/>
              </a:lnSpc>
              <a:spcBef>
                <a:spcPts val="0"/>
              </a:spcBef>
              <a:spcAft>
                <a:spcPts val="600"/>
              </a:spcAft>
              <a:buClrTx/>
              <a:buSzTx/>
              <a:buFont typeface="Arial" panose="020B0604020202020204" pitchFamily="34" charset="0"/>
              <a:buBlip>
                <a:blip r:embed="rId3"/>
              </a:buBlip>
              <a:tabLst/>
              <a:defRPr/>
            </a:pPr>
            <a:r>
              <a:rPr kumimoji="0" lang="en-GB" sz="14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Requires trained operators</a:t>
            </a:r>
            <a:endParaRPr kumimoji="0" lang="en-GB" sz="1400" b="0" i="0" u="none" strike="noStrike" kern="1200" cap="none" spc="0" normalizeH="0" baseline="0" noProof="0" dirty="0">
              <a:ln>
                <a:noFill/>
              </a:ln>
              <a:solidFill>
                <a:prstClr val="black"/>
              </a:solidFill>
              <a:effectLst/>
              <a:uLnTx/>
              <a:uFillTx/>
              <a:latin typeface="Arial"/>
              <a:ea typeface="+mn-ea"/>
              <a:cs typeface="+mn-cs"/>
            </a:endParaRPr>
          </a:p>
        </p:txBody>
      </p:sp>
      <p:sp>
        <p:nvSpPr>
          <p:cNvPr id="3" name="Footer Placeholder 2">
            <a:extLst>
              <a:ext uri="{FF2B5EF4-FFF2-40B4-BE49-F238E27FC236}">
                <a16:creationId xmlns:a16="http://schemas.microsoft.com/office/drawing/2014/main" id="{C1318B38-2285-3D6D-4EA4-EF9C67C70DCF}"/>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344876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9EE014E-1DAD-4634-F95A-2DC33B5B4819}"/>
              </a:ext>
            </a:extLst>
          </p:cNvPr>
          <p:cNvSpPr>
            <a:spLocks noGrp="1"/>
          </p:cNvSpPr>
          <p:nvPr>
            <p:ph type="sldNum" sz="quarter" idx="4"/>
          </p:nvPr>
        </p:nvSpPr>
        <p:spPr/>
        <p:txBody>
          <a:bodyPr/>
          <a:lstStyle/>
          <a:p>
            <a:fld id="{974172A1-1CBF-0B40-9234-7D4D80EC19EA}" type="slidenum">
              <a:rPr lang="en-GB" smtClean="0"/>
              <a:pPr/>
              <a:t>29</a:t>
            </a:fld>
            <a:endParaRPr lang="en-GB" dirty="0"/>
          </a:p>
        </p:txBody>
      </p:sp>
      <p:sp>
        <p:nvSpPr>
          <p:cNvPr id="8" name="Title 7">
            <a:extLst>
              <a:ext uri="{FF2B5EF4-FFF2-40B4-BE49-F238E27FC236}">
                <a16:creationId xmlns:a16="http://schemas.microsoft.com/office/drawing/2014/main" id="{B9E86036-6D8D-4C1D-ADAA-C23CCB7AD054}"/>
              </a:ext>
            </a:extLst>
          </p:cNvPr>
          <p:cNvSpPr>
            <a:spLocks noGrp="1"/>
          </p:cNvSpPr>
          <p:nvPr>
            <p:ph type="title"/>
          </p:nvPr>
        </p:nvSpPr>
        <p:spPr/>
        <p:txBody>
          <a:bodyPr/>
          <a:lstStyle/>
          <a:p>
            <a:endParaRPr lang="en-GB"/>
          </a:p>
        </p:txBody>
      </p:sp>
      <p:pic>
        <p:nvPicPr>
          <p:cNvPr id="12" name="Content Placeholder 11" descr="A diagram of a beam&#10;&#10;AI-generated content may be incorrect.">
            <a:extLst>
              <a:ext uri="{FF2B5EF4-FFF2-40B4-BE49-F238E27FC236}">
                <a16:creationId xmlns:a16="http://schemas.microsoft.com/office/drawing/2014/main" id="{F013B73A-ED76-99F3-AF59-B4FB25136E06}"/>
              </a:ext>
            </a:extLst>
          </p:cNvPr>
          <p:cNvPicPr>
            <a:picLocks noGrp="1" noChangeAspect="1"/>
          </p:cNvPicPr>
          <p:nvPr>
            <p:ph sz="quarter" idx="12"/>
          </p:nvPr>
        </p:nvPicPr>
        <p:blipFill>
          <a:blip r:embed="rId2"/>
          <a:stretch>
            <a:fillRect/>
          </a:stretch>
        </p:blipFill>
        <p:spPr>
          <a:xfrm>
            <a:off x="-11661" y="27189"/>
            <a:ext cx="9133249" cy="5116311"/>
          </a:xfrm>
        </p:spPr>
      </p:pic>
      <p:sp>
        <p:nvSpPr>
          <p:cNvPr id="2" name="Footer Placeholder 1">
            <a:extLst>
              <a:ext uri="{FF2B5EF4-FFF2-40B4-BE49-F238E27FC236}">
                <a16:creationId xmlns:a16="http://schemas.microsoft.com/office/drawing/2014/main" id="{F9D3EC44-EA76-169C-3A3C-14C91FBEE1DD}"/>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1722757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DA623-53FE-0099-1C2C-174AD05D96F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0776EA67-299D-4AC5-3D25-4E58AE5AFB6F}"/>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Lattice Design</a:t>
            </a:r>
          </a:p>
        </p:txBody>
      </p:sp>
      <p:sp>
        <p:nvSpPr>
          <p:cNvPr id="52" name="Espace réservé du pied de page 4">
            <a:extLst>
              <a:ext uri="{FF2B5EF4-FFF2-40B4-BE49-F238E27FC236}">
                <a16:creationId xmlns:a16="http://schemas.microsoft.com/office/drawing/2014/main" id="{B3E9B37E-D84C-0431-596A-1CBEEDBF91B5}"/>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GB">
                <a:latin typeface="Calibri"/>
                <a:cs typeface="Calibri"/>
              </a:rPr>
              <a:t>IMCC Cooling Demonstrator Workshop - 5-7 Nov 2025 - R. Losito</a:t>
            </a:r>
            <a:endParaRPr lang="en-GB" dirty="0">
              <a:latin typeface="Calibri"/>
              <a:cs typeface="Calibri"/>
            </a:endParaRPr>
          </a:p>
        </p:txBody>
      </p:sp>
      <p:sp>
        <p:nvSpPr>
          <p:cNvPr id="2" name="Slide Number Placeholder 1">
            <a:extLst>
              <a:ext uri="{FF2B5EF4-FFF2-40B4-BE49-F238E27FC236}">
                <a16:creationId xmlns:a16="http://schemas.microsoft.com/office/drawing/2014/main" id="{3110FD3E-F7AC-4A7D-089D-39BE1452ADDF}"/>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35" name="AutoShape 2">
            <a:extLst>
              <a:ext uri="{FF2B5EF4-FFF2-40B4-BE49-F238E27FC236}">
                <a16:creationId xmlns:a16="http://schemas.microsoft.com/office/drawing/2014/main" id="{873893BC-3B8E-2438-F061-DD41EDC33EAD}"/>
              </a:ext>
            </a:extLst>
          </p:cNvPr>
          <p:cNvSpPr>
            <a:spLocks noChangeAspect="1" noChangeArrowheads="1"/>
          </p:cNvSpPr>
          <p:nvPr/>
        </p:nvSpPr>
        <p:spPr bwMode="auto">
          <a:xfrm>
            <a:off x="4534968" y="2634152"/>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7DDFB93B-0B79-3117-5AD3-99B88264EDF7}"/>
              </a:ext>
            </a:extLst>
          </p:cNvPr>
          <p:cNvPicPr/>
          <p:nvPr/>
        </p:nvPicPr>
        <p:blipFill>
          <a:blip r:embed="rId2"/>
          <a:stretch/>
        </p:blipFill>
        <p:spPr>
          <a:xfrm>
            <a:off x="5322142" y="1203598"/>
            <a:ext cx="3714354" cy="2724055"/>
          </a:xfrm>
          <a:prstGeom prst="rect">
            <a:avLst/>
          </a:prstGeom>
          <a:ln w="0">
            <a:noFill/>
          </a:ln>
        </p:spPr>
      </p:pic>
      <p:sp>
        <p:nvSpPr>
          <p:cNvPr id="17" name="TextBox 16">
            <a:extLst>
              <a:ext uri="{FF2B5EF4-FFF2-40B4-BE49-F238E27FC236}">
                <a16:creationId xmlns:a16="http://schemas.microsoft.com/office/drawing/2014/main" id="{EA2BE16E-4CAB-262F-1168-D35FD56BEE7F}"/>
              </a:ext>
            </a:extLst>
          </p:cNvPr>
          <p:cNvSpPr txBox="1"/>
          <p:nvPr/>
        </p:nvSpPr>
        <p:spPr>
          <a:xfrm rot="16200000">
            <a:off x="5059306" y="2341314"/>
            <a:ext cx="641522" cy="307777"/>
          </a:xfrm>
          <a:prstGeom prst="rect">
            <a:avLst/>
          </a:prstGeom>
          <a:solidFill>
            <a:schemeClr val="bg1"/>
          </a:solidFill>
        </p:spPr>
        <p:txBody>
          <a:bodyPr wrap="none" rtlCol="0">
            <a:spAutoFit/>
          </a:bodyPr>
          <a:lstStyle/>
          <a:p>
            <a:r>
              <a:rPr lang="en-CH" sz="1400" dirty="0"/>
              <a:t>better</a:t>
            </a:r>
          </a:p>
        </p:txBody>
      </p:sp>
      <p:sp>
        <p:nvSpPr>
          <p:cNvPr id="22" name="TextBox 21">
            <a:extLst>
              <a:ext uri="{FF2B5EF4-FFF2-40B4-BE49-F238E27FC236}">
                <a16:creationId xmlns:a16="http://schemas.microsoft.com/office/drawing/2014/main" id="{EF08C32B-B2CB-4A84-0A33-EF50C1440673}"/>
              </a:ext>
            </a:extLst>
          </p:cNvPr>
          <p:cNvSpPr txBox="1"/>
          <p:nvPr/>
        </p:nvSpPr>
        <p:spPr>
          <a:xfrm>
            <a:off x="7021339" y="3798894"/>
            <a:ext cx="641522" cy="307777"/>
          </a:xfrm>
          <a:prstGeom prst="rect">
            <a:avLst/>
          </a:prstGeom>
          <a:solidFill>
            <a:schemeClr val="bg1"/>
          </a:solidFill>
        </p:spPr>
        <p:txBody>
          <a:bodyPr wrap="none" rtlCol="0">
            <a:spAutoFit/>
          </a:bodyPr>
          <a:lstStyle/>
          <a:p>
            <a:r>
              <a:rPr lang="en-CH" sz="1400" dirty="0"/>
              <a:t>better</a:t>
            </a:r>
          </a:p>
        </p:txBody>
      </p:sp>
      <p:sp>
        <p:nvSpPr>
          <p:cNvPr id="23" name="TextBox 22">
            <a:extLst>
              <a:ext uri="{FF2B5EF4-FFF2-40B4-BE49-F238E27FC236}">
                <a16:creationId xmlns:a16="http://schemas.microsoft.com/office/drawing/2014/main" id="{49282236-1932-7B49-2BBF-1D386376652A}"/>
              </a:ext>
            </a:extLst>
          </p:cNvPr>
          <p:cNvSpPr txBox="1"/>
          <p:nvPr/>
        </p:nvSpPr>
        <p:spPr>
          <a:xfrm>
            <a:off x="5376460" y="686773"/>
            <a:ext cx="1589281"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Previous design (MAP)</a:t>
            </a:r>
          </a:p>
        </p:txBody>
      </p:sp>
      <p:sp>
        <p:nvSpPr>
          <p:cNvPr id="24" name="TextBox 23">
            <a:extLst>
              <a:ext uri="{FF2B5EF4-FFF2-40B4-BE49-F238E27FC236}">
                <a16:creationId xmlns:a16="http://schemas.microsoft.com/office/drawing/2014/main" id="{19C40134-24AB-B43A-826B-6EC465CA967A}"/>
              </a:ext>
            </a:extLst>
          </p:cNvPr>
          <p:cNvSpPr txBox="1"/>
          <p:nvPr/>
        </p:nvSpPr>
        <p:spPr>
          <a:xfrm>
            <a:off x="5350971" y="983811"/>
            <a:ext cx="473206"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Goal</a:t>
            </a:r>
          </a:p>
        </p:txBody>
      </p:sp>
      <p:cxnSp>
        <p:nvCxnSpPr>
          <p:cNvPr id="25" name="Straight Arrow Connector 24">
            <a:extLst>
              <a:ext uri="{FF2B5EF4-FFF2-40B4-BE49-F238E27FC236}">
                <a16:creationId xmlns:a16="http://schemas.microsoft.com/office/drawing/2014/main" id="{8FCE0918-F7D8-EB30-1DF1-62061ADA39BD}"/>
              </a:ext>
            </a:extLst>
          </p:cNvPr>
          <p:cNvCxnSpPr>
            <a:cxnSpLocks/>
          </p:cNvCxnSpPr>
          <p:nvPr/>
        </p:nvCxnSpPr>
        <p:spPr>
          <a:xfrm>
            <a:off x="5674406" y="1269176"/>
            <a:ext cx="409762" cy="294462"/>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B91543A-B9C4-7DA5-B928-FCB7BED0D5A4}"/>
              </a:ext>
            </a:extLst>
          </p:cNvPr>
          <p:cNvSpPr txBox="1"/>
          <p:nvPr/>
        </p:nvSpPr>
        <p:spPr>
          <a:xfrm>
            <a:off x="4764541" y="1571970"/>
            <a:ext cx="756297"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Achieved</a:t>
            </a:r>
          </a:p>
        </p:txBody>
      </p:sp>
      <p:cxnSp>
        <p:nvCxnSpPr>
          <p:cNvPr id="27" name="Straight Arrow Connector 26">
            <a:extLst>
              <a:ext uri="{FF2B5EF4-FFF2-40B4-BE49-F238E27FC236}">
                <a16:creationId xmlns:a16="http://schemas.microsoft.com/office/drawing/2014/main" id="{337F6532-1604-1075-E285-393CB3BE0676}"/>
              </a:ext>
            </a:extLst>
          </p:cNvPr>
          <p:cNvCxnSpPr>
            <a:cxnSpLocks/>
          </p:cNvCxnSpPr>
          <p:nvPr/>
        </p:nvCxnSpPr>
        <p:spPr>
          <a:xfrm>
            <a:off x="5455733" y="1705000"/>
            <a:ext cx="588716" cy="409898"/>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DC2BAF7-FB32-EF87-E19F-7019CAACB56C}"/>
              </a:ext>
            </a:extLst>
          </p:cNvPr>
          <p:cNvCxnSpPr>
            <a:cxnSpLocks/>
          </p:cNvCxnSpPr>
          <p:nvPr/>
        </p:nvCxnSpPr>
        <p:spPr>
          <a:xfrm>
            <a:off x="6118487" y="1563638"/>
            <a:ext cx="0" cy="261432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5C2F62B-EB30-295B-22FA-249AF5D41B0A}"/>
              </a:ext>
            </a:extLst>
          </p:cNvPr>
          <p:cNvCxnSpPr>
            <a:cxnSpLocks/>
          </p:cNvCxnSpPr>
          <p:nvPr/>
        </p:nvCxnSpPr>
        <p:spPr>
          <a:xfrm flipH="1" flipV="1">
            <a:off x="5663911" y="1581846"/>
            <a:ext cx="447665" cy="3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BDC8617-813F-9679-6FEF-70EB953513A2}"/>
              </a:ext>
            </a:extLst>
          </p:cNvPr>
          <p:cNvCxnSpPr>
            <a:cxnSpLocks/>
            <a:stCxn id="23" idx="2"/>
          </p:cNvCxnSpPr>
          <p:nvPr/>
        </p:nvCxnSpPr>
        <p:spPr>
          <a:xfrm>
            <a:off x="6171101" y="963772"/>
            <a:ext cx="244681" cy="527858"/>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7CBB2484-1C7E-4C00-1F97-CBF4AAC00BD8}"/>
              </a:ext>
            </a:extLst>
          </p:cNvPr>
          <p:cNvSpPr/>
          <p:nvPr/>
        </p:nvSpPr>
        <p:spPr>
          <a:xfrm>
            <a:off x="6686821" y="1740732"/>
            <a:ext cx="1413571" cy="83101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DAE62DD2-BCCB-99BC-BE7A-7DFA110EB592}"/>
              </a:ext>
            </a:extLst>
          </p:cNvPr>
          <p:cNvSpPr/>
          <p:nvPr/>
        </p:nvSpPr>
        <p:spPr>
          <a:xfrm>
            <a:off x="7287033" y="1347614"/>
            <a:ext cx="1413571"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03A2089A-EAD6-0BA7-9BE5-D2F0A3D9D01E}"/>
              </a:ext>
            </a:extLst>
          </p:cNvPr>
          <p:cNvSpPr/>
          <p:nvPr/>
        </p:nvSpPr>
        <p:spPr>
          <a:xfrm>
            <a:off x="6660232" y="1367414"/>
            <a:ext cx="1848849" cy="4842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9" name="Picture 38" descr="A diagram of a diagram&#10;&#10;AI-generated content may be incorrect.">
            <a:extLst>
              <a:ext uri="{FF2B5EF4-FFF2-40B4-BE49-F238E27FC236}">
                <a16:creationId xmlns:a16="http://schemas.microsoft.com/office/drawing/2014/main" id="{363AF0FD-C88C-5A34-CE82-1801B278AF58}"/>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9116" r="29806" b="23235"/>
          <a:stretch>
            <a:fillRect/>
          </a:stretch>
        </p:blipFill>
        <p:spPr>
          <a:xfrm flipH="1">
            <a:off x="6562569" y="780842"/>
            <a:ext cx="1753847" cy="926812"/>
          </a:xfrm>
          <a:prstGeom prst="rect">
            <a:avLst/>
          </a:prstGeom>
        </p:spPr>
      </p:pic>
      <p:cxnSp>
        <p:nvCxnSpPr>
          <p:cNvPr id="40" name="Straight Arrow Connector 39">
            <a:extLst>
              <a:ext uri="{FF2B5EF4-FFF2-40B4-BE49-F238E27FC236}">
                <a16:creationId xmlns:a16="http://schemas.microsoft.com/office/drawing/2014/main" id="{FC21BB86-EDFE-CC67-FF23-60B24FDE8ED9}"/>
              </a:ext>
            </a:extLst>
          </p:cNvPr>
          <p:cNvCxnSpPr>
            <a:cxnSpLocks/>
          </p:cNvCxnSpPr>
          <p:nvPr/>
        </p:nvCxnSpPr>
        <p:spPr>
          <a:xfrm flipH="1">
            <a:off x="6589291" y="1609542"/>
            <a:ext cx="671893" cy="1186616"/>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2" name="Straight Arrow Connector 41">
            <a:extLst>
              <a:ext uri="{FF2B5EF4-FFF2-40B4-BE49-F238E27FC236}">
                <a16:creationId xmlns:a16="http://schemas.microsoft.com/office/drawing/2014/main" id="{27B70BEA-FA15-6F64-5B3E-6832CF8D7C2D}"/>
              </a:ext>
            </a:extLst>
          </p:cNvPr>
          <p:cNvCxnSpPr>
            <a:cxnSpLocks/>
          </p:cNvCxnSpPr>
          <p:nvPr/>
        </p:nvCxnSpPr>
        <p:spPr>
          <a:xfrm flipH="1">
            <a:off x="7287033" y="1581846"/>
            <a:ext cx="211487" cy="1709984"/>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5" name="Straight Arrow Connector 44">
            <a:extLst>
              <a:ext uri="{FF2B5EF4-FFF2-40B4-BE49-F238E27FC236}">
                <a16:creationId xmlns:a16="http://schemas.microsoft.com/office/drawing/2014/main" id="{AE9F4886-8F84-D094-08FA-07B5B3D7BF89}"/>
              </a:ext>
            </a:extLst>
          </p:cNvPr>
          <p:cNvCxnSpPr>
            <a:cxnSpLocks/>
          </p:cNvCxnSpPr>
          <p:nvPr/>
        </p:nvCxnSpPr>
        <p:spPr>
          <a:xfrm>
            <a:off x="7756733" y="1581846"/>
            <a:ext cx="248849" cy="1410932"/>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8" name="Straight Arrow Connector 47">
            <a:extLst>
              <a:ext uri="{FF2B5EF4-FFF2-40B4-BE49-F238E27FC236}">
                <a16:creationId xmlns:a16="http://schemas.microsoft.com/office/drawing/2014/main" id="{A9BF887A-4FBB-59DC-8F4B-87D2EED0BE34}"/>
              </a:ext>
            </a:extLst>
          </p:cNvPr>
          <p:cNvCxnSpPr>
            <a:cxnSpLocks/>
          </p:cNvCxnSpPr>
          <p:nvPr/>
        </p:nvCxnSpPr>
        <p:spPr>
          <a:xfrm>
            <a:off x="7980894" y="1609542"/>
            <a:ext cx="266285" cy="579719"/>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6" name="Picture 5" descr="damping.eps">
            <a:extLst>
              <a:ext uri="{FF2B5EF4-FFF2-40B4-BE49-F238E27FC236}">
                <a16:creationId xmlns:a16="http://schemas.microsoft.com/office/drawing/2014/main" id="{6E3948C8-55F8-2120-5252-6FA5751581E2}"/>
              </a:ext>
            </a:extLst>
          </p:cNvPr>
          <p:cNvPicPr>
            <a:picLocks noChangeAspect="1"/>
          </p:cNvPicPr>
          <p:nvPr/>
        </p:nvPicPr>
        <p:blipFill rotWithShape="1">
          <a:blip r:embed="rId4"/>
          <a:srcRect t="25926" b="10091"/>
          <a:stretch/>
        </p:blipFill>
        <p:spPr>
          <a:xfrm>
            <a:off x="1809959" y="1686807"/>
            <a:ext cx="2847581" cy="596911"/>
          </a:xfrm>
          <a:prstGeom prst="rect">
            <a:avLst/>
          </a:prstGeom>
        </p:spPr>
      </p:pic>
      <p:pic>
        <p:nvPicPr>
          <p:cNvPr id="7" name="Picture 6" descr="p0.tiff">
            <a:extLst>
              <a:ext uri="{FF2B5EF4-FFF2-40B4-BE49-F238E27FC236}">
                <a16:creationId xmlns:a16="http://schemas.microsoft.com/office/drawing/2014/main" id="{72533DA8-C296-583E-BF56-3E4679409B3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491743" y="543945"/>
            <a:ext cx="3512305" cy="1117986"/>
          </a:xfrm>
          <a:prstGeom prst="rect">
            <a:avLst/>
          </a:prstGeom>
        </p:spPr>
      </p:pic>
      <p:sp>
        <p:nvSpPr>
          <p:cNvPr id="8" name="TextBox 7">
            <a:extLst>
              <a:ext uri="{FF2B5EF4-FFF2-40B4-BE49-F238E27FC236}">
                <a16:creationId xmlns:a16="http://schemas.microsoft.com/office/drawing/2014/main" id="{1AE59483-A261-D912-EAC0-C342DB2BAF31}"/>
              </a:ext>
            </a:extLst>
          </p:cNvPr>
          <p:cNvSpPr txBox="1"/>
          <p:nvPr/>
        </p:nvSpPr>
        <p:spPr>
          <a:xfrm>
            <a:off x="37069" y="627534"/>
            <a:ext cx="1438587" cy="1200329"/>
          </a:xfrm>
          <a:prstGeom prst="rect">
            <a:avLst/>
          </a:prstGeom>
          <a:solidFill>
            <a:schemeClr val="accent1">
              <a:lumMod val="20000"/>
              <a:lumOff val="80000"/>
              <a:alpha val="49896"/>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Challenges:</a:t>
            </a:r>
          </a:p>
          <a:p>
            <a:r>
              <a:rPr lang="en-US" sz="1200" dirty="0">
                <a:latin typeface="Calibri" panose="020F0502020204030204" pitchFamily="34" charset="0"/>
                <a:cs typeface="Calibri" panose="020F0502020204030204" pitchFamily="34" charset="0"/>
              </a:rPr>
              <a:t>Novel, complex lattice with cavities and absorbers in solenoids</a:t>
            </a:r>
          </a:p>
          <a:p>
            <a:r>
              <a:rPr lang="en-US" sz="1200" dirty="0">
                <a:latin typeface="Calibri" panose="020F0502020204030204" pitchFamily="34" charset="0"/>
                <a:cs typeface="Calibri" panose="020F0502020204030204" pitchFamily="34" charset="0"/>
              </a:rPr>
              <a:t>High magnetic field</a:t>
            </a:r>
          </a:p>
        </p:txBody>
      </p:sp>
      <p:sp>
        <p:nvSpPr>
          <p:cNvPr id="9" name="TextBox 8">
            <a:extLst>
              <a:ext uri="{FF2B5EF4-FFF2-40B4-BE49-F238E27FC236}">
                <a16:creationId xmlns:a16="http://schemas.microsoft.com/office/drawing/2014/main" id="{5C4509EE-4A84-C4A6-35B4-A29FF8B19652}"/>
              </a:ext>
            </a:extLst>
          </p:cNvPr>
          <p:cNvSpPr txBox="1"/>
          <p:nvPr/>
        </p:nvSpPr>
        <p:spPr>
          <a:xfrm>
            <a:off x="37069" y="2355726"/>
            <a:ext cx="3561795"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r>
              <a:rPr lang="en-US" sz="1200" spc="-1" dirty="0">
                <a:solidFill>
                  <a:srgbClr val="000000"/>
                </a:solidFill>
                <a:latin typeface="Calibri" panose="020F0502020204030204" pitchFamily="34" charset="0"/>
                <a:cs typeface="Calibri" panose="020F0502020204030204" pitchFamily="34" charset="0"/>
              </a:rPr>
              <a:t>Much improved lattice design</a:t>
            </a:r>
          </a:p>
          <a:p>
            <a:r>
              <a:rPr lang="en-US" sz="1200" spc="-1" dirty="0">
                <a:solidFill>
                  <a:srgbClr val="000000"/>
                </a:solidFill>
                <a:latin typeface="Calibri" panose="020F0502020204030204" pitchFamily="34" charset="0"/>
                <a:cs typeface="Calibri" panose="020F0502020204030204" pitchFamily="34" charset="0"/>
              </a:rPr>
              <a:t>Developed simulation tools: BDSIM and </a:t>
            </a:r>
            <a:r>
              <a:rPr lang="en-US" sz="1200" spc="-1" dirty="0" err="1">
                <a:solidFill>
                  <a:srgbClr val="000000"/>
                </a:solidFill>
                <a:latin typeface="Calibri" panose="020F0502020204030204" pitchFamily="34" charset="0"/>
                <a:cs typeface="Calibri" panose="020F0502020204030204" pitchFamily="34" charset="0"/>
              </a:rPr>
              <a:t>RFTrack</a:t>
            </a:r>
            <a:endParaRPr lang="en-US" sz="1200" spc="-1" dirty="0">
              <a:solidFill>
                <a:srgbClr val="000000"/>
              </a:solidFill>
              <a:latin typeface="Calibri" panose="020F0502020204030204" pitchFamily="34" charset="0"/>
              <a:cs typeface="Calibri" panose="020F0502020204030204" pitchFamily="34" charset="0"/>
            </a:endParaRPr>
          </a:p>
          <a:p>
            <a:r>
              <a:rPr lang="en-US" sz="1200" spc="-1" dirty="0">
                <a:solidFill>
                  <a:srgbClr val="000000"/>
                </a:solidFill>
                <a:latin typeface="Calibri" panose="020F0502020204030204" pitchFamily="34" charset="0"/>
                <a:cs typeface="Calibri" panose="020F0502020204030204" pitchFamily="34" charset="0"/>
              </a:rPr>
              <a:t>This allowed to start collective effects studies</a:t>
            </a:r>
          </a:p>
          <a:p>
            <a:r>
              <a:rPr lang="en-US" sz="1200" spc="-1" dirty="0">
                <a:solidFill>
                  <a:srgbClr val="000000"/>
                </a:solidFill>
                <a:latin typeface="Calibri" panose="020F0502020204030204" pitchFamily="34" charset="0"/>
                <a:cs typeface="Calibri" panose="020F0502020204030204" pitchFamily="34" charset="0"/>
              </a:rPr>
              <a:t>Magnet scaled and conceptual designs for 6D cooling </a:t>
            </a:r>
          </a:p>
          <a:p>
            <a:r>
              <a:rPr lang="en-US" sz="1200" spc="-1" dirty="0">
                <a:solidFill>
                  <a:srgbClr val="000000"/>
                </a:solidFill>
                <a:latin typeface="Calibri" panose="020F0502020204030204" pitchFamily="34" charset="0"/>
                <a:cs typeface="Calibri" panose="020F0502020204030204" pitchFamily="34" charset="0"/>
              </a:rPr>
              <a:t>40 T final cooling solenoid conceptual design (55 T is identified to be the limit)</a:t>
            </a:r>
          </a:p>
        </p:txBody>
      </p:sp>
      <p:sp>
        <p:nvSpPr>
          <p:cNvPr id="10" name="TextBox 9">
            <a:extLst>
              <a:ext uri="{FF2B5EF4-FFF2-40B4-BE49-F238E27FC236}">
                <a16:creationId xmlns:a16="http://schemas.microsoft.com/office/drawing/2014/main" id="{C59D839F-5DDA-4658-AB34-946542A2B86E}"/>
              </a:ext>
            </a:extLst>
          </p:cNvPr>
          <p:cNvSpPr txBox="1"/>
          <p:nvPr/>
        </p:nvSpPr>
        <p:spPr>
          <a:xfrm>
            <a:off x="5041101" y="4076367"/>
            <a:ext cx="4067403" cy="1015663"/>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in principle reach or exceed performance target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Magnet models and prototypes need to be built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Much improved longitudinal, is useful for collider ring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 of collective effects important</a:t>
            </a:r>
          </a:p>
        </p:txBody>
      </p:sp>
      <p:cxnSp>
        <p:nvCxnSpPr>
          <p:cNvPr id="36" name="Straight Arrow Connector 35">
            <a:extLst>
              <a:ext uri="{FF2B5EF4-FFF2-40B4-BE49-F238E27FC236}">
                <a16:creationId xmlns:a16="http://schemas.microsoft.com/office/drawing/2014/main" id="{0CF1D9D3-21AA-12EE-46B8-62CC7027E33E}"/>
              </a:ext>
            </a:extLst>
          </p:cNvPr>
          <p:cNvCxnSpPr>
            <a:cxnSpLocks/>
          </p:cNvCxnSpPr>
          <p:nvPr/>
        </p:nvCxnSpPr>
        <p:spPr>
          <a:xfrm rot="5400000">
            <a:off x="7344308" y="3255826"/>
            <a:ext cx="0" cy="1080120"/>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6013512F-0CBC-FBB0-985D-6B8D0A8CF8C8}"/>
              </a:ext>
            </a:extLst>
          </p:cNvPr>
          <p:cNvCxnSpPr>
            <a:cxnSpLocks/>
          </p:cNvCxnSpPr>
          <p:nvPr/>
        </p:nvCxnSpPr>
        <p:spPr>
          <a:xfrm>
            <a:off x="5520838" y="2108593"/>
            <a:ext cx="0" cy="967213"/>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pic>
        <p:nvPicPr>
          <p:cNvPr id="44" name="Picture 43" descr="A diagram of a structure&#10;&#10;Description automatically generated with medium confidence">
            <a:extLst>
              <a:ext uri="{FF2B5EF4-FFF2-40B4-BE49-F238E27FC236}">
                <a16:creationId xmlns:a16="http://schemas.microsoft.com/office/drawing/2014/main" id="{49BCC7EF-4435-E321-7E5E-EDE26678E95C}"/>
              </a:ext>
            </a:extLst>
          </p:cNvPr>
          <p:cNvPicPr>
            <a:picLocks noChangeAspect="1"/>
          </p:cNvPicPr>
          <p:nvPr/>
        </p:nvPicPr>
        <p:blipFill>
          <a:blip r:embed="rId6">
            <a:extLst>
              <a:ext uri="{28A0092B-C50C-407E-A947-70E740481C1C}">
                <a14:useLocalDpi xmlns:a14="http://schemas.microsoft.com/office/drawing/2010/main"/>
              </a:ext>
            </a:extLst>
          </a:blip>
          <a:srcRect b="8667"/>
          <a:stretch>
            <a:fillRect/>
          </a:stretch>
        </p:blipFill>
        <p:spPr>
          <a:xfrm>
            <a:off x="3635896" y="2571750"/>
            <a:ext cx="1523708" cy="1095702"/>
          </a:xfrm>
          <a:prstGeom prst="rect">
            <a:avLst/>
          </a:prstGeom>
        </p:spPr>
      </p:pic>
      <p:pic>
        <p:nvPicPr>
          <p:cNvPr id="46" name="Picture 45">
            <a:extLst>
              <a:ext uri="{FF2B5EF4-FFF2-40B4-BE49-F238E27FC236}">
                <a16:creationId xmlns:a16="http://schemas.microsoft.com/office/drawing/2014/main" id="{2209FD10-1B74-B081-78B2-8A33BC366633}"/>
              </a:ext>
            </a:extLst>
          </p:cNvPr>
          <p:cNvPicPr>
            <a:picLocks noChangeAspect="1"/>
          </p:cNvPicPr>
          <p:nvPr/>
        </p:nvPicPr>
        <p:blipFill>
          <a:blip r:embed="rId7"/>
          <a:srcRect b="37288"/>
          <a:stretch>
            <a:fillRect/>
          </a:stretch>
        </p:blipFill>
        <p:spPr>
          <a:xfrm>
            <a:off x="11564" y="3795886"/>
            <a:ext cx="4698965" cy="980264"/>
          </a:xfrm>
          <a:prstGeom prst="rect">
            <a:avLst/>
          </a:prstGeom>
        </p:spPr>
      </p:pic>
    </p:spTree>
    <p:extLst>
      <p:ext uri="{BB962C8B-B14F-4D97-AF65-F5344CB8AC3E}">
        <p14:creationId xmlns:p14="http://schemas.microsoft.com/office/powerpoint/2010/main" val="6875267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graph of a graph showing a normal beam&#10;&#10;AI-generated content may be incorrect.">
            <a:extLst>
              <a:ext uri="{FF2B5EF4-FFF2-40B4-BE49-F238E27FC236}">
                <a16:creationId xmlns:a16="http://schemas.microsoft.com/office/drawing/2014/main" id="{5D469A2D-2D8A-EDA3-937D-A674205D08A8}"/>
              </a:ext>
            </a:extLst>
          </p:cNvPr>
          <p:cNvPicPr>
            <a:picLocks noGrp="1" noChangeAspect="1"/>
          </p:cNvPicPr>
          <p:nvPr>
            <p:ph idx="1"/>
          </p:nvPr>
        </p:nvPicPr>
        <p:blipFill>
          <a:blip r:embed="rId2"/>
          <a:stretch>
            <a:fillRect/>
          </a:stretch>
        </p:blipFill>
        <p:spPr>
          <a:xfrm>
            <a:off x="120884" y="0"/>
            <a:ext cx="9055274" cy="5122938"/>
          </a:xfrm>
        </p:spPr>
      </p:pic>
      <p:sp>
        <p:nvSpPr>
          <p:cNvPr id="3" name="Slide Number Placeholder 2">
            <a:extLst>
              <a:ext uri="{FF2B5EF4-FFF2-40B4-BE49-F238E27FC236}">
                <a16:creationId xmlns:a16="http://schemas.microsoft.com/office/drawing/2014/main" id="{63012BBF-F9DE-7AB6-F3F4-21DA6309D39A}"/>
              </a:ext>
            </a:extLst>
          </p:cNvPr>
          <p:cNvSpPr>
            <a:spLocks noGrp="1"/>
          </p:cNvSpPr>
          <p:nvPr>
            <p:ph type="sldNum" sz="quarter" idx="12"/>
          </p:nvPr>
        </p:nvSpPr>
        <p:spPr/>
        <p:txBody>
          <a:bodyPr/>
          <a:lstStyle/>
          <a:p>
            <a:fld id="{005C7FBA-D4E9-46CA-9321-3ADA2E368FCD}" type="slidenum">
              <a:rPr lang="en-GB" smtClean="0"/>
              <a:t>30</a:t>
            </a:fld>
            <a:endParaRPr lang="en-GB"/>
          </a:p>
        </p:txBody>
      </p:sp>
      <p:sp>
        <p:nvSpPr>
          <p:cNvPr id="4" name="Title 3">
            <a:extLst>
              <a:ext uri="{FF2B5EF4-FFF2-40B4-BE49-F238E27FC236}">
                <a16:creationId xmlns:a16="http://schemas.microsoft.com/office/drawing/2014/main" id="{53B37C48-D919-4E9B-F3AF-6936AC944CF7}"/>
              </a:ext>
            </a:extLst>
          </p:cNvPr>
          <p:cNvSpPr>
            <a:spLocks noGrp="1"/>
          </p:cNvSpPr>
          <p:nvPr>
            <p:ph type="title"/>
          </p:nvPr>
        </p:nvSpPr>
        <p:spPr/>
        <p:txBody>
          <a:bodyPr/>
          <a:lstStyle/>
          <a:p>
            <a:endParaRPr lang="en-GB"/>
          </a:p>
        </p:txBody>
      </p:sp>
      <p:sp>
        <p:nvSpPr>
          <p:cNvPr id="2" name="Footer Placeholder 1">
            <a:extLst>
              <a:ext uri="{FF2B5EF4-FFF2-40B4-BE49-F238E27FC236}">
                <a16:creationId xmlns:a16="http://schemas.microsoft.com/office/drawing/2014/main" id="{D135423A-5C56-8FF9-FBA8-1F548222B29E}"/>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4232712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white text with black text&#10;&#10;AI-generated content may be incorrect.">
            <a:extLst>
              <a:ext uri="{FF2B5EF4-FFF2-40B4-BE49-F238E27FC236}">
                <a16:creationId xmlns:a16="http://schemas.microsoft.com/office/drawing/2014/main" id="{0B42918E-C735-97B2-3718-9CC5745A800D}"/>
              </a:ext>
            </a:extLst>
          </p:cNvPr>
          <p:cNvPicPr>
            <a:picLocks noGrp="1" noChangeAspect="1"/>
          </p:cNvPicPr>
          <p:nvPr>
            <p:ph idx="1"/>
          </p:nvPr>
        </p:nvPicPr>
        <p:blipFill>
          <a:blip r:embed="rId2"/>
          <a:stretch>
            <a:fillRect/>
          </a:stretch>
        </p:blipFill>
        <p:spPr>
          <a:xfrm>
            <a:off x="2339752" y="0"/>
            <a:ext cx="6809225" cy="5117964"/>
          </a:xfrm>
        </p:spPr>
      </p:pic>
      <p:sp>
        <p:nvSpPr>
          <p:cNvPr id="3" name="Slide Number Placeholder 2">
            <a:extLst>
              <a:ext uri="{FF2B5EF4-FFF2-40B4-BE49-F238E27FC236}">
                <a16:creationId xmlns:a16="http://schemas.microsoft.com/office/drawing/2014/main" id="{4858A8FB-BACB-EFBD-F096-8E240BA995C8}"/>
              </a:ext>
            </a:extLst>
          </p:cNvPr>
          <p:cNvSpPr>
            <a:spLocks noGrp="1"/>
          </p:cNvSpPr>
          <p:nvPr>
            <p:ph type="sldNum" sz="quarter" idx="12"/>
          </p:nvPr>
        </p:nvSpPr>
        <p:spPr/>
        <p:txBody>
          <a:bodyPr/>
          <a:lstStyle/>
          <a:p>
            <a:fld id="{005C7FBA-D4E9-46CA-9321-3ADA2E368FCD}" type="slidenum">
              <a:rPr lang="en-GB" smtClean="0"/>
              <a:t>31</a:t>
            </a:fld>
            <a:endParaRPr lang="en-GB"/>
          </a:p>
        </p:txBody>
      </p:sp>
      <p:sp>
        <p:nvSpPr>
          <p:cNvPr id="4" name="Title 3">
            <a:extLst>
              <a:ext uri="{FF2B5EF4-FFF2-40B4-BE49-F238E27FC236}">
                <a16:creationId xmlns:a16="http://schemas.microsoft.com/office/drawing/2014/main" id="{CC21B93D-2F4A-5B96-9BAC-7409647DCEBF}"/>
              </a:ext>
            </a:extLst>
          </p:cNvPr>
          <p:cNvSpPr>
            <a:spLocks noGrp="1"/>
          </p:cNvSpPr>
          <p:nvPr>
            <p:ph type="title"/>
          </p:nvPr>
        </p:nvSpPr>
        <p:spPr/>
        <p:txBody>
          <a:bodyPr/>
          <a:lstStyle/>
          <a:p>
            <a:endParaRPr lang="en-GB"/>
          </a:p>
        </p:txBody>
      </p:sp>
      <p:sp>
        <p:nvSpPr>
          <p:cNvPr id="2" name="Footer Placeholder 1">
            <a:extLst>
              <a:ext uri="{FF2B5EF4-FFF2-40B4-BE49-F238E27FC236}">
                <a16:creationId xmlns:a16="http://schemas.microsoft.com/office/drawing/2014/main" id="{4E8F109D-2FBB-F914-DC51-BCDAFB14F87C}"/>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277627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white rectangular object with text&#10;&#10;AI-generated content may be incorrect.">
            <a:extLst>
              <a:ext uri="{FF2B5EF4-FFF2-40B4-BE49-F238E27FC236}">
                <a16:creationId xmlns:a16="http://schemas.microsoft.com/office/drawing/2014/main" id="{58A73B05-314C-215E-EAEE-68B35665969A}"/>
              </a:ext>
            </a:extLst>
          </p:cNvPr>
          <p:cNvPicPr>
            <a:picLocks noGrp="1" noChangeAspect="1"/>
          </p:cNvPicPr>
          <p:nvPr>
            <p:ph idx="1"/>
          </p:nvPr>
        </p:nvPicPr>
        <p:blipFill>
          <a:blip r:embed="rId2"/>
          <a:stretch>
            <a:fillRect/>
          </a:stretch>
        </p:blipFill>
        <p:spPr>
          <a:xfrm>
            <a:off x="2339752" y="0"/>
            <a:ext cx="6695387" cy="5058737"/>
          </a:xfrm>
        </p:spPr>
      </p:pic>
      <p:sp>
        <p:nvSpPr>
          <p:cNvPr id="3" name="Slide Number Placeholder 2">
            <a:extLst>
              <a:ext uri="{FF2B5EF4-FFF2-40B4-BE49-F238E27FC236}">
                <a16:creationId xmlns:a16="http://schemas.microsoft.com/office/drawing/2014/main" id="{39F3BC63-64CC-D35E-153B-281978F44733}"/>
              </a:ext>
            </a:extLst>
          </p:cNvPr>
          <p:cNvSpPr>
            <a:spLocks noGrp="1"/>
          </p:cNvSpPr>
          <p:nvPr>
            <p:ph type="sldNum" sz="quarter" idx="12"/>
          </p:nvPr>
        </p:nvSpPr>
        <p:spPr/>
        <p:txBody>
          <a:bodyPr/>
          <a:lstStyle/>
          <a:p>
            <a:fld id="{005C7FBA-D4E9-46CA-9321-3ADA2E368FCD}" type="slidenum">
              <a:rPr lang="en-GB" smtClean="0"/>
              <a:t>32</a:t>
            </a:fld>
            <a:endParaRPr lang="en-GB"/>
          </a:p>
        </p:txBody>
      </p:sp>
      <p:sp>
        <p:nvSpPr>
          <p:cNvPr id="4" name="Title 3">
            <a:extLst>
              <a:ext uri="{FF2B5EF4-FFF2-40B4-BE49-F238E27FC236}">
                <a16:creationId xmlns:a16="http://schemas.microsoft.com/office/drawing/2014/main" id="{0FB5A30F-225E-3C47-AFF9-D40BD36711EE}"/>
              </a:ext>
            </a:extLst>
          </p:cNvPr>
          <p:cNvSpPr>
            <a:spLocks noGrp="1"/>
          </p:cNvSpPr>
          <p:nvPr>
            <p:ph type="title"/>
          </p:nvPr>
        </p:nvSpPr>
        <p:spPr/>
        <p:txBody>
          <a:bodyPr/>
          <a:lstStyle/>
          <a:p>
            <a:endParaRPr lang="en-GB"/>
          </a:p>
        </p:txBody>
      </p:sp>
      <p:sp>
        <p:nvSpPr>
          <p:cNvPr id="2" name="Footer Placeholder 1">
            <a:extLst>
              <a:ext uri="{FF2B5EF4-FFF2-40B4-BE49-F238E27FC236}">
                <a16:creationId xmlns:a16="http://schemas.microsoft.com/office/drawing/2014/main" id="{EAAB286A-BA2A-2C39-2524-FBAB2AF8B645}"/>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1346369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building reflected in water&#10;&#10;AI-generated content may be incorrect.">
            <a:extLst>
              <a:ext uri="{FF2B5EF4-FFF2-40B4-BE49-F238E27FC236}">
                <a16:creationId xmlns:a16="http://schemas.microsoft.com/office/drawing/2014/main" id="{9ED92170-29D7-1824-B35F-3724B2AECE3F}"/>
              </a:ext>
            </a:extLst>
          </p:cNvPr>
          <p:cNvPicPr>
            <a:picLocks noGrp="1" noChangeAspect="1"/>
          </p:cNvPicPr>
          <p:nvPr>
            <p:ph idx="1"/>
          </p:nvPr>
        </p:nvPicPr>
        <p:blipFill>
          <a:blip r:embed="rId2"/>
          <a:stretch>
            <a:fillRect/>
          </a:stretch>
        </p:blipFill>
        <p:spPr>
          <a:xfrm>
            <a:off x="2555776" y="20562"/>
            <a:ext cx="6609781" cy="5026124"/>
          </a:xfrm>
        </p:spPr>
      </p:pic>
      <p:sp>
        <p:nvSpPr>
          <p:cNvPr id="3" name="Slide Number Placeholder 2">
            <a:extLst>
              <a:ext uri="{FF2B5EF4-FFF2-40B4-BE49-F238E27FC236}">
                <a16:creationId xmlns:a16="http://schemas.microsoft.com/office/drawing/2014/main" id="{CF5DB33A-C8AA-5C89-DEAA-0855A1CB7E71}"/>
              </a:ext>
            </a:extLst>
          </p:cNvPr>
          <p:cNvSpPr>
            <a:spLocks noGrp="1"/>
          </p:cNvSpPr>
          <p:nvPr>
            <p:ph type="sldNum" sz="quarter" idx="12"/>
          </p:nvPr>
        </p:nvSpPr>
        <p:spPr/>
        <p:txBody>
          <a:bodyPr/>
          <a:lstStyle/>
          <a:p>
            <a:fld id="{005C7FBA-D4E9-46CA-9321-3ADA2E368FCD}" type="slidenum">
              <a:rPr lang="en-GB" smtClean="0"/>
              <a:t>33</a:t>
            </a:fld>
            <a:endParaRPr lang="en-GB"/>
          </a:p>
        </p:txBody>
      </p:sp>
      <p:sp>
        <p:nvSpPr>
          <p:cNvPr id="4" name="Title 3">
            <a:extLst>
              <a:ext uri="{FF2B5EF4-FFF2-40B4-BE49-F238E27FC236}">
                <a16:creationId xmlns:a16="http://schemas.microsoft.com/office/drawing/2014/main" id="{9373FE41-E6E9-FD07-8A0A-0FE3EFDC2CE5}"/>
              </a:ext>
            </a:extLst>
          </p:cNvPr>
          <p:cNvSpPr>
            <a:spLocks noGrp="1"/>
          </p:cNvSpPr>
          <p:nvPr>
            <p:ph type="title"/>
          </p:nvPr>
        </p:nvSpPr>
        <p:spPr/>
        <p:txBody>
          <a:bodyPr/>
          <a:lstStyle/>
          <a:p>
            <a:endParaRPr lang="en-GB"/>
          </a:p>
        </p:txBody>
      </p:sp>
      <p:sp>
        <p:nvSpPr>
          <p:cNvPr id="2" name="Footer Placeholder 1">
            <a:extLst>
              <a:ext uri="{FF2B5EF4-FFF2-40B4-BE49-F238E27FC236}">
                <a16:creationId xmlns:a16="http://schemas.microsoft.com/office/drawing/2014/main" id="{D5AB7718-C0ED-ED66-D5E0-E8390EAE3271}"/>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195152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diagram of a chemical reaction&#10;&#10;AI-generated content may be incorrect.">
            <a:extLst>
              <a:ext uri="{FF2B5EF4-FFF2-40B4-BE49-F238E27FC236}">
                <a16:creationId xmlns:a16="http://schemas.microsoft.com/office/drawing/2014/main" id="{7A1CD3B1-4886-E217-3BE3-B0C487690154}"/>
              </a:ext>
            </a:extLst>
          </p:cNvPr>
          <p:cNvPicPr>
            <a:picLocks noGrp="1" noChangeAspect="1"/>
          </p:cNvPicPr>
          <p:nvPr>
            <p:ph sz="quarter" idx="12"/>
          </p:nvPr>
        </p:nvPicPr>
        <p:blipFill>
          <a:blip r:embed="rId2"/>
          <a:stretch>
            <a:fillRect/>
          </a:stretch>
        </p:blipFill>
        <p:spPr>
          <a:xfrm>
            <a:off x="2257556" y="42712"/>
            <a:ext cx="6346892" cy="4769001"/>
          </a:xfrm>
        </p:spPr>
      </p:pic>
      <p:sp>
        <p:nvSpPr>
          <p:cNvPr id="3" name="Slide Number Placeholder 2">
            <a:extLst>
              <a:ext uri="{FF2B5EF4-FFF2-40B4-BE49-F238E27FC236}">
                <a16:creationId xmlns:a16="http://schemas.microsoft.com/office/drawing/2014/main" id="{CD83BF10-2919-7298-EC38-F429FEF9BBE6}"/>
              </a:ext>
            </a:extLst>
          </p:cNvPr>
          <p:cNvSpPr>
            <a:spLocks noGrp="1"/>
          </p:cNvSpPr>
          <p:nvPr>
            <p:ph type="sldNum" sz="quarter" idx="4"/>
          </p:nvPr>
        </p:nvSpPr>
        <p:spPr/>
        <p:txBody>
          <a:bodyPr/>
          <a:lstStyle/>
          <a:p>
            <a:fld id="{974172A1-1CBF-0B40-9234-7D4D80EC19EA}" type="slidenum">
              <a:rPr lang="en-GB" smtClean="0"/>
              <a:pPr/>
              <a:t>34</a:t>
            </a:fld>
            <a:endParaRPr lang="en-GB" dirty="0"/>
          </a:p>
        </p:txBody>
      </p:sp>
      <p:sp>
        <p:nvSpPr>
          <p:cNvPr id="4" name="Title 3">
            <a:extLst>
              <a:ext uri="{FF2B5EF4-FFF2-40B4-BE49-F238E27FC236}">
                <a16:creationId xmlns:a16="http://schemas.microsoft.com/office/drawing/2014/main" id="{DA013129-2D19-A585-FE01-41D976E71A39}"/>
              </a:ext>
            </a:extLst>
          </p:cNvPr>
          <p:cNvSpPr>
            <a:spLocks noGrp="1"/>
          </p:cNvSpPr>
          <p:nvPr>
            <p:ph type="title"/>
          </p:nvPr>
        </p:nvSpPr>
        <p:spPr/>
        <p:txBody>
          <a:bodyPr/>
          <a:lstStyle/>
          <a:p>
            <a:endParaRPr lang="en-GB"/>
          </a:p>
        </p:txBody>
      </p:sp>
      <p:sp>
        <p:nvSpPr>
          <p:cNvPr id="2" name="Footer Placeholder 1">
            <a:extLst>
              <a:ext uri="{FF2B5EF4-FFF2-40B4-BE49-F238E27FC236}">
                <a16:creationId xmlns:a16="http://schemas.microsoft.com/office/drawing/2014/main" id="{2D444B5C-7064-8922-FDF0-77A0BE26EC28}"/>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13606734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10;&#10;AI-generated content may be incorrect.">
            <a:extLst>
              <a:ext uri="{FF2B5EF4-FFF2-40B4-BE49-F238E27FC236}">
                <a16:creationId xmlns:a16="http://schemas.microsoft.com/office/drawing/2014/main" id="{C3AD7D8A-D2B9-68B8-2EFD-0B91F26B87BC}"/>
              </a:ext>
            </a:extLst>
          </p:cNvPr>
          <p:cNvPicPr>
            <a:picLocks noGrp="1" noChangeAspect="1"/>
          </p:cNvPicPr>
          <p:nvPr>
            <p:ph sz="quarter" idx="12"/>
          </p:nvPr>
        </p:nvPicPr>
        <p:blipFill>
          <a:blip r:embed="rId2"/>
          <a:stretch>
            <a:fillRect/>
          </a:stretch>
        </p:blipFill>
        <p:spPr>
          <a:xfrm>
            <a:off x="1763689" y="107367"/>
            <a:ext cx="6768752" cy="5067779"/>
          </a:xfrm>
        </p:spPr>
      </p:pic>
      <p:sp>
        <p:nvSpPr>
          <p:cNvPr id="3" name="Slide Number Placeholder 2">
            <a:extLst>
              <a:ext uri="{FF2B5EF4-FFF2-40B4-BE49-F238E27FC236}">
                <a16:creationId xmlns:a16="http://schemas.microsoft.com/office/drawing/2014/main" id="{36488E37-E410-78EA-EFCC-51A9B4A4219B}"/>
              </a:ext>
            </a:extLst>
          </p:cNvPr>
          <p:cNvSpPr>
            <a:spLocks noGrp="1"/>
          </p:cNvSpPr>
          <p:nvPr>
            <p:ph type="sldNum" sz="quarter" idx="4"/>
          </p:nvPr>
        </p:nvSpPr>
        <p:spPr/>
        <p:txBody>
          <a:bodyPr/>
          <a:lstStyle/>
          <a:p>
            <a:fld id="{974172A1-1CBF-0B40-9234-7D4D80EC19EA}" type="slidenum">
              <a:rPr lang="en-GB" smtClean="0"/>
              <a:pPr/>
              <a:t>35</a:t>
            </a:fld>
            <a:endParaRPr lang="en-GB" dirty="0"/>
          </a:p>
        </p:txBody>
      </p:sp>
      <p:sp>
        <p:nvSpPr>
          <p:cNvPr id="4" name="Title 3">
            <a:extLst>
              <a:ext uri="{FF2B5EF4-FFF2-40B4-BE49-F238E27FC236}">
                <a16:creationId xmlns:a16="http://schemas.microsoft.com/office/drawing/2014/main" id="{A3900E07-328B-6CBF-4022-53D73784BA69}"/>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A3BB2A2E-E82C-C42C-3D9A-8DC647690BA9}"/>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30375524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10;&#10;AI-generated content may be incorrect.">
            <a:extLst>
              <a:ext uri="{FF2B5EF4-FFF2-40B4-BE49-F238E27FC236}">
                <a16:creationId xmlns:a16="http://schemas.microsoft.com/office/drawing/2014/main" id="{D8C7B0E6-ED1D-5C18-EC61-26E9ED7D2DF3}"/>
              </a:ext>
            </a:extLst>
          </p:cNvPr>
          <p:cNvPicPr>
            <a:picLocks noGrp="1" noChangeAspect="1"/>
          </p:cNvPicPr>
          <p:nvPr>
            <p:ph sz="quarter" idx="12"/>
          </p:nvPr>
        </p:nvPicPr>
        <p:blipFill>
          <a:blip r:embed="rId2"/>
          <a:stretch>
            <a:fillRect/>
          </a:stretch>
        </p:blipFill>
        <p:spPr>
          <a:xfrm>
            <a:off x="1837763" y="19144"/>
            <a:ext cx="6766686" cy="5124356"/>
          </a:xfrm>
        </p:spPr>
      </p:pic>
      <p:sp>
        <p:nvSpPr>
          <p:cNvPr id="3" name="Slide Number Placeholder 2">
            <a:extLst>
              <a:ext uri="{FF2B5EF4-FFF2-40B4-BE49-F238E27FC236}">
                <a16:creationId xmlns:a16="http://schemas.microsoft.com/office/drawing/2014/main" id="{8218A9D7-8C6F-1817-5A56-4B4CE67F085B}"/>
              </a:ext>
            </a:extLst>
          </p:cNvPr>
          <p:cNvSpPr>
            <a:spLocks noGrp="1"/>
          </p:cNvSpPr>
          <p:nvPr>
            <p:ph type="sldNum" sz="quarter" idx="4"/>
          </p:nvPr>
        </p:nvSpPr>
        <p:spPr/>
        <p:txBody>
          <a:bodyPr/>
          <a:lstStyle/>
          <a:p>
            <a:fld id="{974172A1-1CBF-0B40-9234-7D4D80EC19EA}" type="slidenum">
              <a:rPr lang="en-GB" smtClean="0"/>
              <a:pPr/>
              <a:t>36</a:t>
            </a:fld>
            <a:endParaRPr lang="en-GB" dirty="0"/>
          </a:p>
        </p:txBody>
      </p:sp>
      <p:sp>
        <p:nvSpPr>
          <p:cNvPr id="4" name="Title 3">
            <a:extLst>
              <a:ext uri="{FF2B5EF4-FFF2-40B4-BE49-F238E27FC236}">
                <a16:creationId xmlns:a16="http://schemas.microsoft.com/office/drawing/2014/main" id="{E60B7214-FBFD-1E05-C75C-DBF8195E3CA5}"/>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EDAED409-3A18-AAD7-1733-510B52A30B49}"/>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26505942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10;&#10;AI-generated content may be incorrect.">
            <a:extLst>
              <a:ext uri="{FF2B5EF4-FFF2-40B4-BE49-F238E27FC236}">
                <a16:creationId xmlns:a16="http://schemas.microsoft.com/office/drawing/2014/main" id="{D31D2E53-A5CD-9105-0755-59B948EFBB96}"/>
              </a:ext>
            </a:extLst>
          </p:cNvPr>
          <p:cNvPicPr>
            <a:picLocks noGrp="1" noChangeAspect="1"/>
          </p:cNvPicPr>
          <p:nvPr>
            <p:ph sz="quarter" idx="12"/>
          </p:nvPr>
        </p:nvPicPr>
        <p:blipFill>
          <a:blip r:embed="rId2"/>
          <a:stretch>
            <a:fillRect/>
          </a:stretch>
        </p:blipFill>
        <p:spPr>
          <a:xfrm>
            <a:off x="1837763" y="19144"/>
            <a:ext cx="6766686" cy="5124356"/>
          </a:xfrm>
        </p:spPr>
      </p:pic>
      <p:sp>
        <p:nvSpPr>
          <p:cNvPr id="3" name="Slide Number Placeholder 2">
            <a:extLst>
              <a:ext uri="{FF2B5EF4-FFF2-40B4-BE49-F238E27FC236}">
                <a16:creationId xmlns:a16="http://schemas.microsoft.com/office/drawing/2014/main" id="{68F6ABEE-4A9B-4F8E-4C3B-AEBEEA804060}"/>
              </a:ext>
            </a:extLst>
          </p:cNvPr>
          <p:cNvSpPr>
            <a:spLocks noGrp="1"/>
          </p:cNvSpPr>
          <p:nvPr>
            <p:ph type="sldNum" sz="quarter" idx="4"/>
          </p:nvPr>
        </p:nvSpPr>
        <p:spPr/>
        <p:txBody>
          <a:bodyPr/>
          <a:lstStyle/>
          <a:p>
            <a:fld id="{974172A1-1CBF-0B40-9234-7D4D80EC19EA}" type="slidenum">
              <a:rPr lang="en-GB" smtClean="0"/>
              <a:pPr/>
              <a:t>37</a:t>
            </a:fld>
            <a:endParaRPr lang="en-GB" dirty="0"/>
          </a:p>
        </p:txBody>
      </p:sp>
      <p:sp>
        <p:nvSpPr>
          <p:cNvPr id="4" name="Title 3">
            <a:extLst>
              <a:ext uri="{FF2B5EF4-FFF2-40B4-BE49-F238E27FC236}">
                <a16:creationId xmlns:a16="http://schemas.microsoft.com/office/drawing/2014/main" id="{28E842D9-6024-F155-E8FF-50D6E396CF20}"/>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68D8B8DA-3456-F990-E8D8-C7F374686FD6}"/>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30699834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blue and red drawing of a circular structure&#10;&#10;AI-generated content may be incorrect.">
            <a:extLst>
              <a:ext uri="{FF2B5EF4-FFF2-40B4-BE49-F238E27FC236}">
                <a16:creationId xmlns:a16="http://schemas.microsoft.com/office/drawing/2014/main" id="{2A24E66B-C344-C3F1-3B96-18F7378FB28B}"/>
              </a:ext>
            </a:extLst>
          </p:cNvPr>
          <p:cNvPicPr>
            <a:picLocks noGrp="1" noChangeAspect="1"/>
          </p:cNvPicPr>
          <p:nvPr>
            <p:ph sz="quarter" idx="12"/>
          </p:nvPr>
        </p:nvPicPr>
        <p:blipFill>
          <a:blip r:embed="rId2"/>
          <a:stretch>
            <a:fillRect/>
          </a:stretch>
        </p:blipFill>
        <p:spPr>
          <a:xfrm>
            <a:off x="2258258" y="0"/>
            <a:ext cx="6889194" cy="5178029"/>
          </a:xfrm>
        </p:spPr>
      </p:pic>
      <p:sp>
        <p:nvSpPr>
          <p:cNvPr id="3" name="Slide Number Placeholder 2">
            <a:extLst>
              <a:ext uri="{FF2B5EF4-FFF2-40B4-BE49-F238E27FC236}">
                <a16:creationId xmlns:a16="http://schemas.microsoft.com/office/drawing/2014/main" id="{F2CEF409-6ADB-F7EC-93CF-8797B089252F}"/>
              </a:ext>
            </a:extLst>
          </p:cNvPr>
          <p:cNvSpPr>
            <a:spLocks noGrp="1"/>
          </p:cNvSpPr>
          <p:nvPr>
            <p:ph type="sldNum" sz="quarter" idx="4"/>
          </p:nvPr>
        </p:nvSpPr>
        <p:spPr/>
        <p:txBody>
          <a:bodyPr/>
          <a:lstStyle/>
          <a:p>
            <a:fld id="{974172A1-1CBF-0B40-9234-7D4D80EC19EA}" type="slidenum">
              <a:rPr lang="en-GB" smtClean="0"/>
              <a:pPr/>
              <a:t>38</a:t>
            </a:fld>
            <a:endParaRPr lang="en-GB" dirty="0"/>
          </a:p>
        </p:txBody>
      </p:sp>
      <p:sp>
        <p:nvSpPr>
          <p:cNvPr id="4" name="Title 3">
            <a:extLst>
              <a:ext uri="{FF2B5EF4-FFF2-40B4-BE49-F238E27FC236}">
                <a16:creationId xmlns:a16="http://schemas.microsoft.com/office/drawing/2014/main" id="{FCF70BC4-95E1-70EE-B538-344B9BB149D3}"/>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E9A12E99-E6DA-CEF7-DACC-598325A8A77C}"/>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13782054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10;&#10;AI-generated content may be incorrect.">
            <a:extLst>
              <a:ext uri="{FF2B5EF4-FFF2-40B4-BE49-F238E27FC236}">
                <a16:creationId xmlns:a16="http://schemas.microsoft.com/office/drawing/2014/main" id="{28B1C31A-9F0A-15D5-9A2E-9E878CA3539E}"/>
              </a:ext>
            </a:extLst>
          </p:cNvPr>
          <p:cNvPicPr>
            <a:picLocks noGrp="1" noChangeAspect="1"/>
          </p:cNvPicPr>
          <p:nvPr>
            <p:ph sz="quarter" idx="12"/>
          </p:nvPr>
        </p:nvPicPr>
        <p:blipFill>
          <a:blip r:embed="rId2"/>
          <a:stretch>
            <a:fillRect/>
          </a:stretch>
        </p:blipFill>
        <p:spPr>
          <a:xfrm>
            <a:off x="1763688" y="0"/>
            <a:ext cx="6998210" cy="5274578"/>
          </a:xfrm>
        </p:spPr>
      </p:pic>
      <p:sp>
        <p:nvSpPr>
          <p:cNvPr id="3" name="Slide Number Placeholder 2">
            <a:extLst>
              <a:ext uri="{FF2B5EF4-FFF2-40B4-BE49-F238E27FC236}">
                <a16:creationId xmlns:a16="http://schemas.microsoft.com/office/drawing/2014/main" id="{1015E1D6-6F2B-A641-C9F5-0E7FE2802EB8}"/>
              </a:ext>
            </a:extLst>
          </p:cNvPr>
          <p:cNvSpPr>
            <a:spLocks noGrp="1"/>
          </p:cNvSpPr>
          <p:nvPr>
            <p:ph type="sldNum" sz="quarter" idx="4"/>
          </p:nvPr>
        </p:nvSpPr>
        <p:spPr/>
        <p:txBody>
          <a:bodyPr/>
          <a:lstStyle/>
          <a:p>
            <a:fld id="{974172A1-1CBF-0B40-9234-7D4D80EC19EA}" type="slidenum">
              <a:rPr lang="en-GB" smtClean="0"/>
              <a:pPr/>
              <a:t>39</a:t>
            </a:fld>
            <a:endParaRPr lang="en-GB" dirty="0"/>
          </a:p>
        </p:txBody>
      </p:sp>
      <p:sp>
        <p:nvSpPr>
          <p:cNvPr id="4" name="Title 3">
            <a:extLst>
              <a:ext uri="{FF2B5EF4-FFF2-40B4-BE49-F238E27FC236}">
                <a16:creationId xmlns:a16="http://schemas.microsoft.com/office/drawing/2014/main" id="{FCA9586F-94A3-15D1-162B-5D2C5886BDB5}"/>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7A35D1B5-4807-6153-5C28-2C6E4C13CD4A}"/>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1308571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white rectangular box with black text&#10;&#10;AI-generated content may be incorrect.">
            <a:extLst>
              <a:ext uri="{FF2B5EF4-FFF2-40B4-BE49-F238E27FC236}">
                <a16:creationId xmlns:a16="http://schemas.microsoft.com/office/drawing/2014/main" id="{52465C90-13B3-9D09-D0AA-DBEC6A7C85C8}"/>
              </a:ext>
            </a:extLst>
          </p:cNvPr>
          <p:cNvPicPr>
            <a:picLocks noGrp="1" noChangeAspect="1"/>
          </p:cNvPicPr>
          <p:nvPr>
            <p:ph sz="quarter" idx="12"/>
          </p:nvPr>
        </p:nvPicPr>
        <p:blipFill>
          <a:blip r:embed="rId2"/>
          <a:stretch>
            <a:fillRect/>
          </a:stretch>
        </p:blipFill>
        <p:spPr>
          <a:xfrm>
            <a:off x="2260496" y="38958"/>
            <a:ext cx="6784962" cy="5104542"/>
          </a:xfrm>
        </p:spPr>
      </p:pic>
      <p:sp>
        <p:nvSpPr>
          <p:cNvPr id="3" name="Slide Number Placeholder 2">
            <a:extLst>
              <a:ext uri="{FF2B5EF4-FFF2-40B4-BE49-F238E27FC236}">
                <a16:creationId xmlns:a16="http://schemas.microsoft.com/office/drawing/2014/main" id="{8892036A-E0B9-C20E-2F5B-DF6780A11CA9}"/>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5" name="Title 4">
            <a:extLst>
              <a:ext uri="{FF2B5EF4-FFF2-40B4-BE49-F238E27FC236}">
                <a16:creationId xmlns:a16="http://schemas.microsoft.com/office/drawing/2014/main" id="{9A4FE665-FC55-C7D3-E5B9-6C9910590872}"/>
              </a:ext>
            </a:extLst>
          </p:cNvPr>
          <p:cNvSpPr>
            <a:spLocks noGrp="1"/>
          </p:cNvSpPr>
          <p:nvPr>
            <p:ph type="title"/>
          </p:nvPr>
        </p:nvSpPr>
        <p:spPr/>
        <p:txBody>
          <a:bodyPr/>
          <a:lstStyle/>
          <a:p>
            <a:endParaRPr lang="en-GB" dirty="0"/>
          </a:p>
        </p:txBody>
      </p:sp>
      <p:sp>
        <p:nvSpPr>
          <p:cNvPr id="2" name="Footer Placeholder 1">
            <a:extLst>
              <a:ext uri="{FF2B5EF4-FFF2-40B4-BE49-F238E27FC236}">
                <a16:creationId xmlns:a16="http://schemas.microsoft.com/office/drawing/2014/main" id="{8601FFD3-7126-0C52-8F8D-2AD48F22BC2E}"/>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13433811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 shot of a chart&#10;&#10;AI-generated content may be incorrect.">
            <a:extLst>
              <a:ext uri="{FF2B5EF4-FFF2-40B4-BE49-F238E27FC236}">
                <a16:creationId xmlns:a16="http://schemas.microsoft.com/office/drawing/2014/main" id="{73EA75D3-AC66-ACF7-6683-175C3E13BA50}"/>
              </a:ext>
            </a:extLst>
          </p:cNvPr>
          <p:cNvPicPr>
            <a:picLocks noGrp="1" noChangeAspect="1"/>
          </p:cNvPicPr>
          <p:nvPr>
            <p:ph sz="quarter" idx="12"/>
          </p:nvPr>
        </p:nvPicPr>
        <p:blipFill>
          <a:blip r:embed="rId2"/>
          <a:stretch>
            <a:fillRect/>
          </a:stretch>
        </p:blipFill>
        <p:spPr>
          <a:xfrm>
            <a:off x="2261300" y="-58825"/>
            <a:ext cx="6907271" cy="5188501"/>
          </a:xfrm>
        </p:spPr>
      </p:pic>
      <p:sp>
        <p:nvSpPr>
          <p:cNvPr id="3" name="Slide Number Placeholder 2">
            <a:extLst>
              <a:ext uri="{FF2B5EF4-FFF2-40B4-BE49-F238E27FC236}">
                <a16:creationId xmlns:a16="http://schemas.microsoft.com/office/drawing/2014/main" id="{5A222286-756E-F76E-7922-A0B7B7552BB7}"/>
              </a:ext>
            </a:extLst>
          </p:cNvPr>
          <p:cNvSpPr>
            <a:spLocks noGrp="1"/>
          </p:cNvSpPr>
          <p:nvPr>
            <p:ph type="sldNum" sz="quarter" idx="4"/>
          </p:nvPr>
        </p:nvSpPr>
        <p:spPr/>
        <p:txBody>
          <a:bodyPr/>
          <a:lstStyle/>
          <a:p>
            <a:fld id="{974172A1-1CBF-0B40-9234-7D4D80EC19EA}" type="slidenum">
              <a:rPr lang="en-GB" smtClean="0"/>
              <a:pPr/>
              <a:t>40</a:t>
            </a:fld>
            <a:endParaRPr lang="en-GB" dirty="0"/>
          </a:p>
        </p:txBody>
      </p:sp>
      <p:sp>
        <p:nvSpPr>
          <p:cNvPr id="4" name="Title 3">
            <a:extLst>
              <a:ext uri="{FF2B5EF4-FFF2-40B4-BE49-F238E27FC236}">
                <a16:creationId xmlns:a16="http://schemas.microsoft.com/office/drawing/2014/main" id="{E61FF61E-E61D-AD11-6005-BF7113DCE490}"/>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5713D1A1-97E0-CC9E-A628-AFACC71A6758}"/>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701653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diagram&#10;&#10;AI-generated content may be incorrect.">
            <a:extLst>
              <a:ext uri="{FF2B5EF4-FFF2-40B4-BE49-F238E27FC236}">
                <a16:creationId xmlns:a16="http://schemas.microsoft.com/office/drawing/2014/main" id="{4024FAA5-5256-B0EA-41B9-0052112ACC18}"/>
              </a:ext>
            </a:extLst>
          </p:cNvPr>
          <p:cNvPicPr>
            <a:picLocks noGrp="1" noChangeAspect="1"/>
          </p:cNvPicPr>
          <p:nvPr>
            <p:ph sz="quarter" idx="12"/>
          </p:nvPr>
        </p:nvPicPr>
        <p:blipFill>
          <a:blip r:embed="rId2"/>
          <a:stretch>
            <a:fillRect/>
          </a:stretch>
        </p:blipFill>
        <p:spPr>
          <a:xfrm>
            <a:off x="1780554" y="31558"/>
            <a:ext cx="6823893" cy="5146471"/>
          </a:xfrm>
        </p:spPr>
      </p:pic>
      <p:sp>
        <p:nvSpPr>
          <p:cNvPr id="3" name="Slide Number Placeholder 2">
            <a:extLst>
              <a:ext uri="{FF2B5EF4-FFF2-40B4-BE49-F238E27FC236}">
                <a16:creationId xmlns:a16="http://schemas.microsoft.com/office/drawing/2014/main" id="{BEF2CC7E-5747-C10C-23FA-808B3FD57FDB}"/>
              </a:ext>
            </a:extLst>
          </p:cNvPr>
          <p:cNvSpPr>
            <a:spLocks noGrp="1"/>
          </p:cNvSpPr>
          <p:nvPr>
            <p:ph type="sldNum" sz="quarter" idx="4"/>
          </p:nvPr>
        </p:nvSpPr>
        <p:spPr/>
        <p:txBody>
          <a:bodyPr/>
          <a:lstStyle/>
          <a:p>
            <a:fld id="{974172A1-1CBF-0B40-9234-7D4D80EC19EA}" type="slidenum">
              <a:rPr lang="en-GB" smtClean="0"/>
              <a:pPr/>
              <a:t>41</a:t>
            </a:fld>
            <a:endParaRPr lang="en-GB" dirty="0"/>
          </a:p>
        </p:txBody>
      </p:sp>
      <p:sp>
        <p:nvSpPr>
          <p:cNvPr id="4" name="Title 3">
            <a:extLst>
              <a:ext uri="{FF2B5EF4-FFF2-40B4-BE49-F238E27FC236}">
                <a16:creationId xmlns:a16="http://schemas.microsoft.com/office/drawing/2014/main" id="{AEC91E40-F7E3-EB71-E443-86B5BBED4F20}"/>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F2A23A54-DA31-6F3B-C197-1BFFEFC7FAAE}"/>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42059597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41E69C0-22F8-2DEA-629A-C60A32FA340E}"/>
              </a:ext>
            </a:extLst>
          </p:cNvPr>
          <p:cNvPicPr>
            <a:picLocks noGrp="1" noChangeAspect="1"/>
          </p:cNvPicPr>
          <p:nvPr>
            <p:ph sz="quarter" idx="12"/>
          </p:nvPr>
        </p:nvPicPr>
        <p:blipFill>
          <a:blip r:embed="rId2"/>
          <a:stretch>
            <a:fillRect/>
          </a:stretch>
        </p:blipFill>
        <p:spPr>
          <a:xfrm>
            <a:off x="-59134" y="18805"/>
            <a:ext cx="9203134" cy="5159224"/>
          </a:xfrm>
        </p:spPr>
      </p:pic>
      <p:sp>
        <p:nvSpPr>
          <p:cNvPr id="3" name="Slide Number Placeholder 2">
            <a:extLst>
              <a:ext uri="{FF2B5EF4-FFF2-40B4-BE49-F238E27FC236}">
                <a16:creationId xmlns:a16="http://schemas.microsoft.com/office/drawing/2014/main" id="{D7BF9285-49D2-68BC-79E3-4167BE7139BF}"/>
              </a:ext>
            </a:extLst>
          </p:cNvPr>
          <p:cNvSpPr>
            <a:spLocks noGrp="1"/>
          </p:cNvSpPr>
          <p:nvPr>
            <p:ph type="sldNum" sz="quarter" idx="4"/>
          </p:nvPr>
        </p:nvSpPr>
        <p:spPr/>
        <p:txBody>
          <a:bodyPr/>
          <a:lstStyle/>
          <a:p>
            <a:fld id="{974172A1-1CBF-0B40-9234-7D4D80EC19EA}" type="slidenum">
              <a:rPr lang="en-GB" smtClean="0"/>
              <a:pPr/>
              <a:t>42</a:t>
            </a:fld>
            <a:endParaRPr lang="en-GB" dirty="0"/>
          </a:p>
        </p:txBody>
      </p:sp>
      <p:sp>
        <p:nvSpPr>
          <p:cNvPr id="4" name="Title 3">
            <a:extLst>
              <a:ext uri="{FF2B5EF4-FFF2-40B4-BE49-F238E27FC236}">
                <a16:creationId xmlns:a16="http://schemas.microsoft.com/office/drawing/2014/main" id="{F0DC37AF-47D8-73C2-0B52-388B1071650D}"/>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253E4950-39AF-0E3B-E85D-74A0E7D731DD}"/>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8457458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 shot of a chart&#10;&#10;AI-generated content may be incorrect.">
            <a:extLst>
              <a:ext uri="{FF2B5EF4-FFF2-40B4-BE49-F238E27FC236}">
                <a16:creationId xmlns:a16="http://schemas.microsoft.com/office/drawing/2014/main" id="{6084C56B-57C6-4CFF-10C6-0FB2641640C8}"/>
              </a:ext>
            </a:extLst>
          </p:cNvPr>
          <p:cNvPicPr>
            <a:picLocks noGrp="1" noChangeAspect="1"/>
          </p:cNvPicPr>
          <p:nvPr>
            <p:ph sz="quarter" idx="12"/>
          </p:nvPr>
        </p:nvPicPr>
        <p:blipFill>
          <a:blip r:embed="rId2"/>
          <a:stretch>
            <a:fillRect/>
          </a:stretch>
        </p:blipFill>
        <p:spPr>
          <a:xfrm>
            <a:off x="29206" y="0"/>
            <a:ext cx="9114794" cy="5143500"/>
          </a:xfrm>
        </p:spPr>
      </p:pic>
      <p:sp>
        <p:nvSpPr>
          <p:cNvPr id="3" name="Slide Number Placeholder 2">
            <a:extLst>
              <a:ext uri="{FF2B5EF4-FFF2-40B4-BE49-F238E27FC236}">
                <a16:creationId xmlns:a16="http://schemas.microsoft.com/office/drawing/2014/main" id="{9467529C-96E2-D326-4C04-E323A30EA467}"/>
              </a:ext>
            </a:extLst>
          </p:cNvPr>
          <p:cNvSpPr>
            <a:spLocks noGrp="1"/>
          </p:cNvSpPr>
          <p:nvPr>
            <p:ph type="sldNum" sz="quarter" idx="4"/>
          </p:nvPr>
        </p:nvSpPr>
        <p:spPr/>
        <p:txBody>
          <a:bodyPr/>
          <a:lstStyle/>
          <a:p>
            <a:fld id="{974172A1-1CBF-0B40-9234-7D4D80EC19EA}" type="slidenum">
              <a:rPr lang="en-GB" smtClean="0"/>
              <a:pPr/>
              <a:t>43</a:t>
            </a:fld>
            <a:endParaRPr lang="en-GB" dirty="0"/>
          </a:p>
        </p:txBody>
      </p:sp>
      <p:sp>
        <p:nvSpPr>
          <p:cNvPr id="4" name="Title 3">
            <a:extLst>
              <a:ext uri="{FF2B5EF4-FFF2-40B4-BE49-F238E27FC236}">
                <a16:creationId xmlns:a16="http://schemas.microsoft.com/office/drawing/2014/main" id="{CF8CBBD6-D073-8293-0F43-50035C9D7230}"/>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60C32C8E-2756-2173-BF80-15AB489882A6}"/>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34830602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ell phone&#10;&#10;AI-generated content may be incorrect.">
            <a:extLst>
              <a:ext uri="{FF2B5EF4-FFF2-40B4-BE49-F238E27FC236}">
                <a16:creationId xmlns:a16="http://schemas.microsoft.com/office/drawing/2014/main" id="{46451BB9-87FC-6879-7A25-8E2DD5580266}"/>
              </a:ext>
            </a:extLst>
          </p:cNvPr>
          <p:cNvPicPr>
            <a:picLocks noGrp="1" noChangeAspect="1"/>
          </p:cNvPicPr>
          <p:nvPr>
            <p:ph sz="quarter" idx="12"/>
          </p:nvPr>
        </p:nvPicPr>
        <p:blipFill>
          <a:blip r:embed="rId2"/>
          <a:stretch>
            <a:fillRect/>
          </a:stretch>
        </p:blipFill>
        <p:spPr>
          <a:xfrm>
            <a:off x="3779" y="0"/>
            <a:ext cx="9140222" cy="5178029"/>
          </a:xfrm>
        </p:spPr>
      </p:pic>
      <p:sp>
        <p:nvSpPr>
          <p:cNvPr id="3" name="Slide Number Placeholder 2">
            <a:extLst>
              <a:ext uri="{FF2B5EF4-FFF2-40B4-BE49-F238E27FC236}">
                <a16:creationId xmlns:a16="http://schemas.microsoft.com/office/drawing/2014/main" id="{E7C75469-91C5-E8C5-EA6C-90FA10860C3D}"/>
              </a:ext>
            </a:extLst>
          </p:cNvPr>
          <p:cNvSpPr>
            <a:spLocks noGrp="1"/>
          </p:cNvSpPr>
          <p:nvPr>
            <p:ph type="sldNum" sz="quarter" idx="4"/>
          </p:nvPr>
        </p:nvSpPr>
        <p:spPr/>
        <p:txBody>
          <a:bodyPr/>
          <a:lstStyle/>
          <a:p>
            <a:fld id="{974172A1-1CBF-0B40-9234-7D4D80EC19EA}" type="slidenum">
              <a:rPr lang="en-GB" smtClean="0"/>
              <a:pPr/>
              <a:t>44</a:t>
            </a:fld>
            <a:endParaRPr lang="en-GB" dirty="0"/>
          </a:p>
        </p:txBody>
      </p:sp>
      <p:sp>
        <p:nvSpPr>
          <p:cNvPr id="4" name="Title 3">
            <a:extLst>
              <a:ext uri="{FF2B5EF4-FFF2-40B4-BE49-F238E27FC236}">
                <a16:creationId xmlns:a16="http://schemas.microsoft.com/office/drawing/2014/main" id="{89FB125E-98A5-566F-9119-92E38C70FD08}"/>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E0CA683A-51D6-6990-24FF-A91D2A531C39}"/>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13846688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graph with red and blue squares&#10;&#10;AI-generated content may be incorrect.">
            <a:extLst>
              <a:ext uri="{FF2B5EF4-FFF2-40B4-BE49-F238E27FC236}">
                <a16:creationId xmlns:a16="http://schemas.microsoft.com/office/drawing/2014/main" id="{A04CAC37-C73D-0C36-C6AC-181DE04D82BF}"/>
              </a:ext>
            </a:extLst>
          </p:cNvPr>
          <p:cNvPicPr>
            <a:picLocks noGrp="1" noChangeAspect="1"/>
          </p:cNvPicPr>
          <p:nvPr>
            <p:ph sz="quarter" idx="12"/>
          </p:nvPr>
        </p:nvPicPr>
        <p:blipFill>
          <a:blip r:embed="rId2"/>
          <a:stretch>
            <a:fillRect/>
          </a:stretch>
        </p:blipFill>
        <p:spPr>
          <a:xfrm>
            <a:off x="-24982" y="0"/>
            <a:ext cx="9149562" cy="5143500"/>
          </a:xfrm>
        </p:spPr>
      </p:pic>
      <p:sp>
        <p:nvSpPr>
          <p:cNvPr id="3" name="Slide Number Placeholder 2">
            <a:extLst>
              <a:ext uri="{FF2B5EF4-FFF2-40B4-BE49-F238E27FC236}">
                <a16:creationId xmlns:a16="http://schemas.microsoft.com/office/drawing/2014/main" id="{CBE5887B-00D1-8BA8-8FB6-996604E5C6F9}"/>
              </a:ext>
            </a:extLst>
          </p:cNvPr>
          <p:cNvSpPr>
            <a:spLocks noGrp="1"/>
          </p:cNvSpPr>
          <p:nvPr>
            <p:ph type="sldNum" sz="quarter" idx="4"/>
          </p:nvPr>
        </p:nvSpPr>
        <p:spPr/>
        <p:txBody>
          <a:bodyPr/>
          <a:lstStyle/>
          <a:p>
            <a:fld id="{974172A1-1CBF-0B40-9234-7D4D80EC19EA}" type="slidenum">
              <a:rPr lang="en-GB" smtClean="0"/>
              <a:pPr/>
              <a:t>45</a:t>
            </a:fld>
            <a:endParaRPr lang="en-GB" dirty="0"/>
          </a:p>
        </p:txBody>
      </p:sp>
      <p:sp>
        <p:nvSpPr>
          <p:cNvPr id="4" name="Title 3">
            <a:extLst>
              <a:ext uri="{FF2B5EF4-FFF2-40B4-BE49-F238E27FC236}">
                <a16:creationId xmlns:a16="http://schemas.microsoft.com/office/drawing/2014/main" id="{335C9C16-1894-4A53-02BC-F498DE2BF337}"/>
              </a:ext>
            </a:extLst>
          </p:cNvPr>
          <p:cNvSpPr>
            <a:spLocks noGrp="1"/>
          </p:cNvSpPr>
          <p:nvPr>
            <p:ph type="title"/>
          </p:nvPr>
        </p:nvSpPr>
        <p:spPr/>
        <p:txBody>
          <a:bodyPr/>
          <a:lstStyle/>
          <a:p>
            <a:endParaRPr lang="en-GB" dirty="0"/>
          </a:p>
        </p:txBody>
      </p:sp>
      <p:sp>
        <p:nvSpPr>
          <p:cNvPr id="7" name="Footer Placeholder 6">
            <a:extLst>
              <a:ext uri="{FF2B5EF4-FFF2-40B4-BE49-F238E27FC236}">
                <a16:creationId xmlns:a16="http://schemas.microsoft.com/office/drawing/2014/main" id="{8EA9873E-65D0-7296-18D3-D784C96A5473}"/>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10071545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10;&#10;AI-generated content may be incorrect.">
            <a:extLst>
              <a:ext uri="{FF2B5EF4-FFF2-40B4-BE49-F238E27FC236}">
                <a16:creationId xmlns:a16="http://schemas.microsoft.com/office/drawing/2014/main" id="{DB77139C-9CD9-5891-2EC1-C3B77E5A147E}"/>
              </a:ext>
            </a:extLst>
          </p:cNvPr>
          <p:cNvPicPr>
            <a:picLocks noGrp="1" noChangeAspect="1"/>
          </p:cNvPicPr>
          <p:nvPr>
            <p:ph sz="quarter" idx="12"/>
          </p:nvPr>
        </p:nvPicPr>
        <p:blipFill>
          <a:blip r:embed="rId2"/>
          <a:stretch>
            <a:fillRect/>
          </a:stretch>
        </p:blipFill>
        <p:spPr>
          <a:xfrm>
            <a:off x="60061" y="-1"/>
            <a:ext cx="9102505" cy="5178029"/>
          </a:xfrm>
        </p:spPr>
      </p:pic>
      <p:sp>
        <p:nvSpPr>
          <p:cNvPr id="3" name="Slide Number Placeholder 2">
            <a:extLst>
              <a:ext uri="{FF2B5EF4-FFF2-40B4-BE49-F238E27FC236}">
                <a16:creationId xmlns:a16="http://schemas.microsoft.com/office/drawing/2014/main" id="{9E51803D-1C0C-684A-F920-E9608C0F2F1B}"/>
              </a:ext>
            </a:extLst>
          </p:cNvPr>
          <p:cNvSpPr>
            <a:spLocks noGrp="1"/>
          </p:cNvSpPr>
          <p:nvPr>
            <p:ph type="sldNum" sz="quarter" idx="4"/>
          </p:nvPr>
        </p:nvSpPr>
        <p:spPr/>
        <p:txBody>
          <a:bodyPr/>
          <a:lstStyle/>
          <a:p>
            <a:fld id="{974172A1-1CBF-0B40-9234-7D4D80EC19EA}" type="slidenum">
              <a:rPr lang="en-GB" smtClean="0"/>
              <a:pPr/>
              <a:t>46</a:t>
            </a:fld>
            <a:endParaRPr lang="en-GB" dirty="0"/>
          </a:p>
        </p:txBody>
      </p:sp>
      <p:sp>
        <p:nvSpPr>
          <p:cNvPr id="4" name="Title 3">
            <a:extLst>
              <a:ext uri="{FF2B5EF4-FFF2-40B4-BE49-F238E27FC236}">
                <a16:creationId xmlns:a16="http://schemas.microsoft.com/office/drawing/2014/main" id="{68D0B978-53E1-54F0-1A7B-B09FF6724DEB}"/>
              </a:ext>
            </a:extLst>
          </p:cNvPr>
          <p:cNvSpPr>
            <a:spLocks noGrp="1"/>
          </p:cNvSpPr>
          <p:nvPr>
            <p:ph type="title"/>
          </p:nvPr>
        </p:nvSpPr>
        <p:spPr/>
        <p:txBody>
          <a:bodyPr/>
          <a:lstStyle/>
          <a:p>
            <a:endParaRPr lang="en-GB" dirty="0"/>
          </a:p>
        </p:txBody>
      </p:sp>
      <p:sp>
        <p:nvSpPr>
          <p:cNvPr id="7" name="Footer Placeholder 6">
            <a:extLst>
              <a:ext uri="{FF2B5EF4-FFF2-40B4-BE49-F238E27FC236}">
                <a16:creationId xmlns:a16="http://schemas.microsoft.com/office/drawing/2014/main" id="{6F471F6D-94CE-751A-5A13-14B8D95664BC}"/>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28803393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red and white text on a white background&#10;&#10;AI-generated content may be incorrect.">
            <a:extLst>
              <a:ext uri="{FF2B5EF4-FFF2-40B4-BE49-F238E27FC236}">
                <a16:creationId xmlns:a16="http://schemas.microsoft.com/office/drawing/2014/main" id="{513F5AC4-33A7-405C-90F2-F577CC35086A}"/>
              </a:ext>
            </a:extLst>
          </p:cNvPr>
          <p:cNvPicPr>
            <a:picLocks noGrp="1" noChangeAspect="1"/>
          </p:cNvPicPr>
          <p:nvPr>
            <p:ph sz="quarter" idx="12"/>
          </p:nvPr>
        </p:nvPicPr>
        <p:blipFill>
          <a:blip r:embed="rId2"/>
          <a:stretch>
            <a:fillRect/>
          </a:stretch>
        </p:blipFill>
        <p:spPr>
          <a:xfrm>
            <a:off x="23434" y="-4546"/>
            <a:ext cx="9125439" cy="5148046"/>
          </a:xfrm>
        </p:spPr>
      </p:pic>
      <p:sp>
        <p:nvSpPr>
          <p:cNvPr id="3" name="Slide Number Placeholder 2">
            <a:extLst>
              <a:ext uri="{FF2B5EF4-FFF2-40B4-BE49-F238E27FC236}">
                <a16:creationId xmlns:a16="http://schemas.microsoft.com/office/drawing/2014/main" id="{4C2EED2F-3FC9-0CD8-1E05-89A3D0C75690}"/>
              </a:ext>
            </a:extLst>
          </p:cNvPr>
          <p:cNvSpPr>
            <a:spLocks noGrp="1"/>
          </p:cNvSpPr>
          <p:nvPr>
            <p:ph type="sldNum" sz="quarter" idx="4"/>
          </p:nvPr>
        </p:nvSpPr>
        <p:spPr/>
        <p:txBody>
          <a:bodyPr/>
          <a:lstStyle/>
          <a:p>
            <a:fld id="{974172A1-1CBF-0B40-9234-7D4D80EC19EA}" type="slidenum">
              <a:rPr lang="en-GB" smtClean="0"/>
              <a:pPr/>
              <a:t>47</a:t>
            </a:fld>
            <a:endParaRPr lang="en-GB" dirty="0"/>
          </a:p>
        </p:txBody>
      </p:sp>
      <p:sp>
        <p:nvSpPr>
          <p:cNvPr id="4" name="Title 3">
            <a:extLst>
              <a:ext uri="{FF2B5EF4-FFF2-40B4-BE49-F238E27FC236}">
                <a16:creationId xmlns:a16="http://schemas.microsoft.com/office/drawing/2014/main" id="{7A557646-BFB0-A02A-27FB-61E067F97196}"/>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4237C7C4-CC00-CEC4-9A90-A468CACB5D4A}"/>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32626069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10;&#10;AI-generated content may be incorrect.">
            <a:extLst>
              <a:ext uri="{FF2B5EF4-FFF2-40B4-BE49-F238E27FC236}">
                <a16:creationId xmlns:a16="http://schemas.microsoft.com/office/drawing/2014/main" id="{72B73FD2-4A43-14A9-77C0-715BF168212E}"/>
              </a:ext>
            </a:extLst>
          </p:cNvPr>
          <p:cNvPicPr>
            <a:picLocks noGrp="1" noChangeAspect="1"/>
          </p:cNvPicPr>
          <p:nvPr>
            <p:ph sz="quarter" idx="12"/>
          </p:nvPr>
        </p:nvPicPr>
        <p:blipFill>
          <a:blip r:embed="rId2"/>
          <a:stretch>
            <a:fillRect/>
          </a:stretch>
        </p:blipFill>
        <p:spPr>
          <a:xfrm>
            <a:off x="0" y="51470"/>
            <a:ext cx="9125945" cy="5128514"/>
          </a:xfrm>
        </p:spPr>
      </p:pic>
      <p:sp>
        <p:nvSpPr>
          <p:cNvPr id="3" name="Slide Number Placeholder 2">
            <a:extLst>
              <a:ext uri="{FF2B5EF4-FFF2-40B4-BE49-F238E27FC236}">
                <a16:creationId xmlns:a16="http://schemas.microsoft.com/office/drawing/2014/main" id="{EFB1C20E-297C-AA4C-ECC4-0E3186D352ED}"/>
              </a:ext>
            </a:extLst>
          </p:cNvPr>
          <p:cNvSpPr>
            <a:spLocks noGrp="1"/>
          </p:cNvSpPr>
          <p:nvPr>
            <p:ph type="sldNum" sz="quarter" idx="4"/>
          </p:nvPr>
        </p:nvSpPr>
        <p:spPr/>
        <p:txBody>
          <a:bodyPr/>
          <a:lstStyle/>
          <a:p>
            <a:fld id="{974172A1-1CBF-0B40-9234-7D4D80EC19EA}" type="slidenum">
              <a:rPr lang="en-GB" smtClean="0"/>
              <a:pPr/>
              <a:t>48</a:t>
            </a:fld>
            <a:endParaRPr lang="en-GB" dirty="0"/>
          </a:p>
        </p:txBody>
      </p:sp>
      <p:sp>
        <p:nvSpPr>
          <p:cNvPr id="4" name="Title 3">
            <a:extLst>
              <a:ext uri="{FF2B5EF4-FFF2-40B4-BE49-F238E27FC236}">
                <a16:creationId xmlns:a16="http://schemas.microsoft.com/office/drawing/2014/main" id="{1041EB0B-3496-9F7D-7588-4036190BDE06}"/>
              </a:ext>
            </a:extLst>
          </p:cNvPr>
          <p:cNvSpPr>
            <a:spLocks noGrp="1"/>
          </p:cNvSpPr>
          <p:nvPr>
            <p:ph type="title"/>
          </p:nvPr>
        </p:nvSpPr>
        <p:spPr/>
        <p:txBody>
          <a:bodyPr/>
          <a:lstStyle/>
          <a:p>
            <a:endParaRPr lang="en-GB"/>
          </a:p>
        </p:txBody>
      </p:sp>
      <p:sp>
        <p:nvSpPr>
          <p:cNvPr id="7" name="Footer Placeholder 6">
            <a:extLst>
              <a:ext uri="{FF2B5EF4-FFF2-40B4-BE49-F238E27FC236}">
                <a16:creationId xmlns:a16="http://schemas.microsoft.com/office/drawing/2014/main" id="{38376A70-ED8D-7A0B-F9D9-51EEF46055EA}"/>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35050894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C27AE78-3C21-E84B-C7B8-CEEB51A6F8B6}"/>
              </a:ext>
            </a:extLst>
          </p:cNvPr>
          <p:cNvSpPr>
            <a:spLocks noGrp="1"/>
          </p:cNvSpPr>
          <p:nvPr>
            <p:ph type="ftr" sz="quarter" idx="11"/>
          </p:nvPr>
        </p:nvSpPr>
        <p:spPr/>
        <p:txBody>
          <a:bodyPr/>
          <a:lstStyle/>
          <a:p>
            <a:pPr defTabSz="342900"/>
            <a:r>
              <a:rPr lang="en-GB">
                <a:solidFill>
                  <a:prstClr val="black">
                    <a:lumMod val="75000"/>
                    <a:lumOff val="25000"/>
                  </a:prstClr>
                </a:solidFill>
                <a:latin typeface="Arial Narrow" panose="020B0604020202020204" pitchFamily="34" charset="0"/>
                <a:cs typeface="Arial Narrow" panose="020B0604020202020204" pitchFamily="34" charset="0"/>
              </a:rPr>
              <a:t>IMCC Cooling Demonstrator Workshop - 5-7 Nov 2025 - R. Losito</a:t>
            </a:r>
            <a:endParaRPr lang="en-US" dirty="0">
              <a:solidFill>
                <a:prstClr val="black">
                  <a:lumMod val="75000"/>
                  <a:lumOff val="25000"/>
                </a:prstClr>
              </a:solidFill>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C08C3034-438B-394A-EE06-E27EAA6825A2}"/>
              </a:ext>
            </a:extLst>
          </p:cNvPr>
          <p:cNvSpPr>
            <a:spLocks noGrp="1"/>
          </p:cNvSpPr>
          <p:nvPr>
            <p:ph type="sldNum" sz="quarter" idx="12"/>
          </p:nvPr>
        </p:nvSpPr>
        <p:spPr/>
        <p:txBody>
          <a:bodyPr/>
          <a:lstStyle/>
          <a:p>
            <a:pPr defTabSz="342900"/>
            <a:fld id="{005C7FBA-D4E9-46CA-9321-3ADA2E368FCD}" type="slidenum">
              <a:rPr lang="en-GB">
                <a:solidFill>
                  <a:prstClr val="black">
                    <a:lumMod val="75000"/>
                    <a:lumOff val="25000"/>
                  </a:prstClr>
                </a:solidFill>
              </a:rPr>
              <a:pPr defTabSz="342900"/>
              <a:t>49</a:t>
            </a:fld>
            <a:endParaRPr lang="en-GB">
              <a:solidFill>
                <a:prstClr val="black">
                  <a:lumMod val="75000"/>
                  <a:lumOff val="25000"/>
                </a:prstClr>
              </a:solidFill>
            </a:endParaRPr>
          </a:p>
        </p:txBody>
      </p:sp>
      <p:sp>
        <p:nvSpPr>
          <p:cNvPr id="5" name="Title 4">
            <a:extLst>
              <a:ext uri="{FF2B5EF4-FFF2-40B4-BE49-F238E27FC236}">
                <a16:creationId xmlns:a16="http://schemas.microsoft.com/office/drawing/2014/main" id="{93403EBD-4F92-64B4-D934-ADB1613DCBFB}"/>
              </a:ext>
            </a:extLst>
          </p:cNvPr>
          <p:cNvSpPr>
            <a:spLocks noGrp="1"/>
          </p:cNvSpPr>
          <p:nvPr>
            <p:ph type="title"/>
          </p:nvPr>
        </p:nvSpPr>
        <p:spPr/>
        <p:txBody>
          <a:bodyPr/>
          <a:lstStyle/>
          <a:p>
            <a:r>
              <a:rPr lang="en-US" dirty="0"/>
              <a:t>A possible plan for </a:t>
            </a:r>
            <a:br>
              <a:rPr lang="en-US" dirty="0"/>
            </a:br>
            <a:r>
              <a:rPr lang="en-US" dirty="0"/>
              <a:t>1</a:t>
            </a:r>
            <a:r>
              <a:rPr lang="en-US" baseline="30000" dirty="0"/>
              <a:t>st</a:t>
            </a:r>
            <a:r>
              <a:rPr lang="en-US" dirty="0"/>
              <a:t> Cooling </a:t>
            </a:r>
            <a:r>
              <a:rPr lang="en-US" b="1" dirty="0"/>
              <a:t>Module </a:t>
            </a:r>
          </a:p>
        </p:txBody>
      </p:sp>
      <p:sp>
        <p:nvSpPr>
          <p:cNvPr id="6" name="Arrow: Right 5">
            <a:extLst>
              <a:ext uri="{FF2B5EF4-FFF2-40B4-BE49-F238E27FC236}">
                <a16:creationId xmlns:a16="http://schemas.microsoft.com/office/drawing/2014/main" id="{55D47A38-1749-ED85-E614-3FE41B10F86E}"/>
              </a:ext>
            </a:extLst>
          </p:cNvPr>
          <p:cNvSpPr/>
          <p:nvPr/>
        </p:nvSpPr>
        <p:spPr>
          <a:xfrm>
            <a:off x="743320" y="1583349"/>
            <a:ext cx="7425647" cy="36347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342900"/>
            <a:r>
              <a:rPr lang="en-US" sz="1350" dirty="0">
                <a:solidFill>
                  <a:prstClr val="white"/>
                </a:solidFill>
                <a:latin typeface="Calibri" panose="020F0502020204030204"/>
              </a:rPr>
              <a:t>2025      2026-I      2026II      2027-I      2027-II      2028-I      2028-II      2029-I      2029-II     2030-35</a:t>
            </a:r>
          </a:p>
        </p:txBody>
      </p:sp>
      <p:sp>
        <p:nvSpPr>
          <p:cNvPr id="8" name="Arrow: Right 7">
            <a:extLst>
              <a:ext uri="{FF2B5EF4-FFF2-40B4-BE49-F238E27FC236}">
                <a16:creationId xmlns:a16="http://schemas.microsoft.com/office/drawing/2014/main" id="{9133D86A-9797-0316-E2DF-CC2260B3C5BE}"/>
              </a:ext>
            </a:extLst>
          </p:cNvPr>
          <p:cNvSpPr/>
          <p:nvPr/>
        </p:nvSpPr>
        <p:spPr>
          <a:xfrm>
            <a:off x="753242" y="2418626"/>
            <a:ext cx="3384267" cy="363474"/>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342900"/>
            <a:r>
              <a:rPr lang="en-US" sz="1350" dirty="0">
                <a:solidFill>
                  <a:prstClr val="white"/>
                </a:solidFill>
                <a:latin typeface="Calibri" panose="020F0502020204030204"/>
              </a:rPr>
              <a:t>RF test material LASA (1 T resistive magnet)</a:t>
            </a:r>
          </a:p>
        </p:txBody>
      </p:sp>
      <p:sp>
        <p:nvSpPr>
          <p:cNvPr id="9" name="Arrow: Right 8">
            <a:extLst>
              <a:ext uri="{FF2B5EF4-FFF2-40B4-BE49-F238E27FC236}">
                <a16:creationId xmlns:a16="http://schemas.microsoft.com/office/drawing/2014/main" id="{30480C09-CD8C-72B6-8F56-19CA6AC10A95}"/>
              </a:ext>
            </a:extLst>
          </p:cNvPr>
          <p:cNvSpPr/>
          <p:nvPr/>
        </p:nvSpPr>
        <p:spPr>
          <a:xfrm>
            <a:off x="753242" y="2109653"/>
            <a:ext cx="6480842" cy="363474"/>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342900"/>
            <a:r>
              <a:rPr lang="en-US" sz="1350" dirty="0">
                <a:solidFill>
                  <a:prstClr val="white"/>
                </a:solidFill>
                <a:latin typeface="Calibri" panose="020F0502020204030204"/>
              </a:rPr>
              <a:t>RF test stand SLAC 3 GHz   </a:t>
            </a:r>
            <a:r>
              <a:rPr lang="en-US" sz="1350" dirty="0">
                <a:solidFill>
                  <a:prstClr val="white"/>
                </a:solidFill>
                <a:latin typeface="Calibri" panose="020F0502020204030204"/>
                <a:sym typeface="Wingdings" panose="05000000000000000000" pitchFamily="2" charset="2"/>
              </a:rPr>
              <a:t> 1.3 GHz?</a:t>
            </a:r>
            <a:endParaRPr lang="en-US" sz="1350" dirty="0">
              <a:solidFill>
                <a:prstClr val="white"/>
              </a:solidFill>
              <a:latin typeface="Calibri" panose="020F0502020204030204"/>
            </a:endParaRPr>
          </a:p>
        </p:txBody>
      </p:sp>
      <p:sp>
        <p:nvSpPr>
          <p:cNvPr id="10" name="Arrow: Right 9">
            <a:extLst>
              <a:ext uri="{FF2B5EF4-FFF2-40B4-BE49-F238E27FC236}">
                <a16:creationId xmlns:a16="http://schemas.microsoft.com/office/drawing/2014/main" id="{EF995020-8823-D33F-A854-ACC46C76E8F3}"/>
              </a:ext>
            </a:extLst>
          </p:cNvPr>
          <p:cNvSpPr/>
          <p:nvPr/>
        </p:nvSpPr>
        <p:spPr>
          <a:xfrm>
            <a:off x="753242" y="3042938"/>
            <a:ext cx="3259795" cy="36347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342900"/>
            <a:r>
              <a:rPr lang="en-US" sz="1350" dirty="0">
                <a:solidFill>
                  <a:prstClr val="white"/>
                </a:solidFill>
                <a:latin typeface="Calibri" panose="020F0502020204030204"/>
              </a:rPr>
              <a:t>     </a:t>
            </a:r>
            <a:r>
              <a:rPr lang="en-US" sz="1350" dirty="0" err="1">
                <a:solidFill>
                  <a:prstClr val="white"/>
                </a:solidFill>
                <a:latin typeface="Calibri" panose="020F0502020204030204"/>
              </a:rPr>
              <a:t>Cryomagnets</a:t>
            </a:r>
            <a:r>
              <a:rPr lang="en-US" sz="1350" dirty="0">
                <a:solidFill>
                  <a:prstClr val="white"/>
                </a:solidFill>
                <a:latin typeface="Calibri" panose="020F0502020204030204"/>
              </a:rPr>
              <a:t> RFMFTFV3.1            </a:t>
            </a:r>
            <a:r>
              <a:rPr lang="en-US" sz="1350" dirty="0">
                <a:solidFill>
                  <a:prstClr val="white"/>
                </a:solidFill>
                <a:latin typeface="Calibri" panose="020F0502020204030204"/>
                <a:sym typeface="Wingdings" panose="05000000000000000000" pitchFamily="2" charset="2"/>
              </a:rPr>
              <a:t>V3.2 </a:t>
            </a:r>
            <a:endParaRPr lang="en-US" sz="1350" dirty="0">
              <a:solidFill>
                <a:prstClr val="white"/>
              </a:solidFill>
              <a:latin typeface="Calibri" panose="020F0502020204030204"/>
            </a:endParaRPr>
          </a:p>
        </p:txBody>
      </p:sp>
      <p:sp>
        <p:nvSpPr>
          <p:cNvPr id="11" name="Arrow: Right 10">
            <a:extLst>
              <a:ext uri="{FF2B5EF4-FFF2-40B4-BE49-F238E27FC236}">
                <a16:creationId xmlns:a16="http://schemas.microsoft.com/office/drawing/2014/main" id="{663DD13A-187A-258A-CADC-0F692D39C05D}"/>
              </a:ext>
            </a:extLst>
          </p:cNvPr>
          <p:cNvSpPr/>
          <p:nvPr/>
        </p:nvSpPr>
        <p:spPr>
          <a:xfrm>
            <a:off x="1437831" y="3350022"/>
            <a:ext cx="3884862" cy="388087"/>
          </a:xfrm>
          <a:prstGeom prst="rightArrow">
            <a:avLst/>
          </a:prstGeom>
          <a:solidFill>
            <a:srgbClr val="00B0F0"/>
          </a:solidFill>
        </p:spPr>
        <p:style>
          <a:lnRef idx="3">
            <a:schemeClr val="lt1"/>
          </a:lnRef>
          <a:fillRef idx="1">
            <a:schemeClr val="accent2"/>
          </a:fillRef>
          <a:effectRef idx="1">
            <a:schemeClr val="accent2"/>
          </a:effectRef>
          <a:fontRef idx="minor">
            <a:schemeClr val="lt1"/>
          </a:fontRef>
        </p:style>
        <p:txBody>
          <a:bodyPr rtlCol="0" anchor="ctr"/>
          <a:lstStyle/>
          <a:p>
            <a:pPr defTabSz="342900"/>
            <a:r>
              <a:rPr lang="en-US" sz="1350" dirty="0">
                <a:solidFill>
                  <a:prstClr val="white"/>
                </a:solidFill>
                <a:latin typeface="Calibri" panose="020F0502020204030204"/>
              </a:rPr>
              <a:t>Prototypes RF cells</a:t>
            </a:r>
          </a:p>
        </p:txBody>
      </p:sp>
      <p:sp>
        <p:nvSpPr>
          <p:cNvPr id="12" name="Arrow: Right 11">
            <a:extLst>
              <a:ext uri="{FF2B5EF4-FFF2-40B4-BE49-F238E27FC236}">
                <a16:creationId xmlns:a16="http://schemas.microsoft.com/office/drawing/2014/main" id="{97842E75-E62C-369F-88D0-00E999A41499}"/>
              </a:ext>
            </a:extLst>
          </p:cNvPr>
          <p:cNvSpPr/>
          <p:nvPr/>
        </p:nvSpPr>
        <p:spPr>
          <a:xfrm>
            <a:off x="3019063" y="3675683"/>
            <a:ext cx="2303630" cy="363474"/>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342900"/>
            <a:r>
              <a:rPr lang="en-US" sz="1350" dirty="0">
                <a:solidFill>
                  <a:prstClr val="white"/>
                </a:solidFill>
                <a:latin typeface="Calibri" panose="020F0502020204030204"/>
              </a:rPr>
              <a:t>Prototype C. cell magnets</a:t>
            </a:r>
          </a:p>
        </p:txBody>
      </p:sp>
      <p:sp>
        <p:nvSpPr>
          <p:cNvPr id="13" name="Arrow: Right 12">
            <a:extLst>
              <a:ext uri="{FF2B5EF4-FFF2-40B4-BE49-F238E27FC236}">
                <a16:creationId xmlns:a16="http://schemas.microsoft.com/office/drawing/2014/main" id="{CA3ED93B-3898-F9F7-490F-9F96D9442A58}"/>
              </a:ext>
            </a:extLst>
          </p:cNvPr>
          <p:cNvSpPr/>
          <p:nvPr/>
        </p:nvSpPr>
        <p:spPr>
          <a:xfrm>
            <a:off x="2939553" y="2727598"/>
            <a:ext cx="4241437" cy="363474"/>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342900"/>
            <a:r>
              <a:rPr lang="en-US" sz="1350" dirty="0">
                <a:solidFill>
                  <a:prstClr val="white"/>
                </a:solidFill>
                <a:latin typeface="Calibri" panose="020F0502020204030204"/>
              </a:rPr>
              <a:t> RFMFTFV3.1  </a:t>
            </a:r>
            <a:r>
              <a:rPr lang="en-US" sz="1350" dirty="0">
                <a:solidFill>
                  <a:prstClr val="white"/>
                </a:solidFill>
                <a:latin typeface="Calibri" panose="020F0502020204030204"/>
                <a:sym typeface="Wingdings" panose="05000000000000000000" pitchFamily="2" charset="2"/>
              </a:rPr>
              <a:t>V3.2  operation</a:t>
            </a:r>
            <a:endParaRPr lang="en-US" sz="1350" dirty="0">
              <a:solidFill>
                <a:prstClr val="white"/>
              </a:solidFill>
              <a:latin typeface="Calibri" panose="020F0502020204030204"/>
            </a:endParaRPr>
          </a:p>
        </p:txBody>
      </p:sp>
      <p:cxnSp>
        <p:nvCxnSpPr>
          <p:cNvPr id="15" name="Straight Arrow Connector 14">
            <a:extLst>
              <a:ext uri="{FF2B5EF4-FFF2-40B4-BE49-F238E27FC236}">
                <a16:creationId xmlns:a16="http://schemas.microsoft.com/office/drawing/2014/main" id="{7F891E1E-66B5-56B2-EC2F-ACCA6168FE04}"/>
              </a:ext>
            </a:extLst>
          </p:cNvPr>
          <p:cNvCxnSpPr>
            <a:cxnSpLocks/>
          </p:cNvCxnSpPr>
          <p:nvPr/>
        </p:nvCxnSpPr>
        <p:spPr>
          <a:xfrm flipV="1">
            <a:off x="2708298" y="3009460"/>
            <a:ext cx="295837" cy="131639"/>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8074B4B-B1FA-1997-A44B-277D29355EDB}"/>
              </a:ext>
            </a:extLst>
          </p:cNvPr>
          <p:cNvCxnSpPr>
            <a:cxnSpLocks/>
          </p:cNvCxnSpPr>
          <p:nvPr/>
        </p:nvCxnSpPr>
        <p:spPr>
          <a:xfrm flipV="1">
            <a:off x="3769778" y="2978487"/>
            <a:ext cx="331079" cy="136069"/>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Arrow: Right 21">
            <a:extLst>
              <a:ext uri="{FF2B5EF4-FFF2-40B4-BE49-F238E27FC236}">
                <a16:creationId xmlns:a16="http://schemas.microsoft.com/office/drawing/2014/main" id="{571D8BBA-7D4F-A5E5-9FB5-3826868AC178}"/>
              </a:ext>
            </a:extLst>
          </p:cNvPr>
          <p:cNvSpPr/>
          <p:nvPr/>
        </p:nvSpPr>
        <p:spPr>
          <a:xfrm>
            <a:off x="753242" y="3967576"/>
            <a:ext cx="3884862" cy="43624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342900"/>
            <a:r>
              <a:rPr lang="en-US" sz="1350" dirty="0">
                <a:solidFill>
                  <a:prstClr val="white"/>
                </a:solidFill>
                <a:latin typeface="Calibri" panose="020F0502020204030204"/>
              </a:rPr>
              <a:t>Design C. Module – ends  </a:t>
            </a:r>
            <a:r>
              <a:rPr lang="en-US" sz="1350" dirty="0">
                <a:solidFill>
                  <a:prstClr val="white"/>
                </a:solidFill>
                <a:latin typeface="Calibri" panose="020F0502020204030204"/>
                <a:sym typeface="Wingdings" panose="05000000000000000000" pitchFamily="2" charset="2"/>
              </a:rPr>
              <a:t> Design 1</a:t>
            </a:r>
            <a:r>
              <a:rPr lang="en-US" sz="1350" baseline="30000" dirty="0">
                <a:solidFill>
                  <a:prstClr val="white"/>
                </a:solidFill>
                <a:latin typeface="Calibri" panose="020F0502020204030204"/>
                <a:sym typeface="Wingdings" panose="05000000000000000000" pitchFamily="2" charset="2"/>
              </a:rPr>
              <a:t>st</a:t>
            </a:r>
            <a:r>
              <a:rPr lang="en-US" sz="1350" dirty="0">
                <a:solidFill>
                  <a:prstClr val="white"/>
                </a:solidFill>
                <a:latin typeface="Calibri" panose="020F0502020204030204"/>
                <a:sym typeface="Wingdings" panose="05000000000000000000" pitchFamily="2" charset="2"/>
              </a:rPr>
              <a:t> Cooling cell  </a:t>
            </a:r>
            <a:endParaRPr lang="en-US" sz="1350" dirty="0">
              <a:solidFill>
                <a:prstClr val="white"/>
              </a:solidFill>
              <a:latin typeface="Calibri" panose="020F0502020204030204"/>
            </a:endParaRPr>
          </a:p>
        </p:txBody>
      </p:sp>
      <p:cxnSp>
        <p:nvCxnSpPr>
          <p:cNvPr id="23" name="Straight Arrow Connector 22">
            <a:extLst>
              <a:ext uri="{FF2B5EF4-FFF2-40B4-BE49-F238E27FC236}">
                <a16:creationId xmlns:a16="http://schemas.microsoft.com/office/drawing/2014/main" id="{BD722CF6-6557-E2E4-7C20-F4A4D1FF3834}"/>
              </a:ext>
            </a:extLst>
          </p:cNvPr>
          <p:cNvCxnSpPr>
            <a:cxnSpLocks/>
          </p:cNvCxnSpPr>
          <p:nvPr/>
        </p:nvCxnSpPr>
        <p:spPr>
          <a:xfrm flipV="1">
            <a:off x="2708298" y="3893781"/>
            <a:ext cx="309099" cy="159590"/>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Arrow: Right 24">
            <a:extLst>
              <a:ext uri="{FF2B5EF4-FFF2-40B4-BE49-F238E27FC236}">
                <a16:creationId xmlns:a16="http://schemas.microsoft.com/office/drawing/2014/main" id="{FFDDA8CC-5E34-00F6-EA65-7D76A3833F88}"/>
              </a:ext>
            </a:extLst>
          </p:cNvPr>
          <p:cNvSpPr/>
          <p:nvPr/>
        </p:nvSpPr>
        <p:spPr>
          <a:xfrm>
            <a:off x="4100857" y="4329848"/>
            <a:ext cx="3884862" cy="363474"/>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defTabSz="342900"/>
            <a:r>
              <a:rPr lang="en-US" sz="1350" dirty="0">
                <a:solidFill>
                  <a:prstClr val="white"/>
                </a:solidFill>
                <a:latin typeface="Calibri" panose="020F0502020204030204"/>
              </a:rPr>
              <a:t>Construction &amp; test 1</a:t>
            </a:r>
            <a:r>
              <a:rPr lang="en-US" sz="1350" baseline="30000" dirty="0">
                <a:solidFill>
                  <a:prstClr val="white"/>
                </a:solidFill>
                <a:latin typeface="Calibri" panose="020F0502020204030204"/>
              </a:rPr>
              <a:t>st</a:t>
            </a:r>
            <a:r>
              <a:rPr lang="en-US" sz="1350" dirty="0">
                <a:solidFill>
                  <a:prstClr val="white"/>
                </a:solidFill>
                <a:latin typeface="Calibri" panose="020F0502020204030204"/>
              </a:rPr>
              <a:t> Cooling Module</a:t>
            </a:r>
          </a:p>
        </p:txBody>
      </p:sp>
      <p:sp>
        <p:nvSpPr>
          <p:cNvPr id="7" name="Arrow: Right 6">
            <a:extLst>
              <a:ext uri="{FF2B5EF4-FFF2-40B4-BE49-F238E27FC236}">
                <a16:creationId xmlns:a16="http://schemas.microsoft.com/office/drawing/2014/main" id="{2120D641-E27F-A287-0322-73D339862FF4}"/>
              </a:ext>
            </a:extLst>
          </p:cNvPr>
          <p:cNvSpPr/>
          <p:nvPr/>
        </p:nvSpPr>
        <p:spPr>
          <a:xfrm>
            <a:off x="4683457" y="3935381"/>
            <a:ext cx="2220467" cy="43624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342900"/>
            <a:r>
              <a:rPr lang="en-US" sz="1350" dirty="0">
                <a:solidFill>
                  <a:prstClr val="white"/>
                </a:solidFill>
                <a:latin typeface="Calibri" panose="020F0502020204030204"/>
                <a:sym typeface="Wingdings" panose="05000000000000000000" pitchFamily="2" charset="2"/>
              </a:rPr>
              <a:t>construction 1</a:t>
            </a:r>
            <a:r>
              <a:rPr lang="en-US" sz="1350" baseline="30000" dirty="0">
                <a:solidFill>
                  <a:prstClr val="white"/>
                </a:solidFill>
                <a:latin typeface="Calibri" panose="020F0502020204030204"/>
                <a:sym typeface="Wingdings" panose="05000000000000000000" pitchFamily="2" charset="2"/>
              </a:rPr>
              <a:t>st</a:t>
            </a:r>
            <a:r>
              <a:rPr lang="en-US" sz="1350" dirty="0">
                <a:solidFill>
                  <a:prstClr val="white"/>
                </a:solidFill>
                <a:latin typeface="Calibri" panose="020F0502020204030204"/>
                <a:sym typeface="Wingdings" panose="05000000000000000000" pitchFamily="2" charset="2"/>
              </a:rPr>
              <a:t> Cooling cell  </a:t>
            </a:r>
            <a:endParaRPr lang="en-US" sz="1350" dirty="0">
              <a:solidFill>
                <a:prstClr val="white"/>
              </a:solidFill>
              <a:latin typeface="Calibri" panose="020F0502020204030204"/>
            </a:endParaRPr>
          </a:p>
        </p:txBody>
      </p:sp>
      <p:sp>
        <p:nvSpPr>
          <p:cNvPr id="14" name="TextBox 13">
            <a:extLst>
              <a:ext uri="{FF2B5EF4-FFF2-40B4-BE49-F238E27FC236}">
                <a16:creationId xmlns:a16="http://schemas.microsoft.com/office/drawing/2014/main" id="{E24CD839-FC41-DEBF-AEC6-6C88EE16978A}"/>
              </a:ext>
            </a:extLst>
          </p:cNvPr>
          <p:cNvSpPr txBox="1"/>
          <p:nvPr/>
        </p:nvSpPr>
        <p:spPr>
          <a:xfrm>
            <a:off x="800748" y="1218690"/>
            <a:ext cx="7537406" cy="300082"/>
          </a:xfrm>
          <a:prstGeom prst="rect">
            <a:avLst/>
          </a:prstGeom>
          <a:noFill/>
        </p:spPr>
        <p:txBody>
          <a:bodyPr wrap="square" rtlCol="0">
            <a:spAutoFit/>
          </a:bodyPr>
          <a:lstStyle/>
          <a:p>
            <a:pPr defTabSz="342900"/>
            <a:r>
              <a:rPr lang="en-US" sz="1350" dirty="0">
                <a:solidFill>
                  <a:prstClr val="black"/>
                </a:solidFill>
                <a:latin typeface="Calibri" panose="020F0502020204030204"/>
              </a:rPr>
              <a:t>It assume only a moderate increase of resources </a:t>
            </a:r>
            <a:r>
              <a:rPr lang="en-US" sz="1350" dirty="0" err="1">
                <a:solidFill>
                  <a:prstClr val="black"/>
                </a:solidFill>
                <a:latin typeface="Calibri" panose="020F0502020204030204"/>
              </a:rPr>
              <a:t>wrt</a:t>
            </a:r>
            <a:r>
              <a:rPr lang="en-US" sz="1350" dirty="0">
                <a:solidFill>
                  <a:prstClr val="black"/>
                </a:solidFill>
                <a:latin typeface="Calibri" panose="020F0502020204030204"/>
              </a:rPr>
              <a:t> today</a:t>
            </a:r>
          </a:p>
        </p:txBody>
      </p:sp>
    </p:spTree>
    <p:extLst>
      <p:ext uri="{BB962C8B-B14F-4D97-AF65-F5344CB8AC3E}">
        <p14:creationId xmlns:p14="http://schemas.microsoft.com/office/powerpoint/2010/main" val="3529668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93766E2-A6CD-1049-B5C8-04E57534910A}"/>
              </a:ext>
            </a:extLst>
          </p:cNvPr>
          <p:cNvSpPr>
            <a:spLocks noGrp="1"/>
          </p:cNvSpPr>
          <p:nvPr>
            <p:ph type="sldNum" sz="quarter" idx="4"/>
          </p:nvPr>
        </p:nvSpPr>
        <p:spPr/>
        <p:txBody>
          <a:bodyPr/>
          <a:lstStyle/>
          <a:p>
            <a:pPr defTabSz="685800"/>
            <a:fld id="{974172A1-1CBF-0B40-9234-7D4D80EC19EA}" type="slidenum">
              <a:rPr lang="en-GB">
                <a:solidFill>
                  <a:prstClr val="white"/>
                </a:solidFill>
                <a:latin typeface="Calibri" panose="020F0502020204030204"/>
              </a:rPr>
              <a:pPr defTabSz="685800"/>
              <a:t>5</a:t>
            </a:fld>
            <a:endParaRPr lang="en-GB" dirty="0">
              <a:solidFill>
                <a:prstClr val="white"/>
              </a:solidFill>
              <a:latin typeface="Calibri" panose="020F0502020204030204"/>
            </a:endParaRPr>
          </a:p>
        </p:txBody>
      </p:sp>
      <p:sp>
        <p:nvSpPr>
          <p:cNvPr id="4" name="Title 3">
            <a:extLst>
              <a:ext uri="{FF2B5EF4-FFF2-40B4-BE49-F238E27FC236}">
                <a16:creationId xmlns:a16="http://schemas.microsoft.com/office/drawing/2014/main" id="{EE70AB57-86C2-FB38-48C8-9EB22F624AF3}"/>
              </a:ext>
            </a:extLst>
          </p:cNvPr>
          <p:cNvSpPr>
            <a:spLocks noGrp="1"/>
          </p:cNvSpPr>
          <p:nvPr>
            <p:ph type="title"/>
          </p:nvPr>
        </p:nvSpPr>
        <p:spPr/>
        <p:txBody>
          <a:bodyPr/>
          <a:lstStyle/>
          <a:p>
            <a:r>
              <a:rPr lang="en-GB" dirty="0"/>
              <a:t>Muon Cooling Demonstrator Programme</a:t>
            </a:r>
          </a:p>
        </p:txBody>
      </p:sp>
      <p:pic>
        <p:nvPicPr>
          <p:cNvPr id="5" name="Picture 4">
            <a:extLst>
              <a:ext uri="{FF2B5EF4-FFF2-40B4-BE49-F238E27FC236}">
                <a16:creationId xmlns:a16="http://schemas.microsoft.com/office/drawing/2014/main" id="{EB3FA291-0668-7BF9-EBDA-FBD2F4F565E1}"/>
              </a:ext>
            </a:extLst>
          </p:cNvPr>
          <p:cNvPicPr>
            <a:picLocks noChangeAspect="1"/>
          </p:cNvPicPr>
          <p:nvPr/>
        </p:nvPicPr>
        <p:blipFill>
          <a:blip r:embed="rId3">
            <a:extLst>
              <a:ext uri="{28A0092B-C50C-407E-A947-70E740481C1C}">
                <a14:useLocalDpi xmlns:a14="http://schemas.microsoft.com/office/drawing/2010/main" val="0"/>
              </a:ext>
            </a:extLst>
          </a:blip>
          <a:srcRect l="9033" r="3208"/>
          <a:stretch/>
        </p:blipFill>
        <p:spPr>
          <a:xfrm>
            <a:off x="336167" y="1330985"/>
            <a:ext cx="5090226" cy="3263097"/>
          </a:xfrm>
          <a:prstGeom prst="rect">
            <a:avLst/>
          </a:prstGeom>
        </p:spPr>
      </p:pic>
      <p:grpSp>
        <p:nvGrpSpPr>
          <p:cNvPr id="28" name="Group 27">
            <a:extLst>
              <a:ext uri="{FF2B5EF4-FFF2-40B4-BE49-F238E27FC236}">
                <a16:creationId xmlns:a16="http://schemas.microsoft.com/office/drawing/2014/main" id="{83967C1C-E6F9-1FFB-FE77-242E00209C43}"/>
              </a:ext>
            </a:extLst>
          </p:cNvPr>
          <p:cNvGrpSpPr/>
          <p:nvPr/>
        </p:nvGrpSpPr>
        <p:grpSpPr>
          <a:xfrm>
            <a:off x="5692997" y="1675435"/>
            <a:ext cx="2834717" cy="1752407"/>
            <a:chOff x="7590662" y="2199189"/>
            <a:chExt cx="3779623" cy="2336542"/>
          </a:xfrm>
        </p:grpSpPr>
        <p:pic>
          <p:nvPicPr>
            <p:cNvPr id="15" name="Picture 14" descr="A close-up of a machine&#10;&#10;Description automatically generated">
              <a:extLst>
                <a:ext uri="{FF2B5EF4-FFF2-40B4-BE49-F238E27FC236}">
                  <a16:creationId xmlns:a16="http://schemas.microsoft.com/office/drawing/2014/main" id="{2B553B6F-09DC-9224-3CEB-C7070681E6FA}"/>
                </a:ext>
              </a:extLst>
            </p:cNvPr>
            <p:cNvPicPr>
              <a:picLocks noChangeAspect="1"/>
            </p:cNvPicPr>
            <p:nvPr/>
          </p:nvPicPr>
          <p:blipFill>
            <a:blip r:embed="rId4">
              <a:extLst>
                <a:ext uri="{28A0092B-C50C-407E-A947-70E740481C1C}">
                  <a14:useLocalDpi xmlns:a14="http://schemas.microsoft.com/office/drawing/2010/main" val="0"/>
                </a:ext>
              </a:extLst>
            </a:blip>
            <a:srcRect l="20508" t="23715" r="33790" b="22842"/>
            <a:stretch/>
          </p:blipFill>
          <p:spPr>
            <a:xfrm>
              <a:off x="7590662" y="2199189"/>
              <a:ext cx="2131389" cy="2336542"/>
            </a:xfrm>
            <a:prstGeom prst="rect">
              <a:avLst/>
            </a:prstGeom>
          </p:spPr>
        </p:pic>
        <p:pic>
          <p:nvPicPr>
            <p:cNvPr id="16" name="Picture 15" descr="A machine with pipes and a black background&#10;&#10;AI-generated content may be incorrect.">
              <a:extLst>
                <a:ext uri="{FF2B5EF4-FFF2-40B4-BE49-F238E27FC236}">
                  <a16:creationId xmlns:a16="http://schemas.microsoft.com/office/drawing/2014/main" id="{516528C5-E6E7-BB34-AAD0-86875FEF77FA}"/>
                </a:ext>
              </a:extLst>
            </p:cNvPr>
            <p:cNvPicPr>
              <a:picLocks noChangeAspect="1"/>
            </p:cNvPicPr>
            <p:nvPr/>
          </p:nvPicPr>
          <p:blipFill>
            <a:blip r:embed="rId5">
              <a:extLst>
                <a:ext uri="{28A0092B-C50C-407E-A947-70E740481C1C}">
                  <a14:useLocalDpi xmlns:a14="http://schemas.microsoft.com/office/drawing/2010/main" val="0"/>
                </a:ext>
              </a:extLst>
            </a:blip>
            <a:srcRect l="28461" t="17278" r="45265"/>
            <a:stretch>
              <a:fillRect/>
            </a:stretch>
          </p:blipFill>
          <p:spPr>
            <a:xfrm>
              <a:off x="9975097" y="2199189"/>
              <a:ext cx="1395188" cy="2336542"/>
            </a:xfrm>
            <a:prstGeom prst="rect">
              <a:avLst/>
            </a:prstGeom>
          </p:spPr>
        </p:pic>
      </p:grpSp>
      <p:sp>
        <p:nvSpPr>
          <p:cNvPr id="20" name="TextBox 19">
            <a:extLst>
              <a:ext uri="{FF2B5EF4-FFF2-40B4-BE49-F238E27FC236}">
                <a16:creationId xmlns:a16="http://schemas.microsoft.com/office/drawing/2014/main" id="{C1E26F92-A8FE-FB8A-6BBC-A054359B4F2D}"/>
              </a:ext>
            </a:extLst>
          </p:cNvPr>
          <p:cNvSpPr txBox="1"/>
          <p:nvPr/>
        </p:nvSpPr>
        <p:spPr>
          <a:xfrm>
            <a:off x="5745957" y="3486662"/>
            <a:ext cx="1492621" cy="646331"/>
          </a:xfrm>
          <a:prstGeom prst="rect">
            <a:avLst/>
          </a:prstGeom>
          <a:noFill/>
        </p:spPr>
        <p:txBody>
          <a:bodyPr wrap="square">
            <a:spAutoFit/>
          </a:bodyPr>
          <a:lstStyle/>
          <a:p>
            <a:pPr marL="214313" indent="-214313" algn="ctr" defTabSz="685800">
              <a:buClr>
                <a:srgbClr val="C00000"/>
              </a:buClr>
              <a:buFont typeface="Wingdings" panose="05000000000000000000" pitchFamily="2" charset="2"/>
              <a:buChar char="§"/>
            </a:pPr>
            <a:r>
              <a:rPr lang="en-GB" sz="1200" b="1" dirty="0">
                <a:solidFill>
                  <a:srgbClr val="0070C0"/>
                </a:solidFill>
                <a:latin typeface="Calibri" panose="020F0502020204030204"/>
              </a:rPr>
              <a:t>v2.0 </a:t>
            </a:r>
            <a:r>
              <a:rPr lang="en-GB" sz="1200" dirty="0">
                <a:solidFill>
                  <a:prstClr val="black"/>
                </a:solidFill>
                <a:latin typeface="Calibri" panose="020F0502020204030204"/>
              </a:rPr>
              <a:t>Split Coil &gt;704 MHz RF testing</a:t>
            </a:r>
            <a:endParaRPr lang="en-GB" sz="1200" b="1" dirty="0">
              <a:solidFill>
                <a:prstClr val="black"/>
              </a:solidFill>
              <a:latin typeface="Calibri" panose="020F0502020204030204"/>
            </a:endParaRPr>
          </a:p>
        </p:txBody>
      </p:sp>
      <p:sp>
        <p:nvSpPr>
          <p:cNvPr id="21" name="TextBox 20">
            <a:extLst>
              <a:ext uri="{FF2B5EF4-FFF2-40B4-BE49-F238E27FC236}">
                <a16:creationId xmlns:a16="http://schemas.microsoft.com/office/drawing/2014/main" id="{26118A6C-16D0-352C-DC26-59EF7A5CB756}"/>
              </a:ext>
            </a:extLst>
          </p:cNvPr>
          <p:cNvSpPr txBox="1"/>
          <p:nvPr/>
        </p:nvSpPr>
        <p:spPr>
          <a:xfrm>
            <a:off x="7258208" y="3486661"/>
            <a:ext cx="1492621" cy="900246"/>
          </a:xfrm>
          <a:prstGeom prst="rect">
            <a:avLst/>
          </a:prstGeom>
          <a:noFill/>
        </p:spPr>
        <p:txBody>
          <a:bodyPr wrap="square">
            <a:spAutoFit/>
          </a:bodyPr>
          <a:lstStyle/>
          <a:p>
            <a:pPr marL="214313" indent="-214313" defTabSz="685800">
              <a:buClr>
                <a:srgbClr val="C00000"/>
              </a:buClr>
              <a:buFont typeface="Wingdings" panose="05000000000000000000" pitchFamily="2" charset="2"/>
              <a:buChar char="§"/>
            </a:pPr>
            <a:r>
              <a:rPr lang="en-GB" sz="1200" b="1" dirty="0">
                <a:solidFill>
                  <a:srgbClr val="0070C0"/>
                </a:solidFill>
                <a:latin typeface="Calibri" panose="020F0502020204030204"/>
              </a:rPr>
              <a:t>v3.1 </a:t>
            </a:r>
            <a:r>
              <a:rPr lang="en-GB" sz="1200" dirty="0">
                <a:solidFill>
                  <a:prstClr val="black"/>
                </a:solidFill>
                <a:latin typeface="Calibri" panose="020F0502020204030204"/>
              </a:rPr>
              <a:t>Single</a:t>
            </a:r>
            <a:r>
              <a:rPr lang="en-GB" sz="1200" b="1" dirty="0">
                <a:solidFill>
                  <a:prstClr val="black"/>
                </a:solidFill>
                <a:latin typeface="Calibri" panose="020F0502020204030204"/>
              </a:rPr>
              <a:t> </a:t>
            </a:r>
            <a:r>
              <a:rPr lang="en-GB" sz="1200" dirty="0">
                <a:solidFill>
                  <a:prstClr val="black"/>
                </a:solidFill>
                <a:latin typeface="Calibri" panose="020F0502020204030204"/>
              </a:rPr>
              <a:t>Coil  &gt;1 GHz RF testing</a:t>
            </a:r>
          </a:p>
          <a:p>
            <a:pPr defTabSz="685800">
              <a:buClr>
                <a:srgbClr val="C00000"/>
              </a:buClr>
            </a:pPr>
            <a:endParaRPr lang="en-GB" sz="450" dirty="0">
              <a:solidFill>
                <a:prstClr val="black"/>
              </a:solidFill>
              <a:latin typeface="Calibri" panose="020F0502020204030204"/>
            </a:endParaRPr>
          </a:p>
          <a:p>
            <a:pPr marL="214313" indent="-214313" defTabSz="685800">
              <a:buClr>
                <a:srgbClr val="C00000"/>
              </a:buClr>
              <a:buFont typeface="Wingdings" panose="05000000000000000000" pitchFamily="2" charset="2"/>
              <a:buChar char="§"/>
            </a:pPr>
            <a:r>
              <a:rPr lang="en-GB" sz="1200" b="1" dirty="0">
                <a:solidFill>
                  <a:srgbClr val="0070C0"/>
                </a:solidFill>
                <a:latin typeface="Calibri" panose="020F0502020204030204"/>
              </a:rPr>
              <a:t>v3.2 </a:t>
            </a:r>
            <a:r>
              <a:rPr lang="en-GB" sz="1200" dirty="0">
                <a:solidFill>
                  <a:prstClr val="black"/>
                </a:solidFill>
                <a:latin typeface="Calibri" panose="020F0502020204030204"/>
              </a:rPr>
              <a:t>Split</a:t>
            </a:r>
            <a:r>
              <a:rPr lang="en-GB" sz="1200" b="1" dirty="0">
                <a:solidFill>
                  <a:prstClr val="black"/>
                </a:solidFill>
                <a:latin typeface="Calibri" panose="020F0502020204030204"/>
              </a:rPr>
              <a:t> </a:t>
            </a:r>
            <a:r>
              <a:rPr lang="en-GB" sz="1200" dirty="0">
                <a:solidFill>
                  <a:prstClr val="black"/>
                </a:solidFill>
                <a:latin typeface="Calibri" panose="020F0502020204030204"/>
              </a:rPr>
              <a:t>Coil     &gt;1 GHz RF testing</a:t>
            </a:r>
          </a:p>
        </p:txBody>
      </p:sp>
      <p:cxnSp>
        <p:nvCxnSpPr>
          <p:cNvPr id="7" name="Straight Arrow Connector 6">
            <a:extLst>
              <a:ext uri="{FF2B5EF4-FFF2-40B4-BE49-F238E27FC236}">
                <a16:creationId xmlns:a16="http://schemas.microsoft.com/office/drawing/2014/main" id="{C19584CD-3C07-9F16-49D5-C29FDE7A56B8}"/>
              </a:ext>
            </a:extLst>
          </p:cNvPr>
          <p:cNvCxnSpPr>
            <a:cxnSpLocks/>
          </p:cNvCxnSpPr>
          <p:nvPr/>
        </p:nvCxnSpPr>
        <p:spPr>
          <a:xfrm>
            <a:off x="5135019" y="1684117"/>
            <a:ext cx="873829" cy="225707"/>
          </a:xfrm>
          <a:prstGeom prst="straightConnector1">
            <a:avLst/>
          </a:prstGeom>
          <a:ln w="38100">
            <a:solidFill>
              <a:srgbClr val="0070C0"/>
            </a:solidFill>
            <a:tailEnd type="triangle"/>
          </a:ln>
          <a:effectLst/>
        </p:spPr>
        <p:style>
          <a:lnRef idx="2">
            <a:schemeClr val="accent1"/>
          </a:lnRef>
          <a:fillRef idx="0">
            <a:schemeClr val="accent1"/>
          </a:fillRef>
          <a:effectRef idx="1">
            <a:schemeClr val="accent1"/>
          </a:effectRef>
          <a:fontRef idx="minor">
            <a:schemeClr val="tx1"/>
          </a:fontRef>
        </p:style>
      </p:cxnSp>
      <p:sp>
        <p:nvSpPr>
          <p:cNvPr id="24" name="Right Bracket 23">
            <a:extLst>
              <a:ext uri="{FF2B5EF4-FFF2-40B4-BE49-F238E27FC236}">
                <a16:creationId xmlns:a16="http://schemas.microsoft.com/office/drawing/2014/main" id="{98C1154A-4A83-3F27-3C7B-B14F4F7FBB76}"/>
              </a:ext>
            </a:extLst>
          </p:cNvPr>
          <p:cNvSpPr/>
          <p:nvPr/>
        </p:nvSpPr>
        <p:spPr>
          <a:xfrm>
            <a:off x="4995089" y="1453566"/>
            <a:ext cx="139929" cy="456258"/>
          </a:xfrm>
          <a:prstGeom prst="rightBracket">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685800"/>
            <a:endParaRPr lang="en-GB" sz="1350" dirty="0">
              <a:solidFill>
                <a:prstClr val="black"/>
              </a:solidFill>
              <a:latin typeface="Calibri" panose="020F0502020204030204"/>
            </a:endParaRPr>
          </a:p>
        </p:txBody>
      </p:sp>
      <p:sp>
        <p:nvSpPr>
          <p:cNvPr id="8" name="TextBox 7">
            <a:extLst>
              <a:ext uri="{FF2B5EF4-FFF2-40B4-BE49-F238E27FC236}">
                <a16:creationId xmlns:a16="http://schemas.microsoft.com/office/drawing/2014/main" id="{7B354461-5008-222A-9679-753090C1696A}"/>
              </a:ext>
            </a:extLst>
          </p:cNvPr>
          <p:cNvSpPr txBox="1"/>
          <p:nvPr/>
        </p:nvSpPr>
        <p:spPr>
          <a:xfrm>
            <a:off x="6263006" y="1217070"/>
            <a:ext cx="1951142" cy="646331"/>
          </a:xfrm>
          <a:prstGeom prst="rect">
            <a:avLst/>
          </a:prstGeom>
          <a:noFill/>
        </p:spPr>
        <p:txBody>
          <a:bodyPr wrap="square">
            <a:spAutoFit/>
          </a:bodyPr>
          <a:lstStyle/>
          <a:p>
            <a:pPr algn="ctr" defTabSz="685800"/>
            <a:r>
              <a:rPr lang="en-US" sz="1200" kern="0" dirty="0">
                <a:solidFill>
                  <a:prstClr val="black"/>
                </a:solidFill>
                <a:latin typeface="Calibri" panose="020F0502020204030204"/>
              </a:rPr>
              <a:t>Radio Frequency in Magnetic Field Test Facility (</a:t>
            </a:r>
            <a:r>
              <a:rPr lang="en-US" sz="1200" b="1" kern="0" dirty="0">
                <a:solidFill>
                  <a:srgbClr val="0070C0"/>
                </a:solidFill>
                <a:latin typeface="Calibri" panose="020F0502020204030204"/>
              </a:rPr>
              <a:t>RFMFTF</a:t>
            </a:r>
            <a:r>
              <a:rPr lang="en-US" sz="1200" kern="0" dirty="0">
                <a:solidFill>
                  <a:prstClr val="black"/>
                </a:solidFill>
                <a:latin typeface="Calibri" panose="020F0502020204030204"/>
              </a:rPr>
              <a:t>)</a:t>
            </a:r>
            <a:endParaRPr lang="en-GB" sz="1200" dirty="0">
              <a:solidFill>
                <a:prstClr val="black"/>
              </a:solidFill>
              <a:latin typeface="Calibri" panose="020F0502020204030204"/>
            </a:endParaRPr>
          </a:p>
        </p:txBody>
      </p:sp>
      <p:sp>
        <p:nvSpPr>
          <p:cNvPr id="29" name="TextBox 28">
            <a:extLst>
              <a:ext uri="{FF2B5EF4-FFF2-40B4-BE49-F238E27FC236}">
                <a16:creationId xmlns:a16="http://schemas.microsoft.com/office/drawing/2014/main" id="{1AB1E052-1AE3-296A-8CD5-8F5CD036338A}"/>
              </a:ext>
            </a:extLst>
          </p:cNvPr>
          <p:cNvSpPr txBox="1"/>
          <p:nvPr/>
        </p:nvSpPr>
        <p:spPr>
          <a:xfrm>
            <a:off x="3192167" y="862124"/>
            <a:ext cx="2759666" cy="323165"/>
          </a:xfrm>
          <a:prstGeom prst="rect">
            <a:avLst/>
          </a:prstGeom>
          <a:noFill/>
        </p:spPr>
        <p:txBody>
          <a:bodyPr wrap="square">
            <a:spAutoFit/>
          </a:bodyPr>
          <a:lstStyle/>
          <a:p>
            <a:pPr algn="ctr" defTabSz="685800"/>
            <a:r>
              <a:rPr lang="en-US" sz="1500" b="1" kern="0" dirty="0">
                <a:solidFill>
                  <a:srgbClr val="0070C0"/>
                </a:solidFill>
                <a:latin typeface="Calibri" panose="020F0502020204030204"/>
              </a:rPr>
              <a:t>… A Technological Point of View</a:t>
            </a:r>
            <a:endParaRPr lang="en-GB" sz="1500" b="1" dirty="0">
              <a:solidFill>
                <a:prstClr val="black"/>
              </a:solidFill>
              <a:latin typeface="Calibri" panose="020F0502020204030204"/>
            </a:endParaRPr>
          </a:p>
        </p:txBody>
      </p:sp>
      <p:sp>
        <p:nvSpPr>
          <p:cNvPr id="2" name="Footer Placeholder 1">
            <a:extLst>
              <a:ext uri="{FF2B5EF4-FFF2-40B4-BE49-F238E27FC236}">
                <a16:creationId xmlns:a16="http://schemas.microsoft.com/office/drawing/2014/main" id="{4EF9131A-6FEC-7C97-DBBE-78D27A06CB98}"/>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434138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4" grpId="0" animBg="1"/>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4AC38556-0110-89C9-4CBF-3C26681FCC61}"/>
              </a:ext>
            </a:extLst>
          </p:cNvPr>
          <p:cNvSpPr>
            <a:spLocks noGrp="1"/>
          </p:cNvSpPr>
          <p:nvPr>
            <p:ph type="body" idx="1"/>
          </p:nvPr>
        </p:nvSpPr>
        <p:spPr>
          <a:xfrm>
            <a:off x="341530" y="1260872"/>
            <a:ext cx="2931506" cy="321281"/>
          </a:xfrm>
        </p:spPr>
        <p:txBody>
          <a:bodyPr>
            <a:normAutofit lnSpcReduction="10000"/>
          </a:bodyPr>
          <a:lstStyle/>
          <a:p>
            <a:r>
              <a:rPr lang="en-GB" dirty="0"/>
              <a:t>What do want to build?</a:t>
            </a:r>
            <a:endParaRPr lang="it-IT" dirty="0"/>
          </a:p>
        </p:txBody>
      </p:sp>
      <p:sp>
        <p:nvSpPr>
          <p:cNvPr id="19" name="Text Placeholder 18">
            <a:extLst>
              <a:ext uri="{FF2B5EF4-FFF2-40B4-BE49-F238E27FC236}">
                <a16:creationId xmlns:a16="http://schemas.microsoft.com/office/drawing/2014/main" id="{8B511A95-BB80-F618-0052-6566FF757BCB}"/>
              </a:ext>
            </a:extLst>
          </p:cNvPr>
          <p:cNvSpPr>
            <a:spLocks noGrp="1"/>
          </p:cNvSpPr>
          <p:nvPr>
            <p:ph type="body" sz="quarter" idx="3"/>
          </p:nvPr>
        </p:nvSpPr>
        <p:spPr>
          <a:xfrm>
            <a:off x="3418118" y="1117376"/>
            <a:ext cx="2122192" cy="567928"/>
          </a:xfrm>
        </p:spPr>
        <p:txBody>
          <a:bodyPr>
            <a:normAutofit fontScale="92500"/>
          </a:bodyPr>
          <a:lstStyle/>
          <a:p>
            <a:r>
              <a:rPr lang="it-IT" dirty="0" err="1"/>
              <a:t>What</a:t>
            </a:r>
            <a:r>
              <a:rPr lang="it-IT" dirty="0"/>
              <a:t> </a:t>
            </a:r>
            <a:r>
              <a:rPr lang="it-IT" dirty="0" err="1"/>
              <a:t>is</a:t>
            </a:r>
            <a:r>
              <a:rPr lang="it-IT" dirty="0"/>
              <a:t> a good intermediate goal?</a:t>
            </a:r>
          </a:p>
        </p:txBody>
      </p:sp>
      <p:sp>
        <p:nvSpPr>
          <p:cNvPr id="6" name="Footer Placeholder 5">
            <a:extLst>
              <a:ext uri="{FF2B5EF4-FFF2-40B4-BE49-F238E27FC236}">
                <a16:creationId xmlns:a16="http://schemas.microsoft.com/office/drawing/2014/main" id="{C780EDCF-6B6D-2178-6AEF-DD6C434ACAF9}"/>
              </a:ext>
            </a:extLst>
          </p:cNvPr>
          <p:cNvSpPr>
            <a:spLocks noGrp="1"/>
          </p:cNvSpPr>
          <p:nvPr>
            <p:ph type="ftr" sz="quarter" idx="11"/>
          </p:nvPr>
        </p:nvSpPr>
        <p:spPr/>
        <p:txBody>
          <a:bodyPr/>
          <a:lstStyle/>
          <a:p>
            <a:pPr defTabSz="342900"/>
            <a:r>
              <a:rPr lang="en-GB">
                <a:solidFill>
                  <a:prstClr val="black">
                    <a:lumMod val="75000"/>
                    <a:lumOff val="25000"/>
                  </a:prstClr>
                </a:solidFill>
                <a:latin typeface="Arial Narrow" panose="020B0604020202020204" pitchFamily="34" charset="0"/>
                <a:cs typeface="Arial Narrow" panose="020B0604020202020204" pitchFamily="34" charset="0"/>
              </a:rPr>
              <a:t>IMCC Cooling Demonstrator Workshop - 5-7 Nov 2025 - R. Losito</a:t>
            </a:r>
            <a:endParaRPr lang="fr-FR" dirty="0">
              <a:solidFill>
                <a:prstClr val="black">
                  <a:lumMod val="75000"/>
                  <a:lumOff val="25000"/>
                </a:prstClr>
              </a:solidFill>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46A139B2-9A70-B0D2-9B12-2BAD73516D4E}"/>
              </a:ext>
            </a:extLst>
          </p:cNvPr>
          <p:cNvSpPr>
            <a:spLocks noGrp="1"/>
          </p:cNvSpPr>
          <p:nvPr>
            <p:ph type="sldNum" sz="quarter" idx="12"/>
          </p:nvPr>
        </p:nvSpPr>
        <p:spPr/>
        <p:txBody>
          <a:bodyPr/>
          <a:lstStyle/>
          <a:p>
            <a:pPr defTabSz="342900"/>
            <a:fld id="{005C7FBA-D4E9-46CA-9321-3ADA2E368FCD}" type="slidenum">
              <a:rPr lang="en-GB">
                <a:solidFill>
                  <a:prstClr val="black">
                    <a:lumMod val="75000"/>
                    <a:lumOff val="25000"/>
                  </a:prstClr>
                </a:solidFill>
              </a:rPr>
              <a:pPr defTabSz="342900"/>
              <a:t>50</a:t>
            </a:fld>
            <a:endParaRPr lang="en-GB">
              <a:solidFill>
                <a:prstClr val="black">
                  <a:lumMod val="75000"/>
                  <a:lumOff val="25000"/>
                </a:prstClr>
              </a:solidFill>
            </a:endParaRPr>
          </a:p>
        </p:txBody>
      </p:sp>
      <p:sp>
        <p:nvSpPr>
          <p:cNvPr id="17" name="Title 16">
            <a:extLst>
              <a:ext uri="{FF2B5EF4-FFF2-40B4-BE49-F238E27FC236}">
                <a16:creationId xmlns:a16="http://schemas.microsoft.com/office/drawing/2014/main" id="{43148A54-1AE9-D2D5-8570-FC2DD1EEB6F5}"/>
              </a:ext>
            </a:extLst>
          </p:cNvPr>
          <p:cNvSpPr>
            <a:spLocks noGrp="1"/>
          </p:cNvSpPr>
          <p:nvPr>
            <p:ph type="title"/>
          </p:nvPr>
        </p:nvSpPr>
        <p:spPr/>
        <p:txBody>
          <a:bodyPr/>
          <a:lstStyle/>
          <a:p>
            <a:r>
              <a:rPr lang="it-IT" dirty="0"/>
              <a:t>R&amp;D MC and HFM</a:t>
            </a:r>
          </a:p>
        </p:txBody>
      </p:sp>
      <p:pic>
        <p:nvPicPr>
          <p:cNvPr id="15" name="Picture 14" descr="A blue logo with white text&#10;&#10;AI-generated content may be incorrect.">
            <a:extLst>
              <a:ext uri="{FF2B5EF4-FFF2-40B4-BE49-F238E27FC236}">
                <a16:creationId xmlns:a16="http://schemas.microsoft.com/office/drawing/2014/main" id="{E7AAFE4E-4C9D-18E3-14A0-26BB5703EDFD}"/>
              </a:ext>
            </a:extLst>
          </p:cNvPr>
          <p:cNvPicPr>
            <a:picLocks noChangeAspect="1"/>
          </p:cNvPicPr>
          <p:nvPr/>
        </p:nvPicPr>
        <p:blipFill>
          <a:blip r:embed="rId2">
            <a:extLst>
              <a:ext uri="{28A0092B-C50C-407E-A947-70E740481C1C}">
                <a14:useLocalDpi xmlns:a14="http://schemas.microsoft.com/office/drawing/2010/main" val="0"/>
              </a:ext>
            </a:extLst>
          </a:blip>
          <a:srcRect l="37977" r="40059"/>
          <a:stretch>
            <a:fillRect/>
          </a:stretch>
        </p:blipFill>
        <p:spPr>
          <a:xfrm>
            <a:off x="6374921" y="2453966"/>
            <a:ext cx="1263616" cy="1516918"/>
          </a:xfrm>
          <a:prstGeom prst="rect">
            <a:avLst/>
          </a:prstGeom>
        </p:spPr>
      </p:pic>
      <p:pic>
        <p:nvPicPr>
          <p:cNvPr id="16" name="Picture 15">
            <a:extLst>
              <a:ext uri="{FF2B5EF4-FFF2-40B4-BE49-F238E27FC236}">
                <a16:creationId xmlns:a16="http://schemas.microsoft.com/office/drawing/2014/main" id="{74F599D7-FDC4-AAA9-50F1-7B7E88FE4074}"/>
              </a:ext>
            </a:extLst>
          </p:cNvPr>
          <p:cNvPicPr>
            <a:picLocks noChangeAspect="1"/>
          </p:cNvPicPr>
          <p:nvPr/>
        </p:nvPicPr>
        <p:blipFill>
          <a:blip r:embed="rId3"/>
          <a:stretch>
            <a:fillRect/>
          </a:stretch>
        </p:blipFill>
        <p:spPr>
          <a:xfrm>
            <a:off x="7746856" y="2996446"/>
            <a:ext cx="1082600" cy="612987"/>
          </a:xfrm>
          <a:prstGeom prst="rect">
            <a:avLst/>
          </a:prstGeom>
        </p:spPr>
      </p:pic>
      <p:pic>
        <p:nvPicPr>
          <p:cNvPr id="4" name="Content Placeholder 3">
            <a:extLst>
              <a:ext uri="{FF2B5EF4-FFF2-40B4-BE49-F238E27FC236}">
                <a16:creationId xmlns:a16="http://schemas.microsoft.com/office/drawing/2014/main" id="{0D842B18-3278-428B-D420-B67ACD72F313}"/>
              </a:ext>
            </a:extLst>
          </p:cNvPr>
          <p:cNvPicPr>
            <a:picLocks noGrp="1" noChangeAspect="1"/>
          </p:cNvPicPr>
          <p:nvPr>
            <p:ph sz="half" idx="2"/>
          </p:nvPr>
        </p:nvPicPr>
        <p:blipFill>
          <a:blip r:embed="rId4"/>
          <a:stretch>
            <a:fillRect/>
          </a:stretch>
        </p:blipFill>
        <p:spPr>
          <a:xfrm>
            <a:off x="540376" y="2299718"/>
            <a:ext cx="2450804" cy="2149026"/>
          </a:xfrm>
          <a:prstGeom prst="rect">
            <a:avLst/>
          </a:prstGeom>
        </p:spPr>
      </p:pic>
      <p:pic>
        <p:nvPicPr>
          <p:cNvPr id="12" name="Content Placeholder 11" descr="A machine with pipes and a black background&#10;&#10;AI-generated content may be incorrect.">
            <a:extLst>
              <a:ext uri="{FF2B5EF4-FFF2-40B4-BE49-F238E27FC236}">
                <a16:creationId xmlns:a16="http://schemas.microsoft.com/office/drawing/2014/main" id="{1C366288-267B-8D3C-114C-CA7AA24E128A}"/>
              </a:ext>
            </a:extLst>
          </p:cNvPr>
          <p:cNvPicPr>
            <a:picLocks noGrp="1" noChangeAspect="1"/>
          </p:cNvPicPr>
          <p:nvPr>
            <p:ph sz="quarter" idx="4"/>
          </p:nvPr>
        </p:nvPicPr>
        <p:blipFill>
          <a:blip r:embed="rId5">
            <a:extLst>
              <a:ext uri="{28A0092B-C50C-407E-A947-70E740481C1C}">
                <a14:useLocalDpi xmlns:a14="http://schemas.microsoft.com/office/drawing/2010/main" val="0"/>
              </a:ext>
            </a:extLst>
          </a:blip>
          <a:srcRect l="28461" t="17278" r="45265"/>
          <a:stretch>
            <a:fillRect/>
          </a:stretch>
        </p:blipFill>
        <p:spPr>
          <a:xfrm>
            <a:off x="4040795" y="2277456"/>
            <a:ext cx="1499515" cy="2511237"/>
          </a:xfrm>
          <a:prstGeom prst="rect">
            <a:avLst/>
          </a:prstGeom>
        </p:spPr>
      </p:pic>
      <p:sp>
        <p:nvSpPr>
          <p:cNvPr id="14" name="TextBox 13">
            <a:extLst>
              <a:ext uri="{FF2B5EF4-FFF2-40B4-BE49-F238E27FC236}">
                <a16:creationId xmlns:a16="http://schemas.microsoft.com/office/drawing/2014/main" id="{0B4AEC01-62C5-7C1E-3CC6-921F2F857862}"/>
              </a:ext>
            </a:extLst>
          </p:cNvPr>
          <p:cNvSpPr txBox="1"/>
          <p:nvPr/>
        </p:nvSpPr>
        <p:spPr>
          <a:xfrm>
            <a:off x="629842" y="1701266"/>
            <a:ext cx="1550489" cy="507831"/>
          </a:xfrm>
          <a:prstGeom prst="rect">
            <a:avLst/>
          </a:prstGeom>
          <a:noFill/>
        </p:spPr>
        <p:txBody>
          <a:bodyPr wrap="none" rtlCol="0">
            <a:spAutoFit/>
          </a:bodyPr>
          <a:lstStyle/>
          <a:p>
            <a:pPr defTabSz="342900"/>
            <a:r>
              <a:rPr lang="en-GB" sz="1350" b="1" dirty="0">
                <a:solidFill>
                  <a:prstClr val="black"/>
                </a:solidFill>
                <a:latin typeface="Calibri" panose="020F0502020204030204"/>
              </a:rPr>
              <a:t>building S5 like cell</a:t>
            </a:r>
          </a:p>
          <a:p>
            <a:pPr defTabSz="342900"/>
            <a:endParaRPr lang="it-IT" sz="1350" dirty="0">
              <a:solidFill>
                <a:prstClr val="black"/>
              </a:solidFill>
              <a:latin typeface="Calibri" panose="020F0502020204030204"/>
            </a:endParaRPr>
          </a:p>
        </p:txBody>
      </p:sp>
      <p:sp>
        <p:nvSpPr>
          <p:cNvPr id="20" name="Text Placeholder 17">
            <a:extLst>
              <a:ext uri="{FF2B5EF4-FFF2-40B4-BE49-F238E27FC236}">
                <a16:creationId xmlns:a16="http://schemas.microsoft.com/office/drawing/2014/main" id="{CCB85F05-E9AE-307B-E9CC-E495614E2602}"/>
              </a:ext>
            </a:extLst>
          </p:cNvPr>
          <p:cNvSpPr txBox="1">
            <a:spLocks/>
          </p:cNvSpPr>
          <p:nvPr/>
        </p:nvSpPr>
        <p:spPr>
          <a:xfrm>
            <a:off x="6328610" y="1254475"/>
            <a:ext cx="2639063" cy="321281"/>
          </a:xfrm>
          <a:prstGeom prst="rect">
            <a:avLst/>
          </a:prstGeom>
        </p:spPr>
        <p:txBody>
          <a:bodyPr vert="horz" lIns="68580" tIns="34290" rIns="68580" bIns="3429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defTabSz="685800">
              <a:spcBef>
                <a:spcPts val="750"/>
              </a:spcBef>
            </a:pPr>
            <a:r>
              <a:rPr lang="en-GB" sz="1800" dirty="0">
                <a:solidFill>
                  <a:prstClr val="black"/>
                </a:solidFill>
              </a:rPr>
              <a:t>All R&amp;D by ourself?</a:t>
            </a:r>
            <a:endParaRPr lang="it-IT" sz="1800" dirty="0">
              <a:solidFill>
                <a:prstClr val="black"/>
              </a:solidFill>
            </a:endParaRPr>
          </a:p>
        </p:txBody>
      </p:sp>
      <p:sp>
        <p:nvSpPr>
          <p:cNvPr id="21" name="TextBox 20">
            <a:extLst>
              <a:ext uri="{FF2B5EF4-FFF2-40B4-BE49-F238E27FC236}">
                <a16:creationId xmlns:a16="http://schemas.microsoft.com/office/drawing/2014/main" id="{79248C29-A65D-28BE-CDB3-BCB2E2E73DBE}"/>
              </a:ext>
            </a:extLst>
          </p:cNvPr>
          <p:cNvSpPr txBox="1"/>
          <p:nvPr/>
        </p:nvSpPr>
        <p:spPr>
          <a:xfrm>
            <a:off x="3273037" y="1697838"/>
            <a:ext cx="2646815" cy="715581"/>
          </a:xfrm>
          <a:prstGeom prst="rect">
            <a:avLst/>
          </a:prstGeom>
          <a:noFill/>
        </p:spPr>
        <p:txBody>
          <a:bodyPr wrap="none" rtlCol="0">
            <a:spAutoFit/>
          </a:bodyPr>
          <a:lstStyle/>
          <a:p>
            <a:pPr defTabSz="342900"/>
            <a:r>
              <a:rPr lang="en-GB" sz="1350" b="1" dirty="0">
                <a:solidFill>
                  <a:prstClr val="black"/>
                </a:solidFill>
                <a:latin typeface="Calibri" panose="020F0502020204030204"/>
              </a:rPr>
              <a:t>building </a:t>
            </a:r>
            <a:r>
              <a:rPr lang="en-US" sz="1350" dirty="0">
                <a:solidFill>
                  <a:prstClr val="black"/>
                </a:solidFill>
                <a:latin typeface="Calibri" panose="020F0502020204030204"/>
              </a:rPr>
              <a:t>RFMFTF</a:t>
            </a:r>
            <a:endParaRPr lang="en-GB" sz="1350" b="1" dirty="0">
              <a:solidFill>
                <a:prstClr val="black"/>
              </a:solidFill>
              <a:latin typeface="Calibri" panose="020F0502020204030204"/>
            </a:endParaRPr>
          </a:p>
          <a:p>
            <a:pPr defTabSz="342900"/>
            <a:r>
              <a:rPr lang="en-US" sz="1350" dirty="0">
                <a:solidFill>
                  <a:prstClr val="black"/>
                </a:solidFill>
                <a:latin typeface="Calibri" panose="020F0502020204030204"/>
              </a:rPr>
              <a:t>Radio Frequency in Magnetic Field </a:t>
            </a:r>
          </a:p>
          <a:p>
            <a:pPr defTabSz="342900"/>
            <a:r>
              <a:rPr lang="en-US" sz="1350" dirty="0">
                <a:solidFill>
                  <a:prstClr val="black"/>
                </a:solidFill>
                <a:latin typeface="Calibri" panose="020F0502020204030204"/>
              </a:rPr>
              <a:t>Test Facility</a:t>
            </a:r>
            <a:endParaRPr lang="it-IT" sz="1350" dirty="0">
              <a:solidFill>
                <a:prstClr val="black"/>
              </a:solidFill>
              <a:latin typeface="Calibri" panose="020F0502020204030204"/>
            </a:endParaRPr>
          </a:p>
        </p:txBody>
      </p:sp>
      <p:sp>
        <p:nvSpPr>
          <p:cNvPr id="23" name="TextBox 22">
            <a:extLst>
              <a:ext uri="{FF2B5EF4-FFF2-40B4-BE49-F238E27FC236}">
                <a16:creationId xmlns:a16="http://schemas.microsoft.com/office/drawing/2014/main" id="{A967D92E-AE9F-4994-AFE1-B69E8F289079}"/>
              </a:ext>
            </a:extLst>
          </p:cNvPr>
          <p:cNvSpPr txBox="1"/>
          <p:nvPr/>
        </p:nvSpPr>
        <p:spPr>
          <a:xfrm>
            <a:off x="1731707" y="4533956"/>
            <a:ext cx="2309088" cy="300082"/>
          </a:xfrm>
          <a:prstGeom prst="rect">
            <a:avLst/>
          </a:prstGeom>
          <a:noFill/>
        </p:spPr>
        <p:txBody>
          <a:bodyPr wrap="square">
            <a:spAutoFit/>
          </a:bodyPr>
          <a:lstStyle/>
          <a:p>
            <a:pPr defTabSz="342900"/>
            <a:r>
              <a:rPr lang="en-GB" sz="1350" dirty="0">
                <a:solidFill>
                  <a:prstClr val="black"/>
                </a:solidFill>
                <a:latin typeface="Calibri" panose="020F0502020204030204"/>
              </a:rPr>
              <a:t>See L. Rossi  and G. Scarantino</a:t>
            </a:r>
          </a:p>
        </p:txBody>
      </p:sp>
      <p:sp>
        <p:nvSpPr>
          <p:cNvPr id="30" name="TextBox 29">
            <a:extLst>
              <a:ext uri="{FF2B5EF4-FFF2-40B4-BE49-F238E27FC236}">
                <a16:creationId xmlns:a16="http://schemas.microsoft.com/office/drawing/2014/main" id="{FA158B3F-1CFF-87AD-810F-F5A7493DD278}"/>
              </a:ext>
            </a:extLst>
          </p:cNvPr>
          <p:cNvSpPr txBox="1"/>
          <p:nvPr/>
        </p:nvSpPr>
        <p:spPr>
          <a:xfrm>
            <a:off x="6374921" y="1627280"/>
            <a:ext cx="2063065" cy="923330"/>
          </a:xfrm>
          <a:prstGeom prst="rect">
            <a:avLst/>
          </a:prstGeom>
          <a:noFill/>
        </p:spPr>
        <p:txBody>
          <a:bodyPr wrap="none" rtlCol="0">
            <a:spAutoFit/>
          </a:bodyPr>
          <a:lstStyle/>
          <a:p>
            <a:pPr defTabSz="342900"/>
            <a:r>
              <a:rPr lang="en-GB" sz="1350" b="1" dirty="0">
                <a:solidFill>
                  <a:prstClr val="black"/>
                </a:solidFill>
                <a:latin typeface="Calibri" panose="020F0502020204030204"/>
              </a:rPr>
              <a:t>No</a:t>
            </a:r>
          </a:p>
          <a:p>
            <a:pPr defTabSz="342900"/>
            <a:r>
              <a:rPr lang="en-GB" sz="1350" dirty="0">
                <a:solidFill>
                  <a:prstClr val="black"/>
                </a:solidFill>
                <a:latin typeface="Calibri" panose="020F0502020204030204"/>
              </a:rPr>
              <a:t>Strong synergies with HFM</a:t>
            </a:r>
          </a:p>
          <a:p>
            <a:pPr defTabSz="342900"/>
            <a:r>
              <a:rPr lang="en-GB" sz="1350" dirty="0">
                <a:solidFill>
                  <a:prstClr val="black"/>
                </a:solidFill>
                <a:latin typeface="Calibri" panose="020F0502020204030204"/>
              </a:rPr>
              <a:t>HTS magnets program</a:t>
            </a:r>
          </a:p>
          <a:p>
            <a:pPr defTabSz="342900"/>
            <a:endParaRPr lang="it-IT" sz="1350" dirty="0">
              <a:solidFill>
                <a:prstClr val="black"/>
              </a:solidFill>
              <a:latin typeface="Calibri" panose="020F0502020204030204"/>
            </a:endParaRPr>
          </a:p>
        </p:txBody>
      </p:sp>
      <p:pic>
        <p:nvPicPr>
          <p:cNvPr id="32" name="Picture 31">
            <a:extLst>
              <a:ext uri="{FF2B5EF4-FFF2-40B4-BE49-F238E27FC236}">
                <a16:creationId xmlns:a16="http://schemas.microsoft.com/office/drawing/2014/main" id="{A01A8104-187A-B960-45C8-8C661BBC24C9}"/>
              </a:ext>
            </a:extLst>
          </p:cNvPr>
          <p:cNvPicPr>
            <a:picLocks noChangeAspect="1"/>
          </p:cNvPicPr>
          <p:nvPr/>
        </p:nvPicPr>
        <p:blipFill>
          <a:blip r:embed="rId6">
            <a:clrChange>
              <a:clrFrom>
                <a:srgbClr val="FFFFFF"/>
              </a:clrFrom>
              <a:clrTo>
                <a:srgbClr val="FFFFFF">
                  <a:alpha val="0"/>
                </a:srgbClr>
              </a:clrTo>
            </a:clrChange>
          </a:blip>
          <a:stretch>
            <a:fillRect/>
          </a:stretch>
        </p:blipFill>
        <p:spPr>
          <a:xfrm rot="16200000">
            <a:off x="-1549071" y="2788822"/>
            <a:ext cx="3615181" cy="429087"/>
          </a:xfrm>
          <a:prstGeom prst="rect">
            <a:avLst/>
          </a:prstGeom>
        </p:spPr>
      </p:pic>
    </p:spTree>
    <p:extLst>
      <p:ext uri="{BB962C8B-B14F-4D97-AF65-F5344CB8AC3E}">
        <p14:creationId xmlns:p14="http://schemas.microsoft.com/office/powerpoint/2010/main" val="5567700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87B9ED29-6910-612D-BDF1-A82EBED3DA51}"/>
              </a:ext>
            </a:extLst>
          </p:cNvPr>
          <p:cNvSpPr>
            <a:spLocks noGrp="1"/>
          </p:cNvSpPr>
          <p:nvPr>
            <p:ph type="ftr" sz="quarter" idx="11"/>
          </p:nvPr>
        </p:nvSpPr>
        <p:spPr/>
        <p:txBody>
          <a:bodyPr/>
          <a:lstStyle/>
          <a:p>
            <a:pPr defTabSz="342900"/>
            <a:r>
              <a:rPr lang="en-GB">
                <a:solidFill>
                  <a:prstClr val="black">
                    <a:lumMod val="75000"/>
                    <a:lumOff val="25000"/>
                  </a:prstClr>
                </a:solidFill>
                <a:latin typeface="Arial Narrow" panose="020B0604020202020204" pitchFamily="34" charset="0"/>
                <a:cs typeface="Arial Narrow" panose="020B0604020202020204" pitchFamily="34" charset="0"/>
              </a:rPr>
              <a:t>IMCC Cooling Demonstrator Workshop - 5-7 Nov 2025 - R. Losito</a:t>
            </a:r>
            <a:endParaRPr lang="fr-FR" dirty="0">
              <a:solidFill>
                <a:prstClr val="black">
                  <a:lumMod val="75000"/>
                  <a:lumOff val="25000"/>
                </a:prstClr>
              </a:solidFill>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1D11F16-88B0-4C09-A20A-09BFDDC33EAE}"/>
              </a:ext>
            </a:extLst>
          </p:cNvPr>
          <p:cNvSpPr>
            <a:spLocks noGrp="1"/>
          </p:cNvSpPr>
          <p:nvPr>
            <p:ph type="sldNum" sz="quarter" idx="12"/>
          </p:nvPr>
        </p:nvSpPr>
        <p:spPr/>
        <p:txBody>
          <a:bodyPr/>
          <a:lstStyle/>
          <a:p>
            <a:pPr defTabSz="342900"/>
            <a:fld id="{005C7FBA-D4E9-46CA-9321-3ADA2E368FCD}" type="slidenum">
              <a:rPr lang="en-GB">
                <a:solidFill>
                  <a:prstClr val="black">
                    <a:lumMod val="75000"/>
                    <a:lumOff val="25000"/>
                  </a:prstClr>
                </a:solidFill>
              </a:rPr>
              <a:pPr defTabSz="342900"/>
              <a:t>51</a:t>
            </a:fld>
            <a:endParaRPr lang="en-GB">
              <a:solidFill>
                <a:prstClr val="black">
                  <a:lumMod val="75000"/>
                  <a:lumOff val="25000"/>
                </a:prstClr>
              </a:solidFill>
            </a:endParaRPr>
          </a:p>
        </p:txBody>
      </p:sp>
      <p:sp>
        <p:nvSpPr>
          <p:cNvPr id="9" name="Title 8">
            <a:extLst>
              <a:ext uri="{FF2B5EF4-FFF2-40B4-BE49-F238E27FC236}">
                <a16:creationId xmlns:a16="http://schemas.microsoft.com/office/drawing/2014/main" id="{9C261066-428D-605B-24C5-A358D9521744}"/>
              </a:ext>
            </a:extLst>
          </p:cNvPr>
          <p:cNvSpPr>
            <a:spLocks noGrp="1"/>
          </p:cNvSpPr>
          <p:nvPr>
            <p:ph type="title"/>
          </p:nvPr>
        </p:nvSpPr>
        <p:spPr/>
        <p:txBody>
          <a:bodyPr/>
          <a:lstStyle/>
          <a:p>
            <a:r>
              <a:rPr lang="en-US" dirty="0"/>
              <a:t>TRL Drives the R&amp;D</a:t>
            </a:r>
            <a:endParaRPr lang="it-IT" dirty="0"/>
          </a:p>
        </p:txBody>
      </p:sp>
      <p:pic>
        <p:nvPicPr>
          <p:cNvPr id="11" name="Picture 10" descr="A graph with blue squares&#10;&#10;AI-generated content may be incorrect.">
            <a:extLst>
              <a:ext uri="{FF2B5EF4-FFF2-40B4-BE49-F238E27FC236}">
                <a16:creationId xmlns:a16="http://schemas.microsoft.com/office/drawing/2014/main" id="{E767A8EA-9638-13ED-BD1C-0AF0125987C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5266" y="1007605"/>
            <a:ext cx="3564029" cy="3889573"/>
          </a:xfrm>
          <a:prstGeom prst="rect">
            <a:avLst/>
          </a:prstGeom>
        </p:spPr>
      </p:pic>
      <p:pic>
        <p:nvPicPr>
          <p:cNvPr id="12" name="Picture 2" descr="TECHNOLOGY READINESS LEVELS (TRLs) Explained - NilePreneurs">
            <a:extLst>
              <a:ext uri="{FF2B5EF4-FFF2-40B4-BE49-F238E27FC236}">
                <a16:creationId xmlns:a16="http://schemas.microsoft.com/office/drawing/2014/main" id="{87AC17A1-0CBC-6040-44B5-D7F20CFE9846}"/>
              </a:ext>
            </a:extLst>
          </p:cNvPr>
          <p:cNvPicPr>
            <a:picLocks noChangeAspect="1" noChangeArrowheads="1"/>
          </p:cNvPicPr>
          <p:nvPr/>
        </p:nvPicPr>
        <p:blipFill rotWithShape="1">
          <a:blip r:embed="rId3">
            <a:clrChange>
              <a:clrFrom>
                <a:srgbClr val="F9FBFC"/>
              </a:clrFrom>
              <a:clrTo>
                <a:srgbClr val="F9FBFC">
                  <a:alpha val="0"/>
                </a:srgbClr>
              </a:clrTo>
            </a:clrChange>
            <a:extLst>
              <a:ext uri="{28A0092B-C50C-407E-A947-70E740481C1C}">
                <a14:useLocalDpi xmlns:a14="http://schemas.microsoft.com/office/drawing/2010/main" val="0"/>
              </a:ext>
            </a:extLst>
          </a:blip>
          <a:srcRect r="18473"/>
          <a:stretch/>
        </p:blipFill>
        <p:spPr bwMode="auto">
          <a:xfrm>
            <a:off x="4129835" y="905169"/>
            <a:ext cx="3622547" cy="287099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D64BB8A6-E26C-3490-0FC2-BF090A075DD5}"/>
              </a:ext>
            </a:extLst>
          </p:cNvPr>
          <p:cNvGrpSpPr/>
          <p:nvPr/>
        </p:nvGrpSpPr>
        <p:grpSpPr>
          <a:xfrm>
            <a:off x="3144645" y="698329"/>
            <a:ext cx="5284467" cy="3899545"/>
            <a:chOff x="4657087" y="911356"/>
            <a:chExt cx="7045956" cy="5199394"/>
          </a:xfrm>
        </p:grpSpPr>
        <p:pic>
          <p:nvPicPr>
            <p:cNvPr id="14" name="Picture 2" descr="Red flag icon. Concept of pointer, tag and important sign Vector triangle  silk on stick | Premium Vector">
              <a:extLst>
                <a:ext uri="{FF2B5EF4-FFF2-40B4-BE49-F238E27FC236}">
                  <a16:creationId xmlns:a16="http://schemas.microsoft.com/office/drawing/2014/main" id="{CDDC1769-DC33-1661-5C7E-B615F109BE8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5946" t="17650" r="15489" b="12210"/>
            <a:stretch/>
          </p:blipFill>
          <p:spPr bwMode="auto">
            <a:xfrm>
              <a:off x="4657087" y="911356"/>
              <a:ext cx="388125" cy="464829"/>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Connector 14">
              <a:extLst>
                <a:ext uri="{FF2B5EF4-FFF2-40B4-BE49-F238E27FC236}">
                  <a16:creationId xmlns:a16="http://schemas.microsoft.com/office/drawing/2014/main" id="{A2BA7297-C07A-151A-80AB-1767D5458F7D}"/>
                </a:ext>
              </a:extLst>
            </p:cNvPr>
            <p:cNvCxnSpPr>
              <a:cxnSpLocks/>
            </p:cNvCxnSpPr>
            <p:nvPr/>
          </p:nvCxnSpPr>
          <p:spPr>
            <a:xfrm flipV="1">
              <a:off x="4682845" y="1376185"/>
              <a:ext cx="0" cy="470353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8E49563B-CE58-BDFA-CEEE-953784E97982}"/>
                </a:ext>
              </a:extLst>
            </p:cNvPr>
            <p:cNvSpPr txBox="1"/>
            <p:nvPr/>
          </p:nvSpPr>
          <p:spPr>
            <a:xfrm>
              <a:off x="5860328" y="4812446"/>
              <a:ext cx="5842715" cy="1298304"/>
            </a:xfrm>
            <a:prstGeom prst="rect">
              <a:avLst/>
            </a:prstGeom>
            <a:noFill/>
          </p:spPr>
          <p:txBody>
            <a:bodyPr wrap="square" rtlCol="0">
              <a:spAutoFit/>
            </a:bodyPr>
            <a:lstStyle/>
            <a:p>
              <a:pPr defTabSz="342900"/>
              <a:r>
                <a:rPr lang="en-US" sz="1909" dirty="0">
                  <a:solidFill>
                    <a:srgbClr val="FF0000"/>
                  </a:solidFill>
                  <a:latin typeface="Calibri" panose="020F0502020204030204"/>
                </a:rPr>
                <a:t>We wish to reach a TRL 6 for the decision of construction, the level of readiness appropriate to enter the industrialization</a:t>
              </a:r>
            </a:p>
          </p:txBody>
        </p:sp>
      </p:grpSp>
      <p:sp>
        <p:nvSpPr>
          <p:cNvPr id="20" name="Arrow: Right 19">
            <a:extLst>
              <a:ext uri="{FF2B5EF4-FFF2-40B4-BE49-F238E27FC236}">
                <a16:creationId xmlns:a16="http://schemas.microsoft.com/office/drawing/2014/main" id="{5C99ED68-EB84-BE71-ECCA-9C07522E81E6}"/>
              </a:ext>
            </a:extLst>
          </p:cNvPr>
          <p:cNvSpPr/>
          <p:nvPr/>
        </p:nvSpPr>
        <p:spPr>
          <a:xfrm>
            <a:off x="2743200" y="3776159"/>
            <a:ext cx="477260" cy="335107"/>
          </a:xfrm>
          <a:prstGeom prst="rightArrow">
            <a:avLst/>
          </a:prstGeom>
          <a:gradFill flip="none" rotWithShape="1">
            <a:gsLst>
              <a:gs pos="0">
                <a:srgbClr val="ED5C23"/>
              </a:gs>
              <a:gs pos="61000">
                <a:srgbClr val="FDB717"/>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342900"/>
            <a:endParaRPr lang="it-IT" sz="1350" dirty="0">
              <a:solidFill>
                <a:prstClr val="white"/>
              </a:solidFill>
              <a:latin typeface="Calibri" panose="020F0502020204030204"/>
            </a:endParaRPr>
          </a:p>
        </p:txBody>
      </p:sp>
      <p:sp>
        <p:nvSpPr>
          <p:cNvPr id="2" name="TextBox 1">
            <a:extLst>
              <a:ext uri="{FF2B5EF4-FFF2-40B4-BE49-F238E27FC236}">
                <a16:creationId xmlns:a16="http://schemas.microsoft.com/office/drawing/2014/main" id="{AAB052A7-E80D-9522-CC24-AFAFFE0344DA}"/>
              </a:ext>
            </a:extLst>
          </p:cNvPr>
          <p:cNvSpPr txBox="1"/>
          <p:nvPr/>
        </p:nvSpPr>
        <p:spPr>
          <a:xfrm>
            <a:off x="0" y="4620178"/>
            <a:ext cx="2148628" cy="300082"/>
          </a:xfrm>
          <a:prstGeom prst="rect">
            <a:avLst/>
          </a:prstGeom>
          <a:noFill/>
        </p:spPr>
        <p:txBody>
          <a:bodyPr wrap="square" rtlCol="0">
            <a:spAutoFit/>
          </a:bodyPr>
          <a:lstStyle/>
          <a:p>
            <a:pPr defTabSz="342900"/>
            <a:r>
              <a:rPr lang="it-IT" sz="1350" dirty="0" err="1">
                <a:solidFill>
                  <a:prstClr val="black"/>
                </a:solidFill>
                <a:latin typeface="Calibri" panose="020F0502020204030204"/>
              </a:rPr>
              <a:t>Courtesy</a:t>
            </a:r>
            <a:r>
              <a:rPr lang="it-IT" sz="1350" dirty="0">
                <a:solidFill>
                  <a:prstClr val="black"/>
                </a:solidFill>
                <a:latin typeface="Calibri" panose="020F0502020204030204"/>
              </a:rPr>
              <a:t> of L. Bottura</a:t>
            </a:r>
          </a:p>
        </p:txBody>
      </p:sp>
    </p:spTree>
    <p:extLst>
      <p:ext uri="{BB962C8B-B14F-4D97-AF65-F5344CB8AC3E}">
        <p14:creationId xmlns:p14="http://schemas.microsoft.com/office/powerpoint/2010/main" val="2941698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EAE9C3EA-97D1-DB0A-1996-4DBACB4759B3}"/>
              </a:ext>
            </a:extLst>
          </p:cNvPr>
          <p:cNvSpPr>
            <a:spLocks noGrp="1"/>
          </p:cNvSpPr>
          <p:nvPr>
            <p:ph idx="1"/>
          </p:nvPr>
        </p:nvSpPr>
        <p:spPr/>
        <p:txBody>
          <a:bodyPr>
            <a:normAutofit lnSpcReduction="10000"/>
          </a:bodyPr>
          <a:lstStyle/>
          <a:p>
            <a:pPr marL="214313" indent="-214313"/>
            <a:r>
              <a:rPr lang="it-IT" dirty="0"/>
              <a:t>Clear vision of the R&amp;D goals: </a:t>
            </a:r>
            <a:r>
              <a:rPr lang="en-US" dirty="0"/>
              <a:t>RFMFTF  and  S5-like cell are </a:t>
            </a:r>
            <a:r>
              <a:rPr lang="it-IT" dirty="0" err="1"/>
              <a:t>technology</a:t>
            </a:r>
            <a:r>
              <a:rPr lang="it-IT" dirty="0"/>
              <a:t> </a:t>
            </a:r>
            <a:r>
              <a:rPr lang="it-IT" dirty="0" err="1"/>
              <a:t>demonstrators</a:t>
            </a:r>
            <a:endParaRPr lang="it-IT" dirty="0"/>
          </a:p>
          <a:p>
            <a:pPr marL="214313" indent="-214313"/>
            <a:r>
              <a:rPr lang="it-IT" dirty="0"/>
              <a:t>HTS R&amp;D </a:t>
            </a:r>
          </a:p>
          <a:p>
            <a:pPr marL="557213" lvl="1" indent="-214313"/>
            <a:r>
              <a:rPr lang="it-IT" dirty="0"/>
              <a:t>Probe tapes </a:t>
            </a:r>
            <a:r>
              <a:rPr lang="it-IT" dirty="0" err="1"/>
              <a:t>specs</a:t>
            </a:r>
            <a:r>
              <a:rPr lang="it-IT" dirty="0"/>
              <a:t> (to be </a:t>
            </a:r>
            <a:r>
              <a:rPr lang="it-IT" dirty="0" err="1"/>
              <a:t>able</a:t>
            </a:r>
            <a:r>
              <a:rPr lang="it-IT" dirty="0"/>
              <a:t> to </a:t>
            </a:r>
            <a:r>
              <a:rPr lang="it-IT" dirty="0" err="1"/>
              <a:t>better</a:t>
            </a:r>
            <a:r>
              <a:rPr lang="it-IT" dirty="0"/>
              <a:t> </a:t>
            </a:r>
            <a:r>
              <a:rPr lang="it-IT" dirty="0" err="1"/>
              <a:t>specify</a:t>
            </a:r>
            <a:r>
              <a:rPr lang="it-IT" dirty="0"/>
              <a:t> </a:t>
            </a:r>
            <a:r>
              <a:rPr lang="it-IT" dirty="0" err="1"/>
              <a:t>next</a:t>
            </a:r>
            <a:r>
              <a:rPr lang="it-IT" dirty="0"/>
              <a:t> procurements)</a:t>
            </a:r>
          </a:p>
          <a:p>
            <a:pPr marL="557213" lvl="1" indent="-214313"/>
            <a:r>
              <a:rPr lang="it-IT" dirty="0"/>
              <a:t>Test </a:t>
            </a:r>
            <a:r>
              <a:rPr lang="it-IT" dirty="0" err="1"/>
              <a:t>winding</a:t>
            </a:r>
            <a:r>
              <a:rPr lang="it-IT" dirty="0"/>
              <a:t> techniques and </a:t>
            </a:r>
            <a:r>
              <a:rPr lang="it-IT" dirty="0" err="1"/>
              <a:t>conductor</a:t>
            </a:r>
            <a:endParaRPr lang="it-IT" dirty="0"/>
          </a:p>
          <a:p>
            <a:pPr marL="557213" lvl="1" indent="-214313"/>
            <a:r>
              <a:rPr lang="it-IT" dirty="0" err="1"/>
              <a:t>Incremental</a:t>
            </a:r>
            <a:r>
              <a:rPr lang="it-IT" dirty="0"/>
              <a:t> </a:t>
            </a:r>
            <a:r>
              <a:rPr lang="it-IT" dirty="0" err="1"/>
              <a:t>complexity</a:t>
            </a:r>
            <a:r>
              <a:rPr lang="it-IT" dirty="0"/>
              <a:t> </a:t>
            </a:r>
            <a:r>
              <a:rPr lang="it-IT" dirty="0" err="1"/>
              <a:t>tests</a:t>
            </a:r>
            <a:endParaRPr lang="it-IT" dirty="0"/>
          </a:p>
          <a:p>
            <a:pPr marL="557213" lvl="1" indent="-214313"/>
            <a:r>
              <a:rPr lang="it-IT" dirty="0" err="1"/>
              <a:t>Both</a:t>
            </a:r>
            <a:r>
              <a:rPr lang="it-IT" dirty="0"/>
              <a:t> common and </a:t>
            </a:r>
            <a:r>
              <a:rPr lang="it-IT" dirty="0" err="1"/>
              <a:t>complementary</a:t>
            </a:r>
            <a:r>
              <a:rPr lang="it-IT" dirty="0"/>
              <a:t> studies with the </a:t>
            </a:r>
            <a:r>
              <a:rPr lang="it-IT" dirty="0" err="1"/>
              <a:t>final</a:t>
            </a:r>
            <a:r>
              <a:rPr lang="it-IT" dirty="0"/>
              <a:t> </a:t>
            </a:r>
            <a:r>
              <a:rPr lang="it-IT" dirty="0" err="1"/>
              <a:t>cooling</a:t>
            </a:r>
            <a:r>
              <a:rPr lang="it-IT" dirty="0"/>
              <a:t> </a:t>
            </a:r>
            <a:r>
              <a:rPr lang="it-IT" dirty="0" err="1"/>
              <a:t>solenoid</a:t>
            </a:r>
            <a:r>
              <a:rPr lang="it-IT" dirty="0"/>
              <a:t> </a:t>
            </a:r>
            <a:r>
              <a:rPr lang="it-IT" dirty="0" err="1"/>
              <a:t>development</a:t>
            </a:r>
            <a:endParaRPr lang="it-IT" dirty="0"/>
          </a:p>
          <a:p>
            <a:pPr marL="214313" indent="-214313"/>
            <a:r>
              <a:rPr lang="it-IT" dirty="0"/>
              <a:t>Some </a:t>
            </a:r>
            <a:r>
              <a:rPr lang="it-IT" dirty="0" err="1"/>
              <a:t>infomations</a:t>
            </a:r>
            <a:r>
              <a:rPr lang="it-IT" dirty="0"/>
              <a:t> </a:t>
            </a:r>
            <a:r>
              <a:rPr lang="it-IT" dirty="0" err="1"/>
              <a:t>will</a:t>
            </a:r>
            <a:r>
              <a:rPr lang="it-IT" dirty="0"/>
              <a:t> </a:t>
            </a:r>
            <a:r>
              <a:rPr lang="it-IT" dirty="0" err="1"/>
              <a:t>arrive</a:t>
            </a:r>
            <a:r>
              <a:rPr lang="it-IT" dirty="0"/>
              <a:t> by  ESMA </a:t>
            </a:r>
            <a:r>
              <a:rPr lang="it-IT" dirty="0" err="1"/>
              <a:t>magnet</a:t>
            </a:r>
            <a:r>
              <a:rPr lang="it-IT" dirty="0"/>
              <a:t> by IRIS</a:t>
            </a:r>
          </a:p>
          <a:p>
            <a:pPr marL="214313" indent="-214313"/>
            <a:r>
              <a:rPr lang="it-IT" dirty="0"/>
              <a:t>Strong </a:t>
            </a:r>
            <a:r>
              <a:rPr lang="it-IT" dirty="0" err="1"/>
              <a:t>improvements</a:t>
            </a:r>
            <a:r>
              <a:rPr lang="it-IT" dirty="0"/>
              <a:t> in </a:t>
            </a:r>
            <a:r>
              <a:rPr lang="it-IT" dirty="0" err="1"/>
              <a:t>modeling</a:t>
            </a:r>
            <a:endParaRPr lang="it-IT" dirty="0"/>
          </a:p>
          <a:p>
            <a:pPr marL="557213" lvl="1" indent="-214313"/>
            <a:r>
              <a:rPr lang="it-IT" dirty="0"/>
              <a:t>Some tools are </a:t>
            </a:r>
            <a:r>
              <a:rPr lang="it-IT" dirty="0" err="1"/>
              <a:t>available</a:t>
            </a:r>
            <a:r>
              <a:rPr lang="it-IT" dirty="0"/>
              <a:t>, some are in </a:t>
            </a:r>
            <a:r>
              <a:rPr lang="it-IT" dirty="0" err="1"/>
              <a:t>development</a:t>
            </a:r>
            <a:endParaRPr lang="it-IT" dirty="0"/>
          </a:p>
          <a:p>
            <a:pPr marL="557213" lvl="1" indent="-214313"/>
            <a:r>
              <a:rPr lang="it-IT" dirty="0" err="1"/>
              <a:t>We</a:t>
            </a:r>
            <a:r>
              <a:rPr lang="it-IT" dirty="0"/>
              <a:t> </a:t>
            </a:r>
            <a:r>
              <a:rPr lang="it-IT" dirty="0" err="1"/>
              <a:t>need</a:t>
            </a:r>
            <a:r>
              <a:rPr lang="it-IT" dirty="0"/>
              <a:t> </a:t>
            </a:r>
            <a:r>
              <a:rPr lang="it-IT" dirty="0" err="1"/>
              <a:t>experimental</a:t>
            </a:r>
            <a:r>
              <a:rPr lang="it-IT" dirty="0"/>
              <a:t> </a:t>
            </a:r>
            <a:r>
              <a:rPr lang="it-IT" dirty="0" err="1"/>
              <a:t>crosschecks</a:t>
            </a:r>
            <a:endParaRPr lang="it-IT" dirty="0"/>
          </a:p>
          <a:p>
            <a:endParaRPr lang="it-IT" dirty="0"/>
          </a:p>
        </p:txBody>
      </p:sp>
      <p:sp>
        <p:nvSpPr>
          <p:cNvPr id="2" name="Footer Placeholder 1">
            <a:extLst>
              <a:ext uri="{FF2B5EF4-FFF2-40B4-BE49-F238E27FC236}">
                <a16:creationId xmlns:a16="http://schemas.microsoft.com/office/drawing/2014/main" id="{4A7F3028-6FFC-B7E6-DA32-B6FCFE135ADB}"/>
              </a:ext>
            </a:extLst>
          </p:cNvPr>
          <p:cNvSpPr>
            <a:spLocks noGrp="1"/>
          </p:cNvSpPr>
          <p:nvPr>
            <p:ph type="ftr" sz="quarter" idx="11"/>
          </p:nvPr>
        </p:nvSpPr>
        <p:spPr/>
        <p:txBody>
          <a:bodyPr/>
          <a:lstStyle/>
          <a:p>
            <a:pPr defTabSz="342900"/>
            <a:r>
              <a:rPr lang="en-GB">
                <a:solidFill>
                  <a:prstClr val="black">
                    <a:lumMod val="75000"/>
                    <a:lumOff val="25000"/>
                  </a:prstClr>
                </a:solidFill>
                <a:latin typeface="Arial Narrow" panose="020B0604020202020204" pitchFamily="34" charset="0"/>
                <a:cs typeface="Arial Narrow" panose="020B0604020202020204" pitchFamily="34" charset="0"/>
              </a:rPr>
              <a:t>IMCC Cooling Demonstrator Workshop - 5-7 Nov 2025 - R. Losito</a:t>
            </a:r>
            <a:endParaRPr lang="fr-FR" dirty="0">
              <a:solidFill>
                <a:prstClr val="black">
                  <a:lumMod val="75000"/>
                  <a:lumOff val="25000"/>
                </a:prstClr>
              </a:solidFill>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E8FAE230-2A69-7F3A-092D-5FE2CD428076}"/>
              </a:ext>
            </a:extLst>
          </p:cNvPr>
          <p:cNvSpPr>
            <a:spLocks noGrp="1"/>
          </p:cNvSpPr>
          <p:nvPr>
            <p:ph type="sldNum" sz="quarter" idx="12"/>
          </p:nvPr>
        </p:nvSpPr>
        <p:spPr/>
        <p:txBody>
          <a:bodyPr/>
          <a:lstStyle/>
          <a:p>
            <a:pPr defTabSz="342900"/>
            <a:fld id="{005C7FBA-D4E9-46CA-9321-3ADA2E368FCD}" type="slidenum">
              <a:rPr lang="en-GB">
                <a:solidFill>
                  <a:prstClr val="black">
                    <a:lumMod val="75000"/>
                    <a:lumOff val="25000"/>
                  </a:prstClr>
                </a:solidFill>
              </a:rPr>
              <a:pPr defTabSz="342900"/>
              <a:t>52</a:t>
            </a:fld>
            <a:endParaRPr lang="en-GB">
              <a:solidFill>
                <a:prstClr val="black">
                  <a:lumMod val="75000"/>
                  <a:lumOff val="25000"/>
                </a:prstClr>
              </a:solidFill>
            </a:endParaRPr>
          </a:p>
        </p:txBody>
      </p:sp>
      <p:sp>
        <p:nvSpPr>
          <p:cNvPr id="4" name="Title 3">
            <a:extLst>
              <a:ext uri="{FF2B5EF4-FFF2-40B4-BE49-F238E27FC236}">
                <a16:creationId xmlns:a16="http://schemas.microsoft.com/office/drawing/2014/main" id="{2C2699B1-D47A-41A2-5826-8B85440B57E6}"/>
              </a:ext>
            </a:extLst>
          </p:cNvPr>
          <p:cNvSpPr>
            <a:spLocks noGrp="1"/>
          </p:cNvSpPr>
          <p:nvPr>
            <p:ph type="title"/>
          </p:nvPr>
        </p:nvSpPr>
        <p:spPr/>
        <p:txBody>
          <a:bodyPr/>
          <a:lstStyle/>
          <a:p>
            <a:r>
              <a:rPr lang="it-IT" dirty="0" err="1"/>
              <a:t>Conclusion</a:t>
            </a:r>
            <a:r>
              <a:rPr lang="it-IT" dirty="0"/>
              <a:t> 1</a:t>
            </a:r>
          </a:p>
        </p:txBody>
      </p:sp>
    </p:spTree>
    <p:extLst>
      <p:ext uri="{BB962C8B-B14F-4D97-AF65-F5344CB8AC3E}">
        <p14:creationId xmlns:p14="http://schemas.microsoft.com/office/powerpoint/2010/main" val="15583169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B6F66211-51FA-1EDF-9D5C-BAE37F2F9A6D}"/>
              </a:ext>
            </a:extLst>
          </p:cNvPr>
          <p:cNvSpPr>
            <a:spLocks noGrp="1"/>
          </p:cNvSpPr>
          <p:nvPr>
            <p:ph sz="quarter" idx="12"/>
          </p:nvPr>
        </p:nvSpPr>
        <p:spPr/>
        <p:txBody>
          <a:bodyPr>
            <a:normAutofit lnSpcReduction="10000"/>
          </a:bodyPr>
          <a:lstStyle/>
          <a:p>
            <a:r>
              <a:rPr lang="en-US" dirty="0"/>
              <a:t>Many thanks to </a:t>
            </a:r>
            <a:r>
              <a:rPr lang="en-GB" dirty="0"/>
              <a:t>Nadia and Dario!</a:t>
            </a:r>
          </a:p>
          <a:p>
            <a:r>
              <a:rPr lang="en-GB" dirty="0"/>
              <a:t>Excellent progress on every aspect of the Demonstrator</a:t>
            </a:r>
          </a:p>
          <a:p>
            <a:r>
              <a:rPr lang="en-GB" dirty="0" err="1"/>
              <a:t>Eagearly</a:t>
            </a:r>
            <a:r>
              <a:rPr lang="en-GB" dirty="0"/>
              <a:t> waiting for the conclusion of the EUSPP….   Don’t forget to contact editors of national inputs!!!</a:t>
            </a:r>
          </a:p>
          <a:p>
            <a:r>
              <a:rPr lang="en-GB" dirty="0"/>
              <a:t>Have  a safe trip </a:t>
            </a:r>
          </a:p>
          <a:p>
            <a:endParaRPr lang="en-US" dirty="0"/>
          </a:p>
        </p:txBody>
      </p:sp>
      <p:sp>
        <p:nvSpPr>
          <p:cNvPr id="3" name="Footer Placeholder 2">
            <a:extLst>
              <a:ext uri="{FF2B5EF4-FFF2-40B4-BE49-F238E27FC236}">
                <a16:creationId xmlns:a16="http://schemas.microsoft.com/office/drawing/2014/main" id="{548A6D31-C54A-9BEF-9A34-D88BBF178AFD}"/>
              </a:ext>
            </a:extLst>
          </p:cNvPr>
          <p:cNvSpPr>
            <a:spLocks noGrp="1"/>
          </p:cNvSpPr>
          <p:nvPr>
            <p:ph type="ftr" sz="quarter" idx="3"/>
          </p:nvPr>
        </p:nvSpPr>
        <p:spPr/>
        <p:txBody>
          <a:bodyPr/>
          <a:lstStyle/>
          <a:p>
            <a:r>
              <a:rPr lang="en-GB">
                <a:latin typeface="Arial Narrow" panose="020B0604020202020204" pitchFamily="34" charset="0"/>
                <a:cs typeface="Arial Narrow" panose="020B0604020202020204" pitchFamily="34" charset="0"/>
              </a:rPr>
              <a:t>IMCC Cooling Demonstrator Workshop - 5-7 Nov 2025 - R. Losito</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CE850B18-42BA-2E5A-8CDB-E21166DA0C3F}"/>
              </a:ext>
            </a:extLst>
          </p:cNvPr>
          <p:cNvSpPr>
            <a:spLocks noGrp="1"/>
          </p:cNvSpPr>
          <p:nvPr>
            <p:ph type="sldNum" sz="quarter" idx="4"/>
          </p:nvPr>
        </p:nvSpPr>
        <p:spPr/>
        <p:txBody>
          <a:bodyPr/>
          <a:lstStyle/>
          <a:p>
            <a:fld id="{005C7FBA-D4E9-46CA-9321-3ADA2E368FCD}" type="slidenum">
              <a:rPr lang="en-GB" smtClean="0"/>
              <a:t>53</a:t>
            </a:fld>
            <a:endParaRPr lang="en-GB"/>
          </a:p>
        </p:txBody>
      </p:sp>
      <p:sp>
        <p:nvSpPr>
          <p:cNvPr id="6" name="Title 5">
            <a:extLst>
              <a:ext uri="{FF2B5EF4-FFF2-40B4-BE49-F238E27FC236}">
                <a16:creationId xmlns:a16="http://schemas.microsoft.com/office/drawing/2014/main" id="{22955D9E-2320-FA6B-92DC-1238FDF46A02}"/>
              </a:ext>
            </a:extLst>
          </p:cNvPr>
          <p:cNvSpPr>
            <a:spLocks noGrp="1"/>
          </p:cNvSpPr>
          <p:nvPr>
            <p:ph type="title"/>
          </p:nvPr>
        </p:nvSpPr>
        <p:spPr/>
        <p:txBody>
          <a:bodyPr/>
          <a:lstStyle/>
          <a:p>
            <a:r>
              <a:rPr lang="en-US" dirty="0"/>
              <a:t>Conclusion</a:t>
            </a:r>
            <a:endParaRPr lang="en-GB" dirty="0"/>
          </a:p>
        </p:txBody>
      </p:sp>
    </p:spTree>
    <p:extLst>
      <p:ext uri="{BB962C8B-B14F-4D97-AF65-F5344CB8AC3E}">
        <p14:creationId xmlns:p14="http://schemas.microsoft.com/office/powerpoint/2010/main" val="4205629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diagram of a leaky funnel&#10;&#10;AI-generated content may be incorrect.">
            <a:extLst>
              <a:ext uri="{FF2B5EF4-FFF2-40B4-BE49-F238E27FC236}">
                <a16:creationId xmlns:a16="http://schemas.microsoft.com/office/drawing/2014/main" id="{228BED5A-217F-8627-FE31-581005777932}"/>
              </a:ext>
            </a:extLst>
          </p:cNvPr>
          <p:cNvPicPr>
            <a:picLocks noGrp="1" noChangeAspect="1"/>
          </p:cNvPicPr>
          <p:nvPr>
            <p:ph sz="quarter" idx="12"/>
          </p:nvPr>
        </p:nvPicPr>
        <p:blipFill>
          <a:blip r:embed="rId2"/>
          <a:stretch>
            <a:fillRect/>
          </a:stretch>
        </p:blipFill>
        <p:spPr>
          <a:xfrm>
            <a:off x="1979712" y="23914"/>
            <a:ext cx="6893130" cy="5119586"/>
          </a:xfrm>
        </p:spPr>
      </p:pic>
      <p:sp>
        <p:nvSpPr>
          <p:cNvPr id="3" name="Slide Number Placeholder 2">
            <a:extLst>
              <a:ext uri="{FF2B5EF4-FFF2-40B4-BE49-F238E27FC236}">
                <a16:creationId xmlns:a16="http://schemas.microsoft.com/office/drawing/2014/main" id="{36013688-F29D-77B6-59A2-67E975736835}"/>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a:extLst>
              <a:ext uri="{FF2B5EF4-FFF2-40B4-BE49-F238E27FC236}">
                <a16:creationId xmlns:a16="http://schemas.microsoft.com/office/drawing/2014/main" id="{BEDA9CBA-13F1-7638-C1C8-A6E82BADC1A1}"/>
              </a:ext>
            </a:extLst>
          </p:cNvPr>
          <p:cNvSpPr>
            <a:spLocks noGrp="1"/>
          </p:cNvSpPr>
          <p:nvPr>
            <p:ph type="title"/>
          </p:nvPr>
        </p:nvSpPr>
        <p:spPr/>
        <p:txBody>
          <a:bodyPr/>
          <a:lstStyle/>
          <a:p>
            <a:endParaRPr lang="en-GB"/>
          </a:p>
        </p:txBody>
      </p:sp>
      <p:sp>
        <p:nvSpPr>
          <p:cNvPr id="2" name="Footer Placeholder 1">
            <a:extLst>
              <a:ext uri="{FF2B5EF4-FFF2-40B4-BE49-F238E27FC236}">
                <a16:creationId xmlns:a16="http://schemas.microsoft.com/office/drawing/2014/main" id="{410B09D4-FA99-72F8-85F5-7935E8CD2C3D}"/>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4076354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10;&#10;AI-generated content may be incorrect.">
            <a:extLst>
              <a:ext uri="{FF2B5EF4-FFF2-40B4-BE49-F238E27FC236}">
                <a16:creationId xmlns:a16="http://schemas.microsoft.com/office/drawing/2014/main" id="{97A4F27B-A440-6E23-9742-D61B3443293C}"/>
              </a:ext>
            </a:extLst>
          </p:cNvPr>
          <p:cNvPicPr>
            <a:picLocks noGrp="1" noChangeAspect="1"/>
          </p:cNvPicPr>
          <p:nvPr>
            <p:ph sz="quarter" idx="12"/>
          </p:nvPr>
        </p:nvPicPr>
        <p:blipFill>
          <a:blip r:embed="rId2"/>
          <a:stretch>
            <a:fillRect/>
          </a:stretch>
        </p:blipFill>
        <p:spPr>
          <a:xfrm>
            <a:off x="2255645" y="123478"/>
            <a:ext cx="6732381" cy="5054551"/>
          </a:xfrm>
        </p:spPr>
      </p:pic>
      <p:sp>
        <p:nvSpPr>
          <p:cNvPr id="3" name="Slide Number Placeholder 2">
            <a:extLst>
              <a:ext uri="{FF2B5EF4-FFF2-40B4-BE49-F238E27FC236}">
                <a16:creationId xmlns:a16="http://schemas.microsoft.com/office/drawing/2014/main" id="{C2592B8C-8A61-B69A-5610-027218ED90B3}"/>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a:extLst>
              <a:ext uri="{FF2B5EF4-FFF2-40B4-BE49-F238E27FC236}">
                <a16:creationId xmlns:a16="http://schemas.microsoft.com/office/drawing/2014/main" id="{B476C4BA-8F59-E69A-9A81-D7056B4D8408}"/>
              </a:ext>
            </a:extLst>
          </p:cNvPr>
          <p:cNvSpPr>
            <a:spLocks noGrp="1"/>
          </p:cNvSpPr>
          <p:nvPr>
            <p:ph type="title"/>
          </p:nvPr>
        </p:nvSpPr>
        <p:spPr/>
        <p:txBody>
          <a:bodyPr/>
          <a:lstStyle/>
          <a:p>
            <a:endParaRPr lang="en-GB"/>
          </a:p>
        </p:txBody>
      </p:sp>
      <p:sp>
        <p:nvSpPr>
          <p:cNvPr id="2" name="Footer Placeholder 1">
            <a:extLst>
              <a:ext uri="{FF2B5EF4-FFF2-40B4-BE49-F238E27FC236}">
                <a16:creationId xmlns:a16="http://schemas.microsoft.com/office/drawing/2014/main" id="{A24FC8CB-4067-E4DC-BA62-09ACB009B8D3}"/>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1696996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graph of a function&#10;&#10;AI-generated content may be incorrect.">
            <a:extLst>
              <a:ext uri="{FF2B5EF4-FFF2-40B4-BE49-F238E27FC236}">
                <a16:creationId xmlns:a16="http://schemas.microsoft.com/office/drawing/2014/main" id="{DD44CCF2-A7C7-C99A-0C95-0F976C18B772}"/>
              </a:ext>
            </a:extLst>
          </p:cNvPr>
          <p:cNvPicPr>
            <a:picLocks noGrp="1" noChangeAspect="1"/>
          </p:cNvPicPr>
          <p:nvPr>
            <p:ph sz="quarter" idx="12"/>
          </p:nvPr>
        </p:nvPicPr>
        <p:blipFill>
          <a:blip r:embed="rId2"/>
          <a:stretch>
            <a:fillRect/>
          </a:stretch>
        </p:blipFill>
        <p:spPr>
          <a:xfrm>
            <a:off x="2268654" y="123478"/>
            <a:ext cx="6209969" cy="4688235"/>
          </a:xfrm>
        </p:spPr>
      </p:pic>
      <p:sp>
        <p:nvSpPr>
          <p:cNvPr id="3" name="Slide Number Placeholder 2">
            <a:extLst>
              <a:ext uri="{FF2B5EF4-FFF2-40B4-BE49-F238E27FC236}">
                <a16:creationId xmlns:a16="http://schemas.microsoft.com/office/drawing/2014/main" id="{73C6603F-4866-D51E-D1B8-41F3A0E71D5D}"/>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itle 3">
            <a:extLst>
              <a:ext uri="{FF2B5EF4-FFF2-40B4-BE49-F238E27FC236}">
                <a16:creationId xmlns:a16="http://schemas.microsoft.com/office/drawing/2014/main" id="{2781F4DD-D418-0A40-EB3E-94CB39D8D3E4}"/>
              </a:ext>
            </a:extLst>
          </p:cNvPr>
          <p:cNvSpPr>
            <a:spLocks noGrp="1"/>
          </p:cNvSpPr>
          <p:nvPr>
            <p:ph type="title"/>
          </p:nvPr>
        </p:nvSpPr>
        <p:spPr/>
        <p:txBody>
          <a:bodyPr/>
          <a:lstStyle/>
          <a:p>
            <a:endParaRPr lang="en-GB"/>
          </a:p>
        </p:txBody>
      </p:sp>
      <p:sp>
        <p:nvSpPr>
          <p:cNvPr id="2" name="Footer Placeholder 1">
            <a:extLst>
              <a:ext uri="{FF2B5EF4-FFF2-40B4-BE49-F238E27FC236}">
                <a16:creationId xmlns:a16="http://schemas.microsoft.com/office/drawing/2014/main" id="{171523EE-59DC-3C28-1BA2-6905C79C1921}"/>
              </a:ext>
            </a:extLst>
          </p:cNvPr>
          <p:cNvSpPr>
            <a:spLocks noGrp="1"/>
          </p:cNvSpPr>
          <p:nvPr>
            <p:ph type="ftr" sz="quarter" idx="3"/>
          </p:nvPr>
        </p:nvSpPr>
        <p:spPr/>
        <p:txBody>
          <a:bodyPr/>
          <a:lstStyle/>
          <a:p>
            <a:r>
              <a:rPr lang="en-GB"/>
              <a:t>IMCC Cooling Demonstrator Workshop - 5-7 Nov 2025 - R. Losito</a:t>
            </a:r>
            <a:endParaRPr lang="en-GB" dirty="0"/>
          </a:p>
        </p:txBody>
      </p:sp>
    </p:spTree>
    <p:extLst>
      <p:ext uri="{BB962C8B-B14F-4D97-AF65-F5344CB8AC3E}">
        <p14:creationId xmlns:p14="http://schemas.microsoft.com/office/powerpoint/2010/main" val="1884563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C7888B-6480-68FD-5A6F-B6AE0FBACCB2}"/>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DD61646A-FC4F-D475-3649-FF33F9AF7166}"/>
                  </a:ext>
                </a:extLst>
              </p:cNvPr>
              <p:cNvSpPr txBox="1"/>
              <p:nvPr/>
            </p:nvSpPr>
            <p:spPr>
              <a:xfrm>
                <a:off x="1603785" y="3271289"/>
                <a:ext cx="85491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C000"/>
                              </a:solidFill>
                              <a:latin typeface="Cambria Math" panose="02040503050406030204" pitchFamily="18" charset="0"/>
                            </a:rPr>
                          </m:ctrlPr>
                        </m:sSupPr>
                        <m:e>
                          <m:r>
                            <a:rPr lang="en-US" sz="1425" b="1" i="1">
                              <a:solidFill>
                                <a:srgbClr val="FFC000"/>
                              </a:solidFill>
                              <a:latin typeface="Cambria Math" panose="02040503050406030204" pitchFamily="18" charset="0"/>
                            </a:rPr>
                            <m:t>𝑯</m:t>
                          </m:r>
                        </m:e>
                        <m:sup>
                          <m:r>
                            <a:rPr lang="en-US" sz="1425" b="1" i="1">
                              <a:solidFill>
                                <a:srgbClr val="FFC000"/>
                              </a:solidFill>
                              <a:latin typeface="Cambria Math" panose="02040503050406030204" pitchFamily="18" charset="0"/>
                            </a:rPr>
                            <m:t>+</m:t>
                          </m:r>
                        </m:sup>
                      </m:sSup>
                    </m:oMath>
                  </m:oMathPara>
                </a14:m>
                <a:endParaRPr lang="en-US" sz="1425" b="1" dirty="0">
                  <a:solidFill>
                    <a:srgbClr val="FFC000"/>
                  </a:solidFill>
                  <a:latin typeface="Helvetica" pitchFamily="2" charset="0"/>
                </a:endParaRPr>
              </a:p>
            </p:txBody>
          </p:sp>
        </mc:Choice>
        <mc:Fallback xmlns="">
          <p:sp>
            <p:nvSpPr>
              <p:cNvPr id="68" name="TextBox 67">
                <a:extLst>
                  <a:ext uri="{FF2B5EF4-FFF2-40B4-BE49-F238E27FC236}">
                    <a16:creationId xmlns:a16="http://schemas.microsoft.com/office/drawing/2014/main" id="{DD61646A-FC4F-D475-3649-FF33F9AF7166}"/>
                  </a:ext>
                </a:extLst>
              </p:cNvPr>
              <p:cNvSpPr txBox="1">
                <a:spLocks noRot="1" noChangeAspect="1" noMove="1" noResize="1" noEditPoints="1" noAdjustHandles="1" noChangeArrowheads="1" noChangeShapeType="1" noTextEdit="1"/>
              </p:cNvSpPr>
              <p:nvPr/>
            </p:nvSpPr>
            <p:spPr>
              <a:xfrm>
                <a:off x="1603785" y="3271289"/>
                <a:ext cx="854914" cy="711733"/>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F223FED6-8AD3-3FA1-D75D-6B7C0B25EFF1}"/>
                  </a:ext>
                </a:extLst>
              </p:cNvPr>
              <p:cNvSpPr txBox="1"/>
              <p:nvPr/>
            </p:nvSpPr>
            <p:spPr>
              <a:xfrm>
                <a:off x="2205559" y="3186199"/>
                <a:ext cx="85491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C000"/>
                              </a:solidFill>
                              <a:latin typeface="Cambria Math" panose="02040503050406030204" pitchFamily="18" charset="0"/>
                            </a:rPr>
                          </m:ctrlPr>
                        </m:sSupPr>
                        <m:e>
                          <m:r>
                            <a:rPr lang="en-US" sz="1425" b="1" i="1">
                              <a:solidFill>
                                <a:srgbClr val="FFC000"/>
                              </a:solidFill>
                              <a:latin typeface="Cambria Math" panose="02040503050406030204" pitchFamily="18" charset="0"/>
                            </a:rPr>
                            <m:t>𝑯</m:t>
                          </m:r>
                        </m:e>
                        <m:sup>
                          <m:r>
                            <a:rPr lang="en-US" sz="1425" b="1" i="1">
                              <a:solidFill>
                                <a:srgbClr val="FFC000"/>
                              </a:solidFill>
                              <a:latin typeface="Cambria Math" panose="02040503050406030204" pitchFamily="18" charset="0"/>
                            </a:rPr>
                            <m:t>+</m:t>
                          </m:r>
                        </m:sup>
                      </m:sSup>
                    </m:oMath>
                  </m:oMathPara>
                </a14:m>
                <a:endParaRPr lang="en-US" sz="1425" b="1" dirty="0">
                  <a:solidFill>
                    <a:srgbClr val="FFC000"/>
                  </a:solidFill>
                  <a:latin typeface="Helvetica" pitchFamily="2" charset="0"/>
                </a:endParaRPr>
              </a:p>
            </p:txBody>
          </p:sp>
        </mc:Choice>
        <mc:Fallback xmlns="">
          <p:sp>
            <p:nvSpPr>
              <p:cNvPr id="69" name="TextBox 68">
                <a:extLst>
                  <a:ext uri="{FF2B5EF4-FFF2-40B4-BE49-F238E27FC236}">
                    <a16:creationId xmlns:a16="http://schemas.microsoft.com/office/drawing/2014/main" id="{F223FED6-8AD3-3FA1-D75D-6B7C0B25EFF1}"/>
                  </a:ext>
                </a:extLst>
              </p:cNvPr>
              <p:cNvSpPr txBox="1">
                <a:spLocks noRot="1" noChangeAspect="1" noMove="1" noResize="1" noEditPoints="1" noAdjustHandles="1" noChangeArrowheads="1" noChangeShapeType="1" noTextEdit="1"/>
              </p:cNvSpPr>
              <p:nvPr/>
            </p:nvSpPr>
            <p:spPr>
              <a:xfrm>
                <a:off x="2205559" y="3186199"/>
                <a:ext cx="854914" cy="711733"/>
              </a:xfrm>
              <a:prstGeom prst="rect">
                <a:avLst/>
              </a:prstGeom>
              <a:blipFill>
                <a:blip r:embed="rId4"/>
                <a:stretch>
                  <a:fillRect/>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47875642-6FE2-262C-6C11-F94244274E04}"/>
              </a:ext>
            </a:extLst>
          </p:cNvPr>
          <p:cNvSpPr>
            <a:spLocks noGrp="1"/>
          </p:cNvSpPr>
          <p:nvPr>
            <p:ph type="title"/>
          </p:nvPr>
        </p:nvSpPr>
        <p:spPr>
          <a:xfrm>
            <a:off x="685799" y="274321"/>
            <a:ext cx="7834747" cy="325145"/>
          </a:xfrm>
        </p:spPr>
        <p:txBody>
          <a:bodyPr/>
          <a:lstStyle/>
          <a:p>
            <a:r>
              <a:rPr lang="en-US" dirty="0"/>
              <a:t>Plasma Sheath Formation around a Muon Beam</a:t>
            </a:r>
          </a:p>
        </p:txBody>
      </p:sp>
      <p:sp>
        <p:nvSpPr>
          <p:cNvPr id="5" name="Footer Placeholder 4">
            <a:extLst>
              <a:ext uri="{FF2B5EF4-FFF2-40B4-BE49-F238E27FC236}">
                <a16:creationId xmlns:a16="http://schemas.microsoft.com/office/drawing/2014/main" id="{C9D7E210-3860-AEC8-71B4-68D7A3F995AE}"/>
              </a:ext>
            </a:extLst>
          </p:cNvPr>
          <p:cNvSpPr>
            <a:spLocks noGrp="1"/>
          </p:cNvSpPr>
          <p:nvPr>
            <p:ph type="ftr" sz="quarter" idx="39"/>
          </p:nvPr>
        </p:nvSpPr>
        <p:spPr/>
        <p:txBody>
          <a:bodyPr/>
          <a:lstStyle/>
          <a:p>
            <a:pPr>
              <a:defRPr/>
            </a:pPr>
            <a:r>
              <a:rPr lang="en-GB" b="1">
                <a:solidFill>
                  <a:srgbClr val="004C97"/>
                </a:solidFill>
              </a:rPr>
              <a:t>IMCC Cooling Demonstrator Workshop - 5-7 Nov 2025 - R. Losito</a:t>
            </a:r>
            <a:endParaRPr lang="en-US" b="1" dirty="0">
              <a:solidFill>
                <a:srgbClr val="004C97"/>
              </a:solidFill>
            </a:endParaRPr>
          </a:p>
        </p:txBody>
      </p:sp>
      <p:sp>
        <p:nvSpPr>
          <p:cNvPr id="6" name="Slide Number Placeholder 5">
            <a:extLst>
              <a:ext uri="{FF2B5EF4-FFF2-40B4-BE49-F238E27FC236}">
                <a16:creationId xmlns:a16="http://schemas.microsoft.com/office/drawing/2014/main" id="{E4CA62CA-CE47-9C6D-D101-CA88774AC06D}"/>
              </a:ext>
            </a:extLst>
          </p:cNvPr>
          <p:cNvSpPr>
            <a:spLocks noGrp="1"/>
          </p:cNvSpPr>
          <p:nvPr>
            <p:ph type="sldNum" sz="quarter" idx="40"/>
          </p:nvPr>
        </p:nvSpPr>
        <p:spPr/>
        <p:txBody>
          <a:bodyPr/>
          <a:lstStyle/>
          <a:p>
            <a:pPr defTabSz="685800">
              <a:defRPr/>
            </a:pPr>
            <a:fld id="{148C009B-CB69-E04A-B9B3-34B26D69E9CF}" type="slidenum">
              <a:rPr lang="en-US">
                <a:solidFill>
                  <a:srgbClr val="FFFFFF"/>
                </a:solidFill>
              </a:rPr>
              <a:pPr defTabSz="685800">
                <a:defRPr/>
              </a:pPr>
              <a:t>9</a:t>
            </a:fld>
            <a:endParaRPr lang="en-US" dirty="0">
              <a:solidFill>
                <a:srgbClr val="FFFFFF"/>
              </a:solidFill>
            </a:endParaRPr>
          </a:p>
        </p:txBody>
      </p:sp>
      <p:sp>
        <p:nvSpPr>
          <p:cNvPr id="7" name="TextBox 6">
            <a:extLst>
              <a:ext uri="{FF2B5EF4-FFF2-40B4-BE49-F238E27FC236}">
                <a16:creationId xmlns:a16="http://schemas.microsoft.com/office/drawing/2014/main" id="{C138C3E5-498E-9771-623C-4534FCD570B4}"/>
              </a:ext>
            </a:extLst>
          </p:cNvPr>
          <p:cNvSpPr txBox="1"/>
          <p:nvPr/>
        </p:nvSpPr>
        <p:spPr>
          <a:xfrm>
            <a:off x="1010569" y="741406"/>
            <a:ext cx="1951816" cy="692497"/>
          </a:xfrm>
          <a:prstGeom prst="rect">
            <a:avLst/>
          </a:prstGeom>
          <a:noFill/>
        </p:spPr>
        <p:txBody>
          <a:bodyPr wrap="none" lIns="274320" tIns="205740" rIns="274320" bIns="205740" rtlCol="0">
            <a:spAutoFit/>
          </a:bodyPr>
          <a:lstStyle/>
          <a:p>
            <a:pPr defTabSz="685800">
              <a:spcAft>
                <a:spcPts val="600"/>
              </a:spcAft>
            </a:pPr>
            <a:r>
              <a:rPr lang="en-US" b="1" dirty="0">
                <a:solidFill>
                  <a:srgbClr val="343A40"/>
                </a:solidFill>
                <a:latin typeface="Helvetica" pitchFamily="2" charset="0"/>
              </a:rPr>
              <a:t>1. Ionization </a:t>
            </a:r>
          </a:p>
        </p:txBody>
      </p:sp>
      <p:sp>
        <p:nvSpPr>
          <p:cNvPr id="2" name="Triangle 1">
            <a:extLst>
              <a:ext uri="{FF2B5EF4-FFF2-40B4-BE49-F238E27FC236}">
                <a16:creationId xmlns:a16="http://schemas.microsoft.com/office/drawing/2014/main" id="{9E6E2C7F-3E7C-6CC2-E14C-80036B122B4A}"/>
              </a:ext>
            </a:extLst>
          </p:cNvPr>
          <p:cNvSpPr/>
          <p:nvPr/>
        </p:nvSpPr>
        <p:spPr>
          <a:xfrm rot="5400000">
            <a:off x="4699425" y="1430836"/>
            <a:ext cx="1596029" cy="685800"/>
          </a:xfrm>
          <a:prstGeom prst="triangle">
            <a:avLst/>
          </a:prstGeom>
          <a:solidFill>
            <a:schemeClr val="accent5">
              <a:lumMod val="40000"/>
              <a:lumOff val="60000"/>
              <a:alpha val="5049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Aptos" panose="02110004020202020204"/>
            </a:endParaRPr>
          </a:p>
        </p:txBody>
      </p:sp>
      <p:sp>
        <p:nvSpPr>
          <p:cNvPr id="14" name="Rectangle 13">
            <a:extLst>
              <a:ext uri="{FF2B5EF4-FFF2-40B4-BE49-F238E27FC236}">
                <a16:creationId xmlns:a16="http://schemas.microsoft.com/office/drawing/2014/main" id="{EBB2DC8B-ED48-7A27-EC37-75A252367E6A}"/>
              </a:ext>
            </a:extLst>
          </p:cNvPr>
          <p:cNvSpPr/>
          <p:nvPr/>
        </p:nvSpPr>
        <p:spPr>
          <a:xfrm>
            <a:off x="1471570" y="1352550"/>
            <a:ext cx="3675731" cy="866775"/>
          </a:xfrm>
          <a:prstGeom prst="rect">
            <a:avLst/>
          </a:prstGeom>
          <a:solidFill>
            <a:schemeClr val="accent5">
              <a:lumMod val="40000"/>
              <a:lumOff val="60000"/>
              <a:alpha val="5049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Aptos" panose="02110004020202020204"/>
            </a:endParaRP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96274EE-B5A7-139B-9CF5-094DEC6A6712}"/>
                  </a:ext>
                </a:extLst>
              </p:cNvPr>
              <p:cNvSpPr txBox="1"/>
              <p:nvPr/>
            </p:nvSpPr>
            <p:spPr>
              <a:xfrm>
                <a:off x="1385620" y="1339005"/>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20" name="TextBox 19">
                <a:extLst>
                  <a:ext uri="{FF2B5EF4-FFF2-40B4-BE49-F238E27FC236}">
                    <a16:creationId xmlns:a16="http://schemas.microsoft.com/office/drawing/2014/main" id="{B96274EE-B5A7-139B-9CF5-094DEC6A6712}"/>
                  </a:ext>
                </a:extLst>
              </p:cNvPr>
              <p:cNvSpPr txBox="1">
                <a:spLocks noRot="1" noChangeAspect="1" noMove="1" noResize="1" noEditPoints="1" noAdjustHandles="1" noChangeArrowheads="1" noChangeShapeType="1" noTextEdit="1"/>
              </p:cNvSpPr>
              <p:nvPr/>
            </p:nvSpPr>
            <p:spPr>
              <a:xfrm>
                <a:off x="1385620" y="1339005"/>
                <a:ext cx="826060" cy="711733"/>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21AAACE-54D2-BE08-4BFC-EF77FC28E184}"/>
                  </a:ext>
                </a:extLst>
              </p:cNvPr>
              <p:cNvSpPr txBox="1"/>
              <p:nvPr/>
            </p:nvSpPr>
            <p:spPr>
              <a:xfrm>
                <a:off x="2043923" y="1587438"/>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21" name="TextBox 20">
                <a:extLst>
                  <a:ext uri="{FF2B5EF4-FFF2-40B4-BE49-F238E27FC236}">
                    <a16:creationId xmlns:a16="http://schemas.microsoft.com/office/drawing/2014/main" id="{421AAACE-54D2-BE08-4BFC-EF77FC28E184}"/>
                  </a:ext>
                </a:extLst>
              </p:cNvPr>
              <p:cNvSpPr txBox="1">
                <a:spLocks noRot="1" noChangeAspect="1" noMove="1" noResize="1" noEditPoints="1" noAdjustHandles="1" noChangeArrowheads="1" noChangeShapeType="1" noTextEdit="1"/>
              </p:cNvSpPr>
              <p:nvPr/>
            </p:nvSpPr>
            <p:spPr>
              <a:xfrm>
                <a:off x="2043923" y="1587438"/>
                <a:ext cx="826060" cy="711733"/>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23592DCB-168E-44F4-3496-3C15F0007D2E}"/>
                  </a:ext>
                </a:extLst>
              </p:cNvPr>
              <p:cNvSpPr txBox="1"/>
              <p:nvPr/>
            </p:nvSpPr>
            <p:spPr>
              <a:xfrm>
                <a:off x="2711808" y="1502334"/>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22" name="TextBox 21">
                <a:extLst>
                  <a:ext uri="{FF2B5EF4-FFF2-40B4-BE49-F238E27FC236}">
                    <a16:creationId xmlns:a16="http://schemas.microsoft.com/office/drawing/2014/main" id="{23592DCB-168E-44F4-3496-3C15F0007D2E}"/>
                  </a:ext>
                </a:extLst>
              </p:cNvPr>
              <p:cNvSpPr txBox="1">
                <a:spLocks noRot="1" noChangeAspect="1" noMove="1" noResize="1" noEditPoints="1" noAdjustHandles="1" noChangeArrowheads="1" noChangeShapeType="1" noTextEdit="1"/>
              </p:cNvSpPr>
              <p:nvPr/>
            </p:nvSpPr>
            <p:spPr>
              <a:xfrm>
                <a:off x="2711808" y="1502334"/>
                <a:ext cx="826060" cy="711733"/>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B41E94ED-B0CB-A1C2-A174-A9CF159F08E1}"/>
                  </a:ext>
                </a:extLst>
              </p:cNvPr>
              <p:cNvSpPr txBox="1"/>
              <p:nvPr/>
            </p:nvSpPr>
            <p:spPr>
              <a:xfrm>
                <a:off x="3277756" y="1210610"/>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23" name="TextBox 22">
                <a:extLst>
                  <a:ext uri="{FF2B5EF4-FFF2-40B4-BE49-F238E27FC236}">
                    <a16:creationId xmlns:a16="http://schemas.microsoft.com/office/drawing/2014/main" id="{B41E94ED-B0CB-A1C2-A174-A9CF159F08E1}"/>
                  </a:ext>
                </a:extLst>
              </p:cNvPr>
              <p:cNvSpPr txBox="1">
                <a:spLocks noRot="1" noChangeAspect="1" noMove="1" noResize="1" noEditPoints="1" noAdjustHandles="1" noChangeArrowheads="1" noChangeShapeType="1" noTextEdit="1"/>
              </p:cNvSpPr>
              <p:nvPr/>
            </p:nvSpPr>
            <p:spPr>
              <a:xfrm>
                <a:off x="3277756" y="1210610"/>
                <a:ext cx="826060" cy="711733"/>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8EE8DDD-A232-F559-8A0E-ED3A310351C6}"/>
                  </a:ext>
                </a:extLst>
              </p:cNvPr>
              <p:cNvSpPr txBox="1"/>
              <p:nvPr/>
            </p:nvSpPr>
            <p:spPr>
              <a:xfrm>
                <a:off x="3764406" y="1505533"/>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24" name="TextBox 23">
                <a:extLst>
                  <a:ext uri="{FF2B5EF4-FFF2-40B4-BE49-F238E27FC236}">
                    <a16:creationId xmlns:a16="http://schemas.microsoft.com/office/drawing/2014/main" id="{78EE8DDD-A232-F559-8A0E-ED3A310351C6}"/>
                  </a:ext>
                </a:extLst>
              </p:cNvPr>
              <p:cNvSpPr txBox="1">
                <a:spLocks noRot="1" noChangeAspect="1" noMove="1" noResize="1" noEditPoints="1" noAdjustHandles="1" noChangeArrowheads="1" noChangeShapeType="1" noTextEdit="1"/>
              </p:cNvSpPr>
              <p:nvPr/>
            </p:nvSpPr>
            <p:spPr>
              <a:xfrm>
                <a:off x="3764406" y="1505533"/>
                <a:ext cx="826060" cy="711733"/>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134A9848-7B7E-5F45-56FC-DFAEAD046F08}"/>
                  </a:ext>
                </a:extLst>
              </p:cNvPr>
              <p:cNvSpPr txBox="1"/>
              <p:nvPr/>
            </p:nvSpPr>
            <p:spPr>
              <a:xfrm>
                <a:off x="4509859" y="1584218"/>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25" name="TextBox 24">
                <a:extLst>
                  <a:ext uri="{FF2B5EF4-FFF2-40B4-BE49-F238E27FC236}">
                    <a16:creationId xmlns:a16="http://schemas.microsoft.com/office/drawing/2014/main" id="{134A9848-7B7E-5F45-56FC-DFAEAD046F08}"/>
                  </a:ext>
                </a:extLst>
              </p:cNvPr>
              <p:cNvSpPr txBox="1">
                <a:spLocks noRot="1" noChangeAspect="1" noMove="1" noResize="1" noEditPoints="1" noAdjustHandles="1" noChangeArrowheads="1" noChangeShapeType="1" noTextEdit="1"/>
              </p:cNvSpPr>
              <p:nvPr/>
            </p:nvSpPr>
            <p:spPr>
              <a:xfrm>
                <a:off x="4509859" y="1584218"/>
                <a:ext cx="826060" cy="711733"/>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ABE8B820-E0F4-36AD-8A4D-0C7AAADE562A}"/>
                  </a:ext>
                </a:extLst>
              </p:cNvPr>
              <p:cNvSpPr txBox="1"/>
              <p:nvPr/>
            </p:nvSpPr>
            <p:spPr>
              <a:xfrm>
                <a:off x="1372580" y="2107142"/>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27" name="TextBox 26">
                <a:extLst>
                  <a:ext uri="{FF2B5EF4-FFF2-40B4-BE49-F238E27FC236}">
                    <a16:creationId xmlns:a16="http://schemas.microsoft.com/office/drawing/2014/main" id="{ABE8B820-E0F4-36AD-8A4D-0C7AAADE562A}"/>
                  </a:ext>
                </a:extLst>
              </p:cNvPr>
              <p:cNvSpPr txBox="1">
                <a:spLocks noRot="1" noChangeAspect="1" noMove="1" noResize="1" noEditPoints="1" noAdjustHandles="1" noChangeArrowheads="1" noChangeShapeType="1" noTextEdit="1"/>
              </p:cNvSpPr>
              <p:nvPr/>
            </p:nvSpPr>
            <p:spPr>
              <a:xfrm>
                <a:off x="1372580" y="2107142"/>
                <a:ext cx="749564" cy="711733"/>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CA215026-A771-1D94-2D37-02F28B8C319A}"/>
                  </a:ext>
                </a:extLst>
              </p:cNvPr>
              <p:cNvSpPr txBox="1"/>
              <p:nvPr/>
            </p:nvSpPr>
            <p:spPr>
              <a:xfrm>
                <a:off x="1721995" y="1831122"/>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28" name="TextBox 27">
                <a:extLst>
                  <a:ext uri="{FF2B5EF4-FFF2-40B4-BE49-F238E27FC236}">
                    <a16:creationId xmlns:a16="http://schemas.microsoft.com/office/drawing/2014/main" id="{CA215026-A771-1D94-2D37-02F28B8C319A}"/>
                  </a:ext>
                </a:extLst>
              </p:cNvPr>
              <p:cNvSpPr txBox="1">
                <a:spLocks noRot="1" noChangeAspect="1" noMove="1" noResize="1" noEditPoints="1" noAdjustHandles="1" noChangeArrowheads="1" noChangeShapeType="1" noTextEdit="1"/>
              </p:cNvSpPr>
              <p:nvPr/>
            </p:nvSpPr>
            <p:spPr>
              <a:xfrm>
                <a:off x="1721995" y="1831122"/>
                <a:ext cx="749564" cy="711733"/>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02F836B5-4EFE-48EE-5CC2-4BD7B1B7A86E}"/>
                  </a:ext>
                </a:extLst>
              </p:cNvPr>
              <p:cNvSpPr txBox="1"/>
              <p:nvPr/>
            </p:nvSpPr>
            <p:spPr>
              <a:xfrm>
                <a:off x="2333382" y="1757805"/>
                <a:ext cx="1678408"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r>
                        <a:rPr lang="en-US" sz="1425" b="1" i="1">
                          <a:solidFill>
                            <a:srgbClr val="0432FF"/>
                          </a:solidFill>
                          <a:latin typeface="Cambria Math" panose="02040503050406030204" pitchFamily="18" charset="0"/>
                          <a:ea typeface="Cambria Math" panose="02040503050406030204" pitchFamily="18" charset="0"/>
                        </a:rPr>
                        <m:t>→</m:t>
                      </m:r>
                      <m:sSup>
                        <m:sSupPr>
                          <m:ctrlPr>
                            <a:rPr lang="en-US" sz="1425" b="1" i="1">
                              <a:solidFill>
                                <a:srgbClr val="0432FF"/>
                              </a:solidFill>
                              <a:latin typeface="Cambria Math" panose="02040503050406030204" pitchFamily="18" charset="0"/>
                              <a:ea typeface="Cambria Math" panose="02040503050406030204" pitchFamily="18" charset="0"/>
                            </a:rPr>
                          </m:ctrlPr>
                        </m:sSupPr>
                        <m:e>
                          <m:r>
                            <a:rPr lang="en-US" sz="1425" b="1" i="1">
                              <a:solidFill>
                                <a:srgbClr val="0432FF"/>
                              </a:solidFill>
                              <a:latin typeface="Cambria Math" panose="02040503050406030204" pitchFamily="18" charset="0"/>
                              <a:ea typeface="Cambria Math" panose="02040503050406030204" pitchFamily="18" charset="0"/>
                            </a:rPr>
                            <m:t>𝑯</m:t>
                          </m:r>
                        </m:e>
                        <m:sup>
                          <m:r>
                            <a:rPr lang="en-US" sz="1425" b="1" i="1">
                              <a:solidFill>
                                <a:srgbClr val="0432FF"/>
                              </a:solidFill>
                              <a:latin typeface="Cambria Math" panose="02040503050406030204" pitchFamily="18" charset="0"/>
                              <a:ea typeface="Cambria Math" panose="02040503050406030204" pitchFamily="18" charset="0"/>
                            </a:rPr>
                            <m:t>+</m:t>
                          </m:r>
                        </m:sup>
                      </m:sSup>
                      <m:r>
                        <a:rPr lang="en-US" sz="1425" b="1" i="1">
                          <a:solidFill>
                            <a:srgbClr val="0432FF"/>
                          </a:solidFill>
                          <a:latin typeface="Cambria Math" panose="02040503050406030204" pitchFamily="18" charset="0"/>
                          <a:ea typeface="Cambria Math" panose="02040503050406030204" pitchFamily="18" charset="0"/>
                        </a:rPr>
                        <m:t>+</m:t>
                      </m:r>
                      <m:sSup>
                        <m:sSupPr>
                          <m:ctrlPr>
                            <a:rPr lang="en-US" sz="1425" b="1" i="1">
                              <a:solidFill>
                                <a:srgbClr val="0432FF"/>
                              </a:solidFill>
                              <a:latin typeface="Cambria Math" panose="02040503050406030204" pitchFamily="18" charset="0"/>
                              <a:ea typeface="Cambria Math" panose="02040503050406030204" pitchFamily="18" charset="0"/>
                            </a:rPr>
                          </m:ctrlPr>
                        </m:sSupPr>
                        <m:e>
                          <m:r>
                            <a:rPr lang="en-US" sz="1425" b="1" i="1">
                              <a:solidFill>
                                <a:srgbClr val="0432FF"/>
                              </a:solidFill>
                              <a:latin typeface="Cambria Math" panose="02040503050406030204" pitchFamily="18" charset="0"/>
                              <a:ea typeface="Cambria Math" panose="02040503050406030204" pitchFamily="18" charset="0"/>
                            </a:rPr>
                            <m:t>𝒆</m:t>
                          </m:r>
                        </m:e>
                        <m:sup>
                          <m:r>
                            <a:rPr lang="en-US" sz="1425" b="1" i="1">
                              <a:solidFill>
                                <a:srgbClr val="0432FF"/>
                              </a:solidFill>
                              <a:latin typeface="Cambria Math" panose="02040503050406030204" pitchFamily="18" charset="0"/>
                              <a:ea typeface="Cambria Math" panose="02040503050406030204" pitchFamily="18" charset="0"/>
                            </a:rPr>
                            <m:t>−</m:t>
                          </m:r>
                        </m:sup>
                      </m:sSup>
                    </m:oMath>
                  </m:oMathPara>
                </a14:m>
                <a:endParaRPr lang="en-US" sz="1425" b="1" dirty="0">
                  <a:solidFill>
                    <a:srgbClr val="0432FF"/>
                  </a:solidFill>
                  <a:latin typeface="Helvetica" pitchFamily="2" charset="0"/>
                </a:endParaRPr>
              </a:p>
            </p:txBody>
          </p:sp>
        </mc:Choice>
        <mc:Fallback xmlns="">
          <p:sp>
            <p:nvSpPr>
              <p:cNvPr id="29" name="TextBox 28">
                <a:extLst>
                  <a:ext uri="{FF2B5EF4-FFF2-40B4-BE49-F238E27FC236}">
                    <a16:creationId xmlns:a16="http://schemas.microsoft.com/office/drawing/2014/main" id="{02F836B5-4EFE-48EE-5CC2-4BD7B1B7A86E}"/>
                  </a:ext>
                </a:extLst>
              </p:cNvPr>
              <p:cNvSpPr txBox="1">
                <a:spLocks noRot="1" noChangeAspect="1" noMove="1" noResize="1" noEditPoints="1" noAdjustHandles="1" noChangeArrowheads="1" noChangeShapeType="1" noTextEdit="1"/>
              </p:cNvSpPr>
              <p:nvPr/>
            </p:nvSpPr>
            <p:spPr>
              <a:xfrm>
                <a:off x="2333382" y="1757805"/>
                <a:ext cx="1678408" cy="711733"/>
              </a:xfrm>
              <a:prstGeom prst="rect">
                <a:avLst/>
              </a:prstGeom>
              <a:blipFill>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1F1DFBF7-3303-B251-93F8-B710CB9A20C0}"/>
                  </a:ext>
                </a:extLst>
              </p:cNvPr>
              <p:cNvSpPr txBox="1"/>
              <p:nvPr/>
            </p:nvSpPr>
            <p:spPr>
              <a:xfrm>
                <a:off x="3395002" y="2062332"/>
                <a:ext cx="748763" cy="711733"/>
              </a:xfrm>
              <a:prstGeom prst="rect">
                <a:avLst/>
              </a:prstGeom>
              <a:noFill/>
            </p:spPr>
            <p:txBody>
              <a:bodyPr wrap="squar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30" name="TextBox 29">
                <a:extLst>
                  <a:ext uri="{FF2B5EF4-FFF2-40B4-BE49-F238E27FC236}">
                    <a16:creationId xmlns:a16="http://schemas.microsoft.com/office/drawing/2014/main" id="{1F1DFBF7-3303-B251-93F8-B710CB9A20C0}"/>
                  </a:ext>
                </a:extLst>
              </p:cNvPr>
              <p:cNvSpPr txBox="1">
                <a:spLocks noRot="1" noChangeAspect="1" noMove="1" noResize="1" noEditPoints="1" noAdjustHandles="1" noChangeArrowheads="1" noChangeShapeType="1" noTextEdit="1"/>
              </p:cNvSpPr>
              <p:nvPr/>
            </p:nvSpPr>
            <p:spPr>
              <a:xfrm>
                <a:off x="3395002" y="2062332"/>
                <a:ext cx="748763" cy="711733"/>
              </a:xfrm>
              <a:prstGeom prst="rect">
                <a:avLst/>
              </a:prstGeom>
              <a:blipFill>
                <a:blip r:embed="rId1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4E67769E-FDC3-9EAC-FA04-85CC23FDFB0E}"/>
                  </a:ext>
                </a:extLst>
              </p:cNvPr>
              <p:cNvSpPr txBox="1"/>
              <p:nvPr/>
            </p:nvSpPr>
            <p:spPr>
              <a:xfrm>
                <a:off x="2972780" y="875643"/>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31" name="TextBox 30">
                <a:extLst>
                  <a:ext uri="{FF2B5EF4-FFF2-40B4-BE49-F238E27FC236}">
                    <a16:creationId xmlns:a16="http://schemas.microsoft.com/office/drawing/2014/main" id="{4E67769E-FDC3-9EAC-FA04-85CC23FDFB0E}"/>
                  </a:ext>
                </a:extLst>
              </p:cNvPr>
              <p:cNvSpPr txBox="1">
                <a:spLocks noRot="1" noChangeAspect="1" noMove="1" noResize="1" noEditPoints="1" noAdjustHandles="1" noChangeArrowheads="1" noChangeShapeType="1" noTextEdit="1"/>
              </p:cNvSpPr>
              <p:nvPr/>
            </p:nvSpPr>
            <p:spPr>
              <a:xfrm>
                <a:off x="2972780" y="875643"/>
                <a:ext cx="749564" cy="711733"/>
              </a:xfrm>
              <a:prstGeom prst="rect">
                <a:avLst/>
              </a:prstGeom>
              <a:blipFill>
                <a:blip r:embed="rId1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F397999-2785-EF2F-C8A0-935C3839A27B}"/>
                  </a:ext>
                </a:extLst>
              </p:cNvPr>
              <p:cNvSpPr txBox="1"/>
              <p:nvPr/>
            </p:nvSpPr>
            <p:spPr>
              <a:xfrm>
                <a:off x="1971556" y="1122991"/>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32" name="TextBox 31">
                <a:extLst>
                  <a:ext uri="{FF2B5EF4-FFF2-40B4-BE49-F238E27FC236}">
                    <a16:creationId xmlns:a16="http://schemas.microsoft.com/office/drawing/2014/main" id="{9F397999-2785-EF2F-C8A0-935C3839A27B}"/>
                  </a:ext>
                </a:extLst>
              </p:cNvPr>
              <p:cNvSpPr txBox="1">
                <a:spLocks noRot="1" noChangeAspect="1" noMove="1" noResize="1" noEditPoints="1" noAdjustHandles="1" noChangeArrowheads="1" noChangeShapeType="1" noTextEdit="1"/>
              </p:cNvSpPr>
              <p:nvPr/>
            </p:nvSpPr>
            <p:spPr>
              <a:xfrm>
                <a:off x="1971556" y="1122991"/>
                <a:ext cx="749564" cy="711733"/>
              </a:xfrm>
              <a:prstGeom prst="rect">
                <a:avLst/>
              </a:prstGeom>
              <a:blipFill>
                <a:blip r:embed="rId1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12F6F486-D077-0528-48D0-98EEC8122D2A}"/>
                  </a:ext>
                </a:extLst>
              </p:cNvPr>
              <p:cNvSpPr txBox="1"/>
              <p:nvPr/>
            </p:nvSpPr>
            <p:spPr>
              <a:xfrm>
                <a:off x="2333311" y="2061147"/>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33" name="TextBox 32">
                <a:extLst>
                  <a:ext uri="{FF2B5EF4-FFF2-40B4-BE49-F238E27FC236}">
                    <a16:creationId xmlns:a16="http://schemas.microsoft.com/office/drawing/2014/main" id="{12F6F486-D077-0528-48D0-98EEC8122D2A}"/>
                  </a:ext>
                </a:extLst>
              </p:cNvPr>
              <p:cNvSpPr txBox="1">
                <a:spLocks noRot="1" noChangeAspect="1" noMove="1" noResize="1" noEditPoints="1" noAdjustHandles="1" noChangeArrowheads="1" noChangeShapeType="1" noTextEdit="1"/>
              </p:cNvSpPr>
              <p:nvPr/>
            </p:nvSpPr>
            <p:spPr>
              <a:xfrm>
                <a:off x="2333311" y="2061147"/>
                <a:ext cx="749564" cy="711733"/>
              </a:xfrm>
              <a:prstGeom prst="rect">
                <a:avLst/>
              </a:prstGeom>
              <a:blipFill>
                <a:blip r:embed="rId1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5D22AAC7-3DFD-520F-AAD2-79DAEC0BEB34}"/>
                  </a:ext>
                </a:extLst>
              </p:cNvPr>
              <p:cNvSpPr txBox="1"/>
              <p:nvPr/>
            </p:nvSpPr>
            <p:spPr>
              <a:xfrm>
                <a:off x="3421774" y="1566302"/>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34" name="TextBox 33">
                <a:extLst>
                  <a:ext uri="{FF2B5EF4-FFF2-40B4-BE49-F238E27FC236}">
                    <a16:creationId xmlns:a16="http://schemas.microsoft.com/office/drawing/2014/main" id="{5D22AAC7-3DFD-520F-AAD2-79DAEC0BEB34}"/>
                  </a:ext>
                </a:extLst>
              </p:cNvPr>
              <p:cNvSpPr txBox="1">
                <a:spLocks noRot="1" noChangeAspect="1" noMove="1" noResize="1" noEditPoints="1" noAdjustHandles="1" noChangeArrowheads="1" noChangeShapeType="1" noTextEdit="1"/>
              </p:cNvSpPr>
              <p:nvPr/>
            </p:nvSpPr>
            <p:spPr>
              <a:xfrm>
                <a:off x="3421774" y="1566302"/>
                <a:ext cx="749564" cy="711733"/>
              </a:xfrm>
              <a:prstGeom prst="rect">
                <a:avLst/>
              </a:prstGeom>
              <a:blipFill>
                <a:blip r:embed="rId1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62D4775C-55F7-7543-A1E0-3B45CAB3C2B6}"/>
                  </a:ext>
                </a:extLst>
              </p:cNvPr>
              <p:cNvSpPr txBox="1"/>
              <p:nvPr/>
            </p:nvSpPr>
            <p:spPr>
              <a:xfrm>
                <a:off x="3727925" y="1119388"/>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35" name="TextBox 34">
                <a:extLst>
                  <a:ext uri="{FF2B5EF4-FFF2-40B4-BE49-F238E27FC236}">
                    <a16:creationId xmlns:a16="http://schemas.microsoft.com/office/drawing/2014/main" id="{62D4775C-55F7-7543-A1E0-3B45CAB3C2B6}"/>
                  </a:ext>
                </a:extLst>
              </p:cNvPr>
              <p:cNvSpPr txBox="1">
                <a:spLocks noRot="1" noChangeAspect="1" noMove="1" noResize="1" noEditPoints="1" noAdjustHandles="1" noChangeArrowheads="1" noChangeShapeType="1" noTextEdit="1"/>
              </p:cNvSpPr>
              <p:nvPr/>
            </p:nvSpPr>
            <p:spPr>
              <a:xfrm>
                <a:off x="3727925" y="1119388"/>
                <a:ext cx="749564" cy="711733"/>
              </a:xfrm>
              <a:prstGeom prst="rect">
                <a:avLst/>
              </a:prstGeom>
              <a:blipFill>
                <a:blip r:embed="rId1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FE6725DE-729F-2B6D-0A05-11B25D868AB8}"/>
                  </a:ext>
                </a:extLst>
              </p:cNvPr>
              <p:cNvSpPr txBox="1"/>
              <p:nvPr/>
            </p:nvSpPr>
            <p:spPr>
              <a:xfrm>
                <a:off x="4111352" y="1724370"/>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36" name="TextBox 35">
                <a:extLst>
                  <a:ext uri="{FF2B5EF4-FFF2-40B4-BE49-F238E27FC236}">
                    <a16:creationId xmlns:a16="http://schemas.microsoft.com/office/drawing/2014/main" id="{FE6725DE-729F-2B6D-0A05-11B25D868AB8}"/>
                  </a:ext>
                </a:extLst>
              </p:cNvPr>
              <p:cNvSpPr txBox="1">
                <a:spLocks noRot="1" noChangeAspect="1" noMove="1" noResize="1" noEditPoints="1" noAdjustHandles="1" noChangeArrowheads="1" noChangeShapeType="1" noTextEdit="1"/>
              </p:cNvSpPr>
              <p:nvPr/>
            </p:nvSpPr>
            <p:spPr>
              <a:xfrm>
                <a:off x="4111352" y="1724370"/>
                <a:ext cx="749564" cy="711733"/>
              </a:xfrm>
              <a:prstGeom prst="rect">
                <a:avLst/>
              </a:prstGeom>
              <a:blipFill>
                <a:blip r:embed="rId2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4AB3A650-EC34-058E-A98B-54D74CDC0CB6}"/>
                  </a:ext>
                </a:extLst>
              </p:cNvPr>
              <p:cNvSpPr txBox="1"/>
              <p:nvPr/>
            </p:nvSpPr>
            <p:spPr>
              <a:xfrm>
                <a:off x="4648215" y="1831122"/>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37" name="TextBox 36">
                <a:extLst>
                  <a:ext uri="{FF2B5EF4-FFF2-40B4-BE49-F238E27FC236}">
                    <a16:creationId xmlns:a16="http://schemas.microsoft.com/office/drawing/2014/main" id="{4AB3A650-EC34-058E-A98B-54D74CDC0CB6}"/>
                  </a:ext>
                </a:extLst>
              </p:cNvPr>
              <p:cNvSpPr txBox="1">
                <a:spLocks noRot="1" noChangeAspect="1" noMove="1" noResize="1" noEditPoints="1" noAdjustHandles="1" noChangeArrowheads="1" noChangeShapeType="1" noTextEdit="1"/>
              </p:cNvSpPr>
              <p:nvPr/>
            </p:nvSpPr>
            <p:spPr>
              <a:xfrm>
                <a:off x="4648215" y="1831122"/>
                <a:ext cx="749564" cy="711733"/>
              </a:xfrm>
              <a:prstGeom prst="rect">
                <a:avLst/>
              </a:prstGeom>
              <a:blipFill>
                <a:blip r:embed="rId21"/>
                <a:stretch>
                  <a:fillRect/>
                </a:stretch>
              </a:blipFill>
            </p:spPr>
            <p:txBody>
              <a:bodyPr/>
              <a:lstStyle/>
              <a:p>
                <a:r>
                  <a:rPr lang="en-GB">
                    <a:noFill/>
                  </a:rPr>
                  <a:t> </a:t>
                </a:r>
              </a:p>
            </p:txBody>
          </p:sp>
        </mc:Fallback>
      </mc:AlternateContent>
      <p:cxnSp>
        <p:nvCxnSpPr>
          <p:cNvPr id="39" name="Straight Arrow Connector 38">
            <a:extLst>
              <a:ext uri="{FF2B5EF4-FFF2-40B4-BE49-F238E27FC236}">
                <a16:creationId xmlns:a16="http://schemas.microsoft.com/office/drawing/2014/main" id="{1B1FA36D-D0B6-1F21-B033-1D13D7A8B420}"/>
              </a:ext>
            </a:extLst>
          </p:cNvPr>
          <p:cNvCxnSpPr/>
          <p:nvPr/>
        </p:nvCxnSpPr>
        <p:spPr>
          <a:xfrm>
            <a:off x="2471158" y="1949486"/>
            <a:ext cx="123443" cy="111661"/>
          </a:xfrm>
          <a:prstGeom prst="straightConnector1">
            <a:avLst/>
          </a:prstGeom>
          <a:ln>
            <a:solidFill>
              <a:srgbClr val="FF0000"/>
            </a:solidFill>
            <a:prstDash val="sysDot"/>
            <a:headEnd type="none"/>
            <a:tailEnd type="non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B41BED65-78E7-7284-2D40-555B7D061E9B}"/>
                  </a:ext>
                </a:extLst>
              </p:cNvPr>
              <p:cNvSpPr txBox="1"/>
              <p:nvPr/>
            </p:nvSpPr>
            <p:spPr>
              <a:xfrm>
                <a:off x="5862628" y="1202144"/>
                <a:ext cx="2986679" cy="1369606"/>
              </a:xfrm>
              <a:prstGeom prst="rect">
                <a:avLst/>
              </a:prstGeom>
              <a:noFill/>
            </p:spPr>
            <p:txBody>
              <a:bodyPr wrap="square" lIns="274320" tIns="205740" rIns="274320" bIns="205740" rtlCol="0">
                <a:spAutoFit/>
              </a:bodyPr>
              <a:lstStyle/>
              <a:p>
                <a:pPr marL="257175" indent="-257175" defTabSz="685800">
                  <a:spcAft>
                    <a:spcPts val="600"/>
                  </a:spcAft>
                  <a:buFont typeface="Arial" panose="020B0604020202020204" pitchFamily="34" charset="0"/>
                  <a:buChar char="•"/>
                </a:pPr>
                <a:r>
                  <a:rPr lang="en-US" sz="1425" b="1" dirty="0">
                    <a:solidFill>
                      <a:srgbClr val="343A40"/>
                    </a:solidFill>
                    <a:latin typeface="Helvetica" pitchFamily="2" charset="0"/>
                  </a:rPr>
                  <a:t>Send high energy </a:t>
                </a:r>
                <a14:m>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a14:m>
                <a:r>
                  <a:rPr lang="en-US" sz="1425" b="1" dirty="0">
                    <a:solidFill>
                      <a:srgbClr val="343A40"/>
                    </a:solidFill>
                    <a:latin typeface="Helvetica" pitchFamily="2" charset="0"/>
                  </a:rPr>
                  <a:t> in neutral hydrogen atom </a:t>
                </a:r>
                <a14:m>
                  <m:oMath xmlns:m="http://schemas.openxmlformats.org/officeDocument/2006/math">
                    <m:r>
                      <a:rPr lang="en-US" sz="1425" b="1" i="1">
                        <a:solidFill>
                          <a:srgbClr val="0432FF"/>
                        </a:solidFill>
                        <a:latin typeface="Cambria Math" panose="02040503050406030204" pitchFamily="18" charset="0"/>
                      </a:rPr>
                      <m:t>𝑯</m:t>
                    </m:r>
                  </m:oMath>
                </a14:m>
                <a:endParaRPr lang="en-US" sz="1425" b="1" dirty="0">
                  <a:solidFill>
                    <a:srgbClr val="0432FF"/>
                  </a:solidFill>
                  <a:latin typeface="Helvetica" pitchFamily="2" charset="0"/>
                </a:endParaRPr>
              </a:p>
              <a:p>
                <a:pPr marL="257175" indent="-257175" defTabSz="685800">
                  <a:spcAft>
                    <a:spcPts val="600"/>
                  </a:spcAft>
                  <a:buFont typeface="Arial" panose="020B0604020202020204" pitchFamily="34" charset="0"/>
                  <a:buChar char="•"/>
                </a:pPr>
                <a:r>
                  <a:rPr lang="en-US" sz="1425" b="1" dirty="0">
                    <a:solidFill>
                      <a:srgbClr val="343A40"/>
                    </a:solidFill>
                    <a:latin typeface="Helvetica" pitchFamily="2" charset="0"/>
                  </a:rPr>
                  <a:t>Ionization happens (dashed line) </a:t>
                </a:r>
              </a:p>
            </p:txBody>
          </p:sp>
        </mc:Choice>
        <mc:Fallback xmlns="">
          <p:sp>
            <p:nvSpPr>
              <p:cNvPr id="41" name="TextBox 40">
                <a:extLst>
                  <a:ext uri="{FF2B5EF4-FFF2-40B4-BE49-F238E27FC236}">
                    <a16:creationId xmlns:a16="http://schemas.microsoft.com/office/drawing/2014/main" id="{B41BED65-78E7-7284-2D40-555B7D061E9B}"/>
                  </a:ext>
                </a:extLst>
              </p:cNvPr>
              <p:cNvSpPr txBox="1">
                <a:spLocks noRot="1" noChangeAspect="1" noMove="1" noResize="1" noEditPoints="1" noAdjustHandles="1" noChangeArrowheads="1" noChangeShapeType="1" noTextEdit="1"/>
              </p:cNvSpPr>
              <p:nvPr/>
            </p:nvSpPr>
            <p:spPr>
              <a:xfrm>
                <a:off x="5862628" y="1202144"/>
                <a:ext cx="2986679" cy="1369606"/>
              </a:xfrm>
              <a:prstGeom prst="rect">
                <a:avLst/>
              </a:prstGeom>
              <a:blipFill>
                <a:blip r:embed="rId22"/>
                <a:stretch>
                  <a:fillRect/>
                </a:stretch>
              </a:blipFill>
            </p:spPr>
            <p:txBody>
              <a:bodyPr/>
              <a:lstStyle/>
              <a:p>
                <a:r>
                  <a:rPr lang="en-GB">
                    <a:noFill/>
                  </a:rPr>
                  <a:t> </a:t>
                </a:r>
              </a:p>
            </p:txBody>
          </p:sp>
        </mc:Fallback>
      </mc:AlternateContent>
      <p:sp>
        <p:nvSpPr>
          <p:cNvPr id="42" name="TextBox 41">
            <a:extLst>
              <a:ext uri="{FF2B5EF4-FFF2-40B4-BE49-F238E27FC236}">
                <a16:creationId xmlns:a16="http://schemas.microsoft.com/office/drawing/2014/main" id="{E79805DA-CC83-E820-3499-A71D59456BA4}"/>
              </a:ext>
            </a:extLst>
          </p:cNvPr>
          <p:cNvSpPr txBox="1"/>
          <p:nvPr/>
        </p:nvSpPr>
        <p:spPr>
          <a:xfrm>
            <a:off x="1113445" y="2883813"/>
            <a:ext cx="4907754" cy="692497"/>
          </a:xfrm>
          <a:prstGeom prst="rect">
            <a:avLst/>
          </a:prstGeom>
          <a:noFill/>
        </p:spPr>
        <p:txBody>
          <a:bodyPr wrap="none" lIns="274320" tIns="205740" rIns="274320" bIns="205740" rtlCol="0">
            <a:spAutoFit/>
          </a:bodyPr>
          <a:lstStyle/>
          <a:p>
            <a:pPr defTabSz="685800">
              <a:spcAft>
                <a:spcPts val="600"/>
              </a:spcAft>
            </a:pPr>
            <a:r>
              <a:rPr lang="en-US" b="1" dirty="0">
                <a:solidFill>
                  <a:srgbClr val="343A40"/>
                </a:solidFill>
                <a:latin typeface="Helvetica" pitchFamily="2" charset="0"/>
              </a:rPr>
              <a:t>2. Charge neutralization (within ~10 </a:t>
            </a:r>
            <a:r>
              <a:rPr lang="en-US" b="1" dirty="0" err="1">
                <a:solidFill>
                  <a:srgbClr val="343A40"/>
                </a:solidFill>
                <a:latin typeface="Helvetica" pitchFamily="2" charset="0"/>
              </a:rPr>
              <a:t>ps</a:t>
            </a:r>
            <a:r>
              <a:rPr lang="en-US" b="1" dirty="0">
                <a:solidFill>
                  <a:srgbClr val="343A40"/>
                </a:solidFill>
                <a:latin typeface="Helvetica" pitchFamily="2" charset="0"/>
              </a:rPr>
              <a:t>) </a:t>
            </a:r>
          </a:p>
        </p:txBody>
      </p:sp>
      <p:sp>
        <p:nvSpPr>
          <p:cNvPr id="43" name="Triangle 42">
            <a:extLst>
              <a:ext uri="{FF2B5EF4-FFF2-40B4-BE49-F238E27FC236}">
                <a16:creationId xmlns:a16="http://schemas.microsoft.com/office/drawing/2014/main" id="{0DA96A37-AEF9-C78A-3D1C-ED07DF8F25A8}"/>
              </a:ext>
            </a:extLst>
          </p:cNvPr>
          <p:cNvSpPr/>
          <p:nvPr/>
        </p:nvSpPr>
        <p:spPr>
          <a:xfrm rot="5400000">
            <a:off x="4699425" y="3726403"/>
            <a:ext cx="1596029" cy="685800"/>
          </a:xfrm>
          <a:prstGeom prst="triangle">
            <a:avLst/>
          </a:prstGeom>
          <a:solidFill>
            <a:schemeClr val="accent5">
              <a:lumMod val="40000"/>
              <a:lumOff val="60000"/>
              <a:alpha val="5049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Aptos" panose="02110004020202020204"/>
            </a:endParaRPr>
          </a:p>
        </p:txBody>
      </p:sp>
      <p:sp>
        <p:nvSpPr>
          <p:cNvPr id="44" name="Rectangle 43">
            <a:extLst>
              <a:ext uri="{FF2B5EF4-FFF2-40B4-BE49-F238E27FC236}">
                <a16:creationId xmlns:a16="http://schemas.microsoft.com/office/drawing/2014/main" id="{152ACB27-59A0-30DF-4F0D-540DA1006ABD}"/>
              </a:ext>
            </a:extLst>
          </p:cNvPr>
          <p:cNvSpPr/>
          <p:nvPr/>
        </p:nvSpPr>
        <p:spPr>
          <a:xfrm>
            <a:off x="1471570" y="3648117"/>
            <a:ext cx="3675731" cy="866775"/>
          </a:xfrm>
          <a:prstGeom prst="rect">
            <a:avLst/>
          </a:prstGeom>
          <a:solidFill>
            <a:schemeClr val="accent5">
              <a:lumMod val="40000"/>
              <a:lumOff val="60000"/>
              <a:alpha val="5049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Aptos" panose="02110004020202020204"/>
            </a:endParaRPr>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5F5A1A9D-EA82-6633-8E8B-C1AEE7A4E8BE}"/>
                  </a:ext>
                </a:extLst>
              </p:cNvPr>
              <p:cNvSpPr txBox="1"/>
              <p:nvPr/>
            </p:nvSpPr>
            <p:spPr>
              <a:xfrm>
                <a:off x="1385620" y="3634572"/>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45" name="TextBox 44">
                <a:extLst>
                  <a:ext uri="{FF2B5EF4-FFF2-40B4-BE49-F238E27FC236}">
                    <a16:creationId xmlns:a16="http://schemas.microsoft.com/office/drawing/2014/main" id="{5F5A1A9D-EA82-6633-8E8B-C1AEE7A4E8BE}"/>
                  </a:ext>
                </a:extLst>
              </p:cNvPr>
              <p:cNvSpPr txBox="1">
                <a:spLocks noRot="1" noChangeAspect="1" noMove="1" noResize="1" noEditPoints="1" noAdjustHandles="1" noChangeArrowheads="1" noChangeShapeType="1" noTextEdit="1"/>
              </p:cNvSpPr>
              <p:nvPr/>
            </p:nvSpPr>
            <p:spPr>
              <a:xfrm>
                <a:off x="1385620" y="3634572"/>
                <a:ext cx="826060" cy="711733"/>
              </a:xfrm>
              <a:prstGeom prst="rect">
                <a:avLst/>
              </a:prstGeom>
              <a:blipFill>
                <a:blip r:embed="rId2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F376CFCC-A3DE-B207-EF76-6B34EFB4CCA0}"/>
                  </a:ext>
                </a:extLst>
              </p:cNvPr>
              <p:cNvSpPr txBox="1"/>
              <p:nvPr/>
            </p:nvSpPr>
            <p:spPr>
              <a:xfrm>
                <a:off x="2043923" y="3883005"/>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46" name="TextBox 45">
                <a:extLst>
                  <a:ext uri="{FF2B5EF4-FFF2-40B4-BE49-F238E27FC236}">
                    <a16:creationId xmlns:a16="http://schemas.microsoft.com/office/drawing/2014/main" id="{F376CFCC-A3DE-B207-EF76-6B34EFB4CCA0}"/>
                  </a:ext>
                </a:extLst>
              </p:cNvPr>
              <p:cNvSpPr txBox="1">
                <a:spLocks noRot="1" noChangeAspect="1" noMove="1" noResize="1" noEditPoints="1" noAdjustHandles="1" noChangeArrowheads="1" noChangeShapeType="1" noTextEdit="1"/>
              </p:cNvSpPr>
              <p:nvPr/>
            </p:nvSpPr>
            <p:spPr>
              <a:xfrm>
                <a:off x="2043923" y="3883005"/>
                <a:ext cx="826060" cy="711733"/>
              </a:xfrm>
              <a:prstGeom prst="rect">
                <a:avLst/>
              </a:prstGeom>
              <a:blipFill>
                <a:blip r:embed="rId2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94FC040A-D040-F400-C6C5-677308730073}"/>
                  </a:ext>
                </a:extLst>
              </p:cNvPr>
              <p:cNvSpPr txBox="1"/>
              <p:nvPr/>
            </p:nvSpPr>
            <p:spPr>
              <a:xfrm>
                <a:off x="2711808" y="3797901"/>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47" name="TextBox 46">
                <a:extLst>
                  <a:ext uri="{FF2B5EF4-FFF2-40B4-BE49-F238E27FC236}">
                    <a16:creationId xmlns:a16="http://schemas.microsoft.com/office/drawing/2014/main" id="{94FC040A-D040-F400-C6C5-677308730073}"/>
                  </a:ext>
                </a:extLst>
              </p:cNvPr>
              <p:cNvSpPr txBox="1">
                <a:spLocks noRot="1" noChangeAspect="1" noMove="1" noResize="1" noEditPoints="1" noAdjustHandles="1" noChangeArrowheads="1" noChangeShapeType="1" noTextEdit="1"/>
              </p:cNvSpPr>
              <p:nvPr/>
            </p:nvSpPr>
            <p:spPr>
              <a:xfrm>
                <a:off x="2711808" y="3797901"/>
                <a:ext cx="826060" cy="711733"/>
              </a:xfrm>
              <a:prstGeom prst="rect">
                <a:avLst/>
              </a:prstGeom>
              <a:blipFill>
                <a:blip r:embed="rId2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3F27DBAA-F54B-BF33-81CE-171484D062D9}"/>
                  </a:ext>
                </a:extLst>
              </p:cNvPr>
              <p:cNvSpPr txBox="1"/>
              <p:nvPr/>
            </p:nvSpPr>
            <p:spPr>
              <a:xfrm>
                <a:off x="3277756" y="3506177"/>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48" name="TextBox 47">
                <a:extLst>
                  <a:ext uri="{FF2B5EF4-FFF2-40B4-BE49-F238E27FC236}">
                    <a16:creationId xmlns:a16="http://schemas.microsoft.com/office/drawing/2014/main" id="{3F27DBAA-F54B-BF33-81CE-171484D062D9}"/>
                  </a:ext>
                </a:extLst>
              </p:cNvPr>
              <p:cNvSpPr txBox="1">
                <a:spLocks noRot="1" noChangeAspect="1" noMove="1" noResize="1" noEditPoints="1" noAdjustHandles="1" noChangeArrowheads="1" noChangeShapeType="1" noTextEdit="1"/>
              </p:cNvSpPr>
              <p:nvPr/>
            </p:nvSpPr>
            <p:spPr>
              <a:xfrm>
                <a:off x="3277756" y="3506177"/>
                <a:ext cx="826060" cy="711733"/>
              </a:xfrm>
              <a:prstGeom prst="rect">
                <a:avLst/>
              </a:prstGeom>
              <a:blipFill>
                <a:blip r:embed="rId2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32DD636E-CDEB-7981-EE1F-5EA7D8F2B60E}"/>
                  </a:ext>
                </a:extLst>
              </p:cNvPr>
              <p:cNvSpPr txBox="1"/>
              <p:nvPr/>
            </p:nvSpPr>
            <p:spPr>
              <a:xfrm>
                <a:off x="3764406" y="3801100"/>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49" name="TextBox 48">
                <a:extLst>
                  <a:ext uri="{FF2B5EF4-FFF2-40B4-BE49-F238E27FC236}">
                    <a16:creationId xmlns:a16="http://schemas.microsoft.com/office/drawing/2014/main" id="{32DD636E-CDEB-7981-EE1F-5EA7D8F2B60E}"/>
                  </a:ext>
                </a:extLst>
              </p:cNvPr>
              <p:cNvSpPr txBox="1">
                <a:spLocks noRot="1" noChangeAspect="1" noMove="1" noResize="1" noEditPoints="1" noAdjustHandles="1" noChangeArrowheads="1" noChangeShapeType="1" noTextEdit="1"/>
              </p:cNvSpPr>
              <p:nvPr/>
            </p:nvSpPr>
            <p:spPr>
              <a:xfrm>
                <a:off x="3764406" y="3801100"/>
                <a:ext cx="826060" cy="711733"/>
              </a:xfrm>
              <a:prstGeom prst="rect">
                <a:avLst/>
              </a:prstGeom>
              <a:blipFill>
                <a:blip r:embed="rId2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9A35B90F-98D4-12E0-3B5F-E7544A7511BC}"/>
                  </a:ext>
                </a:extLst>
              </p:cNvPr>
              <p:cNvSpPr txBox="1"/>
              <p:nvPr/>
            </p:nvSpPr>
            <p:spPr>
              <a:xfrm>
                <a:off x="4509859" y="3879785"/>
                <a:ext cx="826060"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0000"/>
                              </a:solidFill>
                              <a:latin typeface="Cambria Math" panose="02040503050406030204" pitchFamily="18" charset="0"/>
                            </a:rPr>
                          </m:ctrlPr>
                        </m:sSupPr>
                        <m:e>
                          <m:r>
                            <a:rPr lang="en-US" sz="1425" b="1" i="1">
                              <a:solidFill>
                                <a:srgbClr val="FF0000"/>
                              </a:solidFill>
                              <a:latin typeface="Cambria Math" panose="02040503050406030204" pitchFamily="18" charset="0"/>
                              <a:ea typeface="Cambria Math" panose="02040503050406030204" pitchFamily="18" charset="0"/>
                            </a:rPr>
                            <m:t>𝝁</m:t>
                          </m:r>
                        </m:e>
                        <m:sup>
                          <m:r>
                            <a:rPr lang="en-US" sz="1425" b="1" i="1">
                              <a:solidFill>
                                <a:srgbClr val="FF0000"/>
                              </a:solidFill>
                              <a:latin typeface="Cambria Math" panose="02040503050406030204" pitchFamily="18" charset="0"/>
                            </a:rPr>
                            <m:t>+</m:t>
                          </m:r>
                        </m:sup>
                      </m:sSup>
                    </m:oMath>
                  </m:oMathPara>
                </a14:m>
                <a:endParaRPr lang="en-US" sz="1425" b="1" dirty="0">
                  <a:solidFill>
                    <a:srgbClr val="FF0000"/>
                  </a:solidFill>
                  <a:latin typeface="Helvetica" pitchFamily="2" charset="0"/>
                </a:endParaRPr>
              </a:p>
            </p:txBody>
          </p:sp>
        </mc:Choice>
        <mc:Fallback xmlns="">
          <p:sp>
            <p:nvSpPr>
              <p:cNvPr id="50" name="TextBox 49">
                <a:extLst>
                  <a:ext uri="{FF2B5EF4-FFF2-40B4-BE49-F238E27FC236}">
                    <a16:creationId xmlns:a16="http://schemas.microsoft.com/office/drawing/2014/main" id="{9A35B90F-98D4-12E0-3B5F-E7544A7511BC}"/>
                  </a:ext>
                </a:extLst>
              </p:cNvPr>
              <p:cNvSpPr txBox="1">
                <a:spLocks noRot="1" noChangeAspect="1" noMove="1" noResize="1" noEditPoints="1" noAdjustHandles="1" noChangeArrowheads="1" noChangeShapeType="1" noTextEdit="1"/>
              </p:cNvSpPr>
              <p:nvPr/>
            </p:nvSpPr>
            <p:spPr>
              <a:xfrm>
                <a:off x="4509859" y="3879785"/>
                <a:ext cx="826060" cy="711733"/>
              </a:xfrm>
              <a:prstGeom prst="rect">
                <a:avLst/>
              </a:prstGeom>
              <a:blipFill>
                <a:blip r:embed="rId2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5DDF5E81-A090-9CA4-F0BC-0B364F368BD0}"/>
                  </a:ext>
                </a:extLst>
              </p:cNvPr>
              <p:cNvSpPr txBox="1"/>
              <p:nvPr/>
            </p:nvSpPr>
            <p:spPr>
              <a:xfrm>
                <a:off x="1372580" y="4402709"/>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51" name="TextBox 50">
                <a:extLst>
                  <a:ext uri="{FF2B5EF4-FFF2-40B4-BE49-F238E27FC236}">
                    <a16:creationId xmlns:a16="http://schemas.microsoft.com/office/drawing/2014/main" id="{5DDF5E81-A090-9CA4-F0BC-0B364F368BD0}"/>
                  </a:ext>
                </a:extLst>
              </p:cNvPr>
              <p:cNvSpPr txBox="1">
                <a:spLocks noRot="1" noChangeAspect="1" noMove="1" noResize="1" noEditPoints="1" noAdjustHandles="1" noChangeArrowheads="1" noChangeShapeType="1" noTextEdit="1"/>
              </p:cNvSpPr>
              <p:nvPr/>
            </p:nvSpPr>
            <p:spPr>
              <a:xfrm>
                <a:off x="1372580" y="4402709"/>
                <a:ext cx="749564" cy="711733"/>
              </a:xfrm>
              <a:prstGeom prst="rect">
                <a:avLst/>
              </a:prstGeom>
              <a:blipFill>
                <a:blip r:embed="rId2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56666E16-4C24-44DE-68E9-0A434772CA0C}"/>
                  </a:ext>
                </a:extLst>
              </p:cNvPr>
              <p:cNvSpPr txBox="1"/>
              <p:nvPr/>
            </p:nvSpPr>
            <p:spPr>
              <a:xfrm>
                <a:off x="2357195" y="4053372"/>
                <a:ext cx="811632"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0432FF"/>
                              </a:solidFill>
                              <a:latin typeface="Cambria Math" panose="02040503050406030204" pitchFamily="18" charset="0"/>
                              <a:ea typeface="Cambria Math" panose="02040503050406030204" pitchFamily="18" charset="0"/>
                            </a:rPr>
                          </m:ctrlPr>
                        </m:sSupPr>
                        <m:e>
                          <m:r>
                            <a:rPr lang="en-US" sz="1425" b="1" i="1">
                              <a:solidFill>
                                <a:srgbClr val="0432FF"/>
                              </a:solidFill>
                              <a:latin typeface="Cambria Math" panose="02040503050406030204" pitchFamily="18" charset="0"/>
                              <a:ea typeface="Cambria Math" panose="02040503050406030204" pitchFamily="18" charset="0"/>
                            </a:rPr>
                            <m:t>𝒆</m:t>
                          </m:r>
                        </m:e>
                        <m:sup>
                          <m:r>
                            <a:rPr lang="en-US" sz="1425" b="1" i="1">
                              <a:solidFill>
                                <a:srgbClr val="0432FF"/>
                              </a:solidFill>
                              <a:latin typeface="Cambria Math" panose="02040503050406030204" pitchFamily="18" charset="0"/>
                              <a:ea typeface="Cambria Math" panose="02040503050406030204" pitchFamily="18" charset="0"/>
                            </a:rPr>
                            <m:t>−</m:t>
                          </m:r>
                        </m:sup>
                      </m:sSup>
                    </m:oMath>
                  </m:oMathPara>
                </a14:m>
                <a:endParaRPr lang="en-US" sz="1425" b="1" dirty="0">
                  <a:solidFill>
                    <a:srgbClr val="0432FF"/>
                  </a:solidFill>
                  <a:latin typeface="Helvetica" pitchFamily="2" charset="0"/>
                </a:endParaRPr>
              </a:p>
            </p:txBody>
          </p:sp>
        </mc:Choice>
        <mc:Fallback xmlns="">
          <p:sp>
            <p:nvSpPr>
              <p:cNvPr id="53" name="TextBox 52">
                <a:extLst>
                  <a:ext uri="{FF2B5EF4-FFF2-40B4-BE49-F238E27FC236}">
                    <a16:creationId xmlns:a16="http://schemas.microsoft.com/office/drawing/2014/main" id="{56666E16-4C24-44DE-68E9-0A434772CA0C}"/>
                  </a:ext>
                </a:extLst>
              </p:cNvPr>
              <p:cNvSpPr txBox="1">
                <a:spLocks noRot="1" noChangeAspect="1" noMove="1" noResize="1" noEditPoints="1" noAdjustHandles="1" noChangeArrowheads="1" noChangeShapeType="1" noTextEdit="1"/>
              </p:cNvSpPr>
              <p:nvPr/>
            </p:nvSpPr>
            <p:spPr>
              <a:xfrm>
                <a:off x="2357195" y="4053372"/>
                <a:ext cx="811632" cy="711733"/>
              </a:xfrm>
              <a:prstGeom prst="rect">
                <a:avLst/>
              </a:prstGeom>
              <a:blipFill>
                <a:blip r:embed="rId3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5E56F314-3772-423C-02E3-61EBE3603DA8}"/>
                  </a:ext>
                </a:extLst>
              </p:cNvPr>
              <p:cNvSpPr txBox="1"/>
              <p:nvPr/>
            </p:nvSpPr>
            <p:spPr>
              <a:xfrm>
                <a:off x="2972780" y="3171210"/>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55" name="TextBox 54">
                <a:extLst>
                  <a:ext uri="{FF2B5EF4-FFF2-40B4-BE49-F238E27FC236}">
                    <a16:creationId xmlns:a16="http://schemas.microsoft.com/office/drawing/2014/main" id="{5E56F314-3772-423C-02E3-61EBE3603DA8}"/>
                  </a:ext>
                </a:extLst>
              </p:cNvPr>
              <p:cNvSpPr txBox="1">
                <a:spLocks noRot="1" noChangeAspect="1" noMove="1" noResize="1" noEditPoints="1" noAdjustHandles="1" noChangeArrowheads="1" noChangeShapeType="1" noTextEdit="1"/>
              </p:cNvSpPr>
              <p:nvPr/>
            </p:nvSpPr>
            <p:spPr>
              <a:xfrm>
                <a:off x="2972780" y="3171210"/>
                <a:ext cx="749564" cy="711733"/>
              </a:xfrm>
              <a:prstGeom prst="rect">
                <a:avLst/>
              </a:prstGeom>
              <a:blipFill>
                <a:blip r:embed="rId3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F73A846B-6FA4-79FE-33B7-19B45F0CF584}"/>
                  </a:ext>
                </a:extLst>
              </p:cNvPr>
              <p:cNvSpPr txBox="1"/>
              <p:nvPr/>
            </p:nvSpPr>
            <p:spPr>
              <a:xfrm>
                <a:off x="1952506" y="3351883"/>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56" name="TextBox 55">
                <a:extLst>
                  <a:ext uri="{FF2B5EF4-FFF2-40B4-BE49-F238E27FC236}">
                    <a16:creationId xmlns:a16="http://schemas.microsoft.com/office/drawing/2014/main" id="{F73A846B-6FA4-79FE-33B7-19B45F0CF584}"/>
                  </a:ext>
                </a:extLst>
              </p:cNvPr>
              <p:cNvSpPr txBox="1">
                <a:spLocks noRot="1" noChangeAspect="1" noMove="1" noResize="1" noEditPoints="1" noAdjustHandles="1" noChangeArrowheads="1" noChangeShapeType="1" noTextEdit="1"/>
              </p:cNvSpPr>
              <p:nvPr/>
            </p:nvSpPr>
            <p:spPr>
              <a:xfrm>
                <a:off x="1952506" y="3351883"/>
                <a:ext cx="749564" cy="711733"/>
              </a:xfrm>
              <a:prstGeom prst="rect">
                <a:avLst/>
              </a:prstGeom>
              <a:blipFill>
                <a:blip r:embed="rId3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F30BEAEF-E877-E790-9D7B-481977F946C2}"/>
                  </a:ext>
                </a:extLst>
              </p:cNvPr>
              <p:cNvSpPr txBox="1"/>
              <p:nvPr/>
            </p:nvSpPr>
            <p:spPr>
              <a:xfrm>
                <a:off x="2333311" y="4356714"/>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57" name="TextBox 56">
                <a:extLst>
                  <a:ext uri="{FF2B5EF4-FFF2-40B4-BE49-F238E27FC236}">
                    <a16:creationId xmlns:a16="http://schemas.microsoft.com/office/drawing/2014/main" id="{F30BEAEF-E877-E790-9D7B-481977F946C2}"/>
                  </a:ext>
                </a:extLst>
              </p:cNvPr>
              <p:cNvSpPr txBox="1">
                <a:spLocks noRot="1" noChangeAspect="1" noMove="1" noResize="1" noEditPoints="1" noAdjustHandles="1" noChangeArrowheads="1" noChangeShapeType="1" noTextEdit="1"/>
              </p:cNvSpPr>
              <p:nvPr/>
            </p:nvSpPr>
            <p:spPr>
              <a:xfrm>
                <a:off x="2333311" y="4356714"/>
                <a:ext cx="749564" cy="711733"/>
              </a:xfrm>
              <a:prstGeom prst="rect">
                <a:avLst/>
              </a:prstGeom>
              <a:blipFill>
                <a:blip r:embed="rId3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51EB24FE-8AB2-5CC2-7C75-F2AF3B4EC09D}"/>
                  </a:ext>
                </a:extLst>
              </p:cNvPr>
              <p:cNvSpPr txBox="1"/>
              <p:nvPr/>
            </p:nvSpPr>
            <p:spPr>
              <a:xfrm>
                <a:off x="3264400" y="4192232"/>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58" name="TextBox 57">
                <a:extLst>
                  <a:ext uri="{FF2B5EF4-FFF2-40B4-BE49-F238E27FC236}">
                    <a16:creationId xmlns:a16="http://schemas.microsoft.com/office/drawing/2014/main" id="{51EB24FE-8AB2-5CC2-7C75-F2AF3B4EC09D}"/>
                  </a:ext>
                </a:extLst>
              </p:cNvPr>
              <p:cNvSpPr txBox="1">
                <a:spLocks noRot="1" noChangeAspect="1" noMove="1" noResize="1" noEditPoints="1" noAdjustHandles="1" noChangeArrowheads="1" noChangeShapeType="1" noTextEdit="1"/>
              </p:cNvSpPr>
              <p:nvPr/>
            </p:nvSpPr>
            <p:spPr>
              <a:xfrm>
                <a:off x="3264400" y="4192232"/>
                <a:ext cx="749564" cy="711733"/>
              </a:xfrm>
              <a:prstGeom prst="rect">
                <a:avLst/>
              </a:prstGeom>
              <a:blipFill>
                <a:blip r:embed="rId3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CFEC8651-3F49-4783-AC49-416B1A290824}"/>
                  </a:ext>
                </a:extLst>
              </p:cNvPr>
              <p:cNvSpPr txBox="1"/>
              <p:nvPr/>
            </p:nvSpPr>
            <p:spPr>
              <a:xfrm>
                <a:off x="4111352" y="4019937"/>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60" name="TextBox 59">
                <a:extLst>
                  <a:ext uri="{FF2B5EF4-FFF2-40B4-BE49-F238E27FC236}">
                    <a16:creationId xmlns:a16="http://schemas.microsoft.com/office/drawing/2014/main" id="{CFEC8651-3F49-4783-AC49-416B1A290824}"/>
                  </a:ext>
                </a:extLst>
              </p:cNvPr>
              <p:cNvSpPr txBox="1">
                <a:spLocks noRot="1" noChangeAspect="1" noMove="1" noResize="1" noEditPoints="1" noAdjustHandles="1" noChangeArrowheads="1" noChangeShapeType="1" noTextEdit="1"/>
              </p:cNvSpPr>
              <p:nvPr/>
            </p:nvSpPr>
            <p:spPr>
              <a:xfrm>
                <a:off x="4111352" y="4019937"/>
                <a:ext cx="749564" cy="711733"/>
              </a:xfrm>
              <a:prstGeom prst="rect">
                <a:avLst/>
              </a:prstGeom>
              <a:blipFill>
                <a:blip r:embed="rId3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1" name="TextBox 60">
                <a:extLst>
                  <a:ext uri="{FF2B5EF4-FFF2-40B4-BE49-F238E27FC236}">
                    <a16:creationId xmlns:a16="http://schemas.microsoft.com/office/drawing/2014/main" id="{29CBE792-C6C3-D854-4DA4-B7A1F3FB92E6}"/>
                  </a:ext>
                </a:extLst>
              </p:cNvPr>
              <p:cNvSpPr txBox="1"/>
              <p:nvPr/>
            </p:nvSpPr>
            <p:spPr>
              <a:xfrm>
                <a:off x="4597911" y="4274844"/>
                <a:ext cx="74956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r>
                        <a:rPr lang="en-US" sz="1425" b="1" i="1">
                          <a:solidFill>
                            <a:srgbClr val="0432FF"/>
                          </a:solidFill>
                          <a:latin typeface="Cambria Math" panose="02040503050406030204" pitchFamily="18" charset="0"/>
                        </a:rPr>
                        <m:t>𝑯</m:t>
                      </m:r>
                    </m:oMath>
                  </m:oMathPara>
                </a14:m>
                <a:endParaRPr lang="en-US" sz="1425" b="1" dirty="0">
                  <a:solidFill>
                    <a:srgbClr val="0432FF"/>
                  </a:solidFill>
                  <a:latin typeface="Helvetica" pitchFamily="2" charset="0"/>
                </a:endParaRPr>
              </a:p>
            </p:txBody>
          </p:sp>
        </mc:Choice>
        <mc:Fallback xmlns="">
          <p:sp>
            <p:nvSpPr>
              <p:cNvPr id="61" name="TextBox 60">
                <a:extLst>
                  <a:ext uri="{FF2B5EF4-FFF2-40B4-BE49-F238E27FC236}">
                    <a16:creationId xmlns:a16="http://schemas.microsoft.com/office/drawing/2014/main" id="{29CBE792-C6C3-D854-4DA4-B7A1F3FB92E6}"/>
                  </a:ext>
                </a:extLst>
              </p:cNvPr>
              <p:cNvSpPr txBox="1">
                <a:spLocks noRot="1" noChangeAspect="1" noMove="1" noResize="1" noEditPoints="1" noAdjustHandles="1" noChangeArrowheads="1" noChangeShapeType="1" noTextEdit="1"/>
              </p:cNvSpPr>
              <p:nvPr/>
            </p:nvSpPr>
            <p:spPr>
              <a:xfrm>
                <a:off x="4597911" y="4274844"/>
                <a:ext cx="749564" cy="711733"/>
              </a:xfrm>
              <a:prstGeom prst="rect">
                <a:avLst/>
              </a:prstGeom>
              <a:blipFill>
                <a:blip r:embed="rId36"/>
                <a:stretch>
                  <a:fillRect/>
                </a:stretch>
              </a:blipFill>
            </p:spPr>
            <p:txBody>
              <a:bodyPr/>
              <a:lstStyle/>
              <a:p>
                <a:r>
                  <a:rPr lang="en-GB">
                    <a:noFill/>
                  </a:rPr>
                  <a:t> </a:t>
                </a:r>
              </a:p>
            </p:txBody>
          </p:sp>
        </mc:Fallback>
      </mc:AlternateContent>
      <p:cxnSp>
        <p:nvCxnSpPr>
          <p:cNvPr id="62" name="Straight Arrow Connector 61">
            <a:extLst>
              <a:ext uri="{FF2B5EF4-FFF2-40B4-BE49-F238E27FC236}">
                <a16:creationId xmlns:a16="http://schemas.microsoft.com/office/drawing/2014/main" id="{70A0C5CC-8F1A-C883-A58C-CB91EF512E8C}"/>
              </a:ext>
            </a:extLst>
          </p:cNvPr>
          <p:cNvCxnSpPr/>
          <p:nvPr/>
        </p:nvCxnSpPr>
        <p:spPr>
          <a:xfrm>
            <a:off x="2471158" y="4245053"/>
            <a:ext cx="123443" cy="111661"/>
          </a:xfrm>
          <a:prstGeom prst="straightConnector1">
            <a:avLst/>
          </a:prstGeom>
          <a:ln>
            <a:solidFill>
              <a:srgbClr val="FF0000"/>
            </a:solidFill>
            <a:prstDash val="sysDot"/>
            <a:headEnd type="none"/>
            <a:tailEnd type="none"/>
          </a:ln>
        </p:spPr>
        <p:style>
          <a:lnRef idx="2">
            <a:schemeClr val="accent1"/>
          </a:lnRef>
          <a:fillRef idx="0">
            <a:schemeClr val="accent1"/>
          </a:fillRef>
          <a:effectRef idx="1">
            <a:schemeClr val="accent1"/>
          </a:effectRef>
          <a:fontRef idx="minor">
            <a:schemeClr val="tx1"/>
          </a:fontRef>
        </p:style>
      </p:cxnSp>
      <p:cxnSp>
        <p:nvCxnSpPr>
          <p:cNvPr id="63" name="Straight Arrow Connector 62">
            <a:extLst>
              <a:ext uri="{FF2B5EF4-FFF2-40B4-BE49-F238E27FC236}">
                <a16:creationId xmlns:a16="http://schemas.microsoft.com/office/drawing/2014/main" id="{0EF8A582-A580-74AB-64D6-9977ADB11CE5}"/>
              </a:ext>
            </a:extLst>
          </p:cNvPr>
          <p:cNvCxnSpPr>
            <a:cxnSpLocks/>
          </p:cNvCxnSpPr>
          <p:nvPr/>
        </p:nvCxnSpPr>
        <p:spPr>
          <a:xfrm>
            <a:off x="1880608" y="3968828"/>
            <a:ext cx="116564" cy="23936"/>
          </a:xfrm>
          <a:prstGeom prst="straightConnector1">
            <a:avLst/>
          </a:prstGeom>
          <a:ln>
            <a:solidFill>
              <a:srgbClr val="FF0000"/>
            </a:solidFill>
            <a:prstDash val="sysDot"/>
            <a:headEnd type="none"/>
            <a:tailEnd type="non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65" name="TextBox 64">
                <a:extLst>
                  <a:ext uri="{FF2B5EF4-FFF2-40B4-BE49-F238E27FC236}">
                    <a16:creationId xmlns:a16="http://schemas.microsoft.com/office/drawing/2014/main" id="{5C1822BA-5B93-4853-0574-8B9D7E560F23}"/>
                  </a:ext>
                </a:extLst>
              </p:cNvPr>
              <p:cNvSpPr txBox="1"/>
              <p:nvPr/>
            </p:nvSpPr>
            <p:spPr>
              <a:xfrm>
                <a:off x="1738070" y="3681897"/>
                <a:ext cx="811632"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0432FF"/>
                              </a:solidFill>
                              <a:latin typeface="Cambria Math" panose="02040503050406030204" pitchFamily="18" charset="0"/>
                              <a:ea typeface="Cambria Math" panose="02040503050406030204" pitchFamily="18" charset="0"/>
                            </a:rPr>
                          </m:ctrlPr>
                        </m:sSupPr>
                        <m:e>
                          <m:r>
                            <a:rPr lang="en-US" sz="1425" b="1" i="1">
                              <a:solidFill>
                                <a:srgbClr val="0432FF"/>
                              </a:solidFill>
                              <a:latin typeface="Cambria Math" panose="02040503050406030204" pitchFamily="18" charset="0"/>
                              <a:ea typeface="Cambria Math" panose="02040503050406030204" pitchFamily="18" charset="0"/>
                            </a:rPr>
                            <m:t>𝒆</m:t>
                          </m:r>
                        </m:e>
                        <m:sup>
                          <m:r>
                            <a:rPr lang="en-US" sz="1425" b="1" i="1">
                              <a:solidFill>
                                <a:srgbClr val="0432FF"/>
                              </a:solidFill>
                              <a:latin typeface="Cambria Math" panose="02040503050406030204" pitchFamily="18" charset="0"/>
                              <a:ea typeface="Cambria Math" panose="02040503050406030204" pitchFamily="18" charset="0"/>
                            </a:rPr>
                            <m:t>−</m:t>
                          </m:r>
                        </m:sup>
                      </m:sSup>
                    </m:oMath>
                  </m:oMathPara>
                </a14:m>
                <a:endParaRPr lang="en-US" sz="1425" b="1" dirty="0">
                  <a:solidFill>
                    <a:srgbClr val="0432FF"/>
                  </a:solidFill>
                  <a:latin typeface="Helvetica" pitchFamily="2" charset="0"/>
                </a:endParaRPr>
              </a:p>
            </p:txBody>
          </p:sp>
        </mc:Choice>
        <mc:Fallback xmlns="">
          <p:sp>
            <p:nvSpPr>
              <p:cNvPr id="65" name="TextBox 64">
                <a:extLst>
                  <a:ext uri="{FF2B5EF4-FFF2-40B4-BE49-F238E27FC236}">
                    <a16:creationId xmlns:a16="http://schemas.microsoft.com/office/drawing/2014/main" id="{5C1822BA-5B93-4853-0574-8B9D7E560F23}"/>
                  </a:ext>
                </a:extLst>
              </p:cNvPr>
              <p:cNvSpPr txBox="1">
                <a:spLocks noRot="1" noChangeAspect="1" noMove="1" noResize="1" noEditPoints="1" noAdjustHandles="1" noChangeArrowheads="1" noChangeShapeType="1" noTextEdit="1"/>
              </p:cNvSpPr>
              <p:nvPr/>
            </p:nvSpPr>
            <p:spPr>
              <a:xfrm>
                <a:off x="1738070" y="3681897"/>
                <a:ext cx="811632" cy="711733"/>
              </a:xfrm>
              <a:prstGeom prst="rect">
                <a:avLst/>
              </a:prstGeom>
              <a:blipFill>
                <a:blip r:embed="rId3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19867046-85D9-D3C2-DB94-82A7FE27F210}"/>
                  </a:ext>
                </a:extLst>
              </p:cNvPr>
              <p:cNvSpPr txBox="1"/>
              <p:nvPr/>
            </p:nvSpPr>
            <p:spPr>
              <a:xfrm>
                <a:off x="2574826" y="4137836"/>
                <a:ext cx="85491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C000"/>
                              </a:solidFill>
                              <a:latin typeface="Cambria Math" panose="02040503050406030204" pitchFamily="18" charset="0"/>
                            </a:rPr>
                          </m:ctrlPr>
                        </m:sSupPr>
                        <m:e>
                          <m:r>
                            <a:rPr lang="en-US" sz="1425" b="1" i="1">
                              <a:solidFill>
                                <a:srgbClr val="FFC000"/>
                              </a:solidFill>
                              <a:latin typeface="Cambria Math" panose="02040503050406030204" pitchFamily="18" charset="0"/>
                            </a:rPr>
                            <m:t>𝑯</m:t>
                          </m:r>
                        </m:e>
                        <m:sup>
                          <m:r>
                            <a:rPr lang="en-US" sz="1425" b="1" i="1">
                              <a:solidFill>
                                <a:srgbClr val="FFC000"/>
                              </a:solidFill>
                              <a:latin typeface="Cambria Math" panose="02040503050406030204" pitchFamily="18" charset="0"/>
                            </a:rPr>
                            <m:t>+</m:t>
                          </m:r>
                        </m:sup>
                      </m:sSup>
                    </m:oMath>
                  </m:oMathPara>
                </a14:m>
                <a:endParaRPr lang="en-US" sz="1425" b="1" dirty="0">
                  <a:solidFill>
                    <a:srgbClr val="FFC000"/>
                  </a:solidFill>
                  <a:latin typeface="Helvetica" pitchFamily="2" charset="0"/>
                </a:endParaRPr>
              </a:p>
            </p:txBody>
          </p:sp>
        </mc:Choice>
        <mc:Fallback xmlns="">
          <p:sp>
            <p:nvSpPr>
              <p:cNvPr id="66" name="TextBox 65">
                <a:extLst>
                  <a:ext uri="{FF2B5EF4-FFF2-40B4-BE49-F238E27FC236}">
                    <a16:creationId xmlns:a16="http://schemas.microsoft.com/office/drawing/2014/main" id="{19867046-85D9-D3C2-DB94-82A7FE27F210}"/>
                  </a:ext>
                </a:extLst>
              </p:cNvPr>
              <p:cNvSpPr txBox="1">
                <a:spLocks noRot="1" noChangeAspect="1" noMove="1" noResize="1" noEditPoints="1" noAdjustHandles="1" noChangeArrowheads="1" noChangeShapeType="1" noTextEdit="1"/>
              </p:cNvSpPr>
              <p:nvPr/>
            </p:nvSpPr>
            <p:spPr>
              <a:xfrm>
                <a:off x="2574826" y="4137836"/>
                <a:ext cx="854914" cy="711733"/>
              </a:xfrm>
              <a:prstGeom prst="rect">
                <a:avLst/>
              </a:prstGeom>
              <a:blipFill>
                <a:blip r:embed="rId3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13F1128C-1010-3AAD-38A7-1D43351EDE7C}"/>
                  </a:ext>
                </a:extLst>
              </p:cNvPr>
              <p:cNvSpPr txBox="1"/>
              <p:nvPr/>
            </p:nvSpPr>
            <p:spPr>
              <a:xfrm>
                <a:off x="1508155" y="3958557"/>
                <a:ext cx="85491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C000"/>
                              </a:solidFill>
                              <a:latin typeface="Cambria Math" panose="02040503050406030204" pitchFamily="18" charset="0"/>
                            </a:rPr>
                          </m:ctrlPr>
                        </m:sSupPr>
                        <m:e>
                          <m:r>
                            <a:rPr lang="en-US" sz="1425" b="1" i="1">
                              <a:solidFill>
                                <a:srgbClr val="FFC000"/>
                              </a:solidFill>
                              <a:latin typeface="Cambria Math" panose="02040503050406030204" pitchFamily="18" charset="0"/>
                            </a:rPr>
                            <m:t>𝑯</m:t>
                          </m:r>
                        </m:e>
                        <m:sup>
                          <m:r>
                            <a:rPr lang="en-US" sz="1425" b="1" i="1">
                              <a:solidFill>
                                <a:srgbClr val="FFC000"/>
                              </a:solidFill>
                              <a:latin typeface="Cambria Math" panose="02040503050406030204" pitchFamily="18" charset="0"/>
                            </a:rPr>
                            <m:t>+</m:t>
                          </m:r>
                        </m:sup>
                      </m:sSup>
                    </m:oMath>
                  </m:oMathPara>
                </a14:m>
                <a:endParaRPr lang="en-US" sz="1425" b="1" dirty="0">
                  <a:solidFill>
                    <a:srgbClr val="FFC000"/>
                  </a:solidFill>
                  <a:latin typeface="Helvetica" pitchFamily="2" charset="0"/>
                </a:endParaRPr>
              </a:p>
            </p:txBody>
          </p:sp>
        </mc:Choice>
        <mc:Fallback xmlns="">
          <p:sp>
            <p:nvSpPr>
              <p:cNvPr id="70" name="TextBox 69">
                <a:extLst>
                  <a:ext uri="{FF2B5EF4-FFF2-40B4-BE49-F238E27FC236}">
                    <a16:creationId xmlns:a16="http://schemas.microsoft.com/office/drawing/2014/main" id="{13F1128C-1010-3AAD-38A7-1D43351EDE7C}"/>
                  </a:ext>
                </a:extLst>
              </p:cNvPr>
              <p:cNvSpPr txBox="1">
                <a:spLocks noRot="1" noChangeAspect="1" noMove="1" noResize="1" noEditPoints="1" noAdjustHandles="1" noChangeArrowheads="1" noChangeShapeType="1" noTextEdit="1"/>
              </p:cNvSpPr>
              <p:nvPr/>
            </p:nvSpPr>
            <p:spPr>
              <a:xfrm>
                <a:off x="1508155" y="3958557"/>
                <a:ext cx="854914" cy="711733"/>
              </a:xfrm>
              <a:prstGeom prst="rect">
                <a:avLst/>
              </a:prstGeom>
              <a:blipFill>
                <a:blip r:embed="rId3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D946D550-3CE2-EA91-F47A-7AD525B9F366}"/>
                  </a:ext>
                </a:extLst>
              </p:cNvPr>
              <p:cNvSpPr txBox="1"/>
              <p:nvPr/>
            </p:nvSpPr>
            <p:spPr>
              <a:xfrm>
                <a:off x="1832216" y="4347656"/>
                <a:ext cx="85491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C000"/>
                              </a:solidFill>
                              <a:latin typeface="Cambria Math" panose="02040503050406030204" pitchFamily="18" charset="0"/>
                            </a:rPr>
                          </m:ctrlPr>
                        </m:sSupPr>
                        <m:e>
                          <m:r>
                            <a:rPr lang="en-US" sz="1425" b="1" i="1">
                              <a:solidFill>
                                <a:srgbClr val="FFC000"/>
                              </a:solidFill>
                              <a:latin typeface="Cambria Math" panose="02040503050406030204" pitchFamily="18" charset="0"/>
                            </a:rPr>
                            <m:t>𝑯</m:t>
                          </m:r>
                        </m:e>
                        <m:sup>
                          <m:r>
                            <a:rPr lang="en-US" sz="1425" b="1" i="1">
                              <a:solidFill>
                                <a:srgbClr val="FFC000"/>
                              </a:solidFill>
                              <a:latin typeface="Cambria Math" panose="02040503050406030204" pitchFamily="18" charset="0"/>
                            </a:rPr>
                            <m:t>+</m:t>
                          </m:r>
                        </m:sup>
                      </m:sSup>
                    </m:oMath>
                  </m:oMathPara>
                </a14:m>
                <a:endParaRPr lang="en-US" sz="1425" b="1" dirty="0">
                  <a:solidFill>
                    <a:srgbClr val="FFC000"/>
                  </a:solidFill>
                  <a:latin typeface="Helvetica" pitchFamily="2" charset="0"/>
                </a:endParaRPr>
              </a:p>
            </p:txBody>
          </p:sp>
        </mc:Choice>
        <mc:Fallback xmlns="">
          <p:sp>
            <p:nvSpPr>
              <p:cNvPr id="71" name="TextBox 70">
                <a:extLst>
                  <a:ext uri="{FF2B5EF4-FFF2-40B4-BE49-F238E27FC236}">
                    <a16:creationId xmlns:a16="http://schemas.microsoft.com/office/drawing/2014/main" id="{D946D550-3CE2-EA91-F47A-7AD525B9F366}"/>
                  </a:ext>
                </a:extLst>
              </p:cNvPr>
              <p:cNvSpPr txBox="1">
                <a:spLocks noRot="1" noChangeAspect="1" noMove="1" noResize="1" noEditPoints="1" noAdjustHandles="1" noChangeArrowheads="1" noChangeShapeType="1" noTextEdit="1"/>
              </p:cNvSpPr>
              <p:nvPr/>
            </p:nvSpPr>
            <p:spPr>
              <a:xfrm>
                <a:off x="1832216" y="4347656"/>
                <a:ext cx="854914" cy="711733"/>
              </a:xfrm>
              <a:prstGeom prst="rect">
                <a:avLst/>
              </a:prstGeom>
              <a:blipFill>
                <a:blip r:embed="rId4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7E15F87B-6EA9-5DCE-047C-DD97D5CDC862}"/>
                  </a:ext>
                </a:extLst>
              </p:cNvPr>
              <p:cNvSpPr txBox="1"/>
              <p:nvPr/>
            </p:nvSpPr>
            <p:spPr>
              <a:xfrm>
                <a:off x="2662156" y="3587456"/>
                <a:ext cx="811632"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0432FF"/>
                              </a:solidFill>
                              <a:latin typeface="Cambria Math" panose="02040503050406030204" pitchFamily="18" charset="0"/>
                              <a:ea typeface="Cambria Math" panose="02040503050406030204" pitchFamily="18" charset="0"/>
                            </a:rPr>
                          </m:ctrlPr>
                        </m:sSupPr>
                        <m:e>
                          <m:r>
                            <a:rPr lang="en-US" sz="1425" b="1" i="1">
                              <a:solidFill>
                                <a:srgbClr val="0432FF"/>
                              </a:solidFill>
                              <a:latin typeface="Cambria Math" panose="02040503050406030204" pitchFamily="18" charset="0"/>
                              <a:ea typeface="Cambria Math" panose="02040503050406030204" pitchFamily="18" charset="0"/>
                            </a:rPr>
                            <m:t>𝒆</m:t>
                          </m:r>
                        </m:e>
                        <m:sup>
                          <m:r>
                            <a:rPr lang="en-US" sz="1425" b="1" i="1">
                              <a:solidFill>
                                <a:srgbClr val="0432FF"/>
                              </a:solidFill>
                              <a:latin typeface="Cambria Math" panose="02040503050406030204" pitchFamily="18" charset="0"/>
                              <a:ea typeface="Cambria Math" panose="02040503050406030204" pitchFamily="18" charset="0"/>
                            </a:rPr>
                            <m:t>−</m:t>
                          </m:r>
                        </m:sup>
                      </m:sSup>
                    </m:oMath>
                  </m:oMathPara>
                </a14:m>
                <a:endParaRPr lang="en-US" sz="1425" b="1" dirty="0">
                  <a:solidFill>
                    <a:srgbClr val="0432FF"/>
                  </a:solidFill>
                  <a:latin typeface="Helvetica" pitchFamily="2" charset="0"/>
                </a:endParaRPr>
              </a:p>
            </p:txBody>
          </p:sp>
        </mc:Choice>
        <mc:Fallback xmlns="">
          <p:sp>
            <p:nvSpPr>
              <p:cNvPr id="72" name="TextBox 71">
                <a:extLst>
                  <a:ext uri="{FF2B5EF4-FFF2-40B4-BE49-F238E27FC236}">
                    <a16:creationId xmlns:a16="http://schemas.microsoft.com/office/drawing/2014/main" id="{7E15F87B-6EA9-5DCE-047C-DD97D5CDC862}"/>
                  </a:ext>
                </a:extLst>
              </p:cNvPr>
              <p:cNvSpPr txBox="1">
                <a:spLocks noRot="1" noChangeAspect="1" noMove="1" noResize="1" noEditPoints="1" noAdjustHandles="1" noChangeArrowheads="1" noChangeShapeType="1" noTextEdit="1"/>
              </p:cNvSpPr>
              <p:nvPr/>
            </p:nvSpPr>
            <p:spPr>
              <a:xfrm>
                <a:off x="2662156" y="3587456"/>
                <a:ext cx="811632" cy="711733"/>
              </a:xfrm>
              <a:prstGeom prst="rect">
                <a:avLst/>
              </a:prstGeom>
              <a:blipFill>
                <a:blip r:embed="rId4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CB34AB47-D55E-48BD-775E-B84A29E84418}"/>
                  </a:ext>
                </a:extLst>
              </p:cNvPr>
              <p:cNvSpPr txBox="1"/>
              <p:nvPr/>
            </p:nvSpPr>
            <p:spPr>
              <a:xfrm>
                <a:off x="3423499" y="3598602"/>
                <a:ext cx="811632"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0432FF"/>
                              </a:solidFill>
                              <a:latin typeface="Cambria Math" panose="02040503050406030204" pitchFamily="18" charset="0"/>
                              <a:ea typeface="Cambria Math" panose="02040503050406030204" pitchFamily="18" charset="0"/>
                            </a:rPr>
                          </m:ctrlPr>
                        </m:sSupPr>
                        <m:e>
                          <m:r>
                            <a:rPr lang="en-US" sz="1425" b="1" i="1">
                              <a:solidFill>
                                <a:srgbClr val="0432FF"/>
                              </a:solidFill>
                              <a:latin typeface="Cambria Math" panose="02040503050406030204" pitchFamily="18" charset="0"/>
                              <a:ea typeface="Cambria Math" panose="02040503050406030204" pitchFamily="18" charset="0"/>
                            </a:rPr>
                            <m:t>𝒆</m:t>
                          </m:r>
                        </m:e>
                        <m:sup>
                          <m:r>
                            <a:rPr lang="en-US" sz="1425" b="1" i="1">
                              <a:solidFill>
                                <a:srgbClr val="0432FF"/>
                              </a:solidFill>
                              <a:latin typeface="Cambria Math" panose="02040503050406030204" pitchFamily="18" charset="0"/>
                              <a:ea typeface="Cambria Math" panose="02040503050406030204" pitchFamily="18" charset="0"/>
                            </a:rPr>
                            <m:t>−</m:t>
                          </m:r>
                        </m:sup>
                      </m:sSup>
                    </m:oMath>
                  </m:oMathPara>
                </a14:m>
                <a:endParaRPr lang="en-US" sz="1425" b="1" dirty="0">
                  <a:solidFill>
                    <a:srgbClr val="0432FF"/>
                  </a:solidFill>
                  <a:latin typeface="Helvetica" pitchFamily="2" charset="0"/>
                </a:endParaRPr>
              </a:p>
            </p:txBody>
          </p:sp>
        </mc:Choice>
        <mc:Fallback xmlns="">
          <p:sp>
            <p:nvSpPr>
              <p:cNvPr id="73" name="TextBox 72">
                <a:extLst>
                  <a:ext uri="{FF2B5EF4-FFF2-40B4-BE49-F238E27FC236}">
                    <a16:creationId xmlns:a16="http://schemas.microsoft.com/office/drawing/2014/main" id="{CB34AB47-D55E-48BD-775E-B84A29E84418}"/>
                  </a:ext>
                </a:extLst>
              </p:cNvPr>
              <p:cNvSpPr txBox="1">
                <a:spLocks noRot="1" noChangeAspect="1" noMove="1" noResize="1" noEditPoints="1" noAdjustHandles="1" noChangeArrowheads="1" noChangeShapeType="1" noTextEdit="1"/>
              </p:cNvSpPr>
              <p:nvPr/>
            </p:nvSpPr>
            <p:spPr>
              <a:xfrm>
                <a:off x="3423499" y="3598602"/>
                <a:ext cx="811632" cy="711733"/>
              </a:xfrm>
              <a:prstGeom prst="rect">
                <a:avLst/>
              </a:prstGeom>
              <a:blipFill>
                <a:blip r:embed="rId4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4" name="TextBox 73">
                <a:extLst>
                  <a:ext uri="{FF2B5EF4-FFF2-40B4-BE49-F238E27FC236}">
                    <a16:creationId xmlns:a16="http://schemas.microsoft.com/office/drawing/2014/main" id="{3EE13059-06C7-5445-9933-0BCDBCE519BA}"/>
                  </a:ext>
                </a:extLst>
              </p:cNvPr>
              <p:cNvSpPr txBox="1"/>
              <p:nvPr/>
            </p:nvSpPr>
            <p:spPr>
              <a:xfrm>
                <a:off x="4097911" y="3781968"/>
                <a:ext cx="811632"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0432FF"/>
                              </a:solidFill>
                              <a:latin typeface="Cambria Math" panose="02040503050406030204" pitchFamily="18" charset="0"/>
                              <a:ea typeface="Cambria Math" panose="02040503050406030204" pitchFamily="18" charset="0"/>
                            </a:rPr>
                          </m:ctrlPr>
                        </m:sSupPr>
                        <m:e>
                          <m:r>
                            <a:rPr lang="en-US" sz="1425" b="1" i="1">
                              <a:solidFill>
                                <a:srgbClr val="0432FF"/>
                              </a:solidFill>
                              <a:latin typeface="Cambria Math" panose="02040503050406030204" pitchFamily="18" charset="0"/>
                              <a:ea typeface="Cambria Math" panose="02040503050406030204" pitchFamily="18" charset="0"/>
                            </a:rPr>
                            <m:t>𝒆</m:t>
                          </m:r>
                        </m:e>
                        <m:sup>
                          <m:r>
                            <a:rPr lang="en-US" sz="1425" b="1" i="1">
                              <a:solidFill>
                                <a:srgbClr val="0432FF"/>
                              </a:solidFill>
                              <a:latin typeface="Cambria Math" panose="02040503050406030204" pitchFamily="18" charset="0"/>
                              <a:ea typeface="Cambria Math" panose="02040503050406030204" pitchFamily="18" charset="0"/>
                            </a:rPr>
                            <m:t>−</m:t>
                          </m:r>
                        </m:sup>
                      </m:sSup>
                    </m:oMath>
                  </m:oMathPara>
                </a14:m>
                <a:endParaRPr lang="en-US" sz="1425" b="1" dirty="0">
                  <a:solidFill>
                    <a:srgbClr val="0432FF"/>
                  </a:solidFill>
                  <a:latin typeface="Helvetica" pitchFamily="2" charset="0"/>
                </a:endParaRPr>
              </a:p>
            </p:txBody>
          </p:sp>
        </mc:Choice>
        <mc:Fallback xmlns="">
          <p:sp>
            <p:nvSpPr>
              <p:cNvPr id="74" name="TextBox 73">
                <a:extLst>
                  <a:ext uri="{FF2B5EF4-FFF2-40B4-BE49-F238E27FC236}">
                    <a16:creationId xmlns:a16="http://schemas.microsoft.com/office/drawing/2014/main" id="{3EE13059-06C7-5445-9933-0BCDBCE519BA}"/>
                  </a:ext>
                </a:extLst>
              </p:cNvPr>
              <p:cNvSpPr txBox="1">
                <a:spLocks noRot="1" noChangeAspect="1" noMove="1" noResize="1" noEditPoints="1" noAdjustHandles="1" noChangeArrowheads="1" noChangeShapeType="1" noTextEdit="1"/>
              </p:cNvSpPr>
              <p:nvPr/>
            </p:nvSpPr>
            <p:spPr>
              <a:xfrm>
                <a:off x="4097911" y="3781968"/>
                <a:ext cx="811632" cy="711733"/>
              </a:xfrm>
              <a:prstGeom prst="rect">
                <a:avLst/>
              </a:prstGeom>
              <a:blipFill>
                <a:blip r:embed="rId4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A202BD3C-D1C1-C148-1B7A-751665068AD8}"/>
                  </a:ext>
                </a:extLst>
              </p:cNvPr>
              <p:cNvSpPr txBox="1"/>
              <p:nvPr/>
            </p:nvSpPr>
            <p:spPr>
              <a:xfrm>
                <a:off x="4772988" y="3879785"/>
                <a:ext cx="811632"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0432FF"/>
                              </a:solidFill>
                              <a:latin typeface="Cambria Math" panose="02040503050406030204" pitchFamily="18" charset="0"/>
                              <a:ea typeface="Cambria Math" panose="02040503050406030204" pitchFamily="18" charset="0"/>
                            </a:rPr>
                          </m:ctrlPr>
                        </m:sSupPr>
                        <m:e>
                          <m:r>
                            <a:rPr lang="en-US" sz="1425" b="1" i="1">
                              <a:solidFill>
                                <a:srgbClr val="0432FF"/>
                              </a:solidFill>
                              <a:latin typeface="Cambria Math" panose="02040503050406030204" pitchFamily="18" charset="0"/>
                              <a:ea typeface="Cambria Math" panose="02040503050406030204" pitchFamily="18" charset="0"/>
                            </a:rPr>
                            <m:t>𝒆</m:t>
                          </m:r>
                        </m:e>
                        <m:sup>
                          <m:r>
                            <a:rPr lang="en-US" sz="1425" b="1" i="1">
                              <a:solidFill>
                                <a:srgbClr val="0432FF"/>
                              </a:solidFill>
                              <a:latin typeface="Cambria Math" panose="02040503050406030204" pitchFamily="18" charset="0"/>
                              <a:ea typeface="Cambria Math" panose="02040503050406030204" pitchFamily="18" charset="0"/>
                            </a:rPr>
                            <m:t>−</m:t>
                          </m:r>
                        </m:sup>
                      </m:sSup>
                    </m:oMath>
                  </m:oMathPara>
                </a14:m>
                <a:endParaRPr lang="en-US" sz="1425" b="1" dirty="0">
                  <a:solidFill>
                    <a:srgbClr val="0432FF"/>
                  </a:solidFill>
                  <a:latin typeface="Helvetica" pitchFamily="2" charset="0"/>
                </a:endParaRPr>
              </a:p>
            </p:txBody>
          </p:sp>
        </mc:Choice>
        <mc:Fallback xmlns="">
          <p:sp>
            <p:nvSpPr>
              <p:cNvPr id="75" name="TextBox 74">
                <a:extLst>
                  <a:ext uri="{FF2B5EF4-FFF2-40B4-BE49-F238E27FC236}">
                    <a16:creationId xmlns:a16="http://schemas.microsoft.com/office/drawing/2014/main" id="{A202BD3C-D1C1-C148-1B7A-751665068AD8}"/>
                  </a:ext>
                </a:extLst>
              </p:cNvPr>
              <p:cNvSpPr txBox="1">
                <a:spLocks noRot="1" noChangeAspect="1" noMove="1" noResize="1" noEditPoints="1" noAdjustHandles="1" noChangeArrowheads="1" noChangeShapeType="1" noTextEdit="1"/>
              </p:cNvSpPr>
              <p:nvPr/>
            </p:nvSpPr>
            <p:spPr>
              <a:xfrm>
                <a:off x="4772988" y="3879785"/>
                <a:ext cx="811632" cy="711733"/>
              </a:xfrm>
              <a:prstGeom prst="rect">
                <a:avLst/>
              </a:prstGeom>
              <a:blipFill>
                <a:blip r:embed="rId44"/>
                <a:stretch>
                  <a:fillRect/>
                </a:stretch>
              </a:blipFill>
            </p:spPr>
            <p:txBody>
              <a:bodyPr/>
              <a:lstStyle/>
              <a:p>
                <a:r>
                  <a:rPr lang="en-GB">
                    <a:noFill/>
                  </a:rPr>
                  <a:t> </a:t>
                </a:r>
              </a:p>
            </p:txBody>
          </p:sp>
        </mc:Fallback>
      </mc:AlternateContent>
      <p:cxnSp>
        <p:nvCxnSpPr>
          <p:cNvPr id="76" name="Straight Arrow Connector 75">
            <a:extLst>
              <a:ext uri="{FF2B5EF4-FFF2-40B4-BE49-F238E27FC236}">
                <a16:creationId xmlns:a16="http://schemas.microsoft.com/office/drawing/2014/main" id="{7471B933-F680-D4EF-C508-C8EC7DAECE89}"/>
              </a:ext>
            </a:extLst>
          </p:cNvPr>
          <p:cNvCxnSpPr>
            <a:cxnSpLocks/>
          </p:cNvCxnSpPr>
          <p:nvPr/>
        </p:nvCxnSpPr>
        <p:spPr>
          <a:xfrm>
            <a:off x="2998058" y="3903040"/>
            <a:ext cx="15643" cy="148874"/>
          </a:xfrm>
          <a:prstGeom prst="straightConnector1">
            <a:avLst/>
          </a:prstGeom>
          <a:ln>
            <a:solidFill>
              <a:srgbClr val="FF0000"/>
            </a:solidFill>
            <a:prstDash val="sysDot"/>
            <a:headEnd type="none"/>
            <a:tailEnd type="none"/>
          </a:ln>
        </p:spPr>
        <p:style>
          <a:lnRef idx="2">
            <a:schemeClr val="accent1"/>
          </a:lnRef>
          <a:fillRef idx="0">
            <a:schemeClr val="accent1"/>
          </a:fillRef>
          <a:effectRef idx="1">
            <a:schemeClr val="accent1"/>
          </a:effectRef>
          <a:fontRef idx="minor">
            <a:schemeClr val="tx1"/>
          </a:fontRef>
        </p:style>
      </p:cxnSp>
      <p:cxnSp>
        <p:nvCxnSpPr>
          <p:cNvPr id="78" name="Straight Arrow Connector 77">
            <a:extLst>
              <a:ext uri="{FF2B5EF4-FFF2-40B4-BE49-F238E27FC236}">
                <a16:creationId xmlns:a16="http://schemas.microsoft.com/office/drawing/2014/main" id="{FDB8E7B6-BED4-1EF1-2CDC-6E062D84F2A7}"/>
              </a:ext>
            </a:extLst>
          </p:cNvPr>
          <p:cNvCxnSpPr>
            <a:cxnSpLocks/>
          </p:cNvCxnSpPr>
          <p:nvPr/>
        </p:nvCxnSpPr>
        <p:spPr>
          <a:xfrm flipH="1" flipV="1">
            <a:off x="3665208" y="3879328"/>
            <a:ext cx="20872" cy="53131"/>
          </a:xfrm>
          <a:prstGeom prst="straightConnector1">
            <a:avLst/>
          </a:prstGeom>
          <a:ln>
            <a:solidFill>
              <a:srgbClr val="FF0000"/>
            </a:solidFill>
            <a:prstDash val="sysDot"/>
            <a:headEnd type="none"/>
            <a:tailEnd type="none"/>
          </a:ln>
        </p:spPr>
        <p:style>
          <a:lnRef idx="2">
            <a:schemeClr val="accent1"/>
          </a:lnRef>
          <a:fillRef idx="0">
            <a:schemeClr val="accent1"/>
          </a:fillRef>
          <a:effectRef idx="1">
            <a:schemeClr val="accent1"/>
          </a:effectRef>
          <a:fontRef idx="minor">
            <a:schemeClr val="tx1"/>
          </a:fontRef>
        </p:style>
      </p:cxnSp>
      <p:cxnSp>
        <p:nvCxnSpPr>
          <p:cNvPr id="81" name="Straight Arrow Connector 80">
            <a:extLst>
              <a:ext uri="{FF2B5EF4-FFF2-40B4-BE49-F238E27FC236}">
                <a16:creationId xmlns:a16="http://schemas.microsoft.com/office/drawing/2014/main" id="{08178643-EAE2-47AF-C225-E0058BC48CC1}"/>
              </a:ext>
            </a:extLst>
          </p:cNvPr>
          <p:cNvCxnSpPr>
            <a:cxnSpLocks/>
          </p:cNvCxnSpPr>
          <p:nvPr/>
        </p:nvCxnSpPr>
        <p:spPr>
          <a:xfrm>
            <a:off x="4223323" y="4132394"/>
            <a:ext cx="129195" cy="0"/>
          </a:xfrm>
          <a:prstGeom prst="straightConnector1">
            <a:avLst/>
          </a:prstGeom>
          <a:ln>
            <a:solidFill>
              <a:srgbClr val="FF0000"/>
            </a:solidFill>
            <a:prstDash val="sysDot"/>
            <a:headEnd type="none"/>
            <a:tailEnd type="none"/>
          </a:ln>
        </p:spPr>
        <p:style>
          <a:lnRef idx="2">
            <a:schemeClr val="accent1"/>
          </a:lnRef>
          <a:fillRef idx="0">
            <a:schemeClr val="accent1"/>
          </a:fillRef>
          <a:effectRef idx="1">
            <a:schemeClr val="accent1"/>
          </a:effectRef>
          <a:fontRef idx="minor">
            <a:schemeClr val="tx1"/>
          </a:fontRef>
        </p:style>
      </p:cxnSp>
      <p:cxnSp>
        <p:nvCxnSpPr>
          <p:cNvPr id="85" name="Straight Arrow Connector 84">
            <a:extLst>
              <a:ext uri="{FF2B5EF4-FFF2-40B4-BE49-F238E27FC236}">
                <a16:creationId xmlns:a16="http://schemas.microsoft.com/office/drawing/2014/main" id="{15715B0C-DC2C-C86C-B3F5-3E081D8CCE06}"/>
              </a:ext>
            </a:extLst>
          </p:cNvPr>
          <p:cNvCxnSpPr>
            <a:cxnSpLocks/>
          </p:cNvCxnSpPr>
          <p:nvPr/>
        </p:nvCxnSpPr>
        <p:spPr>
          <a:xfrm>
            <a:off x="4933838" y="4214011"/>
            <a:ext cx="129195" cy="0"/>
          </a:xfrm>
          <a:prstGeom prst="straightConnector1">
            <a:avLst/>
          </a:prstGeom>
          <a:ln>
            <a:solidFill>
              <a:srgbClr val="FF0000"/>
            </a:solidFill>
            <a:prstDash val="sysDot"/>
            <a:headEnd type="none"/>
            <a:tailEnd type="non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id="{25261145-600D-628E-1BD2-5D0FF1AD6C6C}"/>
                  </a:ext>
                </a:extLst>
              </p:cNvPr>
              <p:cNvSpPr txBox="1"/>
              <p:nvPr/>
            </p:nvSpPr>
            <p:spPr>
              <a:xfrm>
                <a:off x="5799129" y="2683330"/>
                <a:ext cx="3070551" cy="2349939"/>
              </a:xfrm>
              <a:prstGeom prst="rect">
                <a:avLst/>
              </a:prstGeom>
              <a:noFill/>
            </p:spPr>
            <p:txBody>
              <a:bodyPr wrap="square" lIns="274320" tIns="205740" rIns="274320" bIns="205740" rtlCol="0">
                <a:spAutoFit/>
              </a:bodyPr>
              <a:lstStyle/>
              <a:p>
                <a:pPr marL="257175" indent="-257175" defTabSz="685800">
                  <a:spcAft>
                    <a:spcPts val="600"/>
                  </a:spcAft>
                  <a:buFont typeface="Arial" panose="020B0604020202020204" pitchFamily="34" charset="0"/>
                  <a:buChar char="•"/>
                </a:pPr>
                <a:r>
                  <a:rPr lang="en-US" sz="1425" b="1" dirty="0">
                    <a:solidFill>
                      <a:srgbClr val="343A40"/>
                    </a:solidFill>
                    <a:latin typeface="Helvetica" pitchFamily="2" charset="0"/>
                  </a:rPr>
                  <a:t>Beam attracts ionized electrons near the beam</a:t>
                </a:r>
              </a:p>
              <a:p>
                <a:pPr marL="257175" indent="-257175" defTabSz="685800">
                  <a:spcAft>
                    <a:spcPts val="600"/>
                  </a:spcAft>
                  <a:buFont typeface="Arial" panose="020B0604020202020204" pitchFamily="34" charset="0"/>
                  <a:buChar char="•"/>
                </a:pPr>
                <a:r>
                  <a:rPr lang="en-US" sz="1425" b="1" dirty="0">
                    <a:solidFill>
                      <a:srgbClr val="343A40"/>
                    </a:solidFill>
                    <a:latin typeface="Helvetica" pitchFamily="2" charset="0"/>
                  </a:rPr>
                  <a:t>Within the beam volume </a:t>
                </a:r>
                <a14:m>
                  <m:oMath xmlns:m="http://schemas.openxmlformats.org/officeDocument/2006/math">
                    <m:sSub>
                      <m:sSubPr>
                        <m:ctrlPr>
                          <a:rPr lang="en-US" sz="1425" b="1" i="1">
                            <a:solidFill>
                              <a:srgbClr val="343A40"/>
                            </a:solidFill>
                            <a:latin typeface="Cambria Math" panose="02040503050406030204" pitchFamily="18" charset="0"/>
                          </a:rPr>
                        </m:ctrlPr>
                      </m:sSubPr>
                      <m:e>
                        <m:r>
                          <a:rPr lang="en-US" sz="1425" b="1" i="1">
                            <a:solidFill>
                              <a:srgbClr val="343A40"/>
                            </a:solidFill>
                            <a:latin typeface="Cambria Math" panose="02040503050406030204" pitchFamily="18" charset="0"/>
                          </a:rPr>
                          <m:t>𝒏</m:t>
                        </m:r>
                      </m:e>
                      <m:sub>
                        <m:sSup>
                          <m:sSupPr>
                            <m:ctrlPr>
                              <a:rPr lang="en-US" sz="1425" b="1" i="1">
                                <a:solidFill>
                                  <a:srgbClr val="343A40"/>
                                </a:solidFill>
                                <a:latin typeface="Cambria Math" panose="02040503050406030204" pitchFamily="18" charset="0"/>
                              </a:rPr>
                            </m:ctrlPr>
                          </m:sSupPr>
                          <m:e>
                            <m:r>
                              <a:rPr lang="en-US" sz="1425" b="1" i="1">
                                <a:solidFill>
                                  <a:srgbClr val="343A40"/>
                                </a:solidFill>
                                <a:latin typeface="Cambria Math" panose="02040503050406030204" pitchFamily="18" charset="0"/>
                                <a:ea typeface="Cambria Math" panose="02040503050406030204" pitchFamily="18" charset="0"/>
                              </a:rPr>
                              <m:t>𝝁</m:t>
                            </m:r>
                          </m:e>
                          <m:sup>
                            <m:r>
                              <a:rPr lang="en-US" sz="1425" b="1" i="1">
                                <a:solidFill>
                                  <a:srgbClr val="343A40"/>
                                </a:solidFill>
                                <a:latin typeface="Cambria Math" panose="02040503050406030204" pitchFamily="18" charset="0"/>
                              </a:rPr>
                              <m:t>+</m:t>
                            </m:r>
                          </m:sup>
                        </m:sSup>
                      </m:sub>
                    </m:sSub>
                    <m:r>
                      <a:rPr lang="en-US" sz="1425" b="1" i="1">
                        <a:solidFill>
                          <a:srgbClr val="343A40"/>
                        </a:solidFill>
                        <a:latin typeface="Cambria Math" panose="02040503050406030204" pitchFamily="18" charset="0"/>
                        <a:ea typeface="Cambria Math" panose="02040503050406030204" pitchFamily="18" charset="0"/>
                      </a:rPr>
                      <m:t>~</m:t>
                    </m:r>
                    <m:sSub>
                      <m:sSubPr>
                        <m:ctrlPr>
                          <a:rPr lang="en-US" sz="1425" b="1" i="1">
                            <a:solidFill>
                              <a:srgbClr val="343A40"/>
                            </a:solidFill>
                            <a:latin typeface="Cambria Math" panose="02040503050406030204" pitchFamily="18" charset="0"/>
                            <a:ea typeface="Cambria Math" panose="02040503050406030204" pitchFamily="18" charset="0"/>
                          </a:rPr>
                        </m:ctrlPr>
                      </m:sSubPr>
                      <m:e>
                        <m:r>
                          <a:rPr lang="en-US" sz="1425" b="1" i="1">
                            <a:solidFill>
                              <a:srgbClr val="343A40"/>
                            </a:solidFill>
                            <a:latin typeface="Cambria Math" panose="02040503050406030204" pitchFamily="18" charset="0"/>
                            <a:ea typeface="Cambria Math" panose="02040503050406030204" pitchFamily="18" charset="0"/>
                          </a:rPr>
                          <m:t>𝒏</m:t>
                        </m:r>
                      </m:e>
                      <m:sub>
                        <m:sSup>
                          <m:sSupPr>
                            <m:ctrlPr>
                              <a:rPr lang="en-US" sz="1425" b="1" i="1">
                                <a:solidFill>
                                  <a:srgbClr val="343A40"/>
                                </a:solidFill>
                                <a:latin typeface="Cambria Math" panose="02040503050406030204" pitchFamily="18" charset="0"/>
                                <a:ea typeface="Cambria Math" panose="02040503050406030204" pitchFamily="18" charset="0"/>
                              </a:rPr>
                            </m:ctrlPr>
                          </m:sSupPr>
                          <m:e>
                            <m:r>
                              <a:rPr lang="en-US" sz="1425" b="1" i="1">
                                <a:solidFill>
                                  <a:srgbClr val="343A40"/>
                                </a:solidFill>
                                <a:latin typeface="Cambria Math" panose="02040503050406030204" pitchFamily="18" charset="0"/>
                                <a:ea typeface="Cambria Math" panose="02040503050406030204" pitchFamily="18" charset="0"/>
                              </a:rPr>
                              <m:t>𝒆</m:t>
                            </m:r>
                          </m:e>
                          <m:sup>
                            <m:r>
                              <a:rPr lang="en-US" sz="1425" b="1" i="1">
                                <a:solidFill>
                                  <a:srgbClr val="343A40"/>
                                </a:solidFill>
                                <a:latin typeface="Cambria Math" panose="02040503050406030204" pitchFamily="18" charset="0"/>
                                <a:ea typeface="Cambria Math" panose="02040503050406030204" pitchFamily="18" charset="0"/>
                              </a:rPr>
                              <m:t>−</m:t>
                            </m:r>
                          </m:sup>
                        </m:sSup>
                      </m:sub>
                    </m:sSub>
                    <m:r>
                      <a:rPr lang="en-US" sz="1425" b="1" i="1">
                        <a:solidFill>
                          <a:srgbClr val="343A40"/>
                        </a:solidFill>
                        <a:latin typeface="Cambria Math" panose="02040503050406030204" pitchFamily="18" charset="0"/>
                        <a:ea typeface="Cambria Math" panose="02040503050406030204" pitchFamily="18" charset="0"/>
                      </a:rPr>
                      <m:t>, </m:t>
                    </m:r>
                    <m:sSub>
                      <m:sSubPr>
                        <m:ctrlPr>
                          <a:rPr lang="en-US" sz="1425" b="1" i="1">
                            <a:solidFill>
                              <a:srgbClr val="343A40"/>
                            </a:solidFill>
                            <a:latin typeface="Cambria Math" panose="02040503050406030204" pitchFamily="18" charset="0"/>
                            <a:ea typeface="Cambria Math" panose="02040503050406030204" pitchFamily="18" charset="0"/>
                          </a:rPr>
                        </m:ctrlPr>
                      </m:sSubPr>
                      <m:e>
                        <m:r>
                          <a:rPr lang="en-US" sz="1425" b="1" i="1">
                            <a:solidFill>
                              <a:srgbClr val="343A40"/>
                            </a:solidFill>
                            <a:latin typeface="Cambria Math" panose="02040503050406030204" pitchFamily="18" charset="0"/>
                            <a:ea typeface="Cambria Math" panose="02040503050406030204" pitchFamily="18" charset="0"/>
                          </a:rPr>
                          <m:t>𝒏</m:t>
                        </m:r>
                      </m:e>
                      <m:sub>
                        <m:sSup>
                          <m:sSupPr>
                            <m:ctrlPr>
                              <a:rPr lang="en-US" sz="1425" b="1" i="1">
                                <a:solidFill>
                                  <a:srgbClr val="343A40"/>
                                </a:solidFill>
                                <a:latin typeface="Cambria Math" panose="02040503050406030204" pitchFamily="18" charset="0"/>
                                <a:ea typeface="Cambria Math" panose="02040503050406030204" pitchFamily="18" charset="0"/>
                              </a:rPr>
                            </m:ctrlPr>
                          </m:sSupPr>
                          <m:e>
                            <m:r>
                              <a:rPr lang="en-US" sz="1425" b="1" i="1">
                                <a:solidFill>
                                  <a:srgbClr val="343A40"/>
                                </a:solidFill>
                                <a:latin typeface="Cambria Math" panose="02040503050406030204" pitchFamily="18" charset="0"/>
                                <a:ea typeface="Cambria Math" panose="02040503050406030204" pitchFamily="18" charset="0"/>
                              </a:rPr>
                              <m:t>𝒆</m:t>
                            </m:r>
                          </m:e>
                          <m:sup>
                            <m:r>
                              <a:rPr lang="en-US" sz="1425" b="1" i="1">
                                <a:solidFill>
                                  <a:srgbClr val="343A40"/>
                                </a:solidFill>
                                <a:latin typeface="Cambria Math" panose="02040503050406030204" pitchFamily="18" charset="0"/>
                                <a:ea typeface="Cambria Math" panose="02040503050406030204" pitchFamily="18" charset="0"/>
                              </a:rPr>
                              <m:t>−</m:t>
                            </m:r>
                          </m:sup>
                        </m:sSup>
                      </m:sub>
                    </m:sSub>
                    <m:r>
                      <a:rPr lang="en-US" sz="1425" b="1" i="1">
                        <a:solidFill>
                          <a:srgbClr val="343A40"/>
                        </a:solidFill>
                        <a:latin typeface="Cambria Math" panose="02040503050406030204" pitchFamily="18" charset="0"/>
                        <a:ea typeface="Cambria Math" panose="02040503050406030204" pitchFamily="18" charset="0"/>
                      </a:rPr>
                      <m:t>~</m:t>
                    </m:r>
                    <m:sSub>
                      <m:sSubPr>
                        <m:ctrlPr>
                          <a:rPr lang="en-US" sz="1425" b="1" i="1">
                            <a:solidFill>
                              <a:srgbClr val="343A40"/>
                            </a:solidFill>
                            <a:latin typeface="Cambria Math" panose="02040503050406030204" pitchFamily="18" charset="0"/>
                            <a:ea typeface="Cambria Math" panose="02040503050406030204" pitchFamily="18" charset="0"/>
                          </a:rPr>
                        </m:ctrlPr>
                      </m:sSubPr>
                      <m:e>
                        <m:r>
                          <a:rPr lang="en-US" sz="1425" b="1" i="1">
                            <a:solidFill>
                              <a:srgbClr val="343A40"/>
                            </a:solidFill>
                            <a:latin typeface="Cambria Math" panose="02040503050406030204" pitchFamily="18" charset="0"/>
                            <a:ea typeface="Cambria Math" panose="02040503050406030204" pitchFamily="18" charset="0"/>
                          </a:rPr>
                          <m:t>𝒏</m:t>
                        </m:r>
                      </m:e>
                      <m:sub>
                        <m:sSup>
                          <m:sSupPr>
                            <m:ctrlPr>
                              <a:rPr lang="en-US" sz="1425" b="1" i="1">
                                <a:solidFill>
                                  <a:srgbClr val="343A40"/>
                                </a:solidFill>
                                <a:latin typeface="Cambria Math" panose="02040503050406030204" pitchFamily="18" charset="0"/>
                                <a:ea typeface="Cambria Math" panose="02040503050406030204" pitchFamily="18" charset="0"/>
                              </a:rPr>
                            </m:ctrlPr>
                          </m:sSupPr>
                          <m:e>
                            <m:r>
                              <a:rPr lang="en-US" sz="1425" b="1" i="1">
                                <a:solidFill>
                                  <a:srgbClr val="343A40"/>
                                </a:solidFill>
                                <a:latin typeface="Cambria Math" panose="02040503050406030204" pitchFamily="18" charset="0"/>
                                <a:ea typeface="Cambria Math" panose="02040503050406030204" pitchFamily="18" charset="0"/>
                              </a:rPr>
                              <m:t>𝑯</m:t>
                            </m:r>
                          </m:e>
                          <m:sup>
                            <m:r>
                              <a:rPr lang="en-US" sz="1425" b="1" i="1">
                                <a:solidFill>
                                  <a:srgbClr val="343A40"/>
                                </a:solidFill>
                                <a:latin typeface="Cambria Math" panose="02040503050406030204" pitchFamily="18" charset="0"/>
                                <a:ea typeface="Cambria Math" panose="02040503050406030204" pitchFamily="18" charset="0"/>
                              </a:rPr>
                              <m:t>+</m:t>
                            </m:r>
                          </m:sup>
                        </m:sSup>
                      </m:sub>
                    </m:sSub>
                  </m:oMath>
                </a14:m>
                <a:r>
                  <a:rPr lang="en-US" sz="1425" b="1" dirty="0">
                    <a:solidFill>
                      <a:srgbClr val="343A40"/>
                    </a:solidFill>
                    <a:latin typeface="Helvetica" pitchFamily="2" charset="0"/>
                  </a:rPr>
                  <a:t> (gas and beam are </a:t>
                </a:r>
                <a:r>
                  <a:rPr lang="en-US" sz="1425" b="1" u="sng" dirty="0">
                    <a:solidFill>
                      <a:srgbClr val="343A40"/>
                    </a:solidFill>
                    <a:latin typeface="Helvetica" pitchFamily="2" charset="0"/>
                  </a:rPr>
                  <a:t>neutral</a:t>
                </a:r>
                <a:r>
                  <a:rPr lang="en-US" sz="1425" b="1" dirty="0">
                    <a:solidFill>
                      <a:srgbClr val="343A40"/>
                    </a:solidFill>
                    <a:latin typeface="Helvetica" pitchFamily="2" charset="0"/>
                  </a:rPr>
                  <a:t>)</a:t>
                </a:r>
              </a:p>
              <a:p>
                <a:pPr marL="257175" indent="-257175" defTabSz="685800">
                  <a:spcAft>
                    <a:spcPts val="600"/>
                  </a:spcAft>
                  <a:buFont typeface="Arial" panose="020B0604020202020204" pitchFamily="34" charset="0"/>
                  <a:buChar char="•"/>
                </a:pPr>
                <a:r>
                  <a:rPr lang="en-US" sz="1425" b="1" dirty="0">
                    <a:solidFill>
                      <a:srgbClr val="343A40"/>
                    </a:solidFill>
                    <a:latin typeface="Helvetica" pitchFamily="2" charset="0"/>
                  </a:rPr>
                  <a:t>Outside beam volume </a:t>
                </a:r>
                <a14:m>
                  <m:oMath xmlns:m="http://schemas.openxmlformats.org/officeDocument/2006/math">
                    <m:sSub>
                      <m:sSubPr>
                        <m:ctrlPr>
                          <a:rPr lang="en-US" sz="1425" b="1" i="1">
                            <a:solidFill>
                              <a:srgbClr val="343A40"/>
                            </a:solidFill>
                            <a:latin typeface="Cambria Math" panose="02040503050406030204" pitchFamily="18" charset="0"/>
                          </a:rPr>
                        </m:ctrlPr>
                      </m:sSubPr>
                      <m:e>
                        <m:r>
                          <a:rPr lang="en-US" sz="1425" b="1" i="1">
                            <a:solidFill>
                              <a:srgbClr val="343A40"/>
                            </a:solidFill>
                            <a:latin typeface="Cambria Math" panose="02040503050406030204" pitchFamily="18" charset="0"/>
                          </a:rPr>
                          <m:t>𝒏</m:t>
                        </m:r>
                      </m:e>
                      <m:sub>
                        <m:sSup>
                          <m:sSupPr>
                            <m:ctrlPr>
                              <a:rPr lang="en-US" sz="1425" b="1" i="1">
                                <a:solidFill>
                                  <a:srgbClr val="343A40"/>
                                </a:solidFill>
                                <a:latin typeface="Cambria Math" panose="02040503050406030204" pitchFamily="18" charset="0"/>
                              </a:rPr>
                            </m:ctrlPr>
                          </m:sSupPr>
                          <m:e>
                            <m:r>
                              <a:rPr lang="en-US" sz="1425" b="1" i="1">
                                <a:solidFill>
                                  <a:srgbClr val="343A40"/>
                                </a:solidFill>
                                <a:latin typeface="Cambria Math" panose="02040503050406030204" pitchFamily="18" charset="0"/>
                              </a:rPr>
                              <m:t>𝒆</m:t>
                            </m:r>
                          </m:e>
                          <m:sup>
                            <m:r>
                              <a:rPr lang="en-US" sz="1425" b="1" i="1">
                                <a:solidFill>
                                  <a:srgbClr val="343A40"/>
                                </a:solidFill>
                                <a:latin typeface="Cambria Math" panose="02040503050406030204" pitchFamily="18" charset="0"/>
                              </a:rPr>
                              <m:t>−</m:t>
                            </m:r>
                          </m:sup>
                        </m:sSup>
                      </m:sub>
                    </m:sSub>
                    <m:r>
                      <a:rPr lang="en-US" sz="1425" b="1" i="1">
                        <a:solidFill>
                          <a:srgbClr val="343A40"/>
                        </a:solidFill>
                        <a:latin typeface="Cambria Math" panose="02040503050406030204" pitchFamily="18" charset="0"/>
                      </a:rPr>
                      <m:t>&lt;</m:t>
                    </m:r>
                    <m:sSub>
                      <m:sSubPr>
                        <m:ctrlPr>
                          <a:rPr lang="en-US" sz="1425" b="1" i="1">
                            <a:solidFill>
                              <a:srgbClr val="343A40"/>
                            </a:solidFill>
                            <a:latin typeface="Cambria Math" panose="02040503050406030204" pitchFamily="18" charset="0"/>
                          </a:rPr>
                        </m:ctrlPr>
                      </m:sSubPr>
                      <m:e>
                        <m:r>
                          <a:rPr lang="en-US" sz="1425" b="1" i="1">
                            <a:solidFill>
                              <a:srgbClr val="343A40"/>
                            </a:solidFill>
                            <a:latin typeface="Cambria Math" panose="02040503050406030204" pitchFamily="18" charset="0"/>
                          </a:rPr>
                          <m:t>𝒏</m:t>
                        </m:r>
                      </m:e>
                      <m:sub>
                        <m:sSup>
                          <m:sSupPr>
                            <m:ctrlPr>
                              <a:rPr lang="en-US" sz="1425" b="1" i="1">
                                <a:solidFill>
                                  <a:srgbClr val="343A40"/>
                                </a:solidFill>
                                <a:latin typeface="Cambria Math" panose="02040503050406030204" pitchFamily="18" charset="0"/>
                              </a:rPr>
                            </m:ctrlPr>
                          </m:sSupPr>
                          <m:e>
                            <m:r>
                              <a:rPr lang="en-US" sz="1425" b="1" i="1">
                                <a:solidFill>
                                  <a:srgbClr val="343A40"/>
                                </a:solidFill>
                                <a:latin typeface="Cambria Math" panose="02040503050406030204" pitchFamily="18" charset="0"/>
                              </a:rPr>
                              <m:t>𝑯</m:t>
                            </m:r>
                          </m:e>
                          <m:sup>
                            <m:r>
                              <a:rPr lang="en-US" sz="1425" b="1" i="1">
                                <a:solidFill>
                                  <a:srgbClr val="343A40"/>
                                </a:solidFill>
                                <a:latin typeface="Cambria Math" panose="02040503050406030204" pitchFamily="18" charset="0"/>
                              </a:rPr>
                              <m:t>+</m:t>
                            </m:r>
                          </m:sup>
                        </m:sSup>
                      </m:sub>
                    </m:sSub>
                  </m:oMath>
                </a14:m>
                <a:r>
                  <a:rPr lang="en-US" sz="1425" b="1" dirty="0">
                    <a:solidFill>
                      <a:srgbClr val="343A40"/>
                    </a:solidFill>
                    <a:latin typeface="Helvetica" pitchFamily="2" charset="0"/>
                  </a:rPr>
                  <a:t> (gas is </a:t>
                </a:r>
                <a:r>
                  <a:rPr lang="en-US" sz="1425" b="1" u="sng" dirty="0">
                    <a:solidFill>
                      <a:srgbClr val="343A40"/>
                    </a:solidFill>
                    <a:latin typeface="Helvetica" pitchFamily="2" charset="0"/>
                  </a:rPr>
                  <a:t>positively charged</a:t>
                </a:r>
                <a:r>
                  <a:rPr lang="en-US" sz="1425" b="1" dirty="0">
                    <a:solidFill>
                      <a:srgbClr val="343A40"/>
                    </a:solidFill>
                    <a:latin typeface="Helvetica" pitchFamily="2" charset="0"/>
                  </a:rPr>
                  <a:t>)</a:t>
                </a:r>
              </a:p>
            </p:txBody>
          </p:sp>
        </mc:Choice>
        <mc:Fallback xmlns="">
          <p:sp>
            <p:nvSpPr>
              <p:cNvPr id="86" name="TextBox 85">
                <a:extLst>
                  <a:ext uri="{FF2B5EF4-FFF2-40B4-BE49-F238E27FC236}">
                    <a16:creationId xmlns:a16="http://schemas.microsoft.com/office/drawing/2014/main" id="{25261145-600D-628E-1BD2-5D0FF1AD6C6C}"/>
                  </a:ext>
                </a:extLst>
              </p:cNvPr>
              <p:cNvSpPr txBox="1">
                <a:spLocks noRot="1" noChangeAspect="1" noMove="1" noResize="1" noEditPoints="1" noAdjustHandles="1" noChangeArrowheads="1" noChangeShapeType="1" noTextEdit="1"/>
              </p:cNvSpPr>
              <p:nvPr/>
            </p:nvSpPr>
            <p:spPr>
              <a:xfrm>
                <a:off x="5799129" y="2683330"/>
                <a:ext cx="3070551" cy="2349939"/>
              </a:xfrm>
              <a:prstGeom prst="rect">
                <a:avLst/>
              </a:prstGeom>
              <a:blipFill>
                <a:blip r:embed="rId4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7" name="TextBox 86">
                <a:extLst>
                  <a:ext uri="{FF2B5EF4-FFF2-40B4-BE49-F238E27FC236}">
                    <a16:creationId xmlns:a16="http://schemas.microsoft.com/office/drawing/2014/main" id="{43872172-708C-61A1-B133-E7E3F9BC3BF7}"/>
                  </a:ext>
                </a:extLst>
              </p:cNvPr>
              <p:cNvSpPr txBox="1"/>
              <p:nvPr/>
            </p:nvSpPr>
            <p:spPr>
              <a:xfrm>
                <a:off x="3745991" y="4109312"/>
                <a:ext cx="85491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C000"/>
                              </a:solidFill>
                              <a:latin typeface="Cambria Math" panose="02040503050406030204" pitchFamily="18" charset="0"/>
                            </a:rPr>
                          </m:ctrlPr>
                        </m:sSupPr>
                        <m:e>
                          <m:r>
                            <a:rPr lang="en-US" sz="1425" b="1" i="1">
                              <a:solidFill>
                                <a:srgbClr val="FFC000"/>
                              </a:solidFill>
                              <a:latin typeface="Cambria Math" panose="02040503050406030204" pitchFamily="18" charset="0"/>
                            </a:rPr>
                            <m:t>𝑯</m:t>
                          </m:r>
                        </m:e>
                        <m:sup>
                          <m:r>
                            <a:rPr lang="en-US" sz="1425" b="1" i="1">
                              <a:solidFill>
                                <a:srgbClr val="FFC000"/>
                              </a:solidFill>
                              <a:latin typeface="Cambria Math" panose="02040503050406030204" pitchFamily="18" charset="0"/>
                            </a:rPr>
                            <m:t>+</m:t>
                          </m:r>
                        </m:sup>
                      </m:sSup>
                    </m:oMath>
                  </m:oMathPara>
                </a14:m>
                <a:endParaRPr lang="en-US" sz="1425" b="1" dirty="0">
                  <a:solidFill>
                    <a:srgbClr val="FFC000"/>
                  </a:solidFill>
                  <a:latin typeface="Helvetica" pitchFamily="2" charset="0"/>
                </a:endParaRPr>
              </a:p>
            </p:txBody>
          </p:sp>
        </mc:Choice>
        <mc:Fallback xmlns="">
          <p:sp>
            <p:nvSpPr>
              <p:cNvPr id="87" name="TextBox 86">
                <a:extLst>
                  <a:ext uri="{FF2B5EF4-FFF2-40B4-BE49-F238E27FC236}">
                    <a16:creationId xmlns:a16="http://schemas.microsoft.com/office/drawing/2014/main" id="{43872172-708C-61A1-B133-E7E3F9BC3BF7}"/>
                  </a:ext>
                </a:extLst>
              </p:cNvPr>
              <p:cNvSpPr txBox="1">
                <a:spLocks noRot="1" noChangeAspect="1" noMove="1" noResize="1" noEditPoints="1" noAdjustHandles="1" noChangeArrowheads="1" noChangeShapeType="1" noTextEdit="1"/>
              </p:cNvSpPr>
              <p:nvPr/>
            </p:nvSpPr>
            <p:spPr>
              <a:xfrm>
                <a:off x="3745991" y="4109312"/>
                <a:ext cx="854914" cy="711733"/>
              </a:xfrm>
              <a:prstGeom prst="rect">
                <a:avLst/>
              </a:prstGeom>
              <a:blipFill>
                <a:blip r:embed="rId4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C01EF04B-DBC4-7206-28B9-372A1B4BB583}"/>
                  </a:ext>
                </a:extLst>
              </p:cNvPr>
              <p:cNvSpPr txBox="1"/>
              <p:nvPr/>
            </p:nvSpPr>
            <p:spPr>
              <a:xfrm>
                <a:off x="4100274" y="3477382"/>
                <a:ext cx="85491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C000"/>
                              </a:solidFill>
                              <a:latin typeface="Cambria Math" panose="02040503050406030204" pitchFamily="18" charset="0"/>
                            </a:rPr>
                          </m:ctrlPr>
                        </m:sSupPr>
                        <m:e>
                          <m:r>
                            <a:rPr lang="en-US" sz="1425" b="1" i="1">
                              <a:solidFill>
                                <a:srgbClr val="FFC000"/>
                              </a:solidFill>
                              <a:latin typeface="Cambria Math" panose="02040503050406030204" pitchFamily="18" charset="0"/>
                            </a:rPr>
                            <m:t>𝑯</m:t>
                          </m:r>
                        </m:e>
                        <m:sup>
                          <m:r>
                            <a:rPr lang="en-US" sz="1425" b="1" i="1">
                              <a:solidFill>
                                <a:srgbClr val="FFC000"/>
                              </a:solidFill>
                              <a:latin typeface="Cambria Math" panose="02040503050406030204" pitchFamily="18" charset="0"/>
                            </a:rPr>
                            <m:t>+</m:t>
                          </m:r>
                        </m:sup>
                      </m:sSup>
                    </m:oMath>
                  </m:oMathPara>
                </a14:m>
                <a:endParaRPr lang="en-US" sz="1425" b="1" dirty="0">
                  <a:solidFill>
                    <a:srgbClr val="FFC000"/>
                  </a:solidFill>
                  <a:latin typeface="Helvetica" pitchFamily="2" charset="0"/>
                </a:endParaRPr>
              </a:p>
            </p:txBody>
          </p:sp>
        </mc:Choice>
        <mc:Fallback xmlns="">
          <p:sp>
            <p:nvSpPr>
              <p:cNvPr id="88" name="TextBox 87">
                <a:extLst>
                  <a:ext uri="{FF2B5EF4-FFF2-40B4-BE49-F238E27FC236}">
                    <a16:creationId xmlns:a16="http://schemas.microsoft.com/office/drawing/2014/main" id="{C01EF04B-DBC4-7206-28B9-372A1B4BB583}"/>
                  </a:ext>
                </a:extLst>
              </p:cNvPr>
              <p:cNvSpPr txBox="1">
                <a:spLocks noRot="1" noChangeAspect="1" noMove="1" noResize="1" noEditPoints="1" noAdjustHandles="1" noChangeArrowheads="1" noChangeShapeType="1" noTextEdit="1"/>
              </p:cNvSpPr>
              <p:nvPr/>
            </p:nvSpPr>
            <p:spPr>
              <a:xfrm>
                <a:off x="4100274" y="3477382"/>
                <a:ext cx="854914" cy="711733"/>
              </a:xfrm>
              <a:prstGeom prst="rect">
                <a:avLst/>
              </a:prstGeom>
              <a:blipFill>
                <a:blip r:embed="rId4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9" name="TextBox 88">
                <a:extLst>
                  <a:ext uri="{FF2B5EF4-FFF2-40B4-BE49-F238E27FC236}">
                    <a16:creationId xmlns:a16="http://schemas.microsoft.com/office/drawing/2014/main" id="{BC7608EE-4A58-8715-C564-1DCA21A9424A}"/>
                  </a:ext>
                </a:extLst>
              </p:cNvPr>
              <p:cNvSpPr txBox="1"/>
              <p:nvPr/>
            </p:nvSpPr>
            <p:spPr>
              <a:xfrm>
                <a:off x="4550632" y="3518356"/>
                <a:ext cx="85491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C000"/>
                              </a:solidFill>
                              <a:latin typeface="Cambria Math" panose="02040503050406030204" pitchFamily="18" charset="0"/>
                            </a:rPr>
                          </m:ctrlPr>
                        </m:sSupPr>
                        <m:e>
                          <m:r>
                            <a:rPr lang="en-US" sz="1425" b="1" i="1">
                              <a:solidFill>
                                <a:srgbClr val="FFC000"/>
                              </a:solidFill>
                              <a:latin typeface="Cambria Math" panose="02040503050406030204" pitchFamily="18" charset="0"/>
                            </a:rPr>
                            <m:t>𝑯</m:t>
                          </m:r>
                        </m:e>
                        <m:sup>
                          <m:r>
                            <a:rPr lang="en-US" sz="1425" b="1" i="1">
                              <a:solidFill>
                                <a:srgbClr val="FFC000"/>
                              </a:solidFill>
                              <a:latin typeface="Cambria Math" panose="02040503050406030204" pitchFamily="18" charset="0"/>
                            </a:rPr>
                            <m:t>+</m:t>
                          </m:r>
                        </m:sup>
                      </m:sSup>
                    </m:oMath>
                  </m:oMathPara>
                </a14:m>
                <a:endParaRPr lang="en-US" sz="1425" b="1" dirty="0">
                  <a:solidFill>
                    <a:srgbClr val="FFC000"/>
                  </a:solidFill>
                  <a:latin typeface="Helvetica" pitchFamily="2" charset="0"/>
                </a:endParaRPr>
              </a:p>
            </p:txBody>
          </p:sp>
        </mc:Choice>
        <mc:Fallback xmlns="">
          <p:sp>
            <p:nvSpPr>
              <p:cNvPr id="89" name="TextBox 88">
                <a:extLst>
                  <a:ext uri="{FF2B5EF4-FFF2-40B4-BE49-F238E27FC236}">
                    <a16:creationId xmlns:a16="http://schemas.microsoft.com/office/drawing/2014/main" id="{BC7608EE-4A58-8715-C564-1DCA21A9424A}"/>
                  </a:ext>
                </a:extLst>
              </p:cNvPr>
              <p:cNvSpPr txBox="1">
                <a:spLocks noRot="1" noChangeAspect="1" noMove="1" noResize="1" noEditPoints="1" noAdjustHandles="1" noChangeArrowheads="1" noChangeShapeType="1" noTextEdit="1"/>
              </p:cNvSpPr>
              <p:nvPr/>
            </p:nvSpPr>
            <p:spPr>
              <a:xfrm>
                <a:off x="4550632" y="3518356"/>
                <a:ext cx="854914" cy="711733"/>
              </a:xfrm>
              <a:prstGeom prst="rect">
                <a:avLst/>
              </a:prstGeom>
              <a:blipFill>
                <a:blip r:embed="rId4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0" name="TextBox 89">
                <a:extLst>
                  <a:ext uri="{FF2B5EF4-FFF2-40B4-BE49-F238E27FC236}">
                    <a16:creationId xmlns:a16="http://schemas.microsoft.com/office/drawing/2014/main" id="{ADEBE234-0181-02F7-74CE-E2671F60928B}"/>
                  </a:ext>
                </a:extLst>
              </p:cNvPr>
              <p:cNvSpPr txBox="1"/>
              <p:nvPr/>
            </p:nvSpPr>
            <p:spPr>
              <a:xfrm>
                <a:off x="3812715" y="3241190"/>
                <a:ext cx="854914"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FFC000"/>
                              </a:solidFill>
                              <a:latin typeface="Cambria Math" panose="02040503050406030204" pitchFamily="18" charset="0"/>
                            </a:rPr>
                          </m:ctrlPr>
                        </m:sSupPr>
                        <m:e>
                          <m:r>
                            <a:rPr lang="en-US" sz="1425" b="1" i="1">
                              <a:solidFill>
                                <a:srgbClr val="FFC000"/>
                              </a:solidFill>
                              <a:latin typeface="Cambria Math" panose="02040503050406030204" pitchFamily="18" charset="0"/>
                            </a:rPr>
                            <m:t>𝑯</m:t>
                          </m:r>
                        </m:e>
                        <m:sup>
                          <m:r>
                            <a:rPr lang="en-US" sz="1425" b="1" i="1">
                              <a:solidFill>
                                <a:srgbClr val="FFC000"/>
                              </a:solidFill>
                              <a:latin typeface="Cambria Math" panose="02040503050406030204" pitchFamily="18" charset="0"/>
                            </a:rPr>
                            <m:t>+</m:t>
                          </m:r>
                        </m:sup>
                      </m:sSup>
                    </m:oMath>
                  </m:oMathPara>
                </a14:m>
                <a:endParaRPr lang="en-US" sz="1425" b="1" dirty="0">
                  <a:solidFill>
                    <a:srgbClr val="FFC000"/>
                  </a:solidFill>
                  <a:latin typeface="Helvetica" pitchFamily="2" charset="0"/>
                </a:endParaRPr>
              </a:p>
            </p:txBody>
          </p:sp>
        </mc:Choice>
        <mc:Fallback xmlns="">
          <p:sp>
            <p:nvSpPr>
              <p:cNvPr id="90" name="TextBox 89">
                <a:extLst>
                  <a:ext uri="{FF2B5EF4-FFF2-40B4-BE49-F238E27FC236}">
                    <a16:creationId xmlns:a16="http://schemas.microsoft.com/office/drawing/2014/main" id="{ADEBE234-0181-02F7-74CE-E2671F60928B}"/>
                  </a:ext>
                </a:extLst>
              </p:cNvPr>
              <p:cNvSpPr txBox="1">
                <a:spLocks noRot="1" noChangeAspect="1" noMove="1" noResize="1" noEditPoints="1" noAdjustHandles="1" noChangeArrowheads="1" noChangeShapeType="1" noTextEdit="1"/>
              </p:cNvSpPr>
              <p:nvPr/>
            </p:nvSpPr>
            <p:spPr>
              <a:xfrm>
                <a:off x="3812715" y="3241190"/>
                <a:ext cx="854914" cy="711733"/>
              </a:xfrm>
              <a:prstGeom prst="rect">
                <a:avLst/>
              </a:prstGeom>
              <a:blipFill>
                <a:blip r:embed="rId4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53EDD7A9-E2DA-664C-3754-A0ABAE9BB6D0}"/>
                  </a:ext>
                </a:extLst>
              </p:cNvPr>
              <p:cNvSpPr txBox="1"/>
              <p:nvPr/>
            </p:nvSpPr>
            <p:spPr>
              <a:xfrm>
                <a:off x="4157360" y="3235344"/>
                <a:ext cx="811632" cy="711733"/>
              </a:xfrm>
              <a:prstGeom prst="rect">
                <a:avLst/>
              </a:prstGeom>
              <a:noFill/>
            </p:spPr>
            <p:txBody>
              <a:bodyPr wrap="none" lIns="274320" tIns="205740" rIns="274320" bIns="205740" rtlCol="0">
                <a:spAutoFit/>
              </a:bodyPr>
              <a:lstStyle/>
              <a:p>
                <a:pPr algn="ctr" defTabSz="685800">
                  <a:spcAft>
                    <a:spcPts val="600"/>
                  </a:spcAft>
                </a:pPr>
                <a14:m>
                  <m:oMathPara xmlns:m="http://schemas.openxmlformats.org/officeDocument/2006/math">
                    <m:oMathParaPr>
                      <m:jc m:val="centerGroup"/>
                    </m:oMathParaPr>
                    <m:oMath xmlns:m="http://schemas.openxmlformats.org/officeDocument/2006/math">
                      <m:sSup>
                        <m:sSupPr>
                          <m:ctrlPr>
                            <a:rPr lang="en-US" sz="1425" b="1" i="1">
                              <a:solidFill>
                                <a:srgbClr val="0432FF"/>
                              </a:solidFill>
                              <a:latin typeface="Cambria Math" panose="02040503050406030204" pitchFamily="18" charset="0"/>
                              <a:ea typeface="Cambria Math" panose="02040503050406030204" pitchFamily="18" charset="0"/>
                            </a:rPr>
                          </m:ctrlPr>
                        </m:sSupPr>
                        <m:e>
                          <m:r>
                            <a:rPr lang="en-US" sz="1425" b="1" i="1">
                              <a:solidFill>
                                <a:srgbClr val="0432FF"/>
                              </a:solidFill>
                              <a:latin typeface="Cambria Math" panose="02040503050406030204" pitchFamily="18" charset="0"/>
                              <a:ea typeface="Cambria Math" panose="02040503050406030204" pitchFamily="18" charset="0"/>
                            </a:rPr>
                            <m:t>𝒆</m:t>
                          </m:r>
                        </m:e>
                        <m:sup>
                          <m:r>
                            <a:rPr lang="en-US" sz="1425" b="1" i="1">
                              <a:solidFill>
                                <a:srgbClr val="0432FF"/>
                              </a:solidFill>
                              <a:latin typeface="Cambria Math" panose="02040503050406030204" pitchFamily="18" charset="0"/>
                              <a:ea typeface="Cambria Math" panose="02040503050406030204" pitchFamily="18" charset="0"/>
                            </a:rPr>
                            <m:t>−</m:t>
                          </m:r>
                        </m:sup>
                      </m:sSup>
                    </m:oMath>
                  </m:oMathPara>
                </a14:m>
                <a:endParaRPr lang="en-US" sz="1425" b="1" dirty="0">
                  <a:solidFill>
                    <a:srgbClr val="0432FF"/>
                  </a:solidFill>
                  <a:latin typeface="Helvetica" pitchFamily="2" charset="0"/>
                </a:endParaRPr>
              </a:p>
            </p:txBody>
          </p:sp>
        </mc:Choice>
        <mc:Fallback xmlns="">
          <p:sp>
            <p:nvSpPr>
              <p:cNvPr id="91" name="TextBox 90">
                <a:extLst>
                  <a:ext uri="{FF2B5EF4-FFF2-40B4-BE49-F238E27FC236}">
                    <a16:creationId xmlns:a16="http://schemas.microsoft.com/office/drawing/2014/main" id="{53EDD7A9-E2DA-664C-3754-A0ABAE9BB6D0}"/>
                  </a:ext>
                </a:extLst>
              </p:cNvPr>
              <p:cNvSpPr txBox="1">
                <a:spLocks noRot="1" noChangeAspect="1" noMove="1" noResize="1" noEditPoints="1" noAdjustHandles="1" noChangeArrowheads="1" noChangeShapeType="1" noTextEdit="1"/>
              </p:cNvSpPr>
              <p:nvPr/>
            </p:nvSpPr>
            <p:spPr>
              <a:xfrm>
                <a:off x="4157360" y="3235344"/>
                <a:ext cx="811632" cy="711733"/>
              </a:xfrm>
              <a:prstGeom prst="rect">
                <a:avLst/>
              </a:prstGeom>
              <a:blipFill>
                <a:blip r:embed="rId50"/>
                <a:stretch>
                  <a:fillRect/>
                </a:stretch>
              </a:blipFill>
            </p:spPr>
            <p:txBody>
              <a:bodyPr/>
              <a:lstStyle/>
              <a:p>
                <a:r>
                  <a:rPr lang="en-GB">
                    <a:noFill/>
                  </a:rPr>
                  <a:t> </a:t>
                </a:r>
              </a:p>
            </p:txBody>
          </p:sp>
        </mc:Fallback>
      </mc:AlternateContent>
      <p:cxnSp>
        <p:nvCxnSpPr>
          <p:cNvPr id="93" name="Straight Connector 92">
            <a:extLst>
              <a:ext uri="{FF2B5EF4-FFF2-40B4-BE49-F238E27FC236}">
                <a16:creationId xmlns:a16="http://schemas.microsoft.com/office/drawing/2014/main" id="{7FF627AA-E7AF-77E9-791B-758AEC987BC0}"/>
              </a:ext>
            </a:extLst>
          </p:cNvPr>
          <p:cNvCxnSpPr/>
          <p:nvPr/>
        </p:nvCxnSpPr>
        <p:spPr>
          <a:xfrm>
            <a:off x="4335038" y="3551467"/>
            <a:ext cx="80735" cy="0"/>
          </a:xfrm>
          <a:prstGeom prst="line">
            <a:avLst/>
          </a:prstGeom>
          <a:ln>
            <a:solidFill>
              <a:srgbClr val="FF0000"/>
            </a:solidFill>
            <a:prstDash val="sysDot"/>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80606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7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7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81"/>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8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8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8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8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90"/>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91"/>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93"/>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childTnLst>
                                </p:cTn>
                              </p:par>
                              <p:par>
                                <p:cTn id="85" presetID="1" presetClass="entr" presetSubtype="0" fill="hold" grpId="1" nodeType="withEffect">
                                  <p:stCondLst>
                                    <p:cond delay="0"/>
                                  </p:stCondLst>
                                  <p:childTnLst>
                                    <p:set>
                                      <p:cBhvr>
                                        <p:cTn id="86"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42" grpId="0"/>
      <p:bldP spid="43" grpId="0" animBg="1"/>
      <p:bldP spid="44" grpId="0" animBg="1"/>
      <p:bldP spid="45" grpId="0"/>
      <p:bldP spid="46" grpId="0"/>
      <p:bldP spid="47" grpId="0"/>
      <p:bldP spid="48" grpId="0"/>
      <p:bldP spid="49" grpId="0"/>
      <p:bldP spid="50" grpId="0"/>
      <p:bldP spid="51" grpId="0"/>
      <p:bldP spid="53" grpId="0"/>
      <p:bldP spid="55" grpId="0"/>
      <p:bldP spid="56" grpId="0"/>
      <p:bldP spid="57" grpId="0"/>
      <p:bldP spid="58" grpId="0"/>
      <p:bldP spid="60" grpId="0"/>
      <p:bldP spid="61" grpId="0"/>
      <p:bldP spid="65" grpId="0"/>
      <p:bldP spid="66" grpId="0"/>
      <p:bldP spid="70" grpId="0"/>
      <p:bldP spid="71" grpId="0"/>
      <p:bldP spid="72" grpId="0"/>
      <p:bldP spid="73" grpId="0"/>
      <p:bldP spid="74" grpId="0"/>
      <p:bldP spid="75" grpId="0"/>
      <p:bldP spid="86" grpId="0"/>
      <p:bldP spid="86" grpId="1"/>
      <p:bldP spid="87" grpId="0"/>
      <p:bldP spid="88" grpId="0"/>
      <p:bldP spid="89" grpId="0"/>
      <p:bldP spid="90" grpId="0"/>
      <p:bldP spid="91" grpId="0"/>
    </p:bldLst>
  </p:timing>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2.0.x&quot; formatVersion=&quot;2.0.0.0&quot; version=&quot;6.2.0.339&quot;&gt;&#10;  &lt;VersionInformation&gt;&#10;    &lt;Version&gt;1&lt;/Version&gt;&#10;  &lt;/VersionInformation&gt;&#10;  &lt;Entity&gt;/result/feature/pg16&lt;/Entity&gt;&#10;  &lt;Tag&gt;pg16&lt;/Tag&gt;&#10;  &lt;Node&gt;Results &amp;gt; Bz Field on Axis - Half Cell&lt;/Node&gt;&#10;  &lt;LinkType&gt;Image&lt;/LinkType&gt;&#10;  &lt;ModelLink directoryType=&quot;none&quot;&gt;C:\Users\scaranti\Desktop\File condivisi comlasa\S5_stage_DEMO_OptimizationStudy_UpdatedConfigurations_MARGINSONLY_26Feb25_FirstStageAnalysis.mph&lt;/ModelLink&gt;&#10;  &lt;LocalPath&gt;S5_stage_DEMO_OptimizationStudy_UpdatedConfigurations_MARGINSONLY_26Feb25_FirstStageAnalysis.mph&lt;/LocalPath&gt;&#10;  &lt;SDim&gt;1&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isforreport&quot; type=&quot;bool&quot; value=&quot;off&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874&quot; /&gt;&#10;    &lt;Property name=&quot;height&quot; type=&quot;real&quot; value=&quot;656&quot; /&gt;&#10;    &lt;Property name=&quot;resolution&quot; type=&quot;integer&quot; value=&quot;96&quot; /&gt;&#10;    &lt;Property name=&quot;sizedesc&quot; type=&quot;string&quot; value=&quot;231 x 174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1930 x 1231 px&quot; /&gt;&#10;    &lt;Property name=&quot;zoomextents&quot; type=&quot;bool&quot; value=&quot;off&quot; /&gt;&#10;    &lt;Property name=&quot;antialias&quot; type=&quot;bool&quot; value=&quot;on&quot; /&gt;&#10;    &lt;Property name=&quot;screenwidthpx&quot; type=&quot;integer&quot; value=&quot;1930&quot; /&gt;&#10;    &lt;Property name=&quot;screenheightpx&quot; type=&quot;integer&quot; value=&quot;1231&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Results &amp;gt; Bz Field on Axis - Half Cell&quot; /&gt;&#10;    &lt;Property name=&quot;lockview&quot; type=&quot;bool&quot; value=&quot;off&quot; /&gt;&#10;    &lt;Property name=&quot;linkedinfo&quot; type=&quot;string&quot; value=&quot;&quot; /&gt;&#10;    &lt;Property name=&quot;alloweps&quot; type=&quot;bool&quot; value=&quot;on&quot; /&gt;&#10;    &lt;Property name=&quot;allowgltf&quot; type=&quot;bool&quot; value=&quot;off&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1&quot; /&gt;&#10;    &lt;Property name=&quot;options1d&quot; type=&quot;group&quot; value=&quot;on&quot; /&gt;&#10;    &lt;Property name=&quot;title1d&quot; type=&quot;bool&quot; value=&quot;on&quot; /&gt;&#10;    &lt;Property name=&quot;legend1d&quot; type=&quot;bool&quot; value=&quot;on&quot; /&gt;&#10;    &lt;Property name=&quot;axes1d&quot; type=&quot;bool&quot; value=&quot;on&quot; /&gt;&#10;    &lt;Property name=&quot;showgrid&quot; type=&quot;bool&quot; value=&quot;on&quot; /&gt;&#10;    &lt;Property name=&quot;logo1d&quot; type=&quot;bool&quot; value=&quot;off&quot; /&gt;&#10;    &lt;Property name=&quot;fontsize&quot; type=&quot;integer&quot; value=&quot;18&quot; /&gt;&#10;    &lt;Property name=&quot;colortheme&quot; type=&quot;string&quot; value=&quot;globaltheme&quot; /&gt;&#10;    &lt;Property name=&quot;background&quot; type=&quot;group&quot; value=&quot;transparent&quot; /&gt;&#10;  &lt;/PropSet&gt;&#10;  &lt;PropSet id=&quot;view&quot;&gt;&#10;    &lt;Property name=&quot;axislimits&quot; type=&quot;group&quot; value=&quot;on&quot; /&gt;&#10;    &lt;Property name=&quot;xmin&quot; type=&quot;real&quot; value=&quot;-2.528065798705855&quot; /&gt;&#10;    &lt;Property name=&quot;xmax&quot; type=&quot;real&quot; value=&quot;0.5280657987058548&quot; /&gt;&#10;    &lt;Property name=&quot;ymin&quot; type=&quot;real&quot; value=&quot;-12.527008985256077&quot; /&gt;&#10;    &lt;Property name=&quot;ymax&quot; type=&quot;real&quot; value=&quot;9.527008985256077&quot; /&gt;&#10;    &lt;Property name=&quot;showsecaxislimit&quot; type=&quot;group&quot; value=&quot;off&quot; /&gt;&#10;    &lt;Property name=&quot;yminsec&quot; type=&quot;real&quot; value=&quot;1.555491008661694&quot; /&gt;&#10;    &lt;Property name=&quot;ymaxsec&quot; type=&quot;real&quot; value=&quot;1.5602478372377837&quot; /&gt;&#10;    &lt;Property name=&quot;preserveaspect&quot; type=&quot;bool&quot; value=&quot;off&quot; /&gt;&#10;    &lt;Property name=&quot;xlog&quot; type=&quot;bool&quot; value=&quot;off&quot; /&gt;&#10;    &lt;Property name=&quot;ylog&quot; type=&quot;bool&quot; value=&quot;off&quot; /&gt;&#10;    &lt;Property name=&quot;showsecylog&quot; type=&quot;group&quot; value=&quot;off&quot; /&gt;&#10;    &lt;Property name=&quot;ylogsec&quot; type=&quot;bool&quot; value=&quot;off&quot; /&gt;&#10;    &lt;Property name=&quot;showgrid&quot; type=&quot;group&quot; value=&quot;on&quot; /&gt;&#10;    &lt;Property name=&quot;showmanualgrid&quot; type=&quot;group&quot; value=&quot;on&quot; /&gt;&#10;    &lt;Property name=&quot;manualgrid&quot; type=&quot;group&quot; value=&quot;on&quot; /&gt;&#10;    &lt;Property name=&quot;showxspacing&quot; type=&quot;group&quot; value=&quot;on&quot; /&gt;&#10;    &lt;Property name=&quot;xspacing&quot; type=&quot;real&quot; value=&quot;0.5&quot; /&gt;&#10;    &lt;Property name=&quot;showyspacing&quot; type=&quot;group&quot; value=&quot;on&quot; /&gt;&#10;    &lt;Property name=&quot;yspacing&quot; type=&quot;real&quot; value=&quot;2&quot; /&gt;&#10;    &lt;Property name=&quot;showsecyspacing&quot; type=&quot;group&quot; value=&quot;off&quot; /&gt;&#10;    &lt;Property name=&quot;ysec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showsecyextra&quot; type=&quot;group&quot; value=&quot;off&quot; /&gt;&#10;    &lt;Property name=&quot;ysecextra&quot; type=&quot;realarray&quot; value=&quot;&quot; /&gt;&#10;    &lt;Property name=&quot;ysecextra_vector_method&quot; type=&quot;string&quot; value=&quot;step&quot; /&gt;&#10;    &lt;Property name=&quot;ysecextra_vector_start&quot; type=&quot;string&quot; value=&quot;&quot; /&gt;&#10;    &lt;Property name=&quot;ysecextra_vector_stop&quot; type=&quot;string&quot; value=&quot;&quot; /&gt;&#10;    &lt;Property name=&quot;ysecextra_vector_step&quot; type=&quot;string&quot; value=&quot;&quot; /&gt;&#10;    &lt;Property name=&quot;ysecextra_vector_numvalues&quot; type=&quot;string&quot; value=&quot;&quot; /&gt;&#10;    &lt;Property name=&quot;ysecextra_vector_function&quot; type=&quot;string&quot; value=&quot;none&quot; /&gt;&#10;    &lt;Property name=&quot;ysecextra_vector_interval&quot; type=&quot;string&quot; value=&quot;octave&quot; /&gt;&#10;    &lt;Property name=&quot;ysecextra_vector_freqperdec&quot; type=&quot;string&quot; value=&quot;&quot; /&gt;&#10;  &lt;/PropSet&gt;&#10;  &lt;PropSet id=&quot;camera&quot; /&gt;&#10;  &lt;PropSet id=&quot;axis&quot; /&gt;&#10;  &lt;PropSet id=&quot;clip&quot; /&gt;&#10;  &lt;PropSet id=&quot;table&quot;&gt;&#10;    &lt;Property name=&quot;header&quot; type=&quot;bool&quot; value=&quot;on&quot; /&gt;&#10;    &lt;Property name=&quot;headers&quot; type=&quot;stringmatrix&quot; value=&quot;&quot; /&gt;&#10;    &lt;Property name=&quot;includetitle&quot; type=&quot;bool&quot; value=&quot;off&quot; /&gt;&#10;    &lt;Property name=&quot;title&quot; type=&quot;string&quot; value=&quot;&quot; /&gt;&#10;    &lt;Property name=&quot;fullprec&quot; type=&quot;bool&quot; value=&quot;on&quot; /&gt;&#10;    &lt;Property name=&quot;precision&quot; type=&quot;integer&quot; value=&quot;5&quot; /&gt;&#10;    &lt;Property name=&quot;notation&quot; type=&quot;string&quot; value=&quot;auto&quot; /&gt;&#10;    &lt;Property name=&quot;complexnotation&quot; type=&quot;string&quot; value=&quot;rectangular&quot; /&gt;&#10;  &lt;/PropSet&gt;&#10;  &lt;UpdateTimeStamp&gt;638819843360081168&lt;/UpdateTimeStamp&gt;&#10;&lt;/Root&gt;"/>
</p:tagLst>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11.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1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ontent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2025_Light" id="{3DCFA99A-0E37-DC4B-8B4A-F2C026698732}" vid="{90A0F859-CD59-5A4C-90B3-A4548FA782D3}"/>
    </a:ext>
  </a:extLst>
</a:theme>
</file>

<file path=ppt/theme/theme4.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5.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6.xml><?xml version="1.0" encoding="utf-8"?>
<a:theme xmlns:a="http://schemas.openxmlformats.org/drawingml/2006/main" name="2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8100">
          <a:solidFill>
            <a:srgbClr val="0070C0"/>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38100">
          <a:solidFill>
            <a:srgbClr val="0070C0"/>
          </a:solidFill>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3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4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MCC-presentation model V01" id="{39C02919-41F8-4B9B-9968-F0C0B25AABA2}" vid="{B769D8FE-D24C-42D2-B7A0-24E628D67E81}"/>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947F2506E4E4646B744CDE35131544A" ma:contentTypeVersion="13" ma:contentTypeDescription="Create a new document." ma:contentTypeScope="" ma:versionID="14043b90b3cf8ee4c9c1203e10817731">
  <xsd:schema xmlns:xsd="http://www.w3.org/2001/XMLSchema" xmlns:xs="http://www.w3.org/2001/XMLSchema" xmlns:p="http://schemas.microsoft.com/office/2006/metadata/properties" xmlns:ns3="1e110155-a173-47cd-b891-f412286ef773" xmlns:ns4="20570098-6542-45bc-852f-3993cdce27a5" targetNamespace="http://schemas.microsoft.com/office/2006/metadata/properties" ma:root="true" ma:fieldsID="b8069b42d9b3d0382a97a7be21f6e516" ns3:_="" ns4:_="">
    <xsd:import namespace="1e110155-a173-47cd-b891-f412286ef773"/>
    <xsd:import namespace="20570098-6542-45bc-852f-3993cdce27a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110155-a173-47cd-b891-f412286ef7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0570098-6542-45bc-852f-3993cdce27a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B6BCB4-0CBE-4531-B80F-C7E0BDE322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110155-a173-47cd-b891-f412286ef773"/>
    <ds:schemaRef ds:uri="20570098-6542-45bc-852f-3993cdce27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39E6303-560D-4712-BEC3-A253233F4310}">
  <ds:schemaRefs>
    <ds:schemaRef ds:uri="http://schemas.microsoft.com/office/infopath/2007/PartnerControls"/>
    <ds:schemaRef ds:uri="http://purl.org/dc/terms/"/>
    <ds:schemaRef ds:uri="http://schemas.microsoft.com/office/2006/documentManagement/types"/>
    <ds:schemaRef ds:uri="1e110155-a173-47cd-b891-f412286ef773"/>
    <ds:schemaRef ds:uri="http://purl.org/dc/elements/1.1/"/>
    <ds:schemaRef ds:uri="http://schemas.microsoft.com/office/2006/metadata/properties"/>
    <ds:schemaRef ds:uri="http://schemas.openxmlformats.org/package/2006/metadata/core-properties"/>
    <ds:schemaRef ds:uri="20570098-6542-45bc-852f-3993cdce27a5"/>
    <ds:schemaRef ds:uri="http://www.w3.org/XML/1998/namespace"/>
    <ds:schemaRef ds:uri="http://purl.org/dc/dcmitype/"/>
  </ds:schemaRefs>
</ds:datastoreItem>
</file>

<file path=customXml/itemProps3.xml><?xml version="1.0" encoding="utf-8"?>
<ds:datastoreItem xmlns:ds="http://schemas.openxmlformats.org/officeDocument/2006/customXml" ds:itemID="{1280EB92-6C56-4421-9A69-202475D9CD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2959</TotalTime>
  <Words>2863</Words>
  <Application>Microsoft Office PowerPoint</Application>
  <PresentationFormat>On-screen Show (16:9)</PresentationFormat>
  <Paragraphs>441</Paragraphs>
  <Slides>53</Slides>
  <Notes>5</Notes>
  <HiddenSlides>0</HiddenSlides>
  <MMClips>1</MMClips>
  <ScaleCrop>false</ScaleCrop>
  <HeadingPairs>
    <vt:vector size="6" baseType="variant">
      <vt:variant>
        <vt:lpstr>Fonts Used</vt:lpstr>
      </vt:variant>
      <vt:variant>
        <vt:i4>13</vt:i4>
      </vt:variant>
      <vt:variant>
        <vt:lpstr>Theme</vt:lpstr>
      </vt:variant>
      <vt:variant>
        <vt:i4>11</vt:i4>
      </vt:variant>
      <vt:variant>
        <vt:lpstr>Slide Titles</vt:lpstr>
      </vt:variant>
      <vt:variant>
        <vt:i4>53</vt:i4>
      </vt:variant>
    </vt:vector>
  </HeadingPairs>
  <TitlesOfParts>
    <vt:vector size="77" baseType="lpstr">
      <vt:lpstr>Aptos</vt:lpstr>
      <vt:lpstr>Aptos Display</vt:lpstr>
      <vt:lpstr>Arial</vt:lpstr>
      <vt:lpstr>Arial </vt:lpstr>
      <vt:lpstr>Arial Narrow</vt:lpstr>
      <vt:lpstr>Calibri</vt:lpstr>
      <vt:lpstr>Cambria Math</vt:lpstr>
      <vt:lpstr>Helvetica</vt:lpstr>
      <vt:lpstr>JuliaMono</vt:lpstr>
      <vt:lpstr>Optima Bold</vt:lpstr>
      <vt:lpstr>sourcesans-regular</vt:lpstr>
      <vt:lpstr>Symbol</vt:lpstr>
      <vt:lpstr>Wingdings</vt:lpstr>
      <vt:lpstr>IMCC - 1</vt:lpstr>
      <vt:lpstr>1_IMCC - 1</vt:lpstr>
      <vt:lpstr>Content Slides</vt:lpstr>
      <vt:lpstr>Office Theme</vt:lpstr>
      <vt:lpstr>1_Office Theme</vt:lpstr>
      <vt:lpstr>2_IMCC - 1</vt:lpstr>
      <vt:lpstr>3_IMCC - 1</vt:lpstr>
      <vt:lpstr>2_office theme</vt:lpstr>
      <vt:lpstr>4_IMCC - 1</vt:lpstr>
      <vt:lpstr>3_Office Theme</vt:lpstr>
      <vt:lpstr>4_Office Theme</vt:lpstr>
      <vt:lpstr>Funded by the European Union (EU). Views and opinions expressed are however those of the author only and do not necessarily reflect those of the EU or European Research Executive Agency (REA). Neither the EU nor the REA can be held responsible for them.</vt:lpstr>
      <vt:lpstr>IMCC International Muon Collider Collaboration</vt:lpstr>
      <vt:lpstr>Muon Cooling Lattice Design</vt:lpstr>
      <vt:lpstr>PowerPoint Presentation</vt:lpstr>
      <vt:lpstr>Muon Cooling Demonstrator Programme</vt:lpstr>
      <vt:lpstr>PowerPoint Presentation</vt:lpstr>
      <vt:lpstr>PowerPoint Presentation</vt:lpstr>
      <vt:lpstr>PowerPoint Presentation</vt:lpstr>
      <vt:lpstr>Plasma Sheath Formation around a Muon Beam</vt:lpstr>
      <vt:lpstr>Proton beam for Ionization-Cooling Demo</vt:lpstr>
      <vt:lpstr>Summary and Outlook</vt:lpstr>
      <vt:lpstr>RFMFTF_v3: re-scaled for a 3 GHz cavity 170 mm RT bore, Baxis=7 T </vt:lpstr>
      <vt:lpstr>Funding for the RFMFTF_V3 [Magnet PART] Deadline for decision: March 2026 </vt:lpstr>
      <vt:lpstr>Demo Cooling Cell Module MAG 2.4 </vt:lpstr>
      <vt:lpstr>PowerPoint Presentation</vt:lpstr>
      <vt:lpstr>PowerPoint Presentation</vt:lpstr>
      <vt:lpstr>PowerPoint Presentation</vt:lpstr>
      <vt:lpstr>Beam pipe overview</vt:lpstr>
      <vt:lpstr>Cooling Cell Integration Short Movie (version 2.4)</vt:lpstr>
      <vt:lpstr>Initial – Final Module Evaluation</vt:lpstr>
      <vt:lpstr>Quench Simulations – Forces Unbalance Courtesy of T. Mulder (CERN)</vt:lpstr>
      <vt:lpstr>O-ring based pillow seal</vt:lpstr>
      <vt:lpstr>What about pumping?</vt:lpstr>
      <vt:lpstr>Immediately Available Solutions</vt:lpstr>
      <vt:lpstr>Direct Scaling Solution</vt:lpstr>
      <vt:lpstr>Conclusion</vt:lpstr>
      <vt:lpstr>Example of cooling at 20 K - SHiP</vt:lpstr>
      <vt:lpstr>(Qualitative) comparison of cryo system options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possible plan for  1st Cooling Module </vt:lpstr>
      <vt:lpstr>R&amp;D MC and HFM</vt:lpstr>
      <vt:lpstr>TRL Drives the R&amp;D</vt:lpstr>
      <vt:lpstr>Conclusion 1</vt:lpstr>
      <vt:lpstr>Conclusion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Roberto Losito</cp:lastModifiedBy>
  <cp:revision>269</cp:revision>
  <dcterms:created xsi:type="dcterms:W3CDTF">2021-05-17T12:13:58Z</dcterms:created>
  <dcterms:modified xsi:type="dcterms:W3CDTF">2025-11-07T10:03:02Z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0x0101003947F2506E4E4646B744CDE35131544A</vt:lpwstr>
  </property>
</Properties>
</file>