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96" r:id="rId2"/>
    <p:sldId id="312" r:id="rId3"/>
    <p:sldId id="318" r:id="rId4"/>
    <p:sldId id="315" r:id="rId5"/>
    <p:sldId id="332" r:id="rId6"/>
    <p:sldId id="303" r:id="rId7"/>
    <p:sldId id="325" r:id="rId8"/>
    <p:sldId id="326" r:id="rId9"/>
    <p:sldId id="327" r:id="rId10"/>
    <p:sldId id="301" r:id="rId11"/>
    <p:sldId id="323" r:id="rId12"/>
    <p:sldId id="324" r:id="rId13"/>
    <p:sldId id="322" r:id="rId14"/>
    <p:sldId id="321" r:id="rId15"/>
    <p:sldId id="304" r:id="rId16"/>
    <p:sldId id="329" r:id="rId17"/>
    <p:sldId id="330" r:id="rId18"/>
    <p:sldId id="331" r:id="rId19"/>
    <p:sldId id="268" r:id="rId20"/>
    <p:sldId id="288" r:id="rId21"/>
    <p:sldId id="333" r:id="rId22"/>
    <p:sldId id="305" r:id="rId23"/>
    <p:sldId id="307" r:id="rId24"/>
    <p:sldId id="306" r:id="rId25"/>
    <p:sldId id="308" r:id="rId26"/>
    <p:sldId id="302" r:id="rId27"/>
    <p:sldId id="313" r:id="rId28"/>
    <p:sldId id="314" r:id="rId29"/>
    <p:sldId id="299" r:id="rId30"/>
    <p:sldId id="317" r:id="rId31"/>
    <p:sldId id="316" r:id="rId32"/>
    <p:sldId id="31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p:restoredTop sz="94686"/>
  </p:normalViewPr>
  <p:slideViewPr>
    <p:cSldViewPr snapToGrid="0" snapToObjects="1">
      <p:cViewPr varScale="1">
        <p:scale>
          <a:sx n="109" d="100"/>
          <a:sy n="109" d="100"/>
        </p:scale>
        <p:origin x="496"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8/26/25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8/26/25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
            </a:r>
            <a:r>
              <a:rPr lang="en-CH" dirty="0"/>
              <a:t>ut labels on top, 1st and 2nd plots: say that we are using arbitrary number of turns to stay at each frequency</a:t>
            </a:r>
          </a:p>
          <a:p>
            <a:endParaRPr lang="en-CH" dirty="0"/>
          </a:p>
          <a:p>
            <a:r>
              <a:rPr lang="en-CH" dirty="0"/>
              <a:t>Put the rectangular windows ins econd plot: say that we have 5 in this plot but that daniel managed to update the ADT firmware and now we can have at least 256 tones. As the clustering of debunched beam in the previous plot in the FFT is not clear in the previous plot we have to excite the fulll spread. The full spread is not very well reproduced in simulations so we have to test in operariton because in simulations there are effects that are not included (e.g. ecloud). So to find max min limits of rectangular excitation we need to test in operation </a:t>
            </a:r>
          </a:p>
          <a:p>
            <a:endParaRPr lang="en-CH" dirty="0"/>
          </a:p>
          <a:p>
            <a:r>
              <a:rPr lang="en-CH" dirty="0"/>
              <a:t>It will be the first time that we check the rectangular excitation in MD. The goal is to show that rectangular excitation is much more powerful than white noise and frequency sweep and that we need the minimum amount of excitation amplitude that would also lead to the minimum leakage. </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444434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45CAEA4B-9E11-0941-A92B-ED0E43A55CE8}" type="datetime3">
              <a:rPr lang="en-US" smtClean="0"/>
              <a:t>26 August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Anna Radoslavova| Debunched beam cleaning using ADT in the 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6D056D8-3606-F74E-827F-95EB26B22463}" type="datetime3">
              <a:rPr lang="en-US" smtClean="0"/>
              <a:t>26 August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Anna Radoslavova| Debunched beam cleaning using ADT in the 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2952ACD-AF3F-4944-B173-CE033DD71376}" type="datetime3">
              <a:rPr lang="en-US" smtClean="0"/>
              <a:t>26 August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Anna Radoslavova| Debunched beam cleaning using ADT in the 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77137DA-43AA-954B-A83F-FFB9E459E8F4}" type="datetime3">
              <a:rPr lang="en-US" smtClean="0"/>
              <a:t>26 August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Anna Radoslavova| Debunched beam cleaning using ADT in the LHC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F99B15E0-9017-B642-B6F1-3D0B993C5675}" type="datetime3">
              <a:rPr lang="en-US" smtClean="0"/>
              <a:t>26 August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Anna Radoslavova| Debunched beam cleaning using ADT in the 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E3F5575C-40B3-4F43-AC19-787F85B0A10E}" type="datetime3">
              <a:rPr lang="en-US" smtClean="0"/>
              <a:t>26 August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Anna Radoslavova| Debunched beam cleaning using ADT in the 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B29D79ED-E61E-2D41-824A-99CEC76EEF37}" type="datetime3">
              <a:rPr lang="en-US" smtClean="0"/>
              <a:t>26 August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Anna Radoslavova| Debunched beam cleaning using ADT in the 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6184FC8-E928-5C47-8AF3-E40691A581CC}" type="datetime3">
              <a:rPr lang="en-US" smtClean="0"/>
              <a:t>26 August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Anna Radoslavova| Debunched beam cleaning using ADT in the 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C9BC7AD8-1285-2044-9E19-D40F52F58688}" type="datetime3">
              <a:rPr lang="en-US" smtClean="0"/>
              <a:t>26 August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92E67E5F-FA07-294D-9E5D-C29FBBB97874}" type="datetime3">
              <a:rPr lang="en-US" smtClean="0"/>
              <a:t>26 August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B0CADA4B-D61A-4E49-90CA-8E4F76FC3AEC}" type="datetime3">
              <a:rPr lang="en-US" smtClean="0"/>
              <a:t>26 August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BF240C92-E642-C24F-B1D0-C09E3AC98EDB}" type="datetime3">
              <a:rPr lang="en-US" smtClean="0"/>
              <a:t>26 August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EA499EC-ABB0-504F-9875-42AEF4FCCA34}" type="datetime3">
              <a:rPr lang="en-US" smtClean="0"/>
              <a:t>26 August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0AE6846-329B-7346-876A-3F64AB2F70C3}" type="datetime3">
              <a:rPr lang="en-US" smtClean="0"/>
              <a:t>26 August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4A1C247-A4F5-FB4D-9F67-A86628BA7824}" type="datetime3">
              <a:rPr lang="en-US" smtClean="0"/>
              <a:t>26 August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53F6B49-BBCA-EA46-865C-CFF8A22DAE35}" type="datetime3">
              <a:rPr lang="en-US" smtClean="0"/>
              <a:t>26 August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1EB274D3-4CD8-7845-B521-0CC6BD042ADF}" type="datetime3">
              <a:rPr lang="en-US" smtClean="0"/>
              <a:t>26 August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9C7C58F-862E-DB4D-8626-0118E93086EF}" type="datetime3">
              <a:rPr lang="en-US" smtClean="0"/>
              <a:t>26 August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840637D5-14D2-5942-B78E-BFD7F337D44D}" type="datetime3">
              <a:rPr lang="en-US" smtClean="0"/>
              <a:t>26 August 2025</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a:t>Anna Radoslavova| Debunched beam cleaning using ADT in the LHC</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err="1"/>
              <a:t>Debunched</a:t>
            </a:r>
            <a:r>
              <a:rPr lang="en-US" dirty="0"/>
              <a:t> beam cleaning using ADT in the LHC</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Anna Radoslavova, Xavier </a:t>
            </a:r>
            <a:r>
              <a:rPr lang="en-GB" dirty="0" err="1"/>
              <a:t>Buffat</a:t>
            </a:r>
            <a:r>
              <a:rPr lang="en-GB" dirty="0"/>
              <a:t>, Sofia </a:t>
            </a:r>
            <a:r>
              <a:rPr lang="en-GB" dirty="0" err="1"/>
              <a:t>Kostoglou</a:t>
            </a:r>
            <a:r>
              <a:rPr lang="en-GB" dirty="0"/>
              <a:t>, Daniel </a:t>
            </a:r>
            <a:r>
              <a:rPr lang="en-GB"/>
              <a:t>Valuch</a:t>
            </a:r>
            <a:endParaRPr lang="en-GB" dirty="0"/>
          </a:p>
          <a:p>
            <a:r>
              <a:rPr lang="en-GB" b="0" dirty="0"/>
              <a:t>26.08.2025</a:t>
            </a:r>
          </a:p>
        </p:txBody>
      </p:sp>
    </p:spTree>
    <p:extLst>
      <p:ext uri="{BB962C8B-B14F-4D97-AF65-F5344CB8AC3E}">
        <p14:creationId xmlns:p14="http://schemas.microsoft.com/office/powerpoint/2010/main" val="381634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AE1472E-C35B-C640-BA6F-5C524929271D}"/>
              </a:ext>
            </a:extLst>
          </p:cNvPr>
          <p:cNvPicPr>
            <a:picLocks noChangeAspect="1"/>
          </p:cNvPicPr>
          <p:nvPr/>
        </p:nvPicPr>
        <p:blipFill>
          <a:blip r:embed="rId2"/>
          <a:stretch>
            <a:fillRect/>
          </a:stretch>
        </p:blipFill>
        <p:spPr>
          <a:xfrm>
            <a:off x="287638" y="1271257"/>
            <a:ext cx="7291483" cy="4354225"/>
          </a:xfrm>
          <a:prstGeom prst="rect">
            <a:avLst/>
          </a:prstGeom>
        </p:spPr>
      </p:pic>
      <p:sp>
        <p:nvSpPr>
          <p:cNvPr id="4" name="Date Placeholder 3">
            <a:extLst>
              <a:ext uri="{FF2B5EF4-FFF2-40B4-BE49-F238E27FC236}">
                <a16:creationId xmlns:a16="http://schemas.microsoft.com/office/drawing/2014/main" id="{3AEA58BB-7FF3-CF4C-F516-9249B02F2B12}"/>
              </a:ext>
            </a:extLst>
          </p:cNvPr>
          <p:cNvSpPr>
            <a:spLocks noGrp="1"/>
          </p:cNvSpPr>
          <p:nvPr>
            <p:ph type="dt" sz="half" idx="10"/>
          </p:nvPr>
        </p:nvSpPr>
        <p:spPr/>
        <p:txBody>
          <a:bodyPr/>
          <a:lstStyle/>
          <a:p>
            <a:fld id="{95994F8C-542D-6A43-BC7C-871D231AECC4}" type="datetime3">
              <a:rPr lang="en-US" smtClean="0"/>
              <a:t>26 August 2025</a:t>
            </a:fld>
            <a:endParaRPr lang="en-US" dirty="0"/>
          </a:p>
        </p:txBody>
      </p:sp>
      <p:sp>
        <p:nvSpPr>
          <p:cNvPr id="5" name="Footer Placeholder 4">
            <a:extLst>
              <a:ext uri="{FF2B5EF4-FFF2-40B4-BE49-F238E27FC236}">
                <a16:creationId xmlns:a16="http://schemas.microsoft.com/office/drawing/2014/main" id="{E48EFBB6-2CAA-D4D2-BF50-9A5B1FE15513}"/>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3C895E51-0980-AA28-6837-A93C90E0D5E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8" name="TextBox 7">
            <a:extLst>
              <a:ext uri="{FF2B5EF4-FFF2-40B4-BE49-F238E27FC236}">
                <a16:creationId xmlns:a16="http://schemas.microsoft.com/office/drawing/2014/main" id="{E51A6954-5A2D-E69E-9EE8-DD63FD81294B}"/>
              </a:ext>
            </a:extLst>
          </p:cNvPr>
          <p:cNvSpPr txBox="1"/>
          <p:nvPr/>
        </p:nvSpPr>
        <p:spPr>
          <a:xfrm>
            <a:off x="7644003" y="1614988"/>
            <a:ext cx="4547997" cy="1674817"/>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The white noise and the sliding window are not as effective as the rectangular window.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We need way higher amplitude of excitation.</a:t>
            </a:r>
          </a:p>
        </p:txBody>
      </p:sp>
      <p:sp>
        <p:nvSpPr>
          <p:cNvPr id="3" name="Title 2">
            <a:extLst>
              <a:ext uri="{FF2B5EF4-FFF2-40B4-BE49-F238E27FC236}">
                <a16:creationId xmlns:a16="http://schemas.microsoft.com/office/drawing/2014/main" id="{9BE5BAE6-37C5-B8FD-8892-BB70B5FC081B}"/>
              </a:ext>
            </a:extLst>
          </p:cNvPr>
          <p:cNvSpPr>
            <a:spLocks noGrp="1"/>
          </p:cNvSpPr>
          <p:nvPr>
            <p:ph type="title"/>
          </p:nvPr>
        </p:nvSpPr>
        <p:spPr/>
        <p:txBody>
          <a:bodyPr/>
          <a:lstStyle/>
          <a:p>
            <a:r>
              <a:rPr lang="en-BG" dirty="0"/>
              <a:t>Simulations – comparison between t</a:t>
            </a:r>
            <a:r>
              <a:rPr lang="en-GB" dirty="0"/>
              <a:t>h</a:t>
            </a:r>
            <a:r>
              <a:rPr lang="en-BG" dirty="0"/>
              <a:t>e different noise types</a:t>
            </a:r>
          </a:p>
        </p:txBody>
      </p:sp>
    </p:spTree>
    <p:extLst>
      <p:ext uri="{BB962C8B-B14F-4D97-AF65-F5344CB8AC3E}">
        <p14:creationId xmlns:p14="http://schemas.microsoft.com/office/powerpoint/2010/main" val="187907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DBB64-52E8-3009-A8E4-1218BADC8045}"/>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81A4E289-0FAC-E406-E787-D9DCD5E277D2}"/>
              </a:ext>
            </a:extLst>
          </p:cNvPr>
          <p:cNvSpPr>
            <a:spLocks noGrp="1"/>
          </p:cNvSpPr>
          <p:nvPr>
            <p:ph type="dt" sz="half" idx="10"/>
          </p:nvPr>
        </p:nvSpPr>
        <p:spPr/>
        <p:txBody>
          <a:bodyPr/>
          <a:lstStyle/>
          <a:p>
            <a:fld id="{95994F8C-542D-6A43-BC7C-871D231AECC4}" type="datetime3">
              <a:rPr lang="en-US" smtClean="0"/>
              <a:t>26 August 2025</a:t>
            </a:fld>
            <a:endParaRPr lang="en-US" dirty="0"/>
          </a:p>
        </p:txBody>
      </p:sp>
      <p:sp>
        <p:nvSpPr>
          <p:cNvPr id="5" name="Footer Placeholder 4">
            <a:extLst>
              <a:ext uri="{FF2B5EF4-FFF2-40B4-BE49-F238E27FC236}">
                <a16:creationId xmlns:a16="http://schemas.microsoft.com/office/drawing/2014/main" id="{BD1C0725-0786-FBFA-5094-FBE0F7458E9C}"/>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69910EEC-BB2A-ED0C-4B73-48888A1E788E}"/>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8" name="TextBox 7">
            <a:extLst>
              <a:ext uri="{FF2B5EF4-FFF2-40B4-BE49-F238E27FC236}">
                <a16:creationId xmlns:a16="http://schemas.microsoft.com/office/drawing/2014/main" id="{B221D75D-DB2B-AC22-9079-71140D4EAEC5}"/>
              </a:ext>
            </a:extLst>
          </p:cNvPr>
          <p:cNvSpPr txBox="1"/>
          <p:nvPr/>
        </p:nvSpPr>
        <p:spPr>
          <a:xfrm>
            <a:off x="7644003" y="1614988"/>
            <a:ext cx="4547997" cy="1674817"/>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The white noise and the sliding window are not as effective as the rectangular window.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We need way higher amplitude of excitation.</a:t>
            </a:r>
          </a:p>
        </p:txBody>
      </p:sp>
      <p:pic>
        <p:nvPicPr>
          <p:cNvPr id="9" name="Picture 8">
            <a:extLst>
              <a:ext uri="{FF2B5EF4-FFF2-40B4-BE49-F238E27FC236}">
                <a16:creationId xmlns:a16="http://schemas.microsoft.com/office/drawing/2014/main" id="{0DE9DA84-8B30-3F6D-1760-C22D42BA6134}"/>
              </a:ext>
            </a:extLst>
          </p:cNvPr>
          <p:cNvPicPr>
            <a:picLocks noChangeAspect="1"/>
          </p:cNvPicPr>
          <p:nvPr/>
        </p:nvPicPr>
        <p:blipFill>
          <a:blip r:embed="rId2"/>
          <a:stretch>
            <a:fillRect/>
          </a:stretch>
        </p:blipFill>
        <p:spPr>
          <a:xfrm>
            <a:off x="287639" y="1267070"/>
            <a:ext cx="7294842" cy="4356232"/>
          </a:xfrm>
          <a:prstGeom prst="rect">
            <a:avLst/>
          </a:prstGeom>
        </p:spPr>
      </p:pic>
      <p:sp>
        <p:nvSpPr>
          <p:cNvPr id="3" name="Title 2">
            <a:extLst>
              <a:ext uri="{FF2B5EF4-FFF2-40B4-BE49-F238E27FC236}">
                <a16:creationId xmlns:a16="http://schemas.microsoft.com/office/drawing/2014/main" id="{A7D69A1A-19F4-9851-B58E-0CC1BA10E2CC}"/>
              </a:ext>
            </a:extLst>
          </p:cNvPr>
          <p:cNvSpPr>
            <a:spLocks noGrp="1"/>
          </p:cNvSpPr>
          <p:nvPr>
            <p:ph type="title"/>
          </p:nvPr>
        </p:nvSpPr>
        <p:spPr/>
        <p:txBody>
          <a:bodyPr/>
          <a:lstStyle/>
          <a:p>
            <a:r>
              <a:rPr lang="en-BG" dirty="0"/>
              <a:t>Simulations – comparison between t</a:t>
            </a:r>
            <a:r>
              <a:rPr lang="en-GB" dirty="0"/>
              <a:t>h</a:t>
            </a:r>
            <a:r>
              <a:rPr lang="en-BG" dirty="0"/>
              <a:t>e different noise types</a:t>
            </a:r>
          </a:p>
        </p:txBody>
      </p:sp>
    </p:spTree>
    <p:extLst>
      <p:ext uri="{BB962C8B-B14F-4D97-AF65-F5344CB8AC3E}">
        <p14:creationId xmlns:p14="http://schemas.microsoft.com/office/powerpoint/2010/main" val="1002030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E8EDC2-AF97-7E50-4ACB-A6B160718C6F}"/>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058B0DCC-6D00-47ED-9C6B-AF1E98FE9D95}"/>
              </a:ext>
            </a:extLst>
          </p:cNvPr>
          <p:cNvSpPr>
            <a:spLocks noGrp="1"/>
          </p:cNvSpPr>
          <p:nvPr>
            <p:ph type="dt" sz="half" idx="10"/>
          </p:nvPr>
        </p:nvSpPr>
        <p:spPr/>
        <p:txBody>
          <a:bodyPr/>
          <a:lstStyle/>
          <a:p>
            <a:fld id="{95994F8C-542D-6A43-BC7C-871D231AECC4}" type="datetime3">
              <a:rPr lang="en-US" smtClean="0"/>
              <a:t>26 August 2025</a:t>
            </a:fld>
            <a:endParaRPr lang="en-US" dirty="0"/>
          </a:p>
        </p:txBody>
      </p:sp>
      <p:sp>
        <p:nvSpPr>
          <p:cNvPr id="5" name="Footer Placeholder 4">
            <a:extLst>
              <a:ext uri="{FF2B5EF4-FFF2-40B4-BE49-F238E27FC236}">
                <a16:creationId xmlns:a16="http://schemas.microsoft.com/office/drawing/2014/main" id="{1153582E-C7D6-624D-4120-03846A907761}"/>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7415CBF1-D1EC-7A57-3701-85A968D3F9B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TextBox 7">
            <a:extLst>
              <a:ext uri="{FF2B5EF4-FFF2-40B4-BE49-F238E27FC236}">
                <a16:creationId xmlns:a16="http://schemas.microsoft.com/office/drawing/2014/main" id="{0E5CAC97-399D-B4A5-4124-28DBD4FE62D8}"/>
              </a:ext>
            </a:extLst>
          </p:cNvPr>
          <p:cNvSpPr txBox="1"/>
          <p:nvPr/>
        </p:nvSpPr>
        <p:spPr>
          <a:xfrm>
            <a:off x="7644003" y="1614988"/>
            <a:ext cx="4547997" cy="1674817"/>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The white noise and the sliding window are not as effective as the rectangular window.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We need way higher amplitude of excitation.</a:t>
            </a:r>
          </a:p>
        </p:txBody>
      </p:sp>
      <p:pic>
        <p:nvPicPr>
          <p:cNvPr id="10" name="Picture 9">
            <a:extLst>
              <a:ext uri="{FF2B5EF4-FFF2-40B4-BE49-F238E27FC236}">
                <a16:creationId xmlns:a16="http://schemas.microsoft.com/office/drawing/2014/main" id="{F83E7752-033F-C15F-5F8F-C90017069C95}"/>
              </a:ext>
            </a:extLst>
          </p:cNvPr>
          <p:cNvPicPr>
            <a:picLocks noChangeAspect="1"/>
          </p:cNvPicPr>
          <p:nvPr/>
        </p:nvPicPr>
        <p:blipFill>
          <a:blip r:embed="rId2"/>
          <a:stretch>
            <a:fillRect/>
          </a:stretch>
        </p:blipFill>
        <p:spPr>
          <a:xfrm>
            <a:off x="287639" y="1267070"/>
            <a:ext cx="7294842" cy="4356232"/>
          </a:xfrm>
          <a:prstGeom prst="rect">
            <a:avLst/>
          </a:prstGeom>
        </p:spPr>
      </p:pic>
      <p:sp>
        <p:nvSpPr>
          <p:cNvPr id="3" name="Title 2">
            <a:extLst>
              <a:ext uri="{FF2B5EF4-FFF2-40B4-BE49-F238E27FC236}">
                <a16:creationId xmlns:a16="http://schemas.microsoft.com/office/drawing/2014/main" id="{94325ACD-629A-5754-74E0-5DF0CDF2FD71}"/>
              </a:ext>
            </a:extLst>
          </p:cNvPr>
          <p:cNvSpPr>
            <a:spLocks noGrp="1"/>
          </p:cNvSpPr>
          <p:nvPr>
            <p:ph type="title"/>
          </p:nvPr>
        </p:nvSpPr>
        <p:spPr/>
        <p:txBody>
          <a:bodyPr/>
          <a:lstStyle/>
          <a:p>
            <a:r>
              <a:rPr lang="en-BG" dirty="0"/>
              <a:t>Simulations – comparison between t</a:t>
            </a:r>
            <a:r>
              <a:rPr lang="en-GB" dirty="0"/>
              <a:t>h</a:t>
            </a:r>
            <a:r>
              <a:rPr lang="en-BG" dirty="0"/>
              <a:t>e different noise types</a:t>
            </a:r>
          </a:p>
        </p:txBody>
      </p:sp>
    </p:spTree>
    <p:extLst>
      <p:ext uri="{BB962C8B-B14F-4D97-AF65-F5344CB8AC3E}">
        <p14:creationId xmlns:p14="http://schemas.microsoft.com/office/powerpoint/2010/main" val="3682496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4FB2C2-9847-CAC0-7E0E-7A7F1D316E23}"/>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A48A97C3-24FB-0CBF-7947-9D124F4839D8}"/>
              </a:ext>
            </a:extLst>
          </p:cNvPr>
          <p:cNvSpPr>
            <a:spLocks noGrp="1"/>
          </p:cNvSpPr>
          <p:nvPr>
            <p:ph type="dt" sz="half" idx="10"/>
          </p:nvPr>
        </p:nvSpPr>
        <p:spPr/>
        <p:txBody>
          <a:bodyPr/>
          <a:lstStyle/>
          <a:p>
            <a:fld id="{95994F8C-542D-6A43-BC7C-871D231AECC4}" type="datetime3">
              <a:rPr lang="en-US" smtClean="0"/>
              <a:t>26 August 2025</a:t>
            </a:fld>
            <a:endParaRPr lang="en-US" dirty="0"/>
          </a:p>
        </p:txBody>
      </p:sp>
      <p:sp>
        <p:nvSpPr>
          <p:cNvPr id="5" name="Footer Placeholder 4">
            <a:extLst>
              <a:ext uri="{FF2B5EF4-FFF2-40B4-BE49-F238E27FC236}">
                <a16:creationId xmlns:a16="http://schemas.microsoft.com/office/drawing/2014/main" id="{765A51B0-4070-2FF4-08DE-B4C27905A188}"/>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6E830BA1-EEEE-0879-EE0B-450B1E3BA02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8" name="TextBox 7">
            <a:extLst>
              <a:ext uri="{FF2B5EF4-FFF2-40B4-BE49-F238E27FC236}">
                <a16:creationId xmlns:a16="http://schemas.microsoft.com/office/drawing/2014/main" id="{5AAC45C5-055E-AA1C-968F-A160265D87C8}"/>
              </a:ext>
            </a:extLst>
          </p:cNvPr>
          <p:cNvSpPr txBox="1"/>
          <p:nvPr/>
        </p:nvSpPr>
        <p:spPr>
          <a:xfrm>
            <a:off x="7644003" y="1614988"/>
            <a:ext cx="4547997" cy="1674817"/>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The white noise and the sliding window are not as effective as the rectangular window.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We need way higher amplitude of excitation.</a:t>
            </a:r>
          </a:p>
        </p:txBody>
      </p:sp>
      <p:pic>
        <p:nvPicPr>
          <p:cNvPr id="10" name="Picture 9">
            <a:extLst>
              <a:ext uri="{FF2B5EF4-FFF2-40B4-BE49-F238E27FC236}">
                <a16:creationId xmlns:a16="http://schemas.microsoft.com/office/drawing/2014/main" id="{88CC8DCB-D2E9-305C-4E8D-A1B0E5BE9FD0}"/>
              </a:ext>
            </a:extLst>
          </p:cNvPr>
          <p:cNvPicPr>
            <a:picLocks noChangeAspect="1"/>
          </p:cNvPicPr>
          <p:nvPr/>
        </p:nvPicPr>
        <p:blipFill>
          <a:blip r:embed="rId2"/>
          <a:stretch>
            <a:fillRect/>
          </a:stretch>
        </p:blipFill>
        <p:spPr>
          <a:xfrm>
            <a:off x="287638" y="1279183"/>
            <a:ext cx="7291483" cy="4354226"/>
          </a:xfrm>
          <a:prstGeom prst="rect">
            <a:avLst/>
          </a:prstGeom>
        </p:spPr>
      </p:pic>
      <p:sp>
        <p:nvSpPr>
          <p:cNvPr id="3" name="Title 2">
            <a:extLst>
              <a:ext uri="{FF2B5EF4-FFF2-40B4-BE49-F238E27FC236}">
                <a16:creationId xmlns:a16="http://schemas.microsoft.com/office/drawing/2014/main" id="{FA6137F0-59AF-1827-19E9-A4B4B702A3D2}"/>
              </a:ext>
            </a:extLst>
          </p:cNvPr>
          <p:cNvSpPr>
            <a:spLocks noGrp="1"/>
          </p:cNvSpPr>
          <p:nvPr>
            <p:ph type="title"/>
          </p:nvPr>
        </p:nvSpPr>
        <p:spPr/>
        <p:txBody>
          <a:bodyPr/>
          <a:lstStyle/>
          <a:p>
            <a:r>
              <a:rPr lang="en-BG" dirty="0"/>
              <a:t>Simulations – comparison between t</a:t>
            </a:r>
            <a:r>
              <a:rPr lang="en-GB" dirty="0"/>
              <a:t>h</a:t>
            </a:r>
            <a:r>
              <a:rPr lang="en-BG" dirty="0"/>
              <a:t>e different noise types</a:t>
            </a:r>
          </a:p>
        </p:txBody>
      </p:sp>
    </p:spTree>
    <p:extLst>
      <p:ext uri="{BB962C8B-B14F-4D97-AF65-F5344CB8AC3E}">
        <p14:creationId xmlns:p14="http://schemas.microsoft.com/office/powerpoint/2010/main" val="2205329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2F5F1-FBC7-C3BA-A738-D412B5020E95}"/>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0F9FAC0F-7735-786E-619F-EBF0FE5BB821}"/>
              </a:ext>
            </a:extLst>
          </p:cNvPr>
          <p:cNvSpPr>
            <a:spLocks noGrp="1"/>
          </p:cNvSpPr>
          <p:nvPr>
            <p:ph type="dt" sz="half" idx="10"/>
          </p:nvPr>
        </p:nvSpPr>
        <p:spPr/>
        <p:txBody>
          <a:bodyPr/>
          <a:lstStyle/>
          <a:p>
            <a:fld id="{95994F8C-542D-6A43-BC7C-871D231AECC4}" type="datetime3">
              <a:rPr lang="en-US" smtClean="0"/>
              <a:t>26 August 2025</a:t>
            </a:fld>
            <a:endParaRPr lang="en-US" dirty="0"/>
          </a:p>
        </p:txBody>
      </p:sp>
      <p:sp>
        <p:nvSpPr>
          <p:cNvPr id="5" name="Footer Placeholder 4">
            <a:extLst>
              <a:ext uri="{FF2B5EF4-FFF2-40B4-BE49-F238E27FC236}">
                <a16:creationId xmlns:a16="http://schemas.microsoft.com/office/drawing/2014/main" id="{0BA2DEC5-C6D4-674D-7D34-BB46FADCB343}"/>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0377D4FF-C49F-B5FD-BBF4-4A536B13F54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TextBox 7">
            <a:extLst>
              <a:ext uri="{FF2B5EF4-FFF2-40B4-BE49-F238E27FC236}">
                <a16:creationId xmlns:a16="http://schemas.microsoft.com/office/drawing/2014/main" id="{A6B201D7-24BA-FC53-1F29-02CD21BA3301}"/>
              </a:ext>
            </a:extLst>
          </p:cNvPr>
          <p:cNvSpPr txBox="1"/>
          <p:nvPr/>
        </p:nvSpPr>
        <p:spPr>
          <a:xfrm>
            <a:off x="7644003" y="1614988"/>
            <a:ext cx="4547997" cy="1674817"/>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The white noise and the sliding window are not as effective as the rectangular window.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BG" sz="2100" b="1" i="0" u="none" strike="noStrike" kern="1200" cap="none" spc="0" normalizeH="0" baseline="0" noProof="0" dirty="0">
                <a:ln>
                  <a:noFill/>
                </a:ln>
                <a:solidFill>
                  <a:srgbClr val="2F2F2F"/>
                </a:solidFill>
                <a:effectLst/>
                <a:uLnTx/>
                <a:uFillTx/>
                <a:latin typeface="Arial"/>
                <a:ea typeface="+mn-ea"/>
                <a:cs typeface="+mn-cs"/>
              </a:rPr>
              <a:t>We need way higher amplitude of excitation.</a:t>
            </a:r>
          </a:p>
        </p:txBody>
      </p:sp>
      <p:pic>
        <p:nvPicPr>
          <p:cNvPr id="2" name="Picture 1">
            <a:extLst>
              <a:ext uri="{FF2B5EF4-FFF2-40B4-BE49-F238E27FC236}">
                <a16:creationId xmlns:a16="http://schemas.microsoft.com/office/drawing/2014/main" id="{58932E3D-C475-1ECC-99E7-E4B5E274B62B}"/>
              </a:ext>
            </a:extLst>
          </p:cNvPr>
          <p:cNvPicPr>
            <a:picLocks noChangeAspect="1"/>
          </p:cNvPicPr>
          <p:nvPr/>
        </p:nvPicPr>
        <p:blipFill>
          <a:blip r:embed="rId2"/>
          <a:stretch>
            <a:fillRect/>
          </a:stretch>
        </p:blipFill>
        <p:spPr>
          <a:xfrm>
            <a:off x="287639" y="1284905"/>
            <a:ext cx="7291483" cy="4354226"/>
          </a:xfrm>
          <a:prstGeom prst="rect">
            <a:avLst/>
          </a:prstGeom>
        </p:spPr>
      </p:pic>
      <p:sp>
        <p:nvSpPr>
          <p:cNvPr id="3" name="Title 2">
            <a:extLst>
              <a:ext uri="{FF2B5EF4-FFF2-40B4-BE49-F238E27FC236}">
                <a16:creationId xmlns:a16="http://schemas.microsoft.com/office/drawing/2014/main" id="{873FACF5-07AF-EEA1-8D4A-788B5A3BE3C0}"/>
              </a:ext>
            </a:extLst>
          </p:cNvPr>
          <p:cNvSpPr>
            <a:spLocks noGrp="1"/>
          </p:cNvSpPr>
          <p:nvPr>
            <p:ph type="title"/>
          </p:nvPr>
        </p:nvSpPr>
        <p:spPr/>
        <p:txBody>
          <a:bodyPr/>
          <a:lstStyle/>
          <a:p>
            <a:r>
              <a:rPr lang="en-BG" dirty="0"/>
              <a:t>Simulations – comparison between t</a:t>
            </a:r>
            <a:r>
              <a:rPr lang="en-GB" dirty="0"/>
              <a:t>h</a:t>
            </a:r>
            <a:r>
              <a:rPr lang="en-BG" dirty="0"/>
              <a:t>e different noise types</a:t>
            </a:r>
          </a:p>
        </p:txBody>
      </p:sp>
    </p:spTree>
    <p:extLst>
      <p:ext uri="{BB962C8B-B14F-4D97-AF65-F5344CB8AC3E}">
        <p14:creationId xmlns:p14="http://schemas.microsoft.com/office/powerpoint/2010/main" val="3129704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E74258-F701-B3B4-10E3-A8A10EA4D259}"/>
              </a:ext>
            </a:extLst>
          </p:cNvPr>
          <p:cNvSpPr>
            <a:spLocks noGrp="1"/>
          </p:cNvSpPr>
          <p:nvPr>
            <p:ph type="title"/>
          </p:nvPr>
        </p:nvSpPr>
        <p:spPr/>
        <p:txBody>
          <a:bodyPr/>
          <a:lstStyle/>
          <a:p>
            <a:r>
              <a:rPr lang="en-BG" dirty="0"/>
              <a:t>Rectangular excitation: impact of tune spread &amp; number of tones</a:t>
            </a:r>
          </a:p>
        </p:txBody>
      </p:sp>
      <p:sp>
        <p:nvSpPr>
          <p:cNvPr id="4" name="Date Placeholder 3">
            <a:extLst>
              <a:ext uri="{FF2B5EF4-FFF2-40B4-BE49-F238E27FC236}">
                <a16:creationId xmlns:a16="http://schemas.microsoft.com/office/drawing/2014/main" id="{3375F01D-A01A-5561-DB86-D15BDBEBBB91}"/>
              </a:ext>
            </a:extLst>
          </p:cNvPr>
          <p:cNvSpPr>
            <a:spLocks noGrp="1"/>
          </p:cNvSpPr>
          <p:nvPr>
            <p:ph type="dt" sz="half" idx="10"/>
          </p:nvPr>
        </p:nvSpPr>
        <p:spPr/>
        <p:txBody>
          <a:bodyPr/>
          <a:lstStyle/>
          <a:p>
            <a:fld id="{9C90BC79-2EDA-BE49-80FA-96667D882665}" type="datetime3">
              <a:rPr lang="en-US" smtClean="0"/>
              <a:t>26 August 2025</a:t>
            </a:fld>
            <a:endParaRPr lang="en-US" dirty="0"/>
          </a:p>
        </p:txBody>
      </p:sp>
      <p:sp>
        <p:nvSpPr>
          <p:cNvPr id="5" name="Footer Placeholder 4">
            <a:extLst>
              <a:ext uri="{FF2B5EF4-FFF2-40B4-BE49-F238E27FC236}">
                <a16:creationId xmlns:a16="http://schemas.microsoft.com/office/drawing/2014/main" id="{E65292EA-65B0-2FCF-52B7-BDB5B027AD3D}"/>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DFBE040A-3880-6D44-9C0A-5B097334E33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9" name="TextBox 8">
            <a:extLst>
              <a:ext uri="{FF2B5EF4-FFF2-40B4-BE49-F238E27FC236}">
                <a16:creationId xmlns:a16="http://schemas.microsoft.com/office/drawing/2014/main" id="{FD6A9300-4B3B-54BC-351C-B25044CAD1D7}"/>
              </a:ext>
            </a:extLst>
          </p:cNvPr>
          <p:cNvSpPr txBox="1"/>
          <p:nvPr/>
        </p:nvSpPr>
        <p:spPr>
          <a:xfrm>
            <a:off x="7256882" y="1731562"/>
            <a:ext cx="4540641"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Comparison between different settings.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The best option is to have as many as possible excitation frequencies in a given window around the tunes.</a:t>
            </a:r>
          </a:p>
        </p:txBody>
      </p:sp>
      <p:pic>
        <p:nvPicPr>
          <p:cNvPr id="8" name="Picture 7">
            <a:extLst>
              <a:ext uri="{FF2B5EF4-FFF2-40B4-BE49-F238E27FC236}">
                <a16:creationId xmlns:a16="http://schemas.microsoft.com/office/drawing/2014/main" id="{B1E52783-70F7-D37A-A277-568B7DCD93EB}"/>
              </a:ext>
            </a:extLst>
          </p:cNvPr>
          <p:cNvPicPr>
            <a:picLocks noChangeAspect="1"/>
          </p:cNvPicPr>
          <p:nvPr/>
        </p:nvPicPr>
        <p:blipFill>
          <a:blip r:embed="rId2"/>
          <a:stretch>
            <a:fillRect/>
          </a:stretch>
        </p:blipFill>
        <p:spPr>
          <a:xfrm>
            <a:off x="179873" y="1618290"/>
            <a:ext cx="6969187" cy="4323835"/>
          </a:xfrm>
          <a:prstGeom prst="rect">
            <a:avLst/>
          </a:prstGeom>
        </p:spPr>
      </p:pic>
    </p:spTree>
    <p:extLst>
      <p:ext uri="{BB962C8B-B14F-4D97-AF65-F5344CB8AC3E}">
        <p14:creationId xmlns:p14="http://schemas.microsoft.com/office/powerpoint/2010/main" val="356611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700AA-E511-665E-B162-8F4FC496CDBA}"/>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BFBDA474-D08C-D25B-4573-AC444DA830CC}"/>
              </a:ext>
            </a:extLst>
          </p:cNvPr>
          <p:cNvSpPr>
            <a:spLocks noGrp="1"/>
          </p:cNvSpPr>
          <p:nvPr>
            <p:ph type="dt" sz="half" idx="10"/>
          </p:nvPr>
        </p:nvSpPr>
        <p:spPr/>
        <p:txBody>
          <a:bodyPr/>
          <a:lstStyle/>
          <a:p>
            <a:fld id="{9C90BC79-2EDA-BE49-80FA-96667D882665}" type="datetime3">
              <a:rPr lang="en-US" smtClean="0"/>
              <a:t>26 August 2025</a:t>
            </a:fld>
            <a:endParaRPr lang="en-US" dirty="0"/>
          </a:p>
        </p:txBody>
      </p:sp>
      <p:sp>
        <p:nvSpPr>
          <p:cNvPr id="5" name="Footer Placeholder 4">
            <a:extLst>
              <a:ext uri="{FF2B5EF4-FFF2-40B4-BE49-F238E27FC236}">
                <a16:creationId xmlns:a16="http://schemas.microsoft.com/office/drawing/2014/main" id="{7103FF77-E186-FF76-3079-6D5885F6A5E4}"/>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C94920C1-BFA4-17CF-E212-887047159459}"/>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2" name="Picture 1">
            <a:extLst>
              <a:ext uri="{FF2B5EF4-FFF2-40B4-BE49-F238E27FC236}">
                <a16:creationId xmlns:a16="http://schemas.microsoft.com/office/drawing/2014/main" id="{090C2262-7D57-3FA1-E70E-B1C4D7A2320A}"/>
              </a:ext>
            </a:extLst>
          </p:cNvPr>
          <p:cNvPicPr>
            <a:picLocks noChangeAspect="1"/>
          </p:cNvPicPr>
          <p:nvPr/>
        </p:nvPicPr>
        <p:blipFill>
          <a:blip r:embed="rId2"/>
          <a:stretch>
            <a:fillRect/>
          </a:stretch>
        </p:blipFill>
        <p:spPr>
          <a:xfrm>
            <a:off x="179872" y="1618290"/>
            <a:ext cx="6969188" cy="4323836"/>
          </a:xfrm>
          <a:prstGeom prst="rect">
            <a:avLst/>
          </a:prstGeom>
        </p:spPr>
      </p:pic>
      <p:sp>
        <p:nvSpPr>
          <p:cNvPr id="7" name="TextBox 6">
            <a:extLst>
              <a:ext uri="{FF2B5EF4-FFF2-40B4-BE49-F238E27FC236}">
                <a16:creationId xmlns:a16="http://schemas.microsoft.com/office/drawing/2014/main" id="{582CD03E-041D-3281-1744-3145EC8E0034}"/>
              </a:ext>
            </a:extLst>
          </p:cNvPr>
          <p:cNvSpPr txBox="1"/>
          <p:nvPr/>
        </p:nvSpPr>
        <p:spPr>
          <a:xfrm>
            <a:off x="7256882" y="1731562"/>
            <a:ext cx="4540641"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Comparison between different settings.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The best option is to have as many as possible excitation frequencies in a given window around the tunes.</a:t>
            </a:r>
          </a:p>
        </p:txBody>
      </p:sp>
      <p:sp>
        <p:nvSpPr>
          <p:cNvPr id="10" name="Title 2">
            <a:extLst>
              <a:ext uri="{FF2B5EF4-FFF2-40B4-BE49-F238E27FC236}">
                <a16:creationId xmlns:a16="http://schemas.microsoft.com/office/drawing/2014/main" id="{9B6EE199-5244-8160-9859-85A464314E91}"/>
              </a:ext>
            </a:extLst>
          </p:cNvPr>
          <p:cNvSpPr>
            <a:spLocks noGrp="1"/>
          </p:cNvSpPr>
          <p:nvPr>
            <p:ph type="title"/>
          </p:nvPr>
        </p:nvSpPr>
        <p:spPr>
          <a:xfrm>
            <a:off x="407988" y="373593"/>
            <a:ext cx="11376025" cy="1065742"/>
          </a:xfrm>
        </p:spPr>
        <p:txBody>
          <a:bodyPr/>
          <a:lstStyle/>
          <a:p>
            <a:r>
              <a:rPr lang="en-BG" dirty="0"/>
              <a:t>Rectangular excitation: impact of tune spread &amp; number of tones</a:t>
            </a:r>
          </a:p>
        </p:txBody>
      </p:sp>
    </p:spTree>
    <p:extLst>
      <p:ext uri="{BB962C8B-B14F-4D97-AF65-F5344CB8AC3E}">
        <p14:creationId xmlns:p14="http://schemas.microsoft.com/office/powerpoint/2010/main" val="226645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84BAA-7871-B144-210B-44877B6000C3}"/>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F5A32619-CA31-5DFD-C8EF-6533FB3CB027}"/>
              </a:ext>
            </a:extLst>
          </p:cNvPr>
          <p:cNvSpPr>
            <a:spLocks noGrp="1"/>
          </p:cNvSpPr>
          <p:nvPr>
            <p:ph type="dt" sz="half" idx="10"/>
          </p:nvPr>
        </p:nvSpPr>
        <p:spPr/>
        <p:txBody>
          <a:bodyPr/>
          <a:lstStyle/>
          <a:p>
            <a:fld id="{9C90BC79-2EDA-BE49-80FA-96667D882665}" type="datetime3">
              <a:rPr lang="en-US" smtClean="0"/>
              <a:t>26 August 2025</a:t>
            </a:fld>
            <a:endParaRPr lang="en-US" dirty="0"/>
          </a:p>
        </p:txBody>
      </p:sp>
      <p:sp>
        <p:nvSpPr>
          <p:cNvPr id="5" name="Footer Placeholder 4">
            <a:extLst>
              <a:ext uri="{FF2B5EF4-FFF2-40B4-BE49-F238E27FC236}">
                <a16:creationId xmlns:a16="http://schemas.microsoft.com/office/drawing/2014/main" id="{C65366D8-B8F4-04F4-2026-8B08A8FD7640}"/>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0932BB5D-E31B-8E07-1D4C-903643735191}"/>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8" name="Picture 7">
            <a:extLst>
              <a:ext uri="{FF2B5EF4-FFF2-40B4-BE49-F238E27FC236}">
                <a16:creationId xmlns:a16="http://schemas.microsoft.com/office/drawing/2014/main" id="{66C0492C-0235-CFB2-D700-B3EB6459920C}"/>
              </a:ext>
            </a:extLst>
          </p:cNvPr>
          <p:cNvPicPr>
            <a:picLocks noChangeAspect="1"/>
          </p:cNvPicPr>
          <p:nvPr/>
        </p:nvPicPr>
        <p:blipFill>
          <a:blip r:embed="rId2"/>
          <a:stretch>
            <a:fillRect/>
          </a:stretch>
        </p:blipFill>
        <p:spPr>
          <a:xfrm>
            <a:off x="179872" y="1618290"/>
            <a:ext cx="6969188" cy="4323836"/>
          </a:xfrm>
          <a:prstGeom prst="rect">
            <a:avLst/>
          </a:prstGeom>
        </p:spPr>
      </p:pic>
      <p:sp>
        <p:nvSpPr>
          <p:cNvPr id="10" name="TextBox 9">
            <a:extLst>
              <a:ext uri="{FF2B5EF4-FFF2-40B4-BE49-F238E27FC236}">
                <a16:creationId xmlns:a16="http://schemas.microsoft.com/office/drawing/2014/main" id="{D8A4DD5B-3C49-1CCC-B08D-EDAE991A838A}"/>
              </a:ext>
            </a:extLst>
          </p:cNvPr>
          <p:cNvSpPr txBox="1"/>
          <p:nvPr/>
        </p:nvSpPr>
        <p:spPr>
          <a:xfrm>
            <a:off x="7256882" y="1731562"/>
            <a:ext cx="4540641"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Comparison between different settings.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The best option is to have as many as possible excitation frequencies in a given window around the tunes.</a:t>
            </a:r>
          </a:p>
        </p:txBody>
      </p:sp>
      <p:sp>
        <p:nvSpPr>
          <p:cNvPr id="9" name="Title 2">
            <a:extLst>
              <a:ext uri="{FF2B5EF4-FFF2-40B4-BE49-F238E27FC236}">
                <a16:creationId xmlns:a16="http://schemas.microsoft.com/office/drawing/2014/main" id="{873CABD5-0CF5-8E33-42FA-9724BB951508}"/>
              </a:ext>
            </a:extLst>
          </p:cNvPr>
          <p:cNvSpPr>
            <a:spLocks noGrp="1"/>
          </p:cNvSpPr>
          <p:nvPr>
            <p:ph type="title"/>
          </p:nvPr>
        </p:nvSpPr>
        <p:spPr>
          <a:xfrm>
            <a:off x="407988" y="373593"/>
            <a:ext cx="11376025" cy="1065742"/>
          </a:xfrm>
        </p:spPr>
        <p:txBody>
          <a:bodyPr/>
          <a:lstStyle/>
          <a:p>
            <a:r>
              <a:rPr lang="en-BG" dirty="0"/>
              <a:t>Rectangular excitation: impact of tune spread &amp; number of tones</a:t>
            </a:r>
          </a:p>
        </p:txBody>
      </p:sp>
    </p:spTree>
    <p:extLst>
      <p:ext uri="{BB962C8B-B14F-4D97-AF65-F5344CB8AC3E}">
        <p14:creationId xmlns:p14="http://schemas.microsoft.com/office/powerpoint/2010/main" val="261426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88402-58B4-961D-ECE4-E3757419CE1C}"/>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F2E2A8DC-131B-188B-F2A8-12F6BE5B3A02}"/>
              </a:ext>
            </a:extLst>
          </p:cNvPr>
          <p:cNvSpPr>
            <a:spLocks noGrp="1"/>
          </p:cNvSpPr>
          <p:nvPr>
            <p:ph type="dt" sz="half" idx="10"/>
          </p:nvPr>
        </p:nvSpPr>
        <p:spPr/>
        <p:txBody>
          <a:bodyPr/>
          <a:lstStyle/>
          <a:p>
            <a:fld id="{9C90BC79-2EDA-BE49-80FA-96667D882665}" type="datetime3">
              <a:rPr lang="en-US" smtClean="0"/>
              <a:t>26 August 2025</a:t>
            </a:fld>
            <a:endParaRPr lang="en-US" dirty="0"/>
          </a:p>
        </p:txBody>
      </p:sp>
      <p:sp>
        <p:nvSpPr>
          <p:cNvPr id="5" name="Footer Placeholder 4">
            <a:extLst>
              <a:ext uri="{FF2B5EF4-FFF2-40B4-BE49-F238E27FC236}">
                <a16:creationId xmlns:a16="http://schemas.microsoft.com/office/drawing/2014/main" id="{CDAEE4ED-8F42-E623-3FC4-503D5C2EB3F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9CA3B6FC-ED02-CE36-F82E-D0D5838FFE5C}"/>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7" name="Picture 6">
            <a:extLst>
              <a:ext uri="{FF2B5EF4-FFF2-40B4-BE49-F238E27FC236}">
                <a16:creationId xmlns:a16="http://schemas.microsoft.com/office/drawing/2014/main" id="{4C129A74-B3AC-E893-ED14-9E2E9B6940C7}"/>
              </a:ext>
            </a:extLst>
          </p:cNvPr>
          <p:cNvPicPr>
            <a:picLocks noChangeAspect="1"/>
          </p:cNvPicPr>
          <p:nvPr/>
        </p:nvPicPr>
        <p:blipFill>
          <a:blip r:embed="rId2"/>
          <a:stretch>
            <a:fillRect/>
          </a:stretch>
        </p:blipFill>
        <p:spPr>
          <a:xfrm>
            <a:off x="179873" y="1618290"/>
            <a:ext cx="6969188" cy="4323836"/>
          </a:xfrm>
          <a:prstGeom prst="rect">
            <a:avLst/>
          </a:prstGeom>
        </p:spPr>
      </p:pic>
      <p:sp>
        <p:nvSpPr>
          <p:cNvPr id="10" name="TextBox 9">
            <a:extLst>
              <a:ext uri="{FF2B5EF4-FFF2-40B4-BE49-F238E27FC236}">
                <a16:creationId xmlns:a16="http://schemas.microsoft.com/office/drawing/2014/main" id="{CCBF0E5F-0AA2-2166-0F52-6193B8A5AED4}"/>
              </a:ext>
            </a:extLst>
          </p:cNvPr>
          <p:cNvSpPr txBox="1"/>
          <p:nvPr/>
        </p:nvSpPr>
        <p:spPr>
          <a:xfrm>
            <a:off x="7256882" y="1731562"/>
            <a:ext cx="4540641"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Comparison between different settings.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The best option is to have as many as possible excitation frequencies in a given window around the tunes.</a:t>
            </a:r>
          </a:p>
        </p:txBody>
      </p:sp>
      <p:sp>
        <p:nvSpPr>
          <p:cNvPr id="11" name="Title 2">
            <a:extLst>
              <a:ext uri="{FF2B5EF4-FFF2-40B4-BE49-F238E27FC236}">
                <a16:creationId xmlns:a16="http://schemas.microsoft.com/office/drawing/2014/main" id="{AFD99B10-CFAE-926A-D3D0-269462C18A21}"/>
              </a:ext>
            </a:extLst>
          </p:cNvPr>
          <p:cNvSpPr>
            <a:spLocks noGrp="1"/>
          </p:cNvSpPr>
          <p:nvPr>
            <p:ph type="title"/>
          </p:nvPr>
        </p:nvSpPr>
        <p:spPr>
          <a:xfrm>
            <a:off x="407988" y="373593"/>
            <a:ext cx="11376025" cy="1065742"/>
          </a:xfrm>
        </p:spPr>
        <p:txBody>
          <a:bodyPr/>
          <a:lstStyle/>
          <a:p>
            <a:r>
              <a:rPr lang="en-BG" dirty="0"/>
              <a:t>Rectangular excitation: impact of tune spread &amp; number of tones</a:t>
            </a:r>
          </a:p>
        </p:txBody>
      </p:sp>
    </p:spTree>
    <p:extLst>
      <p:ext uri="{BB962C8B-B14F-4D97-AF65-F5344CB8AC3E}">
        <p14:creationId xmlns:p14="http://schemas.microsoft.com/office/powerpoint/2010/main" val="2261904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592263"/>
            <a:ext cx="10699557" cy="4608512"/>
          </a:xfrm>
        </p:spPr>
        <p:txBody>
          <a:bodyPr>
            <a:normAutofit lnSpcReduction="10000"/>
          </a:bodyPr>
          <a:lstStyle/>
          <a:p>
            <a:pPr marL="0" indent="0">
              <a:buNone/>
            </a:pPr>
            <a:endParaRPr lang="en-US" dirty="0"/>
          </a:p>
          <a:p>
            <a:r>
              <a:rPr lang="en-US" dirty="0"/>
              <a:t>A comparison study has been carried out between three different types of excitations.</a:t>
            </a:r>
          </a:p>
          <a:p>
            <a:r>
              <a:rPr lang="en-US" dirty="0"/>
              <a:t>In order not to cause any perturbations to the neighboring buckets, the most efficient excitation is to be found.</a:t>
            </a:r>
          </a:p>
          <a:p>
            <a:r>
              <a:rPr lang="en-US" dirty="0"/>
              <a:t>The white noise is proven to be the least effective approach.</a:t>
            </a:r>
          </a:p>
          <a:p>
            <a:r>
              <a:rPr lang="en-US" dirty="0"/>
              <a:t>The frequency sweep is better, but still not good enough.</a:t>
            </a:r>
          </a:p>
          <a:p>
            <a:r>
              <a:rPr lang="en-US" dirty="0"/>
              <a:t>The rectangular type excitation is the best for our purposes – since the strength needed to lose the unwanted particles is minimal. Best to combine both H &amp; V excitation.</a:t>
            </a:r>
          </a:p>
          <a:p>
            <a:r>
              <a:rPr lang="en-US" dirty="0"/>
              <a:t>Exact settings of excitation (f-range) &amp; number of tones will be defined in RF MD with 4x72b@2.3e11 in MD2.</a:t>
            </a:r>
          </a:p>
          <a:p>
            <a:r>
              <a:rPr lang="en-US" dirty="0"/>
              <a:t>We can also simulate multi-bunch &amp; impact of realistic leakage.</a:t>
            </a:r>
          </a:p>
          <a:p>
            <a:endParaRPr lang="en-US" dirty="0"/>
          </a:p>
          <a:p>
            <a:endParaRPr lang="en-US" dirty="0"/>
          </a:p>
        </p:txBody>
      </p:sp>
      <p:sp>
        <p:nvSpPr>
          <p:cNvPr id="3" name="Title 2"/>
          <p:cNvSpPr>
            <a:spLocks noGrp="1"/>
          </p:cNvSpPr>
          <p:nvPr>
            <p:ph type="title"/>
          </p:nvPr>
        </p:nvSpPr>
        <p:spPr/>
        <p:txBody>
          <a:bodyPr/>
          <a:lstStyle/>
          <a:p>
            <a:r>
              <a:rPr lang="en-US" dirty="0"/>
              <a:t>Conclusions</a:t>
            </a:r>
          </a:p>
        </p:txBody>
      </p:sp>
      <p:sp>
        <p:nvSpPr>
          <p:cNvPr id="4" name="Date Placeholder 3"/>
          <p:cNvSpPr>
            <a:spLocks noGrp="1"/>
          </p:cNvSpPr>
          <p:nvPr>
            <p:ph type="dt" sz="half" idx="10"/>
          </p:nvPr>
        </p:nvSpPr>
        <p:spPr/>
        <p:txBody>
          <a:bodyPr/>
          <a:lstStyle/>
          <a:p>
            <a:fld id="{8CC649C9-AA17-B449-BA33-43100376EEC0}" type="datetime3">
              <a:rPr lang="en-US" smtClean="0"/>
              <a:t>26 August 2025</a:t>
            </a:fld>
            <a:endParaRPr lang="en-US" dirty="0"/>
          </a:p>
        </p:txBody>
      </p:sp>
      <p:sp>
        <p:nvSpPr>
          <p:cNvPr id="5" name="Footer Placeholder 4"/>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1811628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CEC160-9AA1-6744-C6E8-27903CB9C17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9EFEB9D-00EA-131A-5EB3-B5F0F0348493}"/>
              </a:ext>
            </a:extLst>
          </p:cNvPr>
          <p:cNvSpPr>
            <a:spLocks noGrp="1"/>
          </p:cNvSpPr>
          <p:nvPr>
            <p:ph type="title"/>
          </p:nvPr>
        </p:nvSpPr>
        <p:spPr/>
        <p:txBody>
          <a:bodyPr/>
          <a:lstStyle/>
          <a:p>
            <a:r>
              <a:rPr lang="en-US" dirty="0"/>
              <a:t>Introduction</a:t>
            </a:r>
          </a:p>
        </p:txBody>
      </p:sp>
      <p:sp>
        <p:nvSpPr>
          <p:cNvPr id="4" name="Date Placeholder 3">
            <a:extLst>
              <a:ext uri="{FF2B5EF4-FFF2-40B4-BE49-F238E27FC236}">
                <a16:creationId xmlns:a16="http://schemas.microsoft.com/office/drawing/2014/main" id="{97911B99-2533-3824-6D4B-1F95A612220F}"/>
              </a:ext>
            </a:extLst>
          </p:cNvPr>
          <p:cNvSpPr>
            <a:spLocks noGrp="1"/>
          </p:cNvSpPr>
          <p:nvPr>
            <p:ph type="dt" sz="half" idx="10"/>
          </p:nvPr>
        </p:nvSpPr>
        <p:spPr/>
        <p:txBody>
          <a:bodyPr/>
          <a:lstStyle/>
          <a:p>
            <a:fld id="{E623B5C6-0D37-9948-B3AD-E846BE04640B}" type="datetime3">
              <a:rPr lang="en-US" smtClean="0"/>
              <a:t>26 August 2025</a:t>
            </a:fld>
            <a:endParaRPr lang="en-US" dirty="0"/>
          </a:p>
        </p:txBody>
      </p:sp>
      <p:sp>
        <p:nvSpPr>
          <p:cNvPr id="5" name="Footer Placeholder 4">
            <a:extLst>
              <a:ext uri="{FF2B5EF4-FFF2-40B4-BE49-F238E27FC236}">
                <a16:creationId xmlns:a16="http://schemas.microsoft.com/office/drawing/2014/main" id="{6047630E-2240-5914-C1E8-BDD705587A8F}"/>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490A2916-A1E5-B9F9-A82E-F63A0DFDD6EC}"/>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10" name="TextBox 9">
            <a:extLst>
              <a:ext uri="{FF2B5EF4-FFF2-40B4-BE49-F238E27FC236}">
                <a16:creationId xmlns:a16="http://schemas.microsoft.com/office/drawing/2014/main" id="{C04908F3-0E3C-024D-5446-B36442FABB66}"/>
              </a:ext>
            </a:extLst>
          </p:cNvPr>
          <p:cNvSpPr txBox="1"/>
          <p:nvPr/>
        </p:nvSpPr>
        <p:spPr>
          <a:xfrm>
            <a:off x="1145351" y="2596897"/>
            <a:ext cx="10190703" cy="3703578"/>
          </a:xfrm>
          <a:prstGeom prst="rect">
            <a:avLst/>
          </a:prstGeom>
          <a:noFill/>
        </p:spPr>
        <p:txBody>
          <a:bodyPr wrap="square">
            <a:spAutoFit/>
          </a:bodyPr>
          <a:lstStyle/>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2600" b="0" i="0" u="none" strike="noStrike" kern="1200" cap="none" spc="0" normalizeH="0" baseline="0" noProof="0" dirty="0">
                <a:ln>
                  <a:noFill/>
                </a:ln>
                <a:solidFill>
                  <a:srgbClr val="2F2F2F"/>
                </a:solidFill>
                <a:effectLst/>
                <a:uLnTx/>
                <a:uFillTx/>
                <a:latin typeface="Arial"/>
                <a:ea typeface="+mn-ea"/>
                <a:cs typeface="+mn-cs"/>
              </a:rPr>
              <a:t>Finding the best way to clean the </a:t>
            </a:r>
            <a:r>
              <a:rPr kumimoji="0" lang="en-US" sz="2600" b="0" i="0" u="none" strike="noStrike" kern="1200" cap="none" spc="0" normalizeH="0" baseline="0" noProof="0" dirty="0" err="1">
                <a:ln>
                  <a:noFill/>
                </a:ln>
                <a:solidFill>
                  <a:srgbClr val="2F2F2F"/>
                </a:solidFill>
                <a:effectLst/>
                <a:uLnTx/>
                <a:uFillTx/>
                <a:latin typeface="Arial"/>
                <a:ea typeface="+mn-ea"/>
                <a:cs typeface="+mn-cs"/>
              </a:rPr>
              <a:t>debunched</a:t>
            </a:r>
            <a:r>
              <a:rPr kumimoji="0" lang="en-US" sz="2600" b="0" i="0" u="none" strike="noStrike" kern="1200" cap="none" spc="0" normalizeH="0" baseline="0" noProof="0" dirty="0">
                <a:ln>
                  <a:noFill/>
                </a:ln>
                <a:solidFill>
                  <a:srgbClr val="2F2F2F"/>
                </a:solidFill>
                <a:effectLst/>
                <a:uLnTx/>
                <a:uFillTx/>
                <a:latin typeface="Arial"/>
                <a:ea typeface="+mn-ea"/>
                <a:cs typeface="+mn-cs"/>
              </a:rPr>
              <a:t> beam.</a:t>
            </a:r>
          </a:p>
          <a:p>
            <a:pPr marL="324000" lvl="1" indent="-324000">
              <a:spcBef>
                <a:spcPts val="500"/>
              </a:spcBef>
              <a:spcAft>
                <a:spcPts val="300"/>
              </a:spcAft>
              <a:buFont typeface="Arial" charset="0"/>
              <a:buChar char="•"/>
              <a:defRPr/>
            </a:pPr>
            <a:r>
              <a:rPr lang="en-GB" sz="2600" dirty="0">
                <a:solidFill>
                  <a:srgbClr val="303030"/>
                </a:solidFill>
              </a:rPr>
              <a:t>Based on the work of RF team (H. Timko and B. Karlsen-</a:t>
            </a:r>
            <a:r>
              <a:rPr lang="en-GB" sz="2600" dirty="0" err="1">
                <a:solidFill>
                  <a:srgbClr val="303030"/>
                </a:solidFill>
              </a:rPr>
              <a:t>Baeck</a:t>
            </a:r>
            <a:r>
              <a:rPr lang="en-GB" sz="2600" dirty="0">
                <a:solidFill>
                  <a:srgbClr val="303030"/>
                </a:solidFill>
              </a:rPr>
              <a:t>) and IBS implementation of M. </a:t>
            </a:r>
            <a:r>
              <a:rPr lang="en-GB" sz="2600" dirty="0" err="1">
                <a:solidFill>
                  <a:srgbClr val="303030"/>
                </a:solidFill>
              </a:rPr>
              <a:t>Zampetakis</a:t>
            </a:r>
            <a:r>
              <a:rPr lang="en-GB" sz="2600" dirty="0">
                <a:solidFill>
                  <a:srgbClr val="303030"/>
                </a:solidFill>
              </a:rPr>
              <a:t> and F. </a:t>
            </a:r>
            <a:r>
              <a:rPr lang="en-GB" sz="2600" dirty="0" err="1">
                <a:solidFill>
                  <a:srgbClr val="303030"/>
                </a:solidFill>
              </a:rPr>
              <a:t>Soubelet</a:t>
            </a:r>
            <a:r>
              <a:rPr lang="en-GB" sz="2600" dirty="0">
                <a:solidFill>
                  <a:srgbClr val="303030"/>
                </a:solidFill>
              </a:rPr>
              <a:t> </a:t>
            </a:r>
            <a:endParaRPr kumimoji="0" lang="en-US" sz="2600" b="0" i="0" u="none" strike="noStrike" kern="1200" cap="none" spc="0" normalizeH="0" baseline="0" noProof="0" dirty="0">
              <a:ln>
                <a:noFill/>
              </a:ln>
              <a:solidFill>
                <a:srgbClr val="303030"/>
              </a:solidFill>
              <a:effectLst/>
              <a:uLnTx/>
              <a:uFillTx/>
              <a:latin typeface="Arial"/>
            </a:endParaRP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2600" b="0" i="0" u="none" strike="noStrike" kern="1200" cap="none" spc="0" normalizeH="0" baseline="0" noProof="0" dirty="0">
                <a:ln>
                  <a:noFill/>
                </a:ln>
                <a:solidFill>
                  <a:srgbClr val="2F2F2F"/>
                </a:solidFill>
                <a:effectLst/>
                <a:uLnTx/>
                <a:uFillTx/>
                <a:latin typeface="Arial"/>
                <a:ea typeface="+mn-ea"/>
                <a:cs typeface="+mn-cs"/>
              </a:rPr>
              <a:t>Comparing 3 different excitation types – white noise excitation, frequency sweep and rectangular excitation.</a:t>
            </a: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2600" b="0" i="0" u="none" strike="noStrike" kern="1200" cap="none" spc="0" normalizeH="0" baseline="0" noProof="0" dirty="0">
                <a:ln>
                  <a:noFill/>
                </a:ln>
                <a:solidFill>
                  <a:srgbClr val="2F2F2F"/>
                </a:solidFill>
                <a:effectLst/>
                <a:uLnTx/>
                <a:uFillTx/>
                <a:latin typeface="Arial"/>
                <a:ea typeface="+mn-ea"/>
                <a:cs typeface="+mn-cs"/>
              </a:rPr>
              <a:t>Condition: the neighboring bucket should remain unaffected!</a:t>
            </a: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2600" b="0" i="0" u="none" strike="noStrike" kern="1200" cap="none" spc="0" normalizeH="0" baseline="0" noProof="0" dirty="0">
                <a:ln>
                  <a:noFill/>
                </a:ln>
                <a:solidFill>
                  <a:srgbClr val="2F2F2F"/>
                </a:solidFill>
                <a:effectLst/>
                <a:uLnTx/>
                <a:uFillTx/>
                <a:latin typeface="Arial"/>
                <a:ea typeface="+mn-ea"/>
                <a:cs typeface="+mn-cs"/>
              </a:rPr>
              <a:t>Excitation applied to the ADT elements in </a:t>
            </a:r>
            <a:r>
              <a:rPr kumimoji="0" lang="en-US" sz="2600" b="0" i="0" u="none" strike="noStrike" kern="1200" cap="none" spc="0" normalizeH="0" baseline="0" noProof="0" dirty="0" err="1">
                <a:ln>
                  <a:noFill/>
                </a:ln>
                <a:solidFill>
                  <a:srgbClr val="2F2F2F"/>
                </a:solidFill>
                <a:effectLst/>
                <a:uLnTx/>
                <a:uFillTx/>
                <a:latin typeface="Arial"/>
                <a:ea typeface="+mn-ea"/>
                <a:cs typeface="+mn-cs"/>
              </a:rPr>
              <a:t>xsuite</a:t>
            </a:r>
            <a:r>
              <a:rPr kumimoji="0" lang="en-US" sz="2600" b="0" i="0" u="none" strike="noStrike" kern="1200" cap="none" spc="0" normalizeH="0" baseline="0" noProof="0" dirty="0">
                <a:ln>
                  <a:noFill/>
                </a:ln>
                <a:solidFill>
                  <a:srgbClr val="2F2F2F"/>
                </a:solidFill>
                <a:effectLst/>
                <a:uLnTx/>
                <a:uFillTx/>
                <a:latin typeface="Arial"/>
                <a:ea typeface="+mn-ea"/>
                <a:cs typeface="+mn-cs"/>
              </a:rPr>
              <a:t> –</a:t>
            </a:r>
            <a:r>
              <a:rPr kumimoji="0" lang="en-GB" sz="2600" b="0" i="0" u="none" strike="noStrike" kern="1200" cap="none" spc="0" normalizeH="0" baseline="0" noProof="0" dirty="0">
                <a:ln>
                  <a:noFill/>
                </a:ln>
                <a:solidFill>
                  <a:srgbClr val="CE9178"/>
                </a:solidFill>
                <a:effectLst/>
                <a:uLnTx/>
                <a:uFillTx/>
                <a:latin typeface="Menlo" panose="020B0609030804020204" pitchFamily="49" charset="0"/>
                <a:ea typeface="+mn-ea"/>
                <a:cs typeface="+mn-cs"/>
              </a:rPr>
              <a:t> adtkh.d5l4.b1 </a:t>
            </a:r>
            <a:r>
              <a:rPr kumimoji="0" lang="en-GB" sz="2600" b="0" i="0" u="none" strike="noStrike" kern="1200" cap="none" spc="0" normalizeH="0" baseline="0" noProof="0" dirty="0">
                <a:ln>
                  <a:noFill/>
                </a:ln>
                <a:solidFill>
                  <a:srgbClr val="2F2F2F"/>
                </a:solidFill>
                <a:effectLst/>
                <a:uLnTx/>
                <a:uFillTx/>
                <a:latin typeface="Menlo" panose="020B0609030804020204" pitchFamily="49" charset="0"/>
                <a:ea typeface="+mn-ea"/>
                <a:cs typeface="+mn-cs"/>
              </a:rPr>
              <a:t>and</a:t>
            </a:r>
            <a:r>
              <a:rPr kumimoji="0" lang="en-GB" sz="2600" b="0" i="0" u="none" strike="noStrike" kern="1200" cap="none" spc="0" normalizeH="0" baseline="0" noProof="0" dirty="0">
                <a:ln>
                  <a:noFill/>
                </a:ln>
                <a:solidFill>
                  <a:srgbClr val="CE9178"/>
                </a:solidFill>
                <a:effectLst/>
                <a:uLnTx/>
                <a:uFillTx/>
                <a:latin typeface="Menlo" panose="020B0609030804020204" pitchFamily="49" charset="0"/>
                <a:ea typeface="+mn-ea"/>
                <a:cs typeface="+mn-cs"/>
              </a:rPr>
              <a:t> adtkv.d5r4.b1.</a:t>
            </a:r>
            <a:endParaRPr kumimoji="0" lang="en-GB" sz="2600" b="0" i="0" u="none" strike="noStrike" kern="1200" cap="none" spc="0" normalizeH="0" baseline="0" noProof="0" dirty="0">
              <a:ln>
                <a:noFill/>
              </a:ln>
              <a:solidFill>
                <a:srgbClr val="CCCCCC"/>
              </a:solidFill>
              <a:effectLst/>
              <a:uLnTx/>
              <a:uFillTx/>
              <a:latin typeface="Menlo" panose="020B0609030804020204" pitchFamily="49" charset="0"/>
              <a:ea typeface="+mn-ea"/>
              <a:cs typeface="+mn-cs"/>
            </a:endParaRPr>
          </a:p>
        </p:txBody>
      </p:sp>
      <p:sp>
        <p:nvSpPr>
          <p:cNvPr id="14" name="Content Placeholder 1">
            <a:extLst>
              <a:ext uri="{FF2B5EF4-FFF2-40B4-BE49-F238E27FC236}">
                <a16:creationId xmlns:a16="http://schemas.microsoft.com/office/drawing/2014/main" id="{F888E633-CE44-31AD-F8A0-6FCFFFE85CC8}"/>
              </a:ext>
            </a:extLst>
          </p:cNvPr>
          <p:cNvSpPr txBox="1">
            <a:spLocks/>
          </p:cNvSpPr>
          <p:nvPr/>
        </p:nvSpPr>
        <p:spPr>
          <a:xfrm>
            <a:off x="407987" y="1010776"/>
            <a:ext cx="11376025" cy="1461604"/>
          </a:xfrm>
          <a:prstGeom prst="rect">
            <a:avLst/>
          </a:prstGeom>
        </p:spPr>
        <p:txBody>
          <a:bodyPr vert="horz" lIns="0" tIns="0" rIns="0" bIns="0" rtlCol="0">
            <a:normAutofit fontScale="850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Font typeface="Arial" charset="0"/>
              <a:buNone/>
            </a:pPr>
            <a:r>
              <a:rPr lang="en-US" sz="2800" b="1" dirty="0" err="1"/>
              <a:t>Debunching</a:t>
            </a:r>
            <a:r>
              <a:rPr lang="en-US" sz="2800" b="1" dirty="0"/>
              <a:t> building up during injection due to IBS: </a:t>
            </a:r>
          </a:p>
          <a:p>
            <a:pPr lvl="1">
              <a:buFont typeface="Wingdings" pitchFamily="2" charset="2"/>
              <a:buChar char="§"/>
            </a:pPr>
            <a:r>
              <a:rPr lang="en-US" sz="2800" b="1" dirty="0"/>
              <a:t>Brightness depended mechanism, especially relevant for HL-LHC beams. </a:t>
            </a:r>
          </a:p>
          <a:p>
            <a:pPr lvl="1">
              <a:buFont typeface="Wingdings" pitchFamily="2" charset="2"/>
              <a:buChar char="§"/>
            </a:pPr>
            <a:r>
              <a:rPr lang="en-US" sz="2800" b="1" dirty="0"/>
              <a:t>If extended stay at injection and/or high bunch intensity </a:t>
            </a:r>
            <a:r>
              <a:rPr lang="en-US" sz="2800" b="1" dirty="0">
                <a:sym typeface="Wingdings" pitchFamily="2" charset="2"/>
              </a:rPr>
              <a:t> </a:t>
            </a:r>
            <a:r>
              <a:rPr lang="en-US" sz="2800" b="1" dirty="0"/>
              <a:t>beam dump due to losses exceeding BLM thresholds. </a:t>
            </a:r>
          </a:p>
          <a:p>
            <a:pPr marL="0" lvl="1" indent="0">
              <a:buFont typeface="Arial" charset="0"/>
              <a:buNone/>
            </a:pPr>
            <a:endParaRPr lang="en-US" sz="2800" b="1" dirty="0"/>
          </a:p>
          <a:p>
            <a:pPr marL="0" lvl="1" indent="0">
              <a:buNone/>
            </a:pPr>
            <a:endParaRPr lang="en-US" sz="2800" dirty="0"/>
          </a:p>
        </p:txBody>
      </p:sp>
      <p:pic>
        <p:nvPicPr>
          <p:cNvPr id="13" name="Content Placeholder 7">
            <a:extLst>
              <a:ext uri="{FF2B5EF4-FFF2-40B4-BE49-F238E27FC236}">
                <a16:creationId xmlns:a16="http://schemas.microsoft.com/office/drawing/2014/main" id="{E408F4AE-4908-7EFB-A2F1-6AC719A30F49}"/>
              </a:ext>
            </a:extLst>
          </p:cNvPr>
          <p:cNvPicPr>
            <a:picLocks noChangeAspect="1"/>
          </p:cNvPicPr>
          <p:nvPr/>
        </p:nvPicPr>
        <p:blipFill>
          <a:blip r:embed="rId2"/>
          <a:stretch>
            <a:fillRect/>
          </a:stretch>
        </p:blipFill>
        <p:spPr>
          <a:xfrm>
            <a:off x="1664208" y="935104"/>
            <a:ext cx="8366654" cy="5319838"/>
          </a:xfrm>
          <a:prstGeom prst="rect">
            <a:avLst/>
          </a:prstGeom>
        </p:spPr>
      </p:pic>
      <p:sp>
        <p:nvSpPr>
          <p:cNvPr id="16" name="TextBox 15">
            <a:extLst>
              <a:ext uri="{FF2B5EF4-FFF2-40B4-BE49-F238E27FC236}">
                <a16:creationId xmlns:a16="http://schemas.microsoft.com/office/drawing/2014/main" id="{B2819515-FAE4-952F-555F-49A5B64F0CC6}"/>
              </a:ext>
            </a:extLst>
          </p:cNvPr>
          <p:cNvSpPr txBox="1"/>
          <p:nvPr/>
        </p:nvSpPr>
        <p:spPr>
          <a:xfrm>
            <a:off x="3972838" y="2076518"/>
            <a:ext cx="1728730" cy="553998"/>
          </a:xfrm>
          <a:prstGeom prst="rect">
            <a:avLst/>
          </a:prstGeom>
          <a:noFill/>
        </p:spPr>
        <p:txBody>
          <a:bodyPr wrap="square" lIns="0" tIns="0" rIns="0" bIns="0" rtlCol="0">
            <a:spAutoFit/>
          </a:bodyPr>
          <a:lstStyle/>
          <a:p>
            <a:pPr algn="l"/>
            <a:r>
              <a:rPr lang="en-BG" dirty="0"/>
              <a:t>Courtesy of Daniel Valuch</a:t>
            </a:r>
          </a:p>
        </p:txBody>
      </p:sp>
      <p:sp>
        <p:nvSpPr>
          <p:cNvPr id="18" name="TextBox 17">
            <a:extLst>
              <a:ext uri="{FF2B5EF4-FFF2-40B4-BE49-F238E27FC236}">
                <a16:creationId xmlns:a16="http://schemas.microsoft.com/office/drawing/2014/main" id="{43F01DD5-5DEA-9516-9E22-9A63E1EFEB49}"/>
              </a:ext>
            </a:extLst>
          </p:cNvPr>
          <p:cNvSpPr txBox="1"/>
          <p:nvPr/>
        </p:nvSpPr>
        <p:spPr>
          <a:xfrm>
            <a:off x="4583284" y="5058428"/>
            <a:ext cx="6100174" cy="646331"/>
          </a:xfrm>
          <a:prstGeom prst="rect">
            <a:avLst/>
          </a:prstGeom>
          <a:noFill/>
        </p:spPr>
        <p:txBody>
          <a:bodyPr wrap="square">
            <a:spAutoFit/>
          </a:bodyPr>
          <a:lstStyle/>
          <a:p>
            <a:r>
              <a:rPr lang="en-GB" dirty="0"/>
              <a:t>MD15425 Improved cleaning of de-bunched beam</a:t>
            </a:r>
          </a:p>
          <a:p>
            <a:r>
              <a:rPr lang="en-GB" dirty="0"/>
              <a:t>H. Timko, D. </a:t>
            </a:r>
            <a:r>
              <a:rPr lang="en-GB" dirty="0" err="1"/>
              <a:t>Valuch</a:t>
            </a:r>
            <a:endParaRPr lang="en-BG" dirty="0"/>
          </a:p>
        </p:txBody>
      </p:sp>
    </p:spTree>
    <p:extLst>
      <p:ext uri="{BB962C8B-B14F-4D97-AF65-F5344CB8AC3E}">
        <p14:creationId xmlns:p14="http://schemas.microsoft.com/office/powerpoint/2010/main" val="189671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AF263A-CA7E-4ED4-C360-A7924E2785BD}"/>
              </a:ext>
            </a:extLst>
          </p:cNvPr>
          <p:cNvSpPr txBox="1"/>
          <p:nvPr/>
        </p:nvSpPr>
        <p:spPr>
          <a:xfrm>
            <a:off x="2283758" y="2097741"/>
            <a:ext cx="7624483" cy="677108"/>
          </a:xfrm>
          <a:prstGeom prst="rect">
            <a:avLst/>
          </a:prstGeom>
          <a:noFill/>
        </p:spPr>
        <p:txBody>
          <a:bodyPr wrap="square" lIns="0" tIns="0" rIns="0" bIns="0" rtlCol="0">
            <a:spAutoFit/>
          </a:bodyPr>
          <a:lstStyle/>
          <a:p>
            <a:pPr algn="l"/>
            <a:r>
              <a:rPr lang="en-BG" sz="4400" dirty="0"/>
              <a:t>Thank you for your attention!</a:t>
            </a:r>
          </a:p>
        </p:txBody>
      </p:sp>
    </p:spTree>
    <p:extLst>
      <p:ext uri="{BB962C8B-B14F-4D97-AF65-F5344CB8AC3E}">
        <p14:creationId xmlns:p14="http://schemas.microsoft.com/office/powerpoint/2010/main" val="314263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F9FE6C8-E4EB-8775-1F32-D4221003A89E}"/>
              </a:ext>
            </a:extLst>
          </p:cNvPr>
          <p:cNvSpPr>
            <a:spLocks noGrp="1"/>
          </p:cNvSpPr>
          <p:nvPr>
            <p:ph type="dt" sz="half" idx="10"/>
          </p:nvPr>
        </p:nvSpPr>
        <p:spPr/>
        <p:txBody>
          <a:bodyPr/>
          <a:lstStyle/>
          <a:p>
            <a:fld id="{5EA499EC-ABB0-504F-9875-42AEF4FCCA34}" type="datetime3">
              <a:rPr lang="en-US" smtClean="0"/>
              <a:t>26 August 2025</a:t>
            </a:fld>
            <a:endParaRPr lang="en-US" dirty="0"/>
          </a:p>
        </p:txBody>
      </p:sp>
      <p:sp>
        <p:nvSpPr>
          <p:cNvPr id="5" name="Footer Placeholder 4">
            <a:extLst>
              <a:ext uri="{FF2B5EF4-FFF2-40B4-BE49-F238E27FC236}">
                <a16:creationId xmlns:a16="http://schemas.microsoft.com/office/drawing/2014/main" id="{C4399065-4D90-B3F0-3D94-86D3C8BC976F}"/>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9F0772C7-A22C-2755-1916-62C77C1537BF}"/>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7" name="Picture 6">
            <a:extLst>
              <a:ext uri="{FF2B5EF4-FFF2-40B4-BE49-F238E27FC236}">
                <a16:creationId xmlns:a16="http://schemas.microsoft.com/office/drawing/2014/main" id="{D27A074E-DB9B-9A1A-F823-EE4749EDE1E3}"/>
              </a:ext>
            </a:extLst>
          </p:cNvPr>
          <p:cNvPicPr>
            <a:picLocks noChangeAspect="1"/>
          </p:cNvPicPr>
          <p:nvPr/>
        </p:nvPicPr>
        <p:blipFill>
          <a:blip r:embed="rId2"/>
          <a:stretch>
            <a:fillRect/>
          </a:stretch>
        </p:blipFill>
        <p:spPr>
          <a:xfrm>
            <a:off x="846605" y="1329242"/>
            <a:ext cx="10498790" cy="4199516"/>
          </a:xfrm>
          <a:prstGeom prst="rect">
            <a:avLst/>
          </a:prstGeom>
        </p:spPr>
      </p:pic>
      <p:sp>
        <p:nvSpPr>
          <p:cNvPr id="8" name="TextBox 7">
            <a:extLst>
              <a:ext uri="{FF2B5EF4-FFF2-40B4-BE49-F238E27FC236}">
                <a16:creationId xmlns:a16="http://schemas.microsoft.com/office/drawing/2014/main" id="{5EA1FF7F-FD9F-7537-931D-94948A897B1B}"/>
              </a:ext>
            </a:extLst>
          </p:cNvPr>
          <p:cNvSpPr txBox="1"/>
          <p:nvPr/>
        </p:nvSpPr>
        <p:spPr>
          <a:xfrm>
            <a:off x="8912607" y="5390258"/>
            <a:ext cx="3099900" cy="276999"/>
          </a:xfrm>
          <a:prstGeom prst="rect">
            <a:avLst/>
          </a:prstGeom>
          <a:noFill/>
        </p:spPr>
        <p:txBody>
          <a:bodyPr wrap="square" lIns="0" tIns="0" rIns="0" bIns="0" rtlCol="0">
            <a:spAutoFit/>
          </a:bodyPr>
          <a:lstStyle/>
          <a:p>
            <a:pPr algn="l"/>
            <a:r>
              <a:rPr lang="en-BG" dirty="0"/>
              <a:t>Sofia Kostoglou</a:t>
            </a:r>
          </a:p>
        </p:txBody>
      </p:sp>
    </p:spTree>
    <p:extLst>
      <p:ext uri="{BB962C8B-B14F-4D97-AF65-F5344CB8AC3E}">
        <p14:creationId xmlns:p14="http://schemas.microsoft.com/office/powerpoint/2010/main" val="1073507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473649-B1E1-11D2-2A0B-AAB36D93ED0C}"/>
              </a:ext>
            </a:extLst>
          </p:cNvPr>
          <p:cNvSpPr>
            <a:spLocks noGrp="1"/>
          </p:cNvSpPr>
          <p:nvPr>
            <p:ph type="title"/>
          </p:nvPr>
        </p:nvSpPr>
        <p:spPr/>
        <p:txBody>
          <a:bodyPr/>
          <a:lstStyle/>
          <a:p>
            <a:r>
              <a:rPr lang="en-BG" dirty="0"/>
              <a:t>Appendix</a:t>
            </a:r>
          </a:p>
        </p:txBody>
      </p:sp>
      <p:sp>
        <p:nvSpPr>
          <p:cNvPr id="4" name="Date Placeholder 3">
            <a:extLst>
              <a:ext uri="{FF2B5EF4-FFF2-40B4-BE49-F238E27FC236}">
                <a16:creationId xmlns:a16="http://schemas.microsoft.com/office/drawing/2014/main" id="{328A794F-6F91-D53F-1AAF-88308360F04F}"/>
              </a:ext>
            </a:extLst>
          </p:cNvPr>
          <p:cNvSpPr>
            <a:spLocks noGrp="1"/>
          </p:cNvSpPr>
          <p:nvPr>
            <p:ph type="dt" sz="half" idx="10"/>
          </p:nvPr>
        </p:nvSpPr>
        <p:spPr/>
        <p:txBody>
          <a:bodyPr/>
          <a:lstStyle/>
          <a:p>
            <a:fld id="{E3E511E8-3AEA-0F48-ADD6-FBB34EAABB15}" type="datetime3">
              <a:rPr lang="en-US" smtClean="0"/>
              <a:t>26 August 2025</a:t>
            </a:fld>
            <a:endParaRPr lang="en-US" dirty="0"/>
          </a:p>
        </p:txBody>
      </p:sp>
      <p:sp>
        <p:nvSpPr>
          <p:cNvPr id="5" name="Footer Placeholder 4">
            <a:extLst>
              <a:ext uri="{FF2B5EF4-FFF2-40B4-BE49-F238E27FC236}">
                <a16:creationId xmlns:a16="http://schemas.microsoft.com/office/drawing/2014/main" id="{C6CCEA0B-4AF0-662E-CF66-76968141AA46}"/>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6A2EAF93-0555-2783-C88F-CF2EADEE2B64}"/>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41334D24-CDFF-FB59-B403-77009A79E05D}"/>
              </a:ext>
            </a:extLst>
          </p:cNvPr>
          <p:cNvPicPr>
            <a:picLocks noChangeAspect="1"/>
          </p:cNvPicPr>
          <p:nvPr/>
        </p:nvPicPr>
        <p:blipFill>
          <a:blip r:embed="rId2"/>
          <a:stretch>
            <a:fillRect/>
          </a:stretch>
        </p:blipFill>
        <p:spPr>
          <a:xfrm>
            <a:off x="779930" y="1362233"/>
            <a:ext cx="3524875" cy="2331660"/>
          </a:xfrm>
          <a:prstGeom prst="rect">
            <a:avLst/>
          </a:prstGeom>
        </p:spPr>
      </p:pic>
      <p:pic>
        <p:nvPicPr>
          <p:cNvPr id="8" name="Picture 7">
            <a:extLst>
              <a:ext uri="{FF2B5EF4-FFF2-40B4-BE49-F238E27FC236}">
                <a16:creationId xmlns:a16="http://schemas.microsoft.com/office/drawing/2014/main" id="{2B43E248-8E99-3D3E-E990-3587440DF6B6}"/>
              </a:ext>
            </a:extLst>
          </p:cNvPr>
          <p:cNvPicPr>
            <a:picLocks noChangeAspect="1"/>
          </p:cNvPicPr>
          <p:nvPr/>
        </p:nvPicPr>
        <p:blipFill>
          <a:blip r:embed="rId3"/>
          <a:stretch>
            <a:fillRect/>
          </a:stretch>
        </p:blipFill>
        <p:spPr>
          <a:xfrm>
            <a:off x="6360223" y="1272155"/>
            <a:ext cx="3909401" cy="2332637"/>
          </a:xfrm>
          <a:prstGeom prst="rect">
            <a:avLst/>
          </a:prstGeom>
        </p:spPr>
      </p:pic>
      <p:pic>
        <p:nvPicPr>
          <p:cNvPr id="9" name="Picture 8">
            <a:extLst>
              <a:ext uri="{FF2B5EF4-FFF2-40B4-BE49-F238E27FC236}">
                <a16:creationId xmlns:a16="http://schemas.microsoft.com/office/drawing/2014/main" id="{67F1A4BA-B433-1DDC-BA95-A4E9AFCF8ED0}"/>
              </a:ext>
            </a:extLst>
          </p:cNvPr>
          <p:cNvPicPr>
            <a:picLocks noChangeAspect="1"/>
          </p:cNvPicPr>
          <p:nvPr/>
        </p:nvPicPr>
        <p:blipFill>
          <a:blip r:embed="rId4"/>
          <a:stretch>
            <a:fillRect/>
          </a:stretch>
        </p:blipFill>
        <p:spPr>
          <a:xfrm>
            <a:off x="679434" y="3718582"/>
            <a:ext cx="4027231" cy="2324193"/>
          </a:xfrm>
          <a:prstGeom prst="rect">
            <a:avLst/>
          </a:prstGeom>
        </p:spPr>
      </p:pic>
      <p:pic>
        <p:nvPicPr>
          <p:cNvPr id="10" name="Picture 9">
            <a:extLst>
              <a:ext uri="{FF2B5EF4-FFF2-40B4-BE49-F238E27FC236}">
                <a16:creationId xmlns:a16="http://schemas.microsoft.com/office/drawing/2014/main" id="{F6F760E6-02C9-9DF9-B2D7-2F4A5A14C6A6}"/>
              </a:ext>
            </a:extLst>
          </p:cNvPr>
          <p:cNvPicPr>
            <a:picLocks noChangeAspect="1"/>
          </p:cNvPicPr>
          <p:nvPr/>
        </p:nvPicPr>
        <p:blipFill>
          <a:blip r:embed="rId5"/>
          <a:stretch>
            <a:fillRect/>
          </a:stretch>
        </p:blipFill>
        <p:spPr>
          <a:xfrm>
            <a:off x="6360223" y="3756461"/>
            <a:ext cx="3657836" cy="2146082"/>
          </a:xfrm>
          <a:prstGeom prst="rect">
            <a:avLst/>
          </a:prstGeom>
        </p:spPr>
      </p:pic>
    </p:spTree>
    <p:extLst>
      <p:ext uri="{BB962C8B-B14F-4D97-AF65-F5344CB8AC3E}">
        <p14:creationId xmlns:p14="http://schemas.microsoft.com/office/powerpoint/2010/main" val="2081506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3D2681A-2E3D-A8CD-1172-E572D18D95E6}"/>
              </a:ext>
            </a:extLst>
          </p:cNvPr>
          <p:cNvSpPr>
            <a:spLocks noGrp="1"/>
          </p:cNvSpPr>
          <p:nvPr>
            <p:ph type="dt" sz="half" idx="10"/>
          </p:nvPr>
        </p:nvSpPr>
        <p:spPr/>
        <p:txBody>
          <a:bodyPr/>
          <a:lstStyle/>
          <a:p>
            <a:fld id="{ACFC4185-BD7F-3547-9EC5-351C1E24553D}" type="datetime3">
              <a:rPr lang="en-US" smtClean="0"/>
              <a:t>26 August 2025</a:t>
            </a:fld>
            <a:endParaRPr lang="en-US" dirty="0"/>
          </a:p>
        </p:txBody>
      </p:sp>
      <p:sp>
        <p:nvSpPr>
          <p:cNvPr id="5" name="Footer Placeholder 4">
            <a:extLst>
              <a:ext uri="{FF2B5EF4-FFF2-40B4-BE49-F238E27FC236}">
                <a16:creationId xmlns:a16="http://schemas.microsoft.com/office/drawing/2014/main" id="{606A12D7-663B-0B73-5859-A462C2A559C0}"/>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3FA7FC63-45EB-528C-12F3-B09426E5041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7" name="Picture 6">
            <a:extLst>
              <a:ext uri="{FF2B5EF4-FFF2-40B4-BE49-F238E27FC236}">
                <a16:creationId xmlns:a16="http://schemas.microsoft.com/office/drawing/2014/main" id="{368A448C-B0AA-9CBC-E51C-0405A25F995E}"/>
              </a:ext>
            </a:extLst>
          </p:cNvPr>
          <p:cNvPicPr>
            <a:picLocks noChangeAspect="1"/>
          </p:cNvPicPr>
          <p:nvPr/>
        </p:nvPicPr>
        <p:blipFill>
          <a:blip r:embed="rId2"/>
          <a:stretch>
            <a:fillRect/>
          </a:stretch>
        </p:blipFill>
        <p:spPr>
          <a:xfrm>
            <a:off x="276446" y="1358279"/>
            <a:ext cx="6260805" cy="4141442"/>
          </a:xfrm>
          <a:prstGeom prst="rect">
            <a:avLst/>
          </a:prstGeom>
        </p:spPr>
      </p:pic>
      <p:pic>
        <p:nvPicPr>
          <p:cNvPr id="8" name="Picture 7">
            <a:extLst>
              <a:ext uri="{FF2B5EF4-FFF2-40B4-BE49-F238E27FC236}">
                <a16:creationId xmlns:a16="http://schemas.microsoft.com/office/drawing/2014/main" id="{F4CB00FE-E19D-A1B7-2BD2-4E7F55533052}"/>
              </a:ext>
            </a:extLst>
          </p:cNvPr>
          <p:cNvPicPr>
            <a:picLocks noChangeAspect="1"/>
          </p:cNvPicPr>
          <p:nvPr/>
        </p:nvPicPr>
        <p:blipFill>
          <a:blip r:embed="rId3"/>
          <a:stretch>
            <a:fillRect/>
          </a:stretch>
        </p:blipFill>
        <p:spPr>
          <a:xfrm>
            <a:off x="6503581" y="376548"/>
            <a:ext cx="4614529" cy="3052452"/>
          </a:xfrm>
          <a:prstGeom prst="rect">
            <a:avLst/>
          </a:prstGeom>
        </p:spPr>
      </p:pic>
      <p:pic>
        <p:nvPicPr>
          <p:cNvPr id="9" name="Picture 8">
            <a:extLst>
              <a:ext uri="{FF2B5EF4-FFF2-40B4-BE49-F238E27FC236}">
                <a16:creationId xmlns:a16="http://schemas.microsoft.com/office/drawing/2014/main" id="{B69E06C0-0E0A-D1FC-AC76-13CA9909F56A}"/>
              </a:ext>
            </a:extLst>
          </p:cNvPr>
          <p:cNvPicPr>
            <a:picLocks noChangeAspect="1"/>
          </p:cNvPicPr>
          <p:nvPr/>
        </p:nvPicPr>
        <p:blipFill>
          <a:blip r:embed="rId4"/>
          <a:stretch>
            <a:fillRect/>
          </a:stretch>
        </p:blipFill>
        <p:spPr>
          <a:xfrm>
            <a:off x="6503581" y="3429000"/>
            <a:ext cx="5193479" cy="2808985"/>
          </a:xfrm>
          <a:prstGeom prst="rect">
            <a:avLst/>
          </a:prstGeom>
        </p:spPr>
      </p:pic>
    </p:spTree>
    <p:extLst>
      <p:ext uri="{BB962C8B-B14F-4D97-AF65-F5344CB8AC3E}">
        <p14:creationId xmlns:p14="http://schemas.microsoft.com/office/powerpoint/2010/main" val="105287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E0699E-7583-7613-1D00-23C03B33073C}"/>
              </a:ext>
            </a:extLst>
          </p:cNvPr>
          <p:cNvSpPr>
            <a:spLocks noGrp="1"/>
          </p:cNvSpPr>
          <p:nvPr>
            <p:ph type="dt" sz="half" idx="10"/>
          </p:nvPr>
        </p:nvSpPr>
        <p:spPr/>
        <p:txBody>
          <a:bodyPr/>
          <a:lstStyle/>
          <a:p>
            <a:fld id="{71407E47-BBB0-DA49-A330-4883BA21983F}" type="datetime3">
              <a:rPr lang="en-US" smtClean="0"/>
              <a:t>26 August 2025</a:t>
            </a:fld>
            <a:endParaRPr lang="en-US" dirty="0"/>
          </a:p>
        </p:txBody>
      </p:sp>
      <p:sp>
        <p:nvSpPr>
          <p:cNvPr id="5" name="Footer Placeholder 4">
            <a:extLst>
              <a:ext uri="{FF2B5EF4-FFF2-40B4-BE49-F238E27FC236}">
                <a16:creationId xmlns:a16="http://schemas.microsoft.com/office/drawing/2014/main" id="{5C366469-4C95-C6ED-404A-726948D34AEE}"/>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3945F575-B2F1-FD9F-29E7-3B8507F338A9}"/>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Title 1">
            <a:extLst>
              <a:ext uri="{FF2B5EF4-FFF2-40B4-BE49-F238E27FC236}">
                <a16:creationId xmlns:a16="http://schemas.microsoft.com/office/drawing/2014/main" id="{FEB3164E-CBF0-E481-74A4-D448BDB4D878}"/>
              </a:ext>
            </a:extLst>
          </p:cNvPr>
          <p:cNvSpPr>
            <a:spLocks noGrp="1"/>
          </p:cNvSpPr>
          <p:nvPr>
            <p:ph type="title"/>
          </p:nvPr>
        </p:nvSpPr>
        <p:spPr>
          <a:xfrm>
            <a:off x="274674" y="18928"/>
            <a:ext cx="4063410" cy="662782"/>
          </a:xfrm>
        </p:spPr>
        <p:txBody>
          <a:bodyPr>
            <a:normAutofit/>
          </a:bodyPr>
          <a:lstStyle/>
          <a:p>
            <a:r>
              <a:rPr lang="en-BG" dirty="0"/>
              <a:t>No excitation</a:t>
            </a:r>
          </a:p>
        </p:txBody>
      </p:sp>
      <p:pic>
        <p:nvPicPr>
          <p:cNvPr id="8" name="Picture 7">
            <a:extLst>
              <a:ext uri="{FF2B5EF4-FFF2-40B4-BE49-F238E27FC236}">
                <a16:creationId xmlns:a16="http://schemas.microsoft.com/office/drawing/2014/main" id="{675D913A-D569-7681-EC9E-BEBBB676CB09}"/>
              </a:ext>
            </a:extLst>
          </p:cNvPr>
          <p:cNvPicPr>
            <a:picLocks noChangeAspect="1"/>
          </p:cNvPicPr>
          <p:nvPr/>
        </p:nvPicPr>
        <p:blipFill>
          <a:blip r:embed="rId2"/>
          <a:stretch>
            <a:fillRect/>
          </a:stretch>
        </p:blipFill>
        <p:spPr>
          <a:xfrm>
            <a:off x="487324" y="861349"/>
            <a:ext cx="5608675" cy="3236875"/>
          </a:xfrm>
          <a:prstGeom prst="rect">
            <a:avLst/>
          </a:prstGeom>
        </p:spPr>
      </p:pic>
      <p:pic>
        <p:nvPicPr>
          <p:cNvPr id="9" name="Picture 8">
            <a:extLst>
              <a:ext uri="{FF2B5EF4-FFF2-40B4-BE49-F238E27FC236}">
                <a16:creationId xmlns:a16="http://schemas.microsoft.com/office/drawing/2014/main" id="{ECC59B30-1CAF-54E3-F7CA-B272F6AC5FEB}"/>
              </a:ext>
            </a:extLst>
          </p:cNvPr>
          <p:cNvPicPr>
            <a:picLocks noChangeAspect="1"/>
          </p:cNvPicPr>
          <p:nvPr/>
        </p:nvPicPr>
        <p:blipFill>
          <a:blip r:embed="rId3"/>
          <a:stretch>
            <a:fillRect/>
          </a:stretch>
        </p:blipFill>
        <p:spPr>
          <a:xfrm>
            <a:off x="6095999" y="861349"/>
            <a:ext cx="5608676" cy="3125612"/>
          </a:xfrm>
          <a:prstGeom prst="rect">
            <a:avLst/>
          </a:prstGeom>
        </p:spPr>
      </p:pic>
    </p:spTree>
    <p:extLst>
      <p:ext uri="{BB962C8B-B14F-4D97-AF65-F5344CB8AC3E}">
        <p14:creationId xmlns:p14="http://schemas.microsoft.com/office/powerpoint/2010/main" val="167540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7A28D23-E220-40D7-52CF-8CAB39D55721}"/>
              </a:ext>
            </a:extLst>
          </p:cNvPr>
          <p:cNvSpPr>
            <a:spLocks noGrp="1"/>
          </p:cNvSpPr>
          <p:nvPr>
            <p:ph type="dt" sz="half" idx="10"/>
          </p:nvPr>
        </p:nvSpPr>
        <p:spPr/>
        <p:txBody>
          <a:bodyPr/>
          <a:lstStyle/>
          <a:p>
            <a:fld id="{F29849FE-CA4F-4A48-9072-BDD8BC25EC41}" type="datetime3">
              <a:rPr lang="en-US" smtClean="0"/>
              <a:t>26 August 2025</a:t>
            </a:fld>
            <a:endParaRPr lang="en-US" dirty="0"/>
          </a:p>
        </p:txBody>
      </p:sp>
      <p:sp>
        <p:nvSpPr>
          <p:cNvPr id="5" name="Footer Placeholder 4">
            <a:extLst>
              <a:ext uri="{FF2B5EF4-FFF2-40B4-BE49-F238E27FC236}">
                <a16:creationId xmlns:a16="http://schemas.microsoft.com/office/drawing/2014/main" id="{F9BAA0BC-3CEE-64C7-5598-4BC60E85CD4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62B2C362-BE66-C74D-789A-4137C5F9767A}"/>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7" name="Picture 6">
            <a:extLst>
              <a:ext uri="{FF2B5EF4-FFF2-40B4-BE49-F238E27FC236}">
                <a16:creationId xmlns:a16="http://schemas.microsoft.com/office/drawing/2014/main" id="{C6901906-308A-D37C-F78E-E0FC9CB90BA6}"/>
              </a:ext>
            </a:extLst>
          </p:cNvPr>
          <p:cNvPicPr>
            <a:picLocks noChangeAspect="1"/>
          </p:cNvPicPr>
          <p:nvPr/>
        </p:nvPicPr>
        <p:blipFill>
          <a:blip r:embed="rId2"/>
          <a:stretch>
            <a:fillRect/>
          </a:stretch>
        </p:blipFill>
        <p:spPr>
          <a:xfrm>
            <a:off x="2108719" y="809430"/>
            <a:ext cx="8731898" cy="5239139"/>
          </a:xfrm>
          <a:prstGeom prst="rect">
            <a:avLst/>
          </a:prstGeom>
        </p:spPr>
      </p:pic>
    </p:spTree>
    <p:extLst>
      <p:ext uri="{BB962C8B-B14F-4D97-AF65-F5344CB8AC3E}">
        <p14:creationId xmlns:p14="http://schemas.microsoft.com/office/powerpoint/2010/main" val="35201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B41E53-1440-3260-B154-54DF72226C1D}"/>
              </a:ext>
            </a:extLst>
          </p:cNvPr>
          <p:cNvSpPr>
            <a:spLocks noGrp="1"/>
          </p:cNvSpPr>
          <p:nvPr>
            <p:ph type="title"/>
          </p:nvPr>
        </p:nvSpPr>
        <p:spPr/>
        <p:txBody>
          <a:bodyPr/>
          <a:lstStyle/>
          <a:p>
            <a:r>
              <a:rPr lang="en-BG" dirty="0"/>
              <a:t>White noise - multibunch</a:t>
            </a:r>
          </a:p>
        </p:txBody>
      </p:sp>
      <p:sp>
        <p:nvSpPr>
          <p:cNvPr id="4" name="Date Placeholder 3">
            <a:extLst>
              <a:ext uri="{FF2B5EF4-FFF2-40B4-BE49-F238E27FC236}">
                <a16:creationId xmlns:a16="http://schemas.microsoft.com/office/drawing/2014/main" id="{8EFA30E9-1C8F-818F-12FA-5094C01FDF0B}"/>
              </a:ext>
            </a:extLst>
          </p:cNvPr>
          <p:cNvSpPr>
            <a:spLocks noGrp="1"/>
          </p:cNvSpPr>
          <p:nvPr>
            <p:ph type="dt" sz="half" idx="10"/>
          </p:nvPr>
        </p:nvSpPr>
        <p:spPr/>
        <p:txBody>
          <a:bodyPr/>
          <a:lstStyle/>
          <a:p>
            <a:fld id="{5C966925-C303-CF4D-9E5E-ED92CCA800E1}" type="datetime3">
              <a:rPr lang="en-US" smtClean="0"/>
              <a:t>26 August 2025</a:t>
            </a:fld>
            <a:endParaRPr lang="en-US" dirty="0"/>
          </a:p>
        </p:txBody>
      </p:sp>
      <p:sp>
        <p:nvSpPr>
          <p:cNvPr id="5" name="Footer Placeholder 4">
            <a:extLst>
              <a:ext uri="{FF2B5EF4-FFF2-40B4-BE49-F238E27FC236}">
                <a16:creationId xmlns:a16="http://schemas.microsoft.com/office/drawing/2014/main" id="{F1615C42-57F9-E85D-6C0A-BDCB15DF514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ACF86DBB-0C40-70F6-50F3-A4DFD72497E8}"/>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9" name="TextBox 8">
            <a:extLst>
              <a:ext uri="{FF2B5EF4-FFF2-40B4-BE49-F238E27FC236}">
                <a16:creationId xmlns:a16="http://schemas.microsoft.com/office/drawing/2014/main" id="{D8F5E85E-9AB2-77A3-2726-2B42A0C499D9}"/>
              </a:ext>
            </a:extLst>
          </p:cNvPr>
          <p:cNvSpPr txBox="1"/>
          <p:nvPr/>
        </p:nvSpPr>
        <p:spPr>
          <a:xfrm>
            <a:off x="7588282" y="1666963"/>
            <a:ext cx="4575111" cy="1338828"/>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F2F2F"/>
                </a:solidFill>
                <a:effectLst/>
                <a:uLnTx/>
                <a:uFillTx/>
                <a:latin typeface="Arial"/>
                <a:ea typeface="+mn-ea"/>
                <a:cs typeface="+mn-cs"/>
              </a:rPr>
              <a:t>I</a:t>
            </a:r>
            <a:r>
              <a:rPr kumimoji="0" lang="en-BG" sz="1800" b="1" i="0" u="none" strike="noStrike" kern="1200" cap="none" spc="0" normalizeH="0" baseline="0" noProof="0" dirty="0">
                <a:ln>
                  <a:noFill/>
                </a:ln>
                <a:solidFill>
                  <a:srgbClr val="2F2F2F"/>
                </a:solidFill>
                <a:effectLst/>
                <a:uLnTx/>
                <a:uFillTx/>
                <a:latin typeface="Arial"/>
                <a:ea typeface="+mn-ea"/>
                <a:cs typeface="+mn-cs"/>
              </a:rPr>
              <a:t>f we use an excitation strong enough in order to clean the debunched beam, the particles in the neighboring bunch are also lost -&gt;</a:t>
            </a:r>
            <a:r>
              <a:rPr lang="en-BG" b="1" dirty="0">
                <a:solidFill>
                  <a:srgbClr val="2F2F2F"/>
                </a:solidFill>
                <a:latin typeface="Arial"/>
              </a:rPr>
              <a:t> seen in the LHC already!</a:t>
            </a:r>
            <a:endParaRPr kumimoji="0" lang="en-BG" sz="1800" b="1" i="0" u="none" strike="noStrike" kern="1200" cap="none" spc="0" normalizeH="0" baseline="0" noProof="0" dirty="0">
              <a:ln>
                <a:noFill/>
              </a:ln>
              <a:solidFill>
                <a:srgbClr val="2F2F2F"/>
              </a:solidFill>
              <a:effectLst/>
              <a:uLnTx/>
              <a:uFillTx/>
              <a:latin typeface="Arial"/>
              <a:ea typeface="+mn-ea"/>
              <a:cs typeface="+mn-cs"/>
            </a:endParaRPr>
          </a:p>
        </p:txBody>
      </p:sp>
      <p:pic>
        <p:nvPicPr>
          <p:cNvPr id="10" name="Picture 9">
            <a:extLst>
              <a:ext uri="{FF2B5EF4-FFF2-40B4-BE49-F238E27FC236}">
                <a16:creationId xmlns:a16="http://schemas.microsoft.com/office/drawing/2014/main" id="{E0B49490-2F9B-D41A-CE2B-035680736C0D}"/>
              </a:ext>
            </a:extLst>
          </p:cNvPr>
          <p:cNvPicPr>
            <a:picLocks noChangeAspect="1"/>
          </p:cNvPicPr>
          <p:nvPr/>
        </p:nvPicPr>
        <p:blipFill>
          <a:blip r:embed="rId2"/>
          <a:stretch>
            <a:fillRect/>
          </a:stretch>
        </p:blipFill>
        <p:spPr>
          <a:xfrm>
            <a:off x="407987" y="1330049"/>
            <a:ext cx="7029707" cy="4197902"/>
          </a:xfrm>
          <a:prstGeom prst="rect">
            <a:avLst/>
          </a:prstGeom>
        </p:spPr>
      </p:pic>
      <p:pic>
        <p:nvPicPr>
          <p:cNvPr id="12" name="Picture 11">
            <a:extLst>
              <a:ext uri="{FF2B5EF4-FFF2-40B4-BE49-F238E27FC236}">
                <a16:creationId xmlns:a16="http://schemas.microsoft.com/office/drawing/2014/main" id="{9956340B-BB95-293A-EF6D-DAF1884155E8}"/>
              </a:ext>
            </a:extLst>
          </p:cNvPr>
          <p:cNvPicPr>
            <a:picLocks noChangeAspect="1"/>
          </p:cNvPicPr>
          <p:nvPr/>
        </p:nvPicPr>
        <p:blipFill>
          <a:blip r:embed="rId3"/>
          <a:stretch>
            <a:fillRect/>
          </a:stretch>
        </p:blipFill>
        <p:spPr>
          <a:xfrm>
            <a:off x="7654985" y="3483309"/>
            <a:ext cx="4129028" cy="2436125"/>
          </a:xfrm>
          <a:prstGeom prst="rect">
            <a:avLst/>
          </a:prstGeom>
        </p:spPr>
      </p:pic>
    </p:spTree>
    <p:extLst>
      <p:ext uri="{BB962C8B-B14F-4D97-AF65-F5344CB8AC3E}">
        <p14:creationId xmlns:p14="http://schemas.microsoft.com/office/powerpoint/2010/main" val="3361965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69A3A4-3F58-A69D-3F9E-425427C4367D}"/>
              </a:ext>
            </a:extLst>
          </p:cNvPr>
          <p:cNvSpPr>
            <a:spLocks noGrp="1"/>
          </p:cNvSpPr>
          <p:nvPr>
            <p:ph idx="1"/>
          </p:nvPr>
        </p:nvSpPr>
        <p:spPr/>
        <p:txBody>
          <a:bodyPr/>
          <a:lstStyle/>
          <a:p>
            <a:endParaRPr lang="en-BG"/>
          </a:p>
        </p:txBody>
      </p:sp>
      <p:sp>
        <p:nvSpPr>
          <p:cNvPr id="3" name="Title 2">
            <a:extLst>
              <a:ext uri="{FF2B5EF4-FFF2-40B4-BE49-F238E27FC236}">
                <a16:creationId xmlns:a16="http://schemas.microsoft.com/office/drawing/2014/main" id="{6E16DD66-F3D8-9A1F-BF70-B92E577336E0}"/>
              </a:ext>
            </a:extLst>
          </p:cNvPr>
          <p:cNvSpPr>
            <a:spLocks noGrp="1"/>
          </p:cNvSpPr>
          <p:nvPr>
            <p:ph type="title"/>
          </p:nvPr>
        </p:nvSpPr>
        <p:spPr/>
        <p:txBody>
          <a:bodyPr/>
          <a:lstStyle/>
          <a:p>
            <a:endParaRPr lang="en-BG"/>
          </a:p>
        </p:txBody>
      </p:sp>
      <p:sp>
        <p:nvSpPr>
          <p:cNvPr id="4" name="Date Placeholder 3">
            <a:extLst>
              <a:ext uri="{FF2B5EF4-FFF2-40B4-BE49-F238E27FC236}">
                <a16:creationId xmlns:a16="http://schemas.microsoft.com/office/drawing/2014/main" id="{ED361FC1-C8E1-19CF-20FC-7DB68006A6C9}"/>
              </a:ext>
            </a:extLst>
          </p:cNvPr>
          <p:cNvSpPr>
            <a:spLocks noGrp="1"/>
          </p:cNvSpPr>
          <p:nvPr>
            <p:ph type="dt" sz="half" idx="10"/>
          </p:nvPr>
        </p:nvSpPr>
        <p:spPr/>
        <p:txBody>
          <a:bodyPr/>
          <a:lstStyle/>
          <a:p>
            <a:fld id="{5EA499EC-ABB0-504F-9875-42AEF4FCCA34}" type="datetime3">
              <a:rPr lang="en-US" smtClean="0"/>
              <a:t>26 August 2025</a:t>
            </a:fld>
            <a:endParaRPr lang="en-US" dirty="0"/>
          </a:p>
        </p:txBody>
      </p:sp>
      <p:sp>
        <p:nvSpPr>
          <p:cNvPr id="5" name="Footer Placeholder 4">
            <a:extLst>
              <a:ext uri="{FF2B5EF4-FFF2-40B4-BE49-F238E27FC236}">
                <a16:creationId xmlns:a16="http://schemas.microsoft.com/office/drawing/2014/main" id="{C1229B75-2B14-CD10-FB0D-980FC08AA431}"/>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A6CDBAC6-2B55-152A-AD42-4CD1741F5F6D}"/>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7" name="Picture 6">
            <a:extLst>
              <a:ext uri="{FF2B5EF4-FFF2-40B4-BE49-F238E27FC236}">
                <a16:creationId xmlns:a16="http://schemas.microsoft.com/office/drawing/2014/main" id="{D7AE47D6-1E58-EE34-DF0E-68237185D614}"/>
              </a:ext>
            </a:extLst>
          </p:cNvPr>
          <p:cNvPicPr>
            <a:picLocks noChangeAspect="1"/>
          </p:cNvPicPr>
          <p:nvPr/>
        </p:nvPicPr>
        <p:blipFill>
          <a:blip r:embed="rId2"/>
          <a:stretch>
            <a:fillRect/>
          </a:stretch>
        </p:blipFill>
        <p:spPr>
          <a:xfrm>
            <a:off x="6204743" y="3213334"/>
            <a:ext cx="4769209" cy="2956291"/>
          </a:xfrm>
          <a:prstGeom prst="rect">
            <a:avLst/>
          </a:prstGeom>
        </p:spPr>
      </p:pic>
      <p:pic>
        <p:nvPicPr>
          <p:cNvPr id="8" name="Picture 7">
            <a:extLst>
              <a:ext uri="{FF2B5EF4-FFF2-40B4-BE49-F238E27FC236}">
                <a16:creationId xmlns:a16="http://schemas.microsoft.com/office/drawing/2014/main" id="{27411575-E4A0-896A-AD59-D7622680F82B}"/>
              </a:ext>
            </a:extLst>
          </p:cNvPr>
          <p:cNvPicPr>
            <a:picLocks noChangeAspect="1"/>
          </p:cNvPicPr>
          <p:nvPr/>
        </p:nvPicPr>
        <p:blipFill>
          <a:blip r:embed="rId3"/>
          <a:stretch>
            <a:fillRect/>
          </a:stretch>
        </p:blipFill>
        <p:spPr>
          <a:xfrm>
            <a:off x="867390" y="3213333"/>
            <a:ext cx="4769209" cy="2956292"/>
          </a:xfrm>
          <a:prstGeom prst="rect">
            <a:avLst/>
          </a:prstGeom>
        </p:spPr>
      </p:pic>
    </p:spTree>
    <p:extLst>
      <p:ext uri="{BB962C8B-B14F-4D97-AF65-F5344CB8AC3E}">
        <p14:creationId xmlns:p14="http://schemas.microsoft.com/office/powerpoint/2010/main" val="1278765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FFB499C-5AA6-8D11-0B3A-FCBBA8E5A0CF}"/>
              </a:ext>
            </a:extLst>
          </p:cNvPr>
          <p:cNvPicPr>
            <a:picLocks noChangeAspect="1"/>
          </p:cNvPicPr>
          <p:nvPr/>
        </p:nvPicPr>
        <p:blipFill>
          <a:blip r:embed="rId2"/>
          <a:stretch>
            <a:fillRect/>
          </a:stretch>
        </p:blipFill>
        <p:spPr>
          <a:xfrm>
            <a:off x="1471739" y="1069402"/>
            <a:ext cx="8404430" cy="5021646"/>
          </a:xfrm>
          <a:prstGeom prst="rect">
            <a:avLst/>
          </a:prstGeom>
          <a:noFill/>
        </p:spPr>
      </p:pic>
      <p:sp>
        <p:nvSpPr>
          <p:cNvPr id="3" name="Title 2">
            <a:extLst>
              <a:ext uri="{FF2B5EF4-FFF2-40B4-BE49-F238E27FC236}">
                <a16:creationId xmlns:a16="http://schemas.microsoft.com/office/drawing/2014/main" id="{A4A3CCF7-3D85-8D4C-1A6A-E86EB724F492}"/>
              </a:ext>
            </a:extLst>
          </p:cNvPr>
          <p:cNvSpPr>
            <a:spLocks noGrp="1"/>
          </p:cNvSpPr>
          <p:nvPr>
            <p:ph type="title"/>
          </p:nvPr>
        </p:nvSpPr>
        <p:spPr>
          <a:xfrm>
            <a:off x="407988" y="373593"/>
            <a:ext cx="11376025" cy="1065742"/>
          </a:xfrm>
        </p:spPr>
        <p:txBody>
          <a:bodyPr anchor="t">
            <a:normAutofit/>
          </a:bodyPr>
          <a:lstStyle/>
          <a:p>
            <a:r>
              <a:rPr lang="en-BG" dirty="0"/>
              <a:t>Rectangular excitation only V</a:t>
            </a:r>
          </a:p>
        </p:txBody>
      </p:sp>
      <p:sp>
        <p:nvSpPr>
          <p:cNvPr id="4" name="Date Placeholder 3">
            <a:extLst>
              <a:ext uri="{FF2B5EF4-FFF2-40B4-BE49-F238E27FC236}">
                <a16:creationId xmlns:a16="http://schemas.microsoft.com/office/drawing/2014/main" id="{5166B3B6-6170-AF19-59EB-E1624A840947}"/>
              </a:ext>
            </a:extLst>
          </p:cNvPr>
          <p:cNvSpPr>
            <a:spLocks noGrp="1"/>
          </p:cNvSpPr>
          <p:nvPr>
            <p:ph type="dt" sz="half" idx="10"/>
          </p:nvPr>
        </p:nvSpPr>
        <p:spPr>
          <a:xfrm>
            <a:off x="8101915" y="6424993"/>
            <a:ext cx="1773923" cy="365125"/>
          </a:xfrm>
        </p:spPr>
        <p:txBody>
          <a:bodyPr anchor="ctr">
            <a:normAutofit/>
          </a:bodyPr>
          <a:lstStyle/>
          <a:p>
            <a:pPr>
              <a:spcAft>
                <a:spcPts val="600"/>
              </a:spcAft>
            </a:pPr>
            <a:fld id="{5EA499EC-ABB0-504F-9875-42AEF4FCCA34}" type="datetime3">
              <a:rPr lang="en-US" smtClean="0"/>
              <a:pPr>
                <a:spcAft>
                  <a:spcPts val="600"/>
                </a:spcAft>
              </a:pPr>
              <a:t>26 August 2025</a:t>
            </a:fld>
            <a:endParaRPr lang="en-US"/>
          </a:p>
        </p:txBody>
      </p:sp>
      <p:sp>
        <p:nvSpPr>
          <p:cNvPr id="5" name="Footer Placeholder 4">
            <a:extLst>
              <a:ext uri="{FF2B5EF4-FFF2-40B4-BE49-F238E27FC236}">
                <a16:creationId xmlns:a16="http://schemas.microsoft.com/office/drawing/2014/main" id="{00992A8E-ABEF-6EF9-12F5-5088EFE3F8AC}"/>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Anna Radoslavova| Debunched beam cleaning using ADT in the LHC</a:t>
            </a:r>
          </a:p>
        </p:txBody>
      </p:sp>
      <p:sp>
        <p:nvSpPr>
          <p:cNvPr id="6" name="Slide Number Placeholder 5">
            <a:extLst>
              <a:ext uri="{FF2B5EF4-FFF2-40B4-BE49-F238E27FC236}">
                <a16:creationId xmlns:a16="http://schemas.microsoft.com/office/drawing/2014/main" id="{E3835486-7C6E-A253-E346-AB0B0F270EB9}"/>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28</a:t>
            </a:fld>
            <a:endParaRPr lang="en-US"/>
          </a:p>
        </p:txBody>
      </p:sp>
    </p:spTree>
    <p:extLst>
      <p:ext uri="{BB962C8B-B14F-4D97-AF65-F5344CB8AC3E}">
        <p14:creationId xmlns:p14="http://schemas.microsoft.com/office/powerpoint/2010/main" val="305577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F4BE7D-C982-BDCC-A7E2-F22EEDEE19FE}"/>
              </a:ext>
            </a:extLst>
          </p:cNvPr>
          <p:cNvSpPr>
            <a:spLocks noGrp="1"/>
          </p:cNvSpPr>
          <p:nvPr>
            <p:ph type="title"/>
          </p:nvPr>
        </p:nvSpPr>
        <p:spPr>
          <a:xfrm>
            <a:off x="182880" y="67882"/>
            <a:ext cx="11601133" cy="1371453"/>
          </a:xfrm>
        </p:spPr>
        <p:txBody>
          <a:bodyPr/>
          <a:lstStyle/>
          <a:p>
            <a:r>
              <a:rPr lang="en-BG" dirty="0"/>
              <a:t>Simulations of debunched beam: LHC injection + IBS kicks</a:t>
            </a:r>
          </a:p>
        </p:txBody>
      </p:sp>
      <p:sp>
        <p:nvSpPr>
          <p:cNvPr id="4" name="Date Placeholder 3">
            <a:extLst>
              <a:ext uri="{FF2B5EF4-FFF2-40B4-BE49-F238E27FC236}">
                <a16:creationId xmlns:a16="http://schemas.microsoft.com/office/drawing/2014/main" id="{2D0D0DCA-864C-89F7-7513-7EC137A189E7}"/>
              </a:ext>
            </a:extLst>
          </p:cNvPr>
          <p:cNvSpPr>
            <a:spLocks noGrp="1"/>
          </p:cNvSpPr>
          <p:nvPr>
            <p:ph type="dt" sz="half" idx="10"/>
          </p:nvPr>
        </p:nvSpPr>
        <p:spPr/>
        <p:txBody>
          <a:bodyPr/>
          <a:lstStyle/>
          <a:p>
            <a:fld id="{F4232F2A-073B-6E40-9B27-98BD82002766}" type="datetime3">
              <a:rPr lang="en-US" smtClean="0"/>
              <a:t>26 August 2025</a:t>
            </a:fld>
            <a:endParaRPr lang="en-US" dirty="0"/>
          </a:p>
        </p:txBody>
      </p:sp>
      <p:sp>
        <p:nvSpPr>
          <p:cNvPr id="5" name="Footer Placeholder 4">
            <a:extLst>
              <a:ext uri="{FF2B5EF4-FFF2-40B4-BE49-F238E27FC236}">
                <a16:creationId xmlns:a16="http://schemas.microsoft.com/office/drawing/2014/main" id="{28CDAA31-820A-C571-1191-6E79C48FB73F}"/>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AEDF9ABC-4CF2-6C38-F8E8-2B038FF8E788}"/>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8" name="Picture 7" descr="A graph of a particle number&#10;&#10;Description automatically generated">
            <a:extLst>
              <a:ext uri="{FF2B5EF4-FFF2-40B4-BE49-F238E27FC236}">
                <a16:creationId xmlns:a16="http://schemas.microsoft.com/office/drawing/2014/main" id="{A6A78B20-32DF-8DAA-5295-65CE2B2EEAEC}"/>
              </a:ext>
            </a:extLst>
          </p:cNvPr>
          <p:cNvPicPr>
            <a:picLocks noChangeAspect="1"/>
          </p:cNvPicPr>
          <p:nvPr/>
        </p:nvPicPr>
        <p:blipFill>
          <a:blip r:embed="rId2"/>
          <a:stretch>
            <a:fillRect/>
          </a:stretch>
        </p:blipFill>
        <p:spPr>
          <a:xfrm>
            <a:off x="1241454" y="3590177"/>
            <a:ext cx="4462460" cy="2677476"/>
          </a:xfrm>
          <a:prstGeom prst="rect">
            <a:avLst/>
          </a:prstGeom>
        </p:spPr>
      </p:pic>
      <p:pic>
        <p:nvPicPr>
          <p:cNvPr id="10" name="Picture 9" descr="A graph of a particle number&#10;&#10;Description automatically generated">
            <a:extLst>
              <a:ext uri="{FF2B5EF4-FFF2-40B4-BE49-F238E27FC236}">
                <a16:creationId xmlns:a16="http://schemas.microsoft.com/office/drawing/2014/main" id="{CDA3068A-6142-8258-0B6B-6A9C0AE9F44A}"/>
              </a:ext>
            </a:extLst>
          </p:cNvPr>
          <p:cNvPicPr>
            <a:picLocks noChangeAspect="1"/>
          </p:cNvPicPr>
          <p:nvPr/>
        </p:nvPicPr>
        <p:blipFill>
          <a:blip r:embed="rId3"/>
          <a:stretch>
            <a:fillRect/>
          </a:stretch>
        </p:blipFill>
        <p:spPr>
          <a:xfrm>
            <a:off x="1192161" y="997454"/>
            <a:ext cx="4462461" cy="2677477"/>
          </a:xfrm>
          <a:prstGeom prst="rect">
            <a:avLst/>
          </a:prstGeom>
        </p:spPr>
      </p:pic>
      <p:pic>
        <p:nvPicPr>
          <p:cNvPr id="12" name="Picture 11" descr="A graph of a particle number&#10;&#10;Description automatically generated">
            <a:extLst>
              <a:ext uri="{FF2B5EF4-FFF2-40B4-BE49-F238E27FC236}">
                <a16:creationId xmlns:a16="http://schemas.microsoft.com/office/drawing/2014/main" id="{709DABFA-08CA-0113-4F49-DD8897C73570}"/>
              </a:ext>
            </a:extLst>
          </p:cNvPr>
          <p:cNvPicPr>
            <a:picLocks noChangeAspect="1"/>
          </p:cNvPicPr>
          <p:nvPr/>
        </p:nvPicPr>
        <p:blipFill>
          <a:blip r:embed="rId4"/>
          <a:stretch>
            <a:fillRect/>
          </a:stretch>
        </p:blipFill>
        <p:spPr>
          <a:xfrm>
            <a:off x="6526263" y="3614239"/>
            <a:ext cx="4462462" cy="2677477"/>
          </a:xfrm>
          <a:prstGeom prst="rect">
            <a:avLst/>
          </a:prstGeom>
        </p:spPr>
      </p:pic>
      <p:pic>
        <p:nvPicPr>
          <p:cNvPr id="14" name="Picture 13" descr="A graph of a particle number&#10;&#10;Description automatically generated">
            <a:extLst>
              <a:ext uri="{FF2B5EF4-FFF2-40B4-BE49-F238E27FC236}">
                <a16:creationId xmlns:a16="http://schemas.microsoft.com/office/drawing/2014/main" id="{FC80B6BD-D854-655D-A94A-8A482A88E403}"/>
              </a:ext>
            </a:extLst>
          </p:cNvPr>
          <p:cNvPicPr>
            <a:picLocks noChangeAspect="1"/>
          </p:cNvPicPr>
          <p:nvPr/>
        </p:nvPicPr>
        <p:blipFill>
          <a:blip r:embed="rId5"/>
          <a:stretch>
            <a:fillRect/>
          </a:stretch>
        </p:blipFill>
        <p:spPr>
          <a:xfrm>
            <a:off x="6488087" y="1021517"/>
            <a:ext cx="4462461" cy="2677477"/>
          </a:xfrm>
          <a:prstGeom prst="rect">
            <a:avLst/>
          </a:prstGeom>
        </p:spPr>
      </p:pic>
    </p:spTree>
    <p:extLst>
      <p:ext uri="{BB962C8B-B14F-4D97-AF65-F5344CB8AC3E}">
        <p14:creationId xmlns:p14="http://schemas.microsoft.com/office/powerpoint/2010/main" val="2728461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CB2152-CD89-5CC5-0E46-1E1DD1EAF77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9A84AF0-8038-3C2C-DD58-BE23F83BB309}"/>
              </a:ext>
            </a:extLst>
          </p:cNvPr>
          <p:cNvSpPr>
            <a:spLocks noGrp="1"/>
          </p:cNvSpPr>
          <p:nvPr>
            <p:ph type="title"/>
          </p:nvPr>
        </p:nvSpPr>
        <p:spPr>
          <a:xfrm>
            <a:off x="182880" y="67882"/>
            <a:ext cx="11601133" cy="1371453"/>
          </a:xfrm>
        </p:spPr>
        <p:txBody>
          <a:bodyPr/>
          <a:lstStyle/>
          <a:p>
            <a:r>
              <a:rPr lang="en-BG" dirty="0"/>
              <a:t>Simulations of debunched beam: LHC injection + IBS kicks</a:t>
            </a:r>
          </a:p>
        </p:txBody>
      </p:sp>
      <p:sp>
        <p:nvSpPr>
          <p:cNvPr id="4" name="Date Placeholder 3">
            <a:extLst>
              <a:ext uri="{FF2B5EF4-FFF2-40B4-BE49-F238E27FC236}">
                <a16:creationId xmlns:a16="http://schemas.microsoft.com/office/drawing/2014/main" id="{0C402112-A62B-226F-9A7A-979918B7EA0F}"/>
              </a:ext>
            </a:extLst>
          </p:cNvPr>
          <p:cNvSpPr>
            <a:spLocks noGrp="1"/>
          </p:cNvSpPr>
          <p:nvPr>
            <p:ph type="dt" sz="half" idx="10"/>
          </p:nvPr>
        </p:nvSpPr>
        <p:spPr/>
        <p:txBody>
          <a:bodyPr/>
          <a:lstStyle/>
          <a:p>
            <a:fld id="{F4232F2A-073B-6E40-9B27-98BD82002766}" type="datetime3">
              <a:rPr lang="en-US" smtClean="0"/>
              <a:t>26 August 2025</a:t>
            </a:fld>
            <a:endParaRPr lang="en-US" dirty="0"/>
          </a:p>
        </p:txBody>
      </p:sp>
      <p:sp>
        <p:nvSpPr>
          <p:cNvPr id="5" name="Footer Placeholder 4">
            <a:extLst>
              <a:ext uri="{FF2B5EF4-FFF2-40B4-BE49-F238E27FC236}">
                <a16:creationId xmlns:a16="http://schemas.microsoft.com/office/drawing/2014/main" id="{F02056F4-D51F-C52C-61D0-D7CB15646FAC}"/>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0E8C169A-655F-2936-8715-6528C3C9DC09}"/>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2" name="Picture 11" descr="A graph of a particle number&#10;&#10;Description automatically generated">
            <a:extLst>
              <a:ext uri="{FF2B5EF4-FFF2-40B4-BE49-F238E27FC236}">
                <a16:creationId xmlns:a16="http://schemas.microsoft.com/office/drawing/2014/main" id="{9F31A090-5B3F-128F-D060-0FC06ECBEA50}"/>
              </a:ext>
            </a:extLst>
          </p:cNvPr>
          <p:cNvPicPr>
            <a:picLocks noChangeAspect="1"/>
          </p:cNvPicPr>
          <p:nvPr/>
        </p:nvPicPr>
        <p:blipFill>
          <a:blip r:embed="rId2"/>
          <a:stretch>
            <a:fillRect/>
          </a:stretch>
        </p:blipFill>
        <p:spPr>
          <a:xfrm>
            <a:off x="6576139" y="3606350"/>
            <a:ext cx="4191420" cy="2514852"/>
          </a:xfrm>
          <a:prstGeom prst="rect">
            <a:avLst/>
          </a:prstGeom>
        </p:spPr>
      </p:pic>
      <p:pic>
        <p:nvPicPr>
          <p:cNvPr id="7" name="Picture 6">
            <a:extLst>
              <a:ext uri="{FF2B5EF4-FFF2-40B4-BE49-F238E27FC236}">
                <a16:creationId xmlns:a16="http://schemas.microsoft.com/office/drawing/2014/main" id="{175EB04F-D26E-94DD-DF47-7E9312C38118}"/>
              </a:ext>
            </a:extLst>
          </p:cNvPr>
          <p:cNvPicPr>
            <a:picLocks noChangeAspect="1"/>
          </p:cNvPicPr>
          <p:nvPr/>
        </p:nvPicPr>
        <p:blipFill>
          <a:blip r:embed="rId3"/>
          <a:stretch>
            <a:fillRect/>
          </a:stretch>
        </p:blipFill>
        <p:spPr>
          <a:xfrm>
            <a:off x="912595" y="3726771"/>
            <a:ext cx="4191419" cy="2514851"/>
          </a:xfrm>
          <a:prstGeom prst="rect">
            <a:avLst/>
          </a:prstGeom>
        </p:spPr>
      </p:pic>
      <p:pic>
        <p:nvPicPr>
          <p:cNvPr id="11" name="Picture 10">
            <a:extLst>
              <a:ext uri="{FF2B5EF4-FFF2-40B4-BE49-F238E27FC236}">
                <a16:creationId xmlns:a16="http://schemas.microsoft.com/office/drawing/2014/main" id="{999CD702-385C-3AAA-B465-25D613D4F16A}"/>
              </a:ext>
            </a:extLst>
          </p:cNvPr>
          <p:cNvPicPr>
            <a:picLocks noChangeAspect="1"/>
          </p:cNvPicPr>
          <p:nvPr/>
        </p:nvPicPr>
        <p:blipFill>
          <a:blip r:embed="rId4"/>
          <a:stretch>
            <a:fillRect/>
          </a:stretch>
        </p:blipFill>
        <p:spPr>
          <a:xfrm>
            <a:off x="912595" y="1208404"/>
            <a:ext cx="4191419" cy="2514851"/>
          </a:xfrm>
          <a:prstGeom prst="rect">
            <a:avLst/>
          </a:prstGeom>
        </p:spPr>
      </p:pic>
      <p:pic>
        <p:nvPicPr>
          <p:cNvPr id="15" name="Picture 14">
            <a:extLst>
              <a:ext uri="{FF2B5EF4-FFF2-40B4-BE49-F238E27FC236}">
                <a16:creationId xmlns:a16="http://schemas.microsoft.com/office/drawing/2014/main" id="{EED535C9-8CB5-D143-2D27-6E0EE8AE31FC}"/>
              </a:ext>
            </a:extLst>
          </p:cNvPr>
          <p:cNvPicPr>
            <a:picLocks noChangeAspect="1"/>
          </p:cNvPicPr>
          <p:nvPr/>
        </p:nvPicPr>
        <p:blipFill>
          <a:blip r:embed="rId5"/>
          <a:stretch>
            <a:fillRect/>
          </a:stretch>
        </p:blipFill>
        <p:spPr>
          <a:xfrm>
            <a:off x="6227198" y="1208403"/>
            <a:ext cx="4191419" cy="2514852"/>
          </a:xfrm>
          <a:prstGeom prst="rect">
            <a:avLst/>
          </a:prstGeom>
        </p:spPr>
      </p:pic>
    </p:spTree>
    <p:extLst>
      <p:ext uri="{BB962C8B-B14F-4D97-AF65-F5344CB8AC3E}">
        <p14:creationId xmlns:p14="http://schemas.microsoft.com/office/powerpoint/2010/main" val="1699135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D6E820-DC42-C4E9-BEFA-4D55C951007D}"/>
              </a:ext>
            </a:extLst>
          </p:cNvPr>
          <p:cNvSpPr>
            <a:spLocks noGrp="1"/>
          </p:cNvSpPr>
          <p:nvPr>
            <p:ph type="title"/>
          </p:nvPr>
        </p:nvSpPr>
        <p:spPr/>
        <p:txBody>
          <a:bodyPr/>
          <a:lstStyle/>
          <a:p>
            <a:endParaRPr lang="en-BG"/>
          </a:p>
        </p:txBody>
      </p:sp>
      <p:sp>
        <p:nvSpPr>
          <p:cNvPr id="4" name="Date Placeholder 3">
            <a:extLst>
              <a:ext uri="{FF2B5EF4-FFF2-40B4-BE49-F238E27FC236}">
                <a16:creationId xmlns:a16="http://schemas.microsoft.com/office/drawing/2014/main" id="{30321B96-8C55-295F-143D-125EAABCD007}"/>
              </a:ext>
            </a:extLst>
          </p:cNvPr>
          <p:cNvSpPr>
            <a:spLocks noGrp="1"/>
          </p:cNvSpPr>
          <p:nvPr>
            <p:ph type="dt" sz="half" idx="10"/>
          </p:nvPr>
        </p:nvSpPr>
        <p:spPr/>
        <p:txBody>
          <a:bodyPr/>
          <a:lstStyle/>
          <a:p>
            <a:fld id="{5EA499EC-ABB0-504F-9875-42AEF4FCCA34}" type="datetime3">
              <a:rPr lang="en-US" smtClean="0"/>
              <a:t>26 August 2025</a:t>
            </a:fld>
            <a:endParaRPr lang="en-US" dirty="0"/>
          </a:p>
        </p:txBody>
      </p:sp>
      <p:sp>
        <p:nvSpPr>
          <p:cNvPr id="5" name="Footer Placeholder 4">
            <a:extLst>
              <a:ext uri="{FF2B5EF4-FFF2-40B4-BE49-F238E27FC236}">
                <a16:creationId xmlns:a16="http://schemas.microsoft.com/office/drawing/2014/main" id="{E9E18F14-A97C-C548-E28E-0DA166394494}"/>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D3778FA2-9012-BF42-79FB-6532A9B8B085}"/>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7" name="Picture 2">
            <a:extLst>
              <a:ext uri="{FF2B5EF4-FFF2-40B4-BE49-F238E27FC236}">
                <a16:creationId xmlns:a16="http://schemas.microsoft.com/office/drawing/2014/main" id="{93038BA9-829F-CC1F-854E-938D164C37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57700"/>
            <a:ext cx="5864332" cy="381592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DEEF26D7-E118-C048-DA25-4377C106E23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327670" y="2562059"/>
            <a:ext cx="5633050" cy="3607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3832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F7129-76CB-278E-3722-48CBA0F2AAAF}"/>
              </a:ext>
            </a:extLst>
          </p:cNvPr>
          <p:cNvSpPr>
            <a:spLocks noGrp="1"/>
          </p:cNvSpPr>
          <p:nvPr>
            <p:ph type="dt" sz="half" idx="10"/>
          </p:nvPr>
        </p:nvSpPr>
        <p:spPr/>
        <p:txBody>
          <a:bodyPr/>
          <a:lstStyle/>
          <a:p>
            <a:fld id="{5EA499EC-ABB0-504F-9875-42AEF4FCCA34}" type="datetime3">
              <a:rPr lang="en-US" smtClean="0"/>
              <a:t>26 August 2025</a:t>
            </a:fld>
            <a:endParaRPr lang="en-US" dirty="0"/>
          </a:p>
        </p:txBody>
      </p:sp>
      <p:sp>
        <p:nvSpPr>
          <p:cNvPr id="5" name="Footer Placeholder 4">
            <a:extLst>
              <a:ext uri="{FF2B5EF4-FFF2-40B4-BE49-F238E27FC236}">
                <a16:creationId xmlns:a16="http://schemas.microsoft.com/office/drawing/2014/main" id="{A278CD22-B027-C6FD-97C4-2525CC6F5235}"/>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A738D383-3654-29ED-800A-C6EE9EF46211}"/>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3074" name="Picture 2">
            <a:extLst>
              <a:ext uri="{FF2B5EF4-FFF2-40B4-BE49-F238E27FC236}">
                <a16:creationId xmlns:a16="http://schemas.microsoft.com/office/drawing/2014/main" id="{28008C81-555D-7C48-8F87-4FBD6D9F13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200" y="153777"/>
            <a:ext cx="10943461" cy="6261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89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6D1D3F-3F76-5DAC-991E-62B4D48D441B}"/>
              </a:ext>
            </a:extLst>
          </p:cNvPr>
          <p:cNvSpPr>
            <a:spLocks noGrp="1"/>
          </p:cNvSpPr>
          <p:nvPr>
            <p:ph idx="1"/>
          </p:nvPr>
        </p:nvSpPr>
        <p:spPr/>
        <p:txBody>
          <a:bodyPr/>
          <a:lstStyle/>
          <a:p>
            <a:endParaRPr lang="en-BG"/>
          </a:p>
        </p:txBody>
      </p:sp>
      <p:sp>
        <p:nvSpPr>
          <p:cNvPr id="3" name="Title 2">
            <a:extLst>
              <a:ext uri="{FF2B5EF4-FFF2-40B4-BE49-F238E27FC236}">
                <a16:creationId xmlns:a16="http://schemas.microsoft.com/office/drawing/2014/main" id="{593F15BC-1CAB-40F9-1454-0AA49AF79DAE}"/>
              </a:ext>
            </a:extLst>
          </p:cNvPr>
          <p:cNvSpPr>
            <a:spLocks noGrp="1"/>
          </p:cNvSpPr>
          <p:nvPr>
            <p:ph type="title"/>
          </p:nvPr>
        </p:nvSpPr>
        <p:spPr/>
        <p:txBody>
          <a:bodyPr/>
          <a:lstStyle/>
          <a:p>
            <a:endParaRPr lang="en-BG"/>
          </a:p>
        </p:txBody>
      </p:sp>
      <p:sp>
        <p:nvSpPr>
          <p:cNvPr id="4" name="Date Placeholder 3">
            <a:extLst>
              <a:ext uri="{FF2B5EF4-FFF2-40B4-BE49-F238E27FC236}">
                <a16:creationId xmlns:a16="http://schemas.microsoft.com/office/drawing/2014/main" id="{E967F5AA-0C09-1D69-5BDB-2E5E8D160526}"/>
              </a:ext>
            </a:extLst>
          </p:cNvPr>
          <p:cNvSpPr>
            <a:spLocks noGrp="1"/>
          </p:cNvSpPr>
          <p:nvPr>
            <p:ph type="dt" sz="half" idx="10"/>
          </p:nvPr>
        </p:nvSpPr>
        <p:spPr/>
        <p:txBody>
          <a:bodyPr/>
          <a:lstStyle/>
          <a:p>
            <a:fld id="{5EA499EC-ABB0-504F-9875-42AEF4FCCA34}" type="datetime3">
              <a:rPr lang="en-US" smtClean="0"/>
              <a:t>26 August 2025</a:t>
            </a:fld>
            <a:endParaRPr lang="en-US" dirty="0"/>
          </a:p>
        </p:txBody>
      </p:sp>
      <p:sp>
        <p:nvSpPr>
          <p:cNvPr id="5" name="Footer Placeholder 4">
            <a:extLst>
              <a:ext uri="{FF2B5EF4-FFF2-40B4-BE49-F238E27FC236}">
                <a16:creationId xmlns:a16="http://schemas.microsoft.com/office/drawing/2014/main" id="{90B95E6F-41DD-950C-271F-F6BD6EA60C2B}"/>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68317770-3B45-772F-8BCD-AEE355CB09A9}"/>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2145723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2" name="Title 1">
            <a:extLst>
              <a:ext uri="{FF2B5EF4-FFF2-40B4-BE49-F238E27FC236}">
                <a16:creationId xmlns:a16="http://schemas.microsoft.com/office/drawing/2014/main" id="{8A1FA633-D146-F018-F82D-18143C483746}"/>
              </a:ext>
            </a:extLst>
          </p:cNvPr>
          <p:cNvSpPr>
            <a:spLocks noGrp="1"/>
          </p:cNvSpPr>
          <p:nvPr>
            <p:ph type="title"/>
          </p:nvPr>
        </p:nvSpPr>
        <p:spPr>
          <a:xfrm>
            <a:off x="407989" y="373593"/>
            <a:ext cx="11376024" cy="1065742"/>
          </a:xfrm>
        </p:spPr>
        <p:txBody>
          <a:bodyPr/>
          <a:lstStyle/>
          <a:p>
            <a:r>
              <a:rPr lang="en-US" dirty="0"/>
              <a:t>FFT of Bunched and </a:t>
            </a:r>
            <a:r>
              <a:rPr lang="en-US" dirty="0" err="1"/>
              <a:t>Debunched</a:t>
            </a:r>
            <a:r>
              <a:rPr lang="en-US" dirty="0"/>
              <a:t> Particles</a:t>
            </a:r>
          </a:p>
        </p:txBody>
      </p:sp>
      <p:sp>
        <p:nvSpPr>
          <p:cNvPr id="4" name="Date Placeholder 3">
            <a:extLst>
              <a:ext uri="{FF2B5EF4-FFF2-40B4-BE49-F238E27FC236}">
                <a16:creationId xmlns:a16="http://schemas.microsoft.com/office/drawing/2014/main" id="{0D4AC59A-4F62-848F-2041-9A18274A8E25}"/>
              </a:ext>
            </a:extLst>
          </p:cNvPr>
          <p:cNvSpPr>
            <a:spLocks noGrp="1"/>
          </p:cNvSpPr>
          <p:nvPr>
            <p:ph type="dt" sz="half" idx="14"/>
          </p:nvPr>
        </p:nvSpPr>
        <p:spPr>
          <a:xfrm>
            <a:off x="8101915" y="6424993"/>
            <a:ext cx="1773923" cy="365125"/>
          </a:xfrm>
        </p:spPr>
        <p:txBody>
          <a:bodyPr anchor="ctr">
            <a:normAutofit/>
          </a:bodyPr>
          <a:lstStyle/>
          <a:p>
            <a:pPr>
              <a:spcAft>
                <a:spcPts val="600"/>
              </a:spcAft>
            </a:pPr>
            <a:fld id="{5EA499EC-ABB0-504F-9875-42AEF4FCCA34}" type="datetime3">
              <a:rPr lang="en-US" smtClean="0"/>
              <a:pPr>
                <a:spcAft>
                  <a:spcPts val="600"/>
                </a:spcAft>
              </a:pPr>
              <a:t>26 August 2025</a:t>
            </a:fld>
            <a:endParaRPr lang="en-US"/>
          </a:p>
        </p:txBody>
      </p:sp>
      <p:sp>
        <p:nvSpPr>
          <p:cNvPr id="5" name="Footer Placeholder 4">
            <a:extLst>
              <a:ext uri="{FF2B5EF4-FFF2-40B4-BE49-F238E27FC236}">
                <a16:creationId xmlns:a16="http://schemas.microsoft.com/office/drawing/2014/main" id="{47627D16-9A4D-B5DB-2596-FFFB106FE6C6}"/>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a:t>Anna Radoslavova| Debunched beam cleaning using ADT in the LHC</a:t>
            </a:r>
          </a:p>
        </p:txBody>
      </p:sp>
      <p:sp>
        <p:nvSpPr>
          <p:cNvPr id="6" name="Slide Number Placeholder 5">
            <a:extLst>
              <a:ext uri="{FF2B5EF4-FFF2-40B4-BE49-F238E27FC236}">
                <a16:creationId xmlns:a16="http://schemas.microsoft.com/office/drawing/2014/main" id="{56EF419B-86D0-76B6-47C5-A0EAE2580931}"/>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pic>
        <p:nvPicPr>
          <p:cNvPr id="7" name="Picture 14">
            <a:extLst>
              <a:ext uri="{FF2B5EF4-FFF2-40B4-BE49-F238E27FC236}">
                <a16:creationId xmlns:a16="http://schemas.microsoft.com/office/drawing/2014/main" id="{8C361456-03D7-D78F-5E9E-9D48B12E3D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6727" y="1174286"/>
            <a:ext cx="4668201" cy="2614314"/>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a:extLst>
              <a:ext uri="{FF2B5EF4-FFF2-40B4-BE49-F238E27FC236}">
                <a16:creationId xmlns:a16="http://schemas.microsoft.com/office/drawing/2014/main" id="{9532CB77-715F-98F6-2807-C57454F24D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27" y="2193890"/>
            <a:ext cx="5131808" cy="3092400"/>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a:extLst>
              <a:ext uri="{FF2B5EF4-FFF2-40B4-BE49-F238E27FC236}">
                <a16:creationId xmlns:a16="http://schemas.microsoft.com/office/drawing/2014/main" id="{0FFDFBB0-92CC-FC51-4B4C-A62228258D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0425" y="3786616"/>
            <a:ext cx="4691105" cy="2614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565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EB4FED-8D66-F277-A871-B508A6788DF0}"/>
              </a:ext>
            </a:extLst>
          </p:cNvPr>
          <p:cNvSpPr>
            <a:spLocks noGrp="1"/>
          </p:cNvSpPr>
          <p:nvPr>
            <p:ph idx="1"/>
          </p:nvPr>
        </p:nvSpPr>
        <p:spPr>
          <a:xfrm>
            <a:off x="407988" y="1137710"/>
            <a:ext cx="11593511" cy="2093912"/>
          </a:xfrm>
        </p:spPr>
        <p:txBody>
          <a:bodyPr/>
          <a:lstStyle/>
          <a:p>
            <a:pPr marL="342900" indent="-342900">
              <a:buFont typeface="Arial" panose="020B0604020202020204" pitchFamily="34" charset="0"/>
              <a:buChar char="•"/>
            </a:pPr>
            <a:r>
              <a:rPr lang="en-BG" dirty="0"/>
              <a:t>White noise – gaussian noise, sampled from a random distribution.</a:t>
            </a:r>
          </a:p>
          <a:p>
            <a:pPr marL="342900" indent="-342900">
              <a:buFont typeface="Arial" panose="020B0604020202020204" pitchFamily="34" charset="0"/>
              <a:buChar char="•"/>
            </a:pPr>
            <a:r>
              <a:rPr lang="en-BG" dirty="0"/>
              <a:t>Frequency sweep – excitation of different frequencies sequencially for a given number of turns.</a:t>
            </a:r>
          </a:p>
          <a:p>
            <a:pPr marL="342900" indent="-342900">
              <a:buFont typeface="Arial" panose="020B0604020202020204" pitchFamily="34" charset="0"/>
              <a:buChar char="•"/>
            </a:pPr>
            <a:r>
              <a:rPr lang="en-BG" dirty="0"/>
              <a:t>Rectangular excitation – excitation of different frequencies simulataniously.</a:t>
            </a:r>
          </a:p>
          <a:p>
            <a:pPr marL="342900" indent="-342900">
              <a:buFont typeface="Arial" panose="020B0604020202020204" pitchFamily="34" charset="0"/>
              <a:buChar char="•"/>
            </a:pPr>
            <a:r>
              <a:rPr lang="en-BG" dirty="0"/>
              <a:t>Always excited around the tunes Qx, Qy in equal distances! </a:t>
            </a:r>
          </a:p>
        </p:txBody>
      </p:sp>
      <p:sp>
        <p:nvSpPr>
          <p:cNvPr id="3" name="Title 2">
            <a:extLst>
              <a:ext uri="{FF2B5EF4-FFF2-40B4-BE49-F238E27FC236}">
                <a16:creationId xmlns:a16="http://schemas.microsoft.com/office/drawing/2014/main" id="{B22A4BA9-F935-EE16-9D22-72C23A6C63FE}"/>
              </a:ext>
            </a:extLst>
          </p:cNvPr>
          <p:cNvSpPr>
            <a:spLocks noGrp="1"/>
          </p:cNvSpPr>
          <p:nvPr>
            <p:ph type="title"/>
          </p:nvPr>
        </p:nvSpPr>
        <p:spPr/>
        <p:txBody>
          <a:bodyPr/>
          <a:lstStyle/>
          <a:p>
            <a:r>
              <a:rPr lang="en-BG" dirty="0"/>
              <a:t>Types of noise</a:t>
            </a:r>
          </a:p>
        </p:txBody>
      </p:sp>
      <p:sp>
        <p:nvSpPr>
          <p:cNvPr id="4" name="Date Placeholder 3">
            <a:extLst>
              <a:ext uri="{FF2B5EF4-FFF2-40B4-BE49-F238E27FC236}">
                <a16:creationId xmlns:a16="http://schemas.microsoft.com/office/drawing/2014/main" id="{693B6637-25EC-39FB-5360-DF50DEC6230A}"/>
              </a:ext>
            </a:extLst>
          </p:cNvPr>
          <p:cNvSpPr>
            <a:spLocks noGrp="1"/>
          </p:cNvSpPr>
          <p:nvPr>
            <p:ph type="dt" sz="half" idx="10"/>
          </p:nvPr>
        </p:nvSpPr>
        <p:spPr/>
        <p:txBody>
          <a:bodyPr/>
          <a:lstStyle/>
          <a:p>
            <a:fld id="{36B3309C-242D-FB45-9476-3F78B115143E}" type="datetime3">
              <a:rPr lang="en-US" smtClean="0"/>
              <a:t>26 August 2025</a:t>
            </a:fld>
            <a:endParaRPr lang="en-US" dirty="0"/>
          </a:p>
        </p:txBody>
      </p:sp>
      <p:sp>
        <p:nvSpPr>
          <p:cNvPr id="5" name="Footer Placeholder 4">
            <a:extLst>
              <a:ext uri="{FF2B5EF4-FFF2-40B4-BE49-F238E27FC236}">
                <a16:creationId xmlns:a16="http://schemas.microsoft.com/office/drawing/2014/main" id="{691D96E4-A56A-9F13-CF5E-53E751C6544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9A7AFCA6-CEAE-8E96-9F01-457B3809A9B9}"/>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034" name="Picture 10">
            <a:extLst>
              <a:ext uri="{FF2B5EF4-FFF2-40B4-BE49-F238E27FC236}">
                <a16:creationId xmlns:a16="http://schemas.microsoft.com/office/drawing/2014/main" id="{29D4DDF0-2774-06F3-5AFC-2B8A74FE54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1701" y="3596949"/>
            <a:ext cx="4385421" cy="27095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BF8F9C0A-C551-0B36-ABC6-BB951B1012F6}"/>
              </a:ext>
            </a:extLst>
          </p:cNvPr>
          <p:cNvPicPr>
            <a:picLocks noChangeAspect="1"/>
          </p:cNvPicPr>
          <p:nvPr/>
        </p:nvPicPr>
        <p:blipFill>
          <a:blip r:embed="rId4"/>
          <a:stretch>
            <a:fillRect/>
          </a:stretch>
        </p:blipFill>
        <p:spPr>
          <a:xfrm>
            <a:off x="6514490" y="3742816"/>
            <a:ext cx="3886200" cy="2513913"/>
          </a:xfrm>
          <a:prstGeom prst="rect">
            <a:avLst/>
          </a:prstGeom>
        </p:spPr>
      </p:pic>
      <p:sp>
        <p:nvSpPr>
          <p:cNvPr id="8" name="TextBox 7">
            <a:extLst>
              <a:ext uri="{FF2B5EF4-FFF2-40B4-BE49-F238E27FC236}">
                <a16:creationId xmlns:a16="http://schemas.microsoft.com/office/drawing/2014/main" id="{A0BC21FC-9ABB-98B8-382E-42C35FDFC05C}"/>
              </a:ext>
            </a:extLst>
          </p:cNvPr>
          <p:cNvSpPr txBox="1"/>
          <p:nvPr/>
        </p:nvSpPr>
        <p:spPr>
          <a:xfrm>
            <a:off x="1442323" y="3022479"/>
            <a:ext cx="3604175" cy="553998"/>
          </a:xfrm>
          <a:prstGeom prst="rect">
            <a:avLst/>
          </a:prstGeom>
          <a:noFill/>
        </p:spPr>
        <p:txBody>
          <a:bodyPr wrap="square" lIns="0" tIns="0" rIns="0" bIns="0" rtlCol="0">
            <a:spAutoFit/>
          </a:bodyPr>
          <a:lstStyle/>
          <a:p>
            <a:pPr algn="l"/>
            <a:r>
              <a:rPr lang="en-BG" dirty="0"/>
              <a:t>Using arbitraty number of turns for the excitation at each frequency</a:t>
            </a:r>
          </a:p>
        </p:txBody>
      </p:sp>
      <p:sp>
        <p:nvSpPr>
          <p:cNvPr id="9" name="TextBox 8">
            <a:extLst>
              <a:ext uri="{FF2B5EF4-FFF2-40B4-BE49-F238E27FC236}">
                <a16:creationId xmlns:a16="http://schemas.microsoft.com/office/drawing/2014/main" id="{C36B7657-04FD-90B1-8987-07EBC4D9A8ED}"/>
              </a:ext>
            </a:extLst>
          </p:cNvPr>
          <p:cNvSpPr txBox="1"/>
          <p:nvPr/>
        </p:nvSpPr>
        <p:spPr>
          <a:xfrm>
            <a:off x="6721911" y="3020554"/>
            <a:ext cx="3604175" cy="553998"/>
          </a:xfrm>
          <a:prstGeom prst="rect">
            <a:avLst/>
          </a:prstGeom>
          <a:noFill/>
        </p:spPr>
        <p:txBody>
          <a:bodyPr wrap="square" lIns="0" tIns="0" rIns="0" bIns="0" rtlCol="0">
            <a:spAutoFit/>
          </a:bodyPr>
          <a:lstStyle/>
          <a:p>
            <a:pPr algn="l"/>
            <a:r>
              <a:rPr lang="en-BG" dirty="0"/>
              <a:t>Using arbitraty number of excitation frequencies</a:t>
            </a:r>
          </a:p>
        </p:txBody>
      </p:sp>
      <p:sp>
        <p:nvSpPr>
          <p:cNvPr id="10" name="Rectangle 9">
            <a:extLst>
              <a:ext uri="{FF2B5EF4-FFF2-40B4-BE49-F238E27FC236}">
                <a16:creationId xmlns:a16="http://schemas.microsoft.com/office/drawing/2014/main" id="{EA055C37-8474-7FFF-5B69-61B4AD4C1F0F}"/>
              </a:ext>
            </a:extLst>
          </p:cNvPr>
          <p:cNvSpPr/>
          <p:nvPr/>
        </p:nvSpPr>
        <p:spPr>
          <a:xfrm>
            <a:off x="7035282" y="4107964"/>
            <a:ext cx="1488716" cy="1492898"/>
          </a:xfrm>
          <a:prstGeom prst="rect">
            <a:avLst/>
          </a:prstGeom>
          <a:noFill/>
          <a:ln w="38100">
            <a:solidFill>
              <a:srgbClr val="1F77B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11" name="Rectangle 10">
            <a:extLst>
              <a:ext uri="{FF2B5EF4-FFF2-40B4-BE49-F238E27FC236}">
                <a16:creationId xmlns:a16="http://schemas.microsoft.com/office/drawing/2014/main" id="{8F4B1DAF-D86A-9C21-B276-5648A75F686C}"/>
              </a:ext>
            </a:extLst>
          </p:cNvPr>
          <p:cNvSpPr/>
          <p:nvPr/>
        </p:nvSpPr>
        <p:spPr>
          <a:xfrm>
            <a:off x="8755985" y="4101514"/>
            <a:ext cx="1488716" cy="1492898"/>
          </a:xfrm>
          <a:prstGeom prst="rect">
            <a:avLst/>
          </a:prstGeom>
          <a:noFill/>
          <a:ln w="38100">
            <a:solidFill>
              <a:srgbClr val="FF7F0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Tree>
    <p:extLst>
      <p:ext uri="{BB962C8B-B14F-4D97-AF65-F5344CB8AC3E}">
        <p14:creationId xmlns:p14="http://schemas.microsoft.com/office/powerpoint/2010/main" val="2833026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1E2657-54D2-35D2-C155-BAC894A11103}"/>
              </a:ext>
            </a:extLst>
          </p:cNvPr>
          <p:cNvSpPr>
            <a:spLocks noGrp="1"/>
          </p:cNvSpPr>
          <p:nvPr>
            <p:ph type="title"/>
          </p:nvPr>
        </p:nvSpPr>
        <p:spPr/>
        <p:txBody>
          <a:bodyPr/>
          <a:lstStyle/>
          <a:p>
            <a:r>
              <a:rPr lang="en-BG" dirty="0"/>
              <a:t>Frequency sweep: impact of f-range</a:t>
            </a:r>
          </a:p>
        </p:txBody>
      </p:sp>
      <p:sp>
        <p:nvSpPr>
          <p:cNvPr id="4" name="Date Placeholder 3">
            <a:extLst>
              <a:ext uri="{FF2B5EF4-FFF2-40B4-BE49-F238E27FC236}">
                <a16:creationId xmlns:a16="http://schemas.microsoft.com/office/drawing/2014/main" id="{AEEB57F9-5DDE-FF2E-C27B-BB613361486E}"/>
              </a:ext>
            </a:extLst>
          </p:cNvPr>
          <p:cNvSpPr>
            <a:spLocks noGrp="1"/>
          </p:cNvSpPr>
          <p:nvPr>
            <p:ph type="dt" sz="half" idx="10"/>
          </p:nvPr>
        </p:nvSpPr>
        <p:spPr/>
        <p:txBody>
          <a:bodyPr/>
          <a:lstStyle/>
          <a:p>
            <a:fld id="{527E0390-4DC0-D340-9353-B9E47B2E27D2}" type="datetime3">
              <a:rPr lang="en-US" smtClean="0"/>
              <a:t>26 August 2025</a:t>
            </a:fld>
            <a:endParaRPr lang="en-US" dirty="0"/>
          </a:p>
        </p:txBody>
      </p:sp>
      <p:sp>
        <p:nvSpPr>
          <p:cNvPr id="5" name="Footer Placeholder 4">
            <a:extLst>
              <a:ext uri="{FF2B5EF4-FFF2-40B4-BE49-F238E27FC236}">
                <a16:creationId xmlns:a16="http://schemas.microsoft.com/office/drawing/2014/main" id="{C8F833E5-A91C-FC16-A86D-3F19680C3D3A}"/>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AB47D905-20E0-41F3-77B6-8DB3D3188562}"/>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1" name="TextBox 10">
            <a:extLst>
              <a:ext uri="{FF2B5EF4-FFF2-40B4-BE49-F238E27FC236}">
                <a16:creationId xmlns:a16="http://schemas.microsoft.com/office/drawing/2014/main" id="{4AF25DED-AF59-C8F9-F193-B463FBB4A34B}"/>
              </a:ext>
            </a:extLst>
          </p:cNvPr>
          <p:cNvSpPr txBox="1"/>
          <p:nvPr/>
        </p:nvSpPr>
        <p:spPr>
          <a:xfrm>
            <a:off x="7514241" y="1639201"/>
            <a:ext cx="4269772"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rgbClr val="2F2F2F"/>
                </a:solidFill>
                <a:effectLst/>
                <a:uLnTx/>
                <a:uFillTx/>
                <a:latin typeface="Arial"/>
                <a:ea typeface="+mn-ea"/>
                <a:cs typeface="+mn-cs"/>
              </a:rPr>
              <a:t>Comparison between different excitation windows.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Due to the tune spread we need to kick around the tunes using different frequency windows.</a:t>
            </a:r>
          </a:p>
        </p:txBody>
      </p:sp>
      <p:pic>
        <p:nvPicPr>
          <p:cNvPr id="15" name="Picture 14">
            <a:extLst>
              <a:ext uri="{FF2B5EF4-FFF2-40B4-BE49-F238E27FC236}">
                <a16:creationId xmlns:a16="http://schemas.microsoft.com/office/drawing/2014/main" id="{A59A244C-1F8F-FB52-AA72-169C73436B8A}"/>
              </a:ext>
            </a:extLst>
          </p:cNvPr>
          <p:cNvPicPr>
            <a:picLocks noChangeAspect="1"/>
          </p:cNvPicPr>
          <p:nvPr/>
        </p:nvPicPr>
        <p:blipFill>
          <a:blip r:embed="rId2"/>
          <a:stretch>
            <a:fillRect/>
          </a:stretch>
        </p:blipFill>
        <p:spPr>
          <a:xfrm>
            <a:off x="222793" y="1144473"/>
            <a:ext cx="6918852" cy="4569053"/>
          </a:xfrm>
          <a:prstGeom prst="rect">
            <a:avLst/>
          </a:prstGeom>
        </p:spPr>
      </p:pic>
    </p:spTree>
    <p:extLst>
      <p:ext uri="{BB962C8B-B14F-4D97-AF65-F5344CB8AC3E}">
        <p14:creationId xmlns:p14="http://schemas.microsoft.com/office/powerpoint/2010/main" val="331579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2C684-DF83-A759-2EB2-8C856C257C3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34FCB7E-DBE9-E190-956D-FB54835E7D89}"/>
              </a:ext>
            </a:extLst>
          </p:cNvPr>
          <p:cNvSpPr>
            <a:spLocks noGrp="1"/>
          </p:cNvSpPr>
          <p:nvPr>
            <p:ph type="title"/>
          </p:nvPr>
        </p:nvSpPr>
        <p:spPr/>
        <p:txBody>
          <a:bodyPr/>
          <a:lstStyle/>
          <a:p>
            <a:r>
              <a:rPr lang="en-BG" dirty="0"/>
              <a:t>Frequency sweep: impact of f-range</a:t>
            </a:r>
          </a:p>
        </p:txBody>
      </p:sp>
      <p:sp>
        <p:nvSpPr>
          <p:cNvPr id="4" name="Date Placeholder 3">
            <a:extLst>
              <a:ext uri="{FF2B5EF4-FFF2-40B4-BE49-F238E27FC236}">
                <a16:creationId xmlns:a16="http://schemas.microsoft.com/office/drawing/2014/main" id="{5B4A15D5-B410-D7DC-4B40-57126B83BC31}"/>
              </a:ext>
            </a:extLst>
          </p:cNvPr>
          <p:cNvSpPr>
            <a:spLocks noGrp="1"/>
          </p:cNvSpPr>
          <p:nvPr>
            <p:ph type="dt" sz="half" idx="10"/>
          </p:nvPr>
        </p:nvSpPr>
        <p:spPr/>
        <p:txBody>
          <a:bodyPr/>
          <a:lstStyle/>
          <a:p>
            <a:fld id="{527E0390-4DC0-D340-9353-B9E47B2E27D2}" type="datetime3">
              <a:rPr lang="en-US" smtClean="0"/>
              <a:t>26 August 2025</a:t>
            </a:fld>
            <a:endParaRPr lang="en-US" dirty="0"/>
          </a:p>
        </p:txBody>
      </p:sp>
      <p:sp>
        <p:nvSpPr>
          <p:cNvPr id="5" name="Footer Placeholder 4">
            <a:extLst>
              <a:ext uri="{FF2B5EF4-FFF2-40B4-BE49-F238E27FC236}">
                <a16:creationId xmlns:a16="http://schemas.microsoft.com/office/drawing/2014/main" id="{E8DF2D1D-1E43-8A36-D11F-6B89DF467977}"/>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E45F647F-EAF2-0D34-57BF-A8FCD900A16C}"/>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7" name="TextBox 16">
            <a:extLst>
              <a:ext uri="{FF2B5EF4-FFF2-40B4-BE49-F238E27FC236}">
                <a16:creationId xmlns:a16="http://schemas.microsoft.com/office/drawing/2014/main" id="{ED79067C-635C-546A-A65C-DA7AD226E10B}"/>
              </a:ext>
            </a:extLst>
          </p:cNvPr>
          <p:cNvSpPr txBox="1"/>
          <p:nvPr/>
        </p:nvSpPr>
        <p:spPr>
          <a:xfrm>
            <a:off x="7514241" y="1639201"/>
            <a:ext cx="4269772"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rgbClr val="2F2F2F"/>
                </a:solidFill>
                <a:effectLst/>
                <a:uLnTx/>
                <a:uFillTx/>
                <a:latin typeface="Arial"/>
                <a:ea typeface="+mn-ea"/>
                <a:cs typeface="+mn-cs"/>
              </a:rPr>
              <a:t>Comparison between different excitation windows.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Due to the tune spread we need to kick around the tunes using different frequency windows.</a:t>
            </a:r>
          </a:p>
        </p:txBody>
      </p:sp>
      <p:pic>
        <p:nvPicPr>
          <p:cNvPr id="19" name="Picture 18">
            <a:extLst>
              <a:ext uri="{FF2B5EF4-FFF2-40B4-BE49-F238E27FC236}">
                <a16:creationId xmlns:a16="http://schemas.microsoft.com/office/drawing/2014/main" id="{A74AD066-D7A3-8E3E-9BBC-751D8B7CACA8}"/>
              </a:ext>
            </a:extLst>
          </p:cNvPr>
          <p:cNvPicPr>
            <a:picLocks noChangeAspect="1"/>
          </p:cNvPicPr>
          <p:nvPr/>
        </p:nvPicPr>
        <p:blipFill>
          <a:blip r:embed="rId2"/>
          <a:stretch>
            <a:fillRect/>
          </a:stretch>
        </p:blipFill>
        <p:spPr>
          <a:xfrm>
            <a:off x="222794" y="1144473"/>
            <a:ext cx="6918851" cy="4569053"/>
          </a:xfrm>
          <a:prstGeom prst="rect">
            <a:avLst/>
          </a:prstGeom>
        </p:spPr>
      </p:pic>
    </p:spTree>
    <p:extLst>
      <p:ext uri="{BB962C8B-B14F-4D97-AF65-F5344CB8AC3E}">
        <p14:creationId xmlns:p14="http://schemas.microsoft.com/office/powerpoint/2010/main" val="3897120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FAE8E-AEA0-B193-4A95-7F19D6A482C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15E9EA0-BE0A-5E92-DE0E-396FB6C59E24}"/>
              </a:ext>
            </a:extLst>
          </p:cNvPr>
          <p:cNvSpPr>
            <a:spLocks noGrp="1"/>
          </p:cNvSpPr>
          <p:nvPr>
            <p:ph type="title"/>
          </p:nvPr>
        </p:nvSpPr>
        <p:spPr/>
        <p:txBody>
          <a:bodyPr/>
          <a:lstStyle/>
          <a:p>
            <a:r>
              <a:rPr lang="en-BG" dirty="0"/>
              <a:t>Frequency sweep: impact of f-range</a:t>
            </a:r>
          </a:p>
        </p:txBody>
      </p:sp>
      <p:sp>
        <p:nvSpPr>
          <p:cNvPr id="4" name="Date Placeholder 3">
            <a:extLst>
              <a:ext uri="{FF2B5EF4-FFF2-40B4-BE49-F238E27FC236}">
                <a16:creationId xmlns:a16="http://schemas.microsoft.com/office/drawing/2014/main" id="{4A0D57AB-71C4-4389-05FC-BDB270DCF0BC}"/>
              </a:ext>
            </a:extLst>
          </p:cNvPr>
          <p:cNvSpPr>
            <a:spLocks noGrp="1"/>
          </p:cNvSpPr>
          <p:nvPr>
            <p:ph type="dt" sz="half" idx="10"/>
          </p:nvPr>
        </p:nvSpPr>
        <p:spPr/>
        <p:txBody>
          <a:bodyPr/>
          <a:lstStyle/>
          <a:p>
            <a:fld id="{527E0390-4DC0-D340-9353-B9E47B2E27D2}" type="datetime3">
              <a:rPr lang="en-US" smtClean="0"/>
              <a:t>26 August 2025</a:t>
            </a:fld>
            <a:endParaRPr lang="en-US" dirty="0"/>
          </a:p>
        </p:txBody>
      </p:sp>
      <p:sp>
        <p:nvSpPr>
          <p:cNvPr id="5" name="Footer Placeholder 4">
            <a:extLst>
              <a:ext uri="{FF2B5EF4-FFF2-40B4-BE49-F238E27FC236}">
                <a16:creationId xmlns:a16="http://schemas.microsoft.com/office/drawing/2014/main" id="{9DC7767E-2E13-F4AF-F8D4-0CF4533DFF38}"/>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C87F8D39-DAF3-D131-25DD-D3F6606D4541}"/>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8" name="TextBox 7">
            <a:extLst>
              <a:ext uri="{FF2B5EF4-FFF2-40B4-BE49-F238E27FC236}">
                <a16:creationId xmlns:a16="http://schemas.microsoft.com/office/drawing/2014/main" id="{8C17C51F-5200-C4AF-1C48-DA6478C2E31E}"/>
              </a:ext>
            </a:extLst>
          </p:cNvPr>
          <p:cNvSpPr txBox="1"/>
          <p:nvPr/>
        </p:nvSpPr>
        <p:spPr>
          <a:xfrm>
            <a:off x="7514241" y="1639201"/>
            <a:ext cx="4269772"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rgbClr val="2F2F2F"/>
                </a:solidFill>
                <a:effectLst/>
                <a:uLnTx/>
                <a:uFillTx/>
                <a:latin typeface="Arial"/>
                <a:ea typeface="+mn-ea"/>
                <a:cs typeface="+mn-cs"/>
              </a:rPr>
              <a:t>Comparison between different excitation windows.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Due to the tune spread we need to kick around the tunes using different frequency windows.</a:t>
            </a:r>
          </a:p>
        </p:txBody>
      </p:sp>
      <p:pic>
        <p:nvPicPr>
          <p:cNvPr id="9" name="Picture 8">
            <a:extLst>
              <a:ext uri="{FF2B5EF4-FFF2-40B4-BE49-F238E27FC236}">
                <a16:creationId xmlns:a16="http://schemas.microsoft.com/office/drawing/2014/main" id="{FBC22F76-3A15-07CC-A881-AD990885398B}"/>
              </a:ext>
            </a:extLst>
          </p:cNvPr>
          <p:cNvPicPr>
            <a:picLocks noChangeAspect="1"/>
          </p:cNvPicPr>
          <p:nvPr/>
        </p:nvPicPr>
        <p:blipFill>
          <a:blip r:embed="rId2"/>
          <a:stretch>
            <a:fillRect/>
          </a:stretch>
        </p:blipFill>
        <p:spPr>
          <a:xfrm>
            <a:off x="222792" y="1144473"/>
            <a:ext cx="6918853" cy="4569054"/>
          </a:xfrm>
          <a:prstGeom prst="rect">
            <a:avLst/>
          </a:prstGeom>
        </p:spPr>
      </p:pic>
    </p:spTree>
    <p:extLst>
      <p:ext uri="{BB962C8B-B14F-4D97-AF65-F5344CB8AC3E}">
        <p14:creationId xmlns:p14="http://schemas.microsoft.com/office/powerpoint/2010/main" val="784790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798E6-8E70-52D7-EBFF-92994A13085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A5BEE8E-27AE-F764-12F5-FD87054F4EDF}"/>
              </a:ext>
            </a:extLst>
          </p:cNvPr>
          <p:cNvSpPr>
            <a:spLocks noGrp="1"/>
          </p:cNvSpPr>
          <p:nvPr>
            <p:ph type="title"/>
          </p:nvPr>
        </p:nvSpPr>
        <p:spPr/>
        <p:txBody>
          <a:bodyPr/>
          <a:lstStyle/>
          <a:p>
            <a:r>
              <a:rPr lang="en-BG" dirty="0"/>
              <a:t>Frequency sweep: impact of f-range</a:t>
            </a:r>
          </a:p>
        </p:txBody>
      </p:sp>
      <p:sp>
        <p:nvSpPr>
          <p:cNvPr id="4" name="Date Placeholder 3">
            <a:extLst>
              <a:ext uri="{FF2B5EF4-FFF2-40B4-BE49-F238E27FC236}">
                <a16:creationId xmlns:a16="http://schemas.microsoft.com/office/drawing/2014/main" id="{60BE3A84-E0C3-852B-A817-8663BA5D9572}"/>
              </a:ext>
            </a:extLst>
          </p:cNvPr>
          <p:cNvSpPr>
            <a:spLocks noGrp="1"/>
          </p:cNvSpPr>
          <p:nvPr>
            <p:ph type="dt" sz="half" idx="10"/>
          </p:nvPr>
        </p:nvSpPr>
        <p:spPr/>
        <p:txBody>
          <a:bodyPr/>
          <a:lstStyle/>
          <a:p>
            <a:fld id="{527E0390-4DC0-D340-9353-B9E47B2E27D2}" type="datetime3">
              <a:rPr lang="en-US" smtClean="0"/>
              <a:t>26 August 2025</a:t>
            </a:fld>
            <a:endParaRPr lang="en-US" dirty="0"/>
          </a:p>
        </p:txBody>
      </p:sp>
      <p:sp>
        <p:nvSpPr>
          <p:cNvPr id="5" name="Footer Placeholder 4">
            <a:extLst>
              <a:ext uri="{FF2B5EF4-FFF2-40B4-BE49-F238E27FC236}">
                <a16:creationId xmlns:a16="http://schemas.microsoft.com/office/drawing/2014/main" id="{4473C82C-13C8-12D7-5223-8602293013FD}"/>
              </a:ext>
            </a:extLst>
          </p:cNvPr>
          <p:cNvSpPr>
            <a:spLocks noGrp="1"/>
          </p:cNvSpPr>
          <p:nvPr>
            <p:ph type="ftr" sz="quarter" idx="11"/>
          </p:nvPr>
        </p:nvSpPr>
        <p:spPr/>
        <p:txBody>
          <a:bodyPr/>
          <a:lstStyle/>
          <a:p>
            <a:r>
              <a:rPr lang="en-US"/>
              <a:t>Anna Radoslavova| Debunched beam cleaning using ADT in the LHC</a:t>
            </a:r>
            <a:endParaRPr lang="en-US" dirty="0"/>
          </a:p>
        </p:txBody>
      </p:sp>
      <p:sp>
        <p:nvSpPr>
          <p:cNvPr id="6" name="Slide Number Placeholder 5">
            <a:extLst>
              <a:ext uri="{FF2B5EF4-FFF2-40B4-BE49-F238E27FC236}">
                <a16:creationId xmlns:a16="http://schemas.microsoft.com/office/drawing/2014/main" id="{291ACAC3-6595-3858-2ACD-BDF9480C58A8}"/>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TextBox 6">
            <a:extLst>
              <a:ext uri="{FF2B5EF4-FFF2-40B4-BE49-F238E27FC236}">
                <a16:creationId xmlns:a16="http://schemas.microsoft.com/office/drawing/2014/main" id="{2A6DF701-A0AF-8D1F-79D5-C406C53406DD}"/>
              </a:ext>
            </a:extLst>
          </p:cNvPr>
          <p:cNvSpPr txBox="1"/>
          <p:nvPr/>
        </p:nvSpPr>
        <p:spPr>
          <a:xfrm>
            <a:off x="7514241" y="1639201"/>
            <a:ext cx="4269772" cy="1965666"/>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rgbClr val="2F2F2F"/>
                </a:solidFill>
                <a:effectLst/>
                <a:uLnTx/>
                <a:uFillTx/>
                <a:latin typeface="Arial"/>
                <a:ea typeface="+mn-ea"/>
                <a:cs typeface="+mn-cs"/>
              </a:rPr>
              <a:t>Comparison between different excitation windows.</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100" b="1" dirty="0">
                <a:solidFill>
                  <a:srgbClr val="2F2F2F"/>
                </a:solidFill>
                <a:latin typeface="Arial"/>
              </a:rPr>
              <a:t>Due to the tune spread we need to kick around the tunes using different frequency windows.</a:t>
            </a:r>
          </a:p>
        </p:txBody>
      </p:sp>
      <p:pic>
        <p:nvPicPr>
          <p:cNvPr id="8" name="Picture 7">
            <a:extLst>
              <a:ext uri="{FF2B5EF4-FFF2-40B4-BE49-F238E27FC236}">
                <a16:creationId xmlns:a16="http://schemas.microsoft.com/office/drawing/2014/main" id="{B8C9EC90-79F4-782C-2F56-142FB165D5EE}"/>
              </a:ext>
            </a:extLst>
          </p:cNvPr>
          <p:cNvPicPr>
            <a:picLocks noChangeAspect="1"/>
          </p:cNvPicPr>
          <p:nvPr/>
        </p:nvPicPr>
        <p:blipFill>
          <a:blip r:embed="rId2"/>
          <a:stretch>
            <a:fillRect/>
          </a:stretch>
        </p:blipFill>
        <p:spPr>
          <a:xfrm>
            <a:off x="222792" y="1144473"/>
            <a:ext cx="6918853" cy="4569054"/>
          </a:xfrm>
          <a:prstGeom prst="rect">
            <a:avLst/>
          </a:prstGeom>
        </p:spPr>
      </p:pic>
    </p:spTree>
    <p:extLst>
      <p:ext uri="{BB962C8B-B14F-4D97-AF65-F5344CB8AC3E}">
        <p14:creationId xmlns:p14="http://schemas.microsoft.com/office/powerpoint/2010/main" val="2351805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1307</TotalTime>
  <Words>1443</Words>
  <Application>Microsoft Macintosh PowerPoint</Application>
  <PresentationFormat>Widescreen</PresentationFormat>
  <Paragraphs>176</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Menlo</vt:lpstr>
      <vt:lpstr>Wingdings</vt:lpstr>
      <vt:lpstr>Office Theme</vt:lpstr>
      <vt:lpstr>Debunched beam cleaning using ADT in the LHC</vt:lpstr>
      <vt:lpstr>Introduction</vt:lpstr>
      <vt:lpstr>Simulations of debunched beam: LHC injection + IBS kicks</vt:lpstr>
      <vt:lpstr>FFT of Bunched and Debunched Particles</vt:lpstr>
      <vt:lpstr>Types of noise</vt:lpstr>
      <vt:lpstr>Frequency sweep: impact of f-range</vt:lpstr>
      <vt:lpstr>Frequency sweep: impact of f-range</vt:lpstr>
      <vt:lpstr>Frequency sweep: impact of f-range</vt:lpstr>
      <vt:lpstr>Frequency sweep: impact of f-range</vt:lpstr>
      <vt:lpstr>Simulations – comparison between the different noise types</vt:lpstr>
      <vt:lpstr>Simulations – comparison between the different noise types</vt:lpstr>
      <vt:lpstr>Simulations – comparison between the different noise types</vt:lpstr>
      <vt:lpstr>Simulations – comparison between the different noise types</vt:lpstr>
      <vt:lpstr>Simulations – comparison between the different noise types</vt:lpstr>
      <vt:lpstr>Rectangular excitation: impact of tune spread &amp; number of tones</vt:lpstr>
      <vt:lpstr>Rectangular excitation: impact of tune spread &amp; number of tones</vt:lpstr>
      <vt:lpstr>Rectangular excitation: impact of tune spread &amp; number of tones</vt:lpstr>
      <vt:lpstr>Rectangular excitation: impact of tune spread &amp; number of tones</vt:lpstr>
      <vt:lpstr>Conclusions</vt:lpstr>
      <vt:lpstr>PowerPoint Presentation</vt:lpstr>
      <vt:lpstr>PowerPoint Presentation</vt:lpstr>
      <vt:lpstr>Appendix</vt:lpstr>
      <vt:lpstr>PowerPoint Presentation</vt:lpstr>
      <vt:lpstr>No excitation</vt:lpstr>
      <vt:lpstr>PowerPoint Presentation</vt:lpstr>
      <vt:lpstr>White noise - multibunch</vt:lpstr>
      <vt:lpstr>PowerPoint Presentation</vt:lpstr>
      <vt:lpstr>Rectangular excitation only V</vt:lpstr>
      <vt:lpstr>Simulations of debunched beam: LHC injection + IBS kicks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Anna Valeri Radoslavova</dc:creator>
  <cp:lastModifiedBy>Anna Valeri Radoslavova</cp:lastModifiedBy>
  <cp:revision>86</cp:revision>
  <dcterms:created xsi:type="dcterms:W3CDTF">2025-08-13T12:52:30Z</dcterms:created>
  <dcterms:modified xsi:type="dcterms:W3CDTF">2025-08-26T10:17:23Z</dcterms:modified>
</cp:coreProperties>
</file>