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63" r:id="rId5"/>
    <p:sldId id="273" r:id="rId6"/>
    <p:sldId id="264" r:id="rId7"/>
    <p:sldId id="269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81"/>
  </p:normalViewPr>
  <p:slideViewPr>
    <p:cSldViewPr snapToGrid="0">
      <p:cViewPr varScale="1">
        <p:scale>
          <a:sx n="87" d="100"/>
          <a:sy n="87" d="100"/>
        </p:scale>
        <p:origin x="8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71CE9-84DC-D537-C6C4-0EF6D1CA2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DF416B-448B-BD55-D478-5B8576275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98E5F-B256-5AC9-A271-BBA37ADC9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3B832-6744-1978-82A4-6E366F41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CE039-49AA-05CF-AF60-67CDC66D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33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6AD16-7660-7C1B-ACFA-65C42EC5E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0AC8A-59B2-90CE-FC9A-DDE94372A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70350-8FAC-1BC5-323D-472FD4E5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4600A-7727-41E0-9472-F6015F3F3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741F-7ACD-72AC-4347-5903EA0A8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9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D56213-5F7F-DD9F-F2DC-DF0264E8CE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CBB913-F560-E8A3-9DEB-21375716F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2E3AF-8DF5-1DBE-940A-74257467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1CE5-72C2-068C-B507-AD4146E94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F4436-44F0-DDFE-6CB0-91264FD47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1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74CAB-761F-ED62-D8C0-42BF894D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5F467-4CF9-0918-C4BB-61E97DA72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2D35C-D3DA-FE93-02E3-EA24A2B32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C10D7-2776-4983-9D75-00DBE982E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C7375-6EAE-75E5-A068-A0B57560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85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5609-60F8-994F-C315-8EEE1D78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8B38D0-AD22-0D8D-1546-2226E0FA9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D54B6-4A14-765E-CC27-7B200F8E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0E024-4BB4-C8BF-7352-044CB1AD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F5344-844F-EF47-A440-F0A6A14A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30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81C3-693D-5BF0-3A06-1A82D1938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E77C-3BD5-ABDC-B702-66D3CDF76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7B8D90-1D52-5D6F-C309-3674E3ECD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568F59-AFD0-182B-CD00-095BBF72B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BF6DD-9E2E-8680-7BE7-A3F8EF722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EB104-184D-4C27-BFB2-B07C37290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673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BF5D7-75F7-C507-9164-693E0ADB5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0BE4B-CF0B-C189-F7C9-ACA9A3229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C0C83-4DEF-1C2B-3976-7F46203EE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2469E7-4897-3951-509F-92D09AB8F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49F13E-D39B-7B86-052B-60B334E49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4A6A62-6099-0F76-53EC-62EEA7182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28DC66-B50F-3855-AA8C-CD6C9F9F6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6547A2-EFBA-00D0-F240-2477B2AF6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9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B597A-DCA7-34C8-0A46-F25B78087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84EC-01EC-6C05-099E-2930297A9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8DF59-3A61-927B-4A76-AFB3ECFB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AFB00-AA84-86F4-096A-421D4AED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5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42D02F-D227-D017-8783-83028B294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108255-1480-7614-3E6E-32E9F1F9F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2AE59-E7FA-97A9-0B70-4F0F39B01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99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CDA44-3764-BE35-C732-9B7350E7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A0BB9-3AE9-8127-F3E8-567E41566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4C88C-9F9C-631B-01BB-911D06FEC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780F16-6D0D-5045-7884-8EE9A6403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B841D-8FF0-C9C9-1F67-0E3E0626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19B61-706E-0AA4-5E47-9A4CC1B12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24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AE7F7-BEDB-4419-603F-FED9100E9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D03870-7153-428C-53E1-B4870E621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7BC7E1-A973-B964-FCAD-862A60AEA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CC9F9-855A-4D2D-B68B-C3231A845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9F9EA-B7CB-F83E-C830-26D480D16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5723E-4074-2BF0-5C14-721040CA2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2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6DD494-AA0B-EFB7-6139-5D76B7854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DECC9-1629-862E-0444-DAA20CC6F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28A0A-218C-E2CB-2FAF-6651059B45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58DCD8-E77D-44E3-BEA7-874F4DC0D575}" type="datetimeFigureOut">
              <a:rPr lang="en-GB" smtClean="0"/>
              <a:t>26/08/2025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E9A0F-EE32-A8BE-C60E-CB33C0C7B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DF962-201A-19C3-EF62-11BCF760F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18154D-1DBA-48E5-B9AB-917BC3EE33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56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EDEF-976A-D777-76B1-6C99540E2B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Impact of measured crab‑cavity HOMs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01621-BB22-05E1-C55A-629D946E80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C. Antuono</a:t>
            </a:r>
            <a:r>
              <a:rPr lang="en-US" dirty="0"/>
              <a:t>, N. </a:t>
            </a:r>
            <a:r>
              <a:rPr lang="en-US" dirty="0" err="1"/>
              <a:t>Mounet</a:t>
            </a:r>
            <a:endParaRPr lang="en-US" dirty="0"/>
          </a:p>
          <a:p>
            <a:r>
              <a:rPr lang="en-US" dirty="0"/>
              <a:t>Thanks to: A. V. Edwards</a:t>
            </a:r>
            <a:r>
              <a:rPr lang="en-US"/>
              <a:t>, X. </a:t>
            </a:r>
            <a:r>
              <a:rPr lang="en-US" dirty="0" err="1"/>
              <a:t>Buffat</a:t>
            </a:r>
            <a:r>
              <a:rPr lang="en-US" dirty="0"/>
              <a:t>, R. </a:t>
            </a:r>
            <a:r>
              <a:rPr lang="en-US" dirty="0" err="1"/>
              <a:t>Calaga</a:t>
            </a:r>
            <a:r>
              <a:rPr lang="en-US" dirty="0"/>
              <a:t>, J. Mitchell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58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FDE80-8076-8017-BF75-0155C5F9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51" y="91596"/>
            <a:ext cx="10515600" cy="666007"/>
          </a:xfrm>
        </p:spPr>
        <p:txBody>
          <a:bodyPr>
            <a:normAutofit/>
          </a:bodyPr>
          <a:lstStyle/>
          <a:p>
            <a:r>
              <a:rPr lang="en-US" sz="3200" dirty="0"/>
              <a:t>Impedance model with measured DQW HOMs</a:t>
            </a: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9C8847-91C3-DCAC-269C-F430DE8D9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574" y="2185083"/>
            <a:ext cx="3568429" cy="26860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9B099A-A6AE-C523-5B91-05A790230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1" y="2185083"/>
            <a:ext cx="3568429" cy="2686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82FF18-662A-AF11-23B4-76F2C4BD1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0038" y="4486388"/>
            <a:ext cx="2978699" cy="23550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33BCE6-26A8-EAC5-E7DA-D18772CEEA6B}"/>
              </a:ext>
            </a:extLst>
          </p:cNvPr>
          <p:cNvSpPr txBox="1"/>
          <p:nvPr/>
        </p:nvSpPr>
        <p:spPr>
          <a:xfrm>
            <a:off x="171015" y="786561"/>
            <a:ext cx="107104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4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RFD CCs are computed from simulations (J. Mitchell, Nov. 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 from A. Edwards measurements (more info in her talk)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F793E1-05DB-159A-548D-E253E11882B0}"/>
              </a:ext>
            </a:extLst>
          </p:cNvPr>
          <p:cNvSpPr txBox="1"/>
          <p:nvPr/>
        </p:nvSpPr>
        <p:spPr>
          <a:xfrm>
            <a:off x="2537405" y="1786588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Comparison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only DQW and RFD HOMs</a:t>
            </a:r>
            <a:endParaRPr lang="en-GB" sz="11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14ECA1-345F-B979-8ED6-E5ED8B1F6BF7}"/>
                  </a:ext>
                </a:extLst>
              </p:cNvPr>
              <p:cNvSpPr txBox="1"/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Impact on stability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Flat top case, before collapse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, round optics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14ECA1-345F-B979-8ED6-E5ED8B1F6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blipFill>
                <a:blip r:embed="rId5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5A8C86FE-817D-FFD4-D1CB-73E932AA9D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0677" y="2078926"/>
            <a:ext cx="2918060" cy="23070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DC0D86-4F70-C185-C218-EA46583EC8BC}"/>
              </a:ext>
            </a:extLst>
          </p:cNvPr>
          <p:cNvSpPr txBox="1"/>
          <p:nvPr/>
        </p:nvSpPr>
        <p:spPr>
          <a:xfrm>
            <a:off x="4445470" y="5533089"/>
            <a:ext cx="357733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maximum octupolar current increase is 59 Amps 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0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1A5A9-5290-F2C7-7269-079474192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B4C2-E725-BFC2-5F5F-37093FC60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51" y="91596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Impedance model with measured DQW HOMs: impact of </a:t>
            </a:r>
            <a:r>
              <a:rPr lang="en-US" sz="3200" b="1" dirty="0"/>
              <a:t>only DQW</a:t>
            </a:r>
            <a:endParaRPr lang="en-GB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4F88C9-58E6-AC93-276A-5967373B3A1F}"/>
              </a:ext>
            </a:extLst>
          </p:cNvPr>
          <p:cNvSpPr txBox="1"/>
          <p:nvPr/>
        </p:nvSpPr>
        <p:spPr>
          <a:xfrm>
            <a:off x="171015" y="786561"/>
            <a:ext cx="107104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0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 from A. Edwards measurements (more info in her talk)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498BF3-C77C-A185-AE83-FDB453E6B719}"/>
              </a:ext>
            </a:extLst>
          </p:cNvPr>
          <p:cNvSpPr txBox="1"/>
          <p:nvPr/>
        </p:nvSpPr>
        <p:spPr>
          <a:xfrm>
            <a:off x="2537405" y="1786588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Comparison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only DQW HOMs</a:t>
            </a:r>
            <a:endParaRPr lang="en-GB" sz="11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18CB7C-1BFF-CC97-14C2-F1EFC38B47C4}"/>
                  </a:ext>
                </a:extLst>
              </p:cNvPr>
              <p:cNvSpPr txBox="1"/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Impact on stability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Flat top case, before collapse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, round optics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18CB7C-1BFF-CC97-14C2-F1EFC38B4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blipFill>
                <a:blip r:embed="rId2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FAB39AF-0DA4-ACE2-B571-778F99CA805D}"/>
              </a:ext>
            </a:extLst>
          </p:cNvPr>
          <p:cNvSpPr txBox="1"/>
          <p:nvPr/>
        </p:nvSpPr>
        <p:spPr>
          <a:xfrm>
            <a:off x="4445470" y="5533089"/>
            <a:ext cx="357733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maximum octupolar current increase is 45 Amps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909FB6-F075-D7CC-5468-4CCFC7EB7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211" y="2279382"/>
            <a:ext cx="3577335" cy="26927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535B3A-1C3F-B6F3-EB7F-67207503F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448" y="2217475"/>
            <a:ext cx="3707147" cy="2790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DA175A-DBB7-5013-3D7F-54FAE731A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0281" y="4447833"/>
            <a:ext cx="3038850" cy="24025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0C4D3F-25E1-59EC-E2C6-8B55CCE76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0281" y="2045264"/>
            <a:ext cx="3038850" cy="240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5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F7BE15B-C0ED-219F-21B5-78FB546D94BF}"/>
              </a:ext>
            </a:extLst>
          </p:cNvPr>
          <p:cNvSpPr txBox="1">
            <a:spLocks/>
          </p:cNvSpPr>
          <p:nvPr/>
        </p:nvSpPr>
        <p:spPr>
          <a:xfrm>
            <a:off x="664689" y="0"/>
            <a:ext cx="10515600" cy="564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Impedance model of the “hybrid solution”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4DF94A-DC5B-B8DD-E8CF-01BA68DEB88F}"/>
              </a:ext>
            </a:extLst>
          </p:cNvPr>
          <p:cNvSpPr txBox="1"/>
          <p:nvPr/>
        </p:nvSpPr>
        <p:spPr>
          <a:xfrm>
            <a:off x="147161" y="627535"/>
            <a:ext cx="107104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4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RFD CCs are the same as before (from J. Mitchell’s simulations)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2 SPS spare DQW </a:t>
            </a:r>
            <a:r>
              <a:rPr lang="en-US" dirty="0"/>
              <a:t>(HOMs from simulations)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2 worst measured DQW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6DAD60-452F-D2A0-0BBE-13A6ED183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82" y="2585264"/>
            <a:ext cx="2948728" cy="22195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E5FA8C-35E2-1C98-EADA-E5CECD687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097" y="2625904"/>
            <a:ext cx="2948728" cy="22195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BC057F5-DDC6-62D5-CDF2-EE455FE8A90D}"/>
              </a:ext>
            </a:extLst>
          </p:cNvPr>
          <p:cNvSpPr txBox="1"/>
          <p:nvPr/>
        </p:nvSpPr>
        <p:spPr>
          <a:xfrm>
            <a:off x="2219434" y="2108157"/>
            <a:ext cx="2583153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Comparison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hybrid solution</a:t>
            </a:r>
            <a:endParaRPr lang="en-GB" sz="11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807100-0FDB-F557-7F40-826FD72927B4}"/>
                  </a:ext>
                </a:extLst>
              </p:cNvPr>
              <p:cNvSpPr txBox="1"/>
              <p:nvPr/>
            </p:nvSpPr>
            <p:spPr>
              <a:xfrm>
                <a:off x="7844985" y="1190671"/>
                <a:ext cx="4109437" cy="461665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Impact on stability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Flat top case, before collapse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, round optics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807100-0FDB-F557-7F40-826FD7292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985" y="1190671"/>
                <a:ext cx="4109437" cy="461665"/>
              </a:xfrm>
              <a:prstGeom prst="rect">
                <a:avLst/>
              </a:prstGeom>
              <a:blipFill>
                <a:blip r:embed="rId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FA9A974A-7648-A400-9327-99C8487A21BF}"/>
              </a:ext>
            </a:extLst>
          </p:cNvPr>
          <p:cNvSpPr txBox="1"/>
          <p:nvPr/>
        </p:nvSpPr>
        <p:spPr>
          <a:xfrm>
            <a:off x="3841171" y="5310452"/>
            <a:ext cx="357733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maximum octupolar current increase is also 59 Amps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ADC9268-7301-76CF-DF45-43196C8C3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8099" y="4269205"/>
            <a:ext cx="3163211" cy="250089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7D4D57-0680-1C98-9E35-C68A7F6233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8099" y="1715328"/>
            <a:ext cx="3163211" cy="250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44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F7BE15B-C0ED-219F-21B5-78FB546D94BF}"/>
              </a:ext>
            </a:extLst>
          </p:cNvPr>
          <p:cNvSpPr txBox="1">
            <a:spLocks/>
          </p:cNvSpPr>
          <p:nvPr/>
        </p:nvSpPr>
        <p:spPr>
          <a:xfrm>
            <a:off x="664689" y="0"/>
            <a:ext cx="10515600" cy="564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Conclusions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4DF94A-DC5B-B8DD-E8CF-01BA68DEB88F}"/>
              </a:ext>
            </a:extLst>
          </p:cNvPr>
          <p:cNvSpPr txBox="1"/>
          <p:nvPr/>
        </p:nvSpPr>
        <p:spPr>
          <a:xfrm>
            <a:off x="147161" y="627535"/>
            <a:ext cx="1071040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 DQWs + 4 RFDs requires </a:t>
            </a:r>
            <a:r>
              <a:rPr lang="en-US" sz="2000" b="1" dirty="0"/>
              <a:t>59 A more octupole current at flat top</a:t>
            </a:r>
            <a:r>
              <a:rPr lang="en-US" sz="2000" dirty="0"/>
              <a:t>, before collapse</a:t>
            </a:r>
            <a:r>
              <a:rPr lang="en-US" sz="2000" b="1" dirty="0"/>
              <a:t> </a:t>
            </a:r>
            <a:r>
              <a:rPr lang="en-US" sz="2000" dirty="0"/>
              <a:t>(positive polarity)</a:t>
            </a:r>
          </a:p>
          <a:p>
            <a:pPr lvl="1"/>
            <a:r>
              <a:rPr lang="en-GB" sz="2000" dirty="0"/>
              <a:t>⟹ quite strong, detrimental impact (it would be slightly less with negative polarity – to be computed)</a:t>
            </a:r>
          </a:p>
          <a:p>
            <a:pPr lvl="1"/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Most of it comes from the 4 DQWs (using measured HOM values)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Mitigations: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we reduce the HOMs?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Flat optics at flat top?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9209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89D7-954C-AD5C-A80B-D2C62B71B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050" y="2416175"/>
            <a:ext cx="1892300" cy="1325563"/>
          </a:xfrm>
        </p:spPr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948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5129B-CB81-4142-1617-1615DBD77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D26DD-E1CB-21DE-2BE6-E870ABFB3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51" y="91596"/>
            <a:ext cx="10515600" cy="666007"/>
          </a:xfrm>
        </p:spPr>
        <p:txBody>
          <a:bodyPr>
            <a:normAutofit/>
          </a:bodyPr>
          <a:lstStyle/>
          <a:p>
            <a:r>
              <a:rPr lang="en-US" sz="3200" dirty="0"/>
              <a:t>Impedance model with measured DQW HOMs</a:t>
            </a:r>
            <a:endParaRPr lang="en-GB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8DB9E5-F47F-DB17-A381-F5027AF6551B}"/>
              </a:ext>
            </a:extLst>
          </p:cNvPr>
          <p:cNvSpPr txBox="1"/>
          <p:nvPr/>
        </p:nvSpPr>
        <p:spPr>
          <a:xfrm>
            <a:off x="171015" y="786561"/>
            <a:ext cx="10710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 this case we have, for each beam,  4 DQW and 4 RFD 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The HOMs of RFD CCs are from simulations (J. Mitchell, Nov. 2019)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The HOMs of DQW CCs are from A. Edwards measurements (more info on her talk)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62197F-D3AC-4229-FF90-3F0D44F82AE7}"/>
              </a:ext>
            </a:extLst>
          </p:cNvPr>
          <p:cNvSpPr txBox="1"/>
          <p:nvPr/>
        </p:nvSpPr>
        <p:spPr>
          <a:xfrm>
            <a:off x="7303594" y="3867514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Ratio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only DQW and RFD HOMs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9107E1-0739-EF03-87BE-5525ABCE6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485" y="1734700"/>
            <a:ext cx="2833475" cy="21328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ABDFDF-0558-52DF-C400-69AE2339F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" y="1734700"/>
            <a:ext cx="2833475" cy="21328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8B5219-37EA-B43D-377B-F5B3637A25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9121" y="4306511"/>
            <a:ext cx="2881279" cy="21687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63F4F2-3F94-47C3-A283-B4AE3026E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0722" y="4306511"/>
            <a:ext cx="2937351" cy="221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57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C4F59-4B8D-0BB3-5C86-338DF48A6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08D3E-61D4-C8DD-06FC-C066A49F3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51" y="91596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Impedance model with measured DQW HOMs: impact of </a:t>
            </a:r>
            <a:r>
              <a:rPr lang="en-US" sz="3200" b="1" dirty="0"/>
              <a:t>only DQW</a:t>
            </a:r>
            <a:endParaRPr lang="en-GB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8E600E-F6BA-81DD-8744-D230546060B8}"/>
              </a:ext>
            </a:extLst>
          </p:cNvPr>
          <p:cNvSpPr txBox="1"/>
          <p:nvPr/>
        </p:nvSpPr>
        <p:spPr>
          <a:xfrm>
            <a:off x="171015" y="786561"/>
            <a:ext cx="107104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4 DQW and 0 RFD 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 from A. Edwards measurements (more info on her talk)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EEDC06-E9DA-E9A4-D6E5-281D3A56C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214" y="1935624"/>
            <a:ext cx="2598090" cy="19556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5ED8AD-AEB4-3A3E-F006-0C225930D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51" y="1873717"/>
            <a:ext cx="2692368" cy="2026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A6FD8A-8088-82F8-5FA4-BA79CE004170}"/>
              </a:ext>
            </a:extLst>
          </p:cNvPr>
          <p:cNvSpPr txBox="1"/>
          <p:nvPr/>
        </p:nvSpPr>
        <p:spPr>
          <a:xfrm>
            <a:off x="8154384" y="2998113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Ratio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only DQW HOMs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80FE52-C60E-4995-579D-C1961D207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759" y="4178547"/>
            <a:ext cx="3174602" cy="23895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8997BE-2738-45CC-FB18-118C4F9CF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2354" y="4178547"/>
            <a:ext cx="3174603" cy="238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0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989C1-0E8C-8F21-2F8B-3F2609FFA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1ACAB43-8639-EA5C-ED05-2E3BA4654305}"/>
              </a:ext>
            </a:extLst>
          </p:cNvPr>
          <p:cNvSpPr txBox="1">
            <a:spLocks/>
          </p:cNvSpPr>
          <p:nvPr/>
        </p:nvSpPr>
        <p:spPr>
          <a:xfrm>
            <a:off x="664689" y="0"/>
            <a:ext cx="10515600" cy="564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Impedance model of the “hybrid solution”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F1577E-AD64-F506-A2CB-57806A8F05CB}"/>
              </a:ext>
            </a:extLst>
          </p:cNvPr>
          <p:cNvSpPr txBox="1"/>
          <p:nvPr/>
        </p:nvSpPr>
        <p:spPr>
          <a:xfrm>
            <a:off x="147161" y="627535"/>
            <a:ext cx="107104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4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RFD CCs are computed from simulations (J. Mitchell, Nov. 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2 SPS spare DQW </a:t>
            </a:r>
            <a:r>
              <a:rPr lang="en-US" dirty="0"/>
              <a:t>(HOMs from simulations)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2 worst measured DQW</a:t>
            </a:r>
            <a:r>
              <a:rPr lang="en-US" dirty="0"/>
              <a:t> (A. Edwards)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FF6255-7802-28C2-5575-FB0CE83D5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70" y="2012531"/>
            <a:ext cx="2948728" cy="22195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B5DD16-31D6-3FE2-F5B1-BD52DB30F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421" y="2012530"/>
            <a:ext cx="2948728" cy="22195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3410D2-8C06-C0FD-F219-856AEC476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7368" y="4549628"/>
            <a:ext cx="2549100" cy="19187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E2558-EA66-49A6-2F42-076074D4B0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581" y="4549628"/>
            <a:ext cx="2549100" cy="1918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8BFD0F-4EB4-B381-42B4-707B19E34386}"/>
              </a:ext>
            </a:extLst>
          </p:cNvPr>
          <p:cNvSpPr txBox="1"/>
          <p:nvPr/>
        </p:nvSpPr>
        <p:spPr>
          <a:xfrm>
            <a:off x="7303594" y="3867514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Ratio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hybrid solution</a:t>
            </a:r>
            <a:endParaRPr lang="en-GB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4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43396</TotalTime>
  <Words>604</Words>
  <Application>Microsoft Macintosh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Cambria Math</vt:lpstr>
      <vt:lpstr>Office Theme</vt:lpstr>
      <vt:lpstr>Impact of measured crab‑cavity HOMs</vt:lpstr>
      <vt:lpstr>Impedance model with measured DQW HOMs</vt:lpstr>
      <vt:lpstr>Impedance model with measured DQW HOMs: impact of only DQW</vt:lpstr>
      <vt:lpstr>PowerPoint Presentation</vt:lpstr>
      <vt:lpstr>PowerPoint Presentation</vt:lpstr>
      <vt:lpstr>Backup</vt:lpstr>
      <vt:lpstr>Impedance model with measured DQW HOMs</vt:lpstr>
      <vt:lpstr>Impedance model with measured DQW HOMs: impact of only DQW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measured CC HOMs</dc:title>
  <dc:creator>Chiara Antuono</dc:creator>
  <cp:lastModifiedBy>Nicolas Mounet</cp:lastModifiedBy>
  <cp:revision>57</cp:revision>
  <cp:lastPrinted>2025-08-26T09:41:06Z</cp:lastPrinted>
  <dcterms:created xsi:type="dcterms:W3CDTF">2025-07-22T09:31:29Z</dcterms:created>
  <dcterms:modified xsi:type="dcterms:W3CDTF">2025-08-26T09:41:42Z</dcterms:modified>
</cp:coreProperties>
</file>