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303" r:id="rId5"/>
    <p:sldId id="335" r:id="rId6"/>
    <p:sldId id="337" r:id="rId7"/>
    <p:sldId id="328" r:id="rId8"/>
    <p:sldId id="340" r:id="rId9"/>
    <p:sldId id="330" r:id="rId10"/>
    <p:sldId id="331" r:id="rId11"/>
    <p:sldId id="332" r:id="rId12"/>
    <p:sldId id="333" r:id="rId13"/>
    <p:sldId id="341" r:id="rId14"/>
    <p:sldId id="336" r:id="rId15"/>
    <p:sldId id="338" r:id="rId16"/>
    <p:sldId id="325" r:id="rId17"/>
    <p:sldId id="300" r:id="rId18"/>
    <p:sldId id="326" r:id="rId19"/>
    <p:sldId id="304" r:id="rId20"/>
    <p:sldId id="305" r:id="rId21"/>
    <p:sldId id="306" r:id="rId22"/>
    <p:sldId id="308" r:id="rId23"/>
    <p:sldId id="309" r:id="rId24"/>
    <p:sldId id="310" r:id="rId25"/>
    <p:sldId id="315" r:id="rId26"/>
    <p:sldId id="311" r:id="rId27"/>
    <p:sldId id="312" r:id="rId28"/>
    <p:sldId id="316" r:id="rId29"/>
    <p:sldId id="317" r:id="rId30"/>
    <p:sldId id="322" r:id="rId31"/>
    <p:sldId id="318" r:id="rId32"/>
    <p:sldId id="313" r:id="rId33"/>
    <p:sldId id="342" r:id="rId34"/>
    <p:sldId id="327" r:id="rId35"/>
    <p:sldId id="324" r:id="rId36"/>
    <p:sldId id="320" r:id="rId37"/>
    <p:sldId id="321" r:id="rId38"/>
    <p:sldId id="32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00" autoAdjust="0"/>
    <p:restoredTop sz="97419"/>
  </p:normalViewPr>
  <p:slideViewPr>
    <p:cSldViewPr snapToGrid="0" snapToObjects="1">
      <p:cViewPr varScale="1">
        <p:scale>
          <a:sx n="186" d="100"/>
          <a:sy n="186" d="100"/>
        </p:scale>
        <p:origin x="3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55FBBE8-E196-9449-BAFC-805F1438E464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CF62EEB-589F-C046-9E9B-434A44A1F6DC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0DD5C35D-19B2-DB4D-A8CC-3174A28F01D7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246EE90-BC33-994C-A0B6-F6C09B329DD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DBC10051-1B96-EB47-BF2D-FB7D7B2F1980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F8FA35A0-DA0A-D84B-8D44-E25D0DCFCC44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E5363D05-CAB9-FA43-A00E-E4BD68D8F7E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50E73766-96FB-684E-8D52-3CC3E98A488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D692E-D070-1644-95BC-7E95946503D9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485EF8-1D78-BA48-A8EB-DEFB53FB600E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571E0-8469-614E-89EC-7D9B0E9601FD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720990-545F-0247-9031-305FDBB7CA9F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478D7F-7230-6A4A-A25F-270AFE90E3F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81769D-AD91-6E4B-BF22-485EF5235270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B3FBB-62D7-3E44-BBD7-4F0BB32EBDE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EC532-C1B4-AB47-BF68-81DAA1138F4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61F636-63CF-1344-9D53-DB571CBB630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CF4998FD-3E87-E040-8CE2-BEBED70E0465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20" Type="http://schemas.microsoft.com/office/2007/relationships/hdphoto" Target="../media/hdphoto2.wd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29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61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29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A7CB7-16D3-FB7D-4841-AA571A5C3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/>
              <a:t>PyECLOUD</a:t>
            </a:r>
            <a:r>
              <a:rPr lang="en-US" sz="4800" dirty="0"/>
              <a:t> Development and Studies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6D952-9011-3D4C-EA12-525C3E6D22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ABP-CEI Section Meeting | 9 October 2025</a:t>
            </a: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Evangelos Katralis, Lotta Mether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7C556-D01F-C486-C72D-F27DAAEF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D4395-31F8-5A40-8844-5804C79A7E1E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5872C-E432-BA1F-34D1-5B3EC1D3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65853-8CFA-3EDF-C7DE-495548B5F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81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showing the temperature of a cell heat&#10;&#10;AI-generated content may be incorrect.">
            <a:extLst>
              <a:ext uri="{FF2B5EF4-FFF2-40B4-BE49-F238E27FC236}">
                <a16:creationId xmlns:a16="http://schemas.microsoft.com/office/drawing/2014/main" id="{89DD458A-BCBA-90F8-C68A-D6DE64E60D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26667"/>
          <a:stretch>
            <a:fillRect/>
          </a:stretch>
        </p:blipFill>
        <p:spPr>
          <a:xfrm>
            <a:off x="407987" y="1143000"/>
            <a:ext cx="6705600" cy="4572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A9AA68-E69D-DF78-5CD8-D4D840A35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Half Cell 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E3597-A7CB-CDE3-8A7C-6CCB0DDAC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1B7B9-61AA-AB9B-BB49-863B840A4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23B65-3486-DBA1-D290-2982E8C8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74767-B788-E40D-BE09-138773BF1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267" b="67267" l="75200" r="97867">
                        <a14:foregroundMark x1="75250" y1="43426" x2="75467" y2="58733"/>
                        <a14:foregroundMark x1="75467" y1="58733" x2="77607" y2="62014"/>
                        <a14:foregroundMark x1="80229" y1="62261" x2="82120" y2="61910"/>
                        <a14:foregroundMark x1="97300" y1="62200" x2="97600" y2="45267"/>
                        <a14:foregroundMark x1="97600" y1="45267" x2="95567" y2="41733"/>
                        <a14:foregroundMark x1="95567" y1="41733" x2="75200" y2="42333"/>
                        <a14:foregroundMark x1="81467" y1="45600" x2="93900" y2="54267"/>
                        <a14:foregroundMark x1="93900" y1="54267" x2="96433" y2="57867"/>
                        <a14:foregroundMark x1="96433" y1="57867" x2="96933" y2="59467"/>
                        <a14:foregroundMark x1="97333" y1="41533" x2="97567" y2="60333"/>
                        <a14:foregroundMark x1="75900" y1="46200" x2="87633" y2="53667"/>
                        <a14:foregroundMark x1="87633" y1="53667" x2="90000" y2="56467"/>
                        <a14:foregroundMark x1="77833" y1="56467" x2="83667" y2="56467"/>
                        <a14:foregroundMark x1="83667" y1="56467" x2="90167" y2="56267"/>
                        <a14:foregroundMark x1="90167" y1="56267" x2="94033" y2="56333"/>
                        <a14:foregroundMark x1="85600" y1="45733" x2="93467" y2="46467"/>
                        <a14:foregroundMark x1="82700" y1="53267" x2="83867" y2="54200"/>
                        <a14:foregroundMark x1="93567" y1="44467" x2="95367" y2="44800"/>
                        <a14:foregroundMark x1="77700" y1="49667" x2="77633" y2="54267"/>
                        <a14:foregroundMark x1="84467" y1="43533" x2="84967" y2="44400"/>
                        <a14:foregroundMark x1="79633" y1="44400" x2="90033" y2="51533"/>
                        <a14:foregroundMark x1="82933" y1="59200" x2="83767" y2="59267"/>
                        <a14:foregroundMark x1="75767" y1="48533" x2="78733" y2="53000"/>
                        <a14:foregroundMark x1="78733" y1="53000" x2="75867" y2="60600"/>
                        <a14:foregroundMark x1="75867" y1="60533" x2="92267" y2="52600"/>
                        <a14:foregroundMark x1="92267" y1="52600" x2="95967" y2="44600"/>
                        <a14:foregroundMark x1="95967" y1="44600" x2="95967" y2="44600"/>
                        <a14:foregroundMark x1="93800" y1="45533" x2="96033" y2="54467"/>
                        <a14:foregroundMark x1="96833" y1="60133" x2="80733" y2="57600"/>
                        <a14:foregroundMark x1="80733" y1="57600" x2="78333" y2="53800"/>
                        <a14:foregroundMark x1="78333" y1="53800" x2="77867" y2="48267"/>
                        <a14:foregroundMark x1="77867" y1="48267" x2="80767" y2="43400"/>
                        <a14:foregroundMark x1="80767" y1="43400" x2="90800" y2="42667"/>
                        <a14:foregroundMark x1="90800" y1="42667" x2="94267" y2="43667"/>
                        <a14:foregroundMark x1="94267" y1="43667" x2="96367" y2="47667"/>
                        <a14:foregroundMark x1="96367" y1="47667" x2="94433" y2="60533"/>
                        <a14:foregroundMark x1="94433" y1="60533" x2="88200" y2="47533"/>
                        <a14:foregroundMark x1="88200" y1="47533" x2="84800" y2="46400"/>
                        <a14:foregroundMark x1="84800" y1="46400" x2="82167" y2="50733"/>
                        <a14:foregroundMark x1="82167" y1="50733" x2="87233" y2="50133"/>
                        <a14:foregroundMark x1="87233" y1="50133" x2="92167" y2="43533"/>
                        <a14:foregroundMark x1="92167" y1="43533" x2="91500" y2="48733"/>
                        <a14:foregroundMark x1="91500" y1="48733" x2="92100" y2="54133"/>
                        <a14:foregroundMark x1="92100" y1="54133" x2="95267" y2="51600"/>
                        <a14:foregroundMark x1="95267" y1="51600" x2="94633" y2="56800"/>
                        <a14:foregroundMark x1="94633" y1="56800" x2="95400" y2="55067"/>
                        <a14:foregroundMark x1="80333" y1="50867" x2="83200" y2="54467"/>
                        <a14:foregroundMark x1="79533" y1="51333" x2="79633" y2="52133"/>
                        <a14:foregroundMark x1="79800" y1="60200" x2="80767" y2="60333"/>
                        <a14:foregroundMark x1="81700" y1="59867" x2="85267" y2="59933"/>
                        <a14:foregroundMark x1="85267" y1="59933" x2="88367" y2="59867"/>
                        <a14:foregroundMark x1="88367" y1="59867" x2="93233" y2="61067"/>
                        <a14:foregroundMark x1="85800" y1="54267" x2="85800" y2="54267"/>
                        <a14:foregroundMark x1="84533" y1="48933" x2="84533" y2="48933"/>
                        <a14:foregroundMark x1="81433" y1="48467" x2="81433" y2="48467"/>
                        <a14:foregroundMark x1="90167" y1="43800" x2="90167" y2="43800"/>
                        <a14:foregroundMark x1="89333" y1="44000" x2="89333" y2="44000"/>
                        <a14:foregroundMark x1="90233" y1="44200" x2="90233" y2="44200"/>
                        <a14:foregroundMark x1="87733" y1="44200" x2="87733" y2="44200"/>
                        <a14:foregroundMark x1="96300" y1="41933" x2="96300" y2="41933"/>
                        <a14:foregroundMark x1="97533" y1="42533" x2="97533" y2="42533"/>
                        <a14:foregroundMark x1="82367" y1="41733" x2="82367" y2="41733"/>
                        <a14:foregroundMark x1="79667" y1="41533" x2="79667" y2="41533"/>
                        <a14:foregroundMark x1="78433" y1="41533" x2="78433" y2="41533"/>
                        <a14:foregroundMark x1="77033" y1="41533" x2="77033" y2="41533"/>
                        <a14:foregroundMark x1="76100" y1="41533" x2="76100" y2="41533"/>
                        <a14:foregroundMark x1="75300" y1="41400" x2="75300" y2="41400"/>
                        <a14:foregroundMark x1="75300" y1="60333" x2="75300" y2="60333"/>
                        <a14:foregroundMark x1="75333" y1="61667" x2="76833" y2="61933"/>
                        <a14:foregroundMark x1="76367" y1="59000" x2="77833" y2="59067"/>
                        <a14:foregroundMark x1="78267" y1="58067" x2="78533" y2="59467"/>
                        <a14:foregroundMark x1="87367" y1="48067" x2="92967" y2="48533"/>
                        <a14:foregroundMark x1="89467" y1="49133" x2="92633" y2="49667"/>
                        <a14:foregroundMark x1="92667" y1="49600" x2="93967" y2="49667"/>
                        <a14:foregroundMark x1="97633" y1="41733" x2="97667" y2="61133"/>
                        <a14:foregroundMark x1="81933" y1="61000" x2="87567" y2="61067"/>
                        <a14:foregroundMark x1="87567" y1="61067" x2="89433" y2="60867"/>
                        <a14:foregroundMark x1="78367" y1="60133" x2="78767" y2="60200"/>
                        <a14:foregroundMark x1="82500" y1="61133" x2="84167" y2="61200"/>
                        <a14:foregroundMark x1="84167" y1="61200" x2="85800" y2="61133"/>
                        <a14:foregroundMark x1="85800" y1="61133" x2="87233" y2="60333"/>
                        <a14:foregroundMark x1="87233" y1="60333" x2="89200" y2="60267"/>
                        <a14:foregroundMark x1="89200" y1="60267" x2="95867" y2="61000"/>
                        <a14:foregroundMark x1="97733" y1="61600" x2="97733" y2="61600"/>
                        <a14:foregroundMark x1="96367" y1="61800" x2="96367" y2="61800"/>
                        <a14:foregroundMark x1="82233" y1="61600" x2="85667" y2="61667"/>
                        <a14:foregroundMark x1="85667" y1="61667" x2="90833" y2="61067"/>
                        <a14:foregroundMark x1="90833" y1="61067" x2="95600" y2="62200"/>
                        <a14:foregroundMark x1="95600" y1="62200" x2="96067" y2="61867"/>
                        <a14:foregroundMark x1="97767" y1="41333" x2="97767" y2="41333"/>
                        <a14:foregroundMark x1="88133" y1="43400" x2="89100" y2="43667"/>
                        <a14:foregroundMark x1="89400" y1="44333" x2="89400" y2="44333"/>
                        <a14:foregroundMark x1="78233" y1="45333" x2="78233" y2="45333"/>
                        <a14:foregroundMark x1="77900" y1="43600" x2="77900" y2="43600"/>
                        <a14:foregroundMark x1="77033" y1="43400" x2="78333" y2="45000"/>
                        <a14:foregroundMark x1="78333" y1="45000" x2="78467" y2="45067"/>
                        <a14:foregroundMark x1="76700" y1="43533" x2="79667" y2="43467"/>
                        <a14:foregroundMark x1="97867" y1="41133" x2="97867" y2="41133"/>
                        <a14:backgroundMark x1="91600" y1="62933" x2="91600" y2="62933"/>
                        <a14:backgroundMark x1="91033" y1="62733" x2="91033" y2="62733"/>
                        <a14:backgroundMark x1="89100" y1="62933" x2="90500" y2="63067"/>
                        <a14:backgroundMark x1="90400" y1="62933" x2="91467" y2="63067"/>
                        <a14:backgroundMark x1="77600" y1="62867" x2="77933" y2="62733"/>
                        <a14:backgroundMark x1="77233" y1="62733" x2="79967" y2="62667"/>
                        <a14:backgroundMark x1="79967" y1="62667" x2="80100" y2="62667"/>
                        <a14:backgroundMark x1="77400" y1="62667" x2="78400" y2="62667"/>
                        <a14:backgroundMark x1="78933" y1="62600" x2="78933" y2="62600"/>
                        <a14:backgroundMark x1="85387" y1="62631" x2="89433" y2="62667"/>
                        <a14:backgroundMark x1="81900" y1="62600" x2="85371" y2="62631"/>
                        <a14:backgroundMark x1="89433" y1="62667" x2="89567" y2="62733"/>
                        <a14:backgroundMark x1="77600" y1="63267" x2="79200" y2="62600"/>
                        <a14:backgroundMark x1="78167" y1="62600" x2="79533" y2="62667"/>
                        <a14:backgroundMark x1="75067" y1="42267" x2="75033" y2="43400"/>
                      </a14:backgroundRemoval>
                    </a14:imgEffect>
                  </a14:imgLayer>
                </a14:imgProps>
              </a:ext>
            </a:extLst>
          </a:blip>
          <a:srcRect l="74553" t="39982" r="1436" b="36401"/>
          <a:stretch>
            <a:fillRect/>
          </a:stretch>
        </p:blipFill>
        <p:spPr>
          <a:xfrm>
            <a:off x="1584996" y="1955316"/>
            <a:ext cx="2030270" cy="9984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2084B0-D733-FAB7-40C1-6ED8A16AA4D0}"/>
              </a:ext>
            </a:extLst>
          </p:cNvPr>
          <p:cNvSpPr txBox="1"/>
          <p:nvPr/>
        </p:nvSpPr>
        <p:spPr>
          <a:xfrm>
            <a:off x="7113587" y="2444115"/>
            <a:ext cx="453894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Heat load for Operational Configuration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2460 bunches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2 beams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1.6x10</a:t>
            </a:r>
            <a:r>
              <a:rPr lang="en-US" sz="1600" baseline="30000" dirty="0"/>
              <a:t>11</a:t>
            </a:r>
            <a:r>
              <a:rPr lang="en-US" sz="1600" dirty="0"/>
              <a:t> ppb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Red shaded area is above the cooling capacity of the </a:t>
            </a:r>
            <a:r>
              <a:rPr lang="en-US" sz="1600" dirty="0" err="1"/>
              <a:t>cryo</a:t>
            </a:r>
            <a:r>
              <a:rPr lang="en-US" sz="1600" dirty="0"/>
              <a:t> system in Sector 78 (~170W)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For expected SEY values for degraded surfaces (1.3-1.35) we are within the cooling capacity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Except for high photoemission with </a:t>
            </a:r>
            <a:r>
              <a:rPr lang="en-US" sz="1600" dirty="0" err="1"/>
              <a:t>CuO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7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1C9E0A-7845-E8A7-DE7F-19F473A09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r>
              <a:rPr lang="en-US" dirty="0"/>
              <a:t>Investigate impact of surface parameters on beam stability</a:t>
            </a:r>
          </a:p>
          <a:p>
            <a:r>
              <a:rPr lang="en-US" dirty="0"/>
              <a:t>Methodology: </a:t>
            </a:r>
            <a:r>
              <a:rPr lang="en-US" b="0" dirty="0"/>
              <a:t>Perform stability simulations for the dipoles: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Single bunch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Initialize uniform electron density before bunch passage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Scan initial electron density parameter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Establish instability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Match instability threshold with central density data from buildup simulations</a:t>
            </a:r>
          </a:p>
          <a:p>
            <a:r>
              <a:rPr lang="en-US" dirty="0"/>
              <a:t>Configuration: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Simulate 10k turns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Repeat for 3 intensity values: 0.8, 1.2, 1.6 (x10</a:t>
            </a:r>
            <a:r>
              <a:rPr lang="en-US" b="0" baseline="30000" dirty="0"/>
              <a:t>11</a:t>
            </a:r>
            <a:r>
              <a:rPr lang="en-US" b="0" dirty="0"/>
              <a:t> ppb)</a:t>
            </a:r>
          </a:p>
          <a:p>
            <a:r>
              <a:rPr lang="en-US" b="0" dirty="0"/>
              <a:t>Instability simulations were performed at wrong energy </a:t>
            </a:r>
            <a:r>
              <a:rPr lang="en-US" dirty="0"/>
              <a:t>→ </a:t>
            </a:r>
            <a:r>
              <a:rPr lang="en-US" b="0" dirty="0"/>
              <a:t>Waiting on results </a:t>
            </a:r>
            <a:r>
              <a:rPr lang="en-US" b="0" dirty="0">
                <a:sym typeface="Wingdings" pitchFamily="2" charset="2"/>
              </a:rPr>
              <a:t></a:t>
            </a: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B0749B-0EA0-8C2C-1FEF-FFFD2249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single bunch instability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C4AD9-24F9-C971-A53A-F10EC808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A82C2-3F6E-DFD6-15DB-BBBD487E9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18159-AAC3-5EF7-533D-B2F17F7A2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8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EAC2943-4276-411B-F987-5AC8C4934D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Software Development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AA23C8A-95E5-EB20-7EA9-F06FFAE1C2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PyECLOUD</a:t>
            </a:r>
            <a:r>
              <a:rPr lang="en-US" dirty="0"/>
              <a:t>, GPUs and Xsuite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F5C15-2276-FAF8-34F6-3E363EF40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5BC4A-567E-1BCA-8F3C-D4C46DB6B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490A-7DD2-DA32-2A22-0A9F6743D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8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57ED7-CF0E-CC54-110D-161F45760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C4A55E-95B9-F15D-0EC4-AF9AAEB7C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err="1"/>
              <a:t>PyECLOUD</a:t>
            </a:r>
            <a:r>
              <a:rPr lang="en-US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GPUs: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4032A1-BABB-A379-F473-0E7484526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D9F43-CB22-1B6F-B6C5-C9C120E81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1F6-1047-E44C-B8E5-93B7E8C1EB5B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E388D-2D05-DBC4-A317-67D9E46D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EFA59-C3AB-C9A1-E8FC-6F8B0105E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F3A00-3A9C-D2B7-5BDD-52F1AAEEB526}"/>
              </a:ext>
            </a:extLst>
          </p:cNvPr>
          <p:cNvSpPr txBox="1"/>
          <p:nvPr/>
        </p:nvSpPr>
        <p:spPr>
          <a:xfrm>
            <a:off x="1716596" y="5580199"/>
            <a:ext cx="875880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/>
              <a:t>Is it possible to leverage GPU tech in the context of electron cloud simulations?</a:t>
            </a:r>
          </a:p>
          <a:p>
            <a:pPr algn="l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80A48DC-CF24-A1B4-EA01-75004D68CACD}"/>
              </a:ext>
            </a:extLst>
          </p:cNvPr>
          <p:cNvSpPr/>
          <p:nvPr/>
        </p:nvSpPr>
        <p:spPr>
          <a:xfrm>
            <a:off x="2120113" y="1663553"/>
            <a:ext cx="7197375" cy="203919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67DCA-8022-BB28-E583-9E540E4577A9}"/>
              </a:ext>
            </a:extLst>
          </p:cNvPr>
          <p:cNvSpPr txBox="1"/>
          <p:nvPr/>
        </p:nvSpPr>
        <p:spPr>
          <a:xfrm>
            <a:off x="2018472" y="1852152"/>
            <a:ext cx="729901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2D Macroparticle code for simulating electron cloud buildup in chamber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Can be added as a beam element in </a:t>
            </a:r>
            <a:r>
              <a:rPr lang="en-US" dirty="0" err="1">
                <a:solidFill>
                  <a:srgbClr val="2F2F2F"/>
                </a:solidFill>
              </a:rPr>
              <a:t>PyHEADTAIL</a:t>
            </a:r>
            <a:r>
              <a:rPr lang="en-US" dirty="0">
                <a:solidFill>
                  <a:srgbClr val="2F2F2F"/>
                </a:solidFill>
              </a:rPr>
              <a:t> for instability simulations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Code was originally developed by Gianni in 2013 in Python 2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Lots of room for improvement and modernization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527404E-0876-6952-7420-C9295745765C}"/>
              </a:ext>
            </a:extLst>
          </p:cNvPr>
          <p:cNvSpPr/>
          <p:nvPr/>
        </p:nvSpPr>
        <p:spPr>
          <a:xfrm>
            <a:off x="2120113" y="4176871"/>
            <a:ext cx="7197375" cy="92920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AF0ECA-5ABB-867C-8B4C-28B96FD39D7B}"/>
              </a:ext>
            </a:extLst>
          </p:cNvPr>
          <p:cNvSpPr txBox="1"/>
          <p:nvPr/>
        </p:nvSpPr>
        <p:spPr>
          <a:xfrm>
            <a:off x="2018472" y="4345740"/>
            <a:ext cx="71973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Increasing usage in recent years in physics applications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Under the right circumstances, they provide massive speedups</a:t>
            </a:r>
          </a:p>
        </p:txBody>
      </p:sp>
    </p:spTree>
    <p:extLst>
      <p:ext uri="{BB962C8B-B14F-4D97-AF65-F5344CB8AC3E}">
        <p14:creationId xmlns:p14="http://schemas.microsoft.com/office/powerpoint/2010/main" val="404421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FDB1CA-5800-C9E3-C72F-9AFD71FB0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Where do the bottlenecks lie in my code?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Code profiling answers that question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 types of profilers exist: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Time each function call in the call stack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Time each line of code inside a function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Count memory allocations/transfers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65F192-188B-5611-1AE0-CE243A29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profiling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61004-3A2D-4E4B-2826-35DE38A69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1F6-1047-E44C-B8E5-93B7E8C1EB5B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9ABAA-A964-C9FB-CB35-325972032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F0174-FFDF-9C3B-0AFD-200489DB0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1BE1C91B-5D62-46E7-F0D2-4B5B598A478E}"/>
              </a:ext>
            </a:extLst>
          </p:cNvPr>
          <p:cNvSpPr/>
          <p:nvPr/>
        </p:nvSpPr>
        <p:spPr>
          <a:xfrm>
            <a:off x="504262" y="3989266"/>
            <a:ext cx="826527" cy="40603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8D9577-0C5D-B859-D1FC-BEC99133F250}"/>
              </a:ext>
            </a:extLst>
          </p:cNvPr>
          <p:cNvSpPr txBox="1"/>
          <p:nvPr/>
        </p:nvSpPr>
        <p:spPr>
          <a:xfrm>
            <a:off x="1455688" y="4053784"/>
            <a:ext cx="92482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Each type can provide useful insight into different types of bottlenecks that can exist</a:t>
            </a:r>
          </a:p>
        </p:txBody>
      </p:sp>
    </p:spTree>
    <p:extLst>
      <p:ext uri="{BB962C8B-B14F-4D97-AF65-F5344CB8AC3E}">
        <p14:creationId xmlns:p14="http://schemas.microsoft.com/office/powerpoint/2010/main" val="38517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167D1-78B9-88C5-9D1B-AB98919E4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9EACE0-DC54-2950-B686-E1BD76DF6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Profiling a buildup simulation showed the following: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Most of the computation time is spent inside two functions:</a:t>
            </a:r>
          </a:p>
          <a:p>
            <a:pPr marL="990900" lvl="2" indent="-342900"/>
            <a:r>
              <a:rPr lang="en-US" dirty="0"/>
              <a:t>The particle pusher</a:t>
            </a:r>
          </a:p>
          <a:p>
            <a:pPr marL="990900" lvl="2" indent="-342900"/>
            <a:r>
              <a:rPr lang="en-US" dirty="0"/>
              <a:t>The function that checks the position of the particles with respect to the chamber</a:t>
            </a:r>
          </a:p>
          <a:p>
            <a:pPr marL="666900" lvl="1" indent="-342900"/>
            <a:r>
              <a:rPr lang="en-US" dirty="0"/>
              <a:t>Found some inefficiencies in these functions</a:t>
            </a:r>
          </a:p>
          <a:p>
            <a:pPr marL="990900" lvl="2" indent="-342900"/>
            <a:r>
              <a:rPr lang="en-US" dirty="0"/>
              <a:t>Fixed: Sped up buildup by ~30%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Buildup is plenty fast and efficient for current use (parameter scans)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GPU acceleration is not strictly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simulations are currently the slowest and least efficient to perform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parameters → Different bottlenecks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D77891-8771-AA20-EE31-E2EE5E35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Profiling a buildup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94DCE-4168-FA26-E3D1-B8BE61157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1F6-1047-E44C-B8E5-93B7E8C1EB5B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3DA04-D206-35AE-72BF-50BC21823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B1902-2EC2-6092-3CEF-1EDE6F527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F966B8CD-2C01-2AF8-0F1E-6A687B8E00EC}"/>
              </a:ext>
            </a:extLst>
          </p:cNvPr>
          <p:cNvSpPr/>
          <p:nvPr/>
        </p:nvSpPr>
        <p:spPr>
          <a:xfrm>
            <a:off x="1145352" y="5356821"/>
            <a:ext cx="826527" cy="40603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44BC1-4DCA-37A4-16C6-AE2027D68664}"/>
              </a:ext>
            </a:extLst>
          </p:cNvPr>
          <p:cNvSpPr txBox="1"/>
          <p:nvPr/>
        </p:nvSpPr>
        <p:spPr>
          <a:xfrm>
            <a:off x="2096778" y="5421339"/>
            <a:ext cx="88056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We must profile a stability simulation and assess </a:t>
            </a:r>
          </a:p>
        </p:txBody>
      </p:sp>
    </p:spTree>
    <p:extLst>
      <p:ext uri="{BB962C8B-B14F-4D97-AF65-F5344CB8AC3E}">
        <p14:creationId xmlns:p14="http://schemas.microsoft.com/office/powerpoint/2010/main" val="368567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7E9D6A-3594-F998-B223-99BDE3BFE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GOAL: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Identify bottlenecks in instability simulations and assess whether these are GPU friendly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SETUP: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Use a realistic simulation: LHC stability simulation for dipoles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Run simulation in single threaded mode</a:t>
            </a:r>
          </a:p>
          <a:p>
            <a:pPr marL="990900" lvl="2" indent="-342900"/>
            <a:r>
              <a:rPr lang="en-US" dirty="0"/>
              <a:t>Multithreaded mode </a:t>
            </a:r>
            <a:r>
              <a:rPr lang="en-US" i="1" dirty="0"/>
              <a:t>can lead to issues</a:t>
            </a:r>
          </a:p>
          <a:p>
            <a:pPr marL="666900" lvl="1" indent="-342900"/>
            <a:r>
              <a:rPr lang="en-US" dirty="0"/>
              <a:t>System used:</a:t>
            </a:r>
          </a:p>
          <a:p>
            <a:pPr marL="990900" lvl="2" indent="-342900"/>
            <a:r>
              <a:rPr lang="en-US" dirty="0"/>
              <a:t>14c (10p+4e) M4 Pro</a:t>
            </a:r>
          </a:p>
          <a:p>
            <a:pPr marL="990900" lvl="2" indent="-342900"/>
            <a:r>
              <a:rPr lang="en-US" dirty="0"/>
              <a:t>24GB RAM</a:t>
            </a:r>
          </a:p>
          <a:p>
            <a:pPr marL="666900" lvl="1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27FEC6-DB9D-B7B5-DC3B-81717F1F2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Profiling stability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D98C7-1BC1-C1B2-9167-23DFD420E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B9CD-ADEF-2846-A247-16D7E74F735A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F76BC-8F51-A8C4-8123-F375D0A0E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18061-820B-D127-90F2-F314DAE8B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CAAFDE-A098-D4C7-874C-59B739615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Profiling stability simulations: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F127B-3137-4488-08BA-89D704A6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1B35574-0A68-6B4A-996D-9961DF8C9FBF}" type="datetime3">
              <a:rPr lang="en-US" smtClean="0"/>
              <a:t>9 October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3C9CC-4BD9-5C3E-A4D5-F08EFC817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Evangelos Katralis | Status Update on PyECLOUD Developments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7E380-0078-CE49-FD41-299917DB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67FA7E71-82FA-00E8-961B-3BE09BA2B4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7" y="964471"/>
            <a:ext cx="7865976" cy="49290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D555C6-C4E6-633E-5E86-C57625333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819" y="1059940"/>
            <a:ext cx="7772400" cy="3417726"/>
          </a:xfrm>
          <a:prstGeom prst="rect">
            <a:avLst/>
          </a:prstGeom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4527CAD2-3B02-B20C-C466-B9204E91DC58}"/>
              </a:ext>
            </a:extLst>
          </p:cNvPr>
          <p:cNvSpPr/>
          <p:nvPr/>
        </p:nvSpPr>
        <p:spPr>
          <a:xfrm rot="19679436">
            <a:off x="3411263" y="3791445"/>
            <a:ext cx="925476" cy="28144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37CB23-FBF7-BB15-4013-5111D04AF1FA}"/>
              </a:ext>
            </a:extLst>
          </p:cNvPr>
          <p:cNvSpPr/>
          <p:nvPr/>
        </p:nvSpPr>
        <p:spPr>
          <a:xfrm>
            <a:off x="3972819" y="3000894"/>
            <a:ext cx="3705929" cy="49876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Gather: 43.53%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29BDDCD-552D-B56B-434A-68E136CF6F1E}"/>
              </a:ext>
            </a:extLst>
          </p:cNvPr>
          <p:cNvSpPr/>
          <p:nvPr/>
        </p:nvSpPr>
        <p:spPr>
          <a:xfrm>
            <a:off x="8713844" y="2530588"/>
            <a:ext cx="1201027" cy="47030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Scatter: 13.83%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CC6D02B6-6BCD-EA89-5530-544BBB6FDD59}"/>
              </a:ext>
            </a:extLst>
          </p:cNvPr>
          <p:cNvSpPr/>
          <p:nvPr/>
        </p:nvSpPr>
        <p:spPr>
          <a:xfrm rot="16200000">
            <a:off x="7172513" y="2152927"/>
            <a:ext cx="797112" cy="3490572"/>
          </a:xfrm>
          <a:prstGeom prst="leftBrace">
            <a:avLst>
              <a:gd name="adj1" fmla="val 32359"/>
              <a:gd name="adj2" fmla="val 71007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38A45B-40CE-5E5D-DAE5-9F7F244740A6}"/>
              </a:ext>
            </a:extLst>
          </p:cNvPr>
          <p:cNvCxnSpPr>
            <a:cxnSpLocks/>
            <a:stCxn id="24" idx="2"/>
            <a:endCxn id="23" idx="2"/>
          </p:cNvCxnSpPr>
          <p:nvPr/>
        </p:nvCxnSpPr>
        <p:spPr>
          <a:xfrm flipH="1" flipV="1">
            <a:off x="9314358" y="3000894"/>
            <a:ext cx="1997" cy="4987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C1D9555F-D7AC-A4EF-5D41-C856F180E8FD}"/>
              </a:ext>
            </a:extLst>
          </p:cNvPr>
          <p:cNvSpPr/>
          <p:nvPr/>
        </p:nvSpPr>
        <p:spPr>
          <a:xfrm>
            <a:off x="6468450" y="4284981"/>
            <a:ext cx="3705929" cy="49876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MultiGrid</a:t>
            </a:r>
            <a:r>
              <a:rPr lang="en-US" sz="1200" b="1" dirty="0">
                <a:solidFill>
                  <a:schemeClr val="tx1"/>
                </a:solidFill>
              </a:rPr>
              <a:t> (</a:t>
            </a:r>
            <a:r>
              <a:rPr lang="en-US" sz="1200" b="1" dirty="0" err="1">
                <a:solidFill>
                  <a:schemeClr val="tx1"/>
                </a:solidFill>
              </a:rPr>
              <a:t>PyPIC</a:t>
            </a:r>
            <a:r>
              <a:rPr lang="en-US" sz="1200" b="1" dirty="0">
                <a:solidFill>
                  <a:schemeClr val="tx1"/>
                </a:solidFill>
              </a:rPr>
              <a:t>) : ~60%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28FA3D-8348-D736-DE7D-C725640B3424}"/>
              </a:ext>
            </a:extLst>
          </p:cNvPr>
          <p:cNvSpPr/>
          <p:nvPr/>
        </p:nvSpPr>
        <p:spPr>
          <a:xfrm>
            <a:off x="7742244" y="2046052"/>
            <a:ext cx="869741" cy="922137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Boris pusher: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~10%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4E6FF95-31A7-760D-E518-EA812EB30681}"/>
              </a:ext>
            </a:extLst>
          </p:cNvPr>
          <p:cNvSpPr/>
          <p:nvPr/>
        </p:nvSpPr>
        <p:spPr>
          <a:xfrm>
            <a:off x="10158115" y="2031768"/>
            <a:ext cx="869742" cy="47030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is_outside</a:t>
            </a:r>
            <a:r>
              <a:rPr lang="en-US" sz="1000" b="1" dirty="0">
                <a:solidFill>
                  <a:schemeClr val="tx1"/>
                </a:solidFill>
              </a:rPr>
              <a:t>: ~10%</a:t>
            </a: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611D15DD-B775-EF14-73E4-15A2FCB0A7A4}"/>
              </a:ext>
            </a:extLst>
          </p:cNvPr>
          <p:cNvSpPr/>
          <p:nvPr/>
        </p:nvSpPr>
        <p:spPr>
          <a:xfrm rot="5400000">
            <a:off x="9155470" y="410430"/>
            <a:ext cx="649161" cy="2605877"/>
          </a:xfrm>
          <a:prstGeom prst="leftBrace">
            <a:avLst>
              <a:gd name="adj1" fmla="val 32359"/>
              <a:gd name="adj2" fmla="val 35279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EF6B52-281C-F731-3A35-479C1A7FCAC2}"/>
              </a:ext>
            </a:extLst>
          </p:cNvPr>
          <p:cNvSpPr/>
          <p:nvPr/>
        </p:nvSpPr>
        <p:spPr>
          <a:xfrm>
            <a:off x="8572899" y="865345"/>
            <a:ext cx="2605878" cy="49876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PyECLOUD</a:t>
            </a:r>
            <a:r>
              <a:rPr lang="en-US" sz="1200" b="1" dirty="0">
                <a:solidFill>
                  <a:schemeClr val="tx1"/>
                </a:solidFill>
              </a:rPr>
              <a:t> MP handling: ~20%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3EB891-AD26-0DA5-48F1-18ED5438BCF9}"/>
              </a:ext>
            </a:extLst>
          </p:cNvPr>
          <p:cNvSpPr/>
          <p:nvPr/>
        </p:nvSpPr>
        <p:spPr>
          <a:xfrm>
            <a:off x="8456481" y="4999474"/>
            <a:ext cx="3288737" cy="894053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These 4 functions can account for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~80%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of the computation time when performing a stability simulation!</a:t>
            </a:r>
          </a:p>
        </p:txBody>
      </p:sp>
    </p:spTree>
    <p:extLst>
      <p:ext uri="{BB962C8B-B14F-4D97-AF65-F5344CB8AC3E}">
        <p14:creationId xmlns:p14="http://schemas.microsoft.com/office/powerpoint/2010/main" val="373356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A52911-41C6-7BAB-3C80-F82A32695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065742"/>
          </a:xfrm>
        </p:spPr>
        <p:txBody>
          <a:bodyPr/>
          <a:lstStyle/>
          <a:p>
            <a:pPr algn="ctr"/>
            <a:r>
              <a:rPr lang="en-US" dirty="0"/>
              <a:t>Is GPU acceleration possible for a stability simulation with electron clouds?</a:t>
            </a:r>
          </a:p>
          <a:p>
            <a:pPr algn="ctr"/>
            <a:r>
              <a:rPr lang="en-US" sz="1600" b="0" dirty="0"/>
              <a:t>or (equivalently)</a:t>
            </a:r>
          </a:p>
          <a:p>
            <a:pPr algn="ctr"/>
            <a:r>
              <a:rPr lang="en-US" sz="2100" b="1" dirty="0"/>
              <a:t>Can we parallelize these 4 functions?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85ECF9-8FBA-7357-E3C4-196583BE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Feasibility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DF630-D4C0-6FA0-939C-F14D2666C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337-479E-5D41-B5D2-91E6F45D629E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205E8-A584-431B-730B-4B6966623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C200B-2F97-3B6C-EDFE-3F8B392A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CC6A1C-793D-61FF-177D-2F1C82FE1ADA}"/>
              </a:ext>
            </a:extLst>
          </p:cNvPr>
          <p:cNvSpPr txBox="1"/>
          <p:nvPr/>
        </p:nvSpPr>
        <p:spPr>
          <a:xfrm>
            <a:off x="5531089" y="2742936"/>
            <a:ext cx="11298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answer: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AD2A20-426F-01AF-5A77-DDD37B1C4920}"/>
              </a:ext>
            </a:extLst>
          </p:cNvPr>
          <p:cNvSpPr txBox="1"/>
          <p:nvPr/>
        </p:nvSpPr>
        <p:spPr>
          <a:xfrm>
            <a:off x="5814687" y="3035616"/>
            <a:ext cx="6994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Yes!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AC854-4BFA-C3C7-C322-C14C497966FD}"/>
              </a:ext>
            </a:extLst>
          </p:cNvPr>
          <p:cNvSpPr txBox="1"/>
          <p:nvPr/>
        </p:nvSpPr>
        <p:spPr>
          <a:xfrm>
            <a:off x="5628486" y="3451407"/>
            <a:ext cx="103242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(at least in theory)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351BFC-9221-E3A3-7A96-6FE553FD92BB}"/>
              </a:ext>
            </a:extLst>
          </p:cNvPr>
          <p:cNvSpPr txBox="1"/>
          <p:nvPr/>
        </p:nvSpPr>
        <p:spPr>
          <a:xfrm>
            <a:off x="407986" y="3754154"/>
            <a:ext cx="11376025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Quick look at the code suggests that: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Gather and scatter perform grid-particle interactions in a way that is parallelizable (per particle operations)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There </a:t>
            </a:r>
            <a:r>
              <a:rPr lang="en-US" sz="1600" i="1" dirty="0">
                <a:solidFill>
                  <a:schemeClr val="bg2">
                    <a:lumMod val="10000"/>
                  </a:schemeClr>
                </a:solidFill>
              </a:rPr>
              <a:t>will be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some branching, but should be OK for some initial tests</a:t>
            </a:r>
            <a:endParaRPr lang="en-US" sz="1600" i="1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Boris Particle Pusher is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easily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parallelizable: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Simple loop over particles and update coordinates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is_outside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function is also parallelizable: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Evidenced by comments in the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cython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code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7F53C71-4525-2DC2-9DF6-23769C40FFE9}"/>
              </a:ext>
            </a:extLst>
          </p:cNvPr>
          <p:cNvSpPr/>
          <p:nvPr/>
        </p:nvSpPr>
        <p:spPr>
          <a:xfrm>
            <a:off x="653776" y="5681565"/>
            <a:ext cx="983152" cy="36512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FDBA11-9B89-1221-1EDC-65E85469A64F}"/>
              </a:ext>
            </a:extLst>
          </p:cNvPr>
          <p:cNvSpPr txBox="1"/>
          <p:nvPr/>
        </p:nvSpPr>
        <p:spPr>
          <a:xfrm>
            <a:off x="1753173" y="5725628"/>
            <a:ext cx="34032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GPUs are at least worth a shot!</a:t>
            </a:r>
          </a:p>
        </p:txBody>
      </p:sp>
    </p:spTree>
    <p:extLst>
      <p:ext uri="{BB962C8B-B14F-4D97-AF65-F5344CB8AC3E}">
        <p14:creationId xmlns:p14="http://schemas.microsoft.com/office/powerpoint/2010/main" val="312443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44BA8B-1FB7-6C12-2BB4-ABF9B3CF6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Target GPU platform: Nvidia. Why?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Development is more simplified via CUDA and integration with python is very easy via </a:t>
            </a:r>
            <a:r>
              <a:rPr lang="en-US" dirty="0" err="1"/>
              <a:t>CuPy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PyECLOUD</a:t>
            </a:r>
            <a:r>
              <a:rPr lang="en-US" dirty="0"/>
              <a:t> already heavily uses </a:t>
            </a:r>
            <a:r>
              <a:rPr lang="en-US" dirty="0" err="1"/>
              <a:t>numpy</a:t>
            </a:r>
            <a:r>
              <a:rPr lang="en-US" dirty="0"/>
              <a:t> and </a:t>
            </a:r>
            <a:r>
              <a:rPr lang="en-US" dirty="0" err="1"/>
              <a:t>scipy</a:t>
            </a:r>
            <a:r>
              <a:rPr lang="en-US" dirty="0"/>
              <a:t> functions, which often have drop-in </a:t>
            </a:r>
            <a:r>
              <a:rPr lang="en-US" dirty="0" err="1"/>
              <a:t>CuPy</a:t>
            </a:r>
            <a:r>
              <a:rPr lang="en-US" dirty="0"/>
              <a:t> equivalents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Back-and-forth data transfer between CPU and GPU is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costly</a:t>
            </a:r>
          </a:p>
          <a:p>
            <a:pPr marL="666900" lvl="1" indent="-342900"/>
            <a:r>
              <a:rPr lang="en-US" dirty="0"/>
              <a:t>Often costly enough to </a:t>
            </a:r>
            <a:r>
              <a:rPr lang="en-US" dirty="0" err="1"/>
              <a:t>outweight</a:t>
            </a:r>
            <a:r>
              <a:rPr lang="en-US" dirty="0"/>
              <a:t> the speedup offered by running on the GPU (as will be shown later)</a:t>
            </a:r>
          </a:p>
          <a:p>
            <a:pPr marL="666900" lvl="1" indent="-342900"/>
            <a:r>
              <a:rPr lang="en-US" dirty="0"/>
              <a:t>Goal → </a:t>
            </a:r>
            <a:r>
              <a:rPr lang="en-US" b="1" dirty="0"/>
              <a:t>Keep all the data on the GPU and only transfer when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absolutely necessary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10A4D4-FB47-3A2F-AFE0-FDA7CC61E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PyECLOUD</a:t>
            </a:r>
            <a:r>
              <a:rPr lang="en-US" dirty="0"/>
              <a:t> on GPU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A17F8-3540-AB74-0F27-8E069087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9784-E6F8-4E44-B954-90C52F9EDD39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101DA-4562-74BA-104F-E642FCB0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1B1E0-4172-6858-5B43-6543CA9AF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1B5082A-421A-D04A-44C8-E8FDD0B784B7}"/>
              </a:ext>
            </a:extLst>
          </p:cNvPr>
          <p:cNvSpPr/>
          <p:nvPr/>
        </p:nvSpPr>
        <p:spPr>
          <a:xfrm>
            <a:off x="829780" y="4674033"/>
            <a:ext cx="1773165" cy="6957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5B8E1-3656-55F4-26CA-F879733DB416}"/>
              </a:ext>
            </a:extLst>
          </p:cNvPr>
          <p:cNvSpPr txBox="1"/>
          <p:nvPr/>
        </p:nvSpPr>
        <p:spPr>
          <a:xfrm>
            <a:off x="2705823" y="4883429"/>
            <a:ext cx="60295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Start small: Get a buildup simulation to run on the GPU</a:t>
            </a:r>
          </a:p>
        </p:txBody>
      </p:sp>
    </p:spTree>
    <p:extLst>
      <p:ext uri="{BB962C8B-B14F-4D97-AF65-F5344CB8AC3E}">
        <p14:creationId xmlns:p14="http://schemas.microsoft.com/office/powerpoint/2010/main" val="251628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14281A-B5D9-1A00-77E6-1E88679B3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Physics: Simulation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Heat Load study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Dipole Instability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Software Development: </a:t>
            </a:r>
            <a:r>
              <a:rPr lang="en-US" dirty="0" err="1"/>
              <a:t>PyECLOUD</a:t>
            </a:r>
            <a:r>
              <a:rPr lang="en-US" dirty="0"/>
              <a:t> and GPU experiments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Code profiling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GPU acceleration potential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Experiments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Future prospects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6FDE42-DF9A-C0B7-EDEA-437DFD28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F86F5-C3F8-8894-E0FD-E3ABB4A35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E1624-CA42-BFC1-D830-FB9B08AF7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6EC60-0C51-B12F-3756-9A8CEC020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3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929A0B-80B2-CC75-0BD0-13E1B6B0A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4117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Swap out NumPy for </a:t>
            </a:r>
            <a:r>
              <a:rPr lang="en-US" sz="1800" b="0" dirty="0" err="1"/>
              <a:t>CuPy</a:t>
            </a:r>
            <a:r>
              <a:rPr lang="en-US" sz="1800" b="0" dirty="0"/>
              <a:t> for rapid prototyping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Should be simple, right?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E137B9-A68A-DABF-87EC-EDB451FCF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attempt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6330F-21CC-19CF-D5DC-C0B91E73B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16D80-14C5-BC41-B71A-660668D4D49C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D6C19-46AB-92C4-F62C-C07F861C7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5F711-1FF5-006F-E76B-935274EE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E7D63A-FF1A-BB50-77AA-041D74253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726" y="1745702"/>
            <a:ext cx="3172266" cy="19612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86C379-D105-C9F7-9FEF-ECD8890072C5}"/>
              </a:ext>
            </a:extLst>
          </p:cNvPr>
          <p:cNvSpPr txBox="1"/>
          <p:nvPr/>
        </p:nvSpPr>
        <p:spPr>
          <a:xfrm>
            <a:off x="407987" y="3937767"/>
            <a:ext cx="1159609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CuPy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is </a:t>
            </a: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usually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a drop-in replacement for NumPy, but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not always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Some functions that exist in NumPy/SciPy don’t exist in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CuPy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or they don’t behave identically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Such functions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are used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PyECLOUD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/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PyPIC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PyECLOUD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PyPIC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often use custom functions implemented in C/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Cython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/Fortran, which will have to be rewritten and can often not be implemented using ready-made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CuPy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functions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DA9A313-F55F-4D3D-151F-E37480D21C0D}"/>
              </a:ext>
            </a:extLst>
          </p:cNvPr>
          <p:cNvSpPr/>
          <p:nvPr/>
        </p:nvSpPr>
        <p:spPr>
          <a:xfrm>
            <a:off x="481517" y="5417188"/>
            <a:ext cx="1773165" cy="69579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Outlook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DECAEB-1237-97A6-B083-558E05F76370}"/>
              </a:ext>
            </a:extLst>
          </p:cNvPr>
          <p:cNvSpPr txBox="1"/>
          <p:nvPr/>
        </p:nvSpPr>
        <p:spPr>
          <a:xfrm>
            <a:off x="2357560" y="5488085"/>
            <a:ext cx="94264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Getting a full buildup simulation running on the GPU requires more development time. We can change our approach for a simple proof of concept</a:t>
            </a:r>
          </a:p>
        </p:txBody>
      </p:sp>
    </p:spTree>
    <p:extLst>
      <p:ext uri="{BB962C8B-B14F-4D97-AF65-F5344CB8AC3E}">
        <p14:creationId xmlns:p14="http://schemas.microsoft.com/office/powerpoint/2010/main" val="217744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08FF92-940A-2788-037B-2EBAB38D2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Start by porting only the most computationally heavy functions on the GPU</a:t>
            </a:r>
          </a:p>
          <a:p>
            <a:pPr algn="ctr"/>
            <a:r>
              <a:rPr lang="en-US" sz="1800" b="0" dirty="0">
                <a:solidFill>
                  <a:schemeClr val="tx1"/>
                </a:solidFill>
              </a:rPr>
              <a:t>Run GPU functions alongside the CPU functions over the course of a simulation</a:t>
            </a:r>
          </a:p>
          <a:p>
            <a:pPr algn="ctr"/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Focus on only one part of the code at a time </a:t>
            </a:r>
            <a:r>
              <a:rPr lang="en-US" sz="1800" dirty="0"/>
              <a:t>→ Less Errors</a:t>
            </a: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Time</a:t>
            </a:r>
            <a:r>
              <a:rPr lang="en-US" sz="1800" b="0" dirty="0"/>
              <a:t> GPU functions alongside CPU functions using </a:t>
            </a:r>
            <a:r>
              <a:rPr lang="en-US" sz="1800" b="0" dirty="0" err="1"/>
              <a:t>line_profiler</a:t>
            </a: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Verify</a:t>
            </a:r>
            <a:r>
              <a:rPr lang="en-US" sz="1800" b="0" dirty="0"/>
              <a:t> functions using realistic data generated during a simulation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Estimate</a:t>
            </a:r>
            <a:r>
              <a:rPr lang="en-US" sz="1800" b="0" dirty="0"/>
              <a:t> cost of the data transfers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51BD45-A437-5418-EAE8-D806529DC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Attempt #2: Proof of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D8574-738A-2789-C414-93C4510EA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CEBA0-86CF-5D4B-923B-0EF69B96B326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EC799-9098-13F1-1D6E-5DDF31AB8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E2B04-1DCF-9824-CEEE-D7782EFA4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264FDCD-3678-4292-0387-3AF10CD95F11}"/>
              </a:ext>
            </a:extLst>
          </p:cNvPr>
          <p:cNvSpPr/>
          <p:nvPr/>
        </p:nvSpPr>
        <p:spPr>
          <a:xfrm>
            <a:off x="7468949" y="2718922"/>
            <a:ext cx="318133" cy="1448475"/>
          </a:xfrm>
          <a:prstGeom prst="rightBrace">
            <a:avLst>
              <a:gd name="adj1" fmla="val 52298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 Arrow 12">
            <a:extLst>
              <a:ext uri="{FF2B5EF4-FFF2-40B4-BE49-F238E27FC236}">
                <a16:creationId xmlns:a16="http://schemas.microsoft.com/office/drawing/2014/main" id="{21D1AD50-16EF-AD4E-B369-0C05B0A6BBD2}"/>
              </a:ext>
            </a:extLst>
          </p:cNvPr>
          <p:cNvSpPr/>
          <p:nvPr/>
        </p:nvSpPr>
        <p:spPr>
          <a:xfrm rot="10800000">
            <a:off x="7932738" y="2217214"/>
            <a:ext cx="855212" cy="1448476"/>
          </a:xfrm>
          <a:prstGeom prst="bentArrow">
            <a:avLst>
              <a:gd name="adj1" fmla="val 14592"/>
              <a:gd name="adj2" fmla="val 25000"/>
              <a:gd name="adj3" fmla="val 25000"/>
              <a:gd name="adj4" fmla="val 43750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2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D03812-53EB-D7ED-8E45-7457D935D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setup (old gaming laptop):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Intel Core i5-8300H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8GB RAM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Nvidia GeForce GTX1060 3GB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Hardware is admittedly sub-optimal, but should give us an indication of the expected speed-up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Single-threaded CPU performance should be on par (or even better) than the low-clock Xeon/EPYC CPUs used in many clusters where simulations are currently being deployed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A4AB6B-91DE-FDEA-1800-08A22DDA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development/testing platform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95BF-1B96-369A-0DA6-622D9887C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C51F9-38B4-5D47-96D9-5A177DC67054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556E-085D-535C-B5E5-BB4131403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706C9-E1DF-37CD-CB66-3671A303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0D868F89-6A0C-C086-A27D-EE133CE5C2EE}"/>
              </a:ext>
            </a:extLst>
          </p:cNvPr>
          <p:cNvSpPr/>
          <p:nvPr/>
        </p:nvSpPr>
        <p:spPr>
          <a:xfrm flipH="1" flipV="1">
            <a:off x="10899972" y="3551836"/>
            <a:ext cx="489898" cy="1432857"/>
          </a:xfrm>
          <a:prstGeom prst="bentArrow">
            <a:avLst>
              <a:gd name="adj1" fmla="val 13437"/>
              <a:gd name="adj2" fmla="val 25000"/>
              <a:gd name="adj3" fmla="val 25000"/>
              <a:gd name="adj4" fmla="val 75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4BAB43-1309-9092-FB55-C2183B0A81B7}"/>
              </a:ext>
            </a:extLst>
          </p:cNvPr>
          <p:cNvSpPr txBox="1"/>
          <p:nvPr/>
        </p:nvSpPr>
        <p:spPr>
          <a:xfrm>
            <a:off x="8988876" y="4707694"/>
            <a:ext cx="18081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More on that later</a:t>
            </a:r>
          </a:p>
        </p:txBody>
      </p:sp>
    </p:spTree>
    <p:extLst>
      <p:ext uri="{BB962C8B-B14F-4D97-AF65-F5344CB8AC3E}">
        <p14:creationId xmlns:p14="http://schemas.microsoft.com/office/powerpoint/2010/main" val="126905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B602D4-0256-E3DA-2C06-48628A0DB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8481628" cy="460851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First attempt: </a:t>
            </a: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boris_c_function</a:t>
            </a:r>
            <a:endParaRPr lang="en-US" b="0" dirty="0">
              <a:highlight>
                <a:srgbClr val="C0C0C0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Performs per particle operations to update position and momentum of all macroparticles in </a:t>
            </a:r>
            <a:r>
              <a:rPr lang="en-US" dirty="0" err="1"/>
              <a:t>ecloud</a:t>
            </a:r>
            <a:r>
              <a:rPr lang="en-US" dirty="0"/>
              <a:t> simulation</a:t>
            </a:r>
          </a:p>
          <a:p>
            <a:pPr marL="990900" lvl="2" indent="-342900"/>
            <a:r>
              <a:rPr lang="en-US" dirty="0"/>
              <a:t>Very easy to parallelize!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Initial attempt: </a:t>
            </a:r>
            <a:r>
              <a:rPr lang="en-US" b="0" dirty="0"/>
              <a:t>Vectorize the function and use ready-made </a:t>
            </a:r>
            <a:r>
              <a:rPr lang="en-US" b="0" dirty="0" err="1"/>
              <a:t>CuPy</a:t>
            </a:r>
            <a:r>
              <a:rPr lang="en-US" b="0" dirty="0"/>
              <a:t> functions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Result: Not good, very slow (over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3x slower </a:t>
            </a:r>
            <a:r>
              <a:rPr lang="en-US" dirty="0"/>
              <a:t>than running on CPU) </a:t>
            </a:r>
            <a:r>
              <a:rPr lang="en-US" dirty="0">
                <a:sym typeface="Wingdings" pitchFamily="2" charset="2"/>
              </a:rPr>
              <a:t>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What went wrong?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Using ready made </a:t>
            </a:r>
            <a:r>
              <a:rPr lang="en-US" dirty="0" err="1">
                <a:sym typeface="Wingdings" pitchFamily="2" charset="2"/>
              </a:rPr>
              <a:t>CuPy</a:t>
            </a:r>
            <a:r>
              <a:rPr lang="en-US" dirty="0">
                <a:sym typeface="Wingdings" pitchFamily="2" charset="2"/>
              </a:rPr>
              <a:t> functions means that we have many intermediate kernel launches for each operation we perform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This approach also requires many intermediate array allocations in global memory </a:t>
            </a:r>
            <a:r>
              <a:rPr lang="en-US" dirty="0"/>
              <a:t>→ </a:t>
            </a:r>
            <a:r>
              <a:rPr lang="en-US" b="1" dirty="0"/>
              <a:t>SLOW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Solution?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Write a custom CUDA function and interface with </a:t>
            </a:r>
            <a:r>
              <a:rPr lang="en-US" dirty="0" err="1"/>
              <a:t>CuPy</a:t>
            </a:r>
            <a:r>
              <a:rPr lang="en-US" dirty="0"/>
              <a:t> via </a:t>
            </a:r>
            <a:r>
              <a:rPr lang="en-US" dirty="0" err="1"/>
              <a:t>RawModule</a:t>
            </a:r>
            <a:r>
              <a:rPr lang="en-US" dirty="0"/>
              <a:t> and </a:t>
            </a:r>
            <a:r>
              <a:rPr lang="en-US" dirty="0" err="1"/>
              <a:t>RawKernel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ABA2C5-9E39-0D95-F7E2-A6856D5EA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Translating from CPU to GPU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03A96-D171-30B1-785B-95794B64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97-27E3-9048-9965-6AD58A7EE216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1ED2A-C1BE-9DBA-F349-40D97F773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A31EC-2A3D-1829-0E0D-0BC5AFF1D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E6A916-E171-DD5C-D000-0613DA3213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61" t="3136" r="6978" b="2911"/>
          <a:stretch>
            <a:fillRect/>
          </a:stretch>
        </p:blipFill>
        <p:spPr>
          <a:xfrm>
            <a:off x="9481926" y="0"/>
            <a:ext cx="2710074" cy="631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8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B53962-9D0B-88FF-1423-D8F94272B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Expectation: This approach should yield the expected performance benefits. Why?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We can optimize further: Launch one kernel per MP and perform the operations we need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Keep relevant data in registers and only access global memory when absolutely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Reality: It works! </a:t>
            </a:r>
            <a:r>
              <a:rPr lang="en-US" dirty="0">
                <a:sym typeface="Wingdings" pitchFamily="2" charset="2"/>
              </a:rPr>
              <a:t>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Wrote a custom kernel and built a python wrapper around it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The result was an </a:t>
            </a:r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over 40x speedup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compared to the CPU version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Bonus: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This gave us an idea of the data transfer cost between the CPU and GPU</a:t>
            </a:r>
          </a:p>
          <a:p>
            <a:pPr marL="990900" lvl="2" indent="-342900"/>
            <a:r>
              <a:rPr lang="en-US" dirty="0">
                <a:sym typeface="Wingdings" pitchFamily="2" charset="2"/>
              </a:rPr>
              <a:t>The CPU function takes ~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2000 seconds</a:t>
            </a:r>
          </a:p>
          <a:p>
            <a:pPr marL="990900" lvl="2" indent="-342900"/>
            <a:r>
              <a:rPr lang="en-US" dirty="0">
                <a:sym typeface="Wingdings" pitchFamily="2" charset="2"/>
              </a:rPr>
              <a:t>The GPU function takes ~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40 seconds</a:t>
            </a:r>
          </a:p>
          <a:p>
            <a:pPr marL="990900" lvl="2" indent="-342900"/>
            <a:r>
              <a:rPr lang="en-US" dirty="0">
                <a:sym typeface="Wingdings" pitchFamily="2" charset="2"/>
              </a:rPr>
              <a:t>Transfers take ~400 in each direction (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~800 total</a:t>
            </a:r>
            <a:r>
              <a:rPr lang="en-US" dirty="0">
                <a:sym typeface="Wingdings" pitchFamily="2" charset="2"/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7EAE40-D7E9-A4F8-9D3E-E61D7AE8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Boris Tracker CUDA Kernel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D7012-E4C9-22C3-D27A-EA0A7FDC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043A-C328-5747-8ADA-B97F020835D9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888A9-08E7-3A91-55A9-C98B68DF3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Evangelos Katralis | Status Update on </a:t>
            </a:r>
            <a:r>
              <a:rPr lang="en-US" dirty="0" err="1"/>
              <a:t>PyECLOUD</a:t>
            </a:r>
            <a:r>
              <a:rPr lang="en-US" dirty="0"/>
              <a:t> Developments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00EF6-B696-BF7B-DF53-7E4A075CE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B70D3D3-EC2E-5C72-90D3-F015E99BC4C1}"/>
              </a:ext>
            </a:extLst>
          </p:cNvPr>
          <p:cNvSpPr/>
          <p:nvPr/>
        </p:nvSpPr>
        <p:spPr>
          <a:xfrm>
            <a:off x="6215170" y="4682003"/>
            <a:ext cx="254382" cy="935025"/>
          </a:xfrm>
          <a:prstGeom prst="rightBrace">
            <a:avLst>
              <a:gd name="adj1" fmla="val 6509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44763-3F2C-9B57-3302-788F863A7F34}"/>
              </a:ext>
            </a:extLst>
          </p:cNvPr>
          <p:cNvSpPr txBox="1"/>
          <p:nvPr/>
        </p:nvSpPr>
        <p:spPr>
          <a:xfrm>
            <a:off x="6632783" y="4872516"/>
            <a:ext cx="48153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Numbers based on a buildup simulation and represent total amount of computation time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EB2F0F92-555A-8DA3-A31D-1D82AC9C9D30}"/>
              </a:ext>
            </a:extLst>
          </p:cNvPr>
          <p:cNvSpPr/>
          <p:nvPr/>
        </p:nvSpPr>
        <p:spPr>
          <a:xfrm>
            <a:off x="577833" y="5803551"/>
            <a:ext cx="762830" cy="30296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A763C6-73F7-DD0C-C261-48E6963677AE}"/>
              </a:ext>
            </a:extLst>
          </p:cNvPr>
          <p:cNvSpPr txBox="1"/>
          <p:nvPr/>
        </p:nvSpPr>
        <p:spPr>
          <a:xfrm>
            <a:off x="1424585" y="5862702"/>
            <a:ext cx="5923912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This confirms that the gain in speed is offset by the cost of the data transfers </a:t>
            </a:r>
          </a:p>
        </p:txBody>
      </p:sp>
    </p:spTree>
    <p:extLst>
      <p:ext uri="{BB962C8B-B14F-4D97-AF65-F5344CB8AC3E}">
        <p14:creationId xmlns:p14="http://schemas.microsoft.com/office/powerpoint/2010/main" val="301420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A3B686-B563-2A38-7CFA-91DA3F5DE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Motivated by the success of the initial test, I looked into porting more computationally heavy or frequently used functions to custom GPU Kernels: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int_field_for</a:t>
            </a:r>
            <a:r>
              <a:rPr lang="en-US" dirty="0">
                <a:cs typeface="Consolas" panose="020B0609020204030204" pitchFamily="49" charset="0"/>
              </a:rPr>
              <a:t> </a:t>
            </a:r>
            <a:r>
              <a:rPr lang="en-US" dirty="0"/>
              <a:t>function in </a:t>
            </a:r>
            <a:r>
              <a:rPr lang="en-US" dirty="0" err="1"/>
              <a:t>PyPIC</a:t>
            </a:r>
            <a:r>
              <a:rPr lang="en-US" dirty="0"/>
              <a:t>-Gather:</a:t>
            </a:r>
          </a:p>
          <a:p>
            <a:pPr marL="990900" lvl="2" indent="-342900"/>
            <a:r>
              <a:rPr lang="en-US" dirty="0"/>
              <a:t>Interpolates the field at MP-locations. Simple for loop with some branching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compute_rho</a:t>
            </a:r>
            <a:r>
              <a:rPr lang="en-US" dirty="0">
                <a:cs typeface="Consolas" panose="020B0609020204030204" pitchFamily="49" charset="0"/>
              </a:rPr>
              <a:t> </a:t>
            </a:r>
            <a:r>
              <a:rPr lang="en-US" dirty="0"/>
              <a:t>function in </a:t>
            </a:r>
            <a:r>
              <a:rPr lang="en-US" dirty="0" err="1"/>
              <a:t>PyPIC</a:t>
            </a:r>
            <a:r>
              <a:rPr lang="en-US" dirty="0"/>
              <a:t>-Scatter:</a:t>
            </a:r>
          </a:p>
          <a:p>
            <a:pPr marL="990900" lvl="2" indent="-342900"/>
            <a:r>
              <a:rPr lang="en-US" dirty="0"/>
              <a:t>Scatters MPs onto the grid by distributing their charge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compute_hist</a:t>
            </a:r>
            <a:r>
              <a:rPr lang="en-US" dirty="0">
                <a:cs typeface="Consolas" panose="020B0609020204030204" pitchFamily="49" charset="0"/>
              </a:rPr>
              <a:t> </a:t>
            </a:r>
            <a:r>
              <a:rPr lang="en-US" dirty="0"/>
              <a:t>function:</a:t>
            </a:r>
          </a:p>
          <a:p>
            <a:pPr marL="990900" lvl="2" indent="-342900"/>
            <a:r>
              <a:rPr lang="en-US" dirty="0"/>
              <a:t>Distributes different MP properties in different bins of a histogram</a:t>
            </a:r>
          </a:p>
          <a:p>
            <a:pPr marL="666900" lvl="1" indent="-342900"/>
            <a:r>
              <a:rPr lang="en-US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is_outside</a:t>
            </a:r>
            <a:r>
              <a:rPr lang="en-US" dirty="0">
                <a:cs typeface="Consolas" panose="020B0609020204030204" pitchFamily="49" charset="0"/>
              </a:rPr>
              <a:t> </a:t>
            </a:r>
            <a:r>
              <a:rPr lang="en-US" dirty="0"/>
              <a:t>function in </a:t>
            </a:r>
            <a:r>
              <a:rPr lang="en-US" dirty="0" err="1"/>
              <a:t>PyECLOUD</a:t>
            </a:r>
            <a:r>
              <a:rPr lang="en-US" dirty="0"/>
              <a:t>:</a:t>
            </a:r>
          </a:p>
          <a:p>
            <a:pPr marL="990900" lvl="2" indent="-342900"/>
            <a:r>
              <a:rPr lang="en-US" dirty="0" err="1"/>
              <a:t>Calclulates</a:t>
            </a:r>
            <a:r>
              <a:rPr lang="en-US" dirty="0"/>
              <a:t> whether each macroparticle is inside or outside the chamber</a:t>
            </a:r>
          </a:p>
          <a:p>
            <a:pPr marL="666900" lvl="1" indent="-342900"/>
            <a:endParaRPr lang="en-US" dirty="0"/>
          </a:p>
          <a:p>
            <a:pPr marL="666900" lvl="1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1AA630-83C0-6D7D-252C-86F5E140D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Custom Kernels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2999F-20E5-A747-B21C-DD49D2991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059E-04CC-BB40-9BE9-65DF7DBBAB6F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C245A-350C-245A-F755-9EAF7675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69A5C-DF1D-BD32-B2EF-F4D4BFA2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4303F62-2D00-99D8-DD54-2712984E0A40}"/>
              </a:ext>
            </a:extLst>
          </p:cNvPr>
          <p:cNvSpPr/>
          <p:nvPr/>
        </p:nvSpPr>
        <p:spPr>
          <a:xfrm>
            <a:off x="8566483" y="2268813"/>
            <a:ext cx="474389" cy="2076306"/>
          </a:xfrm>
          <a:prstGeom prst="rightBrace">
            <a:avLst>
              <a:gd name="adj1" fmla="val 5773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1CA022-543B-D3B2-E662-D95EB15A7AFD}"/>
              </a:ext>
            </a:extLst>
          </p:cNvPr>
          <p:cNvSpPr txBox="1"/>
          <p:nvPr/>
        </p:nvSpPr>
        <p:spPr>
          <a:xfrm>
            <a:off x="9150876" y="3168466"/>
            <a:ext cx="2069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Originally Fortran77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4C208B9-CB81-F9BD-5885-F0A4E2EA060E}"/>
              </a:ext>
            </a:extLst>
          </p:cNvPr>
          <p:cNvSpPr/>
          <p:nvPr/>
        </p:nvSpPr>
        <p:spPr>
          <a:xfrm>
            <a:off x="8566483" y="4408101"/>
            <a:ext cx="246728" cy="680734"/>
          </a:xfrm>
          <a:prstGeom prst="rightBrace">
            <a:avLst>
              <a:gd name="adj1" fmla="val 5773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D9721E-63B4-2028-1B52-A615DFDA5869}"/>
              </a:ext>
            </a:extLst>
          </p:cNvPr>
          <p:cNvSpPr txBox="1"/>
          <p:nvPr/>
        </p:nvSpPr>
        <p:spPr>
          <a:xfrm>
            <a:off x="8988876" y="4609968"/>
            <a:ext cx="17477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Originally </a:t>
            </a:r>
            <a:r>
              <a:rPr lang="en-US" dirty="0" err="1"/>
              <a:t>Cython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7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59C25-8010-E1AB-6CC7-54C3ACD12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srgbClr val="2F2F2F"/>
                </a:solidFill>
                <a:latin typeface="Arial"/>
              </a:rPr>
              <a:t>B</a:t>
            </a:r>
            <a:r>
              <a:rPr kumimoji="0" lang="en-US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enchmarked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CUDA implementations using</a:t>
            </a:r>
            <a:r>
              <a:rPr kumimoji="0" lang="en-US" sz="2100" b="1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</a:t>
            </a:r>
            <a:r>
              <a:rPr kumimoji="0" lang="en-US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Ecloud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stability simulation for 10 turns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boris_c_function</a:t>
            </a:r>
            <a:r>
              <a:rPr lang="en-US" b="0" dirty="0"/>
              <a:t>: </a:t>
            </a:r>
            <a:r>
              <a:rPr lang="en-US" b="0" dirty="0">
                <a:solidFill>
                  <a:srgbClr val="00B050"/>
                </a:solidFill>
              </a:rPr>
              <a:t>93x speedup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int_field_for</a:t>
            </a:r>
            <a:r>
              <a:rPr lang="en-US" b="0" dirty="0"/>
              <a:t>: </a:t>
            </a:r>
            <a:r>
              <a:rPr lang="en-US" b="0" dirty="0">
                <a:solidFill>
                  <a:srgbClr val="00B050"/>
                </a:solidFill>
              </a:rPr>
              <a:t>17x speedup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is_outside</a:t>
            </a:r>
            <a:r>
              <a:rPr lang="en-US" b="0" dirty="0"/>
              <a:t>: </a:t>
            </a:r>
            <a:r>
              <a:rPr lang="en-US" b="0" dirty="0">
                <a:solidFill>
                  <a:srgbClr val="00B050"/>
                </a:solidFill>
              </a:rPr>
              <a:t>70x speedup </a:t>
            </a:r>
            <a:r>
              <a:rPr lang="en-US" sz="800" b="0" dirty="0"/>
              <a:t>(needs debugging though)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compute_rho</a:t>
            </a:r>
            <a:r>
              <a:rPr lang="en-US" b="0" dirty="0"/>
              <a:t>: </a:t>
            </a:r>
            <a:r>
              <a:rPr lang="en-US" b="0" dirty="0">
                <a:solidFill>
                  <a:srgbClr val="00B050"/>
                </a:solidFill>
              </a:rPr>
              <a:t>108x speedup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highlight>
                  <a:srgbClr val="C0C0C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compute_hist</a:t>
            </a:r>
            <a:r>
              <a:rPr lang="en-US" b="0" dirty="0"/>
              <a:t>: </a:t>
            </a:r>
            <a:r>
              <a:rPr lang="en-US" b="0" dirty="0">
                <a:solidFill>
                  <a:schemeClr val="accent3">
                    <a:lumMod val="75000"/>
                  </a:schemeClr>
                </a:solidFill>
              </a:rPr>
              <a:t>5x slowdown </a:t>
            </a:r>
            <a:r>
              <a:rPr lang="en-US" b="0" dirty="0"/>
              <a:t>in stability simulation </a:t>
            </a:r>
            <a:r>
              <a:rPr lang="en-US" b="0" dirty="0">
                <a:sym typeface="Wingdings" pitchFamily="2" charset="2"/>
              </a:rPr>
              <a:t> (albeit </a:t>
            </a:r>
            <a:r>
              <a:rPr lang="en-US" b="0" dirty="0">
                <a:solidFill>
                  <a:srgbClr val="00B050"/>
                </a:solidFill>
              </a:rPr>
              <a:t>2x speedup </a:t>
            </a:r>
            <a:r>
              <a:rPr lang="en-US" b="0" dirty="0"/>
              <a:t>in buildup)</a:t>
            </a:r>
          </a:p>
          <a:p>
            <a:pPr marL="666900" lvl="1" indent="-342900"/>
            <a:r>
              <a:rPr lang="en-US" dirty="0"/>
              <a:t>Admittedly naïve implementation</a:t>
            </a:r>
          </a:p>
          <a:p>
            <a:pPr marL="990900" lvl="2" indent="-342900"/>
            <a:r>
              <a:rPr lang="en-US" dirty="0"/>
              <a:t>Simply use atomic operations to add values to histogram → Can be sped up with faster algorithms</a:t>
            </a:r>
          </a:p>
          <a:p>
            <a:pPr marL="666900" lvl="1" indent="-342900"/>
            <a:r>
              <a:rPr lang="en-US" dirty="0"/>
              <a:t>Consideration: This function is often used for output data that needs to be saved. </a:t>
            </a:r>
          </a:p>
          <a:p>
            <a:pPr marL="990900" lvl="2" indent="-342900"/>
            <a:r>
              <a:rPr lang="en-US" dirty="0"/>
              <a:t>We can reconsider whether that data is needed or not</a:t>
            </a:r>
          </a:p>
          <a:p>
            <a:pPr marL="990900" lvl="2" indent="-342900"/>
            <a:r>
              <a:rPr lang="en-US" dirty="0"/>
              <a:t>We can experiment with concurrent streams or offloading such tasks to a thread on CPU.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87688-E336-9F0D-FA22-1EC1721D4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Kernel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93F64-6141-C487-2A76-EB6BB43DA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F968-6275-1F4C-BF51-E8B31C2E301D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18578-ACFB-E493-1A57-56B8C7DB8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5EC04-47E3-C4A6-188C-D5A9F66C4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4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2D348F-C791-1F00-B00C-B5DC9B844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the key functions that make up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~80% </a:t>
            </a:r>
            <a:r>
              <a:rPr lang="en-US" dirty="0"/>
              <a:t>of the computation time were </a:t>
            </a:r>
            <a:r>
              <a:rPr lang="en-US" dirty="0">
                <a:solidFill>
                  <a:srgbClr val="00B050"/>
                </a:solidFill>
              </a:rPr>
              <a:t>sped up significantly by porting to GPU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Room for further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Proof of concept accomplished </a:t>
            </a:r>
            <a:r>
              <a:rPr lang="en-US" dirty="0">
                <a:sym typeface="Wingdings" pitchFamily="2" charset="2"/>
              </a:rPr>
              <a:t>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8D3953-75B0-8ABA-DA0D-2D12343BA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67156-EA5C-5577-DAAB-FDE5B0F3F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06266-8815-C81B-41AB-AACFECB45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60B93-51C2-EDBC-4327-585C3593F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7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BA3B54-6A7B-2EE1-2435-9C1AD5303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Speedups are currently bottlenecked by CPU performance/data transfers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Repeated tests on better PC (24c </a:t>
            </a:r>
            <a:r>
              <a:rPr lang="en-US" dirty="0" err="1"/>
              <a:t>Threadripper</a:t>
            </a:r>
            <a:r>
              <a:rPr lang="en-US" dirty="0"/>
              <a:t>/Titan V) → No further speedup</a:t>
            </a:r>
          </a:p>
          <a:p>
            <a:pPr marL="990900" lvl="2" indent="-342900"/>
            <a:r>
              <a:rPr lang="en-US" dirty="0"/>
              <a:t>GPUs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under-utilized </a:t>
            </a:r>
            <a:r>
              <a:rPr lang="en-US" dirty="0"/>
              <a:t>(&lt;20% usage)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Full speedups can </a:t>
            </a:r>
            <a:r>
              <a:rPr lang="en-US" i="1" dirty="0"/>
              <a:t>only</a:t>
            </a:r>
            <a:r>
              <a:rPr lang="en-US" dirty="0"/>
              <a:t> be realized through a more complete GPU pipeline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PIC solver requires more research to be ported to GPU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Important to ensure cross-platform compatibility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We </a:t>
            </a:r>
            <a:r>
              <a:rPr lang="en-US" i="1" dirty="0"/>
              <a:t>must not </a:t>
            </a:r>
            <a:r>
              <a:rPr lang="en-US" dirty="0"/>
              <a:t>create a separate version of </a:t>
            </a:r>
            <a:r>
              <a:rPr lang="en-US" dirty="0" err="1"/>
              <a:t>PyECLOUD</a:t>
            </a:r>
            <a:r>
              <a:rPr lang="en-US" dirty="0"/>
              <a:t> that only runs on GPU</a:t>
            </a:r>
          </a:p>
          <a:p>
            <a:pPr marL="990900" lvl="2" indent="-342900"/>
            <a:r>
              <a:rPr lang="en-US" dirty="0"/>
              <a:t>Nightmare for long-term maintenance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C34FF-B580-30AE-DC04-DD23657D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that need more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BA43D-817C-AC26-1462-7ADAC83B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169D-5CC3-9E4D-AB14-39BC6DC0DB30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2F44D-ED39-B30B-74E8-551DAF3CB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46967-81E6-D381-B4F1-F1F0D05D4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A3184E-1E9B-9C17-4713-3AA6DC93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Oh and one more thing…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6AD2F-B062-76FA-E0DE-B70F527A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65C4-3FA9-0941-9245-7349F8492FB9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F7AF-F660-F972-CBC6-7FD45344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25CD6-146C-5B44-FA9A-703B9FD6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6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B457A-AEBA-2770-D906-238A176E8F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A7E594-999C-1194-6E8F-14D65BCFE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Electron Cloud Heat Load and Beam 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7A4C9-4DA6-AE4F-EF35-B815D4629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71E0-8469-614E-89EC-7D9B0E9601FD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16F70-FDC5-BB1D-8119-69F915CD9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B5364-3E18-D2EF-8EF7-996BFD083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9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9B9A8-083E-9758-3EF4-F59B463FB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E54C129-2B8D-F9C7-1629-2CE768B1AB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Current status: Implemented and Functional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66900" lvl="1" indent="-342900"/>
                <a:endParaRPr lang="en-US" dirty="0"/>
              </a:p>
              <a:p>
                <a:pPr marL="666900" lvl="1" indent="-342900"/>
                <a:endParaRPr lang="en-US" dirty="0"/>
              </a:p>
              <a:p>
                <a:pPr marL="666900" lvl="1" indent="-342900"/>
                <a:endParaRPr lang="en-US" dirty="0"/>
              </a:p>
              <a:p>
                <a:pPr marL="666900" lvl="1" indent="-342900"/>
                <a:endParaRPr lang="en-US" dirty="0"/>
              </a:p>
              <a:p>
                <a:pPr marL="666900" lvl="1" indent="-342900"/>
                <a:r>
                  <a:rPr lang="en-US" dirty="0"/>
                  <a:t>Coordinates/particle attributes have been updated to work with Xsuite conventions</a:t>
                </a:r>
              </a:p>
              <a:p>
                <a:pPr marL="666900" lvl="1" indent="-342900"/>
                <a:r>
                  <a:rPr lang="en-US" dirty="0"/>
                  <a:t>Simple test case: Identical bunch is passed 10 times through a 10m long electron cloud (high electron density)</a:t>
                </a:r>
              </a:p>
              <a:p>
                <a:pPr marL="990900" lvl="2" indent="-342900"/>
                <a:r>
                  <a:rPr lang="en-US" dirty="0"/>
                  <a:t>Compared kicks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dirty="0"/>
                  <a:t> after each passage using both the </a:t>
                </a:r>
                <a:r>
                  <a:rPr lang="en-US" dirty="0" err="1"/>
                  <a:t>PyHT</a:t>
                </a:r>
                <a:r>
                  <a:rPr lang="en-US" dirty="0"/>
                  <a:t> and Xsuite interface</a:t>
                </a:r>
              </a:p>
              <a:p>
                <a:pPr marL="990900" lvl="2" indent="-342900"/>
                <a:r>
                  <a:rPr lang="en-US" dirty="0">
                    <a:solidFill>
                      <a:srgbClr val="00B050"/>
                    </a:solidFill>
                  </a:rPr>
                  <a:t>Less than 0.3% difference </a:t>
                </a:r>
                <a:r>
                  <a:rPr lang="en-US" dirty="0"/>
                  <a:t>between the two interfaces → Interface looks to be working </a:t>
                </a:r>
                <a:r>
                  <a:rPr lang="en-US" dirty="0">
                    <a:sym typeface="Wingdings" pitchFamily="2" charset="2"/>
                  </a:rPr>
                  <a:t>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E54C129-2B8D-F9C7-1629-2CE768B1AB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9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F9F677B-279C-553F-C98F-D3C7D1B6A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Xsuite-</a:t>
            </a:r>
            <a:r>
              <a:rPr lang="en-US" dirty="0" err="1"/>
              <a:t>PyECLOUD</a:t>
            </a:r>
            <a:r>
              <a:rPr lang="en-US" dirty="0"/>
              <a:t> interface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0BC41-70F1-1911-0E3D-DAE93EE54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3CB0-0117-7845-A9C6-20F8A7EA494F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BCA44-9C9E-E346-5762-CD1B51B4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0CBED-8C41-972B-59A5-1E5F4D15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87296-E493-9F3D-9CC3-767E3029838F}"/>
              </a:ext>
            </a:extLst>
          </p:cNvPr>
          <p:cNvSpPr/>
          <p:nvPr/>
        </p:nvSpPr>
        <p:spPr>
          <a:xfrm>
            <a:off x="1302816" y="2318999"/>
            <a:ext cx="1327095" cy="63870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BD86CD-21CE-371E-437C-CB907CAB38D6}"/>
              </a:ext>
            </a:extLst>
          </p:cNvPr>
          <p:cNvSpPr txBox="1"/>
          <p:nvPr/>
        </p:nvSpPr>
        <p:spPr>
          <a:xfrm>
            <a:off x="1368284" y="2515242"/>
            <a:ext cx="11846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Xsuite bunch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15A524-B5D9-4876-10A8-D877B3702DBD}"/>
              </a:ext>
            </a:extLst>
          </p:cNvPr>
          <p:cNvCxnSpPr>
            <a:cxnSpLocks/>
          </p:cNvCxnSpPr>
          <p:nvPr/>
        </p:nvCxnSpPr>
        <p:spPr>
          <a:xfrm>
            <a:off x="2796189" y="2664767"/>
            <a:ext cx="60690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59F92E-981F-87F2-E57B-A2DDAD755138}"/>
              </a:ext>
            </a:extLst>
          </p:cNvPr>
          <p:cNvSpPr txBox="1"/>
          <p:nvPr/>
        </p:nvSpPr>
        <p:spPr>
          <a:xfrm>
            <a:off x="2731585" y="2768619"/>
            <a:ext cx="6879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2F2F2F"/>
                </a:solidFill>
              </a:rPr>
              <a:t>Xfields</a:t>
            </a:r>
            <a:r>
              <a:rPr lang="en-US" sz="1400" dirty="0">
                <a:solidFill>
                  <a:srgbClr val="2F2F2F"/>
                </a:solidFill>
              </a:rPr>
              <a:t> Slicer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1588438-6425-DAB9-CBD2-526934E3D8F0}"/>
              </a:ext>
            </a:extLst>
          </p:cNvPr>
          <p:cNvSpPr/>
          <p:nvPr/>
        </p:nvSpPr>
        <p:spPr>
          <a:xfrm>
            <a:off x="3569369" y="2318999"/>
            <a:ext cx="1327095" cy="63870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328B23-D816-B262-9621-E42E8BE74CEF}"/>
              </a:ext>
            </a:extLst>
          </p:cNvPr>
          <p:cNvSpPr txBox="1"/>
          <p:nvPr/>
        </p:nvSpPr>
        <p:spPr>
          <a:xfrm>
            <a:off x="3426780" y="2153065"/>
            <a:ext cx="166712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</a:rPr>
              <a:t>| | | | |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F298BF-CAFA-13D9-8461-4A9770792CE3}"/>
              </a:ext>
            </a:extLst>
          </p:cNvPr>
          <p:cNvSpPr txBox="1"/>
          <p:nvPr/>
        </p:nvSpPr>
        <p:spPr>
          <a:xfrm>
            <a:off x="3668854" y="3136990"/>
            <a:ext cx="112812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2F2F2F"/>
                </a:solidFill>
              </a:rPr>
              <a:t>Sliced bunch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C7183E-8474-8BEF-6BE9-48ED2B5682BA}"/>
              </a:ext>
            </a:extLst>
          </p:cNvPr>
          <p:cNvSpPr txBox="1"/>
          <p:nvPr/>
        </p:nvSpPr>
        <p:spPr>
          <a:xfrm>
            <a:off x="5684014" y="3244712"/>
            <a:ext cx="17514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2F2F2F"/>
                </a:solidFill>
              </a:rPr>
              <a:t>Pass through </a:t>
            </a:r>
            <a:r>
              <a:rPr lang="en-US" sz="1400" dirty="0" err="1">
                <a:solidFill>
                  <a:srgbClr val="2F2F2F"/>
                </a:solidFill>
              </a:rPr>
              <a:t>Ecloud</a:t>
            </a:r>
            <a:r>
              <a:rPr lang="en-US" sz="1400" dirty="0">
                <a:solidFill>
                  <a:srgbClr val="2F2F2F"/>
                </a:solidFill>
              </a:rPr>
              <a:t> Head → Tail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49CE39-EFF4-4B71-D9E8-8B6034210DCE}"/>
              </a:ext>
            </a:extLst>
          </p:cNvPr>
          <p:cNvSpPr txBox="1"/>
          <p:nvPr/>
        </p:nvSpPr>
        <p:spPr>
          <a:xfrm>
            <a:off x="7543167" y="2768618"/>
            <a:ext cx="10191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2F2F2F"/>
                </a:solidFill>
              </a:rPr>
              <a:t>Update MP coordinates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11F57D-F605-F979-9930-6FC61E0C4647}"/>
              </a:ext>
            </a:extLst>
          </p:cNvPr>
          <p:cNvCxnSpPr>
            <a:cxnSpLocks/>
          </p:cNvCxnSpPr>
          <p:nvPr/>
        </p:nvCxnSpPr>
        <p:spPr>
          <a:xfrm>
            <a:off x="7602053" y="2633883"/>
            <a:ext cx="914994" cy="44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DC97A49B-7AAA-2636-1406-257F1861727F}"/>
              </a:ext>
            </a:extLst>
          </p:cNvPr>
          <p:cNvSpPr/>
          <p:nvPr/>
        </p:nvSpPr>
        <p:spPr>
          <a:xfrm>
            <a:off x="8682781" y="2314528"/>
            <a:ext cx="1327095" cy="63870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5AF2C0-3021-F1F8-97F9-E3207BC15AEB}"/>
              </a:ext>
            </a:extLst>
          </p:cNvPr>
          <p:cNvSpPr txBox="1"/>
          <p:nvPr/>
        </p:nvSpPr>
        <p:spPr>
          <a:xfrm>
            <a:off x="8754018" y="2510771"/>
            <a:ext cx="11846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Xsuite bunch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47B8A9-37D4-1271-42EA-5FD98FC516C2}"/>
              </a:ext>
            </a:extLst>
          </p:cNvPr>
          <p:cNvCxnSpPr>
            <a:cxnSpLocks/>
          </p:cNvCxnSpPr>
          <p:nvPr/>
        </p:nvCxnSpPr>
        <p:spPr>
          <a:xfrm>
            <a:off x="4961068" y="2664767"/>
            <a:ext cx="60690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>
            <a:extLst>
              <a:ext uri="{FF2B5EF4-FFF2-40B4-BE49-F238E27FC236}">
                <a16:creationId xmlns:a16="http://schemas.microsoft.com/office/drawing/2014/main" id="{346E1FE1-57A2-6DA2-BD9F-6643972CD42C}"/>
              </a:ext>
            </a:extLst>
          </p:cNvPr>
          <p:cNvSpPr/>
          <p:nvPr/>
        </p:nvSpPr>
        <p:spPr>
          <a:xfrm>
            <a:off x="5637940" y="2084221"/>
            <a:ext cx="1843599" cy="1108261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14D21B-DBAF-9516-ABD2-88D8B98145FF}"/>
              </a:ext>
            </a:extLst>
          </p:cNvPr>
          <p:cNvSpPr txBox="1"/>
          <p:nvPr/>
        </p:nvSpPr>
        <p:spPr>
          <a:xfrm>
            <a:off x="5934865" y="2515240"/>
            <a:ext cx="109164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err="1">
                <a:solidFill>
                  <a:schemeClr val="bg1"/>
                </a:solidFill>
              </a:rPr>
              <a:t>PyECLOUD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19206 2.96296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9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0.19114 -0.003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7" y="-185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25 -0.00949 L 4.58333E-6 2.22222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1" y="46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25 -0.00949 L 3.54167E-6 2.22222E-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46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  <p:bldP spid="13" grpId="0"/>
      <p:bldP spid="13" grpId="1"/>
      <p:bldP spid="16" grpId="0" animBg="1"/>
      <p:bldP spid="16" grpId="1" animBg="1"/>
      <p:bldP spid="17" grpId="0"/>
      <p:bldP spid="17" grpId="1"/>
      <p:bldP spid="19" grpId="0"/>
      <p:bldP spid="19" grpId="1"/>
      <p:bldP spid="21" grpId="0"/>
      <p:bldP spid="23" grpId="0"/>
      <p:bldP spid="25" grpId="1" animBg="1"/>
      <p:bldP spid="25" grpId="2" animBg="1"/>
      <p:bldP spid="28" grpId="0"/>
      <p:bldP spid="28" grpId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651A24-6035-2A4F-E8AE-7D9574693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GPU port and optimization: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Start re-factoring </a:t>
            </a:r>
            <a:r>
              <a:rPr lang="en-US" b="0" dirty="0" err="1"/>
              <a:t>PyECLOUD</a:t>
            </a:r>
            <a:r>
              <a:rPr lang="en-US" b="0" dirty="0"/>
              <a:t> inside the Xsuite framework</a:t>
            </a:r>
          </a:p>
          <a:p>
            <a:pPr marL="666900" lvl="1" indent="-342900"/>
            <a:r>
              <a:rPr lang="en-US" dirty="0"/>
              <a:t>Allows re-use of code that has already been developed and optimized</a:t>
            </a:r>
            <a:endParaRPr lang="en-US" b="0" dirty="0"/>
          </a:p>
          <a:p>
            <a:pPr marL="666900" lvl="1" indent="-342900"/>
            <a:r>
              <a:rPr lang="en-US" dirty="0" err="1"/>
              <a:t>Xobjects</a:t>
            </a:r>
            <a:r>
              <a:rPr lang="en-US" dirty="0"/>
              <a:t> provides a natural way to ensure cross-platform support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Starting point will be deprecating </a:t>
            </a:r>
            <a:r>
              <a:rPr lang="en-US" b="1" dirty="0" err="1"/>
              <a:t>PyPIC</a:t>
            </a:r>
            <a:r>
              <a:rPr lang="en-US" dirty="0"/>
              <a:t> in favor of </a:t>
            </a:r>
            <a:r>
              <a:rPr lang="en-US" b="1" dirty="0" err="1"/>
              <a:t>xfields</a:t>
            </a:r>
            <a:endParaRPr lang="en-US" dirty="0"/>
          </a:p>
          <a:p>
            <a:pPr marL="342900" indent="-342900"/>
            <a:r>
              <a:rPr lang="en-US" dirty="0">
                <a:solidFill>
                  <a:schemeClr val="tx1"/>
                </a:solidFill>
              </a:rPr>
              <a:t>Xsuite interface: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Add proper compatibility with </a:t>
            </a:r>
            <a:r>
              <a:rPr lang="en-US" b="0" dirty="0" err="1"/>
              <a:t>multibunch</a:t>
            </a:r>
            <a:r>
              <a:rPr lang="en-US" b="0" dirty="0"/>
              <a:t>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Port over other functionality currently present in the </a:t>
            </a:r>
            <a:r>
              <a:rPr lang="en-US" b="0" dirty="0" err="1"/>
              <a:t>PyHT</a:t>
            </a:r>
            <a:r>
              <a:rPr lang="en-US" b="0" dirty="0"/>
              <a:t>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Develop parallelization layer for Xsuite interface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Repeat simulations performed with </a:t>
            </a:r>
            <a:r>
              <a:rPr lang="en-US" dirty="0" err="1"/>
              <a:t>PyHT</a:t>
            </a:r>
            <a:r>
              <a:rPr lang="en-US" dirty="0"/>
              <a:t> </a:t>
            </a:r>
            <a:r>
              <a:rPr lang="en-US" b="0" dirty="0"/>
              <a:t>to ensure consistency in results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Perform complex simulations which are currently not possible with </a:t>
            </a:r>
            <a:r>
              <a:rPr lang="en-US" dirty="0" err="1"/>
              <a:t>PyHT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Simulation Studies: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Wait for and analyze results for the correct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Scan chromaticity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F3BFB1-828C-42EC-767D-BD0C02117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  <a:r>
              <a:rPr lang="en-US" sz="1200" dirty="0"/>
              <a:t>(Software &amp; Physics)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31599-2550-F369-D761-8F641E4CD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2301A-0AC5-C820-4F2A-C4409132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1E35A-DD3F-4B5D-9FFF-E45845F77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0A30-F53E-E97A-A08D-3F9917753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Thank you for your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6B0EB-2464-64C6-F1E2-098991EC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71E0-8469-614E-89EC-7D9B0E9601FD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D4FCA-3FC8-4E75-F49E-2EB2374A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8DD8D-A7B7-A95A-CDEF-D8A13E874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21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2ABAA7-1206-2E0E-C131-4DEC256C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Performance Comparison (</a:t>
            </a:r>
            <a:r>
              <a:rPr lang="en-US" dirty="0" err="1"/>
              <a:t>PassMark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D726-BF7C-F4A9-C551-B51EA0D4C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4915-2668-C742-AC00-A51C1B4DE98E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04A32-171E-8099-483D-FECFB600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97A46-2B1A-91A8-694C-19BF9E4B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0A4704-65BC-7EAB-0AB5-77A314A891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15" t="2875" r="1695"/>
          <a:stretch>
            <a:fillRect/>
          </a:stretch>
        </p:blipFill>
        <p:spPr>
          <a:xfrm>
            <a:off x="7960470" y="961045"/>
            <a:ext cx="4329723" cy="1807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650E9F-1C9F-A313-C748-EF06DD4CB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469" y="2684808"/>
            <a:ext cx="4040560" cy="17303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FB6580-63FC-73FA-AF37-02E19F52E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684808"/>
            <a:ext cx="4076793" cy="17385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10B4BB-D2E6-8F95-B1A9-1AE9C850A9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252"/>
          <a:stretch>
            <a:fillRect/>
          </a:stretch>
        </p:blipFill>
        <p:spPr>
          <a:xfrm>
            <a:off x="4013899" y="961045"/>
            <a:ext cx="3946571" cy="17303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E9073D-76F1-5325-4167-EBCF10A740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415163"/>
            <a:ext cx="4076793" cy="17432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7CD74B-E040-6659-0E1A-5106C25EF6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961045"/>
            <a:ext cx="4076795" cy="1733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CD283D-FF45-1E9C-68B1-C0697BDDA4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6795" y="2691399"/>
            <a:ext cx="3883676" cy="16536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B18879-EC2D-5801-A0BD-EA270E7336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74269" y="4412187"/>
            <a:ext cx="3946571" cy="168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E4FD1C-3592-05C6-8B31-B8C91430C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Xsuite-</a:t>
            </a:r>
            <a:r>
              <a:rPr lang="en-US" dirty="0" err="1"/>
              <a:t>PyHT</a:t>
            </a:r>
            <a:r>
              <a:rPr lang="en-US" dirty="0"/>
              <a:t> interface comparisons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7858C-4A5B-DA7E-E7F5-41CFDA271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9F9AD-77F6-1544-A276-827880007934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8A9A2-7E1C-9BBA-29B8-5E497A7B9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5BC6F-4272-C81B-C8E4-1642BB0DE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F2EF4D0-2C32-2108-4719-DAE631F53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097" r="5347"/>
          <a:stretch>
            <a:fillRect/>
          </a:stretch>
        </p:blipFill>
        <p:spPr>
          <a:xfrm>
            <a:off x="2862470" y="1592263"/>
            <a:ext cx="618611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hi_comb">
            <a:hlinkClick r:id="" action="ppaction://media"/>
            <a:extLst>
              <a:ext uri="{FF2B5EF4-FFF2-40B4-BE49-F238E27FC236}">
                <a16:creationId xmlns:a16="http://schemas.microsoft.com/office/drawing/2014/main" id="{93EBFDE5-919F-E617-2DE4-B438FDB6440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988" y="1660525"/>
            <a:ext cx="11376025" cy="4470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71475EA-AAA7-C290-D6A8-A046CE043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Xsuite vs </a:t>
            </a:r>
            <a:r>
              <a:rPr lang="en-US" sz="3200" dirty="0" err="1"/>
              <a:t>PyECLOUD</a:t>
            </a:r>
            <a:r>
              <a:rPr lang="en-US" sz="3200" dirty="0"/>
              <a:t> interface: Electron + Beam Potential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94390-7DD3-0CF6-D170-F4CA80127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73449-1EE1-074F-56B1-FD271B35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9728D-120C-FF30-7A08-58E74E71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66D49D-EE55-6EB7-51C1-C519975344A9}"/>
              </a:ext>
            </a:extLst>
          </p:cNvPr>
          <p:cNvSpPr/>
          <p:nvPr/>
        </p:nvSpPr>
        <p:spPr>
          <a:xfrm>
            <a:off x="2162756" y="2154803"/>
            <a:ext cx="453224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5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C60C6-217D-D5A4-7884-42CB95042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9FE8E5-9E7D-DE86-EDA4-1C49B2A11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Electron Cloud Buildup studies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35D264-B6E0-50A2-5138-F7B1980A5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39446"/>
            <a:ext cx="10937344" cy="51613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Investigated the impact of surface material and photoemission for electron cloud buildup in Arc Dipoles, Quadrupoles and Drifts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setup: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4x36b with 25ns bunch spacing, collision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SEY Curves for surfaces: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CuO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Cu2O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Photoemission parameters: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Unconditioned Photoemission (</a:t>
            </a:r>
            <a:r>
              <a:rPr lang="en-US" dirty="0">
                <a:solidFill>
                  <a:srgbClr val="FF0000"/>
                </a:solidFill>
              </a:rPr>
              <a:t>High</a:t>
            </a:r>
            <a:r>
              <a:rPr lang="en-US" dirty="0"/>
              <a:t>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Conditioned Photoemission (</a:t>
            </a:r>
            <a:r>
              <a:rPr lang="en-US" dirty="0">
                <a:solidFill>
                  <a:srgbClr val="00B050"/>
                </a:solidFill>
              </a:rPr>
              <a:t>Low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Scanned parameters: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SEY: 1.0-1.6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Intensity: 0.2-1.8x10</a:t>
            </a:r>
            <a:r>
              <a:rPr lang="en-US" baseline="30000" dirty="0"/>
              <a:t>11</a:t>
            </a:r>
            <a:r>
              <a:rPr lang="en-US" dirty="0"/>
              <a:t> ppb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90B4A-A533-93BC-3468-24F4A16FF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C1F6-1047-E44C-B8E5-93B7E8C1EB5B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AEF05-0C61-A4F3-53A5-D1D360748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1F47C-6536-A82E-55FC-AFDDB1E5F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5F78B901-3D55-978F-8311-FE5EBC9C8E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5483003"/>
                  </p:ext>
                </p:extLst>
              </p:nvPr>
            </p:nvGraphicFramePr>
            <p:xfrm>
              <a:off x="5799139" y="3620110"/>
              <a:ext cx="4267197" cy="11125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22399">
                      <a:extLst>
                        <a:ext uri="{9D8B030D-6E8A-4147-A177-3AD203B41FA5}">
                          <a16:colId xmlns:a16="http://schemas.microsoft.com/office/drawing/2014/main" val="816708186"/>
                        </a:ext>
                      </a:extLst>
                    </a:gridCol>
                    <a:gridCol w="1422399">
                      <a:extLst>
                        <a:ext uri="{9D8B030D-6E8A-4147-A177-3AD203B41FA5}">
                          <a16:colId xmlns:a16="http://schemas.microsoft.com/office/drawing/2014/main" val="127047184"/>
                        </a:ext>
                      </a:extLst>
                    </a:gridCol>
                    <a:gridCol w="1422399">
                      <a:extLst>
                        <a:ext uri="{9D8B030D-6E8A-4147-A177-3AD203B41FA5}">
                          <a16:colId xmlns:a16="http://schemas.microsoft.com/office/drawing/2014/main" val="35164149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Parameter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Unconditioned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Conditioned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45031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latin typeface="Cambria Math" panose="02040503050406030204" pitchFamily="18" charset="0"/>
                                      </a:rPr>
                                      <m:t>pe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US" sz="1200" b="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7.709x10</a:t>
                          </a:r>
                          <a:r>
                            <a:rPr lang="en-US" sz="1200" baseline="30000" dirty="0"/>
                            <a:t>-4</a:t>
                          </a:r>
                          <a:endParaRPr 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1.526x10</a:t>
                          </a:r>
                          <a:r>
                            <a:rPr lang="en-US" sz="1200" baseline="30000" dirty="0"/>
                            <a:t>-4</a:t>
                          </a:r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2520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p.e.</a:t>
                          </a:r>
                          <a:r>
                            <a:rPr lang="en-US" sz="1200" dirty="0"/>
                            <a:t> from reflected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0.203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7460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5F78B901-3D55-978F-8311-FE5EBC9C8E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5483003"/>
                  </p:ext>
                </p:extLst>
              </p:nvPr>
            </p:nvGraphicFramePr>
            <p:xfrm>
              <a:off x="5799139" y="3620110"/>
              <a:ext cx="4267197" cy="11125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22399">
                      <a:extLst>
                        <a:ext uri="{9D8B030D-6E8A-4147-A177-3AD203B41FA5}">
                          <a16:colId xmlns:a16="http://schemas.microsoft.com/office/drawing/2014/main" val="816708186"/>
                        </a:ext>
                      </a:extLst>
                    </a:gridCol>
                    <a:gridCol w="1422399">
                      <a:extLst>
                        <a:ext uri="{9D8B030D-6E8A-4147-A177-3AD203B41FA5}">
                          <a16:colId xmlns:a16="http://schemas.microsoft.com/office/drawing/2014/main" val="127047184"/>
                        </a:ext>
                      </a:extLst>
                    </a:gridCol>
                    <a:gridCol w="1422399">
                      <a:extLst>
                        <a:ext uri="{9D8B030D-6E8A-4147-A177-3AD203B41FA5}">
                          <a16:colId xmlns:a16="http://schemas.microsoft.com/office/drawing/2014/main" val="35164149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Parameter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Unconditioned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Conditioned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445031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103333" r="-20178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7.709x10</a:t>
                          </a:r>
                          <a:r>
                            <a:rPr lang="en-US" sz="1200" baseline="30000" dirty="0"/>
                            <a:t>-4</a:t>
                          </a:r>
                          <a:endParaRPr 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1.526x10</a:t>
                          </a:r>
                          <a:r>
                            <a:rPr lang="en-US" sz="1200" baseline="30000" dirty="0"/>
                            <a:t>-4</a:t>
                          </a:r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2520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p.e.</a:t>
                          </a:r>
                          <a:r>
                            <a:rPr lang="en-US" sz="1200" dirty="0"/>
                            <a:t> from reflected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0.203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74609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0999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8962E50D-8505-46F5-D5F5-27611CF1F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3333" y="67882"/>
            <a:ext cx="6688667" cy="32286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F3B2434-6DF2-FE33-AFDF-58DE88C23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Buildup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583CC-74D0-C494-6BFE-EE0074FA6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13B0C-413C-A766-5D2A-0771A0243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C2188-CA71-3201-1FB4-63511779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graph showing a graph showing a function of intensity&#10;&#10;AI-generated content may be incorrect.">
            <a:extLst>
              <a:ext uri="{FF2B5EF4-FFF2-40B4-BE49-F238E27FC236}">
                <a16:creationId xmlns:a16="http://schemas.microsoft.com/office/drawing/2014/main" id="{FC8C2CF9-4897-C73E-9E3D-7F953B6A6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71801"/>
            <a:ext cx="7144955" cy="33855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A092BD-51F7-B46F-8B4B-51570C4068D2}"/>
              </a:ext>
            </a:extLst>
          </p:cNvPr>
          <p:cNvSpPr txBox="1"/>
          <p:nvPr/>
        </p:nvSpPr>
        <p:spPr>
          <a:xfrm>
            <a:off x="609601" y="1503010"/>
            <a:ext cx="44857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For low SEY and/or Intensity there is little to no electron cloud buildup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C07F99-B3CE-1F8E-8ED0-E91B73CBB720}"/>
              </a:ext>
            </a:extLst>
          </p:cNvPr>
          <p:cNvSpPr txBox="1"/>
          <p:nvPr/>
        </p:nvSpPr>
        <p:spPr>
          <a:xfrm>
            <a:off x="7670344" y="4220149"/>
            <a:ext cx="37342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Plots shown are specifically for a Cu2O surface in the Dipoles, but this behavior generalizes</a:t>
            </a:r>
          </a:p>
        </p:txBody>
      </p:sp>
    </p:spTree>
    <p:extLst>
      <p:ext uri="{BB962C8B-B14F-4D97-AF65-F5344CB8AC3E}">
        <p14:creationId xmlns:p14="http://schemas.microsoft.com/office/powerpoint/2010/main" val="389046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71B541-D1D0-36D3-1292-FEA0DBA601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US" sz="1800" b="0" dirty="0"/>
              <a:t>We cannot directly measure electron buildup in the machine </a:t>
            </a:r>
            <a:r>
              <a:rPr lang="en-US" sz="1800" dirty="0"/>
              <a:t>→ </a:t>
            </a:r>
            <a:r>
              <a:rPr lang="en-US" sz="1800" b="0" dirty="0"/>
              <a:t>We can calculate and measure the </a:t>
            </a:r>
            <a:r>
              <a:rPr lang="en-US" sz="1800" dirty="0"/>
              <a:t>Heat Load</a:t>
            </a:r>
            <a:endParaRPr lang="en-US" sz="1800" b="0" dirty="0"/>
          </a:p>
          <a:p>
            <a:r>
              <a:rPr lang="en-US" sz="1800" b="0" dirty="0"/>
              <a:t>The per bunch heat load can be calculated as follows: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r>
              <a:rPr lang="en-US" sz="1800" b="0" dirty="0"/>
              <a:t>Since we know the length of each element in a Half Cell, we easily calculate the Half Cell heat load: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b="0" dirty="0"/>
              <a:t>We can compare the above with the cooling capacity of the </a:t>
            </a:r>
            <a:r>
              <a:rPr lang="en-US" sz="1800" b="0" dirty="0" err="1"/>
              <a:t>cryo</a:t>
            </a:r>
            <a:r>
              <a:rPr lang="en-US" sz="1800" b="0" dirty="0"/>
              <a:t> system to make predictions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B9C49-E9BB-431C-441A-11DC7E8B4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81330-8838-EF10-F098-DCD2CA5C9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86E38-122A-C758-E1A6-51DFB2EAC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8B33D-06EC-1779-96C6-2E69112F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AB4194-3C42-0E5D-9D76-8DAFF31C0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711" y="2368925"/>
            <a:ext cx="4749801" cy="8602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F0838C-2DDC-B035-3AF3-28F6E776A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711" y="3896519"/>
            <a:ext cx="4072467" cy="5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C4A891-E42D-2084-4EE5-86B0F9EF2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68614-CE97-BC38-D29F-5EFD0C66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8A81A-BC15-D104-F17F-DD1B8609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FBAB0-FA2F-5FC0-187D-1A747113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" name="Content Placeholder 1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7D313EBA-34B7-A117-8918-4C06B6A93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33475"/>
          <a:stretch>
            <a:fillRect/>
          </a:stretch>
        </p:blipFill>
        <p:spPr>
          <a:xfrm>
            <a:off x="110067" y="1442279"/>
            <a:ext cx="6391463" cy="4572000"/>
          </a:xfrm>
        </p:spPr>
      </p:pic>
      <p:pic>
        <p:nvPicPr>
          <p:cNvPr id="22" name="Picture 21" descr="A graph with numbers and a chart&#10;&#10;AI-generated content may be incorrect.">
            <a:extLst>
              <a:ext uri="{FF2B5EF4-FFF2-40B4-BE49-F238E27FC236}">
                <a16:creationId xmlns:a16="http://schemas.microsoft.com/office/drawing/2014/main" id="{7244B987-006E-B38C-B035-D2B8F635EC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3692"/>
          <a:stretch>
            <a:fillRect/>
          </a:stretch>
        </p:blipFill>
        <p:spPr>
          <a:xfrm>
            <a:off x="203201" y="1442279"/>
            <a:ext cx="6278494" cy="4572000"/>
          </a:xfrm>
          <a:prstGeom prst="rect">
            <a:avLst/>
          </a:prstGeom>
        </p:spPr>
      </p:pic>
      <p:pic>
        <p:nvPicPr>
          <p:cNvPr id="24" name="Picture 2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74B97A4C-96D3-DF19-A910-A7AD4991A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3589"/>
          <a:stretch>
            <a:fillRect/>
          </a:stretch>
        </p:blipFill>
        <p:spPr>
          <a:xfrm>
            <a:off x="296333" y="1442279"/>
            <a:ext cx="6194717" cy="4572000"/>
          </a:xfrm>
          <a:prstGeom prst="rect">
            <a:avLst/>
          </a:prstGeom>
        </p:spPr>
      </p:pic>
      <p:pic>
        <p:nvPicPr>
          <p:cNvPr id="26" name="Picture 2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EA57A6C2-F135-C990-1A7B-940C6BA64D6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3475"/>
          <a:stretch>
            <a:fillRect/>
          </a:stretch>
        </p:blipFill>
        <p:spPr>
          <a:xfrm>
            <a:off x="306815" y="1442278"/>
            <a:ext cx="6194716" cy="4571999"/>
          </a:xfrm>
          <a:prstGeom prst="rect">
            <a:avLst/>
          </a:prstGeom>
        </p:spPr>
      </p:pic>
      <p:pic>
        <p:nvPicPr>
          <p:cNvPr id="28" name="Picture 27" descr="A graph with a line graph&#10;&#10;AI-generated content may be incorrect.">
            <a:extLst>
              <a:ext uri="{FF2B5EF4-FFF2-40B4-BE49-F238E27FC236}">
                <a16:creationId xmlns:a16="http://schemas.microsoft.com/office/drawing/2014/main" id="{071FDF37-BE4F-7E8E-0F5F-0FB81F66B14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3692"/>
          <a:stretch>
            <a:fillRect/>
          </a:stretch>
        </p:blipFill>
        <p:spPr>
          <a:xfrm>
            <a:off x="296333" y="1442275"/>
            <a:ext cx="6185362" cy="4571999"/>
          </a:xfrm>
          <a:prstGeom prst="rect">
            <a:avLst/>
          </a:prstGeom>
        </p:spPr>
      </p:pic>
      <p:pic>
        <p:nvPicPr>
          <p:cNvPr id="30" name="Picture 29" descr="A graph with a line graph&#10;&#10;AI-generated content may be incorrect.">
            <a:extLst>
              <a:ext uri="{FF2B5EF4-FFF2-40B4-BE49-F238E27FC236}">
                <a16:creationId xmlns:a16="http://schemas.microsoft.com/office/drawing/2014/main" id="{1EDAD571-ADC7-8AE8-68B8-D94790D5A4E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3692"/>
          <a:stretch>
            <a:fillRect/>
          </a:stretch>
        </p:blipFill>
        <p:spPr>
          <a:xfrm>
            <a:off x="397509" y="1442269"/>
            <a:ext cx="6084186" cy="4571999"/>
          </a:xfrm>
          <a:prstGeom prst="rect">
            <a:avLst/>
          </a:prstGeom>
        </p:spPr>
      </p:pic>
      <p:pic>
        <p:nvPicPr>
          <p:cNvPr id="32" name="Picture 31" descr="A graph with a line graph&#10;&#10;AI-generated content may be incorrect.">
            <a:extLst>
              <a:ext uri="{FF2B5EF4-FFF2-40B4-BE49-F238E27FC236}">
                <a16:creationId xmlns:a16="http://schemas.microsoft.com/office/drawing/2014/main" id="{3128D4FC-3075-BDF4-9482-E7AB50A036C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33589"/>
          <a:stretch>
            <a:fillRect/>
          </a:stretch>
        </p:blipFill>
        <p:spPr>
          <a:xfrm>
            <a:off x="397509" y="1442257"/>
            <a:ext cx="6093541" cy="4571999"/>
          </a:xfrm>
          <a:prstGeom prst="rect">
            <a:avLst/>
          </a:prstGeom>
        </p:spPr>
      </p:pic>
      <p:pic>
        <p:nvPicPr>
          <p:cNvPr id="34" name="Picture 3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A0BB255B-D437-ECC5-16ED-11464640152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33691"/>
          <a:stretch>
            <a:fillRect/>
          </a:stretch>
        </p:blipFill>
        <p:spPr>
          <a:xfrm>
            <a:off x="397507" y="1442234"/>
            <a:ext cx="6084188" cy="4571998"/>
          </a:xfrm>
          <a:prstGeom prst="rect">
            <a:avLst/>
          </a:prstGeom>
        </p:spPr>
      </p:pic>
      <p:pic>
        <p:nvPicPr>
          <p:cNvPr id="36" name="Picture 3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6E1298AB-B574-8E04-F838-60F31DA4CA5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33691"/>
          <a:stretch>
            <a:fillRect/>
          </a:stretch>
        </p:blipFill>
        <p:spPr>
          <a:xfrm>
            <a:off x="397506" y="1442186"/>
            <a:ext cx="6084189" cy="4571997"/>
          </a:xfrm>
          <a:prstGeom prst="rect">
            <a:avLst/>
          </a:prstGeom>
        </p:spPr>
      </p:pic>
      <p:pic>
        <p:nvPicPr>
          <p:cNvPr id="38" name="Picture 3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A2796BD4-9A36-F5EA-7C59-CE9603224022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r="33691"/>
          <a:stretch>
            <a:fillRect/>
          </a:stretch>
        </p:blipFill>
        <p:spPr>
          <a:xfrm>
            <a:off x="407987" y="1442090"/>
            <a:ext cx="6073707" cy="4571996"/>
          </a:xfrm>
          <a:prstGeom prst="rect">
            <a:avLst/>
          </a:prstGeom>
        </p:spPr>
      </p:pic>
      <p:pic>
        <p:nvPicPr>
          <p:cNvPr id="40" name="Picture 39" descr="A graph with colored lines&#10;&#10;AI-generated content may be incorrect.">
            <a:extLst>
              <a:ext uri="{FF2B5EF4-FFF2-40B4-BE49-F238E27FC236}">
                <a16:creationId xmlns:a16="http://schemas.microsoft.com/office/drawing/2014/main" id="{B292A547-2BAF-EB8F-D240-B33C23811132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33689"/>
          <a:stretch>
            <a:fillRect/>
          </a:stretch>
        </p:blipFill>
        <p:spPr>
          <a:xfrm>
            <a:off x="397507" y="1441897"/>
            <a:ext cx="6084188" cy="4571996"/>
          </a:xfrm>
          <a:prstGeom prst="rect">
            <a:avLst/>
          </a:prstGeom>
        </p:spPr>
      </p:pic>
      <p:pic>
        <p:nvPicPr>
          <p:cNvPr id="42" name="Picture 4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4B15BB43-49B2-EDD6-A890-2F3C41926004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r="33686"/>
          <a:stretch>
            <a:fillRect/>
          </a:stretch>
        </p:blipFill>
        <p:spPr>
          <a:xfrm>
            <a:off x="387028" y="1441510"/>
            <a:ext cx="6094667" cy="4571995"/>
          </a:xfrm>
          <a:prstGeom prst="rect">
            <a:avLst/>
          </a:prstGeom>
        </p:spPr>
      </p:pic>
      <p:pic>
        <p:nvPicPr>
          <p:cNvPr id="44" name="Picture 4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749E30ED-19D9-81BE-16E6-B57D7E3743C1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r="33679"/>
          <a:stretch>
            <a:fillRect/>
          </a:stretch>
        </p:blipFill>
        <p:spPr>
          <a:xfrm>
            <a:off x="387025" y="1440735"/>
            <a:ext cx="6094669" cy="4571995"/>
          </a:xfrm>
          <a:prstGeom prst="rect">
            <a:avLst/>
          </a:prstGeom>
        </p:spPr>
      </p:pic>
      <p:pic>
        <p:nvPicPr>
          <p:cNvPr id="46" name="Picture 4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3B5D6C8A-1B5D-F4CF-62BF-5638C100493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33667"/>
          <a:stretch>
            <a:fillRect/>
          </a:stretch>
        </p:blipFill>
        <p:spPr>
          <a:xfrm>
            <a:off x="387025" y="1439185"/>
            <a:ext cx="6094669" cy="4571995"/>
          </a:xfrm>
          <a:prstGeom prst="rect">
            <a:avLst/>
          </a:prstGeom>
        </p:spPr>
      </p:pic>
      <p:pic>
        <p:nvPicPr>
          <p:cNvPr id="48" name="Picture 4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38785257-48A1-3549-B400-086021F1F360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r="33687"/>
          <a:stretch>
            <a:fillRect/>
          </a:stretch>
        </p:blipFill>
        <p:spPr>
          <a:xfrm>
            <a:off x="387025" y="1436086"/>
            <a:ext cx="6094669" cy="4575094"/>
          </a:xfrm>
          <a:prstGeom prst="rect">
            <a:avLst/>
          </a:prstGeom>
        </p:spPr>
      </p:pic>
      <p:pic>
        <p:nvPicPr>
          <p:cNvPr id="50" name="Picture 49" descr="A graph with colored lines&#10;&#10;AI-generated content may be incorrect.">
            <a:extLst>
              <a:ext uri="{FF2B5EF4-FFF2-40B4-BE49-F238E27FC236}">
                <a16:creationId xmlns:a16="http://schemas.microsoft.com/office/drawing/2014/main" id="{327C23DC-3434-5637-19D5-E471EB350A6D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r="34404"/>
          <a:stretch>
            <a:fillRect/>
          </a:stretch>
        </p:blipFill>
        <p:spPr>
          <a:xfrm>
            <a:off x="376544" y="1439378"/>
            <a:ext cx="6033621" cy="4571801"/>
          </a:xfrm>
          <a:prstGeom prst="rect">
            <a:avLst/>
          </a:prstGeom>
        </p:spPr>
      </p:pic>
      <p:pic>
        <p:nvPicPr>
          <p:cNvPr id="52" name="Picture 5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6A676666-6700-68FC-0940-3D2E1BFACE69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r="34459"/>
          <a:stretch>
            <a:fillRect/>
          </a:stretch>
        </p:blipFill>
        <p:spPr>
          <a:xfrm>
            <a:off x="376543" y="1439335"/>
            <a:ext cx="6024257" cy="45718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CBD214-2963-81FB-050D-DEB639F0BC00}"/>
              </a:ext>
            </a:extLst>
          </p:cNvPr>
          <p:cNvSpPr txBox="1"/>
          <p:nvPr/>
        </p:nvSpPr>
        <p:spPr>
          <a:xfrm>
            <a:off x="6470528" y="2936557"/>
            <a:ext cx="487967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For higher intensities, the surface SEY curve makes the most difference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The higher the intensity, the bigger the difference photoemission makes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B513D3-B993-A0A2-C4BF-F56471F6E3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3267" b="67267" l="75200" r="97667">
                        <a14:foregroundMark x1="75233" y1="42200" x2="75467" y2="58733"/>
                        <a14:foregroundMark x1="75467" y1="58733" x2="77607" y2="62014"/>
                        <a14:foregroundMark x1="80229" y1="62261" x2="82120" y2="61910"/>
                        <a14:foregroundMark x1="78423" y1="62595" x2="80087" y2="62287"/>
                        <a14:foregroundMark x1="97300" y1="62200" x2="97600" y2="45267"/>
                        <a14:foregroundMark x1="97600" y1="45267" x2="95567" y2="41733"/>
                        <a14:foregroundMark x1="95567" y1="41733" x2="75200" y2="42333"/>
                        <a14:foregroundMark x1="81467" y1="45600" x2="93900" y2="54267"/>
                        <a14:foregroundMark x1="93900" y1="54267" x2="96433" y2="57867"/>
                        <a14:foregroundMark x1="96433" y1="57867" x2="96933" y2="59467"/>
                        <a14:foregroundMark x1="97333" y1="41533" x2="97567" y2="60333"/>
                        <a14:foregroundMark x1="75900" y1="46200" x2="87633" y2="53667"/>
                        <a14:foregroundMark x1="87633" y1="53667" x2="90000" y2="56467"/>
                        <a14:foregroundMark x1="77833" y1="56467" x2="83667" y2="56467"/>
                        <a14:foregroundMark x1="83667" y1="56467" x2="90167" y2="56267"/>
                        <a14:foregroundMark x1="90167" y1="56267" x2="94033" y2="56333"/>
                        <a14:foregroundMark x1="85600" y1="45733" x2="93467" y2="46467"/>
                        <a14:foregroundMark x1="82700" y1="53267" x2="83867" y2="54200"/>
                        <a14:foregroundMark x1="93567" y1="44467" x2="95367" y2="44800"/>
                        <a14:foregroundMark x1="77700" y1="49667" x2="77633" y2="54267"/>
                        <a14:foregroundMark x1="84467" y1="43533" x2="84967" y2="44400"/>
                        <a14:foregroundMark x1="79633" y1="44400" x2="90033" y2="51533"/>
                        <a14:foregroundMark x1="82933" y1="59200" x2="83767" y2="59267"/>
                        <a14:foregroundMark x1="75767" y1="48533" x2="78733" y2="53000"/>
                        <a14:foregroundMark x1="78733" y1="53000" x2="75867" y2="60600"/>
                        <a14:foregroundMark x1="75867" y1="60533" x2="92267" y2="52600"/>
                        <a14:foregroundMark x1="92267" y1="52600" x2="95967" y2="44600"/>
                        <a14:foregroundMark x1="95967" y1="44600" x2="95967" y2="44600"/>
                        <a14:foregroundMark x1="93800" y1="45533" x2="96033" y2="54467"/>
                        <a14:foregroundMark x1="96833" y1="60133" x2="80733" y2="57600"/>
                        <a14:foregroundMark x1="80733" y1="57600" x2="78333" y2="53800"/>
                        <a14:foregroundMark x1="78333" y1="53800" x2="77867" y2="48267"/>
                        <a14:foregroundMark x1="77867" y1="48267" x2="80767" y2="43400"/>
                        <a14:foregroundMark x1="80767" y1="43400" x2="90800" y2="42667"/>
                        <a14:foregroundMark x1="90800" y1="42667" x2="94267" y2="43667"/>
                        <a14:foregroundMark x1="94267" y1="43667" x2="96367" y2="47667"/>
                        <a14:foregroundMark x1="96367" y1="47667" x2="94433" y2="60533"/>
                        <a14:foregroundMark x1="94433" y1="60533" x2="88200" y2="47533"/>
                        <a14:foregroundMark x1="88200" y1="47533" x2="84800" y2="46400"/>
                        <a14:foregroundMark x1="84800" y1="46400" x2="82167" y2="50733"/>
                        <a14:foregroundMark x1="82167" y1="50733" x2="87233" y2="50133"/>
                        <a14:foregroundMark x1="87233" y1="50133" x2="92167" y2="43533"/>
                        <a14:foregroundMark x1="92167" y1="43533" x2="91500" y2="48733"/>
                        <a14:foregroundMark x1="91500" y1="48733" x2="92100" y2="54133"/>
                        <a14:foregroundMark x1="92100" y1="54133" x2="95267" y2="51600"/>
                        <a14:foregroundMark x1="95267" y1="51600" x2="94633" y2="56800"/>
                        <a14:foregroundMark x1="94633" y1="56800" x2="95400" y2="55067"/>
                        <a14:foregroundMark x1="80333" y1="50867" x2="83200" y2="54467"/>
                        <a14:foregroundMark x1="79533" y1="51333" x2="79633" y2="52133"/>
                        <a14:foregroundMark x1="79800" y1="60200" x2="80767" y2="60333"/>
                        <a14:foregroundMark x1="81700" y1="59867" x2="85267" y2="59933"/>
                        <a14:foregroundMark x1="85267" y1="59933" x2="88367" y2="59867"/>
                        <a14:foregroundMark x1="88367" y1="59867" x2="93233" y2="61067"/>
                        <a14:foregroundMark x1="85800" y1="54267" x2="85800" y2="54267"/>
                        <a14:foregroundMark x1="84533" y1="48933" x2="84533" y2="48933"/>
                        <a14:foregroundMark x1="81433" y1="48467" x2="81433" y2="48467"/>
                        <a14:foregroundMark x1="90167" y1="43800" x2="90167" y2="43800"/>
                        <a14:foregroundMark x1="89333" y1="44000" x2="89333" y2="44000"/>
                        <a14:foregroundMark x1="90233" y1="44200" x2="90233" y2="44200"/>
                        <a14:foregroundMark x1="87733" y1="44200" x2="87733" y2="44200"/>
                        <a14:foregroundMark x1="96300" y1="41933" x2="96300" y2="41933"/>
                        <a14:foregroundMark x1="97533" y1="42533" x2="97533" y2="42533"/>
                        <a14:foregroundMark x1="82367" y1="41733" x2="82367" y2="41733"/>
                        <a14:foregroundMark x1="79667" y1="41533" x2="79667" y2="41533"/>
                        <a14:foregroundMark x1="78433" y1="41533" x2="78433" y2="41533"/>
                        <a14:foregroundMark x1="77033" y1="41533" x2="77033" y2="41533"/>
                        <a14:foregroundMark x1="76100" y1="41533" x2="76100" y2="41533"/>
                        <a14:foregroundMark x1="75300" y1="41400" x2="75300" y2="41400"/>
                        <a14:foregroundMark x1="75300" y1="60333" x2="75300" y2="60333"/>
                        <a14:foregroundMark x1="75333" y1="61667" x2="76833" y2="61933"/>
                        <a14:foregroundMark x1="76367" y1="59000" x2="77833" y2="59067"/>
                        <a14:foregroundMark x1="78267" y1="58067" x2="78533" y2="59467"/>
                        <a14:foregroundMark x1="87367" y1="48067" x2="92967" y2="48533"/>
                        <a14:foregroundMark x1="89467" y1="49133" x2="92633" y2="49667"/>
                        <a14:foregroundMark x1="92667" y1="49600" x2="93967" y2="49667"/>
                        <a14:foregroundMark x1="97633" y1="41733" x2="97667" y2="61133"/>
                        <a14:foregroundMark x1="81933" y1="61000" x2="87567" y2="61067"/>
                        <a14:foregroundMark x1="87567" y1="61067" x2="89433" y2="60867"/>
                        <a14:backgroundMark x1="91600" y1="62933" x2="91600" y2="62933"/>
                        <a14:backgroundMark x1="91033" y1="62733" x2="91033" y2="62733"/>
                        <a14:backgroundMark x1="89100" y1="62933" x2="90500" y2="63067"/>
                        <a14:backgroundMark x1="90400" y1="62933" x2="91467" y2="63067"/>
                        <a14:backgroundMark x1="77600" y1="62867" x2="77933" y2="62733"/>
                        <a14:backgroundMark x1="77233" y1="62733" x2="79967" y2="62667"/>
                        <a14:backgroundMark x1="79967" y1="62667" x2="80100" y2="62667"/>
                        <a14:backgroundMark x1="77400" y1="62667" x2="78400" y2="62667"/>
                        <a14:backgroundMark x1="78933" y1="62600" x2="78933" y2="62600"/>
                        <a14:backgroundMark x1="81900" y1="62600" x2="89433" y2="62667"/>
                        <a14:backgroundMark x1="89433" y1="62667" x2="89567" y2="62733"/>
                        <a14:backgroundMark x1="77600" y1="63267" x2="79200" y2="62600"/>
                      </a14:backgroundRemoval>
                    </a14:imgEffect>
                  </a14:imgLayer>
                </a14:imgProps>
              </a:ext>
            </a:extLst>
          </a:blip>
          <a:srcRect l="74553" t="39982" r="1436" b="36401"/>
          <a:stretch>
            <a:fillRect/>
          </a:stretch>
        </p:blipFill>
        <p:spPr>
          <a:xfrm>
            <a:off x="1498600" y="2125035"/>
            <a:ext cx="206586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4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with colored lines and numbers&#10;&#10;AI-generated content may be incorrect.">
            <a:extLst>
              <a:ext uri="{FF2B5EF4-FFF2-40B4-BE49-F238E27FC236}">
                <a16:creationId xmlns:a16="http://schemas.microsoft.com/office/drawing/2014/main" id="{0C1F1AFF-5F97-139C-EE38-BC87B3D9D7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33513"/>
          <a:stretch>
            <a:fillRect/>
          </a:stretch>
        </p:blipFill>
        <p:spPr>
          <a:xfrm>
            <a:off x="160867" y="1449192"/>
            <a:ext cx="6341533" cy="4572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1FB06B-DAE4-B089-8449-E0990BA1E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74252-CC6E-89E3-CF8D-ECF0DCE44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74772-7338-5702-BC73-8E3CE862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14809-AE77-3007-7A10-0A9CF6F6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 descr="A graph with colored lines and numbers&#10;&#10;AI-generated content may be incorrect.">
            <a:extLst>
              <a:ext uri="{FF2B5EF4-FFF2-40B4-BE49-F238E27FC236}">
                <a16:creationId xmlns:a16="http://schemas.microsoft.com/office/drawing/2014/main" id="{5CCC3012-EDE7-64BA-867A-4470C0D7D5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3513"/>
          <a:stretch>
            <a:fillRect/>
          </a:stretch>
        </p:blipFill>
        <p:spPr>
          <a:xfrm>
            <a:off x="262467" y="1449191"/>
            <a:ext cx="6239934" cy="4571999"/>
          </a:xfrm>
          <a:prstGeom prst="rect">
            <a:avLst/>
          </a:prstGeom>
        </p:spPr>
      </p:pic>
      <p:pic>
        <p:nvPicPr>
          <p:cNvPr id="12" name="Picture 11" descr="A graph with a line graph&#10;&#10;AI-generated content may be incorrect.">
            <a:extLst>
              <a:ext uri="{FF2B5EF4-FFF2-40B4-BE49-F238E27FC236}">
                <a16:creationId xmlns:a16="http://schemas.microsoft.com/office/drawing/2014/main" id="{4CC6180A-7CE6-AD58-AB1D-93A13095C4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3300"/>
          <a:stretch>
            <a:fillRect/>
          </a:stretch>
        </p:blipFill>
        <p:spPr>
          <a:xfrm>
            <a:off x="262467" y="1449189"/>
            <a:ext cx="6259365" cy="4571998"/>
          </a:xfrm>
          <a:prstGeom prst="rect">
            <a:avLst/>
          </a:prstGeom>
        </p:spPr>
      </p:pic>
      <p:pic>
        <p:nvPicPr>
          <p:cNvPr id="14" name="Picture 13" descr="A graph with a line graph&#10;&#10;AI-generated content may be incorrect.">
            <a:extLst>
              <a:ext uri="{FF2B5EF4-FFF2-40B4-BE49-F238E27FC236}">
                <a16:creationId xmlns:a16="http://schemas.microsoft.com/office/drawing/2014/main" id="{275BBD9C-63A7-3E95-F644-108AEBE6805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3513"/>
          <a:stretch>
            <a:fillRect/>
          </a:stretch>
        </p:blipFill>
        <p:spPr>
          <a:xfrm>
            <a:off x="262467" y="1449183"/>
            <a:ext cx="6239934" cy="4571997"/>
          </a:xfrm>
          <a:prstGeom prst="rect">
            <a:avLst/>
          </a:prstGeom>
        </p:spPr>
      </p:pic>
      <p:pic>
        <p:nvPicPr>
          <p:cNvPr id="16" name="Picture 15" descr="A graph with a line&#10;&#10;AI-generated content may be incorrect.">
            <a:extLst>
              <a:ext uri="{FF2B5EF4-FFF2-40B4-BE49-F238E27FC236}">
                <a16:creationId xmlns:a16="http://schemas.microsoft.com/office/drawing/2014/main" id="{8A235C26-E527-3F1C-782A-3D472D5BF29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3442"/>
          <a:stretch>
            <a:fillRect/>
          </a:stretch>
        </p:blipFill>
        <p:spPr>
          <a:xfrm>
            <a:off x="268949" y="1449170"/>
            <a:ext cx="6239934" cy="4571997"/>
          </a:xfrm>
          <a:prstGeom prst="rect">
            <a:avLst/>
          </a:prstGeom>
        </p:spPr>
      </p:pic>
      <p:pic>
        <p:nvPicPr>
          <p:cNvPr id="18" name="Picture 1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DAF82AAA-1800-0AE7-2ECA-7BD50092774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3442"/>
          <a:stretch>
            <a:fillRect/>
          </a:stretch>
        </p:blipFill>
        <p:spPr>
          <a:xfrm>
            <a:off x="167351" y="1449144"/>
            <a:ext cx="6341532" cy="4571997"/>
          </a:xfrm>
          <a:prstGeom prst="rect">
            <a:avLst/>
          </a:prstGeom>
        </p:spPr>
      </p:pic>
      <p:pic>
        <p:nvPicPr>
          <p:cNvPr id="20" name="Picture 19" descr="A graph with colored lines&#10;&#10;AI-generated content may be incorrect.">
            <a:extLst>
              <a:ext uri="{FF2B5EF4-FFF2-40B4-BE49-F238E27FC236}">
                <a16:creationId xmlns:a16="http://schemas.microsoft.com/office/drawing/2014/main" id="{2A32E056-449D-7619-952C-9D3E75CADD3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33512"/>
          <a:stretch>
            <a:fillRect/>
          </a:stretch>
        </p:blipFill>
        <p:spPr>
          <a:xfrm>
            <a:off x="268949" y="1449093"/>
            <a:ext cx="6233451" cy="4571996"/>
          </a:xfrm>
          <a:prstGeom prst="rect">
            <a:avLst/>
          </a:prstGeom>
        </p:spPr>
      </p:pic>
      <p:pic>
        <p:nvPicPr>
          <p:cNvPr id="22" name="Picture 2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E0A73848-2B9D-2E96-AEC4-246D03E6D24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33511"/>
          <a:stretch>
            <a:fillRect/>
          </a:stretch>
        </p:blipFill>
        <p:spPr>
          <a:xfrm>
            <a:off x="268949" y="1448989"/>
            <a:ext cx="6233452" cy="4571995"/>
          </a:xfrm>
          <a:prstGeom prst="rect">
            <a:avLst/>
          </a:prstGeom>
        </p:spPr>
      </p:pic>
      <p:pic>
        <p:nvPicPr>
          <p:cNvPr id="24" name="Picture 2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9C0E2CF0-75C2-44EF-78F1-7DE91E72707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33508"/>
          <a:stretch>
            <a:fillRect/>
          </a:stretch>
        </p:blipFill>
        <p:spPr>
          <a:xfrm>
            <a:off x="268949" y="1448781"/>
            <a:ext cx="6233452" cy="4571994"/>
          </a:xfrm>
          <a:prstGeom prst="rect">
            <a:avLst/>
          </a:prstGeom>
        </p:spPr>
      </p:pic>
      <p:pic>
        <p:nvPicPr>
          <p:cNvPr id="26" name="Picture 2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35AECE03-A2F0-DEB3-3D1F-8F470D49B86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r="33503"/>
          <a:stretch>
            <a:fillRect/>
          </a:stretch>
        </p:blipFill>
        <p:spPr>
          <a:xfrm>
            <a:off x="268949" y="1448363"/>
            <a:ext cx="6233452" cy="4571993"/>
          </a:xfrm>
          <a:prstGeom prst="rect">
            <a:avLst/>
          </a:prstGeom>
        </p:spPr>
      </p:pic>
      <p:pic>
        <p:nvPicPr>
          <p:cNvPr id="28" name="Picture 2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5F16EA4B-F298-E267-2EE0-3CCA4B2F201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33280"/>
          <a:stretch>
            <a:fillRect/>
          </a:stretch>
        </p:blipFill>
        <p:spPr>
          <a:xfrm>
            <a:off x="268949" y="1447526"/>
            <a:ext cx="6252884" cy="4571993"/>
          </a:xfrm>
          <a:prstGeom prst="rect">
            <a:avLst/>
          </a:prstGeom>
        </p:spPr>
      </p:pic>
      <p:pic>
        <p:nvPicPr>
          <p:cNvPr id="30" name="Picture 29" descr="A graph with colored lines&#10;&#10;AI-generated content may be incorrect.">
            <a:extLst>
              <a:ext uri="{FF2B5EF4-FFF2-40B4-BE49-F238E27FC236}">
                <a16:creationId xmlns:a16="http://schemas.microsoft.com/office/drawing/2014/main" id="{C07433B8-D326-D84A-0A17-EB6D993E4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r="33473"/>
          <a:stretch>
            <a:fillRect/>
          </a:stretch>
        </p:blipFill>
        <p:spPr>
          <a:xfrm>
            <a:off x="419129" y="1445852"/>
            <a:ext cx="6083271" cy="4571993"/>
          </a:xfrm>
          <a:prstGeom prst="rect">
            <a:avLst/>
          </a:prstGeom>
        </p:spPr>
      </p:pic>
      <p:pic>
        <p:nvPicPr>
          <p:cNvPr id="32" name="Picture 3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FB31C9C7-13A1-282E-3747-FC3943FC328D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r="33375"/>
          <a:stretch>
            <a:fillRect/>
          </a:stretch>
        </p:blipFill>
        <p:spPr>
          <a:xfrm>
            <a:off x="415425" y="1442505"/>
            <a:ext cx="6100851" cy="4578479"/>
          </a:xfrm>
          <a:prstGeom prst="rect">
            <a:avLst/>
          </a:prstGeom>
        </p:spPr>
      </p:pic>
      <p:pic>
        <p:nvPicPr>
          <p:cNvPr id="34" name="Picture 3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E24A26FA-1E57-DADE-2FA0-691003CADFD4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33492"/>
          <a:stretch>
            <a:fillRect/>
          </a:stretch>
        </p:blipFill>
        <p:spPr>
          <a:xfrm>
            <a:off x="409861" y="1445852"/>
            <a:ext cx="6092539" cy="458032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EDD2514-D705-F9FD-675A-6A8F224981FB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r="33280"/>
          <a:stretch>
            <a:fillRect/>
          </a:stretch>
        </p:blipFill>
        <p:spPr>
          <a:xfrm>
            <a:off x="407987" y="1440868"/>
            <a:ext cx="6100895" cy="45719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029C7CE-1733-2EB6-EB35-4A7F260A7D77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r="33503"/>
          <a:stretch>
            <a:fillRect/>
          </a:stretch>
        </p:blipFill>
        <p:spPr>
          <a:xfrm>
            <a:off x="413587" y="1444177"/>
            <a:ext cx="6095295" cy="4583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51A4077-06A2-66BC-EF9B-056BDE2B0EF0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r="33410"/>
          <a:stretch>
            <a:fillRect/>
          </a:stretch>
        </p:blipFill>
        <p:spPr>
          <a:xfrm>
            <a:off x="413445" y="1439335"/>
            <a:ext cx="6088955" cy="45719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E3DA4D-A41C-3B0D-D33C-D125EA2B2390}"/>
              </a:ext>
            </a:extLst>
          </p:cNvPr>
          <p:cNvSpPr txBox="1"/>
          <p:nvPr/>
        </p:nvSpPr>
        <p:spPr>
          <a:xfrm>
            <a:off x="6515365" y="2936557"/>
            <a:ext cx="506056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For higher intensities, the surface SEY curve defines the heat load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Photoemission parameters make little to no difference in Quadrupoles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903A4D-B15E-2269-6F6A-E7056D88822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3267" b="67267" l="75200" r="97667">
                        <a14:foregroundMark x1="75233" y1="42200" x2="75467" y2="58733"/>
                        <a14:foregroundMark x1="75467" y1="58733" x2="77607" y2="62014"/>
                        <a14:foregroundMark x1="80229" y1="62261" x2="82120" y2="61910"/>
                        <a14:foregroundMark x1="78423" y1="62595" x2="80087" y2="62287"/>
                        <a14:foregroundMark x1="97300" y1="62200" x2="97600" y2="45267"/>
                        <a14:foregroundMark x1="97600" y1="45267" x2="95567" y2="41733"/>
                        <a14:foregroundMark x1="95567" y1="41733" x2="75200" y2="42333"/>
                        <a14:foregroundMark x1="81467" y1="45600" x2="93900" y2="54267"/>
                        <a14:foregroundMark x1="93900" y1="54267" x2="96433" y2="57867"/>
                        <a14:foregroundMark x1="96433" y1="57867" x2="96933" y2="59467"/>
                        <a14:foregroundMark x1="97333" y1="41533" x2="97567" y2="60333"/>
                        <a14:foregroundMark x1="75900" y1="46200" x2="87633" y2="53667"/>
                        <a14:foregroundMark x1="87633" y1="53667" x2="90000" y2="56467"/>
                        <a14:foregroundMark x1="77833" y1="56467" x2="83667" y2="56467"/>
                        <a14:foregroundMark x1="83667" y1="56467" x2="90167" y2="56267"/>
                        <a14:foregroundMark x1="90167" y1="56267" x2="94033" y2="56333"/>
                        <a14:foregroundMark x1="85600" y1="45733" x2="93467" y2="46467"/>
                        <a14:foregroundMark x1="82700" y1="53267" x2="83867" y2="54200"/>
                        <a14:foregroundMark x1="93567" y1="44467" x2="95367" y2="44800"/>
                        <a14:foregroundMark x1="77700" y1="49667" x2="77633" y2="54267"/>
                        <a14:foregroundMark x1="84467" y1="43533" x2="84967" y2="44400"/>
                        <a14:foregroundMark x1="79633" y1="44400" x2="90033" y2="51533"/>
                        <a14:foregroundMark x1="82933" y1="59200" x2="83767" y2="59267"/>
                        <a14:foregroundMark x1="75767" y1="48533" x2="78733" y2="53000"/>
                        <a14:foregroundMark x1="78733" y1="53000" x2="75867" y2="60600"/>
                        <a14:foregroundMark x1="75867" y1="60533" x2="92267" y2="52600"/>
                        <a14:foregroundMark x1="92267" y1="52600" x2="95967" y2="44600"/>
                        <a14:foregroundMark x1="95967" y1="44600" x2="95967" y2="44600"/>
                        <a14:foregroundMark x1="93800" y1="45533" x2="96033" y2="54467"/>
                        <a14:foregroundMark x1="96833" y1="60133" x2="80733" y2="57600"/>
                        <a14:foregroundMark x1="80733" y1="57600" x2="78333" y2="53800"/>
                        <a14:foregroundMark x1="78333" y1="53800" x2="77867" y2="48267"/>
                        <a14:foregroundMark x1="77867" y1="48267" x2="80767" y2="43400"/>
                        <a14:foregroundMark x1="80767" y1="43400" x2="90800" y2="42667"/>
                        <a14:foregroundMark x1="90800" y1="42667" x2="94267" y2="43667"/>
                        <a14:foregroundMark x1="94267" y1="43667" x2="96367" y2="47667"/>
                        <a14:foregroundMark x1="96367" y1="47667" x2="94433" y2="60533"/>
                        <a14:foregroundMark x1="94433" y1="60533" x2="88200" y2="47533"/>
                        <a14:foregroundMark x1="88200" y1="47533" x2="84800" y2="46400"/>
                        <a14:foregroundMark x1="84800" y1="46400" x2="82167" y2="50733"/>
                        <a14:foregroundMark x1="82167" y1="50733" x2="87233" y2="50133"/>
                        <a14:foregroundMark x1="87233" y1="50133" x2="92167" y2="43533"/>
                        <a14:foregroundMark x1="92167" y1="43533" x2="91500" y2="48733"/>
                        <a14:foregroundMark x1="91500" y1="48733" x2="92100" y2="54133"/>
                        <a14:foregroundMark x1="92100" y1="54133" x2="95267" y2="51600"/>
                        <a14:foregroundMark x1="95267" y1="51600" x2="94633" y2="56800"/>
                        <a14:foregroundMark x1="94633" y1="56800" x2="95400" y2="55067"/>
                        <a14:foregroundMark x1="80333" y1="50867" x2="83200" y2="54467"/>
                        <a14:foregroundMark x1="79533" y1="51333" x2="79633" y2="52133"/>
                        <a14:foregroundMark x1="79800" y1="60200" x2="80767" y2="60333"/>
                        <a14:foregroundMark x1="81700" y1="59867" x2="85267" y2="59933"/>
                        <a14:foregroundMark x1="85267" y1="59933" x2="88367" y2="59867"/>
                        <a14:foregroundMark x1="88367" y1="59867" x2="93233" y2="61067"/>
                        <a14:foregroundMark x1="85800" y1="54267" x2="85800" y2="54267"/>
                        <a14:foregroundMark x1="84533" y1="48933" x2="84533" y2="48933"/>
                        <a14:foregroundMark x1="81433" y1="48467" x2="81433" y2="48467"/>
                        <a14:foregroundMark x1="90167" y1="43800" x2="90167" y2="43800"/>
                        <a14:foregroundMark x1="89333" y1="44000" x2="89333" y2="44000"/>
                        <a14:foregroundMark x1="90233" y1="44200" x2="90233" y2="44200"/>
                        <a14:foregroundMark x1="87733" y1="44200" x2="87733" y2="44200"/>
                        <a14:foregroundMark x1="96300" y1="41933" x2="96300" y2="41933"/>
                        <a14:foregroundMark x1="97533" y1="42533" x2="97533" y2="42533"/>
                        <a14:foregroundMark x1="82367" y1="41733" x2="82367" y2="41733"/>
                        <a14:foregroundMark x1="79667" y1="41533" x2="79667" y2="41533"/>
                        <a14:foregroundMark x1="78433" y1="41533" x2="78433" y2="41533"/>
                        <a14:foregroundMark x1="77033" y1="41533" x2="77033" y2="41533"/>
                        <a14:foregroundMark x1="76100" y1="41533" x2="76100" y2="41533"/>
                        <a14:foregroundMark x1="75300" y1="41400" x2="75300" y2="41400"/>
                        <a14:foregroundMark x1="75300" y1="60333" x2="75300" y2="60333"/>
                        <a14:foregroundMark x1="75333" y1="61667" x2="76833" y2="61933"/>
                        <a14:foregroundMark x1="76367" y1="59000" x2="77833" y2="59067"/>
                        <a14:foregroundMark x1="78267" y1="58067" x2="78533" y2="59467"/>
                        <a14:foregroundMark x1="87367" y1="48067" x2="92967" y2="48533"/>
                        <a14:foregroundMark x1="89467" y1="49133" x2="92633" y2="49667"/>
                        <a14:foregroundMark x1="92667" y1="49600" x2="93967" y2="49667"/>
                        <a14:foregroundMark x1="97633" y1="41733" x2="97667" y2="61133"/>
                        <a14:foregroundMark x1="81933" y1="61000" x2="87567" y2="61067"/>
                        <a14:foregroundMark x1="87567" y1="61067" x2="89433" y2="60867"/>
                        <a14:backgroundMark x1="91600" y1="62933" x2="91600" y2="62933"/>
                        <a14:backgroundMark x1="91033" y1="62733" x2="91033" y2="62733"/>
                        <a14:backgroundMark x1="89100" y1="62933" x2="90500" y2="63067"/>
                        <a14:backgroundMark x1="90400" y1="62933" x2="91467" y2="63067"/>
                        <a14:backgroundMark x1="77600" y1="62867" x2="77933" y2="62733"/>
                        <a14:backgroundMark x1="77233" y1="62733" x2="79967" y2="62667"/>
                        <a14:backgroundMark x1="79967" y1="62667" x2="80100" y2="62667"/>
                        <a14:backgroundMark x1="77400" y1="62667" x2="78400" y2="62667"/>
                        <a14:backgroundMark x1="78933" y1="62600" x2="78933" y2="62600"/>
                        <a14:backgroundMark x1="81900" y1="62600" x2="89433" y2="62667"/>
                        <a14:backgroundMark x1="89433" y1="62667" x2="89567" y2="62733"/>
                        <a14:backgroundMark x1="77600" y1="63267" x2="79200" y2="62600"/>
                      </a14:backgroundRemoval>
                    </a14:imgEffect>
                  </a14:imgLayer>
                </a14:imgProps>
              </a:ext>
            </a:extLst>
          </a:blip>
          <a:srcRect l="74553" t="39982" r="1436" b="36401"/>
          <a:stretch>
            <a:fillRect/>
          </a:stretch>
        </p:blipFill>
        <p:spPr>
          <a:xfrm>
            <a:off x="1390264" y="2133601"/>
            <a:ext cx="206586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with numbers and a graph&#10;&#10;AI-generated content may be incorrect.">
            <a:extLst>
              <a:ext uri="{FF2B5EF4-FFF2-40B4-BE49-F238E27FC236}">
                <a16:creationId xmlns:a16="http://schemas.microsoft.com/office/drawing/2014/main" id="{B8A3EB46-0A43-D9F7-F763-FE9D2A2B2D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33351"/>
          <a:stretch>
            <a:fillRect/>
          </a:stretch>
        </p:blipFill>
        <p:spPr>
          <a:xfrm>
            <a:off x="118533" y="1448896"/>
            <a:ext cx="6390248" cy="4572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E4A12C-1CB0-432B-5461-B7FE5D11F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7CC36-C50C-45BD-4AFA-2E844201E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77EB-9C6C-0F4A-8227-58293B040B53}" type="datetime3">
              <a:rPr lang="en-US" smtClean="0"/>
              <a:t>9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58B2A-95EE-F913-C88E-9491E2F8A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Evangelos Katralis | Status Update on PyECLOUD Developments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BBD45-D173-0F20-61AC-922D24CEB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 descr="A graph with numbers and a graph&#10;&#10;AI-generated content may be incorrect.">
            <a:extLst>
              <a:ext uri="{FF2B5EF4-FFF2-40B4-BE49-F238E27FC236}">
                <a16:creationId xmlns:a16="http://schemas.microsoft.com/office/drawing/2014/main" id="{B927F2A5-CE01-FCD7-C65C-26241C1229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3350"/>
          <a:stretch>
            <a:fillRect/>
          </a:stretch>
        </p:blipFill>
        <p:spPr>
          <a:xfrm>
            <a:off x="211667" y="1448896"/>
            <a:ext cx="6297115" cy="4572000"/>
          </a:xfrm>
          <a:prstGeom prst="rect">
            <a:avLst/>
          </a:prstGeom>
        </p:spPr>
      </p:pic>
      <p:pic>
        <p:nvPicPr>
          <p:cNvPr id="12" name="Picture 11" descr="A graph with numbers and a red line&#10;&#10;AI-generated content may be incorrect.">
            <a:extLst>
              <a:ext uri="{FF2B5EF4-FFF2-40B4-BE49-F238E27FC236}">
                <a16:creationId xmlns:a16="http://schemas.microsoft.com/office/drawing/2014/main" id="{35F10E40-D85F-E8DB-EF31-D1CC218884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4162"/>
          <a:stretch>
            <a:fillRect/>
          </a:stretch>
        </p:blipFill>
        <p:spPr>
          <a:xfrm>
            <a:off x="313266" y="1448895"/>
            <a:ext cx="6121333" cy="4571999"/>
          </a:xfrm>
          <a:prstGeom prst="rect">
            <a:avLst/>
          </a:prstGeom>
        </p:spPr>
      </p:pic>
      <p:pic>
        <p:nvPicPr>
          <p:cNvPr id="14" name="Picture 1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48687D90-8667-944E-E905-380DC70E951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162"/>
          <a:stretch>
            <a:fillRect/>
          </a:stretch>
        </p:blipFill>
        <p:spPr>
          <a:xfrm>
            <a:off x="313266" y="1448892"/>
            <a:ext cx="6121334" cy="4571999"/>
          </a:xfrm>
          <a:prstGeom prst="rect">
            <a:avLst/>
          </a:prstGeom>
        </p:spPr>
      </p:pic>
      <p:pic>
        <p:nvPicPr>
          <p:cNvPr id="16" name="Picture 1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3A0D3DD7-8F44-9CFF-AE41-518C9DE1D0A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4162"/>
          <a:stretch>
            <a:fillRect/>
          </a:stretch>
        </p:blipFill>
        <p:spPr>
          <a:xfrm>
            <a:off x="313265" y="1448887"/>
            <a:ext cx="6121334" cy="4571998"/>
          </a:xfrm>
          <a:prstGeom prst="rect">
            <a:avLst/>
          </a:prstGeom>
        </p:spPr>
      </p:pic>
      <p:pic>
        <p:nvPicPr>
          <p:cNvPr id="18" name="Picture 1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C96EB0A6-1F2F-503E-1FDC-8A054521F2B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34161"/>
          <a:stretch>
            <a:fillRect/>
          </a:stretch>
        </p:blipFill>
        <p:spPr>
          <a:xfrm>
            <a:off x="414323" y="1448875"/>
            <a:ext cx="6020276" cy="4571997"/>
          </a:xfrm>
          <a:prstGeom prst="rect">
            <a:avLst/>
          </a:prstGeom>
        </p:spPr>
      </p:pic>
      <p:pic>
        <p:nvPicPr>
          <p:cNvPr id="20" name="Picture 19" descr="A graph with colored lines&#10;&#10;AI-generated content may be incorrect.">
            <a:extLst>
              <a:ext uri="{FF2B5EF4-FFF2-40B4-BE49-F238E27FC236}">
                <a16:creationId xmlns:a16="http://schemas.microsoft.com/office/drawing/2014/main" id="{5DB41154-C223-8E11-8C33-BD5B1239CA9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34160"/>
          <a:stretch>
            <a:fillRect/>
          </a:stretch>
        </p:blipFill>
        <p:spPr>
          <a:xfrm>
            <a:off x="414273" y="1448850"/>
            <a:ext cx="6020394" cy="4571997"/>
          </a:xfrm>
          <a:prstGeom prst="rect">
            <a:avLst/>
          </a:prstGeom>
        </p:spPr>
      </p:pic>
      <p:pic>
        <p:nvPicPr>
          <p:cNvPr id="22" name="Picture 2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CB5D94DE-5CC0-5F63-68EE-333BB69F2BB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34159"/>
          <a:stretch>
            <a:fillRect/>
          </a:stretch>
        </p:blipFill>
        <p:spPr>
          <a:xfrm>
            <a:off x="414173" y="1448801"/>
            <a:ext cx="6020494" cy="4571996"/>
          </a:xfrm>
          <a:prstGeom prst="rect">
            <a:avLst/>
          </a:prstGeom>
        </p:spPr>
      </p:pic>
      <p:pic>
        <p:nvPicPr>
          <p:cNvPr id="24" name="Picture 2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82B262A8-F4EA-51C7-4D8D-A139BF36FFC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34157"/>
          <a:stretch>
            <a:fillRect/>
          </a:stretch>
        </p:blipFill>
        <p:spPr>
          <a:xfrm>
            <a:off x="413971" y="1448701"/>
            <a:ext cx="6020696" cy="4571995"/>
          </a:xfrm>
          <a:prstGeom prst="rect">
            <a:avLst/>
          </a:prstGeom>
        </p:spPr>
      </p:pic>
      <p:pic>
        <p:nvPicPr>
          <p:cNvPr id="26" name="Picture 25" descr="A graph with colored lines&#10;&#10;AI-generated content may be incorrect.">
            <a:extLst>
              <a:ext uri="{FF2B5EF4-FFF2-40B4-BE49-F238E27FC236}">
                <a16:creationId xmlns:a16="http://schemas.microsoft.com/office/drawing/2014/main" id="{8A383323-1426-1414-4F96-E6F0120ED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r="34152"/>
          <a:stretch>
            <a:fillRect/>
          </a:stretch>
        </p:blipFill>
        <p:spPr>
          <a:xfrm>
            <a:off x="313198" y="1448500"/>
            <a:ext cx="6121470" cy="4571995"/>
          </a:xfrm>
          <a:prstGeom prst="rect">
            <a:avLst/>
          </a:prstGeom>
        </p:spPr>
      </p:pic>
      <p:pic>
        <p:nvPicPr>
          <p:cNvPr id="28" name="Picture 2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E64E12B7-B4F5-79ED-6330-03381BAD0C1B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33403"/>
          <a:stretch>
            <a:fillRect/>
          </a:stretch>
        </p:blipFill>
        <p:spPr>
          <a:xfrm>
            <a:off x="412753" y="1448098"/>
            <a:ext cx="6089647" cy="4571995"/>
          </a:xfrm>
          <a:prstGeom prst="rect">
            <a:avLst/>
          </a:prstGeom>
        </p:spPr>
      </p:pic>
      <p:pic>
        <p:nvPicPr>
          <p:cNvPr id="30" name="Picture 2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CCF3AA2A-B9A5-933B-D522-9200EFC5107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r="33385"/>
          <a:stretch>
            <a:fillRect/>
          </a:stretch>
        </p:blipFill>
        <p:spPr>
          <a:xfrm>
            <a:off x="411129" y="1447295"/>
            <a:ext cx="6091271" cy="4571994"/>
          </a:xfrm>
          <a:prstGeom prst="rect">
            <a:avLst/>
          </a:prstGeom>
        </p:spPr>
      </p:pic>
      <p:pic>
        <p:nvPicPr>
          <p:cNvPr id="32" name="Picture 31" descr="A graph with colored lines&#10;&#10;AI-generated content may be incorrect.">
            <a:extLst>
              <a:ext uri="{FF2B5EF4-FFF2-40B4-BE49-F238E27FC236}">
                <a16:creationId xmlns:a16="http://schemas.microsoft.com/office/drawing/2014/main" id="{AC064BD8-DCE9-6641-120C-2D213561A8E1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r="34159"/>
          <a:stretch>
            <a:fillRect/>
          </a:stretch>
        </p:blipFill>
        <p:spPr>
          <a:xfrm>
            <a:off x="414229" y="1445687"/>
            <a:ext cx="6020438" cy="4571993"/>
          </a:xfrm>
          <a:prstGeom prst="rect">
            <a:avLst/>
          </a:prstGeom>
        </p:spPr>
      </p:pic>
      <p:pic>
        <p:nvPicPr>
          <p:cNvPr id="34" name="Picture 33" descr="A graph with colored lines&#10;&#10;AI-generated content may be incorrect.">
            <a:extLst>
              <a:ext uri="{FF2B5EF4-FFF2-40B4-BE49-F238E27FC236}">
                <a16:creationId xmlns:a16="http://schemas.microsoft.com/office/drawing/2014/main" id="{E6E7D319-F659-ED24-FCBE-D1470A9044FB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34115"/>
          <a:stretch>
            <a:fillRect/>
          </a:stretch>
        </p:blipFill>
        <p:spPr>
          <a:xfrm>
            <a:off x="414391" y="1448870"/>
            <a:ext cx="6020276" cy="4568810"/>
          </a:xfrm>
          <a:prstGeom prst="rect">
            <a:avLst/>
          </a:prstGeom>
        </p:spPr>
      </p:pic>
      <p:pic>
        <p:nvPicPr>
          <p:cNvPr id="36" name="Picture 35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915E69FD-EB99-BB5C-B7C5-C277E186450A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r="34046"/>
          <a:stretch>
            <a:fillRect/>
          </a:stretch>
        </p:blipFill>
        <p:spPr>
          <a:xfrm>
            <a:off x="408023" y="1442520"/>
            <a:ext cx="6026644" cy="4568810"/>
          </a:xfrm>
          <a:prstGeom prst="rect">
            <a:avLst/>
          </a:prstGeom>
        </p:spPr>
      </p:pic>
      <p:pic>
        <p:nvPicPr>
          <p:cNvPr id="38" name="Picture 37" descr="A graph with colored lines&#10;&#10;AI-generated content may be incorrect.">
            <a:extLst>
              <a:ext uri="{FF2B5EF4-FFF2-40B4-BE49-F238E27FC236}">
                <a16:creationId xmlns:a16="http://schemas.microsoft.com/office/drawing/2014/main" id="{2DB1A6DB-6D1E-7330-5EC3-41524271DA4B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r="34000"/>
          <a:stretch>
            <a:fillRect/>
          </a:stretch>
        </p:blipFill>
        <p:spPr>
          <a:xfrm>
            <a:off x="408005" y="1445686"/>
            <a:ext cx="6026662" cy="4565643"/>
          </a:xfrm>
          <a:prstGeom prst="rect">
            <a:avLst/>
          </a:prstGeom>
        </p:spPr>
      </p:pic>
      <p:pic>
        <p:nvPicPr>
          <p:cNvPr id="40" name="Picture 3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724FE023-AE9E-C1B8-7934-1F958E590FEB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r="33304"/>
          <a:stretch>
            <a:fillRect/>
          </a:stretch>
        </p:blipFill>
        <p:spPr>
          <a:xfrm>
            <a:off x="407987" y="1439335"/>
            <a:ext cx="6094413" cy="45688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33B38B-C0CF-468B-1D9B-ED348DFF666E}"/>
              </a:ext>
            </a:extLst>
          </p:cNvPr>
          <p:cNvSpPr txBox="1"/>
          <p:nvPr/>
        </p:nvSpPr>
        <p:spPr>
          <a:xfrm>
            <a:off x="6482920" y="2985085"/>
            <a:ext cx="5011911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For low intensities, the heat load is mainly defined by the photoemission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As intensity grows, the difference between the surface SEY curve becomes more evident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/>
              <a:t>At all intensities, heat load is strongly dependent on the photoemission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A04BE1-217B-80D5-A67A-8BCA0092871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3267" b="67267" l="75200" r="97667">
                        <a14:foregroundMark x1="75233" y1="42200" x2="75467" y2="58733"/>
                        <a14:foregroundMark x1="75467" y1="58733" x2="77607" y2="62014"/>
                        <a14:foregroundMark x1="80229" y1="62261" x2="82120" y2="61910"/>
                        <a14:foregroundMark x1="78423" y1="62595" x2="80087" y2="62287"/>
                        <a14:foregroundMark x1="97300" y1="62200" x2="97600" y2="45267"/>
                        <a14:foregroundMark x1="97600" y1="45267" x2="95567" y2="41733"/>
                        <a14:foregroundMark x1="95567" y1="41733" x2="75200" y2="42333"/>
                        <a14:foregroundMark x1="81467" y1="45600" x2="93900" y2="54267"/>
                        <a14:foregroundMark x1="93900" y1="54267" x2="96433" y2="57867"/>
                        <a14:foregroundMark x1="96433" y1="57867" x2="96933" y2="59467"/>
                        <a14:foregroundMark x1="97333" y1="41533" x2="97567" y2="60333"/>
                        <a14:foregroundMark x1="75900" y1="46200" x2="87633" y2="53667"/>
                        <a14:foregroundMark x1="87633" y1="53667" x2="90000" y2="56467"/>
                        <a14:foregroundMark x1="77833" y1="56467" x2="83667" y2="56467"/>
                        <a14:foregroundMark x1="83667" y1="56467" x2="90167" y2="56267"/>
                        <a14:foregroundMark x1="90167" y1="56267" x2="94033" y2="56333"/>
                        <a14:foregroundMark x1="85600" y1="45733" x2="93467" y2="46467"/>
                        <a14:foregroundMark x1="82700" y1="53267" x2="83867" y2="54200"/>
                        <a14:foregroundMark x1="93567" y1="44467" x2="95367" y2="44800"/>
                        <a14:foregroundMark x1="77700" y1="49667" x2="77633" y2="54267"/>
                        <a14:foregroundMark x1="84467" y1="43533" x2="84967" y2="44400"/>
                        <a14:foregroundMark x1="79633" y1="44400" x2="90033" y2="51533"/>
                        <a14:foregroundMark x1="82933" y1="59200" x2="83767" y2="59267"/>
                        <a14:foregroundMark x1="75767" y1="48533" x2="78733" y2="53000"/>
                        <a14:foregroundMark x1="78733" y1="53000" x2="75867" y2="60600"/>
                        <a14:foregroundMark x1="75867" y1="60533" x2="92267" y2="52600"/>
                        <a14:foregroundMark x1="92267" y1="52600" x2="95967" y2="44600"/>
                        <a14:foregroundMark x1="95967" y1="44600" x2="95967" y2="44600"/>
                        <a14:foregroundMark x1="93800" y1="45533" x2="96033" y2="54467"/>
                        <a14:foregroundMark x1="96833" y1="60133" x2="80733" y2="57600"/>
                        <a14:foregroundMark x1="80733" y1="57600" x2="78333" y2="53800"/>
                        <a14:foregroundMark x1="78333" y1="53800" x2="77867" y2="48267"/>
                        <a14:foregroundMark x1="77867" y1="48267" x2="80767" y2="43400"/>
                        <a14:foregroundMark x1="80767" y1="43400" x2="90800" y2="42667"/>
                        <a14:foregroundMark x1="90800" y1="42667" x2="94267" y2="43667"/>
                        <a14:foregroundMark x1="94267" y1="43667" x2="96367" y2="47667"/>
                        <a14:foregroundMark x1="96367" y1="47667" x2="94433" y2="60533"/>
                        <a14:foregroundMark x1="94433" y1="60533" x2="88200" y2="47533"/>
                        <a14:foregroundMark x1="88200" y1="47533" x2="84800" y2="46400"/>
                        <a14:foregroundMark x1="84800" y1="46400" x2="82167" y2="50733"/>
                        <a14:foregroundMark x1="82167" y1="50733" x2="87233" y2="50133"/>
                        <a14:foregroundMark x1="87233" y1="50133" x2="92167" y2="43533"/>
                        <a14:foregroundMark x1="92167" y1="43533" x2="91500" y2="48733"/>
                        <a14:foregroundMark x1="91500" y1="48733" x2="92100" y2="54133"/>
                        <a14:foregroundMark x1="92100" y1="54133" x2="95267" y2="51600"/>
                        <a14:foregroundMark x1="95267" y1="51600" x2="94633" y2="56800"/>
                        <a14:foregroundMark x1="94633" y1="56800" x2="95400" y2="55067"/>
                        <a14:foregroundMark x1="80333" y1="50867" x2="83200" y2="54467"/>
                        <a14:foregroundMark x1="79533" y1="51333" x2="79633" y2="52133"/>
                        <a14:foregroundMark x1="79800" y1="60200" x2="80767" y2="60333"/>
                        <a14:foregroundMark x1="81700" y1="59867" x2="85267" y2="59933"/>
                        <a14:foregroundMark x1="85267" y1="59933" x2="88367" y2="59867"/>
                        <a14:foregroundMark x1="88367" y1="59867" x2="93233" y2="61067"/>
                        <a14:foregroundMark x1="85800" y1="54267" x2="85800" y2="54267"/>
                        <a14:foregroundMark x1="84533" y1="48933" x2="84533" y2="48933"/>
                        <a14:foregroundMark x1="81433" y1="48467" x2="81433" y2="48467"/>
                        <a14:foregroundMark x1="90167" y1="43800" x2="90167" y2="43800"/>
                        <a14:foregroundMark x1="89333" y1="44000" x2="89333" y2="44000"/>
                        <a14:foregroundMark x1="90233" y1="44200" x2="90233" y2="44200"/>
                        <a14:foregroundMark x1="87733" y1="44200" x2="87733" y2="44200"/>
                        <a14:foregroundMark x1="96300" y1="41933" x2="96300" y2="41933"/>
                        <a14:foregroundMark x1="97533" y1="42533" x2="97533" y2="42533"/>
                        <a14:foregroundMark x1="82367" y1="41733" x2="82367" y2="41733"/>
                        <a14:foregroundMark x1="79667" y1="41533" x2="79667" y2="41533"/>
                        <a14:foregroundMark x1="78433" y1="41533" x2="78433" y2="41533"/>
                        <a14:foregroundMark x1="77033" y1="41533" x2="77033" y2="41533"/>
                        <a14:foregroundMark x1="76100" y1="41533" x2="76100" y2="41533"/>
                        <a14:foregroundMark x1="75300" y1="41400" x2="75300" y2="41400"/>
                        <a14:foregroundMark x1="75300" y1="60333" x2="75300" y2="60333"/>
                        <a14:foregroundMark x1="75333" y1="61667" x2="76833" y2="61933"/>
                        <a14:foregroundMark x1="76367" y1="59000" x2="77833" y2="59067"/>
                        <a14:foregroundMark x1="78267" y1="58067" x2="78533" y2="59467"/>
                        <a14:foregroundMark x1="87367" y1="48067" x2="92967" y2="48533"/>
                        <a14:foregroundMark x1="89467" y1="49133" x2="92633" y2="49667"/>
                        <a14:foregroundMark x1="92667" y1="49600" x2="93967" y2="49667"/>
                        <a14:foregroundMark x1="97633" y1="41733" x2="97667" y2="61133"/>
                        <a14:foregroundMark x1="81933" y1="61000" x2="87567" y2="61067"/>
                        <a14:foregroundMark x1="87567" y1="61067" x2="89433" y2="60867"/>
                        <a14:backgroundMark x1="91600" y1="62933" x2="91600" y2="62933"/>
                        <a14:backgroundMark x1="91033" y1="62733" x2="91033" y2="62733"/>
                        <a14:backgroundMark x1="89100" y1="62933" x2="90500" y2="63067"/>
                        <a14:backgroundMark x1="90400" y1="62933" x2="91467" y2="63067"/>
                        <a14:backgroundMark x1="77600" y1="62867" x2="77933" y2="62733"/>
                        <a14:backgroundMark x1="77233" y1="62733" x2="79967" y2="62667"/>
                        <a14:backgroundMark x1="79967" y1="62667" x2="80100" y2="62667"/>
                        <a14:backgroundMark x1="77400" y1="62667" x2="78400" y2="62667"/>
                        <a14:backgroundMark x1="78933" y1="62600" x2="78933" y2="62600"/>
                        <a14:backgroundMark x1="81900" y1="62600" x2="89433" y2="62667"/>
                        <a14:backgroundMark x1="89433" y1="62667" x2="89567" y2="62733"/>
                        <a14:backgroundMark x1="77600" y1="63267" x2="79200" y2="62600"/>
                      </a14:backgroundRemoval>
                    </a14:imgEffect>
                  </a14:imgLayer>
                </a14:imgProps>
              </a:ext>
            </a:extLst>
          </a:blip>
          <a:srcRect l="74553" t="39982" r="1436" b="36401"/>
          <a:stretch>
            <a:fillRect/>
          </a:stretch>
        </p:blipFill>
        <p:spPr>
          <a:xfrm>
            <a:off x="1496870" y="2292882"/>
            <a:ext cx="206586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1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980B07B-5B0C-41C2-ADAA-3225C51E5724}" vid="{D40CF5DF-27ED-4571-941E-5E743592BD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A9D0101B5B84F86F7FE97AFBAFD5C" ma:contentTypeVersion="12" ma:contentTypeDescription="Crée un document." ma:contentTypeScope="" ma:versionID="69562104abaf18a49ee5db4cc37c8a99">
  <xsd:schema xmlns:xsd="http://www.w3.org/2001/XMLSchema" xmlns:xs="http://www.w3.org/2001/XMLSchema" xmlns:p="http://schemas.microsoft.com/office/2006/metadata/properties" xmlns:ns2="090b397f-749b-4bb7-b895-c865cb8662f6" xmlns:ns3="c2dba7f5-2b20-438d-acca-4fbd6af346b0" targetNamespace="http://schemas.microsoft.com/office/2006/metadata/properties" ma:root="true" ma:fieldsID="513956d0bee3a2f240d934dd3f8323f9" ns2:_="" ns3:_="">
    <xsd:import namespace="090b397f-749b-4bb7-b895-c865cb8662f6"/>
    <xsd:import namespace="c2dba7f5-2b20-438d-acca-4fbd6af346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b397f-749b-4bb7-b895-c865cb8662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9" nillable="true" ma:displayName="État de validation" ma:internalName="_x0024_Resources_x003a_core_x002c_Signoff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dba7f5-2b20-438d-acca-4fbd6af346b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021d5043-b53c-460c-81d4-49873ba991f6}" ma:internalName="TaxCatchAll" ma:showField="CatchAllData" ma:web="c2dba7f5-2b20-438d-acca-4fbd6af346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2dba7f5-2b20-438d-acca-4fbd6af346b0" xsi:nil="true"/>
    <lcf76f155ced4ddcb4097134ff3c332f xmlns="090b397f-749b-4bb7-b895-c865cb8662f6">
      <Terms xmlns="http://schemas.microsoft.com/office/infopath/2007/PartnerControls"/>
    </lcf76f155ced4ddcb4097134ff3c332f>
    <_Flow_SignoffStatus xmlns="090b397f-749b-4bb7-b895-c865cb8662f6" xsi:nil="true"/>
  </documentManagement>
</p:properties>
</file>

<file path=customXml/itemProps1.xml><?xml version="1.0" encoding="utf-8"?>
<ds:datastoreItem xmlns:ds="http://schemas.openxmlformats.org/officeDocument/2006/customXml" ds:itemID="{F6387AE7-269E-479A-A50C-D6E7FA2BC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0b397f-749b-4bb7-b895-c865cb8662f6"/>
    <ds:schemaRef ds:uri="c2dba7f5-2b20-438d-acca-4fbd6af346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991287-F5C5-40FC-A5AB-F0504E3364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BD0DA2-1341-4484-8A11-55A1CD9A74F8}">
  <ds:schemaRefs>
    <ds:schemaRef ds:uri="http://schemas.microsoft.com/office/2006/metadata/properties"/>
    <ds:schemaRef ds:uri="http://schemas.microsoft.com/office/infopath/2007/PartnerControls"/>
    <ds:schemaRef ds:uri="c2dba7f5-2b20-438d-acca-4fbd6af346b0"/>
    <ds:schemaRef ds:uri="090b397f-749b-4bb7-b895-c865cb8662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31634</TotalTime>
  <Words>2468</Words>
  <Application>Microsoft Macintosh PowerPoint</Application>
  <PresentationFormat>Widescreen</PresentationFormat>
  <Paragraphs>391</Paragraphs>
  <Slides>35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Consolas</vt:lpstr>
      <vt:lpstr>Wingdings</vt:lpstr>
      <vt:lpstr>Office Theme</vt:lpstr>
      <vt:lpstr>PyECLOUD Development and Studies</vt:lpstr>
      <vt:lpstr>Presentation layout</vt:lpstr>
      <vt:lpstr>Physics</vt:lpstr>
      <vt:lpstr>LHC Electron Cloud Buildup studies</vt:lpstr>
      <vt:lpstr>Electron Cloud Buildup</vt:lpstr>
      <vt:lpstr>Heat load</vt:lpstr>
      <vt:lpstr>Dipole Heat Load</vt:lpstr>
      <vt:lpstr>Quadrupole Heat Load</vt:lpstr>
      <vt:lpstr>Drift Heat Load</vt:lpstr>
      <vt:lpstr>Total Half Cell Heat Load</vt:lpstr>
      <vt:lpstr>Dipole single bunch instability</vt:lpstr>
      <vt:lpstr>Software Development</vt:lpstr>
      <vt:lpstr>Introduction</vt:lpstr>
      <vt:lpstr>Code profiling</vt:lpstr>
      <vt:lpstr>Profiling a buildup simulation</vt:lpstr>
      <vt:lpstr>Profiling stability simulations</vt:lpstr>
      <vt:lpstr>Profiling stability simulations: Results</vt:lpstr>
      <vt:lpstr>GPU Feasibility</vt:lpstr>
      <vt:lpstr>PyECLOUD on GPU</vt:lpstr>
      <vt:lpstr>Initial attempt</vt:lpstr>
      <vt:lpstr>Attempt #2: Proof of Concept</vt:lpstr>
      <vt:lpstr>Current development/testing platform</vt:lpstr>
      <vt:lpstr>Translating from CPU to GPU</vt:lpstr>
      <vt:lpstr>Custom Boris Tracker CUDA Kernel</vt:lpstr>
      <vt:lpstr>More Custom Kernels</vt:lpstr>
      <vt:lpstr>Custom Kernel results</vt:lpstr>
      <vt:lpstr>Outlook</vt:lpstr>
      <vt:lpstr>Areas that need more attention</vt:lpstr>
      <vt:lpstr>Oh and one more thing…</vt:lpstr>
      <vt:lpstr>Xsuite-PyECLOUD interface</vt:lpstr>
      <vt:lpstr>Next steps (Software &amp; Physics)</vt:lpstr>
      <vt:lpstr>Thank you for your attention</vt:lpstr>
      <vt:lpstr>CPU Performance Comparison (PassMark)</vt:lpstr>
      <vt:lpstr>Xsuite-PyHT interface comparisons</vt:lpstr>
      <vt:lpstr>Xsuite vs PyECLOUD interface: Electron + Beam Potential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Evangelos Katralis</dc:creator>
  <cp:lastModifiedBy>Evangelos Katralis</cp:lastModifiedBy>
  <cp:revision>326</cp:revision>
  <dcterms:created xsi:type="dcterms:W3CDTF">2025-09-17T12:02:08Z</dcterms:created>
  <dcterms:modified xsi:type="dcterms:W3CDTF">2025-10-09T12:14:16Z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0x010100B38A9D0101B5B84F86F7FE97AFBAFD5C</vt:lpwstr>
  </property>
</Properties>
</file>