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042" r:id="rId3"/>
    <p:sldId id="2049" r:id="rId4"/>
    <p:sldId id="2050" r:id="rId5"/>
    <p:sldId id="2051" r:id="rId6"/>
    <p:sldId id="2052" r:id="rId7"/>
    <p:sldId id="2053" r:id="rId8"/>
    <p:sldId id="1986" r:id="rId9"/>
    <p:sldId id="2054" r:id="rId10"/>
    <p:sldId id="2055" r:id="rId11"/>
    <p:sldId id="2056" r:id="rId12"/>
    <p:sldId id="2057" r:id="rId13"/>
    <p:sldId id="2058" r:id="rId14"/>
    <p:sldId id="2063" r:id="rId15"/>
    <p:sldId id="1987" r:id="rId16"/>
    <p:sldId id="2059" r:id="rId17"/>
    <p:sldId id="2060" r:id="rId18"/>
    <p:sldId id="2061" r:id="rId19"/>
    <p:sldId id="2062" r:id="rId20"/>
    <p:sldId id="199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1F9A"/>
    <a:srgbClr val="008045"/>
    <a:srgbClr val="0E42FF"/>
    <a:srgbClr val="5B5CBA"/>
    <a:srgbClr val="FF420E"/>
    <a:srgbClr val="008000"/>
    <a:srgbClr val="004486"/>
    <a:srgbClr val="BB0800"/>
    <a:srgbClr val="FAC08F"/>
    <a:srgbClr val="F9C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–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–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–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75DCB02-9BB8-47FD-8907-85C794F793BA}" styleName="Themed Style 1 –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–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Medium Style 3 –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94"/>
    <p:restoredTop sz="88904"/>
  </p:normalViewPr>
  <p:slideViewPr>
    <p:cSldViewPr snapToGrid="0" snapToObjects="1">
      <p:cViewPr>
        <p:scale>
          <a:sx n="83" d="100"/>
          <a:sy n="83" d="100"/>
        </p:scale>
        <p:origin x="432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EBAEAD-5E78-42E1-A61B-0F73D61DE8FF}" type="doc">
      <dgm:prSet loTypeId="urn:microsoft.com/office/officeart/2005/8/layout/hierarchy1" loCatId="hierarchy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A7D7F17-F231-45C4-B3D6-17CE0B095EC5}">
      <dgm:prSet/>
      <dgm:spPr/>
      <dgm:t>
        <a:bodyPr/>
        <a:lstStyle/>
        <a:p>
          <a:r>
            <a:rPr lang="en-US" dirty="0"/>
            <a:t>HL-LHC</a:t>
          </a:r>
        </a:p>
      </dgm:t>
    </dgm:pt>
    <dgm:pt modelId="{69823F5F-86C2-49F5-830A-0F981900927A}" type="parTrans" cxnId="{69471E96-80C7-4219-A1EE-04E4F9819399}">
      <dgm:prSet/>
      <dgm:spPr/>
      <dgm:t>
        <a:bodyPr/>
        <a:lstStyle/>
        <a:p>
          <a:endParaRPr lang="en-US"/>
        </a:p>
      </dgm:t>
    </dgm:pt>
    <dgm:pt modelId="{7D3E9506-B709-4EEC-8F7E-2BE46527EF2F}" type="sibTrans" cxnId="{69471E96-80C7-4219-A1EE-04E4F9819399}">
      <dgm:prSet/>
      <dgm:spPr/>
      <dgm:t>
        <a:bodyPr/>
        <a:lstStyle/>
        <a:p>
          <a:endParaRPr lang="en-US"/>
        </a:p>
      </dgm:t>
    </dgm:pt>
    <dgm:pt modelId="{CA062E6E-D6B2-4DFC-AB34-1C7CB7AD912E}">
      <dgm:prSet/>
      <dgm:spPr/>
      <dgm:t>
        <a:bodyPr/>
        <a:lstStyle/>
        <a:p>
          <a:r>
            <a:rPr lang="en-US" dirty="0"/>
            <a:t>Muon collider</a:t>
          </a:r>
        </a:p>
      </dgm:t>
    </dgm:pt>
    <dgm:pt modelId="{A9249A2E-77F1-448A-8655-5B7D488D8E33}" type="parTrans" cxnId="{AF45F9E4-03CB-4992-8BF2-7D27739A0689}">
      <dgm:prSet/>
      <dgm:spPr/>
      <dgm:t>
        <a:bodyPr/>
        <a:lstStyle/>
        <a:p>
          <a:endParaRPr lang="en-US"/>
        </a:p>
      </dgm:t>
    </dgm:pt>
    <dgm:pt modelId="{ED43BB80-3092-46B7-B03B-90A881DB2A5B}" type="sibTrans" cxnId="{AF45F9E4-03CB-4992-8BF2-7D27739A0689}">
      <dgm:prSet/>
      <dgm:spPr/>
      <dgm:t>
        <a:bodyPr/>
        <a:lstStyle/>
        <a:p>
          <a:endParaRPr lang="en-US"/>
        </a:p>
      </dgm:t>
    </dgm:pt>
    <dgm:pt modelId="{50931F74-2C1B-0948-BED5-679BD03BE4B9}">
      <dgm:prSet/>
      <dgm:spPr/>
      <dgm:t>
        <a:bodyPr/>
        <a:lstStyle/>
        <a:p>
          <a:r>
            <a:rPr lang="en-GB" dirty="0"/>
            <a:t>FCC</a:t>
          </a:r>
        </a:p>
      </dgm:t>
    </dgm:pt>
    <dgm:pt modelId="{B7625B42-B28C-FC47-B183-8DC1C3D6D472}" type="parTrans" cxnId="{C6FBEB92-6421-C94C-9845-9974AA94AD4A}">
      <dgm:prSet/>
      <dgm:spPr/>
      <dgm:t>
        <a:bodyPr/>
        <a:lstStyle/>
        <a:p>
          <a:endParaRPr lang="en-GB"/>
        </a:p>
      </dgm:t>
    </dgm:pt>
    <dgm:pt modelId="{4A628171-82B2-4B4D-BC55-6334B293655D}" type="sibTrans" cxnId="{C6FBEB92-6421-C94C-9845-9974AA94AD4A}">
      <dgm:prSet/>
      <dgm:spPr/>
      <dgm:t>
        <a:bodyPr/>
        <a:lstStyle/>
        <a:p>
          <a:endParaRPr lang="en-GB"/>
        </a:p>
      </dgm:t>
    </dgm:pt>
    <dgm:pt modelId="{2C942B36-5D36-2E45-A323-A0DA4161C77B}" type="pres">
      <dgm:prSet presAssocID="{D5EBAEAD-5E78-42E1-A61B-0F73D61DE8F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A3214BF-0948-8E42-A607-E4476C31E7C6}" type="pres">
      <dgm:prSet presAssocID="{DA7D7F17-F231-45C4-B3D6-17CE0B095EC5}" presName="hierRoot1" presStyleCnt="0"/>
      <dgm:spPr/>
    </dgm:pt>
    <dgm:pt modelId="{5FA9EC07-FAA6-8548-941E-0DCBB013A51F}" type="pres">
      <dgm:prSet presAssocID="{DA7D7F17-F231-45C4-B3D6-17CE0B095EC5}" presName="composite" presStyleCnt="0"/>
      <dgm:spPr/>
    </dgm:pt>
    <dgm:pt modelId="{50F0FD9E-BD13-AD4B-B5F1-F9C627BD7EB3}" type="pres">
      <dgm:prSet presAssocID="{DA7D7F17-F231-45C4-B3D6-17CE0B095EC5}" presName="background" presStyleLbl="node0" presStyleIdx="0" presStyleCnt="3"/>
      <dgm:spPr/>
    </dgm:pt>
    <dgm:pt modelId="{80BC868B-0748-9C41-9122-625AD9BBCACE}" type="pres">
      <dgm:prSet presAssocID="{DA7D7F17-F231-45C4-B3D6-17CE0B095EC5}" presName="text" presStyleLbl="fgAcc0" presStyleIdx="0" presStyleCnt="3" custScaleX="51104" custScaleY="52523">
        <dgm:presLayoutVars>
          <dgm:chPref val="3"/>
        </dgm:presLayoutVars>
      </dgm:prSet>
      <dgm:spPr/>
    </dgm:pt>
    <dgm:pt modelId="{A326858D-3BCD-0B48-8EE1-6951B72A72C5}" type="pres">
      <dgm:prSet presAssocID="{DA7D7F17-F231-45C4-B3D6-17CE0B095EC5}" presName="hierChild2" presStyleCnt="0"/>
      <dgm:spPr/>
    </dgm:pt>
    <dgm:pt modelId="{9CD4CA61-84F7-134D-91AB-9F2D7171BCDB}" type="pres">
      <dgm:prSet presAssocID="{CA062E6E-D6B2-4DFC-AB34-1C7CB7AD912E}" presName="hierRoot1" presStyleCnt="0"/>
      <dgm:spPr/>
    </dgm:pt>
    <dgm:pt modelId="{EDCEB935-20C0-1C4D-A62A-2EBC6DC5E899}" type="pres">
      <dgm:prSet presAssocID="{CA062E6E-D6B2-4DFC-AB34-1C7CB7AD912E}" presName="composite" presStyleCnt="0"/>
      <dgm:spPr/>
    </dgm:pt>
    <dgm:pt modelId="{088AA7EA-F763-7640-8DF2-84B0239AF396}" type="pres">
      <dgm:prSet presAssocID="{CA062E6E-D6B2-4DFC-AB34-1C7CB7AD912E}" presName="background" presStyleLbl="node0" presStyleIdx="1" presStyleCnt="3"/>
      <dgm:spPr/>
    </dgm:pt>
    <dgm:pt modelId="{9E659C0C-3F52-3F47-AF5D-B58DFEC8B343}" type="pres">
      <dgm:prSet presAssocID="{CA062E6E-D6B2-4DFC-AB34-1C7CB7AD912E}" presName="text" presStyleLbl="fgAcc0" presStyleIdx="1" presStyleCnt="3" custScaleX="49647" custScaleY="52785">
        <dgm:presLayoutVars>
          <dgm:chPref val="3"/>
        </dgm:presLayoutVars>
      </dgm:prSet>
      <dgm:spPr/>
    </dgm:pt>
    <dgm:pt modelId="{C854BDD7-0842-F34F-AFF1-FE31B3136996}" type="pres">
      <dgm:prSet presAssocID="{CA062E6E-D6B2-4DFC-AB34-1C7CB7AD912E}" presName="hierChild2" presStyleCnt="0"/>
      <dgm:spPr/>
    </dgm:pt>
    <dgm:pt modelId="{3EBBDAAE-DEF0-5D4A-8FC1-D7372080873F}" type="pres">
      <dgm:prSet presAssocID="{50931F74-2C1B-0948-BED5-679BD03BE4B9}" presName="hierRoot1" presStyleCnt="0"/>
      <dgm:spPr/>
    </dgm:pt>
    <dgm:pt modelId="{AA11A5D3-8069-BE4E-B037-F685CB83B89D}" type="pres">
      <dgm:prSet presAssocID="{50931F74-2C1B-0948-BED5-679BD03BE4B9}" presName="composite" presStyleCnt="0"/>
      <dgm:spPr/>
    </dgm:pt>
    <dgm:pt modelId="{7132205C-0386-F84D-8BBE-6E44F999B9FA}" type="pres">
      <dgm:prSet presAssocID="{50931F74-2C1B-0948-BED5-679BD03BE4B9}" presName="background" presStyleLbl="node0" presStyleIdx="2" presStyleCnt="3"/>
      <dgm:spPr/>
    </dgm:pt>
    <dgm:pt modelId="{AF246E20-5AB9-0B40-BE03-7B322B5FDD0B}" type="pres">
      <dgm:prSet presAssocID="{50931F74-2C1B-0948-BED5-679BD03BE4B9}" presName="text" presStyleLbl="fgAcc0" presStyleIdx="2" presStyleCnt="3" custScaleX="45448" custScaleY="53427">
        <dgm:presLayoutVars>
          <dgm:chPref val="3"/>
        </dgm:presLayoutVars>
      </dgm:prSet>
      <dgm:spPr/>
    </dgm:pt>
    <dgm:pt modelId="{CA925AE1-D2E4-1B4B-98E6-A8443DCDCBB6}" type="pres">
      <dgm:prSet presAssocID="{50931F74-2C1B-0948-BED5-679BD03BE4B9}" presName="hierChild2" presStyleCnt="0"/>
      <dgm:spPr/>
    </dgm:pt>
  </dgm:ptLst>
  <dgm:cxnLst>
    <dgm:cxn modelId="{4EF6F87D-87B3-F942-9D03-4126F8EECB31}" type="presOf" srcId="{D5EBAEAD-5E78-42E1-A61B-0F73D61DE8FF}" destId="{2C942B36-5D36-2E45-A323-A0DA4161C77B}" srcOrd="0" destOrd="0" presId="urn:microsoft.com/office/officeart/2005/8/layout/hierarchy1"/>
    <dgm:cxn modelId="{C6FBEB92-6421-C94C-9845-9974AA94AD4A}" srcId="{D5EBAEAD-5E78-42E1-A61B-0F73D61DE8FF}" destId="{50931F74-2C1B-0948-BED5-679BD03BE4B9}" srcOrd="2" destOrd="0" parTransId="{B7625B42-B28C-FC47-B183-8DC1C3D6D472}" sibTransId="{4A628171-82B2-4B4D-BC55-6334B293655D}"/>
    <dgm:cxn modelId="{69471E96-80C7-4219-A1EE-04E4F9819399}" srcId="{D5EBAEAD-5E78-42E1-A61B-0F73D61DE8FF}" destId="{DA7D7F17-F231-45C4-B3D6-17CE0B095EC5}" srcOrd="0" destOrd="0" parTransId="{69823F5F-86C2-49F5-830A-0F981900927A}" sibTransId="{7D3E9506-B709-4EEC-8F7E-2BE46527EF2F}"/>
    <dgm:cxn modelId="{E9A60CA8-CB6E-FE4E-B7F0-68B891063AC8}" type="presOf" srcId="{CA062E6E-D6B2-4DFC-AB34-1C7CB7AD912E}" destId="{9E659C0C-3F52-3F47-AF5D-B58DFEC8B343}" srcOrd="0" destOrd="0" presId="urn:microsoft.com/office/officeart/2005/8/layout/hierarchy1"/>
    <dgm:cxn modelId="{CAE331E1-DA6C-1344-82A6-43AB55CCC4E1}" type="presOf" srcId="{50931F74-2C1B-0948-BED5-679BD03BE4B9}" destId="{AF246E20-5AB9-0B40-BE03-7B322B5FDD0B}" srcOrd="0" destOrd="0" presId="urn:microsoft.com/office/officeart/2005/8/layout/hierarchy1"/>
    <dgm:cxn modelId="{AF45F9E4-03CB-4992-8BF2-7D27739A0689}" srcId="{D5EBAEAD-5E78-42E1-A61B-0F73D61DE8FF}" destId="{CA062E6E-D6B2-4DFC-AB34-1C7CB7AD912E}" srcOrd="1" destOrd="0" parTransId="{A9249A2E-77F1-448A-8655-5B7D488D8E33}" sibTransId="{ED43BB80-3092-46B7-B03B-90A881DB2A5B}"/>
    <dgm:cxn modelId="{73E6FBF5-802E-1D48-8F1F-11FD403E2BAD}" type="presOf" srcId="{DA7D7F17-F231-45C4-B3D6-17CE0B095EC5}" destId="{80BC868B-0748-9C41-9122-625AD9BBCACE}" srcOrd="0" destOrd="0" presId="urn:microsoft.com/office/officeart/2005/8/layout/hierarchy1"/>
    <dgm:cxn modelId="{A88069B1-E31B-C848-9F33-64A84F93E2C7}" type="presParOf" srcId="{2C942B36-5D36-2E45-A323-A0DA4161C77B}" destId="{0A3214BF-0948-8E42-A607-E4476C31E7C6}" srcOrd="0" destOrd="0" presId="urn:microsoft.com/office/officeart/2005/8/layout/hierarchy1"/>
    <dgm:cxn modelId="{C88F14A3-DC3D-8145-B692-0AE52962377C}" type="presParOf" srcId="{0A3214BF-0948-8E42-A607-E4476C31E7C6}" destId="{5FA9EC07-FAA6-8548-941E-0DCBB013A51F}" srcOrd="0" destOrd="0" presId="urn:microsoft.com/office/officeart/2005/8/layout/hierarchy1"/>
    <dgm:cxn modelId="{D0B01FDE-CCB1-D14C-A41D-998F09D9280F}" type="presParOf" srcId="{5FA9EC07-FAA6-8548-941E-0DCBB013A51F}" destId="{50F0FD9E-BD13-AD4B-B5F1-F9C627BD7EB3}" srcOrd="0" destOrd="0" presId="urn:microsoft.com/office/officeart/2005/8/layout/hierarchy1"/>
    <dgm:cxn modelId="{A455B771-F255-2446-813F-3370F2176C80}" type="presParOf" srcId="{5FA9EC07-FAA6-8548-941E-0DCBB013A51F}" destId="{80BC868B-0748-9C41-9122-625AD9BBCACE}" srcOrd="1" destOrd="0" presId="urn:microsoft.com/office/officeart/2005/8/layout/hierarchy1"/>
    <dgm:cxn modelId="{DF13A561-BAFA-2447-ACFB-B22D6A4E15D9}" type="presParOf" srcId="{0A3214BF-0948-8E42-A607-E4476C31E7C6}" destId="{A326858D-3BCD-0B48-8EE1-6951B72A72C5}" srcOrd="1" destOrd="0" presId="urn:microsoft.com/office/officeart/2005/8/layout/hierarchy1"/>
    <dgm:cxn modelId="{E2962341-7A97-5243-89A5-885ABC6E6CBB}" type="presParOf" srcId="{2C942B36-5D36-2E45-A323-A0DA4161C77B}" destId="{9CD4CA61-84F7-134D-91AB-9F2D7171BCDB}" srcOrd="1" destOrd="0" presId="urn:microsoft.com/office/officeart/2005/8/layout/hierarchy1"/>
    <dgm:cxn modelId="{CEED3087-0161-914A-BEFF-0EF0FC077DEC}" type="presParOf" srcId="{9CD4CA61-84F7-134D-91AB-9F2D7171BCDB}" destId="{EDCEB935-20C0-1C4D-A62A-2EBC6DC5E899}" srcOrd="0" destOrd="0" presId="urn:microsoft.com/office/officeart/2005/8/layout/hierarchy1"/>
    <dgm:cxn modelId="{2EB06316-FCF4-1043-B7F4-18AD6E769A98}" type="presParOf" srcId="{EDCEB935-20C0-1C4D-A62A-2EBC6DC5E899}" destId="{088AA7EA-F763-7640-8DF2-84B0239AF396}" srcOrd="0" destOrd="0" presId="urn:microsoft.com/office/officeart/2005/8/layout/hierarchy1"/>
    <dgm:cxn modelId="{A8FD3C53-C323-F341-8845-3DBAF1EB6AA0}" type="presParOf" srcId="{EDCEB935-20C0-1C4D-A62A-2EBC6DC5E899}" destId="{9E659C0C-3F52-3F47-AF5D-B58DFEC8B343}" srcOrd="1" destOrd="0" presId="urn:microsoft.com/office/officeart/2005/8/layout/hierarchy1"/>
    <dgm:cxn modelId="{CA63084C-C7B5-1D40-B82E-52D013B2DC0D}" type="presParOf" srcId="{9CD4CA61-84F7-134D-91AB-9F2D7171BCDB}" destId="{C854BDD7-0842-F34F-AFF1-FE31B3136996}" srcOrd="1" destOrd="0" presId="urn:microsoft.com/office/officeart/2005/8/layout/hierarchy1"/>
    <dgm:cxn modelId="{8D02DFF1-6E72-B24B-B03A-27676D8F28D6}" type="presParOf" srcId="{2C942B36-5D36-2E45-A323-A0DA4161C77B}" destId="{3EBBDAAE-DEF0-5D4A-8FC1-D7372080873F}" srcOrd="2" destOrd="0" presId="urn:microsoft.com/office/officeart/2005/8/layout/hierarchy1"/>
    <dgm:cxn modelId="{B580D50F-7137-DE4D-B308-B300A4248086}" type="presParOf" srcId="{3EBBDAAE-DEF0-5D4A-8FC1-D7372080873F}" destId="{AA11A5D3-8069-BE4E-B037-F685CB83B89D}" srcOrd="0" destOrd="0" presId="urn:microsoft.com/office/officeart/2005/8/layout/hierarchy1"/>
    <dgm:cxn modelId="{F8460E48-D9BD-6E42-A585-B3C353FE1D4C}" type="presParOf" srcId="{AA11A5D3-8069-BE4E-B037-F685CB83B89D}" destId="{7132205C-0386-F84D-8BBE-6E44F999B9FA}" srcOrd="0" destOrd="0" presId="urn:microsoft.com/office/officeart/2005/8/layout/hierarchy1"/>
    <dgm:cxn modelId="{E6A25466-0930-884E-B75A-2471E66AE039}" type="presParOf" srcId="{AA11A5D3-8069-BE4E-B037-F685CB83B89D}" destId="{AF246E20-5AB9-0B40-BE03-7B322B5FDD0B}" srcOrd="1" destOrd="0" presId="urn:microsoft.com/office/officeart/2005/8/layout/hierarchy1"/>
    <dgm:cxn modelId="{621157B4-60C8-EF42-9582-E9F82DA4CD34}" type="presParOf" srcId="{3EBBDAAE-DEF0-5D4A-8FC1-D7372080873F}" destId="{CA925AE1-D2E4-1B4B-98E6-A8443DCDCBB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F0FD9E-BD13-AD4B-B5F1-F9C627BD7EB3}">
      <dsp:nvSpPr>
        <dsp:cNvPr id="0" name=""/>
        <dsp:cNvSpPr/>
      </dsp:nvSpPr>
      <dsp:spPr>
        <a:xfrm>
          <a:off x="8778" y="1174649"/>
          <a:ext cx="2659132" cy="17354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BC868B-0748-9C41-9122-625AD9BBCACE}">
      <dsp:nvSpPr>
        <dsp:cNvPr id="0" name=""/>
        <dsp:cNvSpPr/>
      </dsp:nvSpPr>
      <dsp:spPr>
        <a:xfrm>
          <a:off x="586931" y="1723894"/>
          <a:ext cx="2659132" cy="17354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HL-LHC</a:t>
          </a:r>
        </a:p>
      </dsp:txBody>
      <dsp:txXfrm>
        <a:off x="637760" y="1774723"/>
        <a:ext cx="2557474" cy="1633776"/>
      </dsp:txXfrm>
    </dsp:sp>
    <dsp:sp modelId="{088AA7EA-F763-7640-8DF2-84B0239AF396}">
      <dsp:nvSpPr>
        <dsp:cNvPr id="0" name=""/>
        <dsp:cNvSpPr/>
      </dsp:nvSpPr>
      <dsp:spPr>
        <a:xfrm>
          <a:off x="3824215" y="1174649"/>
          <a:ext cx="2583318" cy="17440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659C0C-3F52-3F47-AF5D-B58DFEC8B343}">
      <dsp:nvSpPr>
        <dsp:cNvPr id="0" name=""/>
        <dsp:cNvSpPr/>
      </dsp:nvSpPr>
      <dsp:spPr>
        <a:xfrm>
          <a:off x="4402368" y="1723894"/>
          <a:ext cx="2583318" cy="174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Muon collider</a:t>
          </a:r>
        </a:p>
      </dsp:txBody>
      <dsp:txXfrm>
        <a:off x="4453451" y="1774977"/>
        <a:ext cx="2481152" cy="1641925"/>
      </dsp:txXfrm>
    </dsp:sp>
    <dsp:sp modelId="{7132205C-0386-F84D-8BBE-6E44F999B9FA}">
      <dsp:nvSpPr>
        <dsp:cNvPr id="0" name=""/>
        <dsp:cNvSpPr/>
      </dsp:nvSpPr>
      <dsp:spPr>
        <a:xfrm>
          <a:off x="7563839" y="1174649"/>
          <a:ext cx="2364829" cy="17653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246E20-5AB9-0B40-BE03-7B322B5FDD0B}">
      <dsp:nvSpPr>
        <dsp:cNvPr id="0" name=""/>
        <dsp:cNvSpPr/>
      </dsp:nvSpPr>
      <dsp:spPr>
        <a:xfrm>
          <a:off x="8141992" y="1723894"/>
          <a:ext cx="2364829" cy="17653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600" kern="1200" dirty="0"/>
            <a:t>FCC</a:t>
          </a:r>
        </a:p>
      </dsp:txBody>
      <dsp:txXfrm>
        <a:off x="8193696" y="1775598"/>
        <a:ext cx="2261421" cy="16618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8BE02-E4F3-5040-873D-CC864087A6F9}" type="datetimeFigureOut">
              <a:rPr lang="en-US" smtClean="0"/>
              <a:t>10/8/25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AE955-D2A0-AF4D-A4D6-02E25E39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5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42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7EEB88-532D-81BC-8463-ABF415A3B1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7945F4-5F6D-AAB3-25DD-1B60A98301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819D9B-197A-FEE1-C2D2-24E6C350BB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FC7187-5F77-426C-5EDF-5AFA7CF2BF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746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F8DB68-7E06-DE9F-5A37-9311E91113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7BB1A8-F374-7DA8-44F1-BCBF3ECF7B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098F63-0899-3EEC-29B7-2AF106704C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F9794B-A943-15AC-7145-106BE64BB9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45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030FDC-1A45-1AAD-3685-7F9263A47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B70E9C-864E-5947-0C3A-9F2C237E4B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0D92D0-7245-3BF2-F414-94613DD2C2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8D1696-5423-56EC-927D-3984501A22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393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1781E3-6629-BB0E-70FB-623D55B07E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1A83D0-6732-4BBF-BD07-6AEDA50386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FFF6697-0509-C723-14BD-F43F42FB62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E9B094-9002-52DB-3F76-C5B2825D02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16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103543-912B-40A6-EDD4-90BF9701BB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689A2E-E55E-B1C7-9824-BCA5E6B3EC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577916-71A6-1A94-574A-5C5278B50B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784648-BEE5-3D0D-B666-B28C9B1C49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354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ED2920-D727-2016-980E-9465444EB2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2A6C1C-47E6-447D-8D5D-1BAEB8D925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0CE836-FE7B-8782-0BF5-177A24C6A6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D9C1D1-F28A-D2EA-2257-EF4D5963AC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283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66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2FAA0-6EF0-B849-91C0-5A2EC81B4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F0E76-2A9D-BE40-8C52-710F712F8D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68941-8352-9945-B8AA-F4916BDF9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86DE0-19E4-4542-891F-07A943808D41}" type="datetime1">
              <a:rPr lang="de-CH" smtClean="0"/>
              <a:t>08.10.25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61B5C-1FE6-D74E-A995-FC271C10B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13853-59CA-C749-BFEF-067807F09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AB226D-CC72-5646-91B3-7EF74541A8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907" y="92961"/>
            <a:ext cx="750293" cy="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7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1E8FF-3B47-F54F-B14D-07CAB4F4E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5A4ADB-D499-8844-9668-C42A9AFFF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F61D0-319D-DB47-BD5A-E74888E2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5E737-4D27-B747-BEFA-9FFEFC050FDC}" type="datetime1">
              <a:rPr lang="de-CH" smtClean="0"/>
              <a:t>08.10.25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B93D5-F7B1-834B-B0E1-CFE27AC91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F386E-5020-5E4A-A5AF-1DE752434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48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680CF3-AB11-3746-898C-135D50D1D4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BC6D89-FB27-D546-803F-BB738C7E5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5D9A4-ED99-664E-94ED-DFAB65F11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8025-FB18-2B4F-B762-4EFF68AC8BA6}" type="datetime1">
              <a:rPr lang="de-CH" smtClean="0"/>
              <a:t>08.10.25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49F32-7FF7-BF42-934C-FE84C0F77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37926-143C-3140-BD47-05A29C987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5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FE9FA-6819-FE4A-B019-43F6CA4C6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>
            <a:lvl1pPr>
              <a:defRPr sz="3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BE190-7762-A347-A82A-3AEE4C109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6638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A97AB-C38E-9247-AB69-415CB9ECD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276D8-10F0-624C-A5B6-5B12E36C0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00E51-37D0-DC4D-B59B-4E83448ED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5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6FF00-4D05-124F-83B4-879C6B661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5676D-490C-0C49-8F54-1655EE099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42644-BD2A-584A-8453-A232FEB0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FCF10-95DA-864D-A221-1FA5FED24786}" type="datetime1">
              <a:rPr lang="de-CH" smtClean="0"/>
              <a:t>08.10.25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BC436-5954-424B-BDEA-DBBD2DAF9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F53F3-EB3C-5644-844A-DC4B96773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1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782D-EE3A-E842-9ED4-0CFD5864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98CBF-7823-AD4D-9E8B-D725774596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859F8D-386A-4045-8B90-9795C8DA4F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D0DBDB-7B2C-FE47-ADE8-6615C1662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ED14-354A-584B-8C71-57B5996EBBCE}" type="datetime1">
              <a:rPr lang="de-CH" smtClean="0"/>
              <a:t>08.10.25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97CA8-A8D4-344C-8200-BECAEBE01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23CA3B-7243-A54F-99DA-E319BF6B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7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4ED9D-DD26-E140-8644-1E3908947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F76AB-5E92-9547-9373-2FE69E8A0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D4C486-B7F0-2748-AF6A-FA7FA552F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914ACE-6154-5141-B347-C6EA932DF0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927E8-CE65-CB4C-9374-67AD1BE119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4D2A23-6FA2-9843-8A48-9BC49D76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E9E7-0EAF-D747-A43D-A0053165F94F}" type="datetime1">
              <a:rPr lang="de-CH" smtClean="0"/>
              <a:t>08.10.25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86E28-EB8A-534F-9BB6-BA742162B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59FA84-52CC-884D-9E5D-73F663B22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02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F4DAF-8BFC-6D4D-B4E2-D89E2986F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A3AEAB-564A-834B-BAF1-6237DB251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D522-680E-8E46-A7B2-D1EFDC114438}" type="datetime1">
              <a:rPr lang="de-CH" smtClean="0"/>
              <a:t>08.10.25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3945DE-17B7-E143-A0F8-547CB7A4B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DB98B-DFCB-8C4C-AE40-392CECECA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4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377B73-FC5A-E643-9AD5-897CF8514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4888-BC1F-BC40-9AB2-D43FB62AB1E5}" type="datetime1">
              <a:rPr lang="de-CH" smtClean="0"/>
              <a:t>08.10.25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341FB-E163-B64E-9B0A-D1D7FC965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C008CF-3595-9B43-86FA-1DA4E3CF2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0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FB851-3001-5441-A71D-8BFAEFA98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34256-E3FA-7842-9D09-2F283023D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9AF03-67ED-E74E-880D-567670025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4ADE5-43F9-314F-AA19-70A67F514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A392-7D9F-F44E-8D43-0847F263F04B}" type="datetime1">
              <a:rPr lang="de-CH" smtClean="0"/>
              <a:t>08.10.25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FFB25-A190-4F49-B3D4-C9BC569CE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2FACC-2EBE-9D4E-AE6D-366671E99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548A-CC9A-DA47-B432-2E0F6A29F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AAC886-D098-5F4F-96C5-F214BC99C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AA3DBD-9FCA-4A48-B4E2-0E4877EF6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97D20-AFF6-394F-8834-2ABF85997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3DBE-F128-5845-BCA2-F2833C91F0BB}" type="datetime1">
              <a:rPr lang="de-CH" smtClean="0"/>
              <a:t>08.10.25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993FD-2F95-8947-80F6-1ADC7D0C7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DB394-CD20-7A4A-9E59-76ABA05EF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5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6531C0-7E7F-4142-9DC3-E856906F1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53DED-1CC0-2D4F-A25A-41FBFC4C3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6830D-ED56-4C4C-9484-9C9FEC9F93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EA1CA-929B-3A42-9A4C-C28512023BB2}" type="datetime1">
              <a:rPr lang="de-CH" smtClean="0"/>
              <a:t>08.10.25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47CF4-59F6-5D4F-8780-5577397B8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G. Rumolo, CEI Section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70412-B648-434F-8F8E-4A3B7A653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A blue and green logo&#10;&#10;AI-generated content may be incorrect.">
            <a:extLst>
              <a:ext uri="{FF2B5EF4-FFF2-40B4-BE49-F238E27FC236}">
                <a16:creationId xmlns:a16="http://schemas.microsoft.com/office/drawing/2014/main" id="{3EB83607-BB68-A185-8F7D-E6B7F2D7FFF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 l="3292" t="7233" r="7610" b="10545"/>
          <a:stretch/>
        </p:blipFill>
        <p:spPr>
          <a:xfrm>
            <a:off x="11155680" y="1"/>
            <a:ext cx="1031900" cy="6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67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69603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news/opinion/cern/cern-management-structure-2026-2030-part-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news/opinion/cern/cern-management-structure-2026-2030-part-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7F826-7158-6744-BDB9-979DA583AC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41535" y="640081"/>
            <a:ext cx="6610383" cy="3497021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/>
              <a:t>Coherent Effects and Impedances section (CEI) – general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FE143-CD5E-364D-A489-2FBFFAD53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49759" y="4393579"/>
            <a:ext cx="6602159" cy="1824341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/>
              <a:t>Giovanni Rumolo</a:t>
            </a:r>
          </a:p>
          <a:p>
            <a:pPr algn="l"/>
            <a:r>
              <a:rPr lang="en-US" dirty="0"/>
              <a:t>CEI Section Meeting, 09/10/2025</a:t>
            </a:r>
          </a:p>
          <a:p>
            <a:pPr algn="l"/>
            <a:r>
              <a:rPr lang="en-US" dirty="0"/>
              <a:t>Scientific secretary: Chiara </a:t>
            </a:r>
            <a:r>
              <a:rPr lang="en-US" dirty="0" err="1"/>
              <a:t>Antuono</a:t>
            </a:r>
            <a:endParaRPr lang="en-US" dirty="0"/>
          </a:p>
          <a:p>
            <a:pPr algn="l"/>
            <a:r>
              <a:rPr lang="en-US" dirty="0">
                <a:hlinkClick r:id="rId3"/>
              </a:rPr>
              <a:t>https://indico.cern.ch/event/1569603/</a:t>
            </a:r>
            <a:endParaRPr lang="en-US" dirty="0"/>
          </a:p>
          <a:p>
            <a:pPr algn="l"/>
            <a:endParaRPr lang="en-US" dirty="0"/>
          </a:p>
        </p:txBody>
      </p:sp>
      <p:sp>
        <p:nvSpPr>
          <p:cNvPr id="55" name="Rectangle 41">
            <a:extLst>
              <a:ext uri="{FF2B5EF4-FFF2-40B4-BE49-F238E27FC236}">
                <a16:creationId xmlns:a16="http://schemas.microsoft.com/office/drawing/2014/main" id="{707744A9-B1DD-4F76-B3B2-02A51E6DF4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636008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ounded Rectangle 28">
            <a:extLst>
              <a:ext uri="{FF2B5EF4-FFF2-40B4-BE49-F238E27FC236}">
                <a16:creationId xmlns:a16="http://schemas.microsoft.com/office/drawing/2014/main" id="{09F52C97-D8A0-4C58-9D04-B8733EE38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036" y="644333"/>
            <a:ext cx="3343935" cy="556933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BA377-B0B4-6E40-B5C5-7AED5436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57C39D7-CF4A-5A4D-AF9F-A2AC981EA5FC}" type="datetime1">
              <a:rPr lang="de-CH" smtClean="0">
                <a:solidFill>
                  <a:srgbClr val="595959"/>
                </a:solidFill>
              </a:rPr>
              <a:t>08.10.25</a:t>
            </a:fld>
            <a:endParaRPr lang="en-US">
              <a:solidFill>
                <a:srgbClr val="595959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CB7A2-062B-8441-AB4D-B9B2E20F0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49759" y="6356350"/>
            <a:ext cx="5056902" cy="365125"/>
          </a:xfrm>
          <a:noFill/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BB4B6-EDE9-D340-A6A7-1A6D7D1E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54092" y="6356350"/>
            <a:ext cx="1199707" cy="365125"/>
          </a:xfrm>
          <a:prstGeom prst="ellipse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3DF83E8-ABC0-E64E-832A-EEAEB9D1F06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A9EB52-3AE1-CE0A-46A2-1586A74E95C9}"/>
              </a:ext>
            </a:extLst>
          </p:cNvPr>
          <p:cNvGrpSpPr/>
          <p:nvPr/>
        </p:nvGrpSpPr>
        <p:grpSpPr>
          <a:xfrm>
            <a:off x="1508590" y="117683"/>
            <a:ext cx="2011111" cy="6580296"/>
            <a:chOff x="1451440" y="277703"/>
            <a:chExt cx="2011111" cy="658029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8A28319-35E7-FBB2-D14E-6C7AB255CDE3}"/>
                </a:ext>
              </a:extLst>
            </p:cNvPr>
            <p:cNvCxnSpPr/>
            <p:nvPr/>
          </p:nvCxnSpPr>
          <p:spPr>
            <a:xfrm>
              <a:off x="2456995" y="1639231"/>
              <a:ext cx="0" cy="40207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BB5194-ED5C-BD4F-935A-42D36D74D7E8}"/>
                </a:ext>
              </a:extLst>
            </p:cNvPr>
            <p:cNvSpPr/>
            <p:nvPr/>
          </p:nvSpPr>
          <p:spPr>
            <a:xfrm>
              <a:off x="1451440" y="277703"/>
              <a:ext cx="2011111" cy="148589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BE-ABP-CEI</a:t>
              </a:r>
            </a:p>
            <a:p>
              <a:pPr algn="ctr"/>
              <a:r>
                <a:rPr lang="en-US" sz="1600" dirty="0"/>
                <a:t>Coherent Effects and Impedance</a:t>
              </a:r>
            </a:p>
            <a:p>
              <a:pPr algn="ctr"/>
              <a:endParaRPr lang="en-US" sz="1600" dirty="0"/>
            </a:p>
            <a:p>
              <a:pPr algn="ctr"/>
              <a:r>
                <a:rPr lang="en-US" sz="1400" dirty="0"/>
                <a:t>Giovanni RUMOLO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3879501-FD64-2DFD-18CF-B1CA7B7411AD}"/>
                </a:ext>
              </a:extLst>
            </p:cNvPr>
            <p:cNvSpPr/>
            <p:nvPr/>
          </p:nvSpPr>
          <p:spPr>
            <a:xfrm>
              <a:off x="1461518" y="1875462"/>
              <a:ext cx="1994963" cy="4982537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David AMORIM</a:t>
              </a:r>
            </a:p>
            <a:p>
              <a:pPr algn="ctr"/>
              <a:r>
                <a:rPr lang="en-US" sz="1400" dirty="0"/>
                <a:t>Chiara ANTUONO</a:t>
              </a:r>
            </a:p>
            <a:p>
              <a:pPr algn="ctr"/>
              <a:r>
                <a:rPr lang="en-US" sz="1400" dirty="0"/>
                <a:t>Miltiadis BOZATZIS</a:t>
              </a:r>
            </a:p>
            <a:p>
              <a:pPr algn="ctr"/>
              <a:r>
                <a:rPr lang="en-US" sz="1400" dirty="0"/>
                <a:t>Xavier BUFFAT</a:t>
              </a:r>
            </a:p>
            <a:p>
              <a:pPr algn="ctr"/>
              <a:r>
                <a:rPr lang="en-US" sz="1400" dirty="0"/>
                <a:t>Elena DE LA FUENTE GARCIA</a:t>
              </a:r>
            </a:p>
            <a:p>
              <a:pPr algn="ctr"/>
              <a:r>
                <a:rPr lang="en-US" sz="1400" dirty="0"/>
                <a:t>Adam FURMAN</a:t>
              </a:r>
            </a:p>
            <a:p>
              <a:pPr algn="ctr"/>
              <a:r>
                <a:rPr lang="en-US" sz="1400" dirty="0"/>
                <a:t>Dora GIBELLIERI</a:t>
              </a:r>
            </a:p>
            <a:p>
              <a:pPr algn="ctr"/>
              <a:r>
                <a:rPr lang="en-US" sz="1400" dirty="0"/>
                <a:t>Fredrik GRØNVOLD</a:t>
              </a:r>
            </a:p>
            <a:p>
              <a:pPr algn="ctr"/>
              <a:r>
                <a:rPr lang="en-US" sz="1400" dirty="0"/>
                <a:t>Antonia HUBER</a:t>
              </a:r>
            </a:p>
            <a:p>
              <a:pPr algn="ctr"/>
              <a:r>
                <a:rPr lang="en-US" sz="1400" dirty="0"/>
                <a:t>Evangelos KATRALIS</a:t>
              </a:r>
            </a:p>
            <a:p>
              <a:pPr algn="ctr"/>
              <a:r>
                <a:rPr lang="en-US" sz="1400" dirty="0"/>
                <a:t>Erik KVIKNE</a:t>
              </a:r>
            </a:p>
            <a:p>
              <a:pPr algn="ctr"/>
              <a:r>
                <a:rPr lang="en-US" sz="1400" dirty="0"/>
                <a:t>Elena MACCHIA</a:t>
              </a:r>
            </a:p>
            <a:p>
              <a:pPr algn="ctr"/>
              <a:r>
                <a:rPr lang="en-US" sz="1400" dirty="0"/>
                <a:t>Lotta METHER</a:t>
              </a:r>
            </a:p>
            <a:p>
              <a:pPr algn="ctr"/>
              <a:r>
                <a:rPr lang="en-US" sz="1400" dirty="0"/>
                <a:t>Elias MÉTRAL</a:t>
              </a:r>
            </a:p>
            <a:p>
              <a:pPr algn="ctr"/>
              <a:r>
                <a:rPr lang="en-US" sz="1400" dirty="0"/>
                <a:t>Nicolas MOUNET</a:t>
              </a:r>
            </a:p>
            <a:p>
              <a:pPr algn="ctr"/>
              <a:r>
                <a:rPr lang="en-US" sz="1400" dirty="0"/>
                <a:t>Luca SABATO</a:t>
              </a:r>
            </a:p>
            <a:p>
              <a:pPr algn="ctr"/>
              <a:r>
                <a:rPr lang="en-US" sz="1400" dirty="0"/>
                <a:t>Daniel SCHULTE</a:t>
              </a:r>
            </a:p>
            <a:p>
              <a:pPr algn="ctr"/>
              <a:r>
                <a:rPr lang="en-US" sz="1400" dirty="0"/>
                <a:t>Leonardo SITO</a:t>
              </a:r>
            </a:p>
            <a:p>
              <a:pPr algn="ctr"/>
              <a:r>
                <a:rPr lang="en-US" sz="1400" dirty="0"/>
                <a:t>Julian SONPAR</a:t>
              </a:r>
            </a:p>
            <a:p>
              <a:pPr algn="ctr"/>
              <a:r>
                <a:rPr lang="en-US" sz="1400" dirty="0"/>
                <a:t>Roxana SOÓS</a:t>
              </a:r>
            </a:p>
            <a:p>
              <a:pPr algn="ctr"/>
              <a:r>
                <a:rPr lang="en-US" sz="1400" dirty="0"/>
                <a:t>R TAYLOR</a:t>
              </a:r>
            </a:p>
            <a:p>
              <a:pPr algn="ctr"/>
              <a:r>
                <a:rPr lang="en-US" sz="1400" dirty="0"/>
                <a:t>Carlo ZANNINI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775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CF4004-3145-4154-1CED-49269AFBC5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E0DE1-77BB-0B5E-3F02-2F93E8069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luminosity production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7C23C-19C5-4221-4F18-1FBD4B3BD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09.10.25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EC157-D6F6-430E-9B0E-2AB926E32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FDA47-A61F-B246-FD6D-0A7CE5A83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10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1CEFECB-0B1A-01E5-2D63-F762547CF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Luminosity production has finally caught up on the original projection and ATLAS/CMS have marked the 100 fb-1</a:t>
            </a:r>
          </a:p>
        </p:txBody>
      </p:sp>
      <p:pic>
        <p:nvPicPr>
          <p:cNvPr id="17" name="Picture 16" descr="A graph showing a line&#10;&#10;AI-generated content may be incorrect.">
            <a:extLst>
              <a:ext uri="{FF2B5EF4-FFF2-40B4-BE49-F238E27FC236}">
                <a16:creationId xmlns:a16="http://schemas.microsoft.com/office/drawing/2014/main" id="{041C828E-41AB-5912-4638-E95312BB16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5" b="7096"/>
          <a:stretch>
            <a:fillRect/>
          </a:stretch>
        </p:blipFill>
        <p:spPr>
          <a:xfrm>
            <a:off x="424898" y="2632882"/>
            <a:ext cx="7503567" cy="3359198"/>
          </a:xfrm>
          <a:prstGeom prst="rect">
            <a:avLst/>
          </a:prstGeom>
        </p:spPr>
      </p:pic>
      <p:pic>
        <p:nvPicPr>
          <p:cNvPr id="18" name="Picture 17" descr="A graph showing a line graph&#10;&#10;AI-generated content may be incorrect.">
            <a:extLst>
              <a:ext uri="{FF2B5EF4-FFF2-40B4-BE49-F238E27FC236}">
                <a16:creationId xmlns:a16="http://schemas.microsoft.com/office/drawing/2014/main" id="{0F4609B9-306B-29CF-1C8A-67EC4E0364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159" y="2994195"/>
            <a:ext cx="3343683" cy="1709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DA7A591-CE0E-1D51-DBD9-ED0B7C8F9AEC}"/>
              </a:ext>
            </a:extLst>
          </p:cNvPr>
          <p:cNvSpPr txBox="1"/>
          <p:nvPr/>
        </p:nvSpPr>
        <p:spPr>
          <a:xfrm>
            <a:off x="4589677" y="3368485"/>
            <a:ext cx="88998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</a:rPr>
              <a:t>Original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CCF336-9DF0-D696-D2BB-65B483F36D84}"/>
              </a:ext>
            </a:extLst>
          </p:cNvPr>
          <p:cNvSpPr txBox="1"/>
          <p:nvPr/>
        </p:nvSpPr>
        <p:spPr>
          <a:xfrm>
            <a:off x="1162513" y="3193311"/>
            <a:ext cx="88998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</a:rPr>
              <a:t>Original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B3A47F-F700-1346-31C1-11279F172415}"/>
              </a:ext>
            </a:extLst>
          </p:cNvPr>
          <p:cNvSpPr txBox="1"/>
          <p:nvPr/>
        </p:nvSpPr>
        <p:spPr>
          <a:xfrm>
            <a:off x="8610600" y="2442076"/>
            <a:ext cx="2628988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CH" sz="2200" dirty="0">
                <a:latin typeface="+mn-lt"/>
              </a:rPr>
              <a:t>Average production</a:t>
            </a:r>
          </a:p>
          <a:p>
            <a:pPr algn="ctr"/>
            <a:r>
              <a:rPr lang="en-CH" sz="2200" b="1" dirty="0">
                <a:latin typeface="+mn-lt"/>
              </a:rPr>
              <a:t>1.26 fb</a:t>
            </a:r>
            <a:r>
              <a:rPr lang="en-CH" sz="2200" b="1" baseline="30000" dirty="0">
                <a:latin typeface="+mn-lt"/>
              </a:rPr>
              <a:t>-1 </a:t>
            </a:r>
            <a:r>
              <a:rPr lang="en-CH" sz="2200" b="1" dirty="0">
                <a:latin typeface="+mn-lt"/>
              </a:rPr>
              <a:t>/ 24 h</a:t>
            </a:r>
          </a:p>
        </p:txBody>
      </p:sp>
      <p:pic>
        <p:nvPicPr>
          <p:cNvPr id="22" name="Picture 21" descr="A graph with numbers and dots&#10;&#10;AI-generated content may be incorrect.">
            <a:extLst>
              <a:ext uri="{FF2B5EF4-FFF2-40B4-BE49-F238E27FC236}">
                <a16:creationId xmlns:a16="http://schemas.microsoft.com/office/drawing/2014/main" id="{9A92F43A-45BC-E0F6-8BDF-73ADD0B402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481" y="3193311"/>
            <a:ext cx="2665047" cy="2383052"/>
          </a:xfrm>
          <a:prstGeom prst="rect">
            <a:avLst/>
          </a:prstGeom>
        </p:spPr>
      </p:pic>
      <p:pic>
        <p:nvPicPr>
          <p:cNvPr id="23" name="Picture 22" descr="A black and white illustration of a champagne bottle&#10;&#10;AI-generated content may be incorrect.">
            <a:extLst>
              <a:ext uri="{FF2B5EF4-FFF2-40B4-BE49-F238E27FC236}">
                <a16:creationId xmlns:a16="http://schemas.microsoft.com/office/drawing/2014/main" id="{7A98ED34-55CC-08E7-D39B-89FF5C1955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007" y="2085764"/>
            <a:ext cx="1067085" cy="148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509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A4A5CC-076B-F229-70DC-855968F38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9FAB1-EF40-896E-4E6E-840A8EE5D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for operational intensity increase post-MD3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09F37-E017-5436-3EFF-3C073BB79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09.10.25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24A69-2ADD-80D0-A414-B362227FE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16B1A-9891-EF22-7DD0-9CE9DB82D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11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0AFC51D-FFEC-FD30-31BD-82DC8C1A81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 for operational intensity increase to 1.8 ⋅ 10</a:t>
            </a:r>
            <a:r>
              <a:rPr lang="en-US" baseline="30000" dirty="0"/>
              <a:t>11</a:t>
            </a:r>
            <a:r>
              <a:rPr lang="en-US" dirty="0"/>
              <a:t> p/b has been updated in the course of 2025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A7145F6-644D-6949-74B8-68D3DA546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044" y="3442926"/>
            <a:ext cx="2850071" cy="27340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9076E9E-BCCC-D258-C70E-DDD17B6F70A2}"/>
              </a:ext>
            </a:extLst>
          </p:cNvPr>
          <p:cNvSpPr txBox="1"/>
          <p:nvPr/>
        </p:nvSpPr>
        <p:spPr>
          <a:xfrm>
            <a:off x="323499" y="2354735"/>
            <a:ext cx="5670901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H" sz="2000" b="1" dirty="0">
                <a:solidFill>
                  <a:srgbClr val="0C377B">
                    <a:lumMod val="60000"/>
                    <a:lumOff val="40000"/>
                  </a:srgbClr>
                </a:solidFill>
                <a:latin typeface="Arial" panose="020B0604020202020204"/>
              </a:rPr>
              <a:t>Chosen scenario at Chamonix 2025</a:t>
            </a:r>
            <a:r>
              <a:rPr lang="en-CH" sz="2000" dirty="0">
                <a:solidFill>
                  <a:srgbClr val="0C377B"/>
                </a:solidFill>
                <a:latin typeface="Arial" panose="020B0604020202020204"/>
              </a:rPr>
              <a:t>:</a:t>
            </a:r>
          </a:p>
          <a:p>
            <a:pPr marL="285750" indent="-28575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rgbClr val="0C377B"/>
                </a:solidFill>
                <a:latin typeface="Arial" panose="020B0604020202020204"/>
              </a:rPr>
              <a:t>Stable run </a:t>
            </a:r>
            <a:r>
              <a:rPr lang="en-CH" sz="1600" dirty="0">
                <a:solidFill>
                  <a:srgbClr val="0C377B"/>
                </a:solidFill>
                <a:latin typeface="Arial" panose="020B0604020202020204"/>
              </a:rPr>
              <a:t>at 1.6x10</a:t>
            </a:r>
            <a:r>
              <a:rPr lang="en-CH" sz="1600" baseline="30000" dirty="0">
                <a:solidFill>
                  <a:srgbClr val="0C377B"/>
                </a:solidFill>
                <a:latin typeface="Arial" panose="020B0604020202020204"/>
              </a:rPr>
              <a:t>11</a:t>
            </a:r>
            <a:r>
              <a:rPr lang="en-CH" sz="1600" dirty="0">
                <a:solidFill>
                  <a:srgbClr val="0C377B"/>
                </a:solidFill>
                <a:latin typeface="Arial" panose="020B0604020202020204"/>
              </a:rPr>
              <a:t> ppb until september</a:t>
            </a:r>
          </a:p>
          <a:p>
            <a:pPr marL="285750" indent="-285750" eaLnBrk="0" fontAlgn="base" hangingPunct="0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rgbClr val="0C377B"/>
                </a:solidFill>
                <a:latin typeface="Arial" panose="020B0604020202020204"/>
              </a:rPr>
              <a:t>Increase</a:t>
            </a:r>
            <a:r>
              <a:rPr lang="en-CH" sz="1600" dirty="0">
                <a:solidFill>
                  <a:srgbClr val="0C377B"/>
                </a:solidFill>
                <a:latin typeface="Arial" panose="020B0604020202020204"/>
              </a:rPr>
              <a:t> bunch intensity to 1.8x10</a:t>
            </a:r>
            <a:r>
              <a:rPr lang="en-CH" sz="1600" baseline="30000" dirty="0">
                <a:solidFill>
                  <a:srgbClr val="0C377B"/>
                </a:solidFill>
                <a:latin typeface="Arial" panose="020B0604020202020204"/>
              </a:rPr>
              <a:t>11</a:t>
            </a:r>
            <a:r>
              <a:rPr lang="en-CH" sz="1600" dirty="0">
                <a:solidFill>
                  <a:srgbClr val="0C377B"/>
                </a:solidFill>
                <a:latin typeface="Arial" panose="020B0604020202020204"/>
              </a:rPr>
              <a:t> ppb, before ION run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ADF788E-FDE3-F835-6AC2-3E7873D32287}"/>
              </a:ext>
            </a:extLst>
          </p:cNvPr>
          <p:cNvGrpSpPr/>
          <p:nvPr/>
        </p:nvGrpSpPr>
        <p:grpSpPr>
          <a:xfrm>
            <a:off x="6252669" y="2204005"/>
            <a:ext cx="5820436" cy="4062651"/>
            <a:chOff x="6252669" y="2204005"/>
            <a:chExt cx="5820436" cy="406265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2BAA85D-6023-C3F1-BAD9-4F4D4C67E301}"/>
                </a:ext>
              </a:extLst>
            </p:cNvPr>
            <p:cNvSpPr txBox="1"/>
            <p:nvPr/>
          </p:nvSpPr>
          <p:spPr>
            <a:xfrm>
              <a:off x="7257143" y="2204005"/>
              <a:ext cx="4815962" cy="40626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buNone/>
              </a:pPr>
              <a:r>
                <a:rPr lang="en-GB" sz="2400" b="1" dirty="0">
                  <a:solidFill>
                    <a:srgbClr val="000000"/>
                  </a:solidFill>
                  <a:effectLst/>
                  <a:latin typeface="+mn-lt"/>
                </a:rPr>
                <a:t>LMC#513</a:t>
              </a:r>
              <a:r>
                <a:rPr lang="en-GB" b="1" dirty="0">
                  <a:solidFill>
                    <a:srgbClr val="000000"/>
                  </a:solidFill>
                  <a:effectLst/>
                  <a:latin typeface="+mn-lt"/>
                </a:rPr>
                <a:t> </a:t>
              </a:r>
            </a:p>
            <a:p>
              <a:pPr algn="ctr">
                <a:buNone/>
              </a:pPr>
              <a:r>
                <a:rPr lang="en-GB" b="1" dirty="0">
                  <a:solidFill>
                    <a:srgbClr val="000000"/>
                  </a:solidFill>
                  <a:latin typeface="+mn-lt"/>
                </a:rPr>
                <a:t>(</a:t>
              </a:r>
              <a:r>
                <a:rPr lang="en-GB" b="1" dirty="0">
                  <a:solidFill>
                    <a:srgbClr val="000000"/>
                  </a:solidFill>
                  <a:effectLst/>
                  <a:latin typeface="+mn-lt"/>
                </a:rPr>
                <a:t>10.09.2025)</a:t>
              </a:r>
            </a:p>
            <a:p>
              <a:pPr algn="ctr">
                <a:buNone/>
              </a:pPr>
              <a:endParaRPr lang="en-GB" b="1" dirty="0">
                <a:solidFill>
                  <a:srgbClr val="000000"/>
                </a:solidFill>
                <a:effectLst/>
                <a:latin typeface="+mn-lt"/>
              </a:endParaRPr>
            </a:p>
            <a:p>
              <a:pPr>
                <a:buNone/>
              </a:pPr>
              <a:r>
                <a:rPr lang="en-GB" dirty="0">
                  <a:solidFill>
                    <a:srgbClr val="000000"/>
                  </a:solidFill>
                  <a:latin typeface="+mn-lt"/>
                </a:rPr>
                <a:t>“</a:t>
              </a:r>
              <a:r>
                <a:rPr lang="en-GB" dirty="0">
                  <a:solidFill>
                    <a:srgbClr val="000000"/>
                  </a:solidFill>
                  <a:effectLst/>
                  <a:latin typeface="+mn-lt"/>
                </a:rPr>
                <a:t>A compromise was suggested to balance the priorities of luminosity production and future preparation. The step to </a:t>
              </a:r>
              <a:r>
                <a:rPr lang="en-GB" b="1" dirty="0">
                  <a:solidFill>
                    <a:srgbClr val="000000"/>
                  </a:solidFill>
                  <a:effectLst/>
                  <a:latin typeface="+mn-lt"/>
                </a:rPr>
                <a:t>1.7 × 10</a:t>
              </a:r>
              <a:r>
                <a:rPr lang="en-GB" b="1" baseline="30000" dirty="0">
                  <a:solidFill>
                    <a:srgbClr val="000000"/>
                  </a:solidFill>
                  <a:effectLst/>
                  <a:latin typeface="+mn-lt"/>
                </a:rPr>
                <a:t>11</a:t>
              </a:r>
              <a:r>
                <a:rPr lang="en-GB" b="1" dirty="0">
                  <a:solidFill>
                    <a:srgbClr val="000000"/>
                  </a:solidFill>
                  <a:effectLst/>
                  <a:latin typeface="+mn-lt"/>
                </a:rPr>
                <a:t> ppb</a:t>
              </a:r>
              <a:r>
                <a:rPr lang="en-GB" dirty="0">
                  <a:solidFill>
                    <a:srgbClr val="000000"/>
                  </a:solidFill>
                  <a:effectLst/>
                  <a:latin typeface="+mn-lt"/>
                </a:rPr>
                <a:t> should take place </a:t>
              </a:r>
              <a:r>
                <a:rPr lang="en-GB" u="sng" dirty="0">
                  <a:solidFill>
                    <a:srgbClr val="000000"/>
                  </a:solidFill>
                  <a:effectLst/>
                  <a:latin typeface="+mn-lt"/>
                </a:rPr>
                <a:t>after MD3</a:t>
              </a:r>
              <a:r>
                <a:rPr lang="en-GB" dirty="0">
                  <a:solidFill>
                    <a:srgbClr val="000000"/>
                  </a:solidFill>
                  <a:effectLst/>
                  <a:latin typeface="+mn-lt"/>
                </a:rPr>
                <a:t>, by which time integrated luminosity is expected to have reached about 100fb</a:t>
              </a:r>
              <a:r>
                <a:rPr lang="en-GB" baseline="30000" dirty="0">
                  <a:solidFill>
                    <a:srgbClr val="000000"/>
                  </a:solidFill>
                  <a:effectLst/>
                  <a:latin typeface="+mn-lt"/>
                </a:rPr>
                <a:t>−1</a:t>
              </a:r>
              <a:r>
                <a:rPr lang="en-GB" dirty="0">
                  <a:solidFill>
                    <a:srgbClr val="000000"/>
                  </a:solidFill>
                  <a:effectLst/>
                  <a:latin typeface="+mn-lt"/>
                </a:rPr>
                <a:t> for ATLAS/CMS and 10fb</a:t>
              </a:r>
              <a:r>
                <a:rPr lang="en-GB" baseline="30000" dirty="0">
                  <a:solidFill>
                    <a:srgbClr val="000000"/>
                  </a:solidFill>
                  <a:effectLst/>
                  <a:latin typeface="+mn-lt"/>
                </a:rPr>
                <a:t>−1</a:t>
              </a:r>
              <a:r>
                <a:rPr lang="en-GB" dirty="0">
                  <a:solidFill>
                    <a:srgbClr val="000000"/>
                  </a:solidFill>
                  <a:effectLst/>
                  <a:latin typeface="+mn-lt"/>
                </a:rPr>
                <a:t> for LHCb. This would leave approximately </a:t>
              </a:r>
              <a:r>
                <a:rPr lang="en-GB" b="1" dirty="0">
                  <a:solidFill>
                    <a:srgbClr val="000000"/>
                  </a:solidFill>
                  <a:effectLst/>
                  <a:latin typeface="+mn-lt"/>
                </a:rPr>
                <a:t>three and a half weeks</a:t>
              </a:r>
              <a:r>
                <a:rPr lang="en-GB" dirty="0">
                  <a:solidFill>
                    <a:srgbClr val="000000"/>
                  </a:solidFill>
                  <a:effectLst/>
                  <a:latin typeface="+mn-lt"/>
                </a:rPr>
                <a:t> for exploration at higher intensity. </a:t>
              </a:r>
            </a:p>
            <a:p>
              <a:pPr>
                <a:buNone/>
              </a:pPr>
              <a:r>
                <a:rPr lang="en-GB" dirty="0">
                  <a:solidFill>
                    <a:srgbClr val="000000"/>
                  </a:solidFill>
                  <a:latin typeface="+mn-lt"/>
                </a:rPr>
                <a:t>….</a:t>
              </a:r>
            </a:p>
            <a:p>
              <a:pPr>
                <a:buNone/>
              </a:pPr>
              <a:r>
                <a:rPr lang="en-GB" dirty="0">
                  <a:solidFill>
                    <a:srgbClr val="000000"/>
                  </a:solidFill>
                  <a:effectLst/>
                  <a:latin typeface="+mn-lt"/>
                </a:rPr>
                <a:t>A return to 1.6 × 10</a:t>
              </a:r>
              <a:r>
                <a:rPr lang="en-GB" baseline="30000" dirty="0">
                  <a:solidFill>
                    <a:srgbClr val="000000"/>
                  </a:solidFill>
                  <a:effectLst/>
                  <a:latin typeface="+mn-lt"/>
                </a:rPr>
                <a:t>11</a:t>
              </a:r>
              <a:r>
                <a:rPr lang="en-GB" dirty="0">
                  <a:solidFill>
                    <a:srgbClr val="000000"/>
                  </a:solidFill>
                  <a:effectLst/>
                  <a:latin typeface="+mn-lt"/>
                </a:rPr>
                <a:t> ppb before MD4 could be envisaged as a safeguard.”</a:t>
              </a:r>
            </a:p>
          </p:txBody>
        </p:sp>
        <p:sp>
          <p:nvSpPr>
            <p:cNvPr id="27" name="Right Arrow 26">
              <a:extLst>
                <a:ext uri="{FF2B5EF4-FFF2-40B4-BE49-F238E27FC236}">
                  <a16:creationId xmlns:a16="http://schemas.microsoft.com/office/drawing/2014/main" id="{B2219BA6-C450-EF1F-D469-429849BCB9B0}"/>
                </a:ext>
              </a:extLst>
            </p:cNvPr>
            <p:cNvSpPr/>
            <p:nvPr/>
          </p:nvSpPr>
          <p:spPr>
            <a:xfrm>
              <a:off x="6252669" y="4155651"/>
              <a:ext cx="747124" cy="457317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162780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E99112-AA33-FC25-6D72-A01545BB53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74846-3692-5EC8-B7CE-D8399CE39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for operational intensity increase post-MD3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E9FDF-69E7-D533-F4BC-369D5D301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09.10.25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8A97B4-ED22-591F-7DF1-A693D9FE5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A6BA6D-8973-1F3E-BD86-A862A6E05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12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17DA913-1214-4968-CA77-184E1C5B8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843236"/>
          </a:xfrm>
        </p:spPr>
        <p:txBody>
          <a:bodyPr>
            <a:normAutofit/>
          </a:bodyPr>
          <a:lstStyle/>
          <a:p>
            <a:r>
              <a:rPr lang="en-US" dirty="0"/>
              <a:t>Currently running at ~1.63 ⋅ 10</a:t>
            </a:r>
            <a:r>
              <a:rPr lang="en-US" baseline="30000" dirty="0"/>
              <a:t>11</a:t>
            </a:r>
            <a:r>
              <a:rPr lang="en-US" dirty="0"/>
              <a:t> p/b, go to 1.7 ⋅ 10</a:t>
            </a:r>
            <a:r>
              <a:rPr lang="en-US" baseline="30000" dirty="0"/>
              <a:t>11</a:t>
            </a:r>
            <a:r>
              <a:rPr lang="en-US" dirty="0"/>
              <a:t> p/b after MD#3</a:t>
            </a:r>
          </a:p>
          <a:p>
            <a:pPr lvl="1"/>
            <a:r>
              <a:rPr lang="en-US" dirty="0"/>
              <a:t>First fill this Friday at ~1.67/68 ⋅ 10</a:t>
            </a:r>
            <a:r>
              <a:rPr lang="en-US" baseline="30000" dirty="0"/>
              <a:t>11</a:t>
            </a:r>
            <a:r>
              <a:rPr lang="en-US" dirty="0"/>
              <a:t> p/b</a:t>
            </a:r>
          </a:p>
          <a:p>
            <a:pPr lvl="1"/>
            <a:r>
              <a:rPr lang="en-US" dirty="0"/>
              <a:t>As of second fill intensity ramped to 1.7 ⋅ 10</a:t>
            </a:r>
            <a:r>
              <a:rPr lang="en-US" baseline="30000" dirty="0"/>
              <a:t>11</a:t>
            </a:r>
            <a:r>
              <a:rPr lang="en-US" dirty="0"/>
              <a:t> p/b </a:t>
            </a:r>
          </a:p>
          <a:p>
            <a:pPr lvl="1"/>
            <a:endParaRPr lang="en-US" dirty="0"/>
          </a:p>
          <a:p>
            <a:r>
              <a:rPr lang="en-US" dirty="0"/>
              <a:t>Operate at 1.7 ⋅ 10</a:t>
            </a:r>
            <a:r>
              <a:rPr lang="en-US" baseline="30000" dirty="0"/>
              <a:t>11</a:t>
            </a:r>
            <a:r>
              <a:rPr lang="en-US" dirty="0"/>
              <a:t> p/b for about 10 days (i.e., until beginning of W43)</a:t>
            </a:r>
          </a:p>
          <a:p>
            <a:r>
              <a:rPr lang="en-US" dirty="0"/>
              <a:t>Adiabatically explore intensity towards 1.75 ⋅ 10</a:t>
            </a:r>
            <a:r>
              <a:rPr lang="en-US" baseline="30000" dirty="0"/>
              <a:t>11</a:t>
            </a:r>
            <a:r>
              <a:rPr lang="en-US" dirty="0"/>
              <a:t> p/b, leaving operational margin to heat load, then operate at the reached level for ~10 days</a:t>
            </a:r>
          </a:p>
          <a:p>
            <a:pPr lvl="1"/>
            <a:r>
              <a:rPr lang="en-US" dirty="0"/>
              <a:t>No change of filling scheme</a:t>
            </a:r>
          </a:p>
          <a:p>
            <a:pPr lvl="1"/>
            <a:r>
              <a:rPr lang="en-US" dirty="0"/>
              <a:t>Limit with present filling scheme expected around 1.76 ⋅ 10</a:t>
            </a:r>
            <a:r>
              <a:rPr lang="en-US" baseline="30000" dirty="0"/>
              <a:t>11</a:t>
            </a:r>
            <a:r>
              <a:rPr lang="en-US" dirty="0"/>
              <a:t> p/b (Lotta?)</a:t>
            </a:r>
          </a:p>
          <a:p>
            <a:r>
              <a:rPr lang="en-US" dirty="0"/>
              <a:t>No need to return to ~1.63 ⋅ 10</a:t>
            </a:r>
            <a:r>
              <a:rPr lang="en-US" baseline="30000" dirty="0"/>
              <a:t>11</a:t>
            </a:r>
            <a:r>
              <a:rPr lang="en-US" dirty="0"/>
              <a:t> p/b?</a:t>
            </a:r>
          </a:p>
          <a:p>
            <a:endParaRPr lang="en-US" dirty="0"/>
          </a:p>
          <a:p>
            <a:r>
              <a:rPr lang="en-US" dirty="0"/>
              <a:t>Strategy endorsed, however possible review in case of poor availability!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87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49FF8-8DF6-8A10-A892-BA183CB54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Carlo’s talk at LMC yesterday on 6L2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7ECA6-FE21-9A21-2BF4-0169A47D7F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Carlo discussed the impedance implications of not changing VMISO.6L2 during YETS, but just removing the RF fingers</a:t>
            </a:r>
          </a:p>
          <a:p>
            <a:endParaRPr lang="en-US" dirty="0"/>
          </a:p>
          <a:p>
            <a:pPr>
              <a:buFont typeface="System Font Regular"/>
              <a:buChar char="→"/>
            </a:pPr>
            <a:r>
              <a:rPr lang="en-US" dirty="0"/>
              <a:t> Large power loss expected on</a:t>
            </a:r>
            <a:br>
              <a:rPr lang="en-US" dirty="0"/>
            </a:br>
            <a:r>
              <a:rPr lang="en-US" dirty="0"/>
              <a:t>bellows, one should study if this</a:t>
            </a:r>
            <a:br>
              <a:rPr lang="en-US" dirty="0"/>
            </a:br>
            <a:r>
              <a:rPr lang="en-US" dirty="0"/>
              <a:t>is tolerable  as well as impact on</a:t>
            </a:r>
            <a:br>
              <a:rPr lang="en-US" dirty="0"/>
            </a:br>
            <a:r>
              <a:rPr lang="en-US" dirty="0"/>
              <a:t>(longitudinal) stability</a:t>
            </a:r>
          </a:p>
          <a:p>
            <a:pPr>
              <a:buFont typeface="System Font Regular"/>
              <a:buChar char="→"/>
            </a:pPr>
            <a:endParaRPr lang="en-US" dirty="0"/>
          </a:p>
          <a:p>
            <a:pPr>
              <a:buFont typeface="System Font Regular"/>
              <a:buChar char="→"/>
            </a:pPr>
            <a:r>
              <a:rPr lang="en-US" dirty="0"/>
              <a:t> LMC decided to proceed to</a:t>
            </a:r>
            <a:br>
              <a:rPr lang="en-US" dirty="0"/>
            </a:br>
            <a:r>
              <a:rPr lang="en-US" dirty="0"/>
              <a:t>exchange the damaged module</a:t>
            </a:r>
            <a:br>
              <a:rPr lang="en-US" dirty="0"/>
            </a:br>
            <a:r>
              <a:rPr lang="en-US" dirty="0"/>
              <a:t>with spare during YETS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6C128-84D9-2AC6-5385-0AD4B316F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09.10.25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EDD93-1D93-B559-8E73-51440E6A3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88821-2A24-1A1D-E9B2-756397F48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13</a:t>
            </a:fld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74EB5B1-2B54-AAF0-0267-23D194DF3D01}"/>
              </a:ext>
            </a:extLst>
          </p:cNvPr>
          <p:cNvGrpSpPr>
            <a:grpSpLocks noChangeAspect="1"/>
          </p:cNvGrpSpPr>
          <p:nvPr/>
        </p:nvGrpSpPr>
        <p:grpSpPr>
          <a:xfrm>
            <a:off x="5628743" y="2633120"/>
            <a:ext cx="6333828" cy="3859755"/>
            <a:chOff x="1649029" y="2388571"/>
            <a:chExt cx="8257046" cy="5031740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DA052703-BA17-39FC-84D2-BECDFF8475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9029" y="2388571"/>
              <a:ext cx="8232140" cy="5031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preview url image">
              <a:extLst>
                <a:ext uri="{FF2B5EF4-FFF2-40B4-BE49-F238E27FC236}">
                  <a16:creationId xmlns:a16="http://schemas.microsoft.com/office/drawing/2014/main" id="{EB3F0A30-2101-D203-9F0B-0EBABFB5CF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9736" y="3066186"/>
              <a:ext cx="2438400" cy="10261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8">
              <a:extLst>
                <a:ext uri="{FF2B5EF4-FFF2-40B4-BE49-F238E27FC236}">
                  <a16:creationId xmlns:a16="http://schemas.microsoft.com/office/drawing/2014/main" id="{CFA1B736-5D90-C4EB-9FDC-ACF6102F45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6576" y="4418466"/>
              <a:ext cx="2849499" cy="1289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13647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0B2699-E8FA-DA79-2EFF-A33954351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3035C-07DA-D836-D649-5D4BCEC28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spike in 11L7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9B536-A1F4-593D-25E5-6ED0FD6F12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 intensity 8b4e MD with ~600 bunches took place yesterday afternoon</a:t>
            </a:r>
          </a:p>
          <a:p>
            <a:pPr lvl="1"/>
            <a:r>
              <a:rPr lang="en-US" dirty="0"/>
              <a:t>Losses at start of ramp &lt;2% of thresholds</a:t>
            </a:r>
          </a:p>
          <a:p>
            <a:pPr lvl="1"/>
            <a:r>
              <a:rPr lang="en-US" dirty="0"/>
              <a:t>Went to SB without problems</a:t>
            </a:r>
          </a:p>
          <a:p>
            <a:pPr lvl="1"/>
            <a:r>
              <a:rPr lang="en-US" dirty="0"/>
              <a:t>Lifetime in collisions ~20h without any tune optimization</a:t>
            </a:r>
          </a:p>
          <a:p>
            <a:r>
              <a:rPr lang="en-US" dirty="0"/>
              <a:t>Beams got dumped by a vacuum spike in 11R2 </a:t>
            </a:r>
            <a:br>
              <a:rPr lang="en-US" dirty="0"/>
            </a:br>
            <a:r>
              <a:rPr lang="en-US" dirty="0"/>
              <a:t>on the TCLD. (TE-VSC reported activity on both</a:t>
            </a:r>
            <a:br>
              <a:rPr lang="en-US" dirty="0"/>
            </a:br>
            <a:r>
              <a:rPr lang="en-US" dirty="0"/>
              <a:t>TCLD 11L2  in the RAMP and 11R2 at top </a:t>
            </a:r>
            <a:br>
              <a:rPr lang="en-US" dirty="0"/>
            </a:br>
            <a:r>
              <a:rPr lang="en-US" dirty="0"/>
              <a:t>energy)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C7258B-F018-EF85-3505-FF5A7D157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09.10.25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6D4B1-108D-7B36-804D-09AFD96D2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53C53-3686-A2D4-9BBE-0A6FD4C5D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F4A5E87D-FE3D-06D7-5B8F-7322A2382E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494" y="2982258"/>
            <a:ext cx="4972191" cy="328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525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1DF276-B6F2-ABB7-AE55-E812F13D1A8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 l="4551" t="47665" r="4252" b="15223"/>
          <a:stretch>
            <a:fillRect/>
          </a:stretch>
        </p:blipFill>
        <p:spPr>
          <a:xfrm>
            <a:off x="108146" y="1670857"/>
            <a:ext cx="7477200" cy="43059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CCDF7F-E3D4-123A-33BA-CF4CD4A2A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Injectors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E66BF-6263-8107-1FC7-1127E635C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6024" y="1513114"/>
            <a:ext cx="4114800" cy="4663849"/>
          </a:xfrm>
        </p:spPr>
        <p:txBody>
          <a:bodyPr/>
          <a:lstStyle/>
          <a:p>
            <a:r>
              <a:rPr lang="en-US" dirty="0"/>
              <a:t>Since our last meeting, there were several long parallel MD blocks in the SPS</a:t>
            </a:r>
          </a:p>
          <a:p>
            <a:r>
              <a:rPr lang="en-US" dirty="0"/>
              <a:t>LIU reliability run started in the PS complex, already great results</a:t>
            </a:r>
          </a:p>
          <a:p>
            <a:r>
              <a:rPr lang="en-US" dirty="0"/>
              <a:t>Plans for LIU reliability run in 2026 were discussed at the IPP, then presented at the IEFC and finally endorsed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3AB84-A5CC-B65C-A7E9-62EEA9BF5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4574B-606B-DAD3-9ABC-DC814329A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041EB-4827-A21B-23A4-6FD60B441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15</a:t>
            </a:fld>
            <a:endParaRPr lang="en-US"/>
          </a:p>
        </p:txBody>
      </p:sp>
      <p:sp>
        <p:nvSpPr>
          <p:cNvPr id="8" name="5-point Star 7">
            <a:extLst>
              <a:ext uri="{FF2B5EF4-FFF2-40B4-BE49-F238E27FC236}">
                <a16:creationId xmlns:a16="http://schemas.microsoft.com/office/drawing/2014/main" id="{51BAE803-8A8D-B859-6C16-F726B4B9EDC0}"/>
              </a:ext>
            </a:extLst>
          </p:cNvPr>
          <p:cNvSpPr>
            <a:spLocks noChangeAspect="1"/>
          </p:cNvSpPr>
          <p:nvPr/>
        </p:nvSpPr>
        <p:spPr>
          <a:xfrm>
            <a:off x="1368987" y="5187143"/>
            <a:ext cx="216000" cy="2160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41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655A9-D733-7D05-DEF2-A990ADC93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CPS reliability run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34B83-EE11-3E1D-E19E-58AABAB39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lack of time in 2026, it was decided to advance the LIU reliability run (LIURR) in the PSB-PS to the last few months of 2025</a:t>
            </a:r>
          </a:p>
          <a:p>
            <a:pPr lvl="1"/>
            <a:r>
              <a:rPr lang="en-US" dirty="0"/>
              <a:t>Decision presented at the FOM on 16 September and LIURR immediately started right thereafter with single batch (several batches to be taken only during SPS long parallel slots)</a:t>
            </a:r>
          </a:p>
          <a:p>
            <a:pPr lvl="1"/>
            <a:endParaRPr lang="en-US" dirty="0"/>
          </a:p>
          <a:p>
            <a:r>
              <a:rPr lang="en-US" dirty="0"/>
              <a:t>LIURR fills are fully monitored</a:t>
            </a:r>
          </a:p>
          <a:p>
            <a:pPr lvl="1"/>
            <a:r>
              <a:rPr lang="en-US" dirty="0"/>
              <a:t>There is a set-up time followed by a short</a:t>
            </a:r>
            <a:br>
              <a:rPr lang="en-US" dirty="0"/>
            </a:br>
            <a:r>
              <a:rPr lang="en-US" dirty="0"/>
              <a:t>run in stable conditions</a:t>
            </a:r>
          </a:p>
          <a:p>
            <a:pPr lvl="1"/>
            <a:r>
              <a:rPr lang="en-US" dirty="0"/>
              <a:t>Pretty good intensity and bunch length</a:t>
            </a:r>
            <a:br>
              <a:rPr lang="en-US" dirty="0"/>
            </a:br>
            <a:r>
              <a:rPr lang="en-US" dirty="0"/>
              <a:t>stability over time</a:t>
            </a:r>
          </a:p>
          <a:p>
            <a:pPr lvl="1"/>
            <a:endParaRPr lang="en-US" dirty="0"/>
          </a:p>
          <a:p>
            <a:r>
              <a:rPr lang="en-US" dirty="0"/>
              <a:t>Effort already seen in the close to 100%</a:t>
            </a:r>
            <a:br>
              <a:rPr lang="en-US" dirty="0"/>
            </a:br>
            <a:r>
              <a:rPr lang="en-US" dirty="0"/>
              <a:t>availability of the SPS MDs since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4E16E-A3F3-CA9F-5D63-1705F7196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09.10.25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4E5B9-2079-5062-5C70-323D2E327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78D9C-8C08-F34B-963C-4C0770796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50C9750A-21C3-B550-51A9-1B51FF4B12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861" y="3013954"/>
            <a:ext cx="5092539" cy="3451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58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B5B054-2D3F-D40F-1E32-BD246C905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59C7C-DEAD-E858-69B5-1103CA7DE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CPS reliability run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6C806-EA17-9CC6-1375-24ABBE58F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Perfectly on target also in terms of brightness!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3A134A-BF7B-F0EA-112B-664104D1B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09.10.25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940AC3-EB12-6390-A811-6E261E2CC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B069F-1327-A984-5576-DEB73ADBE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7" descr="A graph of a graph with red dots&#10;&#10;AI-generated content may be incorrect.">
            <a:extLst>
              <a:ext uri="{FF2B5EF4-FFF2-40B4-BE49-F238E27FC236}">
                <a16:creationId xmlns:a16="http://schemas.microsoft.com/office/drawing/2014/main" id="{8E099D75-9B02-4D08-16B4-FC079B421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212" y="1991624"/>
            <a:ext cx="4114800" cy="418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1797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E3019-AAA1-C9D9-CBC5-CDBCBF074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LIU or HL-LHC reliability run in the SPS in 2026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4EFD6D-87B3-26BE-2AFD-3A6076974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Modus operandi</a:t>
            </a:r>
          </a:p>
          <a:p>
            <a:pPr lvl="1"/>
            <a:r>
              <a:rPr lang="en-US" dirty="0"/>
              <a:t>Nominal beam 4 batches of 72 bunches,  2.3 ∙ 10</a:t>
            </a:r>
            <a:r>
              <a:rPr lang="en-US" baseline="30000" dirty="0"/>
              <a:t>11</a:t>
            </a:r>
            <a:r>
              <a:rPr lang="en-US" dirty="0"/>
              <a:t> p/b</a:t>
            </a:r>
          </a:p>
          <a:p>
            <a:pPr lvl="1"/>
            <a:r>
              <a:rPr lang="en-US" dirty="0"/>
              <a:t>Checklists, BQM, etc.</a:t>
            </a:r>
          </a:p>
          <a:p>
            <a:pPr lvl="1"/>
            <a:r>
              <a:rPr lang="en-US" dirty="0"/>
              <a:t>Check after each LHC filling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aim at &lt;30 min, at max 1 h</a:t>
            </a:r>
          </a:p>
          <a:p>
            <a:pPr lvl="1"/>
            <a:r>
              <a:rPr lang="en-US" dirty="0"/>
              <a:t>Start during workdays only (expert support), extend to weekends during second half</a:t>
            </a:r>
          </a:p>
          <a:p>
            <a:pPr lvl="1"/>
            <a:r>
              <a:rPr lang="en-US" dirty="0"/>
              <a:t>Avoid </a:t>
            </a:r>
            <a:r>
              <a:rPr lang="en-US" dirty="0" err="1"/>
              <a:t>HiRadMat</a:t>
            </a:r>
            <a:r>
              <a:rPr lang="en-US" dirty="0"/>
              <a:t>, dedicated MDs and LHC-MD blocks</a:t>
            </a:r>
          </a:p>
          <a:p>
            <a:pPr lvl="1"/>
            <a:r>
              <a:rPr lang="en-US" dirty="0"/>
              <a:t>Possible periods: weeks 12, 14, 15, 16, 19, 20, 21</a:t>
            </a:r>
          </a:p>
          <a:p>
            <a:pPr lvl="1"/>
            <a:endParaRPr lang="en-US" dirty="0"/>
          </a:p>
          <a:p>
            <a:pPr>
              <a:buFont typeface="Wingdings" pitchFamily="2" charset="2"/>
              <a:buChar char="à"/>
            </a:pPr>
            <a:r>
              <a:rPr lang="en-US" dirty="0"/>
              <a:t>Duty cycle reduction for physics during about 60h, which means only &lt;2% fewer spills to NA</a:t>
            </a:r>
          </a:p>
          <a:p>
            <a:pPr>
              <a:buFont typeface="Wingdings" pitchFamily="2" charset="2"/>
              <a:buChar char="à"/>
            </a:pPr>
            <a:r>
              <a:rPr lang="en-US" dirty="0"/>
              <a:t>In case of problems to reach desired beam quality, do not invest too much time and plan floating MD block to investigate the issue(s)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C57D3-9323-1777-3CE9-52C0C7197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09.10.25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5F35B-3C15-ADE7-3BAA-C804BBAA2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B64DB-9705-3497-8701-35A939D95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445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C17D4-2240-C56D-EE50-B66A28280E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C1B8B-9F6F-87DA-25FC-DCEDD5941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LIU or HL-LHC reliability run in the SPS in 2026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7A8AA-3A84-CA2B-3044-50A39BA4B7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During coordinated discussions with LHC by then end of 2025, we need to define any possible requirement coming from the LHC high intensity run at the end of June 2026</a:t>
            </a:r>
          </a:p>
          <a:p>
            <a:pPr lvl="1"/>
            <a:r>
              <a:rPr lang="en-US" dirty="0"/>
              <a:t>Probably MD days in December could be the right forum to address this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AB7D8-A820-0166-6518-1D24F2703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09.10.25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AABD81-68A2-EF2F-6B1E-DCC9F450D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081265-6BCE-2852-BB11-AE87726A7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629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F86B69-643F-36FD-B0C6-3D230E0736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13087-85AB-14DC-3ACC-B88EC724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arrivals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CB7C3-FB2F-AA62-9A2C-B81764F04F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Erik </a:t>
            </a:r>
            <a:r>
              <a:rPr lang="en-US" dirty="0" err="1"/>
              <a:t>Kvikne</a:t>
            </a:r>
            <a:r>
              <a:rPr lang="en-US" dirty="0"/>
              <a:t> (not so new … </a:t>
            </a:r>
            <a:r>
              <a:rPr lang="en-US" dirty="0">
                <a:sym typeface="Wingdings" pitchFamily="2" charset="2"/>
              </a:rPr>
              <a:t> )</a:t>
            </a:r>
            <a:endParaRPr lang="en-US" dirty="0"/>
          </a:p>
          <a:p>
            <a:pPr lvl="1"/>
            <a:r>
              <a:rPr lang="en-US" dirty="0"/>
              <a:t>Former Technical Student and now back as PhD student under Elias’ </a:t>
            </a:r>
            <a:br>
              <a:rPr lang="en-US" dirty="0"/>
            </a:br>
            <a:r>
              <a:rPr lang="en-US" dirty="0"/>
              <a:t>supervision, affiliated to University of Oslo</a:t>
            </a:r>
          </a:p>
          <a:p>
            <a:pPr lvl="1"/>
            <a:r>
              <a:rPr lang="en-US" dirty="0"/>
              <a:t>Will work on collective effects during the </a:t>
            </a:r>
            <a:r>
              <a:rPr lang="en-US" dirty="0" err="1"/>
              <a:t>ionisation</a:t>
            </a:r>
            <a:r>
              <a:rPr lang="en-US" dirty="0"/>
              <a:t> cooling for muon</a:t>
            </a:r>
            <a:br>
              <a:rPr lang="en-US" dirty="0"/>
            </a:br>
            <a:r>
              <a:rPr lang="en-US" dirty="0"/>
              <a:t>colliders.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Antonia Huber</a:t>
            </a:r>
          </a:p>
          <a:p>
            <a:pPr lvl="1"/>
            <a:r>
              <a:rPr lang="en-US" dirty="0"/>
              <a:t>Technical student under Elena’s and Carlo’s supervision, affiliated with </a:t>
            </a:r>
            <a:br>
              <a:rPr lang="en-US" dirty="0"/>
            </a:br>
            <a:r>
              <a:rPr lang="en-US" dirty="0"/>
              <a:t>Frankfurt university</a:t>
            </a:r>
          </a:p>
          <a:p>
            <a:pPr lvl="1"/>
            <a:r>
              <a:rPr lang="en-US" dirty="0"/>
              <a:t>Will work on the model validation of the transverse SPS impedance using</a:t>
            </a:r>
            <a:br>
              <a:rPr lang="en-US" dirty="0"/>
            </a:br>
            <a:r>
              <a:rPr lang="en-US" dirty="0"/>
              <a:t> in-house electromagnetic solver </a:t>
            </a:r>
            <a:r>
              <a:rPr lang="en-US" dirty="0" err="1"/>
              <a:t>Wakis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F1138-6E23-65DA-2B30-AAEEF0A12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67667-44FF-DDAE-5E5C-727C8265C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82C45-2148-F15B-D6DA-7BE2364F1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2</a:t>
            </a:fld>
            <a:endParaRPr lang="en-US"/>
          </a:p>
        </p:txBody>
      </p:sp>
      <p:pic>
        <p:nvPicPr>
          <p:cNvPr id="10" name="Picture 9" descr="A person in a white shirt&#10;&#10;AI-generated content may be incorrect.">
            <a:extLst>
              <a:ext uri="{FF2B5EF4-FFF2-40B4-BE49-F238E27FC236}">
                <a16:creationId xmlns:a16="http://schemas.microsoft.com/office/drawing/2014/main" id="{DA41A700-50E8-7B69-B4F9-8DA48F226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2448" y="1203578"/>
            <a:ext cx="1741352" cy="2205713"/>
          </a:xfrm>
          <a:prstGeom prst="rect">
            <a:avLst/>
          </a:prstGeom>
        </p:spPr>
      </p:pic>
      <p:pic>
        <p:nvPicPr>
          <p:cNvPr id="14" name="Picture 13" descr="A person with glasses and a white jacket&#10;&#10;AI-generated content may be incorrect.">
            <a:extLst>
              <a:ext uri="{FF2B5EF4-FFF2-40B4-BE49-F238E27FC236}">
                <a16:creationId xmlns:a16="http://schemas.microsoft.com/office/drawing/2014/main" id="{6BC5B6DB-9778-F773-B404-9693D6CEA7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2928" y="3845038"/>
            <a:ext cx="1710872" cy="214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17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A6599-AEC7-FB1C-11C9-AD263C130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AE5ED-B432-7C67-FA83-FD1020FE1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 anchor="ctr">
            <a:normAutofit/>
          </a:bodyPr>
          <a:lstStyle/>
          <a:p>
            <a:r>
              <a:rPr lang="en-US" dirty="0"/>
              <a:t>News from projects?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028BB-97B3-2ED3-3A23-76F93176B6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26C6B36-4434-7F45-BBFA-B89E4EC0E73C}" type="datetime1">
              <a:rPr lang="de-CH" smtClean="0"/>
              <a:pPr>
                <a:spcAft>
                  <a:spcPts val="600"/>
                </a:spcAft>
              </a:pPr>
              <a:t>08.10.25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3C02A2-0C81-1DF0-E0EA-9F049501C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94FD3-785F-B06B-C33A-9D39F7F64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3DF83E8-ABC0-E64E-832A-EEAEB9D1F06F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EAE505-B0CA-C0A3-3B78-AB8208E38A52}"/>
              </a:ext>
            </a:extLst>
          </p:cNvPr>
          <p:cNvSpPr txBox="1"/>
          <p:nvPr/>
        </p:nvSpPr>
        <p:spPr>
          <a:xfrm>
            <a:off x="10757647" y="17481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3514849E-350A-426F-3A82-9E0105054F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6343998"/>
              </p:ext>
            </p:extLst>
          </p:nvPr>
        </p:nvGraphicFramePr>
        <p:xfrm>
          <a:off x="838200" y="1513114"/>
          <a:ext cx="10515600" cy="4663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2062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5F59C7-DB96-5165-0404-733B8A15D8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9D9E8-3E35-4EBE-7746-701178248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Arising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EDD2BA-2FAE-87CF-A92A-F10DFD9D27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department heads announced </a:t>
            </a:r>
            <a:r>
              <a:rPr lang="en-US" dirty="0">
                <a:hlinkClick r:id="rId3"/>
              </a:rPr>
              <a:t>here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DE9E1-C2FA-66AD-A962-22ACD5192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AE620-8D41-D4C6-86BF-5BC10FE43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7C9C8D-FF32-926C-996D-AE6315E4F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3</a:t>
            </a:fld>
            <a:endParaRPr lang="en-US"/>
          </a:p>
        </p:txBody>
      </p:sp>
      <p:pic>
        <p:nvPicPr>
          <p:cNvPr id="9" name="Picture 8" descr="A diagram of a company&#10;&#10;AI-generated content may be incorrect.">
            <a:extLst>
              <a:ext uri="{FF2B5EF4-FFF2-40B4-BE49-F238E27FC236}">
                <a16:creationId xmlns:a16="http://schemas.microsoft.com/office/drawing/2014/main" id="{5DB5CCD6-8257-3F62-C7A8-54ACDD3B9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242" y="1919604"/>
            <a:ext cx="10213516" cy="32238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B35B97D-9ACD-7AED-8834-86A4728696A7}"/>
              </a:ext>
            </a:extLst>
          </p:cNvPr>
          <p:cNvSpPr txBox="1"/>
          <p:nvPr/>
        </p:nvSpPr>
        <p:spPr>
          <a:xfrm>
            <a:off x="1394460" y="3698844"/>
            <a:ext cx="113157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Enrica Porcari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8B0DB7-353E-6AD6-E9BD-F04AAA9CCC10}"/>
              </a:ext>
            </a:extLst>
          </p:cNvPr>
          <p:cNvSpPr txBox="1"/>
          <p:nvPr/>
        </p:nvSpPr>
        <p:spPr>
          <a:xfrm>
            <a:off x="2931248" y="3698844"/>
            <a:ext cx="12292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Oliver Brüning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A13C9B-1A96-0B7E-DCDB-6D60BA23AA2F}"/>
              </a:ext>
            </a:extLst>
          </p:cNvPr>
          <p:cNvSpPr txBox="1"/>
          <p:nvPr/>
        </p:nvSpPr>
        <p:spPr>
          <a:xfrm>
            <a:off x="4283798" y="3687414"/>
            <a:ext cx="13969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Jan-Paul Brouwer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7478A0-5F50-B7D7-9EB3-9331776BD668}"/>
              </a:ext>
            </a:extLst>
          </p:cNvPr>
          <p:cNvSpPr txBox="1"/>
          <p:nvPr/>
        </p:nvSpPr>
        <p:spPr>
          <a:xfrm>
            <a:off x="5817870" y="3698844"/>
            <a:ext cx="1588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Gautier Hamel de </a:t>
            </a:r>
            <a:r>
              <a:rPr lang="en-GB" sz="1200" dirty="0" err="1"/>
              <a:t>Monchenault</a:t>
            </a:r>
            <a:endParaRPr 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E86FF1-3FBB-1BF7-7770-3D63F5863A77}"/>
              </a:ext>
            </a:extLst>
          </p:cNvPr>
          <p:cNvSpPr txBox="1"/>
          <p:nvPr/>
        </p:nvSpPr>
        <p:spPr>
          <a:xfrm>
            <a:off x="7338060" y="3687414"/>
            <a:ext cx="13969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Ursula Bassler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736570-59A4-B6F6-7373-77DB3EC1C030}"/>
              </a:ext>
            </a:extLst>
          </p:cNvPr>
          <p:cNvSpPr txBox="1"/>
          <p:nvPr/>
        </p:nvSpPr>
        <p:spPr>
          <a:xfrm>
            <a:off x="9159240" y="3687414"/>
            <a:ext cx="13969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Mar </a:t>
            </a:r>
            <a:r>
              <a:rPr lang="en-US" sz="1300" dirty="0" err="1"/>
              <a:t>Capeáns</a:t>
            </a:r>
            <a:endParaRPr lang="en-US" sz="1300" dirty="0"/>
          </a:p>
        </p:txBody>
      </p:sp>
      <p:pic>
        <p:nvPicPr>
          <p:cNvPr id="17" name="Picture 16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183AF45D-5898-8E1A-4B38-2346D4A7A5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30" y="5129692"/>
            <a:ext cx="5200640" cy="1538766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9440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8B7CA3-D189-04AE-3022-6A0594A75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5AD95-E24D-12A8-F483-6BF5B0887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Arising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F13B3-99EB-FD5B-E77E-6357588B63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684486"/>
          </a:xfrm>
        </p:spPr>
        <p:txBody>
          <a:bodyPr>
            <a:noAutofit/>
          </a:bodyPr>
          <a:lstStyle/>
          <a:p>
            <a:r>
              <a:rPr lang="en-US" dirty="0"/>
              <a:t>New department heads announced </a:t>
            </a:r>
            <a:r>
              <a:rPr lang="en-US" dirty="0">
                <a:hlinkClick r:id="rId3"/>
              </a:rPr>
              <a:t>here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call for expressions of interest for </a:t>
            </a:r>
            <a:r>
              <a:rPr lang="en-US" b="1" dirty="0"/>
              <a:t>group leadership </a:t>
            </a:r>
            <a:r>
              <a:rPr lang="en-US" dirty="0"/>
              <a:t>took place between 29 September until 5 October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CF522-8C0B-D027-425E-EB43B090A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E6252-345F-3C0C-0797-BDF4C1EAF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0713-2BAB-6091-37F8-861854CED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 descr="A diagram of a company&#10;&#10;AI-generated content may be incorrect.">
            <a:extLst>
              <a:ext uri="{FF2B5EF4-FFF2-40B4-BE49-F238E27FC236}">
                <a16:creationId xmlns:a16="http://schemas.microsoft.com/office/drawing/2014/main" id="{23521688-7519-8EDD-C692-B6AF6F6055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242" y="1919604"/>
            <a:ext cx="10213516" cy="32238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23F5787-75F1-8FC8-29F6-54596CFBDBD0}"/>
              </a:ext>
            </a:extLst>
          </p:cNvPr>
          <p:cNvSpPr txBox="1"/>
          <p:nvPr/>
        </p:nvSpPr>
        <p:spPr>
          <a:xfrm>
            <a:off x="1394460" y="3698844"/>
            <a:ext cx="113157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Enrica Porcari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D1E228-9D8A-C6EE-324B-65311F7D0F4A}"/>
              </a:ext>
            </a:extLst>
          </p:cNvPr>
          <p:cNvSpPr txBox="1"/>
          <p:nvPr/>
        </p:nvSpPr>
        <p:spPr>
          <a:xfrm>
            <a:off x="2931248" y="3698844"/>
            <a:ext cx="12292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Oliver Brüning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59C7E9-ABF8-27CB-A8DD-0D2FDEBB4260}"/>
              </a:ext>
            </a:extLst>
          </p:cNvPr>
          <p:cNvSpPr txBox="1"/>
          <p:nvPr/>
        </p:nvSpPr>
        <p:spPr>
          <a:xfrm>
            <a:off x="4283798" y="3687414"/>
            <a:ext cx="13969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Jan-Paul Brouwer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47B7F2-65F1-626D-9777-EBDD042BB6DB}"/>
              </a:ext>
            </a:extLst>
          </p:cNvPr>
          <p:cNvSpPr txBox="1"/>
          <p:nvPr/>
        </p:nvSpPr>
        <p:spPr>
          <a:xfrm>
            <a:off x="5817870" y="3698844"/>
            <a:ext cx="1588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Gautier Hamel de </a:t>
            </a:r>
            <a:r>
              <a:rPr lang="en-GB" sz="1200" dirty="0" err="1"/>
              <a:t>Monchenault</a:t>
            </a:r>
            <a:endParaRPr 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F7AB69-1342-05B6-867E-FAF22A878273}"/>
              </a:ext>
            </a:extLst>
          </p:cNvPr>
          <p:cNvSpPr txBox="1"/>
          <p:nvPr/>
        </p:nvSpPr>
        <p:spPr>
          <a:xfrm>
            <a:off x="7338060" y="3687414"/>
            <a:ext cx="13969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Ursula Bassler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701E1A-A0BC-C0AE-6937-ACD3E3E9D8E0}"/>
              </a:ext>
            </a:extLst>
          </p:cNvPr>
          <p:cNvSpPr txBox="1"/>
          <p:nvPr/>
        </p:nvSpPr>
        <p:spPr>
          <a:xfrm>
            <a:off x="9159240" y="3687414"/>
            <a:ext cx="13969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Mar </a:t>
            </a:r>
            <a:r>
              <a:rPr lang="en-US" sz="1300" dirty="0" err="1"/>
              <a:t>Capeáns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1924428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7D17BE-B8A5-29A2-0E2A-DEB32C7CF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C791C-4606-DB48-871E-BA358B1B1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Arising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9CDF9-7A89-CEFA-977B-35135FA16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684486"/>
          </a:xfrm>
        </p:spPr>
        <p:txBody>
          <a:bodyPr>
            <a:normAutofit/>
          </a:bodyPr>
          <a:lstStyle/>
          <a:p>
            <a:r>
              <a:rPr lang="en-US" dirty="0"/>
              <a:t>Timeline for appointment of the Group Leaders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F67E2-C0AA-CC44-1974-9BF85AE6C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DFC0F-AC57-9F49-05CC-DB841D466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F79F4-CF37-50A8-980F-B43A6656F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 descr="A diagram of a company's process&#10;&#10;AI-generated content may be incorrect.">
            <a:extLst>
              <a:ext uri="{FF2B5EF4-FFF2-40B4-BE49-F238E27FC236}">
                <a16:creationId xmlns:a16="http://schemas.microsoft.com/office/drawing/2014/main" id="{70CB4F29-9AD9-228D-E62B-EA11DA4FA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570" y="2090058"/>
            <a:ext cx="7715991" cy="369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567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D99BD8-4908-8C2C-6159-76ECF9B06F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AC425-C29B-7804-FCED-D01F3CB67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Arising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2648E-98E8-2C4F-4166-8DC2EB9BF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684486"/>
          </a:xfrm>
        </p:spPr>
        <p:txBody>
          <a:bodyPr>
            <a:normAutofit/>
          </a:bodyPr>
          <a:lstStyle/>
          <a:p>
            <a:r>
              <a:rPr lang="en-US" dirty="0"/>
              <a:t>MERIT 2025: Tool being updated to reflect changes in structure, </a:t>
            </a:r>
            <a:r>
              <a:rPr lang="en-US" b="1" dirty="0"/>
              <a:t>please do not create your MERIT forms before the end of the year</a:t>
            </a:r>
          </a:p>
          <a:p>
            <a:r>
              <a:rPr lang="en-US" dirty="0"/>
              <a:t>CVI for 2025 has been calculated to be 1%, reflecting to 0.4% on salaries</a:t>
            </a:r>
          </a:p>
          <a:p>
            <a:r>
              <a:rPr lang="en-US" dirty="0"/>
              <a:t>BE training</a:t>
            </a:r>
          </a:p>
          <a:p>
            <a:pPr lvl="1"/>
            <a:r>
              <a:rPr lang="en-US" dirty="0"/>
              <a:t>All training requests above 500 CHF require a small justification from the supervisor or GL inside the EDH request</a:t>
            </a:r>
          </a:p>
          <a:p>
            <a:pPr lvl="1"/>
            <a:r>
              <a:rPr lang="en-US" dirty="0"/>
              <a:t>First language course of French is automatically validated, but for following language courses, need for professional purpose must be proven and a target level is mandatory in the request. </a:t>
            </a:r>
          </a:p>
          <a:p>
            <a:pPr lvl="1"/>
            <a:r>
              <a:rPr lang="en-US" dirty="0"/>
              <a:t>For GRADs, the first French course is paid by HR under BC 10208.</a:t>
            </a:r>
          </a:p>
          <a:p>
            <a:pPr lvl="1"/>
            <a:r>
              <a:rPr lang="en-US" dirty="0"/>
              <a:t>15% of classes are unattended without justification, group managements will receive the list to check with supervisors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F661D2-E0A7-DD9B-24FD-4E81442FE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9C51A3-E441-370A-CF21-DE465E5AA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6B4054-035B-7514-7CFF-86D6209F3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539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1D31F5-163A-7837-352E-FC2ABA2041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FEEF1-C1E7-D2C7-7628-D1422DF27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Arising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19A06-DE88-7884-8463-FD589C135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684486"/>
          </a:xfrm>
        </p:spPr>
        <p:txBody>
          <a:bodyPr>
            <a:normAutofit/>
          </a:bodyPr>
          <a:lstStyle/>
          <a:p>
            <a:r>
              <a:rPr lang="en-US" dirty="0"/>
              <a:t>Upcoming events, some dates to be marked in your agendas</a:t>
            </a:r>
          </a:p>
          <a:p>
            <a:pPr lvl="1"/>
            <a:r>
              <a:rPr lang="en-US" dirty="0"/>
              <a:t>21/11/2025: BE seminar on metamaterials by Leonardo</a:t>
            </a:r>
          </a:p>
          <a:p>
            <a:pPr lvl="1"/>
            <a:r>
              <a:rPr lang="en-US" dirty="0"/>
              <a:t>02/12/2025: BE end-of-year meeting</a:t>
            </a:r>
          </a:p>
          <a:p>
            <a:pPr lvl="1"/>
            <a:r>
              <a:rPr lang="en-US" dirty="0"/>
              <a:t>04/12/2025: ABP Christmas party</a:t>
            </a:r>
          </a:p>
          <a:p>
            <a:pPr lvl="1"/>
            <a:r>
              <a:rPr lang="en-US" dirty="0"/>
              <a:t>05/12/2025: BE seminar on WAKIS by Elena </a:t>
            </a:r>
            <a:r>
              <a:rPr lang="en-US" dirty="0" err="1"/>
              <a:t>dlF</a:t>
            </a:r>
            <a:r>
              <a:rPr lang="en-US" dirty="0"/>
              <a:t> (tbc)</a:t>
            </a:r>
          </a:p>
          <a:p>
            <a:pPr lvl="1"/>
            <a:r>
              <a:rPr lang="en-US" dirty="0"/>
              <a:t>09-12/12/2025: MD days, CERN</a:t>
            </a:r>
          </a:p>
          <a:p>
            <a:pPr lvl="1"/>
            <a:r>
              <a:rPr lang="en-US" dirty="0"/>
              <a:t>29-30/01/2026: ABP Chamonix 2026 dry-run</a:t>
            </a:r>
          </a:p>
          <a:p>
            <a:pPr lvl="1"/>
            <a:r>
              <a:rPr lang="en-US" dirty="0"/>
              <a:t>02-05/02/2026: Chamonix Workshop 2026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A2FE3E-EEAC-A8A3-8270-98DD088B3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2C734-5FB7-324E-43D5-BDC4A5103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19BE1-AC06-8FCC-A37E-4E3A63B02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231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A079C-F7BF-156D-26F4-5D357E82E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EC7A-BF26-F2A0-4BA6-E25D73B1F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71596-044D-94B7-2FDB-E021519B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00CE6-60BF-96EF-5273-1B8087345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71E76-FD31-8276-83E0-2476F69C5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8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1181E4-5AA0-B996-2A9B-4731AA8994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592" t="49619" r="9016" b="21310"/>
          <a:stretch>
            <a:fillRect/>
          </a:stretch>
        </p:blipFill>
        <p:spPr>
          <a:xfrm>
            <a:off x="0" y="1866900"/>
            <a:ext cx="7859687" cy="39243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52EE8-19D7-D5D8-1921-97AA71D58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6024" y="1371600"/>
            <a:ext cx="4114800" cy="4984750"/>
          </a:xfrm>
        </p:spPr>
        <p:txBody>
          <a:bodyPr>
            <a:normAutofit/>
          </a:bodyPr>
          <a:lstStyle/>
          <a:p>
            <a:r>
              <a:rPr lang="en-US" dirty="0"/>
              <a:t>Efficient physics production since last CEI meeting</a:t>
            </a:r>
          </a:p>
          <a:p>
            <a:r>
              <a:rPr lang="en-US" dirty="0"/>
              <a:t>Currently at the end of MD3 block, with physics restarted as of tomorrow.</a:t>
            </a:r>
          </a:p>
        </p:txBody>
      </p:sp>
      <p:sp>
        <p:nvSpPr>
          <p:cNvPr id="7" name="5-point Star 6">
            <a:extLst>
              <a:ext uri="{FF2B5EF4-FFF2-40B4-BE49-F238E27FC236}">
                <a16:creationId xmlns:a16="http://schemas.microsoft.com/office/drawing/2014/main" id="{116F11A7-8E58-B9FD-41ED-7510FE46D862}"/>
              </a:ext>
            </a:extLst>
          </p:cNvPr>
          <p:cNvSpPr>
            <a:spLocks noChangeAspect="1"/>
          </p:cNvSpPr>
          <p:nvPr/>
        </p:nvSpPr>
        <p:spPr>
          <a:xfrm>
            <a:off x="1371423" y="4920598"/>
            <a:ext cx="216000" cy="2160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10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B4B4E5-7C28-6364-1C7A-46F0B9E277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00406-5E48-09FB-3D31-4B80F3752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luminosity production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69DD8-4571-97FA-7800-5D8B2EF19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09.10.25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2281F2-05CE-A4E9-B3E3-183950D5A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4C4A54-5DC0-913D-3AF0-BF031CF2A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9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ACA04D3-17BC-C4A5-E10A-DB20FBE8A6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efficient last week operation</a:t>
            </a:r>
          </a:p>
        </p:txBody>
      </p:sp>
      <p:pic>
        <p:nvPicPr>
          <p:cNvPr id="10" name="Picture 9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8C45F41A-2977-1C27-8E71-DB75A2F3C7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23" y="2088319"/>
            <a:ext cx="6333887" cy="4230158"/>
          </a:xfrm>
          <a:prstGeom prst="rect">
            <a:avLst/>
          </a:prstGeom>
        </p:spPr>
      </p:pic>
      <p:pic>
        <p:nvPicPr>
          <p:cNvPr id="12" name="Picture 11" descr="A close-up of a number&#10;&#10;AI-generated content may be incorrect.">
            <a:extLst>
              <a:ext uri="{FF2B5EF4-FFF2-40B4-BE49-F238E27FC236}">
                <a16:creationId xmlns:a16="http://schemas.microsoft.com/office/drawing/2014/main" id="{B1440C5C-74C4-37A6-97E1-0C94FD2AAB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840" y="3203688"/>
            <a:ext cx="4089400" cy="12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097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261693</TotalTime>
  <Words>1475</Words>
  <Application>Microsoft Macintosh PowerPoint</Application>
  <PresentationFormat>Widescreen</PresentationFormat>
  <Paragraphs>261</Paragraphs>
  <Slides>20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Courier New</vt:lpstr>
      <vt:lpstr>System Font Regular</vt:lpstr>
      <vt:lpstr>Wingdings</vt:lpstr>
      <vt:lpstr>Office Theme</vt:lpstr>
      <vt:lpstr>Coherent Effects and Impedances section (CEI) – general information</vt:lpstr>
      <vt:lpstr>New arrivals</vt:lpstr>
      <vt:lpstr>Arising matters</vt:lpstr>
      <vt:lpstr>Arising matters</vt:lpstr>
      <vt:lpstr>Arising matters</vt:lpstr>
      <vt:lpstr>Arising matters</vt:lpstr>
      <vt:lpstr>Arising matters</vt:lpstr>
      <vt:lpstr>LHC schedule</vt:lpstr>
      <vt:lpstr>LHC luminosity production</vt:lpstr>
      <vt:lpstr>LHC luminosity production</vt:lpstr>
      <vt:lpstr>Proposal for operational intensity increase post-MD3</vt:lpstr>
      <vt:lpstr>Proposal for operational intensity increase post-MD3</vt:lpstr>
      <vt:lpstr>Carlo’s talk at LMC yesterday on 6L2</vt:lpstr>
      <vt:lpstr>Vacuum spike in 11L7</vt:lpstr>
      <vt:lpstr>Injectors schedule</vt:lpstr>
      <vt:lpstr>CPS reliability run</vt:lpstr>
      <vt:lpstr>CPS reliability run</vt:lpstr>
      <vt:lpstr>LIU or HL-LHC reliability run in the SPS in 2026</vt:lpstr>
      <vt:lpstr>LIU or HL-LHC reliability run in the SPS in 2026</vt:lpstr>
      <vt:lpstr>News from projects?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CEI section meetings</dc:title>
  <dc:subject/>
  <dc:creator>Microsoft Office User</dc:creator>
  <cp:keywords/>
  <dc:description/>
  <cp:lastModifiedBy>Giovanni Rumolo</cp:lastModifiedBy>
  <cp:revision>1958</cp:revision>
  <dcterms:created xsi:type="dcterms:W3CDTF">2019-08-06T09:01:59Z</dcterms:created>
  <dcterms:modified xsi:type="dcterms:W3CDTF">2025-10-09T11:13:46Z</dcterms:modified>
  <cp:category/>
</cp:coreProperties>
</file>