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3"/>
  </p:notesMasterIdLst>
  <p:sldIdLst>
    <p:sldId id="300" r:id="rId2"/>
    <p:sldId id="1204" r:id="rId3"/>
    <p:sldId id="1086" r:id="rId4"/>
    <p:sldId id="1087" r:id="rId5"/>
    <p:sldId id="595" r:id="rId6"/>
    <p:sldId id="597" r:id="rId7"/>
    <p:sldId id="596" r:id="rId8"/>
    <p:sldId id="598" r:id="rId9"/>
    <p:sldId id="599" r:id="rId10"/>
    <p:sldId id="1088" r:id="rId11"/>
    <p:sldId id="600" r:id="rId12"/>
    <p:sldId id="601" r:id="rId13"/>
    <p:sldId id="602" r:id="rId14"/>
    <p:sldId id="1180" r:id="rId15"/>
    <p:sldId id="604" r:id="rId16"/>
    <p:sldId id="605" r:id="rId17"/>
    <p:sldId id="606" r:id="rId18"/>
    <p:sldId id="607" r:id="rId19"/>
    <p:sldId id="609" r:id="rId20"/>
    <p:sldId id="1205" r:id="rId21"/>
    <p:sldId id="387" r:id="rId22"/>
    <p:sldId id="1214" r:id="rId23"/>
    <p:sldId id="1209" r:id="rId24"/>
    <p:sldId id="1213" r:id="rId25"/>
    <p:sldId id="1212" r:id="rId26"/>
    <p:sldId id="1208" r:id="rId27"/>
    <p:sldId id="391" r:id="rId28"/>
    <p:sldId id="390" r:id="rId29"/>
    <p:sldId id="392" r:id="rId30"/>
    <p:sldId id="521" r:id="rId31"/>
    <p:sldId id="1207" r:id="rId32"/>
    <p:sldId id="1191" r:id="rId33"/>
    <p:sldId id="1192" r:id="rId34"/>
    <p:sldId id="1193" r:id="rId35"/>
    <p:sldId id="1194" r:id="rId36"/>
    <p:sldId id="399" r:id="rId37"/>
    <p:sldId id="1121" r:id="rId38"/>
    <p:sldId id="1123" r:id="rId39"/>
    <p:sldId id="1122" r:id="rId40"/>
    <p:sldId id="1206" r:id="rId41"/>
    <p:sldId id="587" r:id="rId42"/>
    <p:sldId id="588" r:id="rId43"/>
    <p:sldId id="589" r:id="rId44"/>
    <p:sldId id="591" r:id="rId45"/>
    <p:sldId id="592" r:id="rId46"/>
    <p:sldId id="593" r:id="rId47"/>
    <p:sldId id="594" r:id="rId48"/>
    <p:sldId id="1195" r:id="rId49"/>
    <p:sldId id="1196" r:id="rId50"/>
    <p:sldId id="523" r:id="rId51"/>
    <p:sldId id="528" r:id="rId52"/>
    <p:sldId id="529" r:id="rId53"/>
    <p:sldId id="530" r:id="rId54"/>
    <p:sldId id="531" r:id="rId55"/>
    <p:sldId id="532" r:id="rId56"/>
    <p:sldId id="533" r:id="rId57"/>
    <p:sldId id="1197" r:id="rId58"/>
    <p:sldId id="1198" r:id="rId59"/>
    <p:sldId id="1132" r:id="rId60"/>
    <p:sldId id="1102" r:id="rId61"/>
    <p:sldId id="1199" r:id="rId62"/>
    <p:sldId id="1200" r:id="rId63"/>
    <p:sldId id="1134" r:id="rId64"/>
    <p:sldId id="1020" r:id="rId65"/>
    <p:sldId id="1018" r:id="rId66"/>
    <p:sldId id="1201" r:id="rId67"/>
    <p:sldId id="1021" r:id="rId68"/>
    <p:sldId id="1202" r:id="rId69"/>
    <p:sldId id="894" r:id="rId70"/>
    <p:sldId id="1203" r:id="rId71"/>
    <p:sldId id="610" r:id="rId72"/>
    <p:sldId id="611" r:id="rId73"/>
    <p:sldId id="608" r:id="rId74"/>
    <p:sldId id="612" r:id="rId75"/>
    <p:sldId id="613" r:id="rId76"/>
    <p:sldId id="616" r:id="rId77"/>
    <p:sldId id="615" r:id="rId78"/>
    <p:sldId id="618" r:id="rId79"/>
    <p:sldId id="617" r:id="rId80"/>
    <p:sldId id="614" r:id="rId81"/>
    <p:sldId id="619" r:id="rId8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phen Dolan" initials="SD" lastIdx="2" clrIdx="0">
    <p:extLst>
      <p:ext uri="{19B8F6BF-5375-455C-9EA6-DF929625EA0E}">
        <p15:presenceInfo xmlns:p15="http://schemas.microsoft.com/office/powerpoint/2012/main" userId="bfe7b61eb9446d00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58ED5"/>
    <a:srgbClr val="C3D69B"/>
    <a:srgbClr val="1D00B2"/>
    <a:srgbClr val="5C626B"/>
    <a:srgbClr val="FF2001"/>
    <a:srgbClr val="003C70"/>
    <a:srgbClr val="B1D77E"/>
    <a:srgbClr val="D9D9D9"/>
    <a:srgbClr val="94AE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C983E6-2F8F-644B-B80D-C19F40CA7108}" v="6" dt="2025-07-15T13:33:44.0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54"/>
  </p:normalViewPr>
  <p:slideViewPr>
    <p:cSldViewPr snapToGrid="0">
      <p:cViewPr varScale="1">
        <p:scale>
          <a:sx n="98" d="100"/>
          <a:sy n="98" d="100"/>
        </p:scale>
        <p:origin x="19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commentAuthors" Target="commentAuthors.xml"/><Relationship Id="rId89" Type="http://schemas.microsoft.com/office/2016/11/relationships/changesInfo" Target="changesInfos/changesInfo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microsoft.com/office/2015/10/relationships/revisionInfo" Target="revisionInfo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theme" Target="theme/theme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Dolan" userId="bfe7b61eb9446d00" providerId="LiveId" clId="{89BA88C1-0FB4-44E0-89DC-F19DB3D38F1C}"/>
    <pc:docChg chg="undo custSel addSld delSld modSld sldOrd modMainMaster">
      <pc:chgData name="Stephen Dolan" userId="bfe7b61eb9446d00" providerId="LiveId" clId="{89BA88C1-0FB4-44E0-89DC-F19DB3D38F1C}" dt="2025-07-14T13:11:49.826" v="2126" actId="167"/>
      <pc:docMkLst>
        <pc:docMk/>
      </pc:docMkLst>
      <pc:sldChg chg="addSp delSp modSp mod">
        <pc:chgData name="Stephen Dolan" userId="bfe7b61eb9446d00" providerId="LiveId" clId="{89BA88C1-0FB4-44E0-89DC-F19DB3D38F1C}" dt="2025-07-14T12:57:55.987" v="1960"/>
        <pc:sldMkLst>
          <pc:docMk/>
          <pc:sldMk cId="1815379330" sldId="300"/>
        </pc:sldMkLst>
        <pc:spChg chg="mod">
          <ac:chgData name="Stephen Dolan" userId="bfe7b61eb9446d00" providerId="LiveId" clId="{89BA88C1-0FB4-44E0-89DC-F19DB3D38F1C}" dt="2025-07-14T12:16:42.626" v="302" actId="14100"/>
          <ac:spMkLst>
            <pc:docMk/>
            <pc:sldMk cId="1815379330" sldId="300"/>
            <ac:spMk id="5" creationId="{63E51BB1-C9D5-0DF0-F6DC-40558A085CD7}"/>
          </ac:spMkLst>
        </pc:spChg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1815379330" sldId="300"/>
            <ac:spMk id="7" creationId="{00000000-0000-0000-0000-000000000000}"/>
          </ac:spMkLst>
        </pc:spChg>
        <pc:picChg chg="add mod">
          <ac:chgData name="Stephen Dolan" userId="bfe7b61eb9446d00" providerId="LiveId" clId="{89BA88C1-0FB4-44E0-89DC-F19DB3D38F1C}" dt="2025-07-14T11:55:38.368" v="58" actId="1076"/>
          <ac:picMkLst>
            <pc:docMk/>
            <pc:sldMk cId="1815379330" sldId="300"/>
            <ac:picMk id="3" creationId="{CD3C4B09-8BA4-D54C-AFFF-499D0F39BCAD}"/>
          </ac:picMkLst>
        </pc:picChg>
        <pc:picChg chg="del">
          <ac:chgData name="Stephen Dolan" userId="bfe7b61eb9446d00" providerId="LiveId" clId="{89BA88C1-0FB4-44E0-89DC-F19DB3D38F1C}" dt="2025-07-14T11:55:34.598" v="56" actId="478"/>
          <ac:picMkLst>
            <pc:docMk/>
            <pc:sldMk cId="1815379330" sldId="300"/>
            <ac:picMk id="9" creationId="{8CD7CB34-3A8E-B09C-C6F8-2C80BB15AD6F}"/>
          </ac:picMkLst>
        </pc:picChg>
      </pc:sldChg>
      <pc:sldChg chg="addSp delSp modSp mod">
        <pc:chgData name="Stephen Dolan" userId="bfe7b61eb9446d00" providerId="LiveId" clId="{89BA88C1-0FB4-44E0-89DC-F19DB3D38F1C}" dt="2025-07-14T13:10:34.580" v="2123" actId="20577"/>
        <pc:sldMkLst>
          <pc:docMk/>
          <pc:sldMk cId="3979597007" sldId="387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3979597007" sldId="387"/>
            <ac:spMk id="7" creationId="{00000000-0000-0000-0000-000000000000}"/>
          </ac:spMkLst>
        </pc:spChg>
        <pc:spChg chg="add del mod">
          <ac:chgData name="Stephen Dolan" userId="bfe7b61eb9446d00" providerId="LiveId" clId="{89BA88C1-0FB4-44E0-89DC-F19DB3D38F1C}" dt="2025-07-14T12:41:20.360" v="1274" actId="478"/>
          <ac:spMkLst>
            <pc:docMk/>
            <pc:sldMk cId="3979597007" sldId="387"/>
            <ac:spMk id="8" creationId="{E95E738A-3DED-88D6-E2FA-797D53A1A81A}"/>
          </ac:spMkLst>
        </pc:spChg>
        <pc:spChg chg="del">
          <ac:chgData name="Stephen Dolan" userId="bfe7b61eb9446d00" providerId="LiveId" clId="{89BA88C1-0FB4-44E0-89DC-F19DB3D38F1C}" dt="2025-07-14T13:09:32.842" v="1986" actId="478"/>
          <ac:spMkLst>
            <pc:docMk/>
            <pc:sldMk cId="3979597007" sldId="387"/>
            <ac:spMk id="10" creationId="{00000000-0000-0000-0000-000000000000}"/>
          </ac:spMkLst>
        </pc:spChg>
        <pc:spChg chg="del">
          <ac:chgData name="Stephen Dolan" userId="bfe7b61eb9446d00" providerId="LiveId" clId="{89BA88C1-0FB4-44E0-89DC-F19DB3D38F1C}" dt="2025-07-14T13:08:59.223" v="1963" actId="478"/>
          <ac:spMkLst>
            <pc:docMk/>
            <pc:sldMk cId="3979597007" sldId="387"/>
            <ac:spMk id="12" creationId="{00000000-0000-0000-0000-000000000000}"/>
          </ac:spMkLst>
        </pc:spChg>
        <pc:spChg chg="del">
          <ac:chgData name="Stephen Dolan" userId="bfe7b61eb9446d00" providerId="LiveId" clId="{89BA88C1-0FB4-44E0-89DC-F19DB3D38F1C}" dt="2025-07-14T13:08:59.223" v="1963" actId="478"/>
          <ac:spMkLst>
            <pc:docMk/>
            <pc:sldMk cId="3979597007" sldId="387"/>
            <ac:spMk id="13" creationId="{00000000-0000-0000-0000-000000000000}"/>
          </ac:spMkLst>
        </pc:spChg>
        <pc:spChg chg="del mod">
          <ac:chgData name="Stephen Dolan" userId="bfe7b61eb9446d00" providerId="LiveId" clId="{89BA88C1-0FB4-44E0-89DC-F19DB3D38F1C}" dt="2025-07-14T13:08:59.223" v="1963" actId="478"/>
          <ac:spMkLst>
            <pc:docMk/>
            <pc:sldMk cId="3979597007" sldId="387"/>
            <ac:spMk id="14" creationId="{00000000-0000-0000-0000-000000000000}"/>
          </ac:spMkLst>
        </pc:spChg>
        <pc:spChg chg="add mod">
          <ac:chgData name="Stephen Dolan" userId="bfe7b61eb9446d00" providerId="LiveId" clId="{89BA88C1-0FB4-44E0-89DC-F19DB3D38F1C}" dt="2025-07-14T13:09:32.984" v="1987"/>
          <ac:spMkLst>
            <pc:docMk/>
            <pc:sldMk cId="3979597007" sldId="387"/>
            <ac:spMk id="17" creationId="{6F0C5380-BB72-C123-E962-85FB049A3BCD}"/>
          </ac:spMkLst>
        </pc:spChg>
        <pc:spChg chg="add mod">
          <ac:chgData name="Stephen Dolan" userId="bfe7b61eb9446d00" providerId="LiveId" clId="{89BA88C1-0FB4-44E0-89DC-F19DB3D38F1C}" dt="2025-07-14T13:10:34.580" v="2123" actId="20577"/>
          <ac:spMkLst>
            <pc:docMk/>
            <pc:sldMk cId="3979597007" sldId="387"/>
            <ac:spMk id="18" creationId="{1AB27DC6-A7A5-D790-462E-5DB678BDF81C}"/>
          </ac:spMkLst>
        </pc:spChg>
        <pc:spChg chg="add mod">
          <ac:chgData name="Stephen Dolan" userId="bfe7b61eb9446d00" providerId="LiveId" clId="{89BA88C1-0FB4-44E0-89DC-F19DB3D38F1C}" dt="2025-07-14T13:10:07.720" v="2022" actId="20577"/>
          <ac:spMkLst>
            <pc:docMk/>
            <pc:sldMk cId="3979597007" sldId="387"/>
            <ac:spMk id="20" creationId="{7FCE7EF8-9948-4D2F-AA35-49AC97A9DA7B}"/>
          </ac:spMkLst>
        </pc:spChg>
        <pc:spChg chg="del">
          <ac:chgData name="Stephen Dolan" userId="bfe7b61eb9446d00" providerId="LiveId" clId="{89BA88C1-0FB4-44E0-89DC-F19DB3D38F1C}" dt="2025-07-14T12:27:54.118" v="734" actId="478"/>
          <ac:spMkLst>
            <pc:docMk/>
            <pc:sldMk cId="3979597007" sldId="387"/>
            <ac:spMk id="36" creationId="{00000000-0000-0000-0000-000000000000}"/>
          </ac:spMkLst>
        </pc:spChg>
        <pc:spChg chg="del">
          <ac:chgData name="Stephen Dolan" userId="bfe7b61eb9446d00" providerId="LiveId" clId="{89BA88C1-0FB4-44E0-89DC-F19DB3D38F1C}" dt="2025-07-14T12:27:54.118" v="734" actId="478"/>
          <ac:spMkLst>
            <pc:docMk/>
            <pc:sldMk cId="3979597007" sldId="387"/>
            <ac:spMk id="37" creationId="{00000000-0000-0000-0000-000000000000}"/>
          </ac:spMkLst>
        </pc:spChg>
        <pc:spChg chg="del">
          <ac:chgData name="Stephen Dolan" userId="bfe7b61eb9446d00" providerId="LiveId" clId="{89BA88C1-0FB4-44E0-89DC-F19DB3D38F1C}" dt="2025-07-14T12:27:54.118" v="734" actId="478"/>
          <ac:spMkLst>
            <pc:docMk/>
            <pc:sldMk cId="3979597007" sldId="387"/>
            <ac:spMk id="38" creationId="{00000000-0000-0000-0000-000000000000}"/>
          </ac:spMkLst>
        </pc:spChg>
        <pc:picChg chg="del">
          <ac:chgData name="Stephen Dolan" userId="bfe7b61eb9446d00" providerId="LiveId" clId="{89BA88C1-0FB4-44E0-89DC-F19DB3D38F1C}" dt="2025-07-14T12:27:52.943" v="733" actId="478"/>
          <ac:picMkLst>
            <pc:docMk/>
            <pc:sldMk cId="3979597007" sldId="387"/>
            <ac:picMk id="3" creationId="{00000000-0000-0000-0000-000000000000}"/>
          </ac:picMkLst>
        </pc:picChg>
        <pc:picChg chg="add del mod">
          <ac:chgData name="Stephen Dolan" userId="bfe7b61eb9446d00" providerId="LiveId" clId="{89BA88C1-0FB4-44E0-89DC-F19DB3D38F1C}" dt="2025-07-14T12:41:20.835" v="1275" actId="478"/>
          <ac:picMkLst>
            <pc:docMk/>
            <pc:sldMk cId="3979597007" sldId="387"/>
            <ac:picMk id="4" creationId="{A97B2D9E-D269-217B-7ED8-578BD6DD5680}"/>
          </ac:picMkLst>
        </pc:picChg>
        <pc:picChg chg="add del mod">
          <ac:chgData name="Stephen Dolan" userId="bfe7b61eb9446d00" providerId="LiveId" clId="{89BA88C1-0FB4-44E0-89DC-F19DB3D38F1C}" dt="2025-07-14T13:08:59.223" v="1963" actId="478"/>
          <ac:picMkLst>
            <pc:docMk/>
            <pc:sldMk cId="3979597007" sldId="387"/>
            <ac:picMk id="11" creationId="{E78EB705-DC50-BB16-2632-9770DC89EC52}"/>
          </ac:picMkLst>
        </pc:picChg>
        <pc:picChg chg="add del mod">
          <ac:chgData name="Stephen Dolan" userId="bfe7b61eb9446d00" providerId="LiveId" clId="{89BA88C1-0FB4-44E0-89DC-F19DB3D38F1C}" dt="2025-07-14T13:08:59.223" v="1963" actId="478"/>
          <ac:picMkLst>
            <pc:docMk/>
            <pc:sldMk cId="3979597007" sldId="387"/>
            <ac:picMk id="16" creationId="{EFCFC7C1-C740-66A6-F62A-88B8938C1B60}"/>
          </ac:picMkLst>
        </pc:pic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3580338342" sldId="390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3580338342" sldId="390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222582944" sldId="391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222582944" sldId="391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4127728225" sldId="392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4127728225" sldId="392"/>
            <ac:spMk id="7" creationId="{00000000-0000-0000-0000-000000000000}"/>
          </ac:spMkLst>
        </pc:spChg>
      </pc:sldChg>
      <pc:sldChg chg="modSp add del">
        <pc:chgData name="Stephen Dolan" userId="bfe7b61eb9446d00" providerId="LiveId" clId="{89BA88C1-0FB4-44E0-89DC-F19DB3D38F1C}" dt="2025-07-14T12:57:41.361" v="1958"/>
        <pc:sldMkLst>
          <pc:docMk/>
          <pc:sldMk cId="1587290251" sldId="399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587290251" sldId="399"/>
            <ac:spMk id="7" creationId="{00000000-0000-0000-0000-000000000000}"/>
          </ac:spMkLst>
        </pc:spChg>
      </pc:sldChg>
      <pc:sldChg chg="addSp delSp modSp mod">
        <pc:chgData name="Stephen Dolan" userId="bfe7b61eb9446d00" providerId="LiveId" clId="{89BA88C1-0FB4-44E0-89DC-F19DB3D38F1C}" dt="2025-07-14T12:57:41.361" v="1958"/>
        <pc:sldMkLst>
          <pc:docMk/>
          <pc:sldMk cId="140856509" sldId="521"/>
        </pc:sldMkLst>
        <pc:spChg chg="add del mod">
          <ac:chgData name="Stephen Dolan" userId="bfe7b61eb9446d00" providerId="LiveId" clId="{89BA88C1-0FB4-44E0-89DC-F19DB3D38F1C}" dt="2025-07-14T11:58:10.351" v="207" actId="478"/>
          <ac:spMkLst>
            <pc:docMk/>
            <pc:sldMk cId="140856509" sldId="521"/>
            <ac:spMk id="4" creationId="{E1FFF096-214A-DEB0-EAF2-BE22DCF455F1}"/>
          </ac:spMkLst>
        </pc:spChg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40856509" sldId="521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4119112173" sldId="523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4119112173" sldId="523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3763667241" sldId="528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3763667241" sldId="528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335836554" sldId="529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335836554" sldId="529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563836145" sldId="530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563836145" sldId="530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595617499" sldId="531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595617499" sldId="531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1636026842" sldId="532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636026842" sldId="532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459714523" sldId="533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459714523" sldId="533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198992163" sldId="587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98992163" sldId="587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2102128018" sldId="588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2102128018" sldId="588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1757422492" sldId="589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757422492" sldId="589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1800188372" sldId="591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800188372" sldId="591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2164339120" sldId="592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2164339120" sldId="592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2314355291" sldId="593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2314355291" sldId="593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3317197008" sldId="594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3317197008" sldId="594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1821056303" sldId="595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1821056303" sldId="595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3902667317" sldId="596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3902667317" sldId="596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2605335542" sldId="597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2605335542" sldId="597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3674864905" sldId="598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3674864905" sldId="598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2615947379" sldId="599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2615947379" sldId="599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788017323" sldId="600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788017323" sldId="600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750117423" sldId="601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750117423" sldId="601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1523878935" sldId="602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1523878935" sldId="602"/>
            <ac:spMk id="7" creationId="{00000000-0000-0000-0000-000000000000}"/>
          </ac:spMkLst>
        </pc:spChg>
      </pc:sldChg>
      <pc:sldChg chg="addSp modSp">
        <pc:chgData name="Stephen Dolan" userId="bfe7b61eb9446d00" providerId="LiveId" clId="{89BA88C1-0FB4-44E0-89DC-F19DB3D38F1C}" dt="2025-07-14T12:57:55.987" v="1960"/>
        <pc:sldMkLst>
          <pc:docMk/>
          <pc:sldMk cId="1568761179" sldId="604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1568761179" sldId="604"/>
            <ac:spMk id="7" creationId="{00000000-0000-0000-0000-000000000000}"/>
          </ac:spMkLst>
        </pc:spChg>
        <pc:picChg chg="add mod">
          <ac:chgData name="Stephen Dolan" userId="bfe7b61eb9446d00" providerId="LiveId" clId="{89BA88C1-0FB4-44E0-89DC-F19DB3D38F1C}" dt="2025-07-14T12:28:24.028" v="738" actId="1076"/>
          <ac:picMkLst>
            <pc:docMk/>
            <pc:sldMk cId="1568761179" sldId="604"/>
            <ac:picMk id="1026" creationId="{B08AD6F3-3E00-5F09-89A9-F6FCA0313B33}"/>
          </ac:picMkLst>
        </pc:pic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173262264" sldId="605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173262264" sldId="605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3318618267" sldId="606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3318618267" sldId="606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1893629902" sldId="607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1893629902" sldId="607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918964370" sldId="608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918964370" sldId="608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2713020646" sldId="609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2713020646" sldId="609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1030105047" sldId="610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1030105047" sldId="610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2598892808" sldId="611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2598892808" sldId="611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699514778" sldId="612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699514778" sldId="612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2238605019" sldId="613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2238605019" sldId="613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260570855" sldId="614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260570855" sldId="614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915688038" sldId="615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915688038" sldId="615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2842233229" sldId="616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2842233229" sldId="616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4067498788" sldId="617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4067498788" sldId="617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3308155266" sldId="618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3308155266" sldId="618"/>
            <ac:spMk id="7" creationId="{00000000-0000-0000-0000-000000000000}"/>
          </ac:spMkLst>
        </pc:spChg>
      </pc:sldChg>
      <pc:sldChg chg="modSp add">
        <pc:chgData name="Stephen Dolan" userId="bfe7b61eb9446d00" providerId="LiveId" clId="{89BA88C1-0FB4-44E0-89DC-F19DB3D38F1C}" dt="2025-07-14T12:57:46.221" v="1959"/>
        <pc:sldMkLst>
          <pc:docMk/>
          <pc:sldMk cId="138805099" sldId="619"/>
        </pc:sldMkLst>
        <pc:spChg chg="mod">
          <ac:chgData name="Stephen Dolan" userId="bfe7b61eb9446d00" providerId="LiveId" clId="{89BA88C1-0FB4-44E0-89DC-F19DB3D38F1C}" dt="2025-07-14T12:57:46.221" v="1959"/>
          <ac:spMkLst>
            <pc:docMk/>
            <pc:sldMk cId="138805099" sldId="619"/>
            <ac:spMk id="7" creationId="{00000000-0000-0000-0000-000000000000}"/>
          </ac:spMkLst>
        </pc:spChg>
      </pc:sldChg>
      <pc:sldChg chg="del">
        <pc:chgData name="Stephen Dolan" userId="bfe7b61eb9446d00" providerId="LiveId" clId="{89BA88C1-0FB4-44E0-89DC-F19DB3D38F1C}" dt="2025-07-14T12:00:54.745" v="250" actId="47"/>
        <pc:sldMkLst>
          <pc:docMk/>
          <pc:sldMk cId="4227324099" sldId="798"/>
        </pc:sldMkLst>
      </pc:sldChg>
      <pc:sldChg chg="modSp add">
        <pc:chgData name="Stephen Dolan" userId="bfe7b61eb9446d00" providerId="LiveId" clId="{89BA88C1-0FB4-44E0-89DC-F19DB3D38F1C}" dt="2025-07-14T13:11:36.326" v="2125"/>
        <pc:sldMkLst>
          <pc:docMk/>
          <pc:sldMk cId="2109207367" sldId="894"/>
        </pc:sldMkLst>
        <pc:spChg chg="mod">
          <ac:chgData name="Stephen Dolan" userId="bfe7b61eb9446d00" providerId="LiveId" clId="{89BA88C1-0FB4-44E0-89DC-F19DB3D38F1C}" dt="2025-07-14T13:11:36.326" v="2125"/>
          <ac:spMkLst>
            <pc:docMk/>
            <pc:sldMk cId="2109207367" sldId="894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4387948" sldId="1018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4387948" sldId="1018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647936960" sldId="1020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647936960" sldId="1020"/>
            <ac:spMk id="7" creationId="{00000000-0000-0000-0000-000000000000}"/>
          </ac:spMkLst>
        </pc:spChg>
      </pc:sldChg>
      <pc:sldChg chg="modSp mod">
        <pc:chgData name="Stephen Dolan" userId="bfe7b61eb9446d00" providerId="LiveId" clId="{89BA88C1-0FB4-44E0-89DC-F19DB3D38F1C}" dt="2025-07-14T13:11:49.826" v="2126" actId="167"/>
        <pc:sldMkLst>
          <pc:docMk/>
          <pc:sldMk cId="4153425231" sldId="1021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4153425231" sldId="1021"/>
            <ac:spMk id="7" creationId="{00000000-0000-0000-0000-000000000000}"/>
          </ac:spMkLst>
        </pc:spChg>
        <pc:spChg chg="mod">
          <ac:chgData name="Stephen Dolan" userId="bfe7b61eb9446d00" providerId="LiveId" clId="{89BA88C1-0FB4-44E0-89DC-F19DB3D38F1C}" dt="2025-07-14T11:57:40.189" v="204" actId="114"/>
          <ac:spMkLst>
            <pc:docMk/>
            <pc:sldMk cId="4153425231" sldId="1021"/>
            <ac:spMk id="9" creationId="{CF7A6CB2-69D0-8539-E884-4201BEE12143}"/>
          </ac:spMkLst>
        </pc:spChg>
        <pc:spChg chg="ord">
          <ac:chgData name="Stephen Dolan" userId="bfe7b61eb9446d00" providerId="LiveId" clId="{89BA88C1-0FB4-44E0-89DC-F19DB3D38F1C}" dt="2025-07-14T13:11:49.826" v="2126" actId="167"/>
          <ac:spMkLst>
            <pc:docMk/>
            <pc:sldMk cId="4153425231" sldId="1021"/>
            <ac:spMk id="10" creationId="{E266663A-C4CB-2F1F-7280-CF77D5AD0266}"/>
          </ac:spMkLst>
        </pc:spChg>
      </pc:sldChg>
      <pc:sldChg chg="del">
        <pc:chgData name="Stephen Dolan" userId="bfe7b61eb9446d00" providerId="LiveId" clId="{89BA88C1-0FB4-44E0-89DC-F19DB3D38F1C}" dt="2025-07-14T11:56:39.213" v="157" actId="47"/>
        <pc:sldMkLst>
          <pc:docMk/>
          <pc:sldMk cId="3720463163" sldId="1029"/>
        </pc:sldMkLst>
      </pc:sldChg>
      <pc:sldChg chg="del">
        <pc:chgData name="Stephen Dolan" userId="bfe7b61eb9446d00" providerId="LiveId" clId="{89BA88C1-0FB4-44E0-89DC-F19DB3D38F1C}" dt="2025-07-14T11:55:45.177" v="61" actId="47"/>
        <pc:sldMkLst>
          <pc:docMk/>
          <pc:sldMk cId="1099411890" sldId="1085"/>
        </pc:sldMkLst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383525778" sldId="1086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383525778" sldId="1086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2964365561" sldId="1087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2964365561" sldId="1087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4126431436" sldId="1088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4126431436" sldId="1088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2150131345" sldId="1102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2150131345" sldId="1102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1524320638" sldId="1121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524320638" sldId="1121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3240988659" sldId="1122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3240988659" sldId="1122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3297303148" sldId="1123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3297303148" sldId="1123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57511454" sldId="1132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57511454" sldId="1132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649222841" sldId="1134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649222841" sldId="1134"/>
            <ac:spMk id="7" creationId="{00000000-0000-0000-0000-000000000000}"/>
          </ac:spMkLst>
        </pc:spChg>
      </pc:sldChg>
      <pc:sldChg chg="del">
        <pc:chgData name="Stephen Dolan" userId="bfe7b61eb9446d00" providerId="LiveId" clId="{89BA88C1-0FB4-44E0-89DC-F19DB3D38F1C}" dt="2025-07-14T11:55:44.449" v="60" actId="47"/>
        <pc:sldMkLst>
          <pc:docMk/>
          <pc:sldMk cId="3973177787" sldId="1136"/>
        </pc:sldMkLst>
      </pc:sldChg>
      <pc:sldChg chg="modSp">
        <pc:chgData name="Stephen Dolan" userId="bfe7b61eb9446d00" providerId="LiveId" clId="{89BA88C1-0FB4-44E0-89DC-F19DB3D38F1C}" dt="2025-07-14T12:57:55.987" v="1960"/>
        <pc:sldMkLst>
          <pc:docMk/>
          <pc:sldMk cId="4053369984" sldId="1180"/>
        </pc:sldMkLst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4053369984" sldId="1180"/>
            <ac:spMk id="7" creationId="{00000000-0000-0000-0000-000000000000}"/>
          </ac:spMkLst>
        </pc:spChg>
      </pc:sldChg>
      <pc:sldChg chg="del">
        <pc:chgData name="Stephen Dolan" userId="bfe7b61eb9446d00" providerId="LiveId" clId="{89BA88C1-0FB4-44E0-89DC-F19DB3D38F1C}" dt="2025-07-14T11:56:10.146" v="105" actId="47"/>
        <pc:sldMkLst>
          <pc:docMk/>
          <pc:sldMk cId="3202753799" sldId="1190"/>
        </pc:sldMkLst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3501254972" sldId="1191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3501254972" sldId="1191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1383263265" sldId="1192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383263265" sldId="1192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492944032" sldId="1193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492944032" sldId="1193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4121732376" sldId="1194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4121732376" sldId="1194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1677336784" sldId="1195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677336784" sldId="1195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1810993681" sldId="1196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810993681" sldId="1196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1605283268" sldId="1197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605283268" sldId="1197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3040934287" sldId="1198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3040934287" sldId="1198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4096289059" sldId="1199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4096289059" sldId="1199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2053408678" sldId="1200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2053408678" sldId="1200"/>
            <ac:spMk id="7" creationId="{00000000-0000-0000-0000-000000000000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273876996" sldId="1201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273876996" sldId="1201"/>
            <ac:spMk id="7" creationId="{00000000-0000-0000-0000-000000000000}"/>
          </ac:spMkLst>
        </pc:spChg>
      </pc:sldChg>
      <pc:sldChg chg="addSp modSp mod">
        <pc:chgData name="Stephen Dolan" userId="bfe7b61eb9446d00" providerId="LiveId" clId="{89BA88C1-0FB4-44E0-89DC-F19DB3D38F1C}" dt="2025-07-14T12:58:25.006" v="1961" actId="313"/>
        <pc:sldMkLst>
          <pc:docMk/>
          <pc:sldMk cId="1744543154" sldId="1202"/>
        </pc:sldMkLst>
        <pc:spChg chg="add mod">
          <ac:chgData name="Stephen Dolan" userId="bfe7b61eb9446d00" providerId="LiveId" clId="{89BA88C1-0FB4-44E0-89DC-F19DB3D38F1C}" dt="2025-07-14T12:58:25.006" v="1961" actId="313"/>
          <ac:spMkLst>
            <pc:docMk/>
            <pc:sldMk cId="1744543154" sldId="1202"/>
            <ac:spMk id="2" creationId="{7A53BBA0-860B-12D8-A7F0-10B6970CF46B}"/>
          </ac:spMkLst>
        </pc:spChg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744543154" sldId="1202"/>
            <ac:spMk id="7" creationId="{6AD9F585-D8C2-C91A-0B25-04C881F5DF7E}"/>
          </ac:spMkLst>
        </pc:spChg>
      </pc:sldChg>
      <pc:sldChg chg="modSp">
        <pc:chgData name="Stephen Dolan" userId="bfe7b61eb9446d00" providerId="LiveId" clId="{89BA88C1-0FB4-44E0-89DC-F19DB3D38F1C}" dt="2025-07-14T12:57:41.361" v="1958"/>
        <pc:sldMkLst>
          <pc:docMk/>
          <pc:sldMk cId="954573892" sldId="1203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954573892" sldId="1203"/>
            <ac:spMk id="7" creationId="{D3A602C0-3385-7EA5-C0E5-C6FBC9048C12}"/>
          </ac:spMkLst>
        </pc:spChg>
      </pc:sldChg>
      <pc:sldChg chg="delSp modSp add mod">
        <pc:chgData name="Stephen Dolan" userId="bfe7b61eb9446d00" providerId="LiveId" clId="{89BA88C1-0FB4-44E0-89DC-F19DB3D38F1C}" dt="2025-07-14T12:57:55.987" v="1960"/>
        <pc:sldMkLst>
          <pc:docMk/>
          <pc:sldMk cId="1574489299" sldId="1204"/>
        </pc:sldMkLst>
        <pc:spChg chg="del">
          <ac:chgData name="Stephen Dolan" userId="bfe7b61eb9446d00" providerId="LiveId" clId="{89BA88C1-0FB4-44E0-89DC-F19DB3D38F1C}" dt="2025-07-14T11:56:01.389" v="103" actId="478"/>
          <ac:spMkLst>
            <pc:docMk/>
            <pc:sldMk cId="1574489299" sldId="1204"/>
            <ac:spMk id="2" creationId="{5824B08D-ABF9-62EA-49C5-E5B8DC6DBEC4}"/>
          </ac:spMkLst>
        </pc:spChg>
        <pc:spChg chg="del">
          <ac:chgData name="Stephen Dolan" userId="bfe7b61eb9446d00" providerId="LiveId" clId="{89BA88C1-0FB4-44E0-89DC-F19DB3D38F1C}" dt="2025-07-14T11:56:01.389" v="103" actId="478"/>
          <ac:spMkLst>
            <pc:docMk/>
            <pc:sldMk cId="1574489299" sldId="1204"/>
            <ac:spMk id="4" creationId="{2736C0A0-C1A3-4933-9594-1018418A39A0}"/>
          </ac:spMkLst>
        </pc:spChg>
        <pc:spChg chg="mod">
          <ac:chgData name="Stephen Dolan" userId="bfe7b61eb9446d00" providerId="LiveId" clId="{89BA88C1-0FB4-44E0-89DC-F19DB3D38F1C}" dt="2025-07-14T12:16:52.798" v="331" actId="20577"/>
          <ac:spMkLst>
            <pc:docMk/>
            <pc:sldMk cId="1574489299" sldId="1204"/>
            <ac:spMk id="5" creationId="{B5A534D9-2876-255E-CB76-6064907DFAC0}"/>
          </ac:spMkLst>
        </pc:spChg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1574489299" sldId="1204"/>
            <ac:spMk id="7" creationId="{4BBB107A-2C4D-F6DF-6B94-26D3ACDE4785}"/>
          </ac:spMkLst>
        </pc:spChg>
        <pc:picChg chg="del">
          <ac:chgData name="Stephen Dolan" userId="bfe7b61eb9446d00" providerId="LiveId" clId="{89BA88C1-0FB4-44E0-89DC-F19DB3D38F1C}" dt="2025-07-14T11:56:01.389" v="103" actId="478"/>
          <ac:picMkLst>
            <pc:docMk/>
            <pc:sldMk cId="1574489299" sldId="1204"/>
            <ac:picMk id="3" creationId="{BC8FE9DC-5084-DF17-C3A6-CE62B8B085EB}"/>
          </ac:picMkLst>
        </pc:picChg>
        <pc:picChg chg="del">
          <ac:chgData name="Stephen Dolan" userId="bfe7b61eb9446d00" providerId="LiveId" clId="{89BA88C1-0FB4-44E0-89DC-F19DB3D38F1C}" dt="2025-07-14T11:56:01.389" v="103" actId="478"/>
          <ac:picMkLst>
            <pc:docMk/>
            <pc:sldMk cId="1574489299" sldId="1204"/>
            <ac:picMk id="8" creationId="{0FEFD4A3-2B8C-4C69-CACF-2800380767E1}"/>
          </ac:picMkLst>
        </pc:picChg>
      </pc:sldChg>
      <pc:sldChg chg="modSp add mod">
        <pc:chgData name="Stephen Dolan" userId="bfe7b61eb9446d00" providerId="LiveId" clId="{89BA88C1-0FB4-44E0-89DC-F19DB3D38F1C}" dt="2025-07-14T12:57:55.987" v="1960"/>
        <pc:sldMkLst>
          <pc:docMk/>
          <pc:sldMk cId="1872816098" sldId="1205"/>
        </pc:sldMkLst>
        <pc:spChg chg="mod">
          <ac:chgData name="Stephen Dolan" userId="bfe7b61eb9446d00" providerId="LiveId" clId="{89BA88C1-0FB4-44E0-89DC-F19DB3D38F1C}" dt="2025-07-14T11:56:14.201" v="118" actId="20577"/>
          <ac:spMkLst>
            <pc:docMk/>
            <pc:sldMk cId="1872816098" sldId="1205"/>
            <ac:spMk id="5" creationId="{4018D99F-4F6A-66B7-2157-855252173FFB}"/>
          </ac:spMkLst>
        </pc:spChg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1872816098" sldId="1205"/>
            <ac:spMk id="7" creationId="{0BF035D7-1C73-5463-ED42-EF7DB4E236A5}"/>
          </ac:spMkLst>
        </pc:spChg>
      </pc:sldChg>
      <pc:sldChg chg="addSp modSp add mod">
        <pc:chgData name="Stephen Dolan" userId="bfe7b61eb9446d00" providerId="LiveId" clId="{89BA88C1-0FB4-44E0-89DC-F19DB3D38F1C}" dt="2025-07-14T12:57:55.987" v="1960"/>
        <pc:sldMkLst>
          <pc:docMk/>
          <pc:sldMk cId="4096883118" sldId="1206"/>
        </pc:sldMkLst>
        <pc:spChg chg="add mod">
          <ac:chgData name="Stephen Dolan" userId="bfe7b61eb9446d00" providerId="LiveId" clId="{89BA88C1-0FB4-44E0-89DC-F19DB3D38F1C}" dt="2025-07-14T11:56:36.582" v="156" actId="1076"/>
          <ac:spMkLst>
            <pc:docMk/>
            <pc:sldMk cId="4096883118" sldId="1206"/>
            <ac:spMk id="3" creationId="{9D6D65C2-74D1-4995-11F1-C0EE61F9EA22}"/>
          </ac:spMkLst>
        </pc:spChg>
        <pc:spChg chg="mod">
          <ac:chgData name="Stephen Dolan" userId="bfe7b61eb9446d00" providerId="LiveId" clId="{89BA88C1-0FB4-44E0-89DC-F19DB3D38F1C}" dt="2025-07-14T11:56:25.329" v="132" actId="20577"/>
          <ac:spMkLst>
            <pc:docMk/>
            <pc:sldMk cId="4096883118" sldId="1206"/>
            <ac:spMk id="5" creationId="{6931D8DC-46FD-FA30-F47F-A2269BB8BE23}"/>
          </ac:spMkLst>
        </pc:spChg>
        <pc:spChg chg="mod">
          <ac:chgData name="Stephen Dolan" userId="bfe7b61eb9446d00" providerId="LiveId" clId="{89BA88C1-0FB4-44E0-89DC-F19DB3D38F1C}" dt="2025-07-14T12:57:55.987" v="1960"/>
          <ac:spMkLst>
            <pc:docMk/>
            <pc:sldMk cId="4096883118" sldId="1206"/>
            <ac:spMk id="7" creationId="{A56E8509-B547-24A6-D021-0E1157F471E7}"/>
          </ac:spMkLst>
        </pc:spChg>
      </pc:sldChg>
      <pc:sldChg chg="modSp add mod">
        <pc:chgData name="Stephen Dolan" userId="bfe7b61eb9446d00" providerId="LiveId" clId="{89BA88C1-0FB4-44E0-89DC-F19DB3D38F1C}" dt="2025-07-14T12:57:41.361" v="1958"/>
        <pc:sldMkLst>
          <pc:docMk/>
          <pc:sldMk cId="1229121737" sldId="1207"/>
        </pc:sldMkLst>
        <pc:spChg chg="mod">
          <ac:chgData name="Stephen Dolan" userId="bfe7b61eb9446d00" providerId="LiveId" clId="{89BA88C1-0FB4-44E0-89DC-F19DB3D38F1C}" dt="2025-07-14T11:58:20.563" v="247" actId="20577"/>
          <ac:spMkLst>
            <pc:docMk/>
            <pc:sldMk cId="1229121737" sldId="1207"/>
            <ac:spMk id="4" creationId="{FDC9E5A9-F729-5D34-8D84-5B169F168818}"/>
          </ac:spMkLst>
        </pc:spChg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229121737" sldId="1207"/>
            <ac:spMk id="7" creationId="{83990750-2CBC-27EF-4657-37CDA203E312}"/>
          </ac:spMkLst>
        </pc:spChg>
      </pc:sldChg>
      <pc:sldChg chg="addSp delSp modSp add mod">
        <pc:chgData name="Stephen Dolan" userId="bfe7b61eb9446d00" providerId="LiveId" clId="{89BA88C1-0FB4-44E0-89DC-F19DB3D38F1C}" dt="2025-07-14T12:57:41.361" v="1958"/>
        <pc:sldMkLst>
          <pc:docMk/>
          <pc:sldMk cId="2693147020" sldId="1208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2693147020" sldId="1208"/>
            <ac:spMk id="7" creationId="{C62CA606-5C68-FD24-429B-7F82C9403BD0}"/>
          </ac:spMkLst>
        </pc:spChg>
        <pc:spChg chg="del mod">
          <ac:chgData name="Stephen Dolan" userId="bfe7b61eb9446d00" providerId="LiveId" clId="{89BA88C1-0FB4-44E0-89DC-F19DB3D38F1C}" dt="2025-07-14T12:25:48.489" v="732" actId="478"/>
          <ac:spMkLst>
            <pc:docMk/>
            <pc:sldMk cId="2693147020" sldId="1208"/>
            <ac:spMk id="36" creationId="{6E4FD50C-04F1-638B-87BB-476C06199E39}"/>
          </ac:spMkLst>
        </pc:spChg>
        <pc:spChg chg="del">
          <ac:chgData name="Stephen Dolan" userId="bfe7b61eb9446d00" providerId="LiveId" clId="{89BA88C1-0FB4-44E0-89DC-F19DB3D38F1C}" dt="2025-07-14T12:25:48.489" v="732" actId="478"/>
          <ac:spMkLst>
            <pc:docMk/>
            <pc:sldMk cId="2693147020" sldId="1208"/>
            <ac:spMk id="37" creationId="{496C664F-2115-2F34-D84D-F30D4CFF705A}"/>
          </ac:spMkLst>
        </pc:spChg>
        <pc:spChg chg="del">
          <ac:chgData name="Stephen Dolan" userId="bfe7b61eb9446d00" providerId="LiveId" clId="{89BA88C1-0FB4-44E0-89DC-F19DB3D38F1C}" dt="2025-07-14T12:25:48.489" v="732" actId="478"/>
          <ac:spMkLst>
            <pc:docMk/>
            <pc:sldMk cId="2693147020" sldId="1208"/>
            <ac:spMk id="38" creationId="{2F744D49-BF70-D9C3-CA75-D42093395E8E}"/>
          </ac:spMkLst>
        </pc:spChg>
        <pc:picChg chg="del">
          <ac:chgData name="Stephen Dolan" userId="bfe7b61eb9446d00" providerId="LiveId" clId="{89BA88C1-0FB4-44E0-89DC-F19DB3D38F1C}" dt="2025-07-14T12:25:48.489" v="732" actId="478"/>
          <ac:picMkLst>
            <pc:docMk/>
            <pc:sldMk cId="2693147020" sldId="1208"/>
            <ac:picMk id="3" creationId="{0D21005D-26CF-07C1-2838-BCE95007B206}"/>
          </ac:picMkLst>
        </pc:picChg>
        <pc:picChg chg="add mod">
          <ac:chgData name="Stephen Dolan" userId="bfe7b61eb9446d00" providerId="LiveId" clId="{89BA88C1-0FB4-44E0-89DC-F19DB3D38F1C}" dt="2025-07-14T12:55:22.691" v="1593"/>
          <ac:picMkLst>
            <pc:docMk/>
            <pc:sldMk cId="2693147020" sldId="1208"/>
            <ac:picMk id="4" creationId="{AB243882-2AD1-CE4B-8AF3-7B204356ACC3}"/>
          </ac:picMkLst>
        </pc:picChg>
        <pc:picChg chg="add mod">
          <ac:chgData name="Stephen Dolan" userId="bfe7b61eb9446d00" providerId="LiveId" clId="{89BA88C1-0FB4-44E0-89DC-F19DB3D38F1C}" dt="2025-07-14T12:55:22.691" v="1593"/>
          <ac:picMkLst>
            <pc:docMk/>
            <pc:sldMk cId="2693147020" sldId="1208"/>
            <ac:picMk id="5" creationId="{8BD33CF1-476F-11FB-C400-5F5080F9ACAD}"/>
          </ac:picMkLst>
        </pc:picChg>
      </pc:sldChg>
      <pc:sldChg chg="addSp delSp modSp add mod">
        <pc:chgData name="Stephen Dolan" userId="bfe7b61eb9446d00" providerId="LiveId" clId="{89BA88C1-0FB4-44E0-89DC-F19DB3D38F1C}" dt="2025-07-14T13:09:23.022" v="1981"/>
        <pc:sldMkLst>
          <pc:docMk/>
          <pc:sldMk cId="4172696868" sldId="1209"/>
        </pc:sldMkLst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4172696868" sldId="1209"/>
            <ac:spMk id="7" creationId="{268B1028-D090-9D8B-790A-E16F903815EA}"/>
          </ac:spMkLst>
        </pc:spChg>
        <pc:spChg chg="mod">
          <ac:chgData name="Stephen Dolan" userId="bfe7b61eb9446d00" providerId="LiveId" clId="{89BA88C1-0FB4-44E0-89DC-F19DB3D38F1C}" dt="2025-07-14T12:42:52.345" v="1286" actId="1076"/>
          <ac:spMkLst>
            <pc:docMk/>
            <pc:sldMk cId="4172696868" sldId="1209"/>
            <ac:spMk id="8" creationId="{70216742-F37F-0E80-D11D-D5BC3353E035}"/>
          </ac:spMkLst>
        </pc:spChg>
        <pc:spChg chg="del">
          <ac:chgData name="Stephen Dolan" userId="bfe7b61eb9446d00" providerId="LiveId" clId="{89BA88C1-0FB4-44E0-89DC-F19DB3D38F1C}" dt="2025-07-14T13:09:22.261" v="1980" actId="478"/>
          <ac:spMkLst>
            <pc:docMk/>
            <pc:sldMk cId="4172696868" sldId="1209"/>
            <ac:spMk id="10" creationId="{1E917AD0-2284-E899-8B8E-0750601C25D5}"/>
          </ac:spMkLst>
        </pc:spChg>
        <pc:spChg chg="add mod">
          <ac:chgData name="Stephen Dolan" userId="bfe7b61eb9446d00" providerId="LiveId" clId="{89BA88C1-0FB4-44E0-89DC-F19DB3D38F1C}" dt="2025-07-14T13:09:23.022" v="1981"/>
          <ac:spMkLst>
            <pc:docMk/>
            <pc:sldMk cId="4172696868" sldId="1209"/>
            <ac:spMk id="15" creationId="{79D62BA2-93F4-9627-27FF-34901998D8F9}"/>
          </ac:spMkLst>
        </pc:spChg>
        <pc:picChg chg="del">
          <ac:chgData name="Stephen Dolan" userId="bfe7b61eb9446d00" providerId="LiveId" clId="{89BA88C1-0FB4-44E0-89DC-F19DB3D38F1C}" dt="2025-07-14T12:43:48.035" v="1295" actId="478"/>
          <ac:picMkLst>
            <pc:docMk/>
            <pc:sldMk cId="4172696868" sldId="1209"/>
            <ac:picMk id="4" creationId="{BEB8CF0C-40A1-9918-F63D-17083BDDF057}"/>
          </ac:picMkLst>
        </pc:picChg>
        <pc:picChg chg="add mod">
          <ac:chgData name="Stephen Dolan" userId="bfe7b61eb9446d00" providerId="LiveId" clId="{89BA88C1-0FB4-44E0-89DC-F19DB3D38F1C}" dt="2025-07-14T12:43:52.710" v="1300" actId="1076"/>
          <ac:picMkLst>
            <pc:docMk/>
            <pc:sldMk cId="4172696868" sldId="1209"/>
            <ac:picMk id="5" creationId="{E095DC46-4EA5-7B4E-FC96-D817A3C54F68}"/>
          </ac:picMkLst>
        </pc:picChg>
        <pc:picChg chg="add mod">
          <ac:chgData name="Stephen Dolan" userId="bfe7b61eb9446d00" providerId="LiveId" clId="{89BA88C1-0FB4-44E0-89DC-F19DB3D38F1C}" dt="2025-07-14T12:44:15.002" v="1308" actId="1076"/>
          <ac:picMkLst>
            <pc:docMk/>
            <pc:sldMk cId="4172696868" sldId="1209"/>
            <ac:picMk id="11" creationId="{4A21E30B-E443-7271-1424-C7EF69B72BCB}"/>
          </ac:picMkLst>
        </pc:picChg>
        <pc:picChg chg="add mod">
          <ac:chgData name="Stephen Dolan" userId="bfe7b61eb9446d00" providerId="LiveId" clId="{89BA88C1-0FB4-44E0-89DC-F19DB3D38F1C}" dt="2025-07-14T12:43:55.895" v="1303" actId="1076"/>
          <ac:picMkLst>
            <pc:docMk/>
            <pc:sldMk cId="4172696868" sldId="1209"/>
            <ac:picMk id="2050" creationId="{039199CC-1229-905C-3E80-29E1E4BFF18D}"/>
          </ac:picMkLst>
        </pc:picChg>
      </pc:sldChg>
      <pc:sldChg chg="addSp delSp modSp add del mod">
        <pc:chgData name="Stephen Dolan" userId="bfe7b61eb9446d00" providerId="LiveId" clId="{89BA88C1-0FB4-44E0-89DC-F19DB3D38F1C}" dt="2025-07-14T12:55:15.871" v="1590" actId="47"/>
        <pc:sldMkLst>
          <pc:docMk/>
          <pc:sldMk cId="993309217" sldId="1210"/>
        </pc:sldMkLst>
        <pc:spChg chg="add mod">
          <ac:chgData name="Stephen Dolan" userId="bfe7b61eb9446d00" providerId="LiveId" clId="{89BA88C1-0FB4-44E0-89DC-F19DB3D38F1C}" dt="2025-07-14T12:46:00.578" v="1434" actId="20577"/>
          <ac:spMkLst>
            <pc:docMk/>
            <pc:sldMk cId="993309217" sldId="1210"/>
            <ac:spMk id="3" creationId="{9BBEFCDC-F90C-EE65-5403-3D9BF396D3B2}"/>
          </ac:spMkLst>
        </pc:spChg>
        <pc:picChg chg="add mod">
          <ac:chgData name="Stephen Dolan" userId="bfe7b61eb9446d00" providerId="LiveId" clId="{89BA88C1-0FB4-44E0-89DC-F19DB3D38F1C}" dt="2025-07-14T12:44:44.508" v="1364" actId="1076"/>
          <ac:picMkLst>
            <pc:docMk/>
            <pc:sldMk cId="993309217" sldId="1210"/>
            <ac:picMk id="4" creationId="{985D2212-1E74-DDC3-07C0-F3984E10AFA5}"/>
          </ac:picMkLst>
        </pc:picChg>
        <pc:picChg chg="del">
          <ac:chgData name="Stephen Dolan" userId="bfe7b61eb9446d00" providerId="LiveId" clId="{89BA88C1-0FB4-44E0-89DC-F19DB3D38F1C}" dt="2025-07-14T12:44:23.662" v="1312" actId="478"/>
          <ac:picMkLst>
            <pc:docMk/>
            <pc:sldMk cId="993309217" sldId="1210"/>
            <ac:picMk id="5" creationId="{DDCD2837-E865-7895-2034-45D8E485E1CC}"/>
          </ac:picMkLst>
        </pc:picChg>
        <pc:picChg chg="del">
          <ac:chgData name="Stephen Dolan" userId="bfe7b61eb9446d00" providerId="LiveId" clId="{89BA88C1-0FB4-44E0-89DC-F19DB3D38F1C}" dt="2025-07-14T12:44:22.997" v="1310" actId="478"/>
          <ac:picMkLst>
            <pc:docMk/>
            <pc:sldMk cId="993309217" sldId="1210"/>
            <ac:picMk id="11" creationId="{CF2ED0F9-DFAD-0EC4-A5A9-6C96D9A1B82A}"/>
          </ac:picMkLst>
        </pc:picChg>
        <pc:picChg chg="add mod">
          <ac:chgData name="Stephen Dolan" userId="bfe7b61eb9446d00" providerId="LiveId" clId="{89BA88C1-0FB4-44E0-89DC-F19DB3D38F1C}" dt="2025-07-14T12:46:05.265" v="1437" actId="1076"/>
          <ac:picMkLst>
            <pc:docMk/>
            <pc:sldMk cId="993309217" sldId="1210"/>
            <ac:picMk id="15" creationId="{9EBD5F61-2088-3D88-AAB2-BC95AEAEE649}"/>
          </ac:picMkLst>
        </pc:picChg>
        <pc:picChg chg="del">
          <ac:chgData name="Stephen Dolan" userId="bfe7b61eb9446d00" providerId="LiveId" clId="{89BA88C1-0FB4-44E0-89DC-F19DB3D38F1C}" dt="2025-07-14T12:44:23.298" v="1311" actId="478"/>
          <ac:picMkLst>
            <pc:docMk/>
            <pc:sldMk cId="993309217" sldId="1210"/>
            <ac:picMk id="2050" creationId="{CEF19936-FED2-182A-95A2-DEBE507076C4}"/>
          </ac:picMkLst>
        </pc:picChg>
      </pc:sldChg>
      <pc:sldChg chg="delSp modSp add del mod">
        <pc:chgData name="Stephen Dolan" userId="bfe7b61eb9446d00" providerId="LiveId" clId="{89BA88C1-0FB4-44E0-89DC-F19DB3D38F1C}" dt="2025-07-14T12:55:00.523" v="1584" actId="47"/>
        <pc:sldMkLst>
          <pc:docMk/>
          <pc:sldMk cId="4190228868" sldId="1211"/>
        </pc:sldMkLst>
        <pc:spChg chg="del">
          <ac:chgData name="Stephen Dolan" userId="bfe7b61eb9446d00" providerId="LiveId" clId="{89BA88C1-0FB4-44E0-89DC-F19DB3D38F1C}" dt="2025-07-14T12:53:56.891" v="1445" actId="478"/>
          <ac:spMkLst>
            <pc:docMk/>
            <pc:sldMk cId="4190228868" sldId="1211"/>
            <ac:spMk id="3" creationId="{79D8C39F-65EA-9E08-3DDC-EC9D988C7F08}"/>
          </ac:spMkLst>
        </pc:spChg>
        <pc:spChg chg="mod">
          <ac:chgData name="Stephen Dolan" userId="bfe7b61eb9446d00" providerId="LiveId" clId="{89BA88C1-0FB4-44E0-89DC-F19DB3D38F1C}" dt="2025-07-14T12:54:32.319" v="1580" actId="20577"/>
          <ac:spMkLst>
            <pc:docMk/>
            <pc:sldMk cId="4190228868" sldId="1211"/>
            <ac:spMk id="8" creationId="{267DE037-2F21-884B-039D-8F0ED857D9AE}"/>
          </ac:spMkLst>
        </pc:spChg>
        <pc:picChg chg="del">
          <ac:chgData name="Stephen Dolan" userId="bfe7b61eb9446d00" providerId="LiveId" clId="{89BA88C1-0FB4-44E0-89DC-F19DB3D38F1C}" dt="2025-07-14T12:54:24.651" v="1576" actId="478"/>
          <ac:picMkLst>
            <pc:docMk/>
            <pc:sldMk cId="4190228868" sldId="1211"/>
            <ac:picMk id="4" creationId="{0B524D8B-849D-EB5B-D726-917D1138065B}"/>
          </ac:picMkLst>
        </pc:picChg>
        <pc:picChg chg="del">
          <ac:chgData name="Stephen Dolan" userId="bfe7b61eb9446d00" providerId="LiveId" clId="{89BA88C1-0FB4-44E0-89DC-F19DB3D38F1C}" dt="2025-07-14T12:54:24.079" v="1575" actId="478"/>
          <ac:picMkLst>
            <pc:docMk/>
            <pc:sldMk cId="4190228868" sldId="1211"/>
            <ac:picMk id="15" creationId="{C0A0D033-EE3D-29EB-FBCF-08FBE5B3CAD1}"/>
          </ac:picMkLst>
        </pc:picChg>
      </pc:sldChg>
      <pc:sldChg chg="addSp delSp modSp add mod">
        <pc:chgData name="Stephen Dolan" userId="bfe7b61eb9446d00" providerId="LiveId" clId="{89BA88C1-0FB4-44E0-89DC-F19DB3D38F1C}" dt="2025-07-14T13:09:29.108" v="1985"/>
        <pc:sldMkLst>
          <pc:docMk/>
          <pc:sldMk cId="554534472" sldId="1212"/>
        </pc:sldMkLst>
        <pc:spChg chg="add mod">
          <ac:chgData name="Stephen Dolan" userId="bfe7b61eb9446d00" providerId="LiveId" clId="{89BA88C1-0FB4-44E0-89DC-F19DB3D38F1C}" dt="2025-07-14T13:09:29.108" v="1985"/>
          <ac:spMkLst>
            <pc:docMk/>
            <pc:sldMk cId="554534472" sldId="1212"/>
            <ac:spMk id="5" creationId="{F73BC641-A737-BF0E-3B3C-C08E24FC226B}"/>
          </ac:spMkLst>
        </pc:spChg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554534472" sldId="1212"/>
            <ac:spMk id="7" creationId="{6CAEE711-278E-EDFB-BC99-1473516A409C}"/>
          </ac:spMkLst>
        </pc:spChg>
        <pc:spChg chg="mod">
          <ac:chgData name="Stephen Dolan" userId="bfe7b61eb9446d00" providerId="LiveId" clId="{89BA88C1-0FB4-44E0-89DC-F19DB3D38F1C}" dt="2025-07-14T12:55:12.452" v="1589" actId="5793"/>
          <ac:spMkLst>
            <pc:docMk/>
            <pc:sldMk cId="554534472" sldId="1212"/>
            <ac:spMk id="8" creationId="{77FBE639-44E0-7DB7-7B7F-CFFB74F7A79B}"/>
          </ac:spMkLst>
        </pc:spChg>
        <pc:spChg chg="del">
          <ac:chgData name="Stephen Dolan" userId="bfe7b61eb9446d00" providerId="LiveId" clId="{89BA88C1-0FB4-44E0-89DC-F19DB3D38F1C}" dt="2025-07-14T13:09:28.950" v="1984" actId="478"/>
          <ac:spMkLst>
            <pc:docMk/>
            <pc:sldMk cId="554534472" sldId="1212"/>
            <ac:spMk id="10" creationId="{77B878A4-39E3-9517-1A3C-B7ED318F142E}"/>
          </ac:spMkLst>
        </pc:spChg>
        <pc:picChg chg="add mod">
          <ac:chgData name="Stephen Dolan" userId="bfe7b61eb9446d00" providerId="LiveId" clId="{89BA88C1-0FB4-44E0-89DC-F19DB3D38F1C}" dt="2025-07-14T12:55:30.314" v="1596" actId="1076"/>
          <ac:picMkLst>
            <pc:docMk/>
            <pc:sldMk cId="554534472" sldId="1212"/>
            <ac:picMk id="3" creationId="{0E379BC1-3992-F773-FDA4-29D3B009A82C}"/>
          </ac:picMkLst>
        </pc:picChg>
        <pc:picChg chg="add mod">
          <ac:chgData name="Stephen Dolan" userId="bfe7b61eb9446d00" providerId="LiveId" clId="{89BA88C1-0FB4-44E0-89DC-F19DB3D38F1C}" dt="2025-07-14T12:55:27.730" v="1595" actId="1076"/>
          <ac:picMkLst>
            <pc:docMk/>
            <pc:sldMk cId="554534472" sldId="1212"/>
            <ac:picMk id="4" creationId="{1279F0E3-16E2-2251-0F85-4515FF5A1059}"/>
          </ac:picMkLst>
        </pc:picChg>
      </pc:sldChg>
      <pc:sldChg chg="addSp delSp modSp add mod ord">
        <pc:chgData name="Stephen Dolan" userId="bfe7b61eb9446d00" providerId="LiveId" clId="{89BA88C1-0FB4-44E0-89DC-F19DB3D38F1C}" dt="2025-07-14T13:09:25.515" v="1983"/>
        <pc:sldMkLst>
          <pc:docMk/>
          <pc:sldMk cId="1275429730" sldId="1213"/>
        </pc:sldMkLst>
        <pc:spChg chg="add mod">
          <ac:chgData name="Stephen Dolan" userId="bfe7b61eb9446d00" providerId="LiveId" clId="{89BA88C1-0FB4-44E0-89DC-F19DB3D38F1C}" dt="2025-07-14T13:09:25.515" v="1983"/>
          <ac:spMkLst>
            <pc:docMk/>
            <pc:sldMk cId="1275429730" sldId="1213"/>
            <ac:spMk id="3" creationId="{57EF3D25-E76A-D2A0-E027-4C75D82D19B3}"/>
          </ac:spMkLst>
        </pc:spChg>
        <pc:spChg chg="mod">
          <ac:chgData name="Stephen Dolan" userId="bfe7b61eb9446d00" providerId="LiveId" clId="{89BA88C1-0FB4-44E0-89DC-F19DB3D38F1C}" dt="2025-07-14T12:57:41.361" v="1958"/>
          <ac:spMkLst>
            <pc:docMk/>
            <pc:sldMk cId="1275429730" sldId="1213"/>
            <ac:spMk id="7" creationId="{243F69C8-4096-D4A9-056B-B51DB6F9CD68}"/>
          </ac:spMkLst>
        </pc:spChg>
        <pc:spChg chg="del">
          <ac:chgData name="Stephen Dolan" userId="bfe7b61eb9446d00" providerId="LiveId" clId="{89BA88C1-0FB4-44E0-89DC-F19DB3D38F1C}" dt="2025-07-14T13:09:25.325" v="1982" actId="478"/>
          <ac:spMkLst>
            <pc:docMk/>
            <pc:sldMk cId="1275429730" sldId="1213"/>
            <ac:spMk id="10" creationId="{269E218A-E913-DDB3-95AB-B063951E9D10}"/>
          </ac:spMkLst>
        </pc:spChg>
      </pc:sldChg>
      <pc:sldChg chg="modSp add mod">
        <pc:chgData name="Stephen Dolan" userId="bfe7b61eb9446d00" providerId="LiveId" clId="{89BA88C1-0FB4-44E0-89DC-F19DB3D38F1C}" dt="2025-07-14T13:09:16.128" v="1979" actId="404"/>
        <pc:sldMkLst>
          <pc:docMk/>
          <pc:sldMk cId="4197766248" sldId="1214"/>
        </pc:sldMkLst>
        <pc:spChg chg="mod">
          <ac:chgData name="Stephen Dolan" userId="bfe7b61eb9446d00" providerId="LiveId" clId="{89BA88C1-0FB4-44E0-89DC-F19DB3D38F1C}" dt="2025-07-14T13:09:16.128" v="1979" actId="404"/>
          <ac:spMkLst>
            <pc:docMk/>
            <pc:sldMk cId="4197766248" sldId="1214"/>
            <ac:spMk id="10" creationId="{1BD8E83D-5DAC-E935-6CA5-D7C12662FE74}"/>
          </ac:spMkLst>
        </pc:spChg>
      </pc:sldChg>
      <pc:sldMasterChg chg="modSp modSldLayout">
        <pc:chgData name="Stephen Dolan" userId="bfe7b61eb9446d00" providerId="LiveId" clId="{89BA88C1-0FB4-44E0-89DC-F19DB3D38F1C}" dt="2025-07-14T12:57:55.987" v="1960"/>
        <pc:sldMasterMkLst>
          <pc:docMk/>
          <pc:sldMasterMk cId="1696536713" sldId="2147483648"/>
        </pc:sldMasterMkLst>
        <pc:spChg chg="mod">
          <ac:chgData name="Stephen Dolan" userId="bfe7b61eb9446d00" providerId="LiveId" clId="{89BA88C1-0FB4-44E0-89DC-F19DB3D38F1C}" dt="2025-07-14T12:57:55.987" v="1960"/>
          <ac:spMkLst>
            <pc:docMk/>
            <pc:sldMasterMk cId="1696536713" sldId="2147483648"/>
            <ac:spMk id="5" creationId="{00000000-0000-0000-0000-000000000000}"/>
          </ac:spMkLst>
        </pc:spChg>
        <pc:sldLayoutChg chg="modSp">
          <pc:chgData name="Stephen Dolan" userId="bfe7b61eb9446d00" providerId="LiveId" clId="{89BA88C1-0FB4-44E0-89DC-F19DB3D38F1C}" dt="2025-07-14T12:57:55.987" v="1960"/>
          <pc:sldLayoutMkLst>
            <pc:docMk/>
            <pc:sldMasterMk cId="1696536713" sldId="2147483648"/>
            <pc:sldLayoutMk cId="138298703" sldId="2147483649"/>
          </pc:sldLayoutMkLst>
          <pc:spChg chg="mod">
            <ac:chgData name="Stephen Dolan" userId="bfe7b61eb9446d00" providerId="LiveId" clId="{89BA88C1-0FB4-44E0-89DC-F19DB3D38F1C}" dt="2025-07-14T12:57:55.987" v="1960"/>
            <ac:spMkLst>
              <pc:docMk/>
              <pc:sldMasterMk cId="1696536713" sldId="2147483648"/>
              <pc:sldLayoutMk cId="138298703" sldId="2147483649"/>
              <ac:spMk id="8" creationId="{00000000-0000-0000-0000-000000000000}"/>
            </ac:spMkLst>
          </pc:spChg>
        </pc:sldLayoutChg>
        <pc:sldLayoutChg chg="modSp">
          <pc:chgData name="Stephen Dolan" userId="bfe7b61eb9446d00" providerId="LiveId" clId="{89BA88C1-0FB4-44E0-89DC-F19DB3D38F1C}" dt="2025-07-14T12:57:55.987" v="1960"/>
          <pc:sldLayoutMkLst>
            <pc:docMk/>
            <pc:sldMasterMk cId="1696536713" sldId="2147483648"/>
            <pc:sldLayoutMk cId="178584853" sldId="2147483650"/>
          </pc:sldLayoutMkLst>
          <pc:spChg chg="mod">
            <ac:chgData name="Stephen Dolan" userId="bfe7b61eb9446d00" providerId="LiveId" clId="{89BA88C1-0FB4-44E0-89DC-F19DB3D38F1C}" dt="2025-07-14T12:57:55.987" v="1960"/>
            <ac:spMkLst>
              <pc:docMk/>
              <pc:sldMasterMk cId="1696536713" sldId="2147483648"/>
              <pc:sldLayoutMk cId="178584853" sldId="2147483650"/>
              <ac:spMk id="8" creationId="{00000000-0000-0000-0000-000000000000}"/>
            </ac:spMkLst>
          </pc:spChg>
        </pc:sldLayoutChg>
        <pc:sldLayoutChg chg="modSp">
          <pc:chgData name="Stephen Dolan" userId="bfe7b61eb9446d00" providerId="LiveId" clId="{89BA88C1-0FB4-44E0-89DC-F19DB3D38F1C}" dt="2025-07-14T12:57:55.987" v="1960"/>
          <pc:sldLayoutMkLst>
            <pc:docMk/>
            <pc:sldMasterMk cId="1696536713" sldId="2147483648"/>
            <pc:sldLayoutMk cId="1143884" sldId="2147483651"/>
          </pc:sldLayoutMkLst>
          <pc:spChg chg="mod">
            <ac:chgData name="Stephen Dolan" userId="bfe7b61eb9446d00" providerId="LiveId" clId="{89BA88C1-0FB4-44E0-89DC-F19DB3D38F1C}" dt="2025-07-14T12:57:55.987" v="1960"/>
            <ac:spMkLst>
              <pc:docMk/>
              <pc:sldMasterMk cId="1696536713" sldId="2147483648"/>
              <pc:sldLayoutMk cId="1143884" sldId="2147483651"/>
              <ac:spMk id="5" creationId="{00000000-0000-0000-0000-000000000000}"/>
            </ac:spMkLst>
          </pc:spChg>
        </pc:sldLayoutChg>
        <pc:sldLayoutChg chg="modSp">
          <pc:chgData name="Stephen Dolan" userId="bfe7b61eb9446d00" providerId="LiveId" clId="{89BA88C1-0FB4-44E0-89DC-F19DB3D38F1C}" dt="2025-07-14T12:57:55.987" v="1960"/>
          <pc:sldLayoutMkLst>
            <pc:docMk/>
            <pc:sldMasterMk cId="1696536713" sldId="2147483648"/>
            <pc:sldLayoutMk cId="1408743604" sldId="2147483652"/>
          </pc:sldLayoutMkLst>
          <pc:spChg chg="mod">
            <ac:chgData name="Stephen Dolan" userId="bfe7b61eb9446d00" providerId="LiveId" clId="{89BA88C1-0FB4-44E0-89DC-F19DB3D38F1C}" dt="2025-07-14T12:57:55.987" v="1960"/>
            <ac:spMkLst>
              <pc:docMk/>
              <pc:sldMasterMk cId="1696536713" sldId="2147483648"/>
              <pc:sldLayoutMk cId="1408743604" sldId="2147483652"/>
              <ac:spMk id="6" creationId="{00000000-0000-0000-0000-000000000000}"/>
            </ac:spMkLst>
          </pc:spChg>
        </pc:sldLayoutChg>
        <pc:sldLayoutChg chg="modSp">
          <pc:chgData name="Stephen Dolan" userId="bfe7b61eb9446d00" providerId="LiveId" clId="{89BA88C1-0FB4-44E0-89DC-F19DB3D38F1C}" dt="2025-07-14T12:57:55.987" v="1960"/>
          <pc:sldLayoutMkLst>
            <pc:docMk/>
            <pc:sldMasterMk cId="1696536713" sldId="2147483648"/>
            <pc:sldLayoutMk cId="4256963011" sldId="2147483653"/>
          </pc:sldLayoutMkLst>
          <pc:spChg chg="mod">
            <ac:chgData name="Stephen Dolan" userId="bfe7b61eb9446d00" providerId="LiveId" clId="{89BA88C1-0FB4-44E0-89DC-F19DB3D38F1C}" dt="2025-07-14T12:57:55.987" v="1960"/>
            <ac:spMkLst>
              <pc:docMk/>
              <pc:sldMasterMk cId="1696536713" sldId="2147483648"/>
              <pc:sldLayoutMk cId="4256963011" sldId="2147483653"/>
              <ac:spMk id="8" creationId="{00000000-0000-0000-0000-000000000000}"/>
            </ac:spMkLst>
          </pc:spChg>
        </pc:sldLayoutChg>
        <pc:sldLayoutChg chg="modSp">
          <pc:chgData name="Stephen Dolan" userId="bfe7b61eb9446d00" providerId="LiveId" clId="{89BA88C1-0FB4-44E0-89DC-F19DB3D38F1C}" dt="2025-07-14T12:57:55.987" v="1960"/>
          <pc:sldLayoutMkLst>
            <pc:docMk/>
            <pc:sldMasterMk cId="1696536713" sldId="2147483648"/>
            <pc:sldLayoutMk cId="2965404535" sldId="2147483654"/>
          </pc:sldLayoutMkLst>
          <pc:spChg chg="mod">
            <ac:chgData name="Stephen Dolan" userId="bfe7b61eb9446d00" providerId="LiveId" clId="{89BA88C1-0FB4-44E0-89DC-F19DB3D38F1C}" dt="2025-07-14T12:57:55.987" v="1960"/>
            <ac:spMkLst>
              <pc:docMk/>
              <pc:sldMasterMk cId="1696536713" sldId="2147483648"/>
              <pc:sldLayoutMk cId="2965404535" sldId="2147483654"/>
              <ac:spMk id="4" creationId="{00000000-0000-0000-0000-000000000000}"/>
            </ac:spMkLst>
          </pc:spChg>
        </pc:sldLayoutChg>
        <pc:sldLayoutChg chg="modSp">
          <pc:chgData name="Stephen Dolan" userId="bfe7b61eb9446d00" providerId="LiveId" clId="{89BA88C1-0FB4-44E0-89DC-F19DB3D38F1C}" dt="2025-07-14T12:57:55.987" v="1960"/>
          <pc:sldLayoutMkLst>
            <pc:docMk/>
            <pc:sldMasterMk cId="1696536713" sldId="2147483648"/>
            <pc:sldLayoutMk cId="1551809500" sldId="2147483655"/>
          </pc:sldLayoutMkLst>
          <pc:spChg chg="mod">
            <ac:chgData name="Stephen Dolan" userId="bfe7b61eb9446d00" providerId="LiveId" clId="{89BA88C1-0FB4-44E0-89DC-F19DB3D38F1C}" dt="2025-07-14T12:57:55.987" v="1960"/>
            <ac:spMkLst>
              <pc:docMk/>
              <pc:sldMasterMk cId="1696536713" sldId="2147483648"/>
              <pc:sldLayoutMk cId="1551809500" sldId="2147483655"/>
              <ac:spMk id="3" creationId="{00000000-0000-0000-0000-000000000000}"/>
            </ac:spMkLst>
          </pc:spChg>
        </pc:sldLayoutChg>
        <pc:sldLayoutChg chg="modSp">
          <pc:chgData name="Stephen Dolan" userId="bfe7b61eb9446d00" providerId="LiveId" clId="{89BA88C1-0FB4-44E0-89DC-F19DB3D38F1C}" dt="2025-07-14T12:57:55.987" v="1960"/>
          <pc:sldLayoutMkLst>
            <pc:docMk/>
            <pc:sldMasterMk cId="1696536713" sldId="2147483648"/>
            <pc:sldLayoutMk cId="2866333394" sldId="2147483656"/>
          </pc:sldLayoutMkLst>
          <pc:spChg chg="mod">
            <ac:chgData name="Stephen Dolan" userId="bfe7b61eb9446d00" providerId="LiveId" clId="{89BA88C1-0FB4-44E0-89DC-F19DB3D38F1C}" dt="2025-07-14T12:57:55.987" v="1960"/>
            <ac:spMkLst>
              <pc:docMk/>
              <pc:sldMasterMk cId="1696536713" sldId="2147483648"/>
              <pc:sldLayoutMk cId="2866333394" sldId="2147483656"/>
              <ac:spMk id="6" creationId="{00000000-0000-0000-0000-000000000000}"/>
            </ac:spMkLst>
          </pc:spChg>
        </pc:sldLayoutChg>
        <pc:sldLayoutChg chg="modSp">
          <pc:chgData name="Stephen Dolan" userId="bfe7b61eb9446d00" providerId="LiveId" clId="{89BA88C1-0FB4-44E0-89DC-F19DB3D38F1C}" dt="2025-07-14T12:57:55.987" v="1960"/>
          <pc:sldLayoutMkLst>
            <pc:docMk/>
            <pc:sldMasterMk cId="1696536713" sldId="2147483648"/>
            <pc:sldLayoutMk cId="2403376583" sldId="2147483657"/>
          </pc:sldLayoutMkLst>
          <pc:spChg chg="mod">
            <ac:chgData name="Stephen Dolan" userId="bfe7b61eb9446d00" providerId="LiveId" clId="{89BA88C1-0FB4-44E0-89DC-F19DB3D38F1C}" dt="2025-07-14T12:57:55.987" v="1960"/>
            <ac:spMkLst>
              <pc:docMk/>
              <pc:sldMasterMk cId="1696536713" sldId="2147483648"/>
              <pc:sldLayoutMk cId="2403376583" sldId="2147483657"/>
              <ac:spMk id="6" creationId="{00000000-0000-0000-0000-000000000000}"/>
            </ac:spMkLst>
          </pc:spChg>
        </pc:sldLayoutChg>
        <pc:sldLayoutChg chg="modSp">
          <pc:chgData name="Stephen Dolan" userId="bfe7b61eb9446d00" providerId="LiveId" clId="{89BA88C1-0FB4-44E0-89DC-F19DB3D38F1C}" dt="2025-07-14T12:57:55.987" v="1960"/>
          <pc:sldLayoutMkLst>
            <pc:docMk/>
            <pc:sldMasterMk cId="1696536713" sldId="2147483648"/>
            <pc:sldLayoutMk cId="1105745357" sldId="2147483658"/>
          </pc:sldLayoutMkLst>
          <pc:spChg chg="mod">
            <ac:chgData name="Stephen Dolan" userId="bfe7b61eb9446d00" providerId="LiveId" clId="{89BA88C1-0FB4-44E0-89DC-F19DB3D38F1C}" dt="2025-07-14T12:57:55.987" v="1960"/>
            <ac:spMkLst>
              <pc:docMk/>
              <pc:sldMasterMk cId="1696536713" sldId="2147483648"/>
              <pc:sldLayoutMk cId="1105745357" sldId="2147483658"/>
              <ac:spMk id="5" creationId="{00000000-0000-0000-0000-000000000000}"/>
            </ac:spMkLst>
          </pc:spChg>
        </pc:sldLayoutChg>
        <pc:sldLayoutChg chg="modSp">
          <pc:chgData name="Stephen Dolan" userId="bfe7b61eb9446d00" providerId="LiveId" clId="{89BA88C1-0FB4-44E0-89DC-F19DB3D38F1C}" dt="2025-07-14T12:57:55.987" v="1960"/>
          <pc:sldLayoutMkLst>
            <pc:docMk/>
            <pc:sldMasterMk cId="1696536713" sldId="2147483648"/>
            <pc:sldLayoutMk cId="3331077970" sldId="2147483659"/>
          </pc:sldLayoutMkLst>
          <pc:spChg chg="mod">
            <ac:chgData name="Stephen Dolan" userId="bfe7b61eb9446d00" providerId="LiveId" clId="{89BA88C1-0FB4-44E0-89DC-F19DB3D38F1C}" dt="2025-07-14T12:57:55.987" v="1960"/>
            <ac:spMkLst>
              <pc:docMk/>
              <pc:sldMasterMk cId="1696536713" sldId="2147483648"/>
              <pc:sldLayoutMk cId="3331077970" sldId="2147483659"/>
              <ac:spMk id="5" creationId="{00000000-0000-0000-0000-000000000000}"/>
            </ac:spMkLst>
          </pc:spChg>
        </pc:sldLayoutChg>
      </pc:sldMasterChg>
    </pc:docChg>
  </pc:docChgLst>
  <pc:docChgLst>
    <pc:chgData name="Stephen Dolan" userId="bfe7b61eb9446d00" providerId="LiveId" clId="{04C983E6-2F8F-644B-B80D-C19F40CA7108}"/>
    <pc:docChg chg="custSel modSld">
      <pc:chgData name="Stephen Dolan" userId="bfe7b61eb9446d00" providerId="LiveId" clId="{04C983E6-2F8F-644B-B80D-C19F40CA7108}" dt="2025-07-15T13:33:44.081" v="58" actId="20577"/>
      <pc:docMkLst>
        <pc:docMk/>
      </pc:docMkLst>
      <pc:sldChg chg="modSp mod">
        <pc:chgData name="Stephen Dolan" userId="bfe7b61eb9446d00" providerId="LiveId" clId="{04C983E6-2F8F-644B-B80D-C19F40CA7108}" dt="2025-07-15T12:33:18.635" v="28" actId="33524"/>
        <pc:sldMkLst>
          <pc:docMk/>
          <pc:sldMk cId="4387948" sldId="1018"/>
        </pc:sldMkLst>
        <pc:spChg chg="mod">
          <ac:chgData name="Stephen Dolan" userId="bfe7b61eb9446d00" providerId="LiveId" clId="{04C983E6-2F8F-644B-B80D-C19F40CA7108}" dt="2025-07-15T12:32:17.916" v="12" actId="20577"/>
          <ac:spMkLst>
            <pc:docMk/>
            <pc:sldMk cId="4387948" sldId="1018"/>
            <ac:spMk id="3" creationId="{A239A204-EBF2-EAF2-89CE-37998FE60427}"/>
          </ac:spMkLst>
        </pc:spChg>
        <pc:spChg chg="mod">
          <ac:chgData name="Stephen Dolan" userId="bfe7b61eb9446d00" providerId="LiveId" clId="{04C983E6-2F8F-644B-B80D-C19F40CA7108}" dt="2025-07-15T12:32:20.996" v="14" actId="20577"/>
          <ac:spMkLst>
            <pc:docMk/>
            <pc:sldMk cId="4387948" sldId="1018"/>
            <ac:spMk id="4" creationId="{D5A59BF6-57B2-429A-0464-8701669C2C93}"/>
          </ac:spMkLst>
        </pc:spChg>
        <pc:spChg chg="mod">
          <ac:chgData name="Stephen Dolan" userId="bfe7b61eb9446d00" providerId="LiveId" clId="{04C983E6-2F8F-644B-B80D-C19F40CA7108}" dt="2025-07-15T12:33:18.635" v="28" actId="33524"/>
          <ac:spMkLst>
            <pc:docMk/>
            <pc:sldMk cId="4387948" sldId="1018"/>
            <ac:spMk id="5" creationId="{A43275AE-63B5-E7B8-5198-E48425CD0F74}"/>
          </ac:spMkLst>
        </pc:spChg>
      </pc:sldChg>
      <pc:sldChg chg="modSp mod">
        <pc:chgData name="Stephen Dolan" userId="bfe7b61eb9446d00" providerId="LiveId" clId="{04C983E6-2F8F-644B-B80D-C19F40CA7108}" dt="2025-07-15T12:33:25.216" v="30"/>
        <pc:sldMkLst>
          <pc:docMk/>
          <pc:sldMk cId="4153425231" sldId="1021"/>
        </pc:sldMkLst>
        <pc:spChg chg="mod">
          <ac:chgData name="Stephen Dolan" userId="bfe7b61eb9446d00" providerId="LiveId" clId="{04C983E6-2F8F-644B-B80D-C19F40CA7108}" dt="2025-07-15T12:33:25.216" v="30"/>
          <ac:spMkLst>
            <pc:docMk/>
            <pc:sldMk cId="4153425231" sldId="1021"/>
            <ac:spMk id="5" creationId="{A43275AE-63B5-E7B8-5198-E48425CD0F74}"/>
          </ac:spMkLst>
        </pc:spChg>
        <pc:spChg chg="mod">
          <ac:chgData name="Stephen Dolan" userId="bfe7b61eb9446d00" providerId="LiveId" clId="{04C983E6-2F8F-644B-B80D-C19F40CA7108}" dt="2025-07-15T12:32:56.232" v="18"/>
          <ac:spMkLst>
            <pc:docMk/>
            <pc:sldMk cId="4153425231" sldId="1021"/>
            <ac:spMk id="16" creationId="{50BC2C93-AC60-FF5A-F3BF-B42423E9C816}"/>
          </ac:spMkLst>
        </pc:spChg>
        <pc:spChg chg="mod">
          <ac:chgData name="Stephen Dolan" userId="bfe7b61eb9446d00" providerId="LiveId" clId="{04C983E6-2F8F-644B-B80D-C19F40CA7108}" dt="2025-07-15T12:32:34.729" v="16"/>
          <ac:spMkLst>
            <pc:docMk/>
            <pc:sldMk cId="4153425231" sldId="1021"/>
            <ac:spMk id="17" creationId="{8108A904-7A4C-3C6D-DEBD-ED657C1BDFCF}"/>
          </ac:spMkLst>
        </pc:spChg>
      </pc:sldChg>
      <pc:sldChg chg="modSp">
        <pc:chgData name="Stephen Dolan" userId="bfe7b61eb9446d00" providerId="LiveId" clId="{04C983E6-2F8F-644B-B80D-C19F40CA7108}" dt="2025-07-15T13:33:44.081" v="58" actId="20577"/>
        <pc:sldMkLst>
          <pc:docMk/>
          <pc:sldMk cId="1605283268" sldId="1197"/>
        </pc:sldMkLst>
        <pc:spChg chg="mod">
          <ac:chgData name="Stephen Dolan" userId="bfe7b61eb9446d00" providerId="LiveId" clId="{04C983E6-2F8F-644B-B80D-C19F40CA7108}" dt="2025-07-15T13:33:41.498" v="56" actId="20577"/>
          <ac:spMkLst>
            <pc:docMk/>
            <pc:sldMk cId="1605283268" sldId="1197"/>
            <ac:spMk id="4" creationId="{A0B01289-807E-2CB3-5574-12107E6B6894}"/>
          </ac:spMkLst>
        </pc:spChg>
        <pc:spChg chg="mod">
          <ac:chgData name="Stephen Dolan" userId="bfe7b61eb9446d00" providerId="LiveId" clId="{04C983E6-2F8F-644B-B80D-C19F40CA7108}" dt="2025-07-15T13:33:44.081" v="58" actId="20577"/>
          <ac:spMkLst>
            <pc:docMk/>
            <pc:sldMk cId="1605283268" sldId="1197"/>
            <ac:spMk id="15" creationId="{FDA3E5A6-FAEA-D4E2-DA13-3B28F28FF2CD}"/>
          </ac:spMkLst>
        </pc:spChg>
      </pc:sldChg>
      <pc:sldChg chg="modSp mod">
        <pc:chgData name="Stephen Dolan" userId="bfe7b61eb9446d00" providerId="LiveId" clId="{04C983E6-2F8F-644B-B80D-C19F40CA7108}" dt="2025-07-15T12:33:22.531" v="29"/>
        <pc:sldMkLst>
          <pc:docMk/>
          <pc:sldMk cId="273876996" sldId="1201"/>
        </pc:sldMkLst>
        <pc:spChg chg="mod">
          <ac:chgData name="Stephen Dolan" userId="bfe7b61eb9446d00" providerId="LiveId" clId="{04C983E6-2F8F-644B-B80D-C19F40CA7108}" dt="2025-07-15T12:32:44.944" v="17"/>
          <ac:spMkLst>
            <pc:docMk/>
            <pc:sldMk cId="273876996" sldId="1201"/>
            <ac:spMk id="3" creationId="{A239A204-EBF2-EAF2-89CE-37998FE60427}"/>
          </ac:spMkLst>
        </pc:spChg>
        <pc:spChg chg="mod">
          <ac:chgData name="Stephen Dolan" userId="bfe7b61eb9446d00" providerId="LiveId" clId="{04C983E6-2F8F-644B-B80D-C19F40CA7108}" dt="2025-07-15T12:32:28.443" v="15"/>
          <ac:spMkLst>
            <pc:docMk/>
            <pc:sldMk cId="273876996" sldId="1201"/>
            <ac:spMk id="4" creationId="{D5A59BF6-57B2-429A-0464-8701669C2C93}"/>
          </ac:spMkLst>
        </pc:spChg>
        <pc:spChg chg="mod">
          <ac:chgData name="Stephen Dolan" userId="bfe7b61eb9446d00" providerId="LiveId" clId="{04C983E6-2F8F-644B-B80D-C19F40CA7108}" dt="2025-07-15T12:33:22.531" v="29"/>
          <ac:spMkLst>
            <pc:docMk/>
            <pc:sldMk cId="273876996" sldId="1201"/>
            <ac:spMk id="5" creationId="{A43275AE-63B5-E7B8-5198-E48425CD0F74}"/>
          </ac:spMkLst>
        </pc:spChg>
      </pc:sldChg>
      <pc:sldChg chg="modSp mod">
        <pc:chgData name="Stephen Dolan" userId="bfe7b61eb9446d00" providerId="LiveId" clId="{04C983E6-2F8F-644B-B80D-C19F40CA7108}" dt="2025-07-15T12:34:16.394" v="52" actId="113"/>
        <pc:sldMkLst>
          <pc:docMk/>
          <pc:sldMk cId="1744543154" sldId="1202"/>
        </pc:sldMkLst>
        <pc:spChg chg="mod">
          <ac:chgData name="Stephen Dolan" userId="bfe7b61eb9446d00" providerId="LiveId" clId="{04C983E6-2F8F-644B-B80D-C19F40CA7108}" dt="2025-07-15T12:34:16.394" v="52" actId="113"/>
          <ac:spMkLst>
            <pc:docMk/>
            <pc:sldMk cId="1744543154" sldId="1202"/>
            <ac:spMk id="2" creationId="{7A53BBA0-860B-12D8-A7F0-10B6970CF46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F54928-E151-403E-A67A-4781543397D8}" type="datetimeFigureOut">
              <a:rPr lang="en-GB" smtClean="0"/>
              <a:t>14/07/2025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842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5990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260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966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3561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Frederick </a:t>
            </a:r>
            <a:r>
              <a:rPr lang="en-GB" sz="1200" b="0" i="0" kern="120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Reines</a:t>
            </a:r>
            <a:r>
              <a:rPr lang="en-GB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Clyde Cowan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6040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74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3301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031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8121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5539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857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5DC16E-547C-5624-7A21-70A7E8B5B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56008C-EFF8-981A-22AC-9478F1101D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34ED45-E964-5EB6-D082-3E5DDCE48B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1641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4D2F6-ECCD-91FB-E475-4C34C28442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BBB576-C768-57AD-E2D9-BF93A4518D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261785-B984-A4F0-903F-A880D28834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4741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2030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84847C-842A-CAA2-961C-9562A9C88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1E4B17-28CC-C8E2-3815-4D502E4D9D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6A4A7D4-1DF6-217F-DE4F-E7FCA88A1B3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789318-6D9B-1155-D192-E1A5CACDD2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7797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5958F2-311E-10E9-C7BC-D9F733A31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175E75-C594-CB1D-A604-C98BD42593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B3335A-0214-3FC3-A21D-1034FE3FDD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61EB7C-27D0-7251-7D98-9E98D56F5EE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07702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0BF18-76AF-23DD-2047-500F5BAB3A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A8B68D-C9C9-C876-0DE9-FBB7986BD8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3BE4D7-EB80-4352-0D34-7B47283818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DB395C-4978-24B3-14A9-84227BBC38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18024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7ECBC4-0DCB-E973-39BD-0A6EE55674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4B6DD6E-6970-F969-3CD7-D310C390F3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B5583E-D29F-83C6-EF3A-1D344A6AEF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FC647F-D51A-A875-F564-12051E8ECF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3180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E48797-3AA8-B8B9-F79F-7153BB9037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AF2DA1-E165-8017-A197-56AA3D345CC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609B76-510A-70F2-AF53-8E7375CFE7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EA3FD-FBE6-9729-3966-D87BA3248C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10260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56207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74545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044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48189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CERN talk: go through all of this, but obviously no full matrix. </a:t>
            </a:r>
          </a:p>
          <a:p>
            <a:endParaRPr lang="en-GB"/>
          </a:p>
          <a:p>
            <a:r>
              <a:rPr lang="en-GB"/>
              <a:t>Two flavour </a:t>
            </a:r>
            <a:r>
              <a:rPr lang="en-GB" err="1"/>
              <a:t>osc</a:t>
            </a:r>
            <a:r>
              <a:rPr lang="en-GB"/>
              <a:t> formula to give an idea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8295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86B131-5B24-F8C7-36FF-345E1D8D1D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F5B539-3836-12E5-B83F-4870CC0906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E2A1B79-2482-ABC2-5CB2-17D7E672AB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CERN talk: go through all of this, but obviously no full matrix. </a:t>
            </a:r>
          </a:p>
          <a:p>
            <a:endParaRPr lang="en-GB"/>
          </a:p>
          <a:p>
            <a:r>
              <a:rPr lang="en-GB"/>
              <a:t>Two flavour </a:t>
            </a:r>
            <a:r>
              <a:rPr lang="en-GB" err="1"/>
              <a:t>osc</a:t>
            </a:r>
            <a:r>
              <a:rPr lang="en-GB"/>
              <a:t> formula to give an idea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BAA85D-AAE2-F1DD-865B-F138D8C276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5875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95428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Draw one extra case, not three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4936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Just show arrows for Delta m^2, do show ordering but keep it short</a:t>
            </a:r>
          </a:p>
          <a:p>
            <a:endParaRPr lang="en-GB"/>
          </a:p>
          <a:p>
            <a:r>
              <a:rPr lang="en-GB"/>
              <a:t>If I need more time, can drop these explanations and swap to just leaning on the 2 flavour formula.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6193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Just show arrows for Delta m^2, do show ordering but keep it short</a:t>
            </a:r>
          </a:p>
          <a:p>
            <a:endParaRPr lang="en-GB"/>
          </a:p>
          <a:p>
            <a:r>
              <a:rPr lang="en-GB"/>
              <a:t>If I need more time, can drop these explanations and swap to just leaning on the 2 flavour formula.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73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Just show arrows for mixing angle</a:t>
            </a:r>
          </a:p>
          <a:p>
            <a:endParaRPr lang="en-GB"/>
          </a:p>
          <a:p>
            <a:r>
              <a:rPr lang="en-GB"/>
              <a:t>DO summarise parameters but don’t write matrix.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13252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Just show arrows for mixing angle</a:t>
            </a:r>
          </a:p>
          <a:p>
            <a:endParaRPr lang="en-GB"/>
          </a:p>
          <a:p>
            <a:r>
              <a:rPr lang="en-GB"/>
              <a:t>DO summarise parameters but don’t write matrix.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97221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Just show arrows for mixing angle</a:t>
            </a:r>
          </a:p>
          <a:p>
            <a:endParaRPr lang="en-GB"/>
          </a:p>
          <a:p>
            <a:r>
              <a:rPr lang="en-GB"/>
              <a:t>DO summarise parameters but don’t write matrix.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61513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9105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368924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889146-C9A2-110D-D483-1822240A9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587264-9E8B-30A2-2138-6EDCED94BA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9D5B17C-D811-E09C-79ED-5C32228918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11016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2969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77578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40367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678539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391688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79570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Build the diagram as we build the spectra and formulae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36998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Build the diagram as we build the spectra and formulae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36488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Build the diagram as we build the spectra and formulae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2669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55669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19733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047897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557276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252319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510536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Only write what we want to know. </a:t>
            </a:r>
          </a:p>
          <a:p>
            <a:endParaRPr lang="en-GB"/>
          </a:p>
          <a:p>
            <a:r>
              <a:rPr lang="en-GB"/>
              <a:t>But stress how far we’ve come since 2016 (maybe one example)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174659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785244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30872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0132010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1369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401065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Find a quick way of making this point on the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9578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Find a quick way of making this point on the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364465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Find a quick way of making this point on the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33753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Find a quick way of making this point on the board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764216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757368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Just do </a:t>
            </a:r>
            <a:r>
              <a:rPr lang="en-GB" err="1"/>
              <a:t>numu</a:t>
            </a:r>
            <a:r>
              <a:rPr lang="en-GB"/>
              <a:t> and </a:t>
            </a:r>
            <a:r>
              <a:rPr lang="en-GB" err="1"/>
              <a:t>nue</a:t>
            </a:r>
            <a:r>
              <a:rPr lang="en-GB"/>
              <a:t> (no anu), just do approx. Just show total </a:t>
            </a:r>
            <a:r>
              <a:rPr lang="en-GB" err="1"/>
              <a:t>syst</a:t>
            </a:r>
            <a:r>
              <a:rPr lang="en-GB"/>
              <a:t> under current and future.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646138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Just do </a:t>
            </a:r>
            <a:r>
              <a:rPr lang="en-GB" err="1"/>
              <a:t>numu</a:t>
            </a:r>
            <a:r>
              <a:rPr lang="en-GB"/>
              <a:t> and </a:t>
            </a:r>
            <a:r>
              <a:rPr lang="en-GB" err="1"/>
              <a:t>nue</a:t>
            </a:r>
            <a:r>
              <a:rPr lang="en-GB"/>
              <a:t> (no anu), just do approx. Just show total </a:t>
            </a:r>
            <a:r>
              <a:rPr lang="en-GB" err="1"/>
              <a:t>syst</a:t>
            </a:r>
            <a:r>
              <a:rPr lang="en-GB"/>
              <a:t> under current and future.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807535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Mention link to 0nubb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9932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8EE93-A864-C9E7-F6F0-9B2B956CCE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77AFC16-99E4-5780-ED80-82636A641B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3D8DD0-A4B8-3639-6A04-B0C27788A89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Mention link to 0nubb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344DE0-E868-2FF2-F129-95B8DDACC1B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68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008413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6019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113042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6804B-B451-41D4-830D-4D4E8643C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06CF24-4CA4-6CD6-86AA-EF66C77FE3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4A723E2-EDF8-8DAC-F821-35F70FE35F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Mention link to 0nubb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D7B5E0-B06D-C593-E71C-2B03B1E4B5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985504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096853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924936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830208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777603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641046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6596868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635246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882338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79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3318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80454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80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95256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81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047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/>
          <a:lstStyle/>
          <a:p>
            <a:fld id="{42589689-230F-4F3A-804A-501CC08AE9B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921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Stephen Dolan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EP-NU Neutrino Lectures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649441" y="6478736"/>
            <a:ext cx="21336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29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Stephen Dolan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EP-NU Neutrino Lectures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745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Stephen Dolan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EP-NU Neutrino Lectures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1077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724128" y="6478736"/>
            <a:ext cx="21336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84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Stephen Dolan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EP-NU Neutrino Lectures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3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Stephen Dolan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EP-NU Neutrino Lectures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743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Stephen Dolan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EP-NU Neutrino Lectures 2025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6963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Stephen Dolan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EP-NU Neutrino Lectures 2025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404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Stephen Dolan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EP-NU Neutrino Lectures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1809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Stephen Dolan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EP-NU Neutrino Lectures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33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Stephen Dolan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EP-NU Neutrino Lectures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376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7584" y="6466188"/>
            <a:ext cx="9180512" cy="4012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8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Stephen Dolan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873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EP-NU Neutrino Lectures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4128" y="64787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2E8FB94-C506-4AE9-94D2-099ADCD1E23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6536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ictp-saifr.org/wp-content/uploads/2014/08/INSS-2015-Lectures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0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1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42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51.png"/><Relationship Id="rId9" Type="http://schemas.openxmlformats.org/officeDocument/2006/relationships/image" Target="../media/image43.ti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44.jpe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6.png"/><Relationship Id="rId5" Type="http://schemas.openxmlformats.org/officeDocument/2006/relationships/image" Target="../media/image47.png"/><Relationship Id="rId10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43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44.jpe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6.png"/><Relationship Id="rId5" Type="http://schemas.openxmlformats.org/officeDocument/2006/relationships/image" Target="../media/image47.png"/><Relationship Id="rId10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43.ti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44.jpe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11" Type="http://schemas.openxmlformats.org/officeDocument/2006/relationships/image" Target="../media/image56.png"/><Relationship Id="rId5" Type="http://schemas.openxmlformats.org/officeDocument/2006/relationships/image" Target="../media/image47.png"/><Relationship Id="rId10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43.t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52.png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5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4.png"/><Relationship Id="rId11" Type="http://schemas.openxmlformats.org/officeDocument/2006/relationships/image" Target="../media/image69.png"/><Relationship Id="rId5" Type="http://schemas.openxmlformats.org/officeDocument/2006/relationships/image" Target="../media/image63.png"/><Relationship Id="rId10" Type="http://schemas.openxmlformats.org/officeDocument/2006/relationships/image" Target="../media/image68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59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9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10" Type="http://schemas.openxmlformats.org/officeDocument/2006/relationships/image" Target="../media/image65.png"/><Relationship Id="rId4" Type="http://schemas.openxmlformats.org/officeDocument/2006/relationships/image" Target="../media/image71.png"/><Relationship Id="rId9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9.png"/><Relationship Id="rId7" Type="http://schemas.openxmlformats.org/officeDocument/2006/relationships/image" Target="../media/image60.png"/><Relationship Id="rId12" Type="http://schemas.openxmlformats.org/officeDocument/2006/relationships/image" Target="../media/image8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11" Type="http://schemas.openxmlformats.org/officeDocument/2006/relationships/image" Target="../media/image79.png"/><Relationship Id="rId5" Type="http://schemas.openxmlformats.org/officeDocument/2006/relationships/image" Target="../media/image72.png"/><Relationship Id="rId10" Type="http://schemas.openxmlformats.org/officeDocument/2006/relationships/image" Target="../media/image65.png"/><Relationship Id="rId4" Type="http://schemas.openxmlformats.org/officeDocument/2006/relationships/image" Target="../media/image71.png"/><Relationship Id="rId9" Type="http://schemas.openxmlformats.org/officeDocument/2006/relationships/image" Target="../media/image7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71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png"/><Relationship Id="rId5" Type="http://schemas.openxmlformats.org/officeDocument/2006/relationships/image" Target="../media/image61.png"/><Relationship Id="rId10" Type="http://schemas.openxmlformats.org/officeDocument/2006/relationships/image" Target="../media/image65.png"/><Relationship Id="rId4" Type="http://schemas.openxmlformats.org/officeDocument/2006/relationships/image" Target="../media/image60.png"/><Relationship Id="rId9" Type="http://schemas.openxmlformats.org/officeDocument/2006/relationships/hyperlink" Target="https://indico.stfc.ac.uk/event/227/attachments/422/695/RALSeminar20201117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71.jpe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71.jpeg"/><Relationship Id="rId7" Type="http://schemas.openxmlformats.org/officeDocument/2006/relationships/image" Target="../media/image87.png"/><Relationship Id="rId12" Type="http://schemas.openxmlformats.org/officeDocument/2006/relationships/image" Target="../media/image8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6.png"/><Relationship Id="rId11" Type="http://schemas.openxmlformats.org/officeDocument/2006/relationships/image" Target="../media/image82.png"/><Relationship Id="rId5" Type="http://schemas.openxmlformats.org/officeDocument/2006/relationships/image" Target="../media/image76.png"/><Relationship Id="rId10" Type="http://schemas.openxmlformats.org/officeDocument/2006/relationships/image" Target="../media/image78.png"/><Relationship Id="rId4" Type="http://schemas.openxmlformats.org/officeDocument/2006/relationships/image" Target="../media/image75.png"/><Relationship Id="rId9" Type="http://schemas.openxmlformats.org/officeDocument/2006/relationships/image" Target="../media/image89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71.jpeg"/><Relationship Id="rId7" Type="http://schemas.openxmlformats.org/officeDocument/2006/relationships/image" Target="../media/image88.png"/><Relationship Id="rId12" Type="http://schemas.openxmlformats.org/officeDocument/2006/relationships/image" Target="../media/image5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11" Type="http://schemas.openxmlformats.org/officeDocument/2006/relationships/image" Target="../media/image50.png"/><Relationship Id="rId5" Type="http://schemas.openxmlformats.org/officeDocument/2006/relationships/image" Target="../media/image86.png"/><Relationship Id="rId10" Type="http://schemas.openxmlformats.org/officeDocument/2006/relationships/image" Target="../media/image46.png"/><Relationship Id="rId4" Type="http://schemas.openxmlformats.org/officeDocument/2006/relationships/image" Target="../media/image76.png"/><Relationship Id="rId9" Type="http://schemas.openxmlformats.org/officeDocument/2006/relationships/image" Target="../media/image84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92.jpeg"/><Relationship Id="rId3" Type="http://schemas.openxmlformats.org/officeDocument/2006/relationships/image" Target="../media/image71.jpeg"/><Relationship Id="rId7" Type="http://schemas.openxmlformats.org/officeDocument/2006/relationships/image" Target="../media/image88.png"/><Relationship Id="rId12" Type="http://schemas.openxmlformats.org/officeDocument/2006/relationships/image" Target="../media/image9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11" Type="http://schemas.openxmlformats.org/officeDocument/2006/relationships/image" Target="../media/image83.png"/><Relationship Id="rId5" Type="http://schemas.openxmlformats.org/officeDocument/2006/relationships/image" Target="../media/image86.png"/><Relationship Id="rId10" Type="http://schemas.openxmlformats.org/officeDocument/2006/relationships/image" Target="../media/image90.png"/><Relationship Id="rId4" Type="http://schemas.openxmlformats.org/officeDocument/2006/relationships/image" Target="../media/image76.png"/><Relationship Id="rId9" Type="http://schemas.openxmlformats.org/officeDocument/2006/relationships/image" Target="../media/image85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71.jpeg"/><Relationship Id="rId7" Type="http://schemas.openxmlformats.org/officeDocument/2006/relationships/image" Target="../media/image88.png"/><Relationship Id="rId12" Type="http://schemas.openxmlformats.org/officeDocument/2006/relationships/image" Target="../media/image100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11" Type="http://schemas.openxmlformats.org/officeDocument/2006/relationships/image" Target="../media/image99.png"/><Relationship Id="rId5" Type="http://schemas.openxmlformats.org/officeDocument/2006/relationships/image" Target="../media/image86.png"/><Relationship Id="rId10" Type="http://schemas.openxmlformats.org/officeDocument/2006/relationships/image" Target="../media/image93.png"/><Relationship Id="rId4" Type="http://schemas.openxmlformats.org/officeDocument/2006/relationships/image" Target="../media/image76.png"/><Relationship Id="rId9" Type="http://schemas.openxmlformats.org/officeDocument/2006/relationships/image" Target="../media/image85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101.png"/><Relationship Id="rId3" Type="http://schemas.openxmlformats.org/officeDocument/2006/relationships/image" Target="../media/image71.jpeg"/><Relationship Id="rId7" Type="http://schemas.openxmlformats.org/officeDocument/2006/relationships/image" Target="../media/image88.png"/><Relationship Id="rId12" Type="http://schemas.openxmlformats.org/officeDocument/2006/relationships/image" Target="../media/image10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11" Type="http://schemas.openxmlformats.org/officeDocument/2006/relationships/image" Target="../media/image99.png"/><Relationship Id="rId5" Type="http://schemas.openxmlformats.org/officeDocument/2006/relationships/image" Target="../media/image86.png"/><Relationship Id="rId10" Type="http://schemas.openxmlformats.org/officeDocument/2006/relationships/image" Target="../media/image93.png"/><Relationship Id="rId4" Type="http://schemas.openxmlformats.org/officeDocument/2006/relationships/image" Target="../media/image76.png"/><Relationship Id="rId9" Type="http://schemas.openxmlformats.org/officeDocument/2006/relationships/image" Target="../media/image85.png"/><Relationship Id="rId14" Type="http://schemas.openxmlformats.org/officeDocument/2006/relationships/image" Target="../media/image102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13" Type="http://schemas.openxmlformats.org/officeDocument/2006/relationships/image" Target="../media/image101.png"/><Relationship Id="rId18" Type="http://schemas.openxmlformats.org/officeDocument/2006/relationships/image" Target="../media/image106.png"/><Relationship Id="rId3" Type="http://schemas.openxmlformats.org/officeDocument/2006/relationships/image" Target="../media/image71.jpeg"/><Relationship Id="rId21" Type="http://schemas.openxmlformats.org/officeDocument/2006/relationships/image" Target="../media/image109.png"/><Relationship Id="rId7" Type="http://schemas.openxmlformats.org/officeDocument/2006/relationships/image" Target="../media/image88.png"/><Relationship Id="rId12" Type="http://schemas.openxmlformats.org/officeDocument/2006/relationships/image" Target="../media/image100.png"/><Relationship Id="rId17" Type="http://schemas.openxmlformats.org/officeDocument/2006/relationships/image" Target="../media/image105.png"/><Relationship Id="rId2" Type="http://schemas.openxmlformats.org/officeDocument/2006/relationships/notesSlide" Target="../notesSlides/notesSlide48.xml"/><Relationship Id="rId16" Type="http://schemas.openxmlformats.org/officeDocument/2006/relationships/image" Target="../media/image104.png"/><Relationship Id="rId20" Type="http://schemas.openxmlformats.org/officeDocument/2006/relationships/image" Target="../media/image10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7.png"/><Relationship Id="rId11" Type="http://schemas.openxmlformats.org/officeDocument/2006/relationships/image" Target="../media/image99.png"/><Relationship Id="rId5" Type="http://schemas.openxmlformats.org/officeDocument/2006/relationships/image" Target="../media/image86.png"/><Relationship Id="rId15" Type="http://schemas.openxmlformats.org/officeDocument/2006/relationships/image" Target="../media/image94.png"/><Relationship Id="rId23" Type="http://schemas.openxmlformats.org/officeDocument/2006/relationships/image" Target="../media/image96.png"/><Relationship Id="rId10" Type="http://schemas.openxmlformats.org/officeDocument/2006/relationships/image" Target="../media/image93.png"/><Relationship Id="rId19" Type="http://schemas.openxmlformats.org/officeDocument/2006/relationships/image" Target="../media/image95.png"/><Relationship Id="rId4" Type="http://schemas.openxmlformats.org/officeDocument/2006/relationships/image" Target="../media/image76.png"/><Relationship Id="rId9" Type="http://schemas.openxmlformats.org/officeDocument/2006/relationships/image" Target="../media/image85.png"/><Relationship Id="rId14" Type="http://schemas.openxmlformats.org/officeDocument/2006/relationships/image" Target="../media/image102.png"/><Relationship Id="rId22" Type="http://schemas.openxmlformats.org/officeDocument/2006/relationships/image" Target="../media/image110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13" Type="http://schemas.openxmlformats.org/officeDocument/2006/relationships/image" Target="../media/image101.png"/><Relationship Id="rId18" Type="http://schemas.openxmlformats.org/officeDocument/2006/relationships/image" Target="../media/image98.png"/><Relationship Id="rId3" Type="http://schemas.openxmlformats.org/officeDocument/2006/relationships/image" Target="../media/image99.png"/><Relationship Id="rId7" Type="http://schemas.openxmlformats.org/officeDocument/2006/relationships/image" Target="../media/image71.jpeg"/><Relationship Id="rId12" Type="http://schemas.openxmlformats.org/officeDocument/2006/relationships/image" Target="../media/image89.png"/><Relationship Id="rId17" Type="http://schemas.openxmlformats.org/officeDocument/2006/relationships/image" Target="../media/image97.png"/><Relationship Id="rId2" Type="http://schemas.openxmlformats.org/officeDocument/2006/relationships/notesSlide" Target="../notesSlides/notesSlide49.xml"/><Relationship Id="rId16" Type="http://schemas.openxmlformats.org/officeDocument/2006/relationships/image" Target="../media/image109.png"/><Relationship Id="rId20" Type="http://schemas.openxmlformats.org/officeDocument/2006/relationships/image" Target="../media/image11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5.png"/><Relationship Id="rId11" Type="http://schemas.openxmlformats.org/officeDocument/2006/relationships/image" Target="../media/image88.png"/><Relationship Id="rId5" Type="http://schemas.openxmlformats.org/officeDocument/2006/relationships/image" Target="../media/image93.png"/><Relationship Id="rId15" Type="http://schemas.openxmlformats.org/officeDocument/2006/relationships/image" Target="../media/image112.png"/><Relationship Id="rId10" Type="http://schemas.openxmlformats.org/officeDocument/2006/relationships/image" Target="../media/image87.png"/><Relationship Id="rId19" Type="http://schemas.openxmlformats.org/officeDocument/2006/relationships/image" Target="../media/image103.png"/><Relationship Id="rId4" Type="http://schemas.openxmlformats.org/officeDocument/2006/relationships/image" Target="../media/image100.png"/><Relationship Id="rId9" Type="http://schemas.openxmlformats.org/officeDocument/2006/relationships/image" Target="../media/image86.png"/><Relationship Id="rId14" Type="http://schemas.openxmlformats.org/officeDocument/2006/relationships/image" Target="../media/image10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7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1.png"/><Relationship Id="rId4" Type="http://schemas.openxmlformats.org/officeDocument/2006/relationships/image" Target="../media/image10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1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1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124.png"/><Relationship Id="rId7" Type="http://schemas.openxmlformats.org/officeDocument/2006/relationships/image" Target="../media/image6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57.png"/><Relationship Id="rId4" Type="http://schemas.openxmlformats.org/officeDocument/2006/relationships/image" Target="../media/image121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7" Type="http://schemas.openxmlformats.org/officeDocument/2006/relationships/image" Target="../media/image120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8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png"/><Relationship Id="rId3" Type="http://schemas.openxmlformats.org/officeDocument/2006/relationships/image" Target="../media/image94.png"/><Relationship Id="rId7" Type="http://schemas.openxmlformats.org/officeDocument/2006/relationships/image" Target="../media/image134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7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image" Target="../media/image127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5.png"/><Relationship Id="rId5" Type="http://schemas.openxmlformats.org/officeDocument/2006/relationships/image" Target="../media/image134.png"/><Relationship Id="rId4" Type="http://schemas.openxmlformats.org/officeDocument/2006/relationships/image" Target="../media/image128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ijclab.in2p3.fr/event/8021/contributions/29779/attachments/21332/29996/JCoelho_20230704_SFP.pdf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xiv.org/abs/2008.01088" TargetMode="External"/><Relationship Id="rId5" Type="http://schemas.openxmlformats.org/officeDocument/2006/relationships/image" Target="../media/image130.png"/><Relationship Id="rId4" Type="http://schemas.openxmlformats.org/officeDocument/2006/relationships/hyperlink" Target="https://indico.ijclab.in2p3.fr/event/8021/contributions/29779/attachments/21332/29996/JCoelho_20230704_SFP.pdf" TargetMode="Externa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7" Type="http://schemas.openxmlformats.org/officeDocument/2006/relationships/image" Target="../media/image130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xiv.org/abs/2008.01088" TargetMode="External"/><Relationship Id="rId5" Type="http://schemas.openxmlformats.org/officeDocument/2006/relationships/image" Target="../media/image131.png"/><Relationship Id="rId4" Type="http://schemas.openxmlformats.org/officeDocument/2006/relationships/hyperlink" Target="https://indico.ijclab.in2p3.fr/event/8021/contributions/29779/attachments/21332/29996/JCoelho_20230704_SFP.pdf" TargetMode="External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01.png"/><Relationship Id="rId7" Type="http://schemas.openxmlformats.org/officeDocument/2006/relationships/image" Target="../media/image133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2.png"/><Relationship Id="rId5" Type="http://schemas.openxmlformats.org/officeDocument/2006/relationships/image" Target="../media/image139.png"/><Relationship Id="rId4" Type="http://schemas.openxmlformats.org/officeDocument/2006/relationships/image" Target="../media/image102.png"/><Relationship Id="rId9" Type="http://schemas.openxmlformats.org/officeDocument/2006/relationships/image" Target="../media/image143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png"/><Relationship Id="rId3" Type="http://schemas.openxmlformats.org/officeDocument/2006/relationships/image" Target="../media/image101.png"/><Relationship Id="rId7" Type="http://schemas.openxmlformats.org/officeDocument/2006/relationships/image" Target="../media/image143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8.jpeg"/><Relationship Id="rId5" Type="http://schemas.openxmlformats.org/officeDocument/2006/relationships/image" Target="../media/image137.png"/><Relationship Id="rId10" Type="http://schemas.openxmlformats.org/officeDocument/2006/relationships/image" Target="../media/image133.png"/><Relationship Id="rId4" Type="http://schemas.openxmlformats.org/officeDocument/2006/relationships/image" Target="../media/image102.png"/><Relationship Id="rId9" Type="http://schemas.openxmlformats.org/officeDocument/2006/relationships/image" Target="../media/image132.png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6.png"/><Relationship Id="rId3" Type="http://schemas.openxmlformats.org/officeDocument/2006/relationships/image" Target="../media/image101.png"/><Relationship Id="rId7" Type="http://schemas.openxmlformats.org/officeDocument/2006/relationships/image" Target="../media/image143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8.jpeg"/><Relationship Id="rId11" Type="http://schemas.openxmlformats.org/officeDocument/2006/relationships/image" Target="../media/image140.png"/><Relationship Id="rId5" Type="http://schemas.openxmlformats.org/officeDocument/2006/relationships/image" Target="../media/image137.png"/><Relationship Id="rId10" Type="http://schemas.openxmlformats.org/officeDocument/2006/relationships/image" Target="../media/image133.png"/><Relationship Id="rId4" Type="http://schemas.openxmlformats.org/officeDocument/2006/relationships/image" Target="../media/image102.png"/><Relationship Id="rId9" Type="http://schemas.openxmlformats.org/officeDocument/2006/relationships/image" Target="../media/image132.png"/></Relationships>
</file>

<file path=ppt/slides/_rels/slide6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140.png"/><Relationship Id="rId7" Type="http://schemas.openxmlformats.org/officeDocument/2006/relationships/image" Target="../media/image101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3.png"/><Relationship Id="rId11" Type="http://schemas.openxmlformats.org/officeDocument/2006/relationships/image" Target="../media/image133.png"/><Relationship Id="rId5" Type="http://schemas.openxmlformats.org/officeDocument/2006/relationships/image" Target="../media/image138.jpeg"/><Relationship Id="rId10" Type="http://schemas.openxmlformats.org/officeDocument/2006/relationships/image" Target="../media/image132.png"/><Relationship Id="rId4" Type="http://schemas.openxmlformats.org/officeDocument/2006/relationships/image" Target="../media/image137.png"/><Relationship Id="rId9" Type="http://schemas.openxmlformats.org/officeDocument/2006/relationships/image" Target="../media/image146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3.jpeg"/><Relationship Id="rId4" Type="http://schemas.openxmlformats.org/officeDocument/2006/relationships/image" Target="../media/image142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2.png"/><Relationship Id="rId5" Type="http://schemas.openxmlformats.org/officeDocument/2006/relationships/image" Target="../media/image145.png"/><Relationship Id="rId4" Type="http://schemas.openxmlformats.org/officeDocument/2006/relationships/image" Target="../media/image144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phys.vt.edu/event/21/contributions/315/attachments/263/313/Perdue-INSS2012-NuXS-L1-v2.pdf" TargetMode="External"/><Relationship Id="rId5" Type="http://schemas.openxmlformats.org/officeDocument/2006/relationships/image" Target="../media/image155.png"/><Relationship Id="rId4" Type="http://schemas.openxmlformats.org/officeDocument/2006/relationships/image" Target="../media/image149.png"/></Relationships>
</file>

<file path=ppt/slides/_rels/slide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3" Type="http://schemas.openxmlformats.org/officeDocument/2006/relationships/image" Target="../media/image156.png"/><Relationship Id="rId7" Type="http://schemas.openxmlformats.org/officeDocument/2006/relationships/image" Target="../media/image160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image" Target="../media/image156.png"/><Relationship Id="rId7" Type="http://schemas.openxmlformats.org/officeDocument/2006/relationships/image" Target="../media/image161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2.png"/><Relationship Id="rId5" Type="http://schemas.openxmlformats.org/officeDocument/2006/relationships/image" Target="../media/image160.png"/><Relationship Id="rId4" Type="http://schemas.openxmlformats.org/officeDocument/2006/relationships/image" Target="../media/image157.png"/><Relationship Id="rId9" Type="http://schemas.openxmlformats.org/officeDocument/2006/relationships/image" Target="../media/image159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png"/><Relationship Id="rId3" Type="http://schemas.openxmlformats.org/officeDocument/2006/relationships/image" Target="../media/image156.png"/><Relationship Id="rId7" Type="http://schemas.openxmlformats.org/officeDocument/2006/relationships/image" Target="../media/image161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3.png"/><Relationship Id="rId5" Type="http://schemas.openxmlformats.org/officeDocument/2006/relationships/image" Target="../media/image160.png"/><Relationship Id="rId4" Type="http://schemas.openxmlformats.org/officeDocument/2006/relationships/image" Target="../media/image157.png"/><Relationship Id="rId9" Type="http://schemas.openxmlformats.org/officeDocument/2006/relationships/image" Target="../media/image159.pn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1.png"/><Relationship Id="rId13" Type="http://schemas.openxmlformats.org/officeDocument/2006/relationships/image" Target="../media/image168.png"/><Relationship Id="rId3" Type="http://schemas.openxmlformats.org/officeDocument/2006/relationships/image" Target="../media/image156.png"/><Relationship Id="rId7" Type="http://schemas.openxmlformats.org/officeDocument/2006/relationships/image" Target="../media/image164.png"/><Relationship Id="rId12" Type="http://schemas.openxmlformats.org/officeDocument/2006/relationships/image" Target="../media/image167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3.png"/><Relationship Id="rId11" Type="http://schemas.openxmlformats.org/officeDocument/2006/relationships/image" Target="../media/image166.png"/><Relationship Id="rId5" Type="http://schemas.openxmlformats.org/officeDocument/2006/relationships/image" Target="../media/image160.png"/><Relationship Id="rId15" Type="http://schemas.openxmlformats.org/officeDocument/2006/relationships/image" Target="../media/image159.png"/><Relationship Id="rId10" Type="http://schemas.openxmlformats.org/officeDocument/2006/relationships/image" Target="../media/image158.png"/><Relationship Id="rId4" Type="http://schemas.openxmlformats.org/officeDocument/2006/relationships/image" Target="../media/image157.png"/><Relationship Id="rId9" Type="http://schemas.openxmlformats.org/officeDocument/2006/relationships/image" Target="../media/image165.png"/><Relationship Id="rId14" Type="http://schemas.openxmlformats.org/officeDocument/2006/relationships/image" Target="../media/image169.png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7.png"/><Relationship Id="rId13" Type="http://schemas.openxmlformats.org/officeDocument/2006/relationships/image" Target="../media/image159.png"/><Relationship Id="rId3" Type="http://schemas.openxmlformats.org/officeDocument/2006/relationships/image" Target="../media/image161.png"/><Relationship Id="rId7" Type="http://schemas.openxmlformats.org/officeDocument/2006/relationships/image" Target="../media/image158.png"/><Relationship Id="rId12" Type="http://schemas.openxmlformats.org/officeDocument/2006/relationships/image" Target="../media/image170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7.png"/><Relationship Id="rId11" Type="http://schemas.openxmlformats.org/officeDocument/2006/relationships/image" Target="../media/image163.png"/><Relationship Id="rId5" Type="http://schemas.openxmlformats.org/officeDocument/2006/relationships/image" Target="../media/image156.png"/><Relationship Id="rId15" Type="http://schemas.openxmlformats.org/officeDocument/2006/relationships/image" Target="../media/image168.png"/><Relationship Id="rId10" Type="http://schemas.openxmlformats.org/officeDocument/2006/relationships/image" Target="../media/image169.png"/><Relationship Id="rId4" Type="http://schemas.openxmlformats.org/officeDocument/2006/relationships/image" Target="../media/image165.png"/><Relationship Id="rId9" Type="http://schemas.openxmlformats.org/officeDocument/2006/relationships/image" Target="../media/image160.png"/><Relationship Id="rId14" Type="http://schemas.openxmlformats.org/officeDocument/2006/relationships/image" Target="../media/image16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gif"/><Relationship Id="rId7" Type="http://schemas.openxmlformats.org/officeDocument/2006/relationships/image" Target="../media/image161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0.png"/><Relationship Id="rId5" Type="http://schemas.openxmlformats.org/officeDocument/2006/relationships/image" Target="../media/image173.png"/><Relationship Id="rId4" Type="http://schemas.openxmlformats.org/officeDocument/2006/relationships/image" Target="../media/image172.png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7.png"/><Relationship Id="rId3" Type="http://schemas.openxmlformats.org/officeDocument/2006/relationships/image" Target="../media/image148.gif"/><Relationship Id="rId7" Type="http://schemas.openxmlformats.org/officeDocument/2006/relationships/image" Target="../media/image176.png"/><Relationship Id="rId12" Type="http://schemas.openxmlformats.org/officeDocument/2006/relationships/image" Target="../media/image165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3.png"/><Relationship Id="rId11" Type="http://schemas.openxmlformats.org/officeDocument/2006/relationships/image" Target="../media/image161.png"/><Relationship Id="rId5" Type="http://schemas.openxmlformats.org/officeDocument/2006/relationships/image" Target="../media/image172.png"/><Relationship Id="rId10" Type="http://schemas.openxmlformats.org/officeDocument/2006/relationships/image" Target="../media/image150.png"/><Relationship Id="rId4" Type="http://schemas.openxmlformats.org/officeDocument/2006/relationships/image" Target="../media/image151.png"/><Relationship Id="rId9" Type="http://schemas.openxmlformats.org/officeDocument/2006/relationships/image" Target="../media/image17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C7D50F-BCB7-4A53-610B-4355939C1BD1}"/>
              </a:ext>
            </a:extLst>
          </p:cNvPr>
          <p:cNvSpPr txBox="1"/>
          <p:nvPr/>
        </p:nvSpPr>
        <p:spPr>
          <a:xfrm>
            <a:off x="-139699" y="4152919"/>
            <a:ext cx="9058014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2952323"/>
            <a:r>
              <a:rPr lang="en-GB" sz="2400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Stephen Dolan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1069D2B-DB8F-5168-DDE3-5941C99BC8DC}"/>
              </a:ext>
            </a:extLst>
          </p:cNvPr>
          <p:cNvSpPr/>
          <p:nvPr/>
        </p:nvSpPr>
        <p:spPr>
          <a:xfrm>
            <a:off x="2747673" y="4591933"/>
            <a:ext cx="32832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2952323"/>
            <a:r>
              <a:rPr lang="en-GB" sz="1600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stephen.joseph.dolan@cern.ch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E51BB1-C9D5-0DF0-F6DC-40558A085CD7}"/>
              </a:ext>
            </a:extLst>
          </p:cNvPr>
          <p:cNvSpPr txBox="1"/>
          <p:nvPr/>
        </p:nvSpPr>
        <p:spPr>
          <a:xfrm>
            <a:off x="755703" y="1391917"/>
            <a:ext cx="7632595" cy="130035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2952323"/>
            <a:r>
              <a:rPr lang="en-GB" sz="34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discovery of the neutrino and an introduction to oscillations</a:t>
            </a:r>
          </a:p>
          <a:p>
            <a:pPr algn="ctr" defTabSz="2952323"/>
            <a:endParaRPr lang="en-GB" sz="1050" i="1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</p:txBody>
      </p:sp>
      <p:pic>
        <p:nvPicPr>
          <p:cNvPr id="8" name="Picture 7" descr="CERN logo">
            <a:extLst>
              <a:ext uri="{FF2B5EF4-FFF2-40B4-BE49-F238E27FC236}">
                <a16:creationId xmlns:a16="http://schemas.microsoft.com/office/drawing/2014/main" id="{39CF521D-1B52-73B0-6465-D92B97F7E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3" y="3626205"/>
            <a:ext cx="1806291" cy="1779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C147011-454F-C078-2DE5-D943A07F8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D3C4B09-8BA4-D54C-AFFF-499D0F39BC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5" t="20651" r="3912" b="12220"/>
          <a:stretch/>
        </p:blipFill>
        <p:spPr bwMode="auto">
          <a:xfrm>
            <a:off x="389446" y="3626205"/>
            <a:ext cx="1775864" cy="1850499"/>
          </a:xfrm>
          <a:prstGeom prst="ellipse">
            <a:avLst/>
          </a:prstGeom>
          <a:ln w="0"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3793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The Weak Interaction (1932)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980728"/>
            <a:ext cx="1457722" cy="23036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08758" y="980728"/>
                <a:ext cx="7027538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Enrico Fermi takes Pauli seriously, naming this new particle “neutrino” (little neutral one) and constructing a theory of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decay 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58" y="980728"/>
                <a:ext cx="7027538" cy="1200329"/>
              </a:xfrm>
              <a:prstGeom prst="rect">
                <a:avLst/>
              </a:prstGeom>
              <a:blipFill>
                <a:blip r:embed="rId4"/>
                <a:stretch>
                  <a:fillRect l="-1127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1328" y="2605656"/>
            <a:ext cx="2711574" cy="26339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1328" y="5160468"/>
            <a:ext cx="4419997" cy="109555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95536" y="2384258"/>
                <a:ext cx="4507258" cy="33239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 defTabSz="2952323">
                  <a:buFont typeface="Courier New" panose="02070309020205020404" pitchFamily="49" charset="0"/>
                  <a:buChar char="o"/>
                </a:pPr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He constructs a new fundamental interaction analogous to EM but with a different strength </a:t>
                </a:r>
              </a:p>
              <a:p>
                <a:pPr marL="354013" indent="-354013" defTabSz="2952323">
                  <a:buFont typeface="Courier New" panose="02070309020205020404" pitchFamily="49" charset="0"/>
                  <a:buChar char="o"/>
                </a:pPr>
                <a:endParaRPr lang="en-GB" sz="16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Courier New" panose="02070309020205020404" pitchFamily="49" charset="0"/>
                  <a:buChar char="o"/>
                </a:pPr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His theory also predicts neutrino interaction cross sections</a:t>
                </a:r>
              </a:p>
              <a:p>
                <a:pPr marL="354013" indent="-354013" defTabSz="2952323">
                  <a:buFont typeface="Courier New" panose="02070309020205020404" pitchFamily="49" charset="0"/>
                  <a:buChar char="o"/>
                </a:pPr>
                <a:endParaRPr lang="en-GB" sz="14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Courier New" panose="02070309020205020404" pitchFamily="49" charset="0"/>
                  <a:buChar char="o"/>
                </a:pPr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strength of the interaction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can be tuned using </a:t>
                </a:r>
                <a14:m>
                  <m:oMath xmlns:m="http://schemas.openxmlformats.org/officeDocument/2006/math">
                    <m:r>
                      <a:rPr lang="en-GB" sz="20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decay data 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2384258"/>
                <a:ext cx="4507258" cy="3323987"/>
              </a:xfrm>
              <a:prstGeom prst="rect">
                <a:avLst/>
              </a:prstGeom>
              <a:blipFill>
                <a:blip r:embed="rId7"/>
                <a:stretch>
                  <a:fillRect l="-1353" t="-9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4958492" y="2135266"/>
            <a:ext cx="24561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/>
              <a:t>Z. Physik, 88, 161 (1934)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F19DAD-6AAC-CB3F-56E3-2E69F0198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431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The Weak Interaction (1932)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980728"/>
            <a:ext cx="1457722" cy="23036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-2084" y="980728"/>
                <a:ext cx="702753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theory can tell us the cross section for a neutrino from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decay to interact: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84" y="980728"/>
                <a:ext cx="7027538" cy="830997"/>
              </a:xfrm>
              <a:prstGeom prst="rect">
                <a:avLst/>
              </a:prstGeom>
              <a:blipFill>
                <a:blip r:embed="rId4"/>
                <a:stretch>
                  <a:fillRect l="-1215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970494" y="1911771"/>
                <a:ext cx="3719223" cy="337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~1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𝑀𝑒𝑉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~ 5×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−44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0494" y="1911771"/>
                <a:ext cx="3719223" cy="337657"/>
              </a:xfrm>
              <a:prstGeom prst="rect">
                <a:avLst/>
              </a:prstGeom>
              <a:blipFill>
                <a:blip r:embed="rId5"/>
                <a:stretch>
                  <a:fillRect l="-328" b="-2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-1" y="2378160"/>
            <a:ext cx="7452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Compared to EM interactions of similar energies: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545470" y="3069492"/>
                <a:ext cx="1843838" cy="3429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−25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5470" y="3069492"/>
                <a:ext cx="1843838" cy="342914"/>
              </a:xfrm>
              <a:prstGeom prst="rect">
                <a:avLst/>
              </a:prstGeom>
              <a:blipFill>
                <a:blip r:embed="rId6"/>
                <a:stretch>
                  <a:fillRect l="-1656" r="-662" b="-19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0" y="3601766"/>
            <a:ext cx="9041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Suggests a ~MeV neutrino’s mean free path in steel to be around 10 light years 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196" y="4622123"/>
            <a:ext cx="9041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Fermi submitted his paper to </a:t>
            </a:r>
            <a:r>
              <a:rPr lang="en-GB" sz="2400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Nature. </a:t>
            </a: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response: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2C0C3A-149D-0956-6859-6FD0B41ED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017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The Weak Interaction (1932)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4328" y="980728"/>
            <a:ext cx="1457722" cy="23036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-2084" y="980728"/>
                <a:ext cx="702753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theory can tell us the cross section for a neutrino from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decay to interact: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84" y="980728"/>
                <a:ext cx="7027538" cy="830997"/>
              </a:xfrm>
              <a:prstGeom prst="rect">
                <a:avLst/>
              </a:prstGeom>
              <a:blipFill>
                <a:blip r:embed="rId4"/>
                <a:stretch>
                  <a:fillRect l="-1215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970494" y="1911771"/>
                <a:ext cx="3719223" cy="337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</m:sub>
                          </m:s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~1 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𝑀𝑒𝑉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~ 5×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−44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0494" y="1911771"/>
                <a:ext cx="3719223" cy="337657"/>
              </a:xfrm>
              <a:prstGeom prst="rect">
                <a:avLst/>
              </a:prstGeom>
              <a:blipFill>
                <a:blip r:embed="rId5"/>
                <a:stretch>
                  <a:fillRect l="-328" b="-2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-1" y="2378160"/>
            <a:ext cx="74523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Compared to EM interactions of similar energies: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545470" y="3069492"/>
                <a:ext cx="1843838" cy="3429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 ~ 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−25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𝑐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5470" y="3069492"/>
                <a:ext cx="1843838" cy="342914"/>
              </a:xfrm>
              <a:prstGeom prst="rect">
                <a:avLst/>
              </a:prstGeom>
              <a:blipFill>
                <a:blip r:embed="rId6"/>
                <a:stretch>
                  <a:fillRect l="-1656" r="-662" b="-196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0" y="3601766"/>
            <a:ext cx="90416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Suggests a ~MeV neutrino’s mean free path in steel to be around 10 light years …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196" y="4622123"/>
            <a:ext cx="9041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Fermi submitted his paper to </a:t>
            </a:r>
            <a:r>
              <a:rPr lang="en-GB" sz="2400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Nature. </a:t>
            </a: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response:</a:t>
            </a:r>
          </a:p>
        </p:txBody>
      </p:sp>
      <p:sp>
        <p:nvSpPr>
          <p:cNvPr id="9" name="Rectangle 8"/>
          <p:cNvSpPr/>
          <p:nvPr/>
        </p:nvSpPr>
        <p:spPr>
          <a:xfrm>
            <a:off x="1689125" y="5224126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/>
              <a:t>“it contains speculations too remote from reality to be of interest to the reader”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D16F0B-F95D-7B29-2B39-CB4919FA2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117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5496" y="0"/>
                <a:ext cx="905949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2952323"/>
                <a:r>
                  <a:rPr lang="en-GB" sz="4800">
                    <a:solidFill>
                      <a:schemeClr val="accent2">
                        <a:lumMod val="50000"/>
                      </a:schemeClr>
                    </a:solidFill>
                    <a:latin typeface="Century Gothic" panose="020B0502020202020204"/>
                    <a:cs typeface="Aharoni" panose="02010803020104030203" pitchFamily="2" charset="-79"/>
                  </a:rPr>
                  <a:t>Where can I get a lot of </a:t>
                </a:r>
                <a14:m>
                  <m:oMath xmlns:m="http://schemas.openxmlformats.org/officeDocument/2006/math">
                    <m:r>
                      <a:rPr lang="en-GB" sz="48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haroni" panose="02010803020104030203" pitchFamily="2" charset="-79"/>
                      </a:rPr>
                      <m:t>𝜈</m:t>
                    </m:r>
                  </m:oMath>
                </a14:m>
                <a:r>
                  <a:rPr lang="en-GB" sz="4800">
                    <a:solidFill>
                      <a:schemeClr val="accent2">
                        <a:lumMod val="50000"/>
                      </a:schemeClr>
                    </a:solidFill>
                    <a:latin typeface="Century Gothic" panose="020B0502020202020204"/>
                    <a:cs typeface="Aharoni" panose="02010803020104030203" pitchFamily="2" charset="-79"/>
                  </a:rPr>
                  <a:t>s …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0"/>
                <a:ext cx="9059493" cy="830997"/>
              </a:xfrm>
              <a:prstGeom prst="rect">
                <a:avLst/>
              </a:prstGeom>
              <a:blipFill>
                <a:blip r:embed="rId3"/>
                <a:stretch>
                  <a:fillRect l="-3096" t="-16176" b="-38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972950"/>
            <a:ext cx="6934200" cy="5095875"/>
          </a:xfrm>
          <a:prstGeom prst="rect">
            <a:avLst/>
          </a:prstGeom>
        </p:spPr>
      </p:pic>
      <p:pic>
        <p:nvPicPr>
          <p:cNvPr id="1026" name="Picture 2" descr="The Center for Neutrino Physics على تويتر: &amp;quot;Neutrino hunter Clyde Cowan Jr.  was born on this date in 1919. In 1956 Cowan, Fred Reines and the Project  Poltergeist team discovered the neutrino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3" r="55751" b="19113"/>
          <a:stretch/>
        </p:blipFill>
        <p:spPr bwMode="auto">
          <a:xfrm>
            <a:off x="494443" y="4243673"/>
            <a:ext cx="1557277" cy="194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2280" y="851286"/>
            <a:ext cx="1794635" cy="187386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12717" y="2645736"/>
            <a:ext cx="15537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/>
              <a:t>Frederick </a:t>
            </a:r>
            <a:r>
              <a:rPr lang="en-GB" sz="1600" err="1"/>
              <a:t>Reines</a:t>
            </a:r>
            <a:endParaRPr lang="en-GB" sz="1600"/>
          </a:p>
        </p:txBody>
      </p:sp>
      <p:sp>
        <p:nvSpPr>
          <p:cNvPr id="13" name="Rectangle 12"/>
          <p:cNvSpPr/>
          <p:nvPr/>
        </p:nvSpPr>
        <p:spPr>
          <a:xfrm>
            <a:off x="482752" y="6140182"/>
            <a:ext cx="12547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/>
              <a:t>Clyde Cowan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8B1D4E1-3A25-BBA5-B552-E522E0DF3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878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5496" y="0"/>
                <a:ext cx="905949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defTabSz="2952323"/>
                <a:r>
                  <a:rPr lang="en-GB" sz="4800">
                    <a:solidFill>
                      <a:schemeClr val="accent2">
                        <a:lumMod val="50000"/>
                      </a:schemeClr>
                    </a:solidFill>
                    <a:latin typeface="Century Gothic" panose="020B0502020202020204"/>
                    <a:cs typeface="Aharoni" panose="02010803020104030203" pitchFamily="2" charset="-79"/>
                  </a:rPr>
                  <a:t>Where can I get a lot of </a:t>
                </a:r>
                <a14:m>
                  <m:oMath xmlns:m="http://schemas.openxmlformats.org/officeDocument/2006/math">
                    <m:r>
                      <a:rPr lang="en-GB" sz="48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cs typeface="Aharoni" panose="02010803020104030203" pitchFamily="2" charset="-79"/>
                      </a:rPr>
                      <m:t>𝜈</m:t>
                    </m:r>
                  </m:oMath>
                </a14:m>
                <a:r>
                  <a:rPr lang="en-GB" sz="4800">
                    <a:solidFill>
                      <a:schemeClr val="accent2">
                        <a:lumMod val="50000"/>
                      </a:schemeClr>
                    </a:solidFill>
                    <a:latin typeface="Century Gothic" panose="020B0502020202020204"/>
                    <a:cs typeface="Aharoni" panose="02010803020104030203" pitchFamily="2" charset="-79"/>
                  </a:rPr>
                  <a:t>s …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96" y="0"/>
                <a:ext cx="9059493" cy="830997"/>
              </a:xfrm>
              <a:prstGeom prst="rect">
                <a:avLst/>
              </a:prstGeom>
              <a:blipFill>
                <a:blip r:embed="rId3"/>
                <a:stretch>
                  <a:fillRect l="-3096" t="-16176" b="-38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972950"/>
            <a:ext cx="6934200" cy="509587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4550369"/>
            <a:ext cx="3960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/>
              <a:t>“The idea that such a sensitive detector could be operated in the close proximity (within a hundred meters) of the most violent explosion produced by man was somewhat bizarre”</a:t>
            </a:r>
          </a:p>
          <a:p>
            <a:r>
              <a:rPr lang="en-GB"/>
              <a:t>Frederick </a:t>
            </a:r>
            <a:r>
              <a:rPr lang="en-GB" err="1"/>
              <a:t>Reines</a:t>
            </a:r>
            <a:r>
              <a:rPr lang="en-GB"/>
              <a:t>, Nobel Lecture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2280" y="851286"/>
            <a:ext cx="1794635" cy="187386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12717" y="2645736"/>
            <a:ext cx="15537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/>
              <a:t>Frederick </a:t>
            </a:r>
            <a:r>
              <a:rPr lang="en-GB" sz="1600" err="1"/>
              <a:t>Reines</a:t>
            </a:r>
            <a:endParaRPr lang="en-GB" sz="16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3115D9-53AC-09E4-C32A-D97C0554C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2050" name="Picture 2" descr="Oppenheimer film review — Christopher Nolan delivers the bomb but can't  crack the man | Financial Times">
            <a:extLst>
              <a:ext uri="{FF2B5EF4-FFF2-40B4-BE49-F238E27FC236}">
                <a16:creationId xmlns:a16="http://schemas.microsoft.com/office/drawing/2014/main" id="{22A75828-F9A8-423E-FA98-B6F010C4D9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9255" y="899013"/>
            <a:ext cx="3977660" cy="223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2CBD822-2FAD-D8B8-D646-9F59E105209B}"/>
              </a:ext>
            </a:extLst>
          </p:cNvPr>
          <p:cNvSpPr txBox="1"/>
          <p:nvPr/>
        </p:nvSpPr>
        <p:spPr>
          <a:xfrm>
            <a:off x="4980040" y="2725155"/>
            <a:ext cx="388609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>
                <a:latin typeface="Aharoni" panose="02010803020104030203" pitchFamily="2" charset="-79"/>
                <a:cs typeface="Aharoni" panose="02010803020104030203" pitchFamily="2" charset="-79"/>
              </a:rPr>
              <a:t>Any neutrinos out there?</a:t>
            </a:r>
          </a:p>
        </p:txBody>
      </p:sp>
    </p:spTree>
    <p:extLst>
      <p:ext uri="{BB962C8B-B14F-4D97-AF65-F5344CB8AC3E}">
        <p14:creationId xmlns:p14="http://schemas.microsoft.com/office/powerpoint/2010/main" val="4053369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Discovery of the neutrino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-2084" y="980728"/>
                <a:ext cx="8966572" cy="12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Reins and Cowan detect neutrinos from a nuclear reactor (Savannah River) in 1956 by observing inverse beta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2400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GB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84" y="980728"/>
                <a:ext cx="8966572" cy="1232966"/>
              </a:xfrm>
              <a:prstGeom prst="rect">
                <a:avLst/>
              </a:prstGeom>
              <a:blipFill>
                <a:blip r:embed="rId3"/>
                <a:stretch>
                  <a:fillRect l="-952" t="-3960" r="-1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 descr="Physics - &amp;lt;i&amp;gt;Landmarks&amp;lt;/i&amp;gt;—Detecting the Elusive Neutri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99" y="2877544"/>
            <a:ext cx="3930074" cy="30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11049" y="2296903"/>
            <a:ext cx="4015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Letter to Pauli:</a:t>
            </a:r>
          </a:p>
        </p:txBody>
      </p:sp>
      <p:sp>
        <p:nvSpPr>
          <p:cNvPr id="2" name="Rectangle 1"/>
          <p:cNvSpPr/>
          <p:nvPr/>
        </p:nvSpPr>
        <p:spPr>
          <a:xfrm>
            <a:off x="4978701" y="2877544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/>
              <a:t>”We are happy to inform you that we have definitely detected neutrinos…”</a:t>
            </a: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89308" y="3690293"/>
            <a:ext cx="4015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1995 Nobel Prize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5FAABFA-4A39-6CC6-BDAD-0D6C028C2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1026" name="Picture 2" descr="Nobel Prize - Wikipedia">
            <a:extLst>
              <a:ext uri="{FF2B5EF4-FFF2-40B4-BE49-F238E27FC236}">
                <a16:creationId xmlns:a16="http://schemas.microsoft.com/office/drawing/2014/main" id="{B08AD6F3-3E00-5F09-89A9-F6FCA0313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680" y="4307027"/>
            <a:ext cx="2017122" cy="1984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7611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Discovery of the neutrino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-2084" y="980728"/>
                <a:ext cx="8966572" cy="12329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Reins and Cowan detect neutrinos from a nuclear reactor (Savannah River) in 1956 by observing inverse beta decay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sz="2400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400" b="0" i="1" smtClean="0">
                                <a:solidFill>
                                  <a:schemeClr val="tx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GB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400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</a:t>
                </a: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084" y="980728"/>
                <a:ext cx="8966572" cy="1232966"/>
              </a:xfrm>
              <a:prstGeom prst="rect">
                <a:avLst/>
              </a:prstGeom>
              <a:blipFill>
                <a:blip r:embed="rId3"/>
                <a:stretch>
                  <a:fillRect l="-952" t="-3960" r="-15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8" name="Picture 2" descr="Physics - &amp;lt;i&amp;gt;Landmarks&amp;lt;/i&amp;gt;—Detecting the Elusive Neutrin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699" y="2877544"/>
            <a:ext cx="3930074" cy="300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311049" y="2296903"/>
            <a:ext cx="4015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Letter to Pauli:</a:t>
            </a:r>
          </a:p>
        </p:txBody>
      </p:sp>
      <p:sp>
        <p:nvSpPr>
          <p:cNvPr id="2" name="Rectangle 1"/>
          <p:cNvSpPr/>
          <p:nvPr/>
        </p:nvSpPr>
        <p:spPr>
          <a:xfrm>
            <a:off x="4978701" y="2877544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/>
              <a:t>”We are happy to inform you that we have definitely detected neutrinos…”</a:t>
            </a: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89308" y="3690293"/>
            <a:ext cx="4015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1995 Nobel Prize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89308" y="4630569"/>
            <a:ext cx="3063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And a case of champagne !</a:t>
            </a:r>
          </a:p>
        </p:txBody>
      </p:sp>
      <p:pic>
        <p:nvPicPr>
          <p:cNvPr id="14" name="Picture 2" descr="Neutrino Champagne 200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4465100"/>
            <a:ext cx="1272677" cy="181811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FA0F1A-466D-39B1-8E23-3DE538EBE0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62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Discovery of the neutrino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174" y="885237"/>
            <a:ext cx="7484136" cy="511828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389308" y="6071099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/>
              <a:t>Borrowed from </a:t>
            </a:r>
            <a:r>
              <a:rPr lang="en-GB">
                <a:hlinkClick r:id="rId4"/>
              </a:rPr>
              <a:t>K. McFarland’s INSS 2015 lectures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2909D5-BC2F-A393-CF0B-328386ED5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6182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Back to the Weak Interaction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8758" y="881515"/>
            <a:ext cx="875573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Fermi’s interaction works remarkably well, but the cross-section rises linearly with energy forever!</a:t>
            </a:r>
          </a:p>
          <a:p>
            <a:pPr marL="354013" indent="-354013" defTabSz="2952323">
              <a:buFont typeface="Arial" panose="020B0604020202020204" pitchFamily="34" charset="0"/>
              <a:buChar char="•"/>
            </a:pPr>
            <a:endParaRPr lang="en-GB" sz="1400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modern standard model theory of weak interactions is a little different: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35" y="2976883"/>
            <a:ext cx="2315667" cy="22493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417868" y="2613008"/>
            <a:ext cx="788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Fermi</a:t>
            </a:r>
            <a:endParaRPr lang="en-GB" b="1"/>
          </a:p>
        </p:txBody>
      </p:sp>
      <p:sp>
        <p:nvSpPr>
          <p:cNvPr id="15" name="Rectangle 14"/>
          <p:cNvSpPr/>
          <p:nvPr/>
        </p:nvSpPr>
        <p:spPr>
          <a:xfrm>
            <a:off x="5844416" y="2613008"/>
            <a:ext cx="1970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Standard Model</a:t>
            </a:r>
            <a:endParaRPr lang="en-GB" b="1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2859415"/>
            <a:ext cx="2896030" cy="24843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060877" y="5590138"/>
                <a:ext cx="5053819" cy="623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acc>
                            <m:accPr>
                              <m:chr m:val="̅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][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0877" y="5590138"/>
                <a:ext cx="5053819" cy="62376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74407" y="5604431"/>
                <a:ext cx="2578142" cy="5722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acc>
                            <m:accPr>
                              <m:chr m:val="̅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][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407" y="5604431"/>
                <a:ext cx="2578142" cy="57227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ight Arrow 1"/>
          <p:cNvSpPr/>
          <p:nvPr/>
        </p:nvSpPr>
        <p:spPr>
          <a:xfrm>
            <a:off x="3779912" y="3717032"/>
            <a:ext cx="504056" cy="64807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2FCC55-9DFC-4B06-D75E-61C380D26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6299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Standard Model Weak Interactions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396144" y="1092945"/>
            <a:ext cx="1970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Standard Model</a:t>
            </a:r>
            <a:endParaRPr lang="en-GB" b="1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1339352"/>
            <a:ext cx="2896030" cy="24843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893829" y="4070075"/>
                <a:ext cx="5053819" cy="623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acc>
                            <m:accPr>
                              <m:chr m:val="̅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][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3829" y="4070075"/>
                <a:ext cx="5053819" cy="6237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236803" y="5329132"/>
            <a:ext cx="2481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Massive propagator </a:t>
            </a: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275856" y="5714191"/>
            <a:ext cx="1869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Parity violation </a:t>
            </a:r>
            <a:endParaRPr lang="en-GB"/>
          </a:p>
        </p:txBody>
      </p:sp>
      <p:cxnSp>
        <p:nvCxnSpPr>
          <p:cNvPr id="5" name="Straight Arrow Connector 4"/>
          <p:cNvCxnSpPr>
            <a:stCxn id="2" idx="0"/>
          </p:cNvCxnSpPr>
          <p:nvPr/>
        </p:nvCxnSpPr>
        <p:spPr>
          <a:xfrm flipV="1">
            <a:off x="2477688" y="4693836"/>
            <a:ext cx="222104" cy="635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0"/>
            <a:endCxn id="17" idx="2"/>
          </p:cNvCxnSpPr>
          <p:nvPr/>
        </p:nvCxnSpPr>
        <p:spPr>
          <a:xfrm flipV="1">
            <a:off x="4210568" y="4693836"/>
            <a:ext cx="210171" cy="1020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420565" y="4932603"/>
            <a:ext cx="38446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Fudges to deal with the fact we’re interacting with an extended (not point-like) object</a:t>
            </a:r>
          </a:p>
          <a:p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… we’ll come back to this later!</a:t>
            </a:r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107149" y="4547185"/>
            <a:ext cx="121035" cy="435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3020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82882-857A-F054-4AD7-F4253F2B09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F82A34D-D0D9-ABB5-0BC8-A24E58E7B4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BBB107A-2C4D-F6DF-6B94-26D3ACDE4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5A534D9-2876-255E-CB76-6064907DFAC0}"/>
              </a:ext>
            </a:extLst>
          </p:cNvPr>
          <p:cNvSpPr txBox="1"/>
          <p:nvPr/>
        </p:nvSpPr>
        <p:spPr>
          <a:xfrm>
            <a:off x="1102639" y="2656513"/>
            <a:ext cx="693872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2952323"/>
            <a:r>
              <a:rPr lang="en-GB" sz="3400" b="1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discovery of the neutrino</a:t>
            </a:r>
            <a:endParaRPr lang="en-GB" sz="1050" i="1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CCEA78E-5633-1E6E-80A4-0821467AC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4892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8F8BC4-C02A-93F1-DC4A-964999837A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F03CD95-B2C6-475B-384B-D4CF30B2E2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0BF035D7-1C73-5463-ED42-EF7DB4E23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18D99F-4F6A-66B7-2157-855252173FFB}"/>
              </a:ext>
            </a:extLst>
          </p:cNvPr>
          <p:cNvSpPr txBox="1"/>
          <p:nvPr/>
        </p:nvSpPr>
        <p:spPr>
          <a:xfrm>
            <a:off x="1102639" y="2656513"/>
            <a:ext cx="693872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2952323"/>
            <a:r>
              <a:rPr lang="en-GB" sz="3400" b="1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Neutrino oscillations</a:t>
            </a:r>
            <a:endParaRPr lang="en-GB" sz="1050" i="1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E7207E1-0D03-93C7-2CD7-E34C0FA0C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8160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D0DB5D-3136-60BE-AB4B-54E03ED57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F0C5380-BB72-C123-E962-85FB049A3BCD}"/>
              </a:ext>
            </a:extLst>
          </p:cNvPr>
          <p:cNvSpPr/>
          <p:nvPr/>
        </p:nvSpPr>
        <p:spPr>
          <a:xfrm>
            <a:off x="35496" y="0"/>
            <a:ext cx="90594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Discovery of Neutrino Oscillations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AB27DC6-A7A5-D790-462E-5DB678BDF81C}"/>
              </a:ext>
            </a:extLst>
          </p:cNvPr>
          <p:cNvSpPr txBox="1"/>
          <p:nvPr/>
        </p:nvSpPr>
        <p:spPr>
          <a:xfrm>
            <a:off x="1102639" y="2656513"/>
            <a:ext cx="6938723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2952323"/>
            <a:r>
              <a:rPr lang="en-GB" sz="2000" b="1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Caveat: this is one page overview of a long story. Expect many more details in Animesh’s lectures  </a:t>
            </a:r>
            <a:endParaRPr lang="en-GB" sz="700" i="1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FCE7EF8-9948-4D2F-AA35-49AC97A9DA7B}"/>
              </a:ext>
            </a:extLst>
          </p:cNvPr>
          <p:cNvSpPr txBox="1"/>
          <p:nvPr/>
        </p:nvSpPr>
        <p:spPr>
          <a:xfrm>
            <a:off x="7277911" y="683846"/>
            <a:ext cx="18660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In one page …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5970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8D38F4-9A91-776D-6A3A-EA06C3D269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3BDAB15-7648-1A9E-0029-C27424F36D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BB67541-B057-2D87-A715-21E64BB7E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D8E83D-5DAC-E935-6CA5-D7C12662FE74}"/>
              </a:ext>
            </a:extLst>
          </p:cNvPr>
          <p:cNvSpPr/>
          <p:nvPr/>
        </p:nvSpPr>
        <p:spPr>
          <a:xfrm>
            <a:off x="35496" y="0"/>
            <a:ext cx="90594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Discovery of Neutrino Oscillations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B8F055-8C74-8E1E-41F0-5057F4316087}"/>
              </a:ext>
            </a:extLst>
          </p:cNvPr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9CAC87E-D2D4-318C-E682-5A2A7D387FCB}"/>
              </a:ext>
            </a:extLst>
          </p:cNvPr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C015BFE-C6DF-2E4B-5212-AFDFBA477BFB}"/>
                  </a:ext>
                </a:extLst>
              </p:cNvPr>
              <p:cNvSpPr/>
              <p:nvPr/>
            </p:nvSpPr>
            <p:spPr>
              <a:xfrm>
                <a:off x="139969" y="944954"/>
                <a:ext cx="8692746" cy="18381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Measurements made around 2000 led to two anomalies: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number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seen from the sun is too low (solar neutrino problem)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number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seen produced by cosmic rays impinging on the atmosphere is also to low (atmospheric neutrino problem)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7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C015BFE-C6DF-2E4B-5212-AFDFBA477BF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69" y="944954"/>
                <a:ext cx="8692746" cy="1838196"/>
              </a:xfrm>
              <a:prstGeom prst="rect">
                <a:avLst/>
              </a:prstGeom>
              <a:blipFill>
                <a:blip r:embed="rId3"/>
                <a:stretch>
                  <a:fillRect l="-631" t="-1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AC8FD3-8B6B-792F-0D22-61F4051B9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CB3C4F-C43C-56C8-484C-3CF1B523B7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6813" y="3009089"/>
            <a:ext cx="3278753" cy="25943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4377749-2295-43E0-A62E-B77145104D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1650" y="2980842"/>
            <a:ext cx="3278752" cy="2667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766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98705C-4B81-F026-1F2A-C028B04302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F0222173-FBA0-B0F8-87AC-9C19532D706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68B1028-D090-9D8B-790A-E16F90381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9C8C698-46F7-795D-61A7-C4E6CFA0F470}"/>
              </a:ext>
            </a:extLst>
          </p:cNvPr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4CDE17-0234-FD47-6B9A-27130AF41E1F}"/>
              </a:ext>
            </a:extLst>
          </p:cNvPr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5C82308-1959-A9CE-C080-00BE1E5C81E0}"/>
                  </a:ext>
                </a:extLst>
              </p:cNvPr>
              <p:cNvSpPr/>
              <p:nvPr/>
            </p:nvSpPr>
            <p:spPr>
              <a:xfrm>
                <a:off x="139969" y="944954"/>
                <a:ext cx="8692746" cy="18381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Measurements made around 2000 led to two anomalies: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number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seen from the sun is too low (solar neutrino problem)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number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seen produced by cosmic rays impinging on the atmosphere is also to low (atmospheric neutrino problem)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7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5C82308-1959-A9CE-C080-00BE1E5C81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69" y="944954"/>
                <a:ext cx="8692746" cy="1838196"/>
              </a:xfrm>
              <a:prstGeom prst="rect">
                <a:avLst/>
              </a:prstGeom>
              <a:blipFill>
                <a:blip r:embed="rId3"/>
                <a:stretch>
                  <a:fillRect l="-631" t="-1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177CE9E-7AB7-8235-5D0E-52C13149C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216742-F37F-0E80-D11D-D5BC3353E035}"/>
              </a:ext>
            </a:extLst>
          </p:cNvPr>
          <p:cNvSpPr txBox="1"/>
          <p:nvPr/>
        </p:nvSpPr>
        <p:spPr>
          <a:xfrm>
            <a:off x="139969" y="2844375"/>
            <a:ext cx="83555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Analyses from the SNO and Super-Kamiokande collaborations showed the flavour oscillation of neutrinos could explain the data</a:t>
            </a:r>
          </a:p>
        </p:txBody>
      </p:sp>
      <p:pic>
        <p:nvPicPr>
          <p:cNvPr id="2050" name="Picture 2" descr="Super-Kamiokande Neutrino Detector Helps Scientists Find Dying Stars -  Business Insider">
            <a:extLst>
              <a:ext uri="{FF2B5EF4-FFF2-40B4-BE49-F238E27FC236}">
                <a16:creationId xmlns:a16="http://schemas.microsoft.com/office/drawing/2014/main" id="{039199CC-1229-905C-3E80-29E1E4BFF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4185" y="4064826"/>
            <a:ext cx="2317527" cy="173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95DC46-4EA5-7B4E-FC96-D817A3C54F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6576" y="3617337"/>
            <a:ext cx="3036139" cy="27834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A21E30B-E443-7271-1424-C7EF69B72B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204" y="3634948"/>
            <a:ext cx="1892612" cy="259790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9D62BA2-93F4-9627-27FF-34901998D8F9}"/>
              </a:ext>
            </a:extLst>
          </p:cNvPr>
          <p:cNvSpPr/>
          <p:nvPr/>
        </p:nvSpPr>
        <p:spPr>
          <a:xfrm>
            <a:off x="35496" y="0"/>
            <a:ext cx="90594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Discovery of Neutrino Oscillations</a:t>
            </a:r>
          </a:p>
        </p:txBody>
      </p:sp>
    </p:spTree>
    <p:extLst>
      <p:ext uri="{BB962C8B-B14F-4D97-AF65-F5344CB8AC3E}">
        <p14:creationId xmlns:p14="http://schemas.microsoft.com/office/powerpoint/2010/main" val="41726968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F55716-EF2D-95ED-C616-91952F25B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4E1F2AC-A34D-CE7C-0456-242C8EB983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243F69C8-4096-D4A9-056B-B51DB6F9C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DEFF99-642A-9F61-C5E7-E8FF3A3D8243}"/>
              </a:ext>
            </a:extLst>
          </p:cNvPr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D254EE9-35B3-33B3-4A50-1B0E204AD060}"/>
              </a:ext>
            </a:extLst>
          </p:cNvPr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2EEBB3C-D639-C40E-49EF-4E7A47BF6D15}"/>
                  </a:ext>
                </a:extLst>
              </p:cNvPr>
              <p:cNvSpPr/>
              <p:nvPr/>
            </p:nvSpPr>
            <p:spPr>
              <a:xfrm>
                <a:off x="139969" y="944954"/>
                <a:ext cx="8692746" cy="18381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Measurements made around 2000 led to two anomalies: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number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seen from the sun is too low (solar neutrino problem)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number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seen produced by cosmic rays impinging on the atmosphere is also to low (atmospheric neutrino problem)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7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2EEBB3C-D639-C40E-49EF-4E7A47BF6D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69" y="944954"/>
                <a:ext cx="8692746" cy="1838196"/>
              </a:xfrm>
              <a:prstGeom prst="rect">
                <a:avLst/>
              </a:prstGeom>
              <a:blipFill>
                <a:blip r:embed="rId3"/>
                <a:stretch>
                  <a:fillRect l="-631" t="-1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2DD8AC-729D-50E4-95D1-9F20F2758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172697-FC9B-2E19-72A0-6050ED1663BB}"/>
              </a:ext>
            </a:extLst>
          </p:cNvPr>
          <p:cNvSpPr txBox="1"/>
          <p:nvPr/>
        </p:nvSpPr>
        <p:spPr>
          <a:xfrm>
            <a:off x="139969" y="2844375"/>
            <a:ext cx="85176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Analyses from the SNO and Super-Kamiokande collaborations showed the flavour oscillation of neutrinos could explain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Implies neutrinos have mass: sign of </a:t>
            </a:r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physics beyond the standard model!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EF3D25-E76A-D2A0-E027-4C75D82D19B3}"/>
              </a:ext>
            </a:extLst>
          </p:cNvPr>
          <p:cNvSpPr/>
          <p:nvPr/>
        </p:nvSpPr>
        <p:spPr>
          <a:xfrm>
            <a:off x="35496" y="0"/>
            <a:ext cx="90594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Discovery of Neutrino Oscillations</a:t>
            </a:r>
          </a:p>
        </p:txBody>
      </p:sp>
    </p:spTree>
    <p:extLst>
      <p:ext uri="{BB962C8B-B14F-4D97-AF65-F5344CB8AC3E}">
        <p14:creationId xmlns:p14="http://schemas.microsoft.com/office/powerpoint/2010/main" val="12754297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D29FD-8D01-184B-F5FB-CED593294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A4EB73C-CD85-EF3B-8E56-BF8644106C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CAEE711-278E-EDFB-BC99-1473516A4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E851EF-AF1E-679D-FD21-A4DE1DDB183C}"/>
              </a:ext>
            </a:extLst>
          </p:cNvPr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6452A17-4425-865D-2631-194F80BFE773}"/>
              </a:ext>
            </a:extLst>
          </p:cNvPr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4C23D8A-F7D2-E2EB-FE17-B27CE9BDE515}"/>
                  </a:ext>
                </a:extLst>
              </p:cNvPr>
              <p:cNvSpPr/>
              <p:nvPr/>
            </p:nvSpPr>
            <p:spPr>
              <a:xfrm>
                <a:off x="139969" y="944954"/>
                <a:ext cx="8692746" cy="18381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Measurements made around 2000 led to two anomalies: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number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seen from the sun is too low (solar neutrino problem)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number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seen produced by cosmic rays impinging on the atmosphere is also to low (atmospheric neutrino problem)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7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4C23D8A-F7D2-E2EB-FE17-B27CE9BDE51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69" y="944954"/>
                <a:ext cx="8692746" cy="1838196"/>
              </a:xfrm>
              <a:prstGeom prst="rect">
                <a:avLst/>
              </a:prstGeom>
              <a:blipFill>
                <a:blip r:embed="rId3"/>
                <a:stretch>
                  <a:fillRect l="-631" t="-16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602DF9-BBA4-9EDB-6A57-2E3E8303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FBE639-44E0-7DB7-7B7F-CFFB74F7A79B}"/>
              </a:ext>
            </a:extLst>
          </p:cNvPr>
          <p:cNvSpPr txBox="1"/>
          <p:nvPr/>
        </p:nvSpPr>
        <p:spPr>
          <a:xfrm>
            <a:off x="139969" y="2844375"/>
            <a:ext cx="8517648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Analyses from the SNO and Super-Kamiokande collaborations showed the flavour oscillation of neutrinos could explain the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Implies neutrinos have mass: sign of </a:t>
            </a:r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physics beyond the standard model!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="1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collaboration spokespeople were awarded the 2015 Nobel prize</a:t>
            </a:r>
          </a:p>
          <a:p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</p:txBody>
      </p:sp>
      <p:pic>
        <p:nvPicPr>
          <p:cNvPr id="3" name="Picture 2" descr="Nobel Prize - Wikipedia">
            <a:extLst>
              <a:ext uri="{FF2B5EF4-FFF2-40B4-BE49-F238E27FC236}">
                <a16:creationId xmlns:a16="http://schemas.microsoft.com/office/drawing/2014/main" id="{0E379BC1-3992-F773-FDA4-29D3B009A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849" y="4792493"/>
            <a:ext cx="1510580" cy="1486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279F0E3-16E2-2251-0F85-4515FF5A10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60102" y="4709999"/>
            <a:ext cx="2305140" cy="165139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73BC641-A737-BF0E-3B3C-C08E24FC226B}"/>
              </a:ext>
            </a:extLst>
          </p:cNvPr>
          <p:cNvSpPr/>
          <p:nvPr/>
        </p:nvSpPr>
        <p:spPr>
          <a:xfrm>
            <a:off x="35496" y="0"/>
            <a:ext cx="90594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Discovery of Neutrino Oscillations</a:t>
            </a:r>
          </a:p>
        </p:txBody>
      </p:sp>
    </p:spTree>
    <p:extLst>
      <p:ext uri="{BB962C8B-B14F-4D97-AF65-F5344CB8AC3E}">
        <p14:creationId xmlns:p14="http://schemas.microsoft.com/office/powerpoint/2010/main" val="5545344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E0945E-698D-B0CC-4217-48A5A26EAF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3BB8A4B5-E2F6-D792-1C5E-483E2F5FED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C62CA606-5C68-FD24-429B-7F82C9403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F9F9C7-78DF-F13D-A66D-4E8480102909}"/>
              </a:ext>
            </a:extLst>
          </p:cNvPr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4CC8658-536F-40D6-F1A7-740B4C6E7B95}"/>
              </a:ext>
            </a:extLst>
          </p:cNvPr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43386CC-B09D-A3B6-33F0-F939534FBFB1}"/>
              </a:ext>
            </a:extLst>
          </p:cNvPr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0CEC149-EC6F-0ACC-97B2-0EEE38FD89AC}"/>
                  </a:ext>
                </a:extLst>
              </p:cNvPr>
              <p:cNvSpPr/>
              <p:nvPr/>
            </p:nvSpPr>
            <p:spPr>
              <a:xfrm>
                <a:off x="139969" y="944954"/>
                <a:ext cx="4813531" cy="13765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Neutrinos are </a:t>
                </a:r>
                <a:r>
                  <a:rPr lang="en-GB" b="1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produced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in particular weak eigenstates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0CEC149-EC6F-0ACC-97B2-0EEE38FD89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69" y="944954"/>
                <a:ext cx="4813531" cy="1376531"/>
              </a:xfrm>
              <a:prstGeom prst="rect">
                <a:avLst/>
              </a:prstGeom>
              <a:blipFill>
                <a:blip r:embed="rId3"/>
                <a:stretch>
                  <a:fillRect l="-886" t="-22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38224A-49DD-5108-8383-1FA3D47B6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1470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r="64309"/>
          <a:stretch/>
        </p:blipFill>
        <p:spPr>
          <a:xfrm>
            <a:off x="4961967" y="879582"/>
            <a:ext cx="1366062" cy="1237587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39969" y="944954"/>
                <a:ext cx="4813531" cy="16535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Neutrinos are </a:t>
                </a:r>
                <a:r>
                  <a:rPr lang="en-GB" b="1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produced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in particular weak eigenstates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These are linear combinations of mass eigenstates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related by a unitary matrix,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𝑃𝑀𝑁𝑆</m:t>
                        </m:r>
                      </m:sub>
                    </m:sSub>
                  </m:oMath>
                </a14:m>
                <a:endParaRPr lang="en-GB" sz="8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69" y="944954"/>
                <a:ext cx="4813531" cy="1653530"/>
              </a:xfrm>
              <a:prstGeom prst="rect">
                <a:avLst/>
              </a:prstGeom>
              <a:blipFill>
                <a:blip r:embed="rId4"/>
                <a:stretch>
                  <a:fillRect l="-886" t="-1845" b="-5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347" y="2417822"/>
            <a:ext cx="4238262" cy="970550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4572000" y="2431555"/>
            <a:ext cx="4233766" cy="95620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012160" y="1644483"/>
                <a:ext cx="27443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1644483"/>
                <a:ext cx="274434" cy="299313"/>
              </a:xfrm>
              <a:prstGeom prst="rect">
                <a:avLst/>
              </a:prstGeom>
              <a:blipFill>
                <a:blip r:embed="rId6"/>
                <a:stretch>
                  <a:fillRect l="-13333" r="-4444" b="-18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713401" y="763453"/>
                <a:ext cx="3171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3401" y="763453"/>
                <a:ext cx="317138" cy="276999"/>
              </a:xfrm>
              <a:prstGeom prst="rect">
                <a:avLst/>
              </a:prstGeom>
              <a:blipFill>
                <a:blip r:embed="rId7"/>
                <a:stretch>
                  <a:fillRect l="-17308" r="-5769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205966" y="1301831"/>
                <a:ext cx="4183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5966" y="1301831"/>
                <a:ext cx="418320" cy="276999"/>
              </a:xfrm>
              <a:prstGeom prst="rect">
                <a:avLst/>
              </a:prstGeom>
              <a:blipFill>
                <a:blip r:embed="rId8"/>
                <a:stretch>
                  <a:fillRect l="-13043" r="-289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4409091" y="3493074"/>
            <a:ext cx="46858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PMNS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 = </a:t>
            </a:r>
            <a:r>
              <a:rPr lang="en-GB" sz="1600" b="1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</a:t>
            </a:r>
            <a:r>
              <a:rPr lang="en-GB" sz="1600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ontecorvo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aki-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akagawa-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akata </a:t>
            </a:r>
            <a:endParaRPr lang="en-GB" sz="16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496528-2648-E57A-9C23-AB5AF154B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829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r="35691"/>
          <a:stretch/>
        </p:blipFill>
        <p:spPr>
          <a:xfrm>
            <a:off x="4961968" y="875433"/>
            <a:ext cx="2460467" cy="1237117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39969" y="944954"/>
                <a:ext cx="4720063" cy="27923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Neutrinos are </a:t>
                </a:r>
                <a:r>
                  <a:rPr lang="en-GB" b="1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produced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in particular weak eigenstates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These are linear combinations of mass eigenstates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related by a unitary matrix,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𝑃𝑀𝑁𝑆</m:t>
                        </m:r>
                      </m:sub>
                    </m:sSub>
                  </m:oMath>
                </a14:m>
                <a:endParaRPr lang="en-GB" sz="8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Neutrinos </a:t>
                </a:r>
                <a:r>
                  <a:rPr lang="en-GB" b="1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propagate </a:t>
                </a: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in their mass eigenstates, losing their flavour identity as they go 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69" y="944954"/>
                <a:ext cx="4720063" cy="2792303"/>
              </a:xfrm>
              <a:prstGeom prst="rect">
                <a:avLst/>
              </a:prstGeom>
              <a:blipFill>
                <a:blip r:embed="rId4"/>
                <a:stretch>
                  <a:fillRect l="-904" t="-10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012160" y="1644483"/>
                <a:ext cx="27443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1644483"/>
                <a:ext cx="274434" cy="299313"/>
              </a:xfrm>
              <a:prstGeom prst="rect">
                <a:avLst/>
              </a:prstGeom>
              <a:blipFill>
                <a:blip r:embed="rId5"/>
                <a:stretch>
                  <a:fillRect l="-13333" r="-4444" b="-18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713401" y="763453"/>
                <a:ext cx="3171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3401" y="763453"/>
                <a:ext cx="317138" cy="276999"/>
              </a:xfrm>
              <a:prstGeom prst="rect">
                <a:avLst/>
              </a:prstGeom>
              <a:blipFill>
                <a:blip r:embed="rId6"/>
                <a:stretch>
                  <a:fillRect l="-17308" r="-5769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205966" y="1301831"/>
                <a:ext cx="4183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5966" y="1301831"/>
                <a:ext cx="418320" cy="276999"/>
              </a:xfrm>
              <a:prstGeom prst="rect">
                <a:avLst/>
              </a:prstGeom>
              <a:blipFill>
                <a:blip r:embed="rId7"/>
                <a:stretch>
                  <a:fillRect l="-13043" r="-289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347" y="2417822"/>
            <a:ext cx="4238262" cy="97055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4572000" y="2431555"/>
            <a:ext cx="4233766" cy="95620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409091" y="3493074"/>
            <a:ext cx="46858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PMNS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 = </a:t>
            </a:r>
            <a:r>
              <a:rPr lang="en-GB" sz="1600" b="1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</a:t>
            </a:r>
            <a:r>
              <a:rPr lang="en-GB" sz="1600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ontecorvo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aki-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akagawa-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akata </a:t>
            </a:r>
            <a:endParaRPr lang="en-GB" sz="1600"/>
          </a:p>
        </p:txBody>
      </p:sp>
      <p:pic>
        <p:nvPicPr>
          <p:cNvPr id="24" name="Image" descr="Image"/>
          <p:cNvPicPr>
            <a:picLocks noChangeAspect="1"/>
          </p:cNvPicPr>
          <p:nvPr/>
        </p:nvPicPr>
        <p:blipFill rotWithShape="1">
          <a:blip r:embed="rId9"/>
          <a:srcRect b="42406"/>
          <a:stretch/>
        </p:blipFill>
        <p:spPr>
          <a:xfrm>
            <a:off x="1999818" y="4889777"/>
            <a:ext cx="5130847" cy="13150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Image" descr="Image"/>
          <p:cNvPicPr>
            <a:picLocks noChangeAspect="1"/>
          </p:cNvPicPr>
          <p:nvPr/>
        </p:nvPicPr>
        <p:blipFill rotWithShape="1">
          <a:blip r:embed="rId9"/>
          <a:srcRect l="85054" t="91918" r="2315" b="1774"/>
          <a:stretch/>
        </p:blipFill>
        <p:spPr>
          <a:xfrm>
            <a:off x="6392204" y="4984658"/>
            <a:ext cx="648073" cy="14401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E552B5-9A24-F9FF-83F8-A7BE1D5FE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3383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NeutrinoModel.jpg" descr="NeutrinoMod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500" y="862789"/>
            <a:ext cx="3865535" cy="125438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39969" y="944954"/>
                <a:ext cx="4720063" cy="41996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Neutrinos are </a:t>
                </a:r>
                <a:r>
                  <a:rPr lang="en-GB" b="1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produced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in particular weak eigenstates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These are linear combinations of mass eigenstates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related by a unitary matrix,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𝑃𝑀𝑁𝑆</m:t>
                        </m:r>
                      </m:sub>
                    </m:sSub>
                  </m:oMath>
                </a14:m>
                <a:endParaRPr lang="en-GB" sz="8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Neutrinos </a:t>
                </a:r>
                <a:r>
                  <a:rPr lang="en-GB" b="1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propagate </a:t>
                </a: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in their mass eigenstates, losing their flavour identity as they go 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When the neutrino interacts, it collapses into a 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weak state again with 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probability which depends on its admixture of mass states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69" y="944954"/>
                <a:ext cx="4720063" cy="4199611"/>
              </a:xfrm>
              <a:prstGeom prst="rect">
                <a:avLst/>
              </a:prstGeom>
              <a:blipFill>
                <a:blip r:embed="rId4"/>
                <a:stretch>
                  <a:fillRect l="-904" t="-726" r="-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012160" y="1644483"/>
                <a:ext cx="27443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1644483"/>
                <a:ext cx="274434" cy="299313"/>
              </a:xfrm>
              <a:prstGeom prst="rect">
                <a:avLst/>
              </a:prstGeom>
              <a:blipFill>
                <a:blip r:embed="rId5"/>
                <a:stretch>
                  <a:fillRect l="-13333" r="-4444" b="-18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713401" y="763453"/>
                <a:ext cx="3171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3401" y="763453"/>
                <a:ext cx="317138" cy="276999"/>
              </a:xfrm>
              <a:prstGeom prst="rect">
                <a:avLst/>
              </a:prstGeom>
              <a:blipFill>
                <a:blip r:embed="rId6"/>
                <a:stretch>
                  <a:fillRect l="-17308" r="-5769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205966" y="1301831"/>
                <a:ext cx="4183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5966" y="1301831"/>
                <a:ext cx="418320" cy="276999"/>
              </a:xfrm>
              <a:prstGeom prst="rect">
                <a:avLst/>
              </a:prstGeom>
              <a:blipFill>
                <a:blip r:embed="rId7"/>
                <a:stretch>
                  <a:fillRect l="-13043" r="-289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347" y="2417822"/>
            <a:ext cx="4238262" cy="97055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4572000" y="2431555"/>
            <a:ext cx="4233766" cy="95620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409091" y="3493074"/>
            <a:ext cx="46858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PMNS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 = </a:t>
            </a:r>
            <a:r>
              <a:rPr lang="en-GB" sz="1600" b="1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</a:t>
            </a:r>
            <a:r>
              <a:rPr lang="en-GB" sz="1600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ontecorvo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aki-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akagawa-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akata </a:t>
            </a:r>
            <a:endParaRPr lang="en-GB" sz="1600"/>
          </a:p>
        </p:txBody>
      </p:sp>
      <p:pic>
        <p:nvPicPr>
          <p:cNvPr id="24" name="Image" descr="Image"/>
          <p:cNvPicPr>
            <a:picLocks noChangeAspect="1"/>
          </p:cNvPicPr>
          <p:nvPr/>
        </p:nvPicPr>
        <p:blipFill rotWithShape="1">
          <a:blip r:embed="rId9"/>
          <a:srcRect b="42406"/>
          <a:stretch/>
        </p:blipFill>
        <p:spPr>
          <a:xfrm>
            <a:off x="1999818" y="4889777"/>
            <a:ext cx="5130847" cy="13150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Image" descr="Image"/>
          <p:cNvPicPr>
            <a:picLocks noChangeAspect="1"/>
          </p:cNvPicPr>
          <p:nvPr/>
        </p:nvPicPr>
        <p:blipFill rotWithShape="1">
          <a:blip r:embed="rId9"/>
          <a:srcRect l="85054" t="91918" r="2315" b="1774"/>
          <a:stretch/>
        </p:blipFill>
        <p:spPr>
          <a:xfrm>
            <a:off x="6392204" y="4984658"/>
            <a:ext cx="648073" cy="14401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8387446" y="1333281"/>
                <a:ext cx="4183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7446" y="1333281"/>
                <a:ext cx="418320" cy="276999"/>
              </a:xfrm>
              <a:prstGeom prst="rect">
                <a:avLst/>
              </a:prstGeom>
              <a:blipFill>
                <a:blip r:embed="rId7"/>
                <a:stretch>
                  <a:fillRect l="-13043" r="-289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783041" y="1611506"/>
                <a:ext cx="2664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3041" y="1611506"/>
                <a:ext cx="266419" cy="276999"/>
              </a:xfrm>
              <a:prstGeom prst="rect">
                <a:avLst/>
              </a:prstGeom>
              <a:blipFill>
                <a:blip r:embed="rId10"/>
                <a:stretch>
                  <a:fillRect l="-13953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8072915" y="856352"/>
                <a:ext cx="3104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2915" y="856352"/>
                <a:ext cx="310470" cy="276999"/>
              </a:xfrm>
              <a:prstGeom prst="rect">
                <a:avLst/>
              </a:prstGeom>
              <a:blipFill>
                <a:blip r:embed="rId11"/>
                <a:stretch>
                  <a:fillRect l="-11765"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7BBC2F-EDE8-0AAF-183A-C27B1A85F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728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793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Neutrinos: a desperate remedy </a:t>
            </a:r>
          </a:p>
        </p:txBody>
      </p:sp>
      <p:pic>
        <p:nvPicPr>
          <p:cNvPr id="1028" name="Picture 4" descr="Hyperphys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3563007"/>
            <a:ext cx="3606981" cy="2873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08758" y="980728"/>
                <a:ext cx="8712968" cy="2523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It’s the summer of 1930 and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decay doesn’t appear to conserve energy 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are emitted with discrete spectra: the energy difference between the initial and final state nucleus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2400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decays give a continuous spectrum … 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58" y="980728"/>
                <a:ext cx="8712968" cy="2523768"/>
              </a:xfrm>
              <a:prstGeom prst="rect">
                <a:avLst/>
              </a:prstGeom>
              <a:blipFill>
                <a:blip r:embed="rId4"/>
                <a:stretch>
                  <a:fillRect l="-909" t="-1932" b="-33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787" y="3696014"/>
            <a:ext cx="4032448" cy="273999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E3663A-3004-E6FC-D6CF-1459B2712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257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NeutrinoModel.jpg" descr="NeutrinoMod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500" y="862789"/>
            <a:ext cx="3865535" cy="125438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39969" y="944954"/>
                <a:ext cx="4720063" cy="41996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Neutrinos are </a:t>
                </a:r>
                <a:r>
                  <a:rPr lang="en-GB" b="1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produced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in particular weak eigenstates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These are linear combinations of mass eigenstates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related by a unitary matrix,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𝑃𝑀𝑁𝑆</m:t>
                        </m:r>
                      </m:sub>
                    </m:sSub>
                  </m:oMath>
                </a14:m>
                <a:endParaRPr lang="en-GB" sz="8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Neutrinos </a:t>
                </a:r>
                <a:r>
                  <a:rPr lang="en-GB" b="1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propagate </a:t>
                </a: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in their mass eigenstates, losing their flavour identity as they go 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When the neutrino interacts, it collapses into a 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weak state again with 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probability which depends on its admixture of mass states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69" y="944954"/>
                <a:ext cx="4720063" cy="4199611"/>
              </a:xfrm>
              <a:prstGeom prst="rect">
                <a:avLst/>
              </a:prstGeom>
              <a:blipFill>
                <a:blip r:embed="rId4"/>
                <a:stretch>
                  <a:fillRect l="-904" t="-726" r="-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012160" y="1644483"/>
                <a:ext cx="27443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1644483"/>
                <a:ext cx="274434" cy="299313"/>
              </a:xfrm>
              <a:prstGeom prst="rect">
                <a:avLst/>
              </a:prstGeom>
              <a:blipFill>
                <a:blip r:embed="rId5"/>
                <a:stretch>
                  <a:fillRect l="-13333" r="-4444" b="-18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5713401" y="763453"/>
                <a:ext cx="3171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3401" y="763453"/>
                <a:ext cx="317138" cy="276999"/>
              </a:xfrm>
              <a:prstGeom prst="rect">
                <a:avLst/>
              </a:prstGeom>
              <a:blipFill>
                <a:blip r:embed="rId6"/>
                <a:stretch>
                  <a:fillRect l="-17308" r="-5769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5205966" y="1301831"/>
                <a:ext cx="4183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5966" y="1301831"/>
                <a:ext cx="418320" cy="276999"/>
              </a:xfrm>
              <a:prstGeom prst="rect">
                <a:avLst/>
              </a:prstGeom>
              <a:blipFill>
                <a:blip r:embed="rId7"/>
                <a:stretch>
                  <a:fillRect l="-13043" r="-289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347" y="2417822"/>
            <a:ext cx="4238262" cy="970550"/>
          </a:xfrm>
          <a:prstGeom prst="rect">
            <a:avLst/>
          </a:prstGeom>
        </p:spPr>
      </p:pic>
      <p:sp>
        <p:nvSpPr>
          <p:cNvPr id="22" name="Rounded Rectangle 21"/>
          <p:cNvSpPr/>
          <p:nvPr/>
        </p:nvSpPr>
        <p:spPr>
          <a:xfrm>
            <a:off x="4572000" y="2431555"/>
            <a:ext cx="4233766" cy="95620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409091" y="3493074"/>
            <a:ext cx="46858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PMNS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 = </a:t>
            </a:r>
            <a:r>
              <a:rPr lang="en-GB" sz="1600" b="1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</a:t>
            </a:r>
            <a:r>
              <a:rPr lang="en-GB" sz="1600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ontecorvo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aki-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akagawa-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akata </a:t>
            </a:r>
            <a:endParaRPr lang="en-GB" sz="1600"/>
          </a:p>
        </p:txBody>
      </p:sp>
      <p:pic>
        <p:nvPicPr>
          <p:cNvPr id="24" name="Image" descr="Image"/>
          <p:cNvPicPr>
            <a:picLocks noChangeAspect="1"/>
          </p:cNvPicPr>
          <p:nvPr/>
        </p:nvPicPr>
        <p:blipFill rotWithShape="1">
          <a:blip r:embed="rId9"/>
          <a:srcRect b="42406"/>
          <a:stretch/>
        </p:blipFill>
        <p:spPr>
          <a:xfrm>
            <a:off x="1999818" y="4889777"/>
            <a:ext cx="5130847" cy="13150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Image" descr="Image"/>
          <p:cNvPicPr>
            <a:picLocks noChangeAspect="1"/>
          </p:cNvPicPr>
          <p:nvPr/>
        </p:nvPicPr>
        <p:blipFill rotWithShape="1">
          <a:blip r:embed="rId9"/>
          <a:srcRect l="85054" t="91918" r="2315" b="1774"/>
          <a:stretch/>
        </p:blipFill>
        <p:spPr>
          <a:xfrm>
            <a:off x="6392204" y="4984658"/>
            <a:ext cx="648073" cy="14401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8387446" y="1333281"/>
                <a:ext cx="4183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7446" y="1333281"/>
                <a:ext cx="418320" cy="276999"/>
              </a:xfrm>
              <a:prstGeom prst="rect">
                <a:avLst/>
              </a:prstGeom>
              <a:blipFill>
                <a:blip r:embed="rId7"/>
                <a:stretch>
                  <a:fillRect l="-13043" r="-289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783041" y="1611506"/>
                <a:ext cx="2664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3041" y="1611506"/>
                <a:ext cx="266419" cy="276999"/>
              </a:xfrm>
              <a:prstGeom prst="rect">
                <a:avLst/>
              </a:prstGeom>
              <a:blipFill>
                <a:blip r:embed="rId10"/>
                <a:stretch>
                  <a:fillRect l="-13953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8072915" y="856352"/>
                <a:ext cx="3104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2915" y="856352"/>
                <a:ext cx="310470" cy="276999"/>
              </a:xfrm>
              <a:prstGeom prst="rect">
                <a:avLst/>
              </a:prstGeom>
              <a:blipFill>
                <a:blip r:embed="rId11"/>
                <a:stretch>
                  <a:fillRect l="-11765"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5278425" y="3932668"/>
            <a:ext cx="370448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probability of finding a neutrino as a particular flavour “</a:t>
            </a:r>
            <a:r>
              <a:rPr lang="en-GB" sz="1600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oscillates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” as its mass states evolve </a:t>
            </a:r>
            <a:endParaRPr lang="en-GB" sz="1600"/>
          </a:p>
        </p:txBody>
      </p:sp>
      <p:sp>
        <p:nvSpPr>
          <p:cNvPr id="31" name="Right Arrow 30"/>
          <p:cNvSpPr/>
          <p:nvPr/>
        </p:nvSpPr>
        <p:spPr>
          <a:xfrm>
            <a:off x="4953500" y="4221088"/>
            <a:ext cx="252466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EFD353C-80F2-FC7A-63A0-1B1BD5332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8565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0B1B0E-3B4C-08A6-9619-68E1BD396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NeutrinoModel.jpg" descr="NeutrinoModel.jpg">
            <a:extLst>
              <a:ext uri="{FF2B5EF4-FFF2-40B4-BE49-F238E27FC236}">
                <a16:creationId xmlns:a16="http://schemas.microsoft.com/office/drawing/2014/main" id="{DBED8588-1F81-7419-BD70-DBA9002C86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500" y="862789"/>
            <a:ext cx="3865535" cy="125438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E958F2C1-4669-5419-7363-D894A2AD69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3990750-2CBC-27EF-4657-37CDA203E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692E65-1EEB-5D07-2338-2EB4382E6A22}"/>
              </a:ext>
            </a:extLst>
          </p:cNvPr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71F1DC7-16AD-FE27-903F-ED50C51E8992}"/>
              </a:ext>
            </a:extLst>
          </p:cNvPr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9CEA087-F33B-24EB-EFC9-ECAA3488DF1F}"/>
              </a:ext>
            </a:extLst>
          </p:cNvPr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5F970C2-301D-8C30-D97F-DF1257836A59}"/>
                  </a:ext>
                </a:extLst>
              </p:cNvPr>
              <p:cNvSpPr/>
              <p:nvPr/>
            </p:nvSpPr>
            <p:spPr>
              <a:xfrm>
                <a:off x="139969" y="944954"/>
                <a:ext cx="4720063" cy="41996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Neutrinos are </a:t>
                </a:r>
                <a:r>
                  <a:rPr lang="en-GB" b="1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produced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in particular weak eigenstates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These are linear combinations of mass eigenstates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related by a unitary matrix,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𝑃𝑀𝑁𝑆</m:t>
                        </m:r>
                      </m:sub>
                    </m:sSub>
                  </m:oMath>
                </a14:m>
                <a:endParaRPr lang="en-GB" sz="8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Neutrinos </a:t>
                </a:r>
                <a:r>
                  <a:rPr lang="en-GB" b="1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propagate </a:t>
                </a: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in their mass eigenstates, losing their flavour identity as they go </a:t>
                </a: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endParaRPr lang="en-GB" sz="1000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pPr marL="285750" lvl="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When the neutrino interacts, it collapses into a 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weak state again with a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probability which depends on its admixture of mass states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5F970C2-301D-8C30-D97F-DF1257836A5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969" y="944954"/>
                <a:ext cx="4720063" cy="4199611"/>
              </a:xfrm>
              <a:prstGeom prst="rect">
                <a:avLst/>
              </a:prstGeom>
              <a:blipFill>
                <a:blip r:embed="rId4"/>
                <a:stretch>
                  <a:fillRect l="-904" t="-726" r="-7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DB77F25-00DE-FE09-E7A5-9597810B30EE}"/>
                  </a:ext>
                </a:extLst>
              </p:cNvPr>
              <p:cNvSpPr txBox="1"/>
              <p:nvPr/>
            </p:nvSpPr>
            <p:spPr>
              <a:xfrm>
                <a:off x="6012160" y="1644483"/>
                <a:ext cx="27443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DB77F25-00DE-FE09-E7A5-9597810B30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1644483"/>
                <a:ext cx="274434" cy="299313"/>
              </a:xfrm>
              <a:prstGeom prst="rect">
                <a:avLst/>
              </a:prstGeom>
              <a:blipFill>
                <a:blip r:embed="rId5"/>
                <a:stretch>
                  <a:fillRect l="-13333" r="-4444" b="-18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FBA972D-FD36-CDFC-6ABA-F6A11D6D2F68}"/>
                  </a:ext>
                </a:extLst>
              </p:cNvPr>
              <p:cNvSpPr txBox="1"/>
              <p:nvPr/>
            </p:nvSpPr>
            <p:spPr>
              <a:xfrm>
                <a:off x="5713401" y="763453"/>
                <a:ext cx="31713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FBA972D-FD36-CDFC-6ABA-F6A11D6D2F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3401" y="763453"/>
                <a:ext cx="317138" cy="276999"/>
              </a:xfrm>
              <a:prstGeom prst="rect">
                <a:avLst/>
              </a:prstGeom>
              <a:blipFill>
                <a:blip r:embed="rId6"/>
                <a:stretch>
                  <a:fillRect l="-17308" r="-5769" b="-2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BAA732B-4D73-C62E-9ABF-BC6A728C6322}"/>
                  </a:ext>
                </a:extLst>
              </p:cNvPr>
              <p:cNvSpPr txBox="1"/>
              <p:nvPr/>
            </p:nvSpPr>
            <p:spPr>
              <a:xfrm>
                <a:off x="5205966" y="1301831"/>
                <a:ext cx="4183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BAA732B-4D73-C62E-9ABF-BC6A728C63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5966" y="1301831"/>
                <a:ext cx="418320" cy="276999"/>
              </a:xfrm>
              <a:prstGeom prst="rect">
                <a:avLst/>
              </a:prstGeom>
              <a:blipFill>
                <a:blip r:embed="rId7"/>
                <a:stretch>
                  <a:fillRect l="-13043" r="-289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174C7E51-EDFF-F3B2-8105-2B15865E13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347" y="2417822"/>
            <a:ext cx="4238262" cy="970550"/>
          </a:xfrm>
          <a:prstGeom prst="rect">
            <a:avLst/>
          </a:prstGeom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2243EC5E-520F-E742-6311-59DB1BED54C6}"/>
              </a:ext>
            </a:extLst>
          </p:cNvPr>
          <p:cNvSpPr/>
          <p:nvPr/>
        </p:nvSpPr>
        <p:spPr>
          <a:xfrm>
            <a:off x="4572000" y="2431555"/>
            <a:ext cx="4233766" cy="95620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1EE504-F313-11D3-10BF-C3ACF2B5EC7D}"/>
              </a:ext>
            </a:extLst>
          </p:cNvPr>
          <p:cNvSpPr/>
          <p:nvPr/>
        </p:nvSpPr>
        <p:spPr>
          <a:xfrm>
            <a:off x="4409091" y="3493074"/>
            <a:ext cx="46858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PMNS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 = </a:t>
            </a:r>
            <a:r>
              <a:rPr lang="en-GB" sz="1600" b="1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</a:t>
            </a:r>
            <a:r>
              <a:rPr lang="en-GB" sz="1600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ontecorvo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aki-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akagawa-</a:t>
            </a:r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akata </a:t>
            </a:r>
            <a:endParaRPr lang="en-GB" sz="1600"/>
          </a:p>
        </p:txBody>
      </p:sp>
      <p:pic>
        <p:nvPicPr>
          <p:cNvPr id="24" name="Image" descr="Image">
            <a:extLst>
              <a:ext uri="{FF2B5EF4-FFF2-40B4-BE49-F238E27FC236}">
                <a16:creationId xmlns:a16="http://schemas.microsoft.com/office/drawing/2014/main" id="{1DDDE439-B0F2-F763-A8EF-9996EA1C6E42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b="42406"/>
          <a:stretch/>
        </p:blipFill>
        <p:spPr>
          <a:xfrm>
            <a:off x="1999818" y="4889777"/>
            <a:ext cx="5130847" cy="13150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Image" descr="Image">
            <a:extLst>
              <a:ext uri="{FF2B5EF4-FFF2-40B4-BE49-F238E27FC236}">
                <a16:creationId xmlns:a16="http://schemas.microsoft.com/office/drawing/2014/main" id="{80DE93A9-58DB-518A-517A-81A4183CE98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85054" t="91918" r="2315" b="1774"/>
          <a:stretch/>
        </p:blipFill>
        <p:spPr>
          <a:xfrm>
            <a:off x="6392204" y="4984658"/>
            <a:ext cx="648073" cy="144016"/>
          </a:xfrm>
          <a:prstGeom prst="rect">
            <a:avLst/>
          </a:prstGeom>
          <a:ln w="12700">
            <a:miter lim="400000"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9F24FF5-37DD-9A90-06D0-90803FFE9CD1}"/>
                  </a:ext>
                </a:extLst>
              </p:cNvPr>
              <p:cNvSpPr txBox="1"/>
              <p:nvPr/>
            </p:nvSpPr>
            <p:spPr>
              <a:xfrm>
                <a:off x="8387446" y="1333281"/>
                <a:ext cx="4183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9F24FF5-37DD-9A90-06D0-90803FFE9C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7446" y="1333281"/>
                <a:ext cx="418320" cy="276999"/>
              </a:xfrm>
              <a:prstGeom prst="rect">
                <a:avLst/>
              </a:prstGeom>
              <a:blipFill>
                <a:blip r:embed="rId7"/>
                <a:stretch>
                  <a:fillRect l="-13043" r="-2899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E52D5AE-A5D8-134F-B6A1-9CC4A428F936}"/>
                  </a:ext>
                </a:extLst>
              </p:cNvPr>
              <p:cNvSpPr txBox="1"/>
              <p:nvPr/>
            </p:nvSpPr>
            <p:spPr>
              <a:xfrm>
                <a:off x="7783041" y="1611506"/>
                <a:ext cx="2664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E52D5AE-A5D8-134F-B6A1-9CC4A428F9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3041" y="1611506"/>
                <a:ext cx="266419" cy="276999"/>
              </a:xfrm>
              <a:prstGeom prst="rect">
                <a:avLst/>
              </a:prstGeom>
              <a:blipFill>
                <a:blip r:embed="rId10"/>
                <a:stretch>
                  <a:fillRect l="-13953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0C3765C-F7EE-AAD3-3E97-6568E4C46828}"/>
                  </a:ext>
                </a:extLst>
              </p:cNvPr>
              <p:cNvSpPr txBox="1"/>
              <p:nvPr/>
            </p:nvSpPr>
            <p:spPr>
              <a:xfrm>
                <a:off x="8072915" y="856352"/>
                <a:ext cx="31047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F0C3765C-F7EE-AAD3-3E97-6568E4C468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2915" y="856352"/>
                <a:ext cx="310470" cy="276999"/>
              </a:xfrm>
              <a:prstGeom prst="rect">
                <a:avLst/>
              </a:prstGeom>
              <a:blipFill>
                <a:blip r:embed="rId11"/>
                <a:stretch>
                  <a:fillRect l="-11765" r="-5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>
            <a:extLst>
              <a:ext uri="{FF2B5EF4-FFF2-40B4-BE49-F238E27FC236}">
                <a16:creationId xmlns:a16="http://schemas.microsoft.com/office/drawing/2014/main" id="{4E19E97E-03D4-A127-65A1-6B862503F507}"/>
              </a:ext>
            </a:extLst>
          </p:cNvPr>
          <p:cNvSpPr/>
          <p:nvPr/>
        </p:nvSpPr>
        <p:spPr>
          <a:xfrm>
            <a:off x="5278425" y="3932668"/>
            <a:ext cx="3704480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probability of finding a neutrino as a particular flavour “</a:t>
            </a:r>
            <a:r>
              <a:rPr lang="en-GB" sz="1600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oscillates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” as its mass states evolve </a:t>
            </a:r>
            <a:endParaRPr lang="en-GB" sz="1600"/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62486F8C-D559-940D-8515-9E31DD9626BB}"/>
              </a:ext>
            </a:extLst>
          </p:cNvPr>
          <p:cNvSpPr/>
          <p:nvPr/>
        </p:nvSpPr>
        <p:spPr>
          <a:xfrm>
            <a:off x="4953500" y="4221088"/>
            <a:ext cx="252466" cy="288032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130A217-ECC3-0730-082E-1BD9AE776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31</a:t>
            </a:fld>
            <a:endParaRPr lang="en-GB"/>
          </a:p>
        </p:txBody>
      </p:sp>
      <p:sp>
        <p:nvSpPr>
          <p:cNvPr id="4" name="Rounded Rectangle 48">
            <a:extLst>
              <a:ext uri="{FF2B5EF4-FFF2-40B4-BE49-F238E27FC236}">
                <a16:creationId xmlns:a16="http://schemas.microsoft.com/office/drawing/2014/main" id="{FDC9E5A9-F729-5D34-8D84-5B169F168818}"/>
              </a:ext>
            </a:extLst>
          </p:cNvPr>
          <p:cNvSpPr/>
          <p:nvPr/>
        </p:nvSpPr>
        <p:spPr>
          <a:xfrm rot="1076495">
            <a:off x="769682" y="2979533"/>
            <a:ext cx="7239252" cy="57888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800" i="1">
                <a:latin typeface="Century Gothic" panose="020B0502020202020204" pitchFamily="34" charset="0"/>
              </a:rPr>
              <a:t>See Animesh’s lecture for more details</a:t>
            </a:r>
          </a:p>
        </p:txBody>
      </p:sp>
    </p:spTree>
    <p:extLst>
      <p:ext uri="{BB962C8B-B14F-4D97-AF65-F5344CB8AC3E}">
        <p14:creationId xmlns:p14="http://schemas.microsoft.com/office/powerpoint/2010/main" val="12291217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-25507" y="984681"/>
            <a:ext cx="48135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oscillation probability depends 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neutrino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travelled distance (“baseline”)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122" y="862788"/>
            <a:ext cx="3406528" cy="262314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6451B4-49B0-0CE0-E089-B6C59804B1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32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AF2F386-FA73-0B3E-DFBD-103FD7EB1363}"/>
                  </a:ext>
                </a:extLst>
              </p:cNvPr>
              <p:cNvSpPr txBox="1"/>
              <p:nvPr/>
            </p:nvSpPr>
            <p:spPr>
              <a:xfrm>
                <a:off x="440356" y="3039233"/>
                <a:ext cx="4530535" cy="5582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=1−</m:t>
                      </m:r>
                      <m:func>
                        <m:func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1.27</m:t>
                              </m:r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p>
                                    <m:sSup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m</m:t>
                                      </m:r>
                                    </m:e>
                                    <m:sup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</m:den>
                              </m:f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  <m:sSup>
                                        <m:sSupPr>
                                          <m:ctrlP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p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𝑘𝑚</m:t>
                                      </m:r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𝐺𝑒𝑉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60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AF2F386-FA73-0B3E-DFBD-103FD7EB1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56" y="3039233"/>
                <a:ext cx="4530535" cy="558230"/>
              </a:xfrm>
              <a:prstGeom prst="rect">
                <a:avLst/>
              </a:prstGeom>
              <a:blipFill>
                <a:blip r:embed="rId4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C789A26B-BF7E-111D-79C4-064F845C4441}"/>
              </a:ext>
            </a:extLst>
          </p:cNvPr>
          <p:cNvSpPr txBox="1"/>
          <p:nvPr/>
        </p:nvSpPr>
        <p:spPr>
          <a:xfrm>
            <a:off x="379205" y="2682308"/>
            <a:ext cx="47148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Two-flavour mixing</a:t>
            </a:r>
            <a:endParaRPr lang="en-GB" sz="1600" b="1" u="sng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D428ED0-BDC9-493A-8DE7-49F2CE6D1118}"/>
              </a:ext>
            </a:extLst>
          </p:cNvPr>
          <p:cNvSpPr/>
          <p:nvPr/>
        </p:nvSpPr>
        <p:spPr>
          <a:xfrm>
            <a:off x="377162" y="2661070"/>
            <a:ext cx="4639338" cy="109027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990AB44-5612-22E2-58E7-5B83E2F792D6}"/>
              </a:ext>
            </a:extLst>
          </p:cNvPr>
          <p:cNvSpPr/>
          <p:nvPr/>
        </p:nvSpPr>
        <p:spPr>
          <a:xfrm>
            <a:off x="3473450" y="3352800"/>
            <a:ext cx="298450" cy="238313"/>
          </a:xfrm>
          <a:custGeom>
            <a:avLst/>
            <a:gdLst>
              <a:gd name="connsiteX0" fmla="*/ 0 w 298450"/>
              <a:gd name="connsiteY0" fmla="*/ 39720 h 238313"/>
              <a:gd name="connsiteX1" fmla="*/ 39720 w 298450"/>
              <a:gd name="connsiteY1" fmla="*/ 0 h 238313"/>
              <a:gd name="connsiteX2" fmla="*/ 258730 w 298450"/>
              <a:gd name="connsiteY2" fmla="*/ 0 h 238313"/>
              <a:gd name="connsiteX3" fmla="*/ 298450 w 298450"/>
              <a:gd name="connsiteY3" fmla="*/ 39720 h 238313"/>
              <a:gd name="connsiteX4" fmla="*/ 298450 w 298450"/>
              <a:gd name="connsiteY4" fmla="*/ 198593 h 238313"/>
              <a:gd name="connsiteX5" fmla="*/ 258730 w 298450"/>
              <a:gd name="connsiteY5" fmla="*/ 238313 h 238313"/>
              <a:gd name="connsiteX6" fmla="*/ 39720 w 298450"/>
              <a:gd name="connsiteY6" fmla="*/ 238313 h 238313"/>
              <a:gd name="connsiteX7" fmla="*/ 0 w 298450"/>
              <a:gd name="connsiteY7" fmla="*/ 198593 h 238313"/>
              <a:gd name="connsiteX8" fmla="*/ 0 w 298450"/>
              <a:gd name="connsiteY8" fmla="*/ 39720 h 2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450" h="238313" extrusionOk="0">
                <a:moveTo>
                  <a:pt x="0" y="39720"/>
                </a:moveTo>
                <a:cubicBezTo>
                  <a:pt x="-630" y="17174"/>
                  <a:pt x="13607" y="-858"/>
                  <a:pt x="39720" y="0"/>
                </a:cubicBezTo>
                <a:cubicBezTo>
                  <a:pt x="98908" y="-7271"/>
                  <a:pt x="159044" y="-5468"/>
                  <a:pt x="258730" y="0"/>
                </a:cubicBezTo>
                <a:cubicBezTo>
                  <a:pt x="280405" y="-4110"/>
                  <a:pt x="298070" y="21171"/>
                  <a:pt x="298450" y="39720"/>
                </a:cubicBezTo>
                <a:cubicBezTo>
                  <a:pt x="301919" y="70134"/>
                  <a:pt x="297108" y="176749"/>
                  <a:pt x="298450" y="198593"/>
                </a:cubicBezTo>
                <a:cubicBezTo>
                  <a:pt x="297318" y="219985"/>
                  <a:pt x="279334" y="237083"/>
                  <a:pt x="258730" y="238313"/>
                </a:cubicBezTo>
                <a:cubicBezTo>
                  <a:pt x="158830" y="243125"/>
                  <a:pt x="135801" y="229297"/>
                  <a:pt x="39720" y="238313"/>
                </a:cubicBezTo>
                <a:cubicBezTo>
                  <a:pt x="17469" y="237308"/>
                  <a:pt x="1815" y="219947"/>
                  <a:pt x="0" y="198593"/>
                </a:cubicBezTo>
                <a:cubicBezTo>
                  <a:pt x="-9863" y="148802"/>
                  <a:pt x="-8189" y="81506"/>
                  <a:pt x="0" y="3972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441707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4EEB6C-D20A-E53E-ED1C-44A9A99D9972}"/>
              </a:ext>
            </a:extLst>
          </p:cNvPr>
          <p:cNvSpPr/>
          <p:nvPr/>
        </p:nvSpPr>
        <p:spPr>
          <a:xfrm>
            <a:off x="7185762" y="830997"/>
            <a:ext cx="12795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>
                <a:solidFill>
                  <a:srgbClr val="7E7EC4"/>
                </a:solidFill>
                <a:latin typeface="Century Gothic" panose="020B0502020202020204"/>
              </a:rPr>
              <a:t>L=295 km (~T2K)</a:t>
            </a:r>
            <a:endParaRPr lang="en-GB" sz="1100" b="1">
              <a:solidFill>
                <a:srgbClr val="7E7EC4"/>
              </a:solidFill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CBAB06B-A46C-C546-2DE6-413D16CC7FB1}"/>
              </a:ext>
            </a:extLst>
          </p:cNvPr>
          <p:cNvSpPr/>
          <p:nvPr/>
        </p:nvSpPr>
        <p:spPr>
          <a:xfrm>
            <a:off x="3740150" y="3054800"/>
            <a:ext cx="152400" cy="238313"/>
          </a:xfrm>
          <a:custGeom>
            <a:avLst/>
            <a:gdLst>
              <a:gd name="connsiteX0" fmla="*/ 0 w 152400"/>
              <a:gd name="connsiteY0" fmla="*/ 25401 h 238313"/>
              <a:gd name="connsiteX1" fmla="*/ 25401 w 152400"/>
              <a:gd name="connsiteY1" fmla="*/ 0 h 238313"/>
              <a:gd name="connsiteX2" fmla="*/ 126999 w 152400"/>
              <a:gd name="connsiteY2" fmla="*/ 0 h 238313"/>
              <a:gd name="connsiteX3" fmla="*/ 152400 w 152400"/>
              <a:gd name="connsiteY3" fmla="*/ 25401 h 238313"/>
              <a:gd name="connsiteX4" fmla="*/ 152400 w 152400"/>
              <a:gd name="connsiteY4" fmla="*/ 212912 h 238313"/>
              <a:gd name="connsiteX5" fmla="*/ 126999 w 152400"/>
              <a:gd name="connsiteY5" fmla="*/ 238313 h 238313"/>
              <a:gd name="connsiteX6" fmla="*/ 25401 w 152400"/>
              <a:gd name="connsiteY6" fmla="*/ 238313 h 238313"/>
              <a:gd name="connsiteX7" fmla="*/ 0 w 152400"/>
              <a:gd name="connsiteY7" fmla="*/ 212912 h 238313"/>
              <a:gd name="connsiteX8" fmla="*/ 0 w 152400"/>
              <a:gd name="connsiteY8" fmla="*/ 25401 h 2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400" h="238313" extrusionOk="0">
                <a:moveTo>
                  <a:pt x="0" y="25401"/>
                </a:moveTo>
                <a:cubicBezTo>
                  <a:pt x="-1381" y="10037"/>
                  <a:pt x="9428" y="-399"/>
                  <a:pt x="25401" y="0"/>
                </a:cubicBezTo>
                <a:cubicBezTo>
                  <a:pt x="53271" y="6793"/>
                  <a:pt x="98466" y="-3131"/>
                  <a:pt x="126999" y="0"/>
                </a:cubicBezTo>
                <a:cubicBezTo>
                  <a:pt x="140958" y="-1094"/>
                  <a:pt x="152358" y="11743"/>
                  <a:pt x="152400" y="25401"/>
                </a:cubicBezTo>
                <a:cubicBezTo>
                  <a:pt x="156494" y="54044"/>
                  <a:pt x="144062" y="159595"/>
                  <a:pt x="152400" y="212912"/>
                </a:cubicBezTo>
                <a:cubicBezTo>
                  <a:pt x="151744" y="226625"/>
                  <a:pt x="140528" y="237852"/>
                  <a:pt x="126999" y="238313"/>
                </a:cubicBezTo>
                <a:cubicBezTo>
                  <a:pt x="104443" y="231366"/>
                  <a:pt x="51229" y="231211"/>
                  <a:pt x="25401" y="238313"/>
                </a:cubicBezTo>
                <a:cubicBezTo>
                  <a:pt x="10887" y="236759"/>
                  <a:pt x="539" y="226768"/>
                  <a:pt x="0" y="212912"/>
                </a:cubicBezTo>
                <a:cubicBezTo>
                  <a:pt x="4501" y="145802"/>
                  <a:pt x="-15106" y="60650"/>
                  <a:pt x="0" y="2540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441707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549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-25507" y="984681"/>
            <a:ext cx="48135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oscillation probability depends 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neutrino energy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travelled distance (“baseline”)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122" y="862789"/>
            <a:ext cx="3394795" cy="26141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3971" y="862789"/>
            <a:ext cx="3423712" cy="26363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7072" y="862789"/>
            <a:ext cx="3423712" cy="263637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185762" y="830997"/>
            <a:ext cx="12795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>
                <a:solidFill>
                  <a:srgbClr val="7E7EC4"/>
                </a:solidFill>
                <a:latin typeface="Century Gothic" panose="020B0502020202020204"/>
              </a:rPr>
              <a:t>L=295 km (~T2K)</a:t>
            </a:r>
            <a:endParaRPr lang="en-GB" sz="1100" b="1">
              <a:solidFill>
                <a:srgbClr val="7E7EC4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876256" y="1348388"/>
            <a:ext cx="145905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>
                <a:solidFill>
                  <a:srgbClr val="B7B41A"/>
                </a:solidFill>
                <a:latin typeface="Century Gothic" panose="020B0502020202020204"/>
              </a:rPr>
              <a:t>L=800 km (~</a:t>
            </a:r>
            <a:r>
              <a:rPr lang="en-GB" sz="1100" b="1" err="1">
                <a:solidFill>
                  <a:srgbClr val="B7B41A"/>
                </a:solidFill>
                <a:latin typeface="Century Gothic" panose="020B0502020202020204"/>
              </a:rPr>
              <a:t>NOvA</a:t>
            </a:r>
            <a:r>
              <a:rPr lang="en-GB" sz="1100" b="1">
                <a:solidFill>
                  <a:srgbClr val="B7B41A"/>
                </a:solidFill>
                <a:latin typeface="Century Gothic" panose="020B0502020202020204"/>
              </a:rPr>
              <a:t>)</a:t>
            </a:r>
            <a:endParaRPr lang="en-GB" sz="1100" b="1">
              <a:solidFill>
                <a:srgbClr val="B7B41A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524328" y="1953989"/>
            <a:ext cx="149912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>
                <a:solidFill>
                  <a:srgbClr val="AF2F70"/>
                </a:solidFill>
                <a:latin typeface="Century Gothic" panose="020B0502020202020204"/>
              </a:rPr>
              <a:t>L=1300 km (~DUNE)</a:t>
            </a:r>
            <a:endParaRPr lang="en-GB" sz="1100" b="1">
              <a:solidFill>
                <a:srgbClr val="AF2F70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84B554-FE51-9027-77D7-F84DC69C1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33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2E98D75-0355-2E8D-40DB-DE897024021B}"/>
                  </a:ext>
                </a:extLst>
              </p:cNvPr>
              <p:cNvSpPr txBox="1"/>
              <p:nvPr/>
            </p:nvSpPr>
            <p:spPr>
              <a:xfrm>
                <a:off x="440356" y="3039233"/>
                <a:ext cx="4530535" cy="5582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=1−</m:t>
                      </m:r>
                      <m:func>
                        <m:func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1.27</m:t>
                              </m:r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p>
                                    <m:sSup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m</m:t>
                                      </m:r>
                                    </m:e>
                                    <m:sup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</m:den>
                              </m:f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  <m:sSup>
                                        <m:sSupPr>
                                          <m:ctrlP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p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𝑘𝑚</m:t>
                                      </m:r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𝐺𝑒𝑉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60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2E98D75-0355-2E8D-40DB-DE89702402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56" y="3039233"/>
                <a:ext cx="4530535" cy="558230"/>
              </a:xfrm>
              <a:prstGeom prst="rect">
                <a:avLst/>
              </a:prstGeom>
              <a:blipFill>
                <a:blip r:embed="rId6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F53AD02C-00DD-CB11-16D3-70EBE75E572C}"/>
              </a:ext>
            </a:extLst>
          </p:cNvPr>
          <p:cNvSpPr txBox="1"/>
          <p:nvPr/>
        </p:nvSpPr>
        <p:spPr>
          <a:xfrm>
            <a:off x="379205" y="2682308"/>
            <a:ext cx="47148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Two-flavour mixing</a:t>
            </a:r>
            <a:endParaRPr lang="en-GB" sz="1600" b="1" u="sng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89BB62BF-2F42-C7F9-7B57-AE8A0E1C7354}"/>
              </a:ext>
            </a:extLst>
          </p:cNvPr>
          <p:cNvSpPr/>
          <p:nvPr/>
        </p:nvSpPr>
        <p:spPr>
          <a:xfrm>
            <a:off x="377162" y="2661070"/>
            <a:ext cx="4639338" cy="109027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13A4D45-9BD9-BFB2-AC22-90F8C3202715}"/>
              </a:ext>
            </a:extLst>
          </p:cNvPr>
          <p:cNvSpPr/>
          <p:nvPr/>
        </p:nvSpPr>
        <p:spPr>
          <a:xfrm>
            <a:off x="3740150" y="3054800"/>
            <a:ext cx="152400" cy="238313"/>
          </a:xfrm>
          <a:custGeom>
            <a:avLst/>
            <a:gdLst>
              <a:gd name="connsiteX0" fmla="*/ 0 w 152400"/>
              <a:gd name="connsiteY0" fmla="*/ 25401 h 238313"/>
              <a:gd name="connsiteX1" fmla="*/ 25401 w 152400"/>
              <a:gd name="connsiteY1" fmla="*/ 0 h 238313"/>
              <a:gd name="connsiteX2" fmla="*/ 126999 w 152400"/>
              <a:gd name="connsiteY2" fmla="*/ 0 h 238313"/>
              <a:gd name="connsiteX3" fmla="*/ 152400 w 152400"/>
              <a:gd name="connsiteY3" fmla="*/ 25401 h 238313"/>
              <a:gd name="connsiteX4" fmla="*/ 152400 w 152400"/>
              <a:gd name="connsiteY4" fmla="*/ 212912 h 238313"/>
              <a:gd name="connsiteX5" fmla="*/ 126999 w 152400"/>
              <a:gd name="connsiteY5" fmla="*/ 238313 h 238313"/>
              <a:gd name="connsiteX6" fmla="*/ 25401 w 152400"/>
              <a:gd name="connsiteY6" fmla="*/ 238313 h 238313"/>
              <a:gd name="connsiteX7" fmla="*/ 0 w 152400"/>
              <a:gd name="connsiteY7" fmla="*/ 212912 h 238313"/>
              <a:gd name="connsiteX8" fmla="*/ 0 w 152400"/>
              <a:gd name="connsiteY8" fmla="*/ 25401 h 2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2400" h="238313" extrusionOk="0">
                <a:moveTo>
                  <a:pt x="0" y="25401"/>
                </a:moveTo>
                <a:cubicBezTo>
                  <a:pt x="-1381" y="10037"/>
                  <a:pt x="9428" y="-399"/>
                  <a:pt x="25401" y="0"/>
                </a:cubicBezTo>
                <a:cubicBezTo>
                  <a:pt x="53271" y="6793"/>
                  <a:pt x="98466" y="-3131"/>
                  <a:pt x="126999" y="0"/>
                </a:cubicBezTo>
                <a:cubicBezTo>
                  <a:pt x="140958" y="-1094"/>
                  <a:pt x="152358" y="11743"/>
                  <a:pt x="152400" y="25401"/>
                </a:cubicBezTo>
                <a:cubicBezTo>
                  <a:pt x="156494" y="54044"/>
                  <a:pt x="144062" y="159595"/>
                  <a:pt x="152400" y="212912"/>
                </a:cubicBezTo>
                <a:cubicBezTo>
                  <a:pt x="151744" y="226625"/>
                  <a:pt x="140528" y="237852"/>
                  <a:pt x="126999" y="238313"/>
                </a:cubicBezTo>
                <a:cubicBezTo>
                  <a:pt x="104443" y="231366"/>
                  <a:pt x="51229" y="231211"/>
                  <a:pt x="25401" y="238313"/>
                </a:cubicBezTo>
                <a:cubicBezTo>
                  <a:pt x="10887" y="236759"/>
                  <a:pt x="539" y="226768"/>
                  <a:pt x="0" y="212912"/>
                </a:cubicBezTo>
                <a:cubicBezTo>
                  <a:pt x="4501" y="145802"/>
                  <a:pt x="-15106" y="60650"/>
                  <a:pt x="0" y="25401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441707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001756F-9707-8B38-9379-E478D3FB070E}"/>
              </a:ext>
            </a:extLst>
          </p:cNvPr>
          <p:cNvSpPr/>
          <p:nvPr/>
        </p:nvSpPr>
        <p:spPr>
          <a:xfrm>
            <a:off x="3473450" y="3352800"/>
            <a:ext cx="298450" cy="238313"/>
          </a:xfrm>
          <a:custGeom>
            <a:avLst/>
            <a:gdLst>
              <a:gd name="connsiteX0" fmla="*/ 0 w 298450"/>
              <a:gd name="connsiteY0" fmla="*/ 39720 h 238313"/>
              <a:gd name="connsiteX1" fmla="*/ 39720 w 298450"/>
              <a:gd name="connsiteY1" fmla="*/ 0 h 238313"/>
              <a:gd name="connsiteX2" fmla="*/ 258730 w 298450"/>
              <a:gd name="connsiteY2" fmla="*/ 0 h 238313"/>
              <a:gd name="connsiteX3" fmla="*/ 298450 w 298450"/>
              <a:gd name="connsiteY3" fmla="*/ 39720 h 238313"/>
              <a:gd name="connsiteX4" fmla="*/ 298450 w 298450"/>
              <a:gd name="connsiteY4" fmla="*/ 198593 h 238313"/>
              <a:gd name="connsiteX5" fmla="*/ 258730 w 298450"/>
              <a:gd name="connsiteY5" fmla="*/ 238313 h 238313"/>
              <a:gd name="connsiteX6" fmla="*/ 39720 w 298450"/>
              <a:gd name="connsiteY6" fmla="*/ 238313 h 238313"/>
              <a:gd name="connsiteX7" fmla="*/ 0 w 298450"/>
              <a:gd name="connsiteY7" fmla="*/ 198593 h 238313"/>
              <a:gd name="connsiteX8" fmla="*/ 0 w 298450"/>
              <a:gd name="connsiteY8" fmla="*/ 39720 h 2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8450" h="238313" extrusionOk="0">
                <a:moveTo>
                  <a:pt x="0" y="39720"/>
                </a:moveTo>
                <a:cubicBezTo>
                  <a:pt x="-630" y="17174"/>
                  <a:pt x="13607" y="-858"/>
                  <a:pt x="39720" y="0"/>
                </a:cubicBezTo>
                <a:cubicBezTo>
                  <a:pt x="98908" y="-7271"/>
                  <a:pt x="159044" y="-5468"/>
                  <a:pt x="258730" y="0"/>
                </a:cubicBezTo>
                <a:cubicBezTo>
                  <a:pt x="280405" y="-4110"/>
                  <a:pt x="298070" y="21171"/>
                  <a:pt x="298450" y="39720"/>
                </a:cubicBezTo>
                <a:cubicBezTo>
                  <a:pt x="301919" y="70134"/>
                  <a:pt x="297108" y="176749"/>
                  <a:pt x="298450" y="198593"/>
                </a:cubicBezTo>
                <a:cubicBezTo>
                  <a:pt x="297318" y="219985"/>
                  <a:pt x="279334" y="237083"/>
                  <a:pt x="258730" y="238313"/>
                </a:cubicBezTo>
                <a:cubicBezTo>
                  <a:pt x="158830" y="243125"/>
                  <a:pt x="135801" y="229297"/>
                  <a:pt x="39720" y="238313"/>
                </a:cubicBezTo>
                <a:cubicBezTo>
                  <a:pt x="17469" y="237308"/>
                  <a:pt x="1815" y="219947"/>
                  <a:pt x="0" y="198593"/>
                </a:cubicBezTo>
                <a:cubicBezTo>
                  <a:pt x="-9863" y="148802"/>
                  <a:pt x="-8189" y="81506"/>
                  <a:pt x="0" y="3972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441707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2632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122" y="862789"/>
            <a:ext cx="3394794" cy="2614110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-25507" y="984681"/>
                <a:ext cx="4813531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oscillation probability depends 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neutrino energy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travelled distance (“baseline”)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difference in masses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GB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507" y="984681"/>
                <a:ext cx="4813531" cy="1754326"/>
              </a:xfrm>
              <a:prstGeom prst="rect">
                <a:avLst/>
              </a:prstGeom>
              <a:blipFill>
                <a:blip r:embed="rId4"/>
                <a:stretch>
                  <a:fillRect l="-887" t="-2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750109" y="1348388"/>
                <a:ext cx="1699440" cy="2732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 i="0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sSubSup>
                        <m:sSubSupPr>
                          <m:ctrlPr>
                            <a:rPr lang="en-GB" sz="1100" b="1" i="1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1" i="0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b>
                          <m:r>
                            <a:rPr lang="en-GB" sz="1100" b="1" i="0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sub>
                        <m:sup>
                          <m:r>
                            <a:rPr lang="en-GB" sz="1100" b="1" i="0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𝟓𝟒</m:t>
                      </m:r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GB" sz="1100" b="1" i="1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100" b="1" i="1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GB" sz="1100" b="1" i="1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100" b="1" i="1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𝒆𝑽</m:t>
                      </m:r>
                    </m:oMath>
                  </m:oMathPara>
                </a14:m>
                <a:endParaRPr lang="en-GB" sz="1100" b="1">
                  <a:solidFill>
                    <a:srgbClr val="7E7EC4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0109" y="1348388"/>
                <a:ext cx="1699440" cy="2732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6793519" y="726149"/>
                <a:ext cx="1699440" cy="2732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sSubSup>
                        <m:sSubSupPr>
                          <m:ctrlPr>
                            <a:rPr lang="en-GB" sz="1100" b="1" i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b>
                          <m:r>
                            <a:rPr lang="en-GB" sz="1100" b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sub>
                        <m:sup>
                          <m:r>
                            <a:rPr lang="en-GB" sz="1100" b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100" b="1" i="1" smtClean="0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GB" sz="1100" b="1" i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100" b="1" i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GB" sz="1100" b="1" i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100" b="1" i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𝒆𝑽</m:t>
                      </m:r>
                    </m:oMath>
                  </m:oMathPara>
                </a14:m>
                <a:endParaRPr lang="en-GB" sz="1100" b="1">
                  <a:solidFill>
                    <a:srgbClr val="B7B317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3519" y="726149"/>
                <a:ext cx="1699440" cy="2732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>
          <a:xfrm>
            <a:off x="5940152" y="2117169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FDD999-23E7-764F-9569-99B2DC4F8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8F9B26-BA17-4CC5-C095-A7D38930D313}"/>
              </a:ext>
            </a:extLst>
          </p:cNvPr>
          <p:cNvSpPr txBox="1"/>
          <p:nvPr/>
        </p:nvSpPr>
        <p:spPr>
          <a:xfrm>
            <a:off x="6807582" y="1842518"/>
            <a:ext cx="2063368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Measurements of mass splitting typically require good energy resolution! 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32B4CA5-3DE2-10BA-0527-3C94788ECDC4}"/>
                  </a:ext>
                </a:extLst>
              </p:cNvPr>
              <p:cNvSpPr txBox="1"/>
              <p:nvPr/>
            </p:nvSpPr>
            <p:spPr>
              <a:xfrm>
                <a:off x="440356" y="3039233"/>
                <a:ext cx="4530535" cy="5582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=1−</m:t>
                      </m:r>
                      <m:func>
                        <m:func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1.27</m:t>
                              </m:r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p>
                                    <m:sSup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m</m:t>
                                      </m:r>
                                    </m:e>
                                    <m:sup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</m:den>
                              </m:f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  <m:sSup>
                                        <m:sSupPr>
                                          <m:ctrlP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p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𝑘𝑚</m:t>
                                      </m:r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𝐺𝑒𝑉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60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32B4CA5-3DE2-10BA-0527-3C94788EC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56" y="3039233"/>
                <a:ext cx="4530535" cy="558230"/>
              </a:xfrm>
              <a:prstGeom prst="rect">
                <a:avLst/>
              </a:prstGeom>
              <a:blipFill>
                <a:blip r:embed="rId7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F42095D8-D867-DA85-2744-CF79EB186419}"/>
              </a:ext>
            </a:extLst>
          </p:cNvPr>
          <p:cNvSpPr txBox="1"/>
          <p:nvPr/>
        </p:nvSpPr>
        <p:spPr>
          <a:xfrm>
            <a:off x="379205" y="2682308"/>
            <a:ext cx="47148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Two-flavour mixing</a:t>
            </a:r>
            <a:endParaRPr lang="en-GB" sz="1600" b="1" u="sng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A1EFB81-88E4-516C-E80D-CB78858D4A06}"/>
              </a:ext>
            </a:extLst>
          </p:cNvPr>
          <p:cNvSpPr/>
          <p:nvPr/>
        </p:nvSpPr>
        <p:spPr>
          <a:xfrm>
            <a:off x="377162" y="2661070"/>
            <a:ext cx="4639338" cy="109027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2E83DC4-D2B6-0B0F-39AF-85528EF279D0}"/>
              </a:ext>
            </a:extLst>
          </p:cNvPr>
          <p:cNvSpPr/>
          <p:nvPr/>
        </p:nvSpPr>
        <p:spPr>
          <a:xfrm>
            <a:off x="3371850" y="3054800"/>
            <a:ext cx="381000" cy="238313"/>
          </a:xfrm>
          <a:custGeom>
            <a:avLst/>
            <a:gdLst>
              <a:gd name="connsiteX0" fmla="*/ 0 w 381000"/>
              <a:gd name="connsiteY0" fmla="*/ 39720 h 238313"/>
              <a:gd name="connsiteX1" fmla="*/ 39720 w 381000"/>
              <a:gd name="connsiteY1" fmla="*/ 0 h 238313"/>
              <a:gd name="connsiteX2" fmla="*/ 341280 w 381000"/>
              <a:gd name="connsiteY2" fmla="*/ 0 h 238313"/>
              <a:gd name="connsiteX3" fmla="*/ 381000 w 381000"/>
              <a:gd name="connsiteY3" fmla="*/ 39720 h 238313"/>
              <a:gd name="connsiteX4" fmla="*/ 381000 w 381000"/>
              <a:gd name="connsiteY4" fmla="*/ 198593 h 238313"/>
              <a:gd name="connsiteX5" fmla="*/ 341280 w 381000"/>
              <a:gd name="connsiteY5" fmla="*/ 238313 h 238313"/>
              <a:gd name="connsiteX6" fmla="*/ 39720 w 381000"/>
              <a:gd name="connsiteY6" fmla="*/ 238313 h 238313"/>
              <a:gd name="connsiteX7" fmla="*/ 0 w 381000"/>
              <a:gd name="connsiteY7" fmla="*/ 198593 h 238313"/>
              <a:gd name="connsiteX8" fmla="*/ 0 w 381000"/>
              <a:gd name="connsiteY8" fmla="*/ 39720 h 2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1000" h="238313" extrusionOk="0">
                <a:moveTo>
                  <a:pt x="0" y="39720"/>
                </a:moveTo>
                <a:cubicBezTo>
                  <a:pt x="-630" y="17174"/>
                  <a:pt x="13607" y="-858"/>
                  <a:pt x="39720" y="0"/>
                </a:cubicBezTo>
                <a:cubicBezTo>
                  <a:pt x="185953" y="-17917"/>
                  <a:pt x="273209" y="24830"/>
                  <a:pt x="341280" y="0"/>
                </a:cubicBezTo>
                <a:cubicBezTo>
                  <a:pt x="362955" y="-4110"/>
                  <a:pt x="380620" y="21171"/>
                  <a:pt x="381000" y="39720"/>
                </a:cubicBezTo>
                <a:cubicBezTo>
                  <a:pt x="384469" y="70134"/>
                  <a:pt x="379658" y="176749"/>
                  <a:pt x="381000" y="198593"/>
                </a:cubicBezTo>
                <a:cubicBezTo>
                  <a:pt x="379868" y="219985"/>
                  <a:pt x="361884" y="237083"/>
                  <a:pt x="341280" y="238313"/>
                </a:cubicBezTo>
                <a:cubicBezTo>
                  <a:pt x="245445" y="249030"/>
                  <a:pt x="121091" y="227624"/>
                  <a:pt x="39720" y="238313"/>
                </a:cubicBezTo>
                <a:cubicBezTo>
                  <a:pt x="17469" y="237308"/>
                  <a:pt x="1815" y="219947"/>
                  <a:pt x="0" y="198593"/>
                </a:cubicBezTo>
                <a:cubicBezTo>
                  <a:pt x="-9863" y="148802"/>
                  <a:pt x="-8189" y="81506"/>
                  <a:pt x="0" y="3972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441707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94403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122" y="862789"/>
            <a:ext cx="3394794" cy="2614110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-25507" y="984681"/>
                <a:ext cx="4813531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oscillation probability depends 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neutrino energy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travelled distance (“baseline”)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difference in masses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GB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507" y="984681"/>
                <a:ext cx="4813531" cy="1754326"/>
              </a:xfrm>
              <a:prstGeom prst="rect">
                <a:avLst/>
              </a:prstGeom>
              <a:blipFill>
                <a:blip r:embed="rId4"/>
                <a:stretch>
                  <a:fillRect l="-887" t="-20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750109" y="1348388"/>
                <a:ext cx="1699440" cy="2732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 i="0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sSubSup>
                        <m:sSubSupPr>
                          <m:ctrlPr>
                            <a:rPr lang="en-GB" sz="1100" b="1" i="1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1" i="0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b>
                          <m:r>
                            <a:rPr lang="en-GB" sz="1100" b="1" i="0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sub>
                        <m:sup>
                          <m:r>
                            <a:rPr lang="en-GB" sz="1100" b="1" i="0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𝟓𝟒</m:t>
                      </m:r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GB" sz="1100" b="1" i="1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100" b="1" i="1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GB" sz="1100" b="1" i="1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100" b="1" i="1" smtClean="0">
                              <a:solidFill>
                                <a:srgbClr val="7E7EC4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GB" sz="1100" b="1" i="1" smtClean="0">
                          <a:solidFill>
                            <a:srgbClr val="7E7EC4"/>
                          </a:solidFill>
                          <a:latin typeface="Cambria Math" panose="02040503050406030204" pitchFamily="18" charset="0"/>
                        </a:rPr>
                        <m:t>𝒆𝑽</m:t>
                      </m:r>
                    </m:oMath>
                  </m:oMathPara>
                </a14:m>
                <a:endParaRPr lang="en-GB" sz="1100" b="1">
                  <a:solidFill>
                    <a:srgbClr val="7E7EC4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0109" y="1348388"/>
                <a:ext cx="1699440" cy="2732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6793519" y="726149"/>
                <a:ext cx="1699440" cy="27328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𝚫</m:t>
                      </m:r>
                      <m:sSubSup>
                        <m:sSubSupPr>
                          <m:ctrlPr>
                            <a:rPr lang="en-GB" sz="1100" b="1" i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100" b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𝐦</m:t>
                          </m:r>
                        </m:e>
                        <m:sub>
                          <m:r>
                            <a:rPr lang="en-GB" sz="1100" b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𝟑𝟐</m:t>
                          </m:r>
                        </m:sub>
                        <m:sup>
                          <m:r>
                            <a:rPr lang="en-GB" sz="1100" b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GB" sz="1100" b="1" i="1" smtClean="0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n-GB" sz="1100" b="1" i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100" b="1" i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n-GB" sz="1100" b="1" i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100" b="1" i="1">
                              <a:solidFill>
                                <a:srgbClr val="B7B317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  <m:r>
                        <a:rPr lang="en-GB" sz="1100" b="1" i="1">
                          <a:solidFill>
                            <a:srgbClr val="B7B317"/>
                          </a:solidFill>
                          <a:latin typeface="Cambria Math" panose="02040503050406030204" pitchFamily="18" charset="0"/>
                        </a:rPr>
                        <m:t>𝒆𝑽</m:t>
                      </m:r>
                    </m:oMath>
                  </m:oMathPara>
                </a14:m>
                <a:endParaRPr lang="en-GB" sz="1100" b="1">
                  <a:solidFill>
                    <a:srgbClr val="B7B317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3519" y="726149"/>
                <a:ext cx="1699440" cy="2732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835325"/>
            <a:ext cx="4427984" cy="24944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967028" y="4869160"/>
                <a:ext cx="639341" cy="3116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  <m:sup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7028" y="4869160"/>
                <a:ext cx="639341" cy="31168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907212" y="5554283"/>
                <a:ext cx="635174" cy="3105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212" y="5554283"/>
                <a:ext cx="635174" cy="31059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3116600" y="4545259"/>
                <a:ext cx="635174" cy="3105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6600" y="4545259"/>
                <a:ext cx="635174" cy="31059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2794846" y="5180848"/>
                <a:ext cx="639341" cy="3116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  <m:sup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4846" y="5180848"/>
                <a:ext cx="639341" cy="31168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/>
          <p:cNvSpPr/>
          <p:nvPr/>
        </p:nvSpPr>
        <p:spPr>
          <a:xfrm>
            <a:off x="4308594" y="4380028"/>
            <a:ext cx="48830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Neutrino oscillations in a vacuum are, to first order, sensitive only to the square of the mass </a:t>
            </a:r>
            <a:r>
              <a:rPr lang="en-GB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splittings</a:t>
            </a: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We don’t yet know the right “ordering”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940152" y="2117169"/>
            <a:ext cx="57606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5FDD999-23E7-764F-9569-99B2DC4F8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CE7180-FEAA-4101-E208-7D1E99CAFA76}"/>
              </a:ext>
            </a:extLst>
          </p:cNvPr>
          <p:cNvSpPr txBox="1"/>
          <p:nvPr/>
        </p:nvSpPr>
        <p:spPr>
          <a:xfrm>
            <a:off x="68877" y="3953788"/>
            <a:ext cx="2119216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Normal Ordering (NO)</a:t>
            </a:r>
            <a:endParaRPr lang="en-GB" sz="1400" b="1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FE8F87-69B2-FCFD-B513-B25FD5915059}"/>
              </a:ext>
            </a:extLst>
          </p:cNvPr>
          <p:cNvSpPr txBox="1"/>
          <p:nvPr/>
        </p:nvSpPr>
        <p:spPr>
          <a:xfrm>
            <a:off x="2175909" y="3953788"/>
            <a:ext cx="2196018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Inverted Ordering (NO)</a:t>
            </a:r>
            <a:endParaRPr lang="en-GB" sz="1400" b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1FA9663-E09A-C846-2099-2F7E8BA717AE}"/>
              </a:ext>
            </a:extLst>
          </p:cNvPr>
          <p:cNvSpPr txBox="1"/>
          <p:nvPr/>
        </p:nvSpPr>
        <p:spPr>
          <a:xfrm>
            <a:off x="6807582" y="1842518"/>
            <a:ext cx="2063368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Measurements of mass splitting typically require good energy resolution! 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27C6C5A-B98E-7CFA-9BA6-A3D6D27FBCF7}"/>
                  </a:ext>
                </a:extLst>
              </p:cNvPr>
              <p:cNvSpPr txBox="1"/>
              <p:nvPr/>
            </p:nvSpPr>
            <p:spPr>
              <a:xfrm>
                <a:off x="440356" y="3039233"/>
                <a:ext cx="4530535" cy="5582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=1−</m:t>
                      </m:r>
                      <m:func>
                        <m:func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1.27</m:t>
                              </m:r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p>
                                    <m:sSup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m</m:t>
                                      </m:r>
                                    </m:e>
                                    <m:sup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</m:den>
                              </m:f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  <m:sSup>
                                        <m:sSupPr>
                                          <m:ctrlP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p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𝑘𝑚</m:t>
                                      </m:r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𝐺𝑒𝑉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60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27C6C5A-B98E-7CFA-9BA6-A3D6D27FBC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56" y="3039233"/>
                <a:ext cx="4530535" cy="558230"/>
              </a:xfrm>
              <a:prstGeom prst="rect">
                <a:avLst/>
              </a:prstGeom>
              <a:blipFill>
                <a:blip r:embed="rId12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933EFC12-CE0A-B471-A2B1-02DC95811B2F}"/>
              </a:ext>
            </a:extLst>
          </p:cNvPr>
          <p:cNvSpPr txBox="1"/>
          <p:nvPr/>
        </p:nvSpPr>
        <p:spPr>
          <a:xfrm>
            <a:off x="379205" y="2682308"/>
            <a:ext cx="47148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Two-flavour mixing</a:t>
            </a:r>
            <a:endParaRPr lang="en-GB" sz="1600" b="1" u="sng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2EFF47B-87A9-98FF-E8A7-832D60F6B254}"/>
              </a:ext>
            </a:extLst>
          </p:cNvPr>
          <p:cNvSpPr/>
          <p:nvPr/>
        </p:nvSpPr>
        <p:spPr>
          <a:xfrm>
            <a:off x="377162" y="2661070"/>
            <a:ext cx="4639338" cy="109027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1C184244-CB1F-5672-A64D-DFDE94B7F011}"/>
              </a:ext>
            </a:extLst>
          </p:cNvPr>
          <p:cNvSpPr/>
          <p:nvPr/>
        </p:nvSpPr>
        <p:spPr>
          <a:xfrm>
            <a:off x="3371850" y="3054800"/>
            <a:ext cx="381000" cy="238313"/>
          </a:xfrm>
          <a:custGeom>
            <a:avLst/>
            <a:gdLst>
              <a:gd name="connsiteX0" fmla="*/ 0 w 381000"/>
              <a:gd name="connsiteY0" fmla="*/ 39720 h 238313"/>
              <a:gd name="connsiteX1" fmla="*/ 39720 w 381000"/>
              <a:gd name="connsiteY1" fmla="*/ 0 h 238313"/>
              <a:gd name="connsiteX2" fmla="*/ 341280 w 381000"/>
              <a:gd name="connsiteY2" fmla="*/ 0 h 238313"/>
              <a:gd name="connsiteX3" fmla="*/ 381000 w 381000"/>
              <a:gd name="connsiteY3" fmla="*/ 39720 h 238313"/>
              <a:gd name="connsiteX4" fmla="*/ 381000 w 381000"/>
              <a:gd name="connsiteY4" fmla="*/ 198593 h 238313"/>
              <a:gd name="connsiteX5" fmla="*/ 341280 w 381000"/>
              <a:gd name="connsiteY5" fmla="*/ 238313 h 238313"/>
              <a:gd name="connsiteX6" fmla="*/ 39720 w 381000"/>
              <a:gd name="connsiteY6" fmla="*/ 238313 h 238313"/>
              <a:gd name="connsiteX7" fmla="*/ 0 w 381000"/>
              <a:gd name="connsiteY7" fmla="*/ 198593 h 238313"/>
              <a:gd name="connsiteX8" fmla="*/ 0 w 381000"/>
              <a:gd name="connsiteY8" fmla="*/ 39720 h 2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1000" h="238313" extrusionOk="0">
                <a:moveTo>
                  <a:pt x="0" y="39720"/>
                </a:moveTo>
                <a:cubicBezTo>
                  <a:pt x="-630" y="17174"/>
                  <a:pt x="13607" y="-858"/>
                  <a:pt x="39720" y="0"/>
                </a:cubicBezTo>
                <a:cubicBezTo>
                  <a:pt x="185953" y="-17917"/>
                  <a:pt x="273209" y="24830"/>
                  <a:pt x="341280" y="0"/>
                </a:cubicBezTo>
                <a:cubicBezTo>
                  <a:pt x="362955" y="-4110"/>
                  <a:pt x="380620" y="21171"/>
                  <a:pt x="381000" y="39720"/>
                </a:cubicBezTo>
                <a:cubicBezTo>
                  <a:pt x="384469" y="70134"/>
                  <a:pt x="379658" y="176749"/>
                  <a:pt x="381000" y="198593"/>
                </a:cubicBezTo>
                <a:cubicBezTo>
                  <a:pt x="379868" y="219985"/>
                  <a:pt x="361884" y="237083"/>
                  <a:pt x="341280" y="238313"/>
                </a:cubicBezTo>
                <a:cubicBezTo>
                  <a:pt x="245445" y="249030"/>
                  <a:pt x="121091" y="227624"/>
                  <a:pt x="39720" y="238313"/>
                </a:cubicBezTo>
                <a:cubicBezTo>
                  <a:pt x="17469" y="237308"/>
                  <a:pt x="1815" y="219947"/>
                  <a:pt x="0" y="198593"/>
                </a:cubicBezTo>
                <a:cubicBezTo>
                  <a:pt x="-9863" y="148802"/>
                  <a:pt x="-8189" y="81506"/>
                  <a:pt x="0" y="3972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441707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7323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123" y="875860"/>
            <a:ext cx="3380756" cy="2601039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-25507" y="984681"/>
                <a:ext cx="4813531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oscillation probability depends 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neutrino energy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travelled distance (“baseline”)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difference in masses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GB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The mixing parameters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507" y="984681"/>
                <a:ext cx="4813531" cy="2031325"/>
              </a:xfrm>
              <a:prstGeom prst="rect">
                <a:avLst/>
              </a:prstGeom>
              <a:blipFill>
                <a:blip r:embed="rId4"/>
                <a:stretch>
                  <a:fillRect l="-887" t="-18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6750109" y="1348388"/>
                <a:ext cx="1997470" cy="265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𝒔𝒊</m:t>
                    </m:r>
                    <m:sSup>
                      <m:sSupPr>
                        <m:ctrlP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100" b="1" i="1" smtClean="0">
                                <a:solidFill>
                                  <a:srgbClr val="7E7EC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100" b="1" i="1" smtClean="0">
                                <a:solidFill>
                                  <a:srgbClr val="7E7EC4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GB" sz="1100" b="1" i="1" smtClean="0">
                                <a:solidFill>
                                  <a:srgbClr val="7E7EC4"/>
                                </a:solidFill>
                                <a:latin typeface="Cambria Math" panose="02040503050406030204" pitchFamily="18" charset="0"/>
                              </a:rPr>
                              <m:t>𝟐𝟑</m:t>
                            </m:r>
                          </m:sub>
                        </m:sSub>
                      </m:e>
                    </m:d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GB" sz="1100" b="1">
                    <a:solidFill>
                      <a:srgbClr val="7E7EC4"/>
                    </a:solidFill>
                  </a:rPr>
                  <a:t> (max mixing)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0109" y="1348388"/>
                <a:ext cx="1997470" cy="265457"/>
              </a:xfrm>
              <a:prstGeom prst="rect">
                <a:avLst/>
              </a:prstGeom>
              <a:blipFill>
                <a:blip r:embed="rId5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793519" y="726149"/>
                <a:ext cx="1306576" cy="265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 i="1" smtClean="0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𝒔𝒊</m:t>
                      </m:r>
                      <m:sSup>
                        <m:sSupPr>
                          <m:ctrlP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p>
                          <m: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b="1" i="1">
                                  <a:solidFill>
                                    <a:srgbClr val="C7C54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1" i="1">
                                  <a:solidFill>
                                    <a:srgbClr val="C7C54D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GB" sz="1100" b="1" i="1" smtClean="0">
                                  <a:solidFill>
                                    <a:srgbClr val="C7C54D"/>
                                  </a:solidFill>
                                  <a:latin typeface="Cambria Math" panose="02040503050406030204" pitchFamily="18" charset="0"/>
                                </a:rPr>
                                <m:t>𝟐𝟑</m:t>
                              </m:r>
                            </m:sub>
                          </m:sSub>
                        </m:e>
                      </m:d>
                      <m:r>
                        <a:rPr lang="en-GB" sz="1100" b="1" i="1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100" b="1" i="1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sz="1100" b="1" i="1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en-GB" sz="1100" b="1" i="0" smtClean="0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42</m:t>
                      </m:r>
                    </m:oMath>
                  </m:oMathPara>
                </a14:m>
                <a:endParaRPr lang="en-GB" sz="1100" b="1">
                  <a:solidFill>
                    <a:srgbClr val="C7C54D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3519" y="726149"/>
                <a:ext cx="1306576" cy="2654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>
            <a:off x="6084168" y="2893349"/>
            <a:ext cx="0" cy="31304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D614C7-94E8-4929-68BD-76214CEE3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7216FB-63AB-FD72-EFC9-8E8FDCE22840}"/>
              </a:ext>
            </a:extLst>
          </p:cNvPr>
          <p:cNvSpPr txBox="1"/>
          <p:nvPr/>
        </p:nvSpPr>
        <p:spPr>
          <a:xfrm>
            <a:off x="6605141" y="1842518"/>
            <a:ext cx="2287406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Measurements of mixing angles typically require good normalisation determination! </a:t>
            </a:r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7942154-3754-FCB1-0506-7E5D256136A7}"/>
                  </a:ext>
                </a:extLst>
              </p:cNvPr>
              <p:cNvSpPr txBox="1"/>
              <p:nvPr/>
            </p:nvSpPr>
            <p:spPr>
              <a:xfrm>
                <a:off x="440356" y="3039233"/>
                <a:ext cx="4530535" cy="5582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=1−</m:t>
                      </m:r>
                      <m:func>
                        <m:func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e>
                                <m:sup>
                                  <m: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(2</m:t>
                              </m:r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  <m: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  <m:r>
                                <m:rPr>
                                  <m:sty m:val="p"/>
                                </m:rPr>
                                <a:rPr lang="en-GB" sz="16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1.27</m:t>
                              </m:r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  <m:sSup>
                                    <m:sSup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m</m:t>
                                      </m:r>
                                    </m:e>
                                    <m:sup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𝜈</m:t>
                                      </m:r>
                                    </m:sub>
                                  </m:sSub>
                                </m:den>
                              </m:f>
                              <m:f>
                                <m:f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  <m:sSup>
                                        <m:sSupPr>
                                          <m:ctrlP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𝑉</m:t>
                                          </m:r>
                                        </m:e>
                                        <m:sup>
                                          <m:r>
                                            <a:rPr lang="en-GB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d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𝑘𝑚</m:t>
                                      </m:r>
                                    </m:e>
                                  </m:d>
                                </m:num>
                                <m:den>
                                  <m:d>
                                    <m:dPr>
                                      <m:begChr m:val="["/>
                                      <m:endChr m:val="]"/>
                                      <m:ctrlP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b="0" i="1" smtClean="0">
                                          <a:latin typeface="Cambria Math" panose="02040503050406030204" pitchFamily="18" charset="0"/>
                                        </a:rPr>
                                        <m:t>𝐺𝑒𝑉</m:t>
                                      </m:r>
                                    </m:e>
                                  </m:d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60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7942154-3754-FCB1-0506-7E5D256136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56" y="3039233"/>
                <a:ext cx="4530535" cy="558230"/>
              </a:xfrm>
              <a:prstGeom prst="rect">
                <a:avLst/>
              </a:prstGeom>
              <a:blipFill>
                <a:blip r:embed="rId7"/>
                <a:stretch>
                  <a:fillRect b="-1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408078-392D-565D-4BA1-C779BC774172}"/>
              </a:ext>
            </a:extLst>
          </p:cNvPr>
          <p:cNvSpPr txBox="1"/>
          <p:nvPr/>
        </p:nvSpPr>
        <p:spPr>
          <a:xfrm>
            <a:off x="379205" y="2682308"/>
            <a:ext cx="47148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Two-flavour mixing</a:t>
            </a:r>
            <a:endParaRPr lang="en-GB" sz="1600" b="1" u="sng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5D45A70-624D-D833-2DE3-0775BF441987}"/>
              </a:ext>
            </a:extLst>
          </p:cNvPr>
          <p:cNvSpPr/>
          <p:nvPr/>
        </p:nvSpPr>
        <p:spPr>
          <a:xfrm>
            <a:off x="377162" y="2661070"/>
            <a:ext cx="4639338" cy="109027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1A3733A-2E68-F278-FC33-CA9FA2B48D57}"/>
              </a:ext>
            </a:extLst>
          </p:cNvPr>
          <p:cNvSpPr/>
          <p:nvPr/>
        </p:nvSpPr>
        <p:spPr>
          <a:xfrm>
            <a:off x="2114550" y="3206205"/>
            <a:ext cx="279400" cy="238313"/>
          </a:xfrm>
          <a:custGeom>
            <a:avLst/>
            <a:gdLst>
              <a:gd name="connsiteX0" fmla="*/ 0 w 279400"/>
              <a:gd name="connsiteY0" fmla="*/ 39720 h 238313"/>
              <a:gd name="connsiteX1" fmla="*/ 39720 w 279400"/>
              <a:gd name="connsiteY1" fmla="*/ 0 h 238313"/>
              <a:gd name="connsiteX2" fmla="*/ 239680 w 279400"/>
              <a:gd name="connsiteY2" fmla="*/ 0 h 238313"/>
              <a:gd name="connsiteX3" fmla="*/ 279400 w 279400"/>
              <a:gd name="connsiteY3" fmla="*/ 39720 h 238313"/>
              <a:gd name="connsiteX4" fmla="*/ 279400 w 279400"/>
              <a:gd name="connsiteY4" fmla="*/ 198593 h 238313"/>
              <a:gd name="connsiteX5" fmla="*/ 239680 w 279400"/>
              <a:gd name="connsiteY5" fmla="*/ 238313 h 238313"/>
              <a:gd name="connsiteX6" fmla="*/ 39720 w 279400"/>
              <a:gd name="connsiteY6" fmla="*/ 238313 h 238313"/>
              <a:gd name="connsiteX7" fmla="*/ 0 w 279400"/>
              <a:gd name="connsiteY7" fmla="*/ 198593 h 238313"/>
              <a:gd name="connsiteX8" fmla="*/ 0 w 279400"/>
              <a:gd name="connsiteY8" fmla="*/ 39720 h 2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9400" h="238313" extrusionOk="0">
                <a:moveTo>
                  <a:pt x="0" y="39720"/>
                </a:moveTo>
                <a:cubicBezTo>
                  <a:pt x="-630" y="17174"/>
                  <a:pt x="13607" y="-858"/>
                  <a:pt x="39720" y="0"/>
                </a:cubicBezTo>
                <a:cubicBezTo>
                  <a:pt x="99268" y="13497"/>
                  <a:pt x="212949" y="7716"/>
                  <a:pt x="239680" y="0"/>
                </a:cubicBezTo>
                <a:cubicBezTo>
                  <a:pt x="261355" y="-4110"/>
                  <a:pt x="279020" y="21171"/>
                  <a:pt x="279400" y="39720"/>
                </a:cubicBezTo>
                <a:cubicBezTo>
                  <a:pt x="282869" y="70134"/>
                  <a:pt x="278058" y="176749"/>
                  <a:pt x="279400" y="198593"/>
                </a:cubicBezTo>
                <a:cubicBezTo>
                  <a:pt x="278268" y="219985"/>
                  <a:pt x="260284" y="237083"/>
                  <a:pt x="239680" y="238313"/>
                </a:cubicBezTo>
                <a:cubicBezTo>
                  <a:pt x="159545" y="223124"/>
                  <a:pt x="88821" y="226090"/>
                  <a:pt x="39720" y="238313"/>
                </a:cubicBezTo>
                <a:cubicBezTo>
                  <a:pt x="17469" y="237308"/>
                  <a:pt x="1815" y="219947"/>
                  <a:pt x="0" y="198593"/>
                </a:cubicBezTo>
                <a:cubicBezTo>
                  <a:pt x="-9863" y="148802"/>
                  <a:pt x="-8189" y="81506"/>
                  <a:pt x="0" y="3972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441707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CCDDC5A-923D-90A9-DA39-1DF987C13FD2}"/>
                  </a:ext>
                </a:extLst>
              </p:cNvPr>
              <p:cNvSpPr txBox="1"/>
              <p:nvPr/>
            </p:nvSpPr>
            <p:spPr>
              <a:xfrm>
                <a:off x="765645" y="4434493"/>
                <a:ext cx="2150269" cy="4642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os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⁡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  <m:e>
                                <m:func>
                                  <m:func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 b="0" i="0" smtClean="0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func>
                              </m:e>
                            </m:mr>
                            <m:m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func>
                                  <m:func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GB">
                                        <a:latin typeface="Cambria Math" panose="02040503050406030204" pitchFamily="18" charset="0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func>
                              </m:e>
                              <m:e>
                                <m:r>
                                  <m:rPr>
                                    <m:sty m:val="p"/>
                                    <m:brk m:alnAt="7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  <m:r>
                                  <m:rPr>
                                    <m:sty m:val="p"/>
                                  </m:rPr>
                                  <a:rPr lang="en-GB">
                                    <a:latin typeface="Cambria Math" panose="02040503050406030204" pitchFamily="18" charset="0"/>
                                  </a:rPr>
                                  <m:t>os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⁡</m:t>
                                </m:r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CCDDC5A-923D-90A9-DA39-1DF987C13F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645" y="4434493"/>
                <a:ext cx="2150269" cy="46429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72902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123" y="875860"/>
            <a:ext cx="3380756" cy="2601039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-25507" y="984681"/>
                <a:ext cx="4813531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oscillation probability depends 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neutrino energy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travelled distance (“baseline”)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difference in masses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GB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The mixing parameters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507" y="984681"/>
                <a:ext cx="4813531" cy="2031325"/>
              </a:xfrm>
              <a:prstGeom prst="rect">
                <a:avLst/>
              </a:prstGeom>
              <a:blipFill>
                <a:blip r:embed="rId4"/>
                <a:stretch>
                  <a:fillRect l="-887" t="-18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6750109" y="1348388"/>
                <a:ext cx="1997470" cy="265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𝒔𝒊</m:t>
                    </m:r>
                    <m:sSup>
                      <m:sSupPr>
                        <m:ctrlP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100" b="1" i="1" smtClean="0">
                                <a:solidFill>
                                  <a:srgbClr val="7E7EC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100" b="1" i="1" smtClean="0">
                                <a:solidFill>
                                  <a:srgbClr val="7E7EC4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GB" sz="1100" b="1" i="1" smtClean="0">
                                <a:solidFill>
                                  <a:srgbClr val="7E7EC4"/>
                                </a:solidFill>
                                <a:latin typeface="Cambria Math" panose="02040503050406030204" pitchFamily="18" charset="0"/>
                              </a:rPr>
                              <m:t>𝟐𝟑</m:t>
                            </m:r>
                          </m:sub>
                        </m:sSub>
                      </m:e>
                    </m:d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GB" sz="1100" b="1">
                    <a:solidFill>
                      <a:srgbClr val="7E7EC4"/>
                    </a:solidFill>
                  </a:rPr>
                  <a:t> (max mixing)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0109" y="1348388"/>
                <a:ext cx="1997470" cy="265457"/>
              </a:xfrm>
              <a:prstGeom prst="rect">
                <a:avLst/>
              </a:prstGeom>
              <a:blipFill>
                <a:blip r:embed="rId5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793519" y="726149"/>
                <a:ext cx="1306576" cy="265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 i="1" smtClean="0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𝒔𝒊</m:t>
                      </m:r>
                      <m:sSup>
                        <m:sSupPr>
                          <m:ctrlP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p>
                          <m: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b="1" i="1">
                                  <a:solidFill>
                                    <a:srgbClr val="C7C54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1" i="1">
                                  <a:solidFill>
                                    <a:srgbClr val="C7C54D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GB" sz="1100" b="1" i="1" smtClean="0">
                                  <a:solidFill>
                                    <a:srgbClr val="C7C54D"/>
                                  </a:solidFill>
                                  <a:latin typeface="Cambria Math" panose="02040503050406030204" pitchFamily="18" charset="0"/>
                                </a:rPr>
                                <m:t>𝟐𝟑</m:t>
                              </m:r>
                            </m:sub>
                          </m:sSub>
                        </m:e>
                      </m:d>
                      <m:r>
                        <a:rPr lang="en-GB" sz="1100" b="1" i="1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100" b="1" i="1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sz="1100" b="1" i="1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en-GB" sz="1100" b="1" i="0" smtClean="0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42</m:t>
                      </m:r>
                    </m:oMath>
                  </m:oMathPara>
                </a14:m>
                <a:endParaRPr lang="en-GB" sz="1100" b="1">
                  <a:solidFill>
                    <a:srgbClr val="C7C54D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3519" y="726149"/>
                <a:ext cx="1306576" cy="2654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96" y="4013051"/>
            <a:ext cx="7686675" cy="10001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76242" y="4209599"/>
            <a:ext cx="1073540" cy="6070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272940" y="5011814"/>
                <a:ext cx="44646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Three mixing angles: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2940" y="5011814"/>
                <a:ext cx="4464684" cy="369332"/>
              </a:xfrm>
              <a:prstGeom prst="rect">
                <a:avLst/>
              </a:prstGeom>
              <a:blipFill>
                <a:blip r:embed="rId9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>
            <a:off x="6084168" y="2893349"/>
            <a:ext cx="0" cy="31304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D614C7-94E8-4929-68BD-76214CEE3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7216FB-63AB-FD72-EFC9-8E8FDCE22840}"/>
              </a:ext>
            </a:extLst>
          </p:cNvPr>
          <p:cNvSpPr txBox="1"/>
          <p:nvPr/>
        </p:nvSpPr>
        <p:spPr>
          <a:xfrm>
            <a:off x="6605141" y="1842518"/>
            <a:ext cx="2287406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Measurements of mixing angles typically require good normalisation determination! 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FCAD6E-E51E-282E-D964-94648E8F8841}"/>
              </a:ext>
            </a:extLst>
          </p:cNvPr>
          <p:cNvSpPr txBox="1"/>
          <p:nvPr/>
        </p:nvSpPr>
        <p:spPr>
          <a:xfrm>
            <a:off x="379205" y="2682308"/>
            <a:ext cx="47148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Three-flavour mixing</a:t>
            </a:r>
            <a:endParaRPr lang="en-GB" sz="1600" b="1" u="sng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0A5C0A6-5D75-D2BB-3FFD-64FD74C1E437}"/>
              </a:ext>
            </a:extLst>
          </p:cNvPr>
          <p:cNvSpPr/>
          <p:nvPr/>
        </p:nvSpPr>
        <p:spPr>
          <a:xfrm>
            <a:off x="377162" y="2661070"/>
            <a:ext cx="4338926" cy="109027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3ABA8E1-AD82-8A83-C42C-1E6676D2B2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5440" y="3009724"/>
            <a:ext cx="3689996" cy="646423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E9524DF-0BE7-ABA4-BCAA-F566839BED2B}"/>
              </a:ext>
            </a:extLst>
          </p:cNvPr>
          <p:cNvSpPr/>
          <p:nvPr/>
        </p:nvSpPr>
        <p:spPr>
          <a:xfrm>
            <a:off x="3016250" y="3206205"/>
            <a:ext cx="520700" cy="238313"/>
          </a:xfrm>
          <a:custGeom>
            <a:avLst/>
            <a:gdLst>
              <a:gd name="connsiteX0" fmla="*/ 0 w 520700"/>
              <a:gd name="connsiteY0" fmla="*/ 39720 h 238313"/>
              <a:gd name="connsiteX1" fmla="*/ 39720 w 520700"/>
              <a:gd name="connsiteY1" fmla="*/ 0 h 238313"/>
              <a:gd name="connsiteX2" fmla="*/ 480980 w 520700"/>
              <a:gd name="connsiteY2" fmla="*/ 0 h 238313"/>
              <a:gd name="connsiteX3" fmla="*/ 520700 w 520700"/>
              <a:gd name="connsiteY3" fmla="*/ 39720 h 238313"/>
              <a:gd name="connsiteX4" fmla="*/ 520700 w 520700"/>
              <a:gd name="connsiteY4" fmla="*/ 198593 h 238313"/>
              <a:gd name="connsiteX5" fmla="*/ 480980 w 520700"/>
              <a:gd name="connsiteY5" fmla="*/ 238313 h 238313"/>
              <a:gd name="connsiteX6" fmla="*/ 39720 w 520700"/>
              <a:gd name="connsiteY6" fmla="*/ 238313 h 238313"/>
              <a:gd name="connsiteX7" fmla="*/ 0 w 520700"/>
              <a:gd name="connsiteY7" fmla="*/ 198593 h 238313"/>
              <a:gd name="connsiteX8" fmla="*/ 0 w 520700"/>
              <a:gd name="connsiteY8" fmla="*/ 39720 h 2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700" h="238313" extrusionOk="0">
                <a:moveTo>
                  <a:pt x="0" y="39720"/>
                </a:moveTo>
                <a:cubicBezTo>
                  <a:pt x="-630" y="17174"/>
                  <a:pt x="13607" y="-858"/>
                  <a:pt x="39720" y="0"/>
                </a:cubicBezTo>
                <a:cubicBezTo>
                  <a:pt x="113643" y="-39692"/>
                  <a:pt x="396834" y="33385"/>
                  <a:pt x="480980" y="0"/>
                </a:cubicBezTo>
                <a:cubicBezTo>
                  <a:pt x="502655" y="-4110"/>
                  <a:pt x="520320" y="21171"/>
                  <a:pt x="520700" y="39720"/>
                </a:cubicBezTo>
                <a:cubicBezTo>
                  <a:pt x="524169" y="70134"/>
                  <a:pt x="519358" y="176749"/>
                  <a:pt x="520700" y="198593"/>
                </a:cubicBezTo>
                <a:cubicBezTo>
                  <a:pt x="519568" y="219985"/>
                  <a:pt x="501584" y="237083"/>
                  <a:pt x="480980" y="238313"/>
                </a:cubicBezTo>
                <a:cubicBezTo>
                  <a:pt x="281400" y="252448"/>
                  <a:pt x="88691" y="249589"/>
                  <a:pt x="39720" y="238313"/>
                </a:cubicBezTo>
                <a:cubicBezTo>
                  <a:pt x="17469" y="237308"/>
                  <a:pt x="1815" y="219947"/>
                  <a:pt x="0" y="198593"/>
                </a:cubicBezTo>
                <a:cubicBezTo>
                  <a:pt x="-9863" y="148802"/>
                  <a:pt x="-8189" y="81506"/>
                  <a:pt x="0" y="3972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441707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43206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6123" y="875860"/>
            <a:ext cx="3380756" cy="2601039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-25507" y="984681"/>
                <a:ext cx="4813531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oscillation probability depends 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neutrino energy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travelled distance (“baseline”)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difference in masses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GB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The mixing parameters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507" y="984681"/>
                <a:ext cx="4813531" cy="2031325"/>
              </a:xfrm>
              <a:prstGeom prst="rect">
                <a:avLst/>
              </a:prstGeom>
              <a:blipFill>
                <a:blip r:embed="rId4"/>
                <a:stretch>
                  <a:fillRect l="-887" t="-18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6750109" y="1348388"/>
                <a:ext cx="1997470" cy="265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𝒔𝒊</m:t>
                    </m:r>
                    <m:sSup>
                      <m:sSupPr>
                        <m:ctrlP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e>
                      <m:sup>
                        <m: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GB" sz="1100" b="1" i="1" smtClean="0">
                            <a:solidFill>
                              <a:srgbClr val="7E7EC4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100" b="1" i="1" smtClean="0">
                                <a:solidFill>
                                  <a:srgbClr val="7E7EC4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100" b="1" i="1" smtClean="0">
                                <a:solidFill>
                                  <a:srgbClr val="7E7EC4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  <m:sub>
                            <m:r>
                              <a:rPr lang="en-GB" sz="1100" b="1" i="1" smtClean="0">
                                <a:solidFill>
                                  <a:srgbClr val="7E7EC4"/>
                                </a:solidFill>
                                <a:latin typeface="Cambria Math" panose="02040503050406030204" pitchFamily="18" charset="0"/>
                              </a:rPr>
                              <m:t>𝟐𝟑</m:t>
                            </m:r>
                          </m:sub>
                        </m:sSub>
                      </m:e>
                    </m:d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1100" b="1" i="1" smtClean="0">
                        <a:solidFill>
                          <a:srgbClr val="7E7EC4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n-GB" sz="1100" b="1">
                    <a:solidFill>
                      <a:srgbClr val="7E7EC4"/>
                    </a:solidFill>
                  </a:rPr>
                  <a:t> (max mixing)</a:t>
                </a:r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0109" y="1348388"/>
                <a:ext cx="1997470" cy="265457"/>
              </a:xfrm>
              <a:prstGeom prst="rect">
                <a:avLst/>
              </a:prstGeom>
              <a:blipFill>
                <a:blip r:embed="rId5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6793519" y="726149"/>
                <a:ext cx="1306576" cy="2654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100" b="1" i="1" smtClean="0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𝒔𝒊</m:t>
                      </m:r>
                      <m:sSup>
                        <m:sSupPr>
                          <m:ctrlP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  <m:t>𝒏</m:t>
                          </m:r>
                        </m:e>
                        <m:sup>
                          <m: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GB" sz="1100" b="1" i="1">
                              <a:solidFill>
                                <a:srgbClr val="C7C54D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100" b="1" i="1">
                                  <a:solidFill>
                                    <a:srgbClr val="C7C54D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100" b="1" i="1">
                                  <a:solidFill>
                                    <a:srgbClr val="C7C54D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  <m:sub>
                              <m:r>
                                <a:rPr lang="en-GB" sz="1100" b="1" i="1" smtClean="0">
                                  <a:solidFill>
                                    <a:srgbClr val="C7C54D"/>
                                  </a:solidFill>
                                  <a:latin typeface="Cambria Math" panose="02040503050406030204" pitchFamily="18" charset="0"/>
                                </a:rPr>
                                <m:t>𝟐𝟑</m:t>
                              </m:r>
                            </m:sub>
                          </m:sSub>
                        </m:e>
                      </m:d>
                      <m:r>
                        <a:rPr lang="en-GB" sz="1100" b="1" i="1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100" b="1" i="1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GB" sz="1100" b="1" i="1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nor/>
                        </m:rPr>
                        <a:rPr lang="en-GB" sz="1100" b="1" i="0" smtClean="0">
                          <a:solidFill>
                            <a:srgbClr val="C7C54D"/>
                          </a:solidFill>
                          <a:latin typeface="Cambria Math" panose="02040503050406030204" pitchFamily="18" charset="0"/>
                        </a:rPr>
                        <m:t>42</m:t>
                      </m:r>
                    </m:oMath>
                  </m:oMathPara>
                </a14:m>
                <a:endParaRPr lang="en-GB" sz="1100" b="1">
                  <a:solidFill>
                    <a:srgbClr val="C7C54D"/>
                  </a:solidFill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3519" y="726149"/>
                <a:ext cx="1306576" cy="2654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96" y="4013051"/>
            <a:ext cx="7686675" cy="10001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76242" y="4209599"/>
            <a:ext cx="1073540" cy="6070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272940" y="5011814"/>
                <a:ext cx="44646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Three mixing angles: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2940" y="5011814"/>
                <a:ext cx="4464684" cy="369332"/>
              </a:xfrm>
              <a:prstGeom prst="rect">
                <a:avLst/>
              </a:prstGeom>
              <a:blipFill>
                <a:blip r:embed="rId9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>
            <a:off x="6084168" y="2893349"/>
            <a:ext cx="0" cy="31304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D614C7-94E8-4929-68BD-76214CEE3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38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7216FB-63AB-FD72-EFC9-8E8FDCE22840}"/>
              </a:ext>
            </a:extLst>
          </p:cNvPr>
          <p:cNvSpPr txBox="1"/>
          <p:nvPr/>
        </p:nvSpPr>
        <p:spPr>
          <a:xfrm>
            <a:off x="6605141" y="1842518"/>
            <a:ext cx="2287406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Measurements of mixing angles typically require good normalisation determination! 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FCAD6E-E51E-282E-D964-94648E8F8841}"/>
              </a:ext>
            </a:extLst>
          </p:cNvPr>
          <p:cNvSpPr txBox="1"/>
          <p:nvPr/>
        </p:nvSpPr>
        <p:spPr>
          <a:xfrm>
            <a:off x="379205" y="2682308"/>
            <a:ext cx="47148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Three-flavour mixing</a:t>
            </a:r>
            <a:endParaRPr lang="en-GB" sz="1600" b="1" u="sng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0A5C0A6-5D75-D2BB-3FFD-64FD74C1E437}"/>
              </a:ext>
            </a:extLst>
          </p:cNvPr>
          <p:cNvSpPr/>
          <p:nvPr/>
        </p:nvSpPr>
        <p:spPr>
          <a:xfrm>
            <a:off x="377162" y="2661070"/>
            <a:ext cx="4338926" cy="109027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3ABA8E1-AD82-8A83-C42C-1E6676D2B2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5440" y="3009724"/>
            <a:ext cx="3689996" cy="646423"/>
          </a:xfrm>
          <a:prstGeom prst="rect">
            <a:avLst/>
          </a:prstGeom>
        </p:spPr>
      </p:pic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E9524DF-0BE7-ABA4-BCAA-F566839BED2B}"/>
              </a:ext>
            </a:extLst>
          </p:cNvPr>
          <p:cNvSpPr/>
          <p:nvPr/>
        </p:nvSpPr>
        <p:spPr>
          <a:xfrm>
            <a:off x="3016250" y="3206205"/>
            <a:ext cx="520700" cy="238313"/>
          </a:xfrm>
          <a:custGeom>
            <a:avLst/>
            <a:gdLst>
              <a:gd name="connsiteX0" fmla="*/ 0 w 520700"/>
              <a:gd name="connsiteY0" fmla="*/ 39720 h 238313"/>
              <a:gd name="connsiteX1" fmla="*/ 39720 w 520700"/>
              <a:gd name="connsiteY1" fmla="*/ 0 h 238313"/>
              <a:gd name="connsiteX2" fmla="*/ 480980 w 520700"/>
              <a:gd name="connsiteY2" fmla="*/ 0 h 238313"/>
              <a:gd name="connsiteX3" fmla="*/ 520700 w 520700"/>
              <a:gd name="connsiteY3" fmla="*/ 39720 h 238313"/>
              <a:gd name="connsiteX4" fmla="*/ 520700 w 520700"/>
              <a:gd name="connsiteY4" fmla="*/ 198593 h 238313"/>
              <a:gd name="connsiteX5" fmla="*/ 480980 w 520700"/>
              <a:gd name="connsiteY5" fmla="*/ 238313 h 238313"/>
              <a:gd name="connsiteX6" fmla="*/ 39720 w 520700"/>
              <a:gd name="connsiteY6" fmla="*/ 238313 h 238313"/>
              <a:gd name="connsiteX7" fmla="*/ 0 w 520700"/>
              <a:gd name="connsiteY7" fmla="*/ 198593 h 238313"/>
              <a:gd name="connsiteX8" fmla="*/ 0 w 520700"/>
              <a:gd name="connsiteY8" fmla="*/ 39720 h 2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700" h="238313" extrusionOk="0">
                <a:moveTo>
                  <a:pt x="0" y="39720"/>
                </a:moveTo>
                <a:cubicBezTo>
                  <a:pt x="-630" y="17174"/>
                  <a:pt x="13607" y="-858"/>
                  <a:pt x="39720" y="0"/>
                </a:cubicBezTo>
                <a:cubicBezTo>
                  <a:pt x="113643" y="-39692"/>
                  <a:pt x="396834" y="33385"/>
                  <a:pt x="480980" y="0"/>
                </a:cubicBezTo>
                <a:cubicBezTo>
                  <a:pt x="502655" y="-4110"/>
                  <a:pt x="520320" y="21171"/>
                  <a:pt x="520700" y="39720"/>
                </a:cubicBezTo>
                <a:cubicBezTo>
                  <a:pt x="524169" y="70134"/>
                  <a:pt x="519358" y="176749"/>
                  <a:pt x="520700" y="198593"/>
                </a:cubicBezTo>
                <a:cubicBezTo>
                  <a:pt x="519568" y="219985"/>
                  <a:pt x="501584" y="237083"/>
                  <a:pt x="480980" y="238313"/>
                </a:cubicBezTo>
                <a:cubicBezTo>
                  <a:pt x="281400" y="252448"/>
                  <a:pt x="88691" y="249589"/>
                  <a:pt x="39720" y="238313"/>
                </a:cubicBezTo>
                <a:cubicBezTo>
                  <a:pt x="17469" y="237308"/>
                  <a:pt x="1815" y="219947"/>
                  <a:pt x="0" y="198593"/>
                </a:cubicBezTo>
                <a:cubicBezTo>
                  <a:pt x="-9863" y="148802"/>
                  <a:pt x="-8189" y="81506"/>
                  <a:pt x="0" y="3972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441707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729EB60-2B12-624E-11D3-4F9C4BF47948}"/>
              </a:ext>
            </a:extLst>
          </p:cNvPr>
          <p:cNvCxnSpPr/>
          <p:nvPr/>
        </p:nvCxnSpPr>
        <p:spPr>
          <a:xfrm flipV="1">
            <a:off x="1955500" y="5381146"/>
            <a:ext cx="888308" cy="424118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6F9A97F-0852-F13D-6397-71272FD2096B}"/>
              </a:ext>
            </a:extLst>
          </p:cNvPr>
          <p:cNvCxnSpPr/>
          <p:nvPr/>
        </p:nvCxnSpPr>
        <p:spPr>
          <a:xfrm flipV="1">
            <a:off x="3347864" y="5383228"/>
            <a:ext cx="0" cy="42678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5B39021-FCFB-0644-26D6-128AD854188B}"/>
              </a:ext>
            </a:extLst>
          </p:cNvPr>
          <p:cNvCxnSpPr/>
          <p:nvPr/>
        </p:nvCxnSpPr>
        <p:spPr>
          <a:xfrm flipH="1" flipV="1">
            <a:off x="4024371" y="5302485"/>
            <a:ext cx="398906" cy="47309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788A053A-54F1-50C9-92AA-0676908C2E8B}"/>
              </a:ext>
            </a:extLst>
          </p:cNvPr>
          <p:cNvSpPr/>
          <p:nvPr/>
        </p:nvSpPr>
        <p:spPr>
          <a:xfrm>
            <a:off x="255313" y="5779735"/>
            <a:ext cx="1700187" cy="646331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200">
                <a:solidFill>
                  <a:srgbClr val="1F497D">
                    <a:lumMod val="50000"/>
                  </a:srgbClr>
                </a:solidFill>
                <a:latin typeface="Century Gothic" panose="020B0502020202020204"/>
              </a:rPr>
              <a:t>Predominantly from KamLAND reactor neutrino experiment</a:t>
            </a:r>
            <a:endParaRPr lang="en-GB" sz="12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C8B86D1-6FB2-2823-BA76-A63A71135041}"/>
                  </a:ext>
                </a:extLst>
              </p:cNvPr>
              <p:cNvSpPr/>
              <p:nvPr/>
            </p:nvSpPr>
            <p:spPr>
              <a:xfrm>
                <a:off x="2178646" y="5754400"/>
                <a:ext cx="2105322" cy="661271"/>
              </a:xfrm>
              <a:prstGeom prst="rect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sz="1200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From reactor experiments (e.g. </a:t>
                </a:r>
                <a:r>
                  <a:rPr lang="en-GB" sz="1200" err="1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Daya</a:t>
                </a:r>
                <a:r>
                  <a:rPr lang="en-GB" sz="1200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 Bay) and from measuring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rgbClr val="1F497D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sz="1200" b="0" i="1" smtClean="0">
                        <a:solidFill>
                          <a:srgbClr val="1F497D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1200" b="0" i="1" smtClean="0">
                        <a:solidFill>
                          <a:srgbClr val="1F497D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GB" sz="1200" b="0" i="1" smtClean="0">
                        <a:solidFill>
                          <a:srgbClr val="1F497D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/>
              </a:p>
            </p:txBody>
          </p:sp>
        </mc:Choice>
        <mc:Fallback xmlns=""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7C8B86D1-6FB2-2823-BA76-A63A7113504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8646" y="5754400"/>
                <a:ext cx="2105322" cy="661271"/>
              </a:xfrm>
              <a:prstGeom prst="rect">
                <a:avLst/>
              </a:prstGeom>
              <a:blipFill>
                <a:blip r:embed="rId11"/>
                <a:stretch>
                  <a:fillRect r="-857"/>
                </a:stretch>
              </a:blipFill>
              <a:ln>
                <a:solidFill>
                  <a:schemeClr val="accent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84C5DE8-13E3-789F-C8FB-264F13828A69}"/>
                  </a:ext>
                </a:extLst>
              </p:cNvPr>
              <p:cNvSpPr/>
              <p:nvPr/>
            </p:nvSpPr>
            <p:spPr>
              <a:xfrm>
                <a:off x="4412844" y="5779725"/>
                <a:ext cx="1094855" cy="476605"/>
              </a:xfrm>
              <a:prstGeom prst="rect">
                <a:avLst/>
              </a:prstGeom>
              <a:ln>
                <a:solidFill>
                  <a:schemeClr val="accent6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r>
                  <a:rPr lang="en-GB" sz="1200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Measuring </a:t>
                </a:r>
                <a14:m>
                  <m:oMath xmlns:m="http://schemas.openxmlformats.org/officeDocument/2006/math">
                    <m:r>
                      <a:rPr lang="en-GB" sz="1200" b="0" i="1" smtClean="0">
                        <a:solidFill>
                          <a:srgbClr val="1F497D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GB" sz="1200" b="0" i="1" smtClean="0">
                        <a:solidFill>
                          <a:srgbClr val="1F497D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1200" b="0" i="1" smtClean="0">
                        <a:solidFill>
                          <a:srgbClr val="1F497D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sz="1200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</m:sSub>
                    <m:r>
                      <a:rPr lang="en-GB" sz="1200" b="0" i="1" smtClean="0">
                        <a:solidFill>
                          <a:srgbClr val="1F497D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/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84C5DE8-13E3-789F-C8FB-264F13828A6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844" y="5779725"/>
                <a:ext cx="1094855" cy="47660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solidFill>
                  <a:schemeClr val="accent6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73031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 Oscillations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703472" y="1276380"/>
            <a:ext cx="504056" cy="720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1840780" y="2117169"/>
            <a:ext cx="93212" cy="191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-25507" y="984681"/>
                <a:ext cx="4813531" cy="203132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oscillation probability depends on: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neutrino energy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travelled distance (“baseline”)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difference in masses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endParaRPr lang="en-GB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The mixing parameters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5507" y="984681"/>
                <a:ext cx="4813531" cy="2031325"/>
              </a:xfrm>
              <a:prstGeom prst="rect">
                <a:avLst/>
              </a:prstGeom>
              <a:blipFill>
                <a:blip r:embed="rId3"/>
                <a:stretch>
                  <a:fillRect l="-887" t="-18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4013051"/>
            <a:ext cx="7686675" cy="10001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76242" y="4209599"/>
            <a:ext cx="1073540" cy="6070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272940" y="5011814"/>
                <a:ext cx="446468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Three mixing angles: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 </a:t>
                </a: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272940" y="5011814"/>
                <a:ext cx="4464684" cy="369332"/>
              </a:xfrm>
              <a:prstGeom prst="rect">
                <a:avLst/>
              </a:prstGeom>
              <a:blipFill>
                <a:blip r:embed="rId6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4145241" y="5038454"/>
                <a:ext cx="410593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rgbClr val="1F497D">
                        <a:lumMod val="50000"/>
                      </a:srgbClr>
                    </a:solidFill>
                    <a:latin typeface="Century Gothic" panose="020B0502020202020204"/>
                  </a:rPr>
                  <a:t>One CP-Violating phase: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1F497D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endParaRPr lang="en-GB">
                  <a:solidFill>
                    <a:srgbClr val="1F497D">
                      <a:lumMod val="50000"/>
                    </a:srgb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5241" y="5038454"/>
                <a:ext cx="4105932" cy="369332"/>
              </a:xfrm>
              <a:prstGeom prst="rect">
                <a:avLst/>
              </a:prstGeom>
              <a:blipFill>
                <a:blip r:embed="rId7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" name="Picture 2" descr="https://lh3.googleusercontent.com/Pk0qWCyrTR--JnFFuQRjFqEDSEWIAKWlGvxei1oeJkSvF-AtkDPZ-0JAAB9If5AEfdQ7Hv0iRTgXbYkvtImDHnpW5XWpUizfqmib9ROpwokSDqkvMaLhKaeMXQLGt0ycsEiWjRBAmIA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327" y="663698"/>
            <a:ext cx="4243169" cy="329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5891931" y="5502643"/>
            <a:ext cx="3057851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93663" lvl="2"/>
            <a:r>
              <a:rPr lang="en-GB" sz="1400" b="1">
                <a:solidFill>
                  <a:srgbClr val="1F497D">
                    <a:lumMod val="50000"/>
                  </a:srgbClr>
                </a:solidFill>
                <a:latin typeface="Century Gothic" panose="020B0502020202020204"/>
              </a:rPr>
              <a:t>Required to have a difference between neutrino and anti-neutrino vacuum oscillations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E283EB-53CB-225A-A7CE-DD5685633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39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5B9E1C-EE98-613B-9EB0-B710B9699A59}"/>
              </a:ext>
            </a:extLst>
          </p:cNvPr>
          <p:cNvSpPr txBox="1"/>
          <p:nvPr/>
        </p:nvSpPr>
        <p:spPr>
          <a:xfrm>
            <a:off x="7380312" y="3152001"/>
            <a:ext cx="20162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Century Gothic" panose="020B0502020202020204"/>
                <a:hlinkClick r:id="rId9"/>
              </a:rPr>
              <a:t>Plot from L. Pickering</a:t>
            </a:r>
            <a:endParaRPr lang="en-GB" sz="120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EC765F-EEB5-8E04-2586-07F2D21A1E11}"/>
              </a:ext>
            </a:extLst>
          </p:cNvPr>
          <p:cNvSpPr txBox="1"/>
          <p:nvPr/>
        </p:nvSpPr>
        <p:spPr>
          <a:xfrm>
            <a:off x="7455513" y="1707714"/>
            <a:ext cx="2344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F497D">
                    <a:lumMod val="50000"/>
                  </a:srgbClr>
                </a:solidFill>
                <a:latin typeface="Century Gothic" panose="020B0502020202020204"/>
              </a:rPr>
              <a:t>No CP-Violation</a:t>
            </a:r>
            <a:endParaRPr lang="en-CH" sz="1400" b="1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2999C5-2BBE-CA74-8ED0-EC34EE65953A}"/>
              </a:ext>
            </a:extLst>
          </p:cNvPr>
          <p:cNvSpPr txBox="1"/>
          <p:nvPr/>
        </p:nvSpPr>
        <p:spPr>
          <a:xfrm>
            <a:off x="6130883" y="2223912"/>
            <a:ext cx="2344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rgbClr val="1F497D">
                    <a:lumMod val="50000"/>
                  </a:srgbClr>
                </a:solidFill>
                <a:latin typeface="Century Gothic" panose="020B0502020202020204"/>
              </a:rPr>
              <a:t>Max CP-Violation</a:t>
            </a:r>
            <a:endParaRPr lang="en-CH" sz="1400" b="1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06CAB3-2AA5-52A4-151E-BD0560646D0F}"/>
              </a:ext>
            </a:extLst>
          </p:cNvPr>
          <p:cNvSpPr txBox="1"/>
          <p:nvPr/>
        </p:nvSpPr>
        <p:spPr>
          <a:xfrm>
            <a:off x="379205" y="2682308"/>
            <a:ext cx="47148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Three-flavour mixing</a:t>
            </a:r>
            <a:endParaRPr lang="en-GB" sz="1600" b="1" u="sng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5C68FFA-C4F9-AC02-9644-9DBC645966B4}"/>
              </a:ext>
            </a:extLst>
          </p:cNvPr>
          <p:cNvSpPr/>
          <p:nvPr/>
        </p:nvSpPr>
        <p:spPr>
          <a:xfrm>
            <a:off x="377162" y="2661070"/>
            <a:ext cx="4338926" cy="1090270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66EED7F-4103-ED9D-4400-03094AB0B99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5440" y="3009724"/>
            <a:ext cx="3689996" cy="646423"/>
          </a:xfrm>
          <a:prstGeom prst="rect">
            <a:avLst/>
          </a:prstGeom>
        </p:spPr>
      </p:pic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B424D0F-F6AB-C4F2-FC2A-7F3220B101BB}"/>
              </a:ext>
            </a:extLst>
          </p:cNvPr>
          <p:cNvSpPr/>
          <p:nvPr/>
        </p:nvSpPr>
        <p:spPr>
          <a:xfrm>
            <a:off x="3016250" y="3206205"/>
            <a:ext cx="520700" cy="238313"/>
          </a:xfrm>
          <a:custGeom>
            <a:avLst/>
            <a:gdLst>
              <a:gd name="connsiteX0" fmla="*/ 0 w 520700"/>
              <a:gd name="connsiteY0" fmla="*/ 39720 h 238313"/>
              <a:gd name="connsiteX1" fmla="*/ 39720 w 520700"/>
              <a:gd name="connsiteY1" fmla="*/ 0 h 238313"/>
              <a:gd name="connsiteX2" fmla="*/ 480980 w 520700"/>
              <a:gd name="connsiteY2" fmla="*/ 0 h 238313"/>
              <a:gd name="connsiteX3" fmla="*/ 520700 w 520700"/>
              <a:gd name="connsiteY3" fmla="*/ 39720 h 238313"/>
              <a:gd name="connsiteX4" fmla="*/ 520700 w 520700"/>
              <a:gd name="connsiteY4" fmla="*/ 198593 h 238313"/>
              <a:gd name="connsiteX5" fmla="*/ 480980 w 520700"/>
              <a:gd name="connsiteY5" fmla="*/ 238313 h 238313"/>
              <a:gd name="connsiteX6" fmla="*/ 39720 w 520700"/>
              <a:gd name="connsiteY6" fmla="*/ 238313 h 238313"/>
              <a:gd name="connsiteX7" fmla="*/ 0 w 520700"/>
              <a:gd name="connsiteY7" fmla="*/ 198593 h 238313"/>
              <a:gd name="connsiteX8" fmla="*/ 0 w 520700"/>
              <a:gd name="connsiteY8" fmla="*/ 39720 h 238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700" h="238313" extrusionOk="0">
                <a:moveTo>
                  <a:pt x="0" y="39720"/>
                </a:moveTo>
                <a:cubicBezTo>
                  <a:pt x="-630" y="17174"/>
                  <a:pt x="13607" y="-858"/>
                  <a:pt x="39720" y="0"/>
                </a:cubicBezTo>
                <a:cubicBezTo>
                  <a:pt x="113643" y="-39692"/>
                  <a:pt x="396834" y="33385"/>
                  <a:pt x="480980" y="0"/>
                </a:cubicBezTo>
                <a:cubicBezTo>
                  <a:pt x="502655" y="-4110"/>
                  <a:pt x="520320" y="21171"/>
                  <a:pt x="520700" y="39720"/>
                </a:cubicBezTo>
                <a:cubicBezTo>
                  <a:pt x="524169" y="70134"/>
                  <a:pt x="519358" y="176749"/>
                  <a:pt x="520700" y="198593"/>
                </a:cubicBezTo>
                <a:cubicBezTo>
                  <a:pt x="519568" y="219985"/>
                  <a:pt x="501584" y="237083"/>
                  <a:pt x="480980" y="238313"/>
                </a:cubicBezTo>
                <a:cubicBezTo>
                  <a:pt x="281400" y="252448"/>
                  <a:pt x="88691" y="249589"/>
                  <a:pt x="39720" y="238313"/>
                </a:cubicBezTo>
                <a:cubicBezTo>
                  <a:pt x="17469" y="237308"/>
                  <a:pt x="1815" y="219947"/>
                  <a:pt x="0" y="198593"/>
                </a:cubicBezTo>
                <a:cubicBezTo>
                  <a:pt x="-9863" y="148802"/>
                  <a:pt x="-8189" y="81506"/>
                  <a:pt x="0" y="39720"/>
                </a:cubicBezTo>
                <a:close/>
              </a:path>
            </a:pathLst>
          </a:custGeom>
          <a:noFill/>
          <a:ln>
            <a:solidFill>
              <a:schemeClr val="accent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24417077">
                  <a:prstGeom prst="round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988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827584" y="1916334"/>
            <a:ext cx="7619414" cy="997847"/>
          </a:xfrm>
          <a:prstGeom prst="roundRect">
            <a:avLst>
              <a:gd name="adj" fmla="val 6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793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Neutrinos: a desperate remedy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08758" y="980728"/>
                <a:ext cx="871296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It’s the summer of 1930 and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4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decay doesn’t appear to conserve energy </a:t>
                </a: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58" y="980728"/>
                <a:ext cx="8712968" cy="830997"/>
              </a:xfrm>
              <a:prstGeom prst="rect">
                <a:avLst/>
              </a:prstGeom>
              <a:blipFill>
                <a:blip r:embed="rId3"/>
                <a:stretch>
                  <a:fillRect l="-909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87" y="3696014"/>
            <a:ext cx="4032448" cy="2739997"/>
          </a:xfrm>
          <a:prstGeom prst="rect">
            <a:avLst/>
          </a:prstGeom>
        </p:spPr>
      </p:pic>
      <p:pic>
        <p:nvPicPr>
          <p:cNvPr id="2050" name="Picture 2" descr="Photograph showing the head and shoulders of a man in a suit and ti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429000"/>
            <a:ext cx="2016224" cy="2835314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56060" y="1956489"/>
            <a:ext cx="78139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/>
              <a:t>“At the present stage of atomic theory, however, we may say that we have no argument, either empirical or theoretical, for upholding the energy principle in the case of β-ray disintegrations”. </a:t>
            </a:r>
            <a:r>
              <a:rPr lang="en-GB" i="1"/>
              <a:t>Niels Bohr</a:t>
            </a:r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65076" y="3018790"/>
            <a:ext cx="59190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Bohr was close to giving up the conservation of energy!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1990E9-E554-F15B-C814-14BAABB56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391FCFC-131F-1201-248E-8EC0D1ADFD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7060806" y="4667104"/>
            <a:ext cx="94268" cy="13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36556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FDDC3E-2D20-EBF8-B7AD-F98FD4B2E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14899E1-5C39-83A7-AF83-4D366E58BA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A56E8509-B547-24A6-D021-0E1157F47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31D8DC-46FD-FA30-F47F-A2269BB8BE23}"/>
              </a:ext>
            </a:extLst>
          </p:cNvPr>
          <p:cNvSpPr txBox="1"/>
          <p:nvPr/>
        </p:nvSpPr>
        <p:spPr>
          <a:xfrm>
            <a:off x="1102639" y="2656513"/>
            <a:ext cx="693872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 defTabSz="2952323"/>
            <a:r>
              <a:rPr lang="en-GB" sz="3400" b="1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Neutrino oscillation experiments</a:t>
            </a:r>
            <a:endParaRPr lang="en-GB" sz="1050" i="1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666649C-7A08-59A6-DAAC-3DFDD4D73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40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6D65C2-74D1-4995-11F1-C0EE61F9EA22}"/>
              </a:ext>
            </a:extLst>
          </p:cNvPr>
          <p:cNvSpPr txBox="1"/>
          <p:nvPr/>
        </p:nvSpPr>
        <p:spPr>
          <a:xfrm>
            <a:off x="3353714" y="3303858"/>
            <a:ext cx="45914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(Using accelerators)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8831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Accelerator-Based Experiments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258A5D-2143-573E-5518-F76519AE9C4A}"/>
              </a:ext>
            </a:extLst>
          </p:cNvPr>
          <p:cNvGrpSpPr/>
          <p:nvPr/>
        </p:nvGrpSpPr>
        <p:grpSpPr>
          <a:xfrm>
            <a:off x="1043608" y="1052736"/>
            <a:ext cx="6850867" cy="2971925"/>
            <a:chOff x="597852" y="2333181"/>
            <a:chExt cx="6850867" cy="29719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6" descr="https://lh5.googleusercontent.com/Z7Kq_tWEffXaFyb4B68j1_WuTgnd0Btws6j5ePtRBIkzTxeyZycHNIx-Q2TBQs7L0Ff1Ygsf_wcklbgk9f_vuq8dzOFgmv0A7FoBz7n7gPF9sHYipEK3XuW6SSNK8h2aIr8x-FXtms8=s0">
              <a:extLst>
                <a:ext uri="{FF2B5EF4-FFF2-40B4-BE49-F238E27FC236}">
                  <a16:creationId xmlns:a16="http://schemas.microsoft.com/office/drawing/2014/main" id="{C16C4FAE-470D-FCE1-FD30-83A8FC60B7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81" t="20867" r="9344" b="11885"/>
            <a:stretch/>
          </p:blipFill>
          <p:spPr bwMode="auto">
            <a:xfrm flipH="1">
              <a:off x="597852" y="2367056"/>
              <a:ext cx="6850867" cy="237741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scene3d>
              <a:camera prst="orthographicFront">
                <a:rot lat="60000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EB298E-7E07-0939-74AF-5E0BAF71921D}"/>
                </a:ext>
              </a:extLst>
            </p:cNvPr>
            <p:cNvSpPr/>
            <p:nvPr/>
          </p:nvSpPr>
          <p:spPr>
            <a:xfrm>
              <a:off x="597852" y="4381776"/>
              <a:ext cx="6096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b="1">
                  <a:solidFill>
                    <a:srgbClr val="10BEEA"/>
                  </a:solidFill>
                  <a:latin typeface="+mj-lt"/>
                </a:rPr>
                <a:t>Particle Accelerator</a:t>
              </a:r>
              <a:endParaRPr lang="en-GB">
                <a:latin typeface="+mj-lt"/>
              </a:endParaRPr>
            </a:p>
            <a:p>
              <a:br>
                <a:rPr lang="en-GB"/>
              </a:br>
              <a:endParaRPr lang="en-GB"/>
            </a:p>
          </p:txBody>
        </p:sp>
        <p:cxnSp>
          <p:nvCxnSpPr>
            <p:cNvPr id="5" name="Google Shape;79;p13">
              <a:extLst>
                <a:ext uri="{FF2B5EF4-FFF2-40B4-BE49-F238E27FC236}">
                  <a16:creationId xmlns:a16="http://schemas.microsoft.com/office/drawing/2014/main" id="{FF301E92-361B-E42D-1127-CE456687FA9A}"/>
                </a:ext>
              </a:extLst>
            </p:cNvPr>
            <p:cNvCxnSpPr/>
            <p:nvPr/>
          </p:nvCxnSpPr>
          <p:spPr>
            <a:xfrm>
              <a:off x="1708861" y="4037519"/>
              <a:ext cx="0" cy="396885"/>
            </a:xfrm>
            <a:prstGeom prst="straightConnector1">
              <a:avLst/>
            </a:prstGeom>
            <a:noFill/>
            <a:ln w="38100" cap="flat" cmpd="sng">
              <a:solidFill>
                <a:srgbClr val="10BEEA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80;p13">
              <a:extLst>
                <a:ext uri="{FF2B5EF4-FFF2-40B4-BE49-F238E27FC236}">
                  <a16:creationId xmlns:a16="http://schemas.microsoft.com/office/drawing/2014/main" id="{40A4E094-D6D3-DA38-3B93-2DD4BFF8D6D1}"/>
                </a:ext>
              </a:extLst>
            </p:cNvPr>
            <p:cNvCxnSpPr/>
            <p:nvPr/>
          </p:nvCxnSpPr>
          <p:spPr>
            <a:xfrm>
              <a:off x="3611440" y="2684092"/>
              <a:ext cx="0" cy="2139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81;p13">
              <a:extLst>
                <a:ext uri="{FF2B5EF4-FFF2-40B4-BE49-F238E27FC236}">
                  <a16:creationId xmlns:a16="http://schemas.microsoft.com/office/drawing/2014/main" id="{BF6C7FAE-2270-C9AB-75BA-26A9D30E8649}"/>
                </a:ext>
              </a:extLst>
            </p:cNvPr>
            <p:cNvCxnSpPr/>
            <p:nvPr/>
          </p:nvCxnSpPr>
          <p:spPr>
            <a:xfrm>
              <a:off x="6753429" y="3151593"/>
              <a:ext cx="0" cy="7830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82;p13">
              <a:extLst>
                <a:ext uri="{FF2B5EF4-FFF2-40B4-BE49-F238E27FC236}">
                  <a16:creationId xmlns:a16="http://schemas.microsoft.com/office/drawing/2014/main" id="{4FBF6003-DF2D-3BC1-8C6E-1D1EF1890B70}"/>
                </a:ext>
              </a:extLst>
            </p:cNvPr>
            <p:cNvSpPr txBox="1"/>
            <p:nvPr/>
          </p:nvSpPr>
          <p:spPr>
            <a:xfrm>
              <a:off x="2270492" y="2333181"/>
              <a:ext cx="2067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" name="Google Shape;83;p13">
              <a:extLst>
                <a:ext uri="{FF2B5EF4-FFF2-40B4-BE49-F238E27FC236}">
                  <a16:creationId xmlns:a16="http://schemas.microsoft.com/office/drawing/2014/main" id="{D00896F5-3DFA-C4DD-B6F0-6FDF94536C23}"/>
                </a:ext>
              </a:extLst>
            </p:cNvPr>
            <p:cNvSpPr txBox="1"/>
            <p:nvPr/>
          </p:nvSpPr>
          <p:spPr>
            <a:xfrm>
              <a:off x="5573719" y="2698985"/>
              <a:ext cx="1875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Far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5" name="Google Shape;84;p13">
              <a:extLst>
                <a:ext uri="{FF2B5EF4-FFF2-40B4-BE49-F238E27FC236}">
                  <a16:creationId xmlns:a16="http://schemas.microsoft.com/office/drawing/2014/main" id="{102B01DD-7C6D-12FC-0F50-99C7F04A6589}"/>
                </a:ext>
              </a:extLst>
            </p:cNvPr>
            <p:cNvCxnSpPr/>
            <p:nvPr/>
          </p:nvCxnSpPr>
          <p:spPr>
            <a:xfrm>
              <a:off x="3766193" y="3628893"/>
              <a:ext cx="2414220" cy="569700"/>
            </a:xfrm>
            <a:prstGeom prst="straightConnector1">
              <a:avLst/>
            </a:prstGeom>
            <a:noFill/>
            <a:ln w="38100" cap="flat" cmpd="sng">
              <a:solidFill>
                <a:srgbClr val="F8ECB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6" name="Google Shape;85;p13">
              <a:extLst>
                <a:ext uri="{FF2B5EF4-FFF2-40B4-BE49-F238E27FC236}">
                  <a16:creationId xmlns:a16="http://schemas.microsoft.com/office/drawing/2014/main" id="{C19B6A06-83EC-F53C-7D64-52F2D2B4A68C}"/>
                </a:ext>
              </a:extLst>
            </p:cNvPr>
            <p:cNvSpPr txBox="1"/>
            <p:nvPr/>
          </p:nvSpPr>
          <p:spPr>
            <a:xfrm rot="720345">
              <a:off x="3718955" y="3888534"/>
              <a:ext cx="2677945" cy="49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8ECB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Many 100s of km</a:t>
              </a:r>
              <a:endParaRPr sz="2000" b="1">
                <a:solidFill>
                  <a:srgbClr val="F8ECB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AEAD7F-1DE9-74AC-8701-30032679B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41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CD086E-1290-0FB0-0C3D-377B0256E03A}"/>
              </a:ext>
            </a:extLst>
          </p:cNvPr>
          <p:cNvSpPr/>
          <p:nvPr/>
        </p:nvSpPr>
        <p:spPr>
          <a:xfrm rot="19723878">
            <a:off x="1211308" y="1873609"/>
            <a:ext cx="546320" cy="707021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E4DA243-5E28-FFE2-C3F0-B3D6D1B3E0C9}"/>
              </a:ext>
            </a:extLst>
          </p:cNvPr>
          <p:cNvSpPr/>
          <p:nvPr/>
        </p:nvSpPr>
        <p:spPr>
          <a:xfrm rot="19551482">
            <a:off x="1166039" y="2102601"/>
            <a:ext cx="700962" cy="483756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9216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Accelerator-Based Experiments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258A5D-2143-573E-5518-F76519AE9C4A}"/>
              </a:ext>
            </a:extLst>
          </p:cNvPr>
          <p:cNvGrpSpPr/>
          <p:nvPr/>
        </p:nvGrpSpPr>
        <p:grpSpPr>
          <a:xfrm>
            <a:off x="1043608" y="1052736"/>
            <a:ext cx="6850867" cy="2971925"/>
            <a:chOff x="597852" y="2333181"/>
            <a:chExt cx="6850867" cy="29719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6" descr="https://lh5.googleusercontent.com/Z7Kq_tWEffXaFyb4B68j1_WuTgnd0Btws6j5ePtRBIkzTxeyZycHNIx-Q2TBQs7L0Ff1Ygsf_wcklbgk9f_vuq8dzOFgmv0A7FoBz7n7gPF9sHYipEK3XuW6SSNK8h2aIr8x-FXtms8=s0">
              <a:extLst>
                <a:ext uri="{FF2B5EF4-FFF2-40B4-BE49-F238E27FC236}">
                  <a16:creationId xmlns:a16="http://schemas.microsoft.com/office/drawing/2014/main" id="{C16C4FAE-470D-FCE1-FD30-83A8FC60B7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81" t="20867" r="9344" b="11885"/>
            <a:stretch/>
          </p:blipFill>
          <p:spPr bwMode="auto">
            <a:xfrm flipH="1">
              <a:off x="597852" y="2367056"/>
              <a:ext cx="6850867" cy="237741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scene3d>
              <a:camera prst="orthographicFront">
                <a:rot lat="60000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EB298E-7E07-0939-74AF-5E0BAF71921D}"/>
                </a:ext>
              </a:extLst>
            </p:cNvPr>
            <p:cNvSpPr/>
            <p:nvPr/>
          </p:nvSpPr>
          <p:spPr>
            <a:xfrm>
              <a:off x="597852" y="4381776"/>
              <a:ext cx="6096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b="1">
                  <a:solidFill>
                    <a:srgbClr val="10BEEA"/>
                  </a:solidFill>
                  <a:latin typeface="+mj-lt"/>
                </a:rPr>
                <a:t>Particle Accelerator</a:t>
              </a:r>
              <a:endParaRPr lang="en-GB">
                <a:latin typeface="+mj-lt"/>
              </a:endParaRPr>
            </a:p>
            <a:p>
              <a:br>
                <a:rPr lang="en-GB"/>
              </a:br>
              <a:endParaRPr lang="en-GB"/>
            </a:p>
          </p:txBody>
        </p:sp>
        <p:cxnSp>
          <p:nvCxnSpPr>
            <p:cNvPr id="5" name="Google Shape;79;p13">
              <a:extLst>
                <a:ext uri="{FF2B5EF4-FFF2-40B4-BE49-F238E27FC236}">
                  <a16:creationId xmlns:a16="http://schemas.microsoft.com/office/drawing/2014/main" id="{FF301E92-361B-E42D-1127-CE456687FA9A}"/>
                </a:ext>
              </a:extLst>
            </p:cNvPr>
            <p:cNvCxnSpPr/>
            <p:nvPr/>
          </p:nvCxnSpPr>
          <p:spPr>
            <a:xfrm>
              <a:off x="1708861" y="4037519"/>
              <a:ext cx="0" cy="396885"/>
            </a:xfrm>
            <a:prstGeom prst="straightConnector1">
              <a:avLst/>
            </a:prstGeom>
            <a:noFill/>
            <a:ln w="38100" cap="flat" cmpd="sng">
              <a:solidFill>
                <a:srgbClr val="10BEEA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80;p13">
              <a:extLst>
                <a:ext uri="{FF2B5EF4-FFF2-40B4-BE49-F238E27FC236}">
                  <a16:creationId xmlns:a16="http://schemas.microsoft.com/office/drawing/2014/main" id="{40A4E094-D6D3-DA38-3B93-2DD4BFF8D6D1}"/>
                </a:ext>
              </a:extLst>
            </p:cNvPr>
            <p:cNvCxnSpPr/>
            <p:nvPr/>
          </p:nvCxnSpPr>
          <p:spPr>
            <a:xfrm>
              <a:off x="3611440" y="2684092"/>
              <a:ext cx="0" cy="2139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81;p13">
              <a:extLst>
                <a:ext uri="{FF2B5EF4-FFF2-40B4-BE49-F238E27FC236}">
                  <a16:creationId xmlns:a16="http://schemas.microsoft.com/office/drawing/2014/main" id="{BF6C7FAE-2270-C9AB-75BA-26A9D30E8649}"/>
                </a:ext>
              </a:extLst>
            </p:cNvPr>
            <p:cNvCxnSpPr/>
            <p:nvPr/>
          </p:nvCxnSpPr>
          <p:spPr>
            <a:xfrm>
              <a:off x="6753429" y="3151593"/>
              <a:ext cx="0" cy="7830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82;p13">
              <a:extLst>
                <a:ext uri="{FF2B5EF4-FFF2-40B4-BE49-F238E27FC236}">
                  <a16:creationId xmlns:a16="http://schemas.microsoft.com/office/drawing/2014/main" id="{4FBF6003-DF2D-3BC1-8C6E-1D1EF1890B70}"/>
                </a:ext>
              </a:extLst>
            </p:cNvPr>
            <p:cNvSpPr txBox="1"/>
            <p:nvPr/>
          </p:nvSpPr>
          <p:spPr>
            <a:xfrm>
              <a:off x="2270492" y="2333181"/>
              <a:ext cx="2067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" name="Google Shape;83;p13">
              <a:extLst>
                <a:ext uri="{FF2B5EF4-FFF2-40B4-BE49-F238E27FC236}">
                  <a16:creationId xmlns:a16="http://schemas.microsoft.com/office/drawing/2014/main" id="{D00896F5-3DFA-C4DD-B6F0-6FDF94536C23}"/>
                </a:ext>
              </a:extLst>
            </p:cNvPr>
            <p:cNvSpPr txBox="1"/>
            <p:nvPr/>
          </p:nvSpPr>
          <p:spPr>
            <a:xfrm>
              <a:off x="5573719" y="2698985"/>
              <a:ext cx="1875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Far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5" name="Google Shape;84;p13">
              <a:extLst>
                <a:ext uri="{FF2B5EF4-FFF2-40B4-BE49-F238E27FC236}">
                  <a16:creationId xmlns:a16="http://schemas.microsoft.com/office/drawing/2014/main" id="{102B01DD-7C6D-12FC-0F50-99C7F04A6589}"/>
                </a:ext>
              </a:extLst>
            </p:cNvPr>
            <p:cNvCxnSpPr/>
            <p:nvPr/>
          </p:nvCxnSpPr>
          <p:spPr>
            <a:xfrm>
              <a:off x="3766193" y="3628893"/>
              <a:ext cx="2414220" cy="569700"/>
            </a:xfrm>
            <a:prstGeom prst="straightConnector1">
              <a:avLst/>
            </a:prstGeom>
            <a:noFill/>
            <a:ln w="38100" cap="flat" cmpd="sng">
              <a:solidFill>
                <a:srgbClr val="F8ECB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6" name="Google Shape;85;p13">
              <a:extLst>
                <a:ext uri="{FF2B5EF4-FFF2-40B4-BE49-F238E27FC236}">
                  <a16:creationId xmlns:a16="http://schemas.microsoft.com/office/drawing/2014/main" id="{C19B6A06-83EC-F53C-7D64-52F2D2B4A68C}"/>
                </a:ext>
              </a:extLst>
            </p:cNvPr>
            <p:cNvSpPr txBox="1"/>
            <p:nvPr/>
          </p:nvSpPr>
          <p:spPr>
            <a:xfrm rot="720345">
              <a:off x="3718955" y="3888534"/>
              <a:ext cx="2677945" cy="49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8ECB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Many 100s of km</a:t>
              </a:r>
              <a:endParaRPr sz="2000" b="1">
                <a:solidFill>
                  <a:srgbClr val="F8ECB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9CCE911-7536-5FE7-17A2-F60F082A4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5402" y="2052086"/>
            <a:ext cx="575056" cy="501929"/>
          </a:xfrm>
          <a:prstGeom prst="rect">
            <a:avLst/>
          </a:prstGeom>
        </p:spPr>
      </p:pic>
      <p:pic>
        <p:nvPicPr>
          <p:cNvPr id="9" name="Picture 2" descr="https://lh6.googleusercontent.com/4QD8mncTrADFv2z0MW9hRIE1SUhQS75GRT9DhOS56cMCMbHFYEvxYNtElnowoUvE7iDvwDV4FSbUqd5FGFU4_Cr1esQ3keKvb7ID08c-zbxvHNnaYob1kGGdMiApgdIOzxVEYoKUDvQ">
            <a:extLst>
              <a:ext uri="{FF2B5EF4-FFF2-40B4-BE49-F238E27FC236}">
                <a16:creationId xmlns:a16="http://schemas.microsoft.com/office/drawing/2014/main" id="{7AB1DAD1-9F52-7EA4-0254-D3657E6DB4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6" t="1" b="66785"/>
          <a:stretch/>
        </p:blipFill>
        <p:spPr bwMode="auto">
          <a:xfrm>
            <a:off x="1269242" y="3766760"/>
            <a:ext cx="2633318" cy="140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/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17443A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blipFill>
                <a:blip r:embed="rId6"/>
                <a:stretch>
                  <a:fillRect b="-202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/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blipFill>
                <a:blip r:embed="rId7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/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GB" sz="28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Φ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blipFill>
                <a:blip r:embed="rId8"/>
                <a:stretch>
                  <a:fillRect l="-1563" r="-12500" b="-1318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B35CDF2-3EDF-B949-4A31-DF56BDB45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42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3CA3C6-A881-7BF8-6877-D903803DCD1E}"/>
              </a:ext>
            </a:extLst>
          </p:cNvPr>
          <p:cNvSpPr/>
          <p:nvPr/>
        </p:nvSpPr>
        <p:spPr>
          <a:xfrm rot="19723878">
            <a:off x="1211308" y="1873609"/>
            <a:ext cx="546320" cy="707021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33836EE-5521-C962-C67B-15322C6D7FEB}"/>
              </a:ext>
            </a:extLst>
          </p:cNvPr>
          <p:cNvSpPr/>
          <p:nvPr/>
        </p:nvSpPr>
        <p:spPr>
          <a:xfrm rot="19551482">
            <a:off x="1166039" y="2102601"/>
            <a:ext cx="700962" cy="483756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212801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Accelerator-Based Experiments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258A5D-2143-573E-5518-F76519AE9C4A}"/>
              </a:ext>
            </a:extLst>
          </p:cNvPr>
          <p:cNvGrpSpPr/>
          <p:nvPr/>
        </p:nvGrpSpPr>
        <p:grpSpPr>
          <a:xfrm>
            <a:off x="1043608" y="1087722"/>
            <a:ext cx="6850867" cy="2971925"/>
            <a:chOff x="597852" y="2333181"/>
            <a:chExt cx="6850867" cy="29719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6" descr="https://lh5.googleusercontent.com/Z7Kq_tWEffXaFyb4B68j1_WuTgnd0Btws6j5ePtRBIkzTxeyZycHNIx-Q2TBQs7L0Ff1Ygsf_wcklbgk9f_vuq8dzOFgmv0A7FoBz7n7gPF9sHYipEK3XuW6SSNK8h2aIr8x-FXtms8=s0">
              <a:extLst>
                <a:ext uri="{FF2B5EF4-FFF2-40B4-BE49-F238E27FC236}">
                  <a16:creationId xmlns:a16="http://schemas.microsoft.com/office/drawing/2014/main" id="{C16C4FAE-470D-FCE1-FD30-83A8FC60B7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81" t="20867" r="9344" b="11885"/>
            <a:stretch/>
          </p:blipFill>
          <p:spPr bwMode="auto">
            <a:xfrm flipH="1">
              <a:off x="597852" y="2367056"/>
              <a:ext cx="6850867" cy="237741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scene3d>
              <a:camera prst="orthographicFront">
                <a:rot lat="60000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EB298E-7E07-0939-74AF-5E0BAF71921D}"/>
                </a:ext>
              </a:extLst>
            </p:cNvPr>
            <p:cNvSpPr/>
            <p:nvPr/>
          </p:nvSpPr>
          <p:spPr>
            <a:xfrm>
              <a:off x="597852" y="4381776"/>
              <a:ext cx="6096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b="1">
                  <a:solidFill>
                    <a:srgbClr val="10BEEA"/>
                  </a:solidFill>
                  <a:latin typeface="+mj-lt"/>
                </a:rPr>
                <a:t>Particle Accelerator</a:t>
              </a:r>
              <a:endParaRPr lang="en-GB">
                <a:latin typeface="+mj-lt"/>
              </a:endParaRPr>
            </a:p>
            <a:p>
              <a:br>
                <a:rPr lang="en-GB"/>
              </a:br>
              <a:endParaRPr lang="en-GB"/>
            </a:p>
          </p:txBody>
        </p:sp>
        <p:cxnSp>
          <p:nvCxnSpPr>
            <p:cNvPr id="5" name="Google Shape;79;p13">
              <a:extLst>
                <a:ext uri="{FF2B5EF4-FFF2-40B4-BE49-F238E27FC236}">
                  <a16:creationId xmlns:a16="http://schemas.microsoft.com/office/drawing/2014/main" id="{FF301E92-361B-E42D-1127-CE456687FA9A}"/>
                </a:ext>
              </a:extLst>
            </p:cNvPr>
            <p:cNvCxnSpPr/>
            <p:nvPr/>
          </p:nvCxnSpPr>
          <p:spPr>
            <a:xfrm>
              <a:off x="1708861" y="4037519"/>
              <a:ext cx="0" cy="396885"/>
            </a:xfrm>
            <a:prstGeom prst="straightConnector1">
              <a:avLst/>
            </a:prstGeom>
            <a:noFill/>
            <a:ln w="38100" cap="flat" cmpd="sng">
              <a:solidFill>
                <a:srgbClr val="10BEEA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80;p13">
              <a:extLst>
                <a:ext uri="{FF2B5EF4-FFF2-40B4-BE49-F238E27FC236}">
                  <a16:creationId xmlns:a16="http://schemas.microsoft.com/office/drawing/2014/main" id="{40A4E094-D6D3-DA38-3B93-2DD4BFF8D6D1}"/>
                </a:ext>
              </a:extLst>
            </p:cNvPr>
            <p:cNvCxnSpPr/>
            <p:nvPr/>
          </p:nvCxnSpPr>
          <p:spPr>
            <a:xfrm>
              <a:off x="3611440" y="2684092"/>
              <a:ext cx="0" cy="2139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81;p13">
              <a:extLst>
                <a:ext uri="{FF2B5EF4-FFF2-40B4-BE49-F238E27FC236}">
                  <a16:creationId xmlns:a16="http://schemas.microsoft.com/office/drawing/2014/main" id="{BF6C7FAE-2270-C9AB-75BA-26A9D30E8649}"/>
                </a:ext>
              </a:extLst>
            </p:cNvPr>
            <p:cNvCxnSpPr/>
            <p:nvPr/>
          </p:nvCxnSpPr>
          <p:spPr>
            <a:xfrm>
              <a:off x="6753429" y="3151593"/>
              <a:ext cx="0" cy="7830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82;p13">
              <a:extLst>
                <a:ext uri="{FF2B5EF4-FFF2-40B4-BE49-F238E27FC236}">
                  <a16:creationId xmlns:a16="http://schemas.microsoft.com/office/drawing/2014/main" id="{4FBF6003-DF2D-3BC1-8C6E-1D1EF1890B70}"/>
                </a:ext>
              </a:extLst>
            </p:cNvPr>
            <p:cNvSpPr txBox="1"/>
            <p:nvPr/>
          </p:nvSpPr>
          <p:spPr>
            <a:xfrm>
              <a:off x="2270492" y="2333181"/>
              <a:ext cx="2067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" name="Google Shape;83;p13">
              <a:extLst>
                <a:ext uri="{FF2B5EF4-FFF2-40B4-BE49-F238E27FC236}">
                  <a16:creationId xmlns:a16="http://schemas.microsoft.com/office/drawing/2014/main" id="{D00896F5-3DFA-C4DD-B6F0-6FDF94536C23}"/>
                </a:ext>
              </a:extLst>
            </p:cNvPr>
            <p:cNvSpPr txBox="1"/>
            <p:nvPr/>
          </p:nvSpPr>
          <p:spPr>
            <a:xfrm>
              <a:off x="5573719" y="2698985"/>
              <a:ext cx="1875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Far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5" name="Google Shape;84;p13">
              <a:extLst>
                <a:ext uri="{FF2B5EF4-FFF2-40B4-BE49-F238E27FC236}">
                  <a16:creationId xmlns:a16="http://schemas.microsoft.com/office/drawing/2014/main" id="{102B01DD-7C6D-12FC-0F50-99C7F04A6589}"/>
                </a:ext>
              </a:extLst>
            </p:cNvPr>
            <p:cNvCxnSpPr/>
            <p:nvPr/>
          </p:nvCxnSpPr>
          <p:spPr>
            <a:xfrm>
              <a:off x="3766193" y="3628893"/>
              <a:ext cx="2414220" cy="569700"/>
            </a:xfrm>
            <a:prstGeom prst="straightConnector1">
              <a:avLst/>
            </a:prstGeom>
            <a:noFill/>
            <a:ln w="38100" cap="flat" cmpd="sng">
              <a:solidFill>
                <a:srgbClr val="F8ECB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6" name="Google Shape;85;p13">
              <a:extLst>
                <a:ext uri="{FF2B5EF4-FFF2-40B4-BE49-F238E27FC236}">
                  <a16:creationId xmlns:a16="http://schemas.microsoft.com/office/drawing/2014/main" id="{C19B6A06-83EC-F53C-7D64-52F2D2B4A68C}"/>
                </a:ext>
              </a:extLst>
            </p:cNvPr>
            <p:cNvSpPr txBox="1"/>
            <p:nvPr/>
          </p:nvSpPr>
          <p:spPr>
            <a:xfrm rot="720345">
              <a:off x="3718955" y="3888534"/>
              <a:ext cx="2677945" cy="49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8ECB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Many 100s of km</a:t>
              </a:r>
              <a:endParaRPr sz="2000" b="1">
                <a:solidFill>
                  <a:srgbClr val="F8ECB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9CCE911-7536-5FE7-17A2-F60F082A4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7956" y="2132959"/>
            <a:ext cx="575056" cy="501929"/>
          </a:xfrm>
          <a:prstGeom prst="rect">
            <a:avLst/>
          </a:prstGeom>
        </p:spPr>
      </p:pic>
      <p:pic>
        <p:nvPicPr>
          <p:cNvPr id="9" name="Picture 2" descr="https://lh6.googleusercontent.com/4QD8mncTrADFv2z0MW9hRIE1SUhQS75GRT9DhOS56cMCMbHFYEvxYNtElnowoUvE7iDvwDV4FSbUqd5FGFU4_Cr1esQ3keKvb7ID08c-zbxvHNnaYob1kGGdMiApgdIOzxVEYoKUDvQ">
            <a:extLst>
              <a:ext uri="{FF2B5EF4-FFF2-40B4-BE49-F238E27FC236}">
                <a16:creationId xmlns:a16="http://schemas.microsoft.com/office/drawing/2014/main" id="{7AB1DAD1-9F52-7EA4-0254-D3657E6DB4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6" t="1" b="66785"/>
          <a:stretch/>
        </p:blipFill>
        <p:spPr bwMode="auto">
          <a:xfrm>
            <a:off x="1269242" y="3766760"/>
            <a:ext cx="2633318" cy="140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/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17443A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blipFill>
                <a:blip r:embed="rId6"/>
                <a:stretch>
                  <a:fillRect b="-202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/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blipFill>
                <a:blip r:embed="rId7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/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GB" sz="28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Φ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blipFill>
                <a:blip r:embed="rId8"/>
                <a:stretch>
                  <a:fillRect l="-1563" r="-12500" b="-1318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/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blipFill>
                <a:blip r:embed="rId9"/>
                <a:stretch>
                  <a:fillRect r="-81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F247EFEE-C824-C40B-06DA-EC999451479B}"/>
              </a:ext>
            </a:extLst>
          </p:cNvPr>
          <p:cNvSpPr txBox="1"/>
          <p:nvPr/>
        </p:nvSpPr>
        <p:spPr>
          <a:xfrm>
            <a:off x="83025" y="5987308"/>
            <a:ext cx="151216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Interaction cross section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65F9CA-CBCF-1F2D-4EA5-3D91A15CFE6A}"/>
              </a:ext>
            </a:extLst>
          </p:cNvPr>
          <p:cNvSpPr txBox="1"/>
          <p:nvPr/>
        </p:nvSpPr>
        <p:spPr>
          <a:xfrm>
            <a:off x="1735380" y="6217990"/>
            <a:ext cx="151216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Neutrino flux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20D23D-5DF0-8C9F-EE04-65B177EEFBEC}"/>
              </a:ext>
            </a:extLst>
          </p:cNvPr>
          <p:cNvSpPr txBox="1"/>
          <p:nvPr/>
        </p:nvSpPr>
        <p:spPr>
          <a:xfrm>
            <a:off x="3363498" y="6039268"/>
            <a:ext cx="971755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Detector effects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BD02A9E-9CF7-90F6-6C9A-6A33A48DAF77}"/>
              </a:ext>
            </a:extLst>
          </p:cNvPr>
          <p:cNvCxnSpPr>
            <a:stCxn id="22" idx="3"/>
          </p:cNvCxnSpPr>
          <p:nvPr/>
        </p:nvCxnSpPr>
        <p:spPr>
          <a:xfrm flipV="1">
            <a:off x="1595193" y="5799607"/>
            <a:ext cx="445003" cy="449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677643-A06D-D730-64A2-D1AB54DB3338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2491464" y="5803378"/>
            <a:ext cx="76688" cy="41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41704F-9990-8A77-7FC9-5165298BC7A9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3678922" y="5845807"/>
            <a:ext cx="170454" cy="193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833535B-9F47-6EDF-ECEC-8563007A81E9}"/>
              </a:ext>
            </a:extLst>
          </p:cNvPr>
          <p:cNvSpPr txBox="1"/>
          <p:nvPr/>
        </p:nvSpPr>
        <p:spPr>
          <a:xfrm>
            <a:off x="677177" y="5200963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near detector</a:t>
            </a:r>
            <a:endParaRPr lang="en-GB" b="1" u="sng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7F65A2B-02A8-38F2-05E6-9C962F41836A}"/>
              </a:ext>
            </a:extLst>
          </p:cNvPr>
          <p:cNvSpPr/>
          <p:nvPr/>
        </p:nvSpPr>
        <p:spPr>
          <a:xfrm>
            <a:off x="4410576" y="3647212"/>
            <a:ext cx="4499278" cy="27153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AutoShape 2">
            <a:extLst>
              <a:ext uri="{FF2B5EF4-FFF2-40B4-BE49-F238E27FC236}">
                <a16:creationId xmlns:a16="http://schemas.microsoft.com/office/drawing/2014/main" id="{4E0EDDD5-8059-D232-E439-72489FF398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756673D0-B015-2156-8CA6-666DD09E030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83552" y="3833136"/>
            <a:ext cx="1914541" cy="134396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168A274-8CFB-E31A-4701-C544853EA04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79713" y="4090473"/>
            <a:ext cx="2889454" cy="188260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6897A78F-4611-884F-2FAE-17BF974CD4AF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b="13863"/>
          <a:stretch/>
        </p:blipFill>
        <p:spPr>
          <a:xfrm>
            <a:off x="4764904" y="5102912"/>
            <a:ext cx="1100796" cy="1197966"/>
          </a:xfrm>
          <a:prstGeom prst="rect">
            <a:avLst/>
          </a:prstGeom>
        </p:spPr>
      </p:pic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EC84C6AF-9787-8F8F-CAC9-C24C82054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43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4ACEB73-7B23-8FE3-0E48-21258234A677}"/>
              </a:ext>
            </a:extLst>
          </p:cNvPr>
          <p:cNvSpPr/>
          <p:nvPr/>
        </p:nvSpPr>
        <p:spPr>
          <a:xfrm rot="19723878">
            <a:off x="1211308" y="1908595"/>
            <a:ext cx="546320" cy="707021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E361155-8AD6-25A2-9C02-724A8EAA9DCC}"/>
              </a:ext>
            </a:extLst>
          </p:cNvPr>
          <p:cNvSpPr/>
          <p:nvPr/>
        </p:nvSpPr>
        <p:spPr>
          <a:xfrm rot="19551482">
            <a:off x="1166039" y="2102601"/>
            <a:ext cx="700962" cy="483756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4224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Accelerator-Based Experiments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258A5D-2143-573E-5518-F76519AE9C4A}"/>
              </a:ext>
            </a:extLst>
          </p:cNvPr>
          <p:cNvGrpSpPr/>
          <p:nvPr/>
        </p:nvGrpSpPr>
        <p:grpSpPr>
          <a:xfrm>
            <a:off x="1043608" y="1052736"/>
            <a:ext cx="6850867" cy="2971925"/>
            <a:chOff x="597852" y="2333181"/>
            <a:chExt cx="6850867" cy="29719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6" descr="https://lh5.googleusercontent.com/Z7Kq_tWEffXaFyb4B68j1_WuTgnd0Btws6j5ePtRBIkzTxeyZycHNIx-Q2TBQs7L0Ff1Ygsf_wcklbgk9f_vuq8dzOFgmv0A7FoBz7n7gPF9sHYipEK3XuW6SSNK8h2aIr8x-FXtms8=s0">
              <a:extLst>
                <a:ext uri="{FF2B5EF4-FFF2-40B4-BE49-F238E27FC236}">
                  <a16:creationId xmlns:a16="http://schemas.microsoft.com/office/drawing/2014/main" id="{C16C4FAE-470D-FCE1-FD30-83A8FC60B7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81" t="20867" r="9344" b="11885"/>
            <a:stretch/>
          </p:blipFill>
          <p:spPr bwMode="auto">
            <a:xfrm flipH="1">
              <a:off x="597852" y="2367056"/>
              <a:ext cx="6850867" cy="237741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scene3d>
              <a:camera prst="orthographicFront">
                <a:rot lat="60000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EB298E-7E07-0939-74AF-5E0BAF71921D}"/>
                </a:ext>
              </a:extLst>
            </p:cNvPr>
            <p:cNvSpPr/>
            <p:nvPr/>
          </p:nvSpPr>
          <p:spPr>
            <a:xfrm>
              <a:off x="597852" y="4381776"/>
              <a:ext cx="6096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b="1">
                  <a:solidFill>
                    <a:srgbClr val="10BEEA"/>
                  </a:solidFill>
                  <a:latin typeface="+mj-lt"/>
                </a:rPr>
                <a:t>Particle Accelerator</a:t>
              </a:r>
              <a:endParaRPr lang="en-GB">
                <a:latin typeface="+mj-lt"/>
              </a:endParaRPr>
            </a:p>
            <a:p>
              <a:br>
                <a:rPr lang="en-GB"/>
              </a:br>
              <a:endParaRPr lang="en-GB"/>
            </a:p>
          </p:txBody>
        </p:sp>
        <p:cxnSp>
          <p:nvCxnSpPr>
            <p:cNvPr id="5" name="Google Shape;79;p13">
              <a:extLst>
                <a:ext uri="{FF2B5EF4-FFF2-40B4-BE49-F238E27FC236}">
                  <a16:creationId xmlns:a16="http://schemas.microsoft.com/office/drawing/2014/main" id="{FF301E92-361B-E42D-1127-CE456687FA9A}"/>
                </a:ext>
              </a:extLst>
            </p:cNvPr>
            <p:cNvCxnSpPr/>
            <p:nvPr/>
          </p:nvCxnSpPr>
          <p:spPr>
            <a:xfrm>
              <a:off x="1708861" y="4037519"/>
              <a:ext cx="0" cy="396885"/>
            </a:xfrm>
            <a:prstGeom prst="straightConnector1">
              <a:avLst/>
            </a:prstGeom>
            <a:noFill/>
            <a:ln w="38100" cap="flat" cmpd="sng">
              <a:solidFill>
                <a:srgbClr val="10BEEA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80;p13">
              <a:extLst>
                <a:ext uri="{FF2B5EF4-FFF2-40B4-BE49-F238E27FC236}">
                  <a16:creationId xmlns:a16="http://schemas.microsoft.com/office/drawing/2014/main" id="{40A4E094-D6D3-DA38-3B93-2DD4BFF8D6D1}"/>
                </a:ext>
              </a:extLst>
            </p:cNvPr>
            <p:cNvCxnSpPr/>
            <p:nvPr/>
          </p:nvCxnSpPr>
          <p:spPr>
            <a:xfrm>
              <a:off x="3611440" y="2684092"/>
              <a:ext cx="0" cy="2139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81;p13">
              <a:extLst>
                <a:ext uri="{FF2B5EF4-FFF2-40B4-BE49-F238E27FC236}">
                  <a16:creationId xmlns:a16="http://schemas.microsoft.com/office/drawing/2014/main" id="{BF6C7FAE-2270-C9AB-75BA-26A9D30E8649}"/>
                </a:ext>
              </a:extLst>
            </p:cNvPr>
            <p:cNvCxnSpPr/>
            <p:nvPr/>
          </p:nvCxnSpPr>
          <p:spPr>
            <a:xfrm>
              <a:off x="6753429" y="3151593"/>
              <a:ext cx="0" cy="7830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82;p13">
              <a:extLst>
                <a:ext uri="{FF2B5EF4-FFF2-40B4-BE49-F238E27FC236}">
                  <a16:creationId xmlns:a16="http://schemas.microsoft.com/office/drawing/2014/main" id="{4FBF6003-DF2D-3BC1-8C6E-1D1EF1890B70}"/>
                </a:ext>
              </a:extLst>
            </p:cNvPr>
            <p:cNvSpPr txBox="1"/>
            <p:nvPr/>
          </p:nvSpPr>
          <p:spPr>
            <a:xfrm>
              <a:off x="2270492" y="2333181"/>
              <a:ext cx="2067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" name="Google Shape;83;p13">
              <a:extLst>
                <a:ext uri="{FF2B5EF4-FFF2-40B4-BE49-F238E27FC236}">
                  <a16:creationId xmlns:a16="http://schemas.microsoft.com/office/drawing/2014/main" id="{D00896F5-3DFA-C4DD-B6F0-6FDF94536C23}"/>
                </a:ext>
              </a:extLst>
            </p:cNvPr>
            <p:cNvSpPr txBox="1"/>
            <p:nvPr/>
          </p:nvSpPr>
          <p:spPr>
            <a:xfrm>
              <a:off x="5573719" y="2698985"/>
              <a:ext cx="1875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Far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5" name="Google Shape;84;p13">
              <a:extLst>
                <a:ext uri="{FF2B5EF4-FFF2-40B4-BE49-F238E27FC236}">
                  <a16:creationId xmlns:a16="http://schemas.microsoft.com/office/drawing/2014/main" id="{102B01DD-7C6D-12FC-0F50-99C7F04A6589}"/>
                </a:ext>
              </a:extLst>
            </p:cNvPr>
            <p:cNvCxnSpPr/>
            <p:nvPr/>
          </p:nvCxnSpPr>
          <p:spPr>
            <a:xfrm>
              <a:off x="3766193" y="3628893"/>
              <a:ext cx="2414220" cy="569700"/>
            </a:xfrm>
            <a:prstGeom prst="straightConnector1">
              <a:avLst/>
            </a:prstGeom>
            <a:noFill/>
            <a:ln w="38100" cap="flat" cmpd="sng">
              <a:solidFill>
                <a:srgbClr val="F8ECB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6" name="Google Shape;85;p13">
              <a:extLst>
                <a:ext uri="{FF2B5EF4-FFF2-40B4-BE49-F238E27FC236}">
                  <a16:creationId xmlns:a16="http://schemas.microsoft.com/office/drawing/2014/main" id="{C19B6A06-83EC-F53C-7D64-52F2D2B4A68C}"/>
                </a:ext>
              </a:extLst>
            </p:cNvPr>
            <p:cNvSpPr txBox="1"/>
            <p:nvPr/>
          </p:nvSpPr>
          <p:spPr>
            <a:xfrm rot="720345">
              <a:off x="3718955" y="3888534"/>
              <a:ext cx="2677945" cy="49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8ECB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Many 100s of km</a:t>
              </a:r>
              <a:endParaRPr sz="2000" b="1">
                <a:solidFill>
                  <a:srgbClr val="F8ECB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9" name="Picture 2" descr="https://lh6.googleusercontent.com/4QD8mncTrADFv2z0MW9hRIE1SUhQS75GRT9DhOS56cMCMbHFYEvxYNtElnowoUvE7iDvwDV4FSbUqd5FGFU4_Cr1esQ3keKvb7ID08c-zbxvHNnaYob1kGGdMiApgdIOzxVEYoKUDvQ">
            <a:extLst>
              <a:ext uri="{FF2B5EF4-FFF2-40B4-BE49-F238E27FC236}">
                <a16:creationId xmlns:a16="http://schemas.microsoft.com/office/drawing/2014/main" id="{7AB1DAD1-9F52-7EA4-0254-D3657E6DB4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6" t="1" b="66785"/>
          <a:stretch/>
        </p:blipFill>
        <p:spPr bwMode="auto">
          <a:xfrm>
            <a:off x="1269242" y="3766760"/>
            <a:ext cx="2633318" cy="140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/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17443A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blipFill>
                <a:blip r:embed="rId5"/>
                <a:stretch>
                  <a:fillRect b="-202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/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blipFill>
                <a:blip r:embed="rId6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/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GB" sz="28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Φ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blipFill>
                <a:blip r:embed="rId7"/>
                <a:stretch>
                  <a:fillRect l="-1563" r="-12500" b="-1318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/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blipFill>
                <a:blip r:embed="rId8"/>
                <a:stretch>
                  <a:fillRect r="-81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F247EFEE-C824-C40B-06DA-EC999451479B}"/>
              </a:ext>
            </a:extLst>
          </p:cNvPr>
          <p:cNvSpPr txBox="1"/>
          <p:nvPr/>
        </p:nvSpPr>
        <p:spPr>
          <a:xfrm>
            <a:off x="83025" y="5987308"/>
            <a:ext cx="151216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Interaction cross section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65F9CA-CBCF-1F2D-4EA5-3D91A15CFE6A}"/>
              </a:ext>
            </a:extLst>
          </p:cNvPr>
          <p:cNvSpPr txBox="1"/>
          <p:nvPr/>
        </p:nvSpPr>
        <p:spPr>
          <a:xfrm>
            <a:off x="1735380" y="6217990"/>
            <a:ext cx="151216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Neutrino flux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20D23D-5DF0-8C9F-EE04-65B177EEFBEC}"/>
              </a:ext>
            </a:extLst>
          </p:cNvPr>
          <p:cNvSpPr txBox="1"/>
          <p:nvPr/>
        </p:nvSpPr>
        <p:spPr>
          <a:xfrm>
            <a:off x="3363498" y="6039268"/>
            <a:ext cx="971755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Detector effects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BD02A9E-9CF7-90F6-6C9A-6A33A48DAF77}"/>
              </a:ext>
            </a:extLst>
          </p:cNvPr>
          <p:cNvCxnSpPr>
            <a:stCxn id="22" idx="3"/>
          </p:cNvCxnSpPr>
          <p:nvPr/>
        </p:nvCxnSpPr>
        <p:spPr>
          <a:xfrm flipV="1">
            <a:off x="1595193" y="5799607"/>
            <a:ext cx="445003" cy="449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677643-A06D-D730-64A2-D1AB54DB3338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2491464" y="5803378"/>
            <a:ext cx="76688" cy="41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41704F-9990-8A77-7FC9-5165298BC7A9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3678922" y="5845807"/>
            <a:ext cx="170454" cy="193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833535B-9F47-6EDF-ECEC-8563007A81E9}"/>
              </a:ext>
            </a:extLst>
          </p:cNvPr>
          <p:cNvSpPr txBox="1"/>
          <p:nvPr/>
        </p:nvSpPr>
        <p:spPr>
          <a:xfrm>
            <a:off x="677177" y="5200963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near detector</a:t>
            </a:r>
            <a:endParaRPr lang="en-GB" b="1" u="sng"/>
          </a:p>
        </p:txBody>
      </p:sp>
      <p:sp>
        <p:nvSpPr>
          <p:cNvPr id="32" name="AutoShape 2">
            <a:extLst>
              <a:ext uri="{FF2B5EF4-FFF2-40B4-BE49-F238E27FC236}">
                <a16:creationId xmlns:a16="http://schemas.microsoft.com/office/drawing/2014/main" id="{4E0EDDD5-8059-D232-E439-72489FF398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A3F7579-C388-31FD-8DE6-5D8795F12F7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863077">
            <a:off x="4695157" y="1904047"/>
            <a:ext cx="1372627" cy="71585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3B986FB-8429-4D3E-1185-E695EAF700A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59415" y="3663460"/>
            <a:ext cx="3394795" cy="261411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17B2EEE-8691-61EC-252C-E0C3B7B8C74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37264" y="3663460"/>
            <a:ext cx="3423712" cy="263637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2FC85F1-4501-A42E-00CE-C4AED0BB3F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40365" y="3663460"/>
            <a:ext cx="3423712" cy="263637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18905F4B-FD65-086F-F284-8CBD7DF58667}"/>
              </a:ext>
            </a:extLst>
          </p:cNvPr>
          <p:cNvSpPr/>
          <p:nvPr/>
        </p:nvSpPr>
        <p:spPr>
          <a:xfrm>
            <a:off x="6949055" y="3631668"/>
            <a:ext cx="127951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>
                <a:solidFill>
                  <a:srgbClr val="7E7EC4"/>
                </a:solidFill>
                <a:latin typeface="Century Gothic" panose="020B0502020202020204"/>
              </a:rPr>
              <a:t>L=295 km (~T2K)</a:t>
            </a:r>
            <a:endParaRPr lang="en-GB" sz="1100" b="1">
              <a:solidFill>
                <a:srgbClr val="7E7EC4"/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82E4D45-47A9-87EE-D52E-A6AA853C602E}"/>
              </a:ext>
            </a:extLst>
          </p:cNvPr>
          <p:cNvSpPr/>
          <p:nvPr/>
        </p:nvSpPr>
        <p:spPr>
          <a:xfrm>
            <a:off x="6639549" y="4149059"/>
            <a:ext cx="145905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>
                <a:solidFill>
                  <a:srgbClr val="B7B41A"/>
                </a:solidFill>
                <a:latin typeface="Century Gothic" panose="020B0502020202020204"/>
              </a:rPr>
              <a:t>L=800 km (~</a:t>
            </a:r>
            <a:r>
              <a:rPr lang="en-GB" sz="1100" b="1" err="1">
                <a:solidFill>
                  <a:srgbClr val="B7B41A"/>
                </a:solidFill>
                <a:latin typeface="Century Gothic" panose="020B0502020202020204"/>
              </a:rPr>
              <a:t>NOvA</a:t>
            </a:r>
            <a:r>
              <a:rPr lang="en-GB" sz="1100" b="1">
                <a:solidFill>
                  <a:srgbClr val="B7B41A"/>
                </a:solidFill>
                <a:latin typeface="Century Gothic" panose="020B0502020202020204"/>
              </a:rPr>
              <a:t>)</a:t>
            </a:r>
            <a:endParaRPr lang="en-GB" sz="1100" b="1">
              <a:solidFill>
                <a:srgbClr val="B7B41A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07E1460-0B25-A9F1-9FE3-1F9674206730}"/>
              </a:ext>
            </a:extLst>
          </p:cNvPr>
          <p:cNvSpPr/>
          <p:nvPr/>
        </p:nvSpPr>
        <p:spPr>
          <a:xfrm>
            <a:off x="7287621" y="4754660"/>
            <a:ext cx="149912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b="1">
                <a:solidFill>
                  <a:srgbClr val="AF2F70"/>
                </a:solidFill>
                <a:latin typeface="Century Gothic" panose="020B0502020202020204"/>
              </a:rPr>
              <a:t>L=1300 km (~DUNE)</a:t>
            </a:r>
            <a:endParaRPr lang="en-GB" sz="1100" b="1">
              <a:solidFill>
                <a:srgbClr val="AF2F70"/>
              </a:solidFill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1051FDD-19B6-A534-701A-12B0AEF73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44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7513119-A65A-CEBD-EF68-C6CC96F6425E}"/>
              </a:ext>
            </a:extLst>
          </p:cNvPr>
          <p:cNvSpPr/>
          <p:nvPr/>
        </p:nvSpPr>
        <p:spPr>
          <a:xfrm rot="19723878">
            <a:off x="1211308" y="1873609"/>
            <a:ext cx="546320" cy="707021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101A39E-B7A9-218A-3598-DC2E51DBFE35}"/>
              </a:ext>
            </a:extLst>
          </p:cNvPr>
          <p:cNvSpPr/>
          <p:nvPr/>
        </p:nvSpPr>
        <p:spPr>
          <a:xfrm rot="19551482">
            <a:off x="1166039" y="2102601"/>
            <a:ext cx="700962" cy="483756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18837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Accelerator-Based Experiments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258A5D-2143-573E-5518-F76519AE9C4A}"/>
              </a:ext>
            </a:extLst>
          </p:cNvPr>
          <p:cNvGrpSpPr/>
          <p:nvPr/>
        </p:nvGrpSpPr>
        <p:grpSpPr>
          <a:xfrm>
            <a:off x="1043608" y="1052736"/>
            <a:ext cx="6850867" cy="2971925"/>
            <a:chOff x="597852" y="2333181"/>
            <a:chExt cx="6850867" cy="29719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6" descr="https://lh5.googleusercontent.com/Z7Kq_tWEffXaFyb4B68j1_WuTgnd0Btws6j5ePtRBIkzTxeyZycHNIx-Q2TBQs7L0Ff1Ygsf_wcklbgk9f_vuq8dzOFgmv0A7FoBz7n7gPF9sHYipEK3XuW6SSNK8h2aIr8x-FXtms8=s0">
              <a:extLst>
                <a:ext uri="{FF2B5EF4-FFF2-40B4-BE49-F238E27FC236}">
                  <a16:creationId xmlns:a16="http://schemas.microsoft.com/office/drawing/2014/main" id="{C16C4FAE-470D-FCE1-FD30-83A8FC60B7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81" t="20867" r="9344" b="11885"/>
            <a:stretch/>
          </p:blipFill>
          <p:spPr bwMode="auto">
            <a:xfrm flipH="1">
              <a:off x="597852" y="2367056"/>
              <a:ext cx="6850867" cy="237741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scene3d>
              <a:camera prst="orthographicFront">
                <a:rot lat="60000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EB298E-7E07-0939-74AF-5E0BAF71921D}"/>
                </a:ext>
              </a:extLst>
            </p:cNvPr>
            <p:cNvSpPr/>
            <p:nvPr/>
          </p:nvSpPr>
          <p:spPr>
            <a:xfrm>
              <a:off x="597852" y="4381776"/>
              <a:ext cx="6096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b="1">
                  <a:solidFill>
                    <a:srgbClr val="10BEEA"/>
                  </a:solidFill>
                  <a:latin typeface="+mj-lt"/>
                </a:rPr>
                <a:t>Particle Accelerator</a:t>
              </a:r>
              <a:endParaRPr lang="en-GB">
                <a:latin typeface="+mj-lt"/>
              </a:endParaRPr>
            </a:p>
            <a:p>
              <a:br>
                <a:rPr lang="en-GB"/>
              </a:br>
              <a:endParaRPr lang="en-GB"/>
            </a:p>
          </p:txBody>
        </p:sp>
        <p:cxnSp>
          <p:nvCxnSpPr>
            <p:cNvPr id="5" name="Google Shape;79;p13">
              <a:extLst>
                <a:ext uri="{FF2B5EF4-FFF2-40B4-BE49-F238E27FC236}">
                  <a16:creationId xmlns:a16="http://schemas.microsoft.com/office/drawing/2014/main" id="{FF301E92-361B-E42D-1127-CE456687FA9A}"/>
                </a:ext>
              </a:extLst>
            </p:cNvPr>
            <p:cNvCxnSpPr/>
            <p:nvPr/>
          </p:nvCxnSpPr>
          <p:spPr>
            <a:xfrm>
              <a:off x="1708861" y="4037519"/>
              <a:ext cx="0" cy="396885"/>
            </a:xfrm>
            <a:prstGeom prst="straightConnector1">
              <a:avLst/>
            </a:prstGeom>
            <a:noFill/>
            <a:ln w="38100" cap="flat" cmpd="sng">
              <a:solidFill>
                <a:srgbClr val="10BEEA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80;p13">
              <a:extLst>
                <a:ext uri="{FF2B5EF4-FFF2-40B4-BE49-F238E27FC236}">
                  <a16:creationId xmlns:a16="http://schemas.microsoft.com/office/drawing/2014/main" id="{40A4E094-D6D3-DA38-3B93-2DD4BFF8D6D1}"/>
                </a:ext>
              </a:extLst>
            </p:cNvPr>
            <p:cNvCxnSpPr/>
            <p:nvPr/>
          </p:nvCxnSpPr>
          <p:spPr>
            <a:xfrm>
              <a:off x="3611440" y="2684092"/>
              <a:ext cx="0" cy="2139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81;p13">
              <a:extLst>
                <a:ext uri="{FF2B5EF4-FFF2-40B4-BE49-F238E27FC236}">
                  <a16:creationId xmlns:a16="http://schemas.microsoft.com/office/drawing/2014/main" id="{BF6C7FAE-2270-C9AB-75BA-26A9D30E8649}"/>
                </a:ext>
              </a:extLst>
            </p:cNvPr>
            <p:cNvCxnSpPr/>
            <p:nvPr/>
          </p:nvCxnSpPr>
          <p:spPr>
            <a:xfrm>
              <a:off x="6753429" y="3151593"/>
              <a:ext cx="0" cy="7830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82;p13">
              <a:extLst>
                <a:ext uri="{FF2B5EF4-FFF2-40B4-BE49-F238E27FC236}">
                  <a16:creationId xmlns:a16="http://schemas.microsoft.com/office/drawing/2014/main" id="{4FBF6003-DF2D-3BC1-8C6E-1D1EF1890B70}"/>
                </a:ext>
              </a:extLst>
            </p:cNvPr>
            <p:cNvSpPr txBox="1"/>
            <p:nvPr/>
          </p:nvSpPr>
          <p:spPr>
            <a:xfrm>
              <a:off x="2270492" y="2333181"/>
              <a:ext cx="2067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" name="Google Shape;83;p13">
              <a:extLst>
                <a:ext uri="{FF2B5EF4-FFF2-40B4-BE49-F238E27FC236}">
                  <a16:creationId xmlns:a16="http://schemas.microsoft.com/office/drawing/2014/main" id="{D00896F5-3DFA-C4DD-B6F0-6FDF94536C23}"/>
                </a:ext>
              </a:extLst>
            </p:cNvPr>
            <p:cNvSpPr txBox="1"/>
            <p:nvPr/>
          </p:nvSpPr>
          <p:spPr>
            <a:xfrm>
              <a:off x="5573719" y="2698985"/>
              <a:ext cx="1875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Far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5" name="Google Shape;84;p13">
              <a:extLst>
                <a:ext uri="{FF2B5EF4-FFF2-40B4-BE49-F238E27FC236}">
                  <a16:creationId xmlns:a16="http://schemas.microsoft.com/office/drawing/2014/main" id="{102B01DD-7C6D-12FC-0F50-99C7F04A6589}"/>
                </a:ext>
              </a:extLst>
            </p:cNvPr>
            <p:cNvCxnSpPr/>
            <p:nvPr/>
          </p:nvCxnSpPr>
          <p:spPr>
            <a:xfrm>
              <a:off x="3766193" y="3628893"/>
              <a:ext cx="2414220" cy="569700"/>
            </a:xfrm>
            <a:prstGeom prst="straightConnector1">
              <a:avLst/>
            </a:prstGeom>
            <a:noFill/>
            <a:ln w="38100" cap="flat" cmpd="sng">
              <a:solidFill>
                <a:srgbClr val="F8ECB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6" name="Google Shape;85;p13">
              <a:extLst>
                <a:ext uri="{FF2B5EF4-FFF2-40B4-BE49-F238E27FC236}">
                  <a16:creationId xmlns:a16="http://schemas.microsoft.com/office/drawing/2014/main" id="{C19B6A06-83EC-F53C-7D64-52F2D2B4A68C}"/>
                </a:ext>
              </a:extLst>
            </p:cNvPr>
            <p:cNvSpPr txBox="1"/>
            <p:nvPr/>
          </p:nvSpPr>
          <p:spPr>
            <a:xfrm rot="720345">
              <a:off x="3718955" y="3888534"/>
              <a:ext cx="2677945" cy="49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8ECB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Many 100s of km</a:t>
              </a:r>
              <a:endParaRPr sz="2000" b="1">
                <a:solidFill>
                  <a:srgbClr val="F8ECB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9" name="Picture 2" descr="https://lh6.googleusercontent.com/4QD8mncTrADFv2z0MW9hRIE1SUhQS75GRT9DhOS56cMCMbHFYEvxYNtElnowoUvE7iDvwDV4FSbUqd5FGFU4_Cr1esQ3keKvb7ID08c-zbxvHNnaYob1kGGdMiApgdIOzxVEYoKUDvQ">
            <a:extLst>
              <a:ext uri="{FF2B5EF4-FFF2-40B4-BE49-F238E27FC236}">
                <a16:creationId xmlns:a16="http://schemas.microsoft.com/office/drawing/2014/main" id="{7AB1DAD1-9F52-7EA4-0254-D3657E6DB4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6" t="1" b="66785"/>
          <a:stretch/>
        </p:blipFill>
        <p:spPr bwMode="auto">
          <a:xfrm>
            <a:off x="1269242" y="3766760"/>
            <a:ext cx="2633318" cy="140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/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17443A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blipFill>
                <a:blip r:embed="rId5"/>
                <a:stretch>
                  <a:fillRect b="-202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/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blipFill>
                <a:blip r:embed="rId6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/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GB" sz="28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Φ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blipFill>
                <a:blip r:embed="rId7"/>
                <a:stretch>
                  <a:fillRect l="-1563" r="-12500" b="-1318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/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blipFill>
                <a:blip r:embed="rId8"/>
                <a:stretch>
                  <a:fillRect r="-81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F247EFEE-C824-C40B-06DA-EC999451479B}"/>
              </a:ext>
            </a:extLst>
          </p:cNvPr>
          <p:cNvSpPr txBox="1"/>
          <p:nvPr/>
        </p:nvSpPr>
        <p:spPr>
          <a:xfrm>
            <a:off x="83025" y="5987308"/>
            <a:ext cx="151216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Interaction cross section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65F9CA-CBCF-1F2D-4EA5-3D91A15CFE6A}"/>
              </a:ext>
            </a:extLst>
          </p:cNvPr>
          <p:cNvSpPr txBox="1"/>
          <p:nvPr/>
        </p:nvSpPr>
        <p:spPr>
          <a:xfrm>
            <a:off x="1735380" y="6217990"/>
            <a:ext cx="151216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Neutrino flux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20D23D-5DF0-8C9F-EE04-65B177EEFBEC}"/>
              </a:ext>
            </a:extLst>
          </p:cNvPr>
          <p:cNvSpPr txBox="1"/>
          <p:nvPr/>
        </p:nvSpPr>
        <p:spPr>
          <a:xfrm>
            <a:off x="3363498" y="6039268"/>
            <a:ext cx="971755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Detector effects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BD02A9E-9CF7-90F6-6C9A-6A33A48DAF77}"/>
              </a:ext>
            </a:extLst>
          </p:cNvPr>
          <p:cNvCxnSpPr>
            <a:stCxn id="22" idx="3"/>
          </p:cNvCxnSpPr>
          <p:nvPr/>
        </p:nvCxnSpPr>
        <p:spPr>
          <a:xfrm flipV="1">
            <a:off x="1595193" y="5799607"/>
            <a:ext cx="445003" cy="449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677643-A06D-D730-64A2-D1AB54DB3338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2491464" y="5803378"/>
            <a:ext cx="76688" cy="41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41704F-9990-8A77-7FC9-5165298BC7A9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3678922" y="5845807"/>
            <a:ext cx="170454" cy="193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833535B-9F47-6EDF-ECEC-8563007A81E9}"/>
              </a:ext>
            </a:extLst>
          </p:cNvPr>
          <p:cNvSpPr txBox="1"/>
          <p:nvPr/>
        </p:nvSpPr>
        <p:spPr>
          <a:xfrm>
            <a:off x="677177" y="5200963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near detector</a:t>
            </a:r>
            <a:endParaRPr lang="en-GB" b="1" u="sng"/>
          </a:p>
        </p:txBody>
      </p:sp>
      <p:sp>
        <p:nvSpPr>
          <p:cNvPr id="32" name="AutoShape 2">
            <a:extLst>
              <a:ext uri="{FF2B5EF4-FFF2-40B4-BE49-F238E27FC236}">
                <a16:creationId xmlns:a16="http://schemas.microsoft.com/office/drawing/2014/main" id="{4E0EDDD5-8059-D232-E439-72489FF398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E5BEA6E-7578-D878-36E8-F6BC67984E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8328" y="2822242"/>
            <a:ext cx="575056" cy="593866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462C48ED-5885-19CE-4E1D-0F2D8D315E74}"/>
              </a:ext>
            </a:extLst>
          </p:cNvPr>
          <p:cNvSpPr/>
          <p:nvPr/>
        </p:nvSpPr>
        <p:spPr>
          <a:xfrm>
            <a:off x="4410576" y="3647212"/>
            <a:ext cx="4499278" cy="27153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15">
            <a:extLst>
              <a:ext uri="{FF2B5EF4-FFF2-40B4-BE49-F238E27FC236}">
                <a16:creationId xmlns:a16="http://schemas.microsoft.com/office/drawing/2014/main" id="{3F350663-748E-7A03-5221-2702F9738D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9" t="5357" r="38507" b="4316"/>
          <a:stretch/>
        </p:blipFill>
        <p:spPr bwMode="auto">
          <a:xfrm>
            <a:off x="4648957" y="3658886"/>
            <a:ext cx="1409162" cy="149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2EBE750-54F2-566C-6A4D-CA6BBF54E37E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13863"/>
          <a:stretch/>
        </p:blipFill>
        <p:spPr>
          <a:xfrm>
            <a:off x="4764904" y="5102912"/>
            <a:ext cx="1100796" cy="1197966"/>
          </a:xfrm>
          <a:prstGeom prst="rect">
            <a:avLst/>
          </a:prstGeom>
        </p:spPr>
      </p:pic>
      <p:pic>
        <p:nvPicPr>
          <p:cNvPr id="2050" name="Picture 2" descr="A new web site for the DUNE experiment – IJCLab">
            <a:extLst>
              <a:ext uri="{FF2B5EF4-FFF2-40B4-BE49-F238E27FC236}">
                <a16:creationId xmlns:a16="http://schemas.microsoft.com/office/drawing/2014/main" id="{D4541105-C964-AA0C-207E-BD9C435082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122" y="3729795"/>
            <a:ext cx="1753319" cy="117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yper-Kamiokande construction to start in 2020 – CERN Courier">
            <a:extLst>
              <a:ext uri="{FF2B5EF4-FFF2-40B4-BE49-F238E27FC236}">
                <a16:creationId xmlns:a16="http://schemas.microsoft.com/office/drawing/2014/main" id="{93E8EAF7-A6CE-F4C6-F56C-CD67627E02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7" t="14039" r="26973" b="20321"/>
          <a:stretch/>
        </p:blipFill>
        <p:spPr bwMode="auto">
          <a:xfrm>
            <a:off x="7098611" y="4995562"/>
            <a:ext cx="1207219" cy="128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A8FC5954-300D-35BE-E097-B6FADD265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45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CD50FE-8719-DA0A-E794-693E7B9301E9}"/>
              </a:ext>
            </a:extLst>
          </p:cNvPr>
          <p:cNvSpPr/>
          <p:nvPr/>
        </p:nvSpPr>
        <p:spPr>
          <a:xfrm rot="19723878">
            <a:off x="1211308" y="1873609"/>
            <a:ext cx="546320" cy="707021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9E9D13A-FCC8-E29E-83FC-1DC03002F194}"/>
              </a:ext>
            </a:extLst>
          </p:cNvPr>
          <p:cNvSpPr/>
          <p:nvPr/>
        </p:nvSpPr>
        <p:spPr>
          <a:xfrm rot="19551482">
            <a:off x="1166039" y="2102601"/>
            <a:ext cx="700962" cy="483756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3391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Accelerator-Based Experiments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258A5D-2143-573E-5518-F76519AE9C4A}"/>
              </a:ext>
            </a:extLst>
          </p:cNvPr>
          <p:cNvGrpSpPr/>
          <p:nvPr/>
        </p:nvGrpSpPr>
        <p:grpSpPr>
          <a:xfrm>
            <a:off x="1043608" y="1052736"/>
            <a:ext cx="6850867" cy="2971925"/>
            <a:chOff x="597852" y="2333181"/>
            <a:chExt cx="6850867" cy="29719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6" descr="https://lh5.googleusercontent.com/Z7Kq_tWEffXaFyb4B68j1_WuTgnd0Btws6j5ePtRBIkzTxeyZycHNIx-Q2TBQs7L0Ff1Ygsf_wcklbgk9f_vuq8dzOFgmv0A7FoBz7n7gPF9sHYipEK3XuW6SSNK8h2aIr8x-FXtms8=s0">
              <a:extLst>
                <a:ext uri="{FF2B5EF4-FFF2-40B4-BE49-F238E27FC236}">
                  <a16:creationId xmlns:a16="http://schemas.microsoft.com/office/drawing/2014/main" id="{C16C4FAE-470D-FCE1-FD30-83A8FC60B7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81" t="20867" r="9344" b="11885"/>
            <a:stretch/>
          </p:blipFill>
          <p:spPr bwMode="auto">
            <a:xfrm flipH="1">
              <a:off x="597852" y="2367056"/>
              <a:ext cx="6850867" cy="237741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scene3d>
              <a:camera prst="orthographicFront">
                <a:rot lat="60000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EB298E-7E07-0939-74AF-5E0BAF71921D}"/>
                </a:ext>
              </a:extLst>
            </p:cNvPr>
            <p:cNvSpPr/>
            <p:nvPr/>
          </p:nvSpPr>
          <p:spPr>
            <a:xfrm>
              <a:off x="597852" y="4381776"/>
              <a:ext cx="6096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b="1">
                  <a:solidFill>
                    <a:srgbClr val="10BEEA"/>
                  </a:solidFill>
                  <a:latin typeface="+mj-lt"/>
                </a:rPr>
                <a:t>Particle Accelerator</a:t>
              </a:r>
              <a:endParaRPr lang="en-GB">
                <a:latin typeface="+mj-lt"/>
              </a:endParaRPr>
            </a:p>
            <a:p>
              <a:br>
                <a:rPr lang="en-GB"/>
              </a:br>
              <a:endParaRPr lang="en-GB"/>
            </a:p>
          </p:txBody>
        </p:sp>
        <p:cxnSp>
          <p:nvCxnSpPr>
            <p:cNvPr id="5" name="Google Shape;79;p13">
              <a:extLst>
                <a:ext uri="{FF2B5EF4-FFF2-40B4-BE49-F238E27FC236}">
                  <a16:creationId xmlns:a16="http://schemas.microsoft.com/office/drawing/2014/main" id="{FF301E92-361B-E42D-1127-CE456687FA9A}"/>
                </a:ext>
              </a:extLst>
            </p:cNvPr>
            <p:cNvCxnSpPr/>
            <p:nvPr/>
          </p:nvCxnSpPr>
          <p:spPr>
            <a:xfrm>
              <a:off x="1708861" y="4037519"/>
              <a:ext cx="0" cy="396885"/>
            </a:xfrm>
            <a:prstGeom prst="straightConnector1">
              <a:avLst/>
            </a:prstGeom>
            <a:noFill/>
            <a:ln w="38100" cap="flat" cmpd="sng">
              <a:solidFill>
                <a:srgbClr val="10BEEA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80;p13">
              <a:extLst>
                <a:ext uri="{FF2B5EF4-FFF2-40B4-BE49-F238E27FC236}">
                  <a16:creationId xmlns:a16="http://schemas.microsoft.com/office/drawing/2014/main" id="{40A4E094-D6D3-DA38-3B93-2DD4BFF8D6D1}"/>
                </a:ext>
              </a:extLst>
            </p:cNvPr>
            <p:cNvCxnSpPr/>
            <p:nvPr/>
          </p:nvCxnSpPr>
          <p:spPr>
            <a:xfrm>
              <a:off x="3611440" y="2684092"/>
              <a:ext cx="0" cy="2139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81;p13">
              <a:extLst>
                <a:ext uri="{FF2B5EF4-FFF2-40B4-BE49-F238E27FC236}">
                  <a16:creationId xmlns:a16="http://schemas.microsoft.com/office/drawing/2014/main" id="{BF6C7FAE-2270-C9AB-75BA-26A9D30E8649}"/>
                </a:ext>
              </a:extLst>
            </p:cNvPr>
            <p:cNvCxnSpPr/>
            <p:nvPr/>
          </p:nvCxnSpPr>
          <p:spPr>
            <a:xfrm>
              <a:off x="6753429" y="3151593"/>
              <a:ext cx="0" cy="7830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82;p13">
              <a:extLst>
                <a:ext uri="{FF2B5EF4-FFF2-40B4-BE49-F238E27FC236}">
                  <a16:creationId xmlns:a16="http://schemas.microsoft.com/office/drawing/2014/main" id="{4FBF6003-DF2D-3BC1-8C6E-1D1EF1890B70}"/>
                </a:ext>
              </a:extLst>
            </p:cNvPr>
            <p:cNvSpPr txBox="1"/>
            <p:nvPr/>
          </p:nvSpPr>
          <p:spPr>
            <a:xfrm>
              <a:off x="2270492" y="2333181"/>
              <a:ext cx="2067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" name="Google Shape;83;p13">
              <a:extLst>
                <a:ext uri="{FF2B5EF4-FFF2-40B4-BE49-F238E27FC236}">
                  <a16:creationId xmlns:a16="http://schemas.microsoft.com/office/drawing/2014/main" id="{D00896F5-3DFA-C4DD-B6F0-6FDF94536C23}"/>
                </a:ext>
              </a:extLst>
            </p:cNvPr>
            <p:cNvSpPr txBox="1"/>
            <p:nvPr/>
          </p:nvSpPr>
          <p:spPr>
            <a:xfrm>
              <a:off x="5573719" y="2698985"/>
              <a:ext cx="1875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Far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5" name="Google Shape;84;p13">
              <a:extLst>
                <a:ext uri="{FF2B5EF4-FFF2-40B4-BE49-F238E27FC236}">
                  <a16:creationId xmlns:a16="http://schemas.microsoft.com/office/drawing/2014/main" id="{102B01DD-7C6D-12FC-0F50-99C7F04A6589}"/>
                </a:ext>
              </a:extLst>
            </p:cNvPr>
            <p:cNvCxnSpPr/>
            <p:nvPr/>
          </p:nvCxnSpPr>
          <p:spPr>
            <a:xfrm>
              <a:off x="3766193" y="3628893"/>
              <a:ext cx="2414220" cy="569700"/>
            </a:xfrm>
            <a:prstGeom prst="straightConnector1">
              <a:avLst/>
            </a:prstGeom>
            <a:noFill/>
            <a:ln w="38100" cap="flat" cmpd="sng">
              <a:solidFill>
                <a:srgbClr val="F8ECB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6" name="Google Shape;85;p13">
              <a:extLst>
                <a:ext uri="{FF2B5EF4-FFF2-40B4-BE49-F238E27FC236}">
                  <a16:creationId xmlns:a16="http://schemas.microsoft.com/office/drawing/2014/main" id="{C19B6A06-83EC-F53C-7D64-52F2D2B4A68C}"/>
                </a:ext>
              </a:extLst>
            </p:cNvPr>
            <p:cNvSpPr txBox="1"/>
            <p:nvPr/>
          </p:nvSpPr>
          <p:spPr>
            <a:xfrm rot="720345">
              <a:off x="3718955" y="3888534"/>
              <a:ext cx="2677945" cy="49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8ECB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Many 100s of km</a:t>
              </a:r>
              <a:endParaRPr sz="2000" b="1">
                <a:solidFill>
                  <a:srgbClr val="F8ECB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9" name="Picture 2" descr="https://lh6.googleusercontent.com/4QD8mncTrADFv2z0MW9hRIE1SUhQS75GRT9DhOS56cMCMbHFYEvxYNtElnowoUvE7iDvwDV4FSbUqd5FGFU4_Cr1esQ3keKvb7ID08c-zbxvHNnaYob1kGGdMiApgdIOzxVEYoKUDvQ">
            <a:extLst>
              <a:ext uri="{FF2B5EF4-FFF2-40B4-BE49-F238E27FC236}">
                <a16:creationId xmlns:a16="http://schemas.microsoft.com/office/drawing/2014/main" id="{7AB1DAD1-9F52-7EA4-0254-D3657E6DB4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6" t="1" b="66785"/>
          <a:stretch/>
        </p:blipFill>
        <p:spPr bwMode="auto">
          <a:xfrm>
            <a:off x="1269242" y="3766760"/>
            <a:ext cx="2633318" cy="140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/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17443A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blipFill>
                <a:blip r:embed="rId5"/>
                <a:stretch>
                  <a:fillRect b="-202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/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blipFill>
                <a:blip r:embed="rId6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/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GB" sz="28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Φ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blipFill>
                <a:blip r:embed="rId7"/>
                <a:stretch>
                  <a:fillRect l="-1563" r="-12500" b="-1318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/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blipFill>
                <a:blip r:embed="rId8"/>
                <a:stretch>
                  <a:fillRect r="-81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F247EFEE-C824-C40B-06DA-EC999451479B}"/>
              </a:ext>
            </a:extLst>
          </p:cNvPr>
          <p:cNvSpPr txBox="1"/>
          <p:nvPr/>
        </p:nvSpPr>
        <p:spPr>
          <a:xfrm>
            <a:off x="83025" y="5987308"/>
            <a:ext cx="151216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Interaction cross section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65F9CA-CBCF-1F2D-4EA5-3D91A15CFE6A}"/>
              </a:ext>
            </a:extLst>
          </p:cNvPr>
          <p:cNvSpPr txBox="1"/>
          <p:nvPr/>
        </p:nvSpPr>
        <p:spPr>
          <a:xfrm>
            <a:off x="1735380" y="6217990"/>
            <a:ext cx="151216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Neutrino flux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20D23D-5DF0-8C9F-EE04-65B177EEFBEC}"/>
              </a:ext>
            </a:extLst>
          </p:cNvPr>
          <p:cNvSpPr txBox="1"/>
          <p:nvPr/>
        </p:nvSpPr>
        <p:spPr>
          <a:xfrm>
            <a:off x="3363498" y="6039268"/>
            <a:ext cx="971755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Detector effects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BD02A9E-9CF7-90F6-6C9A-6A33A48DAF77}"/>
              </a:ext>
            </a:extLst>
          </p:cNvPr>
          <p:cNvCxnSpPr>
            <a:stCxn id="22" idx="3"/>
          </p:cNvCxnSpPr>
          <p:nvPr/>
        </p:nvCxnSpPr>
        <p:spPr>
          <a:xfrm flipV="1">
            <a:off x="1595193" y="5799607"/>
            <a:ext cx="445003" cy="449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677643-A06D-D730-64A2-D1AB54DB3338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2491464" y="5803378"/>
            <a:ext cx="76688" cy="41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41704F-9990-8A77-7FC9-5165298BC7A9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3678922" y="5845807"/>
            <a:ext cx="170454" cy="193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833535B-9F47-6EDF-ECEC-8563007A81E9}"/>
              </a:ext>
            </a:extLst>
          </p:cNvPr>
          <p:cNvSpPr txBox="1"/>
          <p:nvPr/>
        </p:nvSpPr>
        <p:spPr>
          <a:xfrm>
            <a:off x="677177" y="5200963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near detector</a:t>
            </a:r>
            <a:endParaRPr lang="en-GB" b="1" u="sng"/>
          </a:p>
        </p:txBody>
      </p:sp>
      <p:sp>
        <p:nvSpPr>
          <p:cNvPr id="32" name="AutoShape 2">
            <a:extLst>
              <a:ext uri="{FF2B5EF4-FFF2-40B4-BE49-F238E27FC236}">
                <a16:creationId xmlns:a16="http://schemas.microsoft.com/office/drawing/2014/main" id="{4E0EDDD5-8059-D232-E439-72489FF398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E5BEA6E-7578-D878-36E8-F6BC67984E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8328" y="2822242"/>
            <a:ext cx="575056" cy="593866"/>
          </a:xfrm>
          <a:prstGeom prst="rect">
            <a:avLst/>
          </a:prstGeom>
        </p:spPr>
      </p:pic>
      <p:sp>
        <p:nvSpPr>
          <p:cNvPr id="29" name="Right Arrow 3">
            <a:extLst>
              <a:ext uri="{FF2B5EF4-FFF2-40B4-BE49-F238E27FC236}">
                <a16:creationId xmlns:a16="http://schemas.microsoft.com/office/drawing/2014/main" id="{DF198751-6D9E-ADB4-61A2-35E5778632DB}"/>
              </a:ext>
            </a:extLst>
          </p:cNvPr>
          <p:cNvSpPr/>
          <p:nvPr/>
        </p:nvSpPr>
        <p:spPr>
          <a:xfrm>
            <a:off x="4268491" y="4091107"/>
            <a:ext cx="636546" cy="705924"/>
          </a:xfrm>
          <a:prstGeom prst="rightArrow">
            <a:avLst/>
          </a:prstGeom>
          <a:solidFill>
            <a:srgbClr val="17443A"/>
          </a:solidFill>
          <a:ln w="12700" cap="flat">
            <a:solidFill>
              <a:srgbClr val="17443A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494CD32-3159-D9D7-FBB5-CA67D1BE91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48930" y="3726803"/>
            <a:ext cx="2552254" cy="14764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E73356E-1118-F296-EF28-6093E510F5BB}"/>
                  </a:ext>
                </a:extLst>
              </p:cNvPr>
              <p:cNvSpPr txBox="1"/>
              <p:nvPr/>
            </p:nvSpPr>
            <p:spPr>
              <a:xfrm>
                <a:off x="5145851" y="3829251"/>
                <a:ext cx="660886" cy="5539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317BBF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E73356E-1118-F296-EF28-6093E510F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851" y="3829251"/>
                <a:ext cx="660886" cy="5539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2AD164F-BDC3-D14C-1DF5-B1F2F25E2376}"/>
                  </a:ext>
                </a:extLst>
              </p:cNvPr>
              <p:cNvSpPr txBox="1"/>
              <p:nvPr/>
            </p:nvSpPr>
            <p:spPr>
              <a:xfrm>
                <a:off x="6842877" y="3829251"/>
                <a:ext cx="646459" cy="5539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𝝉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317BBF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2AD164F-BDC3-D14C-1DF5-B1F2F25E2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2877" y="3829251"/>
                <a:ext cx="646459" cy="55399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2C41875-CF08-5778-5F42-A4B03A0085C7}"/>
                  </a:ext>
                </a:extLst>
              </p:cNvPr>
              <p:cNvSpPr txBox="1"/>
              <p:nvPr/>
            </p:nvSpPr>
            <p:spPr>
              <a:xfrm>
                <a:off x="7199185" y="5127296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2C41875-CF08-5778-5F42-A4B03A0085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185" y="5127296"/>
                <a:ext cx="477759" cy="387798"/>
              </a:xfrm>
              <a:prstGeom prst="rect">
                <a:avLst/>
              </a:prstGeom>
              <a:blipFill>
                <a:blip r:embed="rId6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Slide Number Placeholder 30">
            <a:extLst>
              <a:ext uri="{FF2B5EF4-FFF2-40B4-BE49-F238E27FC236}">
                <a16:creationId xmlns:a16="http://schemas.microsoft.com/office/drawing/2014/main" id="{E7C888C3-DDE9-B661-6DC6-9BB1B6EE5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46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B28572B-5A0D-0B1F-14A3-85D98C4E7B9B}"/>
              </a:ext>
            </a:extLst>
          </p:cNvPr>
          <p:cNvSpPr/>
          <p:nvPr/>
        </p:nvSpPr>
        <p:spPr>
          <a:xfrm rot="19723878">
            <a:off x="1211308" y="1873609"/>
            <a:ext cx="546320" cy="707021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A437E47-8771-4870-6C2F-EEF7BB8204D8}"/>
              </a:ext>
            </a:extLst>
          </p:cNvPr>
          <p:cNvSpPr/>
          <p:nvPr/>
        </p:nvSpPr>
        <p:spPr>
          <a:xfrm rot="19551482">
            <a:off x="1166039" y="2102601"/>
            <a:ext cx="700962" cy="483756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3552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Accelerator-Based Experiments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258A5D-2143-573E-5518-F76519AE9C4A}"/>
              </a:ext>
            </a:extLst>
          </p:cNvPr>
          <p:cNvGrpSpPr/>
          <p:nvPr/>
        </p:nvGrpSpPr>
        <p:grpSpPr>
          <a:xfrm>
            <a:off x="1043608" y="1052736"/>
            <a:ext cx="6850867" cy="2971925"/>
            <a:chOff x="597852" y="2333181"/>
            <a:chExt cx="6850867" cy="29719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6" descr="https://lh5.googleusercontent.com/Z7Kq_tWEffXaFyb4B68j1_WuTgnd0Btws6j5ePtRBIkzTxeyZycHNIx-Q2TBQs7L0Ff1Ygsf_wcklbgk9f_vuq8dzOFgmv0A7FoBz7n7gPF9sHYipEK3XuW6SSNK8h2aIr8x-FXtms8=s0">
              <a:extLst>
                <a:ext uri="{FF2B5EF4-FFF2-40B4-BE49-F238E27FC236}">
                  <a16:creationId xmlns:a16="http://schemas.microsoft.com/office/drawing/2014/main" id="{C16C4FAE-470D-FCE1-FD30-83A8FC60B7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81" t="20867" r="9344" b="11885"/>
            <a:stretch/>
          </p:blipFill>
          <p:spPr bwMode="auto">
            <a:xfrm flipH="1">
              <a:off x="597852" y="2367056"/>
              <a:ext cx="6850867" cy="237741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scene3d>
              <a:camera prst="orthographicFront">
                <a:rot lat="60000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EB298E-7E07-0939-74AF-5E0BAF71921D}"/>
                </a:ext>
              </a:extLst>
            </p:cNvPr>
            <p:cNvSpPr/>
            <p:nvPr/>
          </p:nvSpPr>
          <p:spPr>
            <a:xfrm>
              <a:off x="597852" y="4381776"/>
              <a:ext cx="6096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b="1">
                  <a:solidFill>
                    <a:srgbClr val="10BEEA"/>
                  </a:solidFill>
                  <a:latin typeface="+mj-lt"/>
                </a:rPr>
                <a:t>Particle Accelerator</a:t>
              </a:r>
              <a:endParaRPr lang="en-GB">
                <a:latin typeface="+mj-lt"/>
              </a:endParaRPr>
            </a:p>
            <a:p>
              <a:br>
                <a:rPr lang="en-GB"/>
              </a:br>
              <a:endParaRPr lang="en-GB"/>
            </a:p>
          </p:txBody>
        </p:sp>
        <p:cxnSp>
          <p:nvCxnSpPr>
            <p:cNvPr id="5" name="Google Shape;79;p13">
              <a:extLst>
                <a:ext uri="{FF2B5EF4-FFF2-40B4-BE49-F238E27FC236}">
                  <a16:creationId xmlns:a16="http://schemas.microsoft.com/office/drawing/2014/main" id="{FF301E92-361B-E42D-1127-CE456687FA9A}"/>
                </a:ext>
              </a:extLst>
            </p:cNvPr>
            <p:cNvCxnSpPr/>
            <p:nvPr/>
          </p:nvCxnSpPr>
          <p:spPr>
            <a:xfrm>
              <a:off x="1708861" y="4037519"/>
              <a:ext cx="0" cy="396885"/>
            </a:xfrm>
            <a:prstGeom prst="straightConnector1">
              <a:avLst/>
            </a:prstGeom>
            <a:noFill/>
            <a:ln w="38100" cap="flat" cmpd="sng">
              <a:solidFill>
                <a:srgbClr val="10BEEA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80;p13">
              <a:extLst>
                <a:ext uri="{FF2B5EF4-FFF2-40B4-BE49-F238E27FC236}">
                  <a16:creationId xmlns:a16="http://schemas.microsoft.com/office/drawing/2014/main" id="{40A4E094-D6D3-DA38-3B93-2DD4BFF8D6D1}"/>
                </a:ext>
              </a:extLst>
            </p:cNvPr>
            <p:cNvCxnSpPr/>
            <p:nvPr/>
          </p:nvCxnSpPr>
          <p:spPr>
            <a:xfrm>
              <a:off x="3611440" y="2684092"/>
              <a:ext cx="0" cy="2139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81;p13">
              <a:extLst>
                <a:ext uri="{FF2B5EF4-FFF2-40B4-BE49-F238E27FC236}">
                  <a16:creationId xmlns:a16="http://schemas.microsoft.com/office/drawing/2014/main" id="{BF6C7FAE-2270-C9AB-75BA-26A9D30E8649}"/>
                </a:ext>
              </a:extLst>
            </p:cNvPr>
            <p:cNvCxnSpPr/>
            <p:nvPr/>
          </p:nvCxnSpPr>
          <p:spPr>
            <a:xfrm>
              <a:off x="6753429" y="3151593"/>
              <a:ext cx="0" cy="7830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82;p13">
              <a:extLst>
                <a:ext uri="{FF2B5EF4-FFF2-40B4-BE49-F238E27FC236}">
                  <a16:creationId xmlns:a16="http://schemas.microsoft.com/office/drawing/2014/main" id="{4FBF6003-DF2D-3BC1-8C6E-1D1EF1890B70}"/>
                </a:ext>
              </a:extLst>
            </p:cNvPr>
            <p:cNvSpPr txBox="1"/>
            <p:nvPr/>
          </p:nvSpPr>
          <p:spPr>
            <a:xfrm>
              <a:off x="2270492" y="2333181"/>
              <a:ext cx="2067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" name="Google Shape;83;p13">
              <a:extLst>
                <a:ext uri="{FF2B5EF4-FFF2-40B4-BE49-F238E27FC236}">
                  <a16:creationId xmlns:a16="http://schemas.microsoft.com/office/drawing/2014/main" id="{D00896F5-3DFA-C4DD-B6F0-6FDF94536C23}"/>
                </a:ext>
              </a:extLst>
            </p:cNvPr>
            <p:cNvSpPr txBox="1"/>
            <p:nvPr/>
          </p:nvSpPr>
          <p:spPr>
            <a:xfrm>
              <a:off x="5573719" y="2698985"/>
              <a:ext cx="1875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Far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5" name="Google Shape;84;p13">
              <a:extLst>
                <a:ext uri="{FF2B5EF4-FFF2-40B4-BE49-F238E27FC236}">
                  <a16:creationId xmlns:a16="http://schemas.microsoft.com/office/drawing/2014/main" id="{102B01DD-7C6D-12FC-0F50-99C7F04A6589}"/>
                </a:ext>
              </a:extLst>
            </p:cNvPr>
            <p:cNvCxnSpPr/>
            <p:nvPr/>
          </p:nvCxnSpPr>
          <p:spPr>
            <a:xfrm>
              <a:off x="3766193" y="3628893"/>
              <a:ext cx="2414220" cy="569700"/>
            </a:xfrm>
            <a:prstGeom prst="straightConnector1">
              <a:avLst/>
            </a:prstGeom>
            <a:noFill/>
            <a:ln w="38100" cap="flat" cmpd="sng">
              <a:solidFill>
                <a:srgbClr val="F8ECB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6" name="Google Shape;85;p13">
              <a:extLst>
                <a:ext uri="{FF2B5EF4-FFF2-40B4-BE49-F238E27FC236}">
                  <a16:creationId xmlns:a16="http://schemas.microsoft.com/office/drawing/2014/main" id="{C19B6A06-83EC-F53C-7D64-52F2D2B4A68C}"/>
                </a:ext>
              </a:extLst>
            </p:cNvPr>
            <p:cNvSpPr txBox="1"/>
            <p:nvPr/>
          </p:nvSpPr>
          <p:spPr>
            <a:xfrm rot="720345">
              <a:off x="3718955" y="3888534"/>
              <a:ext cx="2677945" cy="49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8ECB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Many 100s of km</a:t>
              </a:r>
              <a:endParaRPr sz="2000" b="1">
                <a:solidFill>
                  <a:srgbClr val="F8ECB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9" name="Picture 2" descr="https://lh6.googleusercontent.com/4QD8mncTrADFv2z0MW9hRIE1SUhQS75GRT9DhOS56cMCMbHFYEvxYNtElnowoUvE7iDvwDV4FSbUqd5FGFU4_Cr1esQ3keKvb7ID08c-zbxvHNnaYob1kGGdMiApgdIOzxVEYoKUDvQ">
            <a:extLst>
              <a:ext uri="{FF2B5EF4-FFF2-40B4-BE49-F238E27FC236}">
                <a16:creationId xmlns:a16="http://schemas.microsoft.com/office/drawing/2014/main" id="{7AB1DAD1-9F52-7EA4-0254-D3657E6DB4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6" t="1" b="66785"/>
          <a:stretch/>
        </p:blipFill>
        <p:spPr bwMode="auto">
          <a:xfrm>
            <a:off x="1269242" y="3766760"/>
            <a:ext cx="2633318" cy="140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/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17443A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blipFill>
                <a:blip r:embed="rId5"/>
                <a:stretch>
                  <a:fillRect b="-202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/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blipFill>
                <a:blip r:embed="rId6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/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GB" sz="28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Φ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blipFill>
                <a:blip r:embed="rId7"/>
                <a:stretch>
                  <a:fillRect l="-1563" r="-12500" b="-1318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/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blipFill>
                <a:blip r:embed="rId8"/>
                <a:stretch>
                  <a:fillRect r="-81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F247EFEE-C824-C40B-06DA-EC999451479B}"/>
              </a:ext>
            </a:extLst>
          </p:cNvPr>
          <p:cNvSpPr txBox="1"/>
          <p:nvPr/>
        </p:nvSpPr>
        <p:spPr>
          <a:xfrm>
            <a:off x="83025" y="5987308"/>
            <a:ext cx="151216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Interaction cross section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65F9CA-CBCF-1F2D-4EA5-3D91A15CFE6A}"/>
              </a:ext>
            </a:extLst>
          </p:cNvPr>
          <p:cNvSpPr txBox="1"/>
          <p:nvPr/>
        </p:nvSpPr>
        <p:spPr>
          <a:xfrm>
            <a:off x="1735380" y="6217990"/>
            <a:ext cx="151216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Neutrino flux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20D23D-5DF0-8C9F-EE04-65B177EEFBEC}"/>
              </a:ext>
            </a:extLst>
          </p:cNvPr>
          <p:cNvSpPr txBox="1"/>
          <p:nvPr/>
        </p:nvSpPr>
        <p:spPr>
          <a:xfrm>
            <a:off x="3363498" y="6039268"/>
            <a:ext cx="971755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Detector effects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BD02A9E-9CF7-90F6-6C9A-6A33A48DAF77}"/>
              </a:ext>
            </a:extLst>
          </p:cNvPr>
          <p:cNvCxnSpPr>
            <a:stCxn id="22" idx="3"/>
          </p:cNvCxnSpPr>
          <p:nvPr/>
        </p:nvCxnSpPr>
        <p:spPr>
          <a:xfrm flipV="1">
            <a:off x="1595193" y="5799607"/>
            <a:ext cx="445003" cy="449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677643-A06D-D730-64A2-D1AB54DB3338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2491464" y="5803378"/>
            <a:ext cx="76688" cy="41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41704F-9990-8A77-7FC9-5165298BC7A9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3678922" y="5845807"/>
            <a:ext cx="170454" cy="193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833535B-9F47-6EDF-ECEC-8563007A81E9}"/>
              </a:ext>
            </a:extLst>
          </p:cNvPr>
          <p:cNvSpPr txBox="1"/>
          <p:nvPr/>
        </p:nvSpPr>
        <p:spPr>
          <a:xfrm>
            <a:off x="677177" y="5200963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near detector</a:t>
            </a:r>
            <a:endParaRPr lang="en-GB" b="1" u="sng"/>
          </a:p>
        </p:txBody>
      </p:sp>
      <p:sp>
        <p:nvSpPr>
          <p:cNvPr id="32" name="AutoShape 2">
            <a:extLst>
              <a:ext uri="{FF2B5EF4-FFF2-40B4-BE49-F238E27FC236}">
                <a16:creationId xmlns:a16="http://schemas.microsoft.com/office/drawing/2014/main" id="{4E0EDDD5-8059-D232-E439-72489FF398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E5BEA6E-7578-D878-36E8-F6BC67984E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8328" y="2822242"/>
            <a:ext cx="575056" cy="593866"/>
          </a:xfrm>
          <a:prstGeom prst="rect">
            <a:avLst/>
          </a:prstGeom>
        </p:spPr>
      </p:pic>
      <p:sp>
        <p:nvSpPr>
          <p:cNvPr id="29" name="Right Arrow 3">
            <a:extLst>
              <a:ext uri="{FF2B5EF4-FFF2-40B4-BE49-F238E27FC236}">
                <a16:creationId xmlns:a16="http://schemas.microsoft.com/office/drawing/2014/main" id="{DF198751-6D9E-ADB4-61A2-35E5778632DB}"/>
              </a:ext>
            </a:extLst>
          </p:cNvPr>
          <p:cNvSpPr/>
          <p:nvPr/>
        </p:nvSpPr>
        <p:spPr>
          <a:xfrm>
            <a:off x="4268491" y="4091107"/>
            <a:ext cx="636546" cy="705924"/>
          </a:xfrm>
          <a:prstGeom prst="rightArrow">
            <a:avLst/>
          </a:prstGeom>
          <a:solidFill>
            <a:srgbClr val="17443A"/>
          </a:solidFill>
          <a:ln w="12700" cap="flat">
            <a:solidFill>
              <a:srgbClr val="17443A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494CD32-3159-D9D7-FBB5-CA67D1BE91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48930" y="3726803"/>
            <a:ext cx="2552254" cy="14764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E73356E-1118-F296-EF28-6093E510F5BB}"/>
                  </a:ext>
                </a:extLst>
              </p:cNvPr>
              <p:cNvSpPr txBox="1"/>
              <p:nvPr/>
            </p:nvSpPr>
            <p:spPr>
              <a:xfrm>
                <a:off x="5145851" y="3829251"/>
                <a:ext cx="660886" cy="5539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317BBF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E73356E-1118-F296-EF28-6093E510F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851" y="3829251"/>
                <a:ext cx="660886" cy="5539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2AD164F-BDC3-D14C-1DF5-B1F2F25E2376}"/>
                  </a:ext>
                </a:extLst>
              </p:cNvPr>
              <p:cNvSpPr txBox="1"/>
              <p:nvPr/>
            </p:nvSpPr>
            <p:spPr>
              <a:xfrm>
                <a:off x="6842877" y="3829251"/>
                <a:ext cx="646459" cy="5539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𝝉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317BBF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2AD164F-BDC3-D14C-1DF5-B1F2F25E2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2877" y="3829251"/>
                <a:ext cx="646459" cy="55399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2C41875-CF08-5778-5F42-A4B03A0085C7}"/>
                  </a:ext>
                </a:extLst>
              </p:cNvPr>
              <p:cNvSpPr txBox="1"/>
              <p:nvPr/>
            </p:nvSpPr>
            <p:spPr>
              <a:xfrm>
                <a:off x="7199185" y="5127296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2C41875-CF08-5778-5F42-A4B03A0085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185" y="5127296"/>
                <a:ext cx="477759" cy="387798"/>
              </a:xfrm>
              <a:prstGeom prst="rect">
                <a:avLst/>
              </a:prstGeom>
              <a:blipFill>
                <a:blip r:embed="rId6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/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blipFill>
                <a:blip r:embed="rId13"/>
                <a:stretch>
                  <a:fillRect l="-913" r="-1826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/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blipFill>
                <a:blip r:embed="rId14"/>
                <a:stretch>
                  <a:fillRect l="-761" r="-1674" b="-26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17A337AB-3FCE-1F4A-039C-E029856B7AB7}"/>
              </a:ext>
            </a:extLst>
          </p:cNvPr>
          <p:cNvSpPr txBox="1"/>
          <p:nvPr/>
        </p:nvSpPr>
        <p:spPr>
          <a:xfrm>
            <a:off x="5302064" y="6414578"/>
            <a:ext cx="2328162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Oscillation probability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3DC054F-D53F-466D-7D0D-82E0EE7AC573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6466145" y="6194185"/>
            <a:ext cx="0" cy="220393"/>
          </a:xfrm>
          <a:prstGeom prst="straightConnector1">
            <a:avLst/>
          </a:prstGeom>
          <a:ln>
            <a:solidFill>
              <a:srgbClr val="A0A04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D0E77E0-0F8A-689F-29D1-C3FAB89FB8A0}"/>
              </a:ext>
            </a:extLst>
          </p:cNvPr>
          <p:cNvSpPr txBox="1"/>
          <p:nvPr/>
        </p:nvSpPr>
        <p:spPr>
          <a:xfrm>
            <a:off x="4572000" y="5207175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far detector</a:t>
            </a:r>
            <a:endParaRPr lang="en-GB" b="1" u="sng"/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361112FC-58F3-8B1F-E2CE-03B9DA185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47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5CD844-B325-AD6B-52D8-3034875E2A25}"/>
              </a:ext>
            </a:extLst>
          </p:cNvPr>
          <p:cNvSpPr/>
          <p:nvPr/>
        </p:nvSpPr>
        <p:spPr>
          <a:xfrm rot="19723878">
            <a:off x="1211308" y="1873609"/>
            <a:ext cx="546320" cy="707021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27AC631-39A3-F948-1D6F-05FCD51C33A8}"/>
              </a:ext>
            </a:extLst>
          </p:cNvPr>
          <p:cNvSpPr/>
          <p:nvPr/>
        </p:nvSpPr>
        <p:spPr>
          <a:xfrm rot="19551482">
            <a:off x="1166039" y="2102601"/>
            <a:ext cx="700962" cy="483756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19700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Accelerator-Based Experiments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F258A5D-2143-573E-5518-F76519AE9C4A}"/>
              </a:ext>
            </a:extLst>
          </p:cNvPr>
          <p:cNvGrpSpPr/>
          <p:nvPr/>
        </p:nvGrpSpPr>
        <p:grpSpPr>
          <a:xfrm>
            <a:off x="1043608" y="1052736"/>
            <a:ext cx="6850867" cy="2971925"/>
            <a:chOff x="597852" y="2333181"/>
            <a:chExt cx="6850867" cy="29719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6" descr="https://lh5.googleusercontent.com/Z7Kq_tWEffXaFyb4B68j1_WuTgnd0Btws6j5ePtRBIkzTxeyZycHNIx-Q2TBQs7L0Ff1Ygsf_wcklbgk9f_vuq8dzOFgmv0A7FoBz7n7gPF9sHYipEK3XuW6SSNK8h2aIr8x-FXtms8=s0">
              <a:extLst>
                <a:ext uri="{FF2B5EF4-FFF2-40B4-BE49-F238E27FC236}">
                  <a16:creationId xmlns:a16="http://schemas.microsoft.com/office/drawing/2014/main" id="{C16C4FAE-470D-FCE1-FD30-83A8FC60B7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81" t="20867" r="9344" b="11885"/>
            <a:stretch/>
          </p:blipFill>
          <p:spPr bwMode="auto">
            <a:xfrm flipH="1">
              <a:off x="597852" y="2367056"/>
              <a:ext cx="6850867" cy="237741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scene3d>
              <a:camera prst="orthographicFront">
                <a:rot lat="60000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EB298E-7E07-0939-74AF-5E0BAF71921D}"/>
                </a:ext>
              </a:extLst>
            </p:cNvPr>
            <p:cNvSpPr/>
            <p:nvPr/>
          </p:nvSpPr>
          <p:spPr>
            <a:xfrm>
              <a:off x="597852" y="4381776"/>
              <a:ext cx="6096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b="1">
                  <a:solidFill>
                    <a:srgbClr val="10BEEA"/>
                  </a:solidFill>
                  <a:latin typeface="+mj-lt"/>
                </a:rPr>
                <a:t>Particle Accelerator</a:t>
              </a:r>
              <a:endParaRPr lang="en-GB">
                <a:latin typeface="+mj-lt"/>
              </a:endParaRPr>
            </a:p>
            <a:p>
              <a:br>
                <a:rPr lang="en-GB"/>
              </a:br>
              <a:endParaRPr lang="en-GB"/>
            </a:p>
          </p:txBody>
        </p:sp>
        <p:cxnSp>
          <p:nvCxnSpPr>
            <p:cNvPr id="5" name="Google Shape;79;p13">
              <a:extLst>
                <a:ext uri="{FF2B5EF4-FFF2-40B4-BE49-F238E27FC236}">
                  <a16:creationId xmlns:a16="http://schemas.microsoft.com/office/drawing/2014/main" id="{FF301E92-361B-E42D-1127-CE456687FA9A}"/>
                </a:ext>
              </a:extLst>
            </p:cNvPr>
            <p:cNvCxnSpPr/>
            <p:nvPr/>
          </p:nvCxnSpPr>
          <p:spPr>
            <a:xfrm>
              <a:off x="1708861" y="4037519"/>
              <a:ext cx="0" cy="396885"/>
            </a:xfrm>
            <a:prstGeom prst="straightConnector1">
              <a:avLst/>
            </a:prstGeom>
            <a:noFill/>
            <a:ln w="38100" cap="flat" cmpd="sng">
              <a:solidFill>
                <a:srgbClr val="10BEEA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80;p13">
              <a:extLst>
                <a:ext uri="{FF2B5EF4-FFF2-40B4-BE49-F238E27FC236}">
                  <a16:creationId xmlns:a16="http://schemas.microsoft.com/office/drawing/2014/main" id="{40A4E094-D6D3-DA38-3B93-2DD4BFF8D6D1}"/>
                </a:ext>
              </a:extLst>
            </p:cNvPr>
            <p:cNvCxnSpPr/>
            <p:nvPr/>
          </p:nvCxnSpPr>
          <p:spPr>
            <a:xfrm>
              <a:off x="3611440" y="2684092"/>
              <a:ext cx="0" cy="2139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81;p13">
              <a:extLst>
                <a:ext uri="{FF2B5EF4-FFF2-40B4-BE49-F238E27FC236}">
                  <a16:creationId xmlns:a16="http://schemas.microsoft.com/office/drawing/2014/main" id="{BF6C7FAE-2270-C9AB-75BA-26A9D30E8649}"/>
                </a:ext>
              </a:extLst>
            </p:cNvPr>
            <p:cNvCxnSpPr/>
            <p:nvPr/>
          </p:nvCxnSpPr>
          <p:spPr>
            <a:xfrm>
              <a:off x="6753429" y="3151593"/>
              <a:ext cx="0" cy="7830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82;p13">
              <a:extLst>
                <a:ext uri="{FF2B5EF4-FFF2-40B4-BE49-F238E27FC236}">
                  <a16:creationId xmlns:a16="http://schemas.microsoft.com/office/drawing/2014/main" id="{4FBF6003-DF2D-3BC1-8C6E-1D1EF1890B70}"/>
                </a:ext>
              </a:extLst>
            </p:cNvPr>
            <p:cNvSpPr txBox="1"/>
            <p:nvPr/>
          </p:nvSpPr>
          <p:spPr>
            <a:xfrm>
              <a:off x="2270492" y="2333181"/>
              <a:ext cx="2067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" name="Google Shape;83;p13">
              <a:extLst>
                <a:ext uri="{FF2B5EF4-FFF2-40B4-BE49-F238E27FC236}">
                  <a16:creationId xmlns:a16="http://schemas.microsoft.com/office/drawing/2014/main" id="{D00896F5-3DFA-C4DD-B6F0-6FDF94536C23}"/>
                </a:ext>
              </a:extLst>
            </p:cNvPr>
            <p:cNvSpPr txBox="1"/>
            <p:nvPr/>
          </p:nvSpPr>
          <p:spPr>
            <a:xfrm>
              <a:off x="5573719" y="2698985"/>
              <a:ext cx="1875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Far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5" name="Google Shape;84;p13">
              <a:extLst>
                <a:ext uri="{FF2B5EF4-FFF2-40B4-BE49-F238E27FC236}">
                  <a16:creationId xmlns:a16="http://schemas.microsoft.com/office/drawing/2014/main" id="{102B01DD-7C6D-12FC-0F50-99C7F04A6589}"/>
                </a:ext>
              </a:extLst>
            </p:cNvPr>
            <p:cNvCxnSpPr/>
            <p:nvPr/>
          </p:nvCxnSpPr>
          <p:spPr>
            <a:xfrm>
              <a:off x="3766193" y="3628893"/>
              <a:ext cx="2414220" cy="569700"/>
            </a:xfrm>
            <a:prstGeom prst="straightConnector1">
              <a:avLst/>
            </a:prstGeom>
            <a:noFill/>
            <a:ln w="38100" cap="flat" cmpd="sng">
              <a:solidFill>
                <a:srgbClr val="F8ECB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6" name="Google Shape;85;p13">
              <a:extLst>
                <a:ext uri="{FF2B5EF4-FFF2-40B4-BE49-F238E27FC236}">
                  <a16:creationId xmlns:a16="http://schemas.microsoft.com/office/drawing/2014/main" id="{C19B6A06-83EC-F53C-7D64-52F2D2B4A68C}"/>
                </a:ext>
              </a:extLst>
            </p:cNvPr>
            <p:cNvSpPr txBox="1"/>
            <p:nvPr/>
          </p:nvSpPr>
          <p:spPr>
            <a:xfrm rot="720345">
              <a:off x="3718955" y="3888534"/>
              <a:ext cx="2677945" cy="49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8ECB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Many 100s of km</a:t>
              </a:r>
              <a:endParaRPr sz="2000" b="1">
                <a:solidFill>
                  <a:srgbClr val="F8ECB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pic>
        <p:nvPicPr>
          <p:cNvPr id="9" name="Picture 2" descr="https://lh6.googleusercontent.com/4QD8mncTrADFv2z0MW9hRIE1SUhQS75GRT9DhOS56cMCMbHFYEvxYNtElnowoUvE7iDvwDV4FSbUqd5FGFU4_Cr1esQ3keKvb7ID08c-zbxvHNnaYob1kGGdMiApgdIOzxVEYoKUDvQ">
            <a:extLst>
              <a:ext uri="{FF2B5EF4-FFF2-40B4-BE49-F238E27FC236}">
                <a16:creationId xmlns:a16="http://schemas.microsoft.com/office/drawing/2014/main" id="{7AB1DAD1-9F52-7EA4-0254-D3657E6DB4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6" t="1" b="66785"/>
          <a:stretch/>
        </p:blipFill>
        <p:spPr bwMode="auto">
          <a:xfrm>
            <a:off x="1269242" y="3766760"/>
            <a:ext cx="2633318" cy="140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/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17443A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blipFill>
                <a:blip r:embed="rId5"/>
                <a:stretch>
                  <a:fillRect b="-202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/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blipFill>
                <a:blip r:embed="rId6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/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GB" sz="28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Φ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blipFill>
                <a:blip r:embed="rId7"/>
                <a:stretch>
                  <a:fillRect l="-1563" r="-12500" b="-1318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/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blipFill>
                <a:blip r:embed="rId8"/>
                <a:stretch>
                  <a:fillRect r="-81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F247EFEE-C824-C40B-06DA-EC999451479B}"/>
              </a:ext>
            </a:extLst>
          </p:cNvPr>
          <p:cNvSpPr txBox="1"/>
          <p:nvPr/>
        </p:nvSpPr>
        <p:spPr>
          <a:xfrm>
            <a:off x="83025" y="5987308"/>
            <a:ext cx="151216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Interaction cross section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65F9CA-CBCF-1F2D-4EA5-3D91A15CFE6A}"/>
              </a:ext>
            </a:extLst>
          </p:cNvPr>
          <p:cNvSpPr txBox="1"/>
          <p:nvPr/>
        </p:nvSpPr>
        <p:spPr>
          <a:xfrm>
            <a:off x="1735380" y="6217990"/>
            <a:ext cx="151216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Neutrino flux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20D23D-5DF0-8C9F-EE04-65B177EEFBEC}"/>
              </a:ext>
            </a:extLst>
          </p:cNvPr>
          <p:cNvSpPr txBox="1"/>
          <p:nvPr/>
        </p:nvSpPr>
        <p:spPr>
          <a:xfrm>
            <a:off x="3363498" y="6039268"/>
            <a:ext cx="971755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Detector effects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BD02A9E-9CF7-90F6-6C9A-6A33A48DAF77}"/>
              </a:ext>
            </a:extLst>
          </p:cNvPr>
          <p:cNvCxnSpPr>
            <a:stCxn id="22" idx="3"/>
          </p:cNvCxnSpPr>
          <p:nvPr/>
        </p:nvCxnSpPr>
        <p:spPr>
          <a:xfrm flipV="1">
            <a:off x="1595193" y="5799607"/>
            <a:ext cx="445003" cy="449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677643-A06D-D730-64A2-D1AB54DB3338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2491464" y="5803378"/>
            <a:ext cx="76688" cy="41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41704F-9990-8A77-7FC9-5165298BC7A9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3678922" y="5845807"/>
            <a:ext cx="170454" cy="193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833535B-9F47-6EDF-ECEC-8563007A81E9}"/>
              </a:ext>
            </a:extLst>
          </p:cNvPr>
          <p:cNvSpPr txBox="1"/>
          <p:nvPr/>
        </p:nvSpPr>
        <p:spPr>
          <a:xfrm>
            <a:off x="677177" y="5200963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near detector</a:t>
            </a:r>
            <a:endParaRPr lang="en-GB" b="1" u="sng"/>
          </a:p>
        </p:txBody>
      </p:sp>
      <p:sp>
        <p:nvSpPr>
          <p:cNvPr id="32" name="AutoShape 2">
            <a:extLst>
              <a:ext uri="{FF2B5EF4-FFF2-40B4-BE49-F238E27FC236}">
                <a16:creationId xmlns:a16="http://schemas.microsoft.com/office/drawing/2014/main" id="{4E0EDDD5-8059-D232-E439-72489FF398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E5BEA6E-7578-D878-36E8-F6BC67984E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98328" y="2822242"/>
            <a:ext cx="575056" cy="593866"/>
          </a:xfrm>
          <a:prstGeom prst="rect">
            <a:avLst/>
          </a:prstGeom>
        </p:spPr>
      </p:pic>
      <p:sp>
        <p:nvSpPr>
          <p:cNvPr id="29" name="Right Arrow 3">
            <a:extLst>
              <a:ext uri="{FF2B5EF4-FFF2-40B4-BE49-F238E27FC236}">
                <a16:creationId xmlns:a16="http://schemas.microsoft.com/office/drawing/2014/main" id="{DF198751-6D9E-ADB4-61A2-35E5778632DB}"/>
              </a:ext>
            </a:extLst>
          </p:cNvPr>
          <p:cNvSpPr/>
          <p:nvPr/>
        </p:nvSpPr>
        <p:spPr>
          <a:xfrm>
            <a:off x="4268491" y="4091107"/>
            <a:ext cx="636546" cy="705924"/>
          </a:xfrm>
          <a:prstGeom prst="rightArrow">
            <a:avLst/>
          </a:prstGeom>
          <a:solidFill>
            <a:srgbClr val="17443A"/>
          </a:solidFill>
          <a:ln w="12700" cap="flat">
            <a:solidFill>
              <a:srgbClr val="17443A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494CD32-3159-D9D7-FBB5-CA67D1BE91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48930" y="3726803"/>
            <a:ext cx="2552254" cy="14764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E73356E-1118-F296-EF28-6093E510F5BB}"/>
                  </a:ext>
                </a:extLst>
              </p:cNvPr>
              <p:cNvSpPr txBox="1"/>
              <p:nvPr/>
            </p:nvSpPr>
            <p:spPr>
              <a:xfrm>
                <a:off x="5145851" y="3829251"/>
                <a:ext cx="660886" cy="5539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317BBF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E73356E-1118-F296-EF28-6093E510F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851" y="3829251"/>
                <a:ext cx="660886" cy="553998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2AD164F-BDC3-D14C-1DF5-B1F2F25E2376}"/>
                  </a:ext>
                </a:extLst>
              </p:cNvPr>
              <p:cNvSpPr txBox="1"/>
              <p:nvPr/>
            </p:nvSpPr>
            <p:spPr>
              <a:xfrm>
                <a:off x="6842877" y="3829251"/>
                <a:ext cx="646459" cy="5539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𝝉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317BBF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2AD164F-BDC3-D14C-1DF5-B1F2F25E2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2877" y="3829251"/>
                <a:ext cx="646459" cy="55399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2C41875-CF08-5778-5F42-A4B03A0085C7}"/>
                  </a:ext>
                </a:extLst>
              </p:cNvPr>
              <p:cNvSpPr txBox="1"/>
              <p:nvPr/>
            </p:nvSpPr>
            <p:spPr>
              <a:xfrm>
                <a:off x="7199185" y="5127296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2C41875-CF08-5778-5F42-A4B03A0085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185" y="5127296"/>
                <a:ext cx="477759" cy="387798"/>
              </a:xfrm>
              <a:prstGeom prst="rect">
                <a:avLst/>
              </a:prstGeom>
              <a:blipFill>
                <a:blip r:embed="rId6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/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blipFill>
                <a:blip r:embed="rId13"/>
                <a:stretch>
                  <a:fillRect l="-913" r="-1826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/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blipFill>
                <a:blip r:embed="rId14"/>
                <a:stretch>
                  <a:fillRect l="-761" r="-1674" b="-26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17A337AB-3FCE-1F4A-039C-E029856B7AB7}"/>
              </a:ext>
            </a:extLst>
          </p:cNvPr>
          <p:cNvSpPr txBox="1"/>
          <p:nvPr/>
        </p:nvSpPr>
        <p:spPr>
          <a:xfrm>
            <a:off x="5302064" y="6414578"/>
            <a:ext cx="2328162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Oscillation probability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3DC054F-D53F-466D-7D0D-82E0EE7AC573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6466145" y="6194185"/>
            <a:ext cx="0" cy="220393"/>
          </a:xfrm>
          <a:prstGeom prst="straightConnector1">
            <a:avLst/>
          </a:prstGeom>
          <a:ln>
            <a:solidFill>
              <a:srgbClr val="A0A04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D0E77E0-0F8A-689F-29D1-C3FAB89FB8A0}"/>
              </a:ext>
            </a:extLst>
          </p:cNvPr>
          <p:cNvSpPr txBox="1"/>
          <p:nvPr/>
        </p:nvSpPr>
        <p:spPr>
          <a:xfrm>
            <a:off x="4572000" y="5207175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far detector</a:t>
            </a:r>
            <a:endParaRPr lang="en-GB" b="1" u="sng"/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361112FC-58F3-8B1F-E2CE-03B9DA185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48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5CD844-B325-AD6B-52D8-3034875E2A25}"/>
              </a:ext>
            </a:extLst>
          </p:cNvPr>
          <p:cNvSpPr/>
          <p:nvPr/>
        </p:nvSpPr>
        <p:spPr>
          <a:xfrm rot="19723878">
            <a:off x="1211308" y="1873609"/>
            <a:ext cx="546320" cy="707021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27AC631-39A3-F948-1D6F-05FCD51C33A8}"/>
              </a:ext>
            </a:extLst>
          </p:cNvPr>
          <p:cNvSpPr/>
          <p:nvPr/>
        </p:nvSpPr>
        <p:spPr>
          <a:xfrm rot="19551482">
            <a:off x="1166039" y="2102601"/>
            <a:ext cx="700962" cy="483756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A0F6C1BB-EB68-A830-581C-4C08B929F697}"/>
              </a:ext>
            </a:extLst>
          </p:cNvPr>
          <p:cNvSpPr/>
          <p:nvPr/>
        </p:nvSpPr>
        <p:spPr>
          <a:xfrm>
            <a:off x="33678" y="799811"/>
            <a:ext cx="4027601" cy="30716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B651F7A1-3DD8-B8B7-B510-0201D5E9099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42719" y="1153575"/>
            <a:ext cx="3785125" cy="24155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33FB83C-0E14-341B-49DA-83DCDE38CA20}"/>
                  </a:ext>
                </a:extLst>
              </p:cNvPr>
              <p:cNvSpPr txBox="1"/>
              <p:nvPr/>
            </p:nvSpPr>
            <p:spPr>
              <a:xfrm>
                <a:off x="1761331" y="836744"/>
                <a:ext cx="818173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33FB83C-0E14-341B-49DA-83DCDE38CA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1331" y="836744"/>
                <a:ext cx="818173" cy="299313"/>
              </a:xfrm>
              <a:prstGeom prst="rect">
                <a:avLst/>
              </a:prstGeom>
              <a:blipFill>
                <a:blip r:embed="rId16"/>
                <a:stretch>
                  <a:fillRect l="-3731" r="-746" b="-204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FF78E3-4F3F-8629-A6E8-1786ACD3FDA8}"/>
                  </a:ext>
                </a:extLst>
              </p:cNvPr>
              <p:cNvSpPr txBox="1"/>
              <p:nvPr/>
            </p:nvSpPr>
            <p:spPr>
              <a:xfrm>
                <a:off x="1318554" y="1441034"/>
                <a:ext cx="3797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98B9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98B954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98B954"/>
                              </a:solidFill>
                              <a:latin typeface="Cambria Math" panose="02040503050406030204" pitchFamily="18" charset="0"/>
                            </a:rPr>
                            <m:t>23</m:t>
                          </m:r>
                        </m:sub>
                      </m:sSub>
                    </m:oMath>
                  </m:oMathPara>
                </a14:m>
                <a:endParaRPr lang="en-GB">
                  <a:solidFill>
                    <a:srgbClr val="98B954"/>
                  </a:solidFill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83FF78E3-4F3F-8629-A6E8-1786ACD3FD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554" y="1441034"/>
                <a:ext cx="379719" cy="276999"/>
              </a:xfrm>
              <a:prstGeom prst="rect">
                <a:avLst/>
              </a:prstGeom>
              <a:blipFill>
                <a:blip r:embed="rId17"/>
                <a:stretch>
                  <a:fillRect l="-12698" r="-4762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8A64082-785F-63F4-3C5E-6C2B05AF23FE}"/>
              </a:ext>
            </a:extLst>
          </p:cNvPr>
          <p:cNvCxnSpPr>
            <a:cxnSpLocks/>
          </p:cNvCxnSpPr>
          <p:nvPr/>
        </p:nvCxnSpPr>
        <p:spPr>
          <a:xfrm>
            <a:off x="1216753" y="2963735"/>
            <a:ext cx="48152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3CA81C9-55C1-7925-513D-CBC165AD238D}"/>
                  </a:ext>
                </a:extLst>
              </p:cNvPr>
              <p:cNvSpPr txBox="1"/>
              <p:nvPr/>
            </p:nvSpPr>
            <p:spPr>
              <a:xfrm>
                <a:off x="1171490" y="3026554"/>
                <a:ext cx="589841" cy="2821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b="0" i="0" smtClean="0">
                          <a:solidFill>
                            <a:srgbClr val="46AAC5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GB" b="0" i="1" smtClean="0">
                              <a:solidFill>
                                <a:srgbClr val="46AAC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solidFill>
                                <a:srgbClr val="46AAC5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46AAC5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  <m:sup>
                          <m:r>
                            <a:rPr lang="en-GB" b="0" i="1" smtClean="0">
                              <a:solidFill>
                                <a:srgbClr val="46AAC5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>
                  <a:solidFill>
                    <a:srgbClr val="46AAC5"/>
                  </a:solidFill>
                </a:endParaRPr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73CA81C9-55C1-7925-513D-CBC165AD23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1490" y="3026554"/>
                <a:ext cx="589841" cy="282129"/>
              </a:xfrm>
              <a:prstGeom prst="rect">
                <a:avLst/>
              </a:prstGeom>
              <a:blipFill>
                <a:blip r:embed="rId18"/>
                <a:stretch>
                  <a:fillRect l="-8247" r="-3093" b="-148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5D6E2BA8-C123-C5CB-79B4-717CC74D4690}"/>
              </a:ext>
            </a:extLst>
          </p:cNvPr>
          <p:cNvCxnSpPr>
            <a:cxnSpLocks/>
          </p:cNvCxnSpPr>
          <p:nvPr/>
        </p:nvCxnSpPr>
        <p:spPr>
          <a:xfrm>
            <a:off x="1493010" y="1718033"/>
            <a:ext cx="0" cy="562810"/>
          </a:xfrm>
          <a:prstGeom prst="straightConnector1">
            <a:avLst/>
          </a:prstGeom>
          <a:ln>
            <a:solidFill>
              <a:srgbClr val="98B954"/>
            </a:solidFill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65" name="Picture 64">
            <a:extLst>
              <a:ext uri="{FF2B5EF4-FFF2-40B4-BE49-F238E27FC236}">
                <a16:creationId xmlns:a16="http://schemas.microsoft.com/office/drawing/2014/main" id="{E2359058-C7D6-B387-C769-1CD5737DA49D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138703" y="1028037"/>
            <a:ext cx="4971619" cy="2801214"/>
          </a:xfrm>
          <a:prstGeom prst="rect">
            <a:avLst/>
          </a:prstGeom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88E81BB7-5584-D304-7ED2-D0C66008A5F5}"/>
              </a:ext>
            </a:extLst>
          </p:cNvPr>
          <p:cNvSpPr/>
          <p:nvPr/>
        </p:nvSpPr>
        <p:spPr>
          <a:xfrm>
            <a:off x="138774" y="1125352"/>
            <a:ext cx="89095" cy="620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BE3031D8-8FB5-6B14-3840-EC42A15827B8}"/>
              </a:ext>
            </a:extLst>
          </p:cNvPr>
          <p:cNvSpPr/>
          <p:nvPr/>
        </p:nvSpPr>
        <p:spPr>
          <a:xfrm>
            <a:off x="4259306" y="1524875"/>
            <a:ext cx="89095" cy="620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8913F37-AA4A-5F2C-6BBC-ABDA2C8A9205}"/>
              </a:ext>
            </a:extLst>
          </p:cNvPr>
          <p:cNvSpPr/>
          <p:nvPr/>
        </p:nvSpPr>
        <p:spPr>
          <a:xfrm>
            <a:off x="6574826" y="1485397"/>
            <a:ext cx="89095" cy="620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025B4D0-B69C-25CB-1DBA-F1EABA2E13B9}"/>
                  </a:ext>
                </a:extLst>
              </p:cNvPr>
              <p:cNvSpPr txBox="1"/>
              <p:nvPr/>
            </p:nvSpPr>
            <p:spPr>
              <a:xfrm rot="16200000">
                <a:off x="-388885" y="1472190"/>
                <a:ext cx="1055045" cy="3560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025B4D0-B69C-25CB-1DBA-F1EABA2E1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388885" y="1472190"/>
                <a:ext cx="1055045" cy="356044"/>
              </a:xfrm>
              <a:prstGeom prst="rect">
                <a:avLst/>
              </a:prstGeom>
              <a:blipFill>
                <a:blip r:embed="rId20"/>
                <a:stretch>
                  <a:fillRect r="-1379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CBF65B9-15F3-6F9A-E97A-A5798F1CE275}"/>
                  </a:ext>
                </a:extLst>
              </p:cNvPr>
              <p:cNvSpPr txBox="1"/>
              <p:nvPr/>
            </p:nvSpPr>
            <p:spPr>
              <a:xfrm rot="16200000">
                <a:off x="3763750" y="1786455"/>
                <a:ext cx="105504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sz="160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CBF65B9-15F3-6F9A-E97A-A5798F1CE2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763750" y="1786455"/>
                <a:ext cx="1055045" cy="338554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80BD4DD-1D40-ACED-23A4-0B952E3A10CD}"/>
                  </a:ext>
                </a:extLst>
              </p:cNvPr>
              <p:cNvSpPr txBox="1"/>
              <p:nvPr/>
            </p:nvSpPr>
            <p:spPr>
              <a:xfrm>
                <a:off x="4960764" y="2509052"/>
                <a:ext cx="3743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98B95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98B954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98B954"/>
                              </a:solidFill>
                              <a:latin typeface="Cambria Math" panose="02040503050406030204" pitchFamily="18" charset="0"/>
                            </a:rPr>
                            <m:t>13</m:t>
                          </m:r>
                        </m:sub>
                      </m:sSub>
                    </m:oMath>
                  </m:oMathPara>
                </a14:m>
                <a:endParaRPr lang="en-GB">
                  <a:solidFill>
                    <a:srgbClr val="98B954"/>
                  </a:solidFill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880BD4DD-1D40-ACED-23A4-0B952E3A10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0764" y="2509052"/>
                <a:ext cx="374398" cy="276999"/>
              </a:xfrm>
              <a:prstGeom prst="rect">
                <a:avLst/>
              </a:prstGeom>
              <a:blipFill>
                <a:blip r:embed="rId22"/>
                <a:stretch>
                  <a:fillRect l="-16393" r="-4918" b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5F7049D-3859-F6CF-8EB0-2EDF8BAFDAC4}"/>
              </a:ext>
            </a:extLst>
          </p:cNvPr>
          <p:cNvCxnSpPr>
            <a:cxnSpLocks/>
          </p:cNvCxnSpPr>
          <p:nvPr/>
        </p:nvCxnSpPr>
        <p:spPr>
          <a:xfrm>
            <a:off x="5373309" y="2298095"/>
            <a:ext cx="0" cy="562810"/>
          </a:xfrm>
          <a:prstGeom prst="straightConnector1">
            <a:avLst/>
          </a:prstGeom>
          <a:ln>
            <a:solidFill>
              <a:srgbClr val="98B954"/>
            </a:solidFill>
            <a:headEnd type="triangle"/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79" name="Picture 78">
            <a:extLst>
              <a:ext uri="{FF2B5EF4-FFF2-40B4-BE49-F238E27FC236}">
                <a16:creationId xmlns:a16="http://schemas.microsoft.com/office/drawing/2014/main" id="{9A016602-C1D1-9873-BC88-0E33DCFCF620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399758" y="1446887"/>
            <a:ext cx="1297732" cy="532678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B4938215-6648-968B-02EA-1BC4D114DAB7}"/>
              </a:ext>
            </a:extLst>
          </p:cNvPr>
          <p:cNvSpPr txBox="1"/>
          <p:nvPr/>
        </p:nvSpPr>
        <p:spPr>
          <a:xfrm>
            <a:off x="2429039" y="1920454"/>
            <a:ext cx="49577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>
                <a:latin typeface="Century Gothic" panose="020B0502020202020204" pitchFamily="34" charset="0"/>
              </a:rPr>
              <a:t>L = 295 km</a:t>
            </a:r>
          </a:p>
        </p:txBody>
      </p:sp>
    </p:spTree>
    <p:extLst>
      <p:ext uri="{BB962C8B-B14F-4D97-AF65-F5344CB8AC3E}">
        <p14:creationId xmlns:p14="http://schemas.microsoft.com/office/powerpoint/2010/main" val="167733678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E73356E-1118-F296-EF28-6093E510F5BB}"/>
                  </a:ext>
                </a:extLst>
              </p:cNvPr>
              <p:cNvSpPr txBox="1"/>
              <p:nvPr/>
            </p:nvSpPr>
            <p:spPr>
              <a:xfrm>
                <a:off x="5145851" y="3829251"/>
                <a:ext cx="660886" cy="5539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317BBF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317BBF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BE73356E-1118-F296-EF28-6093E510F5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5851" y="3829251"/>
                <a:ext cx="660886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2AD164F-BDC3-D14C-1DF5-B1F2F25E2376}"/>
                  </a:ext>
                </a:extLst>
              </p:cNvPr>
              <p:cNvSpPr txBox="1"/>
              <p:nvPr/>
            </p:nvSpPr>
            <p:spPr>
              <a:xfrm>
                <a:off x="6842877" y="3829251"/>
                <a:ext cx="646459" cy="5539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94AE4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𝝉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317BBF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B2AD164F-BDC3-D14C-1DF5-B1F2F25E23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2877" y="3829251"/>
                <a:ext cx="646459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" name="Picture 29">
            <a:extLst>
              <a:ext uri="{FF2B5EF4-FFF2-40B4-BE49-F238E27FC236}">
                <a16:creationId xmlns:a16="http://schemas.microsoft.com/office/drawing/2014/main" id="{5494CD32-3159-D9D7-FBB5-CA67D1BE91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930" y="3726803"/>
            <a:ext cx="2552254" cy="147644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E5BEA6E-7578-D878-36E8-F6BC67984E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98328" y="2822242"/>
            <a:ext cx="575056" cy="593866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5F258A5D-2143-573E-5518-F76519AE9C4A}"/>
              </a:ext>
            </a:extLst>
          </p:cNvPr>
          <p:cNvGrpSpPr/>
          <p:nvPr/>
        </p:nvGrpSpPr>
        <p:grpSpPr>
          <a:xfrm>
            <a:off x="1043608" y="1052736"/>
            <a:ext cx="6850867" cy="2971925"/>
            <a:chOff x="597852" y="2333181"/>
            <a:chExt cx="6850867" cy="29719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3" name="Picture 6" descr="https://lh5.googleusercontent.com/Z7Kq_tWEffXaFyb4B68j1_WuTgnd0Btws6j5ePtRBIkzTxeyZycHNIx-Q2TBQs7L0Ff1Ygsf_wcklbgk9f_vuq8dzOFgmv0A7FoBz7n7gPF9sHYipEK3XuW6SSNK8h2aIr8x-FXtms8=s0">
              <a:extLst>
                <a:ext uri="{FF2B5EF4-FFF2-40B4-BE49-F238E27FC236}">
                  <a16:creationId xmlns:a16="http://schemas.microsoft.com/office/drawing/2014/main" id="{C16C4FAE-470D-FCE1-FD30-83A8FC60B75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781" t="20867" r="9344" b="11885"/>
            <a:stretch/>
          </p:blipFill>
          <p:spPr bwMode="auto">
            <a:xfrm flipH="1">
              <a:off x="597852" y="2367056"/>
              <a:ext cx="6850867" cy="237741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  <a:scene3d>
              <a:camera prst="orthographicFront">
                <a:rot lat="600000" lon="0" rev="0"/>
              </a:camera>
              <a:lightRig rig="threePt" dir="t"/>
            </a:scene3d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6EB298E-7E07-0939-74AF-5E0BAF71921D}"/>
                </a:ext>
              </a:extLst>
            </p:cNvPr>
            <p:cNvSpPr/>
            <p:nvPr/>
          </p:nvSpPr>
          <p:spPr>
            <a:xfrm>
              <a:off x="597852" y="4381776"/>
              <a:ext cx="6096000" cy="92333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GB" b="1">
                  <a:solidFill>
                    <a:srgbClr val="10BEEA"/>
                  </a:solidFill>
                  <a:latin typeface="+mj-lt"/>
                </a:rPr>
                <a:t>Particle Accelerator</a:t>
              </a:r>
              <a:endParaRPr lang="en-GB">
                <a:latin typeface="+mj-lt"/>
              </a:endParaRPr>
            </a:p>
            <a:p>
              <a:br>
                <a:rPr lang="en-GB"/>
              </a:br>
              <a:endParaRPr lang="en-GB"/>
            </a:p>
          </p:txBody>
        </p:sp>
        <p:cxnSp>
          <p:nvCxnSpPr>
            <p:cNvPr id="5" name="Google Shape;79;p13">
              <a:extLst>
                <a:ext uri="{FF2B5EF4-FFF2-40B4-BE49-F238E27FC236}">
                  <a16:creationId xmlns:a16="http://schemas.microsoft.com/office/drawing/2014/main" id="{FF301E92-361B-E42D-1127-CE456687FA9A}"/>
                </a:ext>
              </a:extLst>
            </p:cNvPr>
            <p:cNvCxnSpPr/>
            <p:nvPr/>
          </p:nvCxnSpPr>
          <p:spPr>
            <a:xfrm>
              <a:off x="1708861" y="4037519"/>
              <a:ext cx="0" cy="396885"/>
            </a:xfrm>
            <a:prstGeom prst="straightConnector1">
              <a:avLst/>
            </a:prstGeom>
            <a:noFill/>
            <a:ln w="38100" cap="flat" cmpd="sng">
              <a:solidFill>
                <a:srgbClr val="10BEEA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" name="Google Shape;80;p13">
              <a:extLst>
                <a:ext uri="{FF2B5EF4-FFF2-40B4-BE49-F238E27FC236}">
                  <a16:creationId xmlns:a16="http://schemas.microsoft.com/office/drawing/2014/main" id="{40A4E094-D6D3-DA38-3B93-2DD4BFF8D6D1}"/>
                </a:ext>
              </a:extLst>
            </p:cNvPr>
            <p:cNvCxnSpPr/>
            <p:nvPr/>
          </p:nvCxnSpPr>
          <p:spPr>
            <a:xfrm>
              <a:off x="3611440" y="2684092"/>
              <a:ext cx="0" cy="2139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81;p13">
              <a:extLst>
                <a:ext uri="{FF2B5EF4-FFF2-40B4-BE49-F238E27FC236}">
                  <a16:creationId xmlns:a16="http://schemas.microsoft.com/office/drawing/2014/main" id="{BF6C7FAE-2270-C9AB-75BA-26A9D30E8649}"/>
                </a:ext>
              </a:extLst>
            </p:cNvPr>
            <p:cNvCxnSpPr/>
            <p:nvPr/>
          </p:nvCxnSpPr>
          <p:spPr>
            <a:xfrm>
              <a:off x="6753429" y="3151593"/>
              <a:ext cx="0" cy="783000"/>
            </a:xfrm>
            <a:prstGeom prst="straightConnector1">
              <a:avLst/>
            </a:prstGeom>
            <a:noFill/>
            <a:ln w="38100" cap="flat" cmpd="sng">
              <a:solidFill>
                <a:srgbClr val="F58F3B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" name="Google Shape;82;p13">
              <a:extLst>
                <a:ext uri="{FF2B5EF4-FFF2-40B4-BE49-F238E27FC236}">
                  <a16:creationId xmlns:a16="http://schemas.microsoft.com/office/drawing/2014/main" id="{4FBF6003-DF2D-3BC1-8C6E-1D1EF1890B70}"/>
                </a:ext>
              </a:extLst>
            </p:cNvPr>
            <p:cNvSpPr txBox="1"/>
            <p:nvPr/>
          </p:nvSpPr>
          <p:spPr>
            <a:xfrm>
              <a:off x="2270492" y="2333181"/>
              <a:ext cx="2067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Near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4" name="Google Shape;83;p13">
              <a:extLst>
                <a:ext uri="{FF2B5EF4-FFF2-40B4-BE49-F238E27FC236}">
                  <a16:creationId xmlns:a16="http://schemas.microsoft.com/office/drawing/2014/main" id="{D00896F5-3DFA-C4DD-B6F0-6FDF94536C23}"/>
                </a:ext>
              </a:extLst>
            </p:cNvPr>
            <p:cNvSpPr txBox="1"/>
            <p:nvPr/>
          </p:nvSpPr>
          <p:spPr>
            <a:xfrm>
              <a:off x="5573719" y="2698985"/>
              <a:ext cx="18750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58F3B"/>
                  </a:solidFill>
                  <a:latin typeface="Montserrat"/>
                  <a:ea typeface="Montserrat"/>
                  <a:cs typeface="Montserrat"/>
                  <a:sym typeface="Montserrat"/>
                </a:rPr>
                <a:t>Far Detector</a:t>
              </a:r>
              <a:endParaRPr sz="2000" b="1">
                <a:solidFill>
                  <a:srgbClr val="F58F3B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cxnSp>
          <p:nvCxnSpPr>
            <p:cNvPr id="15" name="Google Shape;84;p13">
              <a:extLst>
                <a:ext uri="{FF2B5EF4-FFF2-40B4-BE49-F238E27FC236}">
                  <a16:creationId xmlns:a16="http://schemas.microsoft.com/office/drawing/2014/main" id="{102B01DD-7C6D-12FC-0F50-99C7F04A6589}"/>
                </a:ext>
              </a:extLst>
            </p:cNvPr>
            <p:cNvCxnSpPr/>
            <p:nvPr/>
          </p:nvCxnSpPr>
          <p:spPr>
            <a:xfrm>
              <a:off x="3766193" y="3628893"/>
              <a:ext cx="2414220" cy="569700"/>
            </a:xfrm>
            <a:prstGeom prst="straightConnector1">
              <a:avLst/>
            </a:prstGeom>
            <a:noFill/>
            <a:ln w="38100" cap="flat" cmpd="sng">
              <a:solidFill>
                <a:srgbClr val="F8ECB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6" name="Google Shape;85;p13">
              <a:extLst>
                <a:ext uri="{FF2B5EF4-FFF2-40B4-BE49-F238E27FC236}">
                  <a16:creationId xmlns:a16="http://schemas.microsoft.com/office/drawing/2014/main" id="{C19B6A06-83EC-F53C-7D64-52F2D2B4A68C}"/>
                </a:ext>
              </a:extLst>
            </p:cNvPr>
            <p:cNvSpPr txBox="1"/>
            <p:nvPr/>
          </p:nvSpPr>
          <p:spPr>
            <a:xfrm rot="720345">
              <a:off x="3718955" y="3888534"/>
              <a:ext cx="2677945" cy="49241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 b="1">
                  <a:solidFill>
                    <a:srgbClr val="F8ECB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Many 100s of km</a:t>
              </a:r>
              <a:endParaRPr sz="2000" b="1">
                <a:solidFill>
                  <a:srgbClr val="F8ECB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4DFFFBEC-A806-334E-1D27-0F9D8494BEFD}"/>
              </a:ext>
            </a:extLst>
          </p:cNvPr>
          <p:cNvSpPr/>
          <p:nvPr/>
        </p:nvSpPr>
        <p:spPr>
          <a:xfrm>
            <a:off x="4919985" y="776096"/>
            <a:ext cx="2771844" cy="3588924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Accelerator-Based Experiments</a:t>
            </a:r>
          </a:p>
        </p:txBody>
      </p:sp>
      <p:pic>
        <p:nvPicPr>
          <p:cNvPr id="9" name="Picture 2" descr="https://lh6.googleusercontent.com/4QD8mncTrADFv2z0MW9hRIE1SUhQS75GRT9DhOS56cMCMbHFYEvxYNtElnowoUvE7iDvwDV4FSbUqd5FGFU4_Cr1esQ3keKvb7ID08c-zbxvHNnaYob1kGGdMiApgdIOzxVEYoKUDvQ">
            <a:extLst>
              <a:ext uri="{FF2B5EF4-FFF2-40B4-BE49-F238E27FC236}">
                <a16:creationId xmlns:a16="http://schemas.microsoft.com/office/drawing/2014/main" id="{7AB1DAD1-9F52-7EA4-0254-D3657E6DB4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6" t="1" b="66785"/>
          <a:stretch/>
        </p:blipFill>
        <p:spPr bwMode="auto">
          <a:xfrm>
            <a:off x="1269242" y="3766760"/>
            <a:ext cx="2633318" cy="140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/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𝝂</m:t>
                          </m:r>
                        </m:e>
                        <m:sub>
                          <m:r>
                            <a:rPr kumimoji="0" lang="en-GB" sz="4000" b="1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17443A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𝝁</m:t>
                          </m:r>
                        </m:sub>
                      </m:sSub>
                    </m:oMath>
                  </m:oMathPara>
                </a14:m>
                <a:endParaRPr kumimoji="0" lang="en-GB" sz="4000" b="1" i="0" u="none" strike="noStrike" cap="none" spc="0" normalizeH="0" baseline="0">
                  <a:ln>
                    <a:noFill/>
                  </a:ln>
                  <a:solidFill>
                    <a:srgbClr val="17443A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DE9FE19-E8D5-6C24-3D20-625565EAF4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4373" y="3806809"/>
                <a:ext cx="694549" cy="598882"/>
              </a:xfrm>
              <a:prstGeom prst="rect">
                <a:avLst/>
              </a:prstGeom>
              <a:blipFill>
                <a:blip r:embed="rId9"/>
                <a:stretch>
                  <a:fillRect b="-2020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/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F8EAE76-7BE2-8929-7155-C8F6E4C8C7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801" y="5114701"/>
                <a:ext cx="477759" cy="387798"/>
              </a:xfrm>
              <a:prstGeom prst="rect">
                <a:avLst/>
              </a:prstGeom>
              <a:blipFill>
                <a:blip r:embed="rId10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/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0" lang="en-GB" sz="2800" b="0" i="0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Φ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050A9EA-F96A-BD67-A605-1D40FB4F55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766225" y="3804406"/>
                <a:ext cx="554767" cy="387798"/>
              </a:xfrm>
              <a:prstGeom prst="rect">
                <a:avLst/>
              </a:prstGeom>
              <a:blipFill>
                <a:blip r:embed="rId11"/>
                <a:stretch>
                  <a:fillRect l="-1563" r="-12500" b="-13187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/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2DAF756-0975-7B97-5030-DF99FADC9D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9709" y="5580656"/>
                <a:ext cx="2999667" cy="299313"/>
              </a:xfrm>
              <a:prstGeom prst="rect">
                <a:avLst/>
              </a:prstGeom>
              <a:blipFill>
                <a:blip r:embed="rId12"/>
                <a:stretch>
                  <a:fillRect r="-813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F247EFEE-C824-C40B-06DA-EC999451479B}"/>
              </a:ext>
            </a:extLst>
          </p:cNvPr>
          <p:cNvSpPr txBox="1"/>
          <p:nvPr/>
        </p:nvSpPr>
        <p:spPr>
          <a:xfrm>
            <a:off x="83025" y="5987308"/>
            <a:ext cx="1512168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Interaction cross section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65F9CA-CBCF-1F2D-4EA5-3D91A15CFE6A}"/>
              </a:ext>
            </a:extLst>
          </p:cNvPr>
          <p:cNvSpPr txBox="1"/>
          <p:nvPr/>
        </p:nvSpPr>
        <p:spPr>
          <a:xfrm>
            <a:off x="1735380" y="6217990"/>
            <a:ext cx="151216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Neutrino flux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F20D23D-5DF0-8C9F-EE04-65B177EEFBEC}"/>
              </a:ext>
            </a:extLst>
          </p:cNvPr>
          <p:cNvSpPr txBox="1"/>
          <p:nvPr/>
        </p:nvSpPr>
        <p:spPr>
          <a:xfrm>
            <a:off x="3363498" y="6039268"/>
            <a:ext cx="971755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Detector effects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BD02A9E-9CF7-90F6-6C9A-6A33A48DAF77}"/>
              </a:ext>
            </a:extLst>
          </p:cNvPr>
          <p:cNvCxnSpPr>
            <a:stCxn id="22" idx="3"/>
          </p:cNvCxnSpPr>
          <p:nvPr/>
        </p:nvCxnSpPr>
        <p:spPr>
          <a:xfrm flipV="1">
            <a:off x="1595193" y="5799607"/>
            <a:ext cx="445003" cy="449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F677643-A06D-D730-64A2-D1AB54DB3338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2491464" y="5803378"/>
            <a:ext cx="76688" cy="4146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E641704F-9990-8A77-7FC9-5165298BC7A9}"/>
              </a:ext>
            </a:extLst>
          </p:cNvPr>
          <p:cNvCxnSpPr>
            <a:cxnSpLocks/>
            <a:stCxn id="24" idx="0"/>
          </p:cNvCxnSpPr>
          <p:nvPr/>
        </p:nvCxnSpPr>
        <p:spPr>
          <a:xfrm flipH="1" flipV="1">
            <a:off x="3678922" y="5845807"/>
            <a:ext cx="170454" cy="193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833535B-9F47-6EDF-ECEC-8563007A81E9}"/>
              </a:ext>
            </a:extLst>
          </p:cNvPr>
          <p:cNvSpPr txBox="1"/>
          <p:nvPr/>
        </p:nvSpPr>
        <p:spPr>
          <a:xfrm>
            <a:off x="677177" y="5200963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near detector</a:t>
            </a:r>
            <a:endParaRPr lang="en-GB" b="1" u="sng"/>
          </a:p>
        </p:txBody>
      </p:sp>
      <p:sp>
        <p:nvSpPr>
          <p:cNvPr id="32" name="AutoShape 2">
            <a:extLst>
              <a:ext uri="{FF2B5EF4-FFF2-40B4-BE49-F238E27FC236}">
                <a16:creationId xmlns:a16="http://schemas.microsoft.com/office/drawing/2014/main" id="{4E0EDDD5-8059-D232-E439-72489FF3980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" name="Right Arrow 3">
            <a:extLst>
              <a:ext uri="{FF2B5EF4-FFF2-40B4-BE49-F238E27FC236}">
                <a16:creationId xmlns:a16="http://schemas.microsoft.com/office/drawing/2014/main" id="{DF198751-6D9E-ADB4-61A2-35E5778632DB}"/>
              </a:ext>
            </a:extLst>
          </p:cNvPr>
          <p:cNvSpPr/>
          <p:nvPr/>
        </p:nvSpPr>
        <p:spPr>
          <a:xfrm>
            <a:off x="4268491" y="4091107"/>
            <a:ext cx="636546" cy="705924"/>
          </a:xfrm>
          <a:prstGeom prst="rightArrow">
            <a:avLst/>
          </a:prstGeom>
          <a:solidFill>
            <a:srgbClr val="17443A"/>
          </a:solidFill>
          <a:ln w="12700" cap="flat">
            <a:solidFill>
              <a:srgbClr val="17443A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2C41875-CF08-5778-5F42-A4B03A0085C7}"/>
                  </a:ext>
                </a:extLst>
              </p:cNvPr>
              <p:cNvSpPr txBox="1"/>
              <p:nvPr/>
            </p:nvSpPr>
            <p:spPr>
              <a:xfrm>
                <a:off x="7199185" y="5127296"/>
                <a:ext cx="477759" cy="38779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0" tIns="0" rIns="0" bIns="0" numCol="1" spcCol="38100" rtlCol="0" anchor="ctr">
                <a:spAutoFit/>
              </a:bodyPr>
              <a:lstStyle/>
              <a:p>
                <a:pPr marL="0" marR="0" indent="0" algn="l" defTabSz="2438338" rtl="0" fontAlgn="auto" latinLnBrk="0" hangingPunct="0">
                  <a:lnSpc>
                    <a:spcPct val="90000"/>
                  </a:lnSpc>
                  <a:spcBef>
                    <a:spcPts val="45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</m:ctrlPr>
                        </m:sSubPr>
                        <m:e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𝐸</m:t>
                          </m:r>
                        </m:e>
                        <m:sub>
                          <m:r>
                            <a:rPr kumimoji="0" lang="en-GB" sz="2800" b="0" i="1" u="none" strike="noStrike" cap="none" spc="0" normalizeH="0" baseline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  <a:sym typeface="Helvetica Neue"/>
                            </a:rPr>
                            <m:t>𝜈</m:t>
                          </m:r>
                        </m:sub>
                      </m:sSub>
                    </m:oMath>
                  </m:oMathPara>
                </a14:m>
                <a:endParaRPr kumimoji="0" lang="en-GB" sz="2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ea typeface="+mn-ea"/>
                  <a:cs typeface="+mn-cs"/>
                  <a:sym typeface="Helvetica Neue"/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92C41875-CF08-5778-5F42-A4B03A0085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9185" y="5127296"/>
                <a:ext cx="477759" cy="387798"/>
              </a:xfrm>
              <a:prstGeom prst="rect">
                <a:avLst/>
              </a:prstGeom>
              <a:blipFill>
                <a:blip r:embed="rId10"/>
                <a:stretch>
                  <a:fillRect l="-15385" t="-1563" b="-10938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/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blipFill>
                <a:blip r:embed="rId13"/>
                <a:stretch>
                  <a:fillRect l="-913" r="-1826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/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blipFill>
                <a:blip r:embed="rId14"/>
                <a:stretch>
                  <a:fillRect l="-761" r="-1674" b="-26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17A337AB-3FCE-1F4A-039C-E029856B7AB7}"/>
              </a:ext>
            </a:extLst>
          </p:cNvPr>
          <p:cNvSpPr txBox="1"/>
          <p:nvPr/>
        </p:nvSpPr>
        <p:spPr>
          <a:xfrm>
            <a:off x="5302064" y="6414578"/>
            <a:ext cx="2328162" cy="3077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>
                <a:latin typeface="Century Gothic" panose="020B0502020202020204" pitchFamily="34" charset="0"/>
              </a:rPr>
              <a:t>Oscillation probability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3DC054F-D53F-466D-7D0D-82E0EE7AC573}"/>
              </a:ext>
            </a:extLst>
          </p:cNvPr>
          <p:cNvCxnSpPr>
            <a:cxnSpLocks/>
            <a:stCxn id="37" idx="0"/>
          </p:cNvCxnSpPr>
          <p:nvPr/>
        </p:nvCxnSpPr>
        <p:spPr>
          <a:xfrm flipV="1">
            <a:off x="6466145" y="6194185"/>
            <a:ext cx="0" cy="220393"/>
          </a:xfrm>
          <a:prstGeom prst="straightConnector1">
            <a:avLst/>
          </a:prstGeom>
          <a:ln>
            <a:solidFill>
              <a:srgbClr val="A0A04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9D0E77E0-0F8A-689F-29D1-C3FAB89FB8A0}"/>
              </a:ext>
            </a:extLst>
          </p:cNvPr>
          <p:cNvSpPr txBox="1"/>
          <p:nvPr/>
        </p:nvSpPr>
        <p:spPr>
          <a:xfrm>
            <a:off x="4572000" y="5207175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far detector</a:t>
            </a:r>
            <a:endParaRPr lang="en-GB" b="1" u="sng"/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361112FC-58F3-8B1F-E2CE-03B9DA185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49</a:t>
            </a:fld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65CD844-B325-AD6B-52D8-3034875E2A25}"/>
              </a:ext>
            </a:extLst>
          </p:cNvPr>
          <p:cNvSpPr/>
          <p:nvPr/>
        </p:nvSpPr>
        <p:spPr>
          <a:xfrm rot="19723878">
            <a:off x="1716446" y="1819530"/>
            <a:ext cx="546320" cy="707021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27AC631-39A3-F948-1D6F-05FCD51C33A8}"/>
              </a:ext>
            </a:extLst>
          </p:cNvPr>
          <p:cNvSpPr/>
          <p:nvPr/>
        </p:nvSpPr>
        <p:spPr>
          <a:xfrm rot="19551482">
            <a:off x="1671177" y="2048522"/>
            <a:ext cx="700962" cy="483756"/>
          </a:xfrm>
          <a:prstGeom prst="rect">
            <a:avLst/>
          </a:prstGeom>
          <a:solidFill>
            <a:srgbClr val="E2FCFF"/>
          </a:solidFill>
          <a:ln>
            <a:solidFill>
              <a:srgbClr val="E2FC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A0F6C1BB-EB68-A830-581C-4C08B929F697}"/>
              </a:ext>
            </a:extLst>
          </p:cNvPr>
          <p:cNvSpPr/>
          <p:nvPr/>
        </p:nvSpPr>
        <p:spPr>
          <a:xfrm>
            <a:off x="403860" y="799811"/>
            <a:ext cx="3470371" cy="3071663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33FB83C-0E14-341B-49DA-83DCDE38CA20}"/>
                  </a:ext>
                </a:extLst>
              </p:cNvPr>
              <p:cNvSpPr txBox="1"/>
              <p:nvPr/>
            </p:nvSpPr>
            <p:spPr>
              <a:xfrm>
                <a:off x="1876310" y="795662"/>
                <a:ext cx="818173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433FB83C-0E14-341B-49DA-83DCDE38CA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6310" y="795662"/>
                <a:ext cx="818173" cy="299313"/>
              </a:xfrm>
              <a:prstGeom prst="rect">
                <a:avLst/>
              </a:prstGeom>
              <a:blipFill>
                <a:blip r:embed="rId15"/>
                <a:stretch>
                  <a:fillRect l="-3731" r="-746" b="-183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Rectangle 67">
            <a:extLst>
              <a:ext uri="{FF2B5EF4-FFF2-40B4-BE49-F238E27FC236}">
                <a16:creationId xmlns:a16="http://schemas.microsoft.com/office/drawing/2014/main" id="{88E81BB7-5584-D304-7ED2-D0C66008A5F5}"/>
              </a:ext>
            </a:extLst>
          </p:cNvPr>
          <p:cNvSpPr/>
          <p:nvPr/>
        </p:nvSpPr>
        <p:spPr>
          <a:xfrm>
            <a:off x="643912" y="1071273"/>
            <a:ext cx="89095" cy="620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8913F37-AA4A-5F2C-6BBC-ABDA2C8A9205}"/>
              </a:ext>
            </a:extLst>
          </p:cNvPr>
          <p:cNvSpPr/>
          <p:nvPr/>
        </p:nvSpPr>
        <p:spPr>
          <a:xfrm>
            <a:off x="6574826" y="1485397"/>
            <a:ext cx="89095" cy="6209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CBF65B9-15F3-6F9A-E97A-A5798F1CE275}"/>
                  </a:ext>
                </a:extLst>
              </p:cNvPr>
              <p:cNvSpPr txBox="1"/>
              <p:nvPr/>
            </p:nvSpPr>
            <p:spPr>
              <a:xfrm rot="16200000">
                <a:off x="4689152" y="1294103"/>
                <a:ext cx="1055045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 sz="160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CCBF65B9-15F3-6F9A-E97A-A5798F1CE2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689152" y="1294103"/>
                <a:ext cx="1055045" cy="338554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8" name="Picture 57">
            <a:extLst>
              <a:ext uri="{FF2B5EF4-FFF2-40B4-BE49-F238E27FC236}">
                <a16:creationId xmlns:a16="http://schemas.microsoft.com/office/drawing/2014/main" id="{E74F0B86-9E29-4D6C-CF89-C123A34E0DD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79459" y="1094214"/>
            <a:ext cx="2775962" cy="2719668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B4938215-6648-968B-02EA-1BC4D114DAB7}"/>
              </a:ext>
            </a:extLst>
          </p:cNvPr>
          <p:cNvSpPr txBox="1"/>
          <p:nvPr/>
        </p:nvSpPr>
        <p:spPr>
          <a:xfrm>
            <a:off x="2179018" y="2146362"/>
            <a:ext cx="14455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>
                <a:latin typeface="Century Gothic" panose="020B0502020202020204" pitchFamily="34" charset="0"/>
              </a:rPr>
              <a:t>L = 800 km</a:t>
            </a:r>
          </a:p>
        </p:txBody>
      </p:sp>
      <p:pic>
        <p:nvPicPr>
          <p:cNvPr id="1026" name="Picture 2" descr="NOvA Experiment · GitHub">
            <a:extLst>
              <a:ext uri="{FF2B5EF4-FFF2-40B4-BE49-F238E27FC236}">
                <a16:creationId xmlns:a16="http://schemas.microsoft.com/office/drawing/2014/main" id="{AC7397C4-FB06-5B3D-B620-3C9099C128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59" b="20278"/>
          <a:stretch/>
        </p:blipFill>
        <p:spPr bwMode="auto">
          <a:xfrm>
            <a:off x="988941" y="2063870"/>
            <a:ext cx="825434" cy="550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2D7D3DA9-7EB2-874E-A23F-2F65758DB44A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7376"/>
          <a:stretch/>
        </p:blipFill>
        <p:spPr>
          <a:xfrm>
            <a:off x="5352238" y="832161"/>
            <a:ext cx="1970335" cy="34981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025B4D0-B69C-25CB-1DBA-F1EABA2E13B9}"/>
                  </a:ext>
                </a:extLst>
              </p:cNvPr>
              <p:cNvSpPr txBox="1"/>
              <p:nvPr/>
            </p:nvSpPr>
            <p:spPr>
              <a:xfrm rot="16200000">
                <a:off x="116253" y="1418111"/>
                <a:ext cx="1055045" cy="3560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025B4D0-B69C-25CB-1DBA-F1EABA2E13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16253" y="1418111"/>
                <a:ext cx="1055045" cy="356044"/>
              </a:xfrm>
              <a:prstGeom prst="rect">
                <a:avLst/>
              </a:prstGeom>
              <a:blipFill>
                <a:blip r:embed="rId20"/>
                <a:stretch>
                  <a:fillRect r="-1186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10993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827583" y="1924791"/>
            <a:ext cx="7842395" cy="1453953"/>
          </a:xfrm>
          <a:prstGeom prst="roundRect">
            <a:avLst>
              <a:gd name="adj" fmla="val 6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793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Neutrinos: a desperate remedy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5075" y="924046"/>
            <a:ext cx="8850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Pauli writes a letter to colleagues attending a conference in </a:t>
            </a:r>
            <a:r>
              <a:rPr lang="en-GB" sz="2400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Tübingen</a:t>
            </a: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 proposing a “solution”:</a:t>
            </a:r>
          </a:p>
        </p:txBody>
      </p:sp>
      <p:pic>
        <p:nvPicPr>
          <p:cNvPr id="4098" name="Picture 2" descr="Wolfgang Pauli - Alchetron, The Free Social Encyclopedi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4"/>
          <a:stretch/>
        </p:blipFill>
        <p:spPr bwMode="auto">
          <a:xfrm>
            <a:off x="7346952" y="4424047"/>
            <a:ext cx="1508723" cy="188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7533" y="3609443"/>
            <a:ext cx="1827560" cy="10278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856060" y="1918179"/>
                <a:ext cx="7813919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/>
                  <a:t>“Dear Radioactive Ladies and Gentlemen, …  I have hit upon a desperate remedy to save the law of conservation of energy. Namely, the possibility that there could exist … [light] electrically neutral particles. The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/>
                  <a:t>spectrum would then become understandable by the assumption that [these are] emitted in addition to the electron” </a:t>
                </a:r>
                <a:r>
                  <a:rPr lang="en-GB" i="1"/>
                  <a:t>Wolfgang Pauli</a:t>
                </a:r>
                <a:endParaRPr lang="en-GB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060" y="1918179"/>
                <a:ext cx="7813919" cy="1477328"/>
              </a:xfrm>
              <a:prstGeom prst="rect">
                <a:avLst/>
              </a:prstGeom>
              <a:blipFill>
                <a:blip r:embed="rId5"/>
                <a:stretch>
                  <a:fillRect l="-624" t="-2479" r="-468" b="-5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787" y="3696014"/>
            <a:ext cx="4032448" cy="273999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325E0A-5C55-C5C6-B9AF-7594ED5FD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0563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How’re we doing?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/>
            </p:nvGraphicFramePr>
            <p:xfrm>
              <a:off x="179512" y="924385"/>
              <a:ext cx="4752528" cy="261664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2856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5305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7091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0.30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−0.012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+0.01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0.5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74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144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26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0.022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17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13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𝐶𝑃</m:t>
                                    </m:r>
                                  </m:sub>
                                </m:sSub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[°]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272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64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61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63°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7.4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9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17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19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3ℓ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2.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484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48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45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/>
            </p:nvGraphicFramePr>
            <p:xfrm>
              <a:off x="179512" y="924385"/>
              <a:ext cx="4752528" cy="261664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2856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5305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7091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108197" r="-146688" b="-5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544" t="-108197" r="-70956" b="-5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6771" t="-108197" r="-521" b="-5213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208197" r="-146688" b="-4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544" t="-208197" r="-70956" b="-4213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6771" t="-208197" r="-521" b="-4213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303226" r="-146688" b="-31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544" t="-303226" r="-70956" b="-31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6771" t="-303226" r="-521" b="-3145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409836" r="-146688" b="-2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544" t="-409836" r="-70956" b="-2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6771" t="-409836" r="-521" b="-2196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509836" r="-146688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544" t="-509836" r="-70956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6771" t="-509836" r="-521" b="-1196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814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590476" r="-146688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544" t="-590476" r="-70956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6771" t="-590476" r="-521" b="-158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4148" y="53832"/>
            <a:ext cx="922589" cy="72333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2717C0-39DE-F83D-3441-71115294F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11217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How’re we doing?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/>
              <p:cNvGraphicFramePr>
                <a:graphicFrameLocks noGrp="1"/>
              </p:cNvGraphicFramePr>
              <p:nvPr/>
            </p:nvGraphicFramePr>
            <p:xfrm>
              <a:off x="179513" y="924385"/>
              <a:ext cx="5904654" cy="2623757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2244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781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719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719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2018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0.30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−0.012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+0.01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0.5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38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69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33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0.022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06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−0.000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75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+0.000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75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𝐶𝑃</m:t>
                                    </m:r>
                                  </m:sub>
                                </m:sSub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[°]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234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31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43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63°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37°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7.4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−0.20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+0.21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3ℓ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2.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494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31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33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~1%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/>
              <p:cNvGraphicFramePr>
                <a:graphicFrameLocks noGrp="1"/>
              </p:cNvGraphicFramePr>
              <p:nvPr/>
            </p:nvGraphicFramePr>
            <p:xfrm>
              <a:off x="179513" y="924385"/>
              <a:ext cx="5904654" cy="2623757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2244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7811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719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719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2018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108197" r="-207278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605" t="-108197" r="-141697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7330" t="-108197" r="-101047" b="-5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5208" t="-108197" r="-521" b="-52295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204839" r="-207278" b="-41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605" t="-204839" r="-141697" b="-41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7330" t="-204839" r="-101047" b="-41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5208" t="-204839" r="-521" b="-4145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06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300000" r="-207278" b="-3079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605" t="-300000" r="-141697" b="-3079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7330" t="-300000" r="-101047" b="-3079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5208" t="-300000" r="-521" b="-30793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223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413115" r="-207278" b="-2180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605" t="-413115" r="-141697" b="-2180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7330" t="-413115" r="-101047" b="-2180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5208" t="-413115" r="-521" b="-2180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513115" r="-207278" b="-1180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605" t="-513115" r="-141697" b="-1180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7330" t="-513115" r="-101047" b="-1180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5208" t="-513115" r="-521" b="-1180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814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593651" r="-207278" b="-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16605" t="-593651" r="-141697" b="-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7330" t="-593651" r="-101047" b="-142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5208" t="-593651" r="-521" b="-142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F319F9-6D5C-2B65-C6A9-C612B9D72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51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19ECF6-A513-5D95-AC20-7C85F2CF24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4148" y="53832"/>
            <a:ext cx="922589" cy="723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724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How’re we doing?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505" y="3789040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Precision neutrino-oscillation physics!</a:t>
            </a:r>
          </a:p>
        </p:txBody>
      </p:sp>
      <p:pic>
        <p:nvPicPr>
          <p:cNvPr id="4" name="Cover 16 April 2020.pdf" descr="Cover 16 April 2020.pdf">
            <a:extLst>
              <a:ext uri="{FF2B5EF4-FFF2-40B4-BE49-F238E27FC236}">
                <a16:creationId xmlns:a16="http://schemas.microsoft.com/office/drawing/2014/main" id="{B654036E-4AD7-A4B1-9D89-BFA7CACED9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633"/>
          <a:stretch/>
        </p:blipFill>
        <p:spPr>
          <a:xfrm>
            <a:off x="6444208" y="3726396"/>
            <a:ext cx="2435356" cy="263266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520D2B1-30FB-17D9-AB78-6C8E11657AEC}"/>
              </a:ext>
            </a:extLst>
          </p:cNvPr>
          <p:cNvSpPr txBox="1"/>
          <p:nvPr/>
        </p:nvSpPr>
        <p:spPr>
          <a:xfrm>
            <a:off x="4092894" y="6032764"/>
            <a:ext cx="47026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solidFill>
                  <a:srgbClr val="555555"/>
                </a:solidFill>
                <a:latin typeface="Proxima Nova"/>
              </a:rPr>
              <a:t>Nature </a:t>
            </a:r>
            <a:r>
              <a:rPr lang="en-GB" sz="1800" b="1">
                <a:solidFill>
                  <a:srgbClr val="555555"/>
                </a:solidFill>
                <a:latin typeface="Proxima Nova"/>
              </a:rPr>
              <a:t>580</a:t>
            </a:r>
            <a:r>
              <a:rPr lang="en-GB" sz="1800">
                <a:solidFill>
                  <a:srgbClr val="555555"/>
                </a:solidFill>
                <a:latin typeface="Proxima Nova"/>
              </a:rPr>
              <a:t>, 339-344 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ECFE90-589A-4BEF-67CB-FE0584E77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52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A836009-C15B-B3B4-DFDF-C065B28B3B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4148" y="53832"/>
            <a:ext cx="922589" cy="7233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097CF3DE-1D55-87C3-C358-04F158D8B41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9510" y="924385"/>
              <a:ext cx="7056787" cy="262807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1834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429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2018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2022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0.30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−0.012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0.57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0.022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03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−0.000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59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+0.000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56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𝐶𝑃</m:t>
                                    </m:r>
                                  </m:sub>
                                </m:sSub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[°]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19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63°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37°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34°</m:t>
                                </m:r>
                              </m:oMath>
                            </m:oMathPara>
                          </a14:m>
                          <a:endParaRPr lang="en-GB" sz="1800" b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7.4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−0.20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+0.21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3ℓ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2.51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~1%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~1%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097CF3DE-1D55-87C3-C358-04F158D8B416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9510" y="924385"/>
              <a:ext cx="7056787" cy="262807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1834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429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2018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2022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108197" r="-268254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16667" t="-108197" r="-212963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06283" t="-108197" r="-201047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04167" t="-108197" r="-100000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06806" t="-108197" r="-524" b="-5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299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204839" r="-268254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16667" t="-204839" r="-212963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06283" t="-204839" r="-201047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04167" t="-204839" r="-100000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06806" t="-204839" r="-524" b="-4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06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304839" r="-268254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16667" t="-304839" r="-212963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06283" t="-304839" r="-201047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04167" t="-304839" r="-100000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06806" t="-304839" r="-524" b="-3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64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404839" r="-268254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16667" t="-404839" r="-212963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06283" t="-404839" r="-201047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04167" t="-404839" r="-100000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06806" t="-404839" r="-524" b="-2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513115" r="-268254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16667" t="-513115" r="-212963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06283" t="-513115" r="-201047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04167" t="-513115" r="-100000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06806" t="-513115" r="-524" b="-1196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814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t="-593651" r="-268254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16667" t="-593651" r="-212963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06283" t="-593651" r="-201047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04167" t="-593651" r="-100000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506806" t="-593651" r="-524" b="-158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3583655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Precision oscillation physics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1505" y="4153349"/>
                <a:ext cx="6624736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But still plenty more to find out: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rgbClr val="517199"/>
                    </a:solidFill>
                    <a:latin typeface="Century Gothic" panose="020B0502020202020204"/>
                  </a:rPr>
                  <a:t>Maximal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000" i="1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rgbClr val="517199"/>
                    </a:solidFill>
                    <a:latin typeface="Century Gothic" panose="020B0502020202020204"/>
                  </a:rPr>
                  <a:t> mixing? </a:t>
                </a:r>
                <a:r>
                  <a:rPr lang="en-GB" sz="1600">
                    <a:solidFill>
                      <a:srgbClr val="517199"/>
                    </a:solidFill>
                    <a:latin typeface="Century Gothic" panose="020B0502020202020204"/>
                  </a:rPr>
                  <a:t>(flavour symmetries?)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endParaRPr lang="en-GB" sz="2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05" y="4153349"/>
                <a:ext cx="6624736" cy="1323439"/>
              </a:xfrm>
              <a:prstGeom prst="rect">
                <a:avLst/>
              </a:prstGeom>
              <a:blipFill>
                <a:blip r:embed="rId3"/>
                <a:stretch>
                  <a:fillRect l="-920" t="-23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251520" y="1651712"/>
            <a:ext cx="6984777" cy="458233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E3D24B-1BC5-3426-3332-AD4FD55DE1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53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2A85F7CF-BDC5-2FA3-CC76-7299096147F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9510" y="924385"/>
              <a:ext cx="7056787" cy="262807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1834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429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2018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2022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0.30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−0.012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0.57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0.022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03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−0.000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59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+0.000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56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𝐶𝑃</m:t>
                                    </m:r>
                                  </m:sub>
                                </m:sSub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[°]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19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63°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37°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34°</m:t>
                                </m:r>
                              </m:oMath>
                            </m:oMathPara>
                          </a14:m>
                          <a:endParaRPr lang="en-GB" sz="1800" b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7.4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−0.20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+0.21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3ℓ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2.51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~1%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~1%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2A85F7CF-BDC5-2FA3-CC76-7299096147F4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9510" y="924385"/>
              <a:ext cx="7056787" cy="262807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1834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429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2018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2022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108197" r="-268254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108197" r="-212963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108197" r="-201047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108197" r="-100000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108197" r="-524" b="-5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299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204839" r="-268254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204839" r="-212963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204839" r="-201047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204839" r="-100000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204839" r="-524" b="-4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06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304839" r="-268254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304839" r="-212963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304839" r="-201047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304839" r="-100000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304839" r="-524" b="-3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64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404839" r="-268254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404839" r="-212963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404839" r="-201047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404839" r="-100000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404839" r="-524" b="-2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513115" r="-268254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513115" r="-212963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513115" r="-201047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513115" r="-100000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513115" r="-524" b="-1196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814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593651" r="-268254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593651" r="-212963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593651" r="-201047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593651" r="-100000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593651" r="-524" b="-158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6383614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Precision oscillation physics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1504" y="4153349"/>
                <a:ext cx="9665071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But still plenty more to find out: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rgbClr val="517199"/>
                    </a:solidFill>
                    <a:latin typeface="Century Gothic" panose="020B0502020202020204"/>
                  </a:rPr>
                  <a:t>Maximal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rgbClr val="517199"/>
                    </a:solidFill>
                    <a:latin typeface="Century Gothic" panose="020B0502020202020204"/>
                  </a:rPr>
                  <a:t> mixing?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accent2"/>
                    </a:solidFill>
                    <a:latin typeface="Century Gothic" panose="020B0502020202020204"/>
                  </a:rPr>
                  <a:t>A new source of CP-violation? </a:t>
                </a:r>
                <a:r>
                  <a:rPr lang="en-GB" sz="1600">
                    <a:solidFill>
                      <a:schemeClr val="accent2"/>
                    </a:solidFill>
                    <a:latin typeface="Century Gothic" panose="020B0502020202020204"/>
                  </a:rPr>
                  <a:t>(implications for cosmology and </a:t>
                </a:r>
                <a:r>
                  <a:rPr lang="en-GB" sz="1600" err="1">
                    <a:solidFill>
                      <a:schemeClr val="accent2"/>
                    </a:solidFill>
                    <a:latin typeface="Century Gothic" panose="020B0502020202020204"/>
                  </a:rPr>
                  <a:t>leptogensis</a:t>
                </a:r>
                <a:r>
                  <a:rPr lang="en-GB" sz="1600">
                    <a:solidFill>
                      <a:schemeClr val="accent2"/>
                    </a:solidFill>
                    <a:latin typeface="Century Gothic" panose="020B0502020202020204"/>
                  </a:rPr>
                  <a:t>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2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endParaRPr lang="en-GB" sz="200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04" y="4153349"/>
                <a:ext cx="9665071" cy="1631216"/>
              </a:xfrm>
              <a:prstGeom prst="rect">
                <a:avLst/>
              </a:prstGeom>
              <a:blipFill>
                <a:blip r:embed="rId3"/>
                <a:stretch>
                  <a:fillRect l="-631" t="-18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251520" y="2397354"/>
            <a:ext cx="6984777" cy="474844"/>
          </a:xfrm>
          <a:prstGeom prst="roundRect">
            <a:avLst/>
          </a:prstGeom>
          <a:noFill/>
          <a:ln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2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890890-FE66-8D1C-E4DB-266BDE307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54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B8F48580-4126-3C16-AD6B-347F3CBE54A2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9510" y="924385"/>
              <a:ext cx="7056787" cy="262807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1834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429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2018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2022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0.30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−0.012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0.57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0.022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03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−0.000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59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+0.000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56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𝐶𝑃</m:t>
                                    </m:r>
                                  </m:sub>
                                </m:sSub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[°]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19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63°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37°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34°</m:t>
                                </m:r>
                              </m:oMath>
                            </m:oMathPara>
                          </a14:m>
                          <a:endParaRPr lang="en-GB" sz="1800" b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7.4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−0.20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+0.21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3ℓ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2.51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~1%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~1%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B8F48580-4126-3C16-AD6B-347F3CBE54A2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9510" y="924385"/>
              <a:ext cx="7056787" cy="262807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1834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429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2018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2022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108197" r="-268254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108197" r="-212963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108197" r="-201047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108197" r="-100000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108197" r="-524" b="-5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299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204839" r="-268254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204839" r="-212963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204839" r="-201047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204839" r="-100000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204839" r="-524" b="-4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06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304839" r="-268254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304839" r="-212963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304839" r="-201047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304839" r="-100000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304839" r="-524" b="-3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64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404839" r="-268254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404839" r="-212963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404839" r="-201047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404839" r="-100000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404839" r="-524" b="-2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513115" r="-268254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513115" r="-212963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513115" r="-201047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513115" r="-100000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513115" r="-524" b="-1196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814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593651" r="-268254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593651" r="-212963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593651" r="-201047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593651" r="-100000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593651" r="-524" b="-158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59561749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Precision oscillation physics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1504" y="4153349"/>
                <a:ext cx="9665071" cy="132343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But still plenty more to find out: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rgbClr val="517199"/>
                    </a:solidFill>
                    <a:latin typeface="Century Gothic" panose="020B0502020202020204"/>
                  </a:rPr>
                  <a:t>Maximal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rgbClr val="517199"/>
                    </a:solidFill>
                    <a:latin typeface="Century Gothic" panose="020B0502020202020204"/>
                  </a:rPr>
                  <a:t> mixing?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accent2"/>
                    </a:solidFill>
                    <a:latin typeface="Century Gothic" panose="020B0502020202020204"/>
                  </a:rPr>
                  <a:t>A new source of CP-violation?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accent3"/>
                    </a:solidFill>
                    <a:latin typeface="Century Gothic" panose="020B0502020202020204"/>
                  </a:rPr>
                  <a:t>What’s the neutrino mass ordering?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04" y="4153349"/>
                <a:ext cx="9665071" cy="1323439"/>
              </a:xfrm>
              <a:prstGeom prst="rect">
                <a:avLst/>
              </a:prstGeom>
              <a:blipFill>
                <a:blip r:embed="rId3"/>
                <a:stretch>
                  <a:fillRect l="-631" t="-2304" b="-73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ounded Rectangle 3"/>
          <p:cNvSpPr/>
          <p:nvPr/>
        </p:nvSpPr>
        <p:spPr>
          <a:xfrm>
            <a:off x="251520" y="3202932"/>
            <a:ext cx="6984777" cy="367858"/>
          </a:xfrm>
          <a:prstGeom prst="roundRect">
            <a:avLst/>
          </a:prstGeom>
          <a:noFill/>
          <a:ln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3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785936-C854-7F41-11A5-53AB31E29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55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6F40E472-B482-71B6-FEC8-2F45DA86D87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9510" y="924385"/>
              <a:ext cx="7056787" cy="262807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1834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429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2018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2022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12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0.30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−0.012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~4%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0.57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25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sSup>
                                      <m:sSup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e>
                                      <m:sup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fName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𝜃</m:t>
                                        </m:r>
                                      </m:e>
                                      <m:sub>
                                        <m:r>
                                          <a:rPr lang="en-GB" sz="1800" smtClean="0">
                                            <a:latin typeface="Cambria Math" panose="02040503050406030204" pitchFamily="18" charset="0"/>
                                          </a:rPr>
                                          <m:t>13</m:t>
                                        </m:r>
                                      </m:sub>
                                    </m:sSub>
                                  </m:e>
                                </m:func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0.022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03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−0.000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59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+0.000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56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𝐶𝑃</m:t>
                                    </m:r>
                                  </m:sub>
                                </m:sSub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[°]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19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42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63°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37°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34°</m:t>
                                </m:r>
                              </m:oMath>
                            </m:oMathPara>
                          </a14:m>
                          <a:endParaRPr lang="en-GB" sz="1800" b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7.4</m:t>
                                    </m:r>
                                    <m: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−0.20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+0.21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~3%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3ℓ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[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  <m:sSup>
                                  <m:s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 smtClean="0">
                                        <a:latin typeface="Cambria Math" panose="02040503050406030204" pitchFamily="18" charset="0"/>
                                      </a:rPr>
                                      <m:t>2.51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e>
                                  <m:sub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−0.02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sub>
                                  <m:sup>
                                    <m:r>
                                      <a:rPr lang="en-GB" sz="1800" smtClean="0">
                                        <a:latin typeface="Cambria Math" panose="02040503050406030204" pitchFamily="18" charset="0"/>
                                      </a:rPr>
                                      <m:t>+0.02</m:t>
                                    </m:r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</m:t>
                                </m:r>
                                <m:r>
                                  <a:rPr lang="en-GB" sz="1800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~1%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smtClean="0">
                                    <a:latin typeface="Cambria Math" panose="02040503050406030204" pitchFamily="18" charset="0"/>
                                  </a:rPr>
                                  <m:t>~1%</m:t>
                                </m:r>
                              </m:oMath>
                            </m:oMathPara>
                          </a14:m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6F40E472-B482-71B6-FEC8-2F45DA86D87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9510" y="924385"/>
              <a:ext cx="7056787" cy="2628075"/>
            </p:xfrm>
            <a:graphic>
              <a:graphicData uri="http://schemas.openxmlformats.org/drawingml/2006/table">
                <a:tbl>
                  <a:tblPr firstRow="1" bandRow="1">
                    <a:tableStyleId>{9D7B26C5-4107-4FEC-AEDC-1716B250A1EF}</a:tableStyleId>
                  </a:tblPr>
                  <a:tblGrid>
                    <a:gridCol w="191834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64429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164713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Parameter 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 err="1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Bestfit</a:t>
                          </a:r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 ±1</a:t>
                          </a:r>
                          <a:r>
                            <a:rPr kumimoji="0" lang="el-GR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σ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2016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2018</a:t>
                          </a:r>
                          <a:endParaRPr lang="en-GB" sz="18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8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1F497D">
                                  <a:lumMod val="50000"/>
                                </a:srgbClr>
                              </a:solidFill>
                              <a:effectLst/>
                              <a:uLnTx/>
                              <a:uFillTx/>
                              <a:latin typeface="Century Gothic" panose="020B0502020202020204"/>
                              <a:ea typeface="+mn-ea"/>
                              <a:cs typeface="+mn-cs"/>
                            </a:rPr>
                            <a:t>2022</a:t>
                          </a:r>
                          <a:endParaRPr lang="en-GB" sz="18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108197" r="-268254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108197" r="-212963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108197" r="-201047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108197" r="-100000" b="-5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108197" r="-524" b="-5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299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204839" r="-268254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204839" r="-212963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204839" r="-201047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204839" r="-100000" b="-4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204839" r="-524" b="-4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806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304839" r="-268254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304839" r="-212963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304839" r="-201047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304839" r="-100000" b="-3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304839" r="-524" b="-3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642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404839" r="-268254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404839" r="-212963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404839" r="-201047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404839" r="-100000" b="-2161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404839" r="-524" b="-21612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28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513115" r="-268254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513115" r="-212963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513115" r="-201047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513115" r="-100000" b="-11967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513115" r="-524" b="-11967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8144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t="-593651" r="-268254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16667" t="-593651" r="-212963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6283" t="-593651" r="-201047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404167" t="-593651" r="-100000" b="-158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506806" t="-593651" r="-524" b="-158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F749EB36-CDFA-E310-7157-077ACE3A89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2500" y="3835325"/>
            <a:ext cx="4427984" cy="24944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6360D1E-F2DE-20BD-92D1-00CB0A6DA235}"/>
                  </a:ext>
                </a:extLst>
              </p:cNvPr>
              <p:cNvSpPr/>
              <p:nvPr/>
            </p:nvSpPr>
            <p:spPr>
              <a:xfrm>
                <a:off x="5729528" y="4869160"/>
                <a:ext cx="639341" cy="3116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  <m:sup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6360D1E-F2DE-20BD-92D1-00CB0A6DA2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9528" y="4869160"/>
                <a:ext cx="639341" cy="31168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8F5ACE6-D09D-32C9-EE5D-F2CE147DEC94}"/>
                  </a:ext>
                </a:extLst>
              </p:cNvPr>
              <p:cNvSpPr/>
              <p:nvPr/>
            </p:nvSpPr>
            <p:spPr>
              <a:xfrm>
                <a:off x="5669712" y="5554283"/>
                <a:ext cx="635174" cy="3105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8F5ACE6-D09D-32C9-EE5D-F2CE147DEC9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9712" y="5554283"/>
                <a:ext cx="635174" cy="31059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27FEB7C-C0B3-B77D-1799-B697F4F37167}"/>
                  </a:ext>
                </a:extLst>
              </p:cNvPr>
              <p:cNvSpPr/>
              <p:nvPr/>
            </p:nvSpPr>
            <p:spPr>
              <a:xfrm>
                <a:off x="7879100" y="4545259"/>
                <a:ext cx="635174" cy="3105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E27FEB7C-C0B3-B77D-1799-B697F4F371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9100" y="4545259"/>
                <a:ext cx="635174" cy="31059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79ABEAB-8438-E635-B7D6-0B03F50FA5A8}"/>
                  </a:ext>
                </a:extLst>
              </p:cNvPr>
              <p:cNvSpPr/>
              <p:nvPr/>
            </p:nvSpPr>
            <p:spPr>
              <a:xfrm>
                <a:off x="7557346" y="5180848"/>
                <a:ext cx="639341" cy="3116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1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sSubSup>
                        <m:sSubSupPr>
                          <m:ctrlPr>
                            <a:rPr lang="en-GB" sz="1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b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32</m:t>
                          </m:r>
                        </m:sub>
                        <m:sup>
                          <m:r>
                            <a:rPr lang="en-GB" sz="14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40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79ABEAB-8438-E635-B7D6-0B03F50FA5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7346" y="5180848"/>
                <a:ext cx="639341" cy="31168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9DC69468-FC77-DF20-4446-7F18BB3E88E1}"/>
              </a:ext>
            </a:extLst>
          </p:cNvPr>
          <p:cNvSpPr txBox="1"/>
          <p:nvPr/>
        </p:nvSpPr>
        <p:spPr>
          <a:xfrm>
            <a:off x="4831377" y="3953788"/>
            <a:ext cx="2119216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Normal Ordering (NO)</a:t>
            </a:r>
            <a:endParaRPr lang="en-GB" sz="1400" b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ED3D805-1CEC-6D74-5F3B-A9E9B6680132}"/>
              </a:ext>
            </a:extLst>
          </p:cNvPr>
          <p:cNvSpPr txBox="1"/>
          <p:nvPr/>
        </p:nvSpPr>
        <p:spPr>
          <a:xfrm>
            <a:off x="6938409" y="3953788"/>
            <a:ext cx="2196018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1400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Inverted Ordering (NO)</a:t>
            </a:r>
            <a:endParaRPr lang="en-GB" sz="1400" b="1"/>
          </a:p>
        </p:txBody>
      </p:sp>
    </p:spTree>
    <p:extLst>
      <p:ext uri="{BB962C8B-B14F-4D97-AF65-F5344CB8AC3E}">
        <p14:creationId xmlns:p14="http://schemas.microsoft.com/office/powerpoint/2010/main" val="163602684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Precision oscillation physics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1504" y="4153349"/>
                <a:ext cx="9665071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But still plenty more to find out: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rgbClr val="517199"/>
                    </a:solidFill>
                    <a:latin typeface="Century Gothic" panose="020B0502020202020204"/>
                  </a:rPr>
                  <a:t>Maximal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rgbClr val="517199"/>
                    </a:solidFill>
                    <a:latin typeface="Century Gothic" panose="020B0502020202020204"/>
                  </a:rPr>
                  <a:t> mixing?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accent2"/>
                    </a:solidFill>
                    <a:latin typeface="Century Gothic" panose="020B0502020202020204"/>
                  </a:rPr>
                  <a:t>A new source of CP-violation?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accent3"/>
                    </a:solidFill>
                    <a:latin typeface="Century Gothic" panose="020B0502020202020204"/>
                  </a:rPr>
                  <a:t>What’s the neutrino mass ordering?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tx2"/>
                    </a:solidFill>
                    <a:latin typeface="Century Gothic" panose="020B0502020202020204"/>
                  </a:rPr>
                  <a:t>Physics beyond PMNS?</a:t>
                </a:r>
                <a:r>
                  <a:rPr lang="en-GB" sz="1600">
                    <a:solidFill>
                      <a:schemeClr val="tx2"/>
                    </a:solidFill>
                    <a:latin typeface="Century Gothic" panose="020B0502020202020204"/>
                  </a:rPr>
                  <a:t>	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04" y="4153349"/>
                <a:ext cx="9665071" cy="1631216"/>
              </a:xfrm>
              <a:prstGeom prst="rect">
                <a:avLst/>
              </a:prstGeom>
              <a:blipFill>
                <a:blip r:embed="rId3"/>
                <a:stretch>
                  <a:fillRect l="-631" t="-1866" b="-5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3851" y="971967"/>
            <a:ext cx="5796136" cy="26079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849060" y="2970679"/>
            <a:ext cx="16898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/>
              <a:t>arXiv: 1802.05781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515356" y="830997"/>
            <a:ext cx="5776640" cy="2846779"/>
          </a:xfrm>
          <a:prstGeom prst="roundRect">
            <a:avLst/>
          </a:prstGeom>
          <a:noFill/>
          <a:ln>
            <a:solidFill>
              <a:srgbClr val="50719A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accent3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0756E2-6FB2-13A1-7780-06D3A1B97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714523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What’s Next? 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91504" y="4153349"/>
                <a:ext cx="9665071" cy="16312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But still plenty more to find out: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rgbClr val="517199"/>
                    </a:solidFill>
                    <a:latin typeface="Century Gothic" panose="020B0502020202020204"/>
                  </a:rPr>
                  <a:t>Maximal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GB" sz="2000" b="0" i="1" smtClean="0">
                            <a:solidFill>
                              <a:srgbClr val="517199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rgbClr val="517199"/>
                    </a:solidFill>
                    <a:latin typeface="Century Gothic" panose="020B0502020202020204"/>
                  </a:rPr>
                  <a:t> mixing?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accent2"/>
                    </a:solidFill>
                    <a:latin typeface="Century Gothic" panose="020B0502020202020204"/>
                  </a:rPr>
                  <a:t>A new source of CP-violation?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accent3"/>
                    </a:solidFill>
                    <a:latin typeface="Century Gothic" panose="020B0502020202020204"/>
                  </a:rPr>
                  <a:t>What’s the neutrino mass ordering?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>
                    <a:solidFill>
                      <a:schemeClr val="tx2"/>
                    </a:solidFill>
                    <a:latin typeface="Century Gothic" panose="020B0502020202020204"/>
                  </a:rPr>
                  <a:t>Physics beyond PMNS?</a:t>
                </a:r>
                <a:r>
                  <a:rPr lang="en-GB" sz="1600">
                    <a:solidFill>
                      <a:schemeClr val="tx2"/>
                    </a:solidFill>
                    <a:latin typeface="Century Gothic" panose="020B0502020202020204"/>
                  </a:rPr>
                  <a:t>	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04" y="4153349"/>
                <a:ext cx="9665071" cy="1631216"/>
              </a:xfrm>
              <a:prstGeom prst="rect">
                <a:avLst/>
              </a:prstGeom>
              <a:blipFill>
                <a:blip r:embed="rId3"/>
                <a:stretch>
                  <a:fillRect l="-631" t="-1866" b="-55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0756E2-6FB2-13A1-7780-06D3A1B97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57</a:t>
            </a:fld>
            <a:endParaRPr lang="en-GB"/>
          </a:p>
        </p:txBody>
      </p:sp>
      <p:sp>
        <p:nvSpPr>
          <p:cNvPr id="9" name="Rectangle: Rounded Corners 16">
            <a:extLst>
              <a:ext uri="{FF2B5EF4-FFF2-40B4-BE49-F238E27FC236}">
                <a16:creationId xmlns:a16="http://schemas.microsoft.com/office/drawing/2014/main" id="{E5FAAFE7-E2C5-4A5B-DE47-6BA9A2CDCB24}"/>
              </a:ext>
            </a:extLst>
          </p:cNvPr>
          <p:cNvSpPr/>
          <p:nvPr/>
        </p:nvSpPr>
        <p:spPr>
          <a:xfrm>
            <a:off x="446127" y="4553459"/>
            <a:ext cx="4543884" cy="1191917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26" name="Picture 2" descr="DUNE :: UC Davis Neutrino Group">
            <a:extLst>
              <a:ext uri="{FF2B5EF4-FFF2-40B4-BE49-F238E27FC236}">
                <a16:creationId xmlns:a16="http://schemas.microsoft.com/office/drawing/2014/main" id="{90D9BFC2-C91A-5786-0F82-D0323FD2B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021" y="1049566"/>
            <a:ext cx="1431279" cy="95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: Rounded Corners 8">
            <a:extLst>
              <a:ext uri="{FF2B5EF4-FFF2-40B4-BE49-F238E27FC236}">
                <a16:creationId xmlns:a16="http://schemas.microsoft.com/office/drawing/2014/main" id="{2BE4A44E-957E-FF0C-FA8E-322B08274E91}"/>
              </a:ext>
            </a:extLst>
          </p:cNvPr>
          <p:cNvSpPr/>
          <p:nvPr/>
        </p:nvSpPr>
        <p:spPr>
          <a:xfrm>
            <a:off x="4596020" y="805868"/>
            <a:ext cx="4487254" cy="3003280"/>
          </a:xfrm>
          <a:prstGeom prst="roundRect">
            <a:avLst/>
          </a:prstGeom>
          <a:noFill/>
          <a:ln w="28575">
            <a:solidFill>
              <a:srgbClr val="00B0F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2">
            <a:extLst>
              <a:ext uri="{FF2B5EF4-FFF2-40B4-BE49-F238E27FC236}">
                <a16:creationId xmlns:a16="http://schemas.microsoft.com/office/drawing/2014/main" id="{CA5301D5-FCE1-EDD1-1F21-1B1821EC7D35}"/>
              </a:ext>
            </a:extLst>
          </p:cNvPr>
          <p:cNvSpPr/>
          <p:nvPr/>
        </p:nvSpPr>
        <p:spPr>
          <a:xfrm>
            <a:off x="46701" y="800100"/>
            <a:ext cx="4479171" cy="3009047"/>
          </a:xfrm>
          <a:prstGeom prst="roundRect">
            <a:avLst/>
          </a:prstGeom>
          <a:noFill/>
          <a:ln w="28575">
            <a:solidFill>
              <a:srgbClr val="00206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9275AAB-D145-8705-5900-5C21A03AC0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1850" y="971303"/>
            <a:ext cx="3051313" cy="87116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0B01289-807E-2CB3-5574-12107E6B6894}"/>
                  </a:ext>
                </a:extLst>
              </p:cNvPr>
              <p:cNvSpPr txBox="1"/>
              <p:nvPr/>
            </p:nvSpPr>
            <p:spPr>
              <a:xfrm>
                <a:off x="217757" y="2205589"/>
                <a:ext cx="4154218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b="1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Baseline</a:t>
                </a:r>
                <a:r>
                  <a:rPr lang="en-GB" sz="1800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: 295 km</a:t>
                </a:r>
              </a:p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Beam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: Narrow band, ~0.6 GeV</a:t>
                </a:r>
              </a:p>
              <a:p>
                <a:r>
                  <a:rPr lang="en-GB" sz="1800" b="1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Far detector</a:t>
                </a:r>
                <a:r>
                  <a:rPr lang="en-GB" sz="1800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: Water Cherenk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ov</a:t>
                </a:r>
                <a:endParaRPr lang="en-GB" sz="1800" dirty="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Far detector mass 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(FV): 187 kt</a:t>
                </a:r>
              </a:p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:  ~3500</a:t>
                </a:r>
                <a:endParaRPr lang="en-GB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0B01289-807E-2CB3-5574-12107E6B6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757" y="2205589"/>
                <a:ext cx="4154218" cy="1477328"/>
              </a:xfrm>
              <a:prstGeom prst="rect">
                <a:avLst/>
              </a:prstGeom>
              <a:blipFill>
                <a:blip r:embed="rId6"/>
                <a:stretch>
                  <a:fillRect l="-1524" t="-1709" b="-512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DA3E5A6-FAEA-D4E2-DA13-3B28F28FF2CD}"/>
                  </a:ext>
                </a:extLst>
              </p:cNvPr>
              <p:cNvSpPr txBox="1"/>
              <p:nvPr/>
            </p:nvSpPr>
            <p:spPr>
              <a:xfrm>
                <a:off x="4696928" y="2186669"/>
                <a:ext cx="4154218" cy="147732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b="1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Baseline</a:t>
                </a:r>
                <a:r>
                  <a:rPr lang="en-GB" sz="1800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: 1200 km</a:t>
                </a:r>
              </a:p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Beam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: Wide band, ~3 GeV</a:t>
                </a:r>
              </a:p>
              <a:p>
                <a:r>
                  <a:rPr lang="en-GB" sz="1800" b="1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Far detector</a:t>
                </a:r>
                <a:r>
                  <a:rPr lang="en-GB" sz="1800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: Liquid Argon TPC</a:t>
                </a:r>
              </a:p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Far detector mass </a:t>
                </a:r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(FV): 68 kt</a:t>
                </a:r>
              </a:p>
              <a:p>
                <a:r>
                  <a:rPr lang="en-GB" b="1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Expected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GB" b="1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:  ~2500</a:t>
                </a:r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DA3E5A6-FAEA-D4E2-DA13-3B28F28FF2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6928" y="2186669"/>
                <a:ext cx="4154218" cy="1477328"/>
              </a:xfrm>
              <a:prstGeom prst="rect">
                <a:avLst/>
              </a:prstGeom>
              <a:blipFill>
                <a:blip r:embed="rId7"/>
                <a:stretch>
                  <a:fillRect l="-1220" t="-2564" b="-512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528326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35D58E-7A3A-8815-823F-CCA156C073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69" y="1636866"/>
            <a:ext cx="2324727" cy="1483542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 </a:t>
            </a:r>
            <a:r>
              <a:rPr lang="en-GB" sz="4800" err="1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</a:t>
            </a:r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 the SM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0756E2-6FB2-13A1-7780-06D3A1B97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58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DFC645-A00C-1ECD-7519-CD55B50937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49"/>
          <a:stretch/>
        </p:blipFill>
        <p:spPr>
          <a:xfrm>
            <a:off x="2454317" y="1627841"/>
            <a:ext cx="1853642" cy="161906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12A74E9-90D9-0F98-CB89-F09221454E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5401" y="1986049"/>
            <a:ext cx="1930566" cy="15991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F97330-ED85-8625-C0E3-99EC8C4574F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6339" y="1506388"/>
            <a:ext cx="2138985" cy="21211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B6C8DB5-BBCA-2474-4D4E-3D5A1146F70E}"/>
                  </a:ext>
                </a:extLst>
              </p:cNvPr>
              <p:cNvSpPr txBox="1"/>
              <p:nvPr/>
            </p:nvSpPr>
            <p:spPr>
              <a:xfrm>
                <a:off x="5414607" y="3094013"/>
                <a:ext cx="636263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B6C8DB5-BBCA-2474-4D4E-3D5A1146F7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607" y="3094013"/>
                <a:ext cx="636263" cy="232756"/>
              </a:xfrm>
              <a:prstGeom prst="rect">
                <a:avLst/>
              </a:prstGeom>
              <a:blipFill>
                <a:blip r:embed="rId7"/>
                <a:stretch>
                  <a:fillRect l="-2857" r="-1905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FCD32DB-496E-070A-59C0-1B52EC425CD5}"/>
                  </a:ext>
                </a:extLst>
              </p:cNvPr>
              <p:cNvSpPr txBox="1"/>
              <p:nvPr/>
            </p:nvSpPr>
            <p:spPr>
              <a:xfrm>
                <a:off x="7867719" y="3112317"/>
                <a:ext cx="629338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FCD32DB-496E-070A-59C0-1B52EC425C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7719" y="3112317"/>
                <a:ext cx="629338" cy="232756"/>
              </a:xfrm>
              <a:prstGeom prst="rect">
                <a:avLst/>
              </a:prstGeom>
              <a:blipFill>
                <a:blip r:embed="rId8"/>
                <a:stretch>
                  <a:fillRect l="-3883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: Rounded Corners 12">
            <a:extLst>
              <a:ext uri="{FF2B5EF4-FFF2-40B4-BE49-F238E27FC236}">
                <a16:creationId xmlns:a16="http://schemas.microsoft.com/office/drawing/2014/main" id="{FB63D6C6-5D8D-203A-788F-D788C4C0201D}"/>
              </a:ext>
            </a:extLst>
          </p:cNvPr>
          <p:cNvSpPr/>
          <p:nvPr/>
        </p:nvSpPr>
        <p:spPr>
          <a:xfrm>
            <a:off x="4945380" y="800100"/>
            <a:ext cx="4149608" cy="2942209"/>
          </a:xfrm>
          <a:prstGeom prst="roundRect">
            <a:avLst/>
          </a:prstGeom>
          <a:noFill/>
          <a:ln w="28575">
            <a:solidFill>
              <a:srgbClr val="00206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Rounded Corners 8">
            <a:extLst>
              <a:ext uri="{FF2B5EF4-FFF2-40B4-BE49-F238E27FC236}">
                <a16:creationId xmlns:a16="http://schemas.microsoft.com/office/drawing/2014/main" id="{37FD509C-9BC0-A746-5E26-844ECA2364E8}"/>
              </a:ext>
            </a:extLst>
          </p:cNvPr>
          <p:cNvSpPr/>
          <p:nvPr/>
        </p:nvSpPr>
        <p:spPr>
          <a:xfrm>
            <a:off x="84747" y="805868"/>
            <a:ext cx="4223212" cy="293657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8B5EEB-B7E7-BF18-2179-6370E40649CB}"/>
              </a:ext>
            </a:extLst>
          </p:cNvPr>
          <p:cNvSpPr txBox="1"/>
          <p:nvPr/>
        </p:nvSpPr>
        <p:spPr>
          <a:xfrm>
            <a:off x="295570" y="907217"/>
            <a:ext cx="4785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Present</a:t>
            </a:r>
            <a:endParaRPr lang="en-CH" u="sn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CB97998-7750-4374-084C-56BB17A9CA2F}"/>
                  </a:ext>
                </a:extLst>
              </p:cNvPr>
              <p:cNvSpPr txBox="1"/>
              <p:nvPr/>
            </p:nvSpPr>
            <p:spPr>
              <a:xfrm>
                <a:off x="1494002" y="1966039"/>
                <a:ext cx="636263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CB97998-7750-4374-084C-56BB17A9C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002" y="1966039"/>
                <a:ext cx="636263" cy="232756"/>
              </a:xfrm>
              <a:prstGeom prst="rect">
                <a:avLst/>
              </a:prstGeom>
              <a:blipFill>
                <a:blip r:embed="rId7"/>
                <a:stretch>
                  <a:fillRect l="-2885" r="-2885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E6A1FA6-587F-3603-CE5C-C37A52916A56}"/>
                  </a:ext>
                </a:extLst>
              </p:cNvPr>
              <p:cNvSpPr txBox="1"/>
              <p:nvPr/>
            </p:nvSpPr>
            <p:spPr>
              <a:xfrm>
                <a:off x="2563579" y="1966039"/>
                <a:ext cx="629338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E6A1FA6-587F-3603-CE5C-C37A52916A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3579" y="1966039"/>
                <a:ext cx="629338" cy="232756"/>
              </a:xfrm>
              <a:prstGeom prst="rect">
                <a:avLst/>
              </a:prstGeom>
              <a:blipFill>
                <a:blip r:embed="rId8"/>
                <a:stretch>
                  <a:fillRect l="-3883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Arrow: Right 22">
            <a:extLst>
              <a:ext uri="{FF2B5EF4-FFF2-40B4-BE49-F238E27FC236}">
                <a16:creationId xmlns:a16="http://schemas.microsoft.com/office/drawing/2014/main" id="{20C4B14C-1F56-E5A1-B10B-E6B44965E994}"/>
              </a:ext>
            </a:extLst>
          </p:cNvPr>
          <p:cNvSpPr/>
          <p:nvPr/>
        </p:nvSpPr>
        <p:spPr>
          <a:xfrm>
            <a:off x="4450080" y="2057400"/>
            <a:ext cx="320040" cy="369332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859B06E-CD3C-96EA-2658-550BA52DDB99}"/>
              </a:ext>
            </a:extLst>
          </p:cNvPr>
          <p:cNvSpPr txBox="1"/>
          <p:nvPr/>
        </p:nvSpPr>
        <p:spPr>
          <a:xfrm>
            <a:off x="5080930" y="908889"/>
            <a:ext cx="4785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Future</a:t>
            </a:r>
            <a:endParaRPr lang="en-CH" u="sng"/>
          </a:p>
        </p:txBody>
      </p:sp>
    </p:spTree>
    <p:extLst>
      <p:ext uri="{BB962C8B-B14F-4D97-AF65-F5344CB8AC3E}">
        <p14:creationId xmlns:p14="http://schemas.microsoft.com/office/powerpoint/2010/main" val="304093428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 </a:t>
            </a:r>
            <a:r>
              <a:rPr lang="en-GB" sz="4800" err="1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</a:t>
            </a:r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 the SM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0756E2-6FB2-13A1-7780-06D3A1B97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59</a:t>
            </a:fld>
            <a:endParaRPr lang="en-GB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6C6D4CB-FCB3-A1F1-5E15-0E72F5F3A848}"/>
              </a:ext>
            </a:extLst>
          </p:cNvPr>
          <p:cNvSpPr/>
          <p:nvPr/>
        </p:nvSpPr>
        <p:spPr>
          <a:xfrm>
            <a:off x="265170" y="3775163"/>
            <a:ext cx="9059492" cy="2639020"/>
          </a:xfrm>
          <a:prstGeom prst="roundRect">
            <a:avLst/>
          </a:prstGeom>
          <a:ln>
            <a:noFill/>
          </a:ln>
        </p:spPr>
        <p:txBody>
          <a:bodyPr wrap="square" tIns="0" bIns="0">
            <a:spAutoFit/>
          </a:bodyPr>
          <a:lstStyle/>
          <a:p>
            <a:r>
              <a:rPr lang="en-GB" sz="2000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Facilities for exploring physics beyond the standard model + PMNS</a:t>
            </a:r>
          </a:p>
          <a:p>
            <a:endParaRPr lang="en-GB" sz="500" u="sng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DUNE and Hyper-K will offer a characterisation of neutrino oscillations with unprecedented precision 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(10-50 times more statistics)</a:t>
            </a: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400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bg1"/>
                </a:solidFill>
                <a:latin typeface="Century Gothic" panose="020B0502020202020204"/>
              </a:rPr>
              <a:t>Opportunities to see new physics feeding down to create deviations from PMNS behaviour (e.g. “NSIs”)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500">
              <a:solidFill>
                <a:schemeClr val="bg1"/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bg1"/>
                </a:solidFill>
                <a:latin typeface="Century Gothic" panose="020B0502020202020204"/>
              </a:rPr>
              <a:t>A complementary approach to pushing back the frontiers of particle physics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2A74E9-90D9-0F98-CB89-F09221454E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401" y="1986049"/>
            <a:ext cx="1930566" cy="15991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F97330-ED85-8625-C0E3-99EC8C4574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6339" y="1506388"/>
            <a:ext cx="2138985" cy="21211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B6C8DB5-BBCA-2474-4D4E-3D5A1146F70E}"/>
                  </a:ext>
                </a:extLst>
              </p:cNvPr>
              <p:cNvSpPr txBox="1"/>
              <p:nvPr/>
            </p:nvSpPr>
            <p:spPr>
              <a:xfrm>
                <a:off x="5414607" y="3094013"/>
                <a:ext cx="636263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B6C8DB5-BBCA-2474-4D4E-3D5A1146F7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607" y="3094013"/>
                <a:ext cx="636263" cy="232756"/>
              </a:xfrm>
              <a:prstGeom prst="rect">
                <a:avLst/>
              </a:prstGeom>
              <a:blipFill>
                <a:blip r:embed="rId5"/>
                <a:stretch>
                  <a:fillRect l="-2857" r="-1905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FCD32DB-496E-070A-59C0-1B52EC425CD5}"/>
                  </a:ext>
                </a:extLst>
              </p:cNvPr>
              <p:cNvSpPr txBox="1"/>
              <p:nvPr/>
            </p:nvSpPr>
            <p:spPr>
              <a:xfrm>
                <a:off x="7867719" y="3112317"/>
                <a:ext cx="629338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FCD32DB-496E-070A-59C0-1B52EC425C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7719" y="3112317"/>
                <a:ext cx="629338" cy="232756"/>
              </a:xfrm>
              <a:prstGeom prst="rect">
                <a:avLst/>
              </a:prstGeom>
              <a:blipFill>
                <a:blip r:embed="rId6"/>
                <a:stretch>
                  <a:fillRect l="-3883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: Rounded Corners 12">
            <a:extLst>
              <a:ext uri="{FF2B5EF4-FFF2-40B4-BE49-F238E27FC236}">
                <a16:creationId xmlns:a16="http://schemas.microsoft.com/office/drawing/2014/main" id="{FB63D6C6-5D8D-203A-788F-D788C4C0201D}"/>
              </a:ext>
            </a:extLst>
          </p:cNvPr>
          <p:cNvSpPr/>
          <p:nvPr/>
        </p:nvSpPr>
        <p:spPr>
          <a:xfrm>
            <a:off x="4945380" y="800100"/>
            <a:ext cx="4149608" cy="2942209"/>
          </a:xfrm>
          <a:prstGeom prst="roundRect">
            <a:avLst/>
          </a:prstGeom>
          <a:noFill/>
          <a:ln w="28575">
            <a:solidFill>
              <a:srgbClr val="00206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E8B5EEB-B7E7-BF18-2179-6370E40649CB}"/>
              </a:ext>
            </a:extLst>
          </p:cNvPr>
          <p:cNvSpPr txBox="1"/>
          <p:nvPr/>
        </p:nvSpPr>
        <p:spPr>
          <a:xfrm>
            <a:off x="295570" y="907217"/>
            <a:ext cx="4785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Present</a:t>
            </a:r>
            <a:endParaRPr lang="en-CH" u="sng"/>
          </a:p>
        </p:txBody>
      </p:sp>
      <p:sp>
        <p:nvSpPr>
          <p:cNvPr id="23" name="Arrow: Right 22">
            <a:extLst>
              <a:ext uri="{FF2B5EF4-FFF2-40B4-BE49-F238E27FC236}">
                <a16:creationId xmlns:a16="http://schemas.microsoft.com/office/drawing/2014/main" id="{20C4B14C-1F56-E5A1-B10B-E6B44965E994}"/>
              </a:ext>
            </a:extLst>
          </p:cNvPr>
          <p:cNvSpPr/>
          <p:nvPr/>
        </p:nvSpPr>
        <p:spPr>
          <a:xfrm>
            <a:off x="4450080" y="2057400"/>
            <a:ext cx="320040" cy="369332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859B06E-CD3C-96EA-2658-550BA52DDB99}"/>
              </a:ext>
            </a:extLst>
          </p:cNvPr>
          <p:cNvSpPr txBox="1"/>
          <p:nvPr/>
        </p:nvSpPr>
        <p:spPr>
          <a:xfrm>
            <a:off x="5080930" y="908889"/>
            <a:ext cx="4785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Future</a:t>
            </a:r>
            <a:endParaRPr lang="en-CH" u="sng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F6ACED-D8AF-D6DE-BDC6-66EEED865A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669" y="1636866"/>
            <a:ext cx="2324727" cy="148354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590F3A0-A14B-EFC1-4387-F0DFDB132DE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449"/>
          <a:stretch/>
        </p:blipFill>
        <p:spPr>
          <a:xfrm>
            <a:off x="2454317" y="1627841"/>
            <a:ext cx="1853642" cy="1619068"/>
          </a:xfrm>
          <a:prstGeom prst="rect">
            <a:avLst/>
          </a:prstGeom>
        </p:spPr>
      </p:pic>
      <p:sp>
        <p:nvSpPr>
          <p:cNvPr id="12" name="Rectangle: Rounded Corners 8">
            <a:extLst>
              <a:ext uri="{FF2B5EF4-FFF2-40B4-BE49-F238E27FC236}">
                <a16:creationId xmlns:a16="http://schemas.microsoft.com/office/drawing/2014/main" id="{254BFEDF-B918-A91A-89DB-DB1824B9C30C}"/>
              </a:ext>
            </a:extLst>
          </p:cNvPr>
          <p:cNvSpPr/>
          <p:nvPr/>
        </p:nvSpPr>
        <p:spPr>
          <a:xfrm>
            <a:off x="84747" y="805868"/>
            <a:ext cx="4223212" cy="293657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150D2D8-341C-6651-164A-B47C66E3C91A}"/>
                  </a:ext>
                </a:extLst>
              </p:cNvPr>
              <p:cNvSpPr txBox="1"/>
              <p:nvPr/>
            </p:nvSpPr>
            <p:spPr>
              <a:xfrm>
                <a:off x="1494002" y="1966039"/>
                <a:ext cx="636263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150D2D8-341C-6651-164A-B47C66E3C9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002" y="1966039"/>
                <a:ext cx="636263" cy="232756"/>
              </a:xfrm>
              <a:prstGeom prst="rect">
                <a:avLst/>
              </a:prstGeom>
              <a:blipFill>
                <a:blip r:embed="rId5"/>
                <a:stretch>
                  <a:fillRect l="-2885" r="-2885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FBAC25-DE73-D84A-2121-B33CFCAF67E4}"/>
                  </a:ext>
                </a:extLst>
              </p:cNvPr>
              <p:cNvSpPr txBox="1"/>
              <p:nvPr/>
            </p:nvSpPr>
            <p:spPr>
              <a:xfrm>
                <a:off x="2563579" y="1966039"/>
                <a:ext cx="629338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CFBAC25-DE73-D84A-2121-B33CFCAF67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3579" y="1966039"/>
                <a:ext cx="629338" cy="232756"/>
              </a:xfrm>
              <a:prstGeom prst="rect">
                <a:avLst/>
              </a:prstGeom>
              <a:blipFill>
                <a:blip r:embed="rId6"/>
                <a:stretch>
                  <a:fillRect l="-3883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5114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827583" y="1924791"/>
            <a:ext cx="7842395" cy="1453953"/>
          </a:xfrm>
          <a:prstGeom prst="roundRect">
            <a:avLst>
              <a:gd name="adj" fmla="val 6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793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Neutrinos: a desperate remedy </a:t>
            </a:r>
          </a:p>
        </p:txBody>
      </p:sp>
      <p:pic>
        <p:nvPicPr>
          <p:cNvPr id="4098" name="Picture 2" descr="Wolfgang Pauli - Alchetron, The Free Social Encyclopedi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4"/>
          <a:stretch/>
        </p:blipFill>
        <p:spPr bwMode="auto">
          <a:xfrm>
            <a:off x="7346952" y="4424047"/>
            <a:ext cx="1508723" cy="188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7533" y="3609443"/>
            <a:ext cx="1827560" cy="10278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856060" y="1918179"/>
                <a:ext cx="7813919" cy="14773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/>
                  <a:t>“Dear Radioactive Ladies and Gentlemen, …  I have hit upon a desperate remedy to save the law of conservation of energy. Namely, the possibility that there could exist … [light] electrically neutral particles. The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/>
                  <a:t>spectrum would then become understandable by the assumption that [these are] emitted in addition to the electron” </a:t>
                </a:r>
                <a:r>
                  <a:rPr lang="en-GB" i="1"/>
                  <a:t>Wolfgang Pauli</a:t>
                </a:r>
                <a:endParaRPr lang="en-GB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060" y="1918179"/>
                <a:ext cx="7813919" cy="1477328"/>
              </a:xfrm>
              <a:prstGeom prst="rect">
                <a:avLst/>
              </a:prstGeom>
              <a:blipFill>
                <a:blip r:embed="rId5"/>
                <a:stretch>
                  <a:fillRect l="-624" t="-2479" r="-468" b="-57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2" descr="https://upload.wikimedia.org/wikipedia/commons/thumb/a/aa/Beta-minus_Decay.svg/1024px-Beta-minus_Decay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6" y="3691865"/>
            <a:ext cx="4037363" cy="274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65075" y="924046"/>
            <a:ext cx="8850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Pauli writes a letter to colleagues attending a conference in </a:t>
            </a:r>
            <a:r>
              <a:rPr lang="en-GB" sz="2400" err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Tübingen</a:t>
            </a: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 proposing a “solution”: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A6AC79-B041-DACC-16BF-397418B0A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33554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 </a:t>
            </a:r>
            <a:r>
              <a:rPr lang="en-GB" sz="4800" err="1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</a:t>
            </a:r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 the SM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BC163BE-C376-B9B9-393B-7745E5D1FC74}"/>
              </a:ext>
            </a:extLst>
          </p:cNvPr>
          <p:cNvSpPr/>
          <p:nvPr/>
        </p:nvSpPr>
        <p:spPr>
          <a:xfrm>
            <a:off x="265170" y="3775163"/>
            <a:ext cx="9059492" cy="2639020"/>
          </a:xfrm>
          <a:prstGeom prst="roundRect">
            <a:avLst/>
          </a:prstGeom>
          <a:ln>
            <a:noFill/>
          </a:ln>
        </p:spPr>
        <p:txBody>
          <a:bodyPr wrap="square" tIns="0" bIns="0">
            <a:spAutoFit/>
          </a:bodyPr>
          <a:lstStyle/>
          <a:p>
            <a:r>
              <a:rPr lang="en-GB" sz="2000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Facilities for exploring physics beyond the standard model + PMNS</a:t>
            </a:r>
          </a:p>
          <a:p>
            <a:endParaRPr lang="en-GB" sz="500" u="sng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DUNE and Hyper-K will offer a characterisation of neutrino oscillations with unprecedented precision 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(10-50 times more statistics)</a:t>
            </a: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400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latin typeface="Century Gothic" panose="020B0502020202020204"/>
              </a:rPr>
              <a:t>Opportunities to see new physics feeding down to create deviations from PMNS behaviour (e.g. “NSIs”)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500"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bg1"/>
                </a:solidFill>
                <a:latin typeface="Century Gothic" panose="020B0502020202020204"/>
              </a:rPr>
              <a:t>A complementary approach to pushing back the frontiers of particle physics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E5167B-1CF1-ECF4-27F0-13EF32E02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60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58F087-5BFC-5137-2683-E577F7C6FC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5401" y="1986049"/>
            <a:ext cx="1930566" cy="159912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36DCF5-02BE-9270-3051-88094EE32D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6339" y="1506388"/>
            <a:ext cx="2138985" cy="21211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E234B94-565C-A2BE-5A92-CD049926A401}"/>
                  </a:ext>
                </a:extLst>
              </p:cNvPr>
              <p:cNvSpPr txBox="1"/>
              <p:nvPr/>
            </p:nvSpPr>
            <p:spPr>
              <a:xfrm>
                <a:off x="5414607" y="3094013"/>
                <a:ext cx="636263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E234B94-565C-A2BE-5A92-CD049926A4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4607" y="3094013"/>
                <a:ext cx="636263" cy="232756"/>
              </a:xfrm>
              <a:prstGeom prst="rect">
                <a:avLst/>
              </a:prstGeom>
              <a:blipFill>
                <a:blip r:embed="rId5"/>
                <a:stretch>
                  <a:fillRect l="-2857" r="-1905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5CF31B0-99D6-AE40-C9A8-D6C329572306}"/>
                  </a:ext>
                </a:extLst>
              </p:cNvPr>
              <p:cNvSpPr txBox="1"/>
              <p:nvPr/>
            </p:nvSpPr>
            <p:spPr>
              <a:xfrm>
                <a:off x="7867719" y="3112317"/>
                <a:ext cx="629338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75CF31B0-99D6-AE40-C9A8-D6C3295723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7719" y="3112317"/>
                <a:ext cx="629338" cy="232756"/>
              </a:xfrm>
              <a:prstGeom prst="rect">
                <a:avLst/>
              </a:prstGeom>
              <a:blipFill>
                <a:blip r:embed="rId6"/>
                <a:stretch>
                  <a:fillRect l="-3883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: Rounded Corners 12">
            <a:extLst>
              <a:ext uri="{FF2B5EF4-FFF2-40B4-BE49-F238E27FC236}">
                <a16:creationId xmlns:a16="http://schemas.microsoft.com/office/drawing/2014/main" id="{13C686B4-18C7-6D6C-0AD9-B02C1156AFB1}"/>
              </a:ext>
            </a:extLst>
          </p:cNvPr>
          <p:cNvSpPr/>
          <p:nvPr/>
        </p:nvSpPr>
        <p:spPr>
          <a:xfrm>
            <a:off x="4945380" y="800100"/>
            <a:ext cx="4149608" cy="2942209"/>
          </a:xfrm>
          <a:prstGeom prst="roundRect">
            <a:avLst/>
          </a:prstGeom>
          <a:noFill/>
          <a:ln w="28575">
            <a:solidFill>
              <a:srgbClr val="00206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4FDF3C-3118-0C9E-611C-8F6C90CB0DE2}"/>
              </a:ext>
            </a:extLst>
          </p:cNvPr>
          <p:cNvSpPr txBox="1"/>
          <p:nvPr/>
        </p:nvSpPr>
        <p:spPr>
          <a:xfrm>
            <a:off x="295570" y="907217"/>
            <a:ext cx="4785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Present</a:t>
            </a:r>
            <a:endParaRPr lang="en-CH" u="sng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844B9B27-611A-44FA-750D-6C1D05061BA9}"/>
              </a:ext>
            </a:extLst>
          </p:cNvPr>
          <p:cNvSpPr/>
          <p:nvPr/>
        </p:nvSpPr>
        <p:spPr>
          <a:xfrm>
            <a:off x="4450080" y="2057400"/>
            <a:ext cx="320040" cy="369332"/>
          </a:xfrm>
          <a:prstGeom prst="right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8EFB0B9-08B7-0F05-2CAC-4C81492D920C}"/>
              </a:ext>
            </a:extLst>
          </p:cNvPr>
          <p:cNvSpPr txBox="1"/>
          <p:nvPr/>
        </p:nvSpPr>
        <p:spPr>
          <a:xfrm>
            <a:off x="5080930" y="908889"/>
            <a:ext cx="4785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Future</a:t>
            </a:r>
            <a:endParaRPr lang="en-CH" u="sng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852A74-C9B4-A70D-103D-4384C44D72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669" y="1636866"/>
            <a:ext cx="2324727" cy="14835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F3347B-D727-868A-6772-FC0F89E0FC7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449"/>
          <a:stretch/>
        </p:blipFill>
        <p:spPr>
          <a:xfrm>
            <a:off x="2454317" y="1627841"/>
            <a:ext cx="1853642" cy="1619068"/>
          </a:xfrm>
          <a:prstGeom prst="rect">
            <a:avLst/>
          </a:prstGeom>
        </p:spPr>
      </p:pic>
      <p:sp>
        <p:nvSpPr>
          <p:cNvPr id="11" name="Rectangle: Rounded Corners 8">
            <a:extLst>
              <a:ext uri="{FF2B5EF4-FFF2-40B4-BE49-F238E27FC236}">
                <a16:creationId xmlns:a16="http://schemas.microsoft.com/office/drawing/2014/main" id="{20CFD320-E307-0958-88B2-B2C772DD6312}"/>
              </a:ext>
            </a:extLst>
          </p:cNvPr>
          <p:cNvSpPr/>
          <p:nvPr/>
        </p:nvSpPr>
        <p:spPr>
          <a:xfrm>
            <a:off x="84747" y="805868"/>
            <a:ext cx="4223212" cy="293657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5051A6-5D02-C4F0-5974-D2A55279DFE5}"/>
                  </a:ext>
                </a:extLst>
              </p:cNvPr>
              <p:cNvSpPr txBox="1"/>
              <p:nvPr/>
            </p:nvSpPr>
            <p:spPr>
              <a:xfrm>
                <a:off x="1494002" y="1966039"/>
                <a:ext cx="636263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D5051A6-5D02-C4F0-5974-D2A55279D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002" y="1966039"/>
                <a:ext cx="636263" cy="232756"/>
              </a:xfrm>
              <a:prstGeom prst="rect">
                <a:avLst/>
              </a:prstGeom>
              <a:blipFill>
                <a:blip r:embed="rId5"/>
                <a:stretch>
                  <a:fillRect l="-2885" r="-2885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482B3D4-F745-34C2-262C-C52CAFFF3149}"/>
                  </a:ext>
                </a:extLst>
              </p:cNvPr>
              <p:cNvSpPr txBox="1"/>
              <p:nvPr/>
            </p:nvSpPr>
            <p:spPr>
              <a:xfrm>
                <a:off x="2563579" y="1966039"/>
                <a:ext cx="629338" cy="23275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CH" sz="140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482B3D4-F745-34C2-262C-C52CAFFF31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3579" y="1966039"/>
                <a:ext cx="629338" cy="232756"/>
              </a:xfrm>
              <a:prstGeom prst="rect">
                <a:avLst/>
              </a:prstGeom>
              <a:blipFill>
                <a:blip r:embed="rId6"/>
                <a:stretch>
                  <a:fillRect l="-3883" b="-184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013134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E245B7F-1F8B-E2D7-4E21-7E65DFC09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" y="1009312"/>
            <a:ext cx="3216827" cy="2589775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 </a:t>
            </a:r>
            <a:r>
              <a:rPr lang="en-GB" sz="4800" err="1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</a:t>
            </a:r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 the SM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BC163BE-C376-B9B9-393B-7745E5D1FC74}"/>
              </a:ext>
            </a:extLst>
          </p:cNvPr>
          <p:cNvSpPr/>
          <p:nvPr/>
        </p:nvSpPr>
        <p:spPr>
          <a:xfrm>
            <a:off x="265170" y="3775163"/>
            <a:ext cx="9059492" cy="2639020"/>
          </a:xfrm>
          <a:prstGeom prst="roundRect">
            <a:avLst/>
          </a:prstGeom>
          <a:ln>
            <a:noFill/>
          </a:ln>
        </p:spPr>
        <p:txBody>
          <a:bodyPr wrap="square" tIns="0" bIns="0">
            <a:spAutoFit/>
          </a:bodyPr>
          <a:lstStyle/>
          <a:p>
            <a:r>
              <a:rPr lang="en-GB" sz="2000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Facilities for exploring physics beyond the standard model + PMNS</a:t>
            </a:r>
          </a:p>
          <a:p>
            <a:endParaRPr lang="en-GB" sz="500" u="sng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DUNE and Hyper-K will offer a characterisation of neutrino oscillations with unprecedented precision 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(10-50 times more statistics)</a:t>
            </a: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400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latin typeface="Century Gothic" panose="020B0502020202020204"/>
              </a:rPr>
              <a:t>Opportunities to see new physics feeding down to create deviations from PMNS behaviour (e.g. “NSIs”)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500"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>
                <a:latin typeface="Century Gothic" panose="020B0502020202020204"/>
              </a:rPr>
              <a:t>Physics Beyond PMNS: a complementary approach to pushing back the frontiers of particle physics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E5167B-1CF1-ECF4-27F0-13EF32E02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61</a:t>
            </a:fld>
            <a:endParaRPr lang="en-GB"/>
          </a:p>
        </p:txBody>
      </p:sp>
      <p:sp>
        <p:nvSpPr>
          <p:cNvPr id="23" name="Rectangle: Rounded Corners 8">
            <a:extLst>
              <a:ext uri="{FF2B5EF4-FFF2-40B4-BE49-F238E27FC236}">
                <a16:creationId xmlns:a16="http://schemas.microsoft.com/office/drawing/2014/main" id="{95C2C6FB-3825-D7B0-06C9-9E3265ACF568}"/>
              </a:ext>
            </a:extLst>
          </p:cNvPr>
          <p:cNvSpPr/>
          <p:nvPr/>
        </p:nvSpPr>
        <p:spPr>
          <a:xfrm>
            <a:off x="84746" y="805868"/>
            <a:ext cx="8952574" cy="293657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1EDA90-C77B-9309-F9A8-1980CB5AFC67}"/>
              </a:ext>
            </a:extLst>
          </p:cNvPr>
          <p:cNvSpPr txBox="1"/>
          <p:nvPr/>
        </p:nvSpPr>
        <p:spPr>
          <a:xfrm>
            <a:off x="716280" y="854450"/>
            <a:ext cx="17830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hlinkClick r:id="rId4"/>
              </a:rPr>
              <a:t>Talk from João Coelho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409628905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E245B7F-1F8B-E2D7-4E21-7E65DFC09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" y="1009312"/>
            <a:ext cx="3216827" cy="2589775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 </a:t>
            </a:r>
            <a:r>
              <a:rPr lang="en-GB" sz="4800" err="1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</a:t>
            </a:r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 the SM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BC163BE-C376-B9B9-393B-7745E5D1FC74}"/>
              </a:ext>
            </a:extLst>
          </p:cNvPr>
          <p:cNvSpPr/>
          <p:nvPr/>
        </p:nvSpPr>
        <p:spPr>
          <a:xfrm>
            <a:off x="265170" y="3775163"/>
            <a:ext cx="9059492" cy="2639020"/>
          </a:xfrm>
          <a:prstGeom prst="roundRect">
            <a:avLst/>
          </a:prstGeom>
          <a:ln>
            <a:noFill/>
          </a:ln>
        </p:spPr>
        <p:txBody>
          <a:bodyPr wrap="square" tIns="0" bIns="0">
            <a:spAutoFit/>
          </a:bodyPr>
          <a:lstStyle/>
          <a:p>
            <a:r>
              <a:rPr lang="en-GB" sz="2000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Facilities for exploring physics beyond the standard model + PMNS</a:t>
            </a:r>
          </a:p>
          <a:p>
            <a:endParaRPr lang="en-GB" sz="500" u="sng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DUNE and Hyper-K will offer a characterisation of neutrino oscillations with unprecedented precision 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(10-50 times more statistics)</a:t>
            </a: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400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latin typeface="Century Gothic" panose="020B0502020202020204"/>
              </a:rPr>
              <a:t>Opportunities to see new physics feeding down to create deviations from PMNS behaviour (e.g. “NSIs”)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500"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>
                <a:latin typeface="Century Gothic" panose="020B0502020202020204"/>
              </a:rPr>
              <a:t>Physics Beyond PMNS: a complementary approach to pushing back the frontiers of particle physics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E5167B-1CF1-ECF4-27F0-13EF32E02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62</a:t>
            </a:fld>
            <a:endParaRPr lang="en-GB"/>
          </a:p>
        </p:txBody>
      </p:sp>
      <p:sp>
        <p:nvSpPr>
          <p:cNvPr id="23" name="Rectangle: Rounded Corners 8">
            <a:extLst>
              <a:ext uri="{FF2B5EF4-FFF2-40B4-BE49-F238E27FC236}">
                <a16:creationId xmlns:a16="http://schemas.microsoft.com/office/drawing/2014/main" id="{95C2C6FB-3825-D7B0-06C9-9E3265ACF568}"/>
              </a:ext>
            </a:extLst>
          </p:cNvPr>
          <p:cNvSpPr/>
          <p:nvPr/>
        </p:nvSpPr>
        <p:spPr>
          <a:xfrm>
            <a:off x="84746" y="805868"/>
            <a:ext cx="8952574" cy="293657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1EDA90-C77B-9309-F9A8-1980CB5AFC67}"/>
              </a:ext>
            </a:extLst>
          </p:cNvPr>
          <p:cNvSpPr txBox="1"/>
          <p:nvPr/>
        </p:nvSpPr>
        <p:spPr>
          <a:xfrm>
            <a:off x="716280" y="854450"/>
            <a:ext cx="17830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hlinkClick r:id="rId4"/>
              </a:rPr>
              <a:t>Talk from João Coelho</a:t>
            </a:r>
            <a:endParaRPr lang="en-GB" sz="120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BB1C871-F0C6-7F91-D046-3A71600BD6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2757" y="1064252"/>
            <a:ext cx="2570116" cy="24409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3DFD42B-B63B-4934-4C4B-05A3B7E92EB7}"/>
              </a:ext>
            </a:extLst>
          </p:cNvPr>
          <p:cNvSpPr txBox="1"/>
          <p:nvPr/>
        </p:nvSpPr>
        <p:spPr>
          <a:xfrm>
            <a:off x="4480562" y="923540"/>
            <a:ext cx="163062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>
                <a:solidFill>
                  <a:srgbClr val="000000"/>
                </a:solidFill>
                <a:effectLst/>
                <a:latin typeface="Lucida Grande"/>
                <a:hlinkClick r:id="rId6"/>
              </a:rPr>
              <a:t>JHEP12 (2020) 068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205340867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E245B7F-1F8B-E2D7-4E21-7E65DFC099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" y="1009312"/>
            <a:ext cx="3216827" cy="2589775"/>
          </a:xfrm>
          <a:prstGeom prst="rect">
            <a:avLst/>
          </a:prstGeom>
        </p:spPr>
      </p:pic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5496" y="0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 </a:t>
            </a:r>
            <a:r>
              <a:rPr lang="en-GB" sz="4800" err="1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beyond</a:t>
            </a:r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 the SM</a:t>
            </a:r>
            <a:endParaRPr lang="en-GB" sz="4000">
              <a:solidFill>
                <a:schemeClr val="accent2">
                  <a:lumMod val="50000"/>
                </a:schemeClr>
              </a:solidFill>
              <a:latin typeface="Century Gothic" panose="020B0502020202020204"/>
              <a:cs typeface="Aharoni" panose="02010803020104030203" pitchFamily="2" charset="-79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9BC163BE-C376-B9B9-393B-7745E5D1FC74}"/>
              </a:ext>
            </a:extLst>
          </p:cNvPr>
          <p:cNvSpPr/>
          <p:nvPr/>
        </p:nvSpPr>
        <p:spPr>
          <a:xfrm>
            <a:off x="265170" y="3775163"/>
            <a:ext cx="9059492" cy="2639020"/>
          </a:xfrm>
          <a:prstGeom prst="roundRect">
            <a:avLst/>
          </a:prstGeom>
          <a:ln>
            <a:noFill/>
          </a:ln>
        </p:spPr>
        <p:txBody>
          <a:bodyPr wrap="square" tIns="0" bIns="0">
            <a:spAutoFit/>
          </a:bodyPr>
          <a:lstStyle/>
          <a:p>
            <a:r>
              <a:rPr lang="en-GB" sz="2000" u="sng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Facilities for exploring physics beyond the standard model + PMNS</a:t>
            </a:r>
          </a:p>
          <a:p>
            <a:endParaRPr lang="en-GB" sz="500" u="sng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DUNE and Hyper-K will offer a characterisation of neutrino oscillations with unprecedented precision 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(10-50 times more statistics)</a:t>
            </a: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400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>
                <a:latin typeface="Century Gothic" panose="020B0502020202020204"/>
              </a:rPr>
              <a:t>Opportunities to see new physics feeding down to create deviations from PMNS behaviour (e.g. “NSIs”)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500">
              <a:latin typeface="Century Gothic" panose="020B050202020202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>
                <a:latin typeface="Century Gothic" panose="020B0502020202020204"/>
              </a:rPr>
              <a:t>Physics Beyond PMNS: a complementary approach to pushing back the frontiers of particle physics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E5167B-1CF1-ECF4-27F0-13EF32E02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63</a:t>
            </a:fld>
            <a:endParaRPr lang="en-GB"/>
          </a:p>
        </p:txBody>
      </p:sp>
      <p:sp>
        <p:nvSpPr>
          <p:cNvPr id="23" name="Rectangle: Rounded Corners 8">
            <a:extLst>
              <a:ext uri="{FF2B5EF4-FFF2-40B4-BE49-F238E27FC236}">
                <a16:creationId xmlns:a16="http://schemas.microsoft.com/office/drawing/2014/main" id="{95C2C6FB-3825-D7B0-06C9-9E3265ACF568}"/>
              </a:ext>
            </a:extLst>
          </p:cNvPr>
          <p:cNvSpPr/>
          <p:nvPr/>
        </p:nvSpPr>
        <p:spPr>
          <a:xfrm>
            <a:off x="84746" y="805868"/>
            <a:ext cx="8952574" cy="2936570"/>
          </a:xfrm>
          <a:prstGeom prst="roundRect">
            <a:avLst/>
          </a:prstGeom>
          <a:noFill/>
          <a:ln w="28575">
            <a:solidFill>
              <a:srgbClr val="0070C0"/>
            </a:solidFill>
            <a:prstDash val="solid"/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F1EDA90-C77B-9309-F9A8-1980CB5AFC67}"/>
              </a:ext>
            </a:extLst>
          </p:cNvPr>
          <p:cNvSpPr txBox="1"/>
          <p:nvPr/>
        </p:nvSpPr>
        <p:spPr>
          <a:xfrm>
            <a:off x="716280" y="854450"/>
            <a:ext cx="17830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hlinkClick r:id="rId4"/>
              </a:rPr>
              <a:t>Talk from João Coelho</a:t>
            </a:r>
            <a:endParaRPr lang="en-GB" sz="120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128D2B4-6761-CE65-B8A8-87A6C66BDE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1681" y="845771"/>
            <a:ext cx="2803360" cy="283304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8E73E46-BF7A-49A3-23BE-89B765195502}"/>
              </a:ext>
            </a:extLst>
          </p:cNvPr>
          <p:cNvSpPr txBox="1"/>
          <p:nvPr/>
        </p:nvSpPr>
        <p:spPr>
          <a:xfrm>
            <a:off x="7338060" y="1953431"/>
            <a:ext cx="15054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>
                <a:solidFill>
                  <a:srgbClr val="000000"/>
                </a:solidFill>
                <a:effectLst/>
                <a:latin typeface="Lucida Grande"/>
                <a:hlinkClick r:id="rId6"/>
              </a:rPr>
              <a:t>JHEP12 (2020) 068</a:t>
            </a:r>
            <a:endParaRPr lang="en-GB" sz="110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ABB1C871-F0C6-7F91-D046-3A71600BD6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2757" y="1064252"/>
            <a:ext cx="2570116" cy="2440948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0C60B6AB-D298-EE8F-5A9E-DE28C55694CC}"/>
              </a:ext>
            </a:extLst>
          </p:cNvPr>
          <p:cNvSpPr txBox="1"/>
          <p:nvPr/>
        </p:nvSpPr>
        <p:spPr>
          <a:xfrm>
            <a:off x="4480562" y="923540"/>
            <a:ext cx="163062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0" i="0">
                <a:solidFill>
                  <a:srgbClr val="000000"/>
                </a:solidFill>
                <a:effectLst/>
                <a:latin typeface="Lucida Grande"/>
                <a:hlinkClick r:id="rId6"/>
              </a:rPr>
              <a:t>JHEP12 (2020) 068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64922284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Current uncertainties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/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blipFill>
                <a:blip r:embed="rId3"/>
                <a:stretch>
                  <a:fillRect l="-913" r="-1826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/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blipFill>
                <a:blip r:embed="rId4"/>
                <a:stretch>
                  <a:fillRect l="-761" r="-1674" b="-26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9D0E77E0-0F8A-689F-29D1-C3FAB89FB8A0}"/>
              </a:ext>
            </a:extLst>
          </p:cNvPr>
          <p:cNvSpPr txBox="1"/>
          <p:nvPr/>
        </p:nvSpPr>
        <p:spPr>
          <a:xfrm>
            <a:off x="4572000" y="5207175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far detector</a:t>
            </a:r>
            <a:endParaRPr lang="en-GB" b="1" u="sng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2E6FA98-E4E1-9B64-83F9-9124DB862EE3}"/>
              </a:ext>
            </a:extLst>
          </p:cNvPr>
          <p:cNvSpPr txBox="1"/>
          <p:nvPr/>
        </p:nvSpPr>
        <p:spPr>
          <a:xfrm>
            <a:off x="179512" y="849320"/>
            <a:ext cx="51295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u="sng">
                <a:latin typeface="Century Gothic" panose="020B0502020202020204" pitchFamily="34" charset="0"/>
              </a:rPr>
              <a:t>Current long-baseline experiments</a:t>
            </a:r>
            <a:endParaRPr lang="en-GB" sz="2000" b="1" u="sng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95EBF5D-6529-4182-11B0-D6BA8213CA26}"/>
              </a:ext>
            </a:extLst>
          </p:cNvPr>
          <p:cNvSpPr txBox="1"/>
          <p:nvPr/>
        </p:nvSpPr>
        <p:spPr>
          <a:xfrm>
            <a:off x="5206145" y="880098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Current systematic uncertainties</a:t>
            </a:r>
            <a:endParaRPr lang="en-GB" b="1" u="sng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6B1CA5FF-B78F-833B-C675-5317CE0A407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442253" y="1606968"/>
              <a:ext cx="2971697" cy="11125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954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i="1"/>
                            <a:t>Source</a:t>
                          </a:r>
                          <a:r>
                            <a:rPr lang="en-GB" sz="1800" i="1" baseline="0"/>
                            <a:t> (         )</a:t>
                          </a:r>
                          <a:r>
                            <a:rPr lang="en-GB" sz="1800" i="1"/>
                            <a:t>         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800" i="1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GB" sz="180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8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Total Syst.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5.2%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6B1CA5FF-B78F-833B-C675-5317CE0A407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442253" y="1606968"/>
              <a:ext cx="2971697" cy="11125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954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i="1"/>
                            <a:t>Source</a:t>
                          </a:r>
                          <a:r>
                            <a:rPr lang="en-GB" sz="1800" i="1" baseline="0"/>
                            <a:t> (         )</a:t>
                          </a:r>
                          <a:r>
                            <a:rPr lang="en-GB" sz="1800" i="1"/>
                            <a:t>         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5"/>
                          <a:stretch>
                            <a:fillRect l="-203727" t="-8197" r="-621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GB" sz="180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8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Total Syst.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5.2%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C89C2F9B-4DA4-57E2-1BB0-5ADC242093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0961" y="1669027"/>
            <a:ext cx="568889" cy="2839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9814A0-500B-42E6-0DC5-8E15BF55BF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5386" y="1510176"/>
            <a:ext cx="883959" cy="17491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234EDD5-2093-15B6-B513-2A771D792616}"/>
              </a:ext>
            </a:extLst>
          </p:cNvPr>
          <p:cNvSpPr txBox="1"/>
          <p:nvPr/>
        </p:nvSpPr>
        <p:spPr>
          <a:xfrm>
            <a:off x="194987" y="5493057"/>
            <a:ext cx="40014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>
                <a:latin typeface="Century Gothic" panose="020B0502020202020204" pitchFamily="34" charset="0"/>
              </a:rPr>
              <a:t>Reconstructed events in samples at the experiment’s far detectors</a:t>
            </a:r>
            <a:endParaRPr lang="en-GB" i="1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75BF04-998D-C29E-2374-DEE6CAA36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64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91E217A-B7B8-57F5-901F-DF782C2804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76932" y="1836547"/>
            <a:ext cx="1214928" cy="60641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28A583-0CB8-1FC2-525F-49664A0DFD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89169" y="1836547"/>
            <a:ext cx="819966" cy="5672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3D78DD-2F4B-EF3B-886A-DA375CB50E10}"/>
                  </a:ext>
                </a:extLst>
              </p:cNvPr>
              <p:cNvSpPr txBox="1"/>
              <p:nvPr/>
            </p:nvSpPr>
            <p:spPr>
              <a:xfrm>
                <a:off x="74399" y="2599938"/>
                <a:ext cx="1846559" cy="14996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b="1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Baseline</a:t>
                </a:r>
              </a:p>
              <a:p>
                <a:endParaRPr lang="en-GB" b="1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𝑟𝑒𝑐</m:t>
                        </m:r>
                      </m:sup>
                    </m:sSubSup>
                  </m:oMath>
                </a14:m>
                <a:r>
                  <a:rPr lang="en-GB" b="1"/>
                  <a:t> 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(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-mode)</a:t>
                </a:r>
                <a:endParaRPr lang="en-GB" b="1"/>
              </a:p>
              <a:p>
                <a:endParaRPr lang="en-GB" b="1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𝑟𝑒𝑐</m:t>
                          </m:r>
                        </m:sup>
                      </m:sSubSup>
                      <m:r>
                        <m:rPr>
                          <m:nor/>
                        </m:rPr>
                        <a:rPr lang="en-GB" b="1" dirty="0"/>
                        <m:t> 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(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−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mode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)</m:t>
                      </m:r>
                    </m:oMath>
                  </m:oMathPara>
                </a14:m>
                <a:endParaRPr lang="en-GB" b="1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F3D78DD-2F4B-EF3B-886A-DA375CB50E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9" y="2599938"/>
                <a:ext cx="1846559" cy="1499641"/>
              </a:xfrm>
              <a:prstGeom prst="rect">
                <a:avLst/>
              </a:prstGeom>
              <a:blipFill>
                <a:blip r:embed="rId9"/>
                <a:stretch>
                  <a:fillRect l="-2640" t="-2024" b="-1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468564D-865A-1846-BEE8-F1DE3BB7A04F}"/>
              </a:ext>
            </a:extLst>
          </p:cNvPr>
          <p:cNvSpPr txBox="1"/>
          <p:nvPr/>
        </p:nvSpPr>
        <p:spPr>
          <a:xfrm>
            <a:off x="1920958" y="2599938"/>
            <a:ext cx="159691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295 km</a:t>
            </a:r>
          </a:p>
          <a:p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>
                <a:latin typeface="Century Gothic" panose="020B0502020202020204" pitchFamily="34" charset="0"/>
              </a:rPr>
              <a:t>318</a:t>
            </a:r>
          </a:p>
          <a:p>
            <a:endParaRPr lang="en-GB">
              <a:latin typeface="Century Gothic" panose="020B0502020202020204" pitchFamily="34" charset="0"/>
            </a:endParaRPr>
          </a:p>
          <a:p>
            <a:r>
              <a:rPr lang="en-GB">
                <a:latin typeface="Century Gothic" panose="020B0502020202020204" pitchFamily="34" charset="0"/>
              </a:rPr>
              <a:t>94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ABAB38-994C-A63C-0741-C3E4775C5B39}"/>
              </a:ext>
            </a:extLst>
          </p:cNvPr>
          <p:cNvSpPr txBox="1"/>
          <p:nvPr/>
        </p:nvSpPr>
        <p:spPr>
          <a:xfrm>
            <a:off x="3282212" y="2599938"/>
            <a:ext cx="11455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800 km</a:t>
            </a:r>
          </a:p>
          <a:p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>
                <a:latin typeface="Century Gothic" panose="020B0502020202020204" pitchFamily="34" charset="0"/>
              </a:rPr>
              <a:t>211</a:t>
            </a:r>
          </a:p>
          <a:p>
            <a:endParaRPr lang="en-GB">
              <a:latin typeface="Century Gothic" panose="020B0502020202020204" pitchFamily="34" charset="0"/>
            </a:endParaRPr>
          </a:p>
          <a:p>
            <a:r>
              <a:rPr lang="en-GB">
                <a:latin typeface="Century Gothic" panose="020B0502020202020204" pitchFamily="34" charset="0"/>
              </a:rPr>
              <a:t>82</a:t>
            </a:r>
          </a:p>
        </p:txBody>
      </p:sp>
    </p:spTree>
    <p:extLst>
      <p:ext uri="{BB962C8B-B14F-4D97-AF65-F5344CB8AC3E}">
        <p14:creationId xmlns:p14="http://schemas.microsoft.com/office/powerpoint/2010/main" val="647936960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Future uncertainties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/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blipFill>
                <a:blip r:embed="rId3"/>
                <a:stretch>
                  <a:fillRect l="-913" r="-1826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/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blipFill>
                <a:blip r:embed="rId4"/>
                <a:stretch>
                  <a:fillRect l="-761" r="-1674" b="-26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9D0E77E0-0F8A-689F-29D1-C3FAB89FB8A0}"/>
              </a:ext>
            </a:extLst>
          </p:cNvPr>
          <p:cNvSpPr txBox="1"/>
          <p:nvPr/>
        </p:nvSpPr>
        <p:spPr>
          <a:xfrm>
            <a:off x="4572000" y="5207175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far detector</a:t>
            </a:r>
            <a:endParaRPr lang="en-GB" b="1" u="sng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2E6FA98-E4E1-9B64-83F9-9124DB862EE3}"/>
              </a:ext>
            </a:extLst>
          </p:cNvPr>
          <p:cNvSpPr txBox="1"/>
          <p:nvPr/>
        </p:nvSpPr>
        <p:spPr>
          <a:xfrm>
            <a:off x="179512" y="849320"/>
            <a:ext cx="51295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u="sng">
                <a:latin typeface="Century Gothic" panose="020B0502020202020204" pitchFamily="34" charset="0"/>
              </a:rPr>
              <a:t>Future long-baseline experiments</a:t>
            </a:r>
            <a:endParaRPr lang="en-GB" sz="2000" b="1" u="sng"/>
          </a:p>
        </p:txBody>
      </p:sp>
      <p:pic>
        <p:nvPicPr>
          <p:cNvPr id="4098" name="Picture 2" descr="Hyper-Kamiokande (@HyperKamiokande) / Twitter">
            <a:extLst>
              <a:ext uri="{FF2B5EF4-FFF2-40B4-BE49-F238E27FC236}">
                <a16:creationId xmlns:a16="http://schemas.microsoft.com/office/drawing/2014/main" id="{36E80140-B94A-BEB8-B8DA-D19BE5B86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55814"/>
            <a:ext cx="619690" cy="61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UNE | Neutrino">
            <a:extLst>
              <a:ext uri="{FF2B5EF4-FFF2-40B4-BE49-F238E27FC236}">
                <a16:creationId xmlns:a16="http://schemas.microsoft.com/office/drawing/2014/main" id="{9A688DED-FCF2-9D14-F104-7C11E3B014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536"/>
          <a:stretch/>
        </p:blipFill>
        <p:spPr bwMode="auto">
          <a:xfrm>
            <a:off x="3201579" y="1813911"/>
            <a:ext cx="1306769" cy="56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C7C38C-26C7-D338-9AF2-2F7834046770}"/>
                  </a:ext>
                </a:extLst>
              </p:cNvPr>
              <p:cNvSpPr txBox="1"/>
              <p:nvPr/>
            </p:nvSpPr>
            <p:spPr>
              <a:xfrm>
                <a:off x="74399" y="2599938"/>
                <a:ext cx="1846559" cy="14996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b="1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Baseline</a:t>
                </a:r>
              </a:p>
              <a:p>
                <a:endParaRPr lang="en-GB" b="1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𝑟𝑒𝑐</m:t>
                        </m:r>
                      </m:sup>
                    </m:sSubSup>
                  </m:oMath>
                </a14:m>
                <a:r>
                  <a:rPr lang="en-GB" b="1"/>
                  <a:t> 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(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-mode)</a:t>
                </a:r>
                <a:endParaRPr lang="en-GB" b="1"/>
              </a:p>
              <a:p>
                <a:endParaRPr lang="en-GB" b="1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𝑟𝑒𝑐</m:t>
                          </m:r>
                        </m:sup>
                      </m:sSubSup>
                      <m:r>
                        <m:rPr>
                          <m:nor/>
                        </m:rPr>
                        <a:rPr lang="en-GB" b="1" dirty="0"/>
                        <m:t> 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(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−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mode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)</m:t>
                      </m:r>
                    </m:oMath>
                  </m:oMathPara>
                </a14:m>
                <a:endParaRPr lang="en-GB" b="1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C7C38C-26C7-D338-9AF2-2F7834046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9" y="2599938"/>
                <a:ext cx="1846559" cy="1499641"/>
              </a:xfrm>
              <a:prstGeom prst="rect">
                <a:avLst/>
              </a:prstGeom>
              <a:blipFill>
                <a:blip r:embed="rId7"/>
                <a:stretch>
                  <a:fillRect l="-2640" t="-2024" b="-1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239A204-EBF2-EAF2-89CE-37998FE60427}"/>
              </a:ext>
            </a:extLst>
          </p:cNvPr>
          <p:cNvSpPr txBox="1"/>
          <p:nvPr/>
        </p:nvSpPr>
        <p:spPr>
          <a:xfrm>
            <a:off x="1920958" y="2599938"/>
            <a:ext cx="159691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295 km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~9000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~2500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A59BF6-57B2-429A-0464-8701669C2C93}"/>
              </a:ext>
            </a:extLst>
          </p:cNvPr>
          <p:cNvSpPr txBox="1"/>
          <p:nvPr/>
        </p:nvSpPr>
        <p:spPr>
          <a:xfrm>
            <a:off x="3282212" y="2599938"/>
            <a:ext cx="11455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1300 km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~15000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~3500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3275AE-63B5-E7B8-5198-E48425CD0F74}"/>
              </a:ext>
            </a:extLst>
          </p:cNvPr>
          <p:cNvSpPr txBox="1"/>
          <p:nvPr/>
        </p:nvSpPr>
        <p:spPr>
          <a:xfrm>
            <a:off x="210277" y="5384454"/>
            <a:ext cx="41584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i="1" dirty="0">
                <a:latin typeface="Century Gothic" panose="020B0502020202020204" pitchFamily="34" charset="0"/>
              </a:rPr>
              <a:t>Approximate 10-year projections for reconstructed events in samples at the experiment’s far detectors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A096F5-D5F7-51A6-7FD6-D742F0A8F738}"/>
              </a:ext>
            </a:extLst>
          </p:cNvPr>
          <p:cNvSpPr txBox="1"/>
          <p:nvPr/>
        </p:nvSpPr>
        <p:spPr>
          <a:xfrm>
            <a:off x="5206145" y="880098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Current systematic uncertainties</a:t>
            </a:r>
            <a:endParaRPr lang="en-GB" b="1" u="sng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BA4BA3-CF5C-1382-4E0C-967ADC73AA05}"/>
              </a:ext>
            </a:extLst>
          </p:cNvPr>
          <p:cNvSpPr txBox="1"/>
          <p:nvPr/>
        </p:nvSpPr>
        <p:spPr>
          <a:xfrm>
            <a:off x="3210271" y="2383634"/>
            <a:ext cx="130676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>
                <a:latin typeface="Century Gothic" panose="020B0502020202020204" pitchFamily="34" charset="0"/>
              </a:rPr>
              <a:t>arXiv:2002.03005</a:t>
            </a:r>
            <a:endParaRPr lang="en-GB" sz="11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C331EC-9F45-5760-8426-173130645F7D}"/>
              </a:ext>
            </a:extLst>
          </p:cNvPr>
          <p:cNvSpPr txBox="1"/>
          <p:nvPr/>
        </p:nvSpPr>
        <p:spPr>
          <a:xfrm>
            <a:off x="1812369" y="2395378"/>
            <a:ext cx="130676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>
                <a:latin typeface="Century Gothic" panose="020B0502020202020204" pitchFamily="34" charset="0"/>
              </a:rPr>
              <a:t>arXiv:1805.04163</a:t>
            </a:r>
            <a:endParaRPr lang="en-GB" sz="11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A4A9DF-7D78-F52C-8D85-D2BC1BDA55FF}"/>
              </a:ext>
            </a:extLst>
          </p:cNvPr>
          <p:cNvSpPr txBox="1"/>
          <p:nvPr/>
        </p:nvSpPr>
        <p:spPr>
          <a:xfrm>
            <a:off x="210277" y="1309200"/>
            <a:ext cx="5274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>
                <a:latin typeface="Century Gothic" panose="020B0502020202020204" pitchFamily="34" charset="0"/>
              </a:rPr>
              <a:t>Coming 2027-2032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32FDDE-1368-462F-8342-94C1D58E3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65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6E29D47D-5CAA-B7E5-273D-C3F67889419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442253" y="1606968"/>
              <a:ext cx="2971697" cy="11125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954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i="1"/>
                            <a:t>Source</a:t>
                          </a:r>
                          <a:r>
                            <a:rPr lang="en-GB" sz="1800" i="1" baseline="0"/>
                            <a:t> (         )</a:t>
                          </a:r>
                          <a:r>
                            <a:rPr lang="en-GB" sz="1800" i="1"/>
                            <a:t>         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800" i="1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GB" sz="180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8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Total Syst.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5.2%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6E29D47D-5CAA-B7E5-273D-C3F678894193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442253" y="1606968"/>
              <a:ext cx="2971697" cy="11125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954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i="1"/>
                            <a:t>Source</a:t>
                          </a:r>
                          <a:r>
                            <a:rPr lang="en-GB" sz="1800" i="1" baseline="0"/>
                            <a:t> (         )</a:t>
                          </a:r>
                          <a:r>
                            <a:rPr lang="en-GB" sz="1800" i="1"/>
                            <a:t>         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8"/>
                          <a:stretch>
                            <a:fillRect l="-203727" t="-8197" r="-621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GB" sz="1800"/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80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Total Syst.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5.2%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641BD3AA-D5ED-B104-5CFD-C067EF0FAE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0961" y="1669027"/>
            <a:ext cx="568889" cy="28395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763170F-4408-7CA2-7167-AAA7409BC56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35386" y="1510176"/>
            <a:ext cx="883959" cy="17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94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Future uncertainties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/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blipFill>
                <a:blip r:embed="rId3"/>
                <a:stretch>
                  <a:fillRect l="-913" r="-1826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/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blipFill>
                <a:blip r:embed="rId4"/>
                <a:stretch>
                  <a:fillRect l="-761" r="-1674" b="-26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9D0E77E0-0F8A-689F-29D1-C3FAB89FB8A0}"/>
              </a:ext>
            </a:extLst>
          </p:cNvPr>
          <p:cNvSpPr txBox="1"/>
          <p:nvPr/>
        </p:nvSpPr>
        <p:spPr>
          <a:xfrm>
            <a:off x="4572000" y="5207175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far detector</a:t>
            </a:r>
            <a:endParaRPr lang="en-GB" b="1" u="sng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2E6FA98-E4E1-9B64-83F9-9124DB862EE3}"/>
              </a:ext>
            </a:extLst>
          </p:cNvPr>
          <p:cNvSpPr txBox="1"/>
          <p:nvPr/>
        </p:nvSpPr>
        <p:spPr>
          <a:xfrm>
            <a:off x="179512" y="849320"/>
            <a:ext cx="51295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u="sng">
                <a:latin typeface="Century Gothic" panose="020B0502020202020204" pitchFamily="34" charset="0"/>
              </a:rPr>
              <a:t>Future long-baseline experiments</a:t>
            </a:r>
            <a:endParaRPr lang="en-GB" sz="2000" b="1" u="sng"/>
          </a:p>
        </p:txBody>
      </p:sp>
      <p:pic>
        <p:nvPicPr>
          <p:cNvPr id="4098" name="Picture 2" descr="Hyper-Kamiokande (@HyperKamiokande) / Twitter">
            <a:extLst>
              <a:ext uri="{FF2B5EF4-FFF2-40B4-BE49-F238E27FC236}">
                <a16:creationId xmlns:a16="http://schemas.microsoft.com/office/drawing/2014/main" id="{36E80140-B94A-BEB8-B8DA-D19BE5B86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55814"/>
            <a:ext cx="619690" cy="61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UNE | Neutrino">
            <a:extLst>
              <a:ext uri="{FF2B5EF4-FFF2-40B4-BE49-F238E27FC236}">
                <a16:creationId xmlns:a16="http://schemas.microsoft.com/office/drawing/2014/main" id="{9A688DED-FCF2-9D14-F104-7C11E3B014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536"/>
          <a:stretch/>
        </p:blipFill>
        <p:spPr bwMode="auto">
          <a:xfrm>
            <a:off x="3201579" y="1813911"/>
            <a:ext cx="1306769" cy="56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C7C38C-26C7-D338-9AF2-2F7834046770}"/>
                  </a:ext>
                </a:extLst>
              </p:cNvPr>
              <p:cNvSpPr txBox="1"/>
              <p:nvPr/>
            </p:nvSpPr>
            <p:spPr>
              <a:xfrm>
                <a:off x="74399" y="2599938"/>
                <a:ext cx="1846559" cy="14996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b="1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Baseline</a:t>
                </a:r>
              </a:p>
              <a:p>
                <a:endParaRPr lang="en-GB" b="1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𝑟𝑒𝑐</m:t>
                        </m:r>
                      </m:sup>
                    </m:sSubSup>
                  </m:oMath>
                </a14:m>
                <a:r>
                  <a:rPr lang="en-GB" b="1"/>
                  <a:t> 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(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-mode)</a:t>
                </a:r>
                <a:endParaRPr lang="en-GB" b="1"/>
              </a:p>
              <a:p>
                <a:endParaRPr lang="en-GB" b="1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𝑟𝑒𝑐</m:t>
                          </m:r>
                        </m:sup>
                      </m:sSubSup>
                      <m:r>
                        <m:rPr>
                          <m:nor/>
                        </m:rPr>
                        <a:rPr lang="en-GB" b="1" dirty="0"/>
                        <m:t> 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(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−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mode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)</m:t>
                      </m:r>
                    </m:oMath>
                  </m:oMathPara>
                </a14:m>
                <a:endParaRPr lang="en-GB" b="1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DC7C38C-26C7-D338-9AF2-2F7834046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9" y="2599938"/>
                <a:ext cx="1846559" cy="1499641"/>
              </a:xfrm>
              <a:prstGeom prst="rect">
                <a:avLst/>
              </a:prstGeom>
              <a:blipFill>
                <a:blip r:embed="rId7"/>
                <a:stretch>
                  <a:fillRect l="-2640" t="-2024" b="-1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A239A204-EBF2-EAF2-89CE-37998FE60427}"/>
              </a:ext>
            </a:extLst>
          </p:cNvPr>
          <p:cNvSpPr txBox="1"/>
          <p:nvPr/>
        </p:nvSpPr>
        <p:spPr>
          <a:xfrm>
            <a:off x="1920958" y="2599938"/>
            <a:ext cx="159691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295 km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~9000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~2500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A59BF6-57B2-429A-0464-8701669C2C93}"/>
              </a:ext>
            </a:extLst>
          </p:cNvPr>
          <p:cNvSpPr txBox="1"/>
          <p:nvPr/>
        </p:nvSpPr>
        <p:spPr>
          <a:xfrm>
            <a:off x="3282212" y="2599938"/>
            <a:ext cx="11455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1300 km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~15000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~3500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3275AE-63B5-E7B8-5198-E48425CD0F74}"/>
              </a:ext>
            </a:extLst>
          </p:cNvPr>
          <p:cNvSpPr txBox="1"/>
          <p:nvPr/>
        </p:nvSpPr>
        <p:spPr>
          <a:xfrm>
            <a:off x="210277" y="5384454"/>
            <a:ext cx="41584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i="1" dirty="0">
                <a:latin typeface="Century Gothic" panose="020B0502020202020204" pitchFamily="34" charset="0"/>
              </a:rPr>
              <a:t>Approximate 10-year projections for reconstructed events in samples at the experiment’s far detectors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A096F5-D5F7-51A6-7FD6-D742F0A8F738}"/>
              </a:ext>
            </a:extLst>
          </p:cNvPr>
          <p:cNvSpPr txBox="1"/>
          <p:nvPr/>
        </p:nvSpPr>
        <p:spPr>
          <a:xfrm>
            <a:off x="5206145" y="880098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Current systematic uncertainties</a:t>
            </a:r>
            <a:endParaRPr lang="en-GB" b="1" u="sng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BA4BA3-CF5C-1382-4E0C-967ADC73AA05}"/>
              </a:ext>
            </a:extLst>
          </p:cNvPr>
          <p:cNvSpPr txBox="1"/>
          <p:nvPr/>
        </p:nvSpPr>
        <p:spPr>
          <a:xfrm>
            <a:off x="3210271" y="2383634"/>
            <a:ext cx="130676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>
                <a:latin typeface="Century Gothic" panose="020B0502020202020204" pitchFamily="34" charset="0"/>
              </a:rPr>
              <a:t>arXiv:2002.03005</a:t>
            </a:r>
            <a:endParaRPr lang="en-GB" sz="11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FC331EC-9F45-5760-8426-173130645F7D}"/>
              </a:ext>
            </a:extLst>
          </p:cNvPr>
          <p:cNvSpPr txBox="1"/>
          <p:nvPr/>
        </p:nvSpPr>
        <p:spPr>
          <a:xfrm>
            <a:off x="1812369" y="2395378"/>
            <a:ext cx="130676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>
                <a:latin typeface="Century Gothic" panose="020B0502020202020204" pitchFamily="34" charset="0"/>
              </a:rPr>
              <a:t>arXiv:1805.04163</a:t>
            </a:r>
            <a:endParaRPr lang="en-GB" sz="11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A4A9DF-7D78-F52C-8D85-D2BC1BDA55FF}"/>
              </a:ext>
            </a:extLst>
          </p:cNvPr>
          <p:cNvSpPr txBox="1"/>
          <p:nvPr/>
        </p:nvSpPr>
        <p:spPr>
          <a:xfrm>
            <a:off x="210277" y="1309200"/>
            <a:ext cx="5274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>
                <a:latin typeface="Century Gothic" panose="020B0502020202020204" pitchFamily="34" charset="0"/>
              </a:rPr>
              <a:t>Coming 2027-2032</a:t>
            </a:r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32FDDE-1368-462F-8342-94C1D58E31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66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A133FADC-708F-815B-6F35-C4AF7255865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442253" y="1606968"/>
              <a:ext cx="2971697" cy="11125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954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i="1"/>
                            <a:t>Source</a:t>
                          </a:r>
                          <a:r>
                            <a:rPr lang="en-GB" sz="1800" i="1" baseline="0"/>
                            <a:t> (         )</a:t>
                          </a:r>
                          <a:r>
                            <a:rPr lang="en-GB" sz="1800" i="1"/>
                            <a:t>         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800" i="1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/>
                            <a:t>Cross-section models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/>
                            <a:t>3.8%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Total Syst.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5.2%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A133FADC-708F-815B-6F35-C4AF7255865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442253" y="1606968"/>
              <a:ext cx="2971697" cy="11125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954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i="1"/>
                            <a:t>Source</a:t>
                          </a:r>
                          <a:r>
                            <a:rPr lang="en-GB" sz="1800" i="1" baseline="0"/>
                            <a:t> (         )</a:t>
                          </a:r>
                          <a:r>
                            <a:rPr lang="en-GB" sz="1800" i="1"/>
                            <a:t>         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8"/>
                          <a:stretch>
                            <a:fillRect l="-203727" t="-8197" r="-621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600"/>
                            <a:t>Cross-section models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/>
                            <a:t>3.8%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Total Syst.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5.2%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6" name="Picture 15">
            <a:extLst>
              <a:ext uri="{FF2B5EF4-FFF2-40B4-BE49-F238E27FC236}">
                <a16:creationId xmlns:a16="http://schemas.microsoft.com/office/drawing/2014/main" id="{16B68662-1CCB-9BB8-757D-D3EB59AE550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0961" y="1669027"/>
            <a:ext cx="568889" cy="28395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68CE15F-26D8-487E-7D41-0DEDAD9E335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35386" y="1510176"/>
            <a:ext cx="883959" cy="1749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80F88B-FAB7-FD83-5D7F-08D45E536A49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-1051"/>
          <a:stretch/>
        </p:blipFill>
        <p:spPr>
          <a:xfrm>
            <a:off x="5390335" y="2869142"/>
            <a:ext cx="3433679" cy="218837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387699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E266663A-C4CB-2F1F-7280-CF77D5AD0266}"/>
              </a:ext>
            </a:extLst>
          </p:cNvPr>
          <p:cNvSpPr txBox="1"/>
          <p:nvPr/>
        </p:nvSpPr>
        <p:spPr>
          <a:xfrm>
            <a:off x="210277" y="1309200"/>
            <a:ext cx="5274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i="1">
                <a:latin typeface="Century Gothic" panose="020B0502020202020204" pitchFamily="34" charset="0"/>
              </a:rPr>
              <a:t>Coming 2027-2032</a:t>
            </a:r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6EA759E-9BAE-4C53-54D8-4B8043C629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1051"/>
          <a:stretch/>
        </p:blipFill>
        <p:spPr>
          <a:xfrm>
            <a:off x="5390335" y="2869142"/>
            <a:ext cx="3433679" cy="218837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11" name="Picture 2" descr="Hyper-Kamiokande (@HyperKamiokande) / Twitter">
            <a:extLst>
              <a:ext uri="{FF2B5EF4-FFF2-40B4-BE49-F238E27FC236}">
                <a16:creationId xmlns:a16="http://schemas.microsoft.com/office/drawing/2014/main" id="{DE88B2B7-3DDA-F489-ABCD-AAC3C9601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55814"/>
            <a:ext cx="619690" cy="619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DUNE | Neutrino">
            <a:extLst>
              <a:ext uri="{FF2B5EF4-FFF2-40B4-BE49-F238E27FC236}">
                <a16:creationId xmlns:a16="http://schemas.microsoft.com/office/drawing/2014/main" id="{D2CE5AA0-0BB0-DB42-1682-42314B71B0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536"/>
          <a:stretch/>
        </p:blipFill>
        <p:spPr bwMode="auto">
          <a:xfrm>
            <a:off x="3201579" y="1813911"/>
            <a:ext cx="1306769" cy="561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E9E6E19-9C2C-5ED5-3B66-AE7484C99066}"/>
                  </a:ext>
                </a:extLst>
              </p:cNvPr>
              <p:cNvSpPr txBox="1"/>
              <p:nvPr/>
            </p:nvSpPr>
            <p:spPr>
              <a:xfrm>
                <a:off x="74399" y="2599938"/>
                <a:ext cx="1846559" cy="14996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800" b="1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Baseline</a:t>
                </a:r>
              </a:p>
              <a:p>
                <a:endParaRPr lang="en-GB" b="1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𝑟𝑒𝑐</m:t>
                        </m:r>
                      </m:sup>
                    </m:sSubSup>
                  </m:oMath>
                </a14:m>
                <a:r>
                  <a:rPr lang="en-GB" b="1"/>
                  <a:t> </a:t>
                </a: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(</a:t>
                </a:r>
                <a14:m>
                  <m:oMath xmlns:m="http://schemas.openxmlformats.org/officeDocument/2006/math"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-mode)</a:t>
                </a:r>
                <a:endParaRPr lang="en-GB" b="1"/>
              </a:p>
              <a:p>
                <a:endParaRPr lang="en-GB" b="1"/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𝑟𝑒𝑐</m:t>
                          </m:r>
                        </m:sup>
                      </m:sSubSup>
                      <m:r>
                        <m:rPr>
                          <m:nor/>
                        </m:rPr>
                        <a:rPr lang="en-GB" b="1" dirty="0"/>
                        <m:t> 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(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𝜈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−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mode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Century Gothic" panose="020B0502020202020204"/>
                        </a:rPr>
                        <m:t>)</m:t>
                      </m:r>
                    </m:oMath>
                  </m:oMathPara>
                </a14:m>
                <a:endParaRPr lang="en-GB" b="1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E9E6E19-9C2C-5ED5-3B66-AE7484C990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99" y="2599938"/>
                <a:ext cx="1846559" cy="1499641"/>
              </a:xfrm>
              <a:prstGeom prst="rect">
                <a:avLst/>
              </a:prstGeom>
              <a:blipFill>
                <a:blip r:embed="rId6"/>
                <a:stretch>
                  <a:fillRect l="-2640" t="-2024" b="-1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50BC2C93-AC60-FF5A-F3BF-B42423E9C816}"/>
              </a:ext>
            </a:extLst>
          </p:cNvPr>
          <p:cNvSpPr txBox="1"/>
          <p:nvPr/>
        </p:nvSpPr>
        <p:spPr>
          <a:xfrm>
            <a:off x="1920958" y="2599938"/>
            <a:ext cx="1596911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295 km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~9000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~2500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08A904-7A4C-3C6D-DEBD-ED657C1BDFCF}"/>
              </a:ext>
            </a:extLst>
          </p:cNvPr>
          <p:cNvSpPr txBox="1"/>
          <p:nvPr/>
        </p:nvSpPr>
        <p:spPr>
          <a:xfrm>
            <a:off x="3282212" y="2599938"/>
            <a:ext cx="114550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1300 km</a:t>
            </a:r>
          </a:p>
          <a:p>
            <a:endParaRPr lang="en-GB" dirty="0">
              <a:solidFill>
                <a:schemeClr val="tx2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~15000</a:t>
            </a:r>
          </a:p>
          <a:p>
            <a:endParaRPr lang="en-GB" dirty="0">
              <a:latin typeface="Century Gothic" panose="020B0502020202020204" pitchFamily="34" charset="0"/>
            </a:endParaRPr>
          </a:p>
          <a:p>
            <a:r>
              <a:rPr lang="en-GB" dirty="0">
                <a:latin typeface="Century Gothic" panose="020B0502020202020204" pitchFamily="34" charset="0"/>
              </a:rPr>
              <a:t>~3500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8657AF-53CD-2C1C-4CE1-D93D9E8AAF4D}"/>
              </a:ext>
            </a:extLst>
          </p:cNvPr>
          <p:cNvSpPr txBox="1"/>
          <p:nvPr/>
        </p:nvSpPr>
        <p:spPr>
          <a:xfrm>
            <a:off x="3210271" y="2383634"/>
            <a:ext cx="130676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>
                <a:latin typeface="Century Gothic" panose="020B0502020202020204" pitchFamily="34" charset="0"/>
              </a:rPr>
              <a:t>arXiv:2002.03005</a:t>
            </a:r>
            <a:endParaRPr lang="en-GB" sz="11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7FAABD-E38C-8D69-BDC9-C443CFF1FCD8}"/>
              </a:ext>
            </a:extLst>
          </p:cNvPr>
          <p:cNvSpPr txBox="1"/>
          <p:nvPr/>
        </p:nvSpPr>
        <p:spPr>
          <a:xfrm>
            <a:off x="1812369" y="2395378"/>
            <a:ext cx="130676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i="1">
                <a:latin typeface="Century Gothic" panose="020B0502020202020204" pitchFamily="34" charset="0"/>
              </a:rPr>
              <a:t>arXiv:1805.04163</a:t>
            </a:r>
            <a:endParaRPr lang="en-GB" sz="110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Future uncertainties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/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3C9273-3DA0-510D-7060-1B77351464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580656"/>
                <a:ext cx="4008851" cy="299313"/>
              </a:xfrm>
              <a:prstGeom prst="rect">
                <a:avLst/>
              </a:prstGeom>
              <a:blipFill>
                <a:blip r:embed="rId7"/>
                <a:stretch>
                  <a:fillRect l="-913" r="-1826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/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𝜖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A878B935-674D-DB92-9A4C-D1F191CED4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3248" y="5918677"/>
                <a:ext cx="4008851" cy="299313"/>
              </a:xfrm>
              <a:prstGeom prst="rect">
                <a:avLst/>
              </a:prstGeom>
              <a:blipFill>
                <a:blip r:embed="rId8"/>
                <a:stretch>
                  <a:fillRect l="-761" r="-1674" b="-26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9D0E77E0-0F8A-689F-29D1-C3FAB89FB8A0}"/>
              </a:ext>
            </a:extLst>
          </p:cNvPr>
          <p:cNvSpPr txBox="1"/>
          <p:nvPr/>
        </p:nvSpPr>
        <p:spPr>
          <a:xfrm>
            <a:off x="4572000" y="5207175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At the far detector</a:t>
            </a:r>
            <a:endParaRPr lang="en-GB" b="1" u="sng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2E6FA98-E4E1-9B64-83F9-9124DB862EE3}"/>
              </a:ext>
            </a:extLst>
          </p:cNvPr>
          <p:cNvSpPr txBox="1"/>
          <p:nvPr/>
        </p:nvSpPr>
        <p:spPr>
          <a:xfrm>
            <a:off x="179512" y="849320"/>
            <a:ext cx="51295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u="sng">
                <a:latin typeface="Century Gothic" panose="020B0502020202020204" pitchFamily="34" charset="0"/>
              </a:rPr>
              <a:t>Future long-baseline experiments</a:t>
            </a:r>
            <a:endParaRPr lang="en-GB" sz="2000" b="1" u="sng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3275AE-63B5-E7B8-5198-E48425CD0F74}"/>
              </a:ext>
            </a:extLst>
          </p:cNvPr>
          <p:cNvSpPr txBox="1"/>
          <p:nvPr/>
        </p:nvSpPr>
        <p:spPr>
          <a:xfrm>
            <a:off x="210277" y="5384454"/>
            <a:ext cx="41584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i="1" dirty="0">
                <a:latin typeface="Century Gothic" panose="020B0502020202020204" pitchFamily="34" charset="0"/>
              </a:rPr>
              <a:t>Approximate 10-year projections for reconstructed events in samples at the experiment’s far detectors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A096F5-D5F7-51A6-7FD6-D742F0A8F738}"/>
              </a:ext>
            </a:extLst>
          </p:cNvPr>
          <p:cNvSpPr txBox="1"/>
          <p:nvPr/>
        </p:nvSpPr>
        <p:spPr>
          <a:xfrm>
            <a:off x="5206145" y="880098"/>
            <a:ext cx="51295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u="sng">
                <a:latin typeface="Century Gothic" panose="020B0502020202020204" pitchFamily="34" charset="0"/>
              </a:rPr>
              <a:t>Current systematic uncertainties</a:t>
            </a:r>
            <a:endParaRPr lang="en-GB" b="1" u="sng"/>
          </a:p>
        </p:txBody>
      </p:sp>
      <p:sp>
        <p:nvSpPr>
          <p:cNvPr id="9" name="Rounded Rectangle 48">
            <a:extLst>
              <a:ext uri="{FF2B5EF4-FFF2-40B4-BE49-F238E27FC236}">
                <a16:creationId xmlns:a16="http://schemas.microsoft.com/office/drawing/2014/main" id="{CF7A6CB2-69D0-8539-E884-4201BEE12143}"/>
              </a:ext>
            </a:extLst>
          </p:cNvPr>
          <p:cNvSpPr/>
          <p:nvPr/>
        </p:nvSpPr>
        <p:spPr>
          <a:xfrm rot="1076495">
            <a:off x="769682" y="2502807"/>
            <a:ext cx="7239252" cy="15323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800" i="1">
                <a:latin typeface="Century Gothic" panose="020B0502020202020204" pitchFamily="34" charset="0"/>
              </a:rPr>
              <a:t>Crucial to reduce uncertainties related to neutrino interaction cross sections</a:t>
            </a:r>
          </a:p>
          <a:p>
            <a:pPr algn="ctr"/>
            <a:r>
              <a:rPr lang="en-GB" sz="2800" i="1">
                <a:latin typeface="Century Gothic" panose="020B0502020202020204" pitchFamily="34" charset="0"/>
              </a:rPr>
              <a:t>(See Laura’s lecture)</a:t>
            </a:r>
            <a:endParaRPr lang="en-GB" sz="2800" i="1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A8E07B7-88CD-B317-0DE7-0676A55E0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67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5044D3AF-8F92-5771-771E-2DD23BB6AAC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442253" y="1606968"/>
              <a:ext cx="2971697" cy="11125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954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i="1"/>
                            <a:t>Source</a:t>
                          </a:r>
                          <a:r>
                            <a:rPr lang="en-GB" sz="1800" i="1" baseline="0"/>
                            <a:t> (         )</a:t>
                          </a:r>
                          <a:r>
                            <a:rPr lang="en-GB" sz="1800" i="1"/>
                            <a:t>         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oMath>
                            </m:oMathPara>
                          </a14:m>
                          <a:endParaRPr lang="en-GB" sz="1800" i="1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Cross-section models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/>
                            <a:t>3.8%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Total Syst.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5.2%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5044D3AF-8F92-5771-771E-2DD23BB6AAC8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442253" y="1606968"/>
              <a:ext cx="2971697" cy="11125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9954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97623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i="1"/>
                            <a:t>Source</a:t>
                          </a:r>
                          <a:r>
                            <a:rPr lang="en-GB" sz="1800" i="1" baseline="0"/>
                            <a:t> (         )</a:t>
                          </a:r>
                          <a:r>
                            <a:rPr lang="en-GB" sz="1800" i="1"/>
                            <a:t>          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mpd="sng">
                          <a:noFill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9"/>
                          <a:stretch>
                            <a:fillRect l="-203727" t="-8197" r="-621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6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Cross-section models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/>
                            <a:t>3.8%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Total Syst.</a:t>
                          </a:r>
                        </a:p>
                      </a:txBody>
                      <a:tcPr>
                        <a:lnL w="12700" cmpd="sng">
                          <a:noFill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sz="1800" b="1"/>
                            <a:t>5.2%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mpd="sng">
                          <a:noFill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A79344B8-EBD5-EF3A-8BA5-38E4CE7FC47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10961" y="1669027"/>
            <a:ext cx="568889" cy="28395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F8AD21-1CFA-FCF7-7E0B-D4930A4A29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35386" y="1510176"/>
            <a:ext cx="883959" cy="174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2523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146F5E-8FE9-1386-9227-E4557F6AA1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7E753BC-529B-2B11-FEDB-53DA0E63011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AD9F585-D8C2-C91A-0B25-04C881F5DF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A8ADF8-2BD8-316D-81CB-5AA63C4D142B}"/>
              </a:ext>
            </a:extLst>
          </p:cNvPr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Summary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237580D-4211-B5F2-EF0C-C03653289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68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53BBA0-860B-12D8-A7F0-10B6970CF46B}"/>
              </a:ext>
            </a:extLst>
          </p:cNvPr>
          <p:cNvSpPr txBox="1"/>
          <p:nvPr/>
        </p:nvSpPr>
        <p:spPr>
          <a:xfrm>
            <a:off x="295086" y="1107528"/>
            <a:ext cx="799306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/>
              </a:rPr>
              <a:t>The discovery of the neutrino in 1956 solved an apparent lack of energy conservation in beta decay</a:t>
            </a:r>
          </a:p>
          <a:p>
            <a:pPr marL="354013" indent="-354013" defTabSz="2952323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200" dirty="0">
              <a:latin typeface="Century Gothic" panose="020B0502020202020204"/>
            </a:endParaRPr>
          </a:p>
          <a:p>
            <a:pPr marL="354013" indent="-354013" defTabSz="295232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/>
              </a:rPr>
              <a:t>Neutrinos have </a:t>
            </a:r>
            <a:r>
              <a:rPr lang="en-GB" sz="2000" b="1" dirty="0">
                <a:latin typeface="Century Gothic" panose="020B0502020202020204"/>
              </a:rPr>
              <a:t>tiny interaction probabilities</a:t>
            </a:r>
            <a:r>
              <a:rPr lang="en-GB" sz="2000" dirty="0">
                <a:latin typeface="Century Gothic" panose="020B0502020202020204"/>
              </a:rPr>
              <a:t>; their study requires </a:t>
            </a:r>
            <a:r>
              <a:rPr lang="en-GB" sz="2000" b="1" dirty="0">
                <a:latin typeface="Century Gothic" panose="020B0502020202020204"/>
              </a:rPr>
              <a:t>dedicated experiments </a:t>
            </a:r>
            <a:r>
              <a:rPr lang="en-GB" sz="2000" dirty="0">
                <a:latin typeface="Century Gothic" panose="020B0502020202020204"/>
              </a:rPr>
              <a:t>with </a:t>
            </a:r>
            <a:r>
              <a:rPr lang="en-GB" sz="2000" b="1" dirty="0">
                <a:latin typeface="Century Gothic" panose="020B0502020202020204"/>
              </a:rPr>
              <a:t>massive detectors</a:t>
            </a:r>
          </a:p>
          <a:p>
            <a:pPr marL="354013" indent="-354013" defTabSz="2952323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100" dirty="0">
              <a:latin typeface="Century Gothic" panose="020B0502020202020204"/>
            </a:endParaRPr>
          </a:p>
          <a:p>
            <a:pPr marL="354013" indent="-354013" defTabSz="295232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/>
              </a:rPr>
              <a:t>The discovery of neutrino oscillations shows us that </a:t>
            </a:r>
            <a:r>
              <a:rPr lang="en-GB" sz="2000" b="1" dirty="0">
                <a:latin typeface="Century Gothic" panose="020B0502020202020204"/>
              </a:rPr>
              <a:t>neutrinos have mass</a:t>
            </a:r>
            <a:r>
              <a:rPr lang="en-GB" sz="2000" dirty="0">
                <a:latin typeface="Century Gothic" panose="020B0502020202020204"/>
              </a:rPr>
              <a:t> and opens the door for </a:t>
            </a:r>
            <a:r>
              <a:rPr lang="en-GB" sz="2000" b="1" dirty="0">
                <a:latin typeface="Century Gothic" panose="020B0502020202020204"/>
              </a:rPr>
              <a:t>new physics searches</a:t>
            </a:r>
          </a:p>
          <a:p>
            <a:pPr marL="811213" lvl="1" indent="-354013" defTabSz="295232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latin typeface="Century Gothic" panose="020B0502020202020204"/>
              </a:rPr>
              <a:t>Potential </a:t>
            </a:r>
            <a:r>
              <a:rPr lang="en-GB" sz="2000" b="1" dirty="0">
                <a:latin typeface="Century Gothic" panose="020B0502020202020204"/>
              </a:rPr>
              <a:t>new source of CP-violation</a:t>
            </a:r>
            <a:r>
              <a:rPr lang="en-GB" sz="2000" dirty="0">
                <a:latin typeface="Century Gothic" panose="020B0502020202020204"/>
              </a:rPr>
              <a:t>!</a:t>
            </a:r>
          </a:p>
          <a:p>
            <a:pPr marL="811213" lvl="1" indent="-354013" defTabSz="2952323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dirty="0">
              <a:latin typeface="Century Gothic" panose="020B0502020202020204"/>
            </a:endParaRPr>
          </a:p>
          <a:p>
            <a:pPr marL="354013" marR="0" lvl="0" indent="-354013" algn="l" defTabSz="2952323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Long baseline neutrino oscillation experiments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are allowing precision measurements of neutrino oscillations</a:t>
            </a:r>
          </a:p>
          <a:p>
            <a:pPr marL="811213" lvl="1" indent="-354013" defTabSz="295232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prstClr val="black"/>
                </a:solidFill>
                <a:latin typeface="Century Gothic" panose="020B0502020202020204"/>
              </a:rPr>
              <a:t>Next-generation experiments start in the next few years</a:t>
            </a:r>
          </a:p>
          <a:p>
            <a:pPr marL="811213" lvl="1" indent="-354013" defTabSz="2952323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Exciting time for neutrino physics</a:t>
            </a:r>
          </a:p>
          <a:p>
            <a:pPr lvl="1" defTabSz="2952323">
              <a:spcBef>
                <a:spcPts val="600"/>
              </a:spcBef>
            </a:pPr>
            <a:endParaRPr lang="en-GB" sz="800" dirty="0">
              <a:latin typeface="Century Gothic" panose="020B0502020202020204"/>
            </a:endParaRPr>
          </a:p>
          <a:p>
            <a:pPr marL="811213" lvl="1" indent="-354013" defTabSz="2952323">
              <a:buFont typeface="Courier New" panose="02070309020205020404" pitchFamily="49" charset="0"/>
              <a:buChar char="o"/>
            </a:pPr>
            <a:endParaRPr lang="en-GB" dirty="0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74454315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69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1040723"/>
            <a:ext cx="905949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2952323"/>
            <a:r>
              <a:rPr lang="en-GB" sz="48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Thanks for listening!</a:t>
            </a:r>
          </a:p>
        </p:txBody>
      </p:sp>
      <p:sp>
        <p:nvSpPr>
          <p:cNvPr id="9" name="Rectangle 8"/>
          <p:cNvSpPr/>
          <p:nvPr/>
        </p:nvSpPr>
        <p:spPr>
          <a:xfrm>
            <a:off x="179512" y="5148679"/>
            <a:ext cx="53954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/>
              <a:t>“[Fermi’s theory of weak interactions] contains speculations too remote from reality to be of interest to the reader”</a:t>
            </a:r>
          </a:p>
        </p:txBody>
      </p:sp>
      <p:pic>
        <p:nvPicPr>
          <p:cNvPr id="10" name="Cover 16 April 2020.pdf" descr="Cover 16 April 2020.pdf"/>
          <p:cNvPicPr>
            <a:picLocks noChangeAspect="1"/>
          </p:cNvPicPr>
          <p:nvPr/>
        </p:nvPicPr>
        <p:blipFill rotWithShape="1">
          <a:blip r:embed="rId3"/>
          <a:srcRect b="18633"/>
          <a:stretch/>
        </p:blipFill>
        <p:spPr>
          <a:xfrm>
            <a:off x="5618733" y="3063002"/>
            <a:ext cx="2435356" cy="263266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/>
          <p:cNvSpPr/>
          <p:nvPr/>
        </p:nvSpPr>
        <p:spPr>
          <a:xfrm>
            <a:off x="1572007" y="2471077"/>
            <a:ext cx="1247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latin typeface="Century Gothic"/>
              </a:rPr>
              <a:t>c. 1930</a:t>
            </a:r>
            <a:endParaRPr lang="en-GB" sz="2400" b="1"/>
          </a:p>
        </p:txBody>
      </p:sp>
      <p:sp>
        <p:nvSpPr>
          <p:cNvPr id="12" name="Rectangle 11"/>
          <p:cNvSpPr/>
          <p:nvPr/>
        </p:nvSpPr>
        <p:spPr>
          <a:xfrm>
            <a:off x="6397829" y="2412610"/>
            <a:ext cx="8771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>
                <a:latin typeface="Century Gothic"/>
              </a:rPr>
              <a:t>2020</a:t>
            </a:r>
            <a:endParaRPr lang="en-GB" sz="2400" b="1"/>
          </a:p>
        </p:txBody>
      </p:sp>
      <p:pic>
        <p:nvPicPr>
          <p:cNvPr id="4100" name="Picture 4" descr="https://media.nature.com/full/nature-cms/uploads/ckeditor/pictures/11497/content_masthea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18986"/>
            <a:ext cx="238125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207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827583" y="1508890"/>
            <a:ext cx="7842395" cy="691426"/>
          </a:xfrm>
          <a:prstGeom prst="roundRect">
            <a:avLst>
              <a:gd name="adj" fmla="val 6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793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Neutrinos: a desperate remedy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5075" y="924046"/>
            <a:ext cx="8850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He’s not proud of it …</a:t>
            </a:r>
          </a:p>
        </p:txBody>
      </p:sp>
      <p:pic>
        <p:nvPicPr>
          <p:cNvPr id="4098" name="Picture 2" descr="Wolfgang Pauli - Alchetron, The Free Social Encyclopedi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4"/>
          <a:stretch/>
        </p:blipFill>
        <p:spPr bwMode="auto">
          <a:xfrm>
            <a:off x="7346952" y="4424047"/>
            <a:ext cx="1508723" cy="188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87533" y="3609443"/>
            <a:ext cx="1827560" cy="102784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856060" y="1502277"/>
            <a:ext cx="7813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/>
              <a:t>“I have done something very bad today by proposing a particle that cannot be detected; it is something no theorist should ever do.”</a:t>
            </a:r>
          </a:p>
        </p:txBody>
      </p:sp>
      <p:pic>
        <p:nvPicPr>
          <p:cNvPr id="14" name="Picture 2" descr="https://upload.wikimedia.org/wikipedia/commons/thumb/a/aa/Beta-minus_Decay.svg/1024px-Beta-minus_Decay.svg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6" y="3691865"/>
            <a:ext cx="4037363" cy="274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5F1BB9-29BB-CA44-0B33-D7060B2E3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667317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3A9596-9FC6-C7EA-4ECE-2D724301D5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F1C8D2D-911B-C4BE-DE97-51EE8363C0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de-CH"/>
              <a:t>Stephen Dolan</a:t>
            </a:r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3A602C0-3385-7EA5-C0E5-C6FBC9048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A0396B3-DF50-0F72-A56B-BD5D08D8E194}"/>
              </a:ext>
            </a:extLst>
          </p:cNvPr>
          <p:cNvSpPr/>
          <p:nvPr/>
        </p:nvSpPr>
        <p:spPr>
          <a:xfrm>
            <a:off x="35496" y="0"/>
            <a:ext cx="90594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Backups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4D9FA6C-FC77-18A3-67F5-6386320E6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57389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71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Standard Model Weak Interactions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396144" y="1092945"/>
            <a:ext cx="1970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Standard Model</a:t>
            </a:r>
            <a:endParaRPr lang="en-GB" b="1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1339352"/>
            <a:ext cx="2896030" cy="24843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893829" y="4070075"/>
                <a:ext cx="5053819" cy="623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𝑊</m:t>
                              </m:r>
                            </m:sub>
                            <m:sup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acc>
                            <m:accPr>
                              <m:chr m:val="̅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][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3829" y="4070075"/>
                <a:ext cx="5053819" cy="6237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236803" y="5329132"/>
            <a:ext cx="2481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Massive propagator </a:t>
            </a: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275856" y="5714191"/>
            <a:ext cx="1869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Parity violation </a:t>
            </a:r>
            <a:endParaRPr lang="en-GB"/>
          </a:p>
        </p:txBody>
      </p:sp>
      <p:cxnSp>
        <p:nvCxnSpPr>
          <p:cNvPr id="5" name="Straight Arrow Connector 4"/>
          <p:cNvCxnSpPr>
            <a:stCxn id="2" idx="0"/>
          </p:cNvCxnSpPr>
          <p:nvPr/>
        </p:nvCxnSpPr>
        <p:spPr>
          <a:xfrm flipV="1">
            <a:off x="2477688" y="4693836"/>
            <a:ext cx="222104" cy="6352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4" idx="0"/>
            <a:endCxn id="17" idx="2"/>
          </p:cNvCxnSpPr>
          <p:nvPr/>
        </p:nvCxnSpPr>
        <p:spPr>
          <a:xfrm flipV="1">
            <a:off x="4210568" y="4693836"/>
            <a:ext cx="210171" cy="10203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420565" y="4932603"/>
            <a:ext cx="38446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Fudges to deal with the fact we’re interacting with an extended (not point-like) object</a:t>
            </a:r>
          </a:p>
          <a:p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… we’ll come back to this later!</a:t>
            </a:r>
            <a:endParaRPr lang="en-GB"/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6107149" y="4547185"/>
            <a:ext cx="121035" cy="4352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Oval 2"/>
          <p:cNvSpPr/>
          <p:nvPr/>
        </p:nvSpPr>
        <p:spPr>
          <a:xfrm>
            <a:off x="3203848" y="5589240"/>
            <a:ext cx="1941431" cy="6480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10504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72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Parity, Helicity and Chirality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8758" y="1607878"/>
            <a:ext cx="5803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“V-A” (Vector-Axial) current in the weak interaction was first constructed to accommodate experimental observations that the weak interaction does not conserve parity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084168" y="1851107"/>
                <a:ext cx="2613088" cy="4070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𝑤𝑒𝑎𝑘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𝐶𝐶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[</m:t>
                          </m:r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1851107"/>
                <a:ext cx="2613088" cy="407035"/>
              </a:xfrm>
              <a:prstGeom prst="rect">
                <a:avLst/>
              </a:prstGeom>
              <a:blipFill>
                <a:blip r:embed="rId3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6462450" y="2531970"/>
            <a:ext cx="1614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vector operator </a:t>
            </a:r>
            <a:endParaRPr lang="en-GB" sz="1400"/>
          </a:p>
        </p:txBody>
      </p:sp>
      <p:sp>
        <p:nvSpPr>
          <p:cNvPr id="21" name="Rectangle 20"/>
          <p:cNvSpPr/>
          <p:nvPr/>
        </p:nvSpPr>
        <p:spPr>
          <a:xfrm>
            <a:off x="7091854" y="1300101"/>
            <a:ext cx="20778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axial-vector operator </a:t>
            </a:r>
            <a:endParaRPr lang="en-GB" sz="1400"/>
          </a:p>
        </p:txBody>
      </p:sp>
      <p:cxnSp>
        <p:nvCxnSpPr>
          <p:cNvPr id="10" name="Straight Arrow Connector 9"/>
          <p:cNvCxnSpPr>
            <a:stCxn id="4" idx="0"/>
          </p:cNvCxnSpPr>
          <p:nvPr/>
        </p:nvCxnSpPr>
        <p:spPr>
          <a:xfrm flipV="1">
            <a:off x="7269723" y="2212491"/>
            <a:ext cx="200839" cy="319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2"/>
          </p:cNvCxnSpPr>
          <p:nvPr/>
        </p:nvCxnSpPr>
        <p:spPr>
          <a:xfrm flipH="1">
            <a:off x="8054051" y="1607878"/>
            <a:ext cx="76710" cy="330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44762" y="819327"/>
            <a:ext cx="8287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parity operation is defined as spatial inversion around the origin 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513" y="1220547"/>
            <a:ext cx="3721795" cy="356177"/>
          </a:xfrm>
          <a:prstGeom prst="rect">
            <a:avLst/>
          </a:prstGeom>
        </p:spPr>
      </p:pic>
      <p:pic>
        <p:nvPicPr>
          <p:cNvPr id="1026" name="Picture 2" descr="https://upload.wikimedia.org/wikipedia/commons/thumb/d/d2/Chien-shiung_Wu_%281912-1997%29_C.jpg/800px-Chien-shiung_Wu_%281912-1997%29_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465" y="3357302"/>
            <a:ext cx="2042257" cy="2603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2869410" y="6035292"/>
            <a:ext cx="63677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 </a:t>
            </a:r>
            <a:r>
              <a:rPr lang="en-GB" err="1"/>
              <a:t>Chien-Shiung</a:t>
            </a:r>
            <a:r>
              <a:rPr lang="en-GB"/>
              <a:t> Wu: discovered Parity violation in weak interactions</a:t>
            </a:r>
          </a:p>
        </p:txBody>
      </p:sp>
    </p:spTree>
    <p:extLst>
      <p:ext uri="{BB962C8B-B14F-4D97-AF65-F5344CB8AC3E}">
        <p14:creationId xmlns:p14="http://schemas.microsoft.com/office/powerpoint/2010/main" val="259889280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73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Parity, Helicity and Chirality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8758" y="1607878"/>
            <a:ext cx="58034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“V-A” (Vector-Axial) current in the weak interaction was first constructed to accommodate experimental observations that the weak interaction does not conserve parity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084168" y="1851107"/>
                <a:ext cx="2613088" cy="4070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𝑤𝑒𝑎𝑘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𝐶𝐶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[</m:t>
                          </m:r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1851107"/>
                <a:ext cx="2613088" cy="407035"/>
              </a:xfrm>
              <a:prstGeom prst="rect">
                <a:avLst/>
              </a:prstGeom>
              <a:blipFill>
                <a:blip r:embed="rId3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6462450" y="2531970"/>
            <a:ext cx="1614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vector operator </a:t>
            </a:r>
            <a:endParaRPr lang="en-GB" sz="1400"/>
          </a:p>
        </p:txBody>
      </p:sp>
      <p:sp>
        <p:nvSpPr>
          <p:cNvPr id="21" name="Rectangle 20"/>
          <p:cNvSpPr/>
          <p:nvPr/>
        </p:nvSpPr>
        <p:spPr>
          <a:xfrm>
            <a:off x="7091854" y="1300101"/>
            <a:ext cx="20778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axial-vector operator </a:t>
            </a:r>
            <a:endParaRPr lang="en-GB" sz="1400"/>
          </a:p>
        </p:txBody>
      </p:sp>
      <p:cxnSp>
        <p:nvCxnSpPr>
          <p:cNvPr id="10" name="Straight Arrow Connector 9"/>
          <p:cNvCxnSpPr>
            <a:stCxn id="4" idx="0"/>
          </p:cNvCxnSpPr>
          <p:nvPr/>
        </p:nvCxnSpPr>
        <p:spPr>
          <a:xfrm flipV="1">
            <a:off x="7269723" y="2212491"/>
            <a:ext cx="200839" cy="319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2"/>
          </p:cNvCxnSpPr>
          <p:nvPr/>
        </p:nvCxnSpPr>
        <p:spPr>
          <a:xfrm flipH="1">
            <a:off x="8054051" y="1607878"/>
            <a:ext cx="76710" cy="330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686" y="4131575"/>
            <a:ext cx="3086100" cy="8382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0506" y="4097181"/>
            <a:ext cx="4311934" cy="144954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208758" y="3592631"/>
            <a:ext cx="8827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golden rule tells us observables relate to the squared matrix element: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79512" y="5662099"/>
            <a:ext cx="8827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2AV cross term gives us the Parity violation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08758" y="3051436"/>
            <a:ext cx="88277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Vector contributions flip under a Parity transformation, axial vectors do not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44762" y="819327"/>
            <a:ext cx="8287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parity operation is defined as spatial inversion around the origin 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513" y="1220547"/>
            <a:ext cx="3721795" cy="356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964370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74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Parity, Helicity and Chirality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4939001"/>
            <a:ext cx="4716016" cy="15397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6084168" y="1851107"/>
                <a:ext cx="2613088" cy="4070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𝑤𝑒𝑎𝑘</m:t>
                          </m:r>
                        </m:sub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𝐶𝐶</m:t>
                          </m:r>
                        </m:sup>
                      </m:sSub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[</m:t>
                          </m:r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4168" y="1851107"/>
                <a:ext cx="2613088" cy="407035"/>
              </a:xfrm>
              <a:prstGeom prst="rect">
                <a:avLst/>
              </a:prstGeom>
              <a:blipFill>
                <a:blip r:embed="rId4"/>
                <a:stretch>
                  <a:fillRect b="-106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6462450" y="2531970"/>
            <a:ext cx="161454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vector operator </a:t>
            </a:r>
            <a:endParaRPr lang="en-GB" sz="1400"/>
          </a:p>
        </p:txBody>
      </p:sp>
      <p:sp>
        <p:nvSpPr>
          <p:cNvPr id="23" name="Rectangle 22"/>
          <p:cNvSpPr/>
          <p:nvPr/>
        </p:nvSpPr>
        <p:spPr>
          <a:xfrm>
            <a:off x="7091854" y="1300101"/>
            <a:ext cx="20778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axial-vector operator </a:t>
            </a:r>
            <a:endParaRPr lang="en-GB" sz="1400"/>
          </a:p>
        </p:txBody>
      </p:sp>
      <p:cxnSp>
        <p:nvCxnSpPr>
          <p:cNvPr id="24" name="Straight Arrow Connector 23"/>
          <p:cNvCxnSpPr>
            <a:stCxn id="22" idx="0"/>
          </p:cNvCxnSpPr>
          <p:nvPr/>
        </p:nvCxnSpPr>
        <p:spPr>
          <a:xfrm flipV="1">
            <a:off x="7269723" y="2212491"/>
            <a:ext cx="200839" cy="319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3" idx="2"/>
          </p:cNvCxnSpPr>
          <p:nvPr/>
        </p:nvCxnSpPr>
        <p:spPr>
          <a:xfrm flipH="1">
            <a:off x="8054051" y="1607878"/>
            <a:ext cx="76710" cy="3307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08758" y="1007140"/>
                <a:ext cx="6253692" cy="14804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(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1−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) part of the weak current is also the left handed chiral projection operator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Only left (right) handed chiral (anti)leptons can participate in charged current weak interactions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58" y="1007140"/>
                <a:ext cx="6253692" cy="1480405"/>
              </a:xfrm>
              <a:prstGeom prst="rect">
                <a:avLst/>
              </a:prstGeom>
              <a:blipFill>
                <a:blip r:embed="rId5"/>
                <a:stretch>
                  <a:fillRect l="-585" t="-1646" r="-390" b="-57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691431" y="2655081"/>
            <a:ext cx="10086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Helicity</a:t>
            </a:r>
            <a:endParaRPr lang="en-GB" b="1"/>
          </a:p>
        </p:txBody>
      </p:sp>
      <p:sp>
        <p:nvSpPr>
          <p:cNvPr id="9" name="Rectangle 8"/>
          <p:cNvSpPr/>
          <p:nvPr/>
        </p:nvSpPr>
        <p:spPr>
          <a:xfrm>
            <a:off x="208758" y="316252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projection of spin along a particles momentum  </a:t>
            </a:r>
          </a:p>
          <a:p>
            <a:pPr marL="354013" indent="-354013" defTabSz="2952323">
              <a:buFont typeface="Arial" panose="020B0604020202020204" pitchFamily="34" charset="0"/>
              <a:buChar char="•"/>
            </a:pP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Frame dependent!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80745" y="3326459"/>
            <a:ext cx="1099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Chirality</a:t>
            </a:r>
            <a:endParaRPr lang="en-GB" b="1"/>
          </a:p>
        </p:txBody>
      </p:sp>
      <p:sp>
        <p:nvSpPr>
          <p:cNvPr id="36" name="Rectangle 35"/>
          <p:cNvSpPr/>
          <p:nvPr/>
        </p:nvSpPr>
        <p:spPr>
          <a:xfrm>
            <a:off x="4291805" y="3855348"/>
            <a:ext cx="487786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Lorentz independent version of helicity</a:t>
            </a:r>
          </a:p>
          <a:p>
            <a:pPr marL="354013" indent="-354013" defTabSz="2952323">
              <a:buFont typeface="Arial" panose="020B0604020202020204" pitchFamily="34" charset="0"/>
              <a:buChar char="•"/>
            </a:pP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For massless particles, helicity=chirality</a:t>
            </a:r>
          </a:p>
          <a:p>
            <a:pPr marL="354013" indent="-354013" defTabSz="2952323">
              <a:buFont typeface="Arial" panose="020B0604020202020204" pitchFamily="34" charset="0"/>
              <a:buChar char="•"/>
            </a:pPr>
            <a:endParaRPr lang="en-GB">
              <a:solidFill>
                <a:schemeClr val="tx2">
                  <a:lumMod val="50000"/>
                </a:schemeClr>
              </a:solidFill>
              <a:latin typeface="Century Gothic" panose="020B0502020202020204"/>
            </a:endParaRPr>
          </a:p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All neutrinos are left-handed chiral </a:t>
            </a: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(and virtually all have left handed helicity) 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076056" y="6071099"/>
            <a:ext cx="6318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/>
              <a:t>Figure from </a:t>
            </a:r>
            <a:r>
              <a:rPr lang="en-GB">
                <a:hlinkClick r:id="rId6"/>
              </a:rPr>
              <a:t>G. Perdue’s 2012 INSS lecture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514778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75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Parity, Helicity and Chirality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496" y="782119"/>
            <a:ext cx="9347968" cy="668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chiral properties of the weak interaction leads to differences in neutrino and antineutrino cross sections.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50007" y="3112727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018159" y="3112727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1225106" y="2313145"/>
            <a:ext cx="664941" cy="72213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051720" y="3207909"/>
            <a:ext cx="632877" cy="64807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43560" y="1558930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Neutrino-electron Scattering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569607" y="3112727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07" y="3112727"/>
                <a:ext cx="45108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887484" y="3123884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484" y="3123884"/>
                <a:ext cx="49513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2727162" y="3503211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162" y="3503211"/>
                <a:ext cx="495136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ectangle 42"/>
              <p:cNvSpPr/>
              <p:nvPr/>
            </p:nvSpPr>
            <p:spPr>
              <a:xfrm>
                <a:off x="1390557" y="2060848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3" name="Rectangle 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0557" y="2060848"/>
                <a:ext cx="451085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Arc 47"/>
          <p:cNvSpPr/>
          <p:nvPr/>
        </p:nvSpPr>
        <p:spPr>
          <a:xfrm rot="20485534">
            <a:off x="1163190" y="2675928"/>
            <a:ext cx="1298357" cy="1319825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1956983" y="2755383"/>
                <a:ext cx="189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983" y="2755383"/>
                <a:ext cx="189474" cy="276999"/>
              </a:xfrm>
              <a:prstGeom prst="rect">
                <a:avLst/>
              </a:prstGeom>
              <a:blipFill>
                <a:blip r:embed="rId7"/>
                <a:stretch>
                  <a:fillRect l="-29032" r="-2580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56"/>
          <p:cNvSpPr/>
          <p:nvPr/>
        </p:nvSpPr>
        <p:spPr>
          <a:xfrm>
            <a:off x="342107" y="1942264"/>
            <a:ext cx="12506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COM Frame</a:t>
            </a:r>
            <a:endParaRPr lang="en-GB" sz="1400" i="1"/>
          </a:p>
        </p:txBody>
      </p:sp>
      <p:sp>
        <p:nvSpPr>
          <p:cNvPr id="59" name="Rectangle 58"/>
          <p:cNvSpPr/>
          <p:nvPr/>
        </p:nvSpPr>
        <p:spPr>
          <a:xfrm>
            <a:off x="3242501" y="2225697"/>
            <a:ext cx="2212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Assume massless leptons</a:t>
            </a:r>
            <a:endParaRPr lang="en-GB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/>
              <p:cNvSpPr/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860501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76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Parity, Helicity and Chirality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496" y="782119"/>
            <a:ext cx="9347968" cy="668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chiral properties of the weak interaction leads to differences in neutrino and antineutrino cross sections.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50007" y="3112727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018159" y="3112727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1225106" y="2313145"/>
            <a:ext cx="664941" cy="72213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051720" y="3207909"/>
            <a:ext cx="632877" cy="64807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43560" y="1558930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Neutrino-electron Scattering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569607" y="3112727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07" y="3112727"/>
                <a:ext cx="45108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887484" y="3123884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484" y="3123884"/>
                <a:ext cx="49513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Arc 47"/>
          <p:cNvSpPr/>
          <p:nvPr/>
        </p:nvSpPr>
        <p:spPr>
          <a:xfrm rot="20485534">
            <a:off x="1163190" y="2675928"/>
            <a:ext cx="1298357" cy="1319825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1956983" y="2755383"/>
                <a:ext cx="189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983" y="2755383"/>
                <a:ext cx="189474" cy="276999"/>
              </a:xfrm>
              <a:prstGeom prst="rect">
                <a:avLst/>
              </a:prstGeom>
              <a:blipFill>
                <a:blip r:embed="rId5"/>
                <a:stretch>
                  <a:fillRect l="-29032" r="-2580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ight Arrow 51"/>
          <p:cNvSpPr/>
          <p:nvPr/>
        </p:nvSpPr>
        <p:spPr>
          <a:xfrm rot="10800000">
            <a:off x="911934" y="2815606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ight Arrow 52"/>
          <p:cNvSpPr/>
          <p:nvPr/>
        </p:nvSpPr>
        <p:spPr>
          <a:xfrm>
            <a:off x="2531233" y="2815605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342107" y="1942264"/>
            <a:ext cx="12506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COM Frame</a:t>
            </a:r>
            <a:endParaRPr lang="en-GB" sz="1400" i="1"/>
          </a:p>
        </p:txBody>
      </p:sp>
      <p:sp>
        <p:nvSpPr>
          <p:cNvPr id="59" name="Rectangle 58"/>
          <p:cNvSpPr/>
          <p:nvPr/>
        </p:nvSpPr>
        <p:spPr>
          <a:xfrm>
            <a:off x="3242501" y="2225697"/>
            <a:ext cx="2212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Assume massless leptons</a:t>
            </a:r>
            <a:endParaRPr lang="en-GB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136993" y="4087550"/>
                <a:ext cx="4572000" cy="108491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neutrino and electron must be left handed (LH) 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spin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93" y="4087550"/>
                <a:ext cx="4572000" cy="1084912"/>
              </a:xfrm>
              <a:prstGeom prst="rect">
                <a:avLst/>
              </a:prstGeom>
              <a:blipFill>
                <a:blip r:embed="rId6"/>
                <a:stretch>
                  <a:fillRect l="-800" t="-3371" r="-2133" b="-78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2727162" y="3503211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162" y="3503211"/>
                <a:ext cx="49513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1390557" y="2060848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0557" y="2060848"/>
                <a:ext cx="45108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223322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77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Parity, Helicity and Chirality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496" y="782119"/>
            <a:ext cx="9347968" cy="668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chiral properties of the weak interaction leads to differences in neutrino and antineutrino cross sections.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50007" y="3112727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018159" y="3112727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1225106" y="2313145"/>
            <a:ext cx="664941" cy="72213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051720" y="3207909"/>
            <a:ext cx="632877" cy="64807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43560" y="1558930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Neutrino-electron Scattering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569607" y="3112727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07" y="3112727"/>
                <a:ext cx="45108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887484" y="3123884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484" y="3123884"/>
                <a:ext cx="49513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Arc 47"/>
          <p:cNvSpPr/>
          <p:nvPr/>
        </p:nvSpPr>
        <p:spPr>
          <a:xfrm rot="20485534">
            <a:off x="1163190" y="2675928"/>
            <a:ext cx="1298357" cy="1319825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1956983" y="2755383"/>
                <a:ext cx="189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983" y="2755383"/>
                <a:ext cx="189474" cy="276999"/>
              </a:xfrm>
              <a:prstGeom prst="rect">
                <a:avLst/>
              </a:prstGeom>
              <a:blipFill>
                <a:blip r:embed="rId5"/>
                <a:stretch>
                  <a:fillRect l="-29032" r="-2580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ight Arrow 51"/>
          <p:cNvSpPr/>
          <p:nvPr/>
        </p:nvSpPr>
        <p:spPr>
          <a:xfrm rot="10800000">
            <a:off x="911934" y="2815606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ight Arrow 52"/>
          <p:cNvSpPr/>
          <p:nvPr/>
        </p:nvSpPr>
        <p:spPr>
          <a:xfrm>
            <a:off x="2531233" y="2815605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ight Arrow 53"/>
          <p:cNvSpPr/>
          <p:nvPr/>
        </p:nvSpPr>
        <p:spPr>
          <a:xfrm rot="13500000">
            <a:off x="2327863" y="3340321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ight Arrow 54"/>
          <p:cNvSpPr/>
          <p:nvPr/>
        </p:nvSpPr>
        <p:spPr>
          <a:xfrm rot="2700000">
            <a:off x="1492808" y="2432376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/>
              <p:cNvSpPr/>
              <p:nvPr/>
            </p:nvSpPr>
            <p:spPr>
              <a:xfrm>
                <a:off x="136993" y="4087550"/>
                <a:ext cx="4572000" cy="223907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neutrino and electron must be left handed (LH) 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spin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final state electron and neutrino must also be LH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the final state spin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56" name="Rectangle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93" y="4087550"/>
                <a:ext cx="4572000" cy="2239074"/>
              </a:xfrm>
              <a:prstGeom prst="rect">
                <a:avLst/>
              </a:prstGeom>
              <a:blipFill>
                <a:blip r:embed="rId6"/>
                <a:stretch>
                  <a:fillRect l="-800" t="-1635" r="-2133" b="-3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56"/>
          <p:cNvSpPr/>
          <p:nvPr/>
        </p:nvSpPr>
        <p:spPr>
          <a:xfrm>
            <a:off x="342107" y="1942264"/>
            <a:ext cx="12506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COM Frame</a:t>
            </a:r>
            <a:endParaRPr lang="en-GB" sz="1400" i="1"/>
          </a:p>
        </p:txBody>
      </p:sp>
      <p:sp>
        <p:nvSpPr>
          <p:cNvPr id="59" name="Rectangle 58"/>
          <p:cNvSpPr/>
          <p:nvPr/>
        </p:nvSpPr>
        <p:spPr>
          <a:xfrm>
            <a:off x="3242501" y="2225697"/>
            <a:ext cx="2212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Assume massless leptons</a:t>
            </a:r>
            <a:endParaRPr lang="en-GB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Rectangle 63"/>
              <p:cNvSpPr/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4" name="Rectangle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2727162" y="3503211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162" y="3503211"/>
                <a:ext cx="495136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1390557" y="2060848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0557" y="2060848"/>
                <a:ext cx="451085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5688038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78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Parity, Helicity and Chirality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496" y="782119"/>
            <a:ext cx="9347968" cy="668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chiral properties of the weak interaction leads to differences in neutrino and antineutrino cross sections.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50007" y="3112727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018159" y="3112727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1225106" y="2313145"/>
            <a:ext cx="664941" cy="72213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051720" y="3207909"/>
            <a:ext cx="632877" cy="64807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343560" y="1558930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Neutrino-electron Scattering</a:t>
            </a:r>
            <a:endParaRPr lang="en-GB" b="1"/>
          </a:p>
        </p:txBody>
      </p:sp>
      <p:sp>
        <p:nvSpPr>
          <p:cNvPr id="39" name="Rectangle 38"/>
          <p:cNvSpPr/>
          <p:nvPr/>
        </p:nvSpPr>
        <p:spPr>
          <a:xfrm>
            <a:off x="4874720" y="1566460"/>
            <a:ext cx="3834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Antineutrino-electron Scattering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569607" y="3112727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07" y="3112727"/>
                <a:ext cx="45108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887484" y="3123884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484" y="3123884"/>
                <a:ext cx="495136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Arc 47"/>
          <p:cNvSpPr/>
          <p:nvPr/>
        </p:nvSpPr>
        <p:spPr>
          <a:xfrm rot="20485534">
            <a:off x="1163190" y="2675928"/>
            <a:ext cx="1298357" cy="1319825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Arc 48"/>
          <p:cNvSpPr/>
          <p:nvPr/>
        </p:nvSpPr>
        <p:spPr>
          <a:xfrm rot="20485534">
            <a:off x="6007887" y="2645517"/>
            <a:ext cx="1298357" cy="1319825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1956983" y="2755383"/>
                <a:ext cx="189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983" y="2755383"/>
                <a:ext cx="189474" cy="276999"/>
              </a:xfrm>
              <a:prstGeom prst="rect">
                <a:avLst/>
              </a:prstGeom>
              <a:blipFill>
                <a:blip r:embed="rId5"/>
                <a:stretch>
                  <a:fillRect l="-29032" r="-2580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ight Arrow 51"/>
          <p:cNvSpPr/>
          <p:nvPr/>
        </p:nvSpPr>
        <p:spPr>
          <a:xfrm rot="10800000">
            <a:off x="911934" y="2815606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ight Arrow 52"/>
          <p:cNvSpPr/>
          <p:nvPr/>
        </p:nvSpPr>
        <p:spPr>
          <a:xfrm>
            <a:off x="2531233" y="2815605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ight Arrow 53"/>
          <p:cNvSpPr/>
          <p:nvPr/>
        </p:nvSpPr>
        <p:spPr>
          <a:xfrm rot="13500000">
            <a:off x="2327863" y="3340321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ight Arrow 54"/>
          <p:cNvSpPr/>
          <p:nvPr/>
        </p:nvSpPr>
        <p:spPr>
          <a:xfrm rot="2700000">
            <a:off x="1492808" y="2432376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/>
              <p:cNvSpPr/>
              <p:nvPr/>
            </p:nvSpPr>
            <p:spPr>
              <a:xfrm>
                <a:off x="136993" y="4087550"/>
                <a:ext cx="4572000" cy="223907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neutrino and electron must be left handed (LH) 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spin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final state electron and neutrino must also be LH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the final state spin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56" name="Rectangle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93" y="4087550"/>
                <a:ext cx="4572000" cy="2239074"/>
              </a:xfrm>
              <a:prstGeom prst="rect">
                <a:avLst/>
              </a:prstGeom>
              <a:blipFill>
                <a:blip r:embed="rId6"/>
                <a:stretch>
                  <a:fillRect l="-800" t="-1635" r="-2133" b="-3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56"/>
          <p:cNvSpPr/>
          <p:nvPr/>
        </p:nvSpPr>
        <p:spPr>
          <a:xfrm>
            <a:off x="342107" y="1942264"/>
            <a:ext cx="12506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COM Frame</a:t>
            </a:r>
            <a:endParaRPr lang="en-GB" sz="1400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4674266" y="4031558"/>
                <a:ext cx="4572000" cy="108491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electron must be LH but the anti-neutrino is RH 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spin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4266" y="4031558"/>
                <a:ext cx="4572000" cy="1084912"/>
              </a:xfrm>
              <a:prstGeom prst="rect">
                <a:avLst/>
              </a:prstGeom>
              <a:blipFill>
                <a:blip r:embed="rId7"/>
                <a:stretch>
                  <a:fillRect l="-933" t="-2809" b="-78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ectangle 58"/>
          <p:cNvSpPr/>
          <p:nvPr/>
        </p:nvSpPr>
        <p:spPr>
          <a:xfrm>
            <a:off x="3242501" y="2225697"/>
            <a:ext cx="2212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Assume massless leptons</a:t>
            </a:r>
            <a:endParaRPr lang="en-GB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Rectangle 60"/>
              <p:cNvSpPr/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1" name="Rectangle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6854680" y="1870744"/>
                <a:ext cx="2053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4680" y="1870744"/>
                <a:ext cx="2053383" cy="369332"/>
              </a:xfrm>
              <a:prstGeom prst="rect">
                <a:avLst/>
              </a:prstGeom>
              <a:blipFill>
                <a:blip r:embed="rId9"/>
                <a:stretch>
                  <a:fillRect r="-7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0" name="Straight Arrow Connector 89"/>
          <p:cNvCxnSpPr/>
          <p:nvPr/>
        </p:nvCxnSpPr>
        <p:spPr>
          <a:xfrm>
            <a:off x="5546551" y="3103284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H="1">
            <a:off x="6914703" y="3103284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 flipV="1">
            <a:off x="6121650" y="2303702"/>
            <a:ext cx="664941" cy="72213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>
            <a:off x="6948264" y="3198466"/>
            <a:ext cx="632877" cy="64807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Rectangle 93"/>
              <p:cNvSpPr/>
              <p:nvPr/>
            </p:nvSpPr>
            <p:spPr>
              <a:xfrm>
                <a:off x="7726396" y="3106376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94" name="Rectangle 9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6396" y="3106376"/>
                <a:ext cx="49513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94"/>
              <p:cNvSpPr/>
              <p:nvPr/>
            </p:nvSpPr>
            <p:spPr>
              <a:xfrm>
                <a:off x="6146955" y="2026526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95" name="Rectangle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6955" y="2026526"/>
                <a:ext cx="451085" cy="369332"/>
              </a:xfrm>
              <a:prstGeom prst="rect">
                <a:avLst/>
              </a:prstGeom>
              <a:blipFill>
                <a:blip r:embed="rId11"/>
                <a:stretch>
                  <a:fillRect r="-189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6" name="Rectangle 95"/>
              <p:cNvSpPr/>
              <p:nvPr/>
            </p:nvSpPr>
            <p:spPr>
              <a:xfrm>
                <a:off x="5430965" y="3110979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96" name="Rectangle 9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965" y="3110979"/>
                <a:ext cx="451085" cy="369332"/>
              </a:xfrm>
              <a:prstGeom prst="rect">
                <a:avLst/>
              </a:prstGeom>
              <a:blipFill>
                <a:blip r:embed="rId12"/>
                <a:stretch>
                  <a:fillRect r="-17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7" name="Rectangle 96"/>
              <p:cNvSpPr/>
              <p:nvPr/>
            </p:nvSpPr>
            <p:spPr>
              <a:xfrm>
                <a:off x="7566287" y="3522502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97" name="Rectangle 9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6287" y="3522502"/>
                <a:ext cx="495136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/>
              <p:cNvSpPr txBox="1"/>
              <p:nvPr/>
            </p:nvSpPr>
            <p:spPr>
              <a:xfrm>
                <a:off x="6785769" y="2733529"/>
                <a:ext cx="189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98" name="TextBox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5769" y="2733529"/>
                <a:ext cx="189474" cy="276999"/>
              </a:xfrm>
              <a:prstGeom prst="rect">
                <a:avLst/>
              </a:prstGeom>
              <a:blipFill>
                <a:blip r:embed="rId14"/>
                <a:stretch>
                  <a:fillRect l="-29032" r="-2580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Right Arrow 98"/>
          <p:cNvSpPr/>
          <p:nvPr/>
        </p:nvSpPr>
        <p:spPr>
          <a:xfrm>
            <a:off x="7503078" y="2831680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ight Arrow 101"/>
          <p:cNvSpPr/>
          <p:nvPr/>
        </p:nvSpPr>
        <p:spPr>
          <a:xfrm>
            <a:off x="5924732" y="2852520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/>
              <p:cNvSpPr/>
              <p:nvPr/>
            </p:nvSpPr>
            <p:spPr>
              <a:xfrm>
                <a:off x="2727162" y="3503211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162" y="3503211"/>
                <a:ext cx="49513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1390557" y="2060848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0557" y="2060848"/>
                <a:ext cx="451085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08155266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79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Parity, Helicity and Chirality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496" y="782119"/>
            <a:ext cx="9347968" cy="668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chiral properties of the weak interaction leads to differences in neutrino and antineutrino cross sections. 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50007" y="3112727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018159" y="3112727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1225106" y="2313145"/>
            <a:ext cx="664941" cy="72213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051720" y="3207909"/>
            <a:ext cx="632877" cy="64807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546551" y="3103284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6914703" y="3103284"/>
            <a:ext cx="1200809" cy="0"/>
          </a:xfrm>
          <a:prstGeom prst="straightConnector1">
            <a:avLst/>
          </a:prstGeom>
          <a:ln w="28575"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 flipV="1">
            <a:off x="6121650" y="2303702"/>
            <a:ext cx="664941" cy="72213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6948264" y="3198466"/>
            <a:ext cx="632877" cy="648072"/>
          </a:xfrm>
          <a:prstGeom prst="straightConnector1">
            <a:avLst/>
          </a:prstGeom>
          <a:ln w="28575">
            <a:solidFill>
              <a:srgbClr val="FF0000"/>
            </a:solidFill>
            <a:headEnd w="lg" len="lg"/>
            <a:tailEnd type="triangl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6854680" y="1870744"/>
                <a:ext cx="2053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4680" y="1870744"/>
                <a:ext cx="2053383" cy="369332"/>
              </a:xfrm>
              <a:prstGeom prst="rect">
                <a:avLst/>
              </a:prstGeom>
              <a:blipFill>
                <a:blip r:embed="rId4"/>
                <a:stretch>
                  <a:fillRect r="-7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/>
          <p:cNvSpPr/>
          <p:nvPr/>
        </p:nvSpPr>
        <p:spPr>
          <a:xfrm>
            <a:off x="343560" y="1558930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Neutrino-electron Scattering</a:t>
            </a:r>
            <a:endParaRPr lang="en-GB" b="1"/>
          </a:p>
        </p:txBody>
      </p:sp>
      <p:sp>
        <p:nvSpPr>
          <p:cNvPr id="39" name="Rectangle 38"/>
          <p:cNvSpPr/>
          <p:nvPr/>
        </p:nvSpPr>
        <p:spPr>
          <a:xfrm>
            <a:off x="4874720" y="1566460"/>
            <a:ext cx="3834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Antineutrino-electron Scattering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569607" y="3112727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607" y="3112727"/>
                <a:ext cx="45108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887484" y="3123884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7484" y="3123884"/>
                <a:ext cx="495136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Rectangle 43"/>
              <p:cNvSpPr/>
              <p:nvPr/>
            </p:nvSpPr>
            <p:spPr>
              <a:xfrm>
                <a:off x="7726396" y="3106376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6396" y="3106376"/>
                <a:ext cx="49513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Rectangle 45"/>
              <p:cNvSpPr/>
              <p:nvPr/>
            </p:nvSpPr>
            <p:spPr>
              <a:xfrm>
                <a:off x="5430965" y="3110979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46" name="Rectangle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30965" y="3110979"/>
                <a:ext cx="451085" cy="369332"/>
              </a:xfrm>
              <a:prstGeom prst="rect">
                <a:avLst/>
              </a:prstGeom>
              <a:blipFill>
                <a:blip r:embed="rId8"/>
                <a:stretch>
                  <a:fillRect r="-175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Arc 47"/>
          <p:cNvSpPr/>
          <p:nvPr/>
        </p:nvSpPr>
        <p:spPr>
          <a:xfrm rot="20485534">
            <a:off x="1163190" y="2675928"/>
            <a:ext cx="1298357" cy="1319825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Arc 48"/>
          <p:cNvSpPr/>
          <p:nvPr/>
        </p:nvSpPr>
        <p:spPr>
          <a:xfrm rot="20485534">
            <a:off x="6007887" y="2645517"/>
            <a:ext cx="1298357" cy="1319825"/>
          </a:xfrm>
          <a:prstGeom prst="arc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/>
              <p:cNvSpPr txBox="1"/>
              <p:nvPr/>
            </p:nvSpPr>
            <p:spPr>
              <a:xfrm>
                <a:off x="1956983" y="2755383"/>
                <a:ext cx="189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50" name="TextBox 4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983" y="2755383"/>
                <a:ext cx="189474" cy="276999"/>
              </a:xfrm>
              <a:prstGeom prst="rect">
                <a:avLst/>
              </a:prstGeom>
              <a:blipFill>
                <a:blip r:embed="rId9"/>
                <a:stretch>
                  <a:fillRect l="-29032" r="-25806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6785769" y="2733529"/>
                <a:ext cx="189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𝜃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5769" y="2733529"/>
                <a:ext cx="189474" cy="276999"/>
              </a:xfrm>
              <a:prstGeom prst="rect">
                <a:avLst/>
              </a:prstGeom>
              <a:blipFill>
                <a:blip r:embed="rId10"/>
                <a:stretch>
                  <a:fillRect l="-29032" r="-25806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ight Arrow 51"/>
          <p:cNvSpPr/>
          <p:nvPr/>
        </p:nvSpPr>
        <p:spPr>
          <a:xfrm rot="10800000">
            <a:off x="911934" y="2815606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ight Arrow 52"/>
          <p:cNvSpPr/>
          <p:nvPr/>
        </p:nvSpPr>
        <p:spPr>
          <a:xfrm>
            <a:off x="2531233" y="2815605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ight Arrow 53"/>
          <p:cNvSpPr/>
          <p:nvPr/>
        </p:nvSpPr>
        <p:spPr>
          <a:xfrm rot="13500000">
            <a:off x="2327863" y="3340321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ight Arrow 54"/>
          <p:cNvSpPr/>
          <p:nvPr/>
        </p:nvSpPr>
        <p:spPr>
          <a:xfrm rot="2700000">
            <a:off x="1492808" y="2432376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Rectangle 55"/>
              <p:cNvSpPr/>
              <p:nvPr/>
            </p:nvSpPr>
            <p:spPr>
              <a:xfrm>
                <a:off x="136993" y="4087550"/>
                <a:ext cx="4572000" cy="223907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neutrino and electron must be left handed (LH) 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spin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final state electron and neutrino must also be LH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If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the final state spin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</p:txBody>
          </p:sp>
        </mc:Choice>
        <mc:Fallback xmlns="">
          <p:sp>
            <p:nvSpPr>
              <p:cNvPr id="56" name="Rectangle 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93" y="4087550"/>
                <a:ext cx="4572000" cy="2239074"/>
              </a:xfrm>
              <a:prstGeom prst="rect">
                <a:avLst/>
              </a:prstGeom>
              <a:blipFill>
                <a:blip r:embed="rId11"/>
                <a:stretch>
                  <a:fillRect l="-800" t="-1635" r="-2133" b="-35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Rectangle 56"/>
          <p:cNvSpPr/>
          <p:nvPr/>
        </p:nvSpPr>
        <p:spPr>
          <a:xfrm>
            <a:off x="342107" y="1942264"/>
            <a:ext cx="12506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COM Frame</a:t>
            </a:r>
            <a:endParaRPr lang="en-GB" sz="1400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/>
              <p:cNvSpPr/>
              <p:nvPr/>
            </p:nvSpPr>
            <p:spPr>
              <a:xfrm>
                <a:off x="4674266" y="4031558"/>
                <a:ext cx="4572000" cy="248529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electron must be LH but the anti-neutrino is RH 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The initial state spin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GB" b="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Equally, the final state electron must be LH and the anti-neutrino RH</a:t>
                </a: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endParaRPr lang="en-GB" sz="1050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354013" indent="-354013" defTabSz="2952323">
                  <a:buFont typeface="Arial" panose="020B0604020202020204" pitchFamily="34" charset="0"/>
                  <a:buChar char="•"/>
                </a:pPr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If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 the final state spin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i="1">
                            <a:solidFill>
                              <a:schemeClr val="tx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GB" b="0" i="1" smtClean="0">
                        <a:solidFill>
                          <a:schemeClr val="tx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endParaRPr lang="en-GB">
                  <a:solidFill>
                    <a:schemeClr val="tx2">
                      <a:lumMod val="50000"/>
                    </a:schemeClr>
                  </a:solidFill>
                  <a:latin typeface="Century Gothic" panose="020B0502020202020204"/>
                </a:endParaRPr>
              </a:p>
              <a:p>
                <a:pPr marL="811213" lvl="1" indent="-354013" defTabSz="2952323">
                  <a:buFont typeface="Arial" panose="020B0604020202020204" pitchFamily="34" charset="0"/>
                  <a:buChar char="•"/>
                </a:pPr>
                <a:r>
                  <a:rPr lang="en-GB" sz="1600">
                    <a:solidFill>
                      <a:schemeClr val="tx2">
                        <a:lumMod val="50000"/>
                      </a:schemeClr>
                    </a:solidFill>
                    <a:latin typeface="Century Gothic" panose="020B0502020202020204"/>
                  </a:rPr>
                  <a:t>Not possible!</a:t>
                </a:r>
              </a:p>
            </p:txBody>
          </p:sp>
        </mc:Choice>
        <mc:Fallback xmlns="">
          <p:sp>
            <p:nvSpPr>
              <p:cNvPr id="58" name="Rectangle 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4266" y="4031558"/>
                <a:ext cx="4572000" cy="2485296"/>
              </a:xfrm>
              <a:prstGeom prst="rect">
                <a:avLst/>
              </a:prstGeom>
              <a:blipFill>
                <a:blip r:embed="rId12"/>
                <a:stretch>
                  <a:fillRect l="-933" t="-1225" r="-533" b="-22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ectangle 58"/>
          <p:cNvSpPr/>
          <p:nvPr/>
        </p:nvSpPr>
        <p:spPr>
          <a:xfrm>
            <a:off x="3242501" y="2225697"/>
            <a:ext cx="2212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Assume massless leptons</a:t>
            </a:r>
            <a:endParaRPr lang="en-GB" i="1"/>
          </a:p>
        </p:txBody>
      </p:sp>
      <p:sp>
        <p:nvSpPr>
          <p:cNvPr id="60" name="Right Arrow 59"/>
          <p:cNvSpPr/>
          <p:nvPr/>
        </p:nvSpPr>
        <p:spPr>
          <a:xfrm>
            <a:off x="7503078" y="2831680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ight Arrow 60"/>
          <p:cNvSpPr/>
          <p:nvPr/>
        </p:nvSpPr>
        <p:spPr>
          <a:xfrm rot="13500000">
            <a:off x="7299708" y="3356396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ight Arrow 61"/>
          <p:cNvSpPr/>
          <p:nvPr/>
        </p:nvSpPr>
        <p:spPr>
          <a:xfrm rot="13500000">
            <a:off x="6350759" y="2393680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ight Arrow 62"/>
          <p:cNvSpPr/>
          <p:nvPr/>
        </p:nvSpPr>
        <p:spPr>
          <a:xfrm>
            <a:off x="5924732" y="2852520"/>
            <a:ext cx="329985" cy="219671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2727162" y="3503211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7162" y="3503211"/>
                <a:ext cx="495136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ctangle 66"/>
              <p:cNvSpPr/>
              <p:nvPr/>
            </p:nvSpPr>
            <p:spPr>
              <a:xfrm>
                <a:off x="1390557" y="2060848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7" name="Rectangle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0557" y="2060848"/>
                <a:ext cx="451085" cy="369332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ctangle 67"/>
              <p:cNvSpPr/>
              <p:nvPr/>
            </p:nvSpPr>
            <p:spPr>
              <a:xfrm>
                <a:off x="6146955" y="2026526"/>
                <a:ext cx="45108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8" name="Rectangle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6955" y="2026526"/>
                <a:ext cx="451085" cy="369332"/>
              </a:xfrm>
              <a:prstGeom prst="rect">
                <a:avLst/>
              </a:prstGeom>
              <a:blipFill>
                <a:blip r:embed="rId14"/>
                <a:stretch>
                  <a:fillRect r="-189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9" name="Rectangle 68"/>
              <p:cNvSpPr/>
              <p:nvPr/>
            </p:nvSpPr>
            <p:spPr>
              <a:xfrm>
                <a:off x="7566287" y="3522502"/>
                <a:ext cx="4951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9" name="Rectangle 6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6287" y="3522502"/>
                <a:ext cx="495136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7498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827583" y="1508890"/>
            <a:ext cx="7842395" cy="691426"/>
          </a:xfrm>
          <a:prstGeom prst="roundRect">
            <a:avLst>
              <a:gd name="adj" fmla="val 6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793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Neutrinos: a desperate remedy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5075" y="924046"/>
            <a:ext cx="8850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He’s not proud of it …</a:t>
            </a:r>
          </a:p>
        </p:txBody>
      </p:sp>
      <p:pic>
        <p:nvPicPr>
          <p:cNvPr id="4098" name="Picture 2" descr="Wolfgang Pauli - Alchetron, The Free Social Encyclopedi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4"/>
          <a:stretch/>
        </p:blipFill>
        <p:spPr bwMode="auto">
          <a:xfrm>
            <a:off x="7346952" y="4424047"/>
            <a:ext cx="1508723" cy="188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856060" y="1502277"/>
            <a:ext cx="7813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/>
              <a:t>“I have done something very bad today by proposing a particle that cannot be detected; it is something no theorist should ever do.”</a:t>
            </a:r>
          </a:p>
        </p:txBody>
      </p:sp>
      <p:pic>
        <p:nvPicPr>
          <p:cNvPr id="14" name="Picture 2" descr="https://upload.wikimedia.org/wikipedia/commons/thumb/a/aa/Beta-minus_Decay.svg/1024px-Beta-minus_Decay.sv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86" y="3691865"/>
            <a:ext cx="4037363" cy="274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65075" y="2297002"/>
            <a:ext cx="8850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He’s got other things to do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27583" y="2880759"/>
            <a:ext cx="7842395" cy="724536"/>
          </a:xfrm>
          <a:prstGeom prst="roundRect">
            <a:avLst>
              <a:gd name="adj" fmla="val 6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73944" y="2907023"/>
            <a:ext cx="7813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/>
              <a:t>“Unfortunately, I cannot personally appear in </a:t>
            </a:r>
            <a:r>
              <a:rPr lang="en-GB" err="1"/>
              <a:t>Tübingen</a:t>
            </a:r>
            <a:r>
              <a:rPr lang="en-GB"/>
              <a:t> since I am indispensable here in Zürich because of a ball.”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6241" y="3701710"/>
            <a:ext cx="1352226" cy="145206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4ED12F-55EB-4E84-D583-3401EBA8E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864905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80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Parity, Helicity and Chirality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496" y="782119"/>
            <a:ext cx="9347968" cy="668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chiral properties of the weak interaction leads to differences in neutrino and antineutrino cross sections.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560" y="1558930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Neutrino-electron Scattering</a:t>
            </a:r>
            <a:endParaRPr lang="en-GB" b="1"/>
          </a:p>
        </p:txBody>
      </p:sp>
      <p:sp>
        <p:nvSpPr>
          <p:cNvPr id="59" name="Rectangle 58"/>
          <p:cNvSpPr/>
          <p:nvPr/>
        </p:nvSpPr>
        <p:spPr>
          <a:xfrm>
            <a:off x="3242501" y="2225697"/>
            <a:ext cx="2212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Assume massless leptons</a:t>
            </a:r>
            <a:endParaRPr lang="en-GB" i="1"/>
          </a:p>
        </p:txBody>
      </p:sp>
      <p:pic>
        <p:nvPicPr>
          <p:cNvPr id="2050" name="Picture 2" descr="Elastic scattering of neutrinos on atomic electrons - Physics Stack Exchan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11" y="2197122"/>
            <a:ext cx="2361272" cy="159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96667" y="4346386"/>
                <a:ext cx="1251625" cy="5602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667" y="4346386"/>
                <a:ext cx="1251625" cy="56028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1589061" y="5148316"/>
                <a:ext cx="1106072" cy="5602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9061" y="5148316"/>
                <a:ext cx="1106072" cy="5602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17" y="5979034"/>
            <a:ext cx="2755556" cy="42588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4361912" y="3791434"/>
            <a:ext cx="396060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See Ch. 10 of Griffiths </a:t>
            </a:r>
            <a:r>
              <a:rPr lang="en-GB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Introduction to Elementary Particles </a:t>
            </a: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for the nitty gritty details</a:t>
            </a:r>
            <a:r>
              <a:rPr lang="en-GB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 </a:t>
            </a:r>
            <a:endParaRPr lang="en-GB" i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570855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DCCF-B30B-4AC7-A2D5-4E56278F2719}" type="slidenum">
              <a:rPr lang="en-GB" smtClean="0"/>
              <a:pPr/>
              <a:t>81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10729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0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Parity, Helicity and Chirality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5496" y="782119"/>
            <a:ext cx="9347968" cy="668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The chiral properties of the weak interaction leads to differences in neutrino and antineutrino cross sections.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560" y="1558930"/>
            <a:ext cx="341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Neutrino-electron Scattering</a:t>
            </a:r>
            <a:endParaRPr lang="en-GB" b="1"/>
          </a:p>
        </p:txBody>
      </p:sp>
      <p:sp>
        <p:nvSpPr>
          <p:cNvPr id="39" name="Rectangle 38"/>
          <p:cNvSpPr/>
          <p:nvPr/>
        </p:nvSpPr>
        <p:spPr>
          <a:xfrm>
            <a:off x="5250939" y="1566460"/>
            <a:ext cx="3834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Antineutrino-electron Scattering</a:t>
            </a:r>
            <a:endParaRPr lang="en-GB" b="1"/>
          </a:p>
        </p:txBody>
      </p:sp>
      <p:sp>
        <p:nvSpPr>
          <p:cNvPr id="59" name="Rectangle 58"/>
          <p:cNvSpPr/>
          <p:nvPr/>
        </p:nvSpPr>
        <p:spPr>
          <a:xfrm>
            <a:off x="3242501" y="2225697"/>
            <a:ext cx="2212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i="1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Assume massless leptons</a:t>
            </a:r>
            <a:endParaRPr lang="en-GB" i="1"/>
          </a:p>
        </p:txBody>
      </p:sp>
      <p:pic>
        <p:nvPicPr>
          <p:cNvPr id="2050" name="Picture 2" descr="Elastic scattering of neutrinos on atomic electrons - Physics Stack Exchan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211" y="2197122"/>
            <a:ext cx="2361272" cy="1594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6047" t="7551" r="6047" b="5530"/>
          <a:stretch/>
        </p:blipFill>
        <p:spPr>
          <a:xfrm>
            <a:off x="6012160" y="2328090"/>
            <a:ext cx="2245020" cy="137908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496667" y="4346386"/>
                <a:ext cx="1251625" cy="5602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6667" y="4346386"/>
                <a:ext cx="1251625" cy="5602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1589061" y="5148316"/>
                <a:ext cx="1106072" cy="5602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𝜈</m:t>
                          </m:r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9061" y="5148316"/>
                <a:ext cx="1106072" cy="56028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/>
              <p:cNvSpPr txBox="1"/>
              <p:nvPr/>
            </p:nvSpPr>
            <p:spPr>
              <a:xfrm>
                <a:off x="6314500" y="4278766"/>
                <a:ext cx="2623410" cy="5602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</a:rPr>
                            <m:t>Ω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unc>
                                <m:func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latin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</m:func>
                            </m:e>
                          </m:d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5" name="TextBox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4500" y="4278766"/>
                <a:ext cx="2623410" cy="56028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6612786" y="4970689"/>
                <a:ext cx="1111010" cy="5602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2786" y="4970689"/>
                <a:ext cx="1111010" cy="56028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212901" y="5497985"/>
                <a:ext cx="993157" cy="6115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</m:acc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2901" y="5497985"/>
                <a:ext cx="993157" cy="61157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617" y="5979034"/>
            <a:ext cx="2755556" cy="425887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450" y="1809889"/>
                <a:ext cx="2053383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6854680" y="1870744"/>
                <a:ext cx="205338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b="0" i="1" smtClean="0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GB" i="1">
                          <a:solidFill>
                            <a:schemeClr val="tx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solidFill>
                                    <a:schemeClr val="tx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en-GB" i="1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GB"/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4680" y="1870744"/>
                <a:ext cx="2053383" cy="369332"/>
              </a:xfrm>
              <a:prstGeom prst="rect">
                <a:avLst/>
              </a:prstGeom>
              <a:blipFill>
                <a:blip r:embed="rId12"/>
                <a:stretch>
                  <a:fillRect r="-71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8805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>
            <a:off x="827583" y="1508890"/>
            <a:ext cx="7842395" cy="691426"/>
          </a:xfrm>
          <a:prstGeom prst="roundRect">
            <a:avLst>
              <a:gd name="adj" fmla="val 6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510528"/>
            <a:ext cx="1632857" cy="329184"/>
          </a:xfrm>
          <a:prstGeom prst="rect">
            <a:avLst/>
          </a:prstGeom>
          <a:noFill/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Stephen Dolan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510528"/>
            <a:ext cx="4387144" cy="329184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GB"/>
              <a:t>EP-NU Neutrino Lectures 2025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5496" y="0"/>
            <a:ext cx="97930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952323"/>
            <a:r>
              <a:rPr lang="en-GB" sz="4400">
                <a:solidFill>
                  <a:schemeClr val="accent2">
                    <a:lumMod val="50000"/>
                  </a:schemeClr>
                </a:solidFill>
                <a:latin typeface="Century Gothic" panose="020B0502020202020204"/>
                <a:cs typeface="Aharoni" panose="02010803020104030203" pitchFamily="2" charset="-79"/>
              </a:rPr>
              <a:t>Neutrinos: a desperate remedy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65075" y="924046"/>
            <a:ext cx="8850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He’s not proud of it …</a:t>
            </a:r>
          </a:p>
        </p:txBody>
      </p:sp>
      <p:pic>
        <p:nvPicPr>
          <p:cNvPr id="4098" name="Picture 2" descr="Wolfgang Pauli - Alchetron, The Free Social Encyclopedi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64"/>
          <a:stretch/>
        </p:blipFill>
        <p:spPr bwMode="auto">
          <a:xfrm>
            <a:off x="7346952" y="4424047"/>
            <a:ext cx="1508723" cy="188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856060" y="1502277"/>
            <a:ext cx="7813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/>
              <a:t>“I have done something very bad today by proposing a particle that cannot be detected; it is something no theorist should ever do.”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5075" y="2297002"/>
            <a:ext cx="8850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He’s got other things to do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27583" y="2880759"/>
            <a:ext cx="7842395" cy="724536"/>
          </a:xfrm>
          <a:prstGeom prst="roundRect">
            <a:avLst>
              <a:gd name="adj" fmla="val 6833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873944" y="2907023"/>
            <a:ext cx="78139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/>
              <a:t>“Unfortunately, I cannot personally appear in </a:t>
            </a:r>
            <a:r>
              <a:rPr lang="en-GB" err="1"/>
              <a:t>Tübingen</a:t>
            </a:r>
            <a:r>
              <a:rPr lang="en-GB"/>
              <a:t> since I am indispensable here in Zürich because of a ball.”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6241" y="3701710"/>
            <a:ext cx="1352226" cy="145206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62719" y="3767990"/>
            <a:ext cx="6209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4013" indent="-354013" defTabSz="2952323">
              <a:buFont typeface="Arial" panose="020B0604020202020204" pitchFamily="34" charset="0"/>
              <a:buChar char="•"/>
            </a:pPr>
            <a:r>
              <a:rPr lang="en-GB" sz="2400">
                <a:solidFill>
                  <a:schemeClr val="tx2">
                    <a:lumMod val="50000"/>
                  </a:schemeClr>
                </a:solidFill>
                <a:latin typeface="Century Gothic" panose="020B0502020202020204"/>
              </a:rPr>
              <a:t>He wagers a case of champagne that no one would ever detect his elusive postulated particle  </a:t>
            </a:r>
          </a:p>
        </p:txBody>
      </p:sp>
      <p:pic>
        <p:nvPicPr>
          <p:cNvPr id="8194" name="Picture 2" descr="Neutrino Champagne 200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671" y="4558714"/>
            <a:ext cx="1272677" cy="181811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74FFFD-1882-A3F0-78DC-46F31CC22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8FB94-C506-4AE9-94D2-099ADCD1E23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5947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6279</Words>
  <Application>Microsoft Macintosh PowerPoint</Application>
  <PresentationFormat>On-screen Show (4:3)</PresentationFormat>
  <Paragraphs>1405</Paragraphs>
  <Slides>81</Slides>
  <Notes>81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92" baseType="lpstr">
      <vt:lpstr>Aharoni</vt:lpstr>
      <vt:lpstr>Arial</vt:lpstr>
      <vt:lpstr>Calibri</vt:lpstr>
      <vt:lpstr>Cambria Math</vt:lpstr>
      <vt:lpstr>Century Gothic</vt:lpstr>
      <vt:lpstr>Courier New</vt:lpstr>
      <vt:lpstr>Helvetica Neue Medium</vt:lpstr>
      <vt:lpstr>Lucida Grande</vt:lpstr>
      <vt:lpstr>Montserrat</vt:lpstr>
      <vt:lpstr>Proxima Nova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Stephen Joseph Dolan</cp:lastModifiedBy>
  <cp:revision>1</cp:revision>
  <cp:lastPrinted>2016-07-26T14:29:45Z</cp:lastPrinted>
  <dcterms:created xsi:type="dcterms:W3CDTF">2014-03-27T09:01:45Z</dcterms:created>
  <dcterms:modified xsi:type="dcterms:W3CDTF">2025-07-15T13:33:54Z</dcterms:modified>
</cp:coreProperties>
</file>