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535" r:id="rId2"/>
    <p:sldId id="5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09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F0000"/>
    <a:srgbClr val="0000CC"/>
    <a:srgbClr val="201D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27" autoAdjust="0"/>
    <p:restoredTop sz="91245" autoAdjust="0"/>
  </p:normalViewPr>
  <p:slideViewPr>
    <p:cSldViewPr>
      <p:cViewPr varScale="1">
        <p:scale>
          <a:sx n="116" d="100"/>
          <a:sy n="116" d="100"/>
        </p:scale>
        <p:origin x="48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4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4" d="100"/>
        <a:sy n="2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5E9F4-413C-1D4D-B2C9-06034EEA70C5}" type="datetimeFigureOut">
              <a:rPr lang="en-US" smtClean="0"/>
              <a:pPr/>
              <a:t>7/15/25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8DA48B-61E4-A341-BF3C-5AB3AE1F6AC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365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109" charset="0"/>
              </a:defRPr>
            </a:lvl1pPr>
          </a:lstStyle>
          <a:p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109" charset="0"/>
              </a:defRPr>
            </a:lvl1pPr>
          </a:lstStyle>
          <a:p>
            <a:endParaRPr lang="en-US"/>
          </a:p>
        </p:txBody>
      </p:sp>
      <p:sp>
        <p:nvSpPr>
          <p:cNvPr id="911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11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109" charset="0"/>
              </a:defRPr>
            </a:lvl1pPr>
          </a:lstStyle>
          <a:p>
            <a:endParaRPr lang="en-US"/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109" charset="0"/>
              </a:defRPr>
            </a:lvl1pPr>
          </a:lstStyle>
          <a:p>
            <a:fld id="{97EFA30C-86FF-394A-A9DB-141666EDDAB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162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9" charset="0"/>
        <a:ea typeface="ＭＳ Ｐゴシック" pitchFamily="-10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FA30C-86FF-394A-A9DB-141666EDDAB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89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228600"/>
            <a:ext cx="1905000" cy="6019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562600" cy="6019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1"/>
            <a:ext cx="6781800" cy="8763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371600"/>
            <a:ext cx="7620000" cy="4876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LHC-title_red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2013-03-31 05.07.05 pm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99715"/>
            <a:ext cx="8685161" cy="75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657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5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52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4038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14"/>
          </p:nvPr>
        </p:nvSpPr>
        <p:spPr>
          <a:xfrm>
            <a:off x="457200" y="3886200"/>
            <a:ext cx="8229600" cy="25908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defRPr sz="4800">
                <a:solidFill>
                  <a:schemeClr val="bg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34400" y="52"/>
            <a:ext cx="609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457200" y="1143000"/>
            <a:ext cx="8534400" cy="5334000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/>
            </a:lvl2pPr>
            <a:lvl3pPr>
              <a:defRPr sz="2000">
                <a:solidFill>
                  <a:srgbClr val="33CC33"/>
                </a:solidFill>
              </a:defRPr>
            </a:lvl3pPr>
            <a:lvl4pPr>
              <a:defRPr sz="1800">
                <a:solidFill>
                  <a:srgbClr val="FFFF00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733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371600"/>
            <a:ext cx="37338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4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5" name="Rectangle 1031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28600"/>
            <a:ext cx="86106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>
            <a:outerShdw blurRad="63500" dist="53882" dir="2700000" algn="ctr" rotWithShape="0">
              <a:srgbClr val="FFFFFF">
                <a:alpha val="74998"/>
              </a:srgbClr>
            </a:outerShdw>
          </a:effec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Slide Title</a:t>
            </a:r>
          </a:p>
        </p:txBody>
      </p:sp>
      <p:sp>
        <p:nvSpPr>
          <p:cNvPr id="5325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90600"/>
            <a:ext cx="8610600" cy="541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Body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3252" name="Rectangle 1028"/>
          <p:cNvSpPr>
            <a:spLocks noChangeArrowheads="1"/>
          </p:cNvSpPr>
          <p:nvPr/>
        </p:nvSpPr>
        <p:spPr bwMode="auto">
          <a:xfrm>
            <a:off x="650879" y="6600829"/>
            <a:ext cx="1693863" cy="2444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3" name="Rectangle 1029"/>
          <p:cNvSpPr>
            <a:spLocks noChangeArrowheads="1"/>
          </p:cNvSpPr>
          <p:nvPr/>
        </p:nvSpPr>
        <p:spPr bwMode="auto">
          <a:xfrm>
            <a:off x="304800" y="6553200"/>
            <a:ext cx="1721626" cy="24365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US" sz="1000" b="0" dirty="0">
                <a:solidFill>
                  <a:schemeClr val="bg1">
                    <a:lumMod val="50000"/>
                  </a:schemeClr>
                </a:solidFill>
                <a:latin typeface="Myriad Pro"/>
              </a:rPr>
              <a:t>Nural  Akchurin, 16 July </a:t>
            </a:r>
            <a:r>
              <a:rPr lang="en-US" sz="1000" b="0" baseline="0" dirty="0">
                <a:solidFill>
                  <a:schemeClr val="bg1">
                    <a:lumMod val="50000"/>
                  </a:schemeClr>
                </a:solidFill>
                <a:latin typeface="Myriad Pro"/>
              </a:rPr>
              <a:t>2025</a:t>
            </a:r>
            <a:endParaRPr lang="en-US" sz="1000" b="0" dirty="0">
              <a:solidFill>
                <a:schemeClr val="bg1">
                  <a:lumMod val="50000"/>
                </a:schemeClr>
              </a:solidFill>
              <a:latin typeface="Myriad Pro"/>
            </a:endParaRPr>
          </a:p>
        </p:txBody>
      </p:sp>
      <p:sp>
        <p:nvSpPr>
          <p:cNvPr id="53254" name="Line 1030"/>
          <p:cNvSpPr>
            <a:spLocks noChangeShapeType="1"/>
          </p:cNvSpPr>
          <p:nvPr/>
        </p:nvSpPr>
        <p:spPr bwMode="auto">
          <a:xfrm flipV="1">
            <a:off x="304800" y="6553200"/>
            <a:ext cx="8610600" cy="0"/>
          </a:xfrm>
          <a:prstGeom prst="line">
            <a:avLst/>
          </a:prstGeom>
          <a:noFill/>
          <a:ln w="12700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258" name="Text Box 1034"/>
          <p:cNvSpPr txBox="1">
            <a:spLocks noChangeArrowheads="1"/>
          </p:cNvSpPr>
          <p:nvPr userDrawn="1"/>
        </p:nvSpPr>
        <p:spPr bwMode="auto">
          <a:xfrm>
            <a:off x="8686804" y="6553205"/>
            <a:ext cx="341397" cy="24622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fld id="{C0E730E8-EB7B-5142-AF60-441200A5E867}" type="slidenum">
              <a:rPr lang="en-US" sz="1000" b="1">
                <a:solidFill>
                  <a:srgbClr val="7F7F7F"/>
                </a:solidFill>
                <a:latin typeface="+mn-lt"/>
              </a:rPr>
              <a:pPr/>
              <a:t>‹#›</a:t>
            </a:fld>
            <a:endParaRPr lang="en-US" sz="1000" b="1" dirty="0">
              <a:solidFill>
                <a:srgbClr val="7F7F7F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4077328" y="6553202"/>
            <a:ext cx="9893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Myriad Pro"/>
                <a:ea typeface="+mn-ea"/>
                <a:cs typeface="Myriad Pro"/>
              </a:rPr>
              <a:t>DRD6  Meeting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Myriad Pro"/>
              <a:cs typeface="Myriad Pro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74" r:id="rId13"/>
    <p:sldLayoutId id="2147483676" r:id="rId14"/>
    <p:sldLayoutId id="2147483677" r:id="rId15"/>
  </p:sldLayoutIdLst>
  <p:hf sldNum="0" hdr="0" ft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0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Myriad Pro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81D58"/>
          </a:solidFill>
          <a:effectLst>
            <a:outerShdw blurRad="38100" dist="38100" dir="2700000" algn="tl">
              <a:srgbClr val="000000"/>
            </a:outerShdw>
          </a:effectLst>
          <a:latin typeface="Arial" pitchFamily="-109" charset="0"/>
        </a:defRPr>
      </a:lvl9pPr>
    </p:titleStyle>
    <p:bodyStyle>
      <a:lvl1pPr marL="457200" indent="-4572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2400" b="0">
          <a:solidFill>
            <a:srgbClr val="0000CC"/>
          </a:solidFill>
          <a:latin typeface="Myriad Pro"/>
          <a:ea typeface="+mn-ea"/>
          <a:cs typeface="+mn-cs"/>
        </a:defRPr>
      </a:lvl1pPr>
      <a:lvl2pPr marL="8001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00"/>
        </a:buClr>
        <a:buAutoNum type="arabicPeriod"/>
        <a:defRPr b="0">
          <a:solidFill>
            <a:srgbClr val="FF0000"/>
          </a:solidFill>
          <a:latin typeface="Myriad Pro"/>
          <a:ea typeface="ＭＳ Ｐゴシック" pitchFamily="-109" charset="-128"/>
        </a:defRPr>
      </a:lvl2pPr>
      <a:lvl3pPr marL="1257300" indent="-3429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0">
          <a:solidFill>
            <a:schemeClr val="tx2"/>
          </a:solidFill>
          <a:latin typeface="Myriad Pro"/>
          <a:ea typeface="ＭＳ Ｐゴシック" pitchFamily="-109" charset="-128"/>
        </a:defRPr>
      </a:lvl3pPr>
      <a:lvl4pPr marL="1638300" indent="-266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0">
          <a:solidFill>
            <a:schemeClr val="tx2"/>
          </a:solidFill>
          <a:latin typeface="Myriad Pro"/>
          <a:ea typeface="ＭＳ Ｐゴシック" pitchFamily="-109" charset="-128"/>
        </a:defRPr>
      </a:lvl4pPr>
      <a:lvl5pPr marL="2095500" indent="-266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0">
          <a:solidFill>
            <a:schemeClr val="tx2"/>
          </a:solidFill>
          <a:latin typeface="Myriad Pro"/>
          <a:ea typeface="ＭＳ Ｐゴシック" pitchFamily="-109" charset="-128"/>
        </a:defRPr>
      </a:lvl5pPr>
      <a:lvl6pPr marL="2552700" indent="-266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2"/>
          </a:solidFill>
          <a:latin typeface="+mn-lt"/>
          <a:ea typeface="ＭＳ Ｐゴシック" pitchFamily="-109" charset="-128"/>
        </a:defRPr>
      </a:lvl6pPr>
      <a:lvl7pPr marL="3009900" indent="-266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2"/>
          </a:solidFill>
          <a:latin typeface="+mn-lt"/>
          <a:ea typeface="ＭＳ Ｐゴシック" pitchFamily="-109" charset="-128"/>
        </a:defRPr>
      </a:lvl7pPr>
      <a:lvl8pPr marL="3467100" indent="-266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2"/>
          </a:solidFill>
          <a:latin typeface="+mn-lt"/>
          <a:ea typeface="ＭＳ Ｐゴシック" pitchFamily="-109" charset="-128"/>
        </a:defRPr>
      </a:lvl8pPr>
      <a:lvl9pPr marL="3924300" indent="-2667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2"/>
          </a:solidFill>
          <a:latin typeface="+mn-lt"/>
          <a:ea typeface="ＭＳ Ｐゴシック" pitchFamily="-10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43947-9505-EF10-5A99-21D0C3CB1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TTU Status Update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8DA6C4-E3A7-4D75-DDA0-0D82416CE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15" y="742784"/>
            <a:ext cx="9007468" cy="5505615"/>
          </a:xfrm>
        </p:spPr>
        <p:txBody>
          <a:bodyPr/>
          <a:lstStyle/>
          <a:p>
            <a:pPr>
              <a:buAutoNum type="arabicPeriod"/>
            </a:pPr>
            <a:r>
              <a:rPr lang="en-US" dirty="0"/>
              <a:t>HG-DREAM is crated and shipped to CERN on July 9.  There are two additional crates with </a:t>
            </a:r>
            <a:r>
              <a:rPr lang="en-US" dirty="0" err="1"/>
              <a:t>misc</a:t>
            </a:r>
            <a:r>
              <a:rPr lang="en-US" dirty="0"/>
              <a:t> hardware as well</a:t>
            </a:r>
          </a:p>
          <a:p>
            <a:pPr>
              <a:buAutoNum type="arabicPeriod"/>
            </a:pPr>
            <a:r>
              <a:rPr lang="en-US" dirty="0"/>
              <a:t>We performed lots of cosmic runs (~160 GB, ~550K events) and data being analyzed</a:t>
            </a:r>
          </a:p>
          <a:p>
            <a:pPr>
              <a:buAutoNum type="arabicPeriod"/>
            </a:pPr>
            <a:r>
              <a:rPr lang="en-US" dirty="0"/>
              <a:t>Arriving in early August 5/7 and departing on August 21 for the first test beam period (Aug 13-20): 12 TTU and 3 SLAC  </a:t>
            </a:r>
          </a:p>
          <a:p>
            <a:pPr>
              <a:buAutoNum type="arabicPeriod"/>
            </a:pPr>
            <a:r>
              <a:rPr lang="en-US" dirty="0"/>
              <a:t>Two step-down transformers for US 110 VAC power near sapphire table (Thanks to Giulia) are to be shipped</a:t>
            </a:r>
          </a:p>
          <a:p>
            <a:pPr>
              <a:buAutoNum type="arabicPeriod"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9560F9-39DA-9E6E-0795-9AC93299E0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3966" y="3840046"/>
            <a:ext cx="3036348" cy="2275170"/>
          </a:xfrm>
          <a:prstGeom prst="rect">
            <a:avLst/>
          </a:prstGeom>
        </p:spPr>
      </p:pic>
      <p:pic>
        <p:nvPicPr>
          <p:cNvPr id="6" name="Picture 5" descr="A group of people standing next to a wooden box&#10;&#10;AI-generated content may be incorrect.">
            <a:extLst>
              <a:ext uri="{FF2B5EF4-FFF2-40B4-BE49-F238E27FC236}">
                <a16:creationId xmlns:a16="http://schemas.microsoft.com/office/drawing/2014/main" id="{840BF6DC-99E3-21B1-EF6F-5EF8B731F5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86983" y="3840046"/>
            <a:ext cx="3033559" cy="2275170"/>
          </a:xfrm>
          <a:prstGeom prst="rect">
            <a:avLst/>
          </a:prstGeom>
        </p:spPr>
      </p:pic>
      <p:pic>
        <p:nvPicPr>
          <p:cNvPr id="8" name="Picture 7" descr="A person pushing a blue object&#10;&#10;AI-generated content may be incorrect.">
            <a:extLst>
              <a:ext uri="{FF2B5EF4-FFF2-40B4-BE49-F238E27FC236}">
                <a16:creationId xmlns:a16="http://schemas.microsoft.com/office/drawing/2014/main" id="{D9100C5B-F55E-43E1-49E7-5E29E446A9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857489"/>
            <a:ext cx="3033559" cy="227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439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D36BF-5B5D-60B6-9F9B-35F8B933B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Cosmic Events - DRS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14AFA4-114C-C55D-A549-F780B81E7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5486400"/>
            <a:ext cx="8610600" cy="9144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E598B0-CCD3-6B05-E9FD-9EBA41CFB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015" y="877834"/>
            <a:ext cx="2011680" cy="19318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01C0482-0CDF-EC77-E41D-9527F1DD7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9989" y="864063"/>
            <a:ext cx="2011680" cy="19309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76D586-9127-E26B-19F0-66762778EA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847" y="864063"/>
            <a:ext cx="2011680" cy="19309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542AA9-EF13-5A10-B7C7-EB5AF10F47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864063"/>
            <a:ext cx="2011680" cy="19295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9E8BD3-9491-E954-5DFA-E38C31DCA1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0568" y="3276600"/>
            <a:ext cx="2014127" cy="19318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E3CA7D-8C87-BBBB-A4BA-E2B8B0A5FE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5374" y="3276600"/>
            <a:ext cx="2013548" cy="19318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64C36E-472C-EB45-0E87-D95F9E0980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72000" y="3276599"/>
            <a:ext cx="2013549" cy="19318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A984A9D-FD83-358B-05AA-207E554F29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78627" y="3256278"/>
            <a:ext cx="2013549" cy="193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27226"/>
      </p:ext>
    </p:extLst>
  </p:cSld>
  <p:clrMapOvr>
    <a:masterClrMapping/>
  </p:clrMapOvr>
</p:sld>
</file>

<file path=ppt/theme/theme1.xml><?xml version="1.0" encoding="utf-8"?>
<a:theme xmlns:a="http://schemas.openxmlformats.org/drawingml/2006/main" name="TTU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003E3E"/>
      </a:lt2>
      <a:accent1>
        <a:srgbClr val="FFD798"/>
      </a:accent1>
      <a:accent2>
        <a:srgbClr val="8CF4EA"/>
      </a:accent2>
      <a:accent3>
        <a:srgbClr val="FFFFFF"/>
      </a:accent3>
      <a:accent4>
        <a:srgbClr val="000000"/>
      </a:accent4>
      <a:accent5>
        <a:srgbClr val="FFE8CA"/>
      </a:accent5>
      <a:accent6>
        <a:srgbClr val="7EDDD4"/>
      </a:accent6>
      <a:hlink>
        <a:srgbClr val="FE9B03"/>
      </a:hlink>
      <a:folHlink>
        <a:srgbClr val="00D0D0"/>
      </a:folHlink>
    </a:clrScheme>
    <a:fontScheme name="TTU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9" charset="0"/>
          </a:defRPr>
        </a:defPPr>
      </a:lstStyle>
    </a:lnDef>
  </a:objectDefaults>
  <a:extraClrSchemeLst>
    <a:extraClrScheme>
      <a:clrScheme name="TTU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TU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U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U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U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U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TU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41714</TotalTime>
  <Words>93</Words>
  <Application>Microsoft Macintosh PowerPoint</Application>
  <PresentationFormat>On-screen Show (4:3)</PresentationFormat>
  <Paragraphs>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Myriad Pro</vt:lpstr>
      <vt:lpstr>Times New Roman</vt:lpstr>
      <vt:lpstr>TTUtemplate</vt:lpstr>
      <vt:lpstr>TTU Status Update</vt:lpstr>
      <vt:lpstr>Sample Cosmic Events - DRS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HGCAL Editorial Board (EB) Status</dc:title>
  <dc:creator>Akchurin, Nural</dc:creator>
  <cp:lastModifiedBy>Akchurin, Nural</cp:lastModifiedBy>
  <cp:revision>170</cp:revision>
  <cp:lastPrinted>2022-04-13T12:10:09Z</cp:lastPrinted>
  <dcterms:created xsi:type="dcterms:W3CDTF">2020-05-12T18:36:53Z</dcterms:created>
  <dcterms:modified xsi:type="dcterms:W3CDTF">2025-07-16T11:57:58Z</dcterms:modified>
</cp:coreProperties>
</file>