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61" r:id="rId5"/>
    <p:sldId id="262" r:id="rId6"/>
    <p:sldId id="258"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4660"/>
  </p:normalViewPr>
  <p:slideViewPr>
    <p:cSldViewPr snapToGrid="0">
      <p:cViewPr varScale="1">
        <p:scale>
          <a:sx n="95" d="100"/>
          <a:sy n="95" d="100"/>
        </p:scale>
        <p:origin x="67" y="2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glė Lenkaitytė" userId="76c214a24af5a5e2" providerId="LiveId" clId="{716FE841-C4DD-42F7-8F9F-2C41456C17CF}"/>
    <pc:docChg chg="modSld sldOrd">
      <pc:chgData name="Eglė Lenkaitytė" userId="76c214a24af5a5e2" providerId="LiveId" clId="{716FE841-C4DD-42F7-8F9F-2C41456C17CF}" dt="2025-08-06T14:55:15.944" v="1"/>
      <pc:docMkLst>
        <pc:docMk/>
      </pc:docMkLst>
      <pc:sldChg chg="ord">
        <pc:chgData name="Eglė Lenkaitytė" userId="76c214a24af5a5e2" providerId="LiveId" clId="{716FE841-C4DD-42F7-8F9F-2C41456C17CF}" dt="2025-08-06T14:55:15.944" v="1"/>
        <pc:sldMkLst>
          <pc:docMk/>
          <pc:sldMk cId="3751616066" sldId="262"/>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GB"/>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268826AB-5657-44CD-A398-2A0C82DC5E4E}" type="datetimeFigureOut">
              <a:rPr lang="en-GB" smtClean="0"/>
              <a:t>06/08/2025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2569517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GB"/>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GB"/>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68826AB-5657-44CD-A398-2A0C82DC5E4E}" type="datetimeFigureOut">
              <a:rPr lang="en-GB" smtClean="0"/>
              <a:t>06/08/2025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1176730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GB"/>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GB"/>
              <a:t>Click to edit Master text styles</a:t>
            </a:r>
          </a:p>
        </p:txBody>
      </p:sp>
      <p:sp>
        <p:nvSpPr>
          <p:cNvPr id="4" name="Date Placeholder 3"/>
          <p:cNvSpPr>
            <a:spLocks noGrp="1"/>
          </p:cNvSpPr>
          <p:nvPr>
            <p:ph type="dt" sz="half" idx="10"/>
          </p:nvPr>
        </p:nvSpPr>
        <p:spPr/>
        <p:txBody>
          <a:bodyPr/>
          <a:lstStyle/>
          <a:p>
            <a:fld id="{268826AB-5657-44CD-A398-2A0C82DC5E4E}" type="datetimeFigureOut">
              <a:rPr lang="en-GB" smtClean="0"/>
              <a:t>06/08/2025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1249531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GB"/>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GB"/>
              <a:t>Click to edit Master text styles</a:t>
            </a:r>
          </a:p>
        </p:txBody>
      </p:sp>
      <p:sp>
        <p:nvSpPr>
          <p:cNvPr id="2" name="Date Placeholder 1"/>
          <p:cNvSpPr>
            <a:spLocks noGrp="1"/>
          </p:cNvSpPr>
          <p:nvPr>
            <p:ph type="dt" sz="half" idx="10"/>
          </p:nvPr>
        </p:nvSpPr>
        <p:spPr/>
        <p:txBody>
          <a:bodyPr/>
          <a:lstStyle/>
          <a:p>
            <a:fld id="{268826AB-5657-44CD-A398-2A0C82DC5E4E}" type="datetimeFigureOut">
              <a:rPr lang="en-GB" smtClean="0"/>
              <a:t>06/08/2025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3510140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68826AB-5657-44CD-A398-2A0C82DC5E4E}" type="datetimeFigureOut">
              <a:rPr lang="en-GB" smtClean="0"/>
              <a:t>06/08/2025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38155713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68826AB-5657-44CD-A398-2A0C82DC5E4E}" type="datetimeFigureOut">
              <a:rPr lang="en-GB" smtClean="0"/>
              <a:t>06/08/2025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194071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GB"/>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68826AB-5657-44CD-A398-2A0C82DC5E4E}" type="datetimeFigureOut">
              <a:rPr lang="en-GB" smtClean="0"/>
              <a:t>06/08/2025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2170360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GB"/>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68826AB-5657-44CD-A398-2A0C82DC5E4E}" type="datetimeFigureOut">
              <a:rPr lang="en-GB" smtClean="0"/>
              <a:t>06/08/2025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4163628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268826AB-5657-44CD-A398-2A0C82DC5E4E}" type="datetimeFigureOut">
              <a:rPr lang="en-GB" smtClean="0"/>
              <a:t>06/08/2025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1531850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268826AB-5657-44CD-A398-2A0C82DC5E4E}" type="datetimeFigureOut">
              <a:rPr lang="en-GB" smtClean="0"/>
              <a:t>06/08/2025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863449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268826AB-5657-44CD-A398-2A0C82DC5E4E}" type="datetimeFigureOut">
              <a:rPr lang="en-GB" smtClean="0"/>
              <a:t>06/08/2025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3502223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8826AB-5657-44CD-A398-2A0C82DC5E4E}" type="datetimeFigureOut">
              <a:rPr lang="en-GB" smtClean="0"/>
              <a:t>06/08/2025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969123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GB"/>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68826AB-5657-44CD-A398-2A0C82DC5E4E}" type="datetimeFigureOut">
              <a:rPr lang="en-GB" smtClean="0"/>
              <a:t>06/08/2025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1593378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GB"/>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GB"/>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268826AB-5657-44CD-A398-2A0C82DC5E4E}" type="datetimeFigureOut">
              <a:rPr lang="en-GB" smtClean="0"/>
              <a:t>06/08/2025</a:t>
            </a:fld>
            <a:endParaRPr lang="en-GB"/>
          </a:p>
        </p:txBody>
      </p:sp>
      <p:sp>
        <p:nvSpPr>
          <p:cNvPr id="6" name="Footer Placeholder 5"/>
          <p:cNvSpPr>
            <a:spLocks noGrp="1"/>
          </p:cNvSpPr>
          <p:nvPr>
            <p:ph type="ftr" sz="quarter" idx="11"/>
          </p:nvPr>
        </p:nvSpPr>
        <p:spPr>
          <a:xfrm>
            <a:off x="590396" y="6041362"/>
            <a:ext cx="3295413" cy="365125"/>
          </a:xfrm>
        </p:spPr>
        <p:txBody>
          <a:bodyPr/>
          <a:lstStyle/>
          <a:p>
            <a:endParaRPr lang="en-GB"/>
          </a:p>
        </p:txBody>
      </p:sp>
      <p:sp>
        <p:nvSpPr>
          <p:cNvPr id="7" name="Slide Number Placeholder 6"/>
          <p:cNvSpPr>
            <a:spLocks noGrp="1"/>
          </p:cNvSpPr>
          <p:nvPr>
            <p:ph type="sldNum" sz="quarter" idx="12"/>
          </p:nvPr>
        </p:nvSpPr>
        <p:spPr>
          <a:xfrm>
            <a:off x="4862689" y="5915888"/>
            <a:ext cx="1062155" cy="490599"/>
          </a:xfrm>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968627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GB"/>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GB"/>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268826AB-5657-44CD-A398-2A0C82DC5E4E}" type="datetimeFigureOut">
              <a:rPr lang="en-GB" smtClean="0"/>
              <a:t>06/08/2025</a:t>
            </a:fld>
            <a:endParaRPr lang="en-GB"/>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E5654BB-C6E7-44FC-B91C-026C2900C791}" type="slidenum">
              <a:rPr lang="en-GB" smtClean="0"/>
              <a:t>‹#›</a:t>
            </a:fld>
            <a:endParaRPr lang="en-GB"/>
          </a:p>
        </p:txBody>
      </p:sp>
    </p:spTree>
    <p:extLst>
      <p:ext uri="{BB962C8B-B14F-4D97-AF65-F5344CB8AC3E}">
        <p14:creationId xmlns:p14="http://schemas.microsoft.com/office/powerpoint/2010/main" val="56319758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30A90-A2D6-2211-0C68-806CFF570070}"/>
              </a:ext>
            </a:extLst>
          </p:cNvPr>
          <p:cNvSpPr>
            <a:spLocks noGrp="1"/>
          </p:cNvSpPr>
          <p:nvPr>
            <p:ph type="ctrTitle"/>
          </p:nvPr>
        </p:nvSpPr>
        <p:spPr/>
        <p:txBody>
          <a:bodyPr/>
          <a:lstStyle/>
          <a:p>
            <a:r>
              <a:rPr lang="en-GB" dirty="0">
                <a:latin typeface="Times New Roman" panose="02020603050405020304" pitchFamily="18" charset="0"/>
                <a:cs typeface="Times New Roman" panose="02020603050405020304" pitchFamily="18" charset="0"/>
              </a:rPr>
              <a:t>Adapting the Coffea Framework for FCC</a:t>
            </a:r>
          </a:p>
        </p:txBody>
      </p:sp>
      <p:sp>
        <p:nvSpPr>
          <p:cNvPr id="3" name="Subtitle 2">
            <a:extLst>
              <a:ext uri="{FF2B5EF4-FFF2-40B4-BE49-F238E27FC236}">
                <a16:creationId xmlns:a16="http://schemas.microsoft.com/office/drawing/2014/main" id="{BF6810C1-E3B5-6282-3554-EB6EBAB16FAF}"/>
              </a:ext>
            </a:extLst>
          </p:cNvPr>
          <p:cNvSpPr>
            <a:spLocks noGrp="1"/>
          </p:cNvSpPr>
          <p:nvPr>
            <p:ph type="subTitle" idx="1"/>
          </p:nvPr>
        </p:nvSpPr>
        <p:spPr>
          <a:xfrm>
            <a:off x="810001" y="5408853"/>
            <a:ext cx="9144000" cy="1186530"/>
          </a:xfrm>
        </p:spPr>
        <p:txBody>
          <a:bodyPr>
            <a:normAutofit/>
          </a:bodyPr>
          <a:lstStyle/>
          <a:p>
            <a:r>
              <a:rPr lang="en-GB" sz="2000" dirty="0">
                <a:latin typeface="Times New Roman" panose="02020603050405020304" pitchFamily="18" charset="0"/>
                <a:cs typeface="Times New Roman" panose="02020603050405020304" pitchFamily="18" charset="0"/>
              </a:rPr>
              <a:t>Egl</a:t>
            </a:r>
            <a:r>
              <a:rPr lang="lt-LT" sz="2000" dirty="0">
                <a:latin typeface="Times New Roman" panose="02020603050405020304" pitchFamily="18" charset="0"/>
                <a:cs typeface="Times New Roman" panose="02020603050405020304" pitchFamily="18" charset="0"/>
              </a:rPr>
              <a:t>ė Lenkaitytė</a:t>
            </a:r>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Mentors: David Lange, Prayag Yadav</a:t>
            </a:r>
          </a:p>
        </p:txBody>
      </p:sp>
      <p:pic>
        <p:nvPicPr>
          <p:cNvPr id="2052" name="Picture 4">
            <a:extLst>
              <a:ext uri="{FF2B5EF4-FFF2-40B4-BE49-F238E27FC236}">
                <a16:creationId xmlns:a16="http://schemas.microsoft.com/office/drawing/2014/main" id="{64BB62EE-94E9-9476-3B8E-C6A272DE18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7579" y="113648"/>
            <a:ext cx="1379497" cy="153990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Topical Meetings · Indico">
            <a:extLst>
              <a:ext uri="{FF2B5EF4-FFF2-40B4-BE49-F238E27FC236}">
                <a16:creationId xmlns:a16="http://schemas.microsoft.com/office/drawing/2014/main" id="{69870929-6708-E7D9-CF43-9363011B42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0" y="300373"/>
            <a:ext cx="1905000" cy="1019175"/>
          </a:xfrm>
          <a:prstGeom prst="rect">
            <a:avLst/>
          </a:prstGeom>
          <a:noFill/>
          <a:extLst>
            <a:ext uri="{909E8E84-426E-40DD-AFC4-6F175D3DCCD1}">
              <a14:hiddenFill xmlns:a14="http://schemas.microsoft.com/office/drawing/2010/main">
                <a:solidFill>
                  <a:srgbClr val="FFFFFF"/>
                </a:solidFill>
              </a14:hiddenFill>
            </a:ext>
          </a:extLst>
        </p:spPr>
      </p:pic>
      <p:pic>
        <p:nvPicPr>
          <p:cNvPr id="2076" name="Picture 28">
            <a:extLst>
              <a:ext uri="{FF2B5EF4-FFF2-40B4-BE49-F238E27FC236}">
                <a16:creationId xmlns:a16="http://schemas.microsoft.com/office/drawing/2014/main" id="{F6EE2D81-EB33-F985-0532-572D83FD53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537" y="113649"/>
            <a:ext cx="1562439" cy="1539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8737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87805-7B66-7D31-EA9A-2F131A06BEFD}"/>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Background</a:t>
            </a:r>
          </a:p>
        </p:txBody>
      </p:sp>
      <p:sp>
        <p:nvSpPr>
          <p:cNvPr id="3" name="Content Placeholder 2">
            <a:extLst>
              <a:ext uri="{FF2B5EF4-FFF2-40B4-BE49-F238E27FC236}">
                <a16:creationId xmlns:a16="http://schemas.microsoft.com/office/drawing/2014/main" id="{53470A71-62FC-D236-644E-CC4D932196D9}"/>
              </a:ext>
            </a:extLst>
          </p:cNvPr>
          <p:cNvSpPr>
            <a:spLocks noGrp="1"/>
          </p:cNvSpPr>
          <p:nvPr>
            <p:ph idx="1"/>
          </p:nvPr>
        </p:nvSpPr>
        <p:spPr>
          <a:xfrm>
            <a:off x="818712" y="2599277"/>
            <a:ext cx="10554574" cy="3636511"/>
          </a:xfrm>
        </p:spPr>
        <p:txBody>
          <a:bodyPr>
            <a:normAutofit/>
          </a:bodyPr>
          <a:lstStyle/>
          <a:p>
            <a:r>
              <a:rPr lang="en-GB" sz="2000" dirty="0">
                <a:latin typeface="Times New Roman" panose="02020603050405020304" pitchFamily="18" charset="0"/>
                <a:cs typeface="Times New Roman" panose="02020603050405020304" pitchFamily="18" charset="0"/>
              </a:rPr>
              <a:t>Bachelor’s in Physics – Vilnius University</a:t>
            </a:r>
          </a:p>
          <a:p>
            <a:r>
              <a:rPr lang="en-GB" sz="2000" dirty="0">
                <a:latin typeface="Times New Roman" panose="02020603050405020304" pitchFamily="18" charset="0"/>
                <a:cs typeface="Times New Roman" panose="02020603050405020304" pitchFamily="18" charset="0"/>
              </a:rPr>
              <a:t>Starting Master’s in Particle Physics and Astronomy this September – Vilnius University</a:t>
            </a:r>
          </a:p>
          <a:p>
            <a:r>
              <a:rPr lang="en-GB" sz="2000" dirty="0">
                <a:latin typeface="Times New Roman" panose="02020603050405020304" pitchFamily="18" charset="0"/>
                <a:cs typeface="Times New Roman" panose="02020603050405020304" pitchFamily="18" charset="0"/>
              </a:rPr>
              <a:t>Previously worked on a Drell-Yan study using CERN CMS Open Data</a:t>
            </a:r>
          </a:p>
          <a:p>
            <a:endParaRPr lang="en-GB" sz="2000" dirty="0">
              <a:latin typeface="Times New Roman" panose="02020603050405020304" pitchFamily="18" charset="0"/>
              <a:cs typeface="Times New Roman" panose="02020603050405020304" pitchFamily="18" charset="0"/>
            </a:endParaRPr>
          </a:p>
          <a:p>
            <a:endParaRPr lang="en-GB" sz="2000" dirty="0">
              <a:latin typeface="Times New Roman" panose="02020603050405020304" pitchFamily="18" charset="0"/>
              <a:cs typeface="Times New Roman" panose="02020603050405020304" pitchFamily="18" charset="0"/>
            </a:endParaRPr>
          </a:p>
          <a:p>
            <a:pPr marL="0" indent="0">
              <a:buNone/>
            </a:pPr>
            <a:r>
              <a:rPr lang="en-GB" sz="2000" dirty="0">
                <a:latin typeface="Times New Roman" panose="02020603050405020304" pitchFamily="18" charset="0"/>
                <a:cs typeface="Times New Roman" panose="02020603050405020304" pitchFamily="18" charset="0"/>
              </a:rPr>
              <a:t>Mentors:</a:t>
            </a:r>
          </a:p>
          <a:p>
            <a:r>
              <a:rPr lang="en-GB" sz="2000" dirty="0">
                <a:latin typeface="Times New Roman" panose="02020603050405020304" pitchFamily="18" charset="0"/>
                <a:cs typeface="Times New Roman" panose="02020603050405020304" pitchFamily="18" charset="0"/>
              </a:rPr>
              <a:t>David Lange</a:t>
            </a:r>
          </a:p>
          <a:p>
            <a:r>
              <a:rPr lang="en-GB" sz="2000" dirty="0">
                <a:latin typeface="Times New Roman" panose="02020603050405020304" pitchFamily="18" charset="0"/>
                <a:cs typeface="Times New Roman" panose="02020603050405020304" pitchFamily="18" charset="0"/>
              </a:rPr>
              <a:t>Prayag Yadav</a:t>
            </a:r>
          </a:p>
        </p:txBody>
      </p:sp>
    </p:spTree>
    <p:extLst>
      <p:ext uri="{BB962C8B-B14F-4D97-AF65-F5344CB8AC3E}">
        <p14:creationId xmlns:p14="http://schemas.microsoft.com/office/powerpoint/2010/main" val="2008036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1EDA8-59E1-76B1-D31F-B89D672A91AA}"/>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What is FCC</a:t>
            </a:r>
          </a:p>
        </p:txBody>
      </p:sp>
      <p:sp>
        <p:nvSpPr>
          <p:cNvPr id="3" name="Content Placeholder 2">
            <a:extLst>
              <a:ext uri="{FF2B5EF4-FFF2-40B4-BE49-F238E27FC236}">
                <a16:creationId xmlns:a16="http://schemas.microsoft.com/office/drawing/2014/main" id="{26E90D9E-4EE0-D1E2-6A95-484ED23E76DC}"/>
              </a:ext>
            </a:extLst>
          </p:cNvPr>
          <p:cNvSpPr>
            <a:spLocks noGrp="1"/>
          </p:cNvSpPr>
          <p:nvPr>
            <p:ph idx="1"/>
          </p:nvPr>
        </p:nvSpPr>
        <p:spPr>
          <a:xfrm>
            <a:off x="810000" y="1671541"/>
            <a:ext cx="11089105" cy="2040522"/>
          </a:xfrm>
        </p:spPr>
        <p:txBody>
          <a:bodyPr>
            <a:normAutofit/>
          </a:bodyPr>
          <a:lstStyle/>
          <a:p>
            <a:pPr marL="0" indent="0">
              <a:buNone/>
            </a:pPr>
            <a:r>
              <a:rPr lang="en-GB" sz="2000" dirty="0">
                <a:latin typeface="Times New Roman" panose="02020603050405020304" pitchFamily="18" charset="0"/>
                <a:cs typeface="Times New Roman" panose="02020603050405020304" pitchFamily="18" charset="0"/>
              </a:rPr>
              <a:t>The Future Circular Collider (FCC) is a planned next-generation particle accelerator at CERN. With a potential to reach 100 TeV collision energies, increased data rates and more precision, FCC will open the way to greater understanding of fundamentals and the search for new physics beyond the Standard Model.</a:t>
            </a:r>
          </a:p>
        </p:txBody>
      </p:sp>
      <p:pic>
        <p:nvPicPr>
          <p:cNvPr id="1026" name="Picture 2" descr="Future Circular particle collider: some physicists see a $22 billion gamble  | Vox">
            <a:extLst>
              <a:ext uri="{FF2B5EF4-FFF2-40B4-BE49-F238E27FC236}">
                <a16:creationId xmlns:a16="http://schemas.microsoft.com/office/drawing/2014/main" id="{7AA7DBA2-EB33-E212-F2B2-E5B8AAC1B8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599" y="3490911"/>
            <a:ext cx="6400801" cy="3367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1991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6684C7-57B6-4A38-C84D-9731B2CCCF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A52EDC-031B-AE8A-99BB-906540030865}"/>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What is Coffea</a:t>
            </a:r>
          </a:p>
        </p:txBody>
      </p:sp>
      <p:sp>
        <p:nvSpPr>
          <p:cNvPr id="3" name="Content Placeholder 2">
            <a:extLst>
              <a:ext uri="{FF2B5EF4-FFF2-40B4-BE49-F238E27FC236}">
                <a16:creationId xmlns:a16="http://schemas.microsoft.com/office/drawing/2014/main" id="{57E1E374-EA93-FCE5-8A6E-13B5CBE1E41E}"/>
              </a:ext>
            </a:extLst>
          </p:cNvPr>
          <p:cNvSpPr>
            <a:spLocks noGrp="1"/>
          </p:cNvSpPr>
          <p:nvPr>
            <p:ph idx="1"/>
          </p:nvPr>
        </p:nvSpPr>
        <p:spPr>
          <a:xfrm>
            <a:off x="810000" y="2059474"/>
            <a:ext cx="4343400" cy="4351338"/>
          </a:xfrm>
        </p:spPr>
        <p:txBody>
          <a:bodyPr>
            <a:normAutofit/>
          </a:bodyPr>
          <a:lstStyle/>
          <a:p>
            <a:pPr marL="0" indent="0">
              <a:buNone/>
            </a:pPr>
            <a:r>
              <a:rPr lang="en-GB" sz="2000" dirty="0">
                <a:latin typeface="Times New Roman" panose="02020603050405020304" pitchFamily="18" charset="0"/>
                <a:cs typeface="Times New Roman" panose="02020603050405020304" pitchFamily="18" charset="0"/>
              </a:rPr>
              <a:t>The Columnar Object Framework For Effective Analysis (COFFEA) is a Python-based unified analysis toolkit for High Energy Physics (HEP) data. Coffea provides tools and components that simplify data analysis, enabling streamlined and reproducible HEP workflows.</a:t>
            </a:r>
          </a:p>
        </p:txBody>
      </p:sp>
      <p:pic>
        <p:nvPicPr>
          <p:cNvPr id="4" name="Picture 3">
            <a:extLst>
              <a:ext uri="{FF2B5EF4-FFF2-40B4-BE49-F238E27FC236}">
                <a16:creationId xmlns:a16="http://schemas.microsoft.com/office/drawing/2014/main" id="{5CCFDDB6-68DA-2D7B-AAA1-9CC008C4389F}"/>
              </a:ext>
            </a:extLst>
          </p:cNvPr>
          <p:cNvPicPr>
            <a:picLocks noChangeAspect="1"/>
          </p:cNvPicPr>
          <p:nvPr/>
        </p:nvPicPr>
        <p:blipFill>
          <a:blip r:embed="rId2"/>
          <a:stretch>
            <a:fillRect/>
          </a:stretch>
        </p:blipFill>
        <p:spPr>
          <a:xfrm>
            <a:off x="5562185" y="2356086"/>
            <a:ext cx="6497985" cy="4054726"/>
          </a:xfrm>
          <a:prstGeom prst="rect">
            <a:avLst/>
          </a:prstGeom>
        </p:spPr>
      </p:pic>
    </p:spTree>
    <p:extLst>
      <p:ext uri="{BB962C8B-B14F-4D97-AF65-F5344CB8AC3E}">
        <p14:creationId xmlns:p14="http://schemas.microsoft.com/office/powerpoint/2010/main" val="146891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ED42A-F93C-8E30-F7B4-67BA7E7CD77C}"/>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4F3D8BEA-E12E-C11A-2CDB-5D4FC6A7A8F0}"/>
              </a:ext>
            </a:extLst>
          </p:cNvPr>
          <p:cNvPicPr>
            <a:picLocks noChangeAspect="1"/>
          </p:cNvPicPr>
          <p:nvPr/>
        </p:nvPicPr>
        <p:blipFill>
          <a:blip r:embed="rId2"/>
          <a:srcRect t="2911" r="709"/>
          <a:stretch>
            <a:fillRect/>
          </a:stretch>
        </p:blipFill>
        <p:spPr>
          <a:xfrm>
            <a:off x="6644539" y="1894552"/>
            <a:ext cx="5045537" cy="4963447"/>
          </a:xfrm>
          <a:prstGeom prst="rect">
            <a:avLst/>
          </a:prstGeom>
        </p:spPr>
      </p:pic>
      <p:pic>
        <p:nvPicPr>
          <p:cNvPr id="8" name="Picture 7">
            <a:extLst>
              <a:ext uri="{FF2B5EF4-FFF2-40B4-BE49-F238E27FC236}">
                <a16:creationId xmlns:a16="http://schemas.microsoft.com/office/drawing/2014/main" id="{B293B4E9-8658-312D-F0AA-A2CFB9F5B803}"/>
              </a:ext>
            </a:extLst>
          </p:cNvPr>
          <p:cNvPicPr>
            <a:picLocks noChangeAspect="1"/>
          </p:cNvPicPr>
          <p:nvPr/>
        </p:nvPicPr>
        <p:blipFill>
          <a:blip r:embed="rId3"/>
          <a:stretch>
            <a:fillRect/>
          </a:stretch>
        </p:blipFill>
        <p:spPr>
          <a:xfrm>
            <a:off x="966537" y="1894553"/>
            <a:ext cx="4580926" cy="4963447"/>
          </a:xfrm>
          <a:prstGeom prst="rect">
            <a:avLst/>
          </a:prstGeom>
        </p:spPr>
      </p:pic>
      <p:sp>
        <p:nvSpPr>
          <p:cNvPr id="9" name="TextBox 8">
            <a:extLst>
              <a:ext uri="{FF2B5EF4-FFF2-40B4-BE49-F238E27FC236}">
                <a16:creationId xmlns:a16="http://schemas.microsoft.com/office/drawing/2014/main" id="{57C32AF0-6CD3-F644-06C0-275E4D6DD4FA}"/>
              </a:ext>
            </a:extLst>
          </p:cNvPr>
          <p:cNvSpPr txBox="1"/>
          <p:nvPr/>
        </p:nvSpPr>
        <p:spPr>
          <a:xfrm>
            <a:off x="734230" y="681789"/>
            <a:ext cx="10723539" cy="461665"/>
          </a:xfrm>
          <a:prstGeom prst="rect">
            <a:avLst/>
          </a:prstGeom>
          <a:noFill/>
        </p:spPr>
        <p:txBody>
          <a:bodyPr wrap="square" rtlCol="0">
            <a:spAutoFit/>
          </a:bodyPr>
          <a:lstStyle/>
          <a:p>
            <a:pPr algn="ctr"/>
            <a:r>
              <a:rPr lang="en-GB" sz="2400" dirty="0">
                <a:latin typeface="Times New Roman" panose="02020603050405020304" pitchFamily="18" charset="0"/>
                <a:cs typeface="Times New Roman" panose="02020603050405020304" pitchFamily="18" charset="0"/>
              </a:rPr>
              <a:t>FCC ZH analysis using 4 lepton channel implemented in Coffea</a:t>
            </a:r>
          </a:p>
        </p:txBody>
      </p:sp>
    </p:spTree>
    <p:extLst>
      <p:ext uri="{BB962C8B-B14F-4D97-AF65-F5344CB8AC3E}">
        <p14:creationId xmlns:p14="http://schemas.microsoft.com/office/powerpoint/2010/main" val="3751616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07973-042C-F4DF-E1AB-BDBA26B397C2}"/>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Goal, progress and plans</a:t>
            </a:r>
          </a:p>
        </p:txBody>
      </p:sp>
      <p:sp>
        <p:nvSpPr>
          <p:cNvPr id="3" name="Content Placeholder 2">
            <a:extLst>
              <a:ext uri="{FF2B5EF4-FFF2-40B4-BE49-F238E27FC236}">
                <a16:creationId xmlns:a16="http://schemas.microsoft.com/office/drawing/2014/main" id="{E83C7C5C-5FB5-BD1F-6EF8-FF497A9E45CF}"/>
              </a:ext>
            </a:extLst>
          </p:cNvPr>
          <p:cNvSpPr>
            <a:spLocks noGrp="1"/>
          </p:cNvSpPr>
          <p:nvPr>
            <p:ph idx="1"/>
          </p:nvPr>
        </p:nvSpPr>
        <p:spPr>
          <a:xfrm>
            <a:off x="810000" y="2603667"/>
            <a:ext cx="10760242" cy="4158080"/>
          </a:xfrm>
        </p:spPr>
        <p:txBody>
          <a:bodyPr>
            <a:normAutofit/>
          </a:bodyPr>
          <a:lstStyle/>
          <a:p>
            <a:pPr marL="0" indent="0">
              <a:buNone/>
            </a:pPr>
            <a:r>
              <a:rPr lang="en-GB" sz="2000" b="1" dirty="0">
                <a:latin typeface="Times New Roman" panose="02020603050405020304" pitchFamily="18" charset="0"/>
                <a:cs typeface="Times New Roman" panose="02020603050405020304" pitchFamily="18" charset="0"/>
              </a:rPr>
              <a:t>Goal:</a:t>
            </a:r>
            <a:r>
              <a:rPr lang="en-GB" sz="2000" dirty="0">
                <a:latin typeface="Times New Roman" panose="02020603050405020304" pitchFamily="18" charset="0"/>
                <a:cs typeface="Times New Roman" panose="02020603050405020304" pitchFamily="18" charset="0"/>
              </a:rPr>
              <a:t> create documented examples of using the Coffea analysis framework with FCC simulated data. This includes ensuring compatibility with the FCC software ecosystem (Key4hep and FCCSW) via the recently developed FCC schemas.</a:t>
            </a:r>
          </a:p>
          <a:p>
            <a:pPr marL="0" indent="0">
              <a:buNone/>
            </a:pPr>
            <a:endParaRPr lang="en-GB" sz="2000" dirty="0">
              <a:latin typeface="Times New Roman" panose="02020603050405020304" pitchFamily="18" charset="0"/>
              <a:cs typeface="Times New Roman" panose="02020603050405020304" pitchFamily="18" charset="0"/>
            </a:endParaRPr>
          </a:p>
          <a:p>
            <a:pPr marL="0" indent="0">
              <a:buNone/>
            </a:pPr>
            <a:r>
              <a:rPr lang="en-GB" sz="2000" b="1" dirty="0">
                <a:latin typeface="Times New Roman" panose="02020603050405020304" pitchFamily="18" charset="0"/>
                <a:cs typeface="Times New Roman" panose="02020603050405020304" pitchFamily="18" charset="0"/>
              </a:rPr>
              <a:t>Progress: </a:t>
            </a:r>
            <a:r>
              <a:rPr lang="en-GB" sz="2000" dirty="0">
                <a:latin typeface="Times New Roman" panose="02020603050405020304" pitchFamily="18" charset="0"/>
                <a:cs typeface="Times New Roman" panose="02020603050405020304" pitchFamily="18" charset="0"/>
              </a:rPr>
              <a:t>spent time learning NumPy, Awkward Array and Coffea, reviewed and analysed previous Coffea-based FCC analysis codes, successfully ran the analysis codes after setup, fixed errors encountered during execution.</a:t>
            </a:r>
          </a:p>
          <a:p>
            <a:pPr marL="0" indent="0">
              <a:buNone/>
            </a:pPr>
            <a:endParaRPr lang="en-GB" sz="2000" dirty="0">
              <a:latin typeface="Times New Roman" panose="02020603050405020304" pitchFamily="18" charset="0"/>
              <a:cs typeface="Times New Roman" panose="02020603050405020304" pitchFamily="18" charset="0"/>
            </a:endParaRPr>
          </a:p>
          <a:p>
            <a:pPr marL="0" indent="0">
              <a:buNone/>
            </a:pPr>
            <a:r>
              <a:rPr lang="en-GB" sz="2000" b="1" dirty="0">
                <a:latin typeface="Times New Roman" panose="02020603050405020304" pitchFamily="18" charset="0"/>
                <a:cs typeface="Times New Roman" panose="02020603050405020304" pitchFamily="18" charset="0"/>
              </a:rPr>
              <a:t>Plans for now: </a:t>
            </a:r>
            <a:r>
              <a:rPr lang="en-GB" sz="2000" dirty="0">
                <a:latin typeface="Times New Roman" panose="02020603050405020304" pitchFamily="18" charset="0"/>
                <a:cs typeface="Times New Roman" panose="02020603050405020304" pitchFamily="18" charset="0"/>
              </a:rPr>
              <a:t>start creating my own Coffea based FCC analysis code examples.</a:t>
            </a:r>
          </a:p>
          <a:p>
            <a:pPr marL="0" indent="0">
              <a:buNone/>
            </a:pPr>
            <a:endParaRPr lang="en-GB" sz="2000" dirty="0"/>
          </a:p>
          <a:p>
            <a:pPr marL="0" indent="0">
              <a:buNone/>
            </a:pPr>
            <a:endParaRPr lang="en-GB" sz="2000" dirty="0"/>
          </a:p>
        </p:txBody>
      </p:sp>
    </p:spTree>
    <p:extLst>
      <p:ext uri="{BB962C8B-B14F-4D97-AF65-F5344CB8AC3E}">
        <p14:creationId xmlns:p14="http://schemas.microsoft.com/office/powerpoint/2010/main" val="18964654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354</TotalTime>
  <Words>256</Words>
  <Application>Microsoft Office PowerPoint</Application>
  <PresentationFormat>Widescreen</PresentationFormat>
  <Paragraphs>23</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Century Gothic</vt:lpstr>
      <vt:lpstr>Times New Roman</vt:lpstr>
      <vt:lpstr>Wingdings 2</vt:lpstr>
      <vt:lpstr>Quotable</vt:lpstr>
      <vt:lpstr>Adapting the Coffea Framework for FCC</vt:lpstr>
      <vt:lpstr>Background</vt:lpstr>
      <vt:lpstr>What is FCC</vt:lpstr>
      <vt:lpstr>What is Coffea</vt:lpstr>
      <vt:lpstr>PowerPoint Presentation</vt:lpstr>
      <vt:lpstr>Goal, progress and plans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Eglė Lenkaitytė</dc:creator>
  <cp:lastModifiedBy>Eglė Lenkaitytė</cp:lastModifiedBy>
  <cp:revision>3</cp:revision>
  <dcterms:created xsi:type="dcterms:W3CDTF">2025-08-05T15:27:46Z</dcterms:created>
  <dcterms:modified xsi:type="dcterms:W3CDTF">2025-08-06T14:55:44Z</dcterms:modified>
</cp:coreProperties>
</file>