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4" r:id="rId1"/>
    <p:sldMasterId id="2147483690" r:id="rId2"/>
  </p:sldMasterIdLst>
  <p:notesMasterIdLst>
    <p:notesMasterId r:id="rId30"/>
  </p:notesMasterIdLst>
  <p:handoutMasterIdLst>
    <p:handoutMasterId r:id="rId31"/>
  </p:handoutMasterIdLst>
  <p:sldIdLst>
    <p:sldId id="560" r:id="rId3"/>
    <p:sldId id="805" r:id="rId4"/>
    <p:sldId id="665" r:id="rId5"/>
    <p:sldId id="689" r:id="rId6"/>
    <p:sldId id="813" r:id="rId7"/>
    <p:sldId id="842" r:id="rId8"/>
    <p:sldId id="673" r:id="rId9"/>
    <p:sldId id="740" r:id="rId10"/>
    <p:sldId id="843" r:id="rId11"/>
    <p:sldId id="879" r:id="rId12"/>
    <p:sldId id="821" r:id="rId13"/>
    <p:sldId id="873" r:id="rId14"/>
    <p:sldId id="749" r:id="rId15"/>
    <p:sldId id="684" r:id="rId16"/>
    <p:sldId id="686" r:id="rId17"/>
    <p:sldId id="882" r:id="rId18"/>
    <p:sldId id="744" r:id="rId19"/>
    <p:sldId id="874" r:id="rId20"/>
    <p:sldId id="885" r:id="rId21"/>
    <p:sldId id="886" r:id="rId22"/>
    <p:sldId id="826" r:id="rId23"/>
    <p:sldId id="861" r:id="rId24"/>
    <p:sldId id="862" r:id="rId25"/>
    <p:sldId id="863" r:id="rId26"/>
    <p:sldId id="864" r:id="rId27"/>
    <p:sldId id="865" r:id="rId28"/>
    <p:sldId id="883" r:id="rId29"/>
  </p:sldIdLst>
  <p:sldSz cx="12192000" cy="6858000"/>
  <p:notesSz cx="6858000" cy="9144000"/>
  <p:embeddedFontLst>
    <p:embeddedFont>
      <p:font typeface="Aptos Narrow" panose="020B0004020202020204" pitchFamily="34" charset="0"/>
      <p:regular r:id="rId32"/>
      <p:bold r:id="rId33"/>
      <p:italic r:id="rId34"/>
      <p:boldItalic r:id="rId35"/>
    </p:embeddedFont>
    <p:embeddedFont>
      <p:font typeface="Cambria" panose="02040503050406030204" pitchFamily="18" charset="0"/>
      <p:regular r:id="rId36"/>
      <p:bold r:id="rId37"/>
      <p:italic r:id="rId38"/>
      <p:boldItalic r:id="rId39"/>
    </p:embeddedFont>
    <p:embeddedFont>
      <p:font typeface="LM Mono Prop Light 10" panose="00000500000000000000" charset="0"/>
      <p:regular r:id="rId40"/>
      <p:bold r:id="rId41"/>
      <p:italic r:id="rId42"/>
      <p:boldItalic r:id="rId43"/>
    </p:embeddedFont>
    <p:embeddedFont>
      <p:font typeface="LM Roman Slanted 17" panose="00000500000000000000" charset="0"/>
      <p:regular r:id="rId44"/>
    </p:embeddedFont>
    <p:embeddedFont>
      <p:font typeface="Source Sans Pro" panose="020B0503030403020204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E4E1"/>
    <a:srgbClr val="FF7C80"/>
    <a:srgbClr val="0033A0"/>
    <a:srgbClr val="00A0FF"/>
    <a:srgbClr val="0D0D0D"/>
    <a:srgbClr val="E0823C"/>
    <a:srgbClr val="F9F9F9"/>
    <a:srgbClr val="3ADAD6"/>
    <a:srgbClr val="1FA5A2"/>
    <a:srgbClr val="53D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5" autoAdjust="0"/>
    <p:restoredTop sz="87841" autoAdjust="0"/>
  </p:normalViewPr>
  <p:slideViewPr>
    <p:cSldViewPr snapToGrid="0">
      <p:cViewPr varScale="1">
        <p:scale>
          <a:sx n="112" d="100"/>
          <a:sy n="112" d="100"/>
        </p:scale>
        <p:origin x="73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176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8.fntdata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0" Type="http://schemas.openxmlformats.org/officeDocument/2006/relationships/slide" Target="slides/slide1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3D9F-8193-4348-949B-D3A346793B04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971FF-0B09-454A-AC45-32FE3C189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068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4F98A-BC21-4860-8C2F-7D3D5A40B499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2E4C9-9FE8-474B-A0AC-9FAE26D14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37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524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7869F-BCF3-1036-6A72-94EE98F47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1726DB-C279-CB50-967A-437921018E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C84B42-BC0F-550C-56EA-AE8A8E1B0C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1E1D4-A2D7-D3E9-9C5F-6916376AC3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1044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68518-18FE-050A-6570-70040F792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40D879-53A0-465C-F7E2-F964358C42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5E019B-FBE7-B969-9DCF-807CE7554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38383-10C5-3A7C-D1D4-E051EA56E0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62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D5DF0-3929-9933-E1EA-4F8A26621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455339-C602-56F2-32B9-0BA6EF9C13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0758B2-0A40-3907-084E-CDFBEEA4CF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25B4A-14F1-5BA8-AF86-E822568D5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932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63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298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100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4C9FF-FB6D-EFFA-57A3-95AD15E40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E9994B-4D4C-8598-221C-1F6A57AC0B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566922-4C2F-A180-7226-92D9B5ED3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32F2D-69E1-AE2E-791A-44D8798041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46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96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91B29-4FA5-E9CA-47AC-E55D4A313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1C6CB1-7773-04C1-2B92-2E2D219BF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EF54F6-2A16-6C63-4C20-85868B3060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A041C-4070-4C39-D2B9-C724E290DB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92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37B0F-D74B-05F3-21CE-F3009636F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26F630-E286-34A9-5209-E92EC06D28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00C656-CF8D-C73F-A226-D4A5C14B70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63D15-B580-B390-365E-B39387EE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25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9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1F679-C5DD-B886-A8A8-283F3E837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A4A68F-8A1F-E3F4-0AFC-2612D2E86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3478F1-F440-CF5F-85D1-7D304E7B5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153BE-A34B-891B-1747-2AB130F535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33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95C1A-9FB8-10D4-1D67-7DA71B28B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97F301-0E8F-D544-69DA-46ABE10DB8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6AFE3E-B439-89FA-4EB2-50E78D167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E1BD8-4BFF-E743-DF41-2191D85EB8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14093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C5277-4A19-67A0-2206-2CC52406B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08449E-F960-9FBC-ABD9-CF4AC6AE2F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149425-5122-7B9F-19FF-3A1834C7F9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65B00-5EA0-053E-0EDA-5C296F8CAE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61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A9D21-6B31-59DC-572B-397FDC3D2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28DB58-6C7E-F602-0314-BE2BC6CD9A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882D93-7231-51E9-A54E-36F406DBDD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E199B-EB4A-BA82-3DA3-815D6F6073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6559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690CD-1E21-778C-48BB-94BC817AE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9694D8-4FFF-16F2-B334-9400A152B7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01849E-1E71-4451-4AD2-826A2AA1F1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38EEB-3C32-CB51-0440-ED4175DDCE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440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8C1CD-497D-D7FC-B8DE-6842C8EFF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4CED5E-D462-7E5A-86B0-17875DBB73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022F59-66C5-043B-705B-B103C569B7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42DA8-06F6-112C-39ED-49215D84BD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173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DC02B-9B6A-6302-3959-D5A15640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FEA11D-29A0-3FB7-8524-7B82007B20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35D067-6791-193D-FADD-53B2904F7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18B414-7393-BEBC-9FF7-F208BC619B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954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37993-EDB9-9DEF-3771-A41408324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E25B30-31A9-59B8-1C45-8B9E01FD92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D27CB8-949C-34EB-D742-ADD9C267A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23116-B01A-0333-0E54-6DEEBD88FE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291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206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75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5EACD-835B-25CC-7A6E-34A05D3B2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8E85B0-1AC6-9349-B38E-4E1D3FB59F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FD8835-EAB1-309B-4F0E-611953A57C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9DA39-7F17-9294-9E15-B048C0A5CE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755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8D342-F171-C86F-6F07-A32B3D249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AC889C-61DC-DD49-FF1E-75F2FB1CD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CA9CFF-C5A0-245D-A6C6-BB07DA3A29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FE004-CFBD-B7ED-60CE-508732DEF0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573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24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25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F7E68-ECCE-1954-A682-596C8C1C5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054BD2-9A7D-1074-2291-813C9189CD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EE8E5F-5A7B-537E-6F48-7A5E64824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599D6-D746-5955-B403-A9C26DE129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319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3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18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19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83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95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009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919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02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229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38A2DA67-0BE0-40C1-B9B0-40101C47F11B}" type="slidenum">
              <a:rPr lang="en-GB" sz="1200" b="1" smtClean="0">
                <a:solidFill>
                  <a:schemeClr val="bg1"/>
                </a:solidFill>
                <a:latin typeface="LM Mono Prop Light 10" panose="00000500000000000000" pitchFamily="50" charset="0"/>
                <a:ea typeface="Cambria" panose="02040503050406030204" pitchFamily="18" charset="0"/>
              </a:rPr>
              <a:t>‹#›</a:t>
            </a:fld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July 2025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  <p:pic>
        <p:nvPicPr>
          <p:cNvPr id="7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52" y="6332171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9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2237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5594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633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4514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650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32068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06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287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0142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79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4949951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28944" cy="68580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July 2025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379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1483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4949951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28944" cy="68580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July 2025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2655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38A2DA67-0BE0-40C1-B9B0-40101C47F11B}" type="slidenum">
              <a:rPr lang="en-GB" sz="1200" b="1" smtClean="0">
                <a:solidFill>
                  <a:schemeClr val="bg1"/>
                </a:solidFill>
                <a:latin typeface="LM Mono Prop Light 10" panose="00000500000000000000" pitchFamily="50" charset="0"/>
                <a:ea typeface="Cambria" panose="02040503050406030204" pitchFamily="18" charset="0"/>
              </a:rPr>
              <a:t>‹#›</a:t>
            </a:fld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July 2025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  <p:pic>
        <p:nvPicPr>
          <p:cNvPr id="7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52" y="6332171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2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/>
              <a:t>FTEC Follow-Up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04461"/>
            <a:ext cx="752475" cy="7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9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7" y="6321705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8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449334" y="3380013"/>
            <a:ext cx="11021312" cy="1826363"/>
          </a:xfrm>
          <a:prstGeom prst="rect">
            <a:avLst/>
          </a:prstGeom>
        </p:spPr>
        <p:txBody>
          <a:bodyPr vert="horz" lIns="45720" tIns="0" rIns="45720" bIns="0" anchor="t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tx1"/>
                </a:solidFill>
                <a:latin typeface="Cambria" panose="02040503050406030204" pitchFamily="18" charset="0"/>
              </a:rPr>
              <a:t>Effects of the Initial Axial Strain State on the Response to Transverse Stress of High-Performance RRP Nb</a:t>
            </a:r>
            <a:r>
              <a:rPr lang="en-GB" sz="36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3</a:t>
            </a:r>
            <a:r>
              <a:rPr lang="en-GB" sz="3600" dirty="0">
                <a:solidFill>
                  <a:schemeClr val="tx1"/>
                </a:solidFill>
                <a:latin typeface="Cambria" panose="02040503050406030204" pitchFamily="18" charset="0"/>
              </a:rPr>
              <a:t>Sn Wires</a:t>
            </a:r>
          </a:p>
          <a:p>
            <a:br>
              <a:rPr lang="en-GB" sz="32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GB" sz="3200" b="0" dirty="0">
                <a:solidFill>
                  <a:schemeClr val="tx1"/>
                </a:solidFill>
                <a:latin typeface="Cambria" panose="02040503050406030204" pitchFamily="18" charset="0"/>
              </a:rPr>
              <a:t>ASC BEST STUDENT PAPER CONTEST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49334" y="5374325"/>
            <a:ext cx="7706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ambria" panose="02040503050406030204" pitchFamily="18" charset="0"/>
              </a:rPr>
              <a:t>Jose Ferradas Troitino</a:t>
            </a:r>
          </a:p>
          <a:p>
            <a:r>
              <a:rPr lang="en-GB" sz="1600" i="1" dirty="0">
                <a:solidFill>
                  <a:schemeClr val="tx1"/>
                </a:solidFill>
                <a:latin typeface="Cambria" panose="02040503050406030204" pitchFamily="18" charset="0"/>
              </a:rPr>
              <a:t>PhD. Student</a:t>
            </a:r>
            <a:r>
              <a:rPr lang="en-GB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 at University of Geneva: Group of Applied Superconductivity, and CERN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9333" y="5962243"/>
            <a:ext cx="770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26</a:t>
            </a:r>
            <a:r>
              <a:rPr lang="en-US" sz="1600" i="1" baseline="30000" dirty="0">
                <a:solidFill>
                  <a:schemeClr val="tx1"/>
                </a:solidFill>
                <a:latin typeface="Cambria" panose="02040503050406030204" pitchFamily="18" charset="0"/>
              </a:rPr>
              <a:t>th</a:t>
            </a:r>
            <a:r>
              <a:rPr lang="en-US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 October 2020</a:t>
            </a:r>
            <a:endParaRPr lang="en-GB" sz="1600" i="1" baseline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882548" y="731801"/>
            <a:ext cx="2478844" cy="1800000"/>
            <a:chOff x="5816645" y="541817"/>
            <a:chExt cx="2478844" cy="1800000"/>
          </a:xfrm>
        </p:grpSpPr>
        <p:sp>
          <p:nvSpPr>
            <p:cNvPr id="10" name="Round Diagonal Corner Rectangle 9"/>
            <p:cNvSpPr>
              <a:spLocks noChangeAspect="1"/>
            </p:cNvSpPr>
            <p:nvPr userDrawn="1"/>
          </p:nvSpPr>
          <p:spPr>
            <a:xfrm>
              <a:off x="5882154" y="541817"/>
              <a:ext cx="2347826" cy="1800000"/>
            </a:xfrm>
            <a:prstGeom prst="round2Diag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6645" y="721817"/>
              <a:ext cx="2478844" cy="1440000"/>
            </a:xfrm>
            <a:prstGeom prst="rect">
              <a:avLst/>
            </a:prstGeom>
          </p:spPr>
        </p:pic>
      </p:grpSp>
      <p:pic>
        <p:nvPicPr>
          <p:cNvPr id="12" name="Image 2" descr="LOGOfi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230" y="731801"/>
            <a:ext cx="143855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1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6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01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32.xml"/><Relationship Id="rId3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7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31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6.xml"/><Relationship Id="rId29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2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9.xml"/><Relationship Id="rId28" Type="http://schemas.openxmlformats.org/officeDocument/2006/relationships/image" Target="../media/image4.emf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8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9" r:id="rId3"/>
    <p:sldLayoutId id="2147483678" r:id="rId4"/>
    <p:sldLayoutId id="2147483688" r:id="rId5"/>
    <p:sldLayoutId id="2147483687" r:id="rId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8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</p:sldLayoutIdLst>
  <p:hf sldNum="0"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10" Type="http://schemas.openxmlformats.org/officeDocument/2006/relationships/image" Target="../media/image38.jpg"/><Relationship Id="rId4" Type="http://schemas.openxmlformats.org/officeDocument/2006/relationships/image" Target="../media/image32.jpg"/><Relationship Id="rId9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jp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41.jpg"/><Relationship Id="rId10" Type="http://schemas.openxmlformats.org/officeDocument/2006/relationships/image" Target="../media/image38.jpg"/><Relationship Id="rId4" Type="http://schemas.openxmlformats.org/officeDocument/2006/relationships/image" Target="../media/image40.jp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13" Type="http://schemas.openxmlformats.org/officeDocument/2006/relationships/image" Target="../media/image55.jpg"/><Relationship Id="rId18" Type="http://schemas.openxmlformats.org/officeDocument/2006/relationships/image" Target="../media/image60.jpg"/><Relationship Id="rId3" Type="http://schemas.openxmlformats.org/officeDocument/2006/relationships/image" Target="../media/image45.png"/><Relationship Id="rId21" Type="http://schemas.openxmlformats.org/officeDocument/2006/relationships/image" Target="../media/image63.jpg"/><Relationship Id="rId7" Type="http://schemas.openxmlformats.org/officeDocument/2006/relationships/image" Target="../media/image49.jpg"/><Relationship Id="rId12" Type="http://schemas.openxmlformats.org/officeDocument/2006/relationships/image" Target="../media/image54.jpg"/><Relationship Id="rId17" Type="http://schemas.openxmlformats.org/officeDocument/2006/relationships/image" Target="../media/image59.jp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58.jpg"/><Relationship Id="rId20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g"/><Relationship Id="rId11" Type="http://schemas.openxmlformats.org/officeDocument/2006/relationships/image" Target="../media/image53.jpg"/><Relationship Id="rId24" Type="http://schemas.openxmlformats.org/officeDocument/2006/relationships/image" Target="../media/image66.jpg"/><Relationship Id="rId5" Type="http://schemas.openxmlformats.org/officeDocument/2006/relationships/image" Target="../media/image47.png"/><Relationship Id="rId15" Type="http://schemas.openxmlformats.org/officeDocument/2006/relationships/image" Target="../media/image57.jpg"/><Relationship Id="rId23" Type="http://schemas.openxmlformats.org/officeDocument/2006/relationships/image" Target="../media/image65.jpg"/><Relationship Id="rId10" Type="http://schemas.openxmlformats.org/officeDocument/2006/relationships/image" Target="../media/image52.jpg"/><Relationship Id="rId19" Type="http://schemas.openxmlformats.org/officeDocument/2006/relationships/image" Target="../media/image61.jpg"/><Relationship Id="rId4" Type="http://schemas.openxmlformats.org/officeDocument/2006/relationships/image" Target="../media/image46.jpeg"/><Relationship Id="rId9" Type="http://schemas.openxmlformats.org/officeDocument/2006/relationships/image" Target="../media/image51.jpg"/><Relationship Id="rId14" Type="http://schemas.openxmlformats.org/officeDocument/2006/relationships/image" Target="../media/image56.jpg"/><Relationship Id="rId22" Type="http://schemas.openxmlformats.org/officeDocument/2006/relationships/image" Target="../media/image64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g"/><Relationship Id="rId13" Type="http://schemas.openxmlformats.org/officeDocument/2006/relationships/image" Target="../media/image75.jpg"/><Relationship Id="rId18" Type="http://schemas.openxmlformats.org/officeDocument/2006/relationships/image" Target="../media/image80.jpg"/><Relationship Id="rId3" Type="http://schemas.openxmlformats.org/officeDocument/2006/relationships/image" Target="../media/image45.png"/><Relationship Id="rId7" Type="http://schemas.openxmlformats.org/officeDocument/2006/relationships/image" Target="../media/image69.jpg"/><Relationship Id="rId12" Type="http://schemas.openxmlformats.org/officeDocument/2006/relationships/image" Target="../media/image74.jpg"/><Relationship Id="rId17" Type="http://schemas.openxmlformats.org/officeDocument/2006/relationships/image" Target="../media/image79.jp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78.jpg"/><Relationship Id="rId20" Type="http://schemas.openxmlformats.org/officeDocument/2006/relationships/image" Target="../media/image8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11" Type="http://schemas.openxmlformats.org/officeDocument/2006/relationships/image" Target="../media/image73.jpg"/><Relationship Id="rId5" Type="http://schemas.openxmlformats.org/officeDocument/2006/relationships/image" Target="../media/image67.jpg"/><Relationship Id="rId15" Type="http://schemas.openxmlformats.org/officeDocument/2006/relationships/image" Target="../media/image77.jpg"/><Relationship Id="rId10" Type="http://schemas.openxmlformats.org/officeDocument/2006/relationships/image" Target="../media/image72.jpg"/><Relationship Id="rId19" Type="http://schemas.openxmlformats.org/officeDocument/2006/relationships/image" Target="../media/image81.jpg"/><Relationship Id="rId4" Type="http://schemas.openxmlformats.org/officeDocument/2006/relationships/image" Target="../media/image47.png"/><Relationship Id="rId9" Type="http://schemas.openxmlformats.org/officeDocument/2006/relationships/image" Target="../media/image71.jpg"/><Relationship Id="rId14" Type="http://schemas.openxmlformats.org/officeDocument/2006/relationships/image" Target="../media/image7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5.jpg"/><Relationship Id="rId5" Type="http://schemas.openxmlformats.org/officeDocument/2006/relationships/image" Target="../media/image84.jp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5.png"/><Relationship Id="rId5" Type="http://schemas.openxmlformats.org/officeDocument/2006/relationships/image" Target="../media/image94.jpg"/><Relationship Id="rId4" Type="http://schemas.openxmlformats.org/officeDocument/2006/relationships/image" Target="../media/image93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g"/><Relationship Id="rId3" Type="http://schemas.openxmlformats.org/officeDocument/2006/relationships/image" Target="../media/image96.jpg"/><Relationship Id="rId7" Type="http://schemas.openxmlformats.org/officeDocument/2006/relationships/image" Target="../media/image10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9.jpg"/><Relationship Id="rId11" Type="http://schemas.openxmlformats.org/officeDocument/2006/relationships/image" Target="../media/image104.jpg"/><Relationship Id="rId5" Type="http://schemas.openxmlformats.org/officeDocument/2006/relationships/image" Target="../media/image98.jpg"/><Relationship Id="rId10" Type="http://schemas.openxmlformats.org/officeDocument/2006/relationships/image" Target="../media/image103.jpg"/><Relationship Id="rId4" Type="http://schemas.openxmlformats.org/officeDocument/2006/relationships/image" Target="../media/image97.jpg"/><Relationship Id="rId9" Type="http://schemas.openxmlformats.org/officeDocument/2006/relationships/image" Target="../media/image102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g"/><Relationship Id="rId3" Type="http://schemas.openxmlformats.org/officeDocument/2006/relationships/image" Target="../media/image105.jpg"/><Relationship Id="rId7" Type="http://schemas.openxmlformats.org/officeDocument/2006/relationships/image" Target="../media/image10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8.jpg"/><Relationship Id="rId5" Type="http://schemas.openxmlformats.org/officeDocument/2006/relationships/image" Target="../media/image107.jpg"/><Relationship Id="rId10" Type="http://schemas.openxmlformats.org/officeDocument/2006/relationships/image" Target="../media/image112.jpg"/><Relationship Id="rId4" Type="http://schemas.openxmlformats.org/officeDocument/2006/relationships/image" Target="../media/image106.jpg"/><Relationship Id="rId9" Type="http://schemas.openxmlformats.org/officeDocument/2006/relationships/image" Target="../media/image11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11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4.jpg"/><Relationship Id="rId5" Type="http://schemas.openxmlformats.org/officeDocument/2006/relationships/image" Target="../media/image113.jp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7.jpg"/><Relationship Id="rId5" Type="http://schemas.openxmlformats.org/officeDocument/2006/relationships/image" Target="../media/image116.jp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12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9.jpg"/><Relationship Id="rId5" Type="http://schemas.openxmlformats.org/officeDocument/2006/relationships/image" Target="../media/image118.jp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262" y="2922972"/>
            <a:ext cx="7217181" cy="1255481"/>
          </a:xfrm>
        </p:spPr>
        <p:txBody>
          <a:bodyPr>
            <a:normAutofit/>
          </a:bodyPr>
          <a:lstStyle/>
          <a:p>
            <a:pPr algn="just"/>
            <a:r>
              <a:rPr lang="fr-FR" sz="1300" u="sng" dirty="0">
                <a:solidFill>
                  <a:schemeClr val="tx2"/>
                </a:solidFill>
                <a:latin typeface="LM Mono Prop Light 10" panose="00000500000000000000" pitchFamily="50" charset="0"/>
              </a:rPr>
              <a:t>J. Ferradas Troitino, A. Haziot, E. Fernandez Mora, S. Izquierdo Bermudez,</a:t>
            </a:r>
          </a:p>
          <a:p>
            <a:pPr algn="just"/>
            <a:r>
              <a:rPr lang="fr-FR" sz="1300" u="sng" dirty="0">
                <a:solidFill>
                  <a:schemeClr val="tx2"/>
                </a:solidFill>
                <a:latin typeface="LM Mono Prop Light 10" panose="00000500000000000000" pitchFamily="50" charset="0"/>
              </a:rPr>
              <a:t>E. Todesco and J.C. Perez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701" y="1848991"/>
            <a:ext cx="759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all" dirty="0">
                <a:latin typeface="LM Roman Slanted 17" panose="00000500000000000000" pitchFamily="50" charset="0"/>
                <a:cs typeface="Times New Roman" panose="02020603050405020304" pitchFamily="18" charset="0"/>
              </a:rPr>
              <a:t>14T - Update on design</a:t>
            </a:r>
          </a:p>
          <a:p>
            <a:endParaRPr lang="en-GB" sz="3600" cap="all" dirty="0">
              <a:latin typeface="LM Roman Slanted 17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262" y="4282478"/>
            <a:ext cx="670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i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TE-MSC-SMT</a:t>
            </a:r>
          </a:p>
          <a:p>
            <a:pPr algn="just"/>
            <a:r>
              <a:rPr lang="fr-FR" sz="1400" i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July 2025</a:t>
            </a:r>
            <a:endParaRPr lang="en-GB" sz="1400" i="1" dirty="0">
              <a:solidFill>
                <a:srgbClr val="0033A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74" name="Picture 2" descr="CERN logo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6783" y="240986"/>
            <a:ext cx="721866" cy="72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AA22F4-1184-F210-AA38-D66A5AB04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5039" y="1314536"/>
            <a:ext cx="3982677" cy="4472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B75AD6-2F8F-9165-C0B0-1FCFD9F16C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6376" y="1532289"/>
            <a:ext cx="2187620" cy="40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3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8E061-CA05-CE63-4C54-D81F7180F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028D000-5F40-9DE2-6E99-8473E172531F}"/>
              </a:ext>
            </a:extLst>
          </p:cNvPr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Engineering design version of the structure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2F2EBE6-1563-8F93-EF3F-8AB4FE3A85EF}"/>
              </a:ext>
            </a:extLst>
          </p:cNvPr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4973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4A840-1531-81C7-A75D-6BEA7C515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2FED4997-1F22-63F5-2E0E-325F2CFD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EA6C09-9702-5B34-0DDB-DFEF5F086B75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5860547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New model accounts for: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New cable specification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Encapsulated bladders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Split pole</a:t>
            </a: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8A85EA-F5AF-D904-A383-60584A76B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539" y="2391370"/>
            <a:ext cx="3593138" cy="35251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345298-5435-5780-99DE-8EF54723E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9458" y="3246890"/>
            <a:ext cx="2146430" cy="2078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FB1C92-83F3-2451-4FA1-7793439C0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193" y="3166821"/>
            <a:ext cx="3756769" cy="223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94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05388-ED24-C065-4D5F-3745900DF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472CCF2-89A6-6D88-5B5A-488599822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717" y="321648"/>
            <a:ext cx="5042256" cy="4946834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80C622F0-FE10-4CA0-8B73-BF5BFB990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Figures of merit</a:t>
            </a:r>
            <a:endParaRPr lang="en-US" sz="28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330B4B5-06AA-E114-B2C4-041488F9C2AE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4540803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Yoke OR = 290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Shell thickness = 50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Magnet OD = 680 mm</a:t>
            </a: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Hpad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thickness = 60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Bladder sizes as in the picture.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have more shell thickness, so we gain more during CD. 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need less interference at warm and thus we need to open less clearance.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come back to a small bladder at the midplane, which allows us to bring the interference key down.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22B2A3-DB85-6071-E3CD-BDBE910B6795}"/>
              </a:ext>
            </a:extLst>
          </p:cNvPr>
          <p:cNvSpPr txBox="1"/>
          <p:nvPr/>
        </p:nvSpPr>
        <p:spPr bwMode="auto">
          <a:xfrm>
            <a:off x="6731957" y="1212358"/>
            <a:ext cx="1731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 large bladders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57 mm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88F734-97C6-E0B3-EC77-0DA14228C421}"/>
              </a:ext>
            </a:extLst>
          </p:cNvPr>
          <p:cNvCxnSpPr>
            <a:cxnSpLocks/>
          </p:cNvCxnSpPr>
          <p:nvPr/>
        </p:nvCxnSpPr>
        <p:spPr>
          <a:xfrm flipH="1">
            <a:off x="6545169" y="1589518"/>
            <a:ext cx="467832" cy="1683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963EE48-31B6-398C-BC1F-8E9A430B4066}"/>
              </a:ext>
            </a:extLst>
          </p:cNvPr>
          <p:cNvSpPr txBox="1"/>
          <p:nvPr/>
        </p:nvSpPr>
        <p:spPr bwMode="auto">
          <a:xfrm>
            <a:off x="8429770" y="2809178"/>
            <a:ext cx="1443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Intermediate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47 mm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67463D-9300-89A0-4717-3830C294EB4D}"/>
              </a:ext>
            </a:extLst>
          </p:cNvPr>
          <p:cNvCxnSpPr>
            <a:cxnSpLocks/>
          </p:cNvCxnSpPr>
          <p:nvPr/>
        </p:nvCxnSpPr>
        <p:spPr>
          <a:xfrm flipH="1">
            <a:off x="8683449" y="3455509"/>
            <a:ext cx="206983" cy="3897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BC40BA-1049-7388-5F30-6298492455E5}"/>
              </a:ext>
            </a:extLst>
          </p:cNvPr>
          <p:cNvSpPr txBox="1"/>
          <p:nvPr/>
        </p:nvSpPr>
        <p:spPr bwMode="auto">
          <a:xfrm>
            <a:off x="8983211" y="4207787"/>
            <a:ext cx="843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Small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37 mm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BB372ED-F843-8413-63FF-AA6A959DF0C0}"/>
              </a:ext>
            </a:extLst>
          </p:cNvPr>
          <p:cNvCxnSpPr>
            <a:cxnSpLocks/>
          </p:cNvCxnSpPr>
          <p:nvPr/>
        </p:nvCxnSpPr>
        <p:spPr>
          <a:xfrm flipH="1">
            <a:off x="8636886" y="4729163"/>
            <a:ext cx="414245" cy="29170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F65206-DD37-6BDF-45A6-293A91BC9CFD}"/>
              </a:ext>
            </a:extLst>
          </p:cNvPr>
          <p:cNvCxnSpPr>
            <a:cxnSpLocks/>
          </p:cNvCxnSpPr>
          <p:nvPr/>
        </p:nvCxnSpPr>
        <p:spPr>
          <a:xfrm flipH="1">
            <a:off x="6483256" y="1589518"/>
            <a:ext cx="529745" cy="10238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E509F57-2C87-69E0-E24D-7C3FACE4F363}"/>
              </a:ext>
            </a:extLst>
          </p:cNvPr>
          <p:cNvCxnSpPr>
            <a:cxnSpLocks/>
          </p:cNvCxnSpPr>
          <p:nvPr/>
        </p:nvCxnSpPr>
        <p:spPr>
          <a:xfrm flipH="1">
            <a:off x="6450914" y="1589518"/>
            <a:ext cx="562087" cy="1834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987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heat map&#10;&#10;AI-generated content may be incorrect.">
            <a:extLst>
              <a:ext uri="{FF2B5EF4-FFF2-40B4-BE49-F238E27FC236}">
                <a16:creationId xmlns:a16="http://schemas.microsoft.com/office/drawing/2014/main" id="{DF56AA96-D08B-3E00-F1FE-D4A40A114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007" y="1473763"/>
            <a:ext cx="2393334" cy="1800000"/>
          </a:xfrm>
          <a:prstGeom prst="rect">
            <a:avLst/>
          </a:prstGeom>
        </p:spPr>
      </p:pic>
      <p:pic>
        <p:nvPicPr>
          <p:cNvPr id="22" name="Picture 21" descr="A diagram of a heat wave&#10;&#10;AI-generated content may be incorrect.">
            <a:extLst>
              <a:ext uri="{FF2B5EF4-FFF2-40B4-BE49-F238E27FC236}">
                <a16:creationId xmlns:a16="http://schemas.microsoft.com/office/drawing/2014/main" id="{66582D33-44EB-7B5F-8DC0-A09D95AD4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2532" y="1491852"/>
            <a:ext cx="2393334" cy="1800000"/>
          </a:xfrm>
          <a:prstGeom prst="rect">
            <a:avLst/>
          </a:prstGeom>
        </p:spPr>
      </p:pic>
      <p:pic>
        <p:nvPicPr>
          <p:cNvPr id="24" name="Picture 23" descr="A diagram of a heat wave&#10;&#10;AI-generated content may be incorrect.">
            <a:extLst>
              <a:ext uri="{FF2B5EF4-FFF2-40B4-BE49-F238E27FC236}">
                <a16:creationId xmlns:a16="http://schemas.microsoft.com/office/drawing/2014/main" id="{454B5311-6F38-D8A4-5D9B-0D402B5BA6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291" y="1486425"/>
            <a:ext cx="2393334" cy="1800000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Transverse stress (Horizontal)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8D074173-C3F2-CDF0-27B2-52DADBC8E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0412" y="1435869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14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7" name="Rectangle 38">
            <a:extLst>
              <a:ext uri="{FF2B5EF4-FFF2-40B4-BE49-F238E27FC236}">
                <a16:creationId xmlns:a16="http://schemas.microsoft.com/office/drawing/2014/main" id="{64D70455-9607-37F1-97C7-9DECF2BB0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5" y="2236759"/>
            <a:ext cx="1046155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Conceptual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0" name="Rectangle 38">
            <a:extLst>
              <a:ext uri="{FF2B5EF4-FFF2-40B4-BE49-F238E27FC236}">
                <a16:creationId xmlns:a16="http://schemas.microsoft.com/office/drawing/2014/main" id="{A3D6AFC8-8315-2664-50A5-1138098A0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0" y="4558571"/>
            <a:ext cx="971201" cy="430887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Engineering design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6291" y="3206995"/>
            <a:ext cx="1662472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91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131" y="3248794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177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420" y="320699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143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38">
            <a:extLst>
              <a:ext uri="{FF2B5EF4-FFF2-40B4-BE49-F238E27FC236}">
                <a16:creationId xmlns:a16="http://schemas.microsoft.com/office/drawing/2014/main" id="{C27E6E05-8286-A879-A53D-F569EE9F4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073" y="5822261"/>
            <a:ext cx="175451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104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id="{A5DA6B5E-8C91-2CFA-32E1-388139217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3959" y="5864060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168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1" name="Rectangle 38">
            <a:extLst>
              <a:ext uri="{FF2B5EF4-FFF2-40B4-BE49-F238E27FC236}">
                <a16:creationId xmlns:a16="http://schemas.microsoft.com/office/drawing/2014/main" id="{13E0D789-C13E-CDEA-ADF2-570C01E2D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0248" y="5822261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147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7" name="Picture 26" descr="A diagram of a number of objects&#10;&#10;AI-generated content may be incorrect.">
            <a:extLst>
              <a:ext uri="{FF2B5EF4-FFF2-40B4-BE49-F238E27FC236}">
                <a16:creationId xmlns:a16="http://schemas.microsoft.com/office/drawing/2014/main" id="{41F68261-0264-6F71-F00C-2DAEF80ED1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0587" y="1785055"/>
            <a:ext cx="2393333" cy="1800000"/>
          </a:xfrm>
          <a:prstGeom prst="rect">
            <a:avLst/>
          </a:prstGeom>
        </p:spPr>
      </p:pic>
      <p:pic>
        <p:nvPicPr>
          <p:cNvPr id="41" name="Picture 40" descr="A screenshot of a graph showing a heat wave&#10;&#10;AI-generated content may be incorrect.">
            <a:extLst>
              <a:ext uri="{FF2B5EF4-FFF2-40B4-BE49-F238E27FC236}">
                <a16:creationId xmlns:a16="http://schemas.microsoft.com/office/drawing/2014/main" id="{F12B7E0A-DA9A-21FF-2B10-AE9C9E77AA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0632" y="3952025"/>
            <a:ext cx="2393333" cy="1800000"/>
          </a:xfrm>
          <a:prstGeom prst="rect">
            <a:avLst/>
          </a:prstGeom>
        </p:spPr>
      </p:pic>
      <p:pic>
        <p:nvPicPr>
          <p:cNvPr id="43" name="Picture 42" descr="A diagram of a graph showing a number of different colors&#10;&#10;AI-generated content may be incorrect.">
            <a:extLst>
              <a:ext uri="{FF2B5EF4-FFF2-40B4-BE49-F238E27FC236}">
                <a16:creationId xmlns:a16="http://schemas.microsoft.com/office/drawing/2014/main" id="{191C6B34-FFC8-8EDE-9CCA-4954BFDA12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0248" y="3911872"/>
            <a:ext cx="2393333" cy="1800000"/>
          </a:xfrm>
          <a:prstGeom prst="rect">
            <a:avLst/>
          </a:prstGeom>
        </p:spPr>
      </p:pic>
      <p:pic>
        <p:nvPicPr>
          <p:cNvPr id="45" name="Picture 44" descr="A screenshot of a graph&#10;&#10;AI-generated content may be incorrect.">
            <a:extLst>
              <a:ext uri="{FF2B5EF4-FFF2-40B4-BE49-F238E27FC236}">
                <a16:creationId xmlns:a16="http://schemas.microsoft.com/office/drawing/2014/main" id="{CC5C3A5F-436F-683D-D309-2884EDBA15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0930" y="3952025"/>
            <a:ext cx="2393333" cy="1800000"/>
          </a:xfrm>
          <a:prstGeom prst="rect">
            <a:avLst/>
          </a:prstGeom>
        </p:spPr>
      </p:pic>
      <p:pic>
        <p:nvPicPr>
          <p:cNvPr id="46" name="Picture 45" descr="A diagram of a curve&#10;&#10;AI-generated content may be incorrect.">
            <a:extLst>
              <a:ext uri="{FF2B5EF4-FFF2-40B4-BE49-F238E27FC236}">
                <a16:creationId xmlns:a16="http://schemas.microsoft.com/office/drawing/2014/main" id="{B61825B7-72C0-F388-445F-34B9BC3EAD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92835" y="3920181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98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diagram of a green rectangle with a rainbow colored spectrum&#10;&#10;AI-generated content may be incorrect.">
            <a:extLst>
              <a:ext uri="{FF2B5EF4-FFF2-40B4-BE49-F238E27FC236}">
                <a16:creationId xmlns:a16="http://schemas.microsoft.com/office/drawing/2014/main" id="{E62843C9-E72D-E975-9AFE-438CBCDCC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5192" y="1498195"/>
            <a:ext cx="2393333" cy="1800000"/>
          </a:xfrm>
          <a:prstGeom prst="rect">
            <a:avLst/>
          </a:prstGeom>
        </p:spPr>
      </p:pic>
      <p:pic>
        <p:nvPicPr>
          <p:cNvPr id="31" name="Picture 30" descr="A rainbow colored map with numbers and symbols&#10;&#10;AI-generated content may be incorrect.">
            <a:extLst>
              <a:ext uri="{FF2B5EF4-FFF2-40B4-BE49-F238E27FC236}">
                <a16:creationId xmlns:a16="http://schemas.microsoft.com/office/drawing/2014/main" id="{C0B5DE04-5039-72C1-17BF-381DC36D4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437" y="1467564"/>
            <a:ext cx="2393333" cy="1800000"/>
          </a:xfrm>
          <a:prstGeom prst="rect">
            <a:avLst/>
          </a:prstGeom>
        </p:spPr>
      </p:pic>
      <p:pic>
        <p:nvPicPr>
          <p:cNvPr id="33" name="Picture 32" descr="A screen shot of a diagram&#10;&#10;AI-generated content may be incorrect.">
            <a:extLst>
              <a:ext uri="{FF2B5EF4-FFF2-40B4-BE49-F238E27FC236}">
                <a16:creationId xmlns:a16="http://schemas.microsoft.com/office/drawing/2014/main" id="{00C3BFF6-3505-C907-2468-5D57EB23B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930" y="1516612"/>
            <a:ext cx="2393333" cy="1800000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7386" y="3306158"/>
            <a:ext cx="1662472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86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5487" y="329819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437" y="329819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128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" name="Rectangle 38">
            <a:extLst>
              <a:ext uri="{FF2B5EF4-FFF2-40B4-BE49-F238E27FC236}">
                <a16:creationId xmlns:a16="http://schemas.microsoft.com/office/drawing/2014/main" id="{77CF6CE8-1C59-34CE-483C-18D53C55C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0412" y="1435869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14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5FCFF733-2A9F-1F5E-6638-41615A42C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5" y="2236759"/>
            <a:ext cx="1046155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Conceptual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EA3CDE04-24B1-D8E1-CA98-64A30A385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4" y="4558571"/>
            <a:ext cx="1046155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Bladder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4" name="Rectangle 38">
            <a:extLst>
              <a:ext uri="{FF2B5EF4-FFF2-40B4-BE49-F238E27FC236}">
                <a16:creationId xmlns:a16="http://schemas.microsoft.com/office/drawing/2014/main" id="{39B0A6A3-90F4-D2C5-DE26-DA47F6822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029" y="5849552"/>
            <a:ext cx="1662472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5" name="Rectangle 38">
            <a:extLst>
              <a:ext uri="{FF2B5EF4-FFF2-40B4-BE49-F238E27FC236}">
                <a16:creationId xmlns:a16="http://schemas.microsoft.com/office/drawing/2014/main" id="{50F1C255-3A2B-5369-4D84-6402AF9E5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2130" y="5841589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169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6" name="Rectangle 38">
            <a:extLst>
              <a:ext uri="{FF2B5EF4-FFF2-40B4-BE49-F238E27FC236}">
                <a16:creationId xmlns:a16="http://schemas.microsoft.com/office/drawing/2014/main" id="{481725E8-4410-F57B-FA1C-D48CB8BCC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080" y="5841589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134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1" name="Picture 10" descr="A diagram of a number of objects&#10;&#10;AI-generated content may be incorrect.">
            <a:extLst>
              <a:ext uri="{FF2B5EF4-FFF2-40B4-BE49-F238E27FC236}">
                <a16:creationId xmlns:a16="http://schemas.microsoft.com/office/drawing/2014/main" id="{44BB4EA9-6984-2ABA-6528-B7F0D9FB37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2744" y="1750949"/>
            <a:ext cx="2393333" cy="1800000"/>
          </a:xfrm>
          <a:prstGeom prst="rect">
            <a:avLst/>
          </a:prstGeom>
        </p:spPr>
      </p:pic>
      <p:pic>
        <p:nvPicPr>
          <p:cNvPr id="39" name="Picture 38" descr="A screenshot of a graph showing a number of colors&#10;&#10;AI-generated content may be incorrect.">
            <a:extLst>
              <a:ext uri="{FF2B5EF4-FFF2-40B4-BE49-F238E27FC236}">
                <a16:creationId xmlns:a16="http://schemas.microsoft.com/office/drawing/2014/main" id="{5C0A9553-D8F0-CCE6-DBFC-A42DC8CB36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7386" y="3920181"/>
            <a:ext cx="2393333" cy="18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2C03B24-CE95-1877-6054-E51CE6C69C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3689" y="3920181"/>
            <a:ext cx="2255482" cy="18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F487ED0-663C-2BCB-1A01-83F8C5542D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9080" y="3920181"/>
            <a:ext cx="2276766" cy="1800000"/>
          </a:xfrm>
          <a:prstGeom prst="rect">
            <a:avLst/>
          </a:prstGeom>
        </p:spPr>
      </p:pic>
      <p:pic>
        <p:nvPicPr>
          <p:cNvPr id="27" name="Picture 26" descr="A diagram of a curve&#10;&#10;AI-generated content may be incorrect.">
            <a:extLst>
              <a:ext uri="{FF2B5EF4-FFF2-40B4-BE49-F238E27FC236}">
                <a16:creationId xmlns:a16="http://schemas.microsoft.com/office/drawing/2014/main" id="{635DFD1E-DBDA-7CB5-6759-2BBD6CB901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92835" y="3920181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37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26CC934-8ECC-7B0D-A71E-3262D09A87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13" y="302023"/>
            <a:ext cx="3232673" cy="234231"/>
          </a:xfrm>
          <a:prstGeom prst="rect">
            <a:avLst/>
          </a:prstGeom>
        </p:spPr>
      </p:pic>
      <p:pic>
        <p:nvPicPr>
          <p:cNvPr id="6" name="Picture 5" descr="A blue and pink mosaic&#10;&#10;Description automatically generated">
            <a:extLst>
              <a:ext uri="{FF2B5EF4-FFF2-40B4-BE49-F238E27FC236}">
                <a16:creationId xmlns:a16="http://schemas.microsoft.com/office/drawing/2014/main" id="{8A8EA860-9AB7-6006-88A7-FC5977729E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609" y="2057856"/>
            <a:ext cx="1099691" cy="108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7F88E1-6C0B-9C4E-84EC-2FF94E588F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12" y="574593"/>
            <a:ext cx="3232673" cy="116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B3C425-9AF5-6102-8481-2F3920131AE0}"/>
              </a:ext>
            </a:extLst>
          </p:cNvPr>
          <p:cNvSpPr txBox="1"/>
          <p:nvPr/>
        </p:nvSpPr>
        <p:spPr bwMode="auto">
          <a:xfrm>
            <a:off x="9422343" y="6431281"/>
            <a:ext cx="2215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Without  bladder simulation</a:t>
            </a:r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7" descr="A diagram of a blue and pink diagram&#10;&#10;AI-generated content may be incorrect.">
            <a:extLst>
              <a:ext uri="{FF2B5EF4-FFF2-40B4-BE49-F238E27FC236}">
                <a16:creationId xmlns:a16="http://schemas.microsoft.com/office/drawing/2014/main" id="{75B4DCFE-229F-E23A-003C-C645CA708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482" y="4006433"/>
            <a:ext cx="1436000" cy="1080000"/>
          </a:xfrm>
          <a:prstGeom prst="rect">
            <a:avLst/>
          </a:prstGeom>
        </p:spPr>
      </p:pic>
      <p:pic>
        <p:nvPicPr>
          <p:cNvPr id="11" name="Picture 10" descr="A blue and green map with a chart&#10;&#10;AI-generated content may be incorrect.">
            <a:extLst>
              <a:ext uri="{FF2B5EF4-FFF2-40B4-BE49-F238E27FC236}">
                <a16:creationId xmlns:a16="http://schemas.microsoft.com/office/drawing/2014/main" id="{0E6B408F-26A3-20A2-9D36-C46D826E5B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9335" y="3733481"/>
            <a:ext cx="1436000" cy="1080000"/>
          </a:xfrm>
          <a:prstGeom prst="rect">
            <a:avLst/>
          </a:prstGeom>
        </p:spPr>
      </p:pic>
      <p:pic>
        <p:nvPicPr>
          <p:cNvPr id="17" name="Picture 16" descr="A blue and green map with text&#10;&#10;AI-generated content may be incorrect.">
            <a:extLst>
              <a:ext uri="{FF2B5EF4-FFF2-40B4-BE49-F238E27FC236}">
                <a16:creationId xmlns:a16="http://schemas.microsoft.com/office/drawing/2014/main" id="{15171BF8-65CF-5DE0-1EB3-69F3CBE1E3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2577" y="3733481"/>
            <a:ext cx="1436000" cy="1080000"/>
          </a:xfrm>
          <a:prstGeom prst="rect">
            <a:avLst/>
          </a:prstGeom>
        </p:spPr>
      </p:pic>
      <p:pic>
        <p:nvPicPr>
          <p:cNvPr id="21" name="Picture 20" descr="A diagram of a heat wave&#10;&#10;AI-generated content may be incorrect.">
            <a:extLst>
              <a:ext uri="{FF2B5EF4-FFF2-40B4-BE49-F238E27FC236}">
                <a16:creationId xmlns:a16="http://schemas.microsoft.com/office/drawing/2014/main" id="{18C92F53-CFD5-6C6A-15CC-91347C801B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46093" y="3733481"/>
            <a:ext cx="1436000" cy="1080000"/>
          </a:xfrm>
          <a:prstGeom prst="rect">
            <a:avLst/>
          </a:prstGeom>
        </p:spPr>
      </p:pic>
      <p:pic>
        <p:nvPicPr>
          <p:cNvPr id="23" name="Picture 22" descr="A blue map with different colored lines&#10;&#10;AI-generated content may be incorrect.">
            <a:extLst>
              <a:ext uri="{FF2B5EF4-FFF2-40B4-BE49-F238E27FC236}">
                <a16:creationId xmlns:a16="http://schemas.microsoft.com/office/drawing/2014/main" id="{232F445C-4CB0-281C-1705-D92E7D25C2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2379" y="4980722"/>
            <a:ext cx="1436000" cy="1080000"/>
          </a:xfrm>
          <a:prstGeom prst="rect">
            <a:avLst/>
          </a:prstGeom>
        </p:spPr>
      </p:pic>
      <p:pic>
        <p:nvPicPr>
          <p:cNvPr id="25" name="Picture 24" descr="A blue map with a number of numbers&#10;&#10;AI-generated content may be incorrect.">
            <a:extLst>
              <a:ext uri="{FF2B5EF4-FFF2-40B4-BE49-F238E27FC236}">
                <a16:creationId xmlns:a16="http://schemas.microsoft.com/office/drawing/2014/main" id="{B4B95308-0E04-B207-310F-2EE78FCE2E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96775" y="4980722"/>
            <a:ext cx="1436000" cy="1080000"/>
          </a:xfrm>
          <a:prstGeom prst="rect">
            <a:avLst/>
          </a:prstGeom>
        </p:spPr>
      </p:pic>
      <p:pic>
        <p:nvPicPr>
          <p:cNvPr id="27" name="Picture 26" descr="A map of a heat wave&#10;&#10;AI-generated content may be incorrect.">
            <a:extLst>
              <a:ext uri="{FF2B5EF4-FFF2-40B4-BE49-F238E27FC236}">
                <a16:creationId xmlns:a16="http://schemas.microsoft.com/office/drawing/2014/main" id="{85DC1FE9-C46D-BEF9-5547-009710DC96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87983" y="4980722"/>
            <a:ext cx="1436000" cy="1080000"/>
          </a:xfrm>
          <a:prstGeom prst="rect">
            <a:avLst/>
          </a:prstGeom>
        </p:spPr>
      </p:pic>
      <p:pic>
        <p:nvPicPr>
          <p:cNvPr id="29" name="Picture 28" descr="A blue and white diagram of a pipe&#10;&#10;AI-generated content may be incorrect.">
            <a:extLst>
              <a:ext uri="{FF2B5EF4-FFF2-40B4-BE49-F238E27FC236}">
                <a16:creationId xmlns:a16="http://schemas.microsoft.com/office/drawing/2014/main" id="{70517F09-D2F2-E526-9574-0A4323493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53372" y="3733481"/>
            <a:ext cx="1436000" cy="1080000"/>
          </a:xfrm>
          <a:prstGeom prst="rect">
            <a:avLst/>
          </a:prstGeom>
        </p:spPr>
      </p:pic>
      <p:pic>
        <p:nvPicPr>
          <p:cNvPr id="32" name="Picture 31" descr="A diagram of a blue and green object&#10;&#10;AI-generated content may be incorrect.">
            <a:extLst>
              <a:ext uri="{FF2B5EF4-FFF2-40B4-BE49-F238E27FC236}">
                <a16:creationId xmlns:a16="http://schemas.microsoft.com/office/drawing/2014/main" id="{32748FDE-A984-4F77-0637-29CAA27998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98227" y="3733481"/>
            <a:ext cx="1436000" cy="1080000"/>
          </a:xfrm>
          <a:prstGeom prst="rect">
            <a:avLst/>
          </a:prstGeom>
        </p:spPr>
      </p:pic>
      <p:pic>
        <p:nvPicPr>
          <p:cNvPr id="35" name="Picture 34" descr="A diagram of a heat map&#10;&#10;AI-generated content may be incorrect.">
            <a:extLst>
              <a:ext uri="{FF2B5EF4-FFF2-40B4-BE49-F238E27FC236}">
                <a16:creationId xmlns:a16="http://schemas.microsoft.com/office/drawing/2014/main" id="{A47D1CE0-49A1-EA66-0CD5-1B091051F33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60130" y="3733481"/>
            <a:ext cx="1436000" cy="1080000"/>
          </a:xfrm>
          <a:prstGeom prst="rect">
            <a:avLst/>
          </a:prstGeom>
        </p:spPr>
      </p:pic>
      <p:pic>
        <p:nvPicPr>
          <p:cNvPr id="37" name="Picture 36" descr="A blue rectangular object with a number of colored lines&#10;&#10;AI-generated content may be incorrect.">
            <a:extLst>
              <a:ext uri="{FF2B5EF4-FFF2-40B4-BE49-F238E27FC236}">
                <a16:creationId xmlns:a16="http://schemas.microsoft.com/office/drawing/2014/main" id="{0F271005-4B70-07DD-CEFB-0BE5B322DEB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39335" y="1204764"/>
            <a:ext cx="1436000" cy="1080000"/>
          </a:xfrm>
          <a:prstGeom prst="rect">
            <a:avLst/>
          </a:prstGeom>
        </p:spPr>
      </p:pic>
      <p:pic>
        <p:nvPicPr>
          <p:cNvPr id="39" name="Picture 38" descr="A blue rectangular object with a number of colored lines&#10;&#10;AI-generated content may be incorrect.">
            <a:extLst>
              <a:ext uri="{FF2B5EF4-FFF2-40B4-BE49-F238E27FC236}">
                <a16:creationId xmlns:a16="http://schemas.microsoft.com/office/drawing/2014/main" id="{5F74E3F1-B34E-872B-D31A-797FD37C42A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32577" y="1204764"/>
            <a:ext cx="1436000" cy="1080000"/>
          </a:xfrm>
          <a:prstGeom prst="rect">
            <a:avLst/>
          </a:prstGeom>
        </p:spPr>
      </p:pic>
      <p:pic>
        <p:nvPicPr>
          <p:cNvPr id="41" name="Picture 40" descr="A diagram of a blue rectangle with a blue rectangle with a blue rectangle with a blue rectangle with a blue rectangle with a yellow and red rectangle with a blue rectangle&#10;&#10;AI-generated content may be incorrect.">
            <a:extLst>
              <a:ext uri="{FF2B5EF4-FFF2-40B4-BE49-F238E27FC236}">
                <a16:creationId xmlns:a16="http://schemas.microsoft.com/office/drawing/2014/main" id="{597F00CD-262D-45CE-0B66-52CB169096B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46093" y="1207166"/>
            <a:ext cx="1436000" cy="1080000"/>
          </a:xfrm>
          <a:prstGeom prst="rect">
            <a:avLst/>
          </a:prstGeom>
        </p:spPr>
      </p:pic>
      <p:pic>
        <p:nvPicPr>
          <p:cNvPr id="43" name="Picture 42" descr="A blue map with a number of numbers and a black text&#10;&#10;AI-generated content may be incorrect.">
            <a:extLst>
              <a:ext uri="{FF2B5EF4-FFF2-40B4-BE49-F238E27FC236}">
                <a16:creationId xmlns:a16="http://schemas.microsoft.com/office/drawing/2014/main" id="{3324258B-2BD4-02C9-F745-0DF664D64D7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491251" y="2345005"/>
            <a:ext cx="1436000" cy="1080000"/>
          </a:xfrm>
          <a:prstGeom prst="rect">
            <a:avLst/>
          </a:prstGeom>
        </p:spPr>
      </p:pic>
      <p:pic>
        <p:nvPicPr>
          <p:cNvPr id="45" name="Picture 44" descr="A blue and green map with text&#10;&#10;AI-generated content may be incorrect.">
            <a:extLst>
              <a:ext uri="{FF2B5EF4-FFF2-40B4-BE49-F238E27FC236}">
                <a16:creationId xmlns:a16="http://schemas.microsoft.com/office/drawing/2014/main" id="{BEA23B31-7BF7-C335-D4D0-B87FE8A61E5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25960" y="2345005"/>
            <a:ext cx="1436000" cy="1080000"/>
          </a:xfrm>
          <a:prstGeom prst="rect">
            <a:avLst/>
          </a:prstGeom>
        </p:spPr>
      </p:pic>
      <p:pic>
        <p:nvPicPr>
          <p:cNvPr id="47" name="Picture 46" descr="A diagram of a heat wave&#10;&#10;AI-generated content may be incorrect.">
            <a:extLst>
              <a:ext uri="{FF2B5EF4-FFF2-40B4-BE49-F238E27FC236}">
                <a16:creationId xmlns:a16="http://schemas.microsoft.com/office/drawing/2014/main" id="{3DBDE8AC-CE42-4118-331F-26539894624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856542" y="2349000"/>
            <a:ext cx="1436000" cy="1080000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067E1DE-893C-09A4-B3F5-D7B4B89F1685}"/>
              </a:ext>
            </a:extLst>
          </p:cNvPr>
          <p:cNvCxnSpPr/>
          <p:nvPr/>
        </p:nvCxnSpPr>
        <p:spPr>
          <a:xfrm>
            <a:off x="230738" y="3572144"/>
            <a:ext cx="117162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984EB95-B56C-536B-A1BD-352D38A593D2}"/>
              </a:ext>
            </a:extLst>
          </p:cNvPr>
          <p:cNvCxnSpPr>
            <a:cxnSpLocks/>
          </p:cNvCxnSpPr>
          <p:nvPr/>
        </p:nvCxnSpPr>
        <p:spPr>
          <a:xfrm rot="5400000">
            <a:off x="76226" y="3544764"/>
            <a:ext cx="36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A blue and white diagram with a white circle&#10;&#10;AI-generated content may be incorrect.">
            <a:extLst>
              <a:ext uri="{FF2B5EF4-FFF2-40B4-BE49-F238E27FC236}">
                <a16:creationId xmlns:a16="http://schemas.microsoft.com/office/drawing/2014/main" id="{4633F87E-5258-4478-C7B1-384FCFD83B8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709907" y="1166170"/>
            <a:ext cx="1436000" cy="1080000"/>
          </a:xfrm>
          <a:prstGeom prst="rect">
            <a:avLst/>
          </a:prstGeom>
        </p:spPr>
      </p:pic>
      <p:pic>
        <p:nvPicPr>
          <p:cNvPr id="55" name="Picture 54" descr="A blue and green diagram with text&#10;&#10;AI-generated content may be incorrect.">
            <a:extLst>
              <a:ext uri="{FF2B5EF4-FFF2-40B4-BE49-F238E27FC236}">
                <a16:creationId xmlns:a16="http://schemas.microsoft.com/office/drawing/2014/main" id="{ADD654EF-0D74-8081-90FC-96E7FA54BBA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260391" y="1157849"/>
            <a:ext cx="1436000" cy="1080000"/>
          </a:xfrm>
          <a:prstGeom prst="rect">
            <a:avLst/>
          </a:prstGeom>
        </p:spPr>
      </p:pic>
      <p:pic>
        <p:nvPicPr>
          <p:cNvPr id="57" name="Picture 56" descr="A diagram of a circular object with a number of colored circles&#10;&#10;AI-generated content may be incorrect.">
            <a:extLst>
              <a:ext uri="{FF2B5EF4-FFF2-40B4-BE49-F238E27FC236}">
                <a16:creationId xmlns:a16="http://schemas.microsoft.com/office/drawing/2014/main" id="{9CDA5D22-CEFB-6AF9-E0EF-1900CA1C631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51648" y="1166170"/>
            <a:ext cx="1436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49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A2803-7F4D-CB40-8C4E-CEDCF3103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19259F9F-CE3F-897E-6B6A-3CA9E5DAE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73D4813-D20A-322E-31FA-52D4BB0682B9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6611ED0-C2BA-748D-7D84-AE05C64035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13" y="302023"/>
            <a:ext cx="3232673" cy="2342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5D2085-8C67-1E90-0118-9C0B6C68A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12" y="574593"/>
            <a:ext cx="3232673" cy="116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32A54A-3FF9-740F-1125-40C32A6A8787}"/>
              </a:ext>
            </a:extLst>
          </p:cNvPr>
          <p:cNvSpPr txBox="1"/>
          <p:nvPr/>
        </p:nvSpPr>
        <p:spPr bwMode="auto">
          <a:xfrm>
            <a:off x="9422343" y="6431281"/>
            <a:ext cx="2026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With  bladder simulation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6C24D20-6792-5E92-8C1B-13AEE2E8AA7E}"/>
              </a:ext>
            </a:extLst>
          </p:cNvPr>
          <p:cNvCxnSpPr/>
          <p:nvPr/>
        </p:nvCxnSpPr>
        <p:spPr>
          <a:xfrm>
            <a:off x="230738" y="3572144"/>
            <a:ext cx="117162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ED336AA-958E-1C16-96DB-3055034A5052}"/>
              </a:ext>
            </a:extLst>
          </p:cNvPr>
          <p:cNvCxnSpPr>
            <a:cxnSpLocks/>
          </p:cNvCxnSpPr>
          <p:nvPr/>
        </p:nvCxnSpPr>
        <p:spPr>
          <a:xfrm rot="5400000">
            <a:off x="76226" y="3544764"/>
            <a:ext cx="36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ue and pink grid&#10;&#10;AI-generated content may be incorrect.">
            <a:extLst>
              <a:ext uri="{FF2B5EF4-FFF2-40B4-BE49-F238E27FC236}">
                <a16:creationId xmlns:a16="http://schemas.microsoft.com/office/drawing/2014/main" id="{79E51228-640D-FF11-2D4E-784CCDEB3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" y="1238063"/>
            <a:ext cx="1436000" cy="1080000"/>
          </a:xfrm>
          <a:prstGeom prst="rect">
            <a:avLst/>
          </a:prstGeom>
        </p:spPr>
      </p:pic>
      <p:pic>
        <p:nvPicPr>
          <p:cNvPr id="18" name="Picture 17" descr="A blue and pink grid&#10;&#10;AI-generated content may be incorrect.">
            <a:extLst>
              <a:ext uri="{FF2B5EF4-FFF2-40B4-BE49-F238E27FC236}">
                <a16:creationId xmlns:a16="http://schemas.microsoft.com/office/drawing/2014/main" id="{C7BA4FF7-99F0-C135-6367-52A8ECD188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226" y="2328293"/>
            <a:ext cx="1436000" cy="1080000"/>
          </a:xfrm>
          <a:prstGeom prst="rect">
            <a:avLst/>
          </a:prstGeom>
        </p:spPr>
      </p:pic>
      <p:pic>
        <p:nvPicPr>
          <p:cNvPr id="20" name="Picture 19" descr="A blue rectangle with a blue dot&#10;&#10;AI-generated content may be incorrect.">
            <a:extLst>
              <a:ext uri="{FF2B5EF4-FFF2-40B4-BE49-F238E27FC236}">
                <a16:creationId xmlns:a16="http://schemas.microsoft.com/office/drawing/2014/main" id="{8C8B0526-7C95-BEF3-B171-E356F8671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8644" y="1871884"/>
            <a:ext cx="1675335" cy="1260000"/>
          </a:xfrm>
          <a:prstGeom prst="rect">
            <a:avLst/>
          </a:prstGeom>
        </p:spPr>
      </p:pic>
      <p:pic>
        <p:nvPicPr>
          <p:cNvPr id="24" name="Picture 23" descr="A blue and green map with text&#10;&#10;AI-generated content may be incorrect.">
            <a:extLst>
              <a:ext uri="{FF2B5EF4-FFF2-40B4-BE49-F238E27FC236}">
                <a16:creationId xmlns:a16="http://schemas.microsoft.com/office/drawing/2014/main" id="{2D021A4F-ABEC-D43F-3900-80D624CE5C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5145" y="1871884"/>
            <a:ext cx="1675335" cy="1260000"/>
          </a:xfrm>
          <a:prstGeom prst="rect">
            <a:avLst/>
          </a:prstGeom>
        </p:spPr>
      </p:pic>
      <p:pic>
        <p:nvPicPr>
          <p:cNvPr id="28" name="Picture 27" descr="A diagram of a heat map&#10;&#10;AI-generated content may be incorrect.">
            <a:extLst>
              <a:ext uri="{FF2B5EF4-FFF2-40B4-BE49-F238E27FC236}">
                <a16:creationId xmlns:a16="http://schemas.microsoft.com/office/drawing/2014/main" id="{2A8A211F-FD10-C1A7-95A4-7912450460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3309" y="1871884"/>
            <a:ext cx="1675335" cy="1260000"/>
          </a:xfrm>
          <a:prstGeom prst="rect">
            <a:avLst/>
          </a:prstGeom>
        </p:spPr>
      </p:pic>
      <p:pic>
        <p:nvPicPr>
          <p:cNvPr id="33" name="Picture 32" descr="A diagram of a heat wave&#10;&#10;AI-generated content may be incorrect.">
            <a:extLst>
              <a:ext uri="{FF2B5EF4-FFF2-40B4-BE49-F238E27FC236}">
                <a16:creationId xmlns:a16="http://schemas.microsoft.com/office/drawing/2014/main" id="{0A51D451-3298-F00C-1CDA-5E532412A9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7985" y="1871884"/>
            <a:ext cx="1675335" cy="1260000"/>
          </a:xfrm>
          <a:prstGeom prst="rect">
            <a:avLst/>
          </a:prstGeom>
        </p:spPr>
      </p:pic>
      <p:pic>
        <p:nvPicPr>
          <p:cNvPr id="36" name="Picture 35" descr="A diagram of a heat wave&#10;&#10;AI-generated content may be incorrect.">
            <a:extLst>
              <a:ext uri="{FF2B5EF4-FFF2-40B4-BE49-F238E27FC236}">
                <a16:creationId xmlns:a16="http://schemas.microsoft.com/office/drawing/2014/main" id="{7ED8F95F-7F49-AF52-B5A9-C5D3AD00B2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2481" y="1882910"/>
            <a:ext cx="1675335" cy="1260000"/>
          </a:xfrm>
          <a:prstGeom prst="rect">
            <a:avLst/>
          </a:prstGeom>
        </p:spPr>
      </p:pic>
      <p:pic>
        <p:nvPicPr>
          <p:cNvPr id="40" name="Picture 39" descr="A diagram of a circular object with a circle in the middle&#10;&#10;AI-generated content may be incorrect.">
            <a:extLst>
              <a:ext uri="{FF2B5EF4-FFF2-40B4-BE49-F238E27FC236}">
                <a16:creationId xmlns:a16="http://schemas.microsoft.com/office/drawing/2014/main" id="{F520A6C8-F247-0DB1-7F5D-236CDB3F6A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3981" y="1871884"/>
            <a:ext cx="1675335" cy="1260000"/>
          </a:xfrm>
          <a:prstGeom prst="rect">
            <a:avLst/>
          </a:prstGeom>
        </p:spPr>
      </p:pic>
      <p:pic>
        <p:nvPicPr>
          <p:cNvPr id="44" name="Picture 43" descr="A blue rectangle with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291D3133-AAC8-5ACD-2BAE-16A4232C96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60902" y="3755965"/>
            <a:ext cx="1675335" cy="1260000"/>
          </a:xfrm>
          <a:prstGeom prst="rect">
            <a:avLst/>
          </a:prstGeom>
        </p:spPr>
      </p:pic>
      <p:pic>
        <p:nvPicPr>
          <p:cNvPr id="48" name="Picture 47" descr="A blue and green diagram with a chart&#10;&#10;AI-generated content may be incorrect.">
            <a:extLst>
              <a:ext uri="{FF2B5EF4-FFF2-40B4-BE49-F238E27FC236}">
                <a16:creationId xmlns:a16="http://schemas.microsoft.com/office/drawing/2014/main" id="{97845C5E-287A-C316-9950-44678487EE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86931" y="3755965"/>
            <a:ext cx="1675335" cy="1260000"/>
          </a:xfrm>
          <a:prstGeom prst="rect">
            <a:avLst/>
          </a:prstGeom>
        </p:spPr>
      </p:pic>
      <p:pic>
        <p:nvPicPr>
          <p:cNvPr id="53" name="Picture 52" descr="A diagram of a heat map&#10;&#10;AI-generated content may be incorrect.">
            <a:extLst>
              <a:ext uri="{FF2B5EF4-FFF2-40B4-BE49-F238E27FC236}">
                <a16:creationId xmlns:a16="http://schemas.microsoft.com/office/drawing/2014/main" id="{F34E8C50-9976-0B94-2BCA-CCA161852E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51227" y="3755965"/>
            <a:ext cx="1675335" cy="1260000"/>
          </a:xfrm>
          <a:prstGeom prst="rect">
            <a:avLst/>
          </a:prstGeom>
        </p:spPr>
      </p:pic>
      <p:pic>
        <p:nvPicPr>
          <p:cNvPr id="58" name="Picture 57" descr="A blue and green diagram&#10;&#10;AI-generated content may be incorrect.">
            <a:extLst>
              <a:ext uri="{FF2B5EF4-FFF2-40B4-BE49-F238E27FC236}">
                <a16:creationId xmlns:a16="http://schemas.microsoft.com/office/drawing/2014/main" id="{62D36C44-456A-52F3-E8E7-4FFCA76DF72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63622" y="3756203"/>
            <a:ext cx="1675335" cy="1260000"/>
          </a:xfrm>
          <a:prstGeom prst="rect">
            <a:avLst/>
          </a:prstGeom>
        </p:spPr>
      </p:pic>
      <p:pic>
        <p:nvPicPr>
          <p:cNvPr id="60" name="Picture 59" descr="A map of the state of california&#10;&#10;AI-generated content may be incorrect.">
            <a:extLst>
              <a:ext uri="{FF2B5EF4-FFF2-40B4-BE49-F238E27FC236}">
                <a16:creationId xmlns:a16="http://schemas.microsoft.com/office/drawing/2014/main" id="{CFB85842-1C74-D42B-A0AA-B3FA0F58A62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514844" y="3753595"/>
            <a:ext cx="1675335" cy="1260000"/>
          </a:xfrm>
          <a:prstGeom prst="rect">
            <a:avLst/>
          </a:prstGeom>
        </p:spPr>
      </p:pic>
      <p:pic>
        <p:nvPicPr>
          <p:cNvPr id="62" name="Picture 61" descr="A diagram of a heat wave&#10;&#10;AI-generated content may be incorrect.">
            <a:extLst>
              <a:ext uri="{FF2B5EF4-FFF2-40B4-BE49-F238E27FC236}">
                <a16:creationId xmlns:a16="http://schemas.microsoft.com/office/drawing/2014/main" id="{6CD8AC60-3F72-A174-2821-F2668515075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88287" y="3753595"/>
            <a:ext cx="1675335" cy="1260000"/>
          </a:xfrm>
          <a:prstGeom prst="rect">
            <a:avLst/>
          </a:prstGeom>
        </p:spPr>
      </p:pic>
      <p:pic>
        <p:nvPicPr>
          <p:cNvPr id="64" name="Picture 63" descr="A blue and pink circular object with white text&#10;&#10;AI-generated content may be incorrect.">
            <a:extLst>
              <a:ext uri="{FF2B5EF4-FFF2-40B4-BE49-F238E27FC236}">
                <a16:creationId xmlns:a16="http://schemas.microsoft.com/office/drawing/2014/main" id="{23F06D55-8612-3579-0636-D11512D83A9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226" y="3848553"/>
            <a:ext cx="1436000" cy="1080000"/>
          </a:xfrm>
          <a:prstGeom prst="rect">
            <a:avLst/>
          </a:prstGeom>
        </p:spPr>
      </p:pic>
      <p:pic>
        <p:nvPicPr>
          <p:cNvPr id="66" name="Picture 65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1EF6314F-3DE2-C390-71E6-44530CCC3A6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65226" y="4983470"/>
            <a:ext cx="1436000" cy="108000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F059D60F-979D-1D84-8953-6B3A8EF395D8}"/>
              </a:ext>
            </a:extLst>
          </p:cNvPr>
          <p:cNvSpPr txBox="1"/>
          <p:nvPr/>
        </p:nvSpPr>
        <p:spPr>
          <a:xfrm>
            <a:off x="10119907" y="5124751"/>
            <a:ext cx="2106283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Step     </a:t>
            </a:r>
            <a:r>
              <a:rPr lang="en-GB" sz="1100" dirty="0" err="1"/>
              <a:t>DisplcY</a:t>
            </a:r>
            <a:r>
              <a:rPr lang="en-GB" sz="1100" dirty="0"/>
              <a:t>     </a:t>
            </a:r>
            <a:r>
              <a:rPr lang="en-GB" sz="1100" dirty="0" err="1"/>
              <a:t>DisplcX</a:t>
            </a:r>
            <a:endParaRPr lang="en-GB" sz="1100" dirty="0"/>
          </a:p>
          <a:p>
            <a:r>
              <a:rPr lang="en-GB" sz="1100" dirty="0"/>
              <a:t>1            202.3       7.2</a:t>
            </a:r>
          </a:p>
          <a:p>
            <a:r>
              <a:rPr lang="en-GB" sz="1100" dirty="0"/>
              <a:t>2             50.1       9.2</a:t>
            </a:r>
          </a:p>
          <a:p>
            <a:r>
              <a:rPr lang="en-GB" sz="1100" dirty="0"/>
              <a:t>3             36.8     866.0</a:t>
            </a:r>
          </a:p>
          <a:p>
            <a:r>
              <a:rPr lang="en-GB" sz="1100" dirty="0"/>
              <a:t>4             41.0     635.4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AD4FA56-463A-0739-1B26-DD3DFE78128B}"/>
              </a:ext>
            </a:extLst>
          </p:cNvPr>
          <p:cNvSpPr txBox="1"/>
          <p:nvPr/>
        </p:nvSpPr>
        <p:spPr>
          <a:xfrm>
            <a:off x="10119907" y="713035"/>
            <a:ext cx="1998284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Step     </a:t>
            </a:r>
            <a:r>
              <a:rPr lang="en-GB" sz="1100" dirty="0" err="1"/>
              <a:t>DisplcY</a:t>
            </a:r>
            <a:r>
              <a:rPr lang="en-GB" sz="1100" dirty="0"/>
              <a:t>     </a:t>
            </a:r>
            <a:r>
              <a:rPr lang="en-GB" sz="1100" dirty="0" err="1"/>
              <a:t>DisplcX</a:t>
            </a:r>
            <a:endParaRPr lang="en-GB" sz="1100" dirty="0"/>
          </a:p>
          <a:p>
            <a:r>
              <a:rPr lang="en-GB" sz="1100" dirty="0"/>
              <a:t>1            153.1      -2.1</a:t>
            </a:r>
          </a:p>
          <a:p>
            <a:r>
              <a:rPr lang="en-GB" sz="1100" dirty="0"/>
              <a:t>2             51.8      -0.7</a:t>
            </a:r>
          </a:p>
          <a:p>
            <a:r>
              <a:rPr lang="en-GB" sz="1100" dirty="0"/>
              <a:t>3             42.3     837.5</a:t>
            </a:r>
          </a:p>
          <a:p>
            <a:r>
              <a:rPr lang="en-GB" sz="1100" dirty="0"/>
              <a:t>4             45.3     636.7</a:t>
            </a:r>
          </a:p>
        </p:txBody>
      </p:sp>
    </p:spTree>
    <p:extLst>
      <p:ext uri="{BB962C8B-B14F-4D97-AF65-F5344CB8AC3E}">
        <p14:creationId xmlns:p14="http://schemas.microsoft.com/office/powerpoint/2010/main" val="782932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5A8EA-46CC-58A2-2A27-88C475EEAF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2511430" y="1290011"/>
            <a:ext cx="6483531" cy="469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56EF0C-EA3F-8A87-2E31-F842BDF8A5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3100" b="47137"/>
          <a:stretch/>
        </p:blipFill>
        <p:spPr>
          <a:xfrm>
            <a:off x="2105895" y="1837262"/>
            <a:ext cx="7039957" cy="236246"/>
          </a:xfrm>
          <a:prstGeom prst="rect">
            <a:avLst/>
          </a:prstGeom>
        </p:spPr>
      </p:pic>
      <p:pic>
        <p:nvPicPr>
          <p:cNvPr id="8" name="Picture 7" descr="A diagram of a heat wave&#10;&#10;AI-generated content may be incorrect.">
            <a:extLst>
              <a:ext uri="{FF2B5EF4-FFF2-40B4-BE49-F238E27FC236}">
                <a16:creationId xmlns:a16="http://schemas.microsoft.com/office/drawing/2014/main" id="{54FF690A-7225-E777-1617-FBBDB2365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741" y="2984493"/>
            <a:ext cx="2393333" cy="1800000"/>
          </a:xfrm>
          <a:prstGeom prst="rect">
            <a:avLst/>
          </a:prstGeom>
        </p:spPr>
      </p:pic>
      <p:pic>
        <p:nvPicPr>
          <p:cNvPr id="12" name="Picture 11" descr="A rainbow colored object with text&#10;&#10;AI-generated content may be incorrect.">
            <a:extLst>
              <a:ext uri="{FF2B5EF4-FFF2-40B4-BE49-F238E27FC236}">
                <a16:creationId xmlns:a16="http://schemas.microsoft.com/office/drawing/2014/main" id="{F3F2F32D-F80E-0C33-4713-82DD66DB88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1168" y="2984493"/>
            <a:ext cx="2393333" cy="1800000"/>
          </a:xfrm>
          <a:prstGeom prst="rect">
            <a:avLst/>
          </a:prstGeom>
        </p:spPr>
      </p:pic>
      <p:pic>
        <p:nvPicPr>
          <p:cNvPr id="15" name="Picture 14" descr="A diagram of a heat wave&#10;&#10;AI-generated content may be incorrect.">
            <a:extLst>
              <a:ext uri="{FF2B5EF4-FFF2-40B4-BE49-F238E27FC236}">
                <a16:creationId xmlns:a16="http://schemas.microsoft.com/office/drawing/2014/main" id="{0FEB1A66-3915-C11E-7FAF-0016D5ED0F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4079" y="2990239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11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A6F81-023E-9299-211A-F7C9EB2DE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7B8C5EF4-6FBC-A7B1-2C2C-71978BF43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AEAC8F-1634-6A9D-FCE4-EB305E3878F1}"/>
              </a:ext>
            </a:extLst>
          </p:cNvPr>
          <p:cNvSpPr txBox="1">
            <a:spLocks/>
          </p:cNvSpPr>
          <p:nvPr/>
        </p:nvSpPr>
        <p:spPr>
          <a:xfrm>
            <a:off x="6983134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Engineering design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9BD0F0-9160-1B3F-D988-2DA992F153DC}"/>
              </a:ext>
            </a:extLst>
          </p:cNvPr>
          <p:cNvSpPr txBox="1">
            <a:spLocks/>
          </p:cNvSpPr>
          <p:nvPr/>
        </p:nvSpPr>
        <p:spPr>
          <a:xfrm>
            <a:off x="2841358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Conceptual: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3A40B0-0E05-7057-D927-71AC84629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451" y="1171334"/>
            <a:ext cx="1650739" cy="1623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14650C-92FC-C2B0-3523-1438B9300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108" y="1178422"/>
            <a:ext cx="1682108" cy="1623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646A736-CB35-E67C-EDE6-798CCE20E9FC}"/>
              </a:ext>
            </a:extLst>
          </p:cNvPr>
          <p:cNvSpPr txBox="1"/>
          <p:nvPr/>
        </p:nvSpPr>
        <p:spPr bwMode="auto">
          <a:xfrm>
            <a:off x="247649" y="1520862"/>
            <a:ext cx="251505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 Current = 20005 A.                                                      </a:t>
            </a:r>
          </a:p>
          <a:p>
            <a:r>
              <a:rPr lang="en-GB" sz="1100" dirty="0"/>
              <a:t> Bore field = -13.9996405 T.                                             </a:t>
            </a:r>
          </a:p>
          <a:p>
            <a:r>
              <a:rPr lang="en-GB" sz="1100" dirty="0"/>
              <a:t> Peak field layer 2 = 14.7270832 T.                                      </a:t>
            </a:r>
          </a:p>
          <a:p>
            <a:r>
              <a:rPr lang="en-GB" sz="1100" dirty="0"/>
              <a:t> Peak field layer 1 = 14.1192093 T.                                      </a:t>
            </a:r>
          </a:p>
          <a:p>
            <a:r>
              <a:rPr lang="en-GB" sz="1100" dirty="0"/>
              <a:t> Current density = 330.725494 A/mm^2.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FEEB21-0123-F52F-F802-4DC069BF7DF1}"/>
              </a:ext>
            </a:extLst>
          </p:cNvPr>
          <p:cNvSpPr txBox="1"/>
          <p:nvPr/>
        </p:nvSpPr>
        <p:spPr bwMode="auto">
          <a:xfrm>
            <a:off x="2493789" y="5400129"/>
            <a:ext cx="30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 shell ratio (CD/Warm) = 2.22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270 mm 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539A91-8B37-DFBF-B3BB-D64E7004D18F}"/>
              </a:ext>
            </a:extLst>
          </p:cNvPr>
          <p:cNvSpPr txBox="1"/>
          <p:nvPr/>
        </p:nvSpPr>
        <p:spPr bwMode="auto">
          <a:xfrm>
            <a:off x="6710462" y="5400129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 shell ratio (CD/Warm) = 2.28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290 mm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E9C8CDB-1897-1EC9-5EDE-4790406FA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36856"/>
              </p:ext>
            </p:extLst>
          </p:nvPr>
        </p:nvGraphicFramePr>
        <p:xfrm>
          <a:off x="9032251" y="1552119"/>
          <a:ext cx="2476500" cy="154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6500">
                  <a:extLst>
                    <a:ext uri="{9D8B030D-6E8A-4147-A177-3AD203B41FA5}">
                      <a16:colId xmlns:a16="http://schemas.microsoft.com/office/drawing/2014/main" val="3085248269"/>
                    </a:ext>
                  </a:extLst>
                </a:gridCol>
              </a:tblGrid>
              <a:tr h="58586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= 20005 A.         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Bore field = -14.0065861 T.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2 = 14.7078485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1 = 14.2343845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density = 343.277084 A/mm^2.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38815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18544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559927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5700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79502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111D03D-50F7-BABD-8330-BAA8B10399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789" y="3162005"/>
            <a:ext cx="3180115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1946CB-CDFE-E590-CAB5-9D62F2D38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9517" y="3155979"/>
            <a:ext cx="318011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20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ECCA5-E065-AB48-A9F3-ECBAE309F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53909E35-1951-58A8-8900-322832D79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064222-A214-6875-3588-089F5F44AE06}"/>
              </a:ext>
            </a:extLst>
          </p:cNvPr>
          <p:cNvSpPr txBox="1">
            <a:spLocks/>
          </p:cNvSpPr>
          <p:nvPr/>
        </p:nvSpPr>
        <p:spPr>
          <a:xfrm>
            <a:off x="6983134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Engineering design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93557D-5826-9D34-8A14-0AAFD1F88320}"/>
              </a:ext>
            </a:extLst>
          </p:cNvPr>
          <p:cNvSpPr txBox="1">
            <a:spLocks/>
          </p:cNvSpPr>
          <p:nvPr/>
        </p:nvSpPr>
        <p:spPr>
          <a:xfrm>
            <a:off x="2841358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Conceptual: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D17C36-7584-7D09-CB3D-5C9D750A8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451" y="1171334"/>
            <a:ext cx="1650739" cy="1623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08BB92-C215-E27B-E1DA-73D03C7F0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108" y="1178422"/>
            <a:ext cx="1682108" cy="1623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460868B-C3EA-44B9-D095-E8C2E7354E1D}"/>
              </a:ext>
            </a:extLst>
          </p:cNvPr>
          <p:cNvSpPr txBox="1"/>
          <p:nvPr/>
        </p:nvSpPr>
        <p:spPr bwMode="auto">
          <a:xfrm>
            <a:off x="247649" y="1520862"/>
            <a:ext cx="251505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 Current = 20005 A.                                                      </a:t>
            </a:r>
          </a:p>
          <a:p>
            <a:r>
              <a:rPr lang="en-GB" sz="1100" dirty="0"/>
              <a:t> Bore field = -13.9996405 T.                                             </a:t>
            </a:r>
          </a:p>
          <a:p>
            <a:r>
              <a:rPr lang="en-GB" sz="1100" dirty="0"/>
              <a:t> Peak field layer 2 = 14.7270832 T.                                      </a:t>
            </a:r>
          </a:p>
          <a:p>
            <a:r>
              <a:rPr lang="en-GB" sz="1100" dirty="0"/>
              <a:t> Peak field layer 1 = 14.1192093 T.                                      </a:t>
            </a:r>
          </a:p>
          <a:p>
            <a:r>
              <a:rPr lang="en-GB" sz="1100" dirty="0"/>
              <a:t> Current density = 330.725494 A/mm^2.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9F1F88-BD98-9572-63FC-33CB11791CD9}"/>
              </a:ext>
            </a:extLst>
          </p:cNvPr>
          <p:cNvSpPr txBox="1"/>
          <p:nvPr/>
        </p:nvSpPr>
        <p:spPr bwMode="auto">
          <a:xfrm>
            <a:off x="2493789" y="5400129"/>
            <a:ext cx="30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 shell ratio (CD/Warm) = 2.22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270 mm 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6C415F-323B-77CB-5EFC-0C66EB016068}"/>
              </a:ext>
            </a:extLst>
          </p:cNvPr>
          <p:cNvSpPr txBox="1"/>
          <p:nvPr/>
        </p:nvSpPr>
        <p:spPr bwMode="auto">
          <a:xfrm>
            <a:off x="6710462" y="5400129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 shell ratio (CD/Warm) = 2.28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290 mm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8C7923-04C0-4B5D-4BA3-A00BA427D3C0}"/>
              </a:ext>
            </a:extLst>
          </p:cNvPr>
          <p:cNvGraphicFramePr>
            <a:graphicFrameLocks noGrp="1"/>
          </p:cNvGraphicFramePr>
          <p:nvPr/>
        </p:nvGraphicFramePr>
        <p:xfrm>
          <a:off x="9032251" y="1552119"/>
          <a:ext cx="2476500" cy="154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6500">
                  <a:extLst>
                    <a:ext uri="{9D8B030D-6E8A-4147-A177-3AD203B41FA5}">
                      <a16:colId xmlns:a16="http://schemas.microsoft.com/office/drawing/2014/main" val="3085248269"/>
                    </a:ext>
                  </a:extLst>
                </a:gridCol>
              </a:tblGrid>
              <a:tr h="58586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= 20005 A.         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Bore field = -14.0065861 T.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2 = 14.7078485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1 = 14.2343845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density = 343.277084 A/mm^2.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38815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18544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559927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5700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79502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30E6626-A94D-79C3-57E1-A236FFE4BA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789" y="3162005"/>
            <a:ext cx="3180115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19BD6-7711-4CDC-F02F-3FA88D3148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9517" y="3155979"/>
            <a:ext cx="3180115" cy="1800000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77E8A34-162F-46B4-5FA8-4C168E13D895}"/>
              </a:ext>
            </a:extLst>
          </p:cNvPr>
          <p:cNvCxnSpPr>
            <a:cxnSpLocks/>
          </p:cNvCxnSpPr>
          <p:nvPr/>
        </p:nvCxnSpPr>
        <p:spPr>
          <a:xfrm>
            <a:off x="1135789" y="4188595"/>
            <a:ext cx="10125075" cy="0"/>
          </a:xfrm>
          <a:prstGeom prst="line">
            <a:avLst/>
          </a:prstGeom>
          <a:ln w="158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77A593-D4D5-D980-D155-EF7AEACAEEA4}"/>
              </a:ext>
            </a:extLst>
          </p:cNvPr>
          <p:cNvCxnSpPr>
            <a:cxnSpLocks/>
          </p:cNvCxnSpPr>
          <p:nvPr/>
        </p:nvCxnSpPr>
        <p:spPr>
          <a:xfrm>
            <a:off x="1135788" y="3778753"/>
            <a:ext cx="10125075" cy="0"/>
          </a:xfrm>
          <a:prstGeom prst="line">
            <a:avLst/>
          </a:prstGeom>
          <a:ln w="15875">
            <a:solidFill>
              <a:srgbClr val="FF7C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2B019E-D713-A9D9-B4CC-4985054C54A1}"/>
              </a:ext>
            </a:extLst>
          </p:cNvPr>
          <p:cNvCxnSpPr>
            <a:cxnSpLocks/>
          </p:cNvCxnSpPr>
          <p:nvPr/>
        </p:nvCxnSpPr>
        <p:spPr>
          <a:xfrm>
            <a:off x="1135788" y="3602407"/>
            <a:ext cx="10125075" cy="0"/>
          </a:xfrm>
          <a:prstGeom prst="line">
            <a:avLst/>
          </a:prstGeom>
          <a:ln w="15875">
            <a:solidFill>
              <a:srgbClr val="6CE4E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1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/>
              <a:t>	</a:t>
            </a:r>
            <a:r>
              <a:rPr lang="en-US" sz="2800" b="1"/>
              <a:t>Intro - </a:t>
            </a:r>
            <a:r>
              <a:rPr lang="en-US" sz="2800" b="1" dirty="0"/>
              <a:t>Mechanical analysis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7CFA58A-172F-5168-2CC6-88BEA63593D0}"/>
              </a:ext>
            </a:extLst>
          </p:cNvPr>
          <p:cNvSpPr txBox="1">
            <a:spLocks/>
          </p:cNvSpPr>
          <p:nvPr/>
        </p:nvSpPr>
        <p:spPr>
          <a:xfrm>
            <a:off x="837632" y="98739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Figures of merit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B3932B-42EE-F097-225E-7F81B9B24B16}"/>
              </a:ext>
            </a:extLst>
          </p:cNvPr>
          <p:cNvSpPr/>
          <p:nvPr/>
        </p:nvSpPr>
        <p:spPr>
          <a:xfrm>
            <a:off x="115934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28FFA7-44AE-5631-E648-FB3A3FA86D1A}"/>
              </a:ext>
            </a:extLst>
          </p:cNvPr>
          <p:cNvSpPr/>
          <p:nvPr/>
        </p:nvSpPr>
        <p:spPr>
          <a:xfrm>
            <a:off x="115934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stresses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EC07B3-7FD5-4FB2-732C-C0D1C6E0C16D}"/>
              </a:ext>
            </a:extLst>
          </p:cNvPr>
          <p:cNvSpPr/>
          <p:nvPr/>
        </p:nvSpPr>
        <p:spPr>
          <a:xfrm>
            <a:off x="7399359" y="205996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4D9FA1-E3CC-2B99-638D-969A9B4BD512}"/>
              </a:ext>
            </a:extLst>
          </p:cNvPr>
          <p:cNvSpPr/>
          <p:nvPr/>
        </p:nvSpPr>
        <p:spPr>
          <a:xfrm>
            <a:off x="7399359" y="153164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contact pressure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95093B-2E03-66AE-5F30-87EE8B05A2E8}"/>
              </a:ext>
            </a:extLst>
          </p:cNvPr>
          <p:cNvSpPr/>
          <p:nvPr/>
        </p:nvSpPr>
        <p:spPr>
          <a:xfrm>
            <a:off x="9853635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14E91A-57C0-B23D-7CEC-208D881DE1F1}"/>
              </a:ext>
            </a:extLst>
          </p:cNvPr>
          <p:cNvSpPr/>
          <p:nvPr/>
        </p:nvSpPr>
        <p:spPr>
          <a:xfrm>
            <a:off x="9853635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Stress limits in the structure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434912-D90E-CE77-350A-8C2A66A80521}"/>
              </a:ext>
            </a:extLst>
          </p:cNvPr>
          <p:cNvSpPr/>
          <p:nvPr/>
        </p:nvSpPr>
        <p:spPr>
          <a:xfrm>
            <a:off x="4924356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733B00-E233-2778-2571-C3576BA0F156}"/>
              </a:ext>
            </a:extLst>
          </p:cNvPr>
          <p:cNvSpPr/>
          <p:nvPr/>
        </p:nvSpPr>
        <p:spPr>
          <a:xfrm>
            <a:off x="4924356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displacements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296D4C-8C14-1FD4-CC3C-044D65AB0DD3}"/>
              </a:ext>
            </a:extLst>
          </p:cNvPr>
          <p:cNvSpPr/>
          <p:nvPr/>
        </p:nvSpPr>
        <p:spPr>
          <a:xfrm>
            <a:off x="2551361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63BC31-CF80-291C-1E7A-1B3BEE947FE2}"/>
              </a:ext>
            </a:extLst>
          </p:cNvPr>
          <p:cNvSpPr/>
          <p:nvPr/>
        </p:nvSpPr>
        <p:spPr>
          <a:xfrm>
            <a:off x="2551361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strain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8DD0E3-0A94-5061-A3B2-F2DF88FF185B}"/>
              </a:ext>
            </a:extLst>
          </p:cNvPr>
          <p:cNvSpPr txBox="1"/>
          <p:nvPr/>
        </p:nvSpPr>
        <p:spPr>
          <a:xfrm>
            <a:off x="201174" y="4823898"/>
            <a:ext cx="1989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120 MPa at RT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3E5C78-4BF0-324E-73AA-5C0781E27DB5}"/>
              </a:ext>
            </a:extLst>
          </p:cNvPr>
          <p:cNvSpPr txBox="1"/>
          <p:nvPr/>
        </p:nvSpPr>
        <p:spPr>
          <a:xfrm>
            <a:off x="208125" y="5171669"/>
            <a:ext cx="2067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150 MPa at cold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48E648-9AEA-8550-4A2A-BAF9637D7EA9}"/>
              </a:ext>
            </a:extLst>
          </p:cNvPr>
          <p:cNvSpPr txBox="1"/>
          <p:nvPr/>
        </p:nvSpPr>
        <p:spPr>
          <a:xfrm>
            <a:off x="648869" y="444561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Roughly: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77159E-EB4E-5E44-1B2D-F73D5447FE30}"/>
              </a:ext>
            </a:extLst>
          </p:cNvPr>
          <p:cNvSpPr txBox="1"/>
          <p:nvPr/>
        </p:nvSpPr>
        <p:spPr>
          <a:xfrm>
            <a:off x="3062414" y="4823898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  <a:cs typeface="Calibri" panose="020F0502020204030204" pitchFamily="34" charset="0"/>
              </a:rPr>
              <a:t>z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2000 µstr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169973-745E-2EF0-FD31-F72362881329}"/>
              </a:ext>
            </a:extLst>
          </p:cNvPr>
          <p:cNvSpPr txBox="1"/>
          <p:nvPr/>
        </p:nvSpPr>
        <p:spPr>
          <a:xfrm>
            <a:off x="3169536" y="444561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Roughly: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B55D9F-B26C-B0CE-E0DB-C050A6CEF488}"/>
              </a:ext>
            </a:extLst>
          </p:cNvPr>
          <p:cNvSpPr txBox="1"/>
          <p:nvPr/>
        </p:nvSpPr>
        <p:spPr>
          <a:xfrm>
            <a:off x="10162365" y="4445615"/>
            <a:ext cx="154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All components below yield limits. We check S1 for brittle materials in first order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FFECA8-ED8B-EDF5-2B3A-1C7EFCAA6978}"/>
              </a:ext>
            </a:extLst>
          </p:cNvPr>
          <p:cNvSpPr txBox="1"/>
          <p:nvPr/>
        </p:nvSpPr>
        <p:spPr>
          <a:xfrm>
            <a:off x="7417173" y="4445615"/>
            <a:ext cx="18558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Try to maintain an average contact pressure &gt; 5 MPa while respecting the stress limits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4502AB-B386-3FF9-4CB0-2CEA4C4B5130}"/>
              </a:ext>
            </a:extLst>
          </p:cNvPr>
          <p:cNvSpPr txBox="1"/>
          <p:nvPr/>
        </p:nvSpPr>
        <p:spPr>
          <a:xfrm>
            <a:off x="5168061" y="4445614"/>
            <a:ext cx="1855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Check the coil displacements during powering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9" name="Picture 28" descr="A diagram of a boat&#10;&#10;Description automatically generated">
            <a:extLst>
              <a:ext uri="{FF2B5EF4-FFF2-40B4-BE49-F238E27FC236}">
                <a16:creationId xmlns:a16="http://schemas.microsoft.com/office/drawing/2014/main" id="{C2AB8CD6-24DE-7981-2D37-7B0954DCC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7173" y="2374960"/>
            <a:ext cx="2034333" cy="1530000"/>
          </a:xfrm>
          <a:prstGeom prst="rect">
            <a:avLst/>
          </a:prstGeom>
        </p:spPr>
      </p:pic>
      <p:pic>
        <p:nvPicPr>
          <p:cNvPr id="30" name="Picture 29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BC743055-3609-9232-B66B-1AC6C30B8B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60" y="2374960"/>
            <a:ext cx="2033323" cy="15292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022B5D-B228-36A9-F076-E100A1983E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364" y="2374960"/>
            <a:ext cx="1952202" cy="153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018D39E-1644-B4EF-0761-D69773A59D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362" y="2374960"/>
            <a:ext cx="1971630" cy="153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39FF6A-1B27-484B-DA34-3615981A16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99" y="2374960"/>
            <a:ext cx="1938534" cy="15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49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FC723-B73C-B6FC-9AB8-41C26A64C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B01C2D3-7087-6744-8F3C-C79C7F1D9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989" y="3162878"/>
            <a:ext cx="3180115" cy="1800000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D716E5FF-F3BE-8C24-7B67-EF6053AAF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4AE462-266A-E881-B498-B71BED4E9529}"/>
              </a:ext>
            </a:extLst>
          </p:cNvPr>
          <p:cNvSpPr txBox="1">
            <a:spLocks/>
          </p:cNvSpPr>
          <p:nvPr/>
        </p:nvSpPr>
        <p:spPr>
          <a:xfrm>
            <a:off x="6983134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Engineering design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E6E991D-22AE-0D8E-C2E6-981A31862C71}"/>
              </a:ext>
            </a:extLst>
          </p:cNvPr>
          <p:cNvSpPr txBox="1">
            <a:spLocks/>
          </p:cNvSpPr>
          <p:nvPr/>
        </p:nvSpPr>
        <p:spPr>
          <a:xfrm>
            <a:off x="2841358" y="811540"/>
            <a:ext cx="5208866" cy="198358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Conceptual: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E1B4069-08D0-7211-FA9B-D01041300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4451" y="1171334"/>
            <a:ext cx="1650739" cy="1623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FF7A80-1E27-A06C-625E-E171FAA8DD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5108" y="1178422"/>
            <a:ext cx="1682108" cy="1623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89400A7-E837-54D5-BF08-1785F499B440}"/>
              </a:ext>
            </a:extLst>
          </p:cNvPr>
          <p:cNvSpPr txBox="1"/>
          <p:nvPr/>
        </p:nvSpPr>
        <p:spPr bwMode="auto">
          <a:xfrm>
            <a:off x="247649" y="1520862"/>
            <a:ext cx="251505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 Current = 20005 A.                                                      </a:t>
            </a:r>
          </a:p>
          <a:p>
            <a:r>
              <a:rPr lang="en-GB" sz="1100" dirty="0"/>
              <a:t> Bore field = -13.9996405 T.                                             </a:t>
            </a:r>
          </a:p>
          <a:p>
            <a:r>
              <a:rPr lang="en-GB" sz="1100" dirty="0"/>
              <a:t> Peak field layer 2 = 14.7270832 T.                                      </a:t>
            </a:r>
          </a:p>
          <a:p>
            <a:r>
              <a:rPr lang="en-GB" sz="1100" dirty="0"/>
              <a:t> Peak field layer 1 = 14.1192093 T.                                      </a:t>
            </a:r>
          </a:p>
          <a:p>
            <a:r>
              <a:rPr lang="en-GB" sz="1100" dirty="0"/>
              <a:t> Current density = 330.725494 A/mm^2.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5FED2B-5D3F-41CC-AC54-1E8E51887E4B}"/>
              </a:ext>
            </a:extLst>
          </p:cNvPr>
          <p:cNvSpPr txBox="1"/>
          <p:nvPr/>
        </p:nvSpPr>
        <p:spPr bwMode="auto">
          <a:xfrm>
            <a:off x="2493789" y="5400129"/>
            <a:ext cx="306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 shell ratio (CD/Warm) = 2.22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270 mm 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411B58-0FC9-6421-C788-22C535D1F82D}"/>
              </a:ext>
            </a:extLst>
          </p:cNvPr>
          <p:cNvSpPr txBox="1"/>
          <p:nvPr/>
        </p:nvSpPr>
        <p:spPr bwMode="auto">
          <a:xfrm>
            <a:off x="6710462" y="5400129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 shell ratio (CD/Warm) = 2.28</a:t>
            </a:r>
          </a:p>
          <a:p>
            <a:r>
              <a:rPr lang="en-US" sz="1200" dirty="0"/>
              <a:t>Shell </a:t>
            </a:r>
            <a:r>
              <a:rPr lang="en-US" sz="1200" dirty="0" err="1"/>
              <a:t>th.</a:t>
            </a:r>
            <a:r>
              <a:rPr lang="en-US" sz="1200" dirty="0"/>
              <a:t> = 50 mm / Yoke OR = 290 mm</a:t>
            </a:r>
          </a:p>
          <a:p>
            <a:r>
              <a:rPr lang="en-US" sz="1200" dirty="0"/>
              <a:t>Interference = 0.65 mm </a:t>
            </a:r>
            <a:endParaRPr lang="en-GB" sz="12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DE7D391-2104-1743-B564-BBA3F7838710}"/>
              </a:ext>
            </a:extLst>
          </p:cNvPr>
          <p:cNvGraphicFramePr>
            <a:graphicFrameLocks noGrp="1"/>
          </p:cNvGraphicFramePr>
          <p:nvPr/>
        </p:nvGraphicFramePr>
        <p:xfrm>
          <a:off x="9032251" y="1552119"/>
          <a:ext cx="2476500" cy="154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6500">
                  <a:extLst>
                    <a:ext uri="{9D8B030D-6E8A-4147-A177-3AD203B41FA5}">
                      <a16:colId xmlns:a16="http://schemas.microsoft.com/office/drawing/2014/main" val="3085248269"/>
                    </a:ext>
                  </a:extLst>
                </a:gridCol>
              </a:tblGrid>
              <a:tr h="58586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= 20005 A.         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Bore field = -14.0065861 T.       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2 = 14.7078485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Peak field layer 1 = 14.2343845 T.                                      </a:t>
                      </a: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Current density = 343.277084 A/mm^2.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38815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18544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559927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57009"/>
                  </a:ext>
                </a:extLst>
              </a:tr>
              <a:tr h="121395"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79502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4F1496F-8192-E738-26BF-3FE62DDA99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3789" y="3162005"/>
            <a:ext cx="3180115" cy="1800000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2F717E6-7EB1-2790-6A66-B00F05E6EFE9}"/>
              </a:ext>
            </a:extLst>
          </p:cNvPr>
          <p:cNvCxnSpPr>
            <a:cxnSpLocks/>
          </p:cNvCxnSpPr>
          <p:nvPr/>
        </p:nvCxnSpPr>
        <p:spPr>
          <a:xfrm>
            <a:off x="1135789" y="4188595"/>
            <a:ext cx="10125075" cy="0"/>
          </a:xfrm>
          <a:prstGeom prst="line">
            <a:avLst/>
          </a:prstGeom>
          <a:ln w="158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83B230-C33F-D1DF-347E-2161E08A732E}"/>
              </a:ext>
            </a:extLst>
          </p:cNvPr>
          <p:cNvCxnSpPr>
            <a:cxnSpLocks/>
          </p:cNvCxnSpPr>
          <p:nvPr/>
        </p:nvCxnSpPr>
        <p:spPr>
          <a:xfrm>
            <a:off x="1135788" y="3778753"/>
            <a:ext cx="10125075" cy="0"/>
          </a:xfrm>
          <a:prstGeom prst="line">
            <a:avLst/>
          </a:prstGeom>
          <a:ln w="15875">
            <a:solidFill>
              <a:srgbClr val="FF7C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FFC6C44-3C5D-2DA6-FA23-3F2CCF754A9C}"/>
              </a:ext>
            </a:extLst>
          </p:cNvPr>
          <p:cNvCxnSpPr>
            <a:cxnSpLocks/>
          </p:cNvCxnSpPr>
          <p:nvPr/>
        </p:nvCxnSpPr>
        <p:spPr>
          <a:xfrm>
            <a:off x="1135788" y="3602407"/>
            <a:ext cx="10125075" cy="0"/>
          </a:xfrm>
          <a:prstGeom prst="line">
            <a:avLst/>
          </a:prstGeom>
          <a:ln w="15875">
            <a:solidFill>
              <a:srgbClr val="6CE4E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2B4E719-7ECA-DA87-DD58-C8EB68D15030}"/>
              </a:ext>
            </a:extLst>
          </p:cNvPr>
          <p:cNvSpPr txBox="1"/>
          <p:nvPr/>
        </p:nvSpPr>
        <p:spPr bwMode="auto">
          <a:xfrm>
            <a:off x="3947325" y="2748966"/>
            <a:ext cx="3727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Normalizing both with the same Fem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14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B24A2-9369-A7FA-5A35-6B88060EF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A42C6F2-016B-5FF0-E488-223E5084A8D5}"/>
              </a:ext>
            </a:extLst>
          </p:cNvPr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Structure limit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31F2A71-F8E7-C82A-2F0F-88D867F4BE0D}"/>
              </a:ext>
            </a:extLst>
          </p:cNvPr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794006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B9B6F-C15F-6F7C-EE54-A922D4197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7F2FF60A-44EC-50F9-C221-868781F99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519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D47D215-7173-B193-364C-9DDBEC258BB4}"/>
              </a:ext>
            </a:extLst>
          </p:cNvPr>
          <p:cNvSpPr txBox="1"/>
          <p:nvPr/>
        </p:nvSpPr>
        <p:spPr bwMode="auto">
          <a:xfrm>
            <a:off x="3170298" y="3602989"/>
            <a:ext cx="1176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CD:</a:t>
            </a:r>
          </a:p>
          <a:p>
            <a:r>
              <a:rPr lang="en-US" sz="1200" dirty="0"/>
              <a:t>Peak = 206 MPa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A92EA58-5EC2-8803-2CCA-CB9BA31AD212}"/>
              </a:ext>
            </a:extLst>
          </p:cNvPr>
          <p:cNvSpPr txBox="1"/>
          <p:nvPr/>
        </p:nvSpPr>
        <p:spPr bwMode="auto">
          <a:xfrm>
            <a:off x="3266476" y="2440933"/>
            <a:ext cx="1176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RT Assy:</a:t>
            </a:r>
          </a:p>
          <a:p>
            <a:r>
              <a:rPr lang="en-US" sz="1200" dirty="0"/>
              <a:t>Peak = 150 MPa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BED9488-D098-7574-4EB4-E4C9E2FD7FE3}"/>
              </a:ext>
            </a:extLst>
          </p:cNvPr>
          <p:cNvSpPr txBox="1"/>
          <p:nvPr/>
        </p:nvSpPr>
        <p:spPr bwMode="auto">
          <a:xfrm>
            <a:off x="3228005" y="4867239"/>
            <a:ext cx="1176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14 T:</a:t>
            </a:r>
          </a:p>
          <a:p>
            <a:r>
              <a:rPr lang="en-US" sz="1200" dirty="0"/>
              <a:t>Peak = 190 MPa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151999-B6D6-F88E-C6F8-5EC4B7500DA4}"/>
              </a:ext>
            </a:extLst>
          </p:cNvPr>
          <p:cNvSpPr txBox="1"/>
          <p:nvPr/>
        </p:nvSpPr>
        <p:spPr bwMode="auto">
          <a:xfrm>
            <a:off x="4981578" y="1137166"/>
            <a:ext cx="1435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 mm interference</a:t>
            </a:r>
            <a:endParaRPr lang="en-GB" sz="12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D965C4-8550-5BC2-B27A-B9C06EC4F532}"/>
              </a:ext>
            </a:extLst>
          </p:cNvPr>
          <p:cNvSpPr txBox="1"/>
          <p:nvPr/>
        </p:nvSpPr>
        <p:spPr bwMode="auto">
          <a:xfrm>
            <a:off x="5415413" y="609745"/>
            <a:ext cx="6464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15.5 T</a:t>
            </a:r>
            <a:endParaRPr lang="en-GB" dirty="0"/>
          </a:p>
        </p:txBody>
      </p:sp>
      <p:pic>
        <p:nvPicPr>
          <p:cNvPr id="7" name="Picture 6" descr="A rainbow colored lines with numbers and letters&#10;&#10;AI-generated content may be incorrect.">
            <a:extLst>
              <a:ext uri="{FF2B5EF4-FFF2-40B4-BE49-F238E27FC236}">
                <a16:creationId xmlns:a16="http://schemas.microsoft.com/office/drawing/2014/main" id="{B91028B0-578F-4ECE-A809-C4A90B8B4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50" y="4608904"/>
            <a:ext cx="1914666" cy="1440000"/>
          </a:xfrm>
          <a:prstGeom prst="rect">
            <a:avLst/>
          </a:prstGeom>
        </p:spPr>
      </p:pic>
      <p:pic>
        <p:nvPicPr>
          <p:cNvPr id="10" name="Picture 9" descr="A screenshot of a graph showing a number of colors&#10;&#10;AI-generated content may be incorrect.">
            <a:extLst>
              <a:ext uri="{FF2B5EF4-FFF2-40B4-BE49-F238E27FC236}">
                <a16:creationId xmlns:a16="http://schemas.microsoft.com/office/drawing/2014/main" id="{D912EE42-33C1-DEF1-C147-96F1873A2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750" y="1592242"/>
            <a:ext cx="1914666" cy="1440000"/>
          </a:xfrm>
          <a:prstGeom prst="rect">
            <a:avLst/>
          </a:prstGeom>
        </p:spPr>
      </p:pic>
      <p:pic>
        <p:nvPicPr>
          <p:cNvPr id="13" name="Picture 12" descr="A diagram of a graph&#10;&#10;AI-generated content may be incorrect.">
            <a:extLst>
              <a:ext uri="{FF2B5EF4-FFF2-40B4-BE49-F238E27FC236}">
                <a16:creationId xmlns:a16="http://schemas.microsoft.com/office/drawing/2014/main" id="{48861477-DE43-070E-9223-0E0E1BB8D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698" y="2554798"/>
            <a:ext cx="1914666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D4ED4CB-1238-14FA-8738-C6C3F0A302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0750" y="3084965"/>
            <a:ext cx="18352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21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0B373-2A0E-2275-2B18-1C34F1D1E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diagram of a heat map&#10;&#10;AI-generated content may be incorrect.">
            <a:extLst>
              <a:ext uri="{FF2B5EF4-FFF2-40B4-BE49-F238E27FC236}">
                <a16:creationId xmlns:a16="http://schemas.microsoft.com/office/drawing/2014/main" id="{E88E1063-FE42-C8AA-5E2A-8DD2DD336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719" y="1259971"/>
            <a:ext cx="1914667" cy="1440000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A6772E90-D694-E562-7118-C2B4239D5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C99297-087A-310B-4218-B2A64231AAB1}"/>
              </a:ext>
            </a:extLst>
          </p:cNvPr>
          <p:cNvSpPr txBox="1"/>
          <p:nvPr/>
        </p:nvSpPr>
        <p:spPr bwMode="auto">
          <a:xfrm>
            <a:off x="5290194" y="5973900"/>
            <a:ext cx="2432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Results without bladder simulation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A5F3F8-383C-FB43-E392-CFAE4D1FB89D}"/>
              </a:ext>
            </a:extLst>
          </p:cNvPr>
          <p:cNvSpPr txBox="1"/>
          <p:nvPr/>
        </p:nvSpPr>
        <p:spPr bwMode="auto">
          <a:xfrm>
            <a:off x="5528516" y="886222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 mm interference</a:t>
            </a:r>
            <a:endParaRPr lang="en-GB" sz="12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C894B3F-E7E3-88D0-E39D-782EE099B6B5}"/>
              </a:ext>
            </a:extLst>
          </p:cNvPr>
          <p:cNvSpPr txBox="1"/>
          <p:nvPr/>
        </p:nvSpPr>
        <p:spPr bwMode="auto">
          <a:xfrm>
            <a:off x="2974794" y="2033938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RT Assy:</a:t>
            </a:r>
          </a:p>
          <a:p>
            <a:r>
              <a:rPr lang="en-US" sz="1200" dirty="0"/>
              <a:t>Peak = 200 MPa</a:t>
            </a:r>
            <a:endParaRPr lang="en-GB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9587EEE-AC64-2838-361F-CD0008855A1B}"/>
              </a:ext>
            </a:extLst>
          </p:cNvPr>
          <p:cNvCxnSpPr/>
          <p:nvPr/>
        </p:nvCxnSpPr>
        <p:spPr>
          <a:xfrm flipV="1">
            <a:off x="4025512" y="2064745"/>
            <a:ext cx="252413" cy="200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ue and green map with a chart&#10;&#10;AI-generated content may be incorrect.">
            <a:extLst>
              <a:ext uri="{FF2B5EF4-FFF2-40B4-BE49-F238E27FC236}">
                <a16:creationId xmlns:a16="http://schemas.microsoft.com/office/drawing/2014/main" id="{9030AABF-A1AD-4B7A-7AE4-786D358F9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711" y="4329932"/>
            <a:ext cx="1914667" cy="1440000"/>
          </a:xfrm>
          <a:prstGeom prst="rect">
            <a:avLst/>
          </a:prstGeom>
        </p:spPr>
      </p:pic>
      <p:pic>
        <p:nvPicPr>
          <p:cNvPr id="7" name="Picture 6" descr="A blue and green map with numbers and symbols&#10;&#10;AI-generated content may be incorrect.">
            <a:extLst>
              <a:ext uri="{FF2B5EF4-FFF2-40B4-BE49-F238E27FC236}">
                <a16:creationId xmlns:a16="http://schemas.microsoft.com/office/drawing/2014/main" id="{FAD8BE33-1D2A-168C-F5E3-5A9373787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2269" y="4329932"/>
            <a:ext cx="1914667" cy="1440000"/>
          </a:xfrm>
          <a:prstGeom prst="rect">
            <a:avLst/>
          </a:prstGeom>
        </p:spPr>
      </p:pic>
      <p:pic>
        <p:nvPicPr>
          <p:cNvPr id="11" name="Picture 10" descr="A diagram of a heat wave&#10;&#10;AI-generated content may be incorrect.">
            <a:extLst>
              <a:ext uri="{FF2B5EF4-FFF2-40B4-BE49-F238E27FC236}">
                <a16:creationId xmlns:a16="http://schemas.microsoft.com/office/drawing/2014/main" id="{822145AF-0B56-863A-31F1-5D999615A3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2923" y="4298377"/>
            <a:ext cx="1914667" cy="1440000"/>
          </a:xfrm>
          <a:prstGeom prst="rect">
            <a:avLst/>
          </a:prstGeom>
        </p:spPr>
      </p:pic>
      <p:pic>
        <p:nvPicPr>
          <p:cNvPr id="14" name="Picture 13" descr="A blue and green map with text&#10;&#10;AI-generated content may be incorrect.">
            <a:extLst>
              <a:ext uri="{FF2B5EF4-FFF2-40B4-BE49-F238E27FC236}">
                <a16:creationId xmlns:a16="http://schemas.microsoft.com/office/drawing/2014/main" id="{9A1853BD-852D-8A94-2140-A88FE4966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0712" y="2810729"/>
            <a:ext cx="1914667" cy="1440000"/>
          </a:xfrm>
          <a:prstGeom prst="rect">
            <a:avLst/>
          </a:prstGeom>
        </p:spPr>
      </p:pic>
      <p:pic>
        <p:nvPicPr>
          <p:cNvPr id="17" name="Picture 16" descr="A blue map with a number of numbers&#10;&#10;AI-generated content may be incorrect.">
            <a:extLst>
              <a:ext uri="{FF2B5EF4-FFF2-40B4-BE49-F238E27FC236}">
                <a16:creationId xmlns:a16="http://schemas.microsoft.com/office/drawing/2014/main" id="{02CEA0E6-1319-64FB-FC9E-1844E1E1A5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2270" y="2810729"/>
            <a:ext cx="1914667" cy="1440000"/>
          </a:xfrm>
          <a:prstGeom prst="rect">
            <a:avLst/>
          </a:prstGeom>
        </p:spPr>
      </p:pic>
      <p:pic>
        <p:nvPicPr>
          <p:cNvPr id="20" name="Picture 19" descr="A map of a heat wave&#10;&#10;AI-generated content may be incorrect.">
            <a:extLst>
              <a:ext uri="{FF2B5EF4-FFF2-40B4-BE49-F238E27FC236}">
                <a16:creationId xmlns:a16="http://schemas.microsoft.com/office/drawing/2014/main" id="{2AC2918A-4F0E-F501-F57F-588F5F0D45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3719" y="2747620"/>
            <a:ext cx="1914667" cy="1440000"/>
          </a:xfrm>
          <a:prstGeom prst="rect">
            <a:avLst/>
          </a:prstGeom>
        </p:spPr>
      </p:pic>
      <p:pic>
        <p:nvPicPr>
          <p:cNvPr id="23" name="Picture 22" descr="A blue and green diagram of a curved object&#10;&#10;AI-generated content may be incorrect.">
            <a:extLst>
              <a:ext uri="{FF2B5EF4-FFF2-40B4-BE49-F238E27FC236}">
                <a16:creationId xmlns:a16="http://schemas.microsoft.com/office/drawing/2014/main" id="{A164D186-1AEA-D7ED-35FF-65EC94C2CF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5021" y="1259971"/>
            <a:ext cx="1914667" cy="1440000"/>
          </a:xfrm>
          <a:prstGeom prst="rect">
            <a:avLst/>
          </a:prstGeom>
        </p:spPr>
      </p:pic>
      <p:pic>
        <p:nvPicPr>
          <p:cNvPr id="26" name="Picture 25" descr="A diagram of a circular object with a number of letters&#10;&#10;AI-generated content may be incorrect.">
            <a:extLst>
              <a:ext uri="{FF2B5EF4-FFF2-40B4-BE49-F238E27FC236}">
                <a16:creationId xmlns:a16="http://schemas.microsoft.com/office/drawing/2014/main" id="{3D30823F-7E21-0074-2937-56D69602F9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22788" y="1250603"/>
            <a:ext cx="1914667" cy="1440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F878B80-921B-EDA8-19E7-839F3E84642B}"/>
              </a:ext>
            </a:extLst>
          </p:cNvPr>
          <p:cNvSpPr txBox="1"/>
          <p:nvPr/>
        </p:nvSpPr>
        <p:spPr bwMode="auto">
          <a:xfrm>
            <a:off x="2138011" y="1367905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RT Assy:</a:t>
            </a:r>
          </a:p>
          <a:p>
            <a:r>
              <a:rPr lang="en-US" sz="1200" dirty="0"/>
              <a:t>Peak = 204 MPa</a:t>
            </a:r>
            <a:endParaRPr lang="en-GB" sz="12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7D35EFF-445F-CDE5-0C39-161E5C607F41}"/>
              </a:ext>
            </a:extLst>
          </p:cNvPr>
          <p:cNvCxnSpPr>
            <a:cxnSpLocks/>
          </p:cNvCxnSpPr>
          <p:nvPr/>
        </p:nvCxnSpPr>
        <p:spPr>
          <a:xfrm>
            <a:off x="3188729" y="1598737"/>
            <a:ext cx="735132" cy="183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763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E442F-2062-FDC6-01A6-6C12FC785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heat map&#10;&#10;AI-generated content may be incorrect.">
            <a:extLst>
              <a:ext uri="{FF2B5EF4-FFF2-40B4-BE49-F238E27FC236}">
                <a16:creationId xmlns:a16="http://schemas.microsoft.com/office/drawing/2014/main" id="{81985DEE-4BD7-E866-5E66-E3B4C4FF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366" y="1980195"/>
            <a:ext cx="2393333" cy="1800000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FCFE38DC-BCF9-952B-F2AE-314A50F0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F0D921-6E8E-3B83-5737-C56950ACD7BC}"/>
              </a:ext>
            </a:extLst>
          </p:cNvPr>
          <p:cNvSpPr txBox="1"/>
          <p:nvPr/>
        </p:nvSpPr>
        <p:spPr bwMode="auto">
          <a:xfrm>
            <a:off x="5232622" y="5964445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With bladder simulation</a:t>
            </a:r>
            <a:endParaRPr lang="en-GB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F45EBCF-10F5-1445-E14D-2B91FDF897EB}"/>
              </a:ext>
            </a:extLst>
          </p:cNvPr>
          <p:cNvSpPr txBox="1"/>
          <p:nvPr/>
        </p:nvSpPr>
        <p:spPr bwMode="auto">
          <a:xfrm>
            <a:off x="2900297" y="3022383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  <a:p>
            <a:r>
              <a:rPr lang="en-US" sz="1200" dirty="0"/>
              <a:t>Peak = 220 MPa</a:t>
            </a:r>
            <a:endParaRPr lang="en-GB" sz="1200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2F09A85-EC79-C7E6-E04E-31269A1B83F1}"/>
              </a:ext>
            </a:extLst>
          </p:cNvPr>
          <p:cNvCxnSpPr/>
          <p:nvPr/>
        </p:nvCxnSpPr>
        <p:spPr>
          <a:xfrm flipV="1">
            <a:off x="3951016" y="2989738"/>
            <a:ext cx="252413" cy="200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DBE77E0-421E-CC88-152C-00BB44E21D49}"/>
              </a:ext>
            </a:extLst>
          </p:cNvPr>
          <p:cNvSpPr txBox="1"/>
          <p:nvPr/>
        </p:nvSpPr>
        <p:spPr bwMode="auto">
          <a:xfrm>
            <a:off x="989245" y="1101649"/>
            <a:ext cx="6462712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Step     </a:t>
            </a:r>
            <a:r>
              <a:rPr lang="en-GB" sz="1100" dirty="0" err="1"/>
              <a:t>DisplcY</a:t>
            </a:r>
            <a:r>
              <a:rPr lang="en-GB" sz="1100" dirty="0"/>
              <a:t>     </a:t>
            </a:r>
            <a:r>
              <a:rPr lang="en-GB" sz="1100" dirty="0" err="1"/>
              <a:t>DisplcX</a:t>
            </a:r>
            <a:endParaRPr lang="en-GB" sz="1100" dirty="0"/>
          </a:p>
          <a:p>
            <a:r>
              <a:rPr lang="en-GB" sz="1100" dirty="0"/>
              <a:t>1            305.2       6.0</a:t>
            </a:r>
          </a:p>
          <a:p>
            <a:r>
              <a:rPr lang="en-GB" sz="1100" dirty="0"/>
              <a:t>2             50.0       9.2</a:t>
            </a:r>
          </a:p>
          <a:p>
            <a:r>
              <a:rPr lang="en-GB" sz="1100" dirty="0"/>
              <a:t>3             31.6    1221.9</a:t>
            </a:r>
          </a:p>
          <a:p>
            <a:r>
              <a:rPr lang="en-GB" sz="1100" dirty="0"/>
              <a:t>4             35.6     979.2</a:t>
            </a:r>
          </a:p>
        </p:txBody>
      </p:sp>
      <p:pic>
        <p:nvPicPr>
          <p:cNvPr id="7" name="Picture 6" descr="A blue rectangular object with a scale&#10;&#10;AI-generated content may be incorrect.">
            <a:extLst>
              <a:ext uri="{FF2B5EF4-FFF2-40B4-BE49-F238E27FC236}">
                <a16:creationId xmlns:a16="http://schemas.microsoft.com/office/drawing/2014/main" id="{098ED153-9C70-6A5C-5D9F-B93C344E3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595" y="1980195"/>
            <a:ext cx="2393333" cy="1800000"/>
          </a:xfrm>
          <a:prstGeom prst="rect">
            <a:avLst/>
          </a:prstGeom>
        </p:spPr>
      </p:pic>
      <p:pic>
        <p:nvPicPr>
          <p:cNvPr id="10" name="Picture 9" descr="A map of a heat wave&#10;&#10;AI-generated content may be incorrect.">
            <a:extLst>
              <a:ext uri="{FF2B5EF4-FFF2-40B4-BE49-F238E27FC236}">
                <a16:creationId xmlns:a16="http://schemas.microsoft.com/office/drawing/2014/main" id="{C205A344-5B1B-BE2B-4844-B946A768B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2110" y="2035617"/>
            <a:ext cx="2393333" cy="1800000"/>
          </a:xfrm>
          <a:prstGeom prst="rect">
            <a:avLst/>
          </a:prstGeom>
        </p:spPr>
      </p:pic>
      <p:pic>
        <p:nvPicPr>
          <p:cNvPr id="15" name="Picture 14" descr="A diagram of a heat map&#10;&#10;AI-generated content may be incorrect.">
            <a:extLst>
              <a:ext uri="{FF2B5EF4-FFF2-40B4-BE49-F238E27FC236}">
                <a16:creationId xmlns:a16="http://schemas.microsoft.com/office/drawing/2014/main" id="{C533FB4D-A543-0557-1B33-F1814BD113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2595" y="3835617"/>
            <a:ext cx="2393333" cy="1800000"/>
          </a:xfrm>
          <a:prstGeom prst="rect">
            <a:avLst/>
          </a:prstGeom>
        </p:spPr>
      </p:pic>
      <p:pic>
        <p:nvPicPr>
          <p:cNvPr id="18" name="Picture 17" descr="A map of a temperature&#10;&#10;AI-generated content may be incorrect.">
            <a:extLst>
              <a:ext uri="{FF2B5EF4-FFF2-40B4-BE49-F238E27FC236}">
                <a16:creationId xmlns:a16="http://schemas.microsoft.com/office/drawing/2014/main" id="{668D5ECE-0E0F-6FF4-9B68-DB435D5525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2110" y="3835617"/>
            <a:ext cx="2393333" cy="1800000"/>
          </a:xfrm>
          <a:prstGeom prst="rect">
            <a:avLst/>
          </a:prstGeom>
        </p:spPr>
      </p:pic>
      <p:pic>
        <p:nvPicPr>
          <p:cNvPr id="21" name="Picture 20" descr="A diagram of a heat map&#10;&#10;AI-generated content may be incorrect.">
            <a:extLst>
              <a:ext uri="{FF2B5EF4-FFF2-40B4-BE49-F238E27FC236}">
                <a16:creationId xmlns:a16="http://schemas.microsoft.com/office/drawing/2014/main" id="{47FBC4A8-AF5D-A0B6-74D4-4CCDA981D6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3367" y="3835617"/>
            <a:ext cx="2393333" cy="1800000"/>
          </a:xfrm>
          <a:prstGeom prst="rect">
            <a:avLst/>
          </a:prstGeom>
        </p:spPr>
      </p:pic>
      <p:pic>
        <p:nvPicPr>
          <p:cNvPr id="23" name="Picture 22" descr="A blue and pink circular object with white text&#10;&#10;AI-generated content may be incorrect.">
            <a:extLst>
              <a:ext uri="{FF2B5EF4-FFF2-40B4-BE49-F238E27FC236}">
                <a16:creationId xmlns:a16="http://schemas.microsoft.com/office/drawing/2014/main" id="{5E42ED61-7383-4591-B4FD-7F9CA7D45D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6769" y="80925"/>
            <a:ext cx="2393333" cy="1800000"/>
          </a:xfrm>
          <a:prstGeom prst="rect">
            <a:avLst/>
          </a:prstGeom>
        </p:spPr>
      </p:pic>
      <p:pic>
        <p:nvPicPr>
          <p:cNvPr id="27" name="Picture 26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314A4247-123B-3A7B-00B0-E6A0D48402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0102" y="80925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57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88583-0298-3F5F-E46E-5B3D82238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25CDA24A-6D77-B440-B73F-99A6DC73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BE566-583D-10DA-2AA2-4300216A29B1}"/>
              </a:ext>
            </a:extLst>
          </p:cNvPr>
          <p:cNvSpPr txBox="1"/>
          <p:nvPr/>
        </p:nvSpPr>
        <p:spPr bwMode="auto">
          <a:xfrm>
            <a:off x="930875" y="1094920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 mm interference</a:t>
            </a:r>
            <a:endParaRPr lang="en-GB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66E66-E181-63E3-E798-555A19041FB1}"/>
              </a:ext>
            </a:extLst>
          </p:cNvPr>
          <p:cNvSpPr txBox="1"/>
          <p:nvPr/>
        </p:nvSpPr>
        <p:spPr bwMode="auto">
          <a:xfrm>
            <a:off x="5290194" y="5973900"/>
            <a:ext cx="2432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Results without bladder simulation</a:t>
            </a:r>
            <a:endParaRPr lang="en-GB" sz="12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F165806-CAFB-C2A4-E70D-F20AD0D27F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4097714" y="1094920"/>
            <a:ext cx="2384959" cy="17280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51BAA4F-EC63-418D-0862-0311E3664E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3099" b="37196"/>
          <a:stretch/>
        </p:blipFill>
        <p:spPr>
          <a:xfrm>
            <a:off x="3934979" y="1319248"/>
            <a:ext cx="2589640" cy="86379"/>
          </a:xfrm>
          <a:prstGeom prst="rect">
            <a:avLst/>
          </a:prstGeom>
        </p:spPr>
      </p:pic>
      <p:pic>
        <p:nvPicPr>
          <p:cNvPr id="23" name="Picture 22" descr="A diagram of a rainbow colored arc&#10;&#10;AI-generated content may be incorrect.">
            <a:extLst>
              <a:ext uri="{FF2B5EF4-FFF2-40B4-BE49-F238E27FC236}">
                <a16:creationId xmlns:a16="http://schemas.microsoft.com/office/drawing/2014/main" id="{EC562D7F-06F4-C014-50AC-F02C78E9B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9143" y="2176575"/>
            <a:ext cx="2872000" cy="2160000"/>
          </a:xfrm>
          <a:prstGeom prst="rect">
            <a:avLst/>
          </a:prstGeom>
        </p:spPr>
      </p:pic>
      <p:pic>
        <p:nvPicPr>
          <p:cNvPr id="25" name="Picture 24" descr="A diagram of a rainbow colored arc&#10;&#10;AI-generated content may be incorrect.">
            <a:extLst>
              <a:ext uri="{FF2B5EF4-FFF2-40B4-BE49-F238E27FC236}">
                <a16:creationId xmlns:a16="http://schemas.microsoft.com/office/drawing/2014/main" id="{6D988A21-81EA-549C-81E3-1EDEF30519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680" y="2176575"/>
            <a:ext cx="2872000" cy="2160000"/>
          </a:xfrm>
          <a:prstGeom prst="rect">
            <a:avLst/>
          </a:prstGeom>
        </p:spPr>
      </p:pic>
      <p:pic>
        <p:nvPicPr>
          <p:cNvPr id="27" name="Picture 26" descr="A blue and yellow arc with text and numbers&#10;&#10;AI-generated content may be incorrect.">
            <a:extLst>
              <a:ext uri="{FF2B5EF4-FFF2-40B4-BE49-F238E27FC236}">
                <a16:creationId xmlns:a16="http://schemas.microsoft.com/office/drawing/2014/main" id="{CDD604F3-2629-8CF2-35DB-0E2119D478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5606" y="2176575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19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4B952-22CD-67CE-A48B-27CE7F93A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6FD59ACE-F718-F34B-503C-CDD4F20A9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72A747-5AAA-A335-2825-5F0E3659445F}"/>
              </a:ext>
            </a:extLst>
          </p:cNvPr>
          <p:cNvSpPr txBox="1"/>
          <p:nvPr/>
        </p:nvSpPr>
        <p:spPr bwMode="auto">
          <a:xfrm>
            <a:off x="5172560" y="5917492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With bladder simulation</a:t>
            </a:r>
            <a:endParaRPr lang="en-GB" sz="12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198FEF4-BF5E-77C5-43AB-E441F281886A}"/>
              </a:ext>
            </a:extLst>
          </p:cNvPr>
          <p:cNvSpPr txBox="1"/>
          <p:nvPr/>
        </p:nvSpPr>
        <p:spPr bwMode="auto">
          <a:xfrm>
            <a:off x="4722116" y="5400252"/>
            <a:ext cx="2627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Peak stress during bladders = 310 MPa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CA742F-48BE-B75B-21B4-856204B6A709}"/>
              </a:ext>
            </a:extLst>
          </p:cNvPr>
          <p:cNvSpPr txBox="1"/>
          <p:nvPr/>
        </p:nvSpPr>
        <p:spPr bwMode="auto">
          <a:xfrm>
            <a:off x="930875" y="1094920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 mm interference</a:t>
            </a:r>
            <a:endParaRPr lang="en-GB" sz="1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69C288-B2BA-A998-BD1C-283812FF8A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4097714" y="1094920"/>
            <a:ext cx="2384959" cy="172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D5DC74-B681-E9A0-210B-B8359CC5EA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3099" b="37196"/>
          <a:stretch/>
        </p:blipFill>
        <p:spPr>
          <a:xfrm>
            <a:off x="3934979" y="1319248"/>
            <a:ext cx="2589640" cy="86379"/>
          </a:xfrm>
          <a:prstGeom prst="rect">
            <a:avLst/>
          </a:prstGeom>
        </p:spPr>
      </p:pic>
      <p:pic>
        <p:nvPicPr>
          <p:cNvPr id="9" name="Picture 8" descr="A rainbow colored arc with a chart&#10;&#10;AI-generated content may be incorrect.">
            <a:extLst>
              <a:ext uri="{FF2B5EF4-FFF2-40B4-BE49-F238E27FC236}">
                <a16:creationId xmlns:a16="http://schemas.microsoft.com/office/drawing/2014/main" id="{6CF49945-A3AC-ECB5-493A-75508770E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3047" y="2074304"/>
            <a:ext cx="3829333" cy="2880000"/>
          </a:xfrm>
          <a:prstGeom prst="rect">
            <a:avLst/>
          </a:prstGeom>
        </p:spPr>
      </p:pic>
      <p:pic>
        <p:nvPicPr>
          <p:cNvPr id="18" name="Picture 17" descr="A diagram of a rainbow colored arc&#10;&#10;AI-generated content may be incorrect.">
            <a:extLst>
              <a:ext uri="{FF2B5EF4-FFF2-40B4-BE49-F238E27FC236}">
                <a16:creationId xmlns:a16="http://schemas.microsoft.com/office/drawing/2014/main" id="{936721D8-2644-7DB9-B625-0934E0C768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9622" y="2074304"/>
            <a:ext cx="382933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799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F43EA-092A-16A8-2FB8-7CC12B917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C46E4395-5DE8-DCFA-CC3E-C8E83CDB0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A1507AB-1FCF-6B8B-0B97-BC8C3800831D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E552BF-FFDE-CE0A-1CA1-DF1E1C9088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2511430" y="1290011"/>
            <a:ext cx="6483531" cy="469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872851-6330-63FC-81A7-B7073284E0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3100" b="47137"/>
          <a:stretch/>
        </p:blipFill>
        <p:spPr>
          <a:xfrm>
            <a:off x="2105895" y="1837262"/>
            <a:ext cx="7039957" cy="236246"/>
          </a:xfrm>
          <a:prstGeom prst="rect">
            <a:avLst/>
          </a:prstGeom>
        </p:spPr>
      </p:pic>
      <p:pic>
        <p:nvPicPr>
          <p:cNvPr id="3" name="Picture 2" descr="A diagram of a heat wave&#10;&#10;AI-generated content may be incorrect.">
            <a:extLst>
              <a:ext uri="{FF2B5EF4-FFF2-40B4-BE49-F238E27FC236}">
                <a16:creationId xmlns:a16="http://schemas.microsoft.com/office/drawing/2014/main" id="{F3AAE909-CB04-09F0-F261-B1FC13CD1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9620" y="2785513"/>
            <a:ext cx="2872000" cy="2160000"/>
          </a:xfrm>
          <a:prstGeom prst="rect">
            <a:avLst/>
          </a:prstGeom>
        </p:spPr>
      </p:pic>
      <p:pic>
        <p:nvPicPr>
          <p:cNvPr id="7" name="Picture 6" descr="A rainbow colored object with text&#10;&#10;AI-generated content may be incorrect.">
            <a:extLst>
              <a:ext uri="{FF2B5EF4-FFF2-40B4-BE49-F238E27FC236}">
                <a16:creationId xmlns:a16="http://schemas.microsoft.com/office/drawing/2014/main" id="{F9E2D522-BA67-A2D6-847E-9482A45758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8486" y="2785513"/>
            <a:ext cx="2872000" cy="2160000"/>
          </a:xfrm>
          <a:prstGeom prst="rect">
            <a:avLst/>
          </a:prstGeom>
        </p:spPr>
      </p:pic>
      <p:pic>
        <p:nvPicPr>
          <p:cNvPr id="10" name="Picture 9" descr="A diagram of a heat wave&#10;&#10;AI-generated content may be incorrect.">
            <a:extLst>
              <a:ext uri="{FF2B5EF4-FFF2-40B4-BE49-F238E27FC236}">
                <a16:creationId xmlns:a16="http://schemas.microsoft.com/office/drawing/2014/main" id="{4977F8B5-7B99-2EB7-4C5E-979A87710E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7855" y="2785513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5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14 T Magnet design</a:t>
            </a: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925814" y="914149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Conductor parameters - </a:t>
            </a:r>
            <a:r>
              <a:rPr lang="en-US" sz="1400" b="1" u="sng" dirty="0">
                <a:solidFill>
                  <a:srgbClr val="FF0000"/>
                </a:solidFill>
                <a:latin typeface="LM Mono Prop Light 10" panose="00000500000000000000" pitchFamily="50" charset="0"/>
              </a:rPr>
              <a:t>UPDATED</a:t>
            </a:r>
            <a:endParaRPr lang="en-US" sz="1400" b="1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40 strands x 1.1 mm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1637" y="1735327"/>
            <a:ext cx="4944292" cy="4408021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010191" y="1988818"/>
            <a:ext cx="3610465" cy="45600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14 T Conductor</a:t>
            </a:r>
            <a:endParaRPr lang="en-US" sz="1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5CC069-8782-4E43-3661-C92286B96B65}"/>
              </a:ext>
            </a:extLst>
          </p:cNvPr>
          <p:cNvGrpSpPr/>
          <p:nvPr/>
        </p:nvGrpSpPr>
        <p:grpSpPr>
          <a:xfrm>
            <a:off x="4655015" y="1856820"/>
            <a:ext cx="720000" cy="720000"/>
            <a:chOff x="6613150" y="1933602"/>
            <a:chExt cx="720000" cy="720000"/>
          </a:xfrm>
        </p:grpSpPr>
        <p:sp>
          <p:nvSpPr>
            <p:cNvPr id="9" name="Oval 8"/>
            <p:cNvSpPr/>
            <p:nvPr/>
          </p:nvSpPr>
          <p:spPr>
            <a:xfrm>
              <a:off x="6613150" y="1933602"/>
              <a:ext cx="720000" cy="720000"/>
            </a:xfrm>
            <a:prstGeom prst="ellipse">
              <a:avLst/>
            </a:prstGeom>
            <a:noFill/>
            <a:ln w="19050"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solidFill>
                  <a:srgbClr val="0D0D0D"/>
                </a:solidFill>
                <a:latin typeface="LM Mono Prop Light 10" panose="00000500000000000000" pitchFamily="50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9801" y="2154661"/>
              <a:ext cx="589280" cy="258849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5471517" y="2177451"/>
            <a:ext cx="71608" cy="7874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F09636-86F0-1BB3-A2D0-B96748316857}"/>
              </a:ext>
            </a:extLst>
          </p:cNvPr>
          <p:cNvSpPr txBox="1">
            <a:spLocks/>
          </p:cNvSpPr>
          <p:nvPr/>
        </p:nvSpPr>
        <p:spPr>
          <a:xfrm>
            <a:off x="1068859" y="5366360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4E43F6-D127-50AD-4B60-507B7BAF0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191" y="2656444"/>
            <a:ext cx="4229100" cy="33451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F9BAAB-0B78-F41E-10A6-8BF3EB1D9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924" y="1908821"/>
            <a:ext cx="4439270" cy="38486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0FB350-0FFD-6EAE-5B79-836727E872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1224" y="897063"/>
            <a:ext cx="2695951" cy="5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7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 – Mat. Props.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ADCF230-EAA6-3B4B-A6CD-D4C05AC5F8D6}"/>
              </a:ext>
            </a:extLst>
          </p:cNvPr>
          <p:cNvGraphicFramePr>
            <a:graphicFrameLocks noGrp="1"/>
          </p:cNvGraphicFramePr>
          <p:nvPr/>
        </p:nvGraphicFramePr>
        <p:xfrm>
          <a:off x="370390" y="1388962"/>
          <a:ext cx="11150958" cy="3048366"/>
        </p:xfrm>
        <a:graphic>
          <a:graphicData uri="http://schemas.openxmlformats.org/drawingml/2006/table">
            <a:tbl>
              <a:tblPr/>
              <a:tblGrid>
                <a:gridCol w="317465">
                  <a:extLst>
                    <a:ext uri="{9D8B030D-6E8A-4147-A177-3AD203B41FA5}">
                      <a16:colId xmlns:a16="http://schemas.microsoft.com/office/drawing/2014/main" val="271893905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96565837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362391442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04502318"/>
                    </a:ext>
                  </a:extLst>
                </a:gridCol>
                <a:gridCol w="357148">
                  <a:extLst>
                    <a:ext uri="{9D8B030D-6E8A-4147-A177-3AD203B41FA5}">
                      <a16:colId xmlns:a16="http://schemas.microsoft.com/office/drawing/2014/main" val="61574003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84961566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123057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118970568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61802528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5198884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60268633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47764652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21002540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9899028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552067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19442578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575322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77024678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4398072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43035062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27159859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6291479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04877824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90532582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31330165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56814361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060808792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43944421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16390368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5169836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4712956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64207168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95809607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82471301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83028687"/>
                    </a:ext>
                  </a:extLst>
                </a:gridCol>
              </a:tblGrid>
              <a:tr h="244333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6182790"/>
                  </a:ext>
                </a:extLst>
              </a:tr>
              <a:tr h="244333">
                <a:tc gridSpan="35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 Model</a:t>
                      </a:r>
                    </a:p>
                  </a:txBody>
                  <a:tcPr marL="4880" marR="4880" marT="48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15894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119729"/>
                  </a:ext>
                </a:extLst>
              </a:tr>
              <a:tr h="2327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Coil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Stainless Steel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AlBr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Iron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Aluminum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Nitronic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HiMn Steel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49384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42951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79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418689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7530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1.35E-05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9.83E-06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1.08E-05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6.82E-06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1.45E-05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2.44E-05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9.00E-06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6.03E-06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5.55E-06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96884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3.89E-03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3.12E-03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1.97E-03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4.18E-03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Alpy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2.44E-05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2.60E-03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1.60E-03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00872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Alpz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8.34E-06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7410558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7.04E-03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879043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7.04E-03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27013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2.41E-03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08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872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FF2CD-5285-A790-C9F9-C28DA15F2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160B0C23-DA04-A873-6D90-A1FF23C27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 – Stress criteria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D53100-2FFA-9BCD-EC4E-BC6E00986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021" y="2219156"/>
            <a:ext cx="7039957" cy="24196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BDE11C-3BE4-3DA2-90C0-E0FFF2FB7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9382" y="2338235"/>
            <a:ext cx="5391902" cy="21815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DE25A2-0D44-85BA-9F62-F61969A5CAC4}"/>
              </a:ext>
            </a:extLst>
          </p:cNvPr>
          <p:cNvSpPr txBox="1"/>
          <p:nvPr/>
        </p:nvSpPr>
        <p:spPr>
          <a:xfrm>
            <a:off x="15011400" y="181356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13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9F010-ED62-402A-2B53-33B7194E6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6D70E52-6BA8-F176-7614-C28E5DA4AB5D}"/>
              </a:ext>
            </a:extLst>
          </p:cNvPr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Conceptual design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95CCF2F-B2BD-08E0-833B-C88E4BC401BD}"/>
              </a:ext>
            </a:extLst>
          </p:cNvPr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701261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pink mosaic&#10;&#10;Description automatically generated">
            <a:extLst>
              <a:ext uri="{FF2B5EF4-FFF2-40B4-BE49-F238E27FC236}">
                <a16:creationId xmlns:a16="http://schemas.microsoft.com/office/drawing/2014/main" id="{FFBBC2F8-4D13-9317-3530-6E21AD1BB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4475" y="1067479"/>
            <a:ext cx="3611880" cy="3603582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5860547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Simplified geometry accounting for main features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Criteria</a:t>
            </a: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Use same modelling assumptions as MQXF, which we know well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Target similar coil peak stress limits at warm/cold as MQXF: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RT below 110 - 120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CD below 150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For reference, our MQXF reference preload gives in the model: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RT peak azimuthal stress = 80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CD peak azimuthal stress = 110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6205FDE-CF97-6D32-28CE-C6BA05E2D65F}"/>
              </a:ext>
            </a:extLst>
          </p:cNvPr>
          <p:cNvCxnSpPr>
            <a:cxnSpLocks/>
          </p:cNvCxnSpPr>
          <p:nvPr/>
        </p:nvCxnSpPr>
        <p:spPr>
          <a:xfrm flipH="1">
            <a:off x="7841572" y="2783797"/>
            <a:ext cx="887767" cy="1058485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D1BAC-9A18-7DAD-B57B-64B4A0D85129}"/>
              </a:ext>
            </a:extLst>
          </p:cNvPr>
          <p:cNvSpPr txBox="1">
            <a:spLocks/>
          </p:cNvSpPr>
          <p:nvPr/>
        </p:nvSpPr>
        <p:spPr>
          <a:xfrm>
            <a:off x="8606474" y="2363749"/>
            <a:ext cx="1427882" cy="35174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Gap = 100 µm</a:t>
            </a:r>
          </a:p>
        </p:txBody>
      </p:sp>
    </p:spTree>
    <p:extLst>
      <p:ext uri="{BB962C8B-B14F-4D97-AF65-F5344CB8AC3E}">
        <p14:creationId xmlns:p14="http://schemas.microsoft.com/office/powerpoint/2010/main" val="252920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10632108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Bladder positioning: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3 short bladders in the split yoke (horizontally)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One long and half short bladders in the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Hpad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(per quadrant)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Half long bladder in the vertical pad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lvl="2" indent="0"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lvl="2" indent="0"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2D30812-BE3C-1A11-5182-9A8B4745613B}"/>
              </a:ext>
            </a:extLst>
          </p:cNvPr>
          <p:cNvSpPr txBox="1">
            <a:spLocks/>
          </p:cNvSpPr>
          <p:nvPr/>
        </p:nvSpPr>
        <p:spPr>
          <a:xfrm>
            <a:off x="2326518" y="4771885"/>
            <a:ext cx="3538463" cy="1100321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Short bladders = 37 mm (34 mm active)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Long bladders = 54 mm (51 mm active)</a:t>
            </a:r>
          </a:p>
        </p:txBody>
      </p:sp>
      <p:pic>
        <p:nvPicPr>
          <p:cNvPr id="3" name="Picture 2" descr="A blue and pink grid&#10;&#10;Description automatically generated">
            <a:extLst>
              <a:ext uri="{FF2B5EF4-FFF2-40B4-BE49-F238E27FC236}">
                <a16:creationId xmlns:a16="http://schemas.microsoft.com/office/drawing/2014/main" id="{26A70070-9538-C5F3-3B30-3DCA473761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5508" y="181540"/>
            <a:ext cx="4022535" cy="3025305"/>
          </a:xfrm>
          <a:prstGeom prst="rect">
            <a:avLst/>
          </a:prstGeom>
        </p:spPr>
      </p:pic>
      <p:pic>
        <p:nvPicPr>
          <p:cNvPr id="6" name="Picture 5" descr="A blue and pink grid&#10;&#10;Description automatically generated">
            <a:extLst>
              <a:ext uri="{FF2B5EF4-FFF2-40B4-BE49-F238E27FC236}">
                <a16:creationId xmlns:a16="http://schemas.microsoft.com/office/drawing/2014/main" id="{C89BEE34-E857-A01F-E9AE-AE7ED20484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5508" y="3206845"/>
            <a:ext cx="4022535" cy="302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0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A086C8-1256-128D-147F-0C135F83B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AF159D08-D91C-67AB-E8C9-5F3D5BDAC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pic>
        <p:nvPicPr>
          <p:cNvPr id="5" name="Picture 4" descr="A blue and pink grid&#10;&#10;Description automatically generated">
            <a:extLst>
              <a:ext uri="{FF2B5EF4-FFF2-40B4-BE49-F238E27FC236}">
                <a16:creationId xmlns:a16="http://schemas.microsoft.com/office/drawing/2014/main" id="{4FAAB3C2-BE6A-5B04-B712-DF469F8407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727" y="1151001"/>
            <a:ext cx="4022535" cy="3025305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312F99F-E98C-73B4-19A3-2DF4250232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557" y="726531"/>
            <a:ext cx="3154622" cy="2385364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EA243B-7ADE-4B8C-AD85-A99B783AF8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556" y="3429000"/>
            <a:ext cx="3153600" cy="25024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997BD89-3F86-871A-C20E-1C4AE7028210}"/>
              </a:ext>
            </a:extLst>
          </p:cNvPr>
          <p:cNvSpPr txBox="1"/>
          <p:nvPr/>
        </p:nvSpPr>
        <p:spPr>
          <a:xfrm>
            <a:off x="628076" y="4506670"/>
            <a:ext cx="5273081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257169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The top bladder in the pad helps to open a larger clearance, we increase the bladder surface.</a:t>
            </a:r>
          </a:p>
          <a:p>
            <a:pPr marL="285750" indent="-285750" algn="just" defTabSz="257169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However it pushes in the non-supported part of the pad and creates a large bending. That’s why we’re obliged to have a very thick pad.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698013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21081</TotalTime>
  <Words>1365</Words>
  <Application>Microsoft Office PowerPoint</Application>
  <PresentationFormat>Widescreen</PresentationFormat>
  <Paragraphs>422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Aptos Narrow</vt:lpstr>
      <vt:lpstr>Wingdings</vt:lpstr>
      <vt:lpstr>Arial</vt:lpstr>
      <vt:lpstr>Source Sans Pro</vt:lpstr>
      <vt:lpstr>LM Mono Prop Light 10</vt:lpstr>
      <vt:lpstr>Calibri</vt:lpstr>
      <vt:lpstr>LM Roman Slanted 17</vt:lpstr>
      <vt:lpstr>Cambria</vt:lpstr>
      <vt:lpstr>CERNPre╠üsentation2</vt:lpstr>
      <vt:lpstr>Office Theme</vt:lpstr>
      <vt:lpstr>PowerPoint Presentation</vt:lpstr>
      <vt:lpstr> Intro - Mechanical analysis</vt:lpstr>
      <vt:lpstr> 14 T Magnet design</vt:lpstr>
      <vt:lpstr> 2D Mechanical analysis – Mat. Props.</vt:lpstr>
      <vt:lpstr> 2D Mechanical analysis – Stress criteria</vt:lpstr>
      <vt:lpstr>PowerPoint Presentation</vt:lpstr>
      <vt:lpstr> 2D Mechanical analysis</vt:lpstr>
      <vt:lpstr> 2D Mechanical analysis</vt:lpstr>
      <vt:lpstr> 2D Mechanical analysis</vt:lpstr>
      <vt:lpstr>PowerPoint Presentation</vt:lpstr>
      <vt:lpstr> 2D Mechanical analysis</vt:lpstr>
      <vt:lpstr> Figures of merit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PowerPoint Presentation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Jose Ferradas Troitino</cp:lastModifiedBy>
  <cp:revision>8431</cp:revision>
  <dcterms:created xsi:type="dcterms:W3CDTF">2015-10-08T10:32:22Z</dcterms:created>
  <dcterms:modified xsi:type="dcterms:W3CDTF">2025-07-18T09:38:52Z</dcterms:modified>
</cp:coreProperties>
</file>