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Lst>
  <p:notesMasterIdLst>
    <p:notesMasterId r:id="rId23"/>
  </p:notesMasterIdLst>
  <p:sldIdLst>
    <p:sldId id="256" r:id="rId2"/>
    <p:sldId id="326" r:id="rId3"/>
    <p:sldId id="322" r:id="rId4"/>
    <p:sldId id="325" r:id="rId5"/>
    <p:sldId id="318" r:id="rId6"/>
    <p:sldId id="324" r:id="rId7"/>
    <p:sldId id="306" r:id="rId8"/>
    <p:sldId id="323" r:id="rId9"/>
    <p:sldId id="320" r:id="rId10"/>
    <p:sldId id="321" r:id="rId11"/>
    <p:sldId id="327" r:id="rId12"/>
    <p:sldId id="328" r:id="rId13"/>
    <p:sldId id="311" r:id="rId14"/>
    <p:sldId id="329" r:id="rId15"/>
    <p:sldId id="312" r:id="rId16"/>
    <p:sldId id="304" r:id="rId17"/>
    <p:sldId id="313" r:id="rId18"/>
    <p:sldId id="314" r:id="rId19"/>
    <p:sldId id="315" r:id="rId20"/>
    <p:sldId id="316" r:id="rId21"/>
    <p:sldId id="319"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5338"/>
    <a:srgbClr val="556D9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4F3117A-1B02-4720-80E5-B0B65CFDC15A}">
  <a:tblStyle styleId="{54F3117A-1B02-4720-80E5-B0B65CFDC15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91" autoAdjust="0"/>
    <p:restoredTop sz="94660"/>
  </p:normalViewPr>
  <p:slideViewPr>
    <p:cSldViewPr snapToGrid="0">
      <p:cViewPr varScale="1">
        <p:scale>
          <a:sx n="139" d="100"/>
          <a:sy n="139" d="100"/>
        </p:scale>
        <p:origin x="978" y="12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aseline="0" dirty="0">
                <a:solidFill>
                  <a:schemeClr val="accent6">
                    <a:lumMod val="50000"/>
                  </a:schemeClr>
                </a:solidFill>
              </a:rPr>
              <a:t>Cost  (CHF)</a:t>
            </a:r>
            <a:endParaRPr lang="en-GB" dirty="0">
              <a:solidFill>
                <a:schemeClr val="accent6">
                  <a:lumMod val="50000"/>
                </a:schemeClr>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9.5087790565409808E-2"/>
          <c:y val="0.1399359728057907"/>
          <c:w val="0.84392109312408625"/>
          <c:h val="0.70698713494188092"/>
        </c:manualLayout>
      </c:layout>
      <c:barChart>
        <c:barDir val="col"/>
        <c:grouping val="clustered"/>
        <c:varyColors val="0"/>
        <c:ser>
          <c:idx val="0"/>
          <c:order val="0"/>
          <c:tx>
            <c:strRef>
              <c:f>Sheet1!$B$1</c:f>
              <c:strCache>
                <c:ptCount val="1"/>
                <c:pt idx="0">
                  <c:v>FSU</c:v>
                </c:pt>
              </c:strCache>
            </c:strRef>
          </c:tx>
          <c:spPr>
            <a:solidFill>
              <a:schemeClr val="accent1"/>
            </a:solidFill>
            <a:ln>
              <a:noFill/>
            </a:ln>
            <a:effectLst/>
          </c:spPr>
          <c:invertIfNegative val="0"/>
          <c:cat>
            <c:strRef>
              <c:f>Sheet1!$A$2:$A$4</c:f>
              <c:strCache>
                <c:ptCount val="3"/>
                <c:pt idx="0">
                  <c:v>Estimation</c:v>
                </c:pt>
                <c:pt idx="1">
                  <c:v>Actual</c:v>
                </c:pt>
                <c:pt idx="2">
                  <c:v>Delta</c:v>
                </c:pt>
              </c:strCache>
            </c:strRef>
          </c:cat>
          <c:val>
            <c:numRef>
              <c:f>Sheet1!$B$2:$B$4</c:f>
              <c:numCache>
                <c:formatCode>General</c:formatCode>
                <c:ptCount val="3"/>
                <c:pt idx="0">
                  <c:v>12500</c:v>
                </c:pt>
                <c:pt idx="1">
                  <c:v>15000</c:v>
                </c:pt>
                <c:pt idx="2">
                  <c:v>2500</c:v>
                </c:pt>
              </c:numCache>
            </c:numRef>
          </c:val>
          <c:extLst>
            <c:ext xmlns:c16="http://schemas.microsoft.com/office/drawing/2014/chart" uri="{C3380CC4-5D6E-409C-BE32-E72D297353CC}">
              <c16:uniqueId val="{00000000-7CBF-40FE-8BEC-A24F5842BFA3}"/>
            </c:ext>
          </c:extLst>
        </c:ser>
        <c:ser>
          <c:idx val="1"/>
          <c:order val="1"/>
          <c:tx>
            <c:strRef>
              <c:f>Sheet1!$C$1</c:f>
              <c:strCache>
                <c:ptCount val="1"/>
                <c:pt idx="0">
                  <c:v>DAI</c:v>
                </c:pt>
              </c:strCache>
            </c:strRef>
          </c:tx>
          <c:spPr>
            <a:solidFill>
              <a:schemeClr val="accent2"/>
            </a:solidFill>
            <a:ln>
              <a:noFill/>
            </a:ln>
            <a:effectLst/>
          </c:spPr>
          <c:invertIfNegative val="0"/>
          <c:cat>
            <c:strRef>
              <c:f>Sheet1!$A$2:$A$4</c:f>
              <c:strCache>
                <c:ptCount val="3"/>
                <c:pt idx="0">
                  <c:v>Estimation</c:v>
                </c:pt>
                <c:pt idx="1">
                  <c:v>Actual</c:v>
                </c:pt>
                <c:pt idx="2">
                  <c:v>Delta</c:v>
                </c:pt>
              </c:strCache>
            </c:strRef>
          </c:cat>
          <c:val>
            <c:numRef>
              <c:f>Sheet1!$C$2:$C$4</c:f>
              <c:numCache>
                <c:formatCode>General</c:formatCode>
                <c:ptCount val="3"/>
                <c:pt idx="0">
                  <c:v>45610</c:v>
                </c:pt>
                <c:pt idx="1">
                  <c:v>63660</c:v>
                </c:pt>
                <c:pt idx="2">
                  <c:v>18050</c:v>
                </c:pt>
              </c:numCache>
            </c:numRef>
          </c:val>
          <c:extLst>
            <c:ext xmlns:c16="http://schemas.microsoft.com/office/drawing/2014/chart" uri="{C3380CC4-5D6E-409C-BE32-E72D297353CC}">
              <c16:uniqueId val="{00000001-7CBF-40FE-8BEC-A24F5842BFA3}"/>
            </c:ext>
          </c:extLst>
        </c:ser>
        <c:ser>
          <c:idx val="2"/>
          <c:order val="2"/>
          <c:tx>
            <c:strRef>
              <c:f>Sheet1!$D$1</c:f>
              <c:strCache>
                <c:ptCount val="1"/>
                <c:pt idx="0">
                  <c:v>MAG</c:v>
                </c:pt>
              </c:strCache>
            </c:strRef>
          </c:tx>
          <c:spPr>
            <a:solidFill>
              <a:schemeClr val="accent3"/>
            </a:solidFill>
            <a:ln>
              <a:noFill/>
            </a:ln>
            <a:effectLst/>
          </c:spPr>
          <c:invertIfNegative val="0"/>
          <c:cat>
            <c:strRef>
              <c:f>Sheet1!$A$2:$A$4</c:f>
              <c:strCache>
                <c:ptCount val="3"/>
                <c:pt idx="0">
                  <c:v>Estimation</c:v>
                </c:pt>
                <c:pt idx="1">
                  <c:v>Actual</c:v>
                </c:pt>
                <c:pt idx="2">
                  <c:v>Delta</c:v>
                </c:pt>
              </c:strCache>
            </c:strRef>
          </c:cat>
          <c:val>
            <c:numRef>
              <c:f>Sheet1!$D$2:$D$4</c:f>
              <c:numCache>
                <c:formatCode>General</c:formatCode>
                <c:ptCount val="3"/>
                <c:pt idx="0">
                  <c:v>5000</c:v>
                </c:pt>
                <c:pt idx="1">
                  <c:v>696</c:v>
                </c:pt>
                <c:pt idx="2">
                  <c:v>-4304</c:v>
                </c:pt>
              </c:numCache>
            </c:numRef>
          </c:val>
          <c:extLst>
            <c:ext xmlns:c16="http://schemas.microsoft.com/office/drawing/2014/chart" uri="{C3380CC4-5D6E-409C-BE32-E72D297353CC}">
              <c16:uniqueId val="{00000002-7CBF-40FE-8BEC-A24F5842BFA3}"/>
            </c:ext>
          </c:extLst>
        </c:ser>
        <c:ser>
          <c:idx val="3"/>
          <c:order val="3"/>
          <c:tx>
            <c:strRef>
              <c:f>Sheet1!$E$1</c:f>
              <c:strCache>
                <c:ptCount val="1"/>
                <c:pt idx="0">
                  <c:v>TOTAL</c:v>
                </c:pt>
              </c:strCache>
            </c:strRef>
          </c:tx>
          <c:spPr>
            <a:solidFill>
              <a:schemeClr val="accent4"/>
            </a:solidFill>
            <a:ln>
              <a:noFill/>
            </a:ln>
            <a:effectLst/>
          </c:spPr>
          <c:invertIfNegative val="0"/>
          <c:cat>
            <c:strRef>
              <c:f>Sheet1!$A$2:$A$4</c:f>
              <c:strCache>
                <c:ptCount val="3"/>
                <c:pt idx="0">
                  <c:v>Estimation</c:v>
                </c:pt>
                <c:pt idx="1">
                  <c:v>Actual</c:v>
                </c:pt>
                <c:pt idx="2">
                  <c:v>Delta</c:v>
                </c:pt>
              </c:strCache>
            </c:strRef>
          </c:cat>
          <c:val>
            <c:numRef>
              <c:f>Sheet1!$E$2:$E$4</c:f>
              <c:numCache>
                <c:formatCode>General</c:formatCode>
                <c:ptCount val="3"/>
                <c:pt idx="0">
                  <c:v>63110</c:v>
                </c:pt>
                <c:pt idx="1">
                  <c:v>79356</c:v>
                </c:pt>
                <c:pt idx="2">
                  <c:v>16246</c:v>
                </c:pt>
              </c:numCache>
            </c:numRef>
          </c:val>
          <c:extLst>
            <c:ext xmlns:c16="http://schemas.microsoft.com/office/drawing/2014/chart" uri="{C3380CC4-5D6E-409C-BE32-E72D297353CC}">
              <c16:uniqueId val="{00000003-7CBF-40FE-8BEC-A24F5842BFA3}"/>
            </c:ext>
          </c:extLst>
        </c:ser>
        <c:dLbls>
          <c:showLegendKey val="0"/>
          <c:showVal val="0"/>
          <c:showCatName val="0"/>
          <c:showSerName val="0"/>
          <c:showPercent val="0"/>
          <c:showBubbleSize val="0"/>
        </c:dLbls>
        <c:gapWidth val="219"/>
        <c:overlap val="-27"/>
        <c:axId val="1562758656"/>
        <c:axId val="1562755776"/>
      </c:barChart>
      <c:catAx>
        <c:axId val="1562758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6">
                    <a:lumMod val="50000"/>
                  </a:schemeClr>
                </a:solidFill>
                <a:latin typeface="+mn-lt"/>
                <a:ea typeface="+mn-ea"/>
                <a:cs typeface="+mn-cs"/>
              </a:defRPr>
            </a:pPr>
            <a:endParaRPr lang="en-US"/>
          </a:p>
        </c:txPr>
        <c:crossAx val="1562755776"/>
        <c:crosses val="autoZero"/>
        <c:auto val="1"/>
        <c:lblAlgn val="ctr"/>
        <c:lblOffset val="100"/>
        <c:noMultiLvlLbl val="0"/>
      </c:catAx>
      <c:valAx>
        <c:axId val="15627557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6">
                    <a:lumMod val="50000"/>
                  </a:schemeClr>
                </a:solidFill>
                <a:latin typeface="+mn-lt"/>
                <a:ea typeface="+mn-ea"/>
                <a:cs typeface="+mn-cs"/>
              </a:defRPr>
            </a:pPr>
            <a:endParaRPr lang="en-US"/>
          </a:p>
        </c:txPr>
        <c:crossAx val="1562758656"/>
        <c:crosses val="autoZero"/>
        <c:crossBetween val="between"/>
      </c:valAx>
      <c:spPr>
        <a:noFill/>
        <a:ln>
          <a:noFill/>
        </a:ln>
        <a:effectLst/>
      </c:spPr>
    </c:plotArea>
    <c:legend>
      <c:legendPos val="b"/>
      <c:layout>
        <c:manualLayout>
          <c:xMode val="edge"/>
          <c:yMode val="edge"/>
          <c:x val="0.20386145848614884"/>
          <c:y val="0.92381121641112562"/>
          <c:w val="0.5833732515933564"/>
          <c:h val="6.047092679166859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accent6">
                  <a:lumMod val="50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2FB2DD7E-D504-A631-24EA-D47A939A1AC9}"/>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6A7EB69C-4406-05CD-5846-C054660A04F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551C8C41-4B7D-2961-D7D7-6F0DE62884D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6663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33138780-AE0A-F1D5-5E67-2FA9C54E9CC3}"/>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77538941-B116-9EAE-5EB4-E7E785AA9FA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8C727E0A-216D-D5D6-5A13-266605F68D8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64249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D15D92A5-12EE-4494-AC9C-F2EEC3D0274A}"/>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3EC8F354-F95A-CE27-C419-E3CC055E916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9152242A-ADDC-A0EB-DFF6-4C0ED64C441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61373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0179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514F5F7C-E8E7-5543-36A9-2283B283A52F}"/>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38265509-7145-EEA8-F5AC-13E2BA0E324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2A4675D0-A0B7-2B0D-09D7-69BEF0F367A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14934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45490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92058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AA0F8036-2F33-3156-10A7-89EF17F254FF}"/>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1D6D0466-6FDF-F0D9-9094-53433C902A9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D5754489-1344-50C8-2FF4-223ACDF6033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80139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AFAE7C27-903E-7903-7D85-BAE7DCFFDBE6}"/>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FE576618-B252-3A45-D007-B0D41DCECF0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D2F5816E-1E7C-72CB-725C-DF1C58BE5B7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5508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6C8470BA-4D61-E521-BED5-B7E435A7FB7A}"/>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F863FC54-B2C7-6AC0-BFF9-EF99CA15721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853397F0-DFAF-5372-4328-448EF9B6537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84150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14CC1321-AA12-17FD-043F-01D34CCAB227}"/>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52311F1D-66C4-E7EA-DF03-7F5F178E4D5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20DD3996-1A5C-7823-96BC-545FCEA4E9F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0169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83EC924D-0ECE-A785-12BF-B5DC620E88E2}"/>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6F90E760-F47E-7C7F-68DF-03E7CF73649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BE9E818D-757E-69AD-4A13-2BD8E792974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42996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CAB7C9C5-9174-4C71-E3E1-83F80B749EE8}"/>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F8BA7ACD-C06A-D94C-C154-49A6B444512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2037292E-4ED6-2724-9A67-48F11FC94DB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3931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82001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AB4DBC4B-6512-ACF5-B1E5-42C95FF8EC85}"/>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44EE6A6C-1F1E-6338-2538-4949779EEC2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4AA250E1-3311-72D9-023F-835DF9DA4B0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39329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E6ABE5D6-DBD7-F018-835C-437047F21B3B}"/>
            </a:ext>
          </a:extLst>
        </p:cNvPr>
        <p:cNvGrpSpPr/>
        <p:nvPr/>
      </p:nvGrpSpPr>
      <p:grpSpPr>
        <a:xfrm>
          <a:off x="0" y="0"/>
          <a:ext cx="0" cy="0"/>
          <a:chOff x="0" y="0"/>
          <a:chExt cx="0" cy="0"/>
        </a:xfrm>
      </p:grpSpPr>
      <p:sp>
        <p:nvSpPr>
          <p:cNvPr id="322" name="Google Shape;322;g545caf3b90_1_78:notes">
            <a:extLst>
              <a:ext uri="{FF2B5EF4-FFF2-40B4-BE49-F238E27FC236}">
                <a16:creationId xmlns:a16="http://schemas.microsoft.com/office/drawing/2014/main" id="{1A580CA3-3A31-9D5F-AFC8-9DE698BF943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45caf3b90_1_78:notes">
            <a:extLst>
              <a:ext uri="{FF2B5EF4-FFF2-40B4-BE49-F238E27FC236}">
                <a16:creationId xmlns:a16="http://schemas.microsoft.com/office/drawing/2014/main" id="{2C20FD25-7D22-12EB-6D51-6AD81BE83C6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36051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575" y="1701225"/>
            <a:ext cx="4592400" cy="17823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0" name="Google Shape;10;p2"/>
          <p:cNvSpPr txBox="1">
            <a:spLocks noGrp="1"/>
          </p:cNvSpPr>
          <p:nvPr>
            <p:ph type="subTitle" idx="1"/>
          </p:nvPr>
        </p:nvSpPr>
        <p:spPr>
          <a:xfrm>
            <a:off x="1039575" y="3206400"/>
            <a:ext cx="2402100" cy="717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000000"/>
              </a:buClr>
              <a:buSzPts val="1200"/>
              <a:buNone/>
              <a:defRPr>
                <a:solidFill>
                  <a:srgbClr val="000000"/>
                </a:solidFill>
                <a:latin typeface="Arial" panose="020B0604020202020204" pitchFamily="34" charset="0"/>
                <a:cs typeface="Arial" panose="020B0604020202020204" pitchFamily="34" charset="0"/>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design">
  <p:cSld name="CUSTOM_31">
    <p:spTree>
      <p:nvGrpSpPr>
        <p:cNvPr id="1" name="Shape 80"/>
        <p:cNvGrpSpPr/>
        <p:nvPr/>
      </p:nvGrpSpPr>
      <p:grpSpPr>
        <a:xfrm>
          <a:off x="0" y="0"/>
          <a:ext cx="0" cy="0"/>
          <a:chOff x="0" y="0"/>
          <a:chExt cx="0" cy="0"/>
        </a:xfrm>
      </p:grpSpPr>
      <p:sp>
        <p:nvSpPr>
          <p:cNvPr id="81" name="Google Shape;81;p14"/>
          <p:cNvSpPr txBox="1">
            <a:spLocks noGrp="1"/>
          </p:cNvSpPr>
          <p:nvPr>
            <p:ph type="ctrTitle"/>
          </p:nvPr>
        </p:nvSpPr>
        <p:spPr>
          <a:xfrm rot="5400000">
            <a:off x="6603595" y="1930225"/>
            <a:ext cx="3481200" cy="4875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Resources">
  <p:cSld name="CUSTOM_25_1">
    <p:spTree>
      <p:nvGrpSpPr>
        <p:cNvPr id="1" name="Shape 111"/>
        <p:cNvGrpSpPr/>
        <p:nvPr/>
      </p:nvGrpSpPr>
      <p:grpSpPr>
        <a:xfrm>
          <a:off x="0" y="0"/>
          <a:ext cx="0" cy="0"/>
          <a:chOff x="0" y="0"/>
          <a:chExt cx="0" cy="0"/>
        </a:xfrm>
      </p:grpSpPr>
      <p:sp>
        <p:nvSpPr>
          <p:cNvPr id="112" name="Google Shape;112;p21"/>
          <p:cNvSpPr txBox="1">
            <a:spLocks noGrp="1"/>
          </p:cNvSpPr>
          <p:nvPr>
            <p:ph type="body" idx="1"/>
          </p:nvPr>
        </p:nvSpPr>
        <p:spPr>
          <a:xfrm>
            <a:off x="642050" y="1277550"/>
            <a:ext cx="5308200" cy="14760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rgbClr val="000000"/>
              </a:buClr>
              <a:buSzPts val="1200"/>
              <a:buChar char="●"/>
              <a:defRPr>
                <a:solidFill>
                  <a:srgbClr val="000000"/>
                </a:solidFill>
                <a:latin typeface="Arial" panose="020B0604020202020204" pitchFamily="34" charset="0"/>
                <a:cs typeface="Arial" panose="020B0604020202020204" pitchFamily="34" charset="0"/>
              </a:defRPr>
            </a:lvl1pPr>
            <a:lvl2pPr marL="914400" lvl="1" indent="-304800" rtl="0">
              <a:spcBef>
                <a:spcPts val="1600"/>
              </a:spcBef>
              <a:spcAft>
                <a:spcPts val="0"/>
              </a:spcAft>
              <a:buClr>
                <a:srgbClr val="000000"/>
              </a:buClr>
              <a:buSzPts val="1200"/>
              <a:buChar char="○"/>
              <a:defRPr>
                <a:solidFill>
                  <a:srgbClr val="000000"/>
                </a:solidFill>
              </a:defRPr>
            </a:lvl2pPr>
            <a:lvl3pPr marL="1371600" lvl="2" indent="-304800" rtl="0">
              <a:spcBef>
                <a:spcPts val="1600"/>
              </a:spcBef>
              <a:spcAft>
                <a:spcPts val="0"/>
              </a:spcAft>
              <a:buClr>
                <a:srgbClr val="000000"/>
              </a:buClr>
              <a:buSzPts val="1200"/>
              <a:buChar char="■"/>
              <a:defRPr>
                <a:solidFill>
                  <a:srgbClr val="000000"/>
                </a:solidFill>
              </a:defRPr>
            </a:lvl3pPr>
            <a:lvl4pPr marL="1828800" lvl="3" indent="-304800" rtl="0">
              <a:spcBef>
                <a:spcPts val="1600"/>
              </a:spcBef>
              <a:spcAft>
                <a:spcPts val="0"/>
              </a:spcAft>
              <a:buClr>
                <a:srgbClr val="000000"/>
              </a:buClr>
              <a:buSzPts val="1200"/>
              <a:buChar char="●"/>
              <a:defRPr>
                <a:solidFill>
                  <a:srgbClr val="000000"/>
                </a:solidFill>
              </a:defRPr>
            </a:lvl4pPr>
            <a:lvl5pPr marL="2286000" lvl="4" indent="-304800" rtl="0">
              <a:spcBef>
                <a:spcPts val="1600"/>
              </a:spcBef>
              <a:spcAft>
                <a:spcPts val="0"/>
              </a:spcAft>
              <a:buClr>
                <a:srgbClr val="000000"/>
              </a:buClr>
              <a:buSzPts val="1200"/>
              <a:buChar char="○"/>
              <a:defRPr>
                <a:solidFill>
                  <a:srgbClr val="000000"/>
                </a:solidFill>
              </a:defRPr>
            </a:lvl5pPr>
            <a:lvl6pPr marL="2743200" lvl="5" indent="-304800" rtl="0">
              <a:spcBef>
                <a:spcPts val="1600"/>
              </a:spcBef>
              <a:spcAft>
                <a:spcPts val="0"/>
              </a:spcAft>
              <a:buClr>
                <a:srgbClr val="000000"/>
              </a:buClr>
              <a:buSzPts val="1200"/>
              <a:buChar char="■"/>
              <a:defRPr>
                <a:solidFill>
                  <a:srgbClr val="000000"/>
                </a:solidFill>
              </a:defRPr>
            </a:lvl6pPr>
            <a:lvl7pPr marL="3200400" lvl="6" indent="-304800" rtl="0">
              <a:spcBef>
                <a:spcPts val="1600"/>
              </a:spcBef>
              <a:spcAft>
                <a:spcPts val="0"/>
              </a:spcAft>
              <a:buClr>
                <a:srgbClr val="000000"/>
              </a:buClr>
              <a:buSzPts val="1200"/>
              <a:buChar char="●"/>
              <a:defRPr>
                <a:solidFill>
                  <a:srgbClr val="000000"/>
                </a:solidFill>
              </a:defRPr>
            </a:lvl7pPr>
            <a:lvl8pPr marL="3657600" lvl="7" indent="-304800" rtl="0">
              <a:spcBef>
                <a:spcPts val="1600"/>
              </a:spcBef>
              <a:spcAft>
                <a:spcPts val="0"/>
              </a:spcAft>
              <a:buClr>
                <a:srgbClr val="000000"/>
              </a:buClr>
              <a:buSzPts val="1200"/>
              <a:buChar char="○"/>
              <a:defRPr>
                <a:solidFill>
                  <a:srgbClr val="000000"/>
                </a:solidFill>
              </a:defRPr>
            </a:lvl8pPr>
            <a:lvl9pPr marL="4114800" lvl="8" indent="-304800" rtl="0">
              <a:spcBef>
                <a:spcPts val="1600"/>
              </a:spcBef>
              <a:spcAft>
                <a:spcPts val="1600"/>
              </a:spcAft>
              <a:buClr>
                <a:srgbClr val="000000"/>
              </a:buClr>
              <a:buSzPts val="1200"/>
              <a:buChar char="■"/>
              <a:defRPr>
                <a:solidFill>
                  <a:srgbClr val="000000"/>
                </a:solidFill>
              </a:defRPr>
            </a:lvl9pPr>
          </a:lstStyle>
          <a:p>
            <a:endParaRPr dirty="0"/>
          </a:p>
        </p:txBody>
      </p:sp>
      <p:sp>
        <p:nvSpPr>
          <p:cNvPr id="113" name="Google Shape;113;p21"/>
          <p:cNvSpPr txBox="1">
            <a:spLocks noGrp="1"/>
          </p:cNvSpPr>
          <p:nvPr>
            <p:ph type="ctrTitle"/>
          </p:nvPr>
        </p:nvSpPr>
        <p:spPr>
          <a:xfrm rot="5400000">
            <a:off x="6923109" y="1407498"/>
            <a:ext cx="2449800" cy="4875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14" name="Google Shape;114;p21"/>
          <p:cNvSpPr txBox="1">
            <a:spLocks noGrp="1"/>
          </p:cNvSpPr>
          <p:nvPr>
            <p:ph type="subTitle" idx="2"/>
          </p:nvPr>
        </p:nvSpPr>
        <p:spPr>
          <a:xfrm>
            <a:off x="642050" y="540000"/>
            <a:ext cx="4655400" cy="960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atin typeface="Arial" panose="020B0604020202020204" pitchFamily="34" charset="0"/>
                <a:cs typeface="Arial" panose="020B0604020202020204" pitchFamily="34" charset="0"/>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1pPr>
            <a:lvl2pPr marL="914400" lvl="1"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2pPr>
            <a:lvl3pPr marL="1371600" lvl="2"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3pPr>
            <a:lvl4pPr marL="1828800" lvl="3"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4pPr>
            <a:lvl5pPr marL="2286000" lvl="4"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5pPr>
            <a:lvl6pPr marL="2743200" lvl="5"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6pPr>
            <a:lvl7pPr marL="3200400" lvl="6"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7pPr>
            <a:lvl8pPr marL="3657600" lvl="7"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8pPr>
            <a:lvl9pPr marL="4114800" lvl="8" indent="-304800" rtl="0">
              <a:lnSpc>
                <a:spcPct val="115000"/>
              </a:lnSpc>
              <a:spcBef>
                <a:spcPts val="1600"/>
              </a:spcBef>
              <a:spcAft>
                <a:spcPts val="160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9pPr>
          </a:lstStyle>
          <a:p>
            <a:endParaRPr dirty="0"/>
          </a:p>
        </p:txBody>
      </p:sp>
    </p:spTree>
  </p:cSld>
  <p:clrMap bg1="lt1" tx1="dk1" bg2="dk2" tx2="lt2" accent1="accent1" accent2="accent2" accent3="accent3" accent4="accent4" accent5="accent5" accent6="accent6" hlink="hlink" folHlink="folHlink"/>
  <p:sldLayoutIdLst>
    <p:sldLayoutId id="2147483648" r:id="rId1"/>
    <p:sldLayoutId id="2147483660" r:id="rId2"/>
    <p:sldLayoutId id="2147483667"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
        <p:cNvGrpSpPr/>
        <p:nvPr/>
      </p:nvGrpSpPr>
      <p:grpSpPr>
        <a:xfrm>
          <a:off x="0" y="0"/>
          <a:ext cx="0" cy="0"/>
          <a:chOff x="0" y="0"/>
          <a:chExt cx="0" cy="0"/>
        </a:xfrm>
      </p:grpSpPr>
      <p:pic>
        <p:nvPicPr>
          <p:cNvPr id="2" name="Picture 1" descr="A circular pattern of a building&#10;&#10;Description automatically generated with medium confidence">
            <a:extLst>
              <a:ext uri="{FF2B5EF4-FFF2-40B4-BE49-F238E27FC236}">
                <a16:creationId xmlns:a16="http://schemas.microsoft.com/office/drawing/2014/main" id="{73C3D8B7-41E7-128F-F240-927F9A64C71F}"/>
              </a:ext>
            </a:extLst>
          </p:cNvPr>
          <p:cNvPicPr>
            <a:picLocks noChangeAspect="1"/>
          </p:cNvPicPr>
          <p:nvPr/>
        </p:nvPicPr>
        <p:blipFill rotWithShape="1">
          <a:blip r:embed="rId3"/>
          <a:srcRect t="1519" r="47656" b="-1519"/>
          <a:stretch/>
        </p:blipFill>
        <p:spPr>
          <a:xfrm>
            <a:off x="4209980" y="0"/>
            <a:ext cx="4934020" cy="5222852"/>
          </a:xfrm>
          <a:prstGeom prst="rect">
            <a:avLst/>
          </a:prstGeom>
          <a:noFill/>
        </p:spPr>
      </p:pic>
      <p:sp>
        <p:nvSpPr>
          <p:cNvPr id="128" name="Google Shape;128;p26"/>
          <p:cNvSpPr/>
          <p:nvPr/>
        </p:nvSpPr>
        <p:spPr>
          <a:xfrm rot="5400000">
            <a:off x="1428875" y="13850"/>
            <a:ext cx="3358800" cy="5026500"/>
          </a:xfrm>
          <a:prstGeom prst="rect">
            <a:avLst/>
          </a:prstGeom>
          <a:solidFill>
            <a:schemeClr val="accent1">
              <a:alpha val="861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txBox="1">
            <a:spLocks noGrp="1"/>
          </p:cNvSpPr>
          <p:nvPr>
            <p:ph type="subTitle" idx="1"/>
          </p:nvPr>
        </p:nvSpPr>
        <p:spPr>
          <a:xfrm>
            <a:off x="1039575" y="3206400"/>
            <a:ext cx="2402100" cy="717000"/>
          </a:xfrm>
          <a:prstGeom prst="rect">
            <a:avLst/>
          </a:prstGeom>
        </p:spPr>
        <p:txBody>
          <a:bodyPr spcFirstLastPara="1" wrap="square" lIns="91425" tIns="91425" rIns="91425" bIns="91425" anchor="b" anchorCtr="0">
            <a:noAutofit/>
          </a:bodyPr>
          <a:lstStyle/>
          <a:p>
            <a:pPr marL="0" lvl="0" indent="0"/>
            <a:r>
              <a:rPr lang="en" dirty="0">
                <a:solidFill>
                  <a:schemeClr val="lt1"/>
                </a:solidFill>
              </a:rPr>
              <a:t>Damiano &amp; Amin (17/07/2025)</a:t>
            </a:r>
            <a:endParaRPr dirty="0">
              <a:solidFill>
                <a:schemeClr val="lt1"/>
              </a:solidFill>
            </a:endParaRPr>
          </a:p>
        </p:txBody>
      </p:sp>
      <p:sp>
        <p:nvSpPr>
          <p:cNvPr id="130" name="Google Shape;130;p26"/>
          <p:cNvSpPr txBox="1">
            <a:spLocks noGrp="1"/>
          </p:cNvSpPr>
          <p:nvPr>
            <p:ph type="ctrTitle"/>
          </p:nvPr>
        </p:nvSpPr>
        <p:spPr>
          <a:xfrm>
            <a:off x="1039575" y="1701225"/>
            <a:ext cx="4592400" cy="1782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000" dirty="0">
                <a:solidFill>
                  <a:schemeClr val="lt1"/>
                </a:solidFill>
                <a:latin typeface="+mj-lt"/>
              </a:rPr>
              <a:t>CMS – FGR DISTILLATION:</a:t>
            </a:r>
            <a:br>
              <a:rPr lang="en-US" sz="4000" dirty="0">
                <a:solidFill>
                  <a:schemeClr val="lt1"/>
                </a:solidFill>
                <a:latin typeface="+mj-lt"/>
              </a:rPr>
            </a:br>
            <a:r>
              <a:rPr lang="en-US" sz="4000" b="0" dirty="0">
                <a:solidFill>
                  <a:schemeClr val="lt1"/>
                </a:solidFill>
                <a:latin typeface="+mj-lt"/>
              </a:rPr>
              <a:t>Costs, Status and Documentation</a:t>
            </a:r>
            <a:endParaRPr sz="4000" dirty="0">
              <a:solidFill>
                <a:schemeClr val="lt1"/>
              </a:solidFill>
              <a:latin typeface="+mj-lt"/>
              <a:ea typeface="Livvic"/>
              <a:cs typeface="Livvic"/>
              <a:sym typeface="Livv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CB4628BF-2621-20D4-8E04-DB4F2E4A799D}"/>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80C76430-9CEF-C638-5B8F-7D3A3B574662}"/>
              </a:ext>
            </a:extLst>
          </p:cNvPr>
          <p:cNvSpPr txBox="1">
            <a:spLocks noGrp="1"/>
          </p:cNvSpPr>
          <p:nvPr>
            <p:ph type="ctrTitle"/>
          </p:nvPr>
        </p:nvSpPr>
        <p:spPr>
          <a:xfrm>
            <a:off x="1132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latin typeface="+mj-lt"/>
              </a:rPr>
              <a:t>PERFORMANCES OF THE SET-UPs</a:t>
            </a:r>
            <a:endParaRPr sz="2800" dirty="0">
              <a:solidFill>
                <a:srgbClr val="556D96"/>
              </a:solidFill>
              <a:latin typeface="+mj-lt"/>
            </a:endParaRPr>
          </a:p>
        </p:txBody>
      </p:sp>
      <p:graphicFrame>
        <p:nvGraphicFramePr>
          <p:cNvPr id="5" name="Table 4">
            <a:extLst>
              <a:ext uri="{FF2B5EF4-FFF2-40B4-BE49-F238E27FC236}">
                <a16:creationId xmlns:a16="http://schemas.microsoft.com/office/drawing/2014/main" id="{04C7914C-C5DD-94FB-AA39-CFB4B5628A90}"/>
              </a:ext>
            </a:extLst>
          </p:cNvPr>
          <p:cNvGraphicFramePr>
            <a:graphicFrameLocks noGrp="1"/>
          </p:cNvGraphicFramePr>
          <p:nvPr>
            <p:extLst>
              <p:ext uri="{D42A27DB-BD31-4B8C-83A1-F6EECF244321}">
                <p14:modId xmlns:p14="http://schemas.microsoft.com/office/powerpoint/2010/main" val="160072017"/>
              </p:ext>
            </p:extLst>
          </p:nvPr>
        </p:nvGraphicFramePr>
        <p:xfrm>
          <a:off x="1439454" y="1029606"/>
          <a:ext cx="6265092" cy="3084287"/>
        </p:xfrm>
        <a:graphic>
          <a:graphicData uri="http://schemas.openxmlformats.org/drawingml/2006/table">
            <a:tbl>
              <a:tblPr firstRow="1" bandRow="1">
                <a:tableStyleId>{35758FB7-9AC5-4552-8A53-C91805E547FA}</a:tableStyleId>
              </a:tblPr>
              <a:tblGrid>
                <a:gridCol w="2012723">
                  <a:extLst>
                    <a:ext uri="{9D8B030D-6E8A-4147-A177-3AD203B41FA5}">
                      <a16:colId xmlns:a16="http://schemas.microsoft.com/office/drawing/2014/main" val="664143127"/>
                    </a:ext>
                  </a:extLst>
                </a:gridCol>
                <a:gridCol w="2081213">
                  <a:extLst>
                    <a:ext uri="{9D8B030D-6E8A-4147-A177-3AD203B41FA5}">
                      <a16:colId xmlns:a16="http://schemas.microsoft.com/office/drawing/2014/main" val="705100928"/>
                    </a:ext>
                  </a:extLst>
                </a:gridCol>
                <a:gridCol w="2171156">
                  <a:extLst>
                    <a:ext uri="{9D8B030D-6E8A-4147-A177-3AD203B41FA5}">
                      <a16:colId xmlns:a16="http://schemas.microsoft.com/office/drawing/2014/main" val="1075587382"/>
                    </a:ext>
                  </a:extLst>
                </a:gridCol>
              </a:tblGrid>
              <a:tr h="986972">
                <a:tc>
                  <a:txBody>
                    <a:bodyPr/>
                    <a:lstStyle/>
                    <a:p>
                      <a:pPr algn="ctr"/>
                      <a:endParaRPr lang="it-IT" sz="1800" dirty="0"/>
                    </a:p>
                  </a:txBody>
                  <a:tcPr/>
                </a:tc>
                <a:tc>
                  <a:txBody>
                    <a:bodyPr/>
                    <a:lstStyle/>
                    <a:p>
                      <a:pPr algn="ctr"/>
                      <a:r>
                        <a:rPr lang="it-IT" sz="1800" b="1" dirty="0"/>
                        <a:t>SINGLE BUFFER</a:t>
                      </a:r>
                    </a:p>
                  </a:txBody>
                  <a:tcPr/>
                </a:tc>
                <a:tc>
                  <a:txBody>
                    <a:bodyPr/>
                    <a:lstStyle/>
                    <a:p>
                      <a:pPr algn="ctr"/>
                      <a:r>
                        <a:rPr lang="it-IT" sz="1800" b="1" dirty="0"/>
                        <a:t>DISTILLATION COLUMN</a:t>
                      </a:r>
                    </a:p>
                  </a:txBody>
                  <a:tcPr/>
                </a:tc>
                <a:extLst>
                  <a:ext uri="{0D108BD9-81ED-4DB2-BD59-A6C34878D82A}">
                    <a16:rowId xmlns:a16="http://schemas.microsoft.com/office/drawing/2014/main" val="2055632427"/>
                  </a:ext>
                </a:extLst>
              </a:tr>
              <a:tr h="699105">
                <a:tc>
                  <a:txBody>
                    <a:bodyPr/>
                    <a:lstStyle/>
                    <a:p>
                      <a:r>
                        <a:rPr lang="it-IT" sz="1800" b="1" dirty="0">
                          <a:solidFill>
                            <a:schemeClr val="accent1">
                              <a:lumMod val="75000"/>
                            </a:schemeClr>
                          </a:solidFill>
                        </a:rPr>
                        <a:t>Molar </a:t>
                      </a:r>
                      <a:r>
                        <a:rPr lang="it-IT" sz="1800" b="1" dirty="0" err="1">
                          <a:solidFill>
                            <a:schemeClr val="accent1">
                              <a:lumMod val="75000"/>
                            </a:schemeClr>
                          </a:solidFill>
                        </a:rPr>
                        <a:t>Purity</a:t>
                      </a:r>
                      <a:r>
                        <a:rPr lang="it-IT" sz="1800" b="1" dirty="0">
                          <a:solidFill>
                            <a:schemeClr val="accent1">
                              <a:lumMod val="75000"/>
                            </a:schemeClr>
                          </a:solidFill>
                        </a:rPr>
                        <a:t> of R134a</a:t>
                      </a:r>
                    </a:p>
                  </a:txBody>
                  <a:tcPr/>
                </a:tc>
                <a:tc>
                  <a:txBody>
                    <a:bodyPr/>
                    <a:lstStyle/>
                    <a:p>
                      <a:pPr algn="ctr"/>
                      <a:r>
                        <a:rPr lang="it-IT" sz="1800" b="1" dirty="0">
                          <a:solidFill>
                            <a:schemeClr val="accent1">
                              <a:lumMod val="75000"/>
                            </a:schemeClr>
                          </a:solidFill>
                        </a:rPr>
                        <a:t>96 %</a:t>
                      </a:r>
                    </a:p>
                  </a:txBody>
                  <a:tcPr/>
                </a:tc>
                <a:tc>
                  <a:txBody>
                    <a:bodyPr/>
                    <a:lstStyle/>
                    <a:p>
                      <a:pPr algn="ctr"/>
                      <a:r>
                        <a:rPr lang="it-IT" sz="1800" b="1" dirty="0">
                          <a:solidFill>
                            <a:schemeClr val="accent1">
                              <a:lumMod val="75000"/>
                            </a:schemeClr>
                          </a:solidFill>
                        </a:rPr>
                        <a:t>99.7%</a:t>
                      </a:r>
                    </a:p>
                  </a:txBody>
                  <a:tcPr/>
                </a:tc>
                <a:extLst>
                  <a:ext uri="{0D108BD9-81ED-4DB2-BD59-A6C34878D82A}">
                    <a16:rowId xmlns:a16="http://schemas.microsoft.com/office/drawing/2014/main" val="544455536"/>
                  </a:ext>
                </a:extLst>
              </a:tr>
              <a:tr h="699105">
                <a:tc>
                  <a:txBody>
                    <a:bodyPr/>
                    <a:lstStyle/>
                    <a:p>
                      <a:r>
                        <a:rPr lang="it-IT" sz="1800" b="1" dirty="0">
                          <a:solidFill>
                            <a:schemeClr val="accent1">
                              <a:lumMod val="75000"/>
                            </a:schemeClr>
                          </a:solidFill>
                        </a:rPr>
                        <a:t>Molar Recovery of R134a </a:t>
                      </a:r>
                    </a:p>
                  </a:txBody>
                  <a:tcPr/>
                </a:tc>
                <a:tc>
                  <a:txBody>
                    <a:bodyPr/>
                    <a:lstStyle/>
                    <a:p>
                      <a:pPr algn="ctr"/>
                      <a:r>
                        <a:rPr lang="it-IT" sz="1800" b="1" dirty="0">
                          <a:solidFill>
                            <a:schemeClr val="accent1">
                              <a:lumMod val="75000"/>
                            </a:schemeClr>
                          </a:solidFill>
                        </a:rPr>
                        <a:t>80%</a:t>
                      </a:r>
                    </a:p>
                  </a:txBody>
                  <a:tcPr/>
                </a:tc>
                <a:tc>
                  <a:txBody>
                    <a:bodyPr/>
                    <a:lstStyle/>
                    <a:p>
                      <a:pPr algn="ctr"/>
                      <a:r>
                        <a:rPr lang="it-IT" sz="1800" b="1" dirty="0">
                          <a:solidFill>
                            <a:schemeClr val="accent1">
                              <a:lumMod val="75000"/>
                            </a:schemeClr>
                          </a:solidFill>
                        </a:rPr>
                        <a:t>87.5%</a:t>
                      </a:r>
                    </a:p>
                  </a:txBody>
                  <a:tcPr/>
                </a:tc>
                <a:extLst>
                  <a:ext uri="{0D108BD9-81ED-4DB2-BD59-A6C34878D82A}">
                    <a16:rowId xmlns:a16="http://schemas.microsoft.com/office/drawing/2014/main" val="4287505804"/>
                  </a:ext>
                </a:extLst>
              </a:tr>
              <a:tr h="699105">
                <a:tc>
                  <a:txBody>
                    <a:bodyPr/>
                    <a:lstStyle/>
                    <a:p>
                      <a:r>
                        <a:rPr lang="it-IT" sz="1800" b="1" dirty="0">
                          <a:solidFill>
                            <a:schemeClr val="accent1">
                              <a:lumMod val="75000"/>
                            </a:schemeClr>
                          </a:solidFill>
                        </a:rPr>
                        <a:t>Thermal Duty </a:t>
                      </a:r>
                      <a:r>
                        <a:rPr lang="it-IT" sz="1800" b="1" dirty="0" err="1">
                          <a:solidFill>
                            <a:schemeClr val="accent1">
                              <a:lumMod val="75000"/>
                            </a:schemeClr>
                          </a:solidFill>
                        </a:rPr>
                        <a:t>required</a:t>
                      </a:r>
                      <a:r>
                        <a:rPr lang="it-IT" sz="1800" b="1" dirty="0">
                          <a:solidFill>
                            <a:schemeClr val="accent1">
                              <a:lumMod val="75000"/>
                            </a:schemeClr>
                          </a:solidFill>
                        </a:rPr>
                        <a:t> [KW]</a:t>
                      </a:r>
                    </a:p>
                  </a:txBody>
                  <a:tcPr/>
                </a:tc>
                <a:tc>
                  <a:txBody>
                    <a:bodyPr/>
                    <a:lstStyle/>
                    <a:p>
                      <a:pPr algn="ctr"/>
                      <a:r>
                        <a:rPr lang="it-IT" sz="1800" b="1" dirty="0">
                          <a:solidFill>
                            <a:schemeClr val="accent1">
                              <a:lumMod val="75000"/>
                            </a:schemeClr>
                          </a:solidFill>
                        </a:rPr>
                        <a:t>-0,177</a:t>
                      </a:r>
                    </a:p>
                  </a:txBody>
                  <a:tcPr/>
                </a:tc>
                <a:tc>
                  <a:txBody>
                    <a:bodyPr/>
                    <a:lstStyle/>
                    <a:p>
                      <a:pPr algn="ctr"/>
                      <a:r>
                        <a:rPr lang="it-IT" sz="1800" b="1" dirty="0">
                          <a:solidFill>
                            <a:schemeClr val="accent1">
                              <a:lumMod val="75000"/>
                            </a:schemeClr>
                          </a:solidFill>
                        </a:rPr>
                        <a:t>-0,258</a:t>
                      </a:r>
                    </a:p>
                  </a:txBody>
                  <a:tcPr/>
                </a:tc>
                <a:extLst>
                  <a:ext uri="{0D108BD9-81ED-4DB2-BD59-A6C34878D82A}">
                    <a16:rowId xmlns:a16="http://schemas.microsoft.com/office/drawing/2014/main" val="3799949814"/>
                  </a:ext>
                </a:extLst>
              </a:tr>
            </a:tbl>
          </a:graphicData>
        </a:graphic>
      </p:graphicFrame>
    </p:spTree>
    <p:extLst>
      <p:ext uri="{BB962C8B-B14F-4D97-AF65-F5344CB8AC3E}">
        <p14:creationId xmlns:p14="http://schemas.microsoft.com/office/powerpoint/2010/main" val="379229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09988FA0-3B74-0BFD-F2A1-18D8E9895309}"/>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67E70EF7-67F1-E508-2DB9-95578BC61FF1}"/>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PART 2: P&amp;ID</a:t>
            </a:r>
            <a:br>
              <a:rPr lang="en" sz="2800" dirty="0">
                <a:solidFill>
                  <a:srgbClr val="556D96"/>
                </a:solidFill>
              </a:rPr>
            </a:br>
            <a:endParaRPr sz="2800" dirty="0">
              <a:solidFill>
                <a:srgbClr val="556D96"/>
              </a:solidFill>
            </a:endParaRPr>
          </a:p>
        </p:txBody>
      </p:sp>
      <p:pic>
        <p:nvPicPr>
          <p:cNvPr id="3" name="Picture 2">
            <a:extLst>
              <a:ext uri="{FF2B5EF4-FFF2-40B4-BE49-F238E27FC236}">
                <a16:creationId xmlns:a16="http://schemas.microsoft.com/office/drawing/2014/main" id="{67C4AD71-143B-C892-AE68-9293E98D1E70}"/>
              </a:ext>
            </a:extLst>
          </p:cNvPr>
          <p:cNvPicPr>
            <a:picLocks noChangeAspect="1"/>
          </p:cNvPicPr>
          <p:nvPr/>
        </p:nvPicPr>
        <p:blipFill>
          <a:blip r:embed="rId3"/>
          <a:stretch>
            <a:fillRect/>
          </a:stretch>
        </p:blipFill>
        <p:spPr>
          <a:xfrm>
            <a:off x="771897" y="637664"/>
            <a:ext cx="7600205" cy="4505836"/>
          </a:xfrm>
          <a:prstGeom prst="rect">
            <a:avLst/>
          </a:prstGeom>
        </p:spPr>
      </p:pic>
    </p:spTree>
    <p:extLst>
      <p:ext uri="{BB962C8B-B14F-4D97-AF65-F5344CB8AC3E}">
        <p14:creationId xmlns:p14="http://schemas.microsoft.com/office/powerpoint/2010/main" val="472667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C05FACFF-2DB8-1161-565F-7ECE03BD9896}"/>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7FCA6D3E-FE06-C4F8-2138-7D57496E3128}"/>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PART 2: 3D Models</a:t>
            </a:r>
            <a:br>
              <a:rPr lang="en" sz="2800" dirty="0">
                <a:solidFill>
                  <a:srgbClr val="556D96"/>
                </a:solidFill>
              </a:rPr>
            </a:br>
            <a:endParaRPr sz="2800" dirty="0">
              <a:solidFill>
                <a:srgbClr val="556D96"/>
              </a:solidFill>
            </a:endParaRPr>
          </a:p>
        </p:txBody>
      </p:sp>
      <p:pic>
        <p:nvPicPr>
          <p:cNvPr id="4" name="Picture 3">
            <a:extLst>
              <a:ext uri="{FF2B5EF4-FFF2-40B4-BE49-F238E27FC236}">
                <a16:creationId xmlns:a16="http://schemas.microsoft.com/office/drawing/2014/main" id="{0CAB74DC-580C-30CF-58DA-6624A58C9DCC}"/>
              </a:ext>
            </a:extLst>
          </p:cNvPr>
          <p:cNvPicPr>
            <a:picLocks noChangeAspect="1"/>
          </p:cNvPicPr>
          <p:nvPr/>
        </p:nvPicPr>
        <p:blipFill>
          <a:blip r:embed="rId3"/>
          <a:srcRect b="1836"/>
          <a:stretch/>
        </p:blipFill>
        <p:spPr>
          <a:xfrm>
            <a:off x="872577" y="582611"/>
            <a:ext cx="7355752" cy="4522789"/>
          </a:xfrm>
          <a:prstGeom prst="rect">
            <a:avLst/>
          </a:prstGeom>
        </p:spPr>
      </p:pic>
    </p:spTree>
    <p:extLst>
      <p:ext uri="{BB962C8B-B14F-4D97-AF65-F5344CB8AC3E}">
        <p14:creationId xmlns:p14="http://schemas.microsoft.com/office/powerpoint/2010/main" val="3164579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7" name="Google Shape;327;p39"/>
          <p:cNvSpPr txBox="1">
            <a:spLocks noGrp="1"/>
          </p:cNvSpPr>
          <p:nvPr>
            <p:ph type="ctrTitle"/>
          </p:nvPr>
        </p:nvSpPr>
        <p:spPr>
          <a:xfrm>
            <a:off x="11682" y="0"/>
            <a:ext cx="8739888"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800" dirty="0">
                <a:solidFill>
                  <a:srgbClr val="556D96"/>
                </a:solidFill>
              </a:rPr>
              <a:t>PART 3: </a:t>
            </a:r>
            <a:r>
              <a:rPr lang="en" sz="2800" dirty="0">
                <a:solidFill>
                  <a:srgbClr val="556D96"/>
                </a:solidFill>
              </a:rPr>
              <a:t>ESTIMATION (07/11/2024) vs REALITY</a:t>
            </a:r>
            <a:endParaRPr sz="2800" dirty="0">
              <a:solidFill>
                <a:srgbClr val="556D96"/>
              </a:solidFill>
            </a:endParaRPr>
          </a:p>
        </p:txBody>
      </p:sp>
      <p:sp>
        <p:nvSpPr>
          <p:cNvPr id="14" name="Google Shape;146;p28">
            <a:extLst>
              <a:ext uri="{FF2B5EF4-FFF2-40B4-BE49-F238E27FC236}">
                <a16:creationId xmlns:a16="http://schemas.microsoft.com/office/drawing/2014/main" id="{F0827A20-8003-C3D0-868C-B3C6E6F081C1}"/>
              </a:ext>
            </a:extLst>
          </p:cNvPr>
          <p:cNvSpPr/>
          <p:nvPr/>
        </p:nvSpPr>
        <p:spPr>
          <a:xfrm rot="-5400000" flipH="1">
            <a:off x="4261611" y="-1553898"/>
            <a:ext cx="45719" cy="8934199"/>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9" name="Rectangle 18">
            <a:extLst>
              <a:ext uri="{FF2B5EF4-FFF2-40B4-BE49-F238E27FC236}">
                <a16:creationId xmlns:a16="http://schemas.microsoft.com/office/drawing/2014/main" id="{439C34A8-8D80-2059-EA08-E96880EB5642}"/>
              </a:ext>
            </a:extLst>
          </p:cNvPr>
          <p:cNvSpPr/>
          <p:nvPr/>
        </p:nvSpPr>
        <p:spPr>
          <a:xfrm>
            <a:off x="7931150" y="2819448"/>
            <a:ext cx="1130300" cy="2178002"/>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C93628D5-C4A0-850F-FB44-B673E028B65F}"/>
              </a:ext>
            </a:extLst>
          </p:cNvPr>
          <p:cNvGraphicFramePr/>
          <p:nvPr>
            <p:extLst>
              <p:ext uri="{D42A27DB-BD31-4B8C-83A1-F6EECF244321}">
                <p14:modId xmlns:p14="http://schemas.microsoft.com/office/powerpoint/2010/main" val="1408740330"/>
              </p:ext>
            </p:extLst>
          </p:nvPr>
        </p:nvGraphicFramePr>
        <p:xfrm>
          <a:off x="229567" y="799452"/>
          <a:ext cx="5705409" cy="4039991"/>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6F3EED01-C91D-26EE-9206-A7A1DDCEBCD5}"/>
              </a:ext>
            </a:extLst>
          </p:cNvPr>
          <p:cNvSpPr txBox="1"/>
          <p:nvPr/>
        </p:nvSpPr>
        <p:spPr>
          <a:xfrm>
            <a:off x="6097839" y="942010"/>
            <a:ext cx="2816594" cy="3970318"/>
          </a:xfrm>
          <a:prstGeom prst="rect">
            <a:avLst/>
          </a:prstGeom>
          <a:noFill/>
        </p:spPr>
        <p:txBody>
          <a:bodyPr wrap="square" rtlCol="0">
            <a:spAutoFit/>
          </a:bodyPr>
          <a:lstStyle/>
          <a:p>
            <a:r>
              <a:rPr lang="en-US" dirty="0"/>
              <a:t>The estimation was done using the prices of material bought for the R134a and C4F10 recovery, thus:</a:t>
            </a:r>
          </a:p>
          <a:p>
            <a:pPr marL="342900" indent="-342900">
              <a:buAutoNum type="arabicParenR"/>
            </a:pPr>
            <a:r>
              <a:rPr lang="en-US" dirty="0"/>
              <a:t>Prices have been rounded up (around 5-10% increase due to last years inflation)</a:t>
            </a:r>
          </a:p>
          <a:p>
            <a:pPr marL="342900" indent="-342900">
              <a:buAutoNum type="arabicParenR"/>
            </a:pPr>
            <a:r>
              <a:rPr lang="en-US" dirty="0"/>
              <a:t>The final cost does not include the cost of the cooling machines, the isolation, and the electric system</a:t>
            </a:r>
          </a:p>
          <a:p>
            <a:pPr marL="342900" indent="-342900">
              <a:buAutoNum type="arabicParenR"/>
            </a:pPr>
            <a:r>
              <a:rPr lang="en-US" dirty="0"/>
              <a:t>Compared to the estimation we spent about 10k extra, but back then we did not take into account pneumatic regulation valves which are 20k in total</a:t>
            </a:r>
          </a:p>
        </p:txBody>
      </p:sp>
      <p:sp>
        <p:nvSpPr>
          <p:cNvPr id="9" name="TextBox 8">
            <a:extLst>
              <a:ext uri="{FF2B5EF4-FFF2-40B4-BE49-F238E27FC236}">
                <a16:creationId xmlns:a16="http://schemas.microsoft.com/office/drawing/2014/main" id="{06F21218-C1E2-CA94-8CF7-7B128899EE8E}"/>
              </a:ext>
            </a:extLst>
          </p:cNvPr>
          <p:cNvSpPr txBox="1"/>
          <p:nvPr/>
        </p:nvSpPr>
        <p:spPr>
          <a:xfrm>
            <a:off x="254967" y="4870492"/>
            <a:ext cx="7885733" cy="253916"/>
          </a:xfrm>
          <a:prstGeom prst="rect">
            <a:avLst/>
          </a:prstGeom>
          <a:noFill/>
        </p:spPr>
        <p:txBody>
          <a:bodyPr wrap="square" rtlCol="0">
            <a:spAutoFit/>
          </a:bodyPr>
          <a:lstStyle/>
          <a:p>
            <a:r>
              <a:rPr lang="en-US" sz="1050" b="1" i="1" dirty="0"/>
              <a:t>For more: </a:t>
            </a:r>
            <a:r>
              <a:rPr lang="en-GB" sz="1050" b="1" i="1" dirty="0"/>
              <a:t>\\eosproject-smb\eos\project\g\gas-systems\projects\R134a distillation\material_list_and_more.xlsx</a:t>
            </a:r>
          </a:p>
        </p:txBody>
      </p:sp>
    </p:spTree>
    <p:extLst>
      <p:ext uri="{BB962C8B-B14F-4D97-AF65-F5344CB8AC3E}">
        <p14:creationId xmlns:p14="http://schemas.microsoft.com/office/powerpoint/2010/main" val="1718297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99B41026-6FAD-5057-26D5-C0DD21364C76}"/>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275FB808-AC3C-B821-ABF0-3483BE2E2954}"/>
              </a:ext>
            </a:extLst>
          </p:cNvPr>
          <p:cNvSpPr txBox="1">
            <a:spLocks noGrp="1"/>
          </p:cNvSpPr>
          <p:nvPr>
            <p:ph type="ctrTitle"/>
          </p:nvPr>
        </p:nvSpPr>
        <p:spPr>
          <a:xfrm>
            <a:off x="11683" y="0"/>
            <a:ext cx="4563874"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sz="2800" dirty="0">
                <a:solidFill>
                  <a:srgbClr val="556D96"/>
                </a:solidFill>
              </a:rPr>
              <a:t>PART 4: STATUS</a:t>
            </a:r>
            <a:endParaRPr sz="2800" dirty="0">
              <a:solidFill>
                <a:srgbClr val="556D96"/>
              </a:solidFill>
            </a:endParaRPr>
          </a:p>
        </p:txBody>
      </p:sp>
      <p:sp>
        <p:nvSpPr>
          <p:cNvPr id="7" name="TextBox 6">
            <a:extLst>
              <a:ext uri="{FF2B5EF4-FFF2-40B4-BE49-F238E27FC236}">
                <a16:creationId xmlns:a16="http://schemas.microsoft.com/office/drawing/2014/main" id="{6F7AF807-A2A6-0097-E13D-D72C854A2768}"/>
              </a:ext>
            </a:extLst>
          </p:cNvPr>
          <p:cNvSpPr txBox="1"/>
          <p:nvPr/>
        </p:nvSpPr>
        <p:spPr>
          <a:xfrm>
            <a:off x="557719" y="706877"/>
            <a:ext cx="3806758" cy="954107"/>
          </a:xfrm>
          <a:prstGeom prst="rect">
            <a:avLst/>
          </a:prstGeom>
          <a:noFill/>
        </p:spPr>
        <p:txBody>
          <a:bodyPr wrap="square" rtlCol="0">
            <a:spAutoFit/>
          </a:bodyPr>
          <a:lstStyle/>
          <a:p>
            <a:r>
              <a:rPr lang="en-US" dirty="0">
                <a:solidFill>
                  <a:srgbClr val="FFFFFF"/>
                </a:solidFill>
              </a:rPr>
              <a:t>The data for the tests have been merged (vertical concatenation) to visualize the behavior of different columns and column combinations.</a:t>
            </a:r>
            <a:endParaRPr lang="en-GB" dirty="0">
              <a:solidFill>
                <a:srgbClr val="FFFFFF"/>
              </a:solidFill>
            </a:endParaRPr>
          </a:p>
        </p:txBody>
      </p:sp>
      <p:sp>
        <p:nvSpPr>
          <p:cNvPr id="29" name="Google Shape;327;p39">
            <a:extLst>
              <a:ext uri="{FF2B5EF4-FFF2-40B4-BE49-F238E27FC236}">
                <a16:creationId xmlns:a16="http://schemas.microsoft.com/office/drawing/2014/main" id="{9C0ED8FD-ED55-27C7-2640-B5B65819E0D4}"/>
              </a:ext>
            </a:extLst>
          </p:cNvPr>
          <p:cNvSpPr txBox="1">
            <a:spLocks/>
          </p:cNvSpPr>
          <p:nvPr/>
        </p:nvSpPr>
        <p:spPr>
          <a:xfrm>
            <a:off x="5399896" y="54837"/>
            <a:ext cx="4563874" cy="48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2800" dirty="0">
                <a:solidFill>
                  <a:srgbClr val="FFFFFF"/>
                </a:solidFill>
              </a:rPr>
              <a:t>SO?</a:t>
            </a:r>
          </a:p>
        </p:txBody>
      </p:sp>
      <p:sp>
        <p:nvSpPr>
          <p:cNvPr id="4" name="Google Shape;146;p28">
            <a:extLst>
              <a:ext uri="{FF2B5EF4-FFF2-40B4-BE49-F238E27FC236}">
                <a16:creationId xmlns:a16="http://schemas.microsoft.com/office/drawing/2014/main" id="{14037D00-6964-6302-FFFD-C8DE4A51EF5C}"/>
              </a:ext>
            </a:extLst>
          </p:cNvPr>
          <p:cNvSpPr/>
          <p:nvPr/>
        </p:nvSpPr>
        <p:spPr>
          <a:xfrm rot="-5400000" flipH="1">
            <a:off x="-770935" y="1316610"/>
            <a:ext cx="4511643" cy="2940271"/>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D792E4CC-4243-4C8C-9BB9-B7298085F9F2}"/>
              </a:ext>
            </a:extLst>
          </p:cNvPr>
          <p:cNvSpPr txBox="1"/>
          <p:nvPr/>
        </p:nvSpPr>
        <p:spPr>
          <a:xfrm>
            <a:off x="86946" y="706877"/>
            <a:ext cx="2940271" cy="4247317"/>
          </a:xfrm>
          <a:prstGeom prst="rect">
            <a:avLst/>
          </a:prstGeom>
          <a:noFill/>
        </p:spPr>
        <p:txBody>
          <a:bodyPr wrap="square" rtlCol="0">
            <a:spAutoFit/>
          </a:bodyPr>
          <a:lstStyle/>
          <a:p>
            <a:pPr algn="ctr"/>
            <a:r>
              <a:rPr lang="en-US" sz="1800" b="1" dirty="0">
                <a:solidFill>
                  <a:schemeClr val="bg1"/>
                </a:solidFill>
              </a:rPr>
              <a:t>MECHANICAL</a:t>
            </a:r>
          </a:p>
          <a:p>
            <a:pPr algn="ctr"/>
            <a:endParaRPr lang="en-US" sz="1800" b="1" dirty="0">
              <a:solidFill>
                <a:schemeClr val="bg1"/>
              </a:solidFill>
            </a:endParaRPr>
          </a:p>
          <a:p>
            <a:pPr algn="ctr"/>
            <a:endParaRPr lang="en-US" sz="1800" b="1" dirty="0">
              <a:solidFill>
                <a:schemeClr val="bg1"/>
              </a:solidFill>
            </a:endParaRPr>
          </a:p>
          <a:p>
            <a:pPr algn="ctr"/>
            <a:r>
              <a:rPr lang="en-US" sz="1800" b="1" dirty="0">
                <a:solidFill>
                  <a:schemeClr val="bg1"/>
                </a:solidFill>
              </a:rPr>
              <a:t>FSU Estimation: 25/30 days</a:t>
            </a:r>
          </a:p>
          <a:p>
            <a:pPr algn="ctr"/>
            <a:endParaRPr lang="en-US" sz="1800" b="1" dirty="0">
              <a:solidFill>
                <a:schemeClr val="bg1"/>
              </a:solidFill>
            </a:endParaRPr>
          </a:p>
          <a:p>
            <a:pPr algn="ctr"/>
            <a:r>
              <a:rPr lang="en-US" sz="1800" b="1" dirty="0">
                <a:solidFill>
                  <a:schemeClr val="bg1"/>
                </a:solidFill>
              </a:rPr>
              <a:t>Material: arrived (only Von </a:t>
            </a:r>
            <a:r>
              <a:rPr lang="en-US" sz="1800" b="1" dirty="0" err="1">
                <a:solidFill>
                  <a:schemeClr val="bg1"/>
                </a:solidFill>
              </a:rPr>
              <a:t>Rorh</a:t>
            </a:r>
            <a:r>
              <a:rPr lang="en-US" sz="1800" b="1" dirty="0">
                <a:solidFill>
                  <a:schemeClr val="bg1"/>
                </a:solidFill>
              </a:rPr>
              <a:t> Valves Missing)</a:t>
            </a:r>
          </a:p>
          <a:p>
            <a:pPr algn="ctr"/>
            <a:endParaRPr lang="en-US" sz="1800" b="1" dirty="0">
              <a:solidFill>
                <a:schemeClr val="bg1"/>
              </a:solidFill>
            </a:endParaRPr>
          </a:p>
          <a:p>
            <a:pPr algn="ctr"/>
            <a:r>
              <a:rPr lang="en-US" sz="1800" b="1" dirty="0">
                <a:solidFill>
                  <a:schemeClr val="bg1"/>
                </a:solidFill>
              </a:rPr>
              <a:t>Status: started the rack last week with </a:t>
            </a:r>
            <a:r>
              <a:rPr lang="en-US" sz="1800" b="1" dirty="0" err="1">
                <a:solidFill>
                  <a:schemeClr val="bg1"/>
                </a:solidFill>
              </a:rPr>
              <a:t>Hervè</a:t>
            </a:r>
            <a:r>
              <a:rPr lang="en-US" sz="1800" b="1" dirty="0">
                <a:solidFill>
                  <a:schemeClr val="bg1"/>
                </a:solidFill>
              </a:rPr>
              <a:t>, from next week we have some days with Abdel and Fabio  </a:t>
            </a:r>
          </a:p>
        </p:txBody>
      </p:sp>
      <p:sp>
        <p:nvSpPr>
          <p:cNvPr id="2" name="Google Shape;146;p28">
            <a:extLst>
              <a:ext uri="{FF2B5EF4-FFF2-40B4-BE49-F238E27FC236}">
                <a16:creationId xmlns:a16="http://schemas.microsoft.com/office/drawing/2014/main" id="{F9208D91-3B37-7AB4-C984-BD6800261507}"/>
              </a:ext>
            </a:extLst>
          </p:cNvPr>
          <p:cNvSpPr/>
          <p:nvPr/>
        </p:nvSpPr>
        <p:spPr>
          <a:xfrm rot="-5400000" flipH="1">
            <a:off x="2314946" y="1290453"/>
            <a:ext cx="4511643" cy="2992585"/>
          </a:xfrm>
          <a:prstGeom prst="rect">
            <a:avLst/>
          </a:prstGeom>
          <a:solidFill>
            <a:schemeClr val="accent4">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3" name="TextBox 2">
            <a:extLst>
              <a:ext uri="{FF2B5EF4-FFF2-40B4-BE49-F238E27FC236}">
                <a16:creationId xmlns:a16="http://schemas.microsoft.com/office/drawing/2014/main" id="{EA380389-639F-4E81-84AC-69139E2D7687}"/>
              </a:ext>
            </a:extLst>
          </p:cNvPr>
          <p:cNvSpPr txBox="1"/>
          <p:nvPr/>
        </p:nvSpPr>
        <p:spPr>
          <a:xfrm>
            <a:off x="3161910" y="706877"/>
            <a:ext cx="2809113" cy="3385542"/>
          </a:xfrm>
          <a:prstGeom prst="rect">
            <a:avLst/>
          </a:prstGeom>
          <a:noFill/>
        </p:spPr>
        <p:txBody>
          <a:bodyPr wrap="square" rtlCol="0">
            <a:spAutoFit/>
          </a:bodyPr>
          <a:lstStyle/>
          <a:p>
            <a:pPr algn="ctr"/>
            <a:r>
              <a:rPr lang="en-US" sz="1800" b="1" dirty="0">
                <a:solidFill>
                  <a:schemeClr val="bg1"/>
                </a:solidFill>
              </a:rPr>
              <a:t>WELDING</a:t>
            </a:r>
          </a:p>
          <a:p>
            <a:pPr algn="ctr"/>
            <a:endParaRPr lang="en-US" sz="1800" b="1" dirty="0">
              <a:solidFill>
                <a:schemeClr val="bg1"/>
              </a:solidFill>
            </a:endParaRPr>
          </a:p>
          <a:p>
            <a:pPr algn="ctr"/>
            <a:endParaRPr lang="en-US" sz="1800" b="1" dirty="0">
              <a:solidFill>
                <a:schemeClr val="bg1"/>
              </a:solidFill>
            </a:endParaRPr>
          </a:p>
          <a:p>
            <a:pPr algn="ctr"/>
            <a:r>
              <a:rPr lang="en-US" sz="1800" b="1" dirty="0">
                <a:solidFill>
                  <a:schemeClr val="bg1"/>
                </a:solidFill>
              </a:rPr>
              <a:t>FSU Estimation: 15 days </a:t>
            </a:r>
          </a:p>
          <a:p>
            <a:pPr algn="ctr"/>
            <a:endParaRPr lang="en-US" sz="1800" b="1" dirty="0">
              <a:solidFill>
                <a:schemeClr val="bg1"/>
              </a:solidFill>
            </a:endParaRPr>
          </a:p>
          <a:p>
            <a:pPr algn="ctr"/>
            <a:r>
              <a:rPr lang="en-US" sz="1800" b="1" dirty="0">
                <a:solidFill>
                  <a:schemeClr val="bg1"/>
                </a:solidFill>
              </a:rPr>
              <a:t>Material: arrived</a:t>
            </a:r>
          </a:p>
          <a:p>
            <a:pPr algn="ctr"/>
            <a:endParaRPr lang="en-US" sz="1800" b="1" dirty="0">
              <a:solidFill>
                <a:schemeClr val="bg1"/>
              </a:solidFill>
            </a:endParaRPr>
          </a:p>
          <a:p>
            <a:pPr algn="ctr"/>
            <a:endParaRPr lang="en-US" sz="1800" b="1" dirty="0">
              <a:solidFill>
                <a:schemeClr val="bg1"/>
              </a:solidFill>
            </a:endParaRPr>
          </a:p>
          <a:p>
            <a:pPr algn="ctr"/>
            <a:r>
              <a:rPr lang="en-US" sz="1800" b="1" dirty="0">
                <a:solidFill>
                  <a:schemeClr val="bg1"/>
                </a:solidFill>
              </a:rPr>
              <a:t>Status: we only welded one buffer at this point</a:t>
            </a:r>
          </a:p>
          <a:p>
            <a:endParaRPr lang="en-US" sz="1600" dirty="0">
              <a:solidFill>
                <a:schemeClr val="bg1"/>
              </a:solidFill>
            </a:endParaRPr>
          </a:p>
        </p:txBody>
      </p:sp>
      <p:sp>
        <p:nvSpPr>
          <p:cNvPr id="5" name="Google Shape;146;p28">
            <a:extLst>
              <a:ext uri="{FF2B5EF4-FFF2-40B4-BE49-F238E27FC236}">
                <a16:creationId xmlns:a16="http://schemas.microsoft.com/office/drawing/2014/main" id="{BEBE1D5F-7C33-461D-04FC-2583DB6FD89B}"/>
              </a:ext>
            </a:extLst>
          </p:cNvPr>
          <p:cNvSpPr/>
          <p:nvPr/>
        </p:nvSpPr>
        <p:spPr>
          <a:xfrm rot="-5400000" flipH="1">
            <a:off x="5404702" y="1317554"/>
            <a:ext cx="4509755" cy="2940271"/>
          </a:xfrm>
          <a:prstGeom prst="rect">
            <a:avLst/>
          </a:prstGeom>
          <a:solidFill>
            <a:schemeClr val="tx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TextBox 7">
            <a:extLst>
              <a:ext uri="{FF2B5EF4-FFF2-40B4-BE49-F238E27FC236}">
                <a16:creationId xmlns:a16="http://schemas.microsoft.com/office/drawing/2014/main" id="{4642F79F-AB7F-65AC-BE20-F6F096EB0E17}"/>
              </a:ext>
            </a:extLst>
          </p:cNvPr>
          <p:cNvSpPr txBox="1"/>
          <p:nvPr/>
        </p:nvSpPr>
        <p:spPr>
          <a:xfrm>
            <a:off x="6294024" y="718290"/>
            <a:ext cx="2760007" cy="446276"/>
          </a:xfrm>
          <a:prstGeom prst="rect">
            <a:avLst/>
          </a:prstGeom>
          <a:noFill/>
        </p:spPr>
        <p:txBody>
          <a:bodyPr wrap="square" rtlCol="0">
            <a:spAutoFit/>
          </a:bodyPr>
          <a:lstStyle/>
          <a:p>
            <a:endParaRPr lang="en-US" sz="1150" dirty="0">
              <a:solidFill>
                <a:schemeClr val="bg1"/>
              </a:solidFill>
            </a:endParaRPr>
          </a:p>
          <a:p>
            <a:endParaRPr lang="en-US" sz="1150" dirty="0">
              <a:solidFill>
                <a:schemeClr val="bg1"/>
              </a:solidFill>
            </a:endParaRPr>
          </a:p>
        </p:txBody>
      </p:sp>
      <p:sp>
        <p:nvSpPr>
          <p:cNvPr id="10" name="TextBox 9">
            <a:extLst>
              <a:ext uri="{FF2B5EF4-FFF2-40B4-BE49-F238E27FC236}">
                <a16:creationId xmlns:a16="http://schemas.microsoft.com/office/drawing/2014/main" id="{8200AE0E-B774-828E-CE0E-0BA332D4B712}"/>
              </a:ext>
            </a:extLst>
          </p:cNvPr>
          <p:cNvSpPr txBox="1"/>
          <p:nvPr/>
        </p:nvSpPr>
        <p:spPr>
          <a:xfrm>
            <a:off x="6244918" y="706876"/>
            <a:ext cx="2809113" cy="3108543"/>
          </a:xfrm>
          <a:prstGeom prst="rect">
            <a:avLst/>
          </a:prstGeom>
          <a:noFill/>
        </p:spPr>
        <p:txBody>
          <a:bodyPr wrap="square" rtlCol="0">
            <a:spAutoFit/>
          </a:bodyPr>
          <a:lstStyle/>
          <a:p>
            <a:pPr algn="ctr"/>
            <a:r>
              <a:rPr lang="en-US" sz="1800" b="1" dirty="0">
                <a:solidFill>
                  <a:schemeClr val="bg1"/>
                </a:solidFill>
              </a:rPr>
              <a:t>ELECTRICAL</a:t>
            </a:r>
          </a:p>
          <a:p>
            <a:pPr algn="ctr"/>
            <a:endParaRPr lang="en-US" sz="1800" b="1" dirty="0">
              <a:solidFill>
                <a:schemeClr val="bg1"/>
              </a:solidFill>
            </a:endParaRPr>
          </a:p>
          <a:p>
            <a:pPr algn="ctr"/>
            <a:endParaRPr lang="en-US" sz="1800" b="1" dirty="0">
              <a:solidFill>
                <a:schemeClr val="bg1"/>
              </a:solidFill>
            </a:endParaRPr>
          </a:p>
          <a:p>
            <a:pPr algn="ctr"/>
            <a:r>
              <a:rPr lang="en-US" sz="1800" b="1" dirty="0">
                <a:solidFill>
                  <a:schemeClr val="bg1"/>
                </a:solidFill>
              </a:rPr>
              <a:t>FSU Estimation: 15 days (?)</a:t>
            </a:r>
          </a:p>
          <a:p>
            <a:pPr algn="ctr"/>
            <a:endParaRPr lang="en-US" sz="1800" b="1" dirty="0">
              <a:solidFill>
                <a:schemeClr val="bg1"/>
              </a:solidFill>
            </a:endParaRPr>
          </a:p>
          <a:p>
            <a:pPr algn="ctr"/>
            <a:r>
              <a:rPr lang="en-US" sz="1800" b="1" dirty="0">
                <a:solidFill>
                  <a:schemeClr val="bg1"/>
                </a:solidFill>
              </a:rPr>
              <a:t>Material:</a:t>
            </a:r>
          </a:p>
          <a:p>
            <a:pPr algn="ctr"/>
            <a:endParaRPr lang="en-US" sz="1800" b="1" dirty="0">
              <a:solidFill>
                <a:schemeClr val="bg1"/>
              </a:solidFill>
            </a:endParaRPr>
          </a:p>
          <a:p>
            <a:pPr algn="ctr"/>
            <a:endParaRPr lang="en-US" sz="1800" b="1" dirty="0">
              <a:solidFill>
                <a:schemeClr val="bg1"/>
              </a:solidFill>
            </a:endParaRPr>
          </a:p>
          <a:p>
            <a:pPr algn="ctr"/>
            <a:r>
              <a:rPr lang="en-US" sz="1800" b="1" dirty="0">
                <a:solidFill>
                  <a:schemeClr val="bg1"/>
                </a:solidFill>
              </a:rPr>
              <a:t>Status:</a:t>
            </a:r>
          </a:p>
          <a:p>
            <a:endParaRPr lang="en-US" sz="1600" dirty="0">
              <a:solidFill>
                <a:schemeClr val="bg1"/>
              </a:solidFill>
            </a:endParaRPr>
          </a:p>
        </p:txBody>
      </p:sp>
    </p:spTree>
    <p:extLst>
      <p:ext uri="{BB962C8B-B14F-4D97-AF65-F5344CB8AC3E}">
        <p14:creationId xmlns:p14="http://schemas.microsoft.com/office/powerpoint/2010/main" val="2646641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Shape 324"/>
        <p:cNvGrpSpPr/>
        <p:nvPr/>
      </p:nvGrpSpPr>
      <p:grpSpPr>
        <a:xfrm>
          <a:off x="0" y="0"/>
          <a:ext cx="0" cy="0"/>
          <a:chOff x="0" y="0"/>
          <a:chExt cx="0" cy="0"/>
        </a:xfrm>
      </p:grpSpPr>
      <p:sp>
        <p:nvSpPr>
          <p:cNvPr id="327" name="Google Shape;327;p39"/>
          <p:cNvSpPr txBox="1">
            <a:spLocks noGrp="1"/>
          </p:cNvSpPr>
          <p:nvPr>
            <p:ph type="ctrTitle"/>
          </p:nvPr>
        </p:nvSpPr>
        <p:spPr>
          <a:xfrm>
            <a:off x="11683" y="0"/>
            <a:ext cx="4955172"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The presentation contains</a:t>
            </a:r>
            <a:endParaRPr sz="2800" dirty="0">
              <a:solidFill>
                <a:srgbClr val="556D96"/>
              </a:solidFill>
            </a:endParaRPr>
          </a:p>
        </p:txBody>
      </p:sp>
      <p:sp>
        <p:nvSpPr>
          <p:cNvPr id="7" name="TextBox 6">
            <a:extLst>
              <a:ext uri="{FF2B5EF4-FFF2-40B4-BE49-F238E27FC236}">
                <a16:creationId xmlns:a16="http://schemas.microsoft.com/office/drawing/2014/main" id="{1844A778-1845-5C89-8004-AF011F3EC1F7}"/>
              </a:ext>
            </a:extLst>
          </p:cNvPr>
          <p:cNvSpPr txBox="1"/>
          <p:nvPr/>
        </p:nvSpPr>
        <p:spPr>
          <a:xfrm>
            <a:off x="557719" y="706877"/>
            <a:ext cx="3806758" cy="954107"/>
          </a:xfrm>
          <a:prstGeom prst="rect">
            <a:avLst/>
          </a:prstGeom>
          <a:noFill/>
        </p:spPr>
        <p:txBody>
          <a:bodyPr wrap="square" rtlCol="0">
            <a:spAutoFit/>
          </a:bodyPr>
          <a:lstStyle/>
          <a:p>
            <a:r>
              <a:rPr lang="en-US" dirty="0">
                <a:solidFill>
                  <a:srgbClr val="FFFFFF"/>
                </a:solidFill>
              </a:rPr>
              <a:t>The data for the tests have been merged (vertical concatenation) to visualize the behavior of different columns and column combinations.</a:t>
            </a:r>
            <a:endParaRPr lang="en-GB" dirty="0">
              <a:solidFill>
                <a:srgbClr val="FFFFFF"/>
              </a:solidFill>
            </a:endParaRPr>
          </a:p>
        </p:txBody>
      </p:sp>
      <p:sp>
        <p:nvSpPr>
          <p:cNvPr id="29" name="Google Shape;327;p39">
            <a:extLst>
              <a:ext uri="{FF2B5EF4-FFF2-40B4-BE49-F238E27FC236}">
                <a16:creationId xmlns:a16="http://schemas.microsoft.com/office/drawing/2014/main" id="{0A0C7820-EC81-1136-F434-D95D9322D253}"/>
              </a:ext>
            </a:extLst>
          </p:cNvPr>
          <p:cNvSpPr txBox="1">
            <a:spLocks/>
          </p:cNvSpPr>
          <p:nvPr/>
        </p:nvSpPr>
        <p:spPr>
          <a:xfrm>
            <a:off x="5399896" y="54837"/>
            <a:ext cx="4563874" cy="48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2800" dirty="0">
                <a:solidFill>
                  <a:srgbClr val="FFFFFF"/>
                </a:solidFill>
              </a:rPr>
              <a:t>SO?</a:t>
            </a:r>
          </a:p>
        </p:txBody>
      </p:sp>
      <p:sp>
        <p:nvSpPr>
          <p:cNvPr id="4" name="Google Shape;146;p28">
            <a:extLst>
              <a:ext uri="{FF2B5EF4-FFF2-40B4-BE49-F238E27FC236}">
                <a16:creationId xmlns:a16="http://schemas.microsoft.com/office/drawing/2014/main" id="{7ED7C5FC-4CDD-0581-864A-8B0C2CD85C27}"/>
              </a:ext>
            </a:extLst>
          </p:cNvPr>
          <p:cNvSpPr/>
          <p:nvPr/>
        </p:nvSpPr>
        <p:spPr>
          <a:xfrm rot="-5400000" flipH="1">
            <a:off x="-165312" y="688127"/>
            <a:ext cx="4827460" cy="4513053"/>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26E98AF3-5131-432C-30EC-6708F1A5EA6A}"/>
              </a:ext>
            </a:extLst>
          </p:cNvPr>
          <p:cNvSpPr txBox="1"/>
          <p:nvPr/>
        </p:nvSpPr>
        <p:spPr>
          <a:xfrm>
            <a:off x="86946" y="706877"/>
            <a:ext cx="4216830" cy="3785652"/>
          </a:xfrm>
          <a:prstGeom prst="rect">
            <a:avLst/>
          </a:prstGeom>
          <a:noFill/>
        </p:spPr>
        <p:txBody>
          <a:bodyPr wrap="square" rtlCol="0">
            <a:spAutoFit/>
          </a:bodyPr>
          <a:lstStyle/>
          <a:p>
            <a:endParaRPr lang="en-US" sz="2400" b="1" dirty="0">
              <a:solidFill>
                <a:schemeClr val="bg1"/>
              </a:solidFill>
            </a:endParaRPr>
          </a:p>
          <a:p>
            <a:r>
              <a:rPr lang="en-US" sz="2400" b="1" dirty="0">
                <a:solidFill>
                  <a:schemeClr val="bg1"/>
                </a:solidFill>
              </a:rPr>
              <a:t>1. Cost Estimation of…</a:t>
            </a:r>
          </a:p>
          <a:p>
            <a:endParaRPr lang="en-US" sz="1600" dirty="0">
              <a:solidFill>
                <a:schemeClr val="bg1"/>
              </a:solidFill>
            </a:endParaRPr>
          </a:p>
          <a:p>
            <a:r>
              <a:rPr lang="en-US" sz="1600" dirty="0">
                <a:solidFill>
                  <a:schemeClr val="bg1"/>
                </a:solidFill>
              </a:rPr>
              <a:t>- Building a two Buffers System (TBS)</a:t>
            </a:r>
          </a:p>
          <a:p>
            <a:endParaRPr lang="en-US" sz="1600" dirty="0">
              <a:solidFill>
                <a:schemeClr val="bg1"/>
              </a:solidFill>
            </a:endParaRPr>
          </a:p>
          <a:p>
            <a:r>
              <a:rPr lang="en-US" sz="1600" dirty="0">
                <a:solidFill>
                  <a:schemeClr val="bg1"/>
                </a:solidFill>
              </a:rPr>
              <a:t>- Building a Distillation Column system (DCS)</a:t>
            </a:r>
          </a:p>
          <a:p>
            <a:endParaRPr lang="en-US" sz="1600" dirty="0">
              <a:solidFill>
                <a:schemeClr val="bg1"/>
              </a:solidFill>
            </a:endParaRPr>
          </a:p>
          <a:p>
            <a:r>
              <a:rPr lang="en-US" sz="1600" dirty="0">
                <a:solidFill>
                  <a:schemeClr val="bg1"/>
                </a:solidFill>
              </a:rPr>
              <a:t>- Building a Distillation Column and two Buffers System (DCTBS)</a:t>
            </a:r>
          </a:p>
          <a:p>
            <a:endParaRPr lang="en-US" sz="1600" dirty="0">
              <a:solidFill>
                <a:schemeClr val="bg1"/>
              </a:solidFill>
            </a:endParaRPr>
          </a:p>
          <a:p>
            <a:r>
              <a:rPr lang="en-US" sz="1600" dirty="0">
                <a:solidFill>
                  <a:schemeClr val="bg1"/>
                </a:solidFill>
              </a:rPr>
              <a:t>- Building a Distillation Column and one Buffer System (DCBS)</a:t>
            </a:r>
          </a:p>
          <a:p>
            <a:endParaRPr lang="en-US" sz="1600" b="1" dirty="0">
              <a:solidFill>
                <a:schemeClr val="bg1"/>
              </a:solidFill>
            </a:endParaRPr>
          </a:p>
        </p:txBody>
      </p:sp>
      <p:sp>
        <p:nvSpPr>
          <p:cNvPr id="3" name="TextBox 2">
            <a:extLst>
              <a:ext uri="{FF2B5EF4-FFF2-40B4-BE49-F238E27FC236}">
                <a16:creationId xmlns:a16="http://schemas.microsoft.com/office/drawing/2014/main" id="{26F3A74E-3C69-A615-D83A-A49DD0451FAB}"/>
              </a:ext>
            </a:extLst>
          </p:cNvPr>
          <p:cNvSpPr txBox="1"/>
          <p:nvPr/>
        </p:nvSpPr>
        <p:spPr>
          <a:xfrm>
            <a:off x="4689426" y="706877"/>
            <a:ext cx="4367628" cy="3354765"/>
          </a:xfrm>
          <a:prstGeom prst="rect">
            <a:avLst/>
          </a:prstGeom>
          <a:noFill/>
        </p:spPr>
        <p:txBody>
          <a:bodyPr wrap="square" rtlCol="0">
            <a:spAutoFit/>
          </a:bodyPr>
          <a:lstStyle/>
          <a:p>
            <a:endParaRPr lang="en-US" sz="2400" b="1" dirty="0">
              <a:solidFill>
                <a:srgbClr val="556D96"/>
              </a:solidFill>
            </a:endParaRPr>
          </a:p>
          <a:p>
            <a:r>
              <a:rPr lang="en-US" sz="2400" b="1" dirty="0">
                <a:solidFill>
                  <a:srgbClr val="556D96"/>
                </a:solidFill>
              </a:rPr>
              <a:t>2. Performance Comparison</a:t>
            </a:r>
          </a:p>
          <a:p>
            <a:endParaRPr lang="en-US" sz="2000" b="1" dirty="0">
              <a:solidFill>
                <a:srgbClr val="556D96"/>
              </a:solidFill>
            </a:endParaRPr>
          </a:p>
          <a:p>
            <a:r>
              <a:rPr lang="en-US" sz="1600" dirty="0">
                <a:solidFill>
                  <a:srgbClr val="556D96"/>
                </a:solidFill>
              </a:rPr>
              <a:t>- Between the Buffer and the Distillation Column approaches in terms of…</a:t>
            </a:r>
          </a:p>
          <a:p>
            <a:endParaRPr lang="en-US" sz="1600" dirty="0">
              <a:solidFill>
                <a:srgbClr val="556D96"/>
              </a:solidFill>
            </a:endParaRPr>
          </a:p>
          <a:p>
            <a:r>
              <a:rPr lang="en-US" sz="1600" dirty="0">
                <a:solidFill>
                  <a:srgbClr val="556D96"/>
                </a:solidFill>
              </a:rPr>
              <a:t>- Purity of R134a (molar fraction of R134a in the product stream)</a:t>
            </a:r>
          </a:p>
          <a:p>
            <a:endParaRPr lang="en-US" sz="1600" dirty="0">
              <a:solidFill>
                <a:srgbClr val="556D96"/>
              </a:solidFill>
            </a:endParaRPr>
          </a:p>
          <a:p>
            <a:r>
              <a:rPr lang="en-US" sz="1600" dirty="0">
                <a:solidFill>
                  <a:srgbClr val="556D96"/>
                </a:solidFill>
              </a:rPr>
              <a:t>- Recovery of R134a (moles of R134a recovered in the product line normalized by the quantity injected into the recovery system)</a:t>
            </a:r>
          </a:p>
        </p:txBody>
      </p:sp>
    </p:spTree>
    <p:extLst>
      <p:ext uri="{BB962C8B-B14F-4D97-AF65-F5344CB8AC3E}">
        <p14:creationId xmlns:p14="http://schemas.microsoft.com/office/powerpoint/2010/main" val="2061459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Shape 324"/>
        <p:cNvGrpSpPr/>
        <p:nvPr/>
      </p:nvGrpSpPr>
      <p:grpSpPr>
        <a:xfrm>
          <a:off x="0" y="0"/>
          <a:ext cx="0" cy="0"/>
          <a:chOff x="0" y="0"/>
          <a:chExt cx="0" cy="0"/>
        </a:xfrm>
      </p:grpSpPr>
      <p:sp>
        <p:nvSpPr>
          <p:cNvPr id="327" name="Google Shape;327;p39"/>
          <p:cNvSpPr txBox="1">
            <a:spLocks noGrp="1"/>
          </p:cNvSpPr>
          <p:nvPr>
            <p:ph type="ctrTitle"/>
          </p:nvPr>
        </p:nvSpPr>
        <p:spPr>
          <a:xfrm>
            <a:off x="11683" y="0"/>
            <a:ext cx="4563874"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Two Buffers Rack</a:t>
            </a:r>
            <a:endParaRPr sz="2800" dirty="0">
              <a:solidFill>
                <a:srgbClr val="556D96"/>
              </a:solidFill>
            </a:endParaRPr>
          </a:p>
        </p:txBody>
      </p:sp>
      <p:sp>
        <p:nvSpPr>
          <p:cNvPr id="7" name="TextBox 6">
            <a:extLst>
              <a:ext uri="{FF2B5EF4-FFF2-40B4-BE49-F238E27FC236}">
                <a16:creationId xmlns:a16="http://schemas.microsoft.com/office/drawing/2014/main" id="{1844A778-1845-5C89-8004-AF011F3EC1F7}"/>
              </a:ext>
            </a:extLst>
          </p:cNvPr>
          <p:cNvSpPr txBox="1"/>
          <p:nvPr/>
        </p:nvSpPr>
        <p:spPr>
          <a:xfrm>
            <a:off x="557719" y="706877"/>
            <a:ext cx="3806758" cy="954107"/>
          </a:xfrm>
          <a:prstGeom prst="rect">
            <a:avLst/>
          </a:prstGeom>
          <a:noFill/>
        </p:spPr>
        <p:txBody>
          <a:bodyPr wrap="square" rtlCol="0">
            <a:spAutoFit/>
          </a:bodyPr>
          <a:lstStyle/>
          <a:p>
            <a:r>
              <a:rPr lang="en-US" dirty="0">
                <a:solidFill>
                  <a:srgbClr val="FFFFFF"/>
                </a:solidFill>
              </a:rPr>
              <a:t>The data for the tests have been merged (vertical concatenation) to visualize the behavior of different columns and column combinations.</a:t>
            </a:r>
            <a:endParaRPr lang="en-GB" dirty="0">
              <a:solidFill>
                <a:srgbClr val="FFFFFF"/>
              </a:solidFill>
            </a:endParaRPr>
          </a:p>
        </p:txBody>
      </p:sp>
      <p:sp>
        <p:nvSpPr>
          <p:cNvPr id="29" name="Google Shape;327;p39">
            <a:extLst>
              <a:ext uri="{FF2B5EF4-FFF2-40B4-BE49-F238E27FC236}">
                <a16:creationId xmlns:a16="http://schemas.microsoft.com/office/drawing/2014/main" id="{0A0C7820-EC81-1136-F434-D95D9322D253}"/>
              </a:ext>
            </a:extLst>
          </p:cNvPr>
          <p:cNvSpPr txBox="1">
            <a:spLocks/>
          </p:cNvSpPr>
          <p:nvPr/>
        </p:nvSpPr>
        <p:spPr>
          <a:xfrm>
            <a:off x="5399896" y="54837"/>
            <a:ext cx="4563874" cy="48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Livvic"/>
              <a:buNone/>
              <a:defRPr sz="24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n-GB" sz="2800" dirty="0">
                <a:solidFill>
                  <a:srgbClr val="FFFFFF"/>
                </a:solidFill>
              </a:rPr>
              <a:t>SO?</a:t>
            </a:r>
          </a:p>
        </p:txBody>
      </p:sp>
      <p:sp>
        <p:nvSpPr>
          <p:cNvPr id="4" name="Google Shape;146;p28">
            <a:extLst>
              <a:ext uri="{FF2B5EF4-FFF2-40B4-BE49-F238E27FC236}">
                <a16:creationId xmlns:a16="http://schemas.microsoft.com/office/drawing/2014/main" id="{7ED7C5FC-4CDD-0581-864A-8B0C2CD85C27}"/>
              </a:ext>
            </a:extLst>
          </p:cNvPr>
          <p:cNvSpPr/>
          <p:nvPr/>
        </p:nvSpPr>
        <p:spPr>
          <a:xfrm rot="-5400000" flipH="1">
            <a:off x="-697776" y="1220591"/>
            <a:ext cx="4511643" cy="3132309"/>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26E98AF3-5131-432C-30EC-6708F1A5EA6A}"/>
              </a:ext>
            </a:extLst>
          </p:cNvPr>
          <p:cNvSpPr txBox="1"/>
          <p:nvPr/>
        </p:nvSpPr>
        <p:spPr>
          <a:xfrm>
            <a:off x="86946" y="706877"/>
            <a:ext cx="2940271" cy="3985706"/>
          </a:xfrm>
          <a:prstGeom prst="rect">
            <a:avLst/>
          </a:prstGeom>
          <a:noFill/>
        </p:spPr>
        <p:txBody>
          <a:bodyPr wrap="square" rtlCol="0">
            <a:spAutoFit/>
          </a:bodyPr>
          <a:lstStyle/>
          <a:p>
            <a:r>
              <a:rPr lang="en-US" sz="1150" dirty="0">
                <a:solidFill>
                  <a:schemeClr val="bg1"/>
                </a:solidFill>
              </a:rPr>
              <a:t>The main difference between the old racks and the new design (see drawing on the right) is the implementation of little changes which can increase the flexibility of the system and the comprehension of the separating phenomena.</a:t>
            </a:r>
          </a:p>
          <a:p>
            <a:endParaRPr lang="en-US" sz="1150" dirty="0">
              <a:solidFill>
                <a:schemeClr val="bg1"/>
              </a:solidFill>
            </a:endParaRPr>
          </a:p>
          <a:p>
            <a:r>
              <a:rPr lang="en-US" sz="1150" dirty="0">
                <a:solidFill>
                  <a:schemeClr val="bg1"/>
                </a:solidFill>
              </a:rPr>
              <a:t>- </a:t>
            </a:r>
            <a:r>
              <a:rPr lang="en-US" sz="1150" b="1" dirty="0">
                <a:solidFill>
                  <a:schemeClr val="bg1"/>
                </a:solidFill>
              </a:rPr>
              <a:t>Higher flexibility</a:t>
            </a:r>
            <a:r>
              <a:rPr lang="en-US" sz="1150" dirty="0">
                <a:solidFill>
                  <a:schemeClr val="bg1"/>
                </a:solidFill>
              </a:rPr>
              <a:t>? Yes, as the cooling system has been changed to have the chance to remove calories both in a series (as it happens now) and in parallel (see the light blue cooling lines)</a:t>
            </a:r>
          </a:p>
          <a:p>
            <a:endParaRPr lang="en-US" sz="1150" dirty="0">
              <a:solidFill>
                <a:schemeClr val="bg1"/>
              </a:solidFill>
            </a:endParaRPr>
          </a:p>
          <a:p>
            <a:r>
              <a:rPr lang="en-US" sz="1150" dirty="0">
                <a:solidFill>
                  <a:schemeClr val="bg1"/>
                </a:solidFill>
              </a:rPr>
              <a:t>- </a:t>
            </a:r>
            <a:r>
              <a:rPr lang="en-US" sz="1150" b="1" dirty="0">
                <a:solidFill>
                  <a:schemeClr val="bg1"/>
                </a:solidFill>
              </a:rPr>
              <a:t>Deeper Understanding</a:t>
            </a:r>
            <a:r>
              <a:rPr lang="en-US" sz="1150" dirty="0">
                <a:solidFill>
                  <a:schemeClr val="bg1"/>
                </a:solidFill>
              </a:rPr>
              <a:t>? Yes, we are facing some issues finding out if the sensors are correctly placed (sometimes also where… are placed). The new proposal will have at least twice as many temperature sensors to comprehend better the heat exchange phenomena and their influence on product purity</a:t>
            </a:r>
          </a:p>
          <a:p>
            <a:pPr marL="171450" indent="-171450">
              <a:buFontTx/>
              <a:buChar char="-"/>
            </a:pPr>
            <a:endParaRPr lang="en-US" sz="1150" dirty="0">
              <a:solidFill>
                <a:schemeClr val="bg1"/>
              </a:solidFill>
            </a:endParaRPr>
          </a:p>
        </p:txBody>
      </p:sp>
      <p:pic>
        <p:nvPicPr>
          <p:cNvPr id="6" name="Picture 5">
            <a:extLst>
              <a:ext uri="{FF2B5EF4-FFF2-40B4-BE49-F238E27FC236}">
                <a16:creationId xmlns:a16="http://schemas.microsoft.com/office/drawing/2014/main" id="{4A2D7651-8D3A-72AC-4638-E7E1E36E105C}"/>
              </a:ext>
            </a:extLst>
          </p:cNvPr>
          <p:cNvPicPr>
            <a:picLocks noChangeAspect="1"/>
          </p:cNvPicPr>
          <p:nvPr/>
        </p:nvPicPr>
        <p:blipFill>
          <a:blip r:embed="rId3"/>
          <a:srcRect l="1271" t="1636" r="9817" b="-1"/>
          <a:stretch/>
        </p:blipFill>
        <p:spPr>
          <a:xfrm>
            <a:off x="3219254" y="279533"/>
            <a:ext cx="5837799" cy="4648539"/>
          </a:xfrm>
          <a:prstGeom prst="rect">
            <a:avLst/>
          </a:prstGeom>
        </p:spPr>
      </p:pic>
    </p:spTree>
    <p:extLst>
      <p:ext uri="{BB962C8B-B14F-4D97-AF65-F5344CB8AC3E}">
        <p14:creationId xmlns:p14="http://schemas.microsoft.com/office/powerpoint/2010/main" val="3548033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4B915-948D-74F9-5F4B-2C0FC5DE9D22}"/>
              </a:ext>
            </a:extLst>
          </p:cNvPr>
          <p:cNvSpPr>
            <a:spLocks noGrp="1"/>
          </p:cNvSpPr>
          <p:nvPr>
            <p:ph type="ctrTitle"/>
          </p:nvPr>
        </p:nvSpPr>
        <p:spPr/>
        <p:txBody>
          <a:bodyPr/>
          <a:lstStyle/>
          <a:p>
            <a:endParaRPr lang="en-GB"/>
          </a:p>
        </p:txBody>
      </p:sp>
      <p:graphicFrame>
        <p:nvGraphicFramePr>
          <p:cNvPr id="3" name="Table 2">
            <a:extLst>
              <a:ext uri="{FF2B5EF4-FFF2-40B4-BE49-F238E27FC236}">
                <a16:creationId xmlns:a16="http://schemas.microsoft.com/office/drawing/2014/main" id="{398C5003-56F1-7A63-1347-E48AA8D69E79}"/>
              </a:ext>
            </a:extLst>
          </p:cNvPr>
          <p:cNvGraphicFramePr>
            <a:graphicFrameLocks noGrp="1"/>
          </p:cNvGraphicFramePr>
          <p:nvPr>
            <p:extLst>
              <p:ext uri="{D42A27DB-BD31-4B8C-83A1-F6EECF244321}">
                <p14:modId xmlns:p14="http://schemas.microsoft.com/office/powerpoint/2010/main" val="3906437759"/>
              </p:ext>
            </p:extLst>
          </p:nvPr>
        </p:nvGraphicFramePr>
        <p:xfrm>
          <a:off x="315913" y="649287"/>
          <a:ext cx="8511093" cy="4101578"/>
        </p:xfrm>
        <a:graphic>
          <a:graphicData uri="http://schemas.openxmlformats.org/drawingml/2006/table">
            <a:tbl>
              <a:tblPr>
                <a:tableStyleId>{54F3117A-1B02-4720-80E5-B0B65CFDC15A}</a:tableStyleId>
              </a:tblPr>
              <a:tblGrid>
                <a:gridCol w="474486">
                  <a:extLst>
                    <a:ext uri="{9D8B030D-6E8A-4147-A177-3AD203B41FA5}">
                      <a16:colId xmlns:a16="http://schemas.microsoft.com/office/drawing/2014/main" val="523134287"/>
                    </a:ext>
                  </a:extLst>
                </a:gridCol>
                <a:gridCol w="1255411">
                  <a:extLst>
                    <a:ext uri="{9D8B030D-6E8A-4147-A177-3AD203B41FA5}">
                      <a16:colId xmlns:a16="http://schemas.microsoft.com/office/drawing/2014/main" val="3978900197"/>
                    </a:ext>
                  </a:extLst>
                </a:gridCol>
                <a:gridCol w="1314722">
                  <a:extLst>
                    <a:ext uri="{9D8B030D-6E8A-4147-A177-3AD203B41FA5}">
                      <a16:colId xmlns:a16="http://schemas.microsoft.com/office/drawing/2014/main" val="2491566787"/>
                    </a:ext>
                  </a:extLst>
                </a:gridCol>
                <a:gridCol w="583222">
                  <a:extLst>
                    <a:ext uri="{9D8B030D-6E8A-4147-A177-3AD203B41FA5}">
                      <a16:colId xmlns:a16="http://schemas.microsoft.com/office/drawing/2014/main" val="2357380377"/>
                    </a:ext>
                  </a:extLst>
                </a:gridCol>
                <a:gridCol w="731499">
                  <a:extLst>
                    <a:ext uri="{9D8B030D-6E8A-4147-A177-3AD203B41FA5}">
                      <a16:colId xmlns:a16="http://schemas.microsoft.com/office/drawing/2014/main" val="1526100597"/>
                    </a:ext>
                  </a:extLst>
                </a:gridCol>
                <a:gridCol w="553567">
                  <a:extLst>
                    <a:ext uri="{9D8B030D-6E8A-4147-A177-3AD203B41FA5}">
                      <a16:colId xmlns:a16="http://schemas.microsoft.com/office/drawing/2014/main" val="1098323693"/>
                    </a:ext>
                  </a:extLst>
                </a:gridCol>
                <a:gridCol w="3598186">
                  <a:extLst>
                    <a:ext uri="{9D8B030D-6E8A-4147-A177-3AD203B41FA5}">
                      <a16:colId xmlns:a16="http://schemas.microsoft.com/office/drawing/2014/main" val="616598282"/>
                    </a:ext>
                  </a:extLst>
                </a:gridCol>
              </a:tblGrid>
              <a:tr h="300738">
                <a:tc>
                  <a:txBody>
                    <a:bodyPr/>
                    <a:lstStyle/>
                    <a:p>
                      <a:pPr algn="ctr" fontAlgn="ctr"/>
                      <a:r>
                        <a:rPr lang="en-GB" sz="900" u="none" strike="noStrike">
                          <a:effectLst/>
                        </a:rPr>
                        <a:t>TYPE</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SUPPLIER</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PRODUCT NAME</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PRICE X UNIT</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NUMBER OF UNITS</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 PRICE (CHF)</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NOTES</a:t>
                      </a:r>
                      <a:endParaRPr lang="en-GB" sz="900" b="1" i="0" u="none" strike="noStrike">
                        <a:solidFill>
                          <a:srgbClr val="000000"/>
                        </a:solidFill>
                        <a:effectLst/>
                        <a:latin typeface="Calibri" panose="020F0502020204030204" pitchFamily="34" charset="0"/>
                      </a:endParaRPr>
                    </a:p>
                  </a:txBody>
                  <a:tcPr marL="5931" marR="5931" marT="5931" marB="0" anchor="ctr"/>
                </a:tc>
                <a:extLst>
                  <a:ext uri="{0D108BD9-81ED-4DB2-BD59-A6C34878D82A}">
                    <a16:rowId xmlns:a16="http://schemas.microsoft.com/office/drawing/2014/main" val="1678354638"/>
                  </a:ext>
                </a:extLst>
              </a:tr>
              <a:tr h="151156">
                <a:tc>
                  <a:txBody>
                    <a:bodyPr/>
                    <a:lstStyle/>
                    <a:p>
                      <a:pPr algn="l" fontAlgn="b"/>
                      <a:r>
                        <a:rPr lang="en-GB" sz="900" u="none" strike="noStrike">
                          <a:effectLst/>
                        </a:rPr>
                        <a:t>HV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SS-42GS6MM-1466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1800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apparatuses separation and analysis points</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301003195"/>
                  </a:ext>
                </a:extLst>
              </a:tr>
              <a:tr h="151156">
                <a:tc>
                  <a:txBody>
                    <a:bodyPr/>
                    <a:lstStyle/>
                    <a:p>
                      <a:pPr algn="l" fontAlgn="b"/>
                      <a:r>
                        <a:rPr lang="en-GB" sz="900" u="none" strike="noStrike">
                          <a:effectLst/>
                        </a:rPr>
                        <a:t>FV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SS-1RS6MM-SC11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130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260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flow regulation bottom buffers</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382222471"/>
                  </a:ext>
                </a:extLst>
              </a:tr>
              <a:tr h="296046">
                <a:tc>
                  <a:txBody>
                    <a:bodyPr/>
                    <a:lstStyle/>
                    <a:p>
                      <a:pPr algn="l" fontAlgn="b"/>
                      <a:r>
                        <a:rPr lang="en-GB" sz="900" u="none" strike="noStrike">
                          <a:effectLst/>
                        </a:rPr>
                        <a:t>3WV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SS42GX6MM-1466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190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1140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cmp injection filter by-pass, cmp extraction filter by-pass, cooling series2parallel</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01161071"/>
                  </a:ext>
                </a:extLst>
              </a:tr>
              <a:tr h="151156">
                <a:tc>
                  <a:txBody>
                    <a:bodyPr/>
                    <a:lstStyle/>
                    <a:p>
                      <a:pPr algn="l" fontAlgn="b"/>
                      <a:r>
                        <a:rPr lang="en-GB" sz="900" u="none" strike="noStrike">
                          <a:effectLst/>
                        </a:rPr>
                        <a:t>PT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VEGABAR 29</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370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8</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2960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top buffers, bottom buffers, in-out cmp injection, in-out cmp extraction</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987736825"/>
                  </a:ext>
                </a:extLst>
              </a:tr>
              <a:tr h="296046">
                <a:tc>
                  <a:txBody>
                    <a:bodyPr/>
                    <a:lstStyle/>
                    <a:p>
                      <a:pPr algn="l" fontAlgn="b"/>
                      <a:r>
                        <a:rPr lang="en-GB" sz="900" u="none" strike="noStrike">
                          <a:effectLst/>
                        </a:rPr>
                        <a:t>TE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Radiospare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fr-FR" sz="900" u="none" strike="noStrike">
                          <a:effectLst/>
                        </a:rPr>
                        <a:t>CAPTEUR RTD PT100 RS PRO</a:t>
                      </a:r>
                      <a:endParaRPr lang="fr-FR"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25</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top buffers, bottom buffers, heating, cooling, heat ex, jackets</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44524894"/>
                  </a:ext>
                </a:extLst>
              </a:tr>
              <a:tr h="151156">
                <a:tc>
                  <a:txBody>
                    <a:bodyPr/>
                    <a:lstStyle/>
                    <a:p>
                      <a:pPr algn="l" fontAlgn="b"/>
                      <a:r>
                        <a:rPr lang="en-GB" sz="900" u="none" strike="noStrike">
                          <a:effectLst/>
                        </a:rPr>
                        <a:t>LSH</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VEGASWING 61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2600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level sensors buffers</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192029215"/>
                  </a:ext>
                </a:extLst>
              </a:tr>
              <a:tr h="151156">
                <a:tc>
                  <a:txBody>
                    <a:bodyPr/>
                    <a:lstStyle/>
                    <a:p>
                      <a:pPr algn="l" fontAlgn="b"/>
                      <a:r>
                        <a:rPr lang="en-GB" sz="900" u="none" strike="noStrike">
                          <a:effectLst/>
                        </a:rPr>
                        <a:t>DPT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VEGADIF 85</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1700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735221583"/>
                  </a:ext>
                </a:extLst>
              </a:tr>
              <a:tr h="151156">
                <a:tc>
                  <a:txBody>
                    <a:bodyPr/>
                    <a:lstStyle/>
                    <a:p>
                      <a:pPr algn="l" fontAlgn="b"/>
                      <a:r>
                        <a:rPr lang="en-GB" sz="900" u="none" strike="noStrike">
                          <a:effectLst/>
                        </a:rPr>
                        <a:t>HEATX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Fisher Kaelthe Klima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700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condenser</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135835659"/>
                  </a:ext>
                </a:extLst>
              </a:tr>
              <a:tr h="151156">
                <a:tc>
                  <a:txBody>
                    <a:bodyPr/>
                    <a:lstStyle/>
                    <a:p>
                      <a:pPr algn="l" fontAlgn="b"/>
                      <a:r>
                        <a:rPr lang="en-GB" sz="900" u="none" strike="noStrike">
                          <a:effectLst/>
                        </a:rPr>
                        <a:t>YV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SS-6BK-MM-1C</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input top columns and discharge bottom columns</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4182241824"/>
                  </a:ext>
                </a:extLst>
              </a:tr>
              <a:tr h="151156">
                <a:tc>
                  <a:txBody>
                    <a:bodyPr/>
                    <a:lstStyle/>
                    <a:p>
                      <a:pPr algn="l" fontAlgn="b"/>
                      <a:r>
                        <a:rPr lang="en-GB" sz="900" u="none" strike="noStrike">
                          <a:effectLst/>
                        </a:rPr>
                        <a:t>PICV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Tescom</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pressure regulation injection</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4141754272"/>
                  </a:ext>
                </a:extLst>
              </a:tr>
              <a:tr h="151156">
                <a:tc>
                  <a:txBody>
                    <a:bodyPr/>
                    <a:lstStyle/>
                    <a:p>
                      <a:pPr algn="l" fontAlgn="b"/>
                      <a:r>
                        <a:rPr lang="en-GB" sz="900" u="none" strike="noStrike">
                          <a:effectLst/>
                        </a:rPr>
                        <a:t>XMFC</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Bronkhorst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injection </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759492031"/>
                  </a:ext>
                </a:extLst>
              </a:tr>
              <a:tr h="151156">
                <a:tc>
                  <a:txBody>
                    <a:bodyPr/>
                    <a:lstStyle/>
                    <a:p>
                      <a:pPr algn="l" fontAlgn="b"/>
                      <a:r>
                        <a:rPr lang="en-GB" sz="900" u="none" strike="noStrike">
                          <a:effectLst/>
                        </a:rPr>
                        <a:t>PMP</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Interfluid/KNF</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extraction pump</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186214216"/>
                  </a:ext>
                </a:extLst>
              </a:tr>
              <a:tr h="151156">
                <a:tc>
                  <a:txBody>
                    <a:bodyPr/>
                    <a:lstStyle/>
                    <a:p>
                      <a:pPr algn="l" fontAlgn="b"/>
                      <a:r>
                        <a:rPr lang="en-GB" sz="900" u="none" strike="noStrike">
                          <a:effectLst/>
                        </a:rPr>
                        <a:t>XANA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Vaisala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dirty="0">
                          <a:effectLst/>
                        </a:rPr>
                        <a:t>DEPENDS</a:t>
                      </a:r>
                      <a:endParaRPr lang="en-GB" sz="900" b="0" i="0" u="none" strike="noStrike" dirty="0">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injection humidity sensor</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459014815"/>
                  </a:ext>
                </a:extLst>
              </a:tr>
              <a:tr h="151156">
                <a:tc>
                  <a:txBody>
                    <a:bodyPr/>
                    <a:lstStyle/>
                    <a:p>
                      <a:pPr algn="l" fontAlgn="b"/>
                      <a:r>
                        <a:rPr lang="en-GB" sz="900" u="none" strike="noStrike">
                          <a:effectLst/>
                        </a:rPr>
                        <a:t>CMP</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Haug</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injection compressor</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750026029"/>
                  </a:ext>
                </a:extLst>
              </a:tr>
              <a:tr h="151156">
                <a:tc>
                  <a:txBody>
                    <a:bodyPr/>
                    <a:lstStyle/>
                    <a:p>
                      <a:pPr algn="l" fontAlgn="b"/>
                      <a:r>
                        <a:rPr lang="en-GB" sz="900" u="none" strike="noStrike">
                          <a:effectLst/>
                        </a:rPr>
                        <a:t>PCV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Zimmerli</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condenser pressurer regulation</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452737196"/>
                  </a:ext>
                </a:extLst>
              </a:tr>
              <a:tr h="151156">
                <a:tc>
                  <a:txBody>
                    <a:bodyPr/>
                    <a:lstStyle/>
                    <a:p>
                      <a:pPr algn="l" fontAlgn="b"/>
                      <a:r>
                        <a:rPr lang="en-GB" sz="900" u="none" strike="noStrike">
                          <a:effectLst/>
                        </a:rPr>
                        <a:t>GF</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Donaldson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output injection pump, output extraction pump</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544121311"/>
                  </a:ext>
                </a:extLst>
              </a:tr>
              <a:tr h="296046">
                <a:tc>
                  <a:txBody>
                    <a:bodyPr/>
                    <a:lstStyle/>
                    <a:p>
                      <a:pPr algn="l" fontAlgn="b"/>
                      <a:r>
                        <a:rPr lang="en-GB" sz="900" u="none" strike="noStrike">
                          <a:effectLst/>
                        </a:rPr>
                        <a:t>PSV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Les Automatisme Appliques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pressure relief valve column head</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465541866"/>
                  </a:ext>
                </a:extLst>
              </a:tr>
              <a:tr h="151156">
                <a:tc>
                  <a:txBody>
                    <a:bodyPr/>
                    <a:lstStyle/>
                    <a:p>
                      <a:pPr algn="l" fontAlgn="b"/>
                      <a:r>
                        <a:rPr lang="en-GB" sz="900" u="none" strike="noStrike">
                          <a:effectLst/>
                        </a:rPr>
                        <a:t>CONN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Swagelock/Cern Store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70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7000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connectors (vebeo/swagelock/extras)</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842364110"/>
                  </a:ext>
                </a:extLst>
              </a:tr>
              <a:tr h="151156">
                <a:tc>
                  <a:txBody>
                    <a:bodyPr/>
                    <a:lstStyle/>
                    <a:p>
                      <a:pPr algn="l" fontAlgn="b"/>
                      <a:r>
                        <a:rPr lang="en-GB" sz="900" u="none" strike="noStrike">
                          <a:effectLst/>
                        </a:rPr>
                        <a:t>FE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Cern Store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Omron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exhaust and product line</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412901724"/>
                  </a:ext>
                </a:extLst>
              </a:tr>
              <a:tr h="151156">
                <a:tc>
                  <a:txBody>
                    <a:bodyPr/>
                    <a:lstStyle/>
                    <a:p>
                      <a:pPr algn="l" fontAlgn="b"/>
                      <a:r>
                        <a:rPr lang="en-GB" sz="900" u="none" strike="noStrike">
                          <a:effectLst/>
                        </a:rPr>
                        <a:t>FSU</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FSU for construction</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186507423"/>
                  </a:ext>
                </a:extLst>
              </a:tr>
              <a:tr h="191894">
                <a:tc>
                  <a:txBody>
                    <a:bodyPr/>
                    <a:lstStyle/>
                    <a:p>
                      <a:pPr algn="l" fontAlgn="b"/>
                      <a:r>
                        <a:rPr lang="en-GB" sz="900" u="none" strike="noStrike">
                          <a:effectLst/>
                        </a:rPr>
                        <a:t>EXTRA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Extra Material</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inox for welding</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987440212"/>
                  </a:ext>
                </a:extLst>
              </a:tr>
              <a:tr h="151156">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US" sz="900" b="1" i="0" u="none" strike="noStrike" dirty="0">
                          <a:solidFill>
                            <a:srgbClr val="000000"/>
                          </a:solidFill>
                          <a:effectLst/>
                          <a:latin typeface="Calibri" panose="020F0502020204030204" pitchFamily="34" charset="0"/>
                        </a:rPr>
                        <a:t>TOTAL</a:t>
                      </a:r>
                      <a:endParaRPr lang="en-GB" sz="900" b="0" i="0" u="none" strike="noStrike" dirty="0">
                        <a:solidFill>
                          <a:srgbClr val="000000"/>
                        </a:solidFill>
                        <a:effectLst/>
                        <a:latin typeface="Calibri" panose="020F0502020204030204" pitchFamily="34" charset="0"/>
                      </a:endParaRPr>
                    </a:p>
                  </a:txBody>
                  <a:tcPr marL="5931" marR="5931" marT="5931" marB="0" anchor="b"/>
                </a:tc>
                <a:tc>
                  <a:txBody>
                    <a:bodyPr/>
                    <a:lstStyle/>
                    <a:p>
                      <a:pPr algn="r" fontAlgn="b"/>
                      <a:r>
                        <a:rPr lang="en-GB" sz="900" b="1" u="none" strike="noStrike" dirty="0">
                          <a:effectLst/>
                        </a:rPr>
                        <a:t>61760</a:t>
                      </a:r>
                      <a:endParaRPr lang="en-GB" sz="900" b="1" i="0" u="none" strike="noStrike" dirty="0">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1" i="0" u="none" strike="noStrike" dirty="0">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724588092"/>
                  </a:ext>
                </a:extLst>
              </a:tr>
            </a:tbl>
          </a:graphicData>
        </a:graphic>
      </p:graphicFrame>
      <p:sp>
        <p:nvSpPr>
          <p:cNvPr id="7" name="TextBox 6">
            <a:extLst>
              <a:ext uri="{FF2B5EF4-FFF2-40B4-BE49-F238E27FC236}">
                <a16:creationId xmlns:a16="http://schemas.microsoft.com/office/drawing/2014/main" id="{5037FD63-4C49-2E5B-3296-38D9C2D3C073}"/>
              </a:ext>
            </a:extLst>
          </p:cNvPr>
          <p:cNvSpPr txBox="1"/>
          <p:nvPr/>
        </p:nvSpPr>
        <p:spPr>
          <a:xfrm>
            <a:off x="173665" y="233554"/>
            <a:ext cx="4572000" cy="307777"/>
          </a:xfrm>
          <a:prstGeom prst="rect">
            <a:avLst/>
          </a:prstGeom>
          <a:noFill/>
        </p:spPr>
        <p:txBody>
          <a:bodyPr wrap="square">
            <a:spAutoFit/>
          </a:bodyPr>
          <a:lstStyle/>
          <a:p>
            <a:r>
              <a:rPr lang="en" sz="1400" b="1" dirty="0">
                <a:solidFill>
                  <a:srgbClr val="556D96"/>
                </a:solidFill>
              </a:rPr>
              <a:t>Cost Estimation TBS</a:t>
            </a:r>
            <a:endParaRPr lang="en-GB" b="1" dirty="0"/>
          </a:p>
        </p:txBody>
      </p:sp>
    </p:spTree>
    <p:extLst>
      <p:ext uri="{BB962C8B-B14F-4D97-AF65-F5344CB8AC3E}">
        <p14:creationId xmlns:p14="http://schemas.microsoft.com/office/powerpoint/2010/main" val="2836140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257891-4FEF-2BD4-EC0A-82ABB331D296}"/>
              </a:ext>
            </a:extLst>
          </p:cNvPr>
          <p:cNvSpPr>
            <a:spLocks noGrp="1"/>
          </p:cNvSpPr>
          <p:nvPr>
            <p:ph type="ctrTitle"/>
          </p:nvPr>
        </p:nvSpPr>
        <p:spPr/>
        <p:txBody>
          <a:bodyPr/>
          <a:lstStyle/>
          <a:p>
            <a:endParaRPr lang="en-GB"/>
          </a:p>
        </p:txBody>
      </p:sp>
      <p:sp>
        <p:nvSpPr>
          <p:cNvPr id="7" name="TextBox 6">
            <a:extLst>
              <a:ext uri="{FF2B5EF4-FFF2-40B4-BE49-F238E27FC236}">
                <a16:creationId xmlns:a16="http://schemas.microsoft.com/office/drawing/2014/main" id="{5037FD63-4C49-2E5B-3296-38D9C2D3C073}"/>
              </a:ext>
            </a:extLst>
          </p:cNvPr>
          <p:cNvSpPr txBox="1"/>
          <p:nvPr/>
        </p:nvSpPr>
        <p:spPr>
          <a:xfrm>
            <a:off x="173665" y="233554"/>
            <a:ext cx="4572000" cy="307777"/>
          </a:xfrm>
          <a:prstGeom prst="rect">
            <a:avLst/>
          </a:prstGeom>
          <a:noFill/>
        </p:spPr>
        <p:txBody>
          <a:bodyPr wrap="square">
            <a:spAutoFit/>
          </a:bodyPr>
          <a:lstStyle/>
          <a:p>
            <a:r>
              <a:rPr lang="en" sz="1400" b="1" dirty="0">
                <a:solidFill>
                  <a:srgbClr val="556D96"/>
                </a:solidFill>
              </a:rPr>
              <a:t>Cost Estimation </a:t>
            </a:r>
            <a:r>
              <a:rPr lang="en" b="1" dirty="0">
                <a:solidFill>
                  <a:srgbClr val="556D96"/>
                </a:solidFill>
              </a:rPr>
              <a:t>DC</a:t>
            </a:r>
            <a:r>
              <a:rPr lang="en" sz="1400" b="1" dirty="0">
                <a:solidFill>
                  <a:srgbClr val="556D96"/>
                </a:solidFill>
              </a:rPr>
              <a:t>S</a:t>
            </a:r>
            <a:endParaRPr lang="en-GB" b="1" dirty="0"/>
          </a:p>
        </p:txBody>
      </p:sp>
      <p:graphicFrame>
        <p:nvGraphicFramePr>
          <p:cNvPr id="4" name="Table 3">
            <a:extLst>
              <a:ext uri="{FF2B5EF4-FFF2-40B4-BE49-F238E27FC236}">
                <a16:creationId xmlns:a16="http://schemas.microsoft.com/office/drawing/2014/main" id="{52078E5D-9718-55CA-DD62-2BEC9A0698B7}"/>
              </a:ext>
            </a:extLst>
          </p:cNvPr>
          <p:cNvGraphicFramePr>
            <a:graphicFrameLocks noGrp="1"/>
          </p:cNvGraphicFramePr>
          <p:nvPr>
            <p:extLst>
              <p:ext uri="{D42A27DB-BD31-4B8C-83A1-F6EECF244321}">
                <p14:modId xmlns:p14="http://schemas.microsoft.com/office/powerpoint/2010/main" val="2647129621"/>
              </p:ext>
            </p:extLst>
          </p:nvPr>
        </p:nvGraphicFramePr>
        <p:xfrm>
          <a:off x="311150" y="900113"/>
          <a:ext cx="8521701" cy="3810009"/>
        </p:xfrm>
        <a:graphic>
          <a:graphicData uri="http://schemas.openxmlformats.org/drawingml/2006/table">
            <a:tbl>
              <a:tblPr>
                <a:tableStyleId>{54F3117A-1B02-4720-80E5-B0B65CFDC15A}</a:tableStyleId>
              </a:tblPr>
              <a:tblGrid>
                <a:gridCol w="432391">
                  <a:extLst>
                    <a:ext uri="{9D8B030D-6E8A-4147-A177-3AD203B41FA5}">
                      <a16:colId xmlns:a16="http://schemas.microsoft.com/office/drawing/2014/main" val="1745291196"/>
                    </a:ext>
                  </a:extLst>
                </a:gridCol>
                <a:gridCol w="1144034">
                  <a:extLst>
                    <a:ext uri="{9D8B030D-6E8A-4147-A177-3AD203B41FA5}">
                      <a16:colId xmlns:a16="http://schemas.microsoft.com/office/drawing/2014/main" val="368206817"/>
                    </a:ext>
                  </a:extLst>
                </a:gridCol>
                <a:gridCol w="1198083">
                  <a:extLst>
                    <a:ext uri="{9D8B030D-6E8A-4147-A177-3AD203B41FA5}">
                      <a16:colId xmlns:a16="http://schemas.microsoft.com/office/drawing/2014/main" val="974522147"/>
                    </a:ext>
                  </a:extLst>
                </a:gridCol>
                <a:gridCol w="531480">
                  <a:extLst>
                    <a:ext uri="{9D8B030D-6E8A-4147-A177-3AD203B41FA5}">
                      <a16:colId xmlns:a16="http://schemas.microsoft.com/office/drawing/2014/main" val="92477184"/>
                    </a:ext>
                  </a:extLst>
                </a:gridCol>
                <a:gridCol w="666602">
                  <a:extLst>
                    <a:ext uri="{9D8B030D-6E8A-4147-A177-3AD203B41FA5}">
                      <a16:colId xmlns:a16="http://schemas.microsoft.com/office/drawing/2014/main" val="3819342246"/>
                    </a:ext>
                  </a:extLst>
                </a:gridCol>
                <a:gridCol w="504456">
                  <a:extLst>
                    <a:ext uri="{9D8B030D-6E8A-4147-A177-3AD203B41FA5}">
                      <a16:colId xmlns:a16="http://schemas.microsoft.com/office/drawing/2014/main" val="1071090700"/>
                    </a:ext>
                  </a:extLst>
                </a:gridCol>
                <a:gridCol w="4044655">
                  <a:extLst>
                    <a:ext uri="{9D8B030D-6E8A-4147-A177-3AD203B41FA5}">
                      <a16:colId xmlns:a16="http://schemas.microsoft.com/office/drawing/2014/main" val="3442189570"/>
                    </a:ext>
                  </a:extLst>
                </a:gridCol>
              </a:tblGrid>
              <a:tr h="295758">
                <a:tc>
                  <a:txBody>
                    <a:bodyPr/>
                    <a:lstStyle/>
                    <a:p>
                      <a:pPr algn="ctr" fontAlgn="ctr"/>
                      <a:r>
                        <a:rPr lang="en-GB" sz="800" u="none" strike="noStrike">
                          <a:effectLst/>
                        </a:rPr>
                        <a:t>TYPE</a:t>
                      </a:r>
                      <a:endParaRPr lang="en-GB" sz="800" b="1" i="0" u="none" strike="noStrike">
                        <a:solidFill>
                          <a:srgbClr val="000000"/>
                        </a:solidFill>
                        <a:effectLst/>
                        <a:latin typeface="Calibri" panose="020F0502020204030204" pitchFamily="34" charset="0"/>
                      </a:endParaRPr>
                    </a:p>
                  </a:txBody>
                  <a:tcPr marL="5405" marR="5405" marT="5405" marB="0" anchor="ctr"/>
                </a:tc>
                <a:tc>
                  <a:txBody>
                    <a:bodyPr/>
                    <a:lstStyle/>
                    <a:p>
                      <a:pPr algn="ctr" fontAlgn="ctr"/>
                      <a:r>
                        <a:rPr lang="en-GB" sz="800" u="none" strike="noStrike">
                          <a:effectLst/>
                        </a:rPr>
                        <a:t>SUPPLIER</a:t>
                      </a:r>
                      <a:endParaRPr lang="en-GB" sz="800" b="1" i="0" u="none" strike="noStrike">
                        <a:solidFill>
                          <a:srgbClr val="000000"/>
                        </a:solidFill>
                        <a:effectLst/>
                        <a:latin typeface="Calibri" panose="020F0502020204030204" pitchFamily="34" charset="0"/>
                      </a:endParaRPr>
                    </a:p>
                  </a:txBody>
                  <a:tcPr marL="5405" marR="5405" marT="5405" marB="0" anchor="ctr"/>
                </a:tc>
                <a:tc>
                  <a:txBody>
                    <a:bodyPr/>
                    <a:lstStyle/>
                    <a:p>
                      <a:pPr algn="ctr" fontAlgn="ctr"/>
                      <a:r>
                        <a:rPr lang="en-GB" sz="800" u="none" strike="noStrike">
                          <a:effectLst/>
                        </a:rPr>
                        <a:t>PRODUCT NAME</a:t>
                      </a:r>
                      <a:endParaRPr lang="en-GB" sz="800" b="1" i="0" u="none" strike="noStrike">
                        <a:solidFill>
                          <a:srgbClr val="000000"/>
                        </a:solidFill>
                        <a:effectLst/>
                        <a:latin typeface="Calibri" panose="020F0502020204030204" pitchFamily="34" charset="0"/>
                      </a:endParaRPr>
                    </a:p>
                  </a:txBody>
                  <a:tcPr marL="5405" marR="5405" marT="5405" marB="0" anchor="ctr"/>
                </a:tc>
                <a:tc>
                  <a:txBody>
                    <a:bodyPr/>
                    <a:lstStyle/>
                    <a:p>
                      <a:pPr algn="ctr" fontAlgn="ctr"/>
                      <a:r>
                        <a:rPr lang="en-GB" sz="800" u="none" strike="noStrike">
                          <a:effectLst/>
                        </a:rPr>
                        <a:t>PRICE X UNIT</a:t>
                      </a:r>
                      <a:endParaRPr lang="en-GB" sz="800" b="1" i="0" u="none" strike="noStrike">
                        <a:solidFill>
                          <a:srgbClr val="000000"/>
                        </a:solidFill>
                        <a:effectLst/>
                        <a:latin typeface="Calibri" panose="020F0502020204030204" pitchFamily="34" charset="0"/>
                      </a:endParaRPr>
                    </a:p>
                  </a:txBody>
                  <a:tcPr marL="5405" marR="5405" marT="5405" marB="0" anchor="ctr"/>
                </a:tc>
                <a:tc>
                  <a:txBody>
                    <a:bodyPr/>
                    <a:lstStyle/>
                    <a:p>
                      <a:pPr algn="ctr" fontAlgn="ctr"/>
                      <a:r>
                        <a:rPr lang="en-GB" sz="800" u="none" strike="noStrike">
                          <a:effectLst/>
                        </a:rPr>
                        <a:t>NUMBER OF UNITS</a:t>
                      </a:r>
                      <a:endParaRPr lang="en-GB" sz="800" b="1" i="0" u="none" strike="noStrike">
                        <a:solidFill>
                          <a:srgbClr val="000000"/>
                        </a:solidFill>
                        <a:effectLst/>
                        <a:latin typeface="Calibri" panose="020F0502020204030204" pitchFamily="34" charset="0"/>
                      </a:endParaRPr>
                    </a:p>
                  </a:txBody>
                  <a:tcPr marL="5405" marR="5405" marT="5405" marB="0" anchor="ctr"/>
                </a:tc>
                <a:tc>
                  <a:txBody>
                    <a:bodyPr/>
                    <a:lstStyle/>
                    <a:p>
                      <a:pPr algn="ctr" fontAlgn="ctr"/>
                      <a:r>
                        <a:rPr lang="en-GB" sz="800" u="none" strike="noStrike">
                          <a:effectLst/>
                        </a:rPr>
                        <a:t> PRICE (CHF)</a:t>
                      </a:r>
                      <a:endParaRPr lang="en-GB" sz="800" b="1" i="0" u="none" strike="noStrike">
                        <a:solidFill>
                          <a:srgbClr val="000000"/>
                        </a:solidFill>
                        <a:effectLst/>
                        <a:latin typeface="Calibri" panose="020F0502020204030204" pitchFamily="34" charset="0"/>
                      </a:endParaRPr>
                    </a:p>
                  </a:txBody>
                  <a:tcPr marL="5405" marR="5405" marT="5405" marB="0" anchor="ctr"/>
                </a:tc>
                <a:tc>
                  <a:txBody>
                    <a:bodyPr/>
                    <a:lstStyle/>
                    <a:p>
                      <a:pPr algn="ctr" fontAlgn="ctr"/>
                      <a:r>
                        <a:rPr lang="en-GB" sz="800" u="none" strike="noStrike">
                          <a:effectLst/>
                        </a:rPr>
                        <a:t>NOTES</a:t>
                      </a:r>
                      <a:endParaRPr lang="en-GB" sz="800" b="1" i="0" u="none" strike="noStrike">
                        <a:solidFill>
                          <a:srgbClr val="000000"/>
                        </a:solidFill>
                        <a:effectLst/>
                        <a:latin typeface="Calibri" panose="020F0502020204030204" pitchFamily="34" charset="0"/>
                      </a:endParaRPr>
                    </a:p>
                  </a:txBody>
                  <a:tcPr marL="5405" marR="5405" marT="5405" marB="0" anchor="ctr"/>
                </a:tc>
                <a:extLst>
                  <a:ext uri="{0D108BD9-81ED-4DB2-BD59-A6C34878D82A}">
                    <a16:rowId xmlns:a16="http://schemas.microsoft.com/office/drawing/2014/main" val="3443244909"/>
                  </a:ext>
                </a:extLst>
              </a:tr>
              <a:tr h="147879">
                <a:tc>
                  <a:txBody>
                    <a:bodyPr/>
                    <a:lstStyle/>
                    <a:p>
                      <a:pPr algn="l" fontAlgn="b"/>
                      <a:r>
                        <a:rPr lang="en-GB" sz="800" u="none" strike="noStrike">
                          <a:effectLst/>
                        </a:rPr>
                        <a:t>HV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Swagelock</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SS-42GS6MM-1466</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150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4500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apparatuses separation, analysis points, cooling circuits</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2334119324"/>
                  </a:ext>
                </a:extLst>
              </a:tr>
              <a:tr h="147879">
                <a:tc>
                  <a:txBody>
                    <a:bodyPr/>
                    <a:lstStyle/>
                    <a:p>
                      <a:pPr algn="l" fontAlgn="b"/>
                      <a:r>
                        <a:rPr lang="en-GB" sz="800" u="none" strike="noStrike">
                          <a:effectLst/>
                        </a:rPr>
                        <a:t>FV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Swagelock</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SS-1RS6MM-SC11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130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390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flow regulation of reflux, boilup, extraction pump</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407776846"/>
                  </a:ext>
                </a:extLst>
              </a:tr>
              <a:tr h="147879">
                <a:tc>
                  <a:txBody>
                    <a:bodyPr/>
                    <a:lstStyle/>
                    <a:p>
                      <a:pPr algn="l" fontAlgn="b"/>
                      <a:r>
                        <a:rPr lang="en-GB" sz="800" u="none" strike="noStrike">
                          <a:effectLst/>
                        </a:rPr>
                        <a:t>3WV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Swagelock</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SS42GX6MM-1466</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190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760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cmp injection filter by-pass, cmp extraction filter by-pass</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845548597"/>
                  </a:ext>
                </a:extLst>
              </a:tr>
              <a:tr h="284143">
                <a:tc>
                  <a:txBody>
                    <a:bodyPr/>
                    <a:lstStyle/>
                    <a:p>
                      <a:pPr algn="l" fontAlgn="b"/>
                      <a:r>
                        <a:rPr lang="en-GB" sz="800" u="none" strike="noStrike">
                          <a:effectLst/>
                        </a:rPr>
                        <a:t>PT</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Vega</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VEGABAR 29</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370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8</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2960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condenser, reboiler, column head, in-out cmp injection, in-out cmp extraction, equaliz. Pump buffer</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1883406952"/>
                  </a:ext>
                </a:extLst>
              </a:tr>
              <a:tr h="284143">
                <a:tc>
                  <a:txBody>
                    <a:bodyPr/>
                    <a:lstStyle/>
                    <a:p>
                      <a:pPr algn="l" fontAlgn="b"/>
                      <a:r>
                        <a:rPr lang="en-GB" sz="800" u="none" strike="noStrike">
                          <a:effectLst/>
                        </a:rPr>
                        <a:t>TE</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Radiospare</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fr-FR" sz="800" u="none" strike="noStrike">
                          <a:effectLst/>
                        </a:rPr>
                        <a:t>CAPTEUR RTD PT100 RS PRO</a:t>
                      </a:r>
                      <a:endParaRPr lang="fr-FR"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40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25</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condenser, reboiler, 6 in column, 2 in-out cmp injection, 2 in-out cmp extraction, heat ex, cooling circuit</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020591589"/>
                  </a:ext>
                </a:extLst>
              </a:tr>
              <a:tr h="147879">
                <a:tc>
                  <a:txBody>
                    <a:bodyPr/>
                    <a:lstStyle/>
                    <a:p>
                      <a:pPr algn="l" fontAlgn="b"/>
                      <a:r>
                        <a:rPr lang="en-GB" sz="800" u="none" strike="noStrike">
                          <a:effectLst/>
                        </a:rPr>
                        <a:t>LSH</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Vega</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VEGAFLEX 81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1900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3800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level sensor condenser and reboiler</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673311124"/>
                  </a:ext>
                </a:extLst>
              </a:tr>
              <a:tr h="147879">
                <a:tc>
                  <a:txBody>
                    <a:bodyPr/>
                    <a:lstStyle/>
                    <a:p>
                      <a:pPr algn="l" fontAlgn="b"/>
                      <a:r>
                        <a:rPr lang="en-GB" sz="800" u="none" strike="noStrike">
                          <a:effectLst/>
                        </a:rPr>
                        <a:t>HEATX</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Fisher Kaelthe Klima</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700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700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condenser</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2742560933"/>
                  </a:ext>
                </a:extLst>
              </a:tr>
              <a:tr h="147879">
                <a:tc>
                  <a:txBody>
                    <a:bodyPr/>
                    <a:lstStyle/>
                    <a:p>
                      <a:pPr algn="l" fontAlgn="b"/>
                      <a:r>
                        <a:rPr lang="en-GB" sz="800" u="none" strike="noStrike">
                          <a:effectLst/>
                        </a:rPr>
                        <a:t>YV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Swagelock</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SS-6BK-MM-1C</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350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700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flow regulation reflux, boilup</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807011778"/>
                  </a:ext>
                </a:extLst>
              </a:tr>
              <a:tr h="147879">
                <a:tc>
                  <a:txBody>
                    <a:bodyPr/>
                    <a:lstStyle/>
                    <a:p>
                      <a:pPr algn="l" fontAlgn="b"/>
                      <a:r>
                        <a:rPr lang="en-GB" sz="800" u="none" strike="noStrike">
                          <a:effectLst/>
                        </a:rPr>
                        <a:t>PICV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Tescom</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500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500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pressure regulation injection</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2554705307"/>
                  </a:ext>
                </a:extLst>
              </a:tr>
              <a:tr h="147879">
                <a:tc>
                  <a:txBody>
                    <a:bodyPr/>
                    <a:lstStyle/>
                    <a:p>
                      <a:pPr algn="l" fontAlgn="b"/>
                      <a:r>
                        <a:rPr lang="en-GB" sz="800" u="none" strike="noStrike">
                          <a:effectLst/>
                        </a:rPr>
                        <a:t>XMFC</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Bronkhorst</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injection </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1766100640"/>
                  </a:ext>
                </a:extLst>
              </a:tr>
              <a:tr h="147879">
                <a:tc>
                  <a:txBody>
                    <a:bodyPr/>
                    <a:lstStyle/>
                    <a:p>
                      <a:pPr algn="l" fontAlgn="b"/>
                      <a:r>
                        <a:rPr lang="en-GB" sz="800" u="none" strike="noStrike">
                          <a:effectLst/>
                        </a:rPr>
                        <a:t>PMP</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Interfluid/KNF</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extraction pump</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1405972730"/>
                  </a:ext>
                </a:extLst>
              </a:tr>
              <a:tr h="147879">
                <a:tc>
                  <a:txBody>
                    <a:bodyPr/>
                    <a:lstStyle/>
                    <a:p>
                      <a:pPr algn="l" fontAlgn="b"/>
                      <a:r>
                        <a:rPr lang="en-GB" sz="800" u="none" strike="noStrike">
                          <a:effectLst/>
                        </a:rPr>
                        <a:t>XANA</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Vaisala</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1500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1500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injection humidity sensor</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815956415"/>
                  </a:ext>
                </a:extLst>
              </a:tr>
              <a:tr h="147879">
                <a:tc>
                  <a:txBody>
                    <a:bodyPr/>
                    <a:lstStyle/>
                    <a:p>
                      <a:pPr algn="l" fontAlgn="b"/>
                      <a:r>
                        <a:rPr lang="en-GB" sz="800" u="none" strike="noStrike">
                          <a:effectLst/>
                        </a:rPr>
                        <a:t>CMP</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Haug</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10000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10000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injection compressor</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236851210"/>
                  </a:ext>
                </a:extLst>
              </a:tr>
              <a:tr h="147879">
                <a:tc>
                  <a:txBody>
                    <a:bodyPr/>
                    <a:lstStyle/>
                    <a:p>
                      <a:pPr algn="l" fontAlgn="b"/>
                      <a:r>
                        <a:rPr lang="en-GB" sz="800" u="none" strike="noStrike">
                          <a:effectLst/>
                        </a:rPr>
                        <a:t>PCV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Zimmerli</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condenser pressurer regulation</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1100300646"/>
                  </a:ext>
                </a:extLst>
              </a:tr>
              <a:tr h="147879">
                <a:tc>
                  <a:txBody>
                    <a:bodyPr/>
                    <a:lstStyle/>
                    <a:p>
                      <a:pPr algn="l" fontAlgn="b"/>
                      <a:r>
                        <a:rPr lang="en-GB" sz="800" u="none" strike="noStrike">
                          <a:effectLst/>
                        </a:rPr>
                        <a:t>GF</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Donaldson</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1500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3000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output injection pump, output extraction pump</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3336115686"/>
                  </a:ext>
                </a:extLst>
              </a:tr>
              <a:tr h="284143">
                <a:tc>
                  <a:txBody>
                    <a:bodyPr/>
                    <a:lstStyle/>
                    <a:p>
                      <a:pPr algn="l" fontAlgn="b"/>
                      <a:r>
                        <a:rPr lang="en-GB" sz="800" u="none" strike="noStrike">
                          <a:effectLst/>
                        </a:rPr>
                        <a:t>PSV</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Les Automatisme Appliques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400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400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pressure relief valve column head</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808362887"/>
                  </a:ext>
                </a:extLst>
              </a:tr>
              <a:tr h="147879">
                <a:tc>
                  <a:txBody>
                    <a:bodyPr/>
                    <a:lstStyle/>
                    <a:p>
                      <a:pPr algn="l" fontAlgn="b"/>
                      <a:r>
                        <a:rPr lang="en-GB" sz="800" u="none" strike="noStrike">
                          <a:effectLst/>
                        </a:rPr>
                        <a:t>CONN</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Swagelock/Cern Store</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70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7000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connectors (vebeo/swagelock/extras)</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1902089236"/>
                  </a:ext>
                </a:extLst>
              </a:tr>
              <a:tr h="147879">
                <a:tc>
                  <a:txBody>
                    <a:bodyPr/>
                    <a:lstStyle/>
                    <a:p>
                      <a:pPr algn="l" fontAlgn="b"/>
                      <a:r>
                        <a:rPr lang="en-GB" sz="800" u="none" strike="noStrike">
                          <a:effectLst/>
                        </a:rPr>
                        <a:t>FE</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Cern Store</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Omron</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400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exhaust and product line</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406754473"/>
                  </a:ext>
                </a:extLst>
              </a:tr>
              <a:tr h="147879">
                <a:tc>
                  <a:txBody>
                    <a:bodyPr/>
                    <a:lstStyle/>
                    <a:p>
                      <a:pPr algn="l" fontAlgn="b"/>
                      <a:r>
                        <a:rPr lang="en-GB" sz="800" u="none" strike="noStrike">
                          <a:effectLst/>
                        </a:rPr>
                        <a:t>EXTRA</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Extra Material</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DEPENDS</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5000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5000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inox for welding + packing material </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2481943090"/>
                  </a:ext>
                </a:extLst>
              </a:tr>
              <a:tr h="147879">
                <a:tc>
                  <a:txBody>
                    <a:bodyPr/>
                    <a:lstStyle/>
                    <a:p>
                      <a:pPr algn="l" fontAlgn="b"/>
                      <a:r>
                        <a:rPr lang="en-GB" sz="800" u="none" strike="noStrike">
                          <a:effectLst/>
                        </a:rPr>
                        <a:t>FSU</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X</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X</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50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a:effectLst/>
                        </a:rPr>
                        <a:t>250</a:t>
                      </a:r>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r" fontAlgn="b"/>
                      <a:r>
                        <a:rPr lang="en-GB" sz="800" u="none" strike="noStrike" dirty="0">
                          <a:effectLst/>
                        </a:rPr>
                        <a:t>12500</a:t>
                      </a:r>
                      <a:endParaRPr lang="en-GB" sz="800" b="0" i="0" u="none" strike="noStrike" dirty="0">
                        <a:solidFill>
                          <a:srgbClr val="000000"/>
                        </a:solidFill>
                        <a:effectLst/>
                        <a:latin typeface="Calibri" panose="020F0502020204030204" pitchFamily="34" charset="0"/>
                      </a:endParaRPr>
                    </a:p>
                  </a:txBody>
                  <a:tcPr marL="5405" marR="5405" marT="5405" marB="0" anchor="b"/>
                </a:tc>
                <a:tc>
                  <a:txBody>
                    <a:bodyPr/>
                    <a:lstStyle/>
                    <a:p>
                      <a:pPr algn="l" fontAlgn="b"/>
                      <a:r>
                        <a:rPr lang="en-GB" sz="800" u="none" strike="noStrike">
                          <a:effectLst/>
                        </a:rPr>
                        <a:t>FSU for construction</a:t>
                      </a:r>
                      <a:endParaRPr lang="en-GB" sz="800" b="0" i="0" u="none" strike="noStrike">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2602519566"/>
                  </a:ext>
                </a:extLst>
              </a:tr>
              <a:tr h="147879">
                <a:tc>
                  <a:txBody>
                    <a:bodyPr/>
                    <a:lstStyle/>
                    <a:p>
                      <a:pPr algn="l" fontAlgn="b"/>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5405" marR="5405" marT="5405" marB="0" anchor="b"/>
                </a:tc>
                <a:tc>
                  <a:txBody>
                    <a:bodyPr/>
                    <a:lstStyle/>
                    <a:p>
                      <a:pPr algn="l" fontAlgn="b"/>
                      <a:r>
                        <a:rPr lang="en-US" sz="800" b="1" i="0" u="none" strike="noStrike" dirty="0">
                          <a:solidFill>
                            <a:srgbClr val="000000"/>
                          </a:solidFill>
                          <a:effectLst/>
                          <a:latin typeface="Calibri" panose="020F0502020204030204" pitchFamily="34" charset="0"/>
                        </a:rPr>
                        <a:t>TOTAL</a:t>
                      </a:r>
                      <a:endParaRPr lang="en-GB" sz="800" b="0" i="0" u="none" strike="noStrike" dirty="0">
                        <a:solidFill>
                          <a:srgbClr val="000000"/>
                        </a:solidFill>
                        <a:effectLst/>
                        <a:latin typeface="Calibri" panose="020F0502020204030204" pitchFamily="34" charset="0"/>
                      </a:endParaRPr>
                    </a:p>
                  </a:txBody>
                  <a:tcPr marL="5405" marR="5405" marT="5405" marB="0" anchor="b"/>
                </a:tc>
                <a:tc>
                  <a:txBody>
                    <a:bodyPr/>
                    <a:lstStyle/>
                    <a:p>
                      <a:pPr algn="r" fontAlgn="b"/>
                      <a:r>
                        <a:rPr lang="en-GB" sz="800" b="1" u="none" strike="noStrike" dirty="0">
                          <a:effectLst/>
                        </a:rPr>
                        <a:t>63110</a:t>
                      </a:r>
                      <a:endParaRPr lang="en-GB" sz="800" b="1" i="0" u="none" strike="noStrike" dirty="0">
                        <a:solidFill>
                          <a:srgbClr val="000000"/>
                        </a:solidFill>
                        <a:effectLst/>
                        <a:latin typeface="Calibri" panose="020F0502020204030204" pitchFamily="34" charset="0"/>
                      </a:endParaRPr>
                    </a:p>
                  </a:txBody>
                  <a:tcPr marL="5405" marR="5405" marT="5405"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5405" marR="5405" marT="5405" marB="0" anchor="b"/>
                </a:tc>
                <a:extLst>
                  <a:ext uri="{0D108BD9-81ED-4DB2-BD59-A6C34878D82A}">
                    <a16:rowId xmlns:a16="http://schemas.microsoft.com/office/drawing/2014/main" val="693802548"/>
                  </a:ext>
                </a:extLst>
              </a:tr>
            </a:tbl>
          </a:graphicData>
        </a:graphic>
      </p:graphicFrame>
    </p:spTree>
    <p:extLst>
      <p:ext uri="{BB962C8B-B14F-4D97-AF65-F5344CB8AC3E}">
        <p14:creationId xmlns:p14="http://schemas.microsoft.com/office/powerpoint/2010/main" val="1848633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4B915-948D-74F9-5F4B-2C0FC5DE9D22}"/>
              </a:ext>
            </a:extLst>
          </p:cNvPr>
          <p:cNvSpPr>
            <a:spLocks noGrp="1"/>
          </p:cNvSpPr>
          <p:nvPr>
            <p:ph type="ctrTitle"/>
          </p:nvPr>
        </p:nvSpPr>
        <p:spPr/>
        <p:txBody>
          <a:bodyPr/>
          <a:lstStyle/>
          <a:p>
            <a:endParaRPr lang="en-GB"/>
          </a:p>
        </p:txBody>
      </p:sp>
      <p:sp>
        <p:nvSpPr>
          <p:cNvPr id="7" name="TextBox 6">
            <a:extLst>
              <a:ext uri="{FF2B5EF4-FFF2-40B4-BE49-F238E27FC236}">
                <a16:creationId xmlns:a16="http://schemas.microsoft.com/office/drawing/2014/main" id="{5037FD63-4C49-2E5B-3296-38D9C2D3C073}"/>
              </a:ext>
            </a:extLst>
          </p:cNvPr>
          <p:cNvSpPr txBox="1"/>
          <p:nvPr/>
        </p:nvSpPr>
        <p:spPr>
          <a:xfrm>
            <a:off x="173665" y="233554"/>
            <a:ext cx="4572000" cy="307777"/>
          </a:xfrm>
          <a:prstGeom prst="rect">
            <a:avLst/>
          </a:prstGeom>
          <a:noFill/>
        </p:spPr>
        <p:txBody>
          <a:bodyPr wrap="square">
            <a:spAutoFit/>
          </a:bodyPr>
          <a:lstStyle/>
          <a:p>
            <a:r>
              <a:rPr lang="en" sz="1400" b="1" dirty="0">
                <a:solidFill>
                  <a:srgbClr val="556D96"/>
                </a:solidFill>
              </a:rPr>
              <a:t>Cost Estimation DCBS</a:t>
            </a:r>
            <a:endParaRPr lang="en-GB" b="1" dirty="0"/>
          </a:p>
        </p:txBody>
      </p:sp>
      <p:graphicFrame>
        <p:nvGraphicFramePr>
          <p:cNvPr id="4" name="Table 3">
            <a:extLst>
              <a:ext uri="{FF2B5EF4-FFF2-40B4-BE49-F238E27FC236}">
                <a16:creationId xmlns:a16="http://schemas.microsoft.com/office/drawing/2014/main" id="{D3F82ADB-BDB4-41E3-F6E0-EFA3F4F1237F}"/>
              </a:ext>
            </a:extLst>
          </p:cNvPr>
          <p:cNvGraphicFramePr>
            <a:graphicFrameLocks noGrp="1"/>
          </p:cNvGraphicFramePr>
          <p:nvPr>
            <p:extLst>
              <p:ext uri="{D42A27DB-BD31-4B8C-83A1-F6EECF244321}">
                <p14:modId xmlns:p14="http://schemas.microsoft.com/office/powerpoint/2010/main" val="515015345"/>
              </p:ext>
            </p:extLst>
          </p:nvPr>
        </p:nvGraphicFramePr>
        <p:xfrm>
          <a:off x="309135" y="762001"/>
          <a:ext cx="6652774" cy="3893127"/>
        </p:xfrm>
        <a:graphic>
          <a:graphicData uri="http://schemas.openxmlformats.org/drawingml/2006/table">
            <a:tbl>
              <a:tblPr>
                <a:tableStyleId>{54F3117A-1B02-4720-80E5-B0B65CFDC15A}</a:tableStyleId>
              </a:tblPr>
              <a:tblGrid>
                <a:gridCol w="642521">
                  <a:extLst>
                    <a:ext uri="{9D8B030D-6E8A-4147-A177-3AD203B41FA5}">
                      <a16:colId xmlns:a16="http://schemas.microsoft.com/office/drawing/2014/main" val="1646654570"/>
                    </a:ext>
                  </a:extLst>
                </a:gridCol>
                <a:gridCol w="1700005">
                  <a:extLst>
                    <a:ext uri="{9D8B030D-6E8A-4147-A177-3AD203B41FA5}">
                      <a16:colId xmlns:a16="http://schemas.microsoft.com/office/drawing/2014/main" val="444668781"/>
                    </a:ext>
                  </a:extLst>
                </a:gridCol>
                <a:gridCol w="1780320">
                  <a:extLst>
                    <a:ext uri="{9D8B030D-6E8A-4147-A177-3AD203B41FA5}">
                      <a16:colId xmlns:a16="http://schemas.microsoft.com/office/drawing/2014/main" val="3659083999"/>
                    </a:ext>
                  </a:extLst>
                </a:gridCol>
                <a:gridCol w="789765">
                  <a:extLst>
                    <a:ext uri="{9D8B030D-6E8A-4147-A177-3AD203B41FA5}">
                      <a16:colId xmlns:a16="http://schemas.microsoft.com/office/drawing/2014/main" val="1115236666"/>
                    </a:ext>
                  </a:extLst>
                </a:gridCol>
                <a:gridCol w="990554">
                  <a:extLst>
                    <a:ext uri="{9D8B030D-6E8A-4147-A177-3AD203B41FA5}">
                      <a16:colId xmlns:a16="http://schemas.microsoft.com/office/drawing/2014/main" val="1609711251"/>
                    </a:ext>
                  </a:extLst>
                </a:gridCol>
                <a:gridCol w="749609">
                  <a:extLst>
                    <a:ext uri="{9D8B030D-6E8A-4147-A177-3AD203B41FA5}">
                      <a16:colId xmlns:a16="http://schemas.microsoft.com/office/drawing/2014/main" val="2385253222"/>
                    </a:ext>
                  </a:extLst>
                </a:gridCol>
              </a:tblGrid>
              <a:tr h="298985">
                <a:tc>
                  <a:txBody>
                    <a:bodyPr/>
                    <a:lstStyle/>
                    <a:p>
                      <a:pPr algn="ctr" fontAlgn="ctr"/>
                      <a:r>
                        <a:rPr lang="en-GB" sz="900" u="none" strike="noStrike">
                          <a:effectLst/>
                        </a:rPr>
                        <a:t>TYPE</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SUPPLIER</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PRODUCT NAME</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PRICE X UNIT</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NUMBER OF UNITS</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 PRICE (CHF)</a:t>
                      </a:r>
                      <a:endParaRPr lang="en-GB" sz="900" b="1" i="0" u="none" strike="noStrike">
                        <a:solidFill>
                          <a:srgbClr val="000000"/>
                        </a:solidFill>
                        <a:effectLst/>
                        <a:latin typeface="Calibri" panose="020F0502020204030204" pitchFamily="34" charset="0"/>
                      </a:endParaRPr>
                    </a:p>
                  </a:txBody>
                  <a:tcPr marL="5931" marR="5931" marT="5931" marB="0" anchor="ctr"/>
                </a:tc>
                <a:extLst>
                  <a:ext uri="{0D108BD9-81ED-4DB2-BD59-A6C34878D82A}">
                    <a16:rowId xmlns:a16="http://schemas.microsoft.com/office/drawing/2014/main" val="1846804373"/>
                  </a:ext>
                </a:extLst>
              </a:tr>
              <a:tr h="150275">
                <a:tc>
                  <a:txBody>
                    <a:bodyPr/>
                    <a:lstStyle/>
                    <a:p>
                      <a:pPr algn="l" fontAlgn="b"/>
                      <a:r>
                        <a:rPr lang="en-GB" sz="900" u="none" strike="noStrike">
                          <a:effectLst/>
                        </a:rPr>
                        <a:t>HV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SS-42GS6MM-1466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12215873"/>
                  </a:ext>
                </a:extLst>
              </a:tr>
              <a:tr h="150275">
                <a:tc>
                  <a:txBody>
                    <a:bodyPr/>
                    <a:lstStyle/>
                    <a:p>
                      <a:pPr algn="l" fontAlgn="b"/>
                      <a:r>
                        <a:rPr lang="en-GB" sz="900" u="none" strike="noStrike">
                          <a:effectLst/>
                        </a:rPr>
                        <a:t>FV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SS-1RS6MM-SC11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130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520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571570400"/>
                  </a:ext>
                </a:extLst>
              </a:tr>
              <a:tr h="150275">
                <a:tc>
                  <a:txBody>
                    <a:bodyPr/>
                    <a:lstStyle/>
                    <a:p>
                      <a:pPr algn="l" fontAlgn="b"/>
                      <a:r>
                        <a:rPr lang="en-GB" sz="900" u="none" strike="noStrike">
                          <a:effectLst/>
                        </a:rPr>
                        <a:t>3WV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SS42GX6MM-1466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190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8</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1520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200620670"/>
                  </a:ext>
                </a:extLst>
              </a:tr>
              <a:tr h="150275">
                <a:tc>
                  <a:txBody>
                    <a:bodyPr/>
                    <a:lstStyle/>
                    <a:p>
                      <a:pPr algn="l" fontAlgn="b"/>
                      <a:r>
                        <a:rPr lang="en-GB" sz="900" u="none" strike="noStrike">
                          <a:effectLst/>
                        </a:rPr>
                        <a:t>PT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VEGABAR 29</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370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4440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969793558"/>
                  </a:ext>
                </a:extLst>
              </a:tr>
              <a:tr h="294321">
                <a:tc>
                  <a:txBody>
                    <a:bodyPr/>
                    <a:lstStyle/>
                    <a:p>
                      <a:pPr algn="l" fontAlgn="b"/>
                      <a:r>
                        <a:rPr lang="en-GB" sz="900" u="none" strike="noStrike">
                          <a:effectLst/>
                        </a:rPr>
                        <a:t>TE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Radiospare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fr-FR" sz="900" u="none" strike="noStrike">
                          <a:effectLst/>
                        </a:rPr>
                        <a:t>CAPTEUR RTD PT100 RS PRO</a:t>
                      </a:r>
                      <a:endParaRPr lang="fr-FR"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35</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759066256"/>
                  </a:ext>
                </a:extLst>
              </a:tr>
              <a:tr h="150275">
                <a:tc>
                  <a:txBody>
                    <a:bodyPr/>
                    <a:lstStyle/>
                    <a:p>
                      <a:pPr algn="l" fontAlgn="b"/>
                      <a:r>
                        <a:rPr lang="en-GB" sz="900" u="none" strike="noStrike">
                          <a:effectLst/>
                        </a:rPr>
                        <a:t>LSH</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VEGASWING 61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1300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622267874"/>
                  </a:ext>
                </a:extLst>
              </a:tr>
              <a:tr h="150275">
                <a:tc>
                  <a:txBody>
                    <a:bodyPr/>
                    <a:lstStyle/>
                    <a:p>
                      <a:pPr algn="l" fontAlgn="b"/>
                      <a:r>
                        <a:rPr lang="en-GB" sz="900" u="none" strike="noStrike">
                          <a:effectLst/>
                        </a:rPr>
                        <a:t>LSH</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VEGAFLEX 81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1900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3800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327128691"/>
                  </a:ext>
                </a:extLst>
              </a:tr>
              <a:tr h="150275">
                <a:tc>
                  <a:txBody>
                    <a:bodyPr/>
                    <a:lstStyle/>
                    <a:p>
                      <a:pPr algn="l" fontAlgn="b"/>
                      <a:r>
                        <a:rPr lang="en-GB" sz="900" u="none" strike="noStrike">
                          <a:effectLst/>
                        </a:rPr>
                        <a:t>HEATX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Fisher Kaelthe Klima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700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448423194"/>
                  </a:ext>
                </a:extLst>
              </a:tr>
              <a:tr h="150275">
                <a:tc>
                  <a:txBody>
                    <a:bodyPr/>
                    <a:lstStyle/>
                    <a:p>
                      <a:pPr algn="l" fontAlgn="b"/>
                      <a:r>
                        <a:rPr lang="en-GB" sz="900" u="none" strike="noStrike">
                          <a:effectLst/>
                        </a:rPr>
                        <a:t>YV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SS-6BK-MM-1C</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876031591"/>
                  </a:ext>
                </a:extLst>
              </a:tr>
              <a:tr h="150275">
                <a:tc>
                  <a:txBody>
                    <a:bodyPr/>
                    <a:lstStyle/>
                    <a:p>
                      <a:pPr algn="l" fontAlgn="b"/>
                      <a:r>
                        <a:rPr lang="en-GB" sz="900" u="none" strike="noStrike">
                          <a:effectLst/>
                        </a:rPr>
                        <a:t>PICV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Tescom</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025197138"/>
                  </a:ext>
                </a:extLst>
              </a:tr>
              <a:tr h="150275">
                <a:tc>
                  <a:txBody>
                    <a:bodyPr/>
                    <a:lstStyle/>
                    <a:p>
                      <a:pPr algn="l" fontAlgn="b"/>
                      <a:r>
                        <a:rPr lang="en-GB" sz="900" u="none" strike="noStrike">
                          <a:effectLst/>
                        </a:rPr>
                        <a:t>XMFC</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Bronkhorst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252367894"/>
                  </a:ext>
                </a:extLst>
              </a:tr>
              <a:tr h="150275">
                <a:tc>
                  <a:txBody>
                    <a:bodyPr/>
                    <a:lstStyle/>
                    <a:p>
                      <a:pPr algn="l" fontAlgn="b"/>
                      <a:r>
                        <a:rPr lang="en-GB" sz="900" u="none" strike="noStrike">
                          <a:effectLst/>
                        </a:rPr>
                        <a:t>PMP</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Interfluid/KNF</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677508919"/>
                  </a:ext>
                </a:extLst>
              </a:tr>
              <a:tr h="150275">
                <a:tc>
                  <a:txBody>
                    <a:bodyPr/>
                    <a:lstStyle/>
                    <a:p>
                      <a:pPr algn="l" fontAlgn="b"/>
                      <a:r>
                        <a:rPr lang="en-GB" sz="900" u="none" strike="noStrike">
                          <a:effectLst/>
                        </a:rPr>
                        <a:t>XANA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Vaisala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931593368"/>
                  </a:ext>
                </a:extLst>
              </a:tr>
              <a:tr h="150275">
                <a:tc>
                  <a:txBody>
                    <a:bodyPr/>
                    <a:lstStyle/>
                    <a:p>
                      <a:pPr algn="l" fontAlgn="b"/>
                      <a:r>
                        <a:rPr lang="en-GB" sz="900" u="none" strike="noStrike">
                          <a:effectLst/>
                        </a:rPr>
                        <a:t>CMP</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Haug</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953104000"/>
                  </a:ext>
                </a:extLst>
              </a:tr>
              <a:tr h="150275">
                <a:tc>
                  <a:txBody>
                    <a:bodyPr/>
                    <a:lstStyle/>
                    <a:p>
                      <a:pPr algn="l" fontAlgn="b"/>
                      <a:r>
                        <a:rPr lang="en-GB" sz="900" u="none" strike="noStrike">
                          <a:effectLst/>
                        </a:rPr>
                        <a:t>PCV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Zimmerli</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178936270"/>
                  </a:ext>
                </a:extLst>
              </a:tr>
              <a:tr h="150275">
                <a:tc>
                  <a:txBody>
                    <a:bodyPr/>
                    <a:lstStyle/>
                    <a:p>
                      <a:pPr algn="l" fontAlgn="b"/>
                      <a:r>
                        <a:rPr lang="en-GB" sz="900" u="none" strike="noStrike">
                          <a:effectLst/>
                        </a:rPr>
                        <a:t>GF</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Donaldson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448265417"/>
                  </a:ext>
                </a:extLst>
              </a:tr>
              <a:tr h="294321">
                <a:tc>
                  <a:txBody>
                    <a:bodyPr/>
                    <a:lstStyle/>
                    <a:p>
                      <a:pPr algn="l" fontAlgn="b"/>
                      <a:r>
                        <a:rPr lang="en-GB" sz="900" u="none" strike="noStrike">
                          <a:effectLst/>
                        </a:rPr>
                        <a:t>PSV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Les Automatisme Appliques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800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93404033"/>
                  </a:ext>
                </a:extLst>
              </a:tr>
              <a:tr h="150275">
                <a:tc>
                  <a:txBody>
                    <a:bodyPr/>
                    <a:lstStyle/>
                    <a:p>
                      <a:pPr algn="l" fontAlgn="b"/>
                      <a:r>
                        <a:rPr lang="en-GB" sz="900" u="none" strike="noStrike">
                          <a:effectLst/>
                        </a:rPr>
                        <a:t>CONN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Swagelock/Cern Store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88.2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13230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620531678"/>
                  </a:ext>
                </a:extLst>
              </a:tr>
              <a:tr h="150275">
                <a:tc>
                  <a:txBody>
                    <a:bodyPr/>
                    <a:lstStyle/>
                    <a:p>
                      <a:pPr algn="l" fontAlgn="b"/>
                      <a:r>
                        <a:rPr lang="en-GB" sz="900" u="none" strike="noStrike">
                          <a:effectLst/>
                        </a:rPr>
                        <a:t>FE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Cern Store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Omron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496605272"/>
                  </a:ext>
                </a:extLst>
              </a:tr>
              <a:tr h="150275">
                <a:tc>
                  <a:txBody>
                    <a:bodyPr/>
                    <a:lstStyle/>
                    <a:p>
                      <a:pPr algn="l" fontAlgn="b"/>
                      <a:r>
                        <a:rPr lang="en-GB" sz="900" u="none" strike="noStrike">
                          <a:effectLst/>
                        </a:rPr>
                        <a:t>EXTRA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Extra Material</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1.8</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405072763"/>
                  </a:ext>
                </a:extLst>
              </a:tr>
              <a:tr h="150275">
                <a:tc>
                  <a:txBody>
                    <a:bodyPr/>
                    <a:lstStyle/>
                    <a:p>
                      <a:pPr algn="l" fontAlgn="b"/>
                      <a:r>
                        <a:rPr lang="en-GB" sz="900" u="none" strike="noStrike">
                          <a:effectLst/>
                        </a:rPr>
                        <a:t>FSU</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312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15600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755182331"/>
                  </a:ext>
                </a:extLst>
              </a:tr>
              <a:tr h="150275">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US" sz="900" b="1" i="0" u="none" strike="noStrike" dirty="0">
                          <a:solidFill>
                            <a:srgbClr val="000000"/>
                          </a:solidFill>
                          <a:effectLst/>
                          <a:latin typeface="Calibri" panose="020F0502020204030204" pitchFamily="34" charset="0"/>
                        </a:rPr>
                        <a:t>TOTAL</a:t>
                      </a:r>
                      <a:endParaRPr lang="en-GB" sz="900" b="0" i="0" u="none" strike="noStrike" dirty="0">
                        <a:solidFill>
                          <a:srgbClr val="000000"/>
                        </a:solidFill>
                        <a:effectLst/>
                        <a:latin typeface="Calibri" panose="020F0502020204030204" pitchFamily="34" charset="0"/>
                      </a:endParaRPr>
                    </a:p>
                  </a:txBody>
                  <a:tcPr marL="5931" marR="5931" marT="5931" marB="0" anchor="b"/>
                </a:tc>
                <a:tc>
                  <a:txBody>
                    <a:bodyPr/>
                    <a:lstStyle/>
                    <a:p>
                      <a:pPr algn="r" fontAlgn="b"/>
                      <a:r>
                        <a:rPr lang="en-GB" sz="900" b="1" u="none" strike="noStrike" dirty="0">
                          <a:effectLst/>
                        </a:rPr>
                        <a:t>81610</a:t>
                      </a:r>
                      <a:endParaRPr lang="en-GB" sz="900" b="1" i="0" u="none" strike="noStrike" dirty="0">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721033180"/>
                  </a:ext>
                </a:extLst>
              </a:tr>
            </a:tbl>
          </a:graphicData>
        </a:graphic>
      </p:graphicFrame>
    </p:spTree>
    <p:extLst>
      <p:ext uri="{BB962C8B-B14F-4D97-AF65-F5344CB8AC3E}">
        <p14:creationId xmlns:p14="http://schemas.microsoft.com/office/powerpoint/2010/main" val="3146645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068FFBA1-02D7-C60D-7ABA-3FBF9E9E6F4E}"/>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574152AD-A41E-DFBE-2CCD-187F486555CB}"/>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INDEX</a:t>
            </a:r>
            <a:br>
              <a:rPr lang="en" sz="2800" dirty="0">
                <a:solidFill>
                  <a:srgbClr val="556D96"/>
                </a:solidFill>
              </a:rPr>
            </a:br>
            <a:endParaRPr sz="2800" dirty="0">
              <a:solidFill>
                <a:srgbClr val="556D96"/>
              </a:solidFill>
            </a:endParaRPr>
          </a:p>
        </p:txBody>
      </p:sp>
      <p:sp>
        <p:nvSpPr>
          <p:cNvPr id="4" name="Google Shape;146;p28">
            <a:extLst>
              <a:ext uri="{FF2B5EF4-FFF2-40B4-BE49-F238E27FC236}">
                <a16:creationId xmlns:a16="http://schemas.microsoft.com/office/drawing/2014/main" id="{02B687CA-285B-72CC-2D2B-6C3DB828B137}"/>
              </a:ext>
            </a:extLst>
          </p:cNvPr>
          <p:cNvSpPr/>
          <p:nvPr/>
        </p:nvSpPr>
        <p:spPr>
          <a:xfrm rot="-5400000" flipH="1">
            <a:off x="1575084" y="-59155"/>
            <a:ext cx="2980630" cy="5975489"/>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it-IT" dirty="0"/>
          </a:p>
        </p:txBody>
      </p:sp>
      <p:sp>
        <p:nvSpPr>
          <p:cNvPr id="13" name="TextBox 12">
            <a:extLst>
              <a:ext uri="{FF2B5EF4-FFF2-40B4-BE49-F238E27FC236}">
                <a16:creationId xmlns:a16="http://schemas.microsoft.com/office/drawing/2014/main" id="{757CAE58-4E67-F208-DAEF-C8578750EF6E}"/>
              </a:ext>
            </a:extLst>
          </p:cNvPr>
          <p:cNvSpPr txBox="1"/>
          <p:nvPr/>
        </p:nvSpPr>
        <p:spPr>
          <a:xfrm>
            <a:off x="5275943" y="724595"/>
            <a:ext cx="3790406" cy="523220"/>
          </a:xfrm>
          <a:prstGeom prst="rect">
            <a:avLst/>
          </a:prstGeom>
          <a:noFill/>
        </p:spPr>
        <p:txBody>
          <a:bodyPr wrap="square" rtlCol="0">
            <a:spAutoFit/>
          </a:bodyPr>
          <a:lstStyle/>
          <a:p>
            <a:endParaRPr lang="en-US" b="1" dirty="0">
              <a:solidFill>
                <a:schemeClr val="bg1"/>
              </a:solidFill>
            </a:endParaRPr>
          </a:p>
          <a:p>
            <a:endParaRPr lang="en-US" b="1" dirty="0">
              <a:solidFill>
                <a:schemeClr val="bg1"/>
              </a:solidFill>
            </a:endParaRPr>
          </a:p>
        </p:txBody>
      </p:sp>
      <p:sp>
        <p:nvSpPr>
          <p:cNvPr id="6" name="TextBox 5">
            <a:extLst>
              <a:ext uri="{FF2B5EF4-FFF2-40B4-BE49-F238E27FC236}">
                <a16:creationId xmlns:a16="http://schemas.microsoft.com/office/drawing/2014/main" id="{92997BEA-A833-DD96-4516-3F67C6A51326}"/>
              </a:ext>
            </a:extLst>
          </p:cNvPr>
          <p:cNvSpPr txBox="1"/>
          <p:nvPr/>
        </p:nvSpPr>
        <p:spPr>
          <a:xfrm>
            <a:off x="282571" y="1792333"/>
            <a:ext cx="4718053" cy="2246769"/>
          </a:xfrm>
          <a:prstGeom prst="rect">
            <a:avLst/>
          </a:prstGeom>
          <a:noFill/>
        </p:spPr>
        <p:txBody>
          <a:bodyPr wrap="square">
            <a:spAutoFit/>
          </a:bodyPr>
          <a:lstStyle/>
          <a:p>
            <a:r>
              <a:rPr lang="en-US" sz="2000" b="1" dirty="0">
                <a:solidFill>
                  <a:schemeClr val="bg1"/>
                </a:solidFill>
              </a:rPr>
              <a:t>1. Recall of the simulation results</a:t>
            </a:r>
          </a:p>
          <a:p>
            <a:endParaRPr lang="en-US" sz="2000" b="1" dirty="0">
              <a:solidFill>
                <a:schemeClr val="bg1"/>
              </a:solidFill>
            </a:endParaRPr>
          </a:p>
          <a:p>
            <a:r>
              <a:rPr lang="en-US" sz="2000" b="1" dirty="0">
                <a:solidFill>
                  <a:schemeClr val="bg1"/>
                </a:solidFill>
              </a:rPr>
              <a:t>2. Project proposal (P&amp;ID, 3D Model)</a:t>
            </a:r>
          </a:p>
          <a:p>
            <a:endParaRPr lang="en-US" sz="2000" b="1" dirty="0">
              <a:solidFill>
                <a:schemeClr val="bg1"/>
              </a:solidFill>
            </a:endParaRPr>
          </a:p>
          <a:p>
            <a:r>
              <a:rPr lang="en-US" sz="2000" b="1" dirty="0">
                <a:solidFill>
                  <a:schemeClr val="bg1"/>
                </a:solidFill>
              </a:rPr>
              <a:t>3. Material list and cost estimation</a:t>
            </a:r>
          </a:p>
          <a:p>
            <a:endParaRPr lang="en-US" sz="2000" b="1" dirty="0">
              <a:solidFill>
                <a:schemeClr val="bg1"/>
              </a:solidFill>
            </a:endParaRPr>
          </a:p>
          <a:p>
            <a:r>
              <a:rPr lang="en-US" sz="2000" b="1" dirty="0">
                <a:solidFill>
                  <a:schemeClr val="bg1"/>
                </a:solidFill>
              </a:rPr>
              <a:t>4. Status Update </a:t>
            </a:r>
          </a:p>
        </p:txBody>
      </p:sp>
    </p:spTree>
    <p:extLst>
      <p:ext uri="{BB962C8B-B14F-4D97-AF65-F5344CB8AC3E}">
        <p14:creationId xmlns:p14="http://schemas.microsoft.com/office/powerpoint/2010/main" val="1831153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4B915-948D-74F9-5F4B-2C0FC5DE9D22}"/>
              </a:ext>
            </a:extLst>
          </p:cNvPr>
          <p:cNvSpPr>
            <a:spLocks noGrp="1"/>
          </p:cNvSpPr>
          <p:nvPr>
            <p:ph type="ctrTitle"/>
          </p:nvPr>
        </p:nvSpPr>
        <p:spPr/>
        <p:txBody>
          <a:bodyPr/>
          <a:lstStyle/>
          <a:p>
            <a:endParaRPr lang="en-GB" dirty="0"/>
          </a:p>
        </p:txBody>
      </p:sp>
      <p:sp>
        <p:nvSpPr>
          <p:cNvPr id="7" name="TextBox 6">
            <a:extLst>
              <a:ext uri="{FF2B5EF4-FFF2-40B4-BE49-F238E27FC236}">
                <a16:creationId xmlns:a16="http://schemas.microsoft.com/office/drawing/2014/main" id="{5037FD63-4C49-2E5B-3296-38D9C2D3C073}"/>
              </a:ext>
            </a:extLst>
          </p:cNvPr>
          <p:cNvSpPr txBox="1"/>
          <p:nvPr/>
        </p:nvSpPr>
        <p:spPr>
          <a:xfrm>
            <a:off x="173665" y="233554"/>
            <a:ext cx="4572000" cy="307777"/>
          </a:xfrm>
          <a:prstGeom prst="rect">
            <a:avLst/>
          </a:prstGeom>
          <a:noFill/>
        </p:spPr>
        <p:txBody>
          <a:bodyPr wrap="square">
            <a:spAutoFit/>
          </a:bodyPr>
          <a:lstStyle/>
          <a:p>
            <a:r>
              <a:rPr lang="en" sz="1400" b="1" dirty="0">
                <a:solidFill>
                  <a:srgbClr val="556D96"/>
                </a:solidFill>
              </a:rPr>
              <a:t>Cost Estimation DCTBS</a:t>
            </a:r>
            <a:endParaRPr lang="en-GB" b="1" dirty="0"/>
          </a:p>
        </p:txBody>
      </p:sp>
      <p:graphicFrame>
        <p:nvGraphicFramePr>
          <p:cNvPr id="4" name="Table 3">
            <a:extLst>
              <a:ext uri="{FF2B5EF4-FFF2-40B4-BE49-F238E27FC236}">
                <a16:creationId xmlns:a16="http://schemas.microsoft.com/office/drawing/2014/main" id="{EA47712A-EFBA-7242-8D55-26C7F29B4832}"/>
              </a:ext>
            </a:extLst>
          </p:cNvPr>
          <p:cNvGraphicFramePr>
            <a:graphicFrameLocks noGrp="1"/>
          </p:cNvGraphicFramePr>
          <p:nvPr>
            <p:extLst>
              <p:ext uri="{D42A27DB-BD31-4B8C-83A1-F6EECF244321}">
                <p14:modId xmlns:p14="http://schemas.microsoft.com/office/powerpoint/2010/main" val="2920112483"/>
              </p:ext>
            </p:extLst>
          </p:nvPr>
        </p:nvGraphicFramePr>
        <p:xfrm>
          <a:off x="311728" y="752186"/>
          <a:ext cx="6555661" cy="3992581"/>
        </p:xfrm>
        <a:graphic>
          <a:graphicData uri="http://schemas.openxmlformats.org/drawingml/2006/table">
            <a:tbl>
              <a:tblPr>
                <a:tableStyleId>{54F3117A-1B02-4720-80E5-B0B65CFDC15A}</a:tableStyleId>
              </a:tblPr>
              <a:tblGrid>
                <a:gridCol w="633142">
                  <a:extLst>
                    <a:ext uri="{9D8B030D-6E8A-4147-A177-3AD203B41FA5}">
                      <a16:colId xmlns:a16="http://schemas.microsoft.com/office/drawing/2014/main" val="315797092"/>
                    </a:ext>
                  </a:extLst>
                </a:gridCol>
                <a:gridCol w="1675189">
                  <a:extLst>
                    <a:ext uri="{9D8B030D-6E8A-4147-A177-3AD203B41FA5}">
                      <a16:colId xmlns:a16="http://schemas.microsoft.com/office/drawing/2014/main" val="1638682268"/>
                    </a:ext>
                  </a:extLst>
                </a:gridCol>
                <a:gridCol w="1754333">
                  <a:extLst>
                    <a:ext uri="{9D8B030D-6E8A-4147-A177-3AD203B41FA5}">
                      <a16:colId xmlns:a16="http://schemas.microsoft.com/office/drawing/2014/main" val="1952276430"/>
                    </a:ext>
                  </a:extLst>
                </a:gridCol>
                <a:gridCol w="778237">
                  <a:extLst>
                    <a:ext uri="{9D8B030D-6E8A-4147-A177-3AD203B41FA5}">
                      <a16:colId xmlns:a16="http://schemas.microsoft.com/office/drawing/2014/main" val="606887226"/>
                    </a:ext>
                  </a:extLst>
                </a:gridCol>
                <a:gridCol w="976094">
                  <a:extLst>
                    <a:ext uri="{9D8B030D-6E8A-4147-A177-3AD203B41FA5}">
                      <a16:colId xmlns:a16="http://schemas.microsoft.com/office/drawing/2014/main" val="1684315757"/>
                    </a:ext>
                  </a:extLst>
                </a:gridCol>
                <a:gridCol w="738666">
                  <a:extLst>
                    <a:ext uri="{9D8B030D-6E8A-4147-A177-3AD203B41FA5}">
                      <a16:colId xmlns:a16="http://schemas.microsoft.com/office/drawing/2014/main" val="1299118846"/>
                    </a:ext>
                  </a:extLst>
                </a:gridCol>
              </a:tblGrid>
              <a:tr h="306623">
                <a:tc>
                  <a:txBody>
                    <a:bodyPr/>
                    <a:lstStyle/>
                    <a:p>
                      <a:pPr algn="ctr" fontAlgn="ctr"/>
                      <a:r>
                        <a:rPr lang="en-GB" sz="900" u="none" strike="noStrike">
                          <a:effectLst/>
                        </a:rPr>
                        <a:t>TYPE</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SUPPLIER</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PRODUCT NAME</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PRICE X UNIT</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NUMBER OF UNITS</a:t>
                      </a:r>
                      <a:endParaRPr lang="en-GB" sz="900" b="1" i="0" u="none" strike="noStrike">
                        <a:solidFill>
                          <a:srgbClr val="000000"/>
                        </a:solidFill>
                        <a:effectLst/>
                        <a:latin typeface="Calibri" panose="020F0502020204030204" pitchFamily="34" charset="0"/>
                      </a:endParaRPr>
                    </a:p>
                  </a:txBody>
                  <a:tcPr marL="5931" marR="5931" marT="5931" marB="0" anchor="ctr"/>
                </a:tc>
                <a:tc>
                  <a:txBody>
                    <a:bodyPr/>
                    <a:lstStyle/>
                    <a:p>
                      <a:pPr algn="ctr" fontAlgn="ctr"/>
                      <a:r>
                        <a:rPr lang="en-GB" sz="900" u="none" strike="noStrike">
                          <a:effectLst/>
                        </a:rPr>
                        <a:t> PRICE (CHF)</a:t>
                      </a:r>
                      <a:endParaRPr lang="en-GB" sz="900" b="1" i="0" u="none" strike="noStrike">
                        <a:solidFill>
                          <a:srgbClr val="000000"/>
                        </a:solidFill>
                        <a:effectLst/>
                        <a:latin typeface="Calibri" panose="020F0502020204030204" pitchFamily="34" charset="0"/>
                      </a:endParaRPr>
                    </a:p>
                  </a:txBody>
                  <a:tcPr marL="5931" marR="5931" marT="5931" marB="0" anchor="ctr"/>
                </a:tc>
                <a:extLst>
                  <a:ext uri="{0D108BD9-81ED-4DB2-BD59-A6C34878D82A}">
                    <a16:rowId xmlns:a16="http://schemas.microsoft.com/office/drawing/2014/main" val="3079853484"/>
                  </a:ext>
                </a:extLst>
              </a:tr>
              <a:tr h="154114">
                <a:tc>
                  <a:txBody>
                    <a:bodyPr/>
                    <a:lstStyle/>
                    <a:p>
                      <a:pPr algn="l" fontAlgn="b"/>
                      <a:r>
                        <a:rPr lang="en-GB" sz="900" u="none" strike="noStrike">
                          <a:effectLst/>
                        </a:rPr>
                        <a:t>HV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SS-42GS6MM-1466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6300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782798525"/>
                  </a:ext>
                </a:extLst>
              </a:tr>
              <a:tr h="154114">
                <a:tc>
                  <a:txBody>
                    <a:bodyPr/>
                    <a:lstStyle/>
                    <a:p>
                      <a:pPr algn="l" fontAlgn="b"/>
                      <a:r>
                        <a:rPr lang="en-GB" sz="900" u="none" strike="noStrike">
                          <a:effectLst/>
                        </a:rPr>
                        <a:t>FV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SS-1RS6MM-SC11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130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650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443097757"/>
                  </a:ext>
                </a:extLst>
              </a:tr>
              <a:tr h="154114">
                <a:tc>
                  <a:txBody>
                    <a:bodyPr/>
                    <a:lstStyle/>
                    <a:p>
                      <a:pPr algn="l" fontAlgn="b"/>
                      <a:r>
                        <a:rPr lang="en-GB" sz="900" u="none" strike="noStrike">
                          <a:effectLst/>
                        </a:rPr>
                        <a:t>3WV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SS42GX6MM-1466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190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8</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1520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921528289"/>
                  </a:ext>
                </a:extLst>
              </a:tr>
              <a:tr h="154114">
                <a:tc>
                  <a:txBody>
                    <a:bodyPr/>
                    <a:lstStyle/>
                    <a:p>
                      <a:pPr algn="l" fontAlgn="b"/>
                      <a:r>
                        <a:rPr lang="en-GB" sz="900" u="none" strike="noStrike">
                          <a:effectLst/>
                        </a:rPr>
                        <a:t>PT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VEGABAR 29</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370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5180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213698278"/>
                  </a:ext>
                </a:extLst>
              </a:tr>
              <a:tr h="301839">
                <a:tc>
                  <a:txBody>
                    <a:bodyPr/>
                    <a:lstStyle/>
                    <a:p>
                      <a:pPr algn="l" fontAlgn="b"/>
                      <a:r>
                        <a:rPr lang="en-GB" sz="900" u="none" strike="noStrike">
                          <a:effectLst/>
                        </a:rPr>
                        <a:t>TE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Radiospare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fr-FR" sz="900" u="none" strike="noStrike">
                          <a:effectLst/>
                        </a:rPr>
                        <a:t>CAPTEUR RTD PT100 RS PRO</a:t>
                      </a:r>
                      <a:endParaRPr lang="fr-FR"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dirty="0">
                          <a:effectLst/>
                        </a:rPr>
                        <a:t>1600</a:t>
                      </a:r>
                      <a:endParaRPr lang="en-GB" sz="900" b="0" i="0" u="none" strike="noStrike" dirty="0">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525684524"/>
                  </a:ext>
                </a:extLst>
              </a:tr>
              <a:tr h="154114">
                <a:tc>
                  <a:txBody>
                    <a:bodyPr/>
                    <a:lstStyle/>
                    <a:p>
                      <a:pPr algn="l" fontAlgn="b"/>
                      <a:r>
                        <a:rPr lang="en-GB" sz="900" u="none" strike="noStrike">
                          <a:effectLst/>
                        </a:rPr>
                        <a:t>LSH</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VEGASWING 61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2600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896259366"/>
                  </a:ext>
                </a:extLst>
              </a:tr>
              <a:tr h="154114">
                <a:tc>
                  <a:txBody>
                    <a:bodyPr/>
                    <a:lstStyle/>
                    <a:p>
                      <a:pPr algn="l" fontAlgn="b"/>
                      <a:r>
                        <a:rPr lang="en-GB" sz="900" u="none" strike="noStrike">
                          <a:effectLst/>
                        </a:rPr>
                        <a:t>LSH</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VEGAFLEX 81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1900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3800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857146503"/>
                  </a:ext>
                </a:extLst>
              </a:tr>
              <a:tr h="154114">
                <a:tc>
                  <a:txBody>
                    <a:bodyPr/>
                    <a:lstStyle/>
                    <a:p>
                      <a:pPr algn="l" fontAlgn="b"/>
                      <a:r>
                        <a:rPr lang="en-GB" sz="900" u="none" strike="noStrike">
                          <a:effectLst/>
                        </a:rPr>
                        <a:t>HEATX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Fisher Kaelthe Klima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700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365716251"/>
                  </a:ext>
                </a:extLst>
              </a:tr>
              <a:tr h="154114">
                <a:tc>
                  <a:txBody>
                    <a:bodyPr/>
                    <a:lstStyle/>
                    <a:p>
                      <a:pPr algn="l" fontAlgn="b"/>
                      <a:r>
                        <a:rPr lang="en-GB" sz="900" u="none" strike="noStrike">
                          <a:effectLst/>
                        </a:rPr>
                        <a:t>YV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dirty="0">
                          <a:effectLst/>
                        </a:rPr>
                        <a:t>SS-6BK-MM-1C</a:t>
                      </a:r>
                      <a:endParaRPr lang="en-GB" sz="900" b="0" i="0" u="none" strike="noStrike" dirty="0">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2100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174103770"/>
                  </a:ext>
                </a:extLst>
              </a:tr>
              <a:tr h="154114">
                <a:tc>
                  <a:txBody>
                    <a:bodyPr/>
                    <a:lstStyle/>
                    <a:p>
                      <a:pPr algn="l" fontAlgn="b"/>
                      <a:r>
                        <a:rPr lang="en-GB" sz="900" u="none" strike="noStrike">
                          <a:effectLst/>
                        </a:rPr>
                        <a:t>PICV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Tescom</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645348415"/>
                  </a:ext>
                </a:extLst>
              </a:tr>
              <a:tr h="154114">
                <a:tc>
                  <a:txBody>
                    <a:bodyPr/>
                    <a:lstStyle/>
                    <a:p>
                      <a:pPr algn="l" fontAlgn="b"/>
                      <a:r>
                        <a:rPr lang="en-GB" sz="900" u="none" strike="noStrike">
                          <a:effectLst/>
                        </a:rPr>
                        <a:t>XMFC</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Bronkhorst</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035493691"/>
                  </a:ext>
                </a:extLst>
              </a:tr>
              <a:tr h="154114">
                <a:tc>
                  <a:txBody>
                    <a:bodyPr/>
                    <a:lstStyle/>
                    <a:p>
                      <a:pPr algn="l" fontAlgn="b"/>
                      <a:r>
                        <a:rPr lang="en-GB" sz="900" u="none" strike="noStrike">
                          <a:effectLst/>
                        </a:rPr>
                        <a:t>PMP</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Interfluid/KNF</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522103295"/>
                  </a:ext>
                </a:extLst>
              </a:tr>
              <a:tr h="154114">
                <a:tc>
                  <a:txBody>
                    <a:bodyPr/>
                    <a:lstStyle/>
                    <a:p>
                      <a:pPr algn="l" fontAlgn="b"/>
                      <a:r>
                        <a:rPr lang="en-GB" sz="900" u="none" strike="noStrike">
                          <a:effectLst/>
                        </a:rPr>
                        <a:t>XANA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Vaisala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4184107323"/>
                  </a:ext>
                </a:extLst>
              </a:tr>
              <a:tr h="154114">
                <a:tc>
                  <a:txBody>
                    <a:bodyPr/>
                    <a:lstStyle/>
                    <a:p>
                      <a:pPr algn="l" fontAlgn="b"/>
                      <a:r>
                        <a:rPr lang="en-GB" sz="900" u="none" strike="noStrike">
                          <a:effectLst/>
                        </a:rPr>
                        <a:t>CMP</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Haug</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10000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4133134520"/>
                  </a:ext>
                </a:extLst>
              </a:tr>
              <a:tr h="154114">
                <a:tc>
                  <a:txBody>
                    <a:bodyPr/>
                    <a:lstStyle/>
                    <a:p>
                      <a:pPr algn="l" fontAlgn="b"/>
                      <a:r>
                        <a:rPr lang="en-GB" sz="900" u="none" strike="noStrike">
                          <a:effectLst/>
                        </a:rPr>
                        <a:t>PCV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Zimmerli</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4172560732"/>
                  </a:ext>
                </a:extLst>
              </a:tr>
              <a:tr h="154114">
                <a:tc>
                  <a:txBody>
                    <a:bodyPr/>
                    <a:lstStyle/>
                    <a:p>
                      <a:pPr algn="l" fontAlgn="b"/>
                      <a:r>
                        <a:rPr lang="en-GB" sz="900" u="none" strike="noStrike">
                          <a:effectLst/>
                        </a:rPr>
                        <a:t>GF</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Donaldson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286566975"/>
                  </a:ext>
                </a:extLst>
              </a:tr>
              <a:tr h="301839">
                <a:tc>
                  <a:txBody>
                    <a:bodyPr/>
                    <a:lstStyle/>
                    <a:p>
                      <a:pPr algn="l" fontAlgn="b"/>
                      <a:r>
                        <a:rPr lang="en-GB" sz="900" u="none" strike="noStrike">
                          <a:effectLst/>
                        </a:rPr>
                        <a:t>PSV</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Les Automatisme Appliques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800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3897273176"/>
                  </a:ext>
                </a:extLst>
              </a:tr>
              <a:tr h="154114">
                <a:tc>
                  <a:txBody>
                    <a:bodyPr/>
                    <a:lstStyle/>
                    <a:p>
                      <a:pPr algn="l" fontAlgn="b"/>
                      <a:r>
                        <a:rPr lang="en-GB" sz="900" u="none" strike="noStrike">
                          <a:effectLst/>
                        </a:rPr>
                        <a:t>CONN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Swagelock/Cern Store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98</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14700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945907600"/>
                  </a:ext>
                </a:extLst>
              </a:tr>
              <a:tr h="154114">
                <a:tc>
                  <a:txBody>
                    <a:bodyPr/>
                    <a:lstStyle/>
                    <a:p>
                      <a:pPr algn="l" fontAlgn="b"/>
                      <a:r>
                        <a:rPr lang="en-GB" sz="900" u="none" strike="noStrike">
                          <a:effectLst/>
                        </a:rPr>
                        <a:t>FE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Cern Store</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Omron</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400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636441557"/>
                  </a:ext>
                </a:extLst>
              </a:tr>
              <a:tr h="154114">
                <a:tc>
                  <a:txBody>
                    <a:bodyPr/>
                    <a:lstStyle/>
                    <a:p>
                      <a:pPr algn="l" fontAlgn="b"/>
                      <a:r>
                        <a:rPr lang="en-GB" sz="900" u="none" strike="noStrike">
                          <a:effectLst/>
                        </a:rPr>
                        <a:t>EXTRA</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Extra Material</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DEPENDS</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3000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2</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6000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29585204"/>
                  </a:ext>
                </a:extLst>
              </a:tr>
              <a:tr h="154114">
                <a:tc>
                  <a:txBody>
                    <a:bodyPr/>
                    <a:lstStyle/>
                    <a:p>
                      <a:pPr algn="l" fontAlgn="b"/>
                      <a:r>
                        <a:rPr lang="en-GB" sz="900" u="none" strike="noStrike">
                          <a:effectLst/>
                        </a:rPr>
                        <a:t>FSU</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GB" sz="900" u="none" strike="noStrike">
                          <a:effectLst/>
                        </a:rPr>
                        <a:t>X</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50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360</a:t>
                      </a:r>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r" fontAlgn="b"/>
                      <a:r>
                        <a:rPr lang="en-GB" sz="900" u="none" strike="noStrike">
                          <a:effectLst/>
                        </a:rPr>
                        <a:t>18000</a:t>
                      </a:r>
                      <a:endParaRPr lang="en-GB" sz="900" b="0" i="0" u="none" strike="noStrike">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2313359428"/>
                  </a:ext>
                </a:extLst>
              </a:tr>
              <a:tr h="154114">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endParaRPr lang="en-GB" sz="900" b="0" i="0" u="none" strike="noStrike">
                        <a:solidFill>
                          <a:srgbClr val="000000"/>
                        </a:solidFill>
                        <a:effectLst/>
                        <a:latin typeface="Calibri" panose="020F0502020204030204" pitchFamily="34" charset="0"/>
                      </a:endParaRPr>
                    </a:p>
                  </a:txBody>
                  <a:tcPr marL="5931" marR="5931" marT="5931" marB="0" anchor="b"/>
                </a:tc>
                <a:tc>
                  <a:txBody>
                    <a:bodyPr/>
                    <a:lstStyle/>
                    <a:p>
                      <a:pPr algn="l" fontAlgn="b"/>
                      <a:r>
                        <a:rPr lang="en-US" sz="900" b="1" i="0" u="none" strike="noStrike" dirty="0">
                          <a:solidFill>
                            <a:srgbClr val="000000"/>
                          </a:solidFill>
                          <a:effectLst/>
                          <a:latin typeface="Calibri" panose="020F0502020204030204" pitchFamily="34" charset="0"/>
                        </a:rPr>
                        <a:t>TOTAL</a:t>
                      </a:r>
                      <a:endParaRPr lang="en-GB" sz="900" b="1" i="0" u="none" strike="noStrike" dirty="0">
                        <a:solidFill>
                          <a:srgbClr val="000000"/>
                        </a:solidFill>
                        <a:effectLst/>
                        <a:latin typeface="Calibri" panose="020F0502020204030204" pitchFamily="34" charset="0"/>
                      </a:endParaRPr>
                    </a:p>
                  </a:txBody>
                  <a:tcPr marL="5931" marR="5931" marT="5931" marB="0" anchor="b"/>
                </a:tc>
                <a:tc>
                  <a:txBody>
                    <a:bodyPr/>
                    <a:lstStyle/>
                    <a:p>
                      <a:pPr algn="r" fontAlgn="b"/>
                      <a:r>
                        <a:rPr lang="en-GB" sz="900" b="1" u="none" strike="noStrike" dirty="0">
                          <a:effectLst/>
                        </a:rPr>
                        <a:t>92050</a:t>
                      </a:r>
                      <a:endParaRPr lang="en-GB" sz="900" b="1" i="0" u="none" strike="noStrike" dirty="0">
                        <a:solidFill>
                          <a:srgbClr val="000000"/>
                        </a:solidFill>
                        <a:effectLst/>
                        <a:latin typeface="Calibri" panose="020F0502020204030204" pitchFamily="34" charset="0"/>
                      </a:endParaRPr>
                    </a:p>
                  </a:txBody>
                  <a:tcPr marL="5931" marR="5931" marT="5931" marB="0" anchor="b"/>
                </a:tc>
                <a:extLst>
                  <a:ext uri="{0D108BD9-81ED-4DB2-BD59-A6C34878D82A}">
                    <a16:rowId xmlns:a16="http://schemas.microsoft.com/office/drawing/2014/main" val="164416632"/>
                  </a:ext>
                </a:extLst>
              </a:tr>
            </a:tbl>
          </a:graphicData>
        </a:graphic>
      </p:graphicFrame>
    </p:spTree>
    <p:extLst>
      <p:ext uri="{BB962C8B-B14F-4D97-AF65-F5344CB8AC3E}">
        <p14:creationId xmlns:p14="http://schemas.microsoft.com/office/powerpoint/2010/main" val="3447299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324">
          <a:extLst>
            <a:ext uri="{FF2B5EF4-FFF2-40B4-BE49-F238E27FC236}">
              <a16:creationId xmlns:a16="http://schemas.microsoft.com/office/drawing/2014/main" id="{A2FBCACD-2460-FC71-84E4-8DCBE18D1D02}"/>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27737F14-5D20-69DB-533A-E090E25C40E3}"/>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latin typeface="+mj-lt"/>
              </a:rPr>
              <a:t>SINGLE BUFFER WITH SPLIT FRACTION</a:t>
            </a:r>
            <a:endParaRPr sz="2800" dirty="0">
              <a:solidFill>
                <a:srgbClr val="556D96"/>
              </a:solidFill>
              <a:latin typeface="+mj-lt"/>
            </a:endParaRPr>
          </a:p>
        </p:txBody>
      </p:sp>
      <p:sp>
        <p:nvSpPr>
          <p:cNvPr id="4" name="Google Shape;146;p28">
            <a:extLst>
              <a:ext uri="{FF2B5EF4-FFF2-40B4-BE49-F238E27FC236}">
                <a16:creationId xmlns:a16="http://schemas.microsoft.com/office/drawing/2014/main" id="{0E2FFAF9-9D9E-AD3F-65D1-7790AC244B07}"/>
              </a:ext>
            </a:extLst>
          </p:cNvPr>
          <p:cNvSpPr/>
          <p:nvPr/>
        </p:nvSpPr>
        <p:spPr>
          <a:xfrm rot="-5400000" flipH="1">
            <a:off x="4882196" y="794249"/>
            <a:ext cx="4331161" cy="4037148"/>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978ADC22-D15C-791D-11D8-7FCC0D7FB07E}"/>
              </a:ext>
            </a:extLst>
          </p:cNvPr>
          <p:cNvSpPr txBox="1"/>
          <p:nvPr/>
        </p:nvSpPr>
        <p:spPr>
          <a:xfrm>
            <a:off x="5275943" y="724595"/>
            <a:ext cx="3790406" cy="4185761"/>
          </a:xfrm>
          <a:prstGeom prst="rect">
            <a:avLst/>
          </a:prstGeom>
          <a:noFill/>
        </p:spPr>
        <p:txBody>
          <a:bodyPr wrap="square" rtlCol="0">
            <a:spAutoFit/>
          </a:bodyPr>
          <a:lstStyle/>
          <a:p>
            <a:r>
              <a:rPr lang="it-IT" sz="1400" b="1" dirty="0">
                <a:solidFill>
                  <a:schemeClr val="tx2"/>
                </a:solidFill>
              </a:rPr>
              <a:t>- Temperature of the Buffer </a:t>
            </a:r>
            <a:r>
              <a:rPr lang="it-IT" sz="1400" dirty="0">
                <a:solidFill>
                  <a:schemeClr val="tx2"/>
                </a:solidFill>
              </a:rPr>
              <a:t>: -32 °C </a:t>
            </a:r>
          </a:p>
          <a:p>
            <a:r>
              <a:rPr lang="it-IT" b="1" dirty="0">
                <a:solidFill>
                  <a:schemeClr val="tx2"/>
                </a:solidFill>
              </a:rPr>
              <a:t>- </a:t>
            </a:r>
            <a:r>
              <a:rPr lang="it-IT" sz="1400" b="1" dirty="0">
                <a:solidFill>
                  <a:schemeClr val="tx2"/>
                </a:solidFill>
              </a:rPr>
              <a:t>Pressure inside the Buffer </a:t>
            </a:r>
            <a:r>
              <a:rPr lang="it-IT" sz="1400" dirty="0">
                <a:solidFill>
                  <a:schemeClr val="tx2"/>
                </a:solidFill>
              </a:rPr>
              <a:t>: 1 bar  </a:t>
            </a:r>
          </a:p>
          <a:p>
            <a:endParaRPr lang="it-IT" sz="1400" dirty="0">
              <a:solidFill>
                <a:schemeClr val="tx2"/>
              </a:solidFill>
            </a:endParaRPr>
          </a:p>
          <a:p>
            <a:r>
              <a:rPr lang="it-IT" sz="1400" b="1" dirty="0">
                <a:solidFill>
                  <a:schemeClr val="tx2"/>
                </a:solidFill>
              </a:rPr>
              <a:t>- Split Fraction </a:t>
            </a:r>
            <a:r>
              <a:rPr lang="it-IT" sz="1400" dirty="0">
                <a:solidFill>
                  <a:schemeClr val="tx2"/>
                </a:solidFill>
              </a:rPr>
              <a:t>: 0.8 (it means that 80% of the S3 stream is reinjected in the buffer) </a:t>
            </a:r>
          </a:p>
          <a:p>
            <a:endParaRPr lang="it-IT" sz="1400" dirty="0">
              <a:solidFill>
                <a:schemeClr val="tx2"/>
              </a:solidFill>
            </a:endParaRPr>
          </a:p>
          <a:p>
            <a:r>
              <a:rPr lang="it-IT" sz="1400" b="1" dirty="0">
                <a:solidFill>
                  <a:schemeClr val="tx2"/>
                </a:solidFill>
              </a:rPr>
              <a:t>- Purity achieved </a:t>
            </a:r>
            <a:r>
              <a:rPr lang="it-IT" sz="1400" dirty="0">
                <a:solidFill>
                  <a:schemeClr val="tx2"/>
                </a:solidFill>
              </a:rPr>
              <a:t>: 99 % of R134a   </a:t>
            </a:r>
          </a:p>
          <a:p>
            <a:r>
              <a:rPr lang="it-IT" sz="1400" b="1" dirty="0">
                <a:solidFill>
                  <a:schemeClr val="tx2"/>
                </a:solidFill>
              </a:rPr>
              <a:t>- Molar recovery of R134a </a:t>
            </a:r>
            <a:r>
              <a:rPr lang="it-IT" sz="1400" dirty="0">
                <a:solidFill>
                  <a:schemeClr val="tx2"/>
                </a:solidFill>
              </a:rPr>
              <a:t>: 90% </a:t>
            </a:r>
          </a:p>
          <a:p>
            <a:r>
              <a:rPr lang="it-IT" sz="1400" b="1" dirty="0">
                <a:solidFill>
                  <a:schemeClr val="tx2"/>
                </a:solidFill>
              </a:rPr>
              <a:t>-</a:t>
            </a:r>
            <a:r>
              <a:rPr lang="it-IT" sz="1400" dirty="0">
                <a:solidFill>
                  <a:schemeClr val="tx2"/>
                </a:solidFill>
              </a:rPr>
              <a:t> </a:t>
            </a:r>
            <a:r>
              <a:rPr lang="it-IT" sz="1400" b="1" dirty="0">
                <a:solidFill>
                  <a:schemeClr val="tx2"/>
                </a:solidFill>
              </a:rPr>
              <a:t>Thermal duty </a:t>
            </a:r>
            <a:r>
              <a:rPr lang="it-IT" sz="1400" dirty="0">
                <a:solidFill>
                  <a:schemeClr val="tx2"/>
                </a:solidFill>
              </a:rPr>
              <a:t>: -0,0377 KW</a:t>
            </a:r>
          </a:p>
          <a:p>
            <a:endParaRPr lang="it-IT" sz="1400" dirty="0"/>
          </a:p>
          <a:p>
            <a:r>
              <a:rPr lang="it-IT" b="1" dirty="0">
                <a:solidFill>
                  <a:schemeClr val="tx2"/>
                </a:solidFill>
              </a:rPr>
              <a:t>ADVANTAGE:</a:t>
            </a:r>
            <a:endParaRPr lang="it-IT" sz="1400" b="1" dirty="0">
              <a:solidFill>
                <a:schemeClr val="tx2"/>
              </a:solidFill>
            </a:endParaRPr>
          </a:p>
          <a:p>
            <a:r>
              <a:rPr lang="it-IT" b="1" dirty="0">
                <a:solidFill>
                  <a:schemeClr val="tx2"/>
                </a:solidFill>
              </a:rPr>
              <a:t>P</a:t>
            </a:r>
            <a:r>
              <a:rPr lang="it-IT" sz="1400" b="1" dirty="0">
                <a:solidFill>
                  <a:schemeClr val="tx2"/>
                </a:solidFill>
              </a:rPr>
              <a:t>urity</a:t>
            </a:r>
            <a:r>
              <a:rPr lang="it-IT" sz="1400" dirty="0">
                <a:solidFill>
                  <a:schemeClr val="tx2"/>
                </a:solidFill>
              </a:rPr>
              <a:t> </a:t>
            </a:r>
            <a:r>
              <a:rPr lang="it-IT" sz="1400" b="1" dirty="0">
                <a:solidFill>
                  <a:schemeClr val="tx2"/>
                </a:solidFill>
              </a:rPr>
              <a:t>of</a:t>
            </a:r>
            <a:r>
              <a:rPr lang="it-IT" sz="1400" dirty="0">
                <a:solidFill>
                  <a:schemeClr val="tx2"/>
                </a:solidFill>
              </a:rPr>
              <a:t> the recovered </a:t>
            </a:r>
            <a:r>
              <a:rPr lang="it-IT" sz="1400" b="1" dirty="0">
                <a:solidFill>
                  <a:schemeClr val="tx2"/>
                </a:solidFill>
              </a:rPr>
              <a:t>R134a</a:t>
            </a:r>
            <a:r>
              <a:rPr lang="it-IT" sz="1400" dirty="0">
                <a:solidFill>
                  <a:schemeClr val="tx2"/>
                </a:solidFill>
              </a:rPr>
              <a:t> is </a:t>
            </a:r>
            <a:r>
              <a:rPr lang="it-IT" sz="1400" b="1" dirty="0">
                <a:solidFill>
                  <a:schemeClr val="tx2"/>
                </a:solidFill>
              </a:rPr>
              <a:t>increase</a:t>
            </a:r>
            <a:r>
              <a:rPr lang="it-IT" b="1" dirty="0">
                <a:solidFill>
                  <a:schemeClr val="tx2"/>
                </a:solidFill>
              </a:rPr>
              <a:t>d</a:t>
            </a:r>
            <a:r>
              <a:rPr lang="it-IT" dirty="0">
                <a:solidFill>
                  <a:schemeClr val="tx2"/>
                </a:solidFill>
              </a:rPr>
              <a:t> </a:t>
            </a:r>
            <a:r>
              <a:rPr lang="it-IT" b="1" dirty="0">
                <a:solidFill>
                  <a:schemeClr val="tx2"/>
                </a:solidFill>
              </a:rPr>
              <a:t>from 94.7% to 99 % </a:t>
            </a:r>
            <a:endParaRPr lang="it-IT" sz="1400" b="1" dirty="0">
              <a:solidFill>
                <a:schemeClr val="tx2"/>
              </a:solidFill>
            </a:endParaRPr>
          </a:p>
          <a:p>
            <a:endParaRPr lang="en-US" b="1" dirty="0">
              <a:solidFill>
                <a:schemeClr val="bg1"/>
              </a:solidFill>
            </a:endParaRPr>
          </a:p>
          <a:p>
            <a:r>
              <a:rPr lang="en-US" b="1" dirty="0">
                <a:solidFill>
                  <a:schemeClr val="bg1"/>
                </a:solidFill>
              </a:rPr>
              <a:t>DISADVANTAGE:</a:t>
            </a:r>
            <a:br>
              <a:rPr lang="en-US" b="1" dirty="0">
                <a:solidFill>
                  <a:schemeClr val="bg1"/>
                </a:solidFill>
              </a:rPr>
            </a:br>
            <a:r>
              <a:rPr lang="en-US" dirty="0">
                <a:solidFill>
                  <a:schemeClr val="bg1"/>
                </a:solidFill>
              </a:rPr>
              <a:t>In contrary, </a:t>
            </a:r>
            <a:r>
              <a:rPr lang="en-US" b="1" dirty="0">
                <a:solidFill>
                  <a:schemeClr val="bg1"/>
                </a:solidFill>
              </a:rPr>
              <a:t>recovery is lower </a:t>
            </a:r>
            <a:r>
              <a:rPr lang="en-US" dirty="0">
                <a:solidFill>
                  <a:schemeClr val="bg1"/>
                </a:solidFill>
              </a:rPr>
              <a:t>than the single buffer configuration </a:t>
            </a:r>
            <a:r>
              <a:rPr lang="en-US" b="1" dirty="0">
                <a:solidFill>
                  <a:schemeClr val="bg1"/>
                </a:solidFill>
              </a:rPr>
              <a:t>( only 90% vs 96% of previous configuration) </a:t>
            </a:r>
          </a:p>
          <a:p>
            <a:endParaRPr lang="en-US" b="1" dirty="0">
              <a:solidFill>
                <a:schemeClr val="bg1"/>
              </a:solidFill>
            </a:endParaRPr>
          </a:p>
        </p:txBody>
      </p:sp>
      <p:pic>
        <p:nvPicPr>
          <p:cNvPr id="3" name="Picture 2">
            <a:extLst>
              <a:ext uri="{FF2B5EF4-FFF2-40B4-BE49-F238E27FC236}">
                <a16:creationId xmlns:a16="http://schemas.microsoft.com/office/drawing/2014/main" id="{0C62A9FA-D669-3CF3-3663-A1C50EDEF294}"/>
              </a:ext>
            </a:extLst>
          </p:cNvPr>
          <p:cNvPicPr>
            <a:picLocks noChangeAspect="1"/>
          </p:cNvPicPr>
          <p:nvPr/>
        </p:nvPicPr>
        <p:blipFill>
          <a:blip r:embed="rId3"/>
          <a:stretch>
            <a:fillRect/>
          </a:stretch>
        </p:blipFill>
        <p:spPr>
          <a:xfrm>
            <a:off x="226360" y="1424583"/>
            <a:ext cx="4532380" cy="2567576"/>
          </a:xfrm>
          <a:prstGeom prst="rect">
            <a:avLst/>
          </a:prstGeom>
        </p:spPr>
      </p:pic>
      <p:sp>
        <p:nvSpPr>
          <p:cNvPr id="5" name="TextBox 4">
            <a:extLst>
              <a:ext uri="{FF2B5EF4-FFF2-40B4-BE49-F238E27FC236}">
                <a16:creationId xmlns:a16="http://schemas.microsoft.com/office/drawing/2014/main" id="{AA9009D2-BA15-2966-B16A-EDE27AAABB25}"/>
              </a:ext>
            </a:extLst>
          </p:cNvPr>
          <p:cNvSpPr txBox="1"/>
          <p:nvPr/>
        </p:nvSpPr>
        <p:spPr>
          <a:xfrm>
            <a:off x="77649" y="1464655"/>
            <a:ext cx="1671658" cy="1015663"/>
          </a:xfrm>
          <a:prstGeom prst="rect">
            <a:avLst/>
          </a:prstGeom>
          <a:noFill/>
        </p:spPr>
        <p:txBody>
          <a:bodyPr wrap="square" rtlCol="0">
            <a:spAutoFit/>
          </a:bodyPr>
          <a:lstStyle/>
          <a:p>
            <a:r>
              <a:rPr lang="it-IT" sz="1000" b="1" dirty="0" err="1"/>
              <a:t>Inlet</a:t>
            </a:r>
            <a:r>
              <a:rPr lang="it-IT" sz="1000" b="1" dirty="0"/>
              <a:t> </a:t>
            </a:r>
            <a:r>
              <a:rPr lang="it-IT" sz="1000" b="1" dirty="0" err="1"/>
              <a:t>flowrate</a:t>
            </a:r>
            <a:r>
              <a:rPr lang="it-IT" sz="1000" b="1" dirty="0"/>
              <a:t> : </a:t>
            </a:r>
            <a:r>
              <a:rPr lang="it-IT" sz="1000" dirty="0"/>
              <a:t>600 l/h </a:t>
            </a:r>
          </a:p>
          <a:p>
            <a:r>
              <a:rPr lang="it-IT" sz="1000" dirty="0"/>
              <a:t>R134A : 94.7%</a:t>
            </a:r>
          </a:p>
          <a:p>
            <a:r>
              <a:rPr lang="it-IT" sz="1000" dirty="0"/>
              <a:t>IC4H10 : 4,5%</a:t>
            </a:r>
          </a:p>
          <a:p>
            <a:r>
              <a:rPr lang="it-IT" sz="1000" dirty="0"/>
              <a:t>SF6: 0, 3%</a:t>
            </a:r>
          </a:p>
          <a:p>
            <a:r>
              <a:rPr lang="it-IT" sz="1000" dirty="0"/>
              <a:t>N2: 0.5% </a:t>
            </a:r>
          </a:p>
          <a:p>
            <a:r>
              <a:rPr lang="it-IT" sz="1000" dirty="0"/>
              <a:t> </a:t>
            </a:r>
          </a:p>
        </p:txBody>
      </p:sp>
      <p:sp>
        <p:nvSpPr>
          <p:cNvPr id="6" name="TextBox 5">
            <a:extLst>
              <a:ext uri="{FF2B5EF4-FFF2-40B4-BE49-F238E27FC236}">
                <a16:creationId xmlns:a16="http://schemas.microsoft.com/office/drawing/2014/main" id="{7EF54FE9-DA9F-3A0E-05F2-98CB72DDFBAE}"/>
              </a:ext>
            </a:extLst>
          </p:cNvPr>
          <p:cNvSpPr txBox="1"/>
          <p:nvPr/>
        </p:nvSpPr>
        <p:spPr>
          <a:xfrm>
            <a:off x="3095434" y="687553"/>
            <a:ext cx="1810397" cy="1015663"/>
          </a:xfrm>
          <a:prstGeom prst="rect">
            <a:avLst/>
          </a:prstGeom>
          <a:noFill/>
        </p:spPr>
        <p:txBody>
          <a:bodyPr wrap="square" rtlCol="0">
            <a:spAutoFit/>
          </a:bodyPr>
          <a:lstStyle/>
          <a:p>
            <a:r>
              <a:rPr lang="it-IT" sz="1000" b="1" dirty="0"/>
              <a:t>Distillate </a:t>
            </a:r>
            <a:r>
              <a:rPr lang="it-IT" sz="1000" b="1" dirty="0" err="1"/>
              <a:t>flowrate</a:t>
            </a:r>
            <a:r>
              <a:rPr lang="it-IT" sz="1000" b="1" dirty="0"/>
              <a:t>: </a:t>
            </a:r>
            <a:r>
              <a:rPr lang="it-IT" sz="1000" dirty="0"/>
              <a:t>150 l/h </a:t>
            </a:r>
          </a:p>
          <a:p>
            <a:r>
              <a:rPr lang="it-IT" sz="1000" dirty="0"/>
              <a:t>R134A : 78%</a:t>
            </a:r>
          </a:p>
          <a:p>
            <a:r>
              <a:rPr lang="it-IT" sz="1000" dirty="0"/>
              <a:t>IC4H10 : 11%</a:t>
            </a:r>
          </a:p>
          <a:p>
            <a:r>
              <a:rPr lang="it-IT" sz="1000" dirty="0"/>
              <a:t>SF6: 2%</a:t>
            </a:r>
          </a:p>
          <a:p>
            <a:r>
              <a:rPr lang="it-IT" sz="1000" dirty="0"/>
              <a:t>N2: 9% </a:t>
            </a:r>
          </a:p>
          <a:p>
            <a:r>
              <a:rPr lang="it-IT" sz="1000" dirty="0"/>
              <a:t> </a:t>
            </a:r>
          </a:p>
        </p:txBody>
      </p:sp>
      <p:sp>
        <p:nvSpPr>
          <p:cNvPr id="7" name="TextBox 6">
            <a:extLst>
              <a:ext uri="{FF2B5EF4-FFF2-40B4-BE49-F238E27FC236}">
                <a16:creationId xmlns:a16="http://schemas.microsoft.com/office/drawing/2014/main" id="{FE36B4F6-FFF2-2821-8D4E-08A75B44C14E}"/>
              </a:ext>
            </a:extLst>
          </p:cNvPr>
          <p:cNvSpPr txBox="1"/>
          <p:nvPr/>
        </p:nvSpPr>
        <p:spPr>
          <a:xfrm>
            <a:off x="3319355" y="3924087"/>
            <a:ext cx="1680817" cy="1015663"/>
          </a:xfrm>
          <a:prstGeom prst="rect">
            <a:avLst/>
          </a:prstGeom>
          <a:noFill/>
        </p:spPr>
        <p:txBody>
          <a:bodyPr wrap="square" rtlCol="0">
            <a:spAutoFit/>
          </a:bodyPr>
          <a:lstStyle/>
          <a:p>
            <a:r>
              <a:rPr lang="it-IT" sz="1000" b="1" dirty="0"/>
              <a:t>Bottom </a:t>
            </a:r>
            <a:r>
              <a:rPr lang="it-IT" sz="1000" b="1" dirty="0" err="1"/>
              <a:t>flowrate</a:t>
            </a:r>
            <a:r>
              <a:rPr lang="it-IT" sz="1000" b="1" dirty="0"/>
              <a:t> </a:t>
            </a:r>
            <a:r>
              <a:rPr lang="it-IT" sz="1000" dirty="0"/>
              <a:t>: 450 l/h </a:t>
            </a:r>
          </a:p>
          <a:p>
            <a:r>
              <a:rPr lang="it-IT" sz="1000" dirty="0"/>
              <a:t>R134A : 99%</a:t>
            </a:r>
          </a:p>
          <a:p>
            <a:r>
              <a:rPr lang="it-IT" sz="1000" dirty="0"/>
              <a:t>IC4H10 : 1%</a:t>
            </a:r>
          </a:p>
          <a:p>
            <a:r>
              <a:rPr lang="it-IT" sz="1000" dirty="0"/>
              <a:t>SF6: </a:t>
            </a:r>
            <a:r>
              <a:rPr lang="it-IT" sz="1000" dirty="0" err="1"/>
              <a:t>negligible</a:t>
            </a:r>
            <a:r>
              <a:rPr lang="it-IT" sz="1000" dirty="0"/>
              <a:t> (10 e-10)</a:t>
            </a:r>
          </a:p>
          <a:p>
            <a:r>
              <a:rPr lang="it-IT" sz="1000" dirty="0"/>
              <a:t>N2: </a:t>
            </a:r>
            <a:r>
              <a:rPr lang="it-IT" sz="1000" dirty="0" err="1"/>
              <a:t>negligible</a:t>
            </a:r>
            <a:r>
              <a:rPr lang="it-IT" sz="1000" dirty="0"/>
              <a:t> (10e-11)</a:t>
            </a:r>
          </a:p>
          <a:p>
            <a:r>
              <a:rPr lang="it-IT" sz="1000" dirty="0"/>
              <a:t> </a:t>
            </a:r>
          </a:p>
        </p:txBody>
      </p:sp>
    </p:spTree>
    <p:extLst>
      <p:ext uri="{BB962C8B-B14F-4D97-AF65-F5344CB8AC3E}">
        <p14:creationId xmlns:p14="http://schemas.microsoft.com/office/powerpoint/2010/main" val="678239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BA047BBD-E1CA-5C42-2E6B-BE161C784449}"/>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EF5E2CC3-C1D0-1DCC-DE24-E7C68E595DCF}"/>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PART 1: SIMULATION RESULTS</a:t>
            </a:r>
            <a:endParaRPr sz="2800" dirty="0">
              <a:solidFill>
                <a:srgbClr val="556D96"/>
              </a:solidFill>
            </a:endParaRPr>
          </a:p>
        </p:txBody>
      </p:sp>
      <p:sp>
        <p:nvSpPr>
          <p:cNvPr id="4" name="Google Shape;146;p28">
            <a:extLst>
              <a:ext uri="{FF2B5EF4-FFF2-40B4-BE49-F238E27FC236}">
                <a16:creationId xmlns:a16="http://schemas.microsoft.com/office/drawing/2014/main" id="{F93BB5F4-456B-1807-762A-F1256592AD5E}"/>
              </a:ext>
            </a:extLst>
          </p:cNvPr>
          <p:cNvSpPr/>
          <p:nvPr/>
        </p:nvSpPr>
        <p:spPr>
          <a:xfrm rot="-5400000" flipH="1">
            <a:off x="108446" y="529360"/>
            <a:ext cx="4432760" cy="4494349"/>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it-IT" dirty="0"/>
          </a:p>
        </p:txBody>
      </p:sp>
      <p:sp>
        <p:nvSpPr>
          <p:cNvPr id="13" name="TextBox 12">
            <a:extLst>
              <a:ext uri="{FF2B5EF4-FFF2-40B4-BE49-F238E27FC236}">
                <a16:creationId xmlns:a16="http://schemas.microsoft.com/office/drawing/2014/main" id="{220403CE-1DAC-E536-A998-CDFEDABE1D55}"/>
              </a:ext>
            </a:extLst>
          </p:cNvPr>
          <p:cNvSpPr txBox="1"/>
          <p:nvPr/>
        </p:nvSpPr>
        <p:spPr>
          <a:xfrm>
            <a:off x="5275943" y="724595"/>
            <a:ext cx="3790406" cy="523220"/>
          </a:xfrm>
          <a:prstGeom prst="rect">
            <a:avLst/>
          </a:prstGeom>
          <a:noFill/>
        </p:spPr>
        <p:txBody>
          <a:bodyPr wrap="square" rtlCol="0">
            <a:spAutoFit/>
          </a:bodyPr>
          <a:lstStyle/>
          <a:p>
            <a:endParaRPr lang="en-US" b="1" dirty="0">
              <a:solidFill>
                <a:schemeClr val="bg1"/>
              </a:solidFill>
            </a:endParaRPr>
          </a:p>
          <a:p>
            <a:endParaRPr lang="en-US" b="1" dirty="0">
              <a:solidFill>
                <a:schemeClr val="bg1"/>
              </a:solidFill>
            </a:endParaRPr>
          </a:p>
        </p:txBody>
      </p:sp>
      <p:sp>
        <p:nvSpPr>
          <p:cNvPr id="6" name="TextBox 5">
            <a:extLst>
              <a:ext uri="{FF2B5EF4-FFF2-40B4-BE49-F238E27FC236}">
                <a16:creationId xmlns:a16="http://schemas.microsoft.com/office/drawing/2014/main" id="{A2351545-9837-4A17-0EC6-B5206A6F289F}"/>
              </a:ext>
            </a:extLst>
          </p:cNvPr>
          <p:cNvSpPr txBox="1"/>
          <p:nvPr/>
        </p:nvSpPr>
        <p:spPr>
          <a:xfrm>
            <a:off x="253997" y="1468483"/>
            <a:ext cx="4160520" cy="2677656"/>
          </a:xfrm>
          <a:prstGeom prst="rect">
            <a:avLst/>
          </a:prstGeom>
          <a:noFill/>
        </p:spPr>
        <p:txBody>
          <a:bodyPr wrap="square">
            <a:spAutoFit/>
          </a:bodyPr>
          <a:lstStyle/>
          <a:p>
            <a:r>
              <a:rPr lang="en-US" sz="1800" b="1" dirty="0">
                <a:solidFill>
                  <a:schemeClr val="bg1"/>
                </a:solidFill>
              </a:rPr>
              <a:t>1. SIMULATION PURPOSE.. </a:t>
            </a:r>
          </a:p>
          <a:p>
            <a:endParaRPr lang="en-US" sz="1800" b="1" dirty="0">
              <a:solidFill>
                <a:schemeClr val="bg1"/>
              </a:solidFill>
            </a:endParaRPr>
          </a:p>
          <a:p>
            <a:r>
              <a:rPr lang="en-US" b="1" dirty="0">
                <a:solidFill>
                  <a:schemeClr val="bg1"/>
                </a:solidFill>
              </a:rPr>
              <a:t> </a:t>
            </a:r>
            <a:r>
              <a:rPr lang="en-US" dirty="0">
                <a:solidFill>
                  <a:schemeClr val="bg1"/>
                </a:solidFill>
              </a:rPr>
              <a:t>- For the mixture R134a, iC</a:t>
            </a:r>
            <a:r>
              <a:rPr lang="en-US" sz="1050" dirty="0">
                <a:solidFill>
                  <a:schemeClr val="bg1"/>
                </a:solidFill>
              </a:rPr>
              <a:t>4</a:t>
            </a:r>
            <a:r>
              <a:rPr lang="en-US" dirty="0">
                <a:solidFill>
                  <a:schemeClr val="bg1"/>
                </a:solidFill>
              </a:rPr>
              <a:t>H</a:t>
            </a:r>
            <a:r>
              <a:rPr lang="en-US" sz="1000" dirty="0">
                <a:solidFill>
                  <a:schemeClr val="bg1"/>
                </a:solidFill>
              </a:rPr>
              <a:t>10</a:t>
            </a:r>
            <a:r>
              <a:rPr lang="en-US" sz="2000" dirty="0">
                <a:solidFill>
                  <a:schemeClr val="bg1"/>
                </a:solidFill>
              </a:rPr>
              <a:t>, </a:t>
            </a:r>
            <a:r>
              <a:rPr lang="en-US" dirty="0">
                <a:solidFill>
                  <a:schemeClr val="bg1"/>
                </a:solidFill>
              </a:rPr>
              <a:t>SF</a:t>
            </a:r>
            <a:r>
              <a:rPr lang="en-US" sz="1050" dirty="0">
                <a:solidFill>
                  <a:schemeClr val="bg1"/>
                </a:solidFill>
              </a:rPr>
              <a:t>6, </a:t>
            </a:r>
            <a:r>
              <a:rPr lang="en-US" dirty="0">
                <a:solidFill>
                  <a:schemeClr val="bg1"/>
                </a:solidFill>
              </a:rPr>
              <a:t>N</a:t>
            </a:r>
            <a:r>
              <a:rPr lang="en-US" sz="1050" dirty="0">
                <a:solidFill>
                  <a:schemeClr val="bg1"/>
                </a:solidFill>
              </a:rPr>
              <a:t>2  </a:t>
            </a:r>
            <a:r>
              <a:rPr lang="en-US" dirty="0">
                <a:solidFill>
                  <a:schemeClr val="bg1"/>
                </a:solidFill>
              </a:rPr>
              <a:t>(94.7%/4.5%/0.3%/0.5%) we want to build a plant for the recuperation of R134a. </a:t>
            </a:r>
          </a:p>
          <a:p>
            <a:endParaRPr lang="en-US" dirty="0">
              <a:solidFill>
                <a:schemeClr val="bg1"/>
              </a:solidFill>
            </a:endParaRPr>
          </a:p>
          <a:p>
            <a:r>
              <a:rPr lang="en-US" dirty="0">
                <a:solidFill>
                  <a:schemeClr val="bg1"/>
                </a:solidFill>
              </a:rPr>
              <a:t>- A comparison between the classic buffer config. and the distillation column will be simulated with ASPEN Plus.</a:t>
            </a:r>
          </a:p>
          <a:p>
            <a:endParaRPr lang="en-US" b="1" dirty="0">
              <a:solidFill>
                <a:schemeClr val="bg1"/>
              </a:solidFill>
            </a:endParaRPr>
          </a:p>
          <a:p>
            <a:endParaRPr lang="en-US" b="1" dirty="0">
              <a:solidFill>
                <a:schemeClr val="bg1"/>
              </a:solidFill>
            </a:endParaRPr>
          </a:p>
        </p:txBody>
      </p:sp>
      <p:sp>
        <p:nvSpPr>
          <p:cNvPr id="7" name="TextBox 6">
            <a:extLst>
              <a:ext uri="{FF2B5EF4-FFF2-40B4-BE49-F238E27FC236}">
                <a16:creationId xmlns:a16="http://schemas.microsoft.com/office/drawing/2014/main" id="{F7F39826-02E5-920F-0D56-55122686C60C}"/>
              </a:ext>
            </a:extLst>
          </p:cNvPr>
          <p:cNvSpPr txBox="1"/>
          <p:nvPr/>
        </p:nvSpPr>
        <p:spPr>
          <a:xfrm>
            <a:off x="4738915" y="1468483"/>
            <a:ext cx="4327434" cy="1969770"/>
          </a:xfrm>
          <a:prstGeom prst="rect">
            <a:avLst/>
          </a:prstGeom>
          <a:noFill/>
        </p:spPr>
        <p:txBody>
          <a:bodyPr wrap="square">
            <a:spAutoFit/>
          </a:bodyPr>
          <a:lstStyle/>
          <a:p>
            <a:r>
              <a:rPr lang="en-US" sz="2000" b="1" dirty="0">
                <a:solidFill>
                  <a:srgbClr val="556D96"/>
                </a:solidFill>
              </a:rPr>
              <a:t>2. SIMULATION STEPS</a:t>
            </a:r>
          </a:p>
          <a:p>
            <a:endParaRPr lang="en-US" sz="1800" b="1" dirty="0">
              <a:solidFill>
                <a:srgbClr val="556D96"/>
              </a:solidFill>
            </a:endParaRPr>
          </a:p>
          <a:p>
            <a:r>
              <a:rPr lang="en-US" sz="1400" dirty="0">
                <a:solidFill>
                  <a:srgbClr val="556D96"/>
                </a:solidFill>
              </a:rPr>
              <a:t>- Search of the most proper thermodynamic model </a:t>
            </a:r>
          </a:p>
          <a:p>
            <a:endParaRPr lang="en-US" sz="1400" dirty="0">
              <a:solidFill>
                <a:srgbClr val="556D96"/>
              </a:solidFill>
            </a:endParaRPr>
          </a:p>
          <a:p>
            <a:r>
              <a:rPr lang="en-US" sz="1400" dirty="0">
                <a:solidFill>
                  <a:srgbClr val="556D96"/>
                </a:solidFill>
              </a:rPr>
              <a:t>- Perform sensitivity analysis to find best purity and recovery for each system</a:t>
            </a:r>
          </a:p>
          <a:p>
            <a:endParaRPr lang="en-US" sz="1400" dirty="0">
              <a:solidFill>
                <a:srgbClr val="556D96"/>
              </a:solidFill>
            </a:endParaRPr>
          </a:p>
          <a:p>
            <a:r>
              <a:rPr lang="en-US" sz="1400" dirty="0">
                <a:solidFill>
                  <a:srgbClr val="556D96"/>
                </a:solidFill>
              </a:rPr>
              <a:t>- </a:t>
            </a:r>
            <a:r>
              <a:rPr lang="en-US" dirty="0">
                <a:solidFill>
                  <a:srgbClr val="556D96"/>
                </a:solidFill>
              </a:rPr>
              <a:t>Provide accurate results</a:t>
            </a:r>
            <a:endParaRPr lang="it-IT" dirty="0"/>
          </a:p>
        </p:txBody>
      </p:sp>
    </p:spTree>
    <p:extLst>
      <p:ext uri="{BB962C8B-B14F-4D97-AF65-F5344CB8AC3E}">
        <p14:creationId xmlns:p14="http://schemas.microsoft.com/office/powerpoint/2010/main" val="152977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62A06793-B2D5-0A38-705D-4AA2B5676A5D}"/>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DBE9D133-CEC7-25E0-0192-40BF8B8784FD}"/>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rPr>
              <a:t>SELECTION OF THERMODYNAMIC MODEL</a:t>
            </a:r>
            <a:endParaRPr sz="2800" dirty="0">
              <a:solidFill>
                <a:srgbClr val="556D96"/>
              </a:solidFill>
            </a:endParaRPr>
          </a:p>
        </p:txBody>
      </p:sp>
      <p:sp>
        <p:nvSpPr>
          <p:cNvPr id="4" name="Google Shape;146;p28">
            <a:extLst>
              <a:ext uri="{FF2B5EF4-FFF2-40B4-BE49-F238E27FC236}">
                <a16:creationId xmlns:a16="http://schemas.microsoft.com/office/drawing/2014/main" id="{8901E2C1-DF07-11C5-CBF5-6C224DCDA93F}"/>
              </a:ext>
            </a:extLst>
          </p:cNvPr>
          <p:cNvSpPr/>
          <p:nvPr/>
        </p:nvSpPr>
        <p:spPr>
          <a:xfrm rot="-5400000" flipH="1">
            <a:off x="108446" y="558388"/>
            <a:ext cx="4432760" cy="4494349"/>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TextBox 12">
            <a:extLst>
              <a:ext uri="{FF2B5EF4-FFF2-40B4-BE49-F238E27FC236}">
                <a16:creationId xmlns:a16="http://schemas.microsoft.com/office/drawing/2014/main" id="{BD917F97-074E-2549-E447-CAFED22C39E7}"/>
              </a:ext>
            </a:extLst>
          </p:cNvPr>
          <p:cNvSpPr txBox="1"/>
          <p:nvPr/>
        </p:nvSpPr>
        <p:spPr>
          <a:xfrm>
            <a:off x="5275943" y="724595"/>
            <a:ext cx="3790406" cy="523220"/>
          </a:xfrm>
          <a:prstGeom prst="rect">
            <a:avLst/>
          </a:prstGeom>
          <a:noFill/>
        </p:spPr>
        <p:txBody>
          <a:bodyPr wrap="square" rtlCol="0">
            <a:spAutoFit/>
          </a:bodyPr>
          <a:lstStyle/>
          <a:p>
            <a:endParaRPr lang="en-US" b="1" dirty="0">
              <a:solidFill>
                <a:schemeClr val="bg1"/>
              </a:solidFill>
            </a:endParaRPr>
          </a:p>
          <a:p>
            <a:endParaRPr lang="en-US" b="1" dirty="0">
              <a:solidFill>
                <a:schemeClr val="bg1"/>
              </a:solidFill>
            </a:endParaRPr>
          </a:p>
        </p:txBody>
      </p:sp>
      <p:sp>
        <p:nvSpPr>
          <p:cNvPr id="3" name="Google Shape;146;p28">
            <a:extLst>
              <a:ext uri="{FF2B5EF4-FFF2-40B4-BE49-F238E27FC236}">
                <a16:creationId xmlns:a16="http://schemas.microsoft.com/office/drawing/2014/main" id="{910A79A5-916F-4016-3C36-FDCED9CC0E1C}"/>
              </a:ext>
            </a:extLst>
          </p:cNvPr>
          <p:cNvSpPr/>
          <p:nvPr/>
        </p:nvSpPr>
        <p:spPr>
          <a:xfrm rot="-5400000" flipH="1">
            <a:off x="57603" y="572945"/>
            <a:ext cx="4534445" cy="4566920"/>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TextBox 5">
            <a:extLst>
              <a:ext uri="{FF2B5EF4-FFF2-40B4-BE49-F238E27FC236}">
                <a16:creationId xmlns:a16="http://schemas.microsoft.com/office/drawing/2014/main" id="{72B70852-77D2-E41C-2805-09A322301AEC}"/>
              </a:ext>
            </a:extLst>
          </p:cNvPr>
          <p:cNvSpPr txBox="1"/>
          <p:nvPr/>
        </p:nvSpPr>
        <p:spPr>
          <a:xfrm>
            <a:off x="77650" y="690911"/>
            <a:ext cx="4160520" cy="3754874"/>
          </a:xfrm>
          <a:prstGeom prst="rect">
            <a:avLst/>
          </a:prstGeom>
          <a:noFill/>
        </p:spPr>
        <p:txBody>
          <a:bodyPr wrap="square">
            <a:spAutoFit/>
          </a:bodyPr>
          <a:lstStyle/>
          <a:p>
            <a:endParaRPr lang="en-US" dirty="0">
              <a:solidFill>
                <a:schemeClr val="bg1"/>
              </a:solidFill>
            </a:endParaRPr>
          </a:p>
          <a:p>
            <a:r>
              <a:rPr lang="en-US" dirty="0">
                <a:solidFill>
                  <a:schemeClr val="bg1"/>
                </a:solidFill>
              </a:rPr>
              <a:t>will focus on evaluating several candidate models: REFPROP, NRTL, NRTL-HOC, and NRTL-RK, </a:t>
            </a:r>
          </a:p>
          <a:p>
            <a:endParaRPr lang="en-US" dirty="0">
              <a:solidFill>
                <a:schemeClr val="bg1"/>
              </a:solidFill>
            </a:endParaRPr>
          </a:p>
          <a:p>
            <a:r>
              <a:rPr lang="en-US" dirty="0">
                <a:solidFill>
                  <a:schemeClr val="bg1"/>
                </a:solidFill>
              </a:rPr>
              <a:t>- Unfortunately, we only found three experimental datasets for the couple R134a/iC4H10 corresponding to three different temperatures: 293 K, 303 K, and 323 K.</a:t>
            </a:r>
          </a:p>
          <a:p>
            <a:endParaRPr lang="en-US" dirty="0">
              <a:solidFill>
                <a:schemeClr val="bg1"/>
              </a:solidFill>
            </a:endParaRPr>
          </a:p>
          <a:p>
            <a:r>
              <a:rPr lang="en-US" dirty="0">
                <a:solidFill>
                  <a:schemeClr val="bg1"/>
                </a:solidFill>
              </a:rPr>
              <a:t>- For each of these datasets, we will calculate the RMSE between the predicted pressures from each thermodynamic model and the corresponding experimental pressures. </a:t>
            </a:r>
          </a:p>
          <a:p>
            <a:endParaRPr lang="en-US" dirty="0">
              <a:solidFill>
                <a:schemeClr val="bg1"/>
              </a:solidFill>
            </a:endParaRPr>
          </a:p>
          <a:p>
            <a:r>
              <a:rPr lang="en-US" dirty="0">
                <a:solidFill>
                  <a:schemeClr val="bg1"/>
                </a:solidFill>
              </a:rPr>
              <a:t>-The model that presents the lowest RMSE across these temperature conditions will be chosen as the most suitable for our research.</a:t>
            </a:r>
          </a:p>
        </p:txBody>
      </p:sp>
      <p:pic>
        <p:nvPicPr>
          <p:cNvPr id="2050" name="Picture 2" descr="Thermodynamic models in aspen hysys - ppt download">
            <a:extLst>
              <a:ext uri="{FF2B5EF4-FFF2-40B4-BE49-F238E27FC236}">
                <a16:creationId xmlns:a16="http://schemas.microsoft.com/office/drawing/2014/main" id="{417FD38D-8CC9-A1DF-F0BF-7959BF1757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813" b="12023"/>
          <a:stretch/>
        </p:blipFill>
        <p:spPr bwMode="auto">
          <a:xfrm>
            <a:off x="4840514" y="690911"/>
            <a:ext cx="4225835" cy="302465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A0276C5D-11B9-157D-4F68-ECD31A89F8A8}"/>
              </a:ext>
            </a:extLst>
          </p:cNvPr>
          <p:cNvPicPr>
            <a:picLocks noChangeAspect="1"/>
          </p:cNvPicPr>
          <p:nvPr/>
        </p:nvPicPr>
        <p:blipFill>
          <a:blip r:embed="rId4"/>
          <a:stretch>
            <a:fillRect/>
          </a:stretch>
        </p:blipFill>
        <p:spPr>
          <a:xfrm>
            <a:off x="5487282" y="3960544"/>
            <a:ext cx="2932297" cy="9167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428827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12D4EE58-BA6B-D71C-E96E-9E7D93AC47B5}"/>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CDD7BC9F-A682-1D27-B88B-4AAF2D4F81B0}"/>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latin typeface="+mj-lt"/>
              </a:rPr>
              <a:t>THERMODYNAMIC</a:t>
            </a:r>
            <a:r>
              <a:rPr lang="en" sz="2800" dirty="0">
                <a:solidFill>
                  <a:srgbClr val="556D96"/>
                </a:solidFill>
              </a:rPr>
              <a:t> MODELS CONFRONT</a:t>
            </a:r>
            <a:endParaRPr sz="2800" dirty="0">
              <a:solidFill>
                <a:srgbClr val="556D96"/>
              </a:solidFill>
            </a:endParaRPr>
          </a:p>
        </p:txBody>
      </p:sp>
      <p:sp>
        <p:nvSpPr>
          <p:cNvPr id="4" name="Google Shape;146;p28">
            <a:extLst>
              <a:ext uri="{FF2B5EF4-FFF2-40B4-BE49-F238E27FC236}">
                <a16:creationId xmlns:a16="http://schemas.microsoft.com/office/drawing/2014/main" id="{BDDC4FF4-2F24-0C71-BD63-B20D84190F5D}"/>
              </a:ext>
            </a:extLst>
          </p:cNvPr>
          <p:cNvSpPr/>
          <p:nvPr/>
        </p:nvSpPr>
        <p:spPr>
          <a:xfrm rot="-5400000" flipH="1">
            <a:off x="5266775" y="864869"/>
            <a:ext cx="3956264" cy="3630749"/>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FFFF00"/>
              </a:highlight>
            </a:endParaRPr>
          </a:p>
        </p:txBody>
      </p:sp>
      <p:sp>
        <p:nvSpPr>
          <p:cNvPr id="13" name="TextBox 12">
            <a:extLst>
              <a:ext uri="{FF2B5EF4-FFF2-40B4-BE49-F238E27FC236}">
                <a16:creationId xmlns:a16="http://schemas.microsoft.com/office/drawing/2014/main" id="{6D9DF72D-9597-58A3-E324-2C2E1EB6E497}"/>
              </a:ext>
            </a:extLst>
          </p:cNvPr>
          <p:cNvSpPr txBox="1"/>
          <p:nvPr/>
        </p:nvSpPr>
        <p:spPr>
          <a:xfrm>
            <a:off x="5481522" y="971312"/>
            <a:ext cx="3725092" cy="2677656"/>
          </a:xfrm>
          <a:prstGeom prst="rect">
            <a:avLst/>
          </a:prstGeom>
          <a:noFill/>
        </p:spPr>
        <p:txBody>
          <a:bodyPr wrap="square" rtlCol="0">
            <a:spAutoFit/>
          </a:bodyPr>
          <a:lstStyle/>
          <a:p>
            <a:r>
              <a:rPr lang="en-US" dirty="0">
                <a:solidFill>
                  <a:schemeClr val="bg1"/>
                </a:solidFill>
                <a:latin typeface="+mj-lt"/>
              </a:rPr>
              <a:t>- Five thermodynamic models have been compared to understand which of them has the best fitting with the experimental data of the binary mixture R134a/iC4H10  --&gt;  NRTL, NRTL-HOC, NRTL-RK, REFPROP. </a:t>
            </a:r>
          </a:p>
          <a:p>
            <a:endParaRPr lang="en-US" dirty="0">
              <a:solidFill>
                <a:schemeClr val="bg1"/>
              </a:solidFill>
              <a:latin typeface="+mj-lt"/>
            </a:endParaRPr>
          </a:p>
          <a:p>
            <a:r>
              <a:rPr lang="en-US" dirty="0">
                <a:solidFill>
                  <a:schemeClr val="bg1"/>
                </a:solidFill>
                <a:latin typeface="+mj-lt"/>
              </a:rPr>
              <a:t>In this picture, only dataset at 293 k is reported. </a:t>
            </a:r>
          </a:p>
          <a:p>
            <a:endParaRPr lang="en-US" dirty="0">
              <a:solidFill>
                <a:schemeClr val="bg1"/>
              </a:solidFill>
              <a:latin typeface="+mj-lt"/>
            </a:endParaRPr>
          </a:p>
          <a:p>
            <a:r>
              <a:rPr lang="en-US" dirty="0">
                <a:solidFill>
                  <a:schemeClr val="bg1"/>
                </a:solidFill>
                <a:latin typeface="+mj-lt"/>
              </a:rPr>
              <a:t>- The best model is the one that has the minimum RMSE which, in this case, is REFPROP </a:t>
            </a:r>
          </a:p>
        </p:txBody>
      </p:sp>
      <p:pic>
        <p:nvPicPr>
          <p:cNvPr id="1028" name="Picture 4">
            <a:extLst>
              <a:ext uri="{FF2B5EF4-FFF2-40B4-BE49-F238E27FC236}">
                <a16:creationId xmlns:a16="http://schemas.microsoft.com/office/drawing/2014/main" id="{75364ED7-2635-7B35-63D8-CE25306A24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19" y="632725"/>
            <a:ext cx="5199481" cy="433841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C085C3C-4FFA-92DD-C90D-402EA4069B9B}"/>
              </a:ext>
            </a:extLst>
          </p:cNvPr>
          <p:cNvSpPr txBox="1"/>
          <p:nvPr/>
        </p:nvSpPr>
        <p:spPr>
          <a:xfrm>
            <a:off x="2966334" y="3648968"/>
            <a:ext cx="2032886" cy="830997"/>
          </a:xfrm>
          <a:prstGeom prst="rect">
            <a:avLst/>
          </a:prstGeom>
          <a:noFill/>
          <a:ln>
            <a:solidFill>
              <a:schemeClr val="tx2">
                <a:lumMod val="10000"/>
              </a:schemeClr>
            </a:solidFill>
          </a:ln>
        </p:spPr>
        <p:txBody>
          <a:bodyPr wrap="square" rtlCol="0">
            <a:spAutoFit/>
          </a:bodyPr>
          <a:lstStyle/>
          <a:p>
            <a:r>
              <a:rPr lang="it-IT" sz="1200" b="1" dirty="0"/>
              <a:t>RMSE NRTL-RK </a:t>
            </a:r>
            <a:r>
              <a:rPr lang="it-IT" sz="1200" dirty="0"/>
              <a:t>= 0.15</a:t>
            </a:r>
          </a:p>
          <a:p>
            <a:r>
              <a:rPr lang="it-IT" sz="1200" b="1" dirty="0"/>
              <a:t>RMSE NRTL-HOC </a:t>
            </a:r>
            <a:r>
              <a:rPr lang="it-IT" sz="1200" dirty="0"/>
              <a:t>= 0.20</a:t>
            </a:r>
          </a:p>
          <a:p>
            <a:r>
              <a:rPr lang="it-IT" sz="1200" b="1" dirty="0"/>
              <a:t>RMSE NRTL </a:t>
            </a:r>
            <a:r>
              <a:rPr lang="it-IT" sz="1200" dirty="0"/>
              <a:t>= 0.330</a:t>
            </a:r>
          </a:p>
          <a:p>
            <a:r>
              <a:rPr lang="it-IT" sz="1200" b="1" dirty="0">
                <a:highlight>
                  <a:srgbClr val="FFFF00"/>
                </a:highlight>
              </a:rPr>
              <a:t>RMSE REFPROP </a:t>
            </a:r>
            <a:r>
              <a:rPr lang="it-IT" sz="1200" dirty="0">
                <a:highlight>
                  <a:srgbClr val="FFFF00"/>
                </a:highlight>
              </a:rPr>
              <a:t>= 0.11</a:t>
            </a:r>
          </a:p>
        </p:txBody>
      </p:sp>
    </p:spTree>
    <p:extLst>
      <p:ext uri="{BB962C8B-B14F-4D97-AF65-F5344CB8AC3E}">
        <p14:creationId xmlns:p14="http://schemas.microsoft.com/office/powerpoint/2010/main" val="313314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44B115D1-D775-05A2-5FB8-B3C1AC1B9643}"/>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901A9D53-9AC4-6448-F241-45282D946C9D}"/>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sz="2800" dirty="0">
                <a:solidFill>
                  <a:srgbClr val="556D96"/>
                </a:solidFill>
                <a:latin typeface="+mj-lt"/>
              </a:rPr>
              <a:t>P</a:t>
            </a:r>
            <a:r>
              <a:rPr lang="en" sz="2800" dirty="0">
                <a:solidFill>
                  <a:srgbClr val="556D96"/>
                </a:solidFill>
                <a:latin typeface="+mj-lt"/>
              </a:rPr>
              <a:t>xy confront REFPROP and Experimental data</a:t>
            </a:r>
            <a:endParaRPr sz="2800" dirty="0">
              <a:solidFill>
                <a:srgbClr val="556D96"/>
              </a:solidFill>
              <a:latin typeface="+mj-lt"/>
            </a:endParaRPr>
          </a:p>
        </p:txBody>
      </p:sp>
      <p:sp>
        <p:nvSpPr>
          <p:cNvPr id="4" name="Google Shape;146;p28">
            <a:extLst>
              <a:ext uri="{FF2B5EF4-FFF2-40B4-BE49-F238E27FC236}">
                <a16:creationId xmlns:a16="http://schemas.microsoft.com/office/drawing/2014/main" id="{EAF484A5-4081-7D7A-80B0-8F4F03AD9134}"/>
              </a:ext>
            </a:extLst>
          </p:cNvPr>
          <p:cNvSpPr/>
          <p:nvPr/>
        </p:nvSpPr>
        <p:spPr>
          <a:xfrm rot="-5400000" flipH="1">
            <a:off x="-76750" y="1044699"/>
            <a:ext cx="3956264" cy="3630749"/>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rgbClr val="FFFF00"/>
              </a:highlight>
            </a:endParaRPr>
          </a:p>
        </p:txBody>
      </p:sp>
      <p:sp>
        <p:nvSpPr>
          <p:cNvPr id="13" name="TextBox 12">
            <a:extLst>
              <a:ext uri="{FF2B5EF4-FFF2-40B4-BE49-F238E27FC236}">
                <a16:creationId xmlns:a16="http://schemas.microsoft.com/office/drawing/2014/main" id="{BDAE17C7-DB16-315C-885D-A1283E1AD711}"/>
              </a:ext>
            </a:extLst>
          </p:cNvPr>
          <p:cNvSpPr txBox="1"/>
          <p:nvPr/>
        </p:nvSpPr>
        <p:spPr>
          <a:xfrm>
            <a:off x="222703" y="1152287"/>
            <a:ext cx="3494054" cy="2031325"/>
          </a:xfrm>
          <a:prstGeom prst="rect">
            <a:avLst/>
          </a:prstGeom>
          <a:noFill/>
        </p:spPr>
        <p:txBody>
          <a:bodyPr wrap="square" rtlCol="0">
            <a:spAutoFit/>
          </a:bodyPr>
          <a:lstStyle/>
          <a:p>
            <a:r>
              <a:rPr lang="en-US" dirty="0">
                <a:solidFill>
                  <a:schemeClr val="bg1"/>
                </a:solidFill>
              </a:rPr>
              <a:t>- REFPROP seems to be the most     appropriate one for the couple   R134a/iC4H10. </a:t>
            </a:r>
          </a:p>
          <a:p>
            <a:endParaRPr lang="en-US" dirty="0">
              <a:solidFill>
                <a:schemeClr val="bg1"/>
              </a:solidFill>
            </a:endParaRPr>
          </a:p>
          <a:p>
            <a:r>
              <a:rPr lang="en-US" dirty="0">
                <a:solidFill>
                  <a:schemeClr val="bg1"/>
                </a:solidFill>
              </a:rPr>
              <a:t>- For this configuration the RMSE of REFPROP is the lowest for the couple R134a/iC</a:t>
            </a:r>
            <a:r>
              <a:rPr lang="en-US" sz="1050" dirty="0">
                <a:solidFill>
                  <a:schemeClr val="bg1"/>
                </a:solidFill>
              </a:rPr>
              <a:t>4</a:t>
            </a:r>
            <a:r>
              <a:rPr lang="en-US" dirty="0">
                <a:solidFill>
                  <a:schemeClr val="bg1"/>
                </a:solidFill>
              </a:rPr>
              <a:t>H</a:t>
            </a:r>
            <a:r>
              <a:rPr lang="en-US" sz="1100" dirty="0">
                <a:solidFill>
                  <a:schemeClr val="bg1"/>
                </a:solidFill>
              </a:rPr>
              <a:t>10</a:t>
            </a:r>
            <a:r>
              <a:rPr lang="en-US" dirty="0">
                <a:solidFill>
                  <a:schemeClr val="bg1"/>
                </a:solidFill>
              </a:rPr>
              <a:t>. </a:t>
            </a:r>
          </a:p>
          <a:p>
            <a:endParaRPr lang="en-US" dirty="0">
              <a:solidFill>
                <a:schemeClr val="bg1"/>
              </a:solidFill>
            </a:endParaRPr>
          </a:p>
          <a:p>
            <a:endParaRPr lang="en-US" dirty="0">
              <a:solidFill>
                <a:schemeClr val="bg1"/>
              </a:solidFill>
            </a:endParaRPr>
          </a:p>
        </p:txBody>
      </p:sp>
      <p:pic>
        <p:nvPicPr>
          <p:cNvPr id="2050" name="Picture 2">
            <a:extLst>
              <a:ext uri="{FF2B5EF4-FFF2-40B4-BE49-F238E27FC236}">
                <a16:creationId xmlns:a16="http://schemas.microsoft.com/office/drawing/2014/main" id="{50D0CEB5-30E7-A880-13F6-B0DB7F0883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8941" y="1152287"/>
            <a:ext cx="5219052" cy="3148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458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7" name="Google Shape;327;p39"/>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latin typeface="+mj-lt"/>
              </a:rPr>
              <a:t>SINGLE BUFFER SIMULATION</a:t>
            </a:r>
            <a:endParaRPr sz="2800" dirty="0">
              <a:solidFill>
                <a:srgbClr val="556D96"/>
              </a:solidFill>
              <a:latin typeface="+mj-lt"/>
            </a:endParaRPr>
          </a:p>
        </p:txBody>
      </p:sp>
      <p:sp>
        <p:nvSpPr>
          <p:cNvPr id="4" name="Google Shape;146;p28">
            <a:extLst>
              <a:ext uri="{FF2B5EF4-FFF2-40B4-BE49-F238E27FC236}">
                <a16:creationId xmlns:a16="http://schemas.microsoft.com/office/drawing/2014/main" id="{7ED7C5FC-4CDD-0581-864A-8B0C2CD85C27}"/>
              </a:ext>
            </a:extLst>
          </p:cNvPr>
          <p:cNvSpPr/>
          <p:nvPr/>
        </p:nvSpPr>
        <p:spPr>
          <a:xfrm rot="-5400000" flipH="1">
            <a:off x="5472948" y="211040"/>
            <a:ext cx="3272492" cy="4069614"/>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TextBox 7">
            <a:extLst>
              <a:ext uri="{FF2B5EF4-FFF2-40B4-BE49-F238E27FC236}">
                <a16:creationId xmlns:a16="http://schemas.microsoft.com/office/drawing/2014/main" id="{F5FF278A-482C-4FAD-9FCB-759611737884}"/>
              </a:ext>
            </a:extLst>
          </p:cNvPr>
          <p:cNvSpPr txBox="1"/>
          <p:nvPr/>
        </p:nvSpPr>
        <p:spPr>
          <a:xfrm>
            <a:off x="5537201" y="728256"/>
            <a:ext cx="3323770" cy="2893100"/>
          </a:xfrm>
          <a:prstGeom prst="rect">
            <a:avLst/>
          </a:prstGeom>
          <a:noFill/>
        </p:spPr>
        <p:txBody>
          <a:bodyPr wrap="square">
            <a:spAutoFit/>
          </a:bodyPr>
          <a:lstStyle/>
          <a:p>
            <a:r>
              <a:rPr lang="it-IT" sz="1400" b="1" dirty="0">
                <a:solidFill>
                  <a:schemeClr val="tx2"/>
                </a:solidFill>
              </a:rPr>
              <a:t>- Temperature of the Buffer : -32 °C </a:t>
            </a:r>
          </a:p>
          <a:p>
            <a:r>
              <a:rPr lang="it-IT" sz="1400" b="1" dirty="0">
                <a:solidFill>
                  <a:schemeClr val="tx2"/>
                </a:solidFill>
              </a:rPr>
              <a:t>- Pressure inside the Buffer : 1 bar</a:t>
            </a:r>
          </a:p>
          <a:p>
            <a:r>
              <a:rPr lang="it-IT" sz="1400" b="1" dirty="0">
                <a:solidFill>
                  <a:schemeClr val="tx2"/>
                </a:solidFill>
              </a:rPr>
              <a:t>  </a:t>
            </a:r>
          </a:p>
          <a:p>
            <a:endParaRPr lang="it-IT" sz="1400" b="1" dirty="0">
              <a:solidFill>
                <a:schemeClr val="tx2"/>
              </a:solidFill>
            </a:endParaRPr>
          </a:p>
          <a:p>
            <a:endParaRPr lang="it-IT" sz="1400" b="1" dirty="0">
              <a:solidFill>
                <a:schemeClr val="tx2"/>
              </a:solidFill>
            </a:endParaRPr>
          </a:p>
          <a:p>
            <a:r>
              <a:rPr lang="it-IT" sz="1400" b="1" dirty="0">
                <a:solidFill>
                  <a:schemeClr val="tx2"/>
                </a:solidFill>
              </a:rPr>
              <a:t>- Purity achieved : 9</a:t>
            </a:r>
            <a:r>
              <a:rPr lang="it-IT" b="1" dirty="0">
                <a:solidFill>
                  <a:schemeClr val="tx2"/>
                </a:solidFill>
              </a:rPr>
              <a:t>6</a:t>
            </a:r>
            <a:r>
              <a:rPr lang="it-IT" sz="1400" b="1" dirty="0">
                <a:solidFill>
                  <a:schemeClr val="tx2"/>
                </a:solidFill>
              </a:rPr>
              <a:t> % of R134a   </a:t>
            </a:r>
          </a:p>
          <a:p>
            <a:r>
              <a:rPr lang="it-IT" sz="1400" b="1" dirty="0">
                <a:solidFill>
                  <a:schemeClr val="tx2"/>
                </a:solidFill>
              </a:rPr>
              <a:t>- Molar recovery of R134a :80% </a:t>
            </a:r>
          </a:p>
          <a:p>
            <a:endParaRPr lang="it-IT" sz="1400" b="1" dirty="0">
              <a:solidFill>
                <a:schemeClr val="tx2"/>
              </a:solidFill>
            </a:endParaRPr>
          </a:p>
          <a:p>
            <a:endParaRPr lang="it-IT" sz="1400" b="1" dirty="0">
              <a:solidFill>
                <a:schemeClr val="tx2"/>
              </a:solidFill>
            </a:endParaRPr>
          </a:p>
          <a:p>
            <a:endParaRPr lang="it-IT" sz="1400" b="1" dirty="0">
              <a:solidFill>
                <a:schemeClr val="tx2"/>
              </a:solidFill>
            </a:endParaRPr>
          </a:p>
          <a:p>
            <a:r>
              <a:rPr lang="it-IT" sz="1400" b="1" dirty="0">
                <a:solidFill>
                  <a:schemeClr val="tx2"/>
                </a:solidFill>
              </a:rPr>
              <a:t>- Thermal duty : -0,177 KW</a:t>
            </a:r>
          </a:p>
          <a:p>
            <a:r>
              <a:rPr lang="it-IT" sz="1400" b="1" dirty="0">
                <a:solidFill>
                  <a:schemeClr val="tx2"/>
                </a:solidFill>
              </a:rPr>
              <a:t>- Bottom/Feed Ratio : </a:t>
            </a:r>
            <a:r>
              <a:rPr lang="it-IT" b="1" dirty="0">
                <a:solidFill>
                  <a:schemeClr val="tx2"/>
                </a:solidFill>
              </a:rPr>
              <a:t>95</a:t>
            </a:r>
            <a:r>
              <a:rPr lang="it-IT" sz="1400" b="1" dirty="0">
                <a:solidFill>
                  <a:schemeClr val="tx2"/>
                </a:solidFill>
              </a:rPr>
              <a:t>% </a:t>
            </a:r>
          </a:p>
          <a:p>
            <a:r>
              <a:rPr lang="it-IT" sz="1400" b="1" dirty="0">
                <a:solidFill>
                  <a:schemeClr val="tx2"/>
                </a:solidFill>
              </a:rPr>
              <a:t>- Distillate/Feed Ratio : 5% </a:t>
            </a:r>
          </a:p>
        </p:txBody>
      </p:sp>
      <p:pic>
        <p:nvPicPr>
          <p:cNvPr id="15" name="Picture 14">
            <a:extLst>
              <a:ext uri="{FF2B5EF4-FFF2-40B4-BE49-F238E27FC236}">
                <a16:creationId xmlns:a16="http://schemas.microsoft.com/office/drawing/2014/main" id="{7A7881ED-F0C9-55BD-692D-147DD52AFB27}"/>
              </a:ext>
            </a:extLst>
          </p:cNvPr>
          <p:cNvPicPr>
            <a:picLocks noChangeAspect="1"/>
          </p:cNvPicPr>
          <p:nvPr/>
        </p:nvPicPr>
        <p:blipFill>
          <a:blip r:embed="rId3"/>
          <a:stretch>
            <a:fillRect/>
          </a:stretch>
        </p:blipFill>
        <p:spPr>
          <a:xfrm>
            <a:off x="747922" y="863618"/>
            <a:ext cx="4154541" cy="3383703"/>
          </a:xfrm>
          <a:prstGeom prst="rect">
            <a:avLst/>
          </a:prstGeom>
        </p:spPr>
      </p:pic>
      <p:cxnSp>
        <p:nvCxnSpPr>
          <p:cNvPr id="18" name="Straight Arrow Connector 17">
            <a:extLst>
              <a:ext uri="{FF2B5EF4-FFF2-40B4-BE49-F238E27FC236}">
                <a16:creationId xmlns:a16="http://schemas.microsoft.com/office/drawing/2014/main" id="{003BA2BF-757A-A507-D768-0697EB43010D}"/>
              </a:ext>
            </a:extLst>
          </p:cNvPr>
          <p:cNvCxnSpPr>
            <a:cxnSpLocks/>
            <a:stCxn id="20" idx="1"/>
            <a:endCxn id="21" idx="0"/>
          </p:cNvCxnSpPr>
          <p:nvPr/>
        </p:nvCxnSpPr>
        <p:spPr>
          <a:xfrm flipH="1">
            <a:off x="5377543" y="861244"/>
            <a:ext cx="18966" cy="3373938"/>
          </a:xfrm>
          <a:prstGeom prst="straightConnector1">
            <a:avLst/>
          </a:prstGeom>
          <a:ln w="76200">
            <a:solidFill>
              <a:srgbClr val="EF5338"/>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6562E48-F089-CE76-1961-FCE8417812B7}"/>
              </a:ext>
            </a:extLst>
          </p:cNvPr>
          <p:cNvSpPr/>
          <p:nvPr/>
        </p:nvSpPr>
        <p:spPr>
          <a:xfrm>
            <a:off x="5396509" y="728256"/>
            <a:ext cx="3425370" cy="265975"/>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ctangle 20">
            <a:extLst>
              <a:ext uri="{FF2B5EF4-FFF2-40B4-BE49-F238E27FC236}">
                <a16:creationId xmlns:a16="http://schemas.microsoft.com/office/drawing/2014/main" id="{896EC846-1C43-CED3-C3C0-9E831819BE14}"/>
              </a:ext>
            </a:extLst>
          </p:cNvPr>
          <p:cNvSpPr/>
          <p:nvPr/>
        </p:nvSpPr>
        <p:spPr>
          <a:xfrm>
            <a:off x="4024086" y="4235182"/>
            <a:ext cx="2706914" cy="776514"/>
          </a:xfrm>
          <a:prstGeom prst="rect">
            <a:avLst/>
          </a:prstGeom>
          <a:ln>
            <a:solidFill>
              <a:srgbClr val="EF533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err="1"/>
              <a:t>Why</a:t>
            </a:r>
            <a:r>
              <a:rPr lang="it-IT" b="1" dirty="0"/>
              <a:t> this temperature was chosen? </a:t>
            </a:r>
          </a:p>
        </p:txBody>
      </p:sp>
      <p:sp>
        <p:nvSpPr>
          <p:cNvPr id="22" name="TextBox 21">
            <a:extLst>
              <a:ext uri="{FF2B5EF4-FFF2-40B4-BE49-F238E27FC236}">
                <a16:creationId xmlns:a16="http://schemas.microsoft.com/office/drawing/2014/main" id="{7C725EB1-47C1-1D39-9A4F-9072D74B9A07}"/>
              </a:ext>
            </a:extLst>
          </p:cNvPr>
          <p:cNvSpPr txBox="1"/>
          <p:nvPr/>
        </p:nvSpPr>
        <p:spPr>
          <a:xfrm>
            <a:off x="77313" y="1607525"/>
            <a:ext cx="1475715" cy="1015663"/>
          </a:xfrm>
          <a:prstGeom prst="rect">
            <a:avLst/>
          </a:prstGeom>
          <a:noFill/>
        </p:spPr>
        <p:txBody>
          <a:bodyPr wrap="square" rtlCol="0">
            <a:spAutoFit/>
          </a:bodyPr>
          <a:lstStyle/>
          <a:p>
            <a:r>
              <a:rPr lang="it-IT" sz="1000" b="1" dirty="0" err="1"/>
              <a:t>Inlet</a:t>
            </a:r>
            <a:r>
              <a:rPr lang="it-IT" sz="1000" b="1" dirty="0"/>
              <a:t> </a:t>
            </a:r>
            <a:r>
              <a:rPr lang="it-IT" sz="1000" b="1" dirty="0" err="1"/>
              <a:t>flowrate</a:t>
            </a:r>
            <a:r>
              <a:rPr lang="it-IT" sz="1000" b="1" dirty="0"/>
              <a:t> : 600 l/h </a:t>
            </a:r>
          </a:p>
          <a:p>
            <a:r>
              <a:rPr lang="it-IT" sz="1000" dirty="0"/>
              <a:t>R134A : 94.7%</a:t>
            </a:r>
          </a:p>
          <a:p>
            <a:r>
              <a:rPr lang="it-IT" sz="1000" dirty="0"/>
              <a:t>IC4H10 : 4,5%</a:t>
            </a:r>
          </a:p>
          <a:p>
            <a:r>
              <a:rPr lang="it-IT" sz="1000" dirty="0"/>
              <a:t>SF6: 0, 3%</a:t>
            </a:r>
          </a:p>
          <a:p>
            <a:r>
              <a:rPr lang="it-IT" sz="1000" dirty="0"/>
              <a:t>N2: 0.5% </a:t>
            </a:r>
          </a:p>
          <a:p>
            <a:r>
              <a:rPr lang="it-IT" sz="1000" dirty="0"/>
              <a:t> </a:t>
            </a:r>
          </a:p>
        </p:txBody>
      </p:sp>
      <p:sp>
        <p:nvSpPr>
          <p:cNvPr id="23" name="TextBox 22">
            <a:extLst>
              <a:ext uri="{FF2B5EF4-FFF2-40B4-BE49-F238E27FC236}">
                <a16:creationId xmlns:a16="http://schemas.microsoft.com/office/drawing/2014/main" id="{B1B1085D-75EC-FBE3-81A9-52EC836259CF}"/>
              </a:ext>
            </a:extLst>
          </p:cNvPr>
          <p:cNvSpPr txBox="1"/>
          <p:nvPr/>
        </p:nvSpPr>
        <p:spPr>
          <a:xfrm>
            <a:off x="3189775" y="557135"/>
            <a:ext cx="1810397" cy="1015663"/>
          </a:xfrm>
          <a:prstGeom prst="rect">
            <a:avLst/>
          </a:prstGeom>
          <a:noFill/>
        </p:spPr>
        <p:txBody>
          <a:bodyPr wrap="square" rtlCol="0">
            <a:spAutoFit/>
          </a:bodyPr>
          <a:lstStyle/>
          <a:p>
            <a:r>
              <a:rPr lang="it-IT" sz="1000" b="1" dirty="0"/>
              <a:t>Distillate </a:t>
            </a:r>
            <a:r>
              <a:rPr lang="it-IT" sz="1000" b="1" dirty="0" err="1"/>
              <a:t>flowrate</a:t>
            </a:r>
            <a:r>
              <a:rPr lang="it-IT" sz="1000" b="1" dirty="0"/>
              <a:t>: </a:t>
            </a:r>
            <a:r>
              <a:rPr lang="it-IT" sz="1000" dirty="0"/>
              <a:t>190l/h </a:t>
            </a:r>
          </a:p>
          <a:p>
            <a:r>
              <a:rPr lang="it-IT" sz="1000" dirty="0"/>
              <a:t>R134A : 74%</a:t>
            </a:r>
          </a:p>
          <a:p>
            <a:r>
              <a:rPr lang="it-IT" sz="1000" dirty="0"/>
              <a:t>IC4H10 : 13%</a:t>
            </a:r>
          </a:p>
          <a:p>
            <a:r>
              <a:rPr lang="it-IT" sz="1000" dirty="0"/>
              <a:t>SF6: 2%</a:t>
            </a:r>
          </a:p>
          <a:p>
            <a:r>
              <a:rPr lang="it-IT" sz="1000" dirty="0"/>
              <a:t>N2: 11% </a:t>
            </a:r>
          </a:p>
          <a:p>
            <a:r>
              <a:rPr lang="it-IT" sz="1000" dirty="0"/>
              <a:t> </a:t>
            </a:r>
          </a:p>
        </p:txBody>
      </p:sp>
      <p:sp>
        <p:nvSpPr>
          <p:cNvPr id="24" name="TextBox 23">
            <a:extLst>
              <a:ext uri="{FF2B5EF4-FFF2-40B4-BE49-F238E27FC236}">
                <a16:creationId xmlns:a16="http://schemas.microsoft.com/office/drawing/2014/main" id="{36434CB8-BBF5-61CB-FE30-398891699BFA}"/>
              </a:ext>
            </a:extLst>
          </p:cNvPr>
          <p:cNvSpPr txBox="1"/>
          <p:nvPr/>
        </p:nvSpPr>
        <p:spPr>
          <a:xfrm>
            <a:off x="3381303" y="3264219"/>
            <a:ext cx="1680817" cy="1015663"/>
          </a:xfrm>
          <a:prstGeom prst="rect">
            <a:avLst/>
          </a:prstGeom>
          <a:noFill/>
        </p:spPr>
        <p:txBody>
          <a:bodyPr wrap="square" rtlCol="0">
            <a:spAutoFit/>
          </a:bodyPr>
          <a:lstStyle/>
          <a:p>
            <a:r>
              <a:rPr lang="it-IT" sz="1000" b="1" dirty="0"/>
              <a:t>Bottom </a:t>
            </a:r>
            <a:r>
              <a:rPr lang="it-IT" sz="1000" b="1" dirty="0" err="1"/>
              <a:t>flowrate</a:t>
            </a:r>
            <a:r>
              <a:rPr lang="it-IT" sz="1000" b="1" dirty="0"/>
              <a:t> </a:t>
            </a:r>
            <a:r>
              <a:rPr lang="it-IT" sz="1000" dirty="0"/>
              <a:t>: 410 l/h </a:t>
            </a:r>
          </a:p>
          <a:p>
            <a:r>
              <a:rPr lang="it-IT" sz="1000" dirty="0"/>
              <a:t>R134A : 95.7%</a:t>
            </a:r>
          </a:p>
          <a:p>
            <a:r>
              <a:rPr lang="it-IT" sz="1000" dirty="0"/>
              <a:t>IC4H10 : 4.1%</a:t>
            </a:r>
          </a:p>
          <a:p>
            <a:r>
              <a:rPr lang="it-IT" sz="1000" dirty="0"/>
              <a:t>SF6: 0.2%</a:t>
            </a:r>
          </a:p>
          <a:p>
            <a:r>
              <a:rPr lang="it-IT" sz="1000" dirty="0"/>
              <a:t>N2: </a:t>
            </a:r>
            <a:r>
              <a:rPr lang="it-IT" sz="1000" dirty="0" err="1"/>
              <a:t>negligible</a:t>
            </a:r>
            <a:r>
              <a:rPr lang="it-IT" sz="1000" dirty="0"/>
              <a:t> (10e-11)</a:t>
            </a:r>
          </a:p>
          <a:p>
            <a:r>
              <a:rPr lang="it-IT" sz="1000" dirty="0"/>
              <a:t> </a:t>
            </a:r>
          </a:p>
        </p:txBody>
      </p:sp>
    </p:spTree>
    <p:extLst>
      <p:ext uri="{BB962C8B-B14F-4D97-AF65-F5344CB8AC3E}">
        <p14:creationId xmlns:p14="http://schemas.microsoft.com/office/powerpoint/2010/main" val="3980930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696C529E-0F4A-F3CB-FC99-3B7B68AC6113}"/>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DB143335-A050-41D6-6AE9-C26B3CE40C02}"/>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latin typeface="+mj-lt"/>
              </a:rPr>
              <a:t>TEMPERATURE VARIATION IN THE BUFFER</a:t>
            </a:r>
            <a:endParaRPr sz="2800" dirty="0">
              <a:solidFill>
                <a:srgbClr val="556D96"/>
              </a:solidFill>
              <a:latin typeface="+mj-lt"/>
            </a:endParaRPr>
          </a:p>
        </p:txBody>
      </p:sp>
      <p:sp>
        <p:nvSpPr>
          <p:cNvPr id="4" name="Google Shape;146;p28">
            <a:extLst>
              <a:ext uri="{FF2B5EF4-FFF2-40B4-BE49-F238E27FC236}">
                <a16:creationId xmlns:a16="http://schemas.microsoft.com/office/drawing/2014/main" id="{286BCE18-066A-23A9-1B77-2BE7812C9889}"/>
              </a:ext>
            </a:extLst>
          </p:cNvPr>
          <p:cNvSpPr/>
          <p:nvPr/>
        </p:nvSpPr>
        <p:spPr>
          <a:xfrm rot="-5400000" flipH="1">
            <a:off x="437029" y="690274"/>
            <a:ext cx="3408911" cy="4004681"/>
          </a:xfrm>
          <a:prstGeom prst="rect">
            <a:avLst/>
          </a:prstGeom>
          <a:solidFill>
            <a:srgbClr val="556D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FFE6A1E2-B3ED-2840-5D4C-62CDAA46EB2C}"/>
              </a:ext>
            </a:extLst>
          </p:cNvPr>
          <p:cNvSpPr txBox="1"/>
          <p:nvPr/>
        </p:nvSpPr>
        <p:spPr>
          <a:xfrm>
            <a:off x="353419" y="1101800"/>
            <a:ext cx="3790406" cy="2893100"/>
          </a:xfrm>
          <a:prstGeom prst="rect">
            <a:avLst/>
          </a:prstGeom>
          <a:noFill/>
        </p:spPr>
        <p:txBody>
          <a:bodyPr wrap="square" rtlCol="0">
            <a:spAutoFit/>
          </a:bodyPr>
          <a:lstStyle/>
          <a:p>
            <a:r>
              <a:rPr lang="en-US" dirty="0">
                <a:solidFill>
                  <a:schemeClr val="bg1"/>
                </a:solidFill>
              </a:rPr>
              <a:t>A sensitivity analysis reveals that as the </a:t>
            </a:r>
            <a:r>
              <a:rPr lang="en-US" b="1" dirty="0">
                <a:solidFill>
                  <a:schemeClr val="bg1"/>
                </a:solidFill>
              </a:rPr>
              <a:t>temperature increases</a:t>
            </a:r>
            <a:r>
              <a:rPr lang="en-US" dirty="0">
                <a:solidFill>
                  <a:schemeClr val="bg1"/>
                </a:solidFill>
              </a:rPr>
              <a:t>, the </a:t>
            </a:r>
            <a:r>
              <a:rPr lang="en-US" b="1" dirty="0">
                <a:solidFill>
                  <a:schemeClr val="bg1"/>
                </a:solidFill>
              </a:rPr>
              <a:t>molar recovery of R134a</a:t>
            </a:r>
            <a:r>
              <a:rPr lang="en-US" dirty="0">
                <a:solidFill>
                  <a:schemeClr val="bg1"/>
                </a:solidFill>
              </a:rPr>
              <a:t> in the bottom stream (S6) </a:t>
            </a:r>
            <a:r>
              <a:rPr lang="en-US" b="1" dirty="0">
                <a:solidFill>
                  <a:schemeClr val="bg1"/>
                </a:solidFill>
              </a:rPr>
              <a:t>improves from (95% to 98 %) </a:t>
            </a:r>
            <a:r>
              <a:rPr lang="en-US" dirty="0">
                <a:solidFill>
                  <a:schemeClr val="bg1"/>
                </a:solidFill>
              </a:rPr>
              <a:t>, while the molar purity of R134a correspondingly decreases from </a:t>
            </a:r>
            <a:r>
              <a:rPr lang="en-US" b="1" dirty="0">
                <a:solidFill>
                  <a:schemeClr val="bg1"/>
                </a:solidFill>
              </a:rPr>
              <a:t>(98.7% to 50%).</a:t>
            </a:r>
          </a:p>
          <a:p>
            <a:endParaRPr lang="en-US" b="1" dirty="0">
              <a:solidFill>
                <a:schemeClr val="bg1"/>
              </a:solidFill>
            </a:endParaRPr>
          </a:p>
          <a:p>
            <a:r>
              <a:rPr lang="en-US" dirty="0">
                <a:solidFill>
                  <a:schemeClr val="bg1"/>
                </a:solidFill>
              </a:rPr>
              <a:t>-As long as the </a:t>
            </a:r>
            <a:r>
              <a:rPr lang="en-US" b="1" dirty="0">
                <a:solidFill>
                  <a:schemeClr val="bg1"/>
                </a:solidFill>
              </a:rPr>
              <a:t>best trade off</a:t>
            </a:r>
            <a:r>
              <a:rPr lang="en-US" dirty="0">
                <a:solidFill>
                  <a:schemeClr val="bg1"/>
                </a:solidFill>
              </a:rPr>
              <a:t> </a:t>
            </a:r>
            <a:r>
              <a:rPr lang="en-US" b="1" dirty="0">
                <a:solidFill>
                  <a:schemeClr val="bg1"/>
                </a:solidFill>
              </a:rPr>
              <a:t>between molar purity and recovery</a:t>
            </a:r>
            <a:r>
              <a:rPr lang="en-US" dirty="0">
                <a:solidFill>
                  <a:schemeClr val="bg1"/>
                </a:solidFill>
              </a:rPr>
              <a:t> is </a:t>
            </a:r>
            <a:r>
              <a:rPr lang="en-US" b="1" dirty="0">
                <a:solidFill>
                  <a:schemeClr val="bg1"/>
                </a:solidFill>
              </a:rPr>
              <a:t>reached at </a:t>
            </a:r>
            <a:r>
              <a:rPr lang="en-US" dirty="0">
                <a:solidFill>
                  <a:schemeClr val="bg1"/>
                </a:solidFill>
              </a:rPr>
              <a:t>a temperature of </a:t>
            </a:r>
            <a:r>
              <a:rPr lang="en-US" b="1" dirty="0">
                <a:solidFill>
                  <a:schemeClr val="bg1"/>
                </a:solidFill>
              </a:rPr>
              <a:t>-32 °C</a:t>
            </a:r>
            <a:r>
              <a:rPr lang="en-US" dirty="0">
                <a:solidFill>
                  <a:schemeClr val="bg1"/>
                </a:solidFill>
              </a:rPr>
              <a:t>, this temperature is chosen as operative temperature.</a:t>
            </a:r>
          </a:p>
          <a:p>
            <a:endParaRPr lang="en-US" b="1" dirty="0">
              <a:solidFill>
                <a:schemeClr val="bg1"/>
              </a:solidFill>
            </a:endParaRPr>
          </a:p>
          <a:p>
            <a:endParaRPr lang="en-US" b="1" dirty="0">
              <a:solidFill>
                <a:schemeClr val="bg1"/>
              </a:solidFill>
            </a:endParaRPr>
          </a:p>
        </p:txBody>
      </p:sp>
      <p:pic>
        <p:nvPicPr>
          <p:cNvPr id="1026" name="Picture 2">
            <a:extLst>
              <a:ext uri="{FF2B5EF4-FFF2-40B4-BE49-F238E27FC236}">
                <a16:creationId xmlns:a16="http://schemas.microsoft.com/office/drawing/2014/main" id="{96AF002E-1AE1-D59C-782E-E0C994DD71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8100" y="1101800"/>
            <a:ext cx="4722922" cy="3408911"/>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13819A0B-84D0-37B1-302C-ABFF6015BCA8}"/>
              </a:ext>
            </a:extLst>
          </p:cNvPr>
          <p:cNvSpPr/>
          <p:nvPr/>
        </p:nvSpPr>
        <p:spPr>
          <a:xfrm>
            <a:off x="6719561" y="1457922"/>
            <a:ext cx="329681" cy="33382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62236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4">
          <a:extLst>
            <a:ext uri="{FF2B5EF4-FFF2-40B4-BE49-F238E27FC236}">
              <a16:creationId xmlns:a16="http://schemas.microsoft.com/office/drawing/2014/main" id="{64202419-F2D2-7AC5-A151-02E0F6BCDAA5}"/>
            </a:ext>
          </a:extLst>
        </p:cNvPr>
        <p:cNvGrpSpPr/>
        <p:nvPr/>
      </p:nvGrpSpPr>
      <p:grpSpPr>
        <a:xfrm>
          <a:off x="0" y="0"/>
          <a:ext cx="0" cy="0"/>
          <a:chOff x="0" y="0"/>
          <a:chExt cx="0" cy="0"/>
        </a:xfrm>
      </p:grpSpPr>
      <p:sp>
        <p:nvSpPr>
          <p:cNvPr id="327" name="Google Shape;327;p39">
            <a:extLst>
              <a:ext uri="{FF2B5EF4-FFF2-40B4-BE49-F238E27FC236}">
                <a16:creationId xmlns:a16="http://schemas.microsoft.com/office/drawing/2014/main" id="{BB4D27F0-6FCD-715A-0909-E7C27F5C2AAD}"/>
              </a:ext>
            </a:extLst>
          </p:cNvPr>
          <p:cNvSpPr txBox="1">
            <a:spLocks noGrp="1"/>
          </p:cNvSpPr>
          <p:nvPr>
            <p:ph type="ctrTitle"/>
          </p:nvPr>
        </p:nvSpPr>
        <p:spPr>
          <a:xfrm>
            <a:off x="11682" y="0"/>
            <a:ext cx="8210297" cy="4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solidFill>
                  <a:srgbClr val="556D96"/>
                </a:solidFill>
                <a:latin typeface="+mj-lt"/>
              </a:rPr>
              <a:t>SINGLE</a:t>
            </a:r>
            <a:r>
              <a:rPr lang="en" sz="2800" dirty="0">
                <a:solidFill>
                  <a:srgbClr val="556D96"/>
                </a:solidFill>
              </a:rPr>
              <a:t> DISTILLATION COLUMN</a:t>
            </a:r>
            <a:endParaRPr sz="2800" dirty="0">
              <a:solidFill>
                <a:srgbClr val="556D96"/>
              </a:solidFill>
            </a:endParaRPr>
          </a:p>
        </p:txBody>
      </p:sp>
      <p:sp>
        <p:nvSpPr>
          <p:cNvPr id="4" name="Google Shape;146;p28">
            <a:extLst>
              <a:ext uri="{FF2B5EF4-FFF2-40B4-BE49-F238E27FC236}">
                <a16:creationId xmlns:a16="http://schemas.microsoft.com/office/drawing/2014/main" id="{B3949F25-A4C6-027C-3624-4E6CB16AF1E6}"/>
              </a:ext>
            </a:extLst>
          </p:cNvPr>
          <p:cNvSpPr/>
          <p:nvPr/>
        </p:nvSpPr>
        <p:spPr>
          <a:xfrm rot="-5400000" flipH="1">
            <a:off x="5018132" y="872128"/>
            <a:ext cx="4094844" cy="3885480"/>
          </a:xfrm>
          <a:prstGeom prst="rect">
            <a:avLst/>
          </a:prstGeom>
          <a:solidFill>
            <a:srgbClr val="556D96"/>
          </a:solidFill>
          <a:ln>
            <a:noFill/>
          </a:ln>
        </p:spPr>
        <p:txBody>
          <a:bodyPr spcFirstLastPara="1" wrap="square" lIns="91425" tIns="91425" rIns="91425" bIns="91425" anchor="ctr" anchorCtr="0">
            <a:noAutofit/>
          </a:bodyPr>
          <a:lstStyle/>
          <a:p>
            <a:endParaRPr lang="it-IT" sz="1400" b="1" dirty="0"/>
          </a:p>
        </p:txBody>
      </p:sp>
      <p:pic>
        <p:nvPicPr>
          <p:cNvPr id="3" name="Picture 2">
            <a:extLst>
              <a:ext uri="{FF2B5EF4-FFF2-40B4-BE49-F238E27FC236}">
                <a16:creationId xmlns:a16="http://schemas.microsoft.com/office/drawing/2014/main" id="{94592272-A504-474D-033E-D6B0332D6847}"/>
              </a:ext>
            </a:extLst>
          </p:cNvPr>
          <p:cNvPicPr>
            <a:picLocks noChangeAspect="1"/>
          </p:cNvPicPr>
          <p:nvPr/>
        </p:nvPicPr>
        <p:blipFill>
          <a:blip r:embed="rId3"/>
          <a:stretch>
            <a:fillRect/>
          </a:stretch>
        </p:blipFill>
        <p:spPr>
          <a:xfrm>
            <a:off x="135706" y="1264852"/>
            <a:ext cx="4619066" cy="2497679"/>
          </a:xfrm>
          <a:prstGeom prst="rect">
            <a:avLst/>
          </a:prstGeom>
        </p:spPr>
      </p:pic>
      <p:sp>
        <p:nvSpPr>
          <p:cNvPr id="6" name="TextBox 5">
            <a:extLst>
              <a:ext uri="{FF2B5EF4-FFF2-40B4-BE49-F238E27FC236}">
                <a16:creationId xmlns:a16="http://schemas.microsoft.com/office/drawing/2014/main" id="{48B72707-FA50-B655-8573-E4F5ED9A6361}"/>
              </a:ext>
            </a:extLst>
          </p:cNvPr>
          <p:cNvSpPr txBox="1"/>
          <p:nvPr/>
        </p:nvSpPr>
        <p:spPr>
          <a:xfrm>
            <a:off x="77650" y="2063918"/>
            <a:ext cx="1584235" cy="1015663"/>
          </a:xfrm>
          <a:prstGeom prst="rect">
            <a:avLst/>
          </a:prstGeom>
          <a:noFill/>
        </p:spPr>
        <p:txBody>
          <a:bodyPr wrap="square" rtlCol="0">
            <a:spAutoFit/>
          </a:bodyPr>
          <a:lstStyle/>
          <a:p>
            <a:r>
              <a:rPr lang="it-IT" sz="1000" b="1" dirty="0" err="1"/>
              <a:t>Inlet</a:t>
            </a:r>
            <a:r>
              <a:rPr lang="it-IT" sz="1000" b="1" dirty="0"/>
              <a:t> </a:t>
            </a:r>
            <a:r>
              <a:rPr lang="it-IT" sz="1000" b="1" dirty="0" err="1"/>
              <a:t>flowrate</a:t>
            </a:r>
            <a:r>
              <a:rPr lang="it-IT" sz="1000" b="1" dirty="0"/>
              <a:t> : </a:t>
            </a:r>
            <a:r>
              <a:rPr lang="it-IT" sz="1000" dirty="0"/>
              <a:t>600 l/h </a:t>
            </a:r>
          </a:p>
          <a:p>
            <a:r>
              <a:rPr lang="it-IT" sz="1000" dirty="0"/>
              <a:t>R134A : 94.7%</a:t>
            </a:r>
          </a:p>
          <a:p>
            <a:r>
              <a:rPr lang="it-IT" sz="1000" dirty="0"/>
              <a:t>IC4H10 : 4,5%</a:t>
            </a:r>
          </a:p>
          <a:p>
            <a:r>
              <a:rPr lang="it-IT" sz="1000" dirty="0"/>
              <a:t>SF6: 0, 3%</a:t>
            </a:r>
          </a:p>
          <a:p>
            <a:r>
              <a:rPr lang="it-IT" sz="1000" dirty="0"/>
              <a:t>N2: 0.5% </a:t>
            </a:r>
          </a:p>
          <a:p>
            <a:r>
              <a:rPr lang="it-IT" sz="1000" dirty="0"/>
              <a:t> </a:t>
            </a:r>
          </a:p>
        </p:txBody>
      </p:sp>
      <p:sp>
        <p:nvSpPr>
          <p:cNvPr id="7" name="TextBox 6">
            <a:extLst>
              <a:ext uri="{FF2B5EF4-FFF2-40B4-BE49-F238E27FC236}">
                <a16:creationId xmlns:a16="http://schemas.microsoft.com/office/drawing/2014/main" id="{DC3D4526-2DCC-9DAD-0D93-AB12492703DE}"/>
              </a:ext>
            </a:extLst>
          </p:cNvPr>
          <p:cNvSpPr txBox="1"/>
          <p:nvPr/>
        </p:nvSpPr>
        <p:spPr>
          <a:xfrm>
            <a:off x="3420787" y="1002150"/>
            <a:ext cx="1702025" cy="861774"/>
          </a:xfrm>
          <a:prstGeom prst="rect">
            <a:avLst/>
          </a:prstGeom>
          <a:noFill/>
        </p:spPr>
        <p:txBody>
          <a:bodyPr wrap="square" rtlCol="0">
            <a:spAutoFit/>
          </a:bodyPr>
          <a:lstStyle/>
          <a:p>
            <a:r>
              <a:rPr lang="it-IT" sz="1000" b="1" dirty="0"/>
              <a:t>Distillate </a:t>
            </a:r>
            <a:r>
              <a:rPr lang="it-IT" sz="1000" b="1" dirty="0" err="1"/>
              <a:t>flowrate</a:t>
            </a:r>
            <a:r>
              <a:rPr lang="it-IT" sz="1000" b="1" dirty="0"/>
              <a:t>: </a:t>
            </a:r>
            <a:r>
              <a:rPr lang="it-IT" sz="1000" dirty="0"/>
              <a:t>100 l/h </a:t>
            </a:r>
          </a:p>
          <a:p>
            <a:r>
              <a:rPr lang="it-IT" sz="1000" dirty="0"/>
              <a:t>R134A : 70%</a:t>
            </a:r>
          </a:p>
          <a:p>
            <a:r>
              <a:rPr lang="it-IT" sz="1000" dirty="0"/>
              <a:t>IC4H10 : 25%</a:t>
            </a:r>
          </a:p>
          <a:p>
            <a:r>
              <a:rPr lang="it-IT" sz="1000" dirty="0"/>
              <a:t>SF6: 2%</a:t>
            </a:r>
          </a:p>
          <a:p>
            <a:r>
              <a:rPr lang="it-IT" sz="1000" dirty="0"/>
              <a:t>N2: 3% </a:t>
            </a:r>
          </a:p>
        </p:txBody>
      </p:sp>
      <p:sp>
        <p:nvSpPr>
          <p:cNvPr id="9" name="TextBox 8">
            <a:extLst>
              <a:ext uri="{FF2B5EF4-FFF2-40B4-BE49-F238E27FC236}">
                <a16:creationId xmlns:a16="http://schemas.microsoft.com/office/drawing/2014/main" id="{0CDE6862-C960-37B9-7CB8-11F345D8F5AA}"/>
              </a:ext>
            </a:extLst>
          </p:cNvPr>
          <p:cNvSpPr txBox="1"/>
          <p:nvPr/>
        </p:nvSpPr>
        <p:spPr>
          <a:xfrm>
            <a:off x="3413065" y="3513155"/>
            <a:ext cx="1865179" cy="861774"/>
          </a:xfrm>
          <a:prstGeom prst="rect">
            <a:avLst/>
          </a:prstGeom>
          <a:noFill/>
        </p:spPr>
        <p:txBody>
          <a:bodyPr wrap="square" rtlCol="0">
            <a:spAutoFit/>
          </a:bodyPr>
          <a:lstStyle/>
          <a:p>
            <a:r>
              <a:rPr lang="it-IT" sz="1000" b="1" dirty="0"/>
              <a:t>Liquid </a:t>
            </a:r>
            <a:r>
              <a:rPr lang="it-IT" sz="1000" b="1" dirty="0" err="1"/>
              <a:t>Flowrate</a:t>
            </a:r>
            <a:r>
              <a:rPr lang="it-IT" sz="1000" b="1" dirty="0"/>
              <a:t>: </a:t>
            </a:r>
            <a:r>
              <a:rPr lang="it-IT" sz="1000" dirty="0"/>
              <a:t>500 l/h</a:t>
            </a:r>
          </a:p>
          <a:p>
            <a:r>
              <a:rPr lang="it-IT" sz="1000" dirty="0"/>
              <a:t>R134A : 99,6%</a:t>
            </a:r>
          </a:p>
          <a:p>
            <a:r>
              <a:rPr lang="it-IT" sz="1000" dirty="0"/>
              <a:t>IC4H10 : 0,4%</a:t>
            </a:r>
          </a:p>
          <a:p>
            <a:r>
              <a:rPr lang="it-IT" sz="1000" dirty="0"/>
              <a:t>SF6: </a:t>
            </a:r>
            <a:r>
              <a:rPr lang="it-IT" sz="1000" dirty="0" err="1"/>
              <a:t>negligible</a:t>
            </a:r>
            <a:r>
              <a:rPr lang="it-IT" sz="1000" dirty="0"/>
              <a:t> ( 10 e-10)</a:t>
            </a:r>
          </a:p>
          <a:p>
            <a:r>
              <a:rPr lang="it-IT" sz="1000" dirty="0"/>
              <a:t>N2: </a:t>
            </a:r>
            <a:r>
              <a:rPr lang="it-IT" sz="1000" dirty="0" err="1"/>
              <a:t>negligible</a:t>
            </a:r>
            <a:r>
              <a:rPr lang="it-IT" sz="1000" dirty="0"/>
              <a:t> (10 e-11)</a:t>
            </a:r>
          </a:p>
        </p:txBody>
      </p:sp>
      <p:sp>
        <p:nvSpPr>
          <p:cNvPr id="11" name="TextBox 10">
            <a:extLst>
              <a:ext uri="{FF2B5EF4-FFF2-40B4-BE49-F238E27FC236}">
                <a16:creationId xmlns:a16="http://schemas.microsoft.com/office/drawing/2014/main" id="{DAF361DC-A42B-4406-9E04-96BB95E3C9FB}"/>
              </a:ext>
            </a:extLst>
          </p:cNvPr>
          <p:cNvSpPr txBox="1"/>
          <p:nvPr/>
        </p:nvSpPr>
        <p:spPr>
          <a:xfrm>
            <a:off x="5196114" y="927832"/>
            <a:ext cx="3715657" cy="3108543"/>
          </a:xfrm>
          <a:prstGeom prst="rect">
            <a:avLst/>
          </a:prstGeom>
          <a:noFill/>
        </p:spPr>
        <p:txBody>
          <a:bodyPr wrap="square" rtlCol="0">
            <a:spAutoFit/>
          </a:bodyPr>
          <a:lstStyle/>
          <a:p>
            <a:r>
              <a:rPr lang="it-IT" b="1" dirty="0" err="1">
                <a:solidFill>
                  <a:schemeClr val="tx2"/>
                </a:solidFill>
              </a:rPr>
              <a:t>Distillation</a:t>
            </a:r>
            <a:r>
              <a:rPr lang="it-IT" b="1" dirty="0">
                <a:solidFill>
                  <a:schemeClr val="tx2"/>
                </a:solidFill>
              </a:rPr>
              <a:t> </a:t>
            </a:r>
            <a:r>
              <a:rPr lang="it-IT" b="1" dirty="0" err="1">
                <a:solidFill>
                  <a:schemeClr val="tx2"/>
                </a:solidFill>
              </a:rPr>
              <a:t>column</a:t>
            </a:r>
            <a:r>
              <a:rPr lang="it-IT" b="1" dirty="0">
                <a:solidFill>
                  <a:schemeClr val="tx2"/>
                </a:solidFill>
              </a:rPr>
              <a:t> </a:t>
            </a:r>
            <a:r>
              <a:rPr lang="it-IT" b="1" dirty="0" err="1">
                <a:solidFill>
                  <a:schemeClr val="tx2"/>
                </a:solidFill>
              </a:rPr>
              <a:t>optimized</a:t>
            </a:r>
            <a:r>
              <a:rPr lang="it-IT" b="1" dirty="0">
                <a:solidFill>
                  <a:schemeClr val="tx2"/>
                </a:solidFill>
              </a:rPr>
              <a:t> performances for R134a system</a:t>
            </a:r>
          </a:p>
          <a:p>
            <a:r>
              <a:rPr lang="it-IT" dirty="0">
                <a:solidFill>
                  <a:schemeClr val="tx2"/>
                </a:solidFill>
              </a:rPr>
              <a:t> </a:t>
            </a:r>
          </a:p>
          <a:p>
            <a:r>
              <a:rPr lang="it-IT" b="1" dirty="0" err="1">
                <a:solidFill>
                  <a:schemeClr val="tx2"/>
                </a:solidFill>
              </a:rPr>
              <a:t>Condenser</a:t>
            </a:r>
            <a:r>
              <a:rPr lang="it-IT" b="1" dirty="0">
                <a:solidFill>
                  <a:schemeClr val="tx2"/>
                </a:solidFill>
              </a:rPr>
              <a:t> duty </a:t>
            </a:r>
            <a:r>
              <a:rPr lang="it-IT" dirty="0">
                <a:solidFill>
                  <a:schemeClr val="tx2"/>
                </a:solidFill>
              </a:rPr>
              <a:t>: -0,258 KW</a:t>
            </a:r>
          </a:p>
          <a:p>
            <a:r>
              <a:rPr lang="it-IT" b="1" dirty="0" err="1">
                <a:solidFill>
                  <a:schemeClr val="tx2"/>
                </a:solidFill>
              </a:rPr>
              <a:t>Reboiler</a:t>
            </a:r>
            <a:r>
              <a:rPr lang="it-IT" b="1" dirty="0">
                <a:solidFill>
                  <a:schemeClr val="tx2"/>
                </a:solidFill>
              </a:rPr>
              <a:t> duty </a:t>
            </a:r>
            <a:r>
              <a:rPr lang="it-IT" dirty="0">
                <a:solidFill>
                  <a:schemeClr val="tx2"/>
                </a:solidFill>
              </a:rPr>
              <a:t>: 0,115 KW</a:t>
            </a:r>
          </a:p>
          <a:p>
            <a:r>
              <a:rPr lang="it-IT" b="1" dirty="0" err="1">
                <a:solidFill>
                  <a:schemeClr val="tx2"/>
                </a:solidFill>
              </a:rPr>
              <a:t>Reflux</a:t>
            </a:r>
            <a:r>
              <a:rPr lang="it-IT" b="1" dirty="0">
                <a:solidFill>
                  <a:schemeClr val="tx2"/>
                </a:solidFill>
              </a:rPr>
              <a:t> ratio :</a:t>
            </a:r>
            <a:r>
              <a:rPr lang="it-IT" dirty="0">
                <a:solidFill>
                  <a:schemeClr val="tx2"/>
                </a:solidFill>
              </a:rPr>
              <a:t> 10</a:t>
            </a:r>
          </a:p>
          <a:p>
            <a:r>
              <a:rPr lang="it-IT" b="1" dirty="0" err="1">
                <a:solidFill>
                  <a:schemeClr val="tx2"/>
                </a:solidFill>
              </a:rPr>
              <a:t>Boilup</a:t>
            </a:r>
            <a:r>
              <a:rPr lang="it-IT" b="1" dirty="0">
                <a:solidFill>
                  <a:schemeClr val="tx2"/>
                </a:solidFill>
              </a:rPr>
              <a:t> ratio : </a:t>
            </a:r>
            <a:r>
              <a:rPr lang="it-IT" dirty="0">
                <a:solidFill>
                  <a:schemeClr val="tx2"/>
                </a:solidFill>
              </a:rPr>
              <a:t>0,9</a:t>
            </a:r>
          </a:p>
          <a:p>
            <a:r>
              <a:rPr lang="it-IT" b="1" dirty="0">
                <a:solidFill>
                  <a:schemeClr val="tx2"/>
                </a:solidFill>
              </a:rPr>
              <a:t>Feed stage : </a:t>
            </a:r>
            <a:r>
              <a:rPr lang="it-IT" dirty="0">
                <a:solidFill>
                  <a:schemeClr val="tx2"/>
                </a:solidFill>
              </a:rPr>
              <a:t>4 (above stage )</a:t>
            </a:r>
          </a:p>
          <a:p>
            <a:r>
              <a:rPr lang="it-IT" b="1" dirty="0">
                <a:solidFill>
                  <a:schemeClr val="tx2"/>
                </a:solidFill>
              </a:rPr>
              <a:t>N stage : </a:t>
            </a:r>
            <a:r>
              <a:rPr lang="it-IT" dirty="0">
                <a:solidFill>
                  <a:schemeClr val="tx2"/>
                </a:solidFill>
              </a:rPr>
              <a:t>5</a:t>
            </a:r>
          </a:p>
          <a:p>
            <a:endParaRPr lang="it-IT" b="1" dirty="0">
              <a:solidFill>
                <a:schemeClr val="tx2"/>
              </a:solidFill>
            </a:endParaRPr>
          </a:p>
          <a:p>
            <a:r>
              <a:rPr lang="it-IT" b="1" dirty="0">
                <a:solidFill>
                  <a:schemeClr val="tx2"/>
                </a:solidFill>
              </a:rPr>
              <a:t>Purity of R134a </a:t>
            </a:r>
            <a:r>
              <a:rPr lang="it-IT" dirty="0">
                <a:solidFill>
                  <a:schemeClr val="tx2"/>
                </a:solidFill>
              </a:rPr>
              <a:t>in the bottom stream</a:t>
            </a:r>
            <a:r>
              <a:rPr lang="it-IT" b="1" dirty="0">
                <a:solidFill>
                  <a:schemeClr val="tx2"/>
                </a:solidFill>
              </a:rPr>
              <a:t> </a:t>
            </a:r>
            <a:r>
              <a:rPr lang="it-IT" dirty="0">
                <a:solidFill>
                  <a:schemeClr val="tx2"/>
                </a:solidFill>
              </a:rPr>
              <a:t>99.6% </a:t>
            </a:r>
          </a:p>
          <a:p>
            <a:r>
              <a:rPr lang="it-IT" b="1" dirty="0">
                <a:solidFill>
                  <a:schemeClr val="tx2"/>
                </a:solidFill>
              </a:rPr>
              <a:t>Recovery of R134a </a:t>
            </a:r>
            <a:r>
              <a:rPr lang="it-IT" dirty="0">
                <a:solidFill>
                  <a:schemeClr val="tx2"/>
                </a:solidFill>
              </a:rPr>
              <a:t>in the bottom stream87.5 % </a:t>
            </a:r>
          </a:p>
          <a:p>
            <a:endParaRPr lang="it-IT" sz="1400" dirty="0"/>
          </a:p>
        </p:txBody>
      </p:sp>
    </p:spTree>
    <p:extLst>
      <p:ext uri="{BB962C8B-B14F-4D97-AF65-F5344CB8AC3E}">
        <p14:creationId xmlns:p14="http://schemas.microsoft.com/office/powerpoint/2010/main" val="2714345572"/>
      </p:ext>
    </p:extLst>
  </p:cSld>
  <p:clrMapOvr>
    <a:masterClrMapping/>
  </p:clrMapOvr>
</p:sld>
</file>

<file path=ppt/theme/theme1.xml><?xml version="1.0" encoding="utf-8"?>
<a:theme xmlns:a="http://schemas.openxmlformats.org/drawingml/2006/main" name="Engineering Project Proposal by Slidesgo">
  <a:themeElements>
    <a:clrScheme name="Simple Light">
      <a:dk1>
        <a:srgbClr val="434343"/>
      </a:dk1>
      <a:lt1>
        <a:srgbClr val="FFFFFF"/>
      </a:lt1>
      <a:dk2>
        <a:srgbClr val="595959"/>
      </a:dk2>
      <a:lt2>
        <a:srgbClr val="EEEEEE"/>
      </a:lt2>
      <a:accent1>
        <a:srgbClr val="556D96"/>
      </a:accent1>
      <a:accent2>
        <a:srgbClr val="212121"/>
      </a:accent2>
      <a:accent3>
        <a:srgbClr val="A9B9D3"/>
      </a:accent3>
      <a:accent4>
        <a:srgbClr val="26529E"/>
      </a:accent4>
      <a:accent5>
        <a:srgbClr val="62779B"/>
      </a:accent5>
      <a:accent6>
        <a:srgbClr val="363F4C"/>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1156</TotalTime>
  <Words>2355</Words>
  <Application>Microsoft Office PowerPoint</Application>
  <PresentationFormat>On-screen Show (16:9)</PresentationFormat>
  <Paragraphs>798</Paragraphs>
  <Slides>21</Slides>
  <Notes>17</Notes>
  <HiddenSlides>7</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Catamaran Light</vt:lpstr>
      <vt:lpstr>Livvic</vt:lpstr>
      <vt:lpstr>Engineering Project Proposal by Slidesgo</vt:lpstr>
      <vt:lpstr>CMS – FGR DISTILLATION: Costs, Status and Documentation</vt:lpstr>
      <vt:lpstr>INDEX </vt:lpstr>
      <vt:lpstr>PART 1: SIMULATION RESULTS</vt:lpstr>
      <vt:lpstr>SELECTION OF THERMODYNAMIC MODEL</vt:lpstr>
      <vt:lpstr>THERMODYNAMIC MODELS CONFRONT</vt:lpstr>
      <vt:lpstr>Pxy confront REFPROP and Experimental data</vt:lpstr>
      <vt:lpstr>SINGLE BUFFER SIMULATION</vt:lpstr>
      <vt:lpstr>TEMPERATURE VARIATION IN THE BUFFER</vt:lpstr>
      <vt:lpstr>SINGLE DISTILLATION COLUMN</vt:lpstr>
      <vt:lpstr>PERFORMANCES OF THE SET-UPs</vt:lpstr>
      <vt:lpstr>PART 2: P&amp;ID </vt:lpstr>
      <vt:lpstr>PART 2: 3D Models </vt:lpstr>
      <vt:lpstr>PART 3: ESTIMATION (07/11/2024) vs REALITY</vt:lpstr>
      <vt:lpstr>PART 4: STATUS</vt:lpstr>
      <vt:lpstr>The presentation contains</vt:lpstr>
      <vt:lpstr>Two Buffers Rack</vt:lpstr>
      <vt:lpstr>PowerPoint Presentation</vt:lpstr>
      <vt:lpstr>PowerPoint Presentation</vt:lpstr>
      <vt:lpstr>PowerPoint Presentation</vt:lpstr>
      <vt:lpstr>PowerPoint Presentation</vt:lpstr>
      <vt:lpstr>SINGLE BUFFER WITH SPLIT FRACTION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TESTS UPDATE</dc:title>
  <dc:creator>amin bouzaiene</dc:creator>
  <cp:lastModifiedBy>Amin Bouzaiene</cp:lastModifiedBy>
  <cp:revision>41</cp:revision>
  <dcterms:modified xsi:type="dcterms:W3CDTF">2025-07-15T09:49:52Z</dcterms:modified>
</cp:coreProperties>
</file>