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00_683B483C.xml" ContentType="application/vnd.ms-powerpoint.comments+xml"/>
  <Override PartName="/ppt/comments/modernComment_11D_6172E38A.xml" ContentType="application/vnd.ms-powerpoint.comments+xml"/>
  <Override PartName="/ppt/comments/modernComment_10F_EAC56D1C.xml" ContentType="application/vnd.ms-powerpoint.comments+xml"/>
  <Override PartName="/ppt/comments/modernComment_102_88E6D506.xml" ContentType="application/vnd.ms-powerpoint.comments+xml"/>
  <Override PartName="/ppt/comments/modernComment_115_4AA9CEDC.xml" ContentType="application/vnd.ms-powerpoint.comments+xml"/>
  <Override PartName="/ppt/comments/modernComment_110_72A68A62.xml" ContentType="application/vnd.ms-powerpoint.comments+xml"/>
  <Override PartName="/ppt/notesSlides/notesSlide2.xml" ContentType="application/vnd.openxmlformats-officedocument.presentationml.notesSlide+xml"/>
  <Override PartName="/ppt/comments/modernComment_119_E2BE9CBE.xml" ContentType="application/vnd.ms-powerpoint.comments+xml"/>
  <Override PartName="/ppt/comments/modernComment_11F_757AF8A0.xml" ContentType="application/vnd.ms-powerpoint.comments+xml"/>
  <Override PartName="/ppt/comments/modernComment_118_82D15DF2.xml" ContentType="application/vnd.ms-powerpoint.comments+xml"/>
  <Override PartName="/ppt/comments/modernComment_117_BF7B4170.xml" ContentType="application/vnd.ms-powerpoint.comments+xml"/>
  <Override PartName="/ppt/comments/modernComment_10C_38733D59.xml" ContentType="application/vnd.ms-powerpoint.comment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882" r:id="rId1"/>
  </p:sldMasterIdLst>
  <p:notesMasterIdLst>
    <p:notesMasterId r:id="rId22"/>
  </p:notesMasterIdLst>
  <p:sldIdLst>
    <p:sldId id="256" r:id="rId2"/>
    <p:sldId id="292" r:id="rId3"/>
    <p:sldId id="290" r:id="rId4"/>
    <p:sldId id="285" r:id="rId5"/>
    <p:sldId id="271" r:id="rId6"/>
    <p:sldId id="258" r:id="rId7"/>
    <p:sldId id="277" r:id="rId8"/>
    <p:sldId id="272" r:id="rId9"/>
    <p:sldId id="281" r:id="rId10"/>
    <p:sldId id="287" r:id="rId11"/>
    <p:sldId id="288" r:id="rId12"/>
    <p:sldId id="289" r:id="rId13"/>
    <p:sldId id="274" r:id="rId14"/>
    <p:sldId id="280" r:id="rId15"/>
    <p:sldId id="279" r:id="rId16"/>
    <p:sldId id="276" r:id="rId17"/>
    <p:sldId id="268" r:id="rId18"/>
    <p:sldId id="273" r:id="rId19"/>
    <p:sldId id="286" r:id="rId20"/>
    <p:sldId id="267"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9729A59-D213-C93C-FD38-48665F7250C8}" name="Guest User" initials="GU" userId="S::urn:spo:tenantanon#4130bd39-7c53-419c-b1e5-8758d6d63f21::" providerId="AD"/>
  <p188:author id="{793731A1-353C-1FA6-911E-A44771DC0C87}" name="Gino C Daniels" initials="" userId="S::danigc01@purdue.edu::278bb07b-dc0b-4125-b453-93aec8a4674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F1444"/>
    <a:srgbClr val="0C7B06"/>
    <a:srgbClr val="0C7806"/>
    <a:srgbClr val="00B000"/>
    <a:srgbClr val="00B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16EEC8-03F2-DF4F-A823-42A1F65AC69D}" v="2860" dt="2025-07-30T06:08:41.891"/>
    <p1510:client id="{BB5A355A-9F65-9650-0E60-85A8BA5C1EC1}" v="6" dt="2025-07-29T10:20:00.413"/>
    <p1510:client id="{D7582E46-E1F6-667D-B5C2-30420EF055DF}" v="1" dt="2025-07-29T12:19:01.5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18"/>
    <p:restoredTop sz="94493"/>
  </p:normalViewPr>
  <p:slideViewPr>
    <p:cSldViewPr snapToGrid="0">
      <p:cViewPr>
        <p:scale>
          <a:sx n="121" d="100"/>
          <a:sy n="121" d="100"/>
        </p:scale>
        <p:origin x="384" y="-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5/10/relationships/revisionInfo" Target="revisionInfo.xml"/></Relationships>
</file>

<file path=ppt/comments/modernComment_100_683B483C.xml><?xml version="1.0" encoding="utf-8"?>
<p188:cmLst xmlns:a="http://schemas.openxmlformats.org/drawingml/2006/main" xmlns:r="http://schemas.openxmlformats.org/officeDocument/2006/relationships" xmlns:p188="http://schemas.microsoft.com/office/powerpoint/2018/8/main">
  <p188:cm id="{1345B438-039E-4C69-AEC0-FBE00A302786}" authorId="{39729A59-D213-C93C-FD38-48665F7250C8}" status="resolved" created="2025-07-28T09:26:59.465" complete="100000">
    <ac:txMkLst xmlns:ac="http://schemas.microsoft.com/office/drawing/2013/main/command">
      <pc:docMk xmlns:pc="http://schemas.microsoft.com/office/powerpoint/2013/main/command"/>
      <pc:sldMk xmlns:pc="http://schemas.microsoft.com/office/powerpoint/2013/main/command" cId="1748715580" sldId="256"/>
      <ac:spMk id="2" creationId="{769FB2D6-D552-63BE-B952-0B5FED34A6CE}"/>
      <ac:txMk cp="0">
        <ac:context len="70" hash="371039093"/>
      </ac:txMk>
    </ac:txMkLst>
    <p188:pos x="5609166" y="1608666"/>
    <p188:txBody>
      <a:bodyPr/>
      <a:lstStyle/>
      <a:p>
        <a:r>
          <a:rPr lang="en-US"/>
          <a:t>I would suggest something more catchy, like: "optimisation of physics objects for the ttbar threshold run at FCC-ee"</a:t>
        </a:r>
      </a:p>
    </p188:txBody>
    <p188:extLst>
      <p:ext xmlns:p="http://schemas.openxmlformats.org/presentationml/2006/main" uri="{57CB4572-C831-44C2-8A1C-0ADB6CCDFE69}">
        <p223:reactions xmlns:p223="http://schemas.microsoft.com/office/powerpoint/2022/03/main">
          <p223:rxn type="👍">
            <p223:instance time="2025-07-28T11:05:43.996" authorId="{793731A1-353C-1FA6-911E-A44771DC0C87}"/>
          </p223:rxn>
        </p223:reactions>
      </p:ext>
    </p188:extLst>
  </p188:cm>
  <p188:cm id="{EBCD6C91-F1E3-4F65-8BD2-AA01B40AC541}" authorId="{39729A59-D213-C93C-FD38-48665F7250C8}" status="resolved" created="2025-07-28T09:27:19.700" complete="100000">
    <ac:txMkLst xmlns:ac="http://schemas.microsoft.com/office/drawing/2013/main/command">
      <pc:docMk xmlns:pc="http://schemas.microsoft.com/office/powerpoint/2013/main/command"/>
      <pc:sldMk xmlns:pc="http://schemas.microsoft.com/office/powerpoint/2013/main/command" cId="1748715580" sldId="256"/>
      <ac:spMk id="3" creationId="{53DA0FA9-236A-27EE-47CD-3338522C5F9B}"/>
      <ac:txMk cp="0" len="31">
        <ac:context len="67" hash="2766680952"/>
      </ac:txMk>
    </ac:txMkLst>
    <p188:pos x="4089400" y="160866"/>
    <p188:txBody>
      <a:bodyPr/>
      <a:lstStyle/>
      <a:p>
        <a:r>
          <a:rPr lang="en-US"/>
          <a:t>also add Andrea and Michele</a:t>
        </a:r>
      </a:p>
    </p188:txBody>
    <p188:extLst>
      <p:ext xmlns:p="http://schemas.openxmlformats.org/presentationml/2006/main" uri="{57CB4572-C831-44C2-8A1C-0ADB6CCDFE69}">
        <p223:reactions xmlns:p223="http://schemas.microsoft.com/office/powerpoint/2022/03/main">
          <p223:rxn type="👍">
            <p223:instance time="2025-07-28T11:03:30.565" authorId="{793731A1-353C-1FA6-911E-A44771DC0C87}"/>
          </p223:rxn>
        </p223:reactions>
      </p:ext>
    </p188:extLst>
  </p188:cm>
</p188:cmLst>
</file>

<file path=ppt/comments/modernComment_102_88E6D506.xml><?xml version="1.0" encoding="utf-8"?>
<p188:cmLst xmlns:a="http://schemas.openxmlformats.org/drawingml/2006/main" xmlns:r="http://schemas.openxmlformats.org/officeDocument/2006/relationships" xmlns:p188="http://schemas.microsoft.com/office/powerpoint/2018/8/main">
  <p188:cm id="{C785A05B-0122-4AC5-9222-AAEDC7022AE2}" authorId="{39729A59-D213-C93C-FD38-48665F7250C8}" status="resolved" created="2025-07-28T09:33:00.839" complete="100000">
    <ac:txMkLst xmlns:ac="http://schemas.microsoft.com/office/drawing/2013/main/command">
      <pc:docMk xmlns:pc="http://schemas.microsoft.com/office/powerpoint/2013/main/command"/>
      <pc:sldMk xmlns:pc="http://schemas.microsoft.com/office/powerpoint/2013/main/command" cId="2296829190" sldId="258"/>
      <ac:spMk id="18" creationId="{99223261-AF7A-8521-0A73-BD879F9A69AA}"/>
      <ac:txMk cp="0" len="35">
        <ac:context len="36" hash="119272712"/>
      </ac:txMk>
    </ac:txMkLst>
    <p188:pos x="8602133" y="461433"/>
    <p188:txBody>
      <a:bodyPr/>
      <a:lstStyle/>
      <a:p>
        <a:r>
          <a:rPr lang="en-US"/>
          <a:t>we should explain the reasons for this choice (which also makes the mistag rate higher)</a:t>
        </a:r>
      </a:p>
    </p188:txBody>
    <p188:extLst>
      <p:ext xmlns:p="http://schemas.openxmlformats.org/presentationml/2006/main" uri="{57CB4572-C831-44C2-8A1C-0ADB6CCDFE69}">
        <p223:reactions xmlns:p223="http://schemas.microsoft.com/office/powerpoint/2022/03/main">
          <p223:rxn type="👍">
            <p223:instance time="2025-07-28T10:55:31.732" authorId="{793731A1-353C-1FA6-911E-A44771DC0C87}"/>
          </p223:rxn>
        </p223:reactions>
      </p:ext>
    </p188:extLst>
  </p188:cm>
</p188:cmLst>
</file>

<file path=ppt/comments/modernComment_10C_38733D59.xml><?xml version="1.0" encoding="utf-8"?>
<p188:cmLst xmlns:a="http://schemas.openxmlformats.org/drawingml/2006/main" xmlns:r="http://schemas.openxmlformats.org/officeDocument/2006/relationships" xmlns:p188="http://schemas.microsoft.com/office/powerpoint/2018/8/main">
  <p188:cm id="{4DCE75BB-12B1-49F8-942F-5DB08F3D9854}" authorId="{39729A59-D213-C93C-FD38-48665F7250C8}" status="resolved" created="2025-07-29T10:20:00.413" complete="100000">
    <ac:txMkLst xmlns:ac="http://schemas.microsoft.com/office/drawing/2013/main/command">
      <pc:docMk xmlns:pc="http://schemas.microsoft.com/office/powerpoint/2013/main/command"/>
      <pc:sldMk xmlns:pc="http://schemas.microsoft.com/office/powerpoint/2013/main/command" cId="947076441" sldId="268"/>
      <ac:spMk id="3" creationId="{E28C70C6-782D-882E-9C47-AB778A2EB7B0}"/>
      <ac:txMk cp="325">
        <ac:context len="327" hash="197771298"/>
      </ac:txMk>
    </ac:txMkLst>
    <p188:pos x="8692718" y="3876582"/>
    <p188:txBody>
      <a:bodyPr/>
      <a:lstStyle/>
      <a:p>
        <a:r>
          <a:rPr lang="en-US"/>
          <a:t>you can drop "still". maybe you can add a rough timescale (a few weeks)</a:t>
        </a:r>
      </a:p>
    </p188:txBody>
  </p188:cm>
</p188:cmLst>
</file>

<file path=ppt/comments/modernComment_10F_EAC56D1C.xml><?xml version="1.0" encoding="utf-8"?>
<p188:cmLst xmlns:a="http://schemas.openxmlformats.org/drawingml/2006/main" xmlns:r="http://schemas.openxmlformats.org/officeDocument/2006/relationships" xmlns:p188="http://schemas.microsoft.com/office/powerpoint/2018/8/main">
  <p188:cm id="{984854EF-BE66-4C65-B273-ECE0489B0EDF}" authorId="{39729A59-D213-C93C-FD38-48665F7250C8}" status="resolved" created="2025-07-29T10:08:02.869" complete="100000">
    <ac:txMkLst xmlns:ac="http://schemas.microsoft.com/office/drawing/2013/main/command">
      <pc:docMk xmlns:pc="http://schemas.microsoft.com/office/powerpoint/2013/main/command"/>
      <pc:sldMk xmlns:pc="http://schemas.microsoft.com/office/powerpoint/2013/main/command" cId="3938807068" sldId="271"/>
      <ac:spMk id="3" creationId="{17FAF27A-9A89-5D2E-520F-BB0A15813430}"/>
      <ac:txMk cp="227" len="1">
        <ac:context len="287" hash="76422118"/>
      </ac:txMk>
    </ac:txMkLst>
    <p188:pos x="4335262" y="4179902"/>
    <p188:txBody>
      <a:bodyPr/>
      <a:lstStyle/>
      <a:p>
        <a:r>
          <a:rPr lang="en-US"/>
          <a:t>for simplicity you can say "ROC curves on gen-matched prompt/non-prompt leptons" (just one bullet point)</a:t>
        </a:r>
      </a:p>
    </p188:txBody>
  </p188:cm>
</p188:cmLst>
</file>

<file path=ppt/comments/modernComment_110_72A68A62.xml><?xml version="1.0" encoding="utf-8"?>
<p188:cmLst xmlns:a="http://schemas.openxmlformats.org/drawingml/2006/main" xmlns:r="http://schemas.openxmlformats.org/officeDocument/2006/relationships" xmlns:p188="http://schemas.microsoft.com/office/powerpoint/2018/8/main">
  <p188:cm id="{C76F89EA-5ECC-4EE9-AFE9-03FAB908A447}" authorId="{39729A59-D213-C93C-FD38-48665F7250C8}" status="resolved" created="2025-07-28T16:04:16.481" complete="100000">
    <ac:txMkLst xmlns:ac="http://schemas.microsoft.com/office/drawing/2013/main/command">
      <pc:docMk xmlns:pc="http://schemas.microsoft.com/office/powerpoint/2013/main/command"/>
      <pc:sldMk xmlns:pc="http://schemas.microsoft.com/office/powerpoint/2013/main/command" cId="1923517026" sldId="272"/>
      <ac:spMk id="3" creationId="{F5C00D04-2333-BEDF-967B-4775AD921A88}"/>
      <ac:txMk cp="176" len="23">
        <ac:context len="305" hash="3818926212"/>
      </ac:txMk>
    </ac:txMkLst>
    <p188:pos x="3926158" y="2058329"/>
    <p188:replyLst/>
    <p188:txBody>
      <a:bodyPr/>
      <a:lstStyle/>
      <a:p>
        <a:r>
          <a:rPr lang="en-US"/>
          <a:t>plots plots plots :)</a:t>
        </a:r>
      </a:p>
    </p188:txBody>
  </p188:cm>
  <p188:cm id="{DE8294C3-3590-4C2A-94A2-4FBBE6F92C4D}" authorId="{39729A59-D213-C93C-FD38-48665F7250C8}" status="resolved" created="2025-07-29T12:19:01.518" complete="100000">
    <ac:txMkLst xmlns:ac="http://schemas.microsoft.com/office/drawing/2013/main/command">
      <pc:docMk xmlns:pc="http://schemas.microsoft.com/office/powerpoint/2013/main/command"/>
      <pc:sldMk xmlns:pc="http://schemas.microsoft.com/office/powerpoint/2013/main/command" cId="1923517026" sldId="272"/>
      <ac:spMk id="3" creationId="{F5C00D04-2333-BEDF-967B-4775AD921A88}"/>
      <ac:txMk cp="198" len="1">
        <ac:context len="305" hash="3818926212"/>
      </ac:txMk>
    </ac:txMkLst>
    <p188:pos x="3499281" y="3832194"/>
    <p188:txBody>
      <a:bodyPr/>
      <a:lstStyle/>
      <a:p>
        <a:r>
          <a:rPr lang="en-US"/>
          <a:t>slightly better</a:t>
        </a:r>
      </a:p>
    </p188:txBody>
  </p188:cm>
</p188:cmLst>
</file>

<file path=ppt/comments/modernComment_115_4AA9CEDC.xml><?xml version="1.0" encoding="utf-8"?>
<p188:cmLst xmlns:a="http://schemas.openxmlformats.org/drawingml/2006/main" xmlns:r="http://schemas.openxmlformats.org/officeDocument/2006/relationships" xmlns:p188="http://schemas.microsoft.com/office/powerpoint/2018/8/main">
  <p188:cm id="{FAE501DA-44B8-40FA-97DC-9C3633B416EE}" authorId="{39729A59-D213-C93C-FD38-48665F7250C8}" status="resolved" created="2025-07-28T16:07:22.316" complete="100000">
    <ac:txMkLst xmlns:ac="http://schemas.microsoft.com/office/drawing/2013/main/command">
      <pc:docMk xmlns:pc="http://schemas.microsoft.com/office/powerpoint/2013/main/command"/>
      <pc:sldMk xmlns:pc="http://schemas.microsoft.com/office/powerpoint/2013/main/command" cId="1252642524" sldId="277"/>
      <ac:spMk id="2" creationId="{D0301FEA-AD9A-BB10-BAF0-0FFA56FB67A1}"/>
      <ac:txMk cp="0" len="11">
        <ac:context len="12" hash="262007258"/>
      </ac:txMk>
    </ac:txMkLst>
    <p188:pos x="2750634" y="469280"/>
    <p188:txBody>
      <a:bodyPr/>
      <a:lstStyle/>
      <a:p>
        <a:r>
          <a:rPr lang="en-US"/>
          <a:t>take a plot from here: https://repository.cern/records/e537w-n6886
explain that based on these numbers we don't expect the bjet distribution we saw in WbWb</a:t>
        </a:r>
      </a:p>
    </p188:txBody>
    <p188:extLst>
      <p:ext xmlns:p="http://schemas.openxmlformats.org/presentationml/2006/main" uri="{57CB4572-C831-44C2-8A1C-0ADB6CCDFE69}">
        <p223:reactions xmlns:p223="http://schemas.microsoft.com/office/powerpoint/2022/03/main">
          <p223:rxn type="👍">
            <p223:instance time="2025-07-29T07:06:32.562" authorId="{793731A1-353C-1FA6-911E-A44771DC0C87}"/>
          </p223:rxn>
        </p223:reactions>
      </p:ext>
    </p188:extLst>
  </p188:cm>
  <p188:cm id="{2C97E8F6-D110-4A3F-9AD6-CBD71DB738DB}" authorId="{39729A59-D213-C93C-FD38-48665F7250C8}" status="resolved" created="2025-07-29T10:08:54.746" complete="100000">
    <ac:txMkLst xmlns:ac="http://schemas.microsoft.com/office/drawing/2013/main/command">
      <pc:docMk xmlns:pc="http://schemas.microsoft.com/office/powerpoint/2013/main/command"/>
      <pc:sldMk xmlns:pc="http://schemas.microsoft.com/office/powerpoint/2013/main/command" cId="1252642524" sldId="277"/>
      <ac:spMk id="3" creationId="{83E91148-DDCB-C391-AF58-A54BC9352558}"/>
      <ac:txMk cp="109" len="30">
        <ac:context len="293" hash="3128449112"/>
      </ac:txMk>
    </ac:txMkLst>
    <p188:pos x="4438834" y="2138038"/>
    <p188:txBody>
      <a:bodyPr/>
      <a:lstStyle/>
      <a:p>
        <a:r>
          <a:rPr lang="en-US"/>
          <a:t>expected performance of tagger does not explain observed b-jet distribution in WbWb</a:t>
        </a:r>
      </a:p>
    </p188:txBody>
  </p188:cm>
</p188:cmLst>
</file>

<file path=ppt/comments/modernComment_117_BF7B4170.xml><?xml version="1.0" encoding="utf-8"?>
<p188:cmLst xmlns:a="http://schemas.openxmlformats.org/drawingml/2006/main" xmlns:r="http://schemas.openxmlformats.org/officeDocument/2006/relationships" xmlns:p188="http://schemas.microsoft.com/office/powerpoint/2018/8/main">
  <p188:cm id="{F68E4056-8C4D-48A3-B5B2-90212B94C662}" authorId="{39729A59-D213-C93C-FD38-48665F7250C8}" status="resolved" created="2025-07-28T09:36:25.973" complete="100000">
    <ac:txMkLst xmlns:ac="http://schemas.microsoft.com/office/drawing/2013/main/command">
      <pc:docMk xmlns:pc="http://schemas.microsoft.com/office/powerpoint/2013/main/command"/>
      <pc:sldMk xmlns:pc="http://schemas.microsoft.com/office/powerpoint/2013/main/command" cId="3212525936" sldId="279"/>
      <ac:spMk id="2" creationId="{9BD6AC10-FFDE-0BE0-D49C-6B6F05CE3788}"/>
      <ac:txMk cp="0" len="22">
        <ac:context len="23" hash="2869219721"/>
      </ac:txMk>
    </ac:txMkLst>
    <p188:pos x="8674100" y="461433"/>
    <p188:txBody>
      <a:bodyPr/>
      <a:lstStyle/>
      <a:p>
        <a:r>
          <a:rPr lang="en-US"/>
          <a:t>here you should compare the performance on the old and the new sample (this is a major improvement!)</a:t>
        </a:r>
      </a:p>
    </p188:txBody>
  </p188:cm>
</p188:cmLst>
</file>

<file path=ppt/comments/modernComment_118_82D15DF2.xml><?xml version="1.0" encoding="utf-8"?>
<p188:cmLst xmlns:a="http://schemas.openxmlformats.org/drawingml/2006/main" xmlns:r="http://schemas.openxmlformats.org/officeDocument/2006/relationships" xmlns:p188="http://schemas.microsoft.com/office/powerpoint/2018/8/main">
  <p188:cm id="{CD6258AC-8BB2-4E79-9EF5-2564A228BAB4}" authorId="{39729A59-D213-C93C-FD38-48665F7250C8}" status="resolved" created="2025-07-28T09:38:51.557" complete="100000">
    <ac:txMkLst xmlns:ac="http://schemas.microsoft.com/office/drawing/2013/main/command">
      <pc:docMk xmlns:pc="http://schemas.microsoft.com/office/powerpoint/2013/main/command"/>
      <pc:sldMk xmlns:pc="http://schemas.microsoft.com/office/powerpoint/2013/main/command" cId="2194759154" sldId="280"/>
      <ac:spMk id="2" creationId="{16BCA042-F57A-0979-536E-393E875212CE}"/>
      <ac:txMk cp="0" len="20">
        <ac:context len="21" hash="1702482379"/>
      </ac:txMk>
    </ac:txMkLst>
    <p188:pos x="4707466" y="461433"/>
    <p188:txBody>
      <a:bodyPr/>
      <a:lstStyle/>
      <a:p>
        <a:r>
          <a:rPr lang="en-US"/>
          <a:t>we should sharpen the message a bit here. remember, you're telling a story. the story is that you understood where the differences come from (clustering, energy dependence). So show the energy dependence explicitly, for both ZZ and nunuH. Give some numbers, so that people can understand. Or make a direct comparison plot</a:t>
        </a:r>
      </a:p>
    </p188:txBody>
  </p188:cm>
  <p188:cm id="{9BCF04ED-0E0B-4B29-9219-3682313E2504}" authorId="{39729A59-D213-C93C-FD38-48665F7250C8}" status="resolved" created="2025-07-28T16:10:36.980" complete="100000">
    <pc:sldMkLst xmlns:pc="http://schemas.microsoft.com/office/powerpoint/2013/main/command">
      <pc:docMk/>
      <pc:sldMk cId="2194759154" sldId="280"/>
    </pc:sldMkLst>
    <p188:txBody>
      <a:bodyPr/>
      <a:lstStyle/>
      <a:p>
        <a:r>
          <a:rPr lang="en-US"/>
          <a:t>conclusion: we also want a tagger that performs well at high multiplicities (WbWb)</a:t>
        </a:r>
      </a:p>
    </p188:txBody>
  </p188:cm>
  <p188:cm id="{EE7DA23E-F252-463D-9FC1-1528D8AD8B18}" authorId="{39729A59-D213-C93C-FD38-48665F7250C8}" status="resolved" created="2025-07-28T16:11:17.122" complete="100000">
    <ac:deMkLst xmlns:ac="http://schemas.microsoft.com/office/drawing/2013/main/command">
      <pc:docMk xmlns:pc="http://schemas.microsoft.com/office/powerpoint/2013/main/command"/>
      <pc:sldMk xmlns:pc="http://schemas.microsoft.com/office/powerpoint/2013/main/command" cId="2194759154" sldId="280"/>
      <ac:picMk id="10" creationId="{6AFE24FF-7247-54A7-B2C2-44AC69ACC7B4}"/>
    </ac:deMkLst>
    <p188:txBody>
      <a:bodyPr/>
      <a:lstStyle/>
      <a:p>
        <a:r>
          <a:rPr lang="en-US"/>
          <a:t>we should show explicitly that n=2 is better than n=4</a:t>
        </a:r>
      </a:p>
    </p188:txBody>
    <p188:extLst>
      <p:ext xmlns:p="http://schemas.openxmlformats.org/presentationml/2006/main" uri="{57CB4572-C831-44C2-8A1C-0ADB6CCDFE69}">
        <p223:reactions xmlns:p223="http://schemas.microsoft.com/office/powerpoint/2022/03/main">
          <p223:rxn type="👍">
            <p223:instance time="2025-07-29T07:35:07.216" authorId="{793731A1-353C-1FA6-911E-A44771DC0C87}"/>
          </p223:rxn>
        </p223:reactions>
      </p:ext>
    </p188:extLst>
  </p188:cm>
  <p188:cm id="{F6BF8F7B-4C97-4BA1-A569-D70CE40F4F8C}" authorId="{39729A59-D213-C93C-FD38-48665F7250C8}" status="resolved" created="2025-07-29T10:18:45.832" complete="100000">
    <ac:txMkLst xmlns:ac="http://schemas.microsoft.com/office/drawing/2013/main/command">
      <pc:docMk xmlns:pc="http://schemas.microsoft.com/office/powerpoint/2013/main/command"/>
      <pc:sldMk xmlns:pc="http://schemas.microsoft.com/office/powerpoint/2013/main/command" cId="2194759154" sldId="280"/>
      <ac:spMk id="11" creationId="{83B0D6DC-C9D9-4347-2E6E-7D03C748D171}"/>
      <ac:txMk cp="88" len="54">
        <ac:context len="196" hash="1049891953"/>
      </ac:txMk>
    </ac:txMkLst>
    <p188:pos x="3195961" y="4202097"/>
    <p188:txBody>
      <a:bodyPr/>
      <a:lstStyle/>
      <a:p>
        <a:r>
          <a:rPr lang="en-US"/>
          <a:t>which seems to be the case for inclusive clustering</a:t>
        </a:r>
      </a:p>
    </p188:txBody>
  </p188:cm>
</p188:cmLst>
</file>

<file path=ppt/comments/modernComment_119_E2BE9CBE.xml><?xml version="1.0" encoding="utf-8"?>
<p188:cmLst xmlns:a="http://schemas.openxmlformats.org/drawingml/2006/main" xmlns:r="http://schemas.openxmlformats.org/officeDocument/2006/relationships" xmlns:p188="http://schemas.microsoft.com/office/powerpoint/2018/8/main">
  <p188:cm id="{CAA47F68-7A0F-40B2-AA5B-E1744F1EB3D2}" authorId="{39729A59-D213-C93C-FD38-48665F7250C8}" status="resolved" created="2025-07-28T09:35:21.907" complete="100000">
    <ac:txMkLst xmlns:ac="http://schemas.microsoft.com/office/drawing/2013/main/command">
      <pc:docMk xmlns:pc="http://schemas.microsoft.com/office/powerpoint/2013/main/command"/>
      <pc:sldMk xmlns:pc="http://schemas.microsoft.com/office/powerpoint/2013/main/command" cId="3804142782" sldId="281"/>
      <ac:spMk id="2" creationId="{A9CDD1A1-EBA8-4131-5498-8AAE9BA61B55}"/>
      <ac:txMk cp="0" len="12">
        <ac:context len="23" hash="2106491260"/>
      </ac:txMk>
    </ac:txMkLst>
    <p188:pos x="6079066" y="461433"/>
    <p188:txBody>
      <a:bodyPr/>
      <a:lstStyle/>
      <a:p>
        <a:r>
          <a:rPr lang="en-US"/>
          <a:t>here I would tell more the story. We compared various samples, and we noticed that the perfomance in WbWb was off. So we dig deeper into the MC sample, and found out this issue</a:t>
        </a:r>
      </a:p>
    </p188:txBody>
    <p188:extLst>
      <p:ext xmlns:p="http://schemas.openxmlformats.org/presentationml/2006/main" uri="{57CB4572-C831-44C2-8A1C-0ADB6CCDFE69}">
        <p223:reactions xmlns:p223="http://schemas.microsoft.com/office/powerpoint/2022/03/main">
          <p223:rxn type="👍">
            <p223:instance time="2025-07-28T10:56:14.205" authorId="{793731A1-353C-1FA6-911E-A44771DC0C87}"/>
          </p223:rxn>
        </p223:reactions>
      </p:ext>
    </p188:extLst>
  </p188:cm>
  <p188:cm id="{344456B0-C278-4EC9-AB51-C8F620B618FA}" authorId="{39729A59-D213-C93C-FD38-48665F7250C8}" status="resolved" created="2025-07-28T16:09:32.243" complete="100000">
    <ac:txMkLst xmlns:ac="http://schemas.microsoft.com/office/drawing/2013/main/command">
      <pc:docMk xmlns:pc="http://schemas.microsoft.com/office/powerpoint/2013/main/command"/>
      <pc:sldMk xmlns:pc="http://schemas.microsoft.com/office/powerpoint/2013/main/command" cId="3804142782" sldId="281"/>
      <ac:spMk id="2" creationId="{A9CDD1A1-EBA8-4131-5498-8AAE9BA61B55}"/>
      <ac:txMk cp="0" len="12">
        <ac:context len="23" hash="2106491260"/>
      </ac:txMk>
    </ac:txMkLst>
    <p188:pos x="6086707" y="469280"/>
    <p188:txBody>
      <a:bodyPr/>
      <a:lstStyle/>
      <a:p>
        <a:r>
          <a:rPr lang="en-US"/>
          <a:t>maybe you're jumping a bit to the conclusions here. This is the result of a process...</a:t>
        </a:r>
      </a:p>
    </p188:txBody>
  </p188:cm>
  <p188:cm id="{F7CB1100-7DC6-43CE-954E-78755FC444AA}" authorId="{39729A59-D213-C93C-FD38-48665F7250C8}" status="resolved" created="2025-07-29T10:17:37.829" complete="100000">
    <ac:txMkLst xmlns:ac="http://schemas.microsoft.com/office/drawing/2013/main/command">
      <pc:docMk xmlns:pc="http://schemas.microsoft.com/office/powerpoint/2013/main/command"/>
      <pc:sldMk xmlns:pc="http://schemas.microsoft.com/office/powerpoint/2013/main/command" cId="3804142782" sldId="281"/>
      <ac:spMk id="3" creationId="{6A0EC1CE-DE5F-0404-E68E-BC76D7056709}"/>
      <ac:txMk cp="122" len="1">
        <ac:context len="174" hash="1352620571"/>
      </ac:txMk>
    </ac:txMkLst>
    <p188:pos x="1220679" y="3854388"/>
    <p188:txBody>
      <a:bodyPr/>
      <a:lstStyle/>
      <a:p>
        <a:r>
          <a:rPr lang="en-US"/>
          <a:t>investigated if there was an issue with the sample</a:t>
        </a:r>
      </a:p>
    </p188:txBody>
  </p188:cm>
</p188:cmLst>
</file>

<file path=ppt/comments/modernComment_11D_6172E38A.xml><?xml version="1.0" encoding="utf-8"?>
<p188:cmLst xmlns:a="http://schemas.openxmlformats.org/drawingml/2006/main" xmlns:r="http://schemas.openxmlformats.org/officeDocument/2006/relationships" xmlns:p188="http://schemas.microsoft.com/office/powerpoint/2018/8/main">
  <p188:cm id="{9E482F1F-A269-C343-9FF3-67C579C62BDE}" authorId="{39729A59-D213-C93C-FD38-48665F7250C8}" status="resolved" created="2025-07-28T09:28:39.063">
    <ac:txMkLst xmlns:ac="http://schemas.microsoft.com/office/drawing/2013/main/command">
      <pc:docMk xmlns:pc="http://schemas.microsoft.com/office/powerpoint/2013/main/command"/>
      <pc:sldMk xmlns:pc="http://schemas.microsoft.com/office/powerpoint/2013/main/command" cId="1634919306" sldId="285"/>
      <ac:spMk id="2" creationId="{11D39145-73B7-EE10-E375-CD36FABB7CEF}"/>
      <ac:txMk cp="0" len="10">
        <ac:context len="11" hash="4075155767"/>
      </ac:txMk>
    </ac:txMkLst>
    <p188:pos x="2548466" y="461433"/>
    <p188:txBody>
      <a:bodyPr/>
      <a:lstStyle/>
      <a:p>
        <a:r>
          <a:rPr lang="en-US"/>
          <a:t>here you can show the "old" plot of the btag multiplicity using the tagger, which indicated abnormally high mistag rate</a:t>
        </a:r>
      </a:p>
    </p188:txBody>
  </p188:cm>
  <p188:cm id="{E4A5FC2D-15EF-42F0-92CB-A852C52DC4D8}" authorId="{39729A59-D213-C93C-FD38-48665F7250C8}" status="resolved" created="2025-07-28T16:00:03.018" complete="100000">
    <ac:txMkLst xmlns:ac="http://schemas.microsoft.com/office/drawing/2013/main/command">
      <pc:docMk xmlns:pc="http://schemas.microsoft.com/office/powerpoint/2013/main/command"/>
      <pc:sldMk xmlns:pc="http://schemas.microsoft.com/office/powerpoint/2013/main/command" cId="1634919306" sldId="285"/>
      <ac:spMk id="2" creationId="{11D39145-73B7-EE10-E375-CD36FABB7CEF}"/>
      <ac:txMk cp="0" len="10">
        <ac:context len="11" hash="4075155767"/>
      </ac:txMk>
    </ac:txMkLst>
    <p188:pos x="2559728" y="547456"/>
    <p188:txBody>
      <a:bodyPr/>
      <a:lstStyle/>
      <a:p>
        <a:r>
          <a:rPr lang="en-US"/>
          <a:t>here you can specify that the plot refers to previous studies (ECFA input)</a:t>
        </a:r>
      </a:p>
    </p188:txBody>
  </p188:cm>
  <p188:cm id="{A24DD1D4-FE06-47D4-8CFD-EBC4C11B378D}" authorId="{39729A59-D213-C93C-FD38-48665F7250C8}" status="resolved" created="2025-07-28T16:01:38.881" complete="100000">
    <ac:txMkLst xmlns:ac="http://schemas.microsoft.com/office/drawing/2013/main/command">
      <pc:docMk xmlns:pc="http://schemas.microsoft.com/office/powerpoint/2013/main/command"/>
      <pc:sldMk xmlns:pc="http://schemas.microsoft.com/office/powerpoint/2013/main/command" cId="1634919306" sldId="285"/>
      <ac:spMk id="3" creationId="{E8BE92E2-14D6-9343-5D98-FD63F9DA289D}"/>
      <ac:txMk cp="228" len="14">
        <ac:context len="268" hash="2973783269"/>
      </ac:txMk>
    </ac:txMkLst>
    <p188:pos x="1928231" y="3763536"/>
    <p188:txBody>
      <a:bodyPr/>
      <a:lstStyle/>
      <a:p>
        <a:r>
          <a:rPr lang="en-US"/>
          <a:t>if necessary (people don't know it yet, you will show them that it's necessary)</a:t>
        </a:r>
      </a:p>
    </p188:txBody>
  </p188:cm>
  <p188:cm id="{4F999060-648F-4A27-A591-BAAC87F123D1}" authorId="{39729A59-D213-C93C-FD38-48665F7250C8}" status="resolved" created="2025-07-28T16:02:41.337" complete="100000">
    <ac:txMkLst xmlns:ac="http://schemas.microsoft.com/office/drawing/2013/main/command">
      <pc:docMk xmlns:pc="http://schemas.microsoft.com/office/powerpoint/2013/main/command"/>
      <pc:sldMk xmlns:pc="http://schemas.microsoft.com/office/powerpoint/2013/main/command" cId="1634919306" sldId="285"/>
      <ac:spMk id="3" creationId="{E8BE92E2-14D6-9343-5D98-FD63F9DA289D}"/>
      <ac:txMk cp="142" len="11">
        <ac:context len="268" hash="2973783269"/>
      </ac:txMk>
    </ac:txMkLst>
    <p188:pos x="1983987" y="2513670"/>
    <p188:txBody>
      <a:bodyPr/>
      <a:lstStyle/>
      <a:p>
        <a:r>
          <a:rPr lang="en-US"/>
          <a:t>in general here you want to highlight the events at high b-jet multiplicity (which should not be there)</a:t>
        </a:r>
      </a:p>
    </p188:txBody>
  </p188:cm>
</p188:cmLst>
</file>

<file path=ppt/comments/modernComment_11F_757AF8A0.xml><?xml version="1.0" encoding="utf-8"?>
<p188:cmLst xmlns:a="http://schemas.openxmlformats.org/drawingml/2006/main" xmlns:r="http://schemas.openxmlformats.org/officeDocument/2006/relationships" xmlns:p188="http://schemas.microsoft.com/office/powerpoint/2018/8/main">
  <p188:cm id="{6AAE5AD7-331D-4865-BE78-55353113DB48}" authorId="{39729A59-D213-C93C-FD38-48665F7250C8}" status="resolved" created="2025-07-29T10:17:55.548" complete="100000">
    <ac:txMkLst xmlns:ac="http://schemas.microsoft.com/office/drawing/2013/main/command">
      <pc:docMk xmlns:pc="http://schemas.microsoft.com/office/powerpoint/2013/main/command"/>
      <pc:sldMk xmlns:pc="http://schemas.microsoft.com/office/powerpoint/2013/main/command" cId="1970993312" sldId="287"/>
      <ac:spMk id="3" creationId="{D73A82F3-CA24-809A-D844-2614331BC486}"/>
      <ac:txMk cp="78" len="8">
        <ac:context len="157" hash="3048234153"/>
      </ac:txMk>
    </ac:txMkLst>
    <p188:pos x="1738543" y="2885242"/>
    <p188:txBody>
      <a:bodyPr/>
      <a:lstStyle/>
      <a:p>
        <a:r>
          <a:rPr lang="en-US"/>
          <a:t>in pythia 6</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A6A391-5375-2849-8717-A201B3721F78}" type="datetimeFigureOut">
              <a:rPr lang="en-US" smtClean="0"/>
              <a:t>7/16/25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7A9E4C-F5A0-B340-BE0D-65316C2D3DCB}" type="slidenum">
              <a:rPr lang="en-US" smtClean="0"/>
              <a:t>‹#›</a:t>
            </a:fld>
            <a:endParaRPr lang="en-US"/>
          </a:p>
        </p:txBody>
      </p:sp>
    </p:spTree>
    <p:extLst>
      <p:ext uri="{BB962C8B-B14F-4D97-AF65-F5344CB8AC3E}">
        <p14:creationId xmlns:p14="http://schemas.microsoft.com/office/powerpoint/2010/main" val="368341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57A9E4C-F5A0-B340-BE0D-65316C2D3DCB}" type="slidenum">
              <a:rPr lang="en-US" smtClean="0"/>
              <a:t>1</a:t>
            </a:fld>
            <a:endParaRPr lang="en-US"/>
          </a:p>
        </p:txBody>
      </p:sp>
    </p:spTree>
    <p:extLst>
      <p:ext uri="{BB962C8B-B14F-4D97-AF65-F5344CB8AC3E}">
        <p14:creationId xmlns:p14="http://schemas.microsoft.com/office/powerpoint/2010/main" val="3651207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57A9E4C-F5A0-B340-BE0D-65316C2D3DCB}" type="slidenum">
              <a:rPr lang="en-US" smtClean="0"/>
              <a:t>9</a:t>
            </a:fld>
            <a:endParaRPr lang="en-US"/>
          </a:p>
        </p:txBody>
      </p:sp>
    </p:spTree>
    <p:extLst>
      <p:ext uri="{BB962C8B-B14F-4D97-AF65-F5344CB8AC3E}">
        <p14:creationId xmlns:p14="http://schemas.microsoft.com/office/powerpoint/2010/main" val="28460246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0F1444"/>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B07990A-03C3-2E47-B308-58754B94829E}" type="datetime1">
              <a:rPr lang="en-US" smtClean="0"/>
              <a:t>7/22/25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F87C25-61B6-5B45-9BBF-347EA0490EB2}" type="slidenum">
              <a:rPr lang="en-US" smtClean="0"/>
              <a:t>‹#›</a:t>
            </a:fld>
            <a:endParaRPr lang="en-US"/>
          </a:p>
        </p:txBody>
      </p:sp>
      <p:pic>
        <p:nvPicPr>
          <p:cNvPr id="11" name="Grafik 15">
            <a:extLst>
              <a:ext uri="{FF2B5EF4-FFF2-40B4-BE49-F238E27FC236}">
                <a16:creationId xmlns:a16="http://schemas.microsoft.com/office/drawing/2014/main" id="{542CE953-668E-1D1B-8591-4B054A1DF57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42800" y="213435"/>
            <a:ext cx="447815" cy="180000"/>
          </a:xfrm>
          <a:prstGeom prst="rect">
            <a:avLst/>
          </a:prstGeom>
        </p:spPr>
      </p:pic>
    </p:spTree>
    <p:extLst>
      <p:ext uri="{BB962C8B-B14F-4D97-AF65-F5344CB8AC3E}">
        <p14:creationId xmlns:p14="http://schemas.microsoft.com/office/powerpoint/2010/main" val="58153431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BCBDA2-6882-644E-A0B6-050078BB0DE3}" type="datetime1">
              <a:rPr lang="en-US" smtClean="0"/>
              <a:t>7/16/25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F87C25-61B6-5B45-9BBF-347EA0490EB2}" type="slidenum">
              <a:rPr lang="en-US" smtClean="0"/>
              <a:t>‹#›</a:t>
            </a:fld>
            <a:endParaRPr lang="en-US"/>
          </a:p>
        </p:txBody>
      </p:sp>
    </p:spTree>
    <p:extLst>
      <p:ext uri="{BB962C8B-B14F-4D97-AF65-F5344CB8AC3E}">
        <p14:creationId xmlns:p14="http://schemas.microsoft.com/office/powerpoint/2010/main" val="3449813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85CD92-95CE-1148-A2C9-40C8457AA46D}" type="datetime1">
              <a:rPr lang="en-US" smtClean="0"/>
              <a:t>7/16/25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F87C25-61B6-5B45-9BBF-347EA0490EB2}" type="slidenum">
              <a:rPr lang="en-US" smtClean="0"/>
              <a:t>‹#›</a:t>
            </a:fld>
            <a:endParaRPr lang="en-US"/>
          </a:p>
        </p:txBody>
      </p:sp>
    </p:spTree>
    <p:extLst>
      <p:ext uri="{BB962C8B-B14F-4D97-AF65-F5344CB8AC3E}">
        <p14:creationId xmlns:p14="http://schemas.microsoft.com/office/powerpoint/2010/main" val="1223939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F1444"/>
                </a:solidFill>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0F1444"/>
                </a:solidFill>
              </a:defRPr>
            </a:lvl1pPr>
            <a:lvl2pPr>
              <a:defRPr>
                <a:solidFill>
                  <a:srgbClr val="0F1444"/>
                </a:solidFill>
              </a:defRPr>
            </a:lvl2pPr>
            <a:lvl3pPr>
              <a:defRPr>
                <a:solidFill>
                  <a:srgbClr val="0F1444"/>
                </a:solidFill>
              </a:defRPr>
            </a:lvl3pPr>
            <a:lvl4pPr>
              <a:defRPr>
                <a:solidFill>
                  <a:srgbClr val="0F1444"/>
                </a:solidFill>
              </a:defRPr>
            </a:lvl4pPr>
            <a:lvl5pPr>
              <a:defRPr>
                <a:solidFill>
                  <a:srgbClr val="0F1444"/>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98F1920-1100-1043-9235-36BFFD0B13A1}" type="datetime1">
              <a:rPr lang="en-US" smtClean="0"/>
              <a:t>7/22/25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199179" y="6127750"/>
            <a:ext cx="2743200" cy="365125"/>
          </a:xfrm>
        </p:spPr>
        <p:txBody>
          <a:bodyPr/>
          <a:lstStyle>
            <a:lvl1pPr>
              <a:defRPr sz="1600">
                <a:solidFill>
                  <a:schemeClr val="tx1"/>
                </a:solidFill>
              </a:defRPr>
            </a:lvl1pPr>
          </a:lstStyle>
          <a:p>
            <a:fld id="{A5F87C25-61B6-5B45-9BBF-347EA0490EB2}" type="slidenum">
              <a:rPr lang="en-US" smtClean="0"/>
              <a:pPr/>
              <a:t>‹#›</a:t>
            </a:fld>
            <a:endParaRPr lang="en-US" dirty="0"/>
          </a:p>
        </p:txBody>
      </p:sp>
      <p:pic>
        <p:nvPicPr>
          <p:cNvPr id="7" name="Grafik 15">
            <a:extLst>
              <a:ext uri="{FF2B5EF4-FFF2-40B4-BE49-F238E27FC236}">
                <a16:creationId xmlns:a16="http://schemas.microsoft.com/office/drawing/2014/main" id="{01824E42-482B-F94A-E52F-CBABA4709B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32593" y="275125"/>
            <a:ext cx="447815" cy="180000"/>
          </a:xfrm>
          <a:prstGeom prst="rect">
            <a:avLst/>
          </a:prstGeom>
        </p:spPr>
      </p:pic>
      <p:sp>
        <p:nvSpPr>
          <p:cNvPr id="9" name="Rechteck 3">
            <a:extLst>
              <a:ext uri="{FF2B5EF4-FFF2-40B4-BE49-F238E27FC236}">
                <a16:creationId xmlns:a16="http://schemas.microsoft.com/office/drawing/2014/main" id="{95BFE7C3-BFBA-39EF-BADD-889BB6CCC187}"/>
              </a:ext>
            </a:extLst>
          </p:cNvPr>
          <p:cNvSpPr/>
          <p:nvPr userDrawn="1"/>
        </p:nvSpPr>
        <p:spPr>
          <a:xfrm>
            <a:off x="0" y="0"/>
            <a:ext cx="12192000" cy="360000"/>
          </a:xfrm>
          <a:prstGeom prst="rect">
            <a:avLst/>
          </a:prstGeom>
          <a:solidFill>
            <a:srgbClr val="0F14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1600" dirty="0">
              <a:solidFill>
                <a:srgbClr val="0F1444"/>
              </a:solidFill>
            </a:endParaRPr>
          </a:p>
        </p:txBody>
      </p:sp>
      <p:pic>
        <p:nvPicPr>
          <p:cNvPr id="10" name="Grafik 15">
            <a:extLst>
              <a:ext uri="{FF2B5EF4-FFF2-40B4-BE49-F238E27FC236}">
                <a16:creationId xmlns:a16="http://schemas.microsoft.com/office/drawing/2014/main" id="{1BDFB47E-24A7-0CEC-3163-89E67D58B6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26996" y="112481"/>
            <a:ext cx="447815" cy="180000"/>
          </a:xfrm>
          <a:prstGeom prst="rect">
            <a:avLst/>
          </a:prstGeom>
        </p:spPr>
      </p:pic>
      <p:sp>
        <p:nvSpPr>
          <p:cNvPr id="11" name="TextBox 10">
            <a:extLst>
              <a:ext uri="{FF2B5EF4-FFF2-40B4-BE49-F238E27FC236}">
                <a16:creationId xmlns:a16="http://schemas.microsoft.com/office/drawing/2014/main" id="{DF72FF31-FB07-97ED-CEA9-E0DD9A714001}"/>
              </a:ext>
            </a:extLst>
          </p:cNvPr>
          <p:cNvSpPr txBox="1"/>
          <p:nvPr userDrawn="1"/>
        </p:nvSpPr>
        <p:spPr>
          <a:xfrm>
            <a:off x="5454004" y="26111"/>
            <a:ext cx="2578206" cy="307777"/>
          </a:xfrm>
          <a:prstGeom prst="rect">
            <a:avLst/>
          </a:prstGeom>
          <a:noFill/>
        </p:spPr>
        <p:txBody>
          <a:bodyPr wrap="none" rtlCol="0">
            <a:spAutoFit/>
          </a:bodyPr>
          <a:lstStyle/>
          <a:p>
            <a:r>
              <a:rPr lang="en-US" sz="1400" dirty="0">
                <a:solidFill>
                  <a:schemeClr val="bg1"/>
                </a:solidFill>
              </a:rPr>
              <a:t>Gino Daniels – Purdue University</a:t>
            </a:r>
          </a:p>
        </p:txBody>
      </p:sp>
    </p:spTree>
    <p:extLst>
      <p:ext uri="{BB962C8B-B14F-4D97-AF65-F5344CB8AC3E}">
        <p14:creationId xmlns:p14="http://schemas.microsoft.com/office/powerpoint/2010/main" val="26814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F1C53C8-18DC-834A-A52A-DE641C564167}" type="datetime1">
              <a:rPr lang="en-US" smtClean="0"/>
              <a:t>7/16/25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F87C25-61B6-5B45-9BBF-347EA0490EB2}" type="slidenum">
              <a:rPr lang="en-US" smtClean="0"/>
              <a:t>‹#›</a:t>
            </a:fld>
            <a:endParaRPr lang="en-US"/>
          </a:p>
        </p:txBody>
      </p:sp>
    </p:spTree>
    <p:extLst>
      <p:ext uri="{BB962C8B-B14F-4D97-AF65-F5344CB8AC3E}">
        <p14:creationId xmlns:p14="http://schemas.microsoft.com/office/powerpoint/2010/main" val="230840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6F1429F-6399-7D4F-A07D-72C826D18090}" type="datetime1">
              <a:rPr lang="en-US" smtClean="0"/>
              <a:t>7/16/25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F87C25-61B6-5B45-9BBF-347EA0490EB2}" type="slidenum">
              <a:rPr lang="en-US" smtClean="0"/>
              <a:t>‹#›</a:t>
            </a:fld>
            <a:endParaRPr lang="en-US"/>
          </a:p>
        </p:txBody>
      </p:sp>
    </p:spTree>
    <p:extLst>
      <p:ext uri="{BB962C8B-B14F-4D97-AF65-F5344CB8AC3E}">
        <p14:creationId xmlns:p14="http://schemas.microsoft.com/office/powerpoint/2010/main" val="2352999656"/>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3FC7680-D7DB-C042-972B-DA485339FC55}" type="datetime1">
              <a:rPr lang="en-US" smtClean="0"/>
              <a:t>7/16/25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F87C25-61B6-5B45-9BBF-347EA0490EB2}" type="slidenum">
              <a:rPr lang="en-US" smtClean="0"/>
              <a:t>‹#›</a:t>
            </a:fld>
            <a:endParaRPr lang="en-US"/>
          </a:p>
        </p:txBody>
      </p:sp>
    </p:spTree>
    <p:extLst>
      <p:ext uri="{BB962C8B-B14F-4D97-AF65-F5344CB8AC3E}">
        <p14:creationId xmlns:p14="http://schemas.microsoft.com/office/powerpoint/2010/main" val="925346506"/>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9265BC9-F806-0E4D-93C2-235D752D5C23}" type="datetime1">
              <a:rPr lang="en-US" smtClean="0"/>
              <a:t>7/16/25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F87C25-61B6-5B45-9BBF-347EA0490EB2}" type="slidenum">
              <a:rPr lang="en-US" smtClean="0"/>
              <a:t>‹#›</a:t>
            </a:fld>
            <a:endParaRPr lang="en-US"/>
          </a:p>
        </p:txBody>
      </p:sp>
    </p:spTree>
    <p:extLst>
      <p:ext uri="{BB962C8B-B14F-4D97-AF65-F5344CB8AC3E}">
        <p14:creationId xmlns:p14="http://schemas.microsoft.com/office/powerpoint/2010/main" val="3022914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175EE8-C7E1-2C49-A823-E41ABA6044EA}" type="datetime1">
              <a:rPr lang="en-US" smtClean="0"/>
              <a:t>7/16/25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F87C25-61B6-5B45-9BBF-347EA0490EB2}" type="slidenum">
              <a:rPr lang="en-US" smtClean="0"/>
              <a:t>‹#›</a:t>
            </a:fld>
            <a:endParaRPr lang="en-US"/>
          </a:p>
        </p:txBody>
      </p:sp>
    </p:spTree>
    <p:extLst>
      <p:ext uri="{BB962C8B-B14F-4D97-AF65-F5344CB8AC3E}">
        <p14:creationId xmlns:p14="http://schemas.microsoft.com/office/powerpoint/2010/main" val="13653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6B5F486-8277-3646-B369-D0B0EA511B01}" type="datetime1">
              <a:rPr lang="en-US" smtClean="0"/>
              <a:t>7/16/25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F87C25-61B6-5B45-9BBF-347EA0490EB2}" type="slidenum">
              <a:rPr lang="en-US" smtClean="0"/>
              <a:t>‹#›</a:t>
            </a:fld>
            <a:endParaRPr lang="en-US"/>
          </a:p>
        </p:txBody>
      </p:sp>
    </p:spTree>
    <p:extLst>
      <p:ext uri="{BB962C8B-B14F-4D97-AF65-F5344CB8AC3E}">
        <p14:creationId xmlns:p14="http://schemas.microsoft.com/office/powerpoint/2010/main" val="370225077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D62BFA0-EB22-EC4B-B583-ECD59BC4D135}" type="datetime1">
              <a:rPr lang="en-US" smtClean="0"/>
              <a:t>7/16/25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F87C25-61B6-5B45-9BBF-347EA0490EB2}" type="slidenum">
              <a:rPr lang="en-US" smtClean="0"/>
              <a:t>‹#›</a:t>
            </a:fld>
            <a:endParaRPr lang="en-US"/>
          </a:p>
        </p:txBody>
      </p:sp>
    </p:spTree>
    <p:extLst>
      <p:ext uri="{BB962C8B-B14F-4D97-AF65-F5344CB8AC3E}">
        <p14:creationId xmlns:p14="http://schemas.microsoft.com/office/powerpoint/2010/main" val="75196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7F9E9D-74F5-3A4A-858C-84A82258A846}" type="datetime1">
              <a:rPr lang="en-US" smtClean="0"/>
              <a:t>7/16/25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F87C25-61B6-5B45-9BBF-347EA0490EB2}" type="slidenum">
              <a:rPr lang="en-US" smtClean="0"/>
              <a:t>‹#›</a:t>
            </a:fld>
            <a:endParaRPr lang="en-US"/>
          </a:p>
        </p:txBody>
      </p:sp>
    </p:spTree>
    <p:extLst>
      <p:ext uri="{BB962C8B-B14F-4D97-AF65-F5344CB8AC3E}">
        <p14:creationId xmlns:p14="http://schemas.microsoft.com/office/powerpoint/2010/main" val="2376429557"/>
      </p:ext>
    </p:extLst>
  </p:cSld>
  <p:clrMap bg1="lt1" tx1="dk1" bg2="lt2" tx2="dk2" accent1="accent1" accent2="accent2" accent3="accent3" accent4="accent4" accent5="accent5" accent6="accent6" hlink="hlink" folHlink="folHlink"/>
  <p:sldLayoutIdLst>
    <p:sldLayoutId id="2147483883" r:id="rId1"/>
    <p:sldLayoutId id="2147483884" r:id="rId2"/>
    <p:sldLayoutId id="2147483885" r:id="rId3"/>
    <p:sldLayoutId id="2147483886" r:id="rId4"/>
    <p:sldLayoutId id="2147483887" r:id="rId5"/>
    <p:sldLayoutId id="2147483888" r:id="rId6"/>
    <p:sldLayoutId id="2147483889" r:id="rId7"/>
    <p:sldLayoutId id="2147483890" r:id="rId8"/>
    <p:sldLayoutId id="2147483891" r:id="rId9"/>
    <p:sldLayoutId id="2147483892" r:id="rId10"/>
    <p:sldLayoutId id="214748389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microsoft.com/office/2018/10/relationships/comments" Target="../comments/modernComment_100_683B483C.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microsoft.com/office/2018/10/relationships/comments" Target="../comments/modernComment_11F_757AF8A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microsoft.com/office/2018/10/relationships/comments" Target="../comments/modernComment_118_82D15DF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microsoft.com/office/2018/10/relationships/comments" Target="../comments/modernComment_117_BF7B417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microsoft.com/office/2018/10/relationships/comments" Target="../comments/modernComment_10C_38733D5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arxiv.org/pdf/2209.03607" TargetMode="External"/><Relationship Id="rId2" Type="http://schemas.openxmlformats.org/officeDocument/2006/relationships/hyperlink" Target="https://arxiv.org/pdf/2203.14347" TargetMode="External"/><Relationship Id="rId1" Type="http://schemas.openxmlformats.org/officeDocument/2006/relationships/slideLayout" Target="../slideLayouts/slideLayout2.xml"/><Relationship Id="rId6" Type="http://schemas.openxmlformats.org/officeDocument/2006/relationships/hyperlink" Target="https://cds.cern.ch/record/2784893/files/ECFA%20Detector%20R%26D%20Roadmap.pdf?version=1" TargetMode="External"/><Relationship Id="rId5" Type="http://schemas.openxmlformats.org/officeDocument/2006/relationships/image" Target="../media/image3.jpe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microsoft.com/office/2018/10/relationships/comments" Target="../comments/modernComment_11D_6172E38A.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microsoft.com/office/2018/10/relationships/comments" Target="../comments/modernComment_10F_EAC56D1C.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microsoft.com/office/2018/10/relationships/comments" Target="../comments/modernComment_102_88E6D50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microsoft.com/office/2018/10/relationships/comments" Target="../comments/modernComment_115_4AA9CEDC.xml"/><Relationship Id="rId1" Type="http://schemas.openxmlformats.org/officeDocument/2006/relationships/slideLayout" Target="../slideLayouts/slideLayout2.xml"/><Relationship Id="rId4" Type="http://schemas.openxmlformats.org/officeDocument/2006/relationships/hyperlink" Target="https://repository.cern/records/e537w-n6886"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microsoft.com/office/2018/10/relationships/comments" Target="../comments/modernComment_110_72A68A6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18/10/relationships/comments" Target="../comments/modernComment_119_E2BE9CBE.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FB2D6-D552-63BE-B952-0B5FED34A6CE}"/>
              </a:ext>
            </a:extLst>
          </p:cNvPr>
          <p:cNvSpPr>
            <a:spLocks noGrp="1"/>
          </p:cNvSpPr>
          <p:nvPr>
            <p:ph type="ctrTitle"/>
          </p:nvPr>
        </p:nvSpPr>
        <p:spPr>
          <a:xfrm>
            <a:off x="1424909" y="1346545"/>
            <a:ext cx="9302424" cy="2387600"/>
          </a:xfrm>
        </p:spPr>
        <p:txBody>
          <a:bodyPr>
            <a:normAutofit/>
          </a:bodyPr>
          <a:lstStyle/>
          <a:p>
            <a:r>
              <a:rPr lang="en-US" sz="4400" dirty="0"/>
              <a:t>Optimization of physics objects for the ttbar threshold run at FCC-</a:t>
            </a:r>
            <a:r>
              <a:rPr lang="en-US" sz="4400" dirty="0" err="1"/>
              <a:t>ee</a:t>
            </a:r>
            <a:endParaRPr lang="en-US" sz="4400" dirty="0"/>
          </a:p>
        </p:txBody>
      </p:sp>
      <p:sp>
        <p:nvSpPr>
          <p:cNvPr id="3" name="Subtitle 2">
            <a:extLst>
              <a:ext uri="{FF2B5EF4-FFF2-40B4-BE49-F238E27FC236}">
                <a16:creationId xmlns:a16="http://schemas.microsoft.com/office/drawing/2014/main" id="{53DA0FA9-236A-27EE-47CD-3338522C5F9B}"/>
              </a:ext>
            </a:extLst>
          </p:cNvPr>
          <p:cNvSpPr>
            <a:spLocks noGrp="1"/>
          </p:cNvSpPr>
          <p:nvPr>
            <p:ph type="subTitle" idx="1"/>
          </p:nvPr>
        </p:nvSpPr>
        <p:spPr>
          <a:xfrm>
            <a:off x="1504121" y="4317655"/>
            <a:ext cx="9144000" cy="1655762"/>
          </a:xfrm>
        </p:spPr>
        <p:txBody>
          <a:bodyPr/>
          <a:lstStyle/>
          <a:p>
            <a:pPr algn="l"/>
            <a:r>
              <a:rPr lang="en-US" dirty="0"/>
              <a:t>Gino Daniels, Matteo </a:t>
            </a:r>
            <a:r>
              <a:rPr lang="en-US" dirty="0" err="1"/>
              <a:t>Defranchis</a:t>
            </a:r>
            <a:r>
              <a:rPr lang="en-US" dirty="0"/>
              <a:t>, Andrea </a:t>
            </a:r>
            <a:r>
              <a:rPr lang="en-US" dirty="0" err="1"/>
              <a:t>Sciandra</a:t>
            </a:r>
            <a:r>
              <a:rPr lang="en-US" dirty="0"/>
              <a:t>, Michele </a:t>
            </a:r>
            <a:r>
              <a:rPr lang="en-US" dirty="0" err="1"/>
              <a:t>Selvaggi</a:t>
            </a:r>
            <a:endParaRPr lang="en-US" dirty="0"/>
          </a:p>
        </p:txBody>
      </p:sp>
    </p:spTree>
    <p:extLst>
      <p:ext uri="{BB962C8B-B14F-4D97-AF65-F5344CB8AC3E}">
        <p14:creationId xmlns:p14="http://schemas.microsoft.com/office/powerpoint/2010/main" val="1748715580"/>
      </p:ext>
    </p:extLst>
  </p:cSld>
  <p:clrMapOvr>
    <a:masterClrMapping/>
  </p:clrMapOvr>
  <p:extLst>
    <p:ext uri="{6950BFC3-D8DA-4A85-94F7-54DA5524770B}">
      <p188:commentRel xmlns:p188="http://schemas.microsoft.com/office/powerpoint/2018/8/main" r:id="rId3"/>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3EB399-5557-D4A5-4BB9-291A09F20672}"/>
              </a:ext>
            </a:extLst>
          </p:cNvPr>
          <p:cNvSpPr>
            <a:spLocks noGrp="1"/>
          </p:cNvSpPr>
          <p:nvPr>
            <p:ph type="title"/>
          </p:nvPr>
        </p:nvSpPr>
        <p:spPr/>
        <p:txBody>
          <a:bodyPr/>
          <a:lstStyle/>
          <a:p>
            <a:r>
              <a:rPr lang="en-US" dirty="0" err="1"/>
              <a:t>WbWb</a:t>
            </a:r>
            <a:r>
              <a:rPr lang="en-US" dirty="0"/>
              <a:t> Sample Issue</a:t>
            </a:r>
          </a:p>
        </p:txBody>
      </p:sp>
      <p:sp>
        <p:nvSpPr>
          <p:cNvPr id="3" name="Content Placeholder 2">
            <a:extLst>
              <a:ext uri="{FF2B5EF4-FFF2-40B4-BE49-F238E27FC236}">
                <a16:creationId xmlns:a16="http://schemas.microsoft.com/office/drawing/2014/main" id="{D73A82F3-CA24-809A-D844-2614331BC486}"/>
              </a:ext>
            </a:extLst>
          </p:cNvPr>
          <p:cNvSpPr>
            <a:spLocks noGrp="1"/>
          </p:cNvSpPr>
          <p:nvPr>
            <p:ph idx="1"/>
          </p:nvPr>
        </p:nvSpPr>
        <p:spPr>
          <a:xfrm>
            <a:off x="344214" y="1690688"/>
            <a:ext cx="4795345" cy="4941340"/>
          </a:xfrm>
        </p:spPr>
        <p:txBody>
          <a:bodyPr>
            <a:normAutofit fontScale="92500" lnSpcReduction="20000"/>
          </a:bodyPr>
          <a:lstStyle/>
          <a:p>
            <a:pPr>
              <a:lnSpc>
                <a:spcPct val="200000"/>
              </a:lnSpc>
            </a:pPr>
            <a:r>
              <a:rPr lang="en-US" sz="2600" dirty="0" err="1"/>
              <a:t>WbWb</a:t>
            </a:r>
            <a:r>
              <a:rPr lang="en-US" sz="2600" dirty="0"/>
              <a:t> compared to </a:t>
            </a:r>
            <a:r>
              <a:rPr lang="en-US" sz="2600" dirty="0" err="1"/>
              <a:t>HH</a:t>
            </a:r>
            <a:r>
              <a:rPr lang="en-US" sz="2600" dirty="0" err="1">
                <a:sym typeface="Wingdings" pitchFamily="2" charset="2"/>
              </a:rPr>
              <a:t>nunuqq</a:t>
            </a:r>
            <a:r>
              <a:rPr lang="en-US" sz="2600">
                <a:sym typeface="Wingdings" pitchFamily="2" charset="2"/>
              </a:rPr>
              <a:t>, ZZ</a:t>
            </a:r>
            <a:endParaRPr lang="en-US" sz="2600" dirty="0"/>
          </a:p>
          <a:p>
            <a:pPr>
              <a:lnSpc>
                <a:spcPct val="200000"/>
              </a:lnSpc>
            </a:pPr>
            <a:r>
              <a:rPr lang="en-US" sz="2600" dirty="0"/>
              <a:t>Steering card issue</a:t>
            </a:r>
          </a:p>
          <a:p>
            <a:pPr lvl="1">
              <a:lnSpc>
                <a:spcPct val="200000"/>
              </a:lnSpc>
            </a:pPr>
            <a:r>
              <a:rPr lang="en-US" dirty="0"/>
              <a:t>Volume in which decays are allowed in PYTHIA 6 was too small</a:t>
            </a:r>
          </a:p>
          <a:p>
            <a:pPr lvl="1">
              <a:lnSpc>
                <a:spcPct val="200000"/>
              </a:lnSpc>
            </a:pPr>
            <a:r>
              <a:rPr lang="en-US" dirty="0"/>
              <a:t>Reduced b tagging performance at n = X jets</a:t>
            </a:r>
          </a:p>
          <a:p>
            <a:pPr marL="0" indent="0">
              <a:buNone/>
            </a:pPr>
            <a:endParaRPr lang="en-US" dirty="0"/>
          </a:p>
        </p:txBody>
      </p:sp>
      <p:sp>
        <p:nvSpPr>
          <p:cNvPr id="4" name="Slide Number Placeholder 3">
            <a:extLst>
              <a:ext uri="{FF2B5EF4-FFF2-40B4-BE49-F238E27FC236}">
                <a16:creationId xmlns:a16="http://schemas.microsoft.com/office/drawing/2014/main" id="{A90E7295-AE32-9F2E-21CF-2C7D2E4870BD}"/>
              </a:ext>
            </a:extLst>
          </p:cNvPr>
          <p:cNvSpPr>
            <a:spLocks noGrp="1"/>
          </p:cNvSpPr>
          <p:nvPr>
            <p:ph type="sldNum" sz="quarter" idx="12"/>
          </p:nvPr>
        </p:nvSpPr>
        <p:spPr/>
        <p:txBody>
          <a:bodyPr/>
          <a:lstStyle/>
          <a:p>
            <a:fld id="{A5F87C25-61B6-5B45-9BBF-347EA0490EB2}" type="slidenum">
              <a:rPr lang="en-US" smtClean="0"/>
              <a:pPr/>
              <a:t>10</a:t>
            </a:fld>
            <a:endParaRPr lang="en-US" dirty="0"/>
          </a:p>
        </p:txBody>
      </p:sp>
      <p:sp>
        <p:nvSpPr>
          <p:cNvPr id="9" name="TextBox 8">
            <a:extLst>
              <a:ext uri="{FF2B5EF4-FFF2-40B4-BE49-F238E27FC236}">
                <a16:creationId xmlns:a16="http://schemas.microsoft.com/office/drawing/2014/main" id="{21EB8D90-0E98-8FEF-A6A6-6E1683EAF4D9}"/>
              </a:ext>
            </a:extLst>
          </p:cNvPr>
          <p:cNvSpPr txBox="1"/>
          <p:nvPr/>
        </p:nvSpPr>
        <p:spPr>
          <a:xfrm>
            <a:off x="5791200" y="6262696"/>
            <a:ext cx="5898929" cy="369332"/>
          </a:xfrm>
          <a:prstGeom prst="rect">
            <a:avLst/>
          </a:prstGeom>
          <a:noFill/>
        </p:spPr>
        <p:txBody>
          <a:bodyPr wrap="square" rtlCol="0">
            <a:spAutoFit/>
          </a:bodyPr>
          <a:lstStyle/>
          <a:p>
            <a:r>
              <a:rPr lang="en-US" dirty="0"/>
              <a:t>b vs c ROC Curve comparison for </a:t>
            </a:r>
            <a:r>
              <a:rPr lang="en-US" dirty="0" err="1"/>
              <a:t>ecm</a:t>
            </a:r>
            <a:r>
              <a:rPr lang="en-US" dirty="0"/>
              <a:t> = 365 GeV, </a:t>
            </a:r>
            <a:r>
              <a:rPr lang="en-US" dirty="0" err="1"/>
              <a:t>njets</a:t>
            </a:r>
            <a:r>
              <a:rPr lang="en-US" dirty="0"/>
              <a:t> = 2</a:t>
            </a:r>
          </a:p>
        </p:txBody>
      </p:sp>
      <p:pic>
        <p:nvPicPr>
          <p:cNvPr id="11" name="Picture 10">
            <a:extLst>
              <a:ext uri="{FF2B5EF4-FFF2-40B4-BE49-F238E27FC236}">
                <a16:creationId xmlns:a16="http://schemas.microsoft.com/office/drawing/2014/main" id="{9AE43079-6C52-1615-2D24-81559CE98084}"/>
              </a:ext>
            </a:extLst>
          </p:cNvPr>
          <p:cNvPicPr>
            <a:picLocks noChangeAspect="1"/>
          </p:cNvPicPr>
          <p:nvPr/>
        </p:nvPicPr>
        <p:blipFill>
          <a:blip r:embed="rId3"/>
          <a:stretch>
            <a:fillRect/>
          </a:stretch>
        </p:blipFill>
        <p:spPr>
          <a:xfrm>
            <a:off x="5633543" y="1486334"/>
            <a:ext cx="6214242" cy="4641415"/>
          </a:xfrm>
          <a:prstGeom prst="rect">
            <a:avLst/>
          </a:prstGeom>
          <a:ln>
            <a:solidFill>
              <a:schemeClr val="tx1"/>
            </a:solidFill>
          </a:ln>
        </p:spPr>
      </p:pic>
    </p:spTree>
    <p:extLst>
      <p:ext uri="{BB962C8B-B14F-4D97-AF65-F5344CB8AC3E}">
        <p14:creationId xmlns:p14="http://schemas.microsoft.com/office/powerpoint/2010/main" val="1970993312"/>
      </p:ext>
    </p:extLst>
  </p:cSld>
  <p:clrMapOvr>
    <a:masterClrMapping/>
  </p:clrMapOvr>
  <p:extLst>
    <p:ext uri="{6950BFC3-D8DA-4A85-94F7-54DA5524770B}">
      <p188:commentRel xmlns:p188="http://schemas.microsoft.com/office/powerpoint/2018/8/main" r:id="rId2"/>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3E019-481C-85A6-00CE-93D85AF1DF63}"/>
              </a:ext>
            </a:extLst>
          </p:cNvPr>
          <p:cNvSpPr>
            <a:spLocks noGrp="1"/>
          </p:cNvSpPr>
          <p:nvPr>
            <p:ph type="title"/>
          </p:nvPr>
        </p:nvSpPr>
        <p:spPr/>
        <p:txBody>
          <a:bodyPr/>
          <a:lstStyle/>
          <a:p>
            <a:r>
              <a:rPr lang="en-US" dirty="0" err="1"/>
              <a:t>WbWb</a:t>
            </a:r>
            <a:r>
              <a:rPr lang="en-US" dirty="0"/>
              <a:t> New Sample</a:t>
            </a:r>
          </a:p>
        </p:txBody>
      </p:sp>
      <p:sp>
        <p:nvSpPr>
          <p:cNvPr id="3" name="Content Placeholder 2">
            <a:extLst>
              <a:ext uri="{FF2B5EF4-FFF2-40B4-BE49-F238E27FC236}">
                <a16:creationId xmlns:a16="http://schemas.microsoft.com/office/drawing/2014/main" id="{82A1ABC8-6B5C-7989-5669-F672D68B20EC}"/>
              </a:ext>
            </a:extLst>
          </p:cNvPr>
          <p:cNvSpPr>
            <a:spLocks noGrp="1"/>
          </p:cNvSpPr>
          <p:nvPr>
            <p:ph idx="1"/>
          </p:nvPr>
        </p:nvSpPr>
        <p:spPr>
          <a:xfrm>
            <a:off x="712075" y="1690687"/>
            <a:ext cx="4679731" cy="4802187"/>
          </a:xfrm>
        </p:spPr>
        <p:txBody>
          <a:bodyPr>
            <a:normAutofit/>
          </a:bodyPr>
          <a:lstStyle/>
          <a:p>
            <a:pPr>
              <a:lnSpc>
                <a:spcPct val="200000"/>
              </a:lnSpc>
            </a:pPr>
            <a:r>
              <a:rPr lang="en-US" dirty="0"/>
              <a:t>Reproduced </a:t>
            </a:r>
            <a:r>
              <a:rPr lang="en-US" dirty="0" err="1"/>
              <a:t>WbWb</a:t>
            </a:r>
            <a:r>
              <a:rPr lang="en-US" dirty="0"/>
              <a:t> sample via help of Louis Portales</a:t>
            </a:r>
          </a:p>
          <a:p>
            <a:pPr>
              <a:lnSpc>
                <a:spcPct val="200000"/>
              </a:lnSpc>
            </a:pPr>
            <a:r>
              <a:rPr lang="en-US" dirty="0"/>
              <a:t>New sample shows drastic difference in b-tagging performance</a:t>
            </a:r>
          </a:p>
        </p:txBody>
      </p:sp>
      <p:sp>
        <p:nvSpPr>
          <p:cNvPr id="4" name="Slide Number Placeholder 3">
            <a:extLst>
              <a:ext uri="{FF2B5EF4-FFF2-40B4-BE49-F238E27FC236}">
                <a16:creationId xmlns:a16="http://schemas.microsoft.com/office/drawing/2014/main" id="{569969C3-3FC2-BCE3-C6A0-F3F9C02FFE60}"/>
              </a:ext>
            </a:extLst>
          </p:cNvPr>
          <p:cNvSpPr>
            <a:spLocks noGrp="1"/>
          </p:cNvSpPr>
          <p:nvPr>
            <p:ph type="sldNum" sz="quarter" idx="12"/>
          </p:nvPr>
        </p:nvSpPr>
        <p:spPr/>
        <p:txBody>
          <a:bodyPr/>
          <a:lstStyle/>
          <a:p>
            <a:fld id="{A5F87C25-61B6-5B45-9BBF-347EA0490EB2}" type="slidenum">
              <a:rPr lang="en-US" smtClean="0"/>
              <a:pPr/>
              <a:t>11</a:t>
            </a:fld>
            <a:endParaRPr lang="en-US" dirty="0"/>
          </a:p>
        </p:txBody>
      </p:sp>
      <p:sp>
        <p:nvSpPr>
          <p:cNvPr id="6" name="TextBox 5">
            <a:extLst>
              <a:ext uri="{FF2B5EF4-FFF2-40B4-BE49-F238E27FC236}">
                <a16:creationId xmlns:a16="http://schemas.microsoft.com/office/drawing/2014/main" id="{6D022D68-325B-6BB0-A004-5DE8AAD0A84E}"/>
              </a:ext>
            </a:extLst>
          </p:cNvPr>
          <p:cNvSpPr txBox="1"/>
          <p:nvPr/>
        </p:nvSpPr>
        <p:spPr>
          <a:xfrm>
            <a:off x="5865648" y="5943084"/>
            <a:ext cx="5898929" cy="646331"/>
          </a:xfrm>
          <a:prstGeom prst="rect">
            <a:avLst/>
          </a:prstGeom>
          <a:noFill/>
        </p:spPr>
        <p:txBody>
          <a:bodyPr wrap="square" rtlCol="0">
            <a:spAutoFit/>
          </a:bodyPr>
          <a:lstStyle/>
          <a:p>
            <a:r>
              <a:rPr lang="en-US" dirty="0"/>
              <a:t>b vs c ROC Curve  </a:t>
            </a:r>
            <a:r>
              <a:rPr lang="en-US" dirty="0" err="1"/>
              <a:t>WbWb</a:t>
            </a:r>
            <a:r>
              <a:rPr lang="en-US" dirty="0"/>
              <a:t>, ZZ sample comparison for </a:t>
            </a:r>
            <a:r>
              <a:rPr lang="en-US" dirty="0" err="1"/>
              <a:t>ecm</a:t>
            </a:r>
            <a:r>
              <a:rPr lang="en-US" dirty="0"/>
              <a:t> = 365 GeV, </a:t>
            </a:r>
            <a:r>
              <a:rPr lang="en-US" dirty="0" err="1"/>
              <a:t>njets</a:t>
            </a:r>
            <a:r>
              <a:rPr lang="en-US" dirty="0"/>
              <a:t> = 4</a:t>
            </a:r>
          </a:p>
        </p:txBody>
      </p:sp>
      <p:pic>
        <p:nvPicPr>
          <p:cNvPr id="8" name="Picture 7">
            <a:extLst>
              <a:ext uri="{FF2B5EF4-FFF2-40B4-BE49-F238E27FC236}">
                <a16:creationId xmlns:a16="http://schemas.microsoft.com/office/drawing/2014/main" id="{279770D3-5436-2F6F-36D3-B1A750210738}"/>
              </a:ext>
            </a:extLst>
          </p:cNvPr>
          <p:cNvPicPr>
            <a:picLocks noChangeAspect="1"/>
          </p:cNvPicPr>
          <p:nvPr/>
        </p:nvPicPr>
        <p:blipFill>
          <a:blip r:embed="rId2"/>
          <a:stretch>
            <a:fillRect/>
          </a:stretch>
        </p:blipFill>
        <p:spPr>
          <a:xfrm>
            <a:off x="5895999" y="1495209"/>
            <a:ext cx="5868577" cy="4351335"/>
          </a:xfrm>
          <a:prstGeom prst="rect">
            <a:avLst/>
          </a:prstGeom>
          <a:ln>
            <a:solidFill>
              <a:schemeClr val="tx1"/>
            </a:solidFill>
          </a:ln>
        </p:spPr>
      </p:pic>
    </p:spTree>
    <p:extLst>
      <p:ext uri="{BB962C8B-B14F-4D97-AF65-F5344CB8AC3E}">
        <p14:creationId xmlns:p14="http://schemas.microsoft.com/office/powerpoint/2010/main" val="285380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3134E-C008-A159-D12F-1028FABB0320}"/>
              </a:ext>
            </a:extLst>
          </p:cNvPr>
          <p:cNvSpPr>
            <a:spLocks noGrp="1"/>
          </p:cNvSpPr>
          <p:nvPr>
            <p:ph type="title"/>
          </p:nvPr>
        </p:nvSpPr>
        <p:spPr/>
        <p:txBody>
          <a:bodyPr/>
          <a:lstStyle/>
          <a:p>
            <a:r>
              <a:rPr lang="en-US" dirty="0"/>
              <a:t>b-jet distribution after sample fix</a:t>
            </a:r>
          </a:p>
        </p:txBody>
      </p:sp>
      <p:sp>
        <p:nvSpPr>
          <p:cNvPr id="4" name="Slide Number Placeholder 3">
            <a:extLst>
              <a:ext uri="{FF2B5EF4-FFF2-40B4-BE49-F238E27FC236}">
                <a16:creationId xmlns:a16="http://schemas.microsoft.com/office/drawing/2014/main" id="{6388A88B-45F1-658A-3D92-F4130ABDEB8A}"/>
              </a:ext>
            </a:extLst>
          </p:cNvPr>
          <p:cNvSpPr>
            <a:spLocks noGrp="1"/>
          </p:cNvSpPr>
          <p:nvPr>
            <p:ph type="sldNum" sz="quarter" idx="12"/>
          </p:nvPr>
        </p:nvSpPr>
        <p:spPr/>
        <p:txBody>
          <a:bodyPr/>
          <a:lstStyle/>
          <a:p>
            <a:fld id="{A5F87C25-61B6-5B45-9BBF-347EA0490EB2}" type="slidenum">
              <a:rPr lang="en-US" smtClean="0"/>
              <a:pPr/>
              <a:t>12</a:t>
            </a:fld>
            <a:endParaRPr lang="en-US" dirty="0"/>
          </a:p>
        </p:txBody>
      </p:sp>
      <p:pic>
        <p:nvPicPr>
          <p:cNvPr id="5" name="Picture 4">
            <a:extLst>
              <a:ext uri="{FF2B5EF4-FFF2-40B4-BE49-F238E27FC236}">
                <a16:creationId xmlns:a16="http://schemas.microsoft.com/office/drawing/2014/main" id="{49B03629-011C-C145-720B-2705482A6CC9}"/>
              </a:ext>
            </a:extLst>
          </p:cNvPr>
          <p:cNvPicPr>
            <a:picLocks noChangeAspect="1"/>
          </p:cNvPicPr>
          <p:nvPr/>
        </p:nvPicPr>
        <p:blipFill>
          <a:blip r:embed="rId2"/>
          <a:stretch>
            <a:fillRect/>
          </a:stretch>
        </p:blipFill>
        <p:spPr>
          <a:xfrm>
            <a:off x="838198" y="1535440"/>
            <a:ext cx="4984531" cy="4158234"/>
          </a:xfrm>
          <a:prstGeom prst="rect">
            <a:avLst/>
          </a:prstGeom>
          <a:ln>
            <a:solidFill>
              <a:schemeClr val="tx1"/>
            </a:solidFill>
          </a:ln>
        </p:spPr>
      </p:pic>
      <p:pic>
        <p:nvPicPr>
          <p:cNvPr id="6" name="Picture 5">
            <a:extLst>
              <a:ext uri="{FF2B5EF4-FFF2-40B4-BE49-F238E27FC236}">
                <a16:creationId xmlns:a16="http://schemas.microsoft.com/office/drawing/2014/main" id="{A11F7E8F-7FC9-2F17-5C51-31CC459E39B0}"/>
              </a:ext>
            </a:extLst>
          </p:cNvPr>
          <p:cNvPicPr>
            <a:picLocks/>
          </p:cNvPicPr>
          <p:nvPr/>
        </p:nvPicPr>
        <p:blipFill>
          <a:blip r:embed="rId3"/>
          <a:stretch>
            <a:fillRect/>
          </a:stretch>
        </p:blipFill>
        <p:spPr>
          <a:xfrm>
            <a:off x="6369269" y="1535440"/>
            <a:ext cx="4984531" cy="4158234"/>
          </a:xfrm>
          <a:prstGeom prst="rect">
            <a:avLst/>
          </a:prstGeom>
          <a:ln>
            <a:solidFill>
              <a:schemeClr val="tx1"/>
            </a:solidFill>
          </a:ln>
        </p:spPr>
      </p:pic>
      <p:sp>
        <p:nvSpPr>
          <p:cNvPr id="8" name="TextBox 7">
            <a:extLst>
              <a:ext uri="{FF2B5EF4-FFF2-40B4-BE49-F238E27FC236}">
                <a16:creationId xmlns:a16="http://schemas.microsoft.com/office/drawing/2014/main" id="{9A522398-4722-B2DD-9379-E6E677D44C45}"/>
              </a:ext>
            </a:extLst>
          </p:cNvPr>
          <p:cNvSpPr txBox="1"/>
          <p:nvPr/>
        </p:nvSpPr>
        <p:spPr>
          <a:xfrm>
            <a:off x="805558" y="5987146"/>
            <a:ext cx="5049810" cy="646331"/>
          </a:xfrm>
          <a:prstGeom prst="rect">
            <a:avLst/>
          </a:prstGeom>
          <a:noFill/>
        </p:spPr>
        <p:txBody>
          <a:bodyPr wrap="square" rtlCol="0">
            <a:spAutoFit/>
          </a:bodyPr>
          <a:lstStyle/>
          <a:p>
            <a:r>
              <a:rPr lang="en-US" dirty="0"/>
              <a:t>b jet distribution for </a:t>
            </a:r>
            <a:r>
              <a:rPr lang="en-US" dirty="0" err="1"/>
              <a:t>WbWb</a:t>
            </a:r>
            <a:r>
              <a:rPr lang="en-US" dirty="0"/>
              <a:t> at </a:t>
            </a:r>
            <a:r>
              <a:rPr lang="en-US" dirty="0" err="1"/>
              <a:t>ecm</a:t>
            </a:r>
            <a:r>
              <a:rPr lang="en-US" dirty="0"/>
              <a:t> = 365 GeV for inclusive clustering with 2 iso </a:t>
            </a:r>
            <a:r>
              <a:rPr lang="en-US" dirty="0" err="1"/>
              <a:t>leps</a:t>
            </a:r>
            <a:r>
              <a:rPr lang="en-US" dirty="0"/>
              <a:t> per event</a:t>
            </a:r>
          </a:p>
        </p:txBody>
      </p:sp>
      <p:sp>
        <p:nvSpPr>
          <p:cNvPr id="9" name="TextBox 8">
            <a:extLst>
              <a:ext uri="{FF2B5EF4-FFF2-40B4-BE49-F238E27FC236}">
                <a16:creationId xmlns:a16="http://schemas.microsoft.com/office/drawing/2014/main" id="{90EA3AF2-6950-D648-28C5-9DADE1074430}"/>
              </a:ext>
            </a:extLst>
          </p:cNvPr>
          <p:cNvSpPr txBox="1"/>
          <p:nvPr/>
        </p:nvSpPr>
        <p:spPr>
          <a:xfrm>
            <a:off x="6369269" y="5987146"/>
            <a:ext cx="5049810" cy="923330"/>
          </a:xfrm>
          <a:prstGeom prst="rect">
            <a:avLst/>
          </a:prstGeom>
          <a:noFill/>
        </p:spPr>
        <p:txBody>
          <a:bodyPr wrap="square" rtlCol="0">
            <a:spAutoFit/>
          </a:bodyPr>
          <a:lstStyle/>
          <a:p>
            <a:r>
              <a:rPr lang="en-US" dirty="0"/>
              <a:t>b jet distribution for New </a:t>
            </a:r>
            <a:r>
              <a:rPr lang="en-US" dirty="0" err="1"/>
              <a:t>WbWb</a:t>
            </a:r>
            <a:r>
              <a:rPr lang="en-US" dirty="0"/>
              <a:t> sample at </a:t>
            </a:r>
            <a:r>
              <a:rPr lang="en-US" dirty="0" err="1"/>
              <a:t>ecm</a:t>
            </a:r>
            <a:r>
              <a:rPr lang="en-US" dirty="0"/>
              <a:t> = 365 GeV for inclusive clustering with 2 iso </a:t>
            </a:r>
            <a:r>
              <a:rPr lang="en-US" dirty="0" err="1"/>
              <a:t>leps</a:t>
            </a:r>
            <a:r>
              <a:rPr lang="en-US" dirty="0"/>
              <a:t> per event</a:t>
            </a:r>
          </a:p>
        </p:txBody>
      </p:sp>
    </p:spTree>
    <p:extLst>
      <p:ext uri="{BB962C8B-B14F-4D97-AF65-F5344CB8AC3E}">
        <p14:creationId xmlns:p14="http://schemas.microsoft.com/office/powerpoint/2010/main" val="32070555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C3F2B-452F-5184-4204-E87CA7688494}"/>
              </a:ext>
            </a:extLst>
          </p:cNvPr>
          <p:cNvSpPr>
            <a:spLocks noGrp="1"/>
          </p:cNvSpPr>
          <p:nvPr>
            <p:ph type="title"/>
          </p:nvPr>
        </p:nvSpPr>
        <p:spPr/>
        <p:txBody>
          <a:bodyPr/>
          <a:lstStyle/>
          <a:p>
            <a:r>
              <a:rPr lang="en-US" dirty="0"/>
              <a:t>b vs c ROC Curves HH</a:t>
            </a:r>
            <a:r>
              <a:rPr lang="en-US" sz="4400" dirty="0">
                <a:sym typeface="Wingdings" pitchFamily="2" charset="2"/>
              </a:rPr>
              <a:t>  </a:t>
            </a:r>
            <a:r>
              <a:rPr lang="en-US" dirty="0" err="1"/>
              <a:t>nunuqq</a:t>
            </a:r>
            <a:endParaRPr lang="en-US" dirty="0"/>
          </a:p>
        </p:txBody>
      </p:sp>
      <p:sp>
        <p:nvSpPr>
          <p:cNvPr id="4" name="Slide Number Placeholder 3">
            <a:extLst>
              <a:ext uri="{FF2B5EF4-FFF2-40B4-BE49-F238E27FC236}">
                <a16:creationId xmlns:a16="http://schemas.microsoft.com/office/drawing/2014/main" id="{621C5644-445D-9328-EAB2-67EFD39C6DE4}"/>
              </a:ext>
            </a:extLst>
          </p:cNvPr>
          <p:cNvSpPr>
            <a:spLocks noGrp="1"/>
          </p:cNvSpPr>
          <p:nvPr>
            <p:ph type="sldNum" sz="quarter" idx="12"/>
          </p:nvPr>
        </p:nvSpPr>
        <p:spPr/>
        <p:txBody>
          <a:bodyPr/>
          <a:lstStyle/>
          <a:p>
            <a:fld id="{A5F87C25-61B6-5B45-9BBF-347EA0490EB2}" type="slidenum">
              <a:rPr lang="en-US" smtClean="0"/>
              <a:pPr/>
              <a:t>13</a:t>
            </a:fld>
            <a:endParaRPr lang="en-US" dirty="0"/>
          </a:p>
        </p:txBody>
      </p:sp>
      <p:sp>
        <p:nvSpPr>
          <p:cNvPr id="5" name="TextBox 4">
            <a:extLst>
              <a:ext uri="{FF2B5EF4-FFF2-40B4-BE49-F238E27FC236}">
                <a16:creationId xmlns:a16="http://schemas.microsoft.com/office/drawing/2014/main" id="{3C1E0C60-7340-4481-9ECF-FA227C6A1257}"/>
              </a:ext>
            </a:extLst>
          </p:cNvPr>
          <p:cNvSpPr txBox="1"/>
          <p:nvPr/>
        </p:nvSpPr>
        <p:spPr>
          <a:xfrm>
            <a:off x="6183699" y="6173896"/>
            <a:ext cx="4941737" cy="369332"/>
          </a:xfrm>
          <a:prstGeom prst="rect">
            <a:avLst/>
          </a:prstGeom>
          <a:noFill/>
        </p:spPr>
        <p:txBody>
          <a:bodyPr wrap="none" rtlCol="0">
            <a:spAutoFit/>
          </a:bodyPr>
          <a:lstStyle/>
          <a:p>
            <a:r>
              <a:rPr lang="en-US" dirty="0"/>
              <a:t>b vs c ROC for </a:t>
            </a:r>
            <a:r>
              <a:rPr lang="en-US" dirty="0" err="1"/>
              <a:t>HH</a:t>
            </a:r>
            <a:r>
              <a:rPr lang="en-US" dirty="0" err="1">
                <a:sym typeface="Wingdings" pitchFamily="2" charset="2"/>
              </a:rPr>
              <a:t>nunuqq</a:t>
            </a:r>
            <a:r>
              <a:rPr lang="en-US" dirty="0">
                <a:sym typeface="Wingdings" pitchFamily="2" charset="2"/>
              </a:rPr>
              <a:t> </a:t>
            </a:r>
            <a:r>
              <a:rPr lang="en-US" dirty="0"/>
              <a:t>at </a:t>
            </a:r>
            <a:r>
              <a:rPr lang="en-US" dirty="0" err="1"/>
              <a:t>ecm</a:t>
            </a:r>
            <a:r>
              <a:rPr lang="en-US" dirty="0"/>
              <a:t> = 240, 365 GeV</a:t>
            </a:r>
          </a:p>
        </p:txBody>
      </p:sp>
      <p:sp>
        <p:nvSpPr>
          <p:cNvPr id="10" name="TextBox 9">
            <a:extLst>
              <a:ext uri="{FF2B5EF4-FFF2-40B4-BE49-F238E27FC236}">
                <a16:creationId xmlns:a16="http://schemas.microsoft.com/office/drawing/2014/main" id="{683A452F-B869-265A-9D3C-090E0965976D}"/>
              </a:ext>
            </a:extLst>
          </p:cNvPr>
          <p:cNvSpPr txBox="1"/>
          <p:nvPr/>
        </p:nvSpPr>
        <p:spPr>
          <a:xfrm>
            <a:off x="213490" y="1438438"/>
            <a:ext cx="4989761" cy="4420890"/>
          </a:xfrm>
          <a:prstGeom prst="rect">
            <a:avLst/>
          </a:prstGeom>
          <a:noFill/>
        </p:spPr>
        <p:txBody>
          <a:bodyPr wrap="square" rtlCol="0">
            <a:spAutoFit/>
          </a:bodyPr>
          <a:lstStyle/>
          <a:p>
            <a:pPr marL="342900" indent="-342900">
              <a:lnSpc>
                <a:spcPct val="200000"/>
              </a:lnSpc>
              <a:buFont typeface="Arial" panose="020B0604020202020204" pitchFamily="34" charset="0"/>
              <a:buChar char="•"/>
            </a:pPr>
            <a:r>
              <a:rPr lang="en-US" sz="2400" dirty="0"/>
              <a:t>Trained on exclusive </a:t>
            </a:r>
            <a:r>
              <a:rPr lang="en-US" sz="2400" dirty="0" err="1"/>
              <a:t>njets</a:t>
            </a:r>
            <a:r>
              <a:rPr lang="en-US" sz="2400" dirty="0"/>
              <a:t> = 2 </a:t>
            </a:r>
            <a:r>
              <a:rPr lang="en-US" sz="2400" dirty="0" err="1"/>
              <a:t>HH</a:t>
            </a:r>
            <a:r>
              <a:rPr lang="en-US" sz="2400" dirty="0" err="1">
                <a:sym typeface="Wingdings" pitchFamily="2" charset="2"/>
              </a:rPr>
              <a:t>nunuqq</a:t>
            </a:r>
            <a:endParaRPr lang="en-US" sz="2400" dirty="0">
              <a:sym typeface="Wingdings" pitchFamily="2" charset="2"/>
            </a:endParaRPr>
          </a:p>
          <a:p>
            <a:pPr marL="342900" indent="-342900">
              <a:lnSpc>
                <a:spcPct val="200000"/>
              </a:lnSpc>
              <a:buFont typeface="Arial" panose="020B0604020202020204" pitchFamily="34" charset="0"/>
              <a:buChar char="•"/>
            </a:pPr>
            <a:r>
              <a:rPr lang="en-US" sz="2400" dirty="0">
                <a:sym typeface="Wingdings" pitchFamily="2" charset="2"/>
              </a:rPr>
              <a:t>Performance dependence on clustering type and </a:t>
            </a:r>
            <a:r>
              <a:rPr lang="en-US" sz="2400" dirty="0" err="1">
                <a:sym typeface="Wingdings" pitchFamily="2" charset="2"/>
              </a:rPr>
              <a:t>ecm</a:t>
            </a:r>
            <a:endParaRPr lang="en-US" sz="2400" dirty="0">
              <a:sym typeface="Wingdings" pitchFamily="2" charset="2"/>
            </a:endParaRPr>
          </a:p>
          <a:p>
            <a:pPr marL="342900" indent="-342900">
              <a:lnSpc>
                <a:spcPct val="200000"/>
              </a:lnSpc>
              <a:buFont typeface="Arial" panose="020B0604020202020204" pitchFamily="34" charset="0"/>
              <a:buChar char="•"/>
            </a:pPr>
            <a:r>
              <a:rPr lang="en-US" sz="2400" dirty="0">
                <a:sym typeface="Wingdings" pitchFamily="2" charset="2"/>
              </a:rPr>
              <a:t>Dedicated </a:t>
            </a:r>
            <a:r>
              <a:rPr lang="en-US" sz="2400" dirty="0" err="1">
                <a:sym typeface="Wingdings" pitchFamily="2" charset="2"/>
              </a:rPr>
              <a:t>ecm</a:t>
            </a:r>
            <a:r>
              <a:rPr lang="en-US" sz="2400" dirty="0">
                <a:sym typeface="Wingdings" pitchFamily="2" charset="2"/>
              </a:rPr>
              <a:t> = 365 GeV tagger is needed!</a:t>
            </a:r>
            <a:endParaRPr lang="en-US" sz="2400" dirty="0"/>
          </a:p>
        </p:txBody>
      </p:sp>
      <p:pic>
        <p:nvPicPr>
          <p:cNvPr id="11" name="Picture 10">
            <a:extLst>
              <a:ext uri="{FF2B5EF4-FFF2-40B4-BE49-F238E27FC236}">
                <a16:creationId xmlns:a16="http://schemas.microsoft.com/office/drawing/2014/main" id="{50AB9531-8201-F1F5-10E5-89F0ADEA0728}"/>
              </a:ext>
            </a:extLst>
          </p:cNvPr>
          <p:cNvPicPr>
            <a:picLocks noChangeAspect="1"/>
          </p:cNvPicPr>
          <p:nvPr/>
        </p:nvPicPr>
        <p:blipFill>
          <a:blip r:embed="rId2"/>
          <a:stretch>
            <a:fillRect/>
          </a:stretch>
        </p:blipFill>
        <p:spPr>
          <a:xfrm>
            <a:off x="5203250" y="1279529"/>
            <a:ext cx="6662929" cy="4750938"/>
          </a:xfrm>
          <a:prstGeom prst="rect">
            <a:avLst/>
          </a:prstGeom>
          <a:ln>
            <a:solidFill>
              <a:schemeClr val="tx1"/>
            </a:solidFill>
          </a:ln>
        </p:spPr>
      </p:pic>
    </p:spTree>
    <p:extLst>
      <p:ext uri="{BB962C8B-B14F-4D97-AF65-F5344CB8AC3E}">
        <p14:creationId xmlns:p14="http://schemas.microsoft.com/office/powerpoint/2010/main" val="36969796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CA042-F57A-0979-536E-393E875212CE}"/>
              </a:ext>
            </a:extLst>
          </p:cNvPr>
          <p:cNvSpPr>
            <a:spLocks noGrp="1"/>
          </p:cNvSpPr>
          <p:nvPr>
            <p:ph type="title"/>
          </p:nvPr>
        </p:nvSpPr>
        <p:spPr/>
        <p:txBody>
          <a:bodyPr/>
          <a:lstStyle/>
          <a:p>
            <a:r>
              <a:rPr lang="en-US" dirty="0"/>
              <a:t>b vs c ROC Curves ZZ</a:t>
            </a:r>
          </a:p>
        </p:txBody>
      </p:sp>
      <p:sp>
        <p:nvSpPr>
          <p:cNvPr id="4" name="Slide Number Placeholder 3">
            <a:extLst>
              <a:ext uri="{FF2B5EF4-FFF2-40B4-BE49-F238E27FC236}">
                <a16:creationId xmlns:a16="http://schemas.microsoft.com/office/drawing/2014/main" id="{DB2BFA6A-BD83-4975-6C60-27E6805959E0}"/>
              </a:ext>
            </a:extLst>
          </p:cNvPr>
          <p:cNvSpPr>
            <a:spLocks noGrp="1"/>
          </p:cNvSpPr>
          <p:nvPr>
            <p:ph type="sldNum" sz="quarter" idx="12"/>
          </p:nvPr>
        </p:nvSpPr>
        <p:spPr/>
        <p:txBody>
          <a:bodyPr/>
          <a:lstStyle/>
          <a:p>
            <a:fld id="{A5F87C25-61B6-5B45-9BBF-347EA0490EB2}" type="slidenum">
              <a:rPr lang="en-US" smtClean="0"/>
              <a:pPr/>
              <a:t>14</a:t>
            </a:fld>
            <a:endParaRPr lang="en-US" dirty="0"/>
          </a:p>
        </p:txBody>
      </p:sp>
      <p:sp>
        <p:nvSpPr>
          <p:cNvPr id="8" name="TextBox 7">
            <a:extLst>
              <a:ext uri="{FF2B5EF4-FFF2-40B4-BE49-F238E27FC236}">
                <a16:creationId xmlns:a16="http://schemas.microsoft.com/office/drawing/2014/main" id="{82D39A34-A747-C075-F816-E7F8DCBE30D0}"/>
              </a:ext>
            </a:extLst>
          </p:cNvPr>
          <p:cNvSpPr txBox="1"/>
          <p:nvPr/>
        </p:nvSpPr>
        <p:spPr>
          <a:xfrm>
            <a:off x="6287936" y="6202614"/>
            <a:ext cx="5039906" cy="369332"/>
          </a:xfrm>
          <a:prstGeom prst="rect">
            <a:avLst/>
          </a:prstGeom>
          <a:noFill/>
        </p:spPr>
        <p:txBody>
          <a:bodyPr wrap="none" rtlCol="0">
            <a:spAutoFit/>
          </a:bodyPr>
          <a:lstStyle/>
          <a:p>
            <a:r>
              <a:rPr lang="en-US" dirty="0"/>
              <a:t>b vs c ROC for ZZ at </a:t>
            </a:r>
            <a:r>
              <a:rPr lang="en-US" dirty="0" err="1"/>
              <a:t>ecm</a:t>
            </a:r>
            <a:r>
              <a:rPr lang="en-US" dirty="0"/>
              <a:t> = 240, 365 GeV </a:t>
            </a:r>
            <a:r>
              <a:rPr lang="en-US" dirty="0" err="1"/>
              <a:t>njets</a:t>
            </a:r>
            <a:r>
              <a:rPr lang="en-US" dirty="0"/>
              <a:t> = 2, 4 </a:t>
            </a:r>
          </a:p>
        </p:txBody>
      </p:sp>
      <p:pic>
        <p:nvPicPr>
          <p:cNvPr id="10" name="Picture 9">
            <a:extLst>
              <a:ext uri="{FF2B5EF4-FFF2-40B4-BE49-F238E27FC236}">
                <a16:creationId xmlns:a16="http://schemas.microsoft.com/office/drawing/2014/main" id="{6AFE24FF-7247-54A7-B2C2-44AC69ACC7B4}"/>
              </a:ext>
            </a:extLst>
          </p:cNvPr>
          <p:cNvPicPr>
            <a:picLocks noChangeAspect="1"/>
          </p:cNvPicPr>
          <p:nvPr/>
        </p:nvPicPr>
        <p:blipFill>
          <a:blip r:embed="rId3"/>
          <a:stretch>
            <a:fillRect/>
          </a:stretch>
        </p:blipFill>
        <p:spPr>
          <a:xfrm>
            <a:off x="5595589" y="1541789"/>
            <a:ext cx="6196974" cy="4506890"/>
          </a:xfrm>
          <a:prstGeom prst="rect">
            <a:avLst/>
          </a:prstGeom>
          <a:ln>
            <a:solidFill>
              <a:schemeClr val="tx1"/>
            </a:solidFill>
          </a:ln>
        </p:spPr>
      </p:pic>
      <p:sp>
        <p:nvSpPr>
          <p:cNvPr id="11" name="TextBox 10">
            <a:extLst>
              <a:ext uri="{FF2B5EF4-FFF2-40B4-BE49-F238E27FC236}">
                <a16:creationId xmlns:a16="http://schemas.microsoft.com/office/drawing/2014/main" id="{83B0D6DC-C9D9-4347-2E6E-7D03C748D171}"/>
              </a:ext>
            </a:extLst>
          </p:cNvPr>
          <p:cNvSpPr txBox="1"/>
          <p:nvPr/>
        </p:nvSpPr>
        <p:spPr>
          <a:xfrm>
            <a:off x="357352" y="1629102"/>
            <a:ext cx="5023946" cy="4467057"/>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sz="2400" dirty="0"/>
              <a:t>Performance decreases at </a:t>
            </a:r>
            <a:r>
              <a:rPr lang="en-US" sz="2400" dirty="0" err="1"/>
              <a:t>ecm</a:t>
            </a:r>
            <a:r>
              <a:rPr lang="en-US" sz="2400" dirty="0"/>
              <a:t> = 365 GeV</a:t>
            </a:r>
          </a:p>
          <a:p>
            <a:pPr marL="457200" indent="-457200">
              <a:lnSpc>
                <a:spcPct val="150000"/>
              </a:lnSpc>
              <a:buFont typeface="Arial" panose="020B0604020202020204" pitchFamily="34" charset="0"/>
              <a:buChar char="•"/>
            </a:pPr>
            <a:r>
              <a:rPr lang="en-US" sz="2400" dirty="0"/>
              <a:t>Exclusive clustering performs worse at </a:t>
            </a:r>
            <a:r>
              <a:rPr lang="en-US" sz="2400" dirty="0" err="1"/>
              <a:t>njets</a:t>
            </a:r>
            <a:r>
              <a:rPr lang="en-US" sz="2400" dirty="0"/>
              <a:t> &gt; 2</a:t>
            </a:r>
          </a:p>
          <a:p>
            <a:pPr marL="457200" indent="-457200">
              <a:lnSpc>
                <a:spcPct val="150000"/>
              </a:lnSpc>
              <a:buFont typeface="Arial" panose="020B0604020202020204" pitchFamily="34" charset="0"/>
              <a:buChar char="•"/>
            </a:pPr>
            <a:r>
              <a:rPr lang="en-US" sz="2400" dirty="0"/>
              <a:t>Want tagger that works well at higher jet multiplicity, which seems to be the case for inclusive clustering</a:t>
            </a:r>
          </a:p>
        </p:txBody>
      </p:sp>
      <p:pic>
        <p:nvPicPr>
          <p:cNvPr id="12" name="Picture 11">
            <a:extLst>
              <a:ext uri="{FF2B5EF4-FFF2-40B4-BE49-F238E27FC236}">
                <a16:creationId xmlns:a16="http://schemas.microsoft.com/office/drawing/2014/main" id="{1D05AD0D-014B-0770-B0AB-3E7EBBFA54B1}"/>
              </a:ext>
            </a:extLst>
          </p:cNvPr>
          <p:cNvPicPr>
            <a:picLocks noChangeAspect="1"/>
          </p:cNvPicPr>
          <p:nvPr/>
        </p:nvPicPr>
        <p:blipFill>
          <a:blip r:embed="rId4"/>
          <a:stretch>
            <a:fillRect/>
          </a:stretch>
        </p:blipFill>
        <p:spPr>
          <a:xfrm>
            <a:off x="5581282" y="1541789"/>
            <a:ext cx="6253365" cy="4506890"/>
          </a:xfrm>
          <a:prstGeom prst="rect">
            <a:avLst/>
          </a:prstGeom>
          <a:ln>
            <a:solidFill>
              <a:schemeClr val="tx1"/>
            </a:solidFill>
          </a:ln>
        </p:spPr>
      </p:pic>
    </p:spTree>
    <p:extLst>
      <p:ext uri="{BB962C8B-B14F-4D97-AF65-F5344CB8AC3E}">
        <p14:creationId xmlns:p14="http://schemas.microsoft.com/office/powerpoint/2010/main" val="2194759154"/>
      </p:ext>
    </p:extLst>
  </p:cSld>
  <p:clrMapOvr>
    <a:masterClrMapping/>
  </p:clrMapOvr>
  <p:extLst>
    <p:ext uri="{6950BFC3-D8DA-4A85-94F7-54DA5524770B}">
      <p188:commentRel xmlns:p188="http://schemas.microsoft.com/office/powerpoint/2018/8/main" r:id="rId2"/>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6AC10-FFDE-0BE0-D49C-6B6F05CE3788}"/>
              </a:ext>
            </a:extLst>
          </p:cNvPr>
          <p:cNvSpPr>
            <a:spLocks noGrp="1"/>
          </p:cNvSpPr>
          <p:nvPr>
            <p:ph type="title"/>
          </p:nvPr>
        </p:nvSpPr>
        <p:spPr/>
        <p:txBody>
          <a:bodyPr/>
          <a:lstStyle/>
          <a:p>
            <a:r>
              <a:rPr lang="en-US" dirty="0"/>
              <a:t>b vs c ROC Curves </a:t>
            </a:r>
            <a:r>
              <a:rPr lang="en-US" dirty="0" err="1"/>
              <a:t>WbWb</a:t>
            </a:r>
            <a:endParaRPr lang="en-US" dirty="0"/>
          </a:p>
        </p:txBody>
      </p:sp>
      <p:sp>
        <p:nvSpPr>
          <p:cNvPr id="4" name="Slide Number Placeholder 3">
            <a:extLst>
              <a:ext uri="{FF2B5EF4-FFF2-40B4-BE49-F238E27FC236}">
                <a16:creationId xmlns:a16="http://schemas.microsoft.com/office/drawing/2014/main" id="{DFCF1030-83C1-1058-A1A2-0779BD0D1067}"/>
              </a:ext>
            </a:extLst>
          </p:cNvPr>
          <p:cNvSpPr>
            <a:spLocks noGrp="1"/>
          </p:cNvSpPr>
          <p:nvPr>
            <p:ph type="sldNum" sz="quarter" idx="12"/>
          </p:nvPr>
        </p:nvSpPr>
        <p:spPr/>
        <p:txBody>
          <a:bodyPr/>
          <a:lstStyle/>
          <a:p>
            <a:fld id="{A5F87C25-61B6-5B45-9BBF-347EA0490EB2}" type="slidenum">
              <a:rPr lang="en-US" smtClean="0"/>
              <a:pPr/>
              <a:t>15</a:t>
            </a:fld>
            <a:endParaRPr lang="en-US" dirty="0"/>
          </a:p>
        </p:txBody>
      </p:sp>
      <p:pic>
        <p:nvPicPr>
          <p:cNvPr id="5" name="Picture 4">
            <a:extLst>
              <a:ext uri="{FF2B5EF4-FFF2-40B4-BE49-F238E27FC236}">
                <a16:creationId xmlns:a16="http://schemas.microsoft.com/office/drawing/2014/main" id="{67003D95-ACD5-35C8-68E4-5562884DE4F6}"/>
              </a:ext>
            </a:extLst>
          </p:cNvPr>
          <p:cNvPicPr>
            <a:picLocks noChangeAspect="1"/>
          </p:cNvPicPr>
          <p:nvPr/>
        </p:nvPicPr>
        <p:blipFill>
          <a:blip r:embed="rId3"/>
          <a:stretch>
            <a:fillRect/>
          </a:stretch>
        </p:blipFill>
        <p:spPr>
          <a:xfrm>
            <a:off x="5046446" y="1333044"/>
            <a:ext cx="6739322" cy="4822927"/>
          </a:xfrm>
          <a:prstGeom prst="rect">
            <a:avLst/>
          </a:prstGeom>
          <a:ln>
            <a:solidFill>
              <a:schemeClr val="tx1"/>
            </a:solidFill>
          </a:ln>
        </p:spPr>
      </p:pic>
      <p:sp>
        <p:nvSpPr>
          <p:cNvPr id="6" name="TextBox 5">
            <a:extLst>
              <a:ext uri="{FF2B5EF4-FFF2-40B4-BE49-F238E27FC236}">
                <a16:creationId xmlns:a16="http://schemas.microsoft.com/office/drawing/2014/main" id="{FBA14CC1-F416-049F-1114-04A622605110}"/>
              </a:ext>
            </a:extLst>
          </p:cNvPr>
          <p:cNvSpPr txBox="1"/>
          <p:nvPr/>
        </p:nvSpPr>
        <p:spPr>
          <a:xfrm>
            <a:off x="5854444" y="6310312"/>
            <a:ext cx="5123326" cy="369332"/>
          </a:xfrm>
          <a:prstGeom prst="rect">
            <a:avLst/>
          </a:prstGeom>
          <a:noFill/>
        </p:spPr>
        <p:txBody>
          <a:bodyPr wrap="none" rtlCol="0">
            <a:spAutoFit/>
          </a:bodyPr>
          <a:lstStyle/>
          <a:p>
            <a:r>
              <a:rPr lang="en-US" dirty="0"/>
              <a:t>b vs c ROC for new </a:t>
            </a:r>
            <a:r>
              <a:rPr lang="en-US" dirty="0" err="1"/>
              <a:t>WbWb</a:t>
            </a:r>
            <a:r>
              <a:rPr lang="en-US" dirty="0"/>
              <a:t> sample at </a:t>
            </a:r>
            <a:r>
              <a:rPr lang="en-US" dirty="0" err="1"/>
              <a:t>ecm</a:t>
            </a:r>
            <a:r>
              <a:rPr lang="en-US" dirty="0"/>
              <a:t> = 365 GeV </a:t>
            </a:r>
          </a:p>
        </p:txBody>
      </p:sp>
      <p:sp>
        <p:nvSpPr>
          <p:cNvPr id="7" name="TextBox 6">
            <a:extLst>
              <a:ext uri="{FF2B5EF4-FFF2-40B4-BE49-F238E27FC236}">
                <a16:creationId xmlns:a16="http://schemas.microsoft.com/office/drawing/2014/main" id="{1FA3F9CA-AD34-458B-EA95-E2D7FB8EBBEA}"/>
              </a:ext>
            </a:extLst>
          </p:cNvPr>
          <p:cNvSpPr txBox="1"/>
          <p:nvPr/>
        </p:nvSpPr>
        <p:spPr>
          <a:xfrm>
            <a:off x="52988" y="1502978"/>
            <a:ext cx="4909378" cy="5898218"/>
          </a:xfrm>
          <a:prstGeom prst="rect">
            <a:avLst/>
          </a:prstGeom>
          <a:noFill/>
        </p:spPr>
        <p:txBody>
          <a:bodyPr wrap="square" rtlCol="0">
            <a:spAutoFit/>
          </a:bodyPr>
          <a:lstStyle/>
          <a:p>
            <a:pPr marL="457200" indent="-457200">
              <a:lnSpc>
                <a:spcPct val="200000"/>
              </a:lnSpc>
              <a:buFont typeface="Arial" panose="020B0604020202020204" pitchFamily="34" charset="0"/>
              <a:buChar char="•"/>
            </a:pPr>
            <a:r>
              <a:rPr lang="en-US" sz="2400" dirty="0"/>
              <a:t>Inclusive clustering outperforms exclusive when </a:t>
            </a:r>
            <a:r>
              <a:rPr lang="en-US" sz="2400" dirty="0" err="1"/>
              <a:t>njets</a:t>
            </a:r>
            <a:r>
              <a:rPr lang="en-US" sz="2400" dirty="0"/>
              <a:t> &gt; 2</a:t>
            </a:r>
          </a:p>
          <a:p>
            <a:pPr marL="457200" indent="-457200">
              <a:lnSpc>
                <a:spcPct val="200000"/>
              </a:lnSpc>
              <a:buFont typeface="Arial" panose="020B0604020202020204" pitchFamily="34" charset="0"/>
              <a:buChar char="•"/>
            </a:pPr>
            <a:r>
              <a:rPr lang="en-US" sz="2400" dirty="0"/>
              <a:t>Tagger trained on </a:t>
            </a:r>
            <a:r>
              <a:rPr lang="en-US" sz="2400" dirty="0" err="1"/>
              <a:t>ecm</a:t>
            </a:r>
            <a:r>
              <a:rPr lang="en-US" sz="2400" dirty="0"/>
              <a:t> = 240 GeV, therefore a 365 GeV training would likely see a performance increase</a:t>
            </a:r>
          </a:p>
          <a:p>
            <a:pPr marL="457200" indent="-457200">
              <a:lnSpc>
                <a:spcPct val="200000"/>
              </a:lnSpc>
              <a:buFont typeface="Arial" panose="020B0604020202020204" pitchFamily="34" charset="0"/>
              <a:buChar char="•"/>
            </a:pPr>
            <a:endParaRPr lang="en-US" sz="2400" dirty="0"/>
          </a:p>
          <a:p>
            <a:pPr marL="457200" indent="-457200">
              <a:lnSpc>
                <a:spcPct val="200000"/>
              </a:lnSpc>
              <a:buFont typeface="Arial" panose="020B0604020202020204" pitchFamily="34" charset="0"/>
              <a:buChar char="•"/>
            </a:pPr>
            <a:endParaRPr lang="en-US" sz="2400" dirty="0"/>
          </a:p>
        </p:txBody>
      </p:sp>
    </p:spTree>
    <p:extLst>
      <p:ext uri="{BB962C8B-B14F-4D97-AF65-F5344CB8AC3E}">
        <p14:creationId xmlns:p14="http://schemas.microsoft.com/office/powerpoint/2010/main" val="3212525936"/>
      </p:ext>
    </p:extLst>
  </p:cSld>
  <p:clrMapOvr>
    <a:masterClrMapping/>
  </p:clrMapOvr>
  <p:extLst>
    <p:ext uri="{6950BFC3-D8DA-4A85-94F7-54DA5524770B}">
      <p188:commentRel xmlns:p188="http://schemas.microsoft.com/office/powerpoint/2018/8/main" r:id="rId2"/>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6CB92-5953-FAD2-4557-84EC92DF12FC}"/>
              </a:ext>
            </a:extLst>
          </p:cNvPr>
          <p:cNvSpPr>
            <a:spLocks noGrp="1"/>
          </p:cNvSpPr>
          <p:nvPr>
            <p:ph type="title"/>
          </p:nvPr>
        </p:nvSpPr>
        <p:spPr/>
        <p:txBody>
          <a:bodyPr/>
          <a:lstStyle/>
          <a:p>
            <a:r>
              <a:rPr lang="en-US" dirty="0" err="1"/>
              <a:t>ParT</a:t>
            </a:r>
            <a:r>
              <a:rPr lang="en-US" dirty="0"/>
              <a:t> Training plan</a:t>
            </a:r>
          </a:p>
        </p:txBody>
      </p:sp>
      <p:sp>
        <p:nvSpPr>
          <p:cNvPr id="3" name="Content Placeholder 2">
            <a:extLst>
              <a:ext uri="{FF2B5EF4-FFF2-40B4-BE49-F238E27FC236}">
                <a16:creationId xmlns:a16="http://schemas.microsoft.com/office/drawing/2014/main" id="{342AAF9B-55CA-6685-5690-C93A7C37084E}"/>
              </a:ext>
            </a:extLst>
          </p:cNvPr>
          <p:cNvSpPr>
            <a:spLocks noGrp="1"/>
          </p:cNvSpPr>
          <p:nvPr>
            <p:ph idx="1"/>
          </p:nvPr>
        </p:nvSpPr>
        <p:spPr>
          <a:xfrm>
            <a:off x="838199" y="1825625"/>
            <a:ext cx="10008477" cy="4351338"/>
          </a:xfrm>
        </p:spPr>
        <p:txBody>
          <a:bodyPr>
            <a:normAutofit fontScale="92500"/>
          </a:bodyPr>
          <a:lstStyle/>
          <a:p>
            <a:pPr>
              <a:lnSpc>
                <a:spcPct val="200000"/>
              </a:lnSpc>
            </a:pPr>
            <a:r>
              <a:rPr lang="en-US" sz="2600" dirty="0"/>
              <a:t>Performance heavily relies on number of jets used in training, inclusive vs exclusive, &amp; </a:t>
            </a:r>
            <a:r>
              <a:rPr lang="en-US" sz="2600" dirty="0" err="1"/>
              <a:t>ecm</a:t>
            </a:r>
            <a:r>
              <a:rPr lang="en-US" sz="2600" dirty="0"/>
              <a:t> of samples</a:t>
            </a:r>
          </a:p>
          <a:p>
            <a:pPr>
              <a:lnSpc>
                <a:spcPct val="200000"/>
              </a:lnSpc>
            </a:pPr>
            <a:r>
              <a:rPr lang="en-US" sz="2600" dirty="0"/>
              <a:t>Goal:</a:t>
            </a:r>
          </a:p>
          <a:p>
            <a:pPr lvl="1">
              <a:lnSpc>
                <a:spcPct val="200000"/>
              </a:lnSpc>
            </a:pPr>
            <a:r>
              <a:rPr lang="en-US" sz="2200" dirty="0"/>
              <a:t>Train on </a:t>
            </a:r>
            <a:r>
              <a:rPr lang="en-US" sz="2200" dirty="0" err="1"/>
              <a:t>ecm</a:t>
            </a:r>
            <a:r>
              <a:rPr lang="en-US" sz="2200" dirty="0"/>
              <a:t> = 365 GeV samples with inclusive clustering, kt algorithm, &amp; </a:t>
            </a:r>
            <a:r>
              <a:rPr lang="en-US" sz="2200" dirty="0" err="1"/>
              <a:t>njets</a:t>
            </a:r>
            <a:r>
              <a:rPr lang="en-US" sz="2200" dirty="0"/>
              <a:t> ≥ 2</a:t>
            </a:r>
          </a:p>
          <a:p>
            <a:pPr lvl="1">
              <a:lnSpc>
                <a:spcPct val="200000"/>
              </a:lnSpc>
            </a:pPr>
            <a:r>
              <a:rPr lang="en-US" sz="2200" dirty="0"/>
              <a:t>Reevaluate performance on samples at ttbar threshold</a:t>
            </a:r>
          </a:p>
          <a:p>
            <a:pPr>
              <a:lnSpc>
                <a:spcPct val="200000"/>
              </a:lnSpc>
            </a:pPr>
            <a:endParaRPr lang="en-US" sz="2600" dirty="0"/>
          </a:p>
          <a:p>
            <a:pPr>
              <a:lnSpc>
                <a:spcPct val="200000"/>
              </a:lnSpc>
            </a:pPr>
            <a:endParaRPr lang="en-US" sz="2600" dirty="0"/>
          </a:p>
        </p:txBody>
      </p:sp>
      <p:sp>
        <p:nvSpPr>
          <p:cNvPr id="4" name="Slide Number Placeholder 3">
            <a:extLst>
              <a:ext uri="{FF2B5EF4-FFF2-40B4-BE49-F238E27FC236}">
                <a16:creationId xmlns:a16="http://schemas.microsoft.com/office/drawing/2014/main" id="{A02BD6D4-3B06-CEFE-4843-EED73414AADE}"/>
              </a:ext>
            </a:extLst>
          </p:cNvPr>
          <p:cNvSpPr>
            <a:spLocks noGrp="1"/>
          </p:cNvSpPr>
          <p:nvPr>
            <p:ph type="sldNum" sz="quarter" idx="12"/>
          </p:nvPr>
        </p:nvSpPr>
        <p:spPr/>
        <p:txBody>
          <a:bodyPr/>
          <a:lstStyle/>
          <a:p>
            <a:fld id="{A5F87C25-61B6-5B45-9BBF-347EA0490EB2}" type="slidenum">
              <a:rPr lang="en-US" smtClean="0"/>
              <a:pPr/>
              <a:t>16</a:t>
            </a:fld>
            <a:endParaRPr lang="en-US" dirty="0"/>
          </a:p>
        </p:txBody>
      </p:sp>
    </p:spTree>
    <p:extLst>
      <p:ext uri="{BB962C8B-B14F-4D97-AF65-F5344CB8AC3E}">
        <p14:creationId xmlns:p14="http://schemas.microsoft.com/office/powerpoint/2010/main" val="36318345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DF3E8-40F9-FDF0-28B8-EBBDDBFB60D2}"/>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E28C70C6-782D-882E-9C47-AB778A2EB7B0}"/>
              </a:ext>
            </a:extLst>
          </p:cNvPr>
          <p:cNvSpPr>
            <a:spLocks noGrp="1"/>
          </p:cNvSpPr>
          <p:nvPr>
            <p:ph idx="1"/>
          </p:nvPr>
        </p:nvSpPr>
        <p:spPr/>
        <p:txBody>
          <a:bodyPr>
            <a:normAutofit fontScale="85000" lnSpcReduction="10000"/>
          </a:bodyPr>
          <a:lstStyle/>
          <a:p>
            <a:pPr>
              <a:lnSpc>
                <a:spcPct val="200000"/>
              </a:lnSpc>
            </a:pPr>
            <a:r>
              <a:rPr lang="en-US" dirty="0" err="1"/>
              <a:t>WbWb</a:t>
            </a:r>
            <a:r>
              <a:rPr lang="en-US" dirty="0"/>
              <a:t> samples and other heavy flavor samples need to be redone</a:t>
            </a:r>
          </a:p>
          <a:p>
            <a:pPr>
              <a:lnSpc>
                <a:spcPct val="200000"/>
              </a:lnSpc>
            </a:pPr>
            <a:r>
              <a:rPr lang="en-US" dirty="0"/>
              <a:t>Need a dedicated tagger for 365 GeV due to different event topologies</a:t>
            </a:r>
          </a:p>
          <a:p>
            <a:pPr>
              <a:lnSpc>
                <a:spcPct val="200000"/>
              </a:lnSpc>
            </a:pPr>
            <a:r>
              <a:rPr lang="en-US" dirty="0"/>
              <a:t>Exclusive clustering performance suffers at </a:t>
            </a:r>
            <a:r>
              <a:rPr lang="en-US" dirty="0" err="1"/>
              <a:t>njets</a:t>
            </a:r>
            <a:r>
              <a:rPr lang="en-US" dirty="0"/>
              <a:t> &gt; 2</a:t>
            </a:r>
          </a:p>
          <a:p>
            <a:pPr lvl="1">
              <a:lnSpc>
                <a:spcPct val="200000"/>
              </a:lnSpc>
            </a:pPr>
            <a:r>
              <a:rPr lang="en-US" dirty="0"/>
              <a:t>Inclusive clustering shows promise to handle any number of jets</a:t>
            </a:r>
          </a:p>
          <a:p>
            <a:pPr>
              <a:lnSpc>
                <a:spcPct val="200000"/>
              </a:lnSpc>
            </a:pPr>
            <a:r>
              <a:rPr lang="en-US" dirty="0"/>
              <a:t>Efforts to retrain and evaluate performance difference are a few weeks away</a:t>
            </a:r>
          </a:p>
          <a:p>
            <a:pPr>
              <a:lnSpc>
                <a:spcPct val="200000"/>
              </a:lnSpc>
            </a:pPr>
            <a:endParaRPr lang="en-US" dirty="0"/>
          </a:p>
        </p:txBody>
      </p:sp>
      <p:sp>
        <p:nvSpPr>
          <p:cNvPr id="4" name="Slide Number Placeholder 3">
            <a:extLst>
              <a:ext uri="{FF2B5EF4-FFF2-40B4-BE49-F238E27FC236}">
                <a16:creationId xmlns:a16="http://schemas.microsoft.com/office/drawing/2014/main" id="{B5228A9C-3908-1631-C9BE-0DE5A511C7F5}"/>
              </a:ext>
            </a:extLst>
          </p:cNvPr>
          <p:cNvSpPr>
            <a:spLocks noGrp="1"/>
          </p:cNvSpPr>
          <p:nvPr>
            <p:ph type="sldNum" sz="quarter" idx="12"/>
          </p:nvPr>
        </p:nvSpPr>
        <p:spPr/>
        <p:txBody>
          <a:bodyPr/>
          <a:lstStyle/>
          <a:p>
            <a:fld id="{A5F87C25-61B6-5B45-9BBF-347EA0490EB2}" type="slidenum">
              <a:rPr lang="en-US" smtClean="0"/>
              <a:pPr/>
              <a:t>17</a:t>
            </a:fld>
            <a:endParaRPr lang="en-US" dirty="0"/>
          </a:p>
        </p:txBody>
      </p:sp>
    </p:spTree>
    <p:extLst>
      <p:ext uri="{BB962C8B-B14F-4D97-AF65-F5344CB8AC3E}">
        <p14:creationId xmlns:p14="http://schemas.microsoft.com/office/powerpoint/2010/main" val="947076441"/>
      </p:ext>
    </p:extLst>
  </p:cSld>
  <p:clrMapOvr>
    <a:masterClrMapping/>
  </p:clrMapOvr>
  <p:extLst>
    <p:ext uri="{6950BFC3-D8DA-4A85-94F7-54DA5524770B}">
      <p188:commentRel xmlns:p188="http://schemas.microsoft.com/office/powerpoint/2018/8/main" r:id="rId2"/>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955C0-F2D0-5F4F-01B1-0040E5E218AE}"/>
              </a:ext>
            </a:extLst>
          </p:cNvPr>
          <p:cNvSpPr>
            <a:spLocks noGrp="1"/>
          </p:cNvSpPr>
          <p:nvPr>
            <p:ph type="title"/>
          </p:nvPr>
        </p:nvSpPr>
        <p:spPr/>
        <p:txBody>
          <a:bodyPr/>
          <a:lstStyle/>
          <a:p>
            <a:r>
              <a:rPr lang="en-US" dirty="0"/>
              <a:t>Acknowledgements </a:t>
            </a:r>
          </a:p>
        </p:txBody>
      </p:sp>
      <p:sp>
        <p:nvSpPr>
          <p:cNvPr id="3" name="Content Placeholder 2">
            <a:extLst>
              <a:ext uri="{FF2B5EF4-FFF2-40B4-BE49-F238E27FC236}">
                <a16:creationId xmlns:a16="http://schemas.microsoft.com/office/drawing/2014/main" id="{F94D17A2-1A79-46D5-2DBB-750374705338}"/>
              </a:ext>
            </a:extLst>
          </p:cNvPr>
          <p:cNvSpPr>
            <a:spLocks noGrp="1"/>
          </p:cNvSpPr>
          <p:nvPr>
            <p:ph idx="1"/>
          </p:nvPr>
        </p:nvSpPr>
        <p:spPr/>
        <p:txBody>
          <a:bodyPr/>
          <a:lstStyle/>
          <a:p>
            <a:r>
              <a:rPr lang="en-US" dirty="0"/>
              <a:t>I would like to thank Andreas Jung for helping set up this research opportunity, Matteo </a:t>
            </a:r>
            <a:r>
              <a:rPr lang="en-US" dirty="0" err="1"/>
              <a:t>Defranchis</a:t>
            </a:r>
            <a:r>
              <a:rPr lang="en-US" dirty="0"/>
              <a:t> for guiding me through this project and being a great mentor to me, Andrea </a:t>
            </a:r>
            <a:r>
              <a:rPr lang="en-US" dirty="0" err="1"/>
              <a:t>Sciandra</a:t>
            </a:r>
            <a:r>
              <a:rPr lang="en-US" dirty="0"/>
              <a:t>, &amp; Michele </a:t>
            </a:r>
            <a:r>
              <a:rPr lang="en-US" dirty="0" err="1"/>
              <a:t>Selvaggi</a:t>
            </a:r>
            <a:endParaRPr lang="en-US" dirty="0"/>
          </a:p>
          <a:p>
            <a:endParaRPr lang="en-US" dirty="0"/>
          </a:p>
        </p:txBody>
      </p:sp>
      <p:sp>
        <p:nvSpPr>
          <p:cNvPr id="4" name="Slide Number Placeholder 3">
            <a:extLst>
              <a:ext uri="{FF2B5EF4-FFF2-40B4-BE49-F238E27FC236}">
                <a16:creationId xmlns:a16="http://schemas.microsoft.com/office/drawing/2014/main" id="{4EACF09D-0E07-7E2A-E9AC-087B0B3E204B}"/>
              </a:ext>
            </a:extLst>
          </p:cNvPr>
          <p:cNvSpPr>
            <a:spLocks noGrp="1"/>
          </p:cNvSpPr>
          <p:nvPr>
            <p:ph type="sldNum" sz="quarter" idx="12"/>
          </p:nvPr>
        </p:nvSpPr>
        <p:spPr/>
        <p:txBody>
          <a:bodyPr/>
          <a:lstStyle/>
          <a:p>
            <a:fld id="{A5F87C25-61B6-5B45-9BBF-347EA0490EB2}" type="slidenum">
              <a:rPr lang="en-US" smtClean="0"/>
              <a:pPr/>
              <a:t>18</a:t>
            </a:fld>
            <a:endParaRPr lang="en-US" dirty="0"/>
          </a:p>
        </p:txBody>
      </p:sp>
    </p:spTree>
    <p:extLst>
      <p:ext uri="{BB962C8B-B14F-4D97-AF65-F5344CB8AC3E}">
        <p14:creationId xmlns:p14="http://schemas.microsoft.com/office/powerpoint/2010/main" val="5481285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90DF70C-4536-2EE1-1F8B-B623242D3C56}"/>
              </a:ext>
            </a:extLst>
          </p:cNvPr>
          <p:cNvSpPr>
            <a:spLocks noGrp="1"/>
          </p:cNvSpPr>
          <p:nvPr>
            <p:ph type="sldNum" sz="quarter" idx="12"/>
          </p:nvPr>
        </p:nvSpPr>
        <p:spPr/>
        <p:txBody>
          <a:bodyPr/>
          <a:lstStyle/>
          <a:p>
            <a:fld id="{A5F87C25-61B6-5B45-9BBF-347EA0490EB2}" type="slidenum">
              <a:rPr lang="en-US" smtClean="0"/>
              <a:pPr/>
              <a:t>19</a:t>
            </a:fld>
            <a:endParaRPr lang="en-US" dirty="0"/>
          </a:p>
        </p:txBody>
      </p:sp>
      <p:sp>
        <p:nvSpPr>
          <p:cNvPr id="6" name="Title 5">
            <a:extLst>
              <a:ext uri="{FF2B5EF4-FFF2-40B4-BE49-F238E27FC236}">
                <a16:creationId xmlns:a16="http://schemas.microsoft.com/office/drawing/2014/main" id="{0417A37C-F7B8-DC82-5FEF-668BA39240DF}"/>
              </a:ext>
            </a:extLst>
          </p:cNvPr>
          <p:cNvSpPr>
            <a:spLocks noGrp="1"/>
          </p:cNvSpPr>
          <p:nvPr>
            <p:ph type="title"/>
          </p:nvPr>
        </p:nvSpPr>
        <p:spPr/>
        <p:txBody>
          <a:bodyPr/>
          <a:lstStyle/>
          <a:p>
            <a:r>
              <a:rPr lang="en-US" dirty="0"/>
              <a:t>Questions?</a:t>
            </a:r>
          </a:p>
        </p:txBody>
      </p:sp>
    </p:spTree>
    <p:extLst>
      <p:ext uri="{BB962C8B-B14F-4D97-AF65-F5344CB8AC3E}">
        <p14:creationId xmlns:p14="http://schemas.microsoft.com/office/powerpoint/2010/main" val="1682878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93134-93E2-5722-AC55-BA844AC7D415}"/>
              </a:ext>
            </a:extLst>
          </p:cNvPr>
          <p:cNvSpPr>
            <a:spLocks noGrp="1"/>
          </p:cNvSpPr>
          <p:nvPr>
            <p:ph type="title"/>
          </p:nvPr>
        </p:nvSpPr>
        <p:spPr/>
        <p:txBody>
          <a:bodyPr/>
          <a:lstStyle/>
          <a:p>
            <a:r>
              <a:rPr lang="en-US" dirty="0">
                <a:solidFill>
                  <a:schemeClr val="bg2">
                    <a:lumMod val="10000"/>
                  </a:schemeClr>
                </a:solidFill>
              </a:rPr>
              <a:t>Future Colliders</a:t>
            </a:r>
            <a:endParaRPr lang="en-US" dirty="0"/>
          </a:p>
        </p:txBody>
      </p:sp>
      <p:sp>
        <p:nvSpPr>
          <p:cNvPr id="3" name="Content Placeholder 2">
            <a:extLst>
              <a:ext uri="{FF2B5EF4-FFF2-40B4-BE49-F238E27FC236}">
                <a16:creationId xmlns:a16="http://schemas.microsoft.com/office/drawing/2014/main" id="{7453B3EE-4825-2428-A562-1C1BAB4FADA2}"/>
              </a:ext>
            </a:extLst>
          </p:cNvPr>
          <p:cNvSpPr>
            <a:spLocks noGrp="1"/>
          </p:cNvSpPr>
          <p:nvPr>
            <p:ph idx="1"/>
          </p:nvPr>
        </p:nvSpPr>
        <p:spPr>
          <a:xfrm>
            <a:off x="838200" y="1825625"/>
            <a:ext cx="5720255" cy="4351338"/>
          </a:xfrm>
        </p:spPr>
        <p:txBody>
          <a:bodyPr/>
          <a:lstStyle/>
          <a:p>
            <a:pPr marL="0" indent="0">
              <a:buNone/>
            </a:pPr>
            <a:r>
              <a:rPr lang="en-US" sz="2400" dirty="0"/>
              <a:t>(Lepton) Colliders</a:t>
            </a:r>
          </a:p>
          <a:p>
            <a:pPr lvl="1">
              <a:lnSpc>
                <a:spcPct val="100000"/>
              </a:lnSpc>
            </a:pPr>
            <a:r>
              <a:rPr lang="en-US" dirty="0">
                <a:solidFill>
                  <a:srgbClr val="FF0000"/>
                </a:solidFill>
              </a:rPr>
              <a:t>FCC-</a:t>
            </a:r>
            <a:r>
              <a:rPr lang="en-US" dirty="0" err="1">
                <a:solidFill>
                  <a:srgbClr val="FF0000"/>
                </a:solidFill>
              </a:rPr>
              <a:t>ee</a:t>
            </a:r>
            <a:endParaRPr lang="en-US" dirty="0">
              <a:solidFill>
                <a:srgbClr val="FF0000"/>
              </a:solidFill>
            </a:endParaRPr>
          </a:p>
          <a:p>
            <a:pPr lvl="1">
              <a:lnSpc>
                <a:spcPct val="100000"/>
              </a:lnSpc>
            </a:pPr>
            <a:r>
              <a:rPr lang="en-US" dirty="0"/>
              <a:t>EIC</a:t>
            </a:r>
          </a:p>
          <a:p>
            <a:pPr lvl="1">
              <a:lnSpc>
                <a:spcPct val="100000"/>
              </a:lnSpc>
            </a:pPr>
            <a:r>
              <a:rPr lang="en-US" dirty="0"/>
              <a:t>Muon</a:t>
            </a:r>
          </a:p>
          <a:p>
            <a:pPr marL="0" indent="0">
              <a:buNone/>
            </a:pPr>
            <a:r>
              <a:rPr lang="en-US" sz="2400" dirty="0"/>
              <a:t>Higher luminosity </a:t>
            </a:r>
          </a:p>
          <a:p>
            <a:pPr lvl="1">
              <a:lnSpc>
                <a:spcPct val="100000"/>
              </a:lnSpc>
            </a:pPr>
            <a:r>
              <a:rPr lang="en-US" dirty="0"/>
              <a:t>Require radiation resistant detectors</a:t>
            </a:r>
          </a:p>
          <a:p>
            <a:pPr lvl="1">
              <a:lnSpc>
                <a:spcPct val="100000"/>
              </a:lnSpc>
            </a:pPr>
            <a:r>
              <a:rPr lang="en-US" dirty="0"/>
              <a:t>More background from Bremsstrahlung</a:t>
            </a:r>
          </a:p>
          <a:p>
            <a:pPr marL="0" indent="0">
              <a:buNone/>
            </a:pPr>
            <a:r>
              <a:rPr lang="en-US" sz="2400" b="1" dirty="0"/>
              <a:t>R&amp;D for  future colliders needed now</a:t>
            </a:r>
            <a:endParaRPr lang="en-US" sz="2400" dirty="0"/>
          </a:p>
          <a:p>
            <a:endParaRPr lang="en-US" dirty="0"/>
          </a:p>
        </p:txBody>
      </p:sp>
      <p:sp>
        <p:nvSpPr>
          <p:cNvPr id="4" name="Slide Number Placeholder 3">
            <a:extLst>
              <a:ext uri="{FF2B5EF4-FFF2-40B4-BE49-F238E27FC236}">
                <a16:creationId xmlns:a16="http://schemas.microsoft.com/office/drawing/2014/main" id="{F88FDDD9-FA7A-4EF4-E25B-DFD00CD6029C}"/>
              </a:ext>
            </a:extLst>
          </p:cNvPr>
          <p:cNvSpPr>
            <a:spLocks noGrp="1"/>
          </p:cNvSpPr>
          <p:nvPr>
            <p:ph type="sldNum" sz="quarter" idx="12"/>
          </p:nvPr>
        </p:nvSpPr>
        <p:spPr/>
        <p:txBody>
          <a:bodyPr/>
          <a:lstStyle/>
          <a:p>
            <a:fld id="{A5F87C25-61B6-5B45-9BBF-347EA0490EB2}" type="slidenum">
              <a:rPr lang="en-US" smtClean="0"/>
              <a:pPr/>
              <a:t>2</a:t>
            </a:fld>
            <a:endParaRPr lang="en-US" dirty="0"/>
          </a:p>
        </p:txBody>
      </p:sp>
      <p:sp>
        <p:nvSpPr>
          <p:cNvPr id="5" name="TextBox 4">
            <a:extLst>
              <a:ext uri="{FF2B5EF4-FFF2-40B4-BE49-F238E27FC236}">
                <a16:creationId xmlns:a16="http://schemas.microsoft.com/office/drawing/2014/main" id="{7FC8307E-4103-06FA-C5F6-FD23FB7952E1}"/>
              </a:ext>
            </a:extLst>
          </p:cNvPr>
          <p:cNvSpPr txBox="1"/>
          <p:nvPr/>
        </p:nvSpPr>
        <p:spPr>
          <a:xfrm>
            <a:off x="754008" y="6215876"/>
            <a:ext cx="6175605" cy="553998"/>
          </a:xfrm>
          <a:prstGeom prst="rect">
            <a:avLst/>
          </a:prstGeom>
          <a:noFill/>
        </p:spPr>
        <p:txBody>
          <a:bodyPr wrap="square" rtlCol="0">
            <a:spAutoFit/>
          </a:bodyPr>
          <a:lstStyle/>
          <a:p>
            <a:r>
              <a:rPr lang="en-US" sz="1000" i="0" u="none" strike="noStrike" dirty="0">
                <a:solidFill>
                  <a:srgbClr val="000000"/>
                </a:solidFill>
                <a:effectLst/>
                <a:latin typeface="-webkit-standard"/>
              </a:rPr>
              <a:t>E. </a:t>
            </a:r>
            <a:r>
              <a:rPr lang="en-US" sz="1000" i="0" u="none" strike="noStrike" dirty="0" err="1">
                <a:solidFill>
                  <a:srgbClr val="000000"/>
                </a:solidFill>
                <a:effectLst/>
                <a:latin typeface="-webkit-standard"/>
              </a:rPr>
              <a:t>Anderssen</a:t>
            </a:r>
            <a:r>
              <a:rPr lang="en-US" sz="1000" i="0" u="none" strike="noStrike" dirty="0">
                <a:solidFill>
                  <a:srgbClr val="000000"/>
                </a:solidFill>
                <a:effectLst/>
                <a:latin typeface="-webkit-standard"/>
              </a:rPr>
              <a:t>, A.W. Jung, S. Karmarkar, A.M. Koshy, et al.,</a:t>
            </a:r>
            <a:br>
              <a:rPr lang="en-US" sz="1000" dirty="0"/>
            </a:br>
            <a:r>
              <a:rPr lang="en-US" sz="1000" dirty="0">
                <a:solidFill>
                  <a:srgbClr val="000000"/>
                </a:solidFill>
              </a:rPr>
              <a:t>‘</a:t>
            </a:r>
            <a:r>
              <a:rPr lang="en-US" sz="1000" i="0" u="none" strike="noStrike" dirty="0">
                <a:solidFill>
                  <a:srgbClr val="000000"/>
                </a:solidFill>
                <a:effectLst/>
                <a:hlinkClick r:id="rId2"/>
              </a:rPr>
              <a:t>Light-weight and highly thermally conductive support structures for future tracking detectors</a:t>
            </a:r>
            <a:r>
              <a:rPr lang="en-US" sz="1000" i="0" u="none" strike="noStrike" dirty="0">
                <a:solidFill>
                  <a:srgbClr val="000000"/>
                </a:solidFill>
                <a:effectLst/>
              </a:rPr>
              <a:t>’,</a:t>
            </a:r>
            <a:br>
              <a:rPr lang="en-US" sz="1000" dirty="0"/>
            </a:br>
            <a:r>
              <a:rPr lang="en-US" sz="1000" i="0" u="none" strike="noStrike" dirty="0" err="1">
                <a:solidFill>
                  <a:srgbClr val="000000"/>
                </a:solidFill>
                <a:effectLst/>
                <a:latin typeface="-webkit-standard"/>
              </a:rPr>
              <a:t>arXiv</a:t>
            </a:r>
            <a:r>
              <a:rPr lang="en-US" sz="1000" i="0" u="none" strike="noStrike" dirty="0">
                <a:solidFill>
                  <a:srgbClr val="000000"/>
                </a:solidFill>
                <a:effectLst/>
                <a:latin typeface="-webkit-standard"/>
              </a:rPr>
              <a:t> preprint arXiv:2203.14347 [</a:t>
            </a:r>
            <a:r>
              <a:rPr lang="en-US" sz="1000" i="0" u="none" strike="noStrike" dirty="0" err="1">
                <a:solidFill>
                  <a:srgbClr val="000000"/>
                </a:solidFill>
                <a:effectLst/>
                <a:latin typeface="-webkit-standard"/>
              </a:rPr>
              <a:t>physics.ins</a:t>
            </a:r>
            <a:r>
              <a:rPr lang="en-US" sz="1000" i="0" u="none" strike="noStrike" dirty="0">
                <a:solidFill>
                  <a:srgbClr val="000000"/>
                </a:solidFill>
                <a:effectLst/>
                <a:latin typeface="-webkit-standard"/>
              </a:rPr>
              <a:t>-det], Mar 2022.</a:t>
            </a:r>
            <a:endParaRPr lang="en-US" sz="1000" dirty="0"/>
          </a:p>
        </p:txBody>
      </p:sp>
      <p:sp>
        <p:nvSpPr>
          <p:cNvPr id="6" name="TextBox 5">
            <a:extLst>
              <a:ext uri="{FF2B5EF4-FFF2-40B4-BE49-F238E27FC236}">
                <a16:creationId xmlns:a16="http://schemas.microsoft.com/office/drawing/2014/main" id="{88C5A231-C274-76F9-0158-6E0303A187F7}"/>
              </a:ext>
            </a:extLst>
          </p:cNvPr>
          <p:cNvSpPr txBox="1"/>
          <p:nvPr/>
        </p:nvSpPr>
        <p:spPr>
          <a:xfrm>
            <a:off x="754008" y="5881529"/>
            <a:ext cx="5694526" cy="246221"/>
          </a:xfrm>
          <a:prstGeom prst="rect">
            <a:avLst/>
          </a:prstGeom>
          <a:noFill/>
        </p:spPr>
        <p:txBody>
          <a:bodyPr wrap="square" rtlCol="0">
            <a:spAutoFit/>
          </a:bodyPr>
          <a:lstStyle/>
          <a:p>
            <a:r>
              <a:rPr lang="en-US" sz="1000" b="0" u="none" strike="noStrike" dirty="0" err="1">
                <a:solidFill>
                  <a:srgbClr val="000000"/>
                </a:solidFill>
                <a:effectLst/>
                <a:latin typeface="-webkit-standard"/>
              </a:rPr>
              <a:t>Affolder</a:t>
            </a:r>
            <a:r>
              <a:rPr lang="en-US" sz="1000" b="0" u="none" strike="noStrike" dirty="0">
                <a:solidFill>
                  <a:srgbClr val="000000"/>
                </a:solidFill>
                <a:effectLst/>
                <a:latin typeface="-webkit-standard"/>
              </a:rPr>
              <a:t> et al., </a:t>
            </a:r>
            <a:r>
              <a:rPr lang="en-US" sz="1000" dirty="0">
                <a:solidFill>
                  <a:srgbClr val="000000"/>
                </a:solidFill>
                <a:latin typeface="-webkit-standard"/>
                <a:hlinkClick r:id="rId3"/>
              </a:rPr>
              <a:t>’</a:t>
            </a:r>
            <a:r>
              <a:rPr lang="en-US" sz="1000" b="0" u="none" strike="noStrike" dirty="0">
                <a:solidFill>
                  <a:srgbClr val="000000"/>
                </a:solidFill>
                <a:effectLst/>
                <a:hlinkClick r:id="rId3"/>
              </a:rPr>
              <a:t>Solid State Detectors and Tracking for Snowmass</a:t>
            </a:r>
            <a:r>
              <a:rPr lang="en-US" sz="1000" b="0" u="none" strike="noStrike" dirty="0">
                <a:solidFill>
                  <a:srgbClr val="000000"/>
                </a:solidFill>
                <a:effectLst/>
              </a:rPr>
              <a:t>’,</a:t>
            </a:r>
            <a:r>
              <a:rPr lang="en-US" sz="1000" b="0" u="none" strike="noStrike" dirty="0">
                <a:solidFill>
                  <a:srgbClr val="000000"/>
                </a:solidFill>
                <a:effectLst/>
                <a:latin typeface="-webkit-standard"/>
              </a:rPr>
              <a:t> arXiv:2209.03607, 2022.</a:t>
            </a:r>
            <a:endParaRPr lang="en-US" sz="1000" dirty="0"/>
          </a:p>
        </p:txBody>
      </p:sp>
      <p:pic>
        <p:nvPicPr>
          <p:cNvPr id="7" name="Picture 6">
            <a:extLst>
              <a:ext uri="{FF2B5EF4-FFF2-40B4-BE49-F238E27FC236}">
                <a16:creationId xmlns:a16="http://schemas.microsoft.com/office/drawing/2014/main" id="{D14A2E3B-D755-CFD5-8191-483EC8819FFA}"/>
              </a:ext>
            </a:extLst>
          </p:cNvPr>
          <p:cNvPicPr>
            <a:picLocks noChangeAspect="1"/>
          </p:cNvPicPr>
          <p:nvPr/>
        </p:nvPicPr>
        <p:blipFill>
          <a:blip r:embed="rId4"/>
          <a:stretch>
            <a:fillRect/>
          </a:stretch>
        </p:blipFill>
        <p:spPr>
          <a:xfrm>
            <a:off x="7199590" y="1027906"/>
            <a:ext cx="4532822" cy="3367435"/>
          </a:xfrm>
          <a:prstGeom prst="rect">
            <a:avLst/>
          </a:prstGeom>
          <a:ln>
            <a:solidFill>
              <a:schemeClr val="bg2">
                <a:lumMod val="10000"/>
              </a:schemeClr>
            </a:solidFill>
          </a:ln>
        </p:spPr>
      </p:pic>
      <p:pic>
        <p:nvPicPr>
          <p:cNvPr id="8" name="Picture 4" descr="The Future Circular Collider | CERN">
            <a:extLst>
              <a:ext uri="{FF2B5EF4-FFF2-40B4-BE49-F238E27FC236}">
                <a16:creationId xmlns:a16="http://schemas.microsoft.com/office/drawing/2014/main" id="{30412EC6-8EB7-8484-1CE8-C7D77A8BC1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27906" y="4501491"/>
            <a:ext cx="3076190" cy="2153482"/>
          </a:xfrm>
          <a:prstGeom prst="rect">
            <a:avLst/>
          </a:prstGeom>
          <a:noFill/>
          <a:ln>
            <a:solidFill>
              <a:schemeClr val="bg2">
                <a:lumMod val="10000"/>
              </a:schemeClr>
            </a:solidFill>
          </a:ln>
          <a:extLst>
            <a:ext uri="{909E8E84-426E-40DD-AFC4-6F175D3DCCD1}">
              <a14:hiddenFill xmlns:a14="http://schemas.microsoft.com/office/drawing/2010/main">
                <a:solidFill>
                  <a:srgbClr val="FFFFFF"/>
                </a:solidFill>
              </a14:hiddenFill>
            </a:ext>
          </a:extLst>
        </p:spPr>
      </p:pic>
      <p:sp>
        <p:nvSpPr>
          <p:cNvPr id="9" name="Oval 8">
            <a:extLst>
              <a:ext uri="{FF2B5EF4-FFF2-40B4-BE49-F238E27FC236}">
                <a16:creationId xmlns:a16="http://schemas.microsoft.com/office/drawing/2014/main" id="{C7704622-3731-9C33-80EA-48C5B8B583E2}"/>
              </a:ext>
            </a:extLst>
          </p:cNvPr>
          <p:cNvSpPr/>
          <p:nvPr/>
        </p:nvSpPr>
        <p:spPr>
          <a:xfrm>
            <a:off x="8855687" y="4915737"/>
            <a:ext cx="1715092" cy="1049915"/>
          </a:xfrm>
          <a:prstGeom prst="ellipse">
            <a:avLst/>
          </a:prstGeom>
          <a:noFill/>
          <a:ln w="317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4D1FB96-A02A-3FAC-E670-D7E40B6CA23B}"/>
              </a:ext>
            </a:extLst>
          </p:cNvPr>
          <p:cNvSpPr txBox="1"/>
          <p:nvPr/>
        </p:nvSpPr>
        <p:spPr>
          <a:xfrm>
            <a:off x="7199590" y="521646"/>
            <a:ext cx="4429418" cy="400110"/>
          </a:xfrm>
          <a:prstGeom prst="rect">
            <a:avLst/>
          </a:prstGeom>
          <a:noFill/>
        </p:spPr>
        <p:txBody>
          <a:bodyPr wrap="none" rtlCol="0">
            <a:spAutoFit/>
          </a:bodyPr>
          <a:lstStyle/>
          <a:p>
            <a:r>
              <a:rPr lang="en-US" sz="1000" b="0" i="0" u="none" strike="noStrike" dirty="0">
                <a:solidFill>
                  <a:srgbClr val="000000"/>
                </a:solidFill>
                <a:effectLst/>
                <a:latin typeface="-webkit-standard"/>
              </a:rPr>
              <a:t>European Committee for Future Accelerators (ECFA),</a:t>
            </a:r>
            <a:br>
              <a:rPr lang="en-US" sz="1000" dirty="0"/>
            </a:br>
            <a:r>
              <a:rPr lang="en-US" sz="1000" dirty="0">
                <a:solidFill>
                  <a:srgbClr val="000000"/>
                </a:solidFill>
              </a:rPr>
              <a:t>‘</a:t>
            </a:r>
            <a:r>
              <a:rPr lang="en-US" sz="1000" i="0" u="none" strike="noStrike" dirty="0">
                <a:solidFill>
                  <a:srgbClr val="000000"/>
                </a:solidFill>
                <a:effectLst/>
                <a:hlinkClick r:id="rId6"/>
              </a:rPr>
              <a:t>ECFA Detector R&amp;D Roadmap</a:t>
            </a:r>
            <a:r>
              <a:rPr lang="en-US" sz="1000" i="0" u="none" strike="noStrike" dirty="0">
                <a:solidFill>
                  <a:srgbClr val="000000"/>
                </a:solidFill>
                <a:effectLst/>
              </a:rPr>
              <a:t>’,</a:t>
            </a:r>
            <a:r>
              <a:rPr lang="en-US" sz="1000" i="0" u="none" strike="noStrike" dirty="0">
                <a:solidFill>
                  <a:srgbClr val="000000"/>
                </a:solidFill>
                <a:effectLst/>
                <a:latin typeface="-webkit-standard"/>
              </a:rPr>
              <a:t> </a:t>
            </a:r>
            <a:r>
              <a:rPr lang="en-US" sz="1000" b="0" i="0" u="none" strike="noStrike" dirty="0">
                <a:solidFill>
                  <a:srgbClr val="000000"/>
                </a:solidFill>
                <a:effectLst/>
                <a:latin typeface="-webkit-standard"/>
              </a:rPr>
              <a:t>CERN Document Server, CERN, November 2021.</a:t>
            </a:r>
            <a:endParaRPr lang="en-US" sz="1000" dirty="0"/>
          </a:p>
        </p:txBody>
      </p:sp>
      <p:sp>
        <p:nvSpPr>
          <p:cNvPr id="12" name="Rectangle 11">
            <a:extLst>
              <a:ext uri="{FF2B5EF4-FFF2-40B4-BE49-F238E27FC236}">
                <a16:creationId xmlns:a16="http://schemas.microsoft.com/office/drawing/2014/main" id="{9BDD490F-09A1-155D-260B-85B562C6DE81}"/>
              </a:ext>
            </a:extLst>
          </p:cNvPr>
          <p:cNvSpPr/>
          <p:nvPr/>
        </p:nvSpPr>
        <p:spPr>
          <a:xfrm>
            <a:off x="7199590" y="2743153"/>
            <a:ext cx="4532822" cy="690454"/>
          </a:xfrm>
          <a:prstGeom prst="rect">
            <a:avLst/>
          </a:prstGeom>
          <a:solidFill>
            <a:srgbClr val="FF0000">
              <a:alpha val="0"/>
            </a:srgbClr>
          </a:solidFill>
          <a:ln w="2540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100261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E0A17-CE36-13E9-3DFA-CC4F97759068}"/>
              </a:ext>
            </a:extLst>
          </p:cNvPr>
          <p:cNvSpPr>
            <a:spLocks noGrp="1"/>
          </p:cNvSpPr>
          <p:nvPr>
            <p:ph type="title"/>
          </p:nvPr>
        </p:nvSpPr>
        <p:spPr/>
        <p:txBody>
          <a:bodyPr/>
          <a:lstStyle/>
          <a:p>
            <a:pPr algn="ctr"/>
            <a:r>
              <a:rPr lang="en-US" dirty="0"/>
              <a:t>Backup Slides</a:t>
            </a:r>
          </a:p>
        </p:txBody>
      </p:sp>
      <p:sp>
        <p:nvSpPr>
          <p:cNvPr id="4" name="Slide Number Placeholder 3">
            <a:extLst>
              <a:ext uri="{FF2B5EF4-FFF2-40B4-BE49-F238E27FC236}">
                <a16:creationId xmlns:a16="http://schemas.microsoft.com/office/drawing/2014/main" id="{7696CA6C-2256-DE12-AC40-E00360C939E3}"/>
              </a:ext>
            </a:extLst>
          </p:cNvPr>
          <p:cNvSpPr>
            <a:spLocks noGrp="1"/>
          </p:cNvSpPr>
          <p:nvPr>
            <p:ph type="sldNum" sz="quarter" idx="12"/>
          </p:nvPr>
        </p:nvSpPr>
        <p:spPr/>
        <p:txBody>
          <a:bodyPr/>
          <a:lstStyle/>
          <a:p>
            <a:fld id="{A5F87C25-61B6-5B45-9BBF-347EA0490EB2}" type="slidenum">
              <a:rPr lang="en-US" smtClean="0"/>
              <a:pPr/>
              <a:t>20</a:t>
            </a:fld>
            <a:endParaRPr lang="en-US" dirty="0"/>
          </a:p>
        </p:txBody>
      </p:sp>
    </p:spTree>
    <p:extLst>
      <p:ext uri="{BB962C8B-B14F-4D97-AF65-F5344CB8AC3E}">
        <p14:creationId xmlns:p14="http://schemas.microsoft.com/office/powerpoint/2010/main" val="3859576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9D80F-9EB3-9DBB-0E22-A0E25AB5E650}"/>
              </a:ext>
            </a:extLst>
          </p:cNvPr>
          <p:cNvSpPr>
            <a:spLocks noGrp="1"/>
          </p:cNvSpPr>
          <p:nvPr>
            <p:ph type="title"/>
          </p:nvPr>
        </p:nvSpPr>
        <p:spPr/>
        <p:txBody>
          <a:bodyPr/>
          <a:lstStyle/>
          <a:p>
            <a:r>
              <a:rPr lang="en-US" dirty="0"/>
              <a:t>R&amp;D for Carbon-Fiber Wire Drift Chamber</a:t>
            </a:r>
          </a:p>
        </p:txBody>
      </p:sp>
      <p:sp>
        <p:nvSpPr>
          <p:cNvPr id="3" name="Content Placeholder 2">
            <a:extLst>
              <a:ext uri="{FF2B5EF4-FFF2-40B4-BE49-F238E27FC236}">
                <a16:creationId xmlns:a16="http://schemas.microsoft.com/office/drawing/2014/main" id="{EC007DF8-2BA5-4685-E22E-A057BFE02E43}"/>
              </a:ext>
            </a:extLst>
          </p:cNvPr>
          <p:cNvSpPr>
            <a:spLocks noGrp="1"/>
          </p:cNvSpPr>
          <p:nvPr>
            <p:ph idx="1"/>
          </p:nvPr>
        </p:nvSpPr>
        <p:spPr>
          <a:xfrm>
            <a:off x="838200" y="1825625"/>
            <a:ext cx="10018986" cy="4858954"/>
          </a:xfrm>
        </p:spPr>
        <p:txBody>
          <a:bodyPr>
            <a:normAutofit lnSpcReduction="10000"/>
          </a:bodyPr>
          <a:lstStyle/>
          <a:p>
            <a:pPr>
              <a:lnSpc>
                <a:spcPct val="160000"/>
              </a:lnSpc>
            </a:pPr>
            <a:r>
              <a:rPr lang="en-US" dirty="0"/>
              <a:t>Developing CF wire drift chamber for IDEA detector </a:t>
            </a:r>
          </a:p>
          <a:p>
            <a:pPr lvl="1">
              <a:lnSpc>
                <a:spcPct val="160000"/>
              </a:lnSpc>
            </a:pPr>
            <a:r>
              <a:rPr lang="en-US" dirty="0"/>
              <a:t>Replace W-Au sense wires with CF-Au to reduce material budget</a:t>
            </a:r>
          </a:p>
          <a:p>
            <a:pPr lvl="1">
              <a:lnSpc>
                <a:spcPct val="160000"/>
              </a:lnSpc>
            </a:pPr>
            <a:r>
              <a:rPr lang="en-US" dirty="0"/>
              <a:t>Prototyping lab setup to further test mechanical feasibility </a:t>
            </a:r>
          </a:p>
          <a:p>
            <a:pPr>
              <a:lnSpc>
                <a:spcPct val="160000"/>
              </a:lnSpc>
            </a:pPr>
            <a:r>
              <a:rPr lang="en-US" dirty="0"/>
              <a:t>Working on Geant4 Material budget plots and </a:t>
            </a:r>
            <a:r>
              <a:rPr lang="en-US" dirty="0" err="1"/>
              <a:t>p</a:t>
            </a:r>
            <a:r>
              <a:rPr lang="en-US" baseline="-25000" dirty="0" err="1"/>
              <a:t>T</a:t>
            </a:r>
            <a:r>
              <a:rPr lang="en-US" baseline="-25000" dirty="0"/>
              <a:t> </a:t>
            </a:r>
            <a:r>
              <a:rPr lang="en-US" dirty="0"/>
              <a:t>resolution plots</a:t>
            </a:r>
          </a:p>
          <a:p>
            <a:pPr>
              <a:lnSpc>
                <a:spcPct val="160000"/>
              </a:lnSpc>
            </a:pPr>
            <a:r>
              <a:rPr lang="en-US" dirty="0"/>
              <a:t>Developed IDEA </a:t>
            </a:r>
            <a:r>
              <a:rPr lang="en-US" dirty="0" err="1"/>
              <a:t>Delphes</a:t>
            </a:r>
            <a:r>
              <a:rPr lang="en-US" dirty="0"/>
              <a:t> Card with CF Drift Chamber</a:t>
            </a:r>
          </a:p>
          <a:p>
            <a:pPr lvl="1">
              <a:lnSpc>
                <a:spcPct val="160000"/>
              </a:lnSpc>
            </a:pPr>
            <a:r>
              <a:rPr lang="en-US" dirty="0"/>
              <a:t>Noticed existing drift chamber in IDEA </a:t>
            </a:r>
            <a:r>
              <a:rPr lang="en-US" dirty="0" err="1"/>
              <a:t>Delphes</a:t>
            </a:r>
            <a:r>
              <a:rPr lang="en-US" dirty="0"/>
              <a:t> card has X0 of only gas</a:t>
            </a:r>
          </a:p>
          <a:p>
            <a:pPr lvl="1">
              <a:lnSpc>
                <a:spcPct val="160000"/>
              </a:lnSpc>
            </a:pPr>
            <a:r>
              <a:rPr lang="en-US" dirty="0"/>
              <a:t>X</a:t>
            </a:r>
            <a:r>
              <a:rPr lang="en-US" baseline="-25000" dirty="0"/>
              <a:t>0</a:t>
            </a:r>
            <a:r>
              <a:rPr lang="en-US" dirty="0"/>
              <a:t> = 1400 m whereas new corrected W-Au DCH has X</a:t>
            </a:r>
            <a:r>
              <a:rPr lang="en-US" baseline="-25000" dirty="0"/>
              <a:t>0</a:t>
            </a:r>
            <a:r>
              <a:rPr lang="en-US" dirty="0"/>
              <a:t> = 579 m</a:t>
            </a:r>
          </a:p>
          <a:p>
            <a:pPr>
              <a:lnSpc>
                <a:spcPct val="160000"/>
              </a:lnSpc>
            </a:pPr>
            <a:endParaRPr lang="en-US" dirty="0"/>
          </a:p>
          <a:p>
            <a:pPr lvl="1">
              <a:lnSpc>
                <a:spcPct val="160000"/>
              </a:lnSpc>
            </a:pPr>
            <a:endParaRPr lang="en-US" dirty="0"/>
          </a:p>
        </p:txBody>
      </p:sp>
      <p:sp>
        <p:nvSpPr>
          <p:cNvPr id="4" name="Slide Number Placeholder 3">
            <a:extLst>
              <a:ext uri="{FF2B5EF4-FFF2-40B4-BE49-F238E27FC236}">
                <a16:creationId xmlns:a16="http://schemas.microsoft.com/office/drawing/2014/main" id="{E9596C6F-A2F9-F24C-34D1-F09161E0F7FE}"/>
              </a:ext>
            </a:extLst>
          </p:cNvPr>
          <p:cNvSpPr>
            <a:spLocks noGrp="1"/>
          </p:cNvSpPr>
          <p:nvPr>
            <p:ph type="sldNum" sz="quarter" idx="12"/>
          </p:nvPr>
        </p:nvSpPr>
        <p:spPr/>
        <p:txBody>
          <a:bodyPr/>
          <a:lstStyle/>
          <a:p>
            <a:fld id="{A5F87C25-61B6-5B45-9BBF-347EA0490EB2}" type="slidenum">
              <a:rPr lang="en-US" smtClean="0"/>
              <a:pPr/>
              <a:t>3</a:t>
            </a:fld>
            <a:endParaRPr lang="en-US" dirty="0"/>
          </a:p>
        </p:txBody>
      </p:sp>
    </p:spTree>
    <p:extLst>
      <p:ext uri="{BB962C8B-B14F-4D97-AF65-F5344CB8AC3E}">
        <p14:creationId xmlns:p14="http://schemas.microsoft.com/office/powerpoint/2010/main" val="3961553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D61452-F1EB-42CB-D64B-36D9FD474E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1D39145-73B7-EE10-E375-CD36FABB7CEF}"/>
              </a:ext>
            </a:extLst>
          </p:cNvPr>
          <p:cNvSpPr>
            <a:spLocks noGrp="1"/>
          </p:cNvSpPr>
          <p:nvPr>
            <p:ph type="title"/>
          </p:nvPr>
        </p:nvSpPr>
        <p:spPr/>
        <p:txBody>
          <a:bodyPr/>
          <a:lstStyle/>
          <a:p>
            <a:r>
              <a:rPr lang="en-US" dirty="0"/>
              <a:t>Motivation</a:t>
            </a:r>
          </a:p>
        </p:txBody>
      </p:sp>
      <p:sp>
        <p:nvSpPr>
          <p:cNvPr id="3" name="Content Placeholder 2">
            <a:extLst>
              <a:ext uri="{FF2B5EF4-FFF2-40B4-BE49-F238E27FC236}">
                <a16:creationId xmlns:a16="http://schemas.microsoft.com/office/drawing/2014/main" id="{E8BE92E2-14D6-9343-5D98-FD63F9DA289D}"/>
              </a:ext>
            </a:extLst>
          </p:cNvPr>
          <p:cNvSpPr>
            <a:spLocks noGrp="1"/>
          </p:cNvSpPr>
          <p:nvPr>
            <p:ph idx="1"/>
          </p:nvPr>
        </p:nvSpPr>
        <p:spPr>
          <a:xfrm>
            <a:off x="333705" y="1718003"/>
            <a:ext cx="6056586" cy="4774872"/>
          </a:xfrm>
        </p:spPr>
        <p:txBody>
          <a:bodyPr>
            <a:normAutofit fontScale="85000" lnSpcReduction="10000"/>
          </a:bodyPr>
          <a:lstStyle/>
          <a:p>
            <a:pPr>
              <a:lnSpc>
                <a:spcPct val="200000"/>
              </a:lnSpc>
            </a:pPr>
            <a:r>
              <a:rPr lang="en-US" sz="2600" dirty="0"/>
              <a:t>Unexpected b jet distribution needs to be understood</a:t>
            </a:r>
          </a:p>
          <a:p>
            <a:pPr>
              <a:lnSpc>
                <a:spcPct val="200000"/>
              </a:lnSpc>
            </a:pPr>
            <a:r>
              <a:rPr lang="en-US" sz="2600" dirty="0"/>
              <a:t>Event topologies change at </a:t>
            </a:r>
            <a:r>
              <a:rPr lang="en-US" sz="2600" dirty="0" err="1"/>
              <a:t>ecm</a:t>
            </a:r>
            <a:r>
              <a:rPr lang="en-US" sz="2600" dirty="0"/>
              <a:t> = 365 GeV tagger trained on exclusive </a:t>
            </a:r>
            <a:r>
              <a:rPr lang="en-US" sz="2600" dirty="0" err="1"/>
              <a:t>njets</a:t>
            </a:r>
            <a:r>
              <a:rPr lang="en-US" sz="2600" dirty="0"/>
              <a:t> = 2 </a:t>
            </a:r>
            <a:r>
              <a:rPr lang="en-US" sz="2600" dirty="0" err="1"/>
              <a:t>HH</a:t>
            </a:r>
            <a:r>
              <a:rPr lang="en-US" sz="2600" dirty="0" err="1">
                <a:sym typeface="Wingdings" pitchFamily="2" charset="2"/>
              </a:rPr>
              <a:t>nunuqq</a:t>
            </a:r>
            <a:endParaRPr lang="en-US" sz="2600" dirty="0"/>
          </a:p>
          <a:p>
            <a:pPr lvl="1">
              <a:lnSpc>
                <a:spcPct val="200000"/>
              </a:lnSpc>
            </a:pPr>
            <a:r>
              <a:rPr lang="en-US" sz="2200" dirty="0"/>
              <a:t>Understand performance </a:t>
            </a:r>
            <a:r>
              <a:rPr lang="en-US" sz="2200" dirty="0" err="1"/>
              <a:t>wrt</a:t>
            </a:r>
            <a:r>
              <a:rPr lang="en-US" sz="2200" dirty="0"/>
              <a:t> inclusive/exclusive clustering </a:t>
            </a:r>
            <a:r>
              <a:rPr lang="en-US" sz="2200" dirty="0" err="1"/>
              <a:t>wrt</a:t>
            </a:r>
            <a:r>
              <a:rPr lang="en-US" sz="2200" dirty="0"/>
              <a:t> which clustering method</a:t>
            </a:r>
          </a:p>
          <a:p>
            <a:pPr>
              <a:lnSpc>
                <a:spcPct val="200000"/>
              </a:lnSpc>
            </a:pPr>
            <a:r>
              <a:rPr lang="en-US" sz="2600" dirty="0"/>
              <a:t>Retrain tagger if found to be necessary</a:t>
            </a:r>
          </a:p>
        </p:txBody>
      </p:sp>
      <p:sp>
        <p:nvSpPr>
          <p:cNvPr id="4" name="Slide Number Placeholder 3">
            <a:extLst>
              <a:ext uri="{FF2B5EF4-FFF2-40B4-BE49-F238E27FC236}">
                <a16:creationId xmlns:a16="http://schemas.microsoft.com/office/drawing/2014/main" id="{88B6A7E3-94D8-2806-41D3-2D5D0010482F}"/>
              </a:ext>
            </a:extLst>
          </p:cNvPr>
          <p:cNvSpPr>
            <a:spLocks noGrp="1"/>
          </p:cNvSpPr>
          <p:nvPr>
            <p:ph type="sldNum" sz="quarter" idx="12"/>
          </p:nvPr>
        </p:nvSpPr>
        <p:spPr/>
        <p:txBody>
          <a:bodyPr/>
          <a:lstStyle/>
          <a:p>
            <a:fld id="{A5F87C25-61B6-5B45-9BBF-347EA0490EB2}" type="slidenum">
              <a:rPr lang="en-US" smtClean="0"/>
              <a:pPr/>
              <a:t>4</a:t>
            </a:fld>
            <a:endParaRPr lang="en-US" dirty="0"/>
          </a:p>
        </p:txBody>
      </p:sp>
      <p:pic>
        <p:nvPicPr>
          <p:cNvPr id="6" name="Picture 5">
            <a:extLst>
              <a:ext uri="{FF2B5EF4-FFF2-40B4-BE49-F238E27FC236}">
                <a16:creationId xmlns:a16="http://schemas.microsoft.com/office/drawing/2014/main" id="{8DBDD828-98F8-C658-2BC6-C965B335B85A}"/>
              </a:ext>
            </a:extLst>
          </p:cNvPr>
          <p:cNvPicPr>
            <a:picLocks noChangeAspect="1"/>
          </p:cNvPicPr>
          <p:nvPr/>
        </p:nvPicPr>
        <p:blipFill>
          <a:blip r:embed="rId3"/>
          <a:stretch>
            <a:fillRect/>
          </a:stretch>
        </p:blipFill>
        <p:spPr>
          <a:xfrm>
            <a:off x="6369269" y="1230255"/>
            <a:ext cx="5723703" cy="4774872"/>
          </a:xfrm>
          <a:prstGeom prst="rect">
            <a:avLst/>
          </a:prstGeom>
          <a:ln>
            <a:solidFill>
              <a:schemeClr val="tx1"/>
            </a:solidFill>
          </a:ln>
        </p:spPr>
      </p:pic>
      <p:sp>
        <p:nvSpPr>
          <p:cNvPr id="9" name="TextBox 8">
            <a:extLst>
              <a:ext uri="{FF2B5EF4-FFF2-40B4-BE49-F238E27FC236}">
                <a16:creationId xmlns:a16="http://schemas.microsoft.com/office/drawing/2014/main" id="{1A30C6CA-E922-48FC-94FC-34F08A446FC8}"/>
              </a:ext>
            </a:extLst>
          </p:cNvPr>
          <p:cNvSpPr txBox="1"/>
          <p:nvPr/>
        </p:nvSpPr>
        <p:spPr>
          <a:xfrm>
            <a:off x="6706215" y="6127750"/>
            <a:ext cx="5049810" cy="646331"/>
          </a:xfrm>
          <a:prstGeom prst="rect">
            <a:avLst/>
          </a:prstGeom>
          <a:noFill/>
        </p:spPr>
        <p:txBody>
          <a:bodyPr wrap="square" rtlCol="0">
            <a:spAutoFit/>
          </a:bodyPr>
          <a:lstStyle/>
          <a:p>
            <a:r>
              <a:rPr lang="en-US" dirty="0"/>
              <a:t>b jet distribution for </a:t>
            </a:r>
            <a:r>
              <a:rPr lang="en-US" dirty="0" err="1"/>
              <a:t>WbWb</a:t>
            </a:r>
            <a:r>
              <a:rPr lang="en-US" dirty="0"/>
              <a:t> at </a:t>
            </a:r>
            <a:r>
              <a:rPr lang="en-US" dirty="0" err="1"/>
              <a:t>ecm</a:t>
            </a:r>
            <a:r>
              <a:rPr lang="en-US" dirty="0"/>
              <a:t> = 365 GeV for inclusive clustering with 2 iso </a:t>
            </a:r>
            <a:r>
              <a:rPr lang="en-US" dirty="0" err="1"/>
              <a:t>leps</a:t>
            </a:r>
            <a:r>
              <a:rPr lang="en-US" dirty="0"/>
              <a:t> per event</a:t>
            </a:r>
          </a:p>
        </p:txBody>
      </p:sp>
      <p:sp>
        <p:nvSpPr>
          <p:cNvPr id="10" name="TextBox 9">
            <a:extLst>
              <a:ext uri="{FF2B5EF4-FFF2-40B4-BE49-F238E27FC236}">
                <a16:creationId xmlns:a16="http://schemas.microsoft.com/office/drawing/2014/main" id="{7AC5E932-CF18-27D0-632C-4547210397D9}"/>
              </a:ext>
            </a:extLst>
          </p:cNvPr>
          <p:cNvSpPr txBox="1"/>
          <p:nvPr/>
        </p:nvSpPr>
        <p:spPr>
          <a:xfrm>
            <a:off x="7932891" y="738300"/>
            <a:ext cx="3702061" cy="369332"/>
          </a:xfrm>
          <a:prstGeom prst="rect">
            <a:avLst/>
          </a:prstGeom>
          <a:noFill/>
        </p:spPr>
        <p:txBody>
          <a:bodyPr wrap="square" rtlCol="0">
            <a:spAutoFit/>
          </a:bodyPr>
          <a:lstStyle/>
          <a:p>
            <a:r>
              <a:rPr lang="en-US" dirty="0"/>
              <a:t>First studies for ECFA (Paris 2024)</a:t>
            </a:r>
          </a:p>
        </p:txBody>
      </p:sp>
    </p:spTree>
    <p:extLst>
      <p:ext uri="{BB962C8B-B14F-4D97-AF65-F5344CB8AC3E}">
        <p14:creationId xmlns:p14="http://schemas.microsoft.com/office/powerpoint/2010/main" val="1634919306"/>
      </p:ext>
    </p:extLst>
  </p:cSld>
  <p:clrMapOvr>
    <a:masterClrMapping/>
  </p:clrMapOvr>
  <p:extLst>
    <p:ext uri="{6950BFC3-D8DA-4A85-94F7-54DA5524770B}">
      <p188:commentRel xmlns:p188="http://schemas.microsoft.com/office/powerpoint/2018/8/main" r:id="rId2"/>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4D058A-438C-5886-8C99-E4F95A9F48E1}"/>
              </a:ext>
            </a:extLst>
          </p:cNvPr>
          <p:cNvSpPr>
            <a:spLocks noGrp="1"/>
          </p:cNvSpPr>
          <p:nvPr>
            <p:ph type="title"/>
          </p:nvPr>
        </p:nvSpPr>
        <p:spPr/>
        <p:txBody>
          <a:bodyPr/>
          <a:lstStyle/>
          <a:p>
            <a:r>
              <a:rPr lang="en-US" dirty="0"/>
              <a:t>Lepton Isolation</a:t>
            </a:r>
          </a:p>
        </p:txBody>
      </p:sp>
      <p:sp>
        <p:nvSpPr>
          <p:cNvPr id="3" name="Content Placeholder 2">
            <a:extLst>
              <a:ext uri="{FF2B5EF4-FFF2-40B4-BE49-F238E27FC236}">
                <a16:creationId xmlns:a16="http://schemas.microsoft.com/office/drawing/2014/main" id="{17FAF27A-9A89-5D2E-520F-BB0A15813430}"/>
              </a:ext>
            </a:extLst>
          </p:cNvPr>
          <p:cNvSpPr>
            <a:spLocks noGrp="1"/>
          </p:cNvSpPr>
          <p:nvPr>
            <p:ph idx="1"/>
          </p:nvPr>
        </p:nvSpPr>
        <p:spPr/>
        <p:txBody>
          <a:bodyPr>
            <a:normAutofit fontScale="85000" lnSpcReduction="10000"/>
          </a:bodyPr>
          <a:lstStyle/>
          <a:p>
            <a:pPr>
              <a:lnSpc>
                <a:spcPct val="170000"/>
              </a:lnSpc>
            </a:pPr>
            <a:r>
              <a:rPr lang="en-US" dirty="0">
                <a:ea typeface="+mj-ea"/>
                <a:cs typeface="+mj-cs"/>
              </a:rPr>
              <a:t>Isolated leptons remaining in clustering collection can be misidentified as b-jets</a:t>
            </a:r>
          </a:p>
          <a:p>
            <a:pPr lvl="1">
              <a:lnSpc>
                <a:spcPct val="170000"/>
              </a:lnSpc>
            </a:pPr>
            <a:r>
              <a:rPr lang="en-US" sz="2400" dirty="0"/>
              <a:t>Removed jets that have isolated leptons within jet radius</a:t>
            </a:r>
            <a:endParaRPr lang="en-US" dirty="0"/>
          </a:p>
          <a:p>
            <a:pPr>
              <a:lnSpc>
                <a:spcPct val="170000"/>
              </a:lnSpc>
            </a:pPr>
            <a:r>
              <a:rPr lang="en-US" dirty="0" err="1"/>
              <a:t>e+e</a:t>
            </a:r>
            <a:r>
              <a:rPr lang="en-US" dirty="0"/>
              <a:t>- </a:t>
            </a:r>
            <a:r>
              <a:rPr lang="en-US" dirty="0">
                <a:sym typeface="Wingdings" pitchFamily="2" charset="2"/>
              </a:rPr>
              <a:t></a:t>
            </a:r>
            <a:r>
              <a:rPr lang="en-US" dirty="0" err="1">
                <a:sym typeface="Wingdings" pitchFamily="2" charset="2"/>
              </a:rPr>
              <a:t>WbWb</a:t>
            </a:r>
            <a:endParaRPr lang="en-US" dirty="0">
              <a:sym typeface="Wingdings" pitchFamily="2" charset="2"/>
            </a:endParaRPr>
          </a:p>
          <a:p>
            <a:pPr lvl="1">
              <a:lnSpc>
                <a:spcPct val="170000"/>
              </a:lnSpc>
            </a:pPr>
            <a:r>
              <a:rPr lang="en-US" dirty="0">
                <a:sym typeface="Wingdings" pitchFamily="2" charset="2"/>
              </a:rPr>
              <a:t>Prompt </a:t>
            </a:r>
            <a:r>
              <a:rPr lang="en-US" dirty="0" err="1">
                <a:sym typeface="Wingdings" pitchFamily="2" charset="2"/>
              </a:rPr>
              <a:t>leps</a:t>
            </a:r>
            <a:r>
              <a:rPr lang="en-US" dirty="0">
                <a:sym typeface="Wingdings" pitchFamily="2" charset="2"/>
              </a:rPr>
              <a:t> from W and non-prompts from everything else</a:t>
            </a:r>
          </a:p>
          <a:p>
            <a:pPr>
              <a:lnSpc>
                <a:spcPct val="170000"/>
              </a:lnSpc>
            </a:pPr>
            <a:r>
              <a:rPr lang="en-US" dirty="0">
                <a:sym typeface="Wingdings" pitchFamily="2" charset="2"/>
              </a:rPr>
              <a:t>Optimize selection</a:t>
            </a:r>
          </a:p>
          <a:p>
            <a:pPr lvl="1">
              <a:lnSpc>
                <a:spcPct val="170000"/>
              </a:lnSpc>
            </a:pPr>
            <a:r>
              <a:rPr lang="en-US" dirty="0">
                <a:sym typeface="Wingdings" pitchFamily="2" charset="2"/>
              </a:rPr>
              <a:t>ROC Curves on gen-matched prompt/non-prompt leptons</a:t>
            </a:r>
          </a:p>
          <a:p>
            <a:pPr>
              <a:lnSpc>
                <a:spcPct val="170000"/>
              </a:lnSpc>
            </a:pPr>
            <a:endParaRPr lang="en-US" dirty="0">
              <a:sym typeface="Wingdings" pitchFamily="2" charset="2"/>
            </a:endParaRPr>
          </a:p>
          <a:p>
            <a:pPr>
              <a:lnSpc>
                <a:spcPct val="170000"/>
              </a:lnSpc>
            </a:pPr>
            <a:endParaRPr lang="en-US" dirty="0"/>
          </a:p>
          <a:p>
            <a:pPr lvl="1">
              <a:lnSpc>
                <a:spcPct val="170000"/>
              </a:lnSpc>
            </a:pPr>
            <a:endParaRPr lang="en-US" dirty="0"/>
          </a:p>
          <a:p>
            <a:pPr lvl="1">
              <a:lnSpc>
                <a:spcPct val="170000"/>
              </a:lnSpc>
            </a:pPr>
            <a:endParaRPr lang="en-US" dirty="0"/>
          </a:p>
          <a:p>
            <a:pPr marL="457200" lvl="1" indent="0">
              <a:lnSpc>
                <a:spcPct val="170000"/>
              </a:lnSpc>
              <a:buNone/>
            </a:pPr>
            <a:endParaRPr lang="en-US" dirty="0"/>
          </a:p>
          <a:p>
            <a:pPr lvl="1">
              <a:lnSpc>
                <a:spcPct val="170000"/>
              </a:lnSpc>
            </a:pPr>
            <a:endParaRPr lang="en-US" dirty="0"/>
          </a:p>
          <a:p>
            <a:pPr lvl="1">
              <a:lnSpc>
                <a:spcPct val="170000"/>
              </a:lnSpc>
            </a:pPr>
            <a:endParaRPr lang="en-US" dirty="0"/>
          </a:p>
          <a:p>
            <a:pPr>
              <a:lnSpc>
                <a:spcPct val="170000"/>
              </a:lnSpc>
            </a:pPr>
            <a:endParaRPr lang="en-US" dirty="0"/>
          </a:p>
        </p:txBody>
      </p:sp>
      <p:sp>
        <p:nvSpPr>
          <p:cNvPr id="4" name="Slide Number Placeholder 3">
            <a:extLst>
              <a:ext uri="{FF2B5EF4-FFF2-40B4-BE49-F238E27FC236}">
                <a16:creationId xmlns:a16="http://schemas.microsoft.com/office/drawing/2014/main" id="{64EF8F68-4C26-2D49-5ED8-3BBF4E7C6334}"/>
              </a:ext>
            </a:extLst>
          </p:cNvPr>
          <p:cNvSpPr>
            <a:spLocks noGrp="1"/>
          </p:cNvSpPr>
          <p:nvPr>
            <p:ph type="sldNum" sz="quarter" idx="12"/>
          </p:nvPr>
        </p:nvSpPr>
        <p:spPr/>
        <p:txBody>
          <a:bodyPr/>
          <a:lstStyle/>
          <a:p>
            <a:fld id="{A5F87C25-61B6-5B45-9BBF-347EA0490EB2}" type="slidenum">
              <a:rPr lang="en-US" smtClean="0"/>
              <a:pPr/>
              <a:t>5</a:t>
            </a:fld>
            <a:endParaRPr lang="en-US" dirty="0"/>
          </a:p>
        </p:txBody>
      </p:sp>
    </p:spTree>
    <p:extLst>
      <p:ext uri="{BB962C8B-B14F-4D97-AF65-F5344CB8AC3E}">
        <p14:creationId xmlns:p14="http://schemas.microsoft.com/office/powerpoint/2010/main" val="3938807068"/>
      </p:ext>
    </p:extLst>
  </p:cSld>
  <p:clrMapOvr>
    <a:masterClrMapping/>
  </p:clrMapOvr>
  <p:extLst>
    <p:ext uri="{6950BFC3-D8DA-4A85-94F7-54DA5524770B}">
      <p188:commentRel xmlns:p188="http://schemas.microsoft.com/office/powerpoint/2018/8/main" r:id="rId2"/>
    </p:ext>
  </p:extLs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5F870717-1144-0CD5-140C-F51D6030D02B}"/>
              </a:ext>
            </a:extLst>
          </p:cNvPr>
          <p:cNvSpPr txBox="1"/>
          <p:nvPr/>
        </p:nvSpPr>
        <p:spPr>
          <a:xfrm>
            <a:off x="5244890" y="6148825"/>
            <a:ext cx="5635841" cy="646331"/>
          </a:xfrm>
          <a:prstGeom prst="rect">
            <a:avLst/>
          </a:prstGeom>
          <a:noFill/>
        </p:spPr>
        <p:txBody>
          <a:bodyPr wrap="square" rtlCol="0">
            <a:spAutoFit/>
          </a:bodyPr>
          <a:lstStyle/>
          <a:p>
            <a:r>
              <a:rPr lang="en-US" dirty="0">
                <a:solidFill>
                  <a:srgbClr val="0F1444"/>
                </a:solidFill>
              </a:rPr>
              <a:t>Inefficiency vs Efficiency for D Iso [0,1] &amp; </a:t>
            </a:r>
            <a:r>
              <a:rPr lang="en-US" dirty="0" err="1">
                <a:solidFill>
                  <a:srgbClr val="0F1444"/>
                </a:solidFill>
              </a:rPr>
              <a:t>ConeIso</a:t>
            </a:r>
            <a:r>
              <a:rPr lang="en-US" dirty="0">
                <a:solidFill>
                  <a:srgbClr val="0F1444"/>
                </a:solidFill>
              </a:rPr>
              <a:t> upper bounds [0.2,0.6] for e,</a:t>
            </a:r>
            <a:r>
              <a:rPr lang="en-US" kern="1200" dirty="0">
                <a:solidFill>
                  <a:srgbClr val="0F1444"/>
                </a:solidFill>
                <a:latin typeface="+mj-lt"/>
                <a:ea typeface="+mj-ea"/>
                <a:cs typeface="+mj-cs"/>
              </a:rPr>
              <a:t> </a:t>
            </a:r>
            <a:r>
              <a:rPr lang="en-US" kern="1200" dirty="0" err="1">
                <a:solidFill>
                  <a:srgbClr val="0F1444"/>
                </a:solidFill>
                <a:latin typeface="+mj-lt"/>
                <a:ea typeface="+mj-ea"/>
                <a:cs typeface="+mj-cs"/>
              </a:rPr>
              <a:t>μ</a:t>
            </a:r>
            <a:endParaRPr lang="en-US" dirty="0">
              <a:solidFill>
                <a:srgbClr val="0F1444"/>
              </a:solidFill>
            </a:endParaRPr>
          </a:p>
        </p:txBody>
      </p:sp>
      <p:sp>
        <p:nvSpPr>
          <p:cNvPr id="17" name="Slide Number Placeholder 16">
            <a:extLst>
              <a:ext uri="{FF2B5EF4-FFF2-40B4-BE49-F238E27FC236}">
                <a16:creationId xmlns:a16="http://schemas.microsoft.com/office/drawing/2014/main" id="{26757CE5-7561-D8B8-0833-A617DDFC7332}"/>
              </a:ext>
            </a:extLst>
          </p:cNvPr>
          <p:cNvSpPr>
            <a:spLocks noGrp="1"/>
          </p:cNvSpPr>
          <p:nvPr>
            <p:ph type="sldNum" sz="quarter" idx="12"/>
          </p:nvPr>
        </p:nvSpPr>
        <p:spPr/>
        <p:txBody>
          <a:bodyPr/>
          <a:lstStyle/>
          <a:p>
            <a:fld id="{A5F87C25-61B6-5B45-9BBF-347EA0490EB2}" type="slidenum">
              <a:rPr lang="en-US" smtClean="0"/>
              <a:t>6</a:t>
            </a:fld>
            <a:endParaRPr lang="en-US"/>
          </a:p>
        </p:txBody>
      </p:sp>
      <p:sp>
        <p:nvSpPr>
          <p:cNvPr id="18" name="Title 1">
            <a:extLst>
              <a:ext uri="{FF2B5EF4-FFF2-40B4-BE49-F238E27FC236}">
                <a16:creationId xmlns:a16="http://schemas.microsoft.com/office/drawing/2014/main" id="{99223261-AF7A-8521-0A73-BD879F9A69AA}"/>
              </a:ext>
            </a:extLst>
          </p:cNvPr>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kern="1200" dirty="0">
                <a:solidFill>
                  <a:srgbClr val="0F1444"/>
                </a:solidFill>
                <a:latin typeface="+mj-lt"/>
                <a:ea typeface="+mj-ea"/>
                <a:cs typeface="+mj-cs"/>
              </a:rPr>
              <a:t>ROC Curve Prompt vs Non-Prompt e, </a:t>
            </a:r>
            <a:r>
              <a:rPr lang="en-US" kern="1200" dirty="0" err="1">
                <a:solidFill>
                  <a:srgbClr val="0F1444"/>
                </a:solidFill>
                <a:latin typeface="+mj-lt"/>
                <a:ea typeface="+mj-ea"/>
                <a:cs typeface="+mj-cs"/>
              </a:rPr>
              <a:t>μ</a:t>
            </a:r>
            <a:endParaRPr lang="en-US" dirty="0">
              <a:solidFill>
                <a:srgbClr val="0F1444"/>
              </a:solidFill>
            </a:endParaRPr>
          </a:p>
        </p:txBody>
      </p:sp>
      <p:pic>
        <p:nvPicPr>
          <p:cNvPr id="5" name="Picture 4">
            <a:extLst>
              <a:ext uri="{FF2B5EF4-FFF2-40B4-BE49-F238E27FC236}">
                <a16:creationId xmlns:a16="http://schemas.microsoft.com/office/drawing/2014/main" id="{F29BBA21-633C-04BF-2145-D1AC659672E9}"/>
              </a:ext>
            </a:extLst>
          </p:cNvPr>
          <p:cNvPicPr>
            <a:picLocks noChangeAspect="1"/>
          </p:cNvPicPr>
          <p:nvPr/>
        </p:nvPicPr>
        <p:blipFill>
          <a:blip r:embed="rId3"/>
          <a:stretch>
            <a:fillRect/>
          </a:stretch>
        </p:blipFill>
        <p:spPr>
          <a:xfrm>
            <a:off x="4183244" y="1472001"/>
            <a:ext cx="7759135" cy="4697708"/>
          </a:xfrm>
          <a:prstGeom prst="rect">
            <a:avLst/>
          </a:prstGeom>
          <a:ln>
            <a:solidFill>
              <a:schemeClr val="tx1"/>
            </a:solidFill>
          </a:ln>
        </p:spPr>
      </p:pic>
      <p:cxnSp>
        <p:nvCxnSpPr>
          <p:cNvPr id="8" name="Straight Arrow Connector 7">
            <a:extLst>
              <a:ext uri="{FF2B5EF4-FFF2-40B4-BE49-F238E27FC236}">
                <a16:creationId xmlns:a16="http://schemas.microsoft.com/office/drawing/2014/main" id="{9F909063-6D86-13A9-3CF8-F11BF06FA87F}"/>
              </a:ext>
            </a:extLst>
          </p:cNvPr>
          <p:cNvCxnSpPr>
            <a:cxnSpLocks/>
          </p:cNvCxnSpPr>
          <p:nvPr/>
        </p:nvCxnSpPr>
        <p:spPr>
          <a:xfrm flipH="1">
            <a:off x="9080939" y="1830071"/>
            <a:ext cx="1103586" cy="590221"/>
          </a:xfrm>
          <a:prstGeom prst="straightConnector1">
            <a:avLst/>
          </a:prstGeom>
          <a:ln w="50800">
            <a:solidFill>
              <a:srgbClr val="0C7B06"/>
            </a:solidFill>
            <a:tailEnd type="triangle"/>
          </a:ln>
        </p:spPr>
        <p:style>
          <a:lnRef idx="2">
            <a:schemeClr val="accent1"/>
          </a:lnRef>
          <a:fillRef idx="0">
            <a:schemeClr val="accent1"/>
          </a:fillRef>
          <a:effectRef idx="1">
            <a:schemeClr val="accent1"/>
          </a:effectRef>
          <a:fontRef idx="minor">
            <a:schemeClr val="tx1"/>
          </a:fontRef>
        </p:style>
      </p:cxnSp>
      <p:sp>
        <p:nvSpPr>
          <p:cNvPr id="11" name="Oval 10">
            <a:extLst>
              <a:ext uri="{FF2B5EF4-FFF2-40B4-BE49-F238E27FC236}">
                <a16:creationId xmlns:a16="http://schemas.microsoft.com/office/drawing/2014/main" id="{FE9C5CBA-C988-87E2-701A-698931F74159}"/>
              </a:ext>
            </a:extLst>
          </p:cNvPr>
          <p:cNvSpPr/>
          <p:nvPr/>
        </p:nvSpPr>
        <p:spPr>
          <a:xfrm>
            <a:off x="7546426" y="2746825"/>
            <a:ext cx="409904" cy="409903"/>
          </a:xfrm>
          <a:prstGeom prst="ellipse">
            <a:avLst/>
          </a:prstGeom>
          <a:solidFill>
            <a:schemeClr val="bg1">
              <a:alpha val="0"/>
            </a:schemeClr>
          </a:solidFill>
          <a:ln w="3492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D734EDE6-DF81-56E6-3698-01B7A9A4B777}"/>
              </a:ext>
            </a:extLst>
          </p:cNvPr>
          <p:cNvSpPr txBox="1"/>
          <p:nvPr/>
        </p:nvSpPr>
        <p:spPr>
          <a:xfrm>
            <a:off x="172348" y="1472001"/>
            <a:ext cx="4010894" cy="6129050"/>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US" sz="2400" dirty="0"/>
              <a:t>Focus on improving b-tagging efficiency</a:t>
            </a:r>
          </a:p>
          <a:p>
            <a:pPr marL="342900" indent="-342900">
              <a:lnSpc>
                <a:spcPct val="150000"/>
              </a:lnSpc>
              <a:buFont typeface="Arial" panose="020B0604020202020204" pitchFamily="34" charset="0"/>
              <a:buChar char="•"/>
            </a:pPr>
            <a:r>
              <a:rPr lang="en-US" sz="2400" dirty="0"/>
              <a:t>Prompt </a:t>
            </a:r>
            <a:r>
              <a:rPr lang="en-US" sz="2400" dirty="0" err="1"/>
              <a:t>leps</a:t>
            </a:r>
            <a:r>
              <a:rPr lang="en-US" sz="2400" dirty="0"/>
              <a:t> allowed into clustering can fake b jets</a:t>
            </a:r>
          </a:p>
          <a:p>
            <a:pPr marL="342900" indent="-342900">
              <a:lnSpc>
                <a:spcPct val="150000"/>
              </a:lnSpc>
              <a:buFont typeface="Arial" panose="020B0604020202020204" pitchFamily="34" charset="0"/>
              <a:buChar char="•"/>
            </a:pPr>
            <a:r>
              <a:rPr lang="en-US" sz="2400" dirty="0"/>
              <a:t>Remove more prompts, but allow more non-prompt</a:t>
            </a:r>
          </a:p>
          <a:p>
            <a:pPr marL="342900" indent="-342900">
              <a:lnSpc>
                <a:spcPct val="150000"/>
              </a:lnSpc>
              <a:buFont typeface="Arial" panose="020B0604020202020204" pitchFamily="34" charset="0"/>
              <a:buChar char="•"/>
            </a:pPr>
            <a:r>
              <a:rPr lang="en-US" sz="2400" dirty="0"/>
              <a:t>9.4%(9.35%) selection efficiency increase for e</a:t>
            </a:r>
            <a:r>
              <a:rPr lang="en-US" sz="2400" kern="1200" dirty="0">
                <a:solidFill>
                  <a:schemeClr val="tx1"/>
                </a:solidFill>
                <a:latin typeface="+mj-lt"/>
                <a:ea typeface="+mj-ea"/>
                <a:cs typeface="+mj-cs"/>
              </a:rPr>
              <a:t>(</a:t>
            </a:r>
            <a:r>
              <a:rPr lang="en-US" sz="2400" kern="1200" dirty="0" err="1">
                <a:solidFill>
                  <a:schemeClr val="tx1"/>
                </a:solidFill>
                <a:ea typeface="+mj-ea"/>
                <a:cs typeface="+mj-cs"/>
              </a:rPr>
              <a:t>μ</a:t>
            </a:r>
            <a:r>
              <a:rPr lang="en-US" sz="2400" kern="1200" dirty="0">
                <a:solidFill>
                  <a:schemeClr val="tx1"/>
                </a:solidFill>
                <a:ea typeface="+mj-ea"/>
                <a:cs typeface="+mj-cs"/>
              </a:rPr>
              <a:t>)</a:t>
            </a:r>
          </a:p>
          <a:p>
            <a:pPr marL="342900" indent="-342900">
              <a:lnSpc>
                <a:spcPct val="150000"/>
              </a:lnSpc>
              <a:buFont typeface="Arial" panose="020B0604020202020204" pitchFamily="34" charset="0"/>
              <a:buChar char="•"/>
            </a:pPr>
            <a:endParaRPr lang="en-US" sz="2400" kern="1200" dirty="0">
              <a:solidFill>
                <a:schemeClr val="tx1"/>
              </a:solidFill>
              <a:ea typeface="+mj-ea"/>
              <a:cs typeface="+mj-cs"/>
            </a:endParaRPr>
          </a:p>
          <a:p>
            <a:pPr marL="342900" indent="-342900">
              <a:lnSpc>
                <a:spcPct val="150000"/>
              </a:lnSpc>
              <a:buFont typeface="Arial" panose="020B0604020202020204" pitchFamily="34" charset="0"/>
              <a:buChar char="•"/>
            </a:pPr>
            <a:endParaRPr lang="en-US" sz="2400" dirty="0"/>
          </a:p>
          <a:p>
            <a:pPr marL="342900" indent="-342900">
              <a:lnSpc>
                <a:spcPct val="150000"/>
              </a:lnSpc>
              <a:buFont typeface="Arial" panose="020B0604020202020204" pitchFamily="34" charset="0"/>
              <a:buChar char="•"/>
            </a:pPr>
            <a:endParaRPr lang="en-US" sz="2400" dirty="0"/>
          </a:p>
        </p:txBody>
      </p:sp>
    </p:spTree>
    <p:extLst>
      <p:ext uri="{BB962C8B-B14F-4D97-AF65-F5344CB8AC3E}">
        <p14:creationId xmlns:p14="http://schemas.microsoft.com/office/powerpoint/2010/main" val="2296829190"/>
      </p:ext>
    </p:extLst>
  </p:cSld>
  <p:clrMapOvr>
    <a:masterClrMapping/>
  </p:clrMapOvr>
  <p:extLst>
    <p:ext uri="{6950BFC3-D8DA-4A85-94F7-54DA5524770B}">
      <p188:commentRel xmlns:p188="http://schemas.microsoft.com/office/powerpoint/2018/8/main" r:id="rId2"/>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01FEA-AD9A-BB10-BAF0-0FFA56FB67A1}"/>
              </a:ext>
            </a:extLst>
          </p:cNvPr>
          <p:cNvSpPr>
            <a:spLocks noGrp="1"/>
          </p:cNvSpPr>
          <p:nvPr>
            <p:ph type="title"/>
          </p:nvPr>
        </p:nvSpPr>
        <p:spPr/>
        <p:txBody>
          <a:bodyPr/>
          <a:lstStyle/>
          <a:p>
            <a:r>
              <a:rPr lang="en-US" dirty="0" err="1"/>
              <a:t>ParT</a:t>
            </a:r>
            <a:r>
              <a:rPr lang="en-US" dirty="0"/>
              <a:t> </a:t>
            </a:r>
            <a:r>
              <a:rPr lang="en-US" dirty="0" err="1"/>
              <a:t>FCCee</a:t>
            </a:r>
            <a:r>
              <a:rPr lang="en-US" dirty="0"/>
              <a:t> </a:t>
            </a:r>
          </a:p>
        </p:txBody>
      </p:sp>
      <p:sp>
        <p:nvSpPr>
          <p:cNvPr id="3" name="Content Placeholder 2">
            <a:extLst>
              <a:ext uri="{FF2B5EF4-FFF2-40B4-BE49-F238E27FC236}">
                <a16:creationId xmlns:a16="http://schemas.microsoft.com/office/drawing/2014/main" id="{83E91148-DDCB-C391-AF58-A54BC9352558}"/>
              </a:ext>
            </a:extLst>
          </p:cNvPr>
          <p:cNvSpPr>
            <a:spLocks noGrp="1"/>
          </p:cNvSpPr>
          <p:nvPr>
            <p:ph idx="1"/>
          </p:nvPr>
        </p:nvSpPr>
        <p:spPr>
          <a:xfrm>
            <a:off x="249621" y="1776411"/>
            <a:ext cx="7005144" cy="4716463"/>
          </a:xfrm>
        </p:spPr>
        <p:txBody>
          <a:bodyPr>
            <a:normAutofit fontScale="77500" lnSpcReduction="20000"/>
          </a:bodyPr>
          <a:lstStyle/>
          <a:p>
            <a:pPr>
              <a:lnSpc>
                <a:spcPct val="170000"/>
              </a:lnSpc>
            </a:pPr>
            <a:r>
              <a:rPr lang="en-US" dirty="0"/>
              <a:t>Transformer-based jet tagger</a:t>
            </a:r>
          </a:p>
          <a:p>
            <a:pPr lvl="1">
              <a:lnSpc>
                <a:spcPct val="170000"/>
              </a:lnSpc>
            </a:pPr>
            <a:r>
              <a:rPr lang="en-US" dirty="0"/>
              <a:t>Attention mechanism adds new term characterizing pairwise particle interactions</a:t>
            </a:r>
          </a:p>
          <a:p>
            <a:pPr lvl="1">
              <a:lnSpc>
                <a:spcPct val="170000"/>
              </a:lnSpc>
            </a:pPr>
            <a:r>
              <a:rPr lang="en-US" dirty="0"/>
              <a:t>Expected performance of tagger does not explain observed b-jet distribution in </a:t>
            </a:r>
            <a:r>
              <a:rPr lang="en-US" dirty="0" err="1"/>
              <a:t>WbWb</a:t>
            </a:r>
            <a:endParaRPr lang="en-US" dirty="0"/>
          </a:p>
          <a:p>
            <a:pPr>
              <a:lnSpc>
                <a:spcPct val="170000"/>
              </a:lnSpc>
            </a:pPr>
            <a:r>
              <a:rPr lang="en-US" dirty="0"/>
              <a:t>Current Tagger Training:</a:t>
            </a:r>
          </a:p>
          <a:p>
            <a:pPr lvl="1">
              <a:lnSpc>
                <a:spcPct val="170000"/>
              </a:lnSpc>
            </a:pPr>
            <a:r>
              <a:rPr lang="en-US" dirty="0" err="1"/>
              <a:t>HH</a:t>
            </a:r>
            <a:r>
              <a:rPr lang="en-US" dirty="0" err="1">
                <a:sym typeface="Wingdings" pitchFamily="2" charset="2"/>
              </a:rPr>
              <a:t>nunuqq</a:t>
            </a:r>
            <a:r>
              <a:rPr lang="en-US" dirty="0"/>
              <a:t> at </a:t>
            </a:r>
            <a:r>
              <a:rPr lang="en-US" dirty="0" err="1"/>
              <a:t>ecm</a:t>
            </a:r>
            <a:r>
              <a:rPr lang="en-US" dirty="0"/>
              <a:t> = 240 GeV </a:t>
            </a:r>
          </a:p>
          <a:p>
            <a:pPr lvl="1">
              <a:lnSpc>
                <a:spcPct val="170000"/>
              </a:lnSpc>
            </a:pPr>
            <a:r>
              <a:rPr lang="en-US" dirty="0"/>
              <a:t>Exclusive clustering &amp; kt algorithm</a:t>
            </a:r>
          </a:p>
          <a:p>
            <a:pPr lvl="1">
              <a:lnSpc>
                <a:spcPct val="170000"/>
              </a:lnSpc>
            </a:pPr>
            <a:r>
              <a:rPr lang="en-US" dirty="0" err="1"/>
              <a:t>njets</a:t>
            </a:r>
            <a:r>
              <a:rPr lang="en-US" dirty="0"/>
              <a:t> = 2	</a:t>
            </a:r>
          </a:p>
        </p:txBody>
      </p:sp>
      <p:sp>
        <p:nvSpPr>
          <p:cNvPr id="4" name="Slide Number Placeholder 3">
            <a:extLst>
              <a:ext uri="{FF2B5EF4-FFF2-40B4-BE49-F238E27FC236}">
                <a16:creationId xmlns:a16="http://schemas.microsoft.com/office/drawing/2014/main" id="{CF85105D-521F-256D-A7B7-3F8D005C8DF5}"/>
              </a:ext>
            </a:extLst>
          </p:cNvPr>
          <p:cNvSpPr>
            <a:spLocks noGrp="1"/>
          </p:cNvSpPr>
          <p:nvPr>
            <p:ph type="sldNum" sz="quarter" idx="12"/>
          </p:nvPr>
        </p:nvSpPr>
        <p:spPr/>
        <p:txBody>
          <a:bodyPr/>
          <a:lstStyle/>
          <a:p>
            <a:fld id="{A5F87C25-61B6-5B45-9BBF-347EA0490EB2}" type="slidenum">
              <a:rPr lang="en-US" smtClean="0"/>
              <a:pPr/>
              <a:t>7</a:t>
            </a:fld>
            <a:endParaRPr lang="en-US" dirty="0"/>
          </a:p>
        </p:txBody>
      </p:sp>
      <p:pic>
        <p:nvPicPr>
          <p:cNvPr id="6" name="Picture 5">
            <a:extLst>
              <a:ext uri="{FF2B5EF4-FFF2-40B4-BE49-F238E27FC236}">
                <a16:creationId xmlns:a16="http://schemas.microsoft.com/office/drawing/2014/main" id="{E2718ECD-BB74-55E5-7024-4AC673F4B425}"/>
              </a:ext>
            </a:extLst>
          </p:cNvPr>
          <p:cNvPicPr>
            <a:picLocks noChangeAspect="1"/>
          </p:cNvPicPr>
          <p:nvPr/>
        </p:nvPicPr>
        <p:blipFill>
          <a:blip r:embed="rId3"/>
          <a:srcRect b="2756"/>
          <a:stretch/>
        </p:blipFill>
        <p:spPr>
          <a:xfrm>
            <a:off x="7142279" y="1776411"/>
            <a:ext cx="4873673" cy="3459381"/>
          </a:xfrm>
          <a:prstGeom prst="rect">
            <a:avLst/>
          </a:prstGeom>
          <a:ln>
            <a:solidFill>
              <a:schemeClr val="tx1"/>
            </a:solidFill>
          </a:ln>
        </p:spPr>
      </p:pic>
      <p:sp>
        <p:nvSpPr>
          <p:cNvPr id="8" name="TextBox 7">
            <a:extLst>
              <a:ext uri="{FF2B5EF4-FFF2-40B4-BE49-F238E27FC236}">
                <a16:creationId xmlns:a16="http://schemas.microsoft.com/office/drawing/2014/main" id="{BC450A5A-EB18-9DC9-9549-15A9FA6B5265}"/>
              </a:ext>
            </a:extLst>
          </p:cNvPr>
          <p:cNvSpPr txBox="1"/>
          <p:nvPr/>
        </p:nvSpPr>
        <p:spPr>
          <a:xfrm>
            <a:off x="7307317" y="1271884"/>
            <a:ext cx="4708635" cy="461665"/>
          </a:xfrm>
          <a:prstGeom prst="rect">
            <a:avLst/>
          </a:prstGeom>
          <a:noFill/>
        </p:spPr>
        <p:txBody>
          <a:bodyPr wrap="square" rtlCol="0">
            <a:spAutoFit/>
          </a:bodyPr>
          <a:lstStyle/>
          <a:p>
            <a:r>
              <a:rPr lang="en-US" sz="1200" dirty="0"/>
              <a:t>Sara </a:t>
            </a:r>
            <a:r>
              <a:rPr lang="en-US" sz="1200" dirty="0" err="1"/>
              <a:t>Aumiller</a:t>
            </a:r>
            <a:r>
              <a:rPr lang="en-US" sz="1200" dirty="0"/>
              <a:t>, Dolores Garcia, Michele </a:t>
            </a:r>
            <a:r>
              <a:rPr lang="en-US" sz="1200" dirty="0" err="1"/>
              <a:t>Selvaggi</a:t>
            </a:r>
            <a:r>
              <a:rPr lang="en-US" sz="1200" dirty="0"/>
              <a:t>, </a:t>
            </a:r>
            <a:r>
              <a:rPr lang="en-US" sz="1200" dirty="0">
                <a:hlinkClick r:id="rId4"/>
              </a:rPr>
              <a:t>”Jet-Flavor Tagging Performance at FCC-ee”</a:t>
            </a:r>
            <a:endParaRPr lang="en-US" sz="1200" dirty="0"/>
          </a:p>
        </p:txBody>
      </p:sp>
      <p:sp>
        <p:nvSpPr>
          <p:cNvPr id="9" name="TextBox 8">
            <a:extLst>
              <a:ext uri="{FF2B5EF4-FFF2-40B4-BE49-F238E27FC236}">
                <a16:creationId xmlns:a16="http://schemas.microsoft.com/office/drawing/2014/main" id="{C3D3A141-6443-E4E1-7F1E-6B714B73A534}"/>
              </a:ext>
            </a:extLst>
          </p:cNvPr>
          <p:cNvSpPr txBox="1"/>
          <p:nvPr/>
        </p:nvSpPr>
        <p:spPr>
          <a:xfrm>
            <a:off x="7759499" y="5401450"/>
            <a:ext cx="3851567" cy="369332"/>
          </a:xfrm>
          <a:prstGeom prst="rect">
            <a:avLst/>
          </a:prstGeom>
          <a:noFill/>
        </p:spPr>
        <p:txBody>
          <a:bodyPr wrap="none" rtlCol="0">
            <a:spAutoFit/>
          </a:bodyPr>
          <a:lstStyle/>
          <a:p>
            <a:r>
              <a:rPr lang="en-US" dirty="0"/>
              <a:t>ROC curves for b vs c, </a:t>
            </a:r>
            <a:r>
              <a:rPr lang="en-US" dirty="0" err="1"/>
              <a:t>ud</a:t>
            </a:r>
            <a:r>
              <a:rPr lang="en-US" dirty="0"/>
              <a:t>, g at 240 GeV </a:t>
            </a:r>
          </a:p>
        </p:txBody>
      </p:sp>
    </p:spTree>
    <p:extLst>
      <p:ext uri="{BB962C8B-B14F-4D97-AF65-F5344CB8AC3E}">
        <p14:creationId xmlns:p14="http://schemas.microsoft.com/office/powerpoint/2010/main" val="1252642524"/>
      </p:ext>
    </p:extLst>
  </p:cSld>
  <p:clrMapOvr>
    <a:masterClrMapping/>
  </p:clrMapOvr>
  <p:extLst>
    <p:ext uri="{6950BFC3-D8DA-4A85-94F7-54DA5524770B}">
      <p188:commentRel xmlns:p188="http://schemas.microsoft.com/office/powerpoint/2018/8/main" r:id="rId2"/>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2E776-C5D4-FB94-7E2F-640489B61EF0}"/>
              </a:ext>
            </a:extLst>
          </p:cNvPr>
          <p:cNvSpPr>
            <a:spLocks noGrp="1"/>
          </p:cNvSpPr>
          <p:nvPr>
            <p:ph type="title"/>
          </p:nvPr>
        </p:nvSpPr>
        <p:spPr/>
        <p:txBody>
          <a:bodyPr/>
          <a:lstStyle/>
          <a:p>
            <a:r>
              <a:rPr lang="en-US" dirty="0"/>
              <a:t>b-tagging</a:t>
            </a:r>
          </a:p>
        </p:txBody>
      </p:sp>
      <p:sp>
        <p:nvSpPr>
          <p:cNvPr id="3" name="Content Placeholder 2">
            <a:extLst>
              <a:ext uri="{FF2B5EF4-FFF2-40B4-BE49-F238E27FC236}">
                <a16:creationId xmlns:a16="http://schemas.microsoft.com/office/drawing/2014/main" id="{F5C00D04-2333-BEDF-967B-4775AD921A88}"/>
              </a:ext>
            </a:extLst>
          </p:cNvPr>
          <p:cNvSpPr>
            <a:spLocks noGrp="1"/>
          </p:cNvSpPr>
          <p:nvPr>
            <p:ph idx="1"/>
          </p:nvPr>
        </p:nvSpPr>
        <p:spPr>
          <a:xfrm>
            <a:off x="838200" y="1825625"/>
            <a:ext cx="6080958" cy="4858954"/>
          </a:xfrm>
        </p:spPr>
        <p:txBody>
          <a:bodyPr>
            <a:normAutofit fontScale="77500" lnSpcReduction="20000"/>
          </a:bodyPr>
          <a:lstStyle/>
          <a:p>
            <a:pPr>
              <a:lnSpc>
                <a:spcPct val="200000"/>
              </a:lnSpc>
            </a:pPr>
            <a:r>
              <a:rPr lang="en-US" sz="2600" dirty="0"/>
              <a:t>Inclusive is more convenient for </a:t>
            </a:r>
            <a:r>
              <a:rPr lang="en-US" sz="2600" dirty="0" err="1"/>
              <a:t>WbWb</a:t>
            </a:r>
            <a:r>
              <a:rPr lang="en-US" sz="2600" dirty="0"/>
              <a:t> due to variable jet multiplicity</a:t>
            </a:r>
          </a:p>
          <a:p>
            <a:pPr>
              <a:lnSpc>
                <a:spcPct val="200000"/>
              </a:lnSpc>
            </a:pPr>
            <a:r>
              <a:rPr lang="en-US" sz="2600" dirty="0"/>
              <a:t>Evaluate best clustering algorithm &amp; inclusive vs exclusive </a:t>
            </a:r>
          </a:p>
          <a:p>
            <a:pPr lvl="1">
              <a:lnSpc>
                <a:spcPct val="200000"/>
              </a:lnSpc>
            </a:pPr>
            <a:r>
              <a:rPr lang="en-US" sz="2200" dirty="0"/>
              <a:t>Benchmark processes </a:t>
            </a:r>
            <a:r>
              <a:rPr lang="en-US" sz="2200" dirty="0" err="1"/>
              <a:t>WbWb</a:t>
            </a:r>
            <a:r>
              <a:rPr lang="en-US" sz="2200" dirty="0"/>
              <a:t>, ZZ, and </a:t>
            </a:r>
            <a:r>
              <a:rPr lang="en-US" sz="2200" dirty="0" err="1"/>
              <a:t>HH</a:t>
            </a:r>
            <a:r>
              <a:rPr lang="en-US" sz="2200" dirty="0" err="1">
                <a:sym typeface="Wingdings" pitchFamily="2" charset="2"/>
              </a:rPr>
              <a:t>nunuqq</a:t>
            </a:r>
            <a:endParaRPr lang="en-US" sz="2200" dirty="0"/>
          </a:p>
          <a:p>
            <a:pPr lvl="1">
              <a:lnSpc>
                <a:spcPct val="200000"/>
              </a:lnSpc>
            </a:pPr>
            <a:r>
              <a:rPr lang="en-US" sz="2200" dirty="0"/>
              <a:t>Concluded kt performs slightly better</a:t>
            </a:r>
          </a:p>
          <a:p>
            <a:pPr lvl="1">
              <a:lnSpc>
                <a:spcPct val="200000"/>
              </a:lnSpc>
            </a:pPr>
            <a:r>
              <a:rPr lang="en-US" sz="2200" dirty="0"/>
              <a:t>Inclusive </a:t>
            </a:r>
            <a:r>
              <a:rPr lang="en-US" sz="2200" dirty="0" err="1"/>
              <a:t>njets</a:t>
            </a:r>
            <a:r>
              <a:rPr lang="en-US" sz="2200" dirty="0"/>
              <a:t> = X means expect X number of jets based of # of isolated </a:t>
            </a:r>
            <a:r>
              <a:rPr lang="en-US" sz="2200" dirty="0" err="1"/>
              <a:t>leps</a:t>
            </a:r>
            <a:r>
              <a:rPr lang="en-US" sz="2200" dirty="0"/>
              <a:t> per event</a:t>
            </a:r>
          </a:p>
          <a:p>
            <a:pPr lvl="1">
              <a:lnSpc>
                <a:spcPct val="200000"/>
              </a:lnSpc>
            </a:pPr>
            <a:endParaRPr lang="en-US" sz="2600" dirty="0"/>
          </a:p>
          <a:p>
            <a:pPr>
              <a:lnSpc>
                <a:spcPct val="200000"/>
              </a:lnSpc>
            </a:pPr>
            <a:endParaRPr lang="en-US" sz="2600" dirty="0"/>
          </a:p>
          <a:p>
            <a:pPr>
              <a:lnSpc>
                <a:spcPct val="200000"/>
              </a:lnSpc>
            </a:pPr>
            <a:endParaRPr lang="en-US" sz="2600" dirty="0"/>
          </a:p>
        </p:txBody>
      </p:sp>
      <p:sp>
        <p:nvSpPr>
          <p:cNvPr id="4" name="Slide Number Placeholder 3">
            <a:extLst>
              <a:ext uri="{FF2B5EF4-FFF2-40B4-BE49-F238E27FC236}">
                <a16:creationId xmlns:a16="http://schemas.microsoft.com/office/drawing/2014/main" id="{08A8E367-A90F-B367-0BA4-30052C2B34B6}"/>
              </a:ext>
            </a:extLst>
          </p:cNvPr>
          <p:cNvSpPr>
            <a:spLocks noGrp="1"/>
          </p:cNvSpPr>
          <p:nvPr>
            <p:ph type="sldNum" sz="quarter" idx="12"/>
          </p:nvPr>
        </p:nvSpPr>
        <p:spPr/>
        <p:txBody>
          <a:bodyPr/>
          <a:lstStyle/>
          <a:p>
            <a:fld id="{A5F87C25-61B6-5B45-9BBF-347EA0490EB2}" type="slidenum">
              <a:rPr lang="en-US" smtClean="0"/>
              <a:pPr/>
              <a:t>8</a:t>
            </a:fld>
            <a:endParaRPr lang="en-US" dirty="0"/>
          </a:p>
        </p:txBody>
      </p:sp>
      <p:pic>
        <p:nvPicPr>
          <p:cNvPr id="6" name="Picture 5">
            <a:extLst>
              <a:ext uri="{FF2B5EF4-FFF2-40B4-BE49-F238E27FC236}">
                <a16:creationId xmlns:a16="http://schemas.microsoft.com/office/drawing/2014/main" id="{E959FFEC-6A48-F00D-53CC-671F930ACE03}"/>
              </a:ext>
            </a:extLst>
          </p:cNvPr>
          <p:cNvPicPr>
            <a:picLocks noChangeAspect="1"/>
          </p:cNvPicPr>
          <p:nvPr/>
        </p:nvPicPr>
        <p:blipFill>
          <a:blip r:embed="rId3"/>
          <a:stretch>
            <a:fillRect/>
          </a:stretch>
        </p:blipFill>
        <p:spPr>
          <a:xfrm>
            <a:off x="6989381" y="1257246"/>
            <a:ext cx="5164520" cy="4062268"/>
          </a:xfrm>
          <a:prstGeom prst="rect">
            <a:avLst/>
          </a:prstGeom>
          <a:ln>
            <a:solidFill>
              <a:schemeClr val="tx1"/>
            </a:solidFill>
          </a:ln>
        </p:spPr>
      </p:pic>
      <p:sp>
        <p:nvSpPr>
          <p:cNvPr id="7" name="TextBox 6">
            <a:extLst>
              <a:ext uri="{FF2B5EF4-FFF2-40B4-BE49-F238E27FC236}">
                <a16:creationId xmlns:a16="http://schemas.microsoft.com/office/drawing/2014/main" id="{9DAA4B0D-8141-92D5-D6A8-0F2ABE9672FD}"/>
              </a:ext>
            </a:extLst>
          </p:cNvPr>
          <p:cNvSpPr txBox="1"/>
          <p:nvPr/>
        </p:nvSpPr>
        <p:spPr>
          <a:xfrm>
            <a:off x="6989381" y="5386982"/>
            <a:ext cx="5164520" cy="646331"/>
          </a:xfrm>
          <a:prstGeom prst="rect">
            <a:avLst/>
          </a:prstGeom>
          <a:noFill/>
        </p:spPr>
        <p:txBody>
          <a:bodyPr wrap="square" rtlCol="0">
            <a:spAutoFit/>
          </a:bodyPr>
          <a:lstStyle/>
          <a:p>
            <a:r>
              <a:rPr lang="en-US" dirty="0"/>
              <a:t>b vs c ROC Curve comparing clustering algorithms for </a:t>
            </a:r>
            <a:r>
              <a:rPr lang="en-US" dirty="0" err="1"/>
              <a:t>HH</a:t>
            </a:r>
            <a:r>
              <a:rPr lang="en-US" dirty="0" err="1">
                <a:sym typeface="Wingdings" pitchFamily="2" charset="2"/>
              </a:rPr>
              <a:t>nunuqq</a:t>
            </a:r>
            <a:r>
              <a:rPr lang="en-US" dirty="0">
                <a:sym typeface="Wingdings" pitchFamily="2" charset="2"/>
              </a:rPr>
              <a:t>, </a:t>
            </a:r>
            <a:r>
              <a:rPr lang="en-US" dirty="0" err="1">
                <a:sym typeface="Wingdings" pitchFamily="2" charset="2"/>
              </a:rPr>
              <a:t>ecm</a:t>
            </a:r>
            <a:r>
              <a:rPr lang="en-US" dirty="0">
                <a:sym typeface="Wingdings" pitchFamily="2" charset="2"/>
              </a:rPr>
              <a:t> = 365 GeV, inclusive clustering</a:t>
            </a:r>
            <a:endParaRPr lang="en-US" dirty="0"/>
          </a:p>
        </p:txBody>
      </p:sp>
    </p:spTree>
    <p:extLst>
      <p:ext uri="{BB962C8B-B14F-4D97-AF65-F5344CB8AC3E}">
        <p14:creationId xmlns:p14="http://schemas.microsoft.com/office/powerpoint/2010/main" val="1923517026"/>
      </p:ext>
    </p:extLst>
  </p:cSld>
  <p:clrMapOvr>
    <a:masterClrMapping/>
  </p:clrMapOvr>
  <p:extLst>
    <p:ext uri="{6950BFC3-D8DA-4A85-94F7-54DA5524770B}">
      <p188:commentRel xmlns:p188="http://schemas.microsoft.com/office/powerpoint/2018/8/main" r:id="rId2"/>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DD1A1-EBA8-4131-5498-8AAE9BA61B55}"/>
              </a:ext>
            </a:extLst>
          </p:cNvPr>
          <p:cNvSpPr>
            <a:spLocks noGrp="1"/>
          </p:cNvSpPr>
          <p:nvPr>
            <p:ph type="title"/>
          </p:nvPr>
        </p:nvSpPr>
        <p:spPr/>
        <p:txBody>
          <a:bodyPr/>
          <a:lstStyle/>
          <a:p>
            <a:r>
              <a:rPr lang="en-US" dirty="0" err="1"/>
              <a:t>WbWb</a:t>
            </a:r>
            <a:r>
              <a:rPr lang="en-US" dirty="0"/>
              <a:t> Sample Comparison</a:t>
            </a:r>
          </a:p>
        </p:txBody>
      </p:sp>
      <p:sp>
        <p:nvSpPr>
          <p:cNvPr id="3" name="Content Placeholder 2">
            <a:extLst>
              <a:ext uri="{FF2B5EF4-FFF2-40B4-BE49-F238E27FC236}">
                <a16:creationId xmlns:a16="http://schemas.microsoft.com/office/drawing/2014/main" id="{6A0EC1CE-DE5F-0404-E68E-BC76D7056709}"/>
              </a:ext>
            </a:extLst>
          </p:cNvPr>
          <p:cNvSpPr>
            <a:spLocks noGrp="1"/>
          </p:cNvSpPr>
          <p:nvPr>
            <p:ph idx="1"/>
          </p:nvPr>
        </p:nvSpPr>
        <p:spPr>
          <a:xfrm>
            <a:off x="396766" y="1776412"/>
            <a:ext cx="6167383" cy="4351338"/>
          </a:xfrm>
        </p:spPr>
        <p:txBody>
          <a:bodyPr>
            <a:normAutofit fontScale="92500"/>
          </a:bodyPr>
          <a:lstStyle/>
          <a:p>
            <a:pPr>
              <a:lnSpc>
                <a:spcPct val="200000"/>
              </a:lnSpc>
            </a:pPr>
            <a:r>
              <a:rPr lang="en-US" sz="2600" dirty="0"/>
              <a:t>Low </a:t>
            </a:r>
            <a:r>
              <a:rPr lang="en-US" sz="2600" dirty="0" err="1"/>
              <a:t>WbWb</a:t>
            </a:r>
            <a:r>
              <a:rPr lang="en-US" sz="2600" dirty="0"/>
              <a:t> b-tagging performance</a:t>
            </a:r>
          </a:p>
          <a:p>
            <a:pPr>
              <a:lnSpc>
                <a:spcPct val="200000"/>
              </a:lnSpc>
            </a:pPr>
            <a:r>
              <a:rPr lang="en-US" sz="2600" dirty="0"/>
              <a:t>Compared various samples to </a:t>
            </a:r>
            <a:r>
              <a:rPr lang="en-US" sz="2600" dirty="0" err="1"/>
              <a:t>WbWb</a:t>
            </a:r>
            <a:r>
              <a:rPr lang="en-US" sz="2600" dirty="0"/>
              <a:t> in p bins</a:t>
            </a:r>
          </a:p>
          <a:p>
            <a:pPr>
              <a:lnSpc>
                <a:spcPct val="200000"/>
              </a:lnSpc>
            </a:pPr>
            <a:r>
              <a:rPr lang="en-US" sz="2600" dirty="0"/>
              <a:t>Saw same trend in all p bins across all samples</a:t>
            </a:r>
          </a:p>
          <a:p>
            <a:pPr>
              <a:lnSpc>
                <a:spcPct val="200000"/>
              </a:lnSpc>
            </a:pPr>
            <a:r>
              <a:rPr lang="en-US" sz="2600" dirty="0"/>
              <a:t>Investigated if there was an issue with the sample</a:t>
            </a:r>
          </a:p>
          <a:p>
            <a:pPr marL="0" indent="0">
              <a:lnSpc>
                <a:spcPct val="200000"/>
              </a:lnSpc>
              <a:buNone/>
            </a:pPr>
            <a:endParaRPr lang="en-US" dirty="0"/>
          </a:p>
        </p:txBody>
      </p:sp>
      <p:sp>
        <p:nvSpPr>
          <p:cNvPr id="4" name="Slide Number Placeholder 3">
            <a:extLst>
              <a:ext uri="{FF2B5EF4-FFF2-40B4-BE49-F238E27FC236}">
                <a16:creationId xmlns:a16="http://schemas.microsoft.com/office/drawing/2014/main" id="{1E892F5B-8CF2-70C2-69F5-0D2F00C3C93F}"/>
              </a:ext>
            </a:extLst>
          </p:cNvPr>
          <p:cNvSpPr>
            <a:spLocks noGrp="1"/>
          </p:cNvSpPr>
          <p:nvPr>
            <p:ph type="sldNum" sz="quarter" idx="12"/>
          </p:nvPr>
        </p:nvSpPr>
        <p:spPr/>
        <p:txBody>
          <a:bodyPr/>
          <a:lstStyle/>
          <a:p>
            <a:fld id="{A5F87C25-61B6-5B45-9BBF-347EA0490EB2}" type="slidenum">
              <a:rPr lang="en-US" smtClean="0"/>
              <a:pPr/>
              <a:t>9</a:t>
            </a:fld>
            <a:endParaRPr lang="en-US" dirty="0"/>
          </a:p>
        </p:txBody>
      </p:sp>
      <p:sp>
        <p:nvSpPr>
          <p:cNvPr id="11" name="TextBox 10">
            <a:extLst>
              <a:ext uri="{FF2B5EF4-FFF2-40B4-BE49-F238E27FC236}">
                <a16:creationId xmlns:a16="http://schemas.microsoft.com/office/drawing/2014/main" id="{AA49E34C-CAAC-1097-B51A-66B5333C1594}"/>
              </a:ext>
            </a:extLst>
          </p:cNvPr>
          <p:cNvSpPr txBox="1"/>
          <p:nvPr/>
        </p:nvSpPr>
        <p:spPr>
          <a:xfrm>
            <a:off x="6561169" y="5567143"/>
            <a:ext cx="5630831" cy="923330"/>
          </a:xfrm>
          <a:prstGeom prst="rect">
            <a:avLst/>
          </a:prstGeom>
          <a:noFill/>
        </p:spPr>
        <p:txBody>
          <a:bodyPr wrap="square" rtlCol="0">
            <a:spAutoFit/>
          </a:bodyPr>
          <a:lstStyle/>
          <a:p>
            <a:r>
              <a:rPr lang="en-US" dirty="0"/>
              <a:t>b vs c ROC Curve comparing </a:t>
            </a:r>
            <a:r>
              <a:rPr lang="en-US" dirty="0" err="1"/>
              <a:t>WbWb</a:t>
            </a:r>
            <a:r>
              <a:rPr lang="en-US" dirty="0"/>
              <a:t> to </a:t>
            </a:r>
            <a:r>
              <a:rPr lang="en-US" dirty="0" err="1"/>
              <a:t>HH</a:t>
            </a:r>
            <a:r>
              <a:rPr lang="en-US" dirty="0" err="1">
                <a:sym typeface="Wingdings" pitchFamily="2" charset="2"/>
              </a:rPr>
              <a:t>nunuqq</a:t>
            </a:r>
            <a:r>
              <a:rPr lang="en-US" dirty="0">
                <a:sym typeface="Wingdings" pitchFamily="2" charset="2"/>
              </a:rPr>
              <a:t> &amp; ZZ at </a:t>
            </a:r>
            <a:r>
              <a:rPr lang="en-US" dirty="0" err="1">
                <a:sym typeface="Wingdings" pitchFamily="2" charset="2"/>
              </a:rPr>
              <a:t>ecm</a:t>
            </a:r>
            <a:r>
              <a:rPr lang="en-US" dirty="0">
                <a:sym typeface="Wingdings" pitchFamily="2" charset="2"/>
              </a:rPr>
              <a:t> = 365 GeV, </a:t>
            </a:r>
            <a:r>
              <a:rPr lang="en-US" dirty="0" err="1">
                <a:sym typeface="Wingdings" pitchFamily="2" charset="2"/>
              </a:rPr>
              <a:t>njets</a:t>
            </a:r>
            <a:r>
              <a:rPr lang="en-US" dirty="0">
                <a:sym typeface="Wingdings" pitchFamily="2" charset="2"/>
              </a:rPr>
              <a:t> = 2, </a:t>
            </a:r>
            <a:r>
              <a:rPr lang="en-US" dirty="0" err="1">
                <a:sym typeface="Wingdings" pitchFamily="2" charset="2"/>
              </a:rPr>
              <a:t>pmin</a:t>
            </a:r>
            <a:r>
              <a:rPr lang="en-US" dirty="0">
                <a:sym typeface="Wingdings" pitchFamily="2" charset="2"/>
              </a:rPr>
              <a:t> = 40 GeV &amp; </a:t>
            </a:r>
            <a:r>
              <a:rPr lang="en-US" dirty="0" err="1">
                <a:sym typeface="Wingdings" pitchFamily="2" charset="2"/>
              </a:rPr>
              <a:t>pmax</a:t>
            </a:r>
            <a:r>
              <a:rPr lang="en-US" dirty="0">
                <a:sym typeface="Wingdings" pitchFamily="2" charset="2"/>
              </a:rPr>
              <a:t> = 60 GeV</a:t>
            </a:r>
            <a:endParaRPr lang="en-US" dirty="0"/>
          </a:p>
        </p:txBody>
      </p:sp>
      <p:pic>
        <p:nvPicPr>
          <p:cNvPr id="14" name="Picture 13">
            <a:extLst>
              <a:ext uri="{FF2B5EF4-FFF2-40B4-BE49-F238E27FC236}">
                <a16:creationId xmlns:a16="http://schemas.microsoft.com/office/drawing/2014/main" id="{4341203E-5513-3EC0-8210-1A7CEFF4D7E2}"/>
              </a:ext>
            </a:extLst>
          </p:cNvPr>
          <p:cNvPicPr>
            <a:picLocks noChangeAspect="1"/>
          </p:cNvPicPr>
          <p:nvPr/>
        </p:nvPicPr>
        <p:blipFill>
          <a:blip r:embed="rId4"/>
          <a:stretch>
            <a:fillRect/>
          </a:stretch>
        </p:blipFill>
        <p:spPr>
          <a:xfrm>
            <a:off x="6729420" y="1498599"/>
            <a:ext cx="5065814" cy="3882698"/>
          </a:xfrm>
          <a:prstGeom prst="rect">
            <a:avLst/>
          </a:prstGeom>
          <a:ln>
            <a:solidFill>
              <a:schemeClr val="tx1"/>
            </a:solidFill>
          </a:ln>
        </p:spPr>
      </p:pic>
    </p:spTree>
    <p:extLst>
      <p:ext uri="{BB962C8B-B14F-4D97-AF65-F5344CB8AC3E}">
        <p14:creationId xmlns:p14="http://schemas.microsoft.com/office/powerpoint/2010/main" val="3804142782"/>
      </p:ext>
    </p:extLst>
  </p:cSld>
  <p:clrMapOvr>
    <a:masterClrMapping/>
  </p:clrMapOvr>
  <p:extLst>
    <p:ext uri="{6950BFC3-D8DA-4A85-94F7-54DA5524770B}">
      <p188:commentRel xmlns:p188="http://schemas.microsoft.com/office/powerpoint/2018/8/main" r:id="rId3"/>
    </p:ext>
  </p:extLst>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2013 - 2022 Theme</Template>
  <TotalTime>24987</TotalTime>
  <Words>1069</Words>
  <Application>Microsoft Macintosh PowerPoint</Application>
  <PresentationFormat>Widescreen</PresentationFormat>
  <Paragraphs>136</Paragraphs>
  <Slides>20</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-webkit-standard</vt:lpstr>
      <vt:lpstr>Aptos</vt:lpstr>
      <vt:lpstr>Arial</vt:lpstr>
      <vt:lpstr>Calibri</vt:lpstr>
      <vt:lpstr>Calibri Light</vt:lpstr>
      <vt:lpstr>Wingdings</vt:lpstr>
      <vt:lpstr>Office 2013 - 2022 Theme</vt:lpstr>
      <vt:lpstr>Optimization of physics objects for the ttbar threshold run at FCC-ee</vt:lpstr>
      <vt:lpstr>Future Colliders</vt:lpstr>
      <vt:lpstr>R&amp;D for Carbon-Fiber Wire Drift Chamber</vt:lpstr>
      <vt:lpstr>Motivation</vt:lpstr>
      <vt:lpstr>Lepton Isolation</vt:lpstr>
      <vt:lpstr>PowerPoint Presentation</vt:lpstr>
      <vt:lpstr>ParT FCCee </vt:lpstr>
      <vt:lpstr>b-tagging</vt:lpstr>
      <vt:lpstr>WbWb Sample Comparison</vt:lpstr>
      <vt:lpstr>WbWb Sample Issue</vt:lpstr>
      <vt:lpstr>WbWb New Sample</vt:lpstr>
      <vt:lpstr>b-jet distribution after sample fix</vt:lpstr>
      <vt:lpstr>b vs c ROC Curves HH  nunuqq</vt:lpstr>
      <vt:lpstr>b vs c ROC Curves ZZ</vt:lpstr>
      <vt:lpstr>b vs c ROC Curves WbWb</vt:lpstr>
      <vt:lpstr>ParT Training plan</vt:lpstr>
      <vt:lpstr>Conclusion</vt:lpstr>
      <vt:lpstr>Acknowledgements </vt:lpstr>
      <vt:lpstr>Questions?</vt:lpstr>
      <vt:lpstr>Backup Slides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b-tagging efficiency study for FCCee</dc:title>
  <dc:creator>Gino Christian Daniels</dc:creator>
  <cp:lastModifiedBy>Gino C Daniels</cp:lastModifiedBy>
  <cp:revision>4</cp:revision>
  <dcterms:created xsi:type="dcterms:W3CDTF">2025-05-28T07:25:21Z</dcterms:created>
  <dcterms:modified xsi:type="dcterms:W3CDTF">2025-07-30T07:00:44Z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7606f69-b0ae-4874-be30-7d43a3c7be10_Enabled">
    <vt:lpwstr>true</vt:lpwstr>
  </property>
  <property fmtid="{D5CDD505-2E9C-101B-9397-08002B2CF9AE}" pid="3" name="MSIP_Label_f7606f69-b0ae-4874-be30-7d43a3c7be10_SetDate">
    <vt:lpwstr>2025-05-28T07:56:48Z</vt:lpwstr>
  </property>
  <property fmtid="{D5CDD505-2E9C-101B-9397-08002B2CF9AE}" pid="4" name="MSIP_Label_f7606f69-b0ae-4874-be30-7d43a3c7be10_Method">
    <vt:lpwstr>Privileged</vt:lpwstr>
  </property>
  <property fmtid="{D5CDD505-2E9C-101B-9397-08002B2CF9AE}" pid="5" name="MSIP_Label_f7606f69-b0ae-4874-be30-7d43a3c7be10_Name">
    <vt:lpwstr>defa4170-0d19-0005-0001-bc88714345d2</vt:lpwstr>
  </property>
  <property fmtid="{D5CDD505-2E9C-101B-9397-08002B2CF9AE}" pid="6" name="MSIP_Label_f7606f69-b0ae-4874-be30-7d43a3c7be10_SiteId">
    <vt:lpwstr>4130bd39-7c53-419c-b1e5-8758d6d63f21</vt:lpwstr>
  </property>
  <property fmtid="{D5CDD505-2E9C-101B-9397-08002B2CF9AE}" pid="7" name="MSIP_Label_f7606f69-b0ae-4874-be30-7d43a3c7be10_ActionId">
    <vt:lpwstr>a1dfdc5e-c6da-40c1-ac99-2817242809cf</vt:lpwstr>
  </property>
  <property fmtid="{D5CDD505-2E9C-101B-9397-08002B2CF9AE}" pid="8" name="MSIP_Label_f7606f69-b0ae-4874-be30-7d43a3c7be10_ContentBits">
    <vt:lpwstr>0</vt:lpwstr>
  </property>
</Properties>
</file>