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340" r:id="rId3"/>
    <p:sldId id="345" r:id="rId4"/>
    <p:sldId id="357" r:id="rId5"/>
    <p:sldId id="355" r:id="rId6"/>
    <p:sldId id="347" r:id="rId7"/>
    <p:sldId id="349" r:id="rId8"/>
    <p:sldId id="348" r:id="rId9"/>
    <p:sldId id="350" r:id="rId10"/>
    <p:sldId id="358" r:id="rId11"/>
    <p:sldId id="360" r:id="rId12"/>
    <p:sldId id="356" r:id="rId13"/>
    <p:sldId id="353" r:id="rId14"/>
    <p:sldId id="351" r:id="rId15"/>
    <p:sldId id="359" r:id="rId16"/>
    <p:sldId id="34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818"/>
    <a:srgbClr val="E7E8F0"/>
    <a:srgbClr val="E2EFDA"/>
    <a:srgbClr val="EAEAEA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222" autoAdjust="0"/>
  </p:normalViewPr>
  <p:slideViewPr>
    <p:cSldViewPr snapToObjects="1">
      <p:cViewPr varScale="1">
        <p:scale>
          <a:sx n="114" d="100"/>
          <a:sy n="114" d="100"/>
        </p:scale>
        <p:origin x="811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1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70308/" TargetMode="External"/><Relationship Id="rId2" Type="http://schemas.openxmlformats.org/officeDocument/2006/relationships/hyperlink" Target="https://edms.cern.ch/document/3314730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HL-LHC Signal Cabling</a:t>
            </a:r>
            <a:br>
              <a:rPr lang="en-US" sz="4000" dirty="0"/>
            </a:br>
            <a:r>
              <a:rPr lang="en-US" sz="4000" dirty="0"/>
              <a:t>Patch Panel Study</a:t>
            </a:r>
            <a:br>
              <a:rPr lang="en-US" sz="4000" dirty="0"/>
            </a:br>
            <a:r>
              <a:rPr lang="en-US" sz="4000" dirty="0"/>
              <a:t>Status #2</a:t>
            </a:r>
            <a:endParaRPr lang="en-GB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/>
              <a:t>D. Gameiro (EN-EL-CS), G. Girardot (EN-EL-CS)</a:t>
            </a:r>
          </a:p>
          <a:p>
            <a:pPr>
              <a:spcBef>
                <a:spcPts val="0"/>
              </a:spcBef>
            </a:pPr>
            <a:r>
              <a:rPr lang="en-US" sz="1400" dirty="0"/>
              <a:t>Thanks to R. Roche (EN-EL-DDO)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2025-07-18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EE1C64-B9A1-DD71-7A2C-09337C374880}"/>
              </a:ext>
            </a:extLst>
          </p:cNvPr>
          <p:cNvSpPr txBox="1"/>
          <p:nvPr/>
        </p:nvSpPr>
        <p:spPr>
          <a:xfrm>
            <a:off x="5591944" y="577897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3314730</a:t>
            </a:r>
            <a:endParaRPr lang="en-US" dirty="0">
              <a:solidFill>
                <a:schemeClr val="bg1"/>
              </a:solidFill>
              <a:latin typeface="Arial"/>
            </a:endParaRPr>
          </a:p>
          <a:p>
            <a:pPr algn="r"/>
            <a:r>
              <a:rPr lang="en-US" dirty="0">
                <a:solidFill>
                  <a:schemeClr val="bg1"/>
                </a:solidFill>
                <a:latin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 </a:t>
            </a:r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1570308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6D0532-CD09-C03B-F9EE-7525C9FF7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44845"/>
            <a:ext cx="11376024" cy="4608512"/>
          </a:xfrm>
        </p:spPr>
        <p:txBody>
          <a:bodyPr/>
          <a:lstStyle/>
          <a:p>
            <a:r>
              <a:rPr lang="en-GB" sz="1800" dirty="0"/>
              <a:t>2 prototypes with 16 connections (32 connectors) each: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sz="1400" dirty="0"/>
              <a:t>Rack assembled with Burndy + BNC.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sz="1400" dirty="0"/>
              <a:t>Rails assembled with Harting (standard &amp; high-EMC).</a:t>
            </a:r>
          </a:p>
          <a:p>
            <a:r>
              <a:rPr lang="en-GB" sz="1800" dirty="0"/>
              <a:t>Includes examples of all patch panel connections with the 2 installation topologies (rack + rails).</a:t>
            </a:r>
          </a:p>
          <a:p>
            <a:r>
              <a:rPr lang="en-GB" sz="1800" dirty="0"/>
              <a:t>Objective:</a:t>
            </a:r>
          </a:p>
          <a:p>
            <a:pPr lvl="1"/>
            <a:r>
              <a:rPr lang="en-GB" sz="1400" dirty="0"/>
              <a:t>Validate:</a:t>
            </a:r>
          </a:p>
          <a:p>
            <a:pPr lvl="2"/>
            <a:r>
              <a:rPr lang="en-GB" sz="1400" dirty="0"/>
              <a:t>Design choices.</a:t>
            </a:r>
          </a:p>
          <a:p>
            <a:pPr lvl="2"/>
            <a:r>
              <a:rPr lang="en-GB" sz="1400" dirty="0"/>
              <a:t>Connector parts and assemblies.</a:t>
            </a:r>
          </a:p>
          <a:p>
            <a:pPr lvl="1"/>
            <a:r>
              <a:rPr lang="en-GB" sz="1400" dirty="0"/>
              <a:t>Anticipate issues on:</a:t>
            </a:r>
          </a:p>
          <a:p>
            <a:pPr lvl="2"/>
            <a:r>
              <a:rPr lang="en-GB" sz="1400" dirty="0"/>
              <a:t>Connector installation.</a:t>
            </a:r>
          </a:p>
          <a:p>
            <a:pPr lvl="2"/>
            <a:r>
              <a:rPr lang="en-GB" sz="1400" dirty="0"/>
              <a:t>Patch panel production, assembly, installation, and operation.</a:t>
            </a:r>
          </a:p>
          <a:p>
            <a:pPr>
              <a:buClr>
                <a:srgbClr val="FF0000"/>
              </a:buClr>
              <a:buFont typeface="Arial" panose="020B0604020202020204" pitchFamily="34" charset="0"/>
              <a:buChar char="!"/>
            </a:pPr>
            <a:r>
              <a:rPr lang="en-GB" sz="1800" dirty="0"/>
              <a:t>Risk on connector procurement delay for Harting connectors.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E8BBA4-4EC6-FB15-60DD-DCBDC3596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4C2749-ECAF-DAF7-1D1B-AB86F6993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4EEBE9-7A58-721E-7123-8B744C4BA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277B113-CC6B-0684-DD88-E86DA99EB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Prototyping</a:t>
            </a:r>
          </a:p>
        </p:txBody>
      </p:sp>
    </p:spTree>
    <p:extLst>
      <p:ext uri="{BB962C8B-B14F-4D97-AF65-F5344CB8AC3E}">
        <p14:creationId xmlns:p14="http://schemas.microsoft.com/office/powerpoint/2010/main" val="2025381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8509A5-3E11-4C45-6F36-D24B4D6A4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59ABFB-A2B5-67A2-CFC5-4A29EE26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57DB7-23A0-B8A6-5271-68864B8AA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1002EE-AD9E-F644-A8D3-03C8325A4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18" y="2119520"/>
            <a:ext cx="5760000" cy="2618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6D8A39-FCD9-4E07-8E11-52CA04842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678" y="1233233"/>
            <a:ext cx="5760000" cy="439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50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03B8F7-B3DB-D2A8-974A-CB17A6F25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9E7E09-6BE2-2207-EA39-D0523527C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4CD18D-9E55-47D4-5C09-92F7B48D1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06B106A-6ADF-CF2C-E282-CB4DE9D48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Estimation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52D5F01-59B3-6AC1-8CBB-50D381D193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986585"/>
              </p:ext>
            </p:extLst>
          </p:nvPr>
        </p:nvGraphicFramePr>
        <p:xfrm>
          <a:off x="3457580" y="1844824"/>
          <a:ext cx="5276840" cy="29520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46606976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60961240"/>
                    </a:ext>
                  </a:extLst>
                </a:gridCol>
                <a:gridCol w="1136840">
                  <a:extLst>
                    <a:ext uri="{9D8B030D-6E8A-4147-A177-3AD203B41FA5}">
                      <a16:colId xmlns:a16="http://schemas.microsoft.com/office/drawing/2014/main" val="128901891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436515503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Cost Estimation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Material</a:t>
                      </a:r>
                    </a:p>
                    <a:p>
                      <a:pPr algn="ctr"/>
                      <a:r>
                        <a:rPr lang="en-GB" sz="1100" dirty="0"/>
                        <a:t>(CHF)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Manpower</a:t>
                      </a:r>
                    </a:p>
                    <a:p>
                      <a:pPr algn="ctr"/>
                      <a:r>
                        <a:rPr lang="en-GB" sz="1100" dirty="0"/>
                        <a:t>(€)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Total Cost* (CHF)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82931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100" dirty="0"/>
                        <a:t>Mechanical Works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12 168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11 931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23 344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75139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100" dirty="0"/>
                        <a:t>Connectors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94 594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314 709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389 382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94387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100" dirty="0"/>
                        <a:t>Cable tests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76 318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71 487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0092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100" dirty="0"/>
                        <a:t>Additional Cable Lengths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33 927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65 062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94 871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261589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100" dirty="0"/>
                        <a:t>Prototyping</a:t>
                      </a:r>
                      <a:r>
                        <a:rPr lang="en-GB" sz="1100" baseline="30000" dirty="0"/>
                        <a:t>(1)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4 687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6 850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11 103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0446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100" dirty="0"/>
                        <a:t>Pulling 1-shift vs. 2-shift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 – 85 057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– 79 673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923334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145 376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389 813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510 514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08172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AB0A299-5F5D-1E7F-EB71-5B9ADBE7D037}"/>
              </a:ext>
            </a:extLst>
          </p:cNvPr>
          <p:cNvSpPr txBox="1"/>
          <p:nvPr/>
        </p:nvSpPr>
        <p:spPr>
          <a:xfrm>
            <a:off x="9172361" y="5899036"/>
            <a:ext cx="261770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000" dirty="0"/>
              <a:t>*CHF/€ = 0.9367 (EDH rate as of 10/06/2025).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AEB9B4-4498-5B38-4F4F-9D91DAF25BCC}"/>
              </a:ext>
            </a:extLst>
          </p:cNvPr>
          <p:cNvSpPr txBox="1"/>
          <p:nvPr/>
        </p:nvSpPr>
        <p:spPr>
          <a:xfrm>
            <a:off x="9553875" y="5661248"/>
            <a:ext cx="223619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000" baseline="30000" dirty="0"/>
              <a:t>(1)</a:t>
            </a:r>
            <a:r>
              <a:rPr lang="en-GB" sz="1000" dirty="0"/>
              <a:t>Corresponding to 2% of the total cost.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A6ECB5-35C5-BC09-9270-EDFEF5E36276}"/>
              </a:ext>
            </a:extLst>
          </p:cNvPr>
          <p:cNvSpPr txBox="1"/>
          <p:nvPr/>
        </p:nvSpPr>
        <p:spPr>
          <a:xfrm>
            <a:off x="407989" y="5745147"/>
            <a:ext cx="51119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/>
              <a:t>N.B. With today’s prices, the cost of a future HL-LHC RIAC campaigns can be reduced by up to 2.2 MCHF, since the section of cables upstream of patch panels will not be irradiated. </a:t>
            </a:r>
          </a:p>
        </p:txBody>
      </p:sp>
    </p:spTree>
    <p:extLst>
      <p:ext uri="{BB962C8B-B14F-4D97-AF65-F5344CB8AC3E}">
        <p14:creationId xmlns:p14="http://schemas.microsoft.com/office/powerpoint/2010/main" val="450711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40987-C902-6BFB-3507-0D3D30AE0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EF970E-2E06-80FA-C54D-C61FE1B1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90399-E46B-B81A-DD3E-F1C941F14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225CB5-026F-0AF4-852C-6CF6C224B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C370E5A-7CAF-3863-22A8-5C3096EC2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00" y="1052736"/>
            <a:ext cx="11520000" cy="510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31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0BB613-321C-EC3C-01F1-F1A7CACD1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45253"/>
            <a:ext cx="11376024" cy="4608512"/>
          </a:xfrm>
        </p:spPr>
        <p:txBody>
          <a:bodyPr/>
          <a:lstStyle/>
          <a:p>
            <a:r>
              <a:rPr lang="en-GB" sz="1800" dirty="0"/>
              <a:t>Investigate Burndy-based chassis backshell solutions.</a:t>
            </a:r>
          </a:p>
          <a:p>
            <a:r>
              <a:rPr lang="en-GB" sz="1800" dirty="0"/>
              <a:t>Submit Draft of Technical Specification in EDH as “Draft For Discussion” for Groups and WP15.</a:t>
            </a:r>
          </a:p>
          <a:p>
            <a:r>
              <a:rPr lang="en-GB" sz="1800" dirty="0"/>
              <a:t>Prototyping:</a:t>
            </a:r>
          </a:p>
          <a:p>
            <a:pPr lvl="1"/>
            <a:r>
              <a:rPr lang="en-GB" sz="1400" dirty="0"/>
              <a:t>Finalize definition.</a:t>
            </a:r>
          </a:p>
          <a:p>
            <a:pPr lvl="1"/>
            <a:r>
              <a:rPr lang="en-GB" sz="1400" dirty="0"/>
              <a:t>Launch connector procurement order.</a:t>
            </a:r>
          </a:p>
          <a:p>
            <a:pPr lvl="1"/>
            <a:r>
              <a:rPr lang="en-GB" sz="1400" dirty="0"/>
              <a:t>Start construction.</a:t>
            </a:r>
          </a:p>
          <a:p>
            <a:r>
              <a:rPr lang="en-GB" sz="1800" dirty="0"/>
              <a:t>Launch connector procurement order once:</a:t>
            </a:r>
          </a:p>
          <a:p>
            <a:pPr lvl="1"/>
            <a:r>
              <a:rPr lang="en-GB" sz="1400" dirty="0"/>
              <a:t>Draft of Technical Specification is validated.</a:t>
            </a:r>
          </a:p>
          <a:p>
            <a:pPr lvl="1"/>
            <a:r>
              <a:rPr lang="en-GB" sz="1400" dirty="0"/>
              <a:t>Prototypes construction is finalized.</a:t>
            </a:r>
          </a:p>
          <a:p>
            <a:r>
              <a:rPr lang="en-GB" sz="1800" dirty="0"/>
              <a:t>Finalize integration.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1AD323-51D5-EB8E-8645-643222DD3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749D8-9C11-AF88-B415-70865566C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07BBF-3A91-5346-E63D-2D7BE7D6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1100E5-3E4E-18F9-6BD3-CBA9235C0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Actions</a:t>
            </a:r>
          </a:p>
        </p:txBody>
      </p:sp>
    </p:spTree>
    <p:extLst>
      <p:ext uri="{BB962C8B-B14F-4D97-AF65-F5344CB8AC3E}">
        <p14:creationId xmlns:p14="http://schemas.microsoft.com/office/powerpoint/2010/main" val="85466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CF537B-F582-3A5A-0F49-8F007B8A7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11376024" cy="4608512"/>
          </a:xfrm>
        </p:spPr>
        <p:txBody>
          <a:bodyPr/>
          <a:lstStyle/>
          <a:p>
            <a:pPr>
              <a:buClr>
                <a:srgbClr val="FF0000"/>
              </a:buClr>
              <a:buFont typeface="Arial" panose="020B0604020202020204" pitchFamily="34" charset="0"/>
              <a:buChar char="!"/>
            </a:pPr>
            <a:r>
              <a:rPr lang="en-GB" sz="1800" dirty="0"/>
              <a:t>DICs for cabling campaigns in September are still not mature enough for Technical File finalization:</a:t>
            </a:r>
          </a:p>
          <a:p>
            <a:pPr lvl="1"/>
            <a:r>
              <a:rPr lang="en-GB" sz="1400" dirty="0"/>
              <a:t>Functional Positions.</a:t>
            </a:r>
          </a:p>
          <a:p>
            <a:pPr lvl="1"/>
            <a:r>
              <a:rPr lang="en-GB" sz="1400" dirty="0"/>
              <a:t>Cable types.</a:t>
            </a:r>
          </a:p>
          <a:p>
            <a:pPr lvl="1"/>
            <a:r>
              <a:rPr lang="en-GB" sz="1400" dirty="0"/>
              <a:t>Connectors + conventions.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6923E7-41D5-019D-EE1B-6CA712035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31075F-929B-A5EB-980D-8C5175FCA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B699A0-7A78-6CA0-2B3E-26D9D09A5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BD6F8F-2F7A-52B6-D909-59DEA3789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AoB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B3DC484-198B-621A-0741-1DBD0C50E9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487567"/>
              </p:ext>
            </p:extLst>
          </p:nvPr>
        </p:nvGraphicFramePr>
        <p:xfrm>
          <a:off x="4799856" y="1906686"/>
          <a:ext cx="6391667" cy="423839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760025">
                  <a:extLst>
                    <a:ext uri="{9D8B030D-6E8A-4147-A177-3AD203B41FA5}">
                      <a16:colId xmlns:a16="http://schemas.microsoft.com/office/drawing/2014/main" val="2466069769"/>
                    </a:ext>
                  </a:extLst>
                </a:gridCol>
                <a:gridCol w="1056015">
                  <a:extLst>
                    <a:ext uri="{9D8B030D-6E8A-4147-A177-3AD203B41FA5}">
                      <a16:colId xmlns:a16="http://schemas.microsoft.com/office/drawing/2014/main" val="460961240"/>
                    </a:ext>
                  </a:extLst>
                </a:gridCol>
                <a:gridCol w="1111593">
                  <a:extLst>
                    <a:ext uri="{9D8B030D-6E8A-4147-A177-3AD203B41FA5}">
                      <a16:colId xmlns:a16="http://schemas.microsoft.com/office/drawing/2014/main" val="1289018915"/>
                    </a:ext>
                  </a:extLst>
                </a:gridCol>
                <a:gridCol w="1232017">
                  <a:extLst>
                    <a:ext uri="{9D8B030D-6E8A-4147-A177-3AD203B41FA5}">
                      <a16:colId xmlns:a16="http://schemas.microsoft.com/office/drawing/2014/main" val="436515503"/>
                    </a:ext>
                  </a:extLst>
                </a:gridCol>
                <a:gridCol w="1232017">
                  <a:extLst>
                    <a:ext uri="{9D8B030D-6E8A-4147-A177-3AD203B41FA5}">
                      <a16:colId xmlns:a16="http://schemas.microsoft.com/office/drawing/2014/main" val="753130054"/>
                    </a:ext>
                  </a:extLst>
                </a:gridCol>
              </a:tblGrid>
              <a:tr h="70590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Group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Wrong / outdated Functional Positions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Undefined / non-standard Cable Types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Undefined / non-standard Connectors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Undefined Connecting Conventions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829311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BE-CO RESET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751395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SY-BI BPW TRIGGERS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943878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SY-BI IT BPM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009274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SY-EPC ETHERNET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2615895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SY-EPC INTERLOCK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04469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SY-RF RF POWER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9233342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SY-RF-CS RF CONTROL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266954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SY-RF-FB RF CC FC IPR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912902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TE-CRG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2706691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TE-MPE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7312048"/>
                  </a:ext>
                </a:extLst>
              </a:tr>
              <a:tr h="291439">
                <a:tc>
                  <a:txBody>
                    <a:bodyPr/>
                    <a:lstStyle/>
                    <a:p>
                      <a:r>
                        <a:rPr lang="en-GB" sz="1100" dirty="0"/>
                        <a:t>TE-VSC BV+IV UR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64115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1716471-22E9-20D6-8919-7B92F80E5816}"/>
              </a:ext>
            </a:extLst>
          </p:cNvPr>
          <p:cNvSpPr txBox="1"/>
          <p:nvPr/>
        </p:nvSpPr>
        <p:spPr>
          <a:xfrm>
            <a:off x="551384" y="3748882"/>
            <a:ext cx="39598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 dirty="0">
                <a:solidFill>
                  <a:srgbClr val="181818"/>
                </a:solidFill>
              </a:rPr>
              <a:t>We risk considerable delay if DICs are not corrected by the </a:t>
            </a:r>
            <a:r>
              <a:rPr lang="en-GB" b="1" u="sng" dirty="0">
                <a:solidFill>
                  <a:srgbClr val="181818"/>
                </a:solidFill>
              </a:rPr>
              <a:t>end of July</a:t>
            </a:r>
            <a:r>
              <a:rPr lang="en-GB" b="1" dirty="0">
                <a:solidFill>
                  <a:srgbClr val="181818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5602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410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BFCDC-88A6-0F41-E575-1C2EC3B0E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44845"/>
            <a:ext cx="11376024" cy="4608512"/>
          </a:xfrm>
        </p:spPr>
        <p:txBody>
          <a:bodyPr/>
          <a:lstStyle/>
          <a:p>
            <a:pPr algn="just"/>
            <a:r>
              <a:rPr lang="en-GB" sz="1800" dirty="0"/>
              <a:t>Patch-Suitable Cables &amp; Patching Solutions</a:t>
            </a:r>
          </a:p>
          <a:p>
            <a:pPr algn="just"/>
            <a:r>
              <a:rPr lang="en-GB" sz="1800" dirty="0"/>
              <a:t>BE-GM Cabling Topology – US vs. UR</a:t>
            </a:r>
          </a:p>
          <a:p>
            <a:pPr algn="just"/>
            <a:r>
              <a:rPr lang="en-GB" sz="1800" dirty="0"/>
              <a:t>EMC Forum Feedback</a:t>
            </a:r>
            <a:endParaRPr lang="en-CH" sz="1800" dirty="0"/>
          </a:p>
          <a:p>
            <a:pPr algn="just"/>
            <a:r>
              <a:rPr lang="en-GB" sz="1800" dirty="0"/>
              <a:t>Design &amp; Integration</a:t>
            </a:r>
          </a:p>
          <a:p>
            <a:pPr algn="just"/>
            <a:r>
              <a:rPr lang="en-GB" sz="1800" dirty="0"/>
              <a:t>Prototyping</a:t>
            </a:r>
          </a:p>
          <a:p>
            <a:pPr algn="just"/>
            <a:r>
              <a:rPr lang="en-GB" sz="1800" dirty="0"/>
              <a:t>Cost Estimation</a:t>
            </a:r>
          </a:p>
          <a:p>
            <a:pPr algn="just"/>
            <a:r>
              <a:rPr lang="en-GB" sz="1800" dirty="0"/>
              <a:t>Schedule</a:t>
            </a:r>
          </a:p>
          <a:p>
            <a:pPr algn="just"/>
            <a:r>
              <a:rPr lang="en-GB" sz="1800" dirty="0"/>
              <a:t>Next Actions</a:t>
            </a:r>
          </a:p>
          <a:p>
            <a:pPr algn="just"/>
            <a:r>
              <a:rPr lang="en-GB" sz="1800" dirty="0" err="1"/>
              <a:t>AoB</a:t>
            </a:r>
            <a:endParaRPr lang="en-GB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9F49FB-A1ED-895F-D108-BB0D8BCE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CB886-6B63-DAB4-5B68-A5A2ABC2A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57117-2B01-776D-E45C-59D633061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B9EC6B9-98B0-3E30-57BA-BC5988FA7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42473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39D905B-AF52-8BD1-014F-813B0F0AA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411884"/>
              </p:ext>
            </p:extLst>
          </p:nvPr>
        </p:nvGraphicFramePr>
        <p:xfrm>
          <a:off x="627180" y="1167841"/>
          <a:ext cx="6382917" cy="4937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99614">
                  <a:extLst>
                    <a:ext uri="{9D8B030D-6E8A-4147-A177-3AD203B41FA5}">
                      <a16:colId xmlns:a16="http://schemas.microsoft.com/office/drawing/2014/main" val="2466069769"/>
                    </a:ext>
                  </a:extLst>
                </a:gridCol>
                <a:gridCol w="1008335">
                  <a:extLst>
                    <a:ext uri="{9D8B030D-6E8A-4147-A177-3AD203B41FA5}">
                      <a16:colId xmlns:a16="http://schemas.microsoft.com/office/drawing/2014/main" val="460961240"/>
                    </a:ext>
                  </a:extLst>
                </a:gridCol>
                <a:gridCol w="1367929">
                  <a:extLst>
                    <a:ext uri="{9D8B030D-6E8A-4147-A177-3AD203B41FA5}">
                      <a16:colId xmlns:a16="http://schemas.microsoft.com/office/drawing/2014/main" val="1289018915"/>
                    </a:ext>
                  </a:extLst>
                </a:gridCol>
                <a:gridCol w="2907039">
                  <a:extLst>
                    <a:ext uri="{9D8B030D-6E8A-4147-A177-3AD203B41FA5}">
                      <a16:colId xmlns:a16="http://schemas.microsoft.com/office/drawing/2014/main" val="436515503"/>
                    </a:ext>
                  </a:extLst>
                </a:gridCol>
              </a:tblGrid>
              <a:tr h="28344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Group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Total No. of Cables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No. of</a:t>
                      </a:r>
                    </a:p>
                    <a:p>
                      <a:pPr algn="ctr"/>
                      <a:r>
                        <a:rPr lang="en-GB" sz="1100" dirty="0"/>
                        <a:t>Patchable Cables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Proposed Patching Solution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829311"/>
                  </a:ext>
                </a:extLst>
              </a:tr>
              <a:tr h="283446">
                <a:tc>
                  <a:txBody>
                    <a:bodyPr/>
                    <a:lstStyle/>
                    <a:p>
                      <a:r>
                        <a:rPr lang="en-GB" sz="1100" dirty="0"/>
                        <a:t>BE-CEM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</a:t>
                      </a:r>
                    </a:p>
                    <a:p>
                      <a:pPr algn="ctr"/>
                      <a:r>
                        <a:rPr lang="en-GB" sz="1100" dirty="0"/>
                        <a:t>(0.1%)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FIP box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7350640"/>
                  </a:ext>
                </a:extLst>
              </a:tr>
              <a:tr h="283446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chemeClr val="accent3"/>
                          </a:solidFill>
                        </a:rPr>
                        <a:t>BE-GM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accent3"/>
                          </a:solidFill>
                        </a:rPr>
                        <a:t>648</a:t>
                      </a:r>
                    </a:p>
                    <a:p>
                      <a:pPr algn="ctr"/>
                      <a:r>
                        <a:rPr lang="en-GB" sz="1100" dirty="0">
                          <a:solidFill>
                            <a:schemeClr val="accent3"/>
                          </a:solidFill>
                        </a:rPr>
                        <a:t>(17.7%)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chemeClr val="accent3"/>
                          </a:solidFill>
                        </a:rPr>
                        <a:t>442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chemeClr val="accent3"/>
                          </a:solidFill>
                        </a:rPr>
                        <a:t>Burndy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871485"/>
                  </a:ext>
                </a:extLst>
              </a:tr>
              <a:tr h="283446">
                <a:tc>
                  <a:txBody>
                    <a:bodyPr/>
                    <a:lstStyle/>
                    <a:p>
                      <a:r>
                        <a:rPr lang="en-GB" sz="1100" dirty="0"/>
                        <a:t>EN-AA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8</a:t>
                      </a:r>
                    </a:p>
                    <a:p>
                      <a:pPr algn="ctr"/>
                      <a:r>
                        <a:rPr lang="en-GB" sz="1100" dirty="0"/>
                        <a:t>(0.2%)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–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943878"/>
                  </a:ext>
                </a:extLst>
              </a:tr>
              <a:tr h="283446">
                <a:tc>
                  <a:txBody>
                    <a:bodyPr/>
                    <a:lstStyle/>
                    <a:p>
                      <a:r>
                        <a:rPr lang="en-GB" sz="1100" dirty="0"/>
                        <a:t>EP-CMT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28</a:t>
                      </a:r>
                    </a:p>
                    <a:p>
                      <a:pPr algn="ctr"/>
                      <a:r>
                        <a:rPr lang="en-GB" sz="1100" dirty="0"/>
                        <a:t>(0.8%)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Burndy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009274"/>
                  </a:ext>
                </a:extLst>
              </a:tr>
              <a:tr h="283446">
                <a:tc>
                  <a:txBody>
                    <a:bodyPr/>
                    <a:lstStyle/>
                    <a:p>
                      <a:r>
                        <a:rPr lang="en-GB" sz="1100" dirty="0"/>
                        <a:t>SY-BI / SY-RF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552</a:t>
                      </a:r>
                    </a:p>
                    <a:p>
                      <a:pPr algn="ctr"/>
                      <a:r>
                        <a:rPr lang="en-GB" sz="1100" dirty="0"/>
                        <a:t>(15.1%)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0</a:t>
                      </a:r>
                      <a:r>
                        <a:rPr lang="en-GB" sz="1100" baseline="30000" dirty="0"/>
                        <a:t>(1)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2615895"/>
                  </a:ext>
                </a:extLst>
              </a:tr>
              <a:tr h="506153">
                <a:tc>
                  <a:txBody>
                    <a:bodyPr/>
                    <a:lstStyle/>
                    <a:p>
                      <a:r>
                        <a:rPr lang="en-GB" sz="1100" dirty="0"/>
                        <a:t>TE-CRG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908</a:t>
                      </a:r>
                    </a:p>
                    <a:p>
                      <a:pPr algn="ctr"/>
                      <a:r>
                        <a:rPr lang="en-GB" sz="1100" dirty="0"/>
                        <a:t>(24.8%)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Burndy (228)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Standard &amp; high-EMC Harting(144)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BNC-50 (16)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858054"/>
                  </a:ext>
                </a:extLst>
              </a:tr>
              <a:tr h="394799">
                <a:tc>
                  <a:txBody>
                    <a:bodyPr/>
                    <a:lstStyle/>
                    <a:p>
                      <a:r>
                        <a:rPr lang="en-GB" sz="1100" dirty="0"/>
                        <a:t>TE-MPE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444</a:t>
                      </a:r>
                    </a:p>
                    <a:p>
                      <a:pPr algn="ctr"/>
                      <a:r>
                        <a:rPr lang="en-GB" sz="1100" dirty="0"/>
                        <a:t>(12.1%)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278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Resin junction (38)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100" strike="sngStrike" dirty="0">
                          <a:solidFill>
                            <a:schemeClr val="accent3"/>
                          </a:solidFill>
                        </a:rPr>
                        <a:t>PCB based OR</a:t>
                      </a:r>
                      <a:r>
                        <a:rPr lang="en-GB" sz="1100" strike="noStrike" dirty="0">
                          <a:solidFill>
                            <a:schemeClr val="accent3"/>
                          </a:solidFill>
                        </a:rPr>
                        <a:t> </a:t>
                      </a:r>
                      <a:r>
                        <a:rPr lang="en-GB" sz="1100" b="1" strike="noStrike" dirty="0">
                          <a:solidFill>
                            <a:srgbClr val="00B050"/>
                          </a:solidFill>
                        </a:rPr>
                        <a:t>high-EMC </a:t>
                      </a:r>
                      <a:r>
                        <a:rPr lang="en-GB" sz="1100" b="1" dirty="0">
                          <a:solidFill>
                            <a:srgbClr val="00B050"/>
                          </a:solidFill>
                        </a:rPr>
                        <a:t>Harting (240)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332274"/>
                  </a:ext>
                </a:extLst>
              </a:tr>
              <a:tr h="617506">
                <a:tc>
                  <a:txBody>
                    <a:bodyPr/>
                    <a:lstStyle/>
                    <a:p>
                      <a:r>
                        <a:rPr lang="en-GB" sz="1100" dirty="0"/>
                        <a:t>TE-VSC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1070</a:t>
                      </a:r>
                    </a:p>
                    <a:p>
                      <a:pPr algn="ctr"/>
                      <a:r>
                        <a:rPr lang="en-GB" sz="1100" dirty="0"/>
                        <a:t>(29.2%)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1062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Burndy (540)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Harting (4)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BNC-50 (4)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FIP box (8)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/>
                        <a:t>Special crates (506)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400990"/>
                  </a:ext>
                </a:extLst>
              </a:tr>
              <a:tr h="28344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3662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2186</a:t>
                      </a:r>
                    </a:p>
                    <a:p>
                      <a:pPr algn="ctr"/>
                      <a:r>
                        <a:rPr lang="en-GB" sz="1100" dirty="0"/>
                        <a:t>(59.7%)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081723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93023-9807-EC96-0558-AC431CD98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813ED-F525-7D72-DB8A-BF683CDB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020A6-BBDA-CDA3-C7ED-EEEBD5B1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E93EDDE9-F586-ED86-C275-FC6418D9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Patch-</a:t>
            </a:r>
            <a:r>
              <a:rPr lang="en-CH" dirty="0"/>
              <a:t>S</a:t>
            </a:r>
            <a:r>
              <a:rPr lang="en-GB" dirty="0" err="1"/>
              <a:t>uitable</a:t>
            </a:r>
            <a:r>
              <a:rPr lang="en-GB" dirty="0"/>
              <a:t> </a:t>
            </a:r>
            <a:r>
              <a:rPr lang="en-CH" dirty="0"/>
              <a:t>C</a:t>
            </a:r>
            <a:r>
              <a:rPr lang="en-GB" dirty="0" err="1"/>
              <a:t>ables</a:t>
            </a:r>
            <a:r>
              <a:rPr lang="en-GB" dirty="0"/>
              <a:t> &amp; Patching Solutions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25DA89-7B7F-51C7-7563-8F29D792AEAA}"/>
              </a:ext>
            </a:extLst>
          </p:cNvPr>
          <p:cNvSpPr txBox="1"/>
          <p:nvPr/>
        </p:nvSpPr>
        <p:spPr>
          <a:xfrm>
            <a:off x="9345968" y="6063778"/>
            <a:ext cx="244778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000" baseline="30000" dirty="0"/>
              <a:t>(1)</a:t>
            </a:r>
            <a:r>
              <a:rPr lang="en-GB" sz="1000" dirty="0"/>
              <a:t>Cables disregarded for technical reasons.</a:t>
            </a: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AF83CC6B-B4C1-BDA7-ACFE-85D7D13AAA5B}"/>
              </a:ext>
            </a:extLst>
          </p:cNvPr>
          <p:cNvSpPr txBox="1">
            <a:spLocks/>
          </p:cNvSpPr>
          <p:nvPr/>
        </p:nvSpPr>
        <p:spPr>
          <a:xfrm>
            <a:off x="7240394" y="1439335"/>
            <a:ext cx="4543618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Discussions with WP07 lead to the pre-validation of the use of high-EMC Harting connectors for all cables.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Supplied and installed by EN-EL-CS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All proposed patching solutions are now pre-validated by all impacted Groups.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Connector assembly and cable test procedures will be proposed and subject to validation.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Thank you all for the discussions!</a:t>
            </a:r>
          </a:p>
        </p:txBody>
      </p:sp>
    </p:spTree>
    <p:extLst>
      <p:ext uri="{BB962C8B-B14F-4D97-AF65-F5344CB8AC3E}">
        <p14:creationId xmlns:p14="http://schemas.microsoft.com/office/powerpoint/2010/main" val="3196618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123230-8340-F43D-1B33-7D20E2246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439335"/>
            <a:ext cx="11376024" cy="4608512"/>
          </a:xfrm>
        </p:spPr>
        <p:txBody>
          <a:bodyPr/>
          <a:lstStyle/>
          <a:p>
            <a:r>
              <a:rPr lang="en-GB" sz="1800" dirty="0"/>
              <a:t>BE-GM has racks in both US15/USC55 and UR15/UR55.</a:t>
            </a:r>
          </a:p>
          <a:p>
            <a:r>
              <a:rPr lang="en-GB" sz="1800" dirty="0"/>
              <a:t>Recent modification on the cabling topology highly impacts the:</a:t>
            </a:r>
          </a:p>
          <a:p>
            <a:pPr lvl="1"/>
            <a:r>
              <a:rPr lang="en-GB" sz="1400" dirty="0"/>
              <a:t>Patch panel study and consequent LS3 schedule gains.</a:t>
            </a:r>
          </a:p>
          <a:p>
            <a:pPr lvl="1"/>
            <a:r>
              <a:rPr lang="en-GB" sz="1400" dirty="0"/>
              <a:t>Cable tray integration.</a:t>
            </a:r>
          </a:p>
          <a:p>
            <a:r>
              <a:rPr lang="en-GB" sz="1800" dirty="0"/>
              <a:t>Meeting between EN-EL and BE-GM clarified the situation.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800" dirty="0"/>
              <a:t>BE-GM updated the DIC taking into account the mentioned impact.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800" dirty="0"/>
              <a:t>Cables will be centralized in UR15/UR55 whenever possible.</a:t>
            </a:r>
          </a:p>
          <a:p>
            <a:pPr>
              <a:buClr>
                <a:schemeClr val="accent3"/>
              </a:buClr>
              <a:buFont typeface="Arial" panose="020B0604020202020204" pitchFamily="34" charset="0"/>
              <a:buChar char="?"/>
            </a:pPr>
            <a:r>
              <a:rPr lang="en-GB" sz="1800" dirty="0"/>
              <a:t>In point 5, PPS2 takes rack space and 44 cables connecting to the LSS are left in UL557 racks.</a:t>
            </a:r>
          </a:p>
          <a:p>
            <a:pPr marL="0" indent="0" algn="ctr">
              <a:buNone/>
            </a:pPr>
            <a:r>
              <a:rPr lang="en-GB" sz="2000" dirty="0"/>
              <a:t>Opportunity to </a:t>
            </a:r>
            <a:r>
              <a:rPr lang="en-GB" sz="2000" u="sng" dirty="0"/>
              <a:t>add 2 racks in UR55 (1 per ½)</a:t>
            </a:r>
            <a:r>
              <a:rPr lang="en-GB" sz="2000" dirty="0"/>
              <a:t> for PPS2*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000" dirty="0"/>
              <a:t>and increase even further LS3 schedule optimization!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7A3BE3-30B0-45D8-C312-975A0D217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E98DA5-2D7A-9FEA-F92E-A1D665E4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9600B0-1EF0-508F-A8BB-7D8B6F71C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8D407C0-CD50-E648-D71A-6571304CE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BE-GM Cabling Topology – US vs. UR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F9B4FF-0264-8479-ADC7-296C821351F8}"/>
              </a:ext>
            </a:extLst>
          </p:cNvPr>
          <p:cNvSpPr txBox="1"/>
          <p:nvPr/>
        </p:nvSpPr>
        <p:spPr>
          <a:xfrm>
            <a:off x="9916592" y="6047847"/>
            <a:ext cx="187220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dirty="0"/>
              <a:t>*and future LS4 BBLR project</a:t>
            </a:r>
          </a:p>
        </p:txBody>
      </p:sp>
    </p:spTree>
    <p:extLst>
      <p:ext uri="{BB962C8B-B14F-4D97-AF65-F5344CB8AC3E}">
        <p14:creationId xmlns:p14="http://schemas.microsoft.com/office/powerpoint/2010/main" val="3514915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02C0F8-0775-2C0A-F6BD-8AE18E90F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11376024" cy="4608512"/>
          </a:xfrm>
        </p:spPr>
        <p:txBody>
          <a:bodyPr/>
          <a:lstStyle/>
          <a:p>
            <a:r>
              <a:rPr lang="en-GB" sz="1800" dirty="0"/>
              <a:t>Meeting with Daniel Valuch on 27/06.</a:t>
            </a:r>
          </a:p>
          <a:p>
            <a:r>
              <a:rPr lang="en-GB" sz="1800" dirty="0"/>
              <a:t>Harting-based solution pre-validated as EMC conform.</a:t>
            </a:r>
          </a:p>
          <a:p>
            <a:r>
              <a:rPr lang="en-GB" sz="1800" dirty="0"/>
              <a:t>Burndy-based chassis solution identified as non-EMC conform.</a:t>
            </a:r>
          </a:p>
          <a:p>
            <a:pPr lvl="1"/>
            <a:r>
              <a:rPr lang="en-GB" sz="1400" dirty="0"/>
              <a:t>Feasibility of the introduction of a backshell termination to be evaluated.</a:t>
            </a:r>
          </a:p>
          <a:p>
            <a:r>
              <a:rPr lang="en-GB" sz="1800" dirty="0"/>
              <a:t>Patch panel material selection discussed:</a:t>
            </a:r>
          </a:p>
          <a:p>
            <a:pPr lvl="1"/>
            <a:r>
              <a:rPr lang="en-GB" sz="1400" dirty="0"/>
              <a:t>Grounded conductive plates identified as the go-to approach according to EMC standards.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1400" dirty="0"/>
              <a:t>However, there is the </a:t>
            </a:r>
            <a:r>
              <a:rPr lang="en-GB" sz="1400" u="sng" dirty="0"/>
              <a:t>risk of ground loops</a:t>
            </a:r>
            <a:r>
              <a:rPr lang="en-GB" sz="1400" dirty="0"/>
              <a:t> if the grounding system is poorly bonded or if the cable screen is then connected to multiple grounding references.</a:t>
            </a:r>
          </a:p>
          <a:p>
            <a:pPr lvl="1"/>
            <a:r>
              <a:rPr lang="en-GB" sz="1400" dirty="0"/>
              <a:t>Non-conductive (insulator) plates identified as the best approach for a seamless patching ensuring EMC.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1400" dirty="0"/>
              <a:t>Require more study on material selection for mechanical robustness and durability.</a:t>
            </a:r>
          </a:p>
          <a:p>
            <a:r>
              <a:rPr lang="en-GB" sz="1800" dirty="0"/>
              <a:t>Open possibility of testing prototypes at the EMC lab.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7D3780-8D1D-3DFB-FC73-C8DD8E2BB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61B69F-4996-9E45-A371-30D452939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2ED9B-E323-B984-2945-76901FC3C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16CE642-97A2-0CC7-B889-E2C89AEE9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EMC Forum Feedback</a:t>
            </a:r>
          </a:p>
        </p:txBody>
      </p:sp>
      <p:pic>
        <p:nvPicPr>
          <p:cNvPr id="8" name="Picture 7" descr="A group of colorful wires&#10;&#10;AI-generated content may be incorrect.">
            <a:extLst>
              <a:ext uri="{FF2B5EF4-FFF2-40B4-BE49-F238E27FC236}">
                <a16:creationId xmlns:a16="http://schemas.microsoft.com/office/drawing/2014/main" id="{85E2B1A4-CA35-8020-5E60-71DD0531BE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647" t="15409" r="20797" b="53269"/>
          <a:stretch>
            <a:fillRect/>
          </a:stretch>
        </p:blipFill>
        <p:spPr>
          <a:xfrm>
            <a:off x="8832304" y="476672"/>
            <a:ext cx="2520000" cy="2719127"/>
          </a:xfrm>
          <a:prstGeom prst="rect">
            <a:avLst/>
          </a:prstGeom>
        </p:spPr>
      </p:pic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F9277AF4-601B-2039-47CD-9B70A64EB824}"/>
              </a:ext>
            </a:extLst>
          </p:cNvPr>
          <p:cNvSpPr/>
          <p:nvPr/>
        </p:nvSpPr>
        <p:spPr>
          <a:xfrm>
            <a:off x="9931483" y="1489959"/>
            <a:ext cx="1800000" cy="1800000"/>
          </a:xfrm>
          <a:prstGeom prst="mathMultiply">
            <a:avLst>
              <a:gd name="adj1" fmla="val 42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93544748-CAFC-9816-C44E-00F60BB62978}"/>
              </a:ext>
            </a:extLst>
          </p:cNvPr>
          <p:cNvSpPr/>
          <p:nvPr/>
        </p:nvSpPr>
        <p:spPr>
          <a:xfrm>
            <a:off x="8995718" y="1103334"/>
            <a:ext cx="504056" cy="1245546"/>
          </a:xfrm>
          <a:prstGeom prst="curved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723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93989B-644E-27AC-5F10-1F323BDAE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666000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Study on-going for worst-case UA – UA53 (242 cables).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Volume available for 2 standard LHC 45U 19” racks: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1 rack exclusively for TE-VSC with total allocation of 45U:</a:t>
            </a:r>
          </a:p>
          <a:p>
            <a:pPr marL="990900" lvl="2" indent="-342900"/>
            <a:r>
              <a:rPr lang="en-GB" sz="1400" dirty="0"/>
              <a:t>Patch panel – 15U </a:t>
            </a:r>
            <a:r>
              <a:rPr lang="en-GB" sz="900" dirty="0"/>
              <a:t>(can be moved to other rack if requirement for max. rack allocation &lt;45U)</a:t>
            </a:r>
            <a:endParaRPr lang="en-GB" sz="1200" dirty="0"/>
          </a:p>
          <a:p>
            <a:pPr marL="990900" lvl="2" indent="-342900"/>
            <a:r>
              <a:rPr lang="en-GB" sz="1400" dirty="0"/>
              <a:t>Special crates 19” – 30U.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1 rack for patch panels with total allocation of 17U:</a:t>
            </a:r>
          </a:p>
          <a:p>
            <a:pPr marL="990900" lvl="2" indent="-342900"/>
            <a:r>
              <a:rPr lang="en-GB" sz="1400" dirty="0"/>
              <a:t>BE-GM + EP-CMT –  8U.</a:t>
            </a:r>
          </a:p>
          <a:p>
            <a:pPr marL="990900" lvl="2" indent="-342900"/>
            <a:r>
              <a:rPr lang="en-GB" sz="1400" dirty="0"/>
              <a:t>TE-CRG – 9U.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Patch panels: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with standard 19” width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installed in the centre support frame parallelly to rack doors plane.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FIP boxes &amp; resin-junctions attached to wall / cable tray.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E98AE9-1F92-72E1-DBA9-40B1B1910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&amp; Integration – UAs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B4F20-D44E-E611-7C29-470337D7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833A2-BA26-C88B-0D39-556437D35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6571F-77D6-FD80-8AA1-A91A811BB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9F378F51-DC80-24C3-43DC-5E63C45599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499" t="2644" r="1203" b="2697"/>
          <a:stretch/>
        </p:blipFill>
        <p:spPr>
          <a:xfrm>
            <a:off x="7226656" y="461971"/>
            <a:ext cx="4392488" cy="269192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6A6C56D7-024F-A6DB-EA38-74529A0F6057}"/>
              </a:ext>
            </a:extLst>
          </p:cNvPr>
          <p:cNvSpPr/>
          <p:nvPr/>
        </p:nvSpPr>
        <p:spPr>
          <a:xfrm>
            <a:off x="7102130" y="900298"/>
            <a:ext cx="531406" cy="70375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urple and green handrails&#10;&#10;AI-generated content may be incorrect.">
            <a:extLst>
              <a:ext uri="{FF2B5EF4-FFF2-40B4-BE49-F238E27FC236}">
                <a16:creationId xmlns:a16="http://schemas.microsoft.com/office/drawing/2014/main" id="{87339927-3835-D94A-3E8B-277FE8A7ED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654" r="23571"/>
          <a:stretch/>
        </p:blipFill>
        <p:spPr>
          <a:xfrm>
            <a:off x="8427014" y="3719101"/>
            <a:ext cx="2858785" cy="2414991"/>
          </a:xfrm>
          <a:prstGeom prst="rect">
            <a:avLst/>
          </a:prstGeom>
        </p:spPr>
      </p:pic>
      <p:pic>
        <p:nvPicPr>
          <p:cNvPr id="12" name="Picture 11" descr="A colorful stairs and a purple and green railing&#10;&#10;AI-generated content may be incorrect.">
            <a:extLst>
              <a:ext uri="{FF2B5EF4-FFF2-40B4-BE49-F238E27FC236}">
                <a16:creationId xmlns:a16="http://schemas.microsoft.com/office/drawing/2014/main" id="{9E210DE8-E977-D41C-15D1-3EC6EDB98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3670" y="1782268"/>
            <a:ext cx="3525474" cy="18099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9D30DA-B0B4-6377-DF1B-1D86F4094B06}"/>
              </a:ext>
            </a:extLst>
          </p:cNvPr>
          <p:cNvSpPr txBox="1"/>
          <p:nvPr/>
        </p:nvSpPr>
        <p:spPr>
          <a:xfrm>
            <a:off x="407988" y="6120611"/>
            <a:ext cx="285878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/>
              <a:t>System impacted: EC (“normal” signal cables).</a:t>
            </a:r>
          </a:p>
        </p:txBody>
      </p:sp>
    </p:spTree>
    <p:extLst>
      <p:ext uri="{BB962C8B-B14F-4D97-AF65-F5344CB8AC3E}">
        <p14:creationId xmlns:p14="http://schemas.microsoft.com/office/powerpoint/2010/main" val="1477982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6A085D-A702-19E0-B818-30B72B0CC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F56429-E60F-3D7B-5301-A923557A3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A06122-D1DD-5FA4-03BC-6767F63C8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D18BDF-B4FD-7C84-5227-2DD106962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390" y="260648"/>
            <a:ext cx="788522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51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83480-CC68-5F9B-1CE2-8E01533FD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1">
            <a:extLst>
              <a:ext uri="{FF2B5EF4-FFF2-40B4-BE49-F238E27FC236}">
                <a16:creationId xmlns:a16="http://schemas.microsoft.com/office/drawing/2014/main" id="{EB0A265E-4314-5806-8BA4-E9D6834939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6501" r="19008" b="36179"/>
          <a:stretch/>
        </p:blipFill>
        <p:spPr>
          <a:xfrm>
            <a:off x="6542802" y="339122"/>
            <a:ext cx="5539190" cy="95896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9339A5-8933-860C-86CF-88962F3C2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671" y="1430336"/>
            <a:ext cx="666000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Study on-going for worst-case UL – UL13 (329 cables).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Volume available under QXL with W600mm x H850mm in sections of L3m~4m (between QXL supports).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Patch panels: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Installed In vertical rails fixed to the floor parallelly to the wall.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With handles and supports to be put in “work” position for access and connector installation on the rear side.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Positioned to keep a minimum of L600mm passage to the wall under the QXL and avoiding the QXL interconnection sections.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u="sng" dirty="0"/>
              <a:t>Uncertainty on QXL integration is a major blocking point!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FIP boxes &amp; resin-junctions attached to wall / cable tray.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F0484F-BCA1-A66C-718D-D529520B4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&amp; Integration – ULs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35C65-F9FC-B651-10F5-36A796B7B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13B92-1C4D-54C8-130D-941C91926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9BB9C-3147-E9AB-78AD-41BDB292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E69B3C-9E4C-18CC-7D8B-75E1F889A0C3}"/>
              </a:ext>
            </a:extLst>
          </p:cNvPr>
          <p:cNvSpPr/>
          <p:nvPr/>
        </p:nvSpPr>
        <p:spPr>
          <a:xfrm>
            <a:off x="8184232" y="657793"/>
            <a:ext cx="1728192" cy="466951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C967DCE-5B80-6959-F6C6-86FA0A6D552B}"/>
              </a:ext>
            </a:extLst>
          </p:cNvPr>
          <p:cNvSpPr txBox="1"/>
          <p:nvPr/>
        </p:nvSpPr>
        <p:spPr>
          <a:xfrm>
            <a:off x="414001" y="6111834"/>
            <a:ext cx="51812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/>
              <a:t>Systems impacted: EC (“normal” signal cables) and ECP (potential EMC-offender cables).</a:t>
            </a:r>
          </a:p>
        </p:txBody>
      </p:sp>
      <p:pic>
        <p:nvPicPr>
          <p:cNvPr id="17" name="Picture 16" descr="A large pipe in a room&#10;&#10;AI-generated content may be incorrect.">
            <a:extLst>
              <a:ext uri="{FF2B5EF4-FFF2-40B4-BE49-F238E27FC236}">
                <a16:creationId xmlns:a16="http://schemas.microsoft.com/office/drawing/2014/main" id="{22E194AD-D681-A012-832C-AFD446705D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799" b="16853"/>
          <a:stretch/>
        </p:blipFill>
        <p:spPr>
          <a:xfrm>
            <a:off x="7824520" y="1339583"/>
            <a:ext cx="4040036" cy="1620000"/>
          </a:xfrm>
          <a:prstGeom prst="rect">
            <a:avLst/>
          </a:prstGeom>
        </p:spPr>
      </p:pic>
      <p:pic>
        <p:nvPicPr>
          <p:cNvPr id="19" name="Picture 18" descr="A blue and purple pipes&#10;&#10;AI-generated content may be incorrect.">
            <a:extLst>
              <a:ext uri="{FF2B5EF4-FFF2-40B4-BE49-F238E27FC236}">
                <a16:creationId xmlns:a16="http://schemas.microsoft.com/office/drawing/2014/main" id="{ACA290BC-E958-E227-743C-6BA1FBE95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520" y="2981629"/>
            <a:ext cx="3205644" cy="1620000"/>
          </a:xfrm>
          <a:prstGeom prst="rect">
            <a:avLst/>
          </a:prstGeom>
        </p:spPr>
      </p:pic>
      <p:pic>
        <p:nvPicPr>
          <p:cNvPr id="22" name="Picture 21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5E2F1374-48EA-4651-4833-DCCE2B1A8E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4520" y="4645722"/>
            <a:ext cx="3205644" cy="1620000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A965884-189F-B252-D62B-7508845456D5}"/>
              </a:ext>
            </a:extLst>
          </p:cNvPr>
          <p:cNvCxnSpPr>
            <a:cxnSpLocks/>
          </p:cNvCxnSpPr>
          <p:nvPr/>
        </p:nvCxnSpPr>
        <p:spPr>
          <a:xfrm>
            <a:off x="8403386" y="348725"/>
            <a:ext cx="117634" cy="51111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4EBB98A-7CE8-B35F-69DD-AA286FE59AAB}"/>
              </a:ext>
            </a:extLst>
          </p:cNvPr>
          <p:cNvSpPr txBox="1"/>
          <p:nvPr/>
        </p:nvSpPr>
        <p:spPr>
          <a:xfrm>
            <a:off x="8307491" y="180108"/>
            <a:ext cx="18114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100" dirty="0"/>
              <a:t>R1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4295B2A-7AE1-384A-0F7C-793680EC60BB}"/>
              </a:ext>
            </a:extLst>
          </p:cNvPr>
          <p:cNvCxnSpPr>
            <a:cxnSpLocks/>
          </p:cNvCxnSpPr>
          <p:nvPr/>
        </p:nvCxnSpPr>
        <p:spPr>
          <a:xfrm>
            <a:off x="8891336" y="378719"/>
            <a:ext cx="105290" cy="50744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6C27B22-C729-6368-6156-1734BE532A4B}"/>
              </a:ext>
            </a:extLst>
          </p:cNvPr>
          <p:cNvSpPr txBox="1"/>
          <p:nvPr/>
        </p:nvSpPr>
        <p:spPr>
          <a:xfrm>
            <a:off x="8791949" y="185234"/>
            <a:ext cx="18114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100" dirty="0"/>
              <a:t>R2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7E6995B-78EB-0F80-4AD7-3CEA051C3873}"/>
              </a:ext>
            </a:extLst>
          </p:cNvPr>
          <p:cNvCxnSpPr>
            <a:cxnSpLocks/>
          </p:cNvCxnSpPr>
          <p:nvPr/>
        </p:nvCxnSpPr>
        <p:spPr>
          <a:xfrm>
            <a:off x="9450676" y="378719"/>
            <a:ext cx="105290" cy="50744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2096C79-1C6A-C2A5-9E88-F1DE625E77B2}"/>
              </a:ext>
            </a:extLst>
          </p:cNvPr>
          <p:cNvSpPr txBox="1"/>
          <p:nvPr/>
        </p:nvSpPr>
        <p:spPr>
          <a:xfrm>
            <a:off x="9351289" y="185234"/>
            <a:ext cx="18114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100" dirty="0"/>
              <a:t>R3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2DEC2F3-1C71-C250-167E-9C5594717172}"/>
              </a:ext>
            </a:extLst>
          </p:cNvPr>
          <p:cNvSpPr txBox="1"/>
          <p:nvPr/>
        </p:nvSpPr>
        <p:spPr>
          <a:xfrm>
            <a:off x="7981522" y="1876851"/>
            <a:ext cx="2739533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dirty="0"/>
              <a:t>R1 – EC for BE-GM, TE-CRG, and TE-MPE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6283122-0C94-4612-9C64-38DFA5451790}"/>
              </a:ext>
            </a:extLst>
          </p:cNvPr>
          <p:cNvSpPr txBox="1"/>
          <p:nvPr/>
        </p:nvSpPr>
        <p:spPr>
          <a:xfrm>
            <a:off x="7980056" y="3411578"/>
            <a:ext cx="1293624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dirty="0"/>
              <a:t>R2 – EC for TE-VSC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DE0164-2727-8E62-3C0E-DF859D488DD4}"/>
              </a:ext>
            </a:extLst>
          </p:cNvPr>
          <p:cNvSpPr txBox="1"/>
          <p:nvPr/>
        </p:nvSpPr>
        <p:spPr>
          <a:xfrm>
            <a:off x="7981522" y="5139360"/>
            <a:ext cx="2819683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dirty="0"/>
              <a:t>R3 – ECP for BE-GM, TE-CRG, and TE-VSC</a:t>
            </a:r>
          </a:p>
        </p:txBody>
      </p:sp>
    </p:spTree>
    <p:extLst>
      <p:ext uri="{BB962C8B-B14F-4D97-AF65-F5344CB8AC3E}">
        <p14:creationId xmlns:p14="http://schemas.microsoft.com/office/powerpoint/2010/main" val="3076305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314231-B38C-0677-0522-122BECAF1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2025-07-18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ED1577-508B-83C5-5C5B-10D0632F5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#2 | EDMS 3314730 | Indico 1570308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D915F-6EBC-5C61-2837-386D5BC58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39AC72-6ED7-CDE5-CF18-E38FC7980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577" y="260648"/>
            <a:ext cx="658084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607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HL-LHC-Signal_Cabling-Patch_Panel-Study-2024-12-06</Template>
  <TotalTime>5285</TotalTime>
  <Words>1450</Words>
  <Application>Microsoft Office PowerPoint</Application>
  <PresentationFormat>Widescreen</PresentationFormat>
  <Paragraphs>281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HL-LHC Signal Cabling Patch Panel Study Status #2</vt:lpstr>
      <vt:lpstr>Contents</vt:lpstr>
      <vt:lpstr>Patch-Suitable Cables &amp; Patching Solutions</vt:lpstr>
      <vt:lpstr>BE-GM Cabling Topology – US vs. UR</vt:lpstr>
      <vt:lpstr>EMC Forum Feedback</vt:lpstr>
      <vt:lpstr>Design &amp; Integration – UAs </vt:lpstr>
      <vt:lpstr>PowerPoint Presentation</vt:lpstr>
      <vt:lpstr>Design &amp; Integration – ULs </vt:lpstr>
      <vt:lpstr>PowerPoint Presentation</vt:lpstr>
      <vt:lpstr>Prototyping</vt:lpstr>
      <vt:lpstr>PowerPoint Presentation</vt:lpstr>
      <vt:lpstr>Cost Estimation</vt:lpstr>
      <vt:lpstr>Schedule</vt:lpstr>
      <vt:lpstr>Next Actions</vt:lpstr>
      <vt:lpstr>AoB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ELG-CABLING-EE-0127</dc:title>
  <dc:creator>Diogo Gameiro</dc:creator>
  <cp:lastModifiedBy>Diogo Gameiro</cp:lastModifiedBy>
  <cp:revision>117</cp:revision>
  <cp:lastPrinted>2020-01-30T13:49:18Z</cp:lastPrinted>
  <dcterms:created xsi:type="dcterms:W3CDTF">2024-12-03T09:45:27Z</dcterms:created>
  <dcterms:modified xsi:type="dcterms:W3CDTF">2025-07-18T08:54:16Z</dcterms:modified>
</cp:coreProperties>
</file>