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4"/>
  </p:notesMasterIdLst>
  <p:sldIdLst>
    <p:sldId id="256" r:id="rId2"/>
    <p:sldId id="363" r:id="rId3"/>
    <p:sldId id="349" r:id="rId4"/>
    <p:sldId id="369" r:id="rId5"/>
    <p:sldId id="265" r:id="rId6"/>
    <p:sldId id="352" r:id="rId7"/>
    <p:sldId id="332" r:id="rId8"/>
    <p:sldId id="296" r:id="rId9"/>
    <p:sldId id="287" r:id="rId10"/>
    <p:sldId id="367" r:id="rId11"/>
    <p:sldId id="263" r:id="rId12"/>
    <p:sldId id="281" r:id="rId13"/>
    <p:sldId id="270" r:id="rId14"/>
    <p:sldId id="300" r:id="rId15"/>
    <p:sldId id="299" r:id="rId16"/>
    <p:sldId id="291" r:id="rId17"/>
    <p:sldId id="324" r:id="rId18"/>
    <p:sldId id="325" r:id="rId19"/>
    <p:sldId id="320" r:id="rId20"/>
    <p:sldId id="292" r:id="rId21"/>
    <p:sldId id="279" r:id="rId22"/>
    <p:sldId id="297" r:id="rId23"/>
    <p:sldId id="361" r:id="rId24"/>
    <p:sldId id="362" r:id="rId25"/>
    <p:sldId id="294" r:id="rId26"/>
    <p:sldId id="370" r:id="rId27"/>
    <p:sldId id="371" r:id="rId28"/>
    <p:sldId id="339" r:id="rId29"/>
    <p:sldId id="314" r:id="rId30"/>
    <p:sldId id="368" r:id="rId31"/>
    <p:sldId id="366" r:id="rId32"/>
    <p:sldId id="365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arten Litmaath" initials="ML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99FF"/>
    <a:srgbClr val="0432FF"/>
    <a:srgbClr val="0021D7"/>
    <a:srgbClr val="011893"/>
    <a:srgbClr val="0026F4"/>
    <a:srgbClr val="096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352"/>
    <p:restoredTop sz="94681"/>
  </p:normalViewPr>
  <p:slideViewPr>
    <p:cSldViewPr snapToGrid="0" snapToObjects="1">
      <p:cViewPr varScale="1">
        <p:scale>
          <a:sx n="119" d="100"/>
          <a:sy n="119" d="100"/>
        </p:scale>
        <p:origin x="216" y="4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57392A-171F-374F-9133-0F66D438AFBE}" type="datetimeFigureOut">
              <a:rPr lang="en-US" smtClean="0"/>
              <a:t>9/23/25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3232D3-78BD-F04D-9E91-CF01F2FD7E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090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62EC87-06BC-4641-8352-2A3FC4F8A434}" type="slidenum">
              <a:rPr lang="en-GB"/>
              <a:pPr/>
              <a:t>5</a:t>
            </a:fld>
            <a:endParaRPr lang="en-GB" dirty="0"/>
          </a:p>
        </p:txBody>
      </p:sp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24698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E3664F-9584-5B47-9FF2-5D6F743B5B04}" type="slidenum">
              <a:rPr lang="en-GB"/>
              <a:pPr/>
              <a:t>15</a:t>
            </a:fld>
            <a:endParaRPr lang="en-GB" dirty="0"/>
          </a:p>
        </p:txBody>
      </p:sp>
      <p:sp>
        <p:nvSpPr>
          <p:cNvPr id="19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4011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AD18A9-E1A6-CF49-A857-F44DD40D5F5E}" type="slidenum">
              <a:rPr lang="en-GB"/>
              <a:pPr/>
              <a:t>16</a:t>
            </a:fld>
            <a:endParaRPr lang="en-GB" dirty="0"/>
          </a:p>
        </p:txBody>
      </p:sp>
      <p:sp>
        <p:nvSpPr>
          <p:cNvPr id="179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95392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C0C97B-3DBD-EF48-8377-6F4A0DD95D3A}" type="slidenum">
              <a:rPr lang="en-GB"/>
              <a:pPr/>
              <a:t>20</a:t>
            </a:fld>
            <a:endParaRPr lang="en-GB" dirty="0"/>
          </a:p>
        </p:txBody>
      </p:sp>
      <p:sp>
        <p:nvSpPr>
          <p:cNvPr id="181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17908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0F51BD-408C-C842-A6BA-3532A867B71F}" type="slidenum">
              <a:rPr lang="en-GB"/>
              <a:pPr/>
              <a:t>21</a:t>
            </a:fld>
            <a:endParaRPr lang="en-GB" dirty="0"/>
          </a:p>
        </p:txBody>
      </p:sp>
      <p:sp>
        <p:nvSpPr>
          <p:cNvPr id="14029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93246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C26AD2-98CD-7A49-B12A-A2875158D474}" type="slidenum">
              <a:rPr lang="en-GB"/>
              <a:pPr/>
              <a:t>22</a:t>
            </a:fld>
            <a:endParaRPr lang="en-GB" dirty="0"/>
          </a:p>
        </p:txBody>
      </p:sp>
      <p:sp>
        <p:nvSpPr>
          <p:cNvPr id="182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78267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9B5055B-B7A7-0D41-A06F-8327B72A6142}" type="slidenum">
              <a:rPr lang="en-GB"/>
              <a:pPr/>
              <a:t>25</a:t>
            </a:fld>
            <a:endParaRPr lang="en-GB" dirty="0"/>
          </a:p>
        </p:txBody>
      </p:sp>
      <p:sp>
        <p:nvSpPr>
          <p:cNvPr id="184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84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4285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6CB13D-594D-B549-AB0D-FBAE8D89668D}" type="slidenum">
              <a:rPr lang="en-GB"/>
              <a:pPr/>
              <a:t>6</a:t>
            </a:fld>
            <a:endParaRPr lang="en-GB" dirty="0"/>
          </a:p>
        </p:txBody>
      </p:sp>
      <p:sp>
        <p:nvSpPr>
          <p:cNvPr id="205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05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9675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1DD1CF-6E4B-3246-A257-FC048314E2AE}" type="slidenum">
              <a:rPr lang="en-GB"/>
              <a:pPr/>
              <a:t>8</a:t>
            </a:fld>
            <a:endParaRPr lang="en-GB" dirty="0"/>
          </a:p>
        </p:txBody>
      </p:sp>
      <p:sp>
        <p:nvSpPr>
          <p:cNvPr id="178178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78179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8504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3D12BD-CC53-3345-BEFC-A406217EC5FA}" type="slidenum">
              <a:rPr lang="en-GB"/>
              <a:pPr/>
              <a:t>9</a:t>
            </a:fld>
            <a:endParaRPr lang="en-GB" dirty="0"/>
          </a:p>
        </p:txBody>
      </p:sp>
      <p:sp>
        <p:nvSpPr>
          <p:cNvPr id="15565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14237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D384FA-862A-1842-B69C-A173D96C7B5C}" type="slidenum">
              <a:rPr lang="en-GB"/>
              <a:pPr/>
              <a:t>10</a:t>
            </a:fld>
            <a:endParaRPr lang="en-GB" dirty="0"/>
          </a:p>
        </p:txBody>
      </p:sp>
      <p:sp>
        <p:nvSpPr>
          <p:cNvPr id="190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0113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BBA05E-58B9-D14A-89A4-034852EF18C6}" type="slidenum">
              <a:rPr lang="en-GB"/>
              <a:pPr/>
              <a:t>11</a:t>
            </a:fld>
            <a:endParaRPr lang="en-GB" dirty="0"/>
          </a:p>
        </p:txBody>
      </p:sp>
      <p:sp>
        <p:nvSpPr>
          <p:cNvPr id="11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3155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B589D1-17DB-BF44-A257-E7A88DB1CFBD}" type="slidenum">
              <a:rPr lang="en-GB"/>
              <a:pPr/>
              <a:t>12</a:t>
            </a:fld>
            <a:endParaRPr lang="en-GB" dirty="0"/>
          </a:p>
        </p:txBody>
      </p:sp>
      <p:sp>
        <p:nvSpPr>
          <p:cNvPr id="14336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49670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F15BB2-4B0D-314B-9394-1EE7284C5031}" type="slidenum">
              <a:rPr lang="en-GB"/>
              <a:pPr/>
              <a:t>13</a:t>
            </a:fld>
            <a:endParaRPr lang="en-GB" dirty="0"/>
          </a:p>
        </p:txBody>
      </p:sp>
      <p:sp>
        <p:nvSpPr>
          <p:cNvPr id="122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931363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D25623-4FB8-9442-B14B-A6ECFF1D4315}" type="slidenum">
              <a:rPr lang="en-GB"/>
              <a:pPr/>
              <a:t>14</a:t>
            </a:fld>
            <a:endParaRPr lang="en-GB" dirty="0"/>
          </a:p>
        </p:txBody>
      </p:sp>
      <p:sp>
        <p:nvSpPr>
          <p:cNvPr id="19353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233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8F142-5739-F443-9D33-FBE32ACC8D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3A5E8E0-6574-464C-812E-9325471993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631655-8A1B-ED45-B24C-FC6912A125B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3C20181-BB69-2849-B269-9E71C7BAE993}" type="datetimeFigureOut">
              <a:rPr lang="en-US" smtClean="0"/>
              <a:t>9/23/25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9ADF94-877C-F140-B027-8671D590FD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56301D-595B-3F46-BAE9-7C49A4673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0467-C73E-9B46-8D52-E8900144F6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5207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7741B4-EEB1-7B4E-BC79-25593F51F9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FAE6E7-71B7-144D-A1AC-D5E28DD7EE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F8FF7A-50D8-7D4D-B064-665E0CA362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3C20181-BB69-2849-B269-9E71C7BAE993}" type="datetimeFigureOut">
              <a:rPr lang="en-US" smtClean="0"/>
              <a:t>9/23/25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27D2AD-3CC3-7A44-9DB5-E80188FB3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6807A9-2F8E-434F-8F8C-5857915DE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0467-C73E-9B46-8D52-E8900144F6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935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221F8F3-6997-D54E-8EDE-AAF92B855D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4FB3F0-98BE-F545-A07B-BF40FB5773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D6F969-6A6B-CC4A-BE7C-23A7A69C7CB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3C20181-BB69-2849-B269-9E71C7BAE993}" type="datetimeFigureOut">
              <a:rPr lang="en-US" smtClean="0"/>
              <a:t>9/23/25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FD3D05-D0A5-C14D-964C-5186C9F03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568C8A-8A80-C64D-B1A6-608A9AF4BB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0467-C73E-9B46-8D52-E8900144F6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5142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2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371600"/>
            <a:ext cx="50800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371600"/>
            <a:ext cx="50800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3810000"/>
            <a:ext cx="50800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112000" y="6462713"/>
            <a:ext cx="16256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 slide </a:t>
            </a:r>
            <a:fld id="{6F5F293B-E93D-0841-AF93-96A5243114E6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78204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914400" y="762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371600"/>
            <a:ext cx="50800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371600"/>
            <a:ext cx="50800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914400" y="3810000"/>
            <a:ext cx="50800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7600" y="3810000"/>
            <a:ext cx="50800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7112000" y="6462713"/>
            <a:ext cx="16256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 slide </a:t>
            </a:r>
            <a:fld id="{F675E584-964B-A646-BB56-E4FD2D9ED487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47228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914400" y="76200"/>
            <a:ext cx="10363200" cy="6019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112000" y="6462713"/>
            <a:ext cx="16256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 slide </a:t>
            </a:r>
            <a:fld id="{D2C0AAB7-4BFD-B14A-B7AC-F7A599B2E797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0943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FD6DD-A8B0-114A-B649-1F2096214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00BB27-22B5-1D48-92B0-422DAFB142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B3C54A-3295-5545-BB89-76E68809618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3C20181-BB69-2849-B269-9E71C7BAE993}" type="datetimeFigureOut">
              <a:rPr lang="en-US" smtClean="0"/>
              <a:t>9/23/25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FADBB4-6047-5E47-9349-C2AE81738C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2EBE5C-DC58-1745-8C1C-BCD8013D74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E670467-C73E-9B46-8D52-E8900144F6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2138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B54918-33C6-1649-8820-372FF3300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B01AD3-F5E8-834A-91F2-0053CA1426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37715F-6679-6242-B264-5DB3FAD04D5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3C20181-BB69-2849-B269-9E71C7BAE993}" type="datetimeFigureOut">
              <a:rPr lang="en-US" smtClean="0"/>
              <a:t>9/23/25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223137-F860-C244-B97F-EA523123F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2CE8DA-5F83-A74F-B707-F60D26D98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0467-C73E-9B46-8D52-E8900144F6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559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494503-59DC-8B4F-9AA5-9389BB790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720E9E-1260-3A44-BA83-FE143ADE4D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7A83F8-149B-7843-A3F2-3BFA46C2AB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5B05A0-76DD-EB4D-B065-153DC22262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3C20181-BB69-2849-B269-9E71C7BAE993}" type="datetimeFigureOut">
              <a:rPr lang="en-US" smtClean="0"/>
              <a:t>9/23/25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062506-2273-D34D-905C-AF4890C3D8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84474B-4FAD-0942-B5AB-FDACBC7A1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0467-C73E-9B46-8D52-E8900144F6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1827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2323D2-D8B9-564B-AE84-5A310E9653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5987E6-9A09-5742-AC2A-4D93B2D88F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CB1371-E489-5245-9355-064113AD9A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42C4BDC-9459-554F-A4FB-B181BC5166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3224CD-E36D-A245-8B26-76E5C8C3D0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06510FD-061E-C148-A843-E66B81AC5A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3C20181-BB69-2849-B269-9E71C7BAE993}" type="datetimeFigureOut">
              <a:rPr lang="en-US" smtClean="0"/>
              <a:t>9/23/25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E22C5C0-B017-DE40-B927-9E128F412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8F33966-4D13-5548-A6E9-F6EF746064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0467-C73E-9B46-8D52-E8900144F6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316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0BAD37-AFC9-D94B-A22C-6CA07307B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049B81-B3B7-A946-889D-552E6A5841F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3C20181-BB69-2849-B269-9E71C7BAE993}" type="datetimeFigureOut">
              <a:rPr lang="en-US" smtClean="0"/>
              <a:t>9/23/25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69404C-E250-E84F-8567-9CFF942F1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04EA35-6019-4244-BD3A-EF4059624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0467-C73E-9B46-8D52-E8900144F6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605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4E1800D-A995-FC4A-91F0-401A81BFDD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3C20181-BB69-2849-B269-9E71C7BAE993}" type="datetimeFigureOut">
              <a:rPr lang="en-US" smtClean="0"/>
              <a:t>9/23/25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FFF50C7-2F65-B742-86F5-1A900D09BE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8A3AD6-8A06-7C43-B196-2BD760A20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0467-C73E-9B46-8D52-E8900144F6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440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0F93B-5E53-C94B-852C-3BA410BBCF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C851F-AE66-5343-8FDB-3800E6A33A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25D7C4-EB7F-E34C-8D0E-B1C57E9E88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1EF982-3107-A047-8825-F264C14F0ED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3C20181-BB69-2849-B269-9E71C7BAE993}" type="datetimeFigureOut">
              <a:rPr lang="en-US" smtClean="0"/>
              <a:t>9/23/25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2A7E27-7AB1-2840-8419-09C3479AA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58A783-964F-4449-9BBA-B513483A8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0467-C73E-9B46-8D52-E8900144F6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462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BFFE3-428F-0847-9B6F-733746ACCE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D82E3C0-8EF0-1041-8728-49162EF69B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7350DA-FE2A-6B4B-BF8A-3F30FEF4BB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FA5ABA-6714-BF46-A3A5-9C45E38E46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3C20181-BB69-2849-B269-9E71C7BAE993}" type="datetimeFigureOut">
              <a:rPr lang="en-US" smtClean="0"/>
              <a:t>9/23/25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895BA7-2B22-F147-BFF4-8861699C78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211CFA-6CC8-2B42-8BBF-EBD98C93A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0467-C73E-9B46-8D52-E8900144F6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5560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E0780DE-C088-D14E-9C5C-32DBAE68D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293"/>
            <a:ext cx="10515600" cy="7388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E02EC1-2FF3-9E41-97DD-0ED1039923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747132"/>
            <a:ext cx="10515600" cy="5609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6071E6-014D-584A-8502-0B9F909E2C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74601" y="6356350"/>
            <a:ext cx="470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670467-C73E-9B46-8D52-E8900144F6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842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  <p:sldLayoutId id="2147483663" r:id="rId14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FFC000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againstcovid19.cern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lcg-public.web.cern.ch/" TargetMode="External"/><Relationship Id="rId4" Type="http://schemas.openxmlformats.org/officeDocument/2006/relationships/hyperlink" Target="https://zenodo.org/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visit.cern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FD03C-E344-2943-A768-6F4B68DC88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22455"/>
            <a:ext cx="9144000" cy="3070261"/>
          </a:xfrm>
        </p:spPr>
        <p:txBody>
          <a:bodyPr>
            <a:normAutofit fontScale="90000"/>
          </a:bodyPr>
          <a:lstStyle/>
          <a:p>
            <a:r>
              <a:rPr lang="en-US" dirty="0"/>
              <a:t>Welcome to CERN</a:t>
            </a:r>
            <a:br>
              <a:rPr lang="en-US" dirty="0"/>
            </a:br>
            <a:br>
              <a:rPr lang="en-US" dirty="0"/>
            </a:br>
            <a:r>
              <a:rPr lang="en-US" sz="3600" dirty="0">
                <a:solidFill>
                  <a:schemeClr val="tx1"/>
                </a:solidFill>
                <a:effectLst/>
                <a:latin typeface="+mn-lt"/>
              </a:rPr>
              <a:t>Maarten Litmaath</a:t>
            </a:r>
            <a:br>
              <a:rPr lang="en-US" sz="3300" dirty="0">
                <a:solidFill>
                  <a:schemeClr val="tx1"/>
                </a:solidFill>
                <a:effectLst/>
                <a:latin typeface="+mn-lt"/>
              </a:rPr>
            </a:br>
            <a:r>
              <a:rPr lang="en-US" sz="2700" dirty="0">
                <a:solidFill>
                  <a:schemeClr val="tx1"/>
                </a:solidFill>
                <a:effectLst/>
                <a:latin typeface="+mn-lt"/>
              </a:rPr>
              <a:t>CERN IT</a:t>
            </a:r>
            <a:br>
              <a:rPr lang="en-US" sz="2700" dirty="0">
                <a:solidFill>
                  <a:schemeClr val="tx1"/>
                </a:solidFill>
                <a:effectLst/>
                <a:latin typeface="+mn-lt"/>
              </a:rPr>
            </a:br>
            <a:br>
              <a:rPr lang="en-US" sz="2700" dirty="0">
                <a:solidFill>
                  <a:schemeClr val="tx1"/>
                </a:solidFill>
                <a:effectLst/>
                <a:latin typeface="+mn-lt"/>
              </a:rPr>
            </a:br>
            <a:r>
              <a:rPr lang="en-US" sz="2700" dirty="0">
                <a:solidFill>
                  <a:schemeClr val="tx1"/>
                </a:solidFill>
                <a:effectLst/>
                <a:latin typeface="+mn-lt"/>
              </a:rPr>
              <a:t>September, 2025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98FEE7-0FB8-1941-BF27-CF843D8B53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160579"/>
            <a:ext cx="9144000" cy="1579293"/>
          </a:xfrm>
        </p:spPr>
        <p:txBody>
          <a:bodyPr>
            <a:normAutofit/>
          </a:bodyPr>
          <a:lstStyle/>
          <a:p>
            <a:r>
              <a:rPr lang="en-US" sz="2600" dirty="0"/>
              <a:t>Based also on material graciously provided by</a:t>
            </a:r>
          </a:p>
          <a:p>
            <a:r>
              <a:rPr lang="en-GB" sz="3200" dirty="0"/>
              <a:t>Prof Dr Freya Blekman</a:t>
            </a:r>
          </a:p>
          <a:p>
            <a:r>
              <a:rPr lang="en-GB" sz="2600" dirty="0"/>
              <a:t>DESY and University of Hamburg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590EA91-0086-4847-ACF4-9D9585C50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1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6978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But also...</a:t>
            </a:r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952500"/>
            <a:ext cx="10515600" cy="540385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Medical</a:t>
            </a:r>
            <a:r>
              <a:rPr lang="en-GB" dirty="0"/>
              <a:t> applications</a:t>
            </a:r>
          </a:p>
          <a:p>
            <a:pPr lvl="1"/>
            <a:r>
              <a:rPr lang="en-GB" dirty="0"/>
              <a:t>PET / CT / MRI scan technologies</a:t>
            </a:r>
          </a:p>
          <a:p>
            <a:pPr lvl="2"/>
            <a:r>
              <a:rPr lang="en-GB" dirty="0"/>
              <a:t>Detectors, superconducting magnets, cryogenics, vacuum</a:t>
            </a:r>
          </a:p>
          <a:p>
            <a:pPr lvl="1"/>
            <a:r>
              <a:rPr lang="en-GB" dirty="0"/>
              <a:t>Radiation therapy: accelerators, detectors</a:t>
            </a:r>
          </a:p>
          <a:p>
            <a:pPr lvl="1"/>
            <a:endParaRPr lang="en-GB" dirty="0"/>
          </a:p>
          <a:p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Space</a:t>
            </a:r>
            <a:r>
              <a:rPr lang="en-GB" dirty="0"/>
              <a:t> applications</a:t>
            </a:r>
          </a:p>
          <a:p>
            <a:pPr lvl="1"/>
            <a:r>
              <a:rPr lang="en-GB" dirty="0"/>
              <a:t>High-radiation environment materials / devices</a:t>
            </a:r>
          </a:p>
          <a:p>
            <a:pPr lvl="1"/>
            <a:endParaRPr lang="en-GB" dirty="0"/>
          </a:p>
          <a:p>
            <a:pPr>
              <a:lnSpc>
                <a:spcPct val="90000"/>
              </a:lnSpc>
            </a:pPr>
            <a:r>
              <a:rPr lang="en-GB" dirty="0"/>
              <a:t>Other computing developments</a:t>
            </a:r>
          </a:p>
          <a:p>
            <a:pPr lvl="1">
              <a:lnSpc>
                <a:spcPct val="90000"/>
              </a:lnSpc>
            </a:pP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Data analysis &amp; simulation</a:t>
            </a:r>
            <a:r>
              <a:rPr lang="en-GB" dirty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GB" dirty="0"/>
              <a:t>frameworks</a:t>
            </a:r>
          </a:p>
          <a:p>
            <a:pPr lvl="1"/>
            <a:r>
              <a:rPr lang="en-GB" dirty="0"/>
              <a:t>Grid middleware</a:t>
            </a:r>
          </a:p>
          <a:p>
            <a:pPr lvl="1">
              <a:lnSpc>
                <a:spcPct val="90000"/>
              </a:lnSpc>
            </a:pP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Indico </a:t>
            </a:r>
            <a:r>
              <a:rPr lang="en-GB" dirty="0"/>
              <a:t>– meeting and conference management</a:t>
            </a:r>
          </a:p>
          <a:p>
            <a:pPr lvl="1">
              <a:lnSpc>
                <a:spcPct val="90000"/>
              </a:lnSpc>
            </a:pPr>
            <a:r>
              <a:rPr lang="en-GB" dirty="0"/>
              <a:t>Invenio, Zenodo –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digital library management</a:t>
            </a:r>
          </a:p>
          <a:p>
            <a:pPr lvl="1">
              <a:lnSpc>
                <a:spcPct val="90000"/>
              </a:lnSpc>
            </a:pPr>
            <a:endParaRPr lang="en-GB" dirty="0"/>
          </a:p>
          <a:p>
            <a:r>
              <a:rPr lang="en-GB" dirty="0"/>
              <a:t>And more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166CD6-2EDE-CC48-A00B-6EC9EE2F4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10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CE69733-AB86-ED4D-97FA-3E074C8F09CF}"/>
              </a:ext>
            </a:extLst>
          </p:cNvPr>
          <p:cNvSpPr txBox="1"/>
          <p:nvPr/>
        </p:nvSpPr>
        <p:spPr>
          <a:xfrm>
            <a:off x="7973131" y="194226"/>
            <a:ext cx="3541482" cy="6494085"/>
          </a:xfrm>
          <a:prstGeom prst="rect">
            <a:avLst/>
          </a:prstGeom>
          <a:solidFill>
            <a:srgbClr val="FFC000"/>
          </a:solidFill>
          <a:ln w="38100"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sz="2600" dirty="0">
                <a:hlinkClick r:id="rId3"/>
              </a:rPr>
              <a:t>CERN against COVID-19</a:t>
            </a:r>
            <a:endParaRPr lang="en-US" sz="2600" dirty="0"/>
          </a:p>
          <a:p>
            <a:endParaRPr lang="en-US" sz="2600" dirty="0"/>
          </a:p>
          <a:p>
            <a:r>
              <a:rPr lang="en-US" sz="2600" dirty="0"/>
              <a:t>Reuse CERN techniques</a:t>
            </a:r>
            <a:br>
              <a:rPr lang="en-US" sz="2600" dirty="0"/>
            </a:br>
            <a:r>
              <a:rPr lang="en-US" sz="2600" dirty="0"/>
              <a:t>and technologies to help</a:t>
            </a:r>
            <a:br>
              <a:rPr lang="en-US" sz="2600" dirty="0"/>
            </a:br>
            <a:r>
              <a:rPr lang="en-US" sz="2600" dirty="0"/>
              <a:t>the global battle against</a:t>
            </a:r>
            <a:br>
              <a:rPr lang="en-US" sz="2600" dirty="0"/>
            </a:br>
            <a:r>
              <a:rPr lang="en-US" sz="2600" dirty="0"/>
              <a:t>the COVID-19 pandemic:</a:t>
            </a:r>
          </a:p>
          <a:p>
            <a:endParaRPr lang="en-US" sz="26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/>
              <a:t>Low-cost ventilators</a:t>
            </a:r>
            <a:br>
              <a:rPr lang="en-US" sz="2600" dirty="0"/>
            </a:br>
            <a:r>
              <a:rPr lang="en-US" sz="2600" dirty="0"/>
              <a:t>for breathing devices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hlinkClick r:id="rId4"/>
              </a:rPr>
              <a:t>Zenodo</a:t>
            </a:r>
            <a:r>
              <a:rPr lang="en-US" sz="2600" dirty="0"/>
              <a:t> space for fast</a:t>
            </a:r>
            <a:br>
              <a:rPr lang="en-US" sz="2600" dirty="0"/>
            </a:br>
            <a:r>
              <a:rPr lang="en-US" sz="2600" dirty="0"/>
              <a:t>and easy publication</a:t>
            </a:r>
            <a:br>
              <a:rPr lang="en-US" sz="2600" dirty="0"/>
            </a:br>
            <a:r>
              <a:rPr lang="en-US" sz="2600" dirty="0"/>
              <a:t>of research data sets</a:t>
            </a:r>
            <a:br>
              <a:rPr lang="en-US" sz="2600" dirty="0"/>
            </a:br>
            <a:r>
              <a:rPr lang="en-US" sz="2600" dirty="0"/>
              <a:t>and results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/>
              <a:t>Using part of </a:t>
            </a:r>
            <a:r>
              <a:rPr lang="en-US" sz="2600" dirty="0">
                <a:hlinkClick r:id="rId5"/>
              </a:rPr>
              <a:t>WLCG</a:t>
            </a:r>
            <a:br>
              <a:rPr lang="en-US" sz="2600" dirty="0"/>
            </a:br>
            <a:r>
              <a:rPr lang="en-US" sz="2600" dirty="0"/>
              <a:t>for Folding@Home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0287377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Basic Questions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066800"/>
            <a:ext cx="10515600" cy="5048250"/>
          </a:xfrm>
        </p:spPr>
        <p:txBody>
          <a:bodyPr>
            <a:normAutofit/>
          </a:bodyPr>
          <a:lstStyle/>
          <a:p>
            <a:r>
              <a:rPr lang="en-GB" sz="3200" dirty="0"/>
              <a:t>What is </a:t>
            </a:r>
            <a:r>
              <a:rPr lang="en-GB" sz="32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everything</a:t>
            </a:r>
            <a:r>
              <a:rPr lang="en-GB" sz="3200" dirty="0"/>
              <a:t> around us made of?</a:t>
            </a:r>
          </a:p>
          <a:p>
            <a:r>
              <a:rPr lang="en-GB" sz="3200" dirty="0"/>
              <a:t>How does matter </a:t>
            </a:r>
            <a:r>
              <a:rPr lang="en-GB" sz="32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stick together</a:t>
            </a:r>
            <a:r>
              <a:rPr lang="en-GB" sz="3200" dirty="0"/>
              <a:t>?</a:t>
            </a:r>
          </a:p>
          <a:p>
            <a:r>
              <a:rPr lang="en-GB" sz="3200" dirty="0"/>
              <a:t>What, really, is </a:t>
            </a:r>
            <a:r>
              <a:rPr lang="en-GB" sz="32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mass</a:t>
            </a:r>
            <a:r>
              <a:rPr lang="en-GB" sz="3200" dirty="0"/>
              <a:t>?</a:t>
            </a:r>
          </a:p>
          <a:p>
            <a:pPr lvl="1"/>
            <a:r>
              <a:rPr lang="en-GB" sz="3200" dirty="0"/>
              <a:t>And does the </a:t>
            </a:r>
            <a:r>
              <a:rPr lang="en-GB" sz="32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Higgs particle </a:t>
            </a:r>
            <a:r>
              <a:rPr lang="en-GB" sz="3200" dirty="0"/>
              <a:t>indeed play a role in the creation of mass?</a:t>
            </a:r>
          </a:p>
          <a:p>
            <a:r>
              <a:rPr lang="en-GB" sz="3200" dirty="0"/>
              <a:t>Are there really only 3 </a:t>
            </a:r>
            <a:r>
              <a:rPr lang="en-GB" sz="32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spatial dimensions</a:t>
            </a:r>
            <a:r>
              <a:rPr lang="en-GB" sz="3200" dirty="0"/>
              <a:t>?</a:t>
            </a:r>
          </a:p>
          <a:p>
            <a:r>
              <a:rPr lang="en-GB" sz="3200" dirty="0"/>
              <a:t>Are the </a:t>
            </a:r>
            <a:r>
              <a:rPr lang="en-GB" sz="32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smallest particles </a:t>
            </a:r>
            <a:r>
              <a:rPr lang="en-GB" sz="3200" dirty="0"/>
              <a:t>we know </a:t>
            </a:r>
            <a:r>
              <a:rPr lang="en-GB" sz="32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fundamental</a:t>
            </a:r>
            <a:r>
              <a:rPr lang="en-GB" sz="3200" dirty="0"/>
              <a:t>?</a:t>
            </a:r>
          </a:p>
          <a:p>
            <a:r>
              <a:rPr lang="en-GB" sz="3200" dirty="0"/>
              <a:t>Where did the </a:t>
            </a:r>
            <a:r>
              <a:rPr lang="en-GB" sz="32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anti-matter</a:t>
            </a:r>
            <a:r>
              <a:rPr lang="en-GB" sz="3200" dirty="0"/>
              <a:t> go?</a:t>
            </a:r>
          </a:p>
          <a:p>
            <a:r>
              <a:rPr lang="en-GB" sz="3200" dirty="0"/>
              <a:t>Where</a:t>
            </a:r>
            <a:r>
              <a:rPr lang="ja-JP" altLang="en-GB" sz="3200"/>
              <a:t>’</a:t>
            </a:r>
            <a:r>
              <a:rPr lang="en-GB" sz="3200" dirty="0"/>
              <a:t>s the rest of the </a:t>
            </a:r>
            <a:r>
              <a:rPr lang="en-GB" sz="32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matter</a:t>
            </a:r>
            <a:r>
              <a:rPr lang="en-GB" sz="3200" dirty="0">
                <a:solidFill>
                  <a:srgbClr val="FFFF00"/>
                </a:solidFill>
              </a:rPr>
              <a:t> </a:t>
            </a:r>
            <a:r>
              <a:rPr lang="en-GB" sz="3200" dirty="0"/>
              <a:t>anyway?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D07694A-E9E6-A849-8A33-D33BDC3FE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11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5279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40" name="Rectangle 4"/>
          <p:cNvSpPr>
            <a:spLocks noGrp="1" noChangeArrowheads="1"/>
          </p:cNvSpPr>
          <p:nvPr>
            <p:ph type="title"/>
          </p:nvPr>
        </p:nvSpPr>
        <p:spPr>
          <a:xfrm>
            <a:off x="1243013" y="47624"/>
            <a:ext cx="9120187" cy="981076"/>
          </a:xfrm>
        </p:spPr>
        <p:txBody>
          <a:bodyPr/>
          <a:lstStyle/>
          <a:p>
            <a:r>
              <a:rPr lang="en-GB" dirty="0"/>
              <a:t>What is everything around us made of?</a:t>
            </a:r>
          </a:p>
        </p:txBody>
      </p:sp>
      <p:pic>
        <p:nvPicPr>
          <p:cNvPr id="142347" name="Picture 11" descr="1869_ptab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524000"/>
            <a:ext cx="6934200" cy="46624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6816D9-4DB6-8D4E-B3A3-8DF91E04E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12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7068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865" name="Picture 9" descr="M81spiralgalaxySpitz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4663" y="1052513"/>
            <a:ext cx="3116282" cy="311338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CC67D30-017E-9143-8C9F-D1EFDD6ADBF4}"/>
              </a:ext>
            </a:extLst>
          </p:cNvPr>
          <p:cNvSpPr txBox="1"/>
          <p:nvPr/>
        </p:nvSpPr>
        <p:spPr>
          <a:xfrm>
            <a:off x="1370911" y="4757738"/>
            <a:ext cx="19489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Mainly O, C, H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625EEFC-95A8-E441-A410-E234D01BA56B}"/>
              </a:ext>
            </a:extLst>
          </p:cNvPr>
          <p:cNvSpPr txBox="1"/>
          <p:nvPr/>
        </p:nvSpPr>
        <p:spPr>
          <a:xfrm>
            <a:off x="4972055" y="4757738"/>
            <a:ext cx="20965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Mainly Fe, O, Si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3018D3-AEE0-134F-8BCD-B44BDB4E769B}"/>
              </a:ext>
            </a:extLst>
          </p:cNvPr>
          <p:cNvSpPr txBox="1"/>
          <p:nvPr/>
        </p:nvSpPr>
        <p:spPr>
          <a:xfrm>
            <a:off x="8549505" y="4772026"/>
            <a:ext cx="22541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Mainly H and He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8C3367-3CC7-A742-BF0C-290CE8A6C56B}"/>
              </a:ext>
            </a:extLst>
          </p:cNvPr>
          <p:cNvSpPr txBox="1"/>
          <p:nvPr/>
        </p:nvSpPr>
        <p:spPr>
          <a:xfrm>
            <a:off x="7886691" y="5743583"/>
            <a:ext cx="38173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96% out there unknown!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F8778B57-DCB4-6A40-85AE-F314907BB4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7624"/>
            <a:ext cx="10363200" cy="873642"/>
          </a:xfrm>
        </p:spPr>
        <p:txBody>
          <a:bodyPr/>
          <a:lstStyle/>
          <a:p>
            <a:r>
              <a:rPr lang="en-US" dirty="0"/>
              <a:t>At different scales…</a:t>
            </a:r>
          </a:p>
        </p:txBody>
      </p:sp>
      <p:sp>
        <p:nvSpPr>
          <p:cNvPr id="29" name="Slide Number Placeholder 5">
            <a:extLst>
              <a:ext uri="{FF2B5EF4-FFF2-40B4-BE49-F238E27FC236}">
                <a16:creationId xmlns:a16="http://schemas.microsoft.com/office/drawing/2014/main" id="{BDB1FD50-A2B9-B344-89E6-9B9381B4E28C}"/>
              </a:ext>
            </a:extLst>
          </p:cNvPr>
          <p:cNvSpPr txBox="1">
            <a:spLocks/>
          </p:cNvSpPr>
          <p:nvPr/>
        </p:nvSpPr>
        <p:spPr>
          <a:xfrm>
            <a:off x="11474601" y="6400954"/>
            <a:ext cx="47021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FE670467-C73E-9B46-8D52-E8900144F6FF}" type="slidenum">
              <a:rPr lang="en-US" sz="1200" smtClean="0"/>
              <a:pPr algn="r"/>
              <a:t>13</a:t>
            </a:fld>
            <a:endParaRPr lang="en-US" sz="12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598CC36-A030-AD4F-8622-403151DC4F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64119" y="1098553"/>
            <a:ext cx="3022547" cy="30162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E6E8014-B97A-9D46-A4E2-33C0420AF4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2439" y="1098553"/>
            <a:ext cx="3313684" cy="3016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87125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5" name="Rectangle 3"/>
          <p:cNvSpPr>
            <a:spLocks noGrp="1" noChangeArrowheads="1"/>
          </p:cNvSpPr>
          <p:nvPr>
            <p:ph type="title"/>
          </p:nvPr>
        </p:nvSpPr>
        <p:spPr>
          <a:xfrm>
            <a:off x="1500188" y="61912"/>
            <a:ext cx="9301162" cy="981076"/>
          </a:xfrm>
        </p:spPr>
        <p:txBody>
          <a:bodyPr/>
          <a:lstStyle/>
          <a:p>
            <a:r>
              <a:rPr lang="en-GB" dirty="0"/>
              <a:t>What is everything around us made of?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DF62F59-865C-B24E-A552-78B818D8B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14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94B78ED-C2A1-EE47-862C-8F594B8498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79509"/>
            <a:ext cx="12192000" cy="2498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5567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Anti-matter</a:t>
            </a:r>
          </a:p>
        </p:txBody>
      </p:sp>
      <p:pic>
        <p:nvPicPr>
          <p:cNvPr id="187396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9855" y="990600"/>
            <a:ext cx="4770529" cy="4324350"/>
          </a:xfrm>
          <a:noFill/>
          <a:ln/>
          <a:extLst>
            <a:ext uri="{91240B29-F687-4f45-9708-019B960494DF}">
              <a14:hiddenLine xmlns=""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87397" name="Freeform 5"/>
          <p:cNvSpPr>
            <a:spLocks/>
          </p:cNvSpPr>
          <p:nvPr/>
        </p:nvSpPr>
        <p:spPr bwMode="auto">
          <a:xfrm>
            <a:off x="1785938" y="1557337"/>
            <a:ext cx="2528887" cy="2243138"/>
          </a:xfrm>
          <a:custGeom>
            <a:avLst/>
            <a:gdLst>
              <a:gd name="T0" fmla="*/ 1152 w 1152"/>
              <a:gd name="T1" fmla="*/ 0 h 1152"/>
              <a:gd name="T2" fmla="*/ 816 w 1152"/>
              <a:gd name="T3" fmla="*/ 672 h 1152"/>
              <a:gd name="T4" fmla="*/ 672 w 1152"/>
              <a:gd name="T5" fmla="*/ 864 h 1152"/>
              <a:gd name="T6" fmla="*/ 336 w 1152"/>
              <a:gd name="T7" fmla="*/ 1104 h 1152"/>
              <a:gd name="T8" fmla="*/ 0 w 1152"/>
              <a:gd name="T9" fmla="*/ 1152 h 1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2" h="1152">
                <a:moveTo>
                  <a:pt x="1152" y="0"/>
                </a:moveTo>
                <a:cubicBezTo>
                  <a:pt x="1024" y="264"/>
                  <a:pt x="896" y="528"/>
                  <a:pt x="816" y="672"/>
                </a:cubicBezTo>
                <a:cubicBezTo>
                  <a:pt x="736" y="816"/>
                  <a:pt x="752" y="792"/>
                  <a:pt x="672" y="864"/>
                </a:cubicBezTo>
                <a:cubicBezTo>
                  <a:pt x="592" y="936"/>
                  <a:pt x="448" y="1056"/>
                  <a:pt x="336" y="1104"/>
                </a:cubicBezTo>
                <a:cubicBezTo>
                  <a:pt x="224" y="1152"/>
                  <a:pt x="112" y="1152"/>
                  <a:pt x="0" y="1152"/>
                </a:cubicBezTo>
              </a:path>
            </a:pathLst>
          </a:custGeom>
          <a:noFill/>
          <a:ln w="19050" cap="flat" cmpd="sng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87400" name="Rectangle 8"/>
          <p:cNvSpPr>
            <a:spLocks noChangeArrowheads="1"/>
          </p:cNvSpPr>
          <p:nvPr/>
        </p:nvSpPr>
        <p:spPr bwMode="auto">
          <a:xfrm>
            <a:off x="5809785" y="986033"/>
            <a:ext cx="6135025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FFFF00"/>
              </a:buClr>
              <a:buSzPct val="150000"/>
              <a:buFont typeface="Times" charset="0"/>
              <a:buChar char="•"/>
            </a:pPr>
            <a:r>
              <a:rPr lang="en-GB" sz="2800" dirty="0">
                <a:latin typeface="Geneva" charset="0"/>
              </a:rPr>
              <a:t>Anti-matter: discovered in 1923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rgbClr val="FFFF00"/>
              </a:buClr>
              <a:buSzPct val="150000"/>
              <a:buFont typeface="Times" charset="0"/>
              <a:buChar char="•"/>
            </a:pPr>
            <a:r>
              <a:rPr lang="en-GB" sz="24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Geneva" charset="0"/>
              </a:rPr>
              <a:t>Predicted</a:t>
            </a:r>
            <a:r>
              <a:rPr lang="en-GB" sz="2400" dirty="0">
                <a:latin typeface="Geneva" charset="0"/>
              </a:rPr>
              <a:t> by theory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FFFF00"/>
              </a:buClr>
              <a:buSzPct val="150000"/>
              <a:buFont typeface="Times" charset="0"/>
              <a:buChar char="•"/>
            </a:pPr>
            <a:endParaRPr lang="en-GB" sz="2800" dirty="0">
              <a:latin typeface="Geneva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FFFF00"/>
              </a:buClr>
              <a:buSzPct val="150000"/>
              <a:buFont typeface="Times" charset="0"/>
              <a:buChar char="•"/>
            </a:pPr>
            <a:r>
              <a:rPr lang="en-GB" sz="2800" i="1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Geneva" charset="0"/>
              </a:rPr>
              <a:t>Almost</a:t>
            </a:r>
            <a:r>
              <a:rPr lang="en-GB" sz="2800" dirty="0">
                <a:latin typeface="Geneva" charset="0"/>
              </a:rPr>
              <a:t> the same as matter... </a:t>
            </a:r>
            <a:br>
              <a:rPr lang="en-GB" sz="2800" dirty="0">
                <a:latin typeface="Geneva" charset="0"/>
              </a:rPr>
            </a:br>
            <a:r>
              <a:rPr lang="en-GB" sz="2800" dirty="0">
                <a:latin typeface="Geneva" charset="0"/>
              </a:rPr>
              <a:t>But oppositely charged + </a:t>
            </a:r>
            <a:br>
              <a:rPr lang="en-GB" sz="2800" dirty="0">
                <a:latin typeface="Geneva" charset="0"/>
              </a:rPr>
            </a:br>
            <a:r>
              <a:rPr lang="en-GB" sz="2800" dirty="0">
                <a:latin typeface="Geneva" charset="0"/>
              </a:rPr>
              <a:t>some subtle effects…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rgbClr val="FFFF00"/>
              </a:buClr>
              <a:buSzPct val="150000"/>
              <a:buFont typeface="Times" charset="0"/>
              <a:buChar char="•"/>
            </a:pPr>
            <a:endParaRPr lang="en-GB" dirty="0">
              <a:latin typeface="Geneva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FFFF00"/>
              </a:buClr>
              <a:buSzPct val="150000"/>
              <a:buFont typeface="Times" charset="0"/>
              <a:buChar char="•"/>
            </a:pPr>
            <a:r>
              <a:rPr lang="en-GB" sz="2800" dirty="0">
                <a:latin typeface="Geneva" charset="0"/>
              </a:rPr>
              <a:t>Problem: at the Big Bang there would have been just as much anti-matter as matter... Where did all that anti-matter go?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FFFF00"/>
              </a:buClr>
              <a:buSzPct val="150000"/>
            </a:pPr>
            <a:endParaRPr lang="en-GB" sz="2800" dirty="0">
              <a:latin typeface="Geneva" charset="0"/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C438A1F-22A0-0D40-9F05-B676E8334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15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09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7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39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914400" y="47624"/>
            <a:ext cx="10363200" cy="766888"/>
          </a:xfrm>
        </p:spPr>
        <p:txBody>
          <a:bodyPr/>
          <a:lstStyle/>
          <a:p>
            <a:r>
              <a:rPr lang="en-GB" dirty="0"/>
              <a:t>The four fundamental forces</a:t>
            </a:r>
          </a:p>
        </p:txBody>
      </p:sp>
      <p:grpSp>
        <p:nvGrpSpPr>
          <p:cNvPr id="165898" name="Group 10"/>
          <p:cNvGrpSpPr>
            <a:grpSpLocks/>
          </p:cNvGrpSpPr>
          <p:nvPr/>
        </p:nvGrpSpPr>
        <p:grpSpPr bwMode="auto">
          <a:xfrm>
            <a:off x="2362200" y="1023937"/>
            <a:ext cx="3386138" cy="2314575"/>
            <a:chOff x="144" y="720"/>
            <a:chExt cx="2661" cy="1650"/>
          </a:xfrm>
        </p:grpSpPr>
        <p:pic>
          <p:nvPicPr>
            <p:cNvPr id="165895" name="Picture 7" descr="lightnin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" y="720"/>
              <a:ext cx="1676" cy="1262"/>
            </a:xfrm>
            <a:prstGeom prst="rect">
              <a:avLst/>
            </a:prstGeom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65896" name="Picture 8" descr="dsotm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80" y="1152"/>
              <a:ext cx="1125" cy="115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5897" name="Picture 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" y="1440"/>
              <a:ext cx="1536" cy="9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50800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</p:grpSp>
      <p:sp>
        <p:nvSpPr>
          <p:cNvPr id="165900" name="Text Box 12"/>
          <p:cNvSpPr txBox="1">
            <a:spLocks noChangeArrowheads="1"/>
          </p:cNvSpPr>
          <p:nvPr/>
        </p:nvSpPr>
        <p:spPr bwMode="auto">
          <a:xfrm>
            <a:off x="7700968" y="3262320"/>
            <a:ext cx="13268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dirty="0"/>
              <a:t>Strong force</a:t>
            </a:r>
          </a:p>
        </p:txBody>
      </p:sp>
      <p:sp>
        <p:nvSpPr>
          <p:cNvPr id="165901" name="Text Box 13"/>
          <p:cNvSpPr txBox="1">
            <a:spLocks noChangeArrowheads="1"/>
          </p:cNvSpPr>
          <p:nvPr/>
        </p:nvSpPr>
        <p:spPr bwMode="auto">
          <a:xfrm>
            <a:off x="2590801" y="3276600"/>
            <a:ext cx="230665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dirty="0"/>
              <a:t>Electro-magnetic force</a:t>
            </a:r>
          </a:p>
        </p:txBody>
      </p:sp>
      <p:sp>
        <p:nvSpPr>
          <p:cNvPr id="165904" name="Text Box 16"/>
          <p:cNvSpPr txBox="1">
            <a:spLocks noChangeArrowheads="1"/>
          </p:cNvSpPr>
          <p:nvPr/>
        </p:nvSpPr>
        <p:spPr bwMode="auto">
          <a:xfrm>
            <a:off x="3352801" y="6267463"/>
            <a:ext cx="124194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dirty="0"/>
              <a:t>Weak force</a:t>
            </a:r>
          </a:p>
        </p:txBody>
      </p:sp>
      <p:pic>
        <p:nvPicPr>
          <p:cNvPr id="165906" name="Picture 18" descr="sun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71784" y="3929072"/>
            <a:ext cx="2286000" cy="2286000"/>
          </a:xfrm>
        </p:spPr>
      </p:pic>
      <p:pic>
        <p:nvPicPr>
          <p:cNvPr id="165907" name="Picture 19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6099" y="4021694"/>
            <a:ext cx="3048000" cy="22860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CCFFCC"/>
                </a:solidFill>
              </a14:hiddenFill>
            </a:ext>
            <a:ext uri="{91240B29-F687-4f45-9708-019B960494DF}">
              <a14:hiddenLine xmlns=""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5908" name="Text Box 20"/>
          <p:cNvSpPr txBox="1">
            <a:spLocks noChangeArrowheads="1"/>
          </p:cNvSpPr>
          <p:nvPr/>
        </p:nvSpPr>
        <p:spPr bwMode="auto">
          <a:xfrm>
            <a:off x="7951782" y="6324612"/>
            <a:ext cx="85093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dirty="0"/>
              <a:t>Gravity</a:t>
            </a:r>
          </a:p>
        </p:txBody>
      </p:sp>
      <p:grpSp>
        <p:nvGrpSpPr>
          <p:cNvPr id="165918" name="Group 30"/>
          <p:cNvGrpSpPr>
            <a:grpSpLocks/>
          </p:cNvGrpSpPr>
          <p:nvPr/>
        </p:nvGrpSpPr>
        <p:grpSpPr bwMode="auto">
          <a:xfrm>
            <a:off x="1485899" y="978931"/>
            <a:ext cx="9344025" cy="5750481"/>
            <a:chOff x="528" y="624"/>
            <a:chExt cx="4896" cy="3312"/>
          </a:xfrm>
        </p:grpSpPr>
        <p:cxnSp>
          <p:nvCxnSpPr>
            <p:cNvPr id="165910" name="AutoShape 22"/>
            <p:cNvCxnSpPr>
              <a:cxnSpLocks noChangeShapeType="1"/>
            </p:cNvCxnSpPr>
            <p:nvPr/>
          </p:nvCxnSpPr>
          <p:spPr bwMode="auto">
            <a:xfrm>
              <a:off x="2976" y="2256"/>
              <a:ext cx="2448" cy="0"/>
            </a:xfrm>
            <a:prstGeom prst="straightConnector1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sp>
          <p:nvSpPr>
            <p:cNvPr id="165913" name="Line 25"/>
            <p:cNvSpPr>
              <a:spLocks noChangeShapeType="1"/>
            </p:cNvSpPr>
            <p:nvPr/>
          </p:nvSpPr>
          <p:spPr bwMode="auto">
            <a:xfrm>
              <a:off x="5424" y="624"/>
              <a:ext cx="0" cy="163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5914" name="Line 26"/>
            <p:cNvSpPr>
              <a:spLocks noChangeShapeType="1"/>
            </p:cNvSpPr>
            <p:nvPr/>
          </p:nvSpPr>
          <p:spPr bwMode="auto">
            <a:xfrm flipH="1">
              <a:off x="528" y="624"/>
              <a:ext cx="4896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5915" name="Line 27"/>
            <p:cNvSpPr>
              <a:spLocks noChangeShapeType="1"/>
            </p:cNvSpPr>
            <p:nvPr/>
          </p:nvSpPr>
          <p:spPr bwMode="auto">
            <a:xfrm>
              <a:off x="528" y="624"/>
              <a:ext cx="0" cy="331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5916" name="Line 28"/>
            <p:cNvSpPr>
              <a:spLocks noChangeShapeType="1"/>
            </p:cNvSpPr>
            <p:nvPr/>
          </p:nvSpPr>
          <p:spPr bwMode="auto">
            <a:xfrm>
              <a:off x="528" y="3936"/>
              <a:ext cx="244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5917" name="Line 29"/>
            <p:cNvSpPr>
              <a:spLocks noChangeShapeType="1"/>
            </p:cNvSpPr>
            <p:nvPr/>
          </p:nvSpPr>
          <p:spPr bwMode="auto">
            <a:xfrm>
              <a:off x="2976" y="2256"/>
              <a:ext cx="0" cy="168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165919" name="Text Box 31"/>
          <p:cNvSpPr txBox="1">
            <a:spLocks noChangeArrowheads="1"/>
          </p:cNvSpPr>
          <p:nvPr/>
        </p:nvSpPr>
        <p:spPr bwMode="auto">
          <a:xfrm>
            <a:off x="7461250" y="3916363"/>
            <a:ext cx="920750" cy="170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sz="10600" dirty="0">
                <a:solidFill>
                  <a:srgbClr val="FFFF00"/>
                </a:solidFill>
              </a:rPr>
              <a:t>?</a:t>
            </a:r>
          </a:p>
        </p:txBody>
      </p:sp>
      <p:sp>
        <p:nvSpPr>
          <p:cNvPr id="23" name="Slide Number Placeholder 5">
            <a:extLst>
              <a:ext uri="{FF2B5EF4-FFF2-40B4-BE49-F238E27FC236}">
                <a16:creationId xmlns:a16="http://schemas.microsoft.com/office/drawing/2014/main" id="{01847510-BD2A-3A49-B0B6-E500D15B053E}"/>
              </a:ext>
            </a:extLst>
          </p:cNvPr>
          <p:cNvSpPr txBox="1">
            <a:spLocks/>
          </p:cNvSpPr>
          <p:nvPr/>
        </p:nvSpPr>
        <p:spPr>
          <a:xfrm>
            <a:off x="11474601" y="6400954"/>
            <a:ext cx="47021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FE670467-C73E-9B46-8D52-E8900144F6FF}" type="slidenum">
              <a:rPr lang="en-US" sz="1200" smtClean="0"/>
              <a:pPr algn="r"/>
              <a:t>16</a:t>
            </a:fld>
            <a:endParaRPr lang="en-US" sz="12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506A8CF-2F5B-7F48-AA86-F11B4A8F83F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04429" y="963763"/>
            <a:ext cx="2369404" cy="2369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9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5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659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659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659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659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9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85B1E0C1-87FC-C641-9024-4FB95D33F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17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FCFF062-58E5-0418-AB91-2EAF2228AC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2185" y="0"/>
            <a:ext cx="814959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963836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FBD06B13-0A51-E449-8D68-C897FFF89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18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CF94610-04CA-2364-B587-9B1AB083D9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8998" y="0"/>
            <a:ext cx="731910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539157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581"/>
            <a:ext cx="10515600" cy="738839"/>
          </a:xfrm>
        </p:spPr>
        <p:txBody>
          <a:bodyPr/>
          <a:lstStyle/>
          <a:p>
            <a:r>
              <a:rPr lang="en-GB" dirty="0"/>
              <a:t>The standard model before July 4, 2012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00432C9-48ED-4649-B8A2-F42E7B212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19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BC602E9-6A9D-6740-B827-44C140381E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4687" y="888999"/>
            <a:ext cx="5795497" cy="5572593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706FA35E-AF65-1441-B832-54E06B453424}"/>
              </a:ext>
            </a:extLst>
          </p:cNvPr>
          <p:cNvSpPr/>
          <p:nvPr/>
        </p:nvSpPr>
        <p:spPr>
          <a:xfrm>
            <a:off x="3393104" y="5865543"/>
            <a:ext cx="2257425" cy="800101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609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B0FF87-21D9-604E-9AA4-4ED11C83B3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CERN about?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8957AA-73C3-0546-9795-BA369CC177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CERN</a:t>
            </a:r>
          </a:p>
          <a:p>
            <a:pPr lvl="1"/>
            <a:r>
              <a:rPr lang="en-US" dirty="0"/>
              <a:t>Original meaning: Conseil Européen pour la Recherche Nucléaire</a:t>
            </a:r>
          </a:p>
          <a:p>
            <a:pPr lvl="1"/>
            <a:r>
              <a:rPr lang="en-US" dirty="0"/>
              <a:t>Current meaning: European Organization for Nuclear Research</a:t>
            </a:r>
          </a:p>
          <a:p>
            <a:pPr lvl="1"/>
            <a:endParaRPr lang="en-US" dirty="0"/>
          </a:p>
          <a:p>
            <a:r>
              <a:rPr lang="en-US" dirty="0"/>
              <a:t>Quick summary of its main goals</a:t>
            </a:r>
          </a:p>
          <a:p>
            <a:pPr lvl="1"/>
            <a:r>
              <a:rPr lang="en-US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C</a:t>
            </a:r>
            <a:r>
              <a:rPr lang="en-US" dirty="0"/>
              <a:t> </a:t>
            </a:r>
            <a:r>
              <a:rPr lang="en-US" dirty="0">
                <a:sym typeface="Wingdings" pitchFamily="2" charset="2"/>
              </a:rPr>
              <a:t> collaboration</a:t>
            </a:r>
          </a:p>
          <a:p>
            <a:pPr lvl="1"/>
            <a:r>
              <a:rPr lang="en-US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sym typeface="Wingdings" pitchFamily="2" charset="2"/>
              </a:rPr>
              <a:t>E</a:t>
            </a:r>
            <a:r>
              <a:rPr lang="en-US" dirty="0">
                <a:sym typeface="Wingdings" pitchFamily="2" charset="2"/>
              </a:rPr>
              <a:t>  education</a:t>
            </a:r>
          </a:p>
          <a:p>
            <a:pPr lvl="1"/>
            <a:r>
              <a:rPr lang="en-US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sym typeface="Wingdings" pitchFamily="2" charset="2"/>
              </a:rPr>
              <a:t>R</a:t>
            </a:r>
            <a:r>
              <a:rPr lang="en-US" dirty="0">
                <a:sym typeface="Wingdings" pitchFamily="2" charset="2"/>
              </a:rPr>
              <a:t>  research</a:t>
            </a:r>
          </a:p>
          <a:p>
            <a:pPr lvl="1"/>
            <a:r>
              <a:rPr lang="en-US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sym typeface="Wingdings" pitchFamily="2" charset="2"/>
              </a:rPr>
              <a:t>N</a:t>
            </a:r>
            <a:r>
              <a:rPr lang="en-US" dirty="0">
                <a:sym typeface="Wingdings" pitchFamily="2" charset="2"/>
              </a:rPr>
              <a:t>  new technologies</a:t>
            </a:r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71418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943" name="Picture 7" descr="junk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00250" y="990600"/>
            <a:ext cx="3976688" cy="5336458"/>
          </a:xfrm>
        </p:spPr>
      </p:pic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do we know all this?</a:t>
            </a:r>
          </a:p>
        </p:txBody>
      </p:sp>
      <p:sp>
        <p:nvSpPr>
          <p:cNvPr id="167945" name="Text Box 9"/>
          <p:cNvSpPr txBox="1">
            <a:spLocks noChangeArrowheads="1"/>
          </p:cNvSpPr>
          <p:nvPr/>
        </p:nvSpPr>
        <p:spPr bwMode="auto">
          <a:xfrm>
            <a:off x="673698" y="904871"/>
            <a:ext cx="107593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GB" sz="2400" dirty="0"/>
              <a:t>Cosmic</a:t>
            </a:r>
          </a:p>
          <a:p>
            <a:pPr algn="r"/>
            <a:r>
              <a:rPr lang="en-GB" sz="2400" dirty="0"/>
              <a:t>rays</a:t>
            </a:r>
          </a:p>
        </p:txBody>
      </p:sp>
      <p:sp>
        <p:nvSpPr>
          <p:cNvPr id="167946" name="Text Box 10"/>
          <p:cNvSpPr txBox="1">
            <a:spLocks noChangeArrowheads="1"/>
          </p:cNvSpPr>
          <p:nvPr/>
        </p:nvSpPr>
        <p:spPr bwMode="auto">
          <a:xfrm>
            <a:off x="6781801" y="4784148"/>
            <a:ext cx="376782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u="sng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Accelerator</a:t>
            </a:r>
            <a:r>
              <a:rPr lang="en-GB" sz="2400" dirty="0"/>
              <a:t> experiments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Radioactivity experiments</a:t>
            </a:r>
          </a:p>
        </p:txBody>
      </p:sp>
      <p:sp>
        <p:nvSpPr>
          <p:cNvPr id="167947" name="Text Box 11"/>
          <p:cNvSpPr txBox="1">
            <a:spLocks noChangeArrowheads="1"/>
          </p:cNvSpPr>
          <p:nvPr/>
        </p:nvSpPr>
        <p:spPr bwMode="auto">
          <a:xfrm>
            <a:off x="6781801" y="5680727"/>
            <a:ext cx="401637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 dirty="0"/>
              <a:t>And about 100 years of hard work by many people...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39F577E6-2F0F-8643-9E86-2876B1EFD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E670467-C73E-9B46-8D52-E8900144F6FF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1C0200B-D539-0E4D-96F6-681294702A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1801" y="990600"/>
            <a:ext cx="3688850" cy="3313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5762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Large Hadron Collider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5CBC3BF-0354-9F40-B886-DF944775F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/>
              <a:t>21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34636AA-FFA5-C345-9DEA-9C6841046A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9593" y="747131"/>
            <a:ext cx="8709102" cy="5910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25168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156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62200" y="513571"/>
            <a:ext cx="7239000" cy="5816600"/>
          </a:xfrm>
          <a:noFill/>
          <a:ln/>
          <a:extLst>
            <a:ext uri="{91240B29-F687-4f45-9708-019B960494DF}">
              <a14:hiddenLine xmlns="" xmlns:a14="http://schemas.microsoft.com/office/drawing/2010/main" w="57150" cap="flat" cmpd="sng">
                <a:solidFill>
                  <a:srgbClr val="FF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EC162002-5DEB-A54B-B15D-F1F446951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2479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CEDD9-63DE-2C42-9C85-475B04D8E6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293"/>
            <a:ext cx="12192000" cy="738839"/>
          </a:xfrm>
        </p:spPr>
        <p:txBody>
          <a:bodyPr>
            <a:normAutofit fontScale="90000"/>
          </a:bodyPr>
          <a:lstStyle/>
          <a:p>
            <a:r>
              <a:rPr lang="en-US" dirty="0"/>
              <a:t>Huge experiments can investigate extremely small scales …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9BB8E3F-E27C-AE46-8017-A13D77C282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6995" y="727352"/>
            <a:ext cx="9556596" cy="6130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0972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F447D-CE9E-C148-A963-D77C12594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… by identifying what is produced in collisions!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2D05D9-CC56-B283-83CE-6751DE4951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9399" y="747132"/>
            <a:ext cx="9273201" cy="6111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8320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037" name="Picture 5" descr="Slice_white_hires"/>
          <p:cNvPicPr>
            <a:picLocks noGrp="1" noChangeAspect="1" noChangeArrowheads="1"/>
          </p:cNvPicPr>
          <p:nvPr>
            <p:ph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09800" y="814410"/>
            <a:ext cx="7772400" cy="5829300"/>
          </a:xfrm>
          <a:solidFill>
            <a:srgbClr val="FFFFFF"/>
          </a:solidFill>
        </p:spPr>
      </p:pic>
      <p:sp>
        <p:nvSpPr>
          <p:cNvPr id="172038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271463" y="36869"/>
            <a:ext cx="11701462" cy="738839"/>
          </a:xfrm>
        </p:spPr>
        <p:txBody>
          <a:bodyPr>
            <a:normAutofit fontScale="90000"/>
          </a:bodyPr>
          <a:lstStyle/>
          <a:p>
            <a:r>
              <a:rPr lang="en-US" dirty="0"/>
              <a:t>Different detector layers help distinguish particle types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275C88F-33A5-5A4C-A6D4-7DE03416C5F2}"/>
              </a:ext>
            </a:extLst>
          </p:cNvPr>
          <p:cNvSpPr txBox="1">
            <a:spLocks/>
          </p:cNvSpPr>
          <p:nvPr/>
        </p:nvSpPr>
        <p:spPr>
          <a:xfrm>
            <a:off x="11474601" y="6400954"/>
            <a:ext cx="47021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FE670467-C73E-9B46-8D52-E8900144F6FF}" type="slidenum">
              <a:rPr lang="en-US" sz="1200" smtClean="0"/>
              <a:pPr algn="r"/>
              <a:t>25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158139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6">
            <a:extLst>
              <a:ext uri="{FF2B5EF4-FFF2-40B4-BE49-F238E27FC236}">
                <a16:creationId xmlns:a16="http://schemas.microsoft.com/office/drawing/2014/main" id="{3483B9D3-D736-A6B9-A882-96A19D6AB42D}"/>
              </a:ext>
            </a:extLst>
          </p:cNvPr>
          <p:cNvSpPr txBox="1">
            <a:spLocks noChangeArrowheads="1"/>
          </p:cNvSpPr>
          <p:nvPr/>
        </p:nvSpPr>
        <p:spPr>
          <a:xfrm>
            <a:off x="271463" y="36869"/>
            <a:ext cx="11701462" cy="7388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Higgs boson production &amp; decay examples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F69DEC8-78EF-2122-59B3-5761A6534458}"/>
              </a:ext>
            </a:extLst>
          </p:cNvPr>
          <p:cNvGrpSpPr/>
          <p:nvPr/>
        </p:nvGrpSpPr>
        <p:grpSpPr>
          <a:xfrm>
            <a:off x="-4985" y="915562"/>
            <a:ext cx="12196985" cy="5002570"/>
            <a:chOff x="-4985" y="775708"/>
            <a:chExt cx="12196985" cy="500257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BCC74A5-361F-7058-52A2-B432A48157E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1" y="792591"/>
              <a:ext cx="5610894" cy="2678918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FEAB55CA-50D8-4633-DD39-2A8A99AD900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88658" y="775708"/>
              <a:ext cx="5803342" cy="5002570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471906E-49E6-89A1-07E9-6E05CFA99127}"/>
                </a:ext>
              </a:extLst>
            </p:cNvPr>
            <p:cNvSpPr txBox="1"/>
            <p:nvPr/>
          </p:nvSpPr>
          <p:spPr>
            <a:xfrm>
              <a:off x="-4985" y="3708177"/>
              <a:ext cx="2805447" cy="2070000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rtlCol="0">
              <a:spAutoFit/>
            </a:bodyPr>
            <a:lstStyle/>
            <a:p>
              <a:r>
                <a:rPr lang="en-CH" b="1" dirty="0"/>
                <a:t>2.8 %</a:t>
              </a:r>
              <a:r>
                <a:rPr lang="en-CH" dirty="0"/>
                <a:t> of the decays go via virtual Z bosons. </a:t>
              </a:r>
              <a:r>
                <a:rPr lang="en-GB" dirty="0"/>
                <a:t>E</a:t>
              </a:r>
              <a:r>
                <a:rPr lang="en-CH" dirty="0"/>
                <a:t>ach Z has </a:t>
              </a:r>
              <a:r>
                <a:rPr lang="en-CH" b="1" dirty="0"/>
                <a:t>6.7 %</a:t>
              </a:r>
              <a:r>
                <a:rPr lang="en-CH" dirty="0"/>
                <a:t> probability to decay into an easily identified charged lepton pair: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/>
                <a:t>E</a:t>
              </a:r>
              <a:r>
                <a:rPr lang="en-CH" dirty="0"/>
                <a:t>lectron + positron, or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/>
                <a:t>M</a:t>
              </a:r>
              <a:r>
                <a:rPr lang="en-CH" dirty="0"/>
                <a:t>uon + anti-muon.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49B7AE9-FDBC-3E02-AD71-E6B191108713}"/>
                </a:ext>
              </a:extLst>
            </p:cNvPr>
            <p:cNvSpPr txBox="1"/>
            <p:nvPr/>
          </p:nvSpPr>
          <p:spPr>
            <a:xfrm>
              <a:off x="6388658" y="3244334"/>
              <a:ext cx="3940631" cy="369332"/>
            </a:xfrm>
            <a:prstGeom prst="rect">
              <a:avLst/>
            </a:prstGeom>
            <a:solidFill>
              <a:srgbClr val="FFC000"/>
            </a:solidFill>
          </p:spPr>
          <p:txBody>
            <a:bodyPr wrap="none" rtlCol="0">
              <a:spAutoFit/>
            </a:bodyPr>
            <a:lstStyle/>
            <a:p>
              <a:r>
                <a:rPr lang="en-CH" b="1"/>
                <a:t>0.25 %</a:t>
              </a:r>
              <a:r>
                <a:rPr lang="en-CH"/>
                <a:t> of the decays produce 2 photons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BD4BDA2-827B-4894-AA04-224883E57310}"/>
                </a:ext>
              </a:extLst>
            </p:cNvPr>
            <p:cNvSpPr txBox="1"/>
            <p:nvPr/>
          </p:nvSpPr>
          <p:spPr>
            <a:xfrm>
              <a:off x="2375905" y="792490"/>
              <a:ext cx="3234988" cy="369332"/>
            </a:xfrm>
            <a:prstGeom prst="rect">
              <a:avLst/>
            </a:prstGeom>
            <a:solidFill>
              <a:srgbClr val="FFC000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/>
                <a:t>M</a:t>
              </a:r>
              <a:r>
                <a:rPr lang="en-CH"/>
                <a:t>ost common production mode</a:t>
              </a:r>
            </a:p>
          </p:txBody>
        </p: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D1EB1A43-F789-FA47-AE05-303012146BE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804193" y="3708178"/>
              <a:ext cx="2806700" cy="2070100"/>
            </a:xfrm>
            <a:prstGeom prst="rect">
              <a:avLst/>
            </a:prstGeom>
          </p:spPr>
        </p:pic>
      </p:grpSp>
      <p:sp>
        <p:nvSpPr>
          <p:cNvPr id="23" name="Rectangle 6">
            <a:extLst>
              <a:ext uri="{FF2B5EF4-FFF2-40B4-BE49-F238E27FC236}">
                <a16:creationId xmlns:a16="http://schemas.microsoft.com/office/drawing/2014/main" id="{F92F3B6B-2FE2-AEA9-7BC8-85A2B50CFF30}"/>
              </a:ext>
            </a:extLst>
          </p:cNvPr>
          <p:cNvSpPr txBox="1">
            <a:spLocks noChangeArrowheads="1"/>
          </p:cNvSpPr>
          <p:nvPr/>
        </p:nvSpPr>
        <p:spPr>
          <a:xfrm>
            <a:off x="245269" y="6115886"/>
            <a:ext cx="11701462" cy="7388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Needles in a haystack…</a:t>
            </a:r>
          </a:p>
        </p:txBody>
      </p:sp>
    </p:spTree>
    <p:extLst>
      <p:ext uri="{BB962C8B-B14F-4D97-AF65-F5344CB8AC3E}">
        <p14:creationId xmlns:p14="http://schemas.microsoft.com/office/powerpoint/2010/main" val="378241362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412C083-E162-0462-7594-59BE1293DA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3785" y="786982"/>
            <a:ext cx="5818216" cy="579299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5EA646B-5BA2-4EED-C158-E91C4E434E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86982"/>
            <a:ext cx="6002608" cy="579299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6E642CC-1A3A-74B9-13FF-22CBD183F98B}"/>
              </a:ext>
            </a:extLst>
          </p:cNvPr>
          <p:cNvSpPr txBox="1">
            <a:spLocks noChangeArrowheads="1"/>
          </p:cNvSpPr>
          <p:nvPr/>
        </p:nvSpPr>
        <p:spPr>
          <a:xfrm>
            <a:off x="271463" y="36869"/>
            <a:ext cx="11701462" cy="7388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Those combinations can also be produced by other processes!</a:t>
            </a:r>
          </a:p>
        </p:txBody>
      </p:sp>
    </p:spTree>
    <p:extLst>
      <p:ext uri="{BB962C8B-B14F-4D97-AF65-F5344CB8AC3E}">
        <p14:creationId xmlns:p14="http://schemas.microsoft.com/office/powerpoint/2010/main" val="37049504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rn_world_gri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24666" y="1419226"/>
            <a:ext cx="4876800" cy="407787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FC3D266-4A86-1042-AFBD-6BC3B6C5FD3D}"/>
              </a:ext>
            </a:extLst>
          </p:cNvPr>
          <p:cNvSpPr txBox="1"/>
          <p:nvPr/>
        </p:nvSpPr>
        <p:spPr>
          <a:xfrm>
            <a:off x="457198" y="1419226"/>
            <a:ext cx="628174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The LHC experiments generate </a:t>
            </a:r>
            <a:br>
              <a:rPr lang="en-US" sz="2800" dirty="0"/>
            </a:br>
            <a:r>
              <a:rPr lang="en-US" sz="28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&gt; 300 Petabytes</a:t>
            </a:r>
            <a:r>
              <a:rPr lang="en-US" sz="2800" dirty="0"/>
              <a:t> per year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To store and process such huge</a:t>
            </a:r>
            <a:br>
              <a:rPr lang="en-US" sz="2800" dirty="0"/>
            </a:br>
            <a:r>
              <a:rPr lang="en-US" sz="2800" dirty="0"/>
              <a:t>quantities of data, the experiments</a:t>
            </a:r>
            <a:br>
              <a:rPr lang="en-US" sz="2800" dirty="0"/>
            </a:br>
            <a:r>
              <a:rPr lang="en-US" sz="2800" dirty="0"/>
              <a:t>make use of a worldwide collaboration</a:t>
            </a:r>
            <a:br>
              <a:rPr lang="en-US" sz="2800" dirty="0"/>
            </a:br>
            <a:r>
              <a:rPr lang="en-US" sz="2800" dirty="0"/>
              <a:t>of partner universities and laboratories:</a:t>
            </a:r>
            <a:br>
              <a:rPr lang="en-US" sz="2800" dirty="0"/>
            </a:br>
            <a:r>
              <a:rPr lang="en-US" sz="2800" dirty="0"/>
              <a:t>the </a:t>
            </a:r>
            <a:r>
              <a:rPr lang="en-US" sz="28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Worldwide LHC Computing Grid</a:t>
            </a:r>
          </a:p>
          <a:p>
            <a:endParaRPr lang="en-US" dirty="0"/>
          </a:p>
        </p:txBody>
      </p:sp>
      <p:sp>
        <p:nvSpPr>
          <p:cNvPr id="17" name="Rectangle 2">
            <a:extLst>
              <a:ext uri="{FF2B5EF4-FFF2-40B4-BE49-F238E27FC236}">
                <a16:creationId xmlns:a16="http://schemas.microsoft.com/office/drawing/2014/main" id="{E9580B92-ADEE-204D-8C9F-5E3B479F8E9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36869"/>
            <a:ext cx="10515600" cy="738839"/>
          </a:xfrm>
        </p:spPr>
        <p:txBody>
          <a:bodyPr/>
          <a:lstStyle/>
          <a:p>
            <a:r>
              <a:rPr lang="en-GB" dirty="0"/>
              <a:t>Computing challenges</a:t>
            </a:r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B5D44794-4B4D-6C4C-B82E-E4A3150E3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109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6869"/>
            <a:ext cx="10515600" cy="738839"/>
          </a:xfrm>
        </p:spPr>
        <p:txBody>
          <a:bodyPr/>
          <a:lstStyle/>
          <a:p>
            <a:r>
              <a:rPr lang="en-GB" dirty="0"/>
              <a:t>More open questions</a:t>
            </a:r>
          </a:p>
        </p:txBody>
      </p:sp>
      <p:sp>
        <p:nvSpPr>
          <p:cNvPr id="220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196752"/>
            <a:ext cx="10515600" cy="47244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dirty="0"/>
              <a:t>Are the quarks and leptons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elementary</a:t>
            </a:r>
            <a:r>
              <a:rPr lang="en-GB" dirty="0"/>
              <a:t> particles?</a:t>
            </a:r>
          </a:p>
          <a:p>
            <a:pPr>
              <a:lnSpc>
                <a:spcPct val="90000"/>
              </a:lnSpc>
            </a:pPr>
            <a:r>
              <a:rPr lang="en-GB" dirty="0"/>
              <a:t>Are there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other particles </a:t>
            </a:r>
            <a:r>
              <a:rPr lang="en-GB" dirty="0"/>
              <a:t>we have not seen yet?</a:t>
            </a:r>
          </a:p>
          <a:p>
            <a:pPr>
              <a:lnSpc>
                <a:spcPct val="90000"/>
              </a:lnSpc>
            </a:pPr>
            <a:r>
              <a:rPr lang="en-GB" dirty="0"/>
              <a:t>Why are the masses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different</a:t>
            </a:r>
            <a:r>
              <a:rPr lang="en-GB" dirty="0"/>
              <a:t>?</a:t>
            </a:r>
          </a:p>
          <a:p>
            <a:pPr>
              <a:lnSpc>
                <a:spcPct val="90000"/>
              </a:lnSpc>
            </a:pPr>
            <a:r>
              <a:rPr lang="en-GB" dirty="0"/>
              <a:t>Matter/Antimatter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asymmetry</a:t>
            </a:r>
            <a:r>
              <a:rPr lang="en-GB" dirty="0">
                <a:solidFill>
                  <a:srgbClr val="FFFF00"/>
                </a:solidFill>
              </a:rPr>
              <a:t> </a:t>
            </a:r>
            <a:r>
              <a:rPr lang="en-GB" dirty="0"/>
              <a:t>in universe?</a:t>
            </a:r>
          </a:p>
          <a:p>
            <a:pPr>
              <a:lnSpc>
                <a:spcPct val="90000"/>
              </a:lnSpc>
            </a:pPr>
            <a:r>
              <a:rPr lang="en-GB" dirty="0"/>
              <a:t>What about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gravity</a:t>
            </a:r>
            <a:r>
              <a:rPr lang="en-GB" dirty="0"/>
              <a:t>? Or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superstrings</a:t>
            </a:r>
            <a:r>
              <a:rPr lang="en-GB" dirty="0"/>
              <a:t>? Or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extra</a:t>
            </a:r>
            <a:r>
              <a:rPr lang="en-GB" dirty="0"/>
              <a:t> dimensions?</a:t>
            </a:r>
          </a:p>
          <a:p>
            <a:pPr>
              <a:lnSpc>
                <a:spcPct val="90000"/>
              </a:lnSpc>
            </a:pPr>
            <a:r>
              <a:rPr lang="en-GB" dirty="0"/>
              <a:t>Properties of the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neutrino</a:t>
            </a:r>
            <a:r>
              <a:rPr lang="en-GB" dirty="0"/>
              <a:t>?</a:t>
            </a:r>
          </a:p>
          <a:p>
            <a:pPr>
              <a:lnSpc>
                <a:spcPct val="90000"/>
              </a:lnSpc>
            </a:pPr>
            <a:endParaRPr lang="en-GB" dirty="0"/>
          </a:p>
          <a:p>
            <a:pPr>
              <a:lnSpc>
                <a:spcPct val="90000"/>
              </a:lnSpc>
              <a:buFontTx/>
              <a:buNone/>
            </a:pPr>
            <a:r>
              <a:rPr lang="en-GB" dirty="0"/>
              <a:t>Solving any of these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puzzles</a:t>
            </a:r>
            <a:r>
              <a:rPr lang="en-GB" dirty="0"/>
              <a:t> is worth a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Nobel Prize!</a:t>
            </a:r>
            <a:endParaRPr lang="en-GB" dirty="0"/>
          </a:p>
          <a:p>
            <a:pPr>
              <a:lnSpc>
                <a:spcPct val="90000"/>
              </a:lnSpc>
            </a:pPr>
            <a:endParaRPr lang="en-GB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6687D10-5D53-434B-B2DE-FDB83B943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78205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2069E5-5354-3140-B25E-FF7E0387E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Important dates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EA01B02-8B7E-5949-B2E9-E978603A9C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97074" y="3284985"/>
            <a:ext cx="7772400" cy="2803477"/>
          </a:xfrm>
        </p:spPr>
      </p:pic>
      <p:sp>
        <p:nvSpPr>
          <p:cNvPr id="8" name="Rectangle 2">
            <a:extLst>
              <a:ext uri="{FF2B5EF4-FFF2-40B4-BE49-F238E27FC236}">
                <a16:creationId xmlns:a16="http://schemas.microsoft.com/office/drawing/2014/main" id="{431E9DC0-96C9-0147-B74C-B3171B2420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1613" y="1066799"/>
            <a:ext cx="9701909" cy="5491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GB" sz="2400" kern="0" dirty="0"/>
              <a:t>1949: first steps towards civilian research in nuclear technology</a:t>
            </a:r>
          </a:p>
          <a:p>
            <a:pPr eaLnBrk="1" hangingPunct="1">
              <a:lnSpc>
                <a:spcPct val="90000"/>
              </a:lnSpc>
            </a:pPr>
            <a:r>
              <a:rPr lang="en-GB" sz="2400" kern="0" dirty="0"/>
              <a:t>1952: foundation of CERN under auspices of UNESCO </a:t>
            </a:r>
          </a:p>
          <a:p>
            <a:pPr eaLnBrk="1" hangingPunct="1">
              <a:lnSpc>
                <a:spcPct val="90000"/>
              </a:lnSpc>
            </a:pPr>
            <a:r>
              <a:rPr lang="en-GB" sz="2400" kern="0" dirty="0"/>
              <a:t>1953: Signing of the CERN charter</a:t>
            </a:r>
          </a:p>
          <a:p>
            <a:pPr eaLnBrk="1" hangingPunct="1">
              <a:lnSpc>
                <a:spcPct val="90000"/>
              </a:lnSpc>
            </a:pPr>
            <a:r>
              <a:rPr lang="en-GB" sz="2400" kern="0" dirty="0"/>
              <a:t>1954: Completion of the ratification by the 12 founding states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67D8E03-6A42-ED4D-A6B3-B6451DB4B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3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01646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D2D8B2-2345-0C40-83A9-5E3096BC69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Other accelerators and many more experiments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549BE8F-43C5-53C5-53A9-41E028D783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023" y="755425"/>
            <a:ext cx="10537953" cy="6102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37561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78A9EA-5B40-6C40-9739-E23343AF9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 in space!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CC5CAA2-F536-5641-8DC2-CAFD2C74D4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" y="952500"/>
            <a:ext cx="11811000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60728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873E-A73F-BC4F-B412-1DB4F6527F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5D6A33-F873-2041-8D9B-74445C7756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47132"/>
            <a:ext cx="10622280" cy="5609218"/>
          </a:xfrm>
        </p:spPr>
        <p:txBody>
          <a:bodyPr/>
          <a:lstStyle/>
          <a:p>
            <a:r>
              <a:rPr lang="en-US" sz="3200" dirty="0"/>
              <a:t>CERN is about:</a:t>
            </a:r>
          </a:p>
          <a:p>
            <a:pPr lvl="1"/>
            <a:r>
              <a:rPr lang="en-US" sz="32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International collaboration</a:t>
            </a:r>
          </a:p>
          <a:p>
            <a:pPr lvl="1"/>
            <a:r>
              <a:rPr lang="en-US" sz="32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Fundamental research</a:t>
            </a:r>
          </a:p>
          <a:p>
            <a:pPr lvl="1"/>
            <a:r>
              <a:rPr lang="en-US" sz="32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Technology innovation</a:t>
            </a:r>
          </a:p>
          <a:p>
            <a:pPr lvl="1"/>
            <a:r>
              <a:rPr lang="en-US" sz="32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Knowledge sharing</a:t>
            </a:r>
          </a:p>
          <a:p>
            <a:endParaRPr lang="en-US" sz="3200" dirty="0"/>
          </a:p>
          <a:p>
            <a:r>
              <a:rPr lang="en-US" sz="3200" dirty="0"/>
              <a:t>CERN has particle accelerators and many experiments to discover and study the </a:t>
            </a:r>
            <a:r>
              <a:rPr lang="en-US" sz="32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building blocks of the universe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B8C8AC3-BC20-404E-B9CA-300375C74F06}"/>
              </a:ext>
            </a:extLst>
          </p:cNvPr>
          <p:cNvSpPr txBox="1">
            <a:spLocks/>
          </p:cNvSpPr>
          <p:nvPr/>
        </p:nvSpPr>
        <p:spPr>
          <a:xfrm>
            <a:off x="1524000" y="5367346"/>
            <a:ext cx="9144000" cy="10382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Enjoy your stay at CERN !</a:t>
            </a:r>
          </a:p>
        </p:txBody>
      </p:sp>
    </p:spTree>
    <p:extLst>
      <p:ext uri="{BB962C8B-B14F-4D97-AF65-F5344CB8AC3E}">
        <p14:creationId xmlns:p14="http://schemas.microsoft.com/office/powerpoint/2010/main" val="171609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61F8B08D-C177-F0C5-10E8-40C782E440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9600" y="757642"/>
            <a:ext cx="7772400" cy="540964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D19B469-BBCE-AF48-A7B6-30C475473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Contributions from member states in 2024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E461A10-53B8-6947-AB4E-329E9F4D0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4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63ABCF-7EC4-9F4D-98DF-82F7EFF3AE6E}"/>
              </a:ext>
            </a:extLst>
          </p:cNvPr>
          <p:cNvSpPr txBox="1"/>
          <p:nvPr/>
        </p:nvSpPr>
        <p:spPr>
          <a:xfrm>
            <a:off x="5502165" y="6259810"/>
            <a:ext cx="5598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Observers: EU, Japan, (JINR), UNESCO, USA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80F9E9CF-B009-0E95-0EC7-0CEFD999F8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6068199"/>
              </p:ext>
            </p:extLst>
          </p:nvPr>
        </p:nvGraphicFramePr>
        <p:xfrm>
          <a:off x="0" y="757642"/>
          <a:ext cx="4039616" cy="44500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086209">
                  <a:extLst>
                    <a:ext uri="{9D8B030D-6E8A-4147-A177-3AD203B41FA5}">
                      <a16:colId xmlns:a16="http://schemas.microsoft.com/office/drawing/2014/main" val="2647315877"/>
                    </a:ext>
                  </a:extLst>
                </a:gridCol>
                <a:gridCol w="798786">
                  <a:extLst>
                    <a:ext uri="{9D8B030D-6E8A-4147-A177-3AD203B41FA5}">
                      <a16:colId xmlns:a16="http://schemas.microsoft.com/office/drawing/2014/main" val="4032608933"/>
                    </a:ext>
                  </a:extLst>
                </a:gridCol>
                <a:gridCol w="1376855">
                  <a:extLst>
                    <a:ext uri="{9D8B030D-6E8A-4147-A177-3AD203B41FA5}">
                      <a16:colId xmlns:a16="http://schemas.microsoft.com/office/drawing/2014/main" val="1865240570"/>
                    </a:ext>
                  </a:extLst>
                </a:gridCol>
                <a:gridCol w="777766">
                  <a:extLst>
                    <a:ext uri="{9D8B030D-6E8A-4147-A177-3AD203B41FA5}">
                      <a16:colId xmlns:a16="http://schemas.microsoft.com/office/drawing/2014/main" val="359794852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H"/>
                        <a:t>Austria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2.2%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b="1">
                          <a:highlight>
                            <a:srgbClr val="FFFF00"/>
                          </a:highlight>
                        </a:rPr>
                        <a:t>Italy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b="1">
                          <a:highlight>
                            <a:srgbClr val="FFFF00"/>
                          </a:highlight>
                        </a:rPr>
                        <a:t>9.9%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1686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/>
                        <a:t>Belgium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2.8%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/>
                        <a:t>Netherlands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4.7%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4378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/>
                        <a:t>Bulgaria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0.4%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/>
                        <a:t>Norway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2.2%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46882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/>
                        <a:t>Czechia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1.2%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/>
                        <a:t>Poland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3.1%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32578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/>
                        <a:t>Denmark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1.9%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/>
                        <a:t>Portugal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1.1%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38367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i="1"/>
                        <a:t>Estonia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(*)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/>
                        <a:t>Romania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1.3%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43381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/>
                        <a:t>Finland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1.4%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/>
                        <a:t>Serbia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0.3%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53172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b="1">
                          <a:highlight>
                            <a:srgbClr val="FFFF00"/>
                          </a:highlight>
                        </a:rPr>
                        <a:t>France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b="1">
                          <a:highlight>
                            <a:srgbClr val="FFFF00"/>
                          </a:highlight>
                        </a:rPr>
                        <a:t>13.4%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/>
                        <a:t>Slovakia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0.5%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6279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b="1">
                          <a:highlight>
                            <a:srgbClr val="FFFF00"/>
                          </a:highlight>
                        </a:rPr>
                        <a:t>Germany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b="1">
                          <a:highlight>
                            <a:srgbClr val="FFFF00"/>
                          </a:highlight>
                        </a:rPr>
                        <a:t>21.1%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/>
                        <a:t>Spain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7.0%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4029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/>
                        <a:t>Greece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1.0%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/>
                        <a:t>Sweden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2.7%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12841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/>
                        <a:t>Hungary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0.7%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/>
                        <a:t>Switzerland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3.8%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70698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/>
                        <a:t>Israel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2.2%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b="1">
                          <a:highlight>
                            <a:srgbClr val="FFFF00"/>
                          </a:highlight>
                        </a:rPr>
                        <a:t>UK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b="1">
                          <a:highlight>
                            <a:srgbClr val="FFFF00"/>
                          </a:highlight>
                        </a:rPr>
                        <a:t>15.1%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1121070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77C8DC75-2873-A8D8-367D-0136F936BE29}"/>
              </a:ext>
            </a:extLst>
          </p:cNvPr>
          <p:cNvSpPr txBox="1"/>
          <p:nvPr/>
        </p:nvSpPr>
        <p:spPr>
          <a:xfrm>
            <a:off x="-3911" y="5386179"/>
            <a:ext cx="4419601" cy="1477328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CH"/>
              <a:t>Associate members: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/>
              <a:t>Cyprus, </a:t>
            </a:r>
            <a:r>
              <a:rPr lang="en-CH" i="1"/>
              <a:t>Estonia</a:t>
            </a:r>
            <a:r>
              <a:rPr lang="en-CH"/>
              <a:t> (*), Slovenia (became member state on 21 June 2025)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/>
              <a:t>Brazil, Croatia, India, Latvia, </a:t>
            </a:r>
            <a:br>
              <a:rPr lang="en-CH"/>
            </a:br>
            <a:r>
              <a:rPr lang="en-CH"/>
              <a:t>Lithuania, Pakistan, Türkiye, Ukraine</a:t>
            </a:r>
          </a:p>
        </p:txBody>
      </p:sp>
      <p:sp>
        <p:nvSpPr>
          <p:cNvPr id="12" name="Right Brace 11">
            <a:extLst>
              <a:ext uri="{FF2B5EF4-FFF2-40B4-BE49-F238E27FC236}">
                <a16:creationId xmlns:a16="http://schemas.microsoft.com/office/drawing/2014/main" id="{B5A309A0-9E47-ECE5-2D1C-AA9CB4E11625}"/>
              </a:ext>
            </a:extLst>
          </p:cNvPr>
          <p:cNvSpPr/>
          <p:nvPr/>
        </p:nvSpPr>
        <p:spPr>
          <a:xfrm>
            <a:off x="4419600" y="747132"/>
            <a:ext cx="462455" cy="4450080"/>
          </a:xfrm>
          <a:prstGeom prst="righ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6B70A63-885E-6FD1-3C6E-63B673F8D242}"/>
              </a:ext>
            </a:extLst>
          </p:cNvPr>
          <p:cNvSpPr txBox="1"/>
          <p:nvPr/>
        </p:nvSpPr>
        <p:spPr>
          <a:xfrm>
            <a:off x="5013434" y="2766486"/>
            <a:ext cx="15103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 b="1"/>
              <a:t>CHF 1'222 M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8446EF2-7531-2362-0D8D-116768584AF1}"/>
              </a:ext>
            </a:extLst>
          </p:cNvPr>
          <p:cNvCxnSpPr>
            <a:cxnSpLocks/>
          </p:cNvCxnSpPr>
          <p:nvPr/>
        </p:nvCxnSpPr>
        <p:spPr>
          <a:xfrm>
            <a:off x="2019808" y="5570485"/>
            <a:ext cx="2862247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C50125E3-3C36-7917-79A7-DAF095BB1D99}"/>
              </a:ext>
            </a:extLst>
          </p:cNvPr>
          <p:cNvSpPr txBox="1"/>
          <p:nvPr/>
        </p:nvSpPr>
        <p:spPr>
          <a:xfrm>
            <a:off x="5013434" y="5370430"/>
            <a:ext cx="11993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 b="1"/>
              <a:t>CHF 33 M</a:t>
            </a:r>
          </a:p>
        </p:txBody>
      </p:sp>
    </p:spTree>
    <p:extLst>
      <p:ext uri="{BB962C8B-B14F-4D97-AF65-F5344CB8AC3E}">
        <p14:creationId xmlns:p14="http://schemas.microsoft.com/office/powerpoint/2010/main" val="17099129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581"/>
            <a:ext cx="10515600" cy="738839"/>
          </a:xfrm>
        </p:spPr>
        <p:txBody>
          <a:bodyPr/>
          <a:lstStyle/>
          <a:p>
            <a:r>
              <a:rPr lang="en-GB" dirty="0"/>
              <a:t>Who works at CERN?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85949" y="3276600"/>
            <a:ext cx="8429626" cy="3009900"/>
          </a:xfrm>
        </p:spPr>
        <p:txBody>
          <a:bodyPr/>
          <a:lstStyle/>
          <a:p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~3000</a:t>
            </a:r>
            <a:r>
              <a:rPr lang="en-GB" dirty="0"/>
              <a:t> people employed by CERN</a:t>
            </a:r>
          </a:p>
          <a:p>
            <a:pPr lvl="1"/>
            <a:r>
              <a:rPr lang="en-GB" dirty="0"/>
              <a:t>Physicists, engineers, computer scientists, mathematicians, technicians, secretaries, fire brigade, health &amp; safety experts, security, etc</a:t>
            </a:r>
          </a:p>
          <a:p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&gt;10000 </a:t>
            </a:r>
            <a:r>
              <a:rPr lang="en-GB" dirty="0"/>
              <a:t>physicists associated with CERN</a:t>
            </a:r>
          </a:p>
          <a:p>
            <a:pPr lvl="1"/>
            <a:r>
              <a:rPr lang="en-GB" dirty="0"/>
              <a:t>From all over the world!</a:t>
            </a:r>
          </a:p>
        </p:txBody>
      </p:sp>
      <p:pic>
        <p:nvPicPr>
          <p:cNvPr id="9933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990600"/>
            <a:ext cx="9144000" cy="193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37181D-962A-E84D-9B91-B4AFC7D61D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5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5814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CD727AF-38ED-6647-80C6-6E1E13BB3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6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3E5FD3C-19DB-3E16-0CF6-9C5C30ED30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1513" y="0"/>
            <a:ext cx="1000897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8691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Who visits CERN</a:t>
            </a:r>
          </a:p>
        </p:txBody>
      </p:sp>
      <p:sp>
        <p:nvSpPr>
          <p:cNvPr id="244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00125" y="928687"/>
            <a:ext cx="10172700" cy="55149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dirty="0"/>
              <a:t>CERN is an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open laboratory</a:t>
            </a:r>
          </a:p>
          <a:p>
            <a:pPr lvl="1"/>
            <a:r>
              <a:rPr lang="en-GB" dirty="0"/>
              <a:t>With certain constraints and regulations</a:t>
            </a:r>
          </a:p>
          <a:p>
            <a:pPr marL="0" indent="0">
              <a:lnSpc>
                <a:spcPct val="90000"/>
              </a:lnSpc>
              <a:buNone/>
            </a:pPr>
            <a:endParaRPr lang="en-GB" dirty="0"/>
          </a:p>
          <a:p>
            <a:pPr>
              <a:lnSpc>
                <a:spcPct val="90000"/>
              </a:lnSpc>
            </a:pPr>
            <a:r>
              <a:rPr lang="en-GB" dirty="0"/>
              <a:t>Every year,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~130’000 </a:t>
            </a:r>
            <a:r>
              <a:rPr lang="en-GB" dirty="0"/>
              <a:t>people have visited CERN since many years</a:t>
            </a:r>
          </a:p>
          <a:p>
            <a:pPr>
              <a:lnSpc>
                <a:spcPct val="90000"/>
              </a:lnSpc>
            </a:pPr>
            <a:endParaRPr lang="en-GB" dirty="0"/>
          </a:p>
          <a:p>
            <a:pPr>
              <a:lnSpc>
                <a:spcPct val="90000"/>
              </a:lnSpc>
            </a:pPr>
            <a:r>
              <a:rPr lang="en-GB" dirty="0"/>
              <a:t>Open days September 2019: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75’000</a:t>
            </a:r>
            <a:r>
              <a:rPr lang="en-GB" dirty="0"/>
              <a:t> people visited in 2 days!!!</a:t>
            </a:r>
          </a:p>
          <a:p>
            <a:pPr>
              <a:lnSpc>
                <a:spcPct val="90000"/>
              </a:lnSpc>
            </a:pPr>
            <a:endParaRPr lang="en-GB" dirty="0"/>
          </a:p>
          <a:p>
            <a:pPr>
              <a:lnSpc>
                <a:spcPct val="90000"/>
              </a:lnSpc>
            </a:pPr>
            <a:r>
              <a:rPr lang="en-GB" dirty="0"/>
              <a:t>The                                 foresees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300’000 - 500’000 </a:t>
            </a:r>
            <a:r>
              <a:rPr lang="en-GB" dirty="0"/>
              <a:t>visitors per year!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2132A17-5584-B546-BE0B-CC53B210F7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7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A75E92-91A3-6087-DF6D-D6777CE155C1}"/>
              </a:ext>
            </a:extLst>
          </p:cNvPr>
          <p:cNvSpPr txBox="1"/>
          <p:nvPr/>
        </p:nvSpPr>
        <p:spPr>
          <a:xfrm>
            <a:off x="1971723" y="4377343"/>
            <a:ext cx="2442621" cy="492443"/>
          </a:xfrm>
          <a:prstGeom prst="rect">
            <a:avLst/>
          </a:prstGeom>
          <a:solidFill>
            <a:srgbClr val="FFC000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600" dirty="0">
                <a:hlinkClick r:id="rId2"/>
              </a:rPr>
              <a:t>Science Gateway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3898656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Basic vs applied research</a:t>
            </a:r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199" y="900112"/>
            <a:ext cx="10677525" cy="5456237"/>
          </a:xfrm>
        </p:spPr>
        <p:txBody>
          <a:bodyPr/>
          <a:lstStyle/>
          <a:p>
            <a:r>
              <a:rPr lang="en-GB" dirty="0"/>
              <a:t>Two types of science research</a:t>
            </a:r>
          </a:p>
          <a:p>
            <a:pPr lvl="1"/>
            <a:r>
              <a:rPr lang="en-GB" sz="28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Basic research </a:t>
            </a:r>
            <a:r>
              <a:rPr lang="en-GB" sz="2800" dirty="0"/>
              <a:t>(how do things work)</a:t>
            </a:r>
          </a:p>
          <a:p>
            <a:pPr lvl="1"/>
            <a:r>
              <a:rPr lang="en-GB" sz="28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Applied research </a:t>
            </a:r>
            <a:r>
              <a:rPr lang="en-GB" sz="2800" dirty="0"/>
              <a:t>(how do I make...)</a:t>
            </a:r>
          </a:p>
          <a:p>
            <a:pPr lvl="1"/>
            <a:endParaRPr lang="en-GB" sz="2800" dirty="0"/>
          </a:p>
          <a:p>
            <a:r>
              <a:rPr lang="en-GB" dirty="0"/>
              <a:t>Applied research often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builds on </a:t>
            </a:r>
            <a:r>
              <a:rPr lang="en-GB" dirty="0"/>
              <a:t>basic research </a:t>
            </a:r>
          </a:p>
          <a:p>
            <a:endParaRPr lang="en-GB" dirty="0"/>
          </a:p>
          <a:p>
            <a:r>
              <a:rPr lang="en-GB" dirty="0"/>
              <a:t>CERN only does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basic</a:t>
            </a:r>
            <a:r>
              <a:rPr lang="en-GB" dirty="0"/>
              <a:t> research</a:t>
            </a:r>
          </a:p>
          <a:p>
            <a:pPr lvl="1"/>
            <a:r>
              <a:rPr lang="en-GB" sz="2800" dirty="0"/>
              <a:t>But we often need to </a:t>
            </a:r>
            <a:r>
              <a:rPr lang="en-GB" sz="28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innovate</a:t>
            </a:r>
            <a:r>
              <a:rPr lang="en-GB" sz="2800" dirty="0"/>
              <a:t> to build things that do not exist yet...</a:t>
            </a:r>
          </a:p>
          <a:p>
            <a:endParaRPr lang="en-GB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6FA8C57-B16B-0749-985B-6914B27D3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8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8444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6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6752" y="1109664"/>
            <a:ext cx="3130550" cy="2108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4630" name="Rectangle 6"/>
          <p:cNvSpPr>
            <a:spLocks noChangeArrowheads="1"/>
          </p:cNvSpPr>
          <p:nvPr/>
        </p:nvSpPr>
        <p:spPr bwMode="auto">
          <a:xfrm>
            <a:off x="8921801" y="3219448"/>
            <a:ext cx="2286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000" dirty="0">
                <a:latin typeface="Geneva" charset="0"/>
              </a:rPr>
              <a:t>Tim Berners-Lee</a:t>
            </a: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1E5CDD2A-AFAE-5B4D-86AA-69907DC770DE}"/>
              </a:ext>
            </a:extLst>
          </p:cNvPr>
          <p:cNvSpPr txBox="1">
            <a:spLocks noChangeArrowheads="1"/>
          </p:cNvSpPr>
          <p:nvPr/>
        </p:nvSpPr>
        <p:spPr>
          <a:xfrm>
            <a:off x="838200" y="8293"/>
            <a:ext cx="10515600" cy="738839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For example, the World Wide Web!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E9C3A11F-A135-A646-8BB8-091CCBBE8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9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111F937-A074-BA4D-96A5-7E576D0998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6925" y="1094708"/>
            <a:ext cx="7322188" cy="483766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AB67E16-A798-364D-8266-307E821C4D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53707" y="4033934"/>
            <a:ext cx="2439330" cy="189843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5B07299-B9AA-7444-B28E-385662F64C4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15850" y="4012964"/>
            <a:ext cx="2383263" cy="1919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2500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1370</TotalTime>
  <Words>1005</Words>
  <Application>Microsoft Macintosh PowerPoint</Application>
  <PresentationFormat>Widescreen</PresentationFormat>
  <Paragraphs>235</Paragraphs>
  <Slides>32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Calibri</vt:lpstr>
      <vt:lpstr>Calibri Light</vt:lpstr>
      <vt:lpstr>Geneva</vt:lpstr>
      <vt:lpstr>Times</vt:lpstr>
      <vt:lpstr>Office Theme</vt:lpstr>
      <vt:lpstr>Welcome to CERN  Maarten Litmaath CERN IT  September, 2025</vt:lpstr>
      <vt:lpstr>What is CERN about?</vt:lpstr>
      <vt:lpstr>Important dates</vt:lpstr>
      <vt:lpstr>Contributions from member states in 2024</vt:lpstr>
      <vt:lpstr>Who works at CERN?</vt:lpstr>
      <vt:lpstr>PowerPoint Presentation</vt:lpstr>
      <vt:lpstr>Who visits CERN</vt:lpstr>
      <vt:lpstr>Basic vs applied research</vt:lpstr>
      <vt:lpstr>PowerPoint Presentation</vt:lpstr>
      <vt:lpstr>But also...</vt:lpstr>
      <vt:lpstr>Basic Questions</vt:lpstr>
      <vt:lpstr>What is everything around us made of?</vt:lpstr>
      <vt:lpstr>At different scales…</vt:lpstr>
      <vt:lpstr>What is everything around us made of?</vt:lpstr>
      <vt:lpstr>Anti-matter</vt:lpstr>
      <vt:lpstr>The four fundamental forces</vt:lpstr>
      <vt:lpstr>PowerPoint Presentation</vt:lpstr>
      <vt:lpstr>PowerPoint Presentation</vt:lpstr>
      <vt:lpstr>The standard model before July 4, 2012</vt:lpstr>
      <vt:lpstr>How do we know all this?</vt:lpstr>
      <vt:lpstr>The Large Hadron Collider</vt:lpstr>
      <vt:lpstr>PowerPoint Presentation</vt:lpstr>
      <vt:lpstr>Huge experiments can investigate extremely small scales … </vt:lpstr>
      <vt:lpstr>… by identifying what is produced in collisions!</vt:lpstr>
      <vt:lpstr>Different detector layers help distinguish particle types</vt:lpstr>
      <vt:lpstr>PowerPoint Presentation</vt:lpstr>
      <vt:lpstr>PowerPoint Presentation</vt:lpstr>
      <vt:lpstr>Computing challenges</vt:lpstr>
      <vt:lpstr>More open questions</vt:lpstr>
      <vt:lpstr>Other accelerators and many more experiments</vt:lpstr>
      <vt:lpstr>Even in space!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Maarten Litmaath</dc:creator>
  <cp:lastModifiedBy>Maarten Litmaath</cp:lastModifiedBy>
  <cp:revision>134</cp:revision>
  <cp:lastPrinted>2019-10-06T15:55:41Z</cp:lastPrinted>
  <dcterms:created xsi:type="dcterms:W3CDTF">2019-10-04T20:03:56Z</dcterms:created>
  <dcterms:modified xsi:type="dcterms:W3CDTF">2025-09-23T19:52:39Z</dcterms:modified>
</cp:coreProperties>
</file>