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7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55" r:id="rId6"/>
    <p:sldMasterId id="2147483769" r:id="rId7"/>
    <p:sldMasterId id="2147483783" r:id="rId8"/>
    <p:sldMasterId id="2147483799" r:id="rId9"/>
    <p:sldMasterId id="2147483827" r:id="rId10"/>
    <p:sldMasterId id="2147483852" r:id="rId11"/>
  </p:sldMasterIdLst>
  <p:notesMasterIdLst>
    <p:notesMasterId r:id="rId99"/>
  </p:notesMasterIdLst>
  <p:handoutMasterIdLst>
    <p:handoutMasterId r:id="rId100"/>
  </p:handoutMasterIdLst>
  <p:sldIdLst>
    <p:sldId id="258" r:id="rId12"/>
    <p:sldId id="414" r:id="rId13"/>
    <p:sldId id="416" r:id="rId14"/>
    <p:sldId id="420" r:id="rId15"/>
    <p:sldId id="417" r:id="rId16"/>
    <p:sldId id="419" r:id="rId17"/>
    <p:sldId id="2147196624" r:id="rId18"/>
    <p:sldId id="461" r:id="rId19"/>
    <p:sldId id="453" r:id="rId20"/>
    <p:sldId id="456" r:id="rId21"/>
    <p:sldId id="431" r:id="rId22"/>
    <p:sldId id="415" r:id="rId23"/>
    <p:sldId id="432" r:id="rId24"/>
    <p:sldId id="433" r:id="rId25"/>
    <p:sldId id="2147196622" r:id="rId26"/>
    <p:sldId id="401" r:id="rId27"/>
    <p:sldId id="2147196623" r:id="rId28"/>
    <p:sldId id="466" r:id="rId29"/>
    <p:sldId id="399" r:id="rId30"/>
    <p:sldId id="400" r:id="rId31"/>
    <p:sldId id="423" r:id="rId32"/>
    <p:sldId id="467" r:id="rId33"/>
    <p:sldId id="434" r:id="rId34"/>
    <p:sldId id="421" r:id="rId35"/>
    <p:sldId id="424" r:id="rId36"/>
    <p:sldId id="422" r:id="rId37"/>
    <p:sldId id="413" r:id="rId38"/>
    <p:sldId id="473" r:id="rId39"/>
    <p:sldId id="470" r:id="rId40"/>
    <p:sldId id="469" r:id="rId41"/>
    <p:sldId id="468" r:id="rId42"/>
    <p:sldId id="436" r:id="rId43"/>
    <p:sldId id="471" r:id="rId44"/>
    <p:sldId id="437" r:id="rId45"/>
    <p:sldId id="479" r:id="rId46"/>
    <p:sldId id="395" r:id="rId47"/>
    <p:sldId id="472" r:id="rId48"/>
    <p:sldId id="405" r:id="rId49"/>
    <p:sldId id="406" r:id="rId50"/>
    <p:sldId id="2939" r:id="rId51"/>
    <p:sldId id="475" r:id="rId52"/>
    <p:sldId id="474" r:id="rId53"/>
    <p:sldId id="499" r:id="rId54"/>
    <p:sldId id="2940" r:id="rId55"/>
    <p:sldId id="478" r:id="rId56"/>
    <p:sldId id="2147196586" r:id="rId57"/>
    <p:sldId id="2147196619" r:id="rId58"/>
    <p:sldId id="2798" r:id="rId59"/>
    <p:sldId id="2893" r:id="rId60"/>
    <p:sldId id="4510" r:id="rId61"/>
    <p:sldId id="3089" r:id="rId62"/>
    <p:sldId id="998" r:id="rId63"/>
    <p:sldId id="4149" r:id="rId64"/>
    <p:sldId id="2147196620" r:id="rId65"/>
    <p:sldId id="1491" r:id="rId66"/>
    <p:sldId id="328" r:id="rId67"/>
    <p:sldId id="429" r:id="rId68"/>
    <p:sldId id="447" r:id="rId69"/>
    <p:sldId id="448" r:id="rId70"/>
    <p:sldId id="449" r:id="rId71"/>
    <p:sldId id="450" r:id="rId72"/>
    <p:sldId id="418" r:id="rId73"/>
    <p:sldId id="451" r:id="rId74"/>
    <p:sldId id="452" r:id="rId75"/>
    <p:sldId id="435" r:id="rId76"/>
    <p:sldId id="454" r:id="rId77"/>
    <p:sldId id="455" r:id="rId78"/>
    <p:sldId id="411" r:id="rId79"/>
    <p:sldId id="412" r:id="rId80"/>
    <p:sldId id="385" r:id="rId81"/>
    <p:sldId id="386" r:id="rId82"/>
    <p:sldId id="382" r:id="rId83"/>
    <p:sldId id="458" r:id="rId84"/>
    <p:sldId id="459" r:id="rId85"/>
    <p:sldId id="460" r:id="rId86"/>
    <p:sldId id="462" r:id="rId87"/>
    <p:sldId id="463" r:id="rId88"/>
    <p:sldId id="464" r:id="rId89"/>
    <p:sldId id="465" r:id="rId90"/>
    <p:sldId id="439" r:id="rId91"/>
    <p:sldId id="440" r:id="rId92"/>
    <p:sldId id="441" r:id="rId93"/>
    <p:sldId id="442" r:id="rId94"/>
    <p:sldId id="443" r:id="rId95"/>
    <p:sldId id="444" r:id="rId96"/>
    <p:sldId id="445" r:id="rId97"/>
    <p:sldId id="446" r:id="rId9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62A36"/>
    <a:srgbClr val="EEEEEE"/>
    <a:srgbClr val="FFFF00"/>
    <a:srgbClr val="235D81"/>
    <a:srgbClr val="011B35"/>
    <a:srgbClr val="012545"/>
    <a:srgbClr val="EFC951"/>
    <a:srgbClr val="FFC8B4"/>
    <a:srgbClr val="1A72C0"/>
    <a:srgbClr val="7AA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1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6" Type="http://schemas.openxmlformats.org/officeDocument/2006/relationships/slide" Target="slides/slide5.xml"/><Relationship Id="rId11" Type="http://schemas.openxmlformats.org/officeDocument/2006/relationships/slideMaster" Target="slideMasters/slideMaster8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10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103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customXml" Target="../customXml/item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56" Type="http://schemas.openxmlformats.org/officeDocument/2006/relationships/slide" Target="slides/slide45.xml"/><Relationship Id="rId77" Type="http://schemas.openxmlformats.org/officeDocument/2006/relationships/slide" Target="slides/slide66.xml"/><Relationship Id="rId100" Type="http://schemas.openxmlformats.org/officeDocument/2006/relationships/handoutMaster" Target="handoutMasters/handoutMaster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10/3/2025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612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93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51ADE58-5257-4AA1-A653-2D1F4A01EF30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848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3DD5D3A-5ED9-4326-84FC-92912EEEEA6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98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63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666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/>
            </a:pPr>
            <a:fld id="{66D6A5A0-806E-4E21-A59A-4D6E0AB8A473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966612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83306" algn="l"/>
                  <a:tab pos="966612" algn="l"/>
                  <a:tab pos="1449918" algn="l"/>
                  <a:tab pos="1933224" algn="l"/>
                  <a:tab pos="2416531" algn="l"/>
                  <a:tab pos="2899837" algn="l"/>
                </a:tabLst>
                <a:defRPr/>
              </a:pPr>
              <a:t>48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54075"/>
            <a:ext cx="7505700" cy="4222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85" y="5346520"/>
            <a:ext cx="6441346" cy="506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61" tIns="48331" rIns="96661" bIns="48331" anchor="ctr"/>
          <a:lstStyle/>
          <a:p>
            <a:pPr marL="0" marR="0" lvl="0" indent="0" algn="l" defTabSz="966612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828C62-F0C2-9645-A5FA-46E4D2B401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30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56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/>
              <a:pPr algn="r" eaLnBrk="0" hangingPunct="0"/>
              <a:t>56</a:t>
            </a:fld>
            <a:endParaRPr lang="en-GB" sz="1200" dirty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2369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73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73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78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74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74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8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1866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410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6196406"/>
            <a:ext cx="85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err="1"/>
              <a:t>home.cern</a:t>
            </a: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229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216100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58140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17910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80870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8277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22883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69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10/3/2025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7933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725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31817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378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130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91023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98008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63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92AA-C8EC-5E4E-A494-98A796788E3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10/3/2025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23EBE-FE0F-5644-BA02-89A4477FD39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62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99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L. Rossi @Kick-off Meeting 11 Nov 2013</a:t>
            </a:r>
          </a:p>
        </p:txBody>
      </p:sp>
    </p:spTree>
    <p:extLst>
      <p:ext uri="{BB962C8B-B14F-4D97-AF65-F5344CB8AC3E}">
        <p14:creationId xmlns:p14="http://schemas.microsoft.com/office/powerpoint/2010/main" val="2733607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3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93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86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844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97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310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97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46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846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7524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24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7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08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30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53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29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148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0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04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954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758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777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827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14-07-2010</a:t>
            </a: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LHC status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11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12802576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664003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999263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521509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21972174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7391601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10140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1129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28731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483256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41462883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6719581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1781701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81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340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61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316737"/>
            <a:ext cx="8532018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083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413847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9144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52466"/>
            <a:ext cx="3087290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65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641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57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78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59226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396970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338337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592264"/>
            <a:ext cx="27813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396970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59226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978016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114396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9968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416176"/>
            <a:ext cx="278489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429903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82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601377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732443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1806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592263"/>
            <a:ext cx="8532018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587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9144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3464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727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475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086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6196406"/>
            <a:ext cx="85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err="1"/>
              <a:t>home.cern</a:t>
            </a: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133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95240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635539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HL-LHC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80035" y="6413631"/>
            <a:ext cx="250069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824480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1"/>
            <a:ext cx="4113645" cy="52117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1"/>
            <a:ext cx="4114800" cy="52117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5611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0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872798"/>
            <a:ext cx="4023000" cy="283411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2327400"/>
            <a:ext cx="8263350" cy="366300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192" indent="-340192">
              <a:lnSpc>
                <a:spcPts val="1950"/>
              </a:lnSpc>
              <a:defRPr sz="1600"/>
            </a:lvl2pPr>
            <a:lvl3pPr marL="680383" indent="-340192">
              <a:lnSpc>
                <a:spcPts val="1950"/>
              </a:lnSpc>
              <a:defRPr sz="1600"/>
            </a:lvl3pPr>
            <a:lvl4pPr marL="1020575" indent="-340192">
              <a:lnSpc>
                <a:spcPts val="1950"/>
              </a:lnSpc>
              <a:defRPr sz="1600"/>
            </a:lvl4pPr>
            <a:lvl5pPr marL="1360766" indent="-340192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770400"/>
            <a:ext cx="826335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6165000"/>
            <a:ext cx="4023122" cy="45540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66886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C6E3544B-7700-8B46-8E05-F44FD0A79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635539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HL-LHC</a:t>
            </a:r>
            <a:endParaRPr lang="en-FR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5B6AA577-1A9A-BF47-BEA5-CBA23367635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5628" y="6408847"/>
            <a:ext cx="250069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29384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25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104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765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316737"/>
            <a:ext cx="8532018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488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11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675074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9144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52466"/>
            <a:ext cx="3087290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800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3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4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96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59226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396970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8661488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592264"/>
            <a:ext cx="27813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396970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59226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978016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83072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65374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416176"/>
            <a:ext cx="278489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429903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31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601377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732443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61359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592263"/>
            <a:ext cx="8532018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97011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9144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0104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theme" Target="../theme/theme6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4.xml"/><Relationship Id="rId21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5" Type="http://schemas.openxmlformats.org/officeDocument/2006/relationships/theme" Target="../theme/theme7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2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23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10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dirty="0"/>
              <a:t>CERN / January 2011</a:t>
            </a: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98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0B325B45-8C57-A84E-8919-FBAEA10011DD}" type="datetime1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10/3/2025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B4A3941A-00CD-4348-87C3-80CD3E56710E}" type="slidenum">
              <a:rPr lang="en-GB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2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3200" kern="1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64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91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 algn="ctr"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71499" y="25400"/>
            <a:ext cx="727301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2000" dirty="0">
              <a:solidFill>
                <a:srgbClr val="00007D"/>
              </a:solidFill>
            </a:endParaRPr>
          </a:p>
        </p:txBody>
      </p:sp>
      <p:pic>
        <p:nvPicPr>
          <p:cNvPr id="9" name="Picture 8" descr="newlhc logo1.g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" y="1"/>
            <a:ext cx="692620" cy="69262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0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8530" y="0"/>
            <a:ext cx="792110" cy="79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703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216152"/>
            <a:ext cx="8532018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1400" y="6357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8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  <p:sldLayoutId id="2147483817" r:id="rId18"/>
    <p:sldLayoutId id="2147483818" r:id="rId19"/>
    <p:sldLayoutId id="2147483819" r:id="rId20"/>
    <p:sldLayoutId id="2147483820" r:id="rId21"/>
    <p:sldLayoutId id="2147483821" r:id="rId22"/>
    <p:sldLayoutId id="2147483822" r:id="rId23"/>
    <p:sldLayoutId id="2147483823" r:id="rId24"/>
    <p:sldLayoutId id="2147483824" r:id="rId25"/>
    <p:sldLayoutId id="2147483825" r:id="rId26"/>
    <p:sldLayoutId id="2147483826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216152"/>
            <a:ext cx="8532018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1400" y="6357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58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  <p:sldLayoutId id="2147483846" r:id="rId19"/>
    <p:sldLayoutId id="2147483847" r:id="rId20"/>
    <p:sldLayoutId id="2147483848" r:id="rId21"/>
    <p:sldLayoutId id="2147483849" r:id="rId22"/>
    <p:sldLayoutId id="2147483850" r:id="rId23"/>
    <p:sldLayoutId id="2147483851" r:id="rId2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24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maps/@46.2540991,6.0183757,2a,75y,300.33h,68.86t/data=!3m7!1e1!3m5!1siIFaWO7XSvsAAAQJODm7MA!2e0!6shttps:%2F%2Fstreetviewpixels-pa.googleapis.com%2Fv1%2Fthumbnail%3Fcb_client%3Dmaps_sv.tactile%26w%3D900%26h%3D600%26pitch%3D21.13798891387023%26panoid%3DiIFaWO7XSvsAAAQJODm7MA%26yaw%3D300.3303479831705!7i13312!8i6656?coh=205410&amp;entry=ttu&amp;g_ep=EgoyMDI0MTAwMS4wIKXMDSoASAFQAw%3D%3D" TargetMode="Externa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48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7.e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hyperlink" Target="https://op-webtools.web.cern.ch/vistar/" TargetMode="Externa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13" Type="http://schemas.openxmlformats.org/officeDocument/2006/relationships/image" Target="../media/image85.png"/><Relationship Id="rId18" Type="http://schemas.openxmlformats.org/officeDocument/2006/relationships/image" Target="../media/image90.tiff"/><Relationship Id="rId26" Type="http://schemas.openxmlformats.org/officeDocument/2006/relationships/image" Target="../media/image98.png"/><Relationship Id="rId3" Type="http://schemas.openxmlformats.org/officeDocument/2006/relationships/image" Target="../media/image75.jpeg"/><Relationship Id="rId21" Type="http://schemas.openxmlformats.org/officeDocument/2006/relationships/image" Target="../media/image93.tiff"/><Relationship Id="rId7" Type="http://schemas.openxmlformats.org/officeDocument/2006/relationships/image" Target="../media/image79.jpeg"/><Relationship Id="rId12" Type="http://schemas.openxmlformats.org/officeDocument/2006/relationships/image" Target="../media/image84.gif"/><Relationship Id="rId17" Type="http://schemas.openxmlformats.org/officeDocument/2006/relationships/image" Target="../media/image89.png"/><Relationship Id="rId25" Type="http://schemas.openxmlformats.org/officeDocument/2006/relationships/image" Target="../media/image97.jpeg"/><Relationship Id="rId2" Type="http://schemas.openxmlformats.org/officeDocument/2006/relationships/image" Target="../media/image74.jpeg"/><Relationship Id="rId16" Type="http://schemas.openxmlformats.org/officeDocument/2006/relationships/image" Target="../media/image88.png"/><Relationship Id="rId20" Type="http://schemas.openxmlformats.org/officeDocument/2006/relationships/image" Target="../media/image92.tif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8.jpeg"/><Relationship Id="rId11" Type="http://schemas.openxmlformats.org/officeDocument/2006/relationships/image" Target="../media/image83.jpeg"/><Relationship Id="rId24" Type="http://schemas.openxmlformats.org/officeDocument/2006/relationships/image" Target="../media/image96.tiff"/><Relationship Id="rId5" Type="http://schemas.openxmlformats.org/officeDocument/2006/relationships/image" Target="../media/image77.jpeg"/><Relationship Id="rId15" Type="http://schemas.openxmlformats.org/officeDocument/2006/relationships/image" Target="../media/image87.jpeg"/><Relationship Id="rId23" Type="http://schemas.openxmlformats.org/officeDocument/2006/relationships/image" Target="../media/image95.tiff"/><Relationship Id="rId10" Type="http://schemas.openxmlformats.org/officeDocument/2006/relationships/image" Target="../media/image82.jpeg"/><Relationship Id="rId19" Type="http://schemas.openxmlformats.org/officeDocument/2006/relationships/image" Target="../media/image91.tiff"/><Relationship Id="rId4" Type="http://schemas.openxmlformats.org/officeDocument/2006/relationships/image" Target="../media/image76.jpeg"/><Relationship Id="rId9" Type="http://schemas.openxmlformats.org/officeDocument/2006/relationships/image" Target="../media/image81.jpeg"/><Relationship Id="rId14" Type="http://schemas.openxmlformats.org/officeDocument/2006/relationships/image" Target="../media/image86.gif"/><Relationship Id="rId22" Type="http://schemas.openxmlformats.org/officeDocument/2006/relationships/image" Target="../media/image94.tif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0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10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1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04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05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wmf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13" Type="http://schemas.openxmlformats.org/officeDocument/2006/relationships/image" Target="../media/image161.jpeg"/><Relationship Id="rId18" Type="http://schemas.openxmlformats.org/officeDocument/2006/relationships/image" Target="../media/image166.png"/><Relationship Id="rId3" Type="http://schemas.openxmlformats.org/officeDocument/2006/relationships/image" Target="../media/image152.gif"/><Relationship Id="rId21" Type="http://schemas.openxmlformats.org/officeDocument/2006/relationships/image" Target="../media/image169.png"/><Relationship Id="rId7" Type="http://schemas.openxmlformats.org/officeDocument/2006/relationships/image" Target="../media/image156.gif"/><Relationship Id="rId12" Type="http://schemas.openxmlformats.org/officeDocument/2006/relationships/image" Target="../media/image160.png"/><Relationship Id="rId17" Type="http://schemas.openxmlformats.org/officeDocument/2006/relationships/image" Target="../media/image165.png"/><Relationship Id="rId25" Type="http://schemas.openxmlformats.org/officeDocument/2006/relationships/image" Target="../media/image173.jpeg"/><Relationship Id="rId2" Type="http://schemas.openxmlformats.org/officeDocument/2006/relationships/image" Target="../media/image151.jpeg"/><Relationship Id="rId16" Type="http://schemas.openxmlformats.org/officeDocument/2006/relationships/image" Target="../media/image164.jpeg"/><Relationship Id="rId20" Type="http://schemas.openxmlformats.org/officeDocument/2006/relationships/image" Target="../media/image168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5.gif"/><Relationship Id="rId11" Type="http://schemas.openxmlformats.org/officeDocument/2006/relationships/image" Target="../media/image159.png"/><Relationship Id="rId24" Type="http://schemas.openxmlformats.org/officeDocument/2006/relationships/image" Target="../media/image172.png"/><Relationship Id="rId5" Type="http://schemas.openxmlformats.org/officeDocument/2006/relationships/image" Target="../media/image154.gif"/><Relationship Id="rId15" Type="http://schemas.openxmlformats.org/officeDocument/2006/relationships/image" Target="../media/image163.gif"/><Relationship Id="rId23" Type="http://schemas.openxmlformats.org/officeDocument/2006/relationships/image" Target="../media/image171.jpeg"/><Relationship Id="rId10" Type="http://schemas.openxmlformats.org/officeDocument/2006/relationships/image" Target="../media/image158.jpeg"/><Relationship Id="rId19" Type="http://schemas.openxmlformats.org/officeDocument/2006/relationships/image" Target="../media/image167.png"/><Relationship Id="rId4" Type="http://schemas.openxmlformats.org/officeDocument/2006/relationships/image" Target="../media/image153.jpeg"/><Relationship Id="rId9" Type="http://schemas.openxmlformats.org/officeDocument/2006/relationships/hyperlink" Target="http://www.kek.jp/" TargetMode="External"/><Relationship Id="rId14" Type="http://schemas.openxmlformats.org/officeDocument/2006/relationships/image" Target="../media/image162.png"/><Relationship Id="rId22" Type="http://schemas.openxmlformats.org/officeDocument/2006/relationships/image" Target="../media/image170.png"/></Relationships>
</file>

<file path=ppt/slides/_rels/slide7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5.png"/><Relationship Id="rId18" Type="http://schemas.openxmlformats.org/officeDocument/2006/relationships/image" Target="../media/image190.png"/><Relationship Id="rId26" Type="http://schemas.openxmlformats.org/officeDocument/2006/relationships/image" Target="../media/image198.png"/><Relationship Id="rId3" Type="http://schemas.openxmlformats.org/officeDocument/2006/relationships/image" Target="../media/image175.png"/><Relationship Id="rId21" Type="http://schemas.openxmlformats.org/officeDocument/2006/relationships/image" Target="../media/image193.png"/><Relationship Id="rId7" Type="http://schemas.openxmlformats.org/officeDocument/2006/relationships/image" Target="../media/image179.png"/><Relationship Id="rId12" Type="http://schemas.openxmlformats.org/officeDocument/2006/relationships/image" Target="../media/image184.png"/><Relationship Id="rId17" Type="http://schemas.openxmlformats.org/officeDocument/2006/relationships/image" Target="../media/image189.png"/><Relationship Id="rId25" Type="http://schemas.openxmlformats.org/officeDocument/2006/relationships/image" Target="../media/image197.png"/><Relationship Id="rId33" Type="http://schemas.openxmlformats.org/officeDocument/2006/relationships/image" Target="../media/image205.png"/><Relationship Id="rId2" Type="http://schemas.openxmlformats.org/officeDocument/2006/relationships/image" Target="../media/image174.png"/><Relationship Id="rId16" Type="http://schemas.openxmlformats.org/officeDocument/2006/relationships/image" Target="../media/image188.png"/><Relationship Id="rId20" Type="http://schemas.openxmlformats.org/officeDocument/2006/relationships/image" Target="../media/image192.png"/><Relationship Id="rId29" Type="http://schemas.openxmlformats.org/officeDocument/2006/relationships/image" Target="../media/image20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8.png"/><Relationship Id="rId11" Type="http://schemas.openxmlformats.org/officeDocument/2006/relationships/image" Target="../media/image183.png"/><Relationship Id="rId24" Type="http://schemas.openxmlformats.org/officeDocument/2006/relationships/image" Target="../media/image196.png"/><Relationship Id="rId32" Type="http://schemas.openxmlformats.org/officeDocument/2006/relationships/image" Target="../media/image204.png"/><Relationship Id="rId5" Type="http://schemas.openxmlformats.org/officeDocument/2006/relationships/image" Target="../media/image177.png"/><Relationship Id="rId15" Type="http://schemas.openxmlformats.org/officeDocument/2006/relationships/image" Target="../media/image187.png"/><Relationship Id="rId23" Type="http://schemas.openxmlformats.org/officeDocument/2006/relationships/image" Target="../media/image195.png"/><Relationship Id="rId28" Type="http://schemas.openxmlformats.org/officeDocument/2006/relationships/image" Target="../media/image200.png"/><Relationship Id="rId10" Type="http://schemas.openxmlformats.org/officeDocument/2006/relationships/image" Target="../media/image182.png"/><Relationship Id="rId19" Type="http://schemas.openxmlformats.org/officeDocument/2006/relationships/image" Target="../media/image191.png"/><Relationship Id="rId31" Type="http://schemas.openxmlformats.org/officeDocument/2006/relationships/image" Target="../media/image203.png"/><Relationship Id="rId4" Type="http://schemas.openxmlformats.org/officeDocument/2006/relationships/image" Target="../media/image176.png"/><Relationship Id="rId9" Type="http://schemas.openxmlformats.org/officeDocument/2006/relationships/image" Target="../media/image181.png"/><Relationship Id="rId14" Type="http://schemas.openxmlformats.org/officeDocument/2006/relationships/image" Target="../media/image186.png"/><Relationship Id="rId22" Type="http://schemas.openxmlformats.org/officeDocument/2006/relationships/image" Target="../media/image194.png"/><Relationship Id="rId27" Type="http://schemas.openxmlformats.org/officeDocument/2006/relationships/image" Target="../media/image199.png"/><Relationship Id="rId30" Type="http://schemas.openxmlformats.org/officeDocument/2006/relationships/image" Target="../media/image202.png"/><Relationship Id="rId8" Type="http://schemas.openxmlformats.org/officeDocument/2006/relationships/image" Target="../media/image18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7" Type="http://schemas.openxmlformats.org/officeDocument/2006/relationships/image" Target="../media/image2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9.png"/><Relationship Id="rId5" Type="http://schemas.openxmlformats.org/officeDocument/2006/relationships/image" Target="../media/image208.jpeg"/><Relationship Id="rId4" Type="http://schemas.openxmlformats.org/officeDocument/2006/relationships/image" Target="../media/image207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png"/><Relationship Id="rId3" Type="http://schemas.openxmlformats.org/officeDocument/2006/relationships/image" Target="../media/image208.jpeg"/><Relationship Id="rId7" Type="http://schemas.openxmlformats.org/officeDocument/2006/relationships/image" Target="../media/image2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3.jpeg"/><Relationship Id="rId5" Type="http://schemas.openxmlformats.org/officeDocument/2006/relationships/image" Target="../media/image212.png"/><Relationship Id="rId10" Type="http://schemas.openxmlformats.org/officeDocument/2006/relationships/image" Target="../media/image210.jpeg"/><Relationship Id="rId4" Type="http://schemas.openxmlformats.org/officeDocument/2006/relationships/image" Target="../media/image211.png"/><Relationship Id="rId9" Type="http://schemas.openxmlformats.org/officeDocument/2006/relationships/image" Target="../media/image216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7" Type="http://schemas.openxmlformats.org/officeDocument/2006/relationships/image" Target="../media/image2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jpeg"/><Relationship Id="rId5" Type="http://schemas.openxmlformats.org/officeDocument/2006/relationships/image" Target="../media/image219.png"/><Relationship Id="rId4" Type="http://schemas.openxmlformats.org/officeDocument/2006/relationships/image" Target="../media/image218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png"/><Relationship Id="rId3" Type="http://schemas.openxmlformats.org/officeDocument/2006/relationships/image" Target="../media/image222.png"/><Relationship Id="rId7" Type="http://schemas.openxmlformats.org/officeDocument/2006/relationships/image" Target="../media/image226.png"/><Relationship Id="rId2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5.png"/><Relationship Id="rId11" Type="http://schemas.openxmlformats.org/officeDocument/2006/relationships/image" Target="../media/image230.png"/><Relationship Id="rId5" Type="http://schemas.openxmlformats.org/officeDocument/2006/relationships/image" Target="../media/image224.png"/><Relationship Id="rId10" Type="http://schemas.openxmlformats.org/officeDocument/2006/relationships/image" Target="../media/image229.jpeg"/><Relationship Id="rId4" Type="http://schemas.openxmlformats.org/officeDocument/2006/relationships/image" Target="../media/image223.jpeg"/><Relationship Id="rId9" Type="http://schemas.openxmlformats.org/officeDocument/2006/relationships/image" Target="../media/image22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jpe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1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jpeg"/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4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jpeg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40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61.jpe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1.emf"/><Relationship Id="rId1" Type="http://schemas.openxmlformats.org/officeDocument/2006/relationships/slideLayout" Target="../slideLayouts/slideLayout4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4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4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4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5.wmf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32732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972616" y="228600"/>
            <a:ext cx="98650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The LHC: How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does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it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work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?</a:t>
            </a:r>
          </a:p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NNV</a:t>
            </a:r>
            <a:b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Profielwerkstukreis</a:t>
            </a:r>
            <a:b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6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oktober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2025</a:t>
            </a:r>
            <a:endParaRPr lang="es-ES_tradnl" sz="3600" b="1" i="1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11560" y="5639691"/>
            <a:ext cx="85220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Accelerating Science and Innovation</a:t>
            </a:r>
            <a:b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		Tim Mulder &amp; Jan Uythoven, CERN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090785-8162-4902-A2F6-1C5108E77A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0414" y="2892832"/>
            <a:ext cx="2243172" cy="22688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Basic </a:t>
            </a:r>
            <a:r>
              <a:rPr lang="fr-CH" dirty="0" err="1"/>
              <a:t>ingredients</a:t>
            </a:r>
            <a:r>
              <a:rPr lang="fr-CH" dirty="0"/>
              <a:t> of 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275240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Magnetic field </a:t>
            </a:r>
            <a:r>
              <a:rPr lang="en-GB" dirty="0"/>
              <a:t>to </a:t>
            </a:r>
          </a:p>
          <a:p>
            <a:pPr lvl="1"/>
            <a:r>
              <a:rPr lang="en-GB" dirty="0"/>
              <a:t>Bend the beam around the circle (dipole magnets)</a:t>
            </a:r>
          </a:p>
          <a:p>
            <a:pPr lvl="1"/>
            <a:r>
              <a:rPr lang="en-GB" dirty="0"/>
              <a:t>Keep the particles together (quadrupole magnets = lenses)</a:t>
            </a:r>
          </a:p>
          <a:p>
            <a:r>
              <a:rPr lang="en-GB" b="1" dirty="0">
                <a:solidFill>
                  <a:srgbClr val="FF0000"/>
                </a:solidFill>
              </a:rPr>
              <a:t>Electric field </a:t>
            </a:r>
            <a:r>
              <a:rPr lang="en-GB" dirty="0"/>
              <a:t>to accelerate the particles</a:t>
            </a:r>
          </a:p>
          <a:p>
            <a:pPr lvl="1"/>
            <a:r>
              <a:rPr lang="en-GB" dirty="0"/>
              <a:t>Very fast varying electric fields = Radio Frequency cavities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472412"/>
              </p:ext>
            </p:extLst>
          </p:nvPr>
        </p:nvGraphicFramePr>
        <p:xfrm>
          <a:off x="2267744" y="1628800"/>
          <a:ext cx="388620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16000" imgH="241300" progId="Equation.DSMT4">
                  <p:embed/>
                </p:oleObj>
              </mc:Choice>
              <mc:Fallback>
                <p:oleObj name="Equation" r:id="rId2" imgW="10160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628800"/>
                        <a:ext cx="3886200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678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4154" y="795627"/>
            <a:ext cx="8229600" cy="2489357"/>
          </a:xfrm>
        </p:spPr>
        <p:txBody>
          <a:bodyPr/>
          <a:lstStyle/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 the beam around the circle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Number of dipoles		1232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450 GeV        	0.535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7 TeV           	8.33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Bending radius 			2803.95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Main Dipole Length  		14.3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Openings (full aperture)		56 mm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Dipole M</a:t>
            </a:r>
            <a:r>
              <a:rPr lang="en-US" dirty="0"/>
              <a:t>agnets</a:t>
            </a:r>
          </a:p>
        </p:txBody>
      </p:sp>
      <p:pic>
        <p:nvPicPr>
          <p:cNvPr id="5" name="Picture 3" descr="9402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4650" y="3273260"/>
            <a:ext cx="42116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2"/>
          <p:cNvGrpSpPr>
            <a:grpSpLocks/>
          </p:cNvGrpSpPr>
          <p:nvPr/>
        </p:nvGrpSpPr>
        <p:grpSpPr bwMode="auto">
          <a:xfrm>
            <a:off x="616998" y="2994788"/>
            <a:ext cx="3530600" cy="3300412"/>
            <a:chOff x="3270" y="2130"/>
            <a:chExt cx="2224" cy="2079"/>
          </a:xfrm>
        </p:grpSpPr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3269" y="2131"/>
              <a:ext cx="2223" cy="2080"/>
              <a:chOff x="2152" y="1858"/>
              <a:chExt cx="2517" cy="2462"/>
            </a:xfrm>
          </p:grpSpPr>
          <p:sp>
            <p:nvSpPr>
              <p:cNvPr id="16" name="Arc 48"/>
              <p:cNvSpPr>
                <a:spLocks/>
              </p:cNvSpPr>
              <p:nvPr/>
            </p:nvSpPr>
            <p:spPr bwMode="auto">
              <a:xfrm>
                <a:off x="3797" y="2012"/>
                <a:ext cx="872" cy="1539"/>
              </a:xfrm>
              <a:custGeom>
                <a:avLst/>
                <a:gdLst>
                  <a:gd name="G0" fmla="+- 0 0 0"/>
                  <a:gd name="G1" fmla="+- 17576 0 0"/>
                  <a:gd name="G2" fmla="+- 21600 0 0"/>
                  <a:gd name="T0" fmla="*/ 12555 w 21600"/>
                  <a:gd name="T1" fmla="*/ 0 h 34682"/>
                  <a:gd name="T2" fmla="*/ 13189 w 21600"/>
                  <a:gd name="T3" fmla="*/ 34682 h 34682"/>
                  <a:gd name="T4" fmla="*/ 0 w 21600"/>
                  <a:gd name="T5" fmla="*/ 17576 h 34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4682" fill="none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</a:path>
                  <a:path w="21600" h="34682" stroke="0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  <a:lnTo>
                      <a:pt x="0" y="17576"/>
                    </a:lnTo>
                    <a:close/>
                  </a:path>
                </a:pathLst>
              </a:custGeom>
              <a:solidFill>
                <a:srgbClr val="F8C7A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n-GB" sz="1800" b="1" dirty="0">
                    <a:latin typeface="Times New Roman" pitchFamily="18" charset="0"/>
                  </a:rPr>
                  <a:t>I</a:t>
                </a:r>
                <a:endParaRPr lang="en-US" sz="1800" b="1" dirty="0">
                  <a:latin typeface="Times New Roman" pitchFamily="18" charset="0"/>
                </a:endParaRPr>
              </a:p>
            </p:txBody>
          </p:sp>
          <p:pic>
            <p:nvPicPr>
              <p:cNvPr id="17" name="Picture 49" descr="dipsec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52" y="2359"/>
                <a:ext cx="1925" cy="1684"/>
              </a:xfrm>
              <a:prstGeom prst="rect">
                <a:avLst/>
              </a:prstGeom>
              <a:noFill/>
            </p:spPr>
          </p:pic>
          <p:sp>
            <p:nvSpPr>
              <p:cNvPr id="18" name="AutoShape 50"/>
              <p:cNvSpPr>
                <a:spLocks noChangeArrowheads="1"/>
              </p:cNvSpPr>
              <p:nvPr/>
            </p:nvSpPr>
            <p:spPr bwMode="auto">
              <a:xfrm rot="-2034893">
                <a:off x="2888" y="2259"/>
                <a:ext cx="797" cy="268"/>
              </a:xfrm>
              <a:prstGeom prst="parallelogram">
                <a:avLst>
                  <a:gd name="adj" fmla="val 9046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" name="AutoShape 51"/>
              <p:cNvSpPr>
                <a:spLocks noChangeArrowheads="1"/>
              </p:cNvSpPr>
              <p:nvPr/>
            </p:nvSpPr>
            <p:spPr bwMode="auto">
              <a:xfrm rot="8797440" flipH="1">
                <a:off x="3342" y="2272"/>
                <a:ext cx="825" cy="108"/>
              </a:xfrm>
              <a:prstGeom prst="parallelogram">
                <a:avLst>
                  <a:gd name="adj" fmla="val 68113"/>
                </a:avLst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" name="AutoShape 52"/>
              <p:cNvSpPr>
                <a:spLocks noChangeArrowheads="1"/>
              </p:cNvSpPr>
              <p:nvPr/>
            </p:nvSpPr>
            <p:spPr bwMode="auto">
              <a:xfrm rot="19584613" flipV="1">
                <a:off x="2577" y="2139"/>
                <a:ext cx="800" cy="270"/>
              </a:xfrm>
              <a:prstGeom prst="parallelogram">
                <a:avLst>
                  <a:gd name="adj" fmla="val 21742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1" name="Group 53"/>
              <p:cNvGrpSpPr>
                <a:grpSpLocks/>
              </p:cNvGrpSpPr>
              <p:nvPr/>
            </p:nvGrpSpPr>
            <p:grpSpPr bwMode="auto">
              <a:xfrm>
                <a:off x="3388" y="2080"/>
                <a:ext cx="716" cy="428"/>
                <a:chOff x="3388" y="2080"/>
                <a:chExt cx="716" cy="428"/>
              </a:xfrm>
            </p:grpSpPr>
            <p:sp>
              <p:nvSpPr>
                <p:cNvPr id="42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388" y="2084"/>
                  <a:ext cx="624" cy="4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3" name="Line 55"/>
                <p:cNvSpPr>
                  <a:spLocks noChangeShapeType="1"/>
                </p:cNvSpPr>
                <p:nvPr/>
              </p:nvSpPr>
              <p:spPr bwMode="auto">
                <a:xfrm>
                  <a:off x="4008" y="2080"/>
                  <a:ext cx="96" cy="5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22" name="Arc 56"/>
              <p:cNvSpPr>
                <a:spLocks/>
              </p:cNvSpPr>
              <p:nvPr/>
            </p:nvSpPr>
            <p:spPr bwMode="auto">
              <a:xfrm>
                <a:off x="3192" y="2423"/>
                <a:ext cx="872" cy="1561"/>
              </a:xfrm>
              <a:custGeom>
                <a:avLst/>
                <a:gdLst>
                  <a:gd name="G0" fmla="+- 0 0 0"/>
                  <a:gd name="G1" fmla="+- 17347 0 0"/>
                  <a:gd name="G2" fmla="+- 21600 0 0"/>
                  <a:gd name="T0" fmla="*/ 12870 w 21600"/>
                  <a:gd name="T1" fmla="*/ 0 h 35107"/>
                  <a:gd name="T2" fmla="*/ 12294 w 21600"/>
                  <a:gd name="T3" fmla="*/ 35107 h 35107"/>
                  <a:gd name="T4" fmla="*/ 0 w 21600"/>
                  <a:gd name="T5" fmla="*/ 17347 h 3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07" fill="none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</a:path>
                  <a:path w="21600" h="35107" stroke="0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  <a:lnTo>
                      <a:pt x="0" y="17347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" name="Rectangle 57"/>
              <p:cNvSpPr>
                <a:spLocks noChangeArrowheads="1"/>
              </p:cNvSpPr>
              <p:nvPr/>
            </p:nvSpPr>
            <p:spPr bwMode="auto">
              <a:xfrm rot="-2951095">
                <a:off x="3488" y="2480"/>
                <a:ext cx="172" cy="56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" name="AutoShape 58"/>
              <p:cNvSpPr>
                <a:spLocks noChangeArrowheads="1"/>
              </p:cNvSpPr>
              <p:nvPr/>
            </p:nvSpPr>
            <p:spPr bwMode="auto">
              <a:xfrm rot="3678264">
                <a:off x="2074" y="1979"/>
                <a:ext cx="2406" cy="2164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" name="AutoShape 59"/>
              <p:cNvSpPr>
                <a:spLocks noChangeArrowheads="1"/>
              </p:cNvSpPr>
              <p:nvPr/>
            </p:nvSpPr>
            <p:spPr bwMode="auto">
              <a:xfrm rot="5400000">
                <a:off x="2375" y="2388"/>
                <a:ext cx="2249" cy="1616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" name="Rectangle 60"/>
              <p:cNvSpPr>
                <a:spLocks noChangeArrowheads="1"/>
              </p:cNvSpPr>
              <p:nvPr/>
            </p:nvSpPr>
            <p:spPr bwMode="auto">
              <a:xfrm rot="-1986641">
                <a:off x="3721" y="2177"/>
                <a:ext cx="672" cy="163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" name="Line 61"/>
              <p:cNvSpPr>
                <a:spLocks noChangeShapeType="1"/>
              </p:cNvSpPr>
              <p:nvPr/>
            </p:nvSpPr>
            <p:spPr bwMode="auto">
              <a:xfrm flipV="1">
                <a:off x="3696" y="2012"/>
                <a:ext cx="604" cy="4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" name="AutoShape 62"/>
              <p:cNvSpPr>
                <a:spLocks noChangeArrowheads="1"/>
              </p:cNvSpPr>
              <p:nvPr/>
            </p:nvSpPr>
            <p:spPr bwMode="auto">
              <a:xfrm rot="19576837" flipH="1">
                <a:off x="3696" y="3535"/>
                <a:ext cx="637" cy="20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" name="Line 63"/>
              <p:cNvSpPr>
                <a:spLocks noChangeShapeType="1"/>
              </p:cNvSpPr>
              <p:nvPr/>
            </p:nvSpPr>
            <p:spPr bwMode="auto">
              <a:xfrm flipV="1">
                <a:off x="3700" y="3539"/>
                <a:ext cx="643" cy="4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" name="AutoShape 64"/>
              <p:cNvSpPr>
                <a:spLocks noChangeArrowheads="1"/>
              </p:cNvSpPr>
              <p:nvPr/>
            </p:nvSpPr>
            <p:spPr bwMode="auto">
              <a:xfrm rot="18892305" flipH="1">
                <a:off x="3750" y="3635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" name="AutoShape 65"/>
              <p:cNvSpPr>
                <a:spLocks noChangeArrowheads="1"/>
              </p:cNvSpPr>
              <p:nvPr/>
            </p:nvSpPr>
            <p:spPr bwMode="auto">
              <a:xfrm rot="18343118" flipH="1">
                <a:off x="3797" y="3526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" name="AutoShape 66"/>
              <p:cNvSpPr>
                <a:spLocks noChangeArrowheads="1"/>
              </p:cNvSpPr>
              <p:nvPr/>
            </p:nvSpPr>
            <p:spPr bwMode="auto">
              <a:xfrm rot="-1848406">
                <a:off x="3729" y="2363"/>
                <a:ext cx="176" cy="97"/>
              </a:xfrm>
              <a:custGeom>
                <a:avLst/>
                <a:gdLst>
                  <a:gd name="G0" fmla="+- 3752 0 0"/>
                  <a:gd name="G1" fmla="+- 21600 0 3752"/>
                  <a:gd name="G2" fmla="*/ 3752 1 2"/>
                  <a:gd name="G3" fmla="+- 21600 0 G2"/>
                  <a:gd name="G4" fmla="+/ 3752 21600 2"/>
                  <a:gd name="G5" fmla="+/ G1 0 2"/>
                  <a:gd name="G6" fmla="*/ 21600 21600 3752"/>
                  <a:gd name="G7" fmla="*/ G6 1 2"/>
                  <a:gd name="G8" fmla="+- 21600 0 G7"/>
                  <a:gd name="G9" fmla="*/ 21600 1 2"/>
                  <a:gd name="G10" fmla="+- 3752 0 G9"/>
                  <a:gd name="G11" fmla="?: G10 G8 0"/>
                  <a:gd name="G12" fmla="?: G10 G7 21600"/>
                  <a:gd name="T0" fmla="*/ 19724 w 21600"/>
                  <a:gd name="T1" fmla="*/ 10800 h 21600"/>
                  <a:gd name="T2" fmla="*/ 10800 w 21600"/>
                  <a:gd name="T3" fmla="*/ 21600 h 21600"/>
                  <a:gd name="T4" fmla="*/ 1876 w 21600"/>
                  <a:gd name="T5" fmla="*/ 10800 h 21600"/>
                  <a:gd name="T6" fmla="*/ 10800 w 21600"/>
                  <a:gd name="T7" fmla="*/ 0 h 21600"/>
                  <a:gd name="T8" fmla="*/ 3676 w 21600"/>
                  <a:gd name="T9" fmla="*/ 3676 h 21600"/>
                  <a:gd name="T10" fmla="*/ 17924 w 21600"/>
                  <a:gd name="T11" fmla="*/ 179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52" y="21600"/>
                    </a:lnTo>
                    <a:lnTo>
                      <a:pt x="17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" name="Line 67"/>
              <p:cNvSpPr>
                <a:spLocks noChangeShapeType="1"/>
              </p:cNvSpPr>
              <p:nvPr/>
            </p:nvSpPr>
            <p:spPr bwMode="auto">
              <a:xfrm>
                <a:off x="3392" y="2512"/>
                <a:ext cx="156" cy="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" name="Line 68"/>
              <p:cNvSpPr>
                <a:spLocks noChangeShapeType="1"/>
              </p:cNvSpPr>
              <p:nvPr/>
            </p:nvSpPr>
            <p:spPr bwMode="auto">
              <a:xfrm flipV="1">
                <a:off x="3544" y="2420"/>
                <a:ext cx="160" cy="1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AutoShape 69"/>
              <p:cNvSpPr>
                <a:spLocks noChangeArrowheads="1"/>
              </p:cNvSpPr>
              <p:nvPr/>
            </p:nvSpPr>
            <p:spPr bwMode="auto">
              <a:xfrm rot="-2153951">
                <a:off x="3055" y="3595"/>
                <a:ext cx="14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" name="AutoShape 70"/>
              <p:cNvSpPr>
                <a:spLocks noChangeArrowheads="1"/>
              </p:cNvSpPr>
              <p:nvPr/>
            </p:nvSpPr>
            <p:spPr bwMode="auto">
              <a:xfrm rot="19408951" flipH="1">
                <a:off x="2844" y="3707"/>
                <a:ext cx="25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" name="Line 71"/>
              <p:cNvSpPr>
                <a:spLocks noChangeShapeType="1"/>
              </p:cNvSpPr>
              <p:nvPr/>
            </p:nvSpPr>
            <p:spPr bwMode="auto">
              <a:xfrm flipV="1">
                <a:off x="2904" y="3652"/>
                <a:ext cx="324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" name="AutoShape 72"/>
              <p:cNvSpPr>
                <a:spLocks noChangeArrowheads="1"/>
              </p:cNvSpPr>
              <p:nvPr/>
            </p:nvSpPr>
            <p:spPr bwMode="auto">
              <a:xfrm rot="8048969">
                <a:off x="2573" y="3894"/>
                <a:ext cx="238" cy="48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" name="Line 73"/>
              <p:cNvSpPr>
                <a:spLocks noChangeShapeType="1"/>
              </p:cNvSpPr>
              <p:nvPr/>
            </p:nvSpPr>
            <p:spPr bwMode="auto">
              <a:xfrm flipV="1">
                <a:off x="2584" y="3856"/>
                <a:ext cx="208" cy="1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" name="Line 74"/>
              <p:cNvSpPr>
                <a:spLocks noChangeShapeType="1"/>
              </p:cNvSpPr>
              <p:nvPr/>
            </p:nvSpPr>
            <p:spPr bwMode="auto">
              <a:xfrm>
                <a:off x="3657" y="2292"/>
                <a:ext cx="42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" name="Line 75"/>
              <p:cNvSpPr>
                <a:spLocks noChangeShapeType="1"/>
              </p:cNvSpPr>
              <p:nvPr/>
            </p:nvSpPr>
            <p:spPr bwMode="auto">
              <a:xfrm flipH="1">
                <a:off x="3270" y="2505"/>
                <a:ext cx="123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0" name="AutoShape 76"/>
            <p:cNvSpPr>
              <a:spLocks noChangeArrowheads="1"/>
            </p:cNvSpPr>
            <p:nvPr/>
          </p:nvSpPr>
          <p:spPr bwMode="auto">
            <a:xfrm rot="8902329" flipH="1" flipV="1">
              <a:off x="5057" y="2634"/>
              <a:ext cx="339" cy="154"/>
            </a:xfrm>
            <a:prstGeom prst="rightArrow">
              <a:avLst>
                <a:gd name="adj1" fmla="val 48139"/>
                <a:gd name="adj2" fmla="val 89683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Text Box 77"/>
            <p:cNvSpPr txBox="1">
              <a:spLocks noChangeArrowheads="1"/>
            </p:cNvSpPr>
            <p:nvPr/>
          </p:nvSpPr>
          <p:spPr bwMode="auto">
            <a:xfrm>
              <a:off x="5119" y="2852"/>
              <a:ext cx="1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78"/>
            <p:cNvSpPr>
              <a:spLocks noChangeArrowheads="1"/>
            </p:cNvSpPr>
            <p:nvPr/>
          </p:nvSpPr>
          <p:spPr bwMode="auto">
            <a:xfrm rot="-2003319" flipH="1" flipV="1">
              <a:off x="3829" y="2420"/>
              <a:ext cx="281" cy="155"/>
            </a:xfrm>
            <a:prstGeom prst="rightArrow">
              <a:avLst>
                <a:gd name="adj1" fmla="val 33806"/>
                <a:gd name="adj2" fmla="val 54102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Text Box 79"/>
            <p:cNvSpPr txBox="1">
              <a:spLocks noChangeArrowheads="1"/>
            </p:cNvSpPr>
            <p:nvPr/>
          </p:nvSpPr>
          <p:spPr bwMode="auto">
            <a:xfrm>
              <a:off x="4159" y="2406"/>
              <a:ext cx="17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80"/>
            <p:cNvSpPr>
              <a:spLocks noChangeArrowheads="1"/>
            </p:cNvSpPr>
            <p:nvPr/>
          </p:nvSpPr>
          <p:spPr bwMode="auto">
            <a:xfrm>
              <a:off x="4063" y="2953"/>
              <a:ext cx="197" cy="273"/>
            </a:xfrm>
            <a:prstGeom prst="upArrow">
              <a:avLst>
                <a:gd name="adj1" fmla="val 50000"/>
                <a:gd name="adj2" fmla="val 34645"/>
              </a:avLst>
            </a:prstGeom>
            <a:solidFill>
              <a:srgbClr val="6F6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Text Box 81"/>
            <p:cNvSpPr txBox="1">
              <a:spLocks noChangeArrowheads="1"/>
            </p:cNvSpPr>
            <p:nvPr/>
          </p:nvSpPr>
          <p:spPr bwMode="auto">
            <a:xfrm>
              <a:off x="4072" y="3272"/>
              <a:ext cx="212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6F6FFF"/>
                  </a:solidFill>
                  <a:latin typeface="Times New Roman" pitchFamily="18" charset="0"/>
                </a:rPr>
                <a:t>B</a:t>
              </a:r>
              <a:endParaRPr lang="en-US" sz="1800" b="1" dirty="0">
                <a:solidFill>
                  <a:srgbClr val="6F6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0" y="5941814"/>
            <a:ext cx="442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SUPERCONDUCTING!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800" b="1" dirty="0">
                <a:solidFill>
                  <a:srgbClr val="FF0000"/>
                </a:solidFill>
              </a:rPr>
              <a:t>Cooled with superfluid helium at 1.9 K</a:t>
            </a:r>
            <a:endParaRPr lang="en-GB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62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superconductor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751" y="2707426"/>
            <a:ext cx="213360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751" y="3469426"/>
            <a:ext cx="1138238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01751" y="3469426"/>
            <a:ext cx="1600200" cy="1563688"/>
            <a:chOff x="3312" y="2784"/>
            <a:chExt cx="1104" cy="1248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3312" y="2832"/>
              <a:ext cx="192" cy="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3504" y="2784"/>
              <a:ext cx="864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3312" y="3120"/>
              <a:ext cx="1104" cy="912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227893" y="2338185"/>
            <a:ext cx="11112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Strand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401951" y="3088426"/>
            <a:ext cx="1054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Filament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551" y="3088426"/>
            <a:ext cx="36068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382151" y="2707426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Cable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115616" y="5655544"/>
            <a:ext cx="64335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</a:rPr>
              <a:t>Used 1200 tonnes/7600 km of cable</a:t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dirty="0">
                <a:solidFill>
                  <a:schemeClr val="tx2"/>
                </a:solidFill>
              </a:rPr>
              <a:t>Single cable carries current up to 12 kA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87448" y="1211100"/>
            <a:ext cx="6584952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Niobium-titanium Rutherford cable</a:t>
            </a:r>
          </a:p>
        </p:txBody>
      </p:sp>
    </p:spTree>
    <p:extLst>
      <p:ext uri="{BB962C8B-B14F-4D97-AF65-F5344CB8AC3E}">
        <p14:creationId xmlns:p14="http://schemas.microsoft.com/office/powerpoint/2010/main" val="3913944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than just some coils…</a:t>
            </a:r>
          </a:p>
        </p:txBody>
      </p:sp>
      <p:pic>
        <p:nvPicPr>
          <p:cNvPr id="5" name="Picture 3" descr="lhcdip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7929586" cy="4940848"/>
          </a:xfrm>
          <a:prstGeom prst="rect">
            <a:avLst/>
          </a:prstGeom>
          <a:noFill/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307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During construction: Dipoles all over</a:t>
            </a:r>
          </a:p>
        </p:txBody>
      </p:sp>
      <p:pic>
        <p:nvPicPr>
          <p:cNvPr id="5" name="Picture 5" descr="0507023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510" y="1412720"/>
            <a:ext cx="6984970" cy="45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867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LHC tunnel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B46B32-B8D5-B57F-9C08-3BA599B14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11" y="908720"/>
            <a:ext cx="8422578" cy="541510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031897C-A157-3B95-CF22-2F5B77AC0FCE}"/>
              </a:ext>
            </a:extLst>
          </p:cNvPr>
          <p:cNvCxnSpPr/>
          <p:nvPr/>
        </p:nvCxnSpPr>
        <p:spPr>
          <a:xfrm flipV="1">
            <a:off x="2915816" y="4670534"/>
            <a:ext cx="1080120" cy="10081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308BCE6-CB0B-2E0C-155C-7A7576A15027}"/>
              </a:ext>
            </a:extLst>
          </p:cNvPr>
          <p:cNvSpPr txBox="1"/>
          <p:nvPr/>
        </p:nvSpPr>
        <p:spPr>
          <a:xfrm>
            <a:off x="2885146" y="5668275"/>
            <a:ext cx="384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FF00"/>
                </a:solidFill>
              </a:rPr>
              <a:t>What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is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that</a:t>
            </a:r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2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LHC tunnel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56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331640" y="3933056"/>
            <a:ext cx="1080120" cy="10081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0970" y="4930797"/>
            <a:ext cx="3847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FF00"/>
                </a:solidFill>
              </a:rPr>
              <a:t>What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is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that</a:t>
            </a:r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2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ACE883-6470-D3EF-9054-C46AF073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0272B1-59E7-CFE0-4953-F2F708916EDE}"/>
              </a:ext>
            </a:extLst>
          </p:cNvPr>
          <p:cNvSpPr txBox="1"/>
          <p:nvPr/>
        </p:nvSpPr>
        <p:spPr>
          <a:xfrm>
            <a:off x="4211960" y="296788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479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divergent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5576" y="1844824"/>
            <a:ext cx="4630013" cy="3166736"/>
            <a:chOff x="532256" y="2523683"/>
            <a:chExt cx="3747795" cy="231588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32256" y="2523683"/>
              <a:ext cx="3747795" cy="316823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35"/>
            <p:cNvSpPr txBox="1">
              <a:spLocks noChangeArrowheads="1"/>
            </p:cNvSpPr>
            <p:nvPr/>
          </p:nvSpPr>
          <p:spPr bwMode="auto">
            <a:xfrm rot="16200000">
              <a:off x="268887" y="3436222"/>
              <a:ext cx="1584323" cy="708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4" name="Text Box 335"/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1404" y="3675943"/>
              <a:ext cx="67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443" y="1777975"/>
            <a:ext cx="2857380" cy="31278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95443" y="5011560"/>
            <a:ext cx="3074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Quadrupole</a:t>
            </a:r>
            <a:r>
              <a:rPr lang="fr-CH" dirty="0"/>
              <a:t> </a:t>
            </a:r>
            <a:r>
              <a:rPr lang="fr-CH" dirty="0" err="1"/>
              <a:t>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8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Quadrupole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419617"/>
            <a:ext cx="4185696" cy="3211445"/>
            <a:chOff x="5638800" y="4303713"/>
            <a:chExt cx="2971800" cy="2554287"/>
          </a:xfrm>
        </p:grpSpPr>
        <p:pic>
          <p:nvPicPr>
            <p:cNvPr id="8" name="Picture 13" descr="Feldlinien_Qua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953" b="11859"/>
            <a:stretch>
              <a:fillRect/>
            </a:stretch>
          </p:blipFill>
          <p:spPr bwMode="auto">
            <a:xfrm>
              <a:off x="5638800" y="4303713"/>
              <a:ext cx="2971800" cy="255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>
              <a:off x="7618413" y="5605463"/>
              <a:ext cx="533400" cy="15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7543800" y="4924425"/>
              <a:ext cx="0" cy="6032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3797" y="2437983"/>
            <a:ext cx="4870203" cy="32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91476" y="5845397"/>
            <a:ext cx="8569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 quadrupole magnet will focus in one plane and de-focus in the other.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Convention: a “focusing” </a:t>
            </a:r>
            <a:r>
              <a:rPr lang="en-US" sz="2000" dirty="0" err="1"/>
              <a:t>quadrupole</a:t>
            </a:r>
            <a:r>
              <a:rPr lang="en-US" sz="2000" dirty="0"/>
              <a:t> focuses in the horizontal plane 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19" y="270440"/>
            <a:ext cx="19542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928560" y="4061096"/>
            <a:ext cx="627925" cy="61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686584" y="4217896"/>
            <a:ext cx="2424" cy="71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7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0208" y="332656"/>
            <a:ext cx="4392488" cy="4800600"/>
          </a:xfrm>
        </p:spPr>
        <p:txBody>
          <a:bodyPr/>
          <a:lstStyle/>
          <a:p>
            <a:r>
              <a:rPr lang="en-GB" sz="2000" dirty="0">
                <a:solidFill>
                  <a:schemeClr val="accent1"/>
                </a:solidFill>
              </a:rPr>
              <a:t>How does the accelerator work?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Magnets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Radio Frequency</a:t>
            </a:r>
          </a:p>
          <a:p>
            <a:pPr lvl="1"/>
            <a:r>
              <a:rPr lang="fr-CH" sz="1600" dirty="0">
                <a:solidFill>
                  <a:schemeClr val="accent1"/>
                </a:solidFill>
              </a:rPr>
              <a:t>…</a:t>
            </a:r>
            <a:endParaRPr lang="en-GB" sz="1600" dirty="0">
              <a:solidFill>
                <a:schemeClr val="accent1"/>
              </a:solidFill>
            </a:endParaRPr>
          </a:p>
          <a:p>
            <a:r>
              <a:rPr lang="en-GB" sz="2000" dirty="0">
                <a:solidFill>
                  <a:schemeClr val="accent1"/>
                </a:solidFill>
              </a:rPr>
              <a:t>Energy in the beam</a:t>
            </a:r>
          </a:p>
          <a:p>
            <a:r>
              <a:rPr lang="en-GB" sz="2000" dirty="0">
                <a:solidFill>
                  <a:schemeClr val="accent1"/>
                </a:solidFill>
              </a:rPr>
              <a:t>The future</a:t>
            </a:r>
          </a:p>
        </p:txBody>
      </p:sp>
      <p:pic>
        <p:nvPicPr>
          <p:cNvPr id="5" name="Picture 4" descr="[IMAGE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30463"/>
            <a:ext cx="4191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53837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02128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Compact Muon </a:t>
            </a:r>
            <a:r>
              <a:rPr lang="fr-CH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Solenoid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6021288"/>
            <a:ext cx="325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Cern Control Centre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77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464E-97CD-444E-9EE8-E53275B7B1FE}" type="slidenum">
              <a:rPr lang="en-GB"/>
              <a:pPr/>
              <a:t>20</a:t>
            </a:fld>
            <a:endParaRPr lang="en-GB"/>
          </a:p>
        </p:txBody>
      </p:sp>
      <p:sp>
        <p:nvSpPr>
          <p:cNvPr id="53556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Alternate gradient focusing</a:t>
            </a:r>
            <a:endParaRPr lang="en-US" dirty="0"/>
          </a:p>
        </p:txBody>
      </p:sp>
      <p:sp>
        <p:nvSpPr>
          <p:cNvPr id="535556" name="Text Box 4"/>
          <p:cNvSpPr txBox="1">
            <a:spLocks noChangeArrowheads="1"/>
          </p:cNvSpPr>
          <p:nvPr/>
        </p:nvSpPr>
        <p:spPr bwMode="auto">
          <a:xfrm>
            <a:off x="3941372" y="5091547"/>
            <a:ext cx="3962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High Tower Text" pitchFamily="18" charset="0"/>
              </a:rPr>
              <a:t>(and similarly for the vertical plane y)</a:t>
            </a:r>
          </a:p>
        </p:txBody>
      </p:sp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486027" y="2926646"/>
            <a:ext cx="766679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The general linear magnet lattice can be parameterized by a </a:t>
            </a:r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‘varying spring constant’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, K=K(s).</a:t>
            </a:r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552659" y="3730800"/>
            <a:ext cx="78646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K(s) describes the distribution of focusing strength along the lattice and is periodic.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 </a:t>
            </a:r>
          </a:p>
        </p:txBody>
      </p:sp>
      <p:sp>
        <p:nvSpPr>
          <p:cNvPr id="535561" name="Text Box 9"/>
          <p:cNvSpPr txBox="1">
            <a:spLocks noChangeArrowheads="1"/>
          </p:cNvSpPr>
          <p:nvPr/>
        </p:nvSpPr>
        <p:spPr bwMode="auto">
          <a:xfrm>
            <a:off x="3172224" y="6137949"/>
            <a:ext cx="29035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This is </a:t>
            </a:r>
            <a:r>
              <a:rPr lang="en-US" sz="2000" u="sng" dirty="0">
                <a:solidFill>
                  <a:schemeClr val="tx1"/>
                </a:solidFill>
                <a:latin typeface="High Tower Text" pitchFamily="18" charset="0"/>
              </a:rPr>
              <a:t>Hill’s equation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.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2462" y="976153"/>
            <a:ext cx="7985804" cy="1363983"/>
            <a:chOff x="472462" y="976153"/>
            <a:chExt cx="7985804" cy="1363983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914466" y="1730536"/>
              <a:ext cx="7543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11"/>
            <p:cNvSpPr>
              <a:spLocks/>
            </p:cNvSpPr>
            <p:nvPr/>
          </p:nvSpPr>
          <p:spPr bwMode="auto">
            <a:xfrm rot="16200000">
              <a:off x="707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 rot="16200000">
              <a:off x="1524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 rot="16200000">
              <a:off x="23836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 rot="16200000">
              <a:off x="32004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 rot="16200000">
              <a:off x="4136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 rot="16200000">
              <a:off x="4953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 rot="16200000">
              <a:off x="58888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 rot="16200000">
              <a:off x="67056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2057466" y="1349536"/>
              <a:ext cx="848006" cy="17322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2905191" y="1520986"/>
              <a:ext cx="892175" cy="1333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797366" y="1654336"/>
              <a:ext cx="892176" cy="2095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4689546" y="1860714"/>
              <a:ext cx="844545" cy="327022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39042" y="1904428"/>
              <a:ext cx="867686" cy="28306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406549" y="1779382"/>
              <a:ext cx="891132" cy="130664"/>
            </a:xfrm>
            <a:prstGeom prst="line">
              <a:avLst/>
            </a:prstGeom>
            <a:ln w="47625">
              <a:solidFill>
                <a:srgbClr val="008000"/>
              </a:solidFill>
              <a:headEnd type="stealt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940062" y="1355999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925162" y="976153"/>
              <a:ext cx="0" cy="771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266104" y="1348345"/>
              <a:ext cx="801651" cy="12771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72462" y="1238524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</p:grp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40540"/>
              </p:ext>
            </p:extLst>
          </p:nvPr>
        </p:nvGraphicFramePr>
        <p:xfrm>
          <a:off x="1187672" y="4812184"/>
          <a:ext cx="2338966" cy="912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400" imgH="406400" progId="Equation.3">
                  <p:embed/>
                </p:oleObj>
              </mc:Choice>
              <mc:Fallback>
                <p:oleObj name="Equation" r:id="rId2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87672" y="4812184"/>
                        <a:ext cx="2338966" cy="9127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2834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Squeeze</a:t>
            </a:r>
          </a:p>
        </p:txBody>
      </p:sp>
      <p:pic>
        <p:nvPicPr>
          <p:cNvPr id="8704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00"/>
            <a:ext cx="91440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7010400" y="1981200"/>
            <a:ext cx="1143000" cy="533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1</a:t>
            </a: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7620000" y="3962400"/>
            <a:ext cx="1219200" cy="609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tIns="0"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867400"/>
            <a:ext cx="7239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Focus beam down to very small sizes in the experiments</a:t>
            </a:r>
            <a:br>
              <a:rPr lang="en-US" dirty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 using quadrupole magnets </a:t>
            </a:r>
          </a:p>
        </p:txBody>
      </p:sp>
    </p:spTree>
    <p:extLst>
      <p:ext uri="{BB962C8B-B14F-4D97-AF65-F5344CB8AC3E}">
        <p14:creationId xmlns:p14="http://schemas.microsoft.com/office/powerpoint/2010/main" val="288212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Accelerating</a:t>
            </a:r>
            <a:r>
              <a:rPr lang="fr-CH" dirty="0"/>
              <a:t> the </a:t>
            </a:r>
            <a:r>
              <a:rPr lang="fr-CH" dirty="0" err="1"/>
              <a:t>Particles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68760"/>
            <a:ext cx="3377438" cy="2754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5013176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LHC: </a:t>
            </a:r>
            <a:r>
              <a:rPr lang="fr-CH" dirty="0" err="1"/>
              <a:t>beams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an energy of 6.8 </a:t>
            </a:r>
            <a:r>
              <a:rPr lang="fr-CH" dirty="0" err="1"/>
              <a:t>TeV</a:t>
            </a:r>
            <a:endParaRPr lang="fr-CH" dirty="0"/>
          </a:p>
          <a:p>
            <a:pPr algn="ctr"/>
            <a:r>
              <a:rPr lang="fr-CH" dirty="0"/>
              <a:t>=</a:t>
            </a:r>
          </a:p>
          <a:p>
            <a:pPr algn="ctr"/>
            <a:r>
              <a:rPr lang="fr-CH" dirty="0"/>
              <a:t>6 800 000 000 000 V</a:t>
            </a:r>
          </a:p>
          <a:p>
            <a:r>
              <a:rPr lang="fr-CH" dirty="0"/>
              <a:t>                       </a:t>
            </a:r>
            <a:r>
              <a:rPr lang="fr-CH" sz="2000" dirty="0" err="1">
                <a:solidFill>
                  <a:srgbClr val="FF0000"/>
                </a:solidFill>
              </a:rPr>
              <a:t>Tera</a:t>
            </a:r>
            <a:r>
              <a:rPr lang="fr-CH" sz="2000" dirty="0">
                <a:solidFill>
                  <a:srgbClr val="FF0000"/>
                </a:solidFill>
              </a:rPr>
              <a:t> Giga </a:t>
            </a:r>
            <a:r>
              <a:rPr lang="fr-CH" sz="2000" dirty="0" err="1">
                <a:solidFill>
                  <a:srgbClr val="FF0000"/>
                </a:solidFill>
              </a:rPr>
              <a:t>Mega</a:t>
            </a:r>
            <a:r>
              <a:rPr lang="fr-CH" sz="2000" dirty="0">
                <a:solidFill>
                  <a:srgbClr val="FF0000"/>
                </a:solidFill>
              </a:rPr>
              <a:t> kilo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91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2174413"/>
          </a:xfrm>
        </p:spPr>
        <p:txBody>
          <a:bodyPr>
            <a:normAutofit/>
          </a:bodyPr>
          <a:lstStyle/>
          <a:p>
            <a:r>
              <a:rPr lang="en-US" sz="2400" dirty="0"/>
              <a:t>RF = Oscillation of field at 400 MHz (Radio Frequency)</a:t>
            </a:r>
          </a:p>
          <a:p>
            <a:r>
              <a:rPr lang="en-US" sz="2400" dirty="0"/>
              <a:t>Use the Electrical Field at each passage</a:t>
            </a:r>
          </a:p>
          <a:p>
            <a:r>
              <a:rPr lang="fr-CH" sz="2400" dirty="0"/>
              <a:t>4 cavities/module - 2 modules/beam - 16 MV (5.5 MV/m)</a:t>
            </a:r>
          </a:p>
          <a:p>
            <a:r>
              <a:rPr lang="en-US" sz="2400" dirty="0"/>
              <a:t>Superconducting to reduce Beam Impedance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Frequency Cavities</a:t>
            </a:r>
          </a:p>
        </p:txBody>
      </p:sp>
      <p:pic>
        <p:nvPicPr>
          <p:cNvPr id="5" name="Picture 7" descr="0007016_06-A4-at-144-dp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6611" y="2831157"/>
            <a:ext cx="4918494" cy="322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90845" y="6133382"/>
            <a:ext cx="3605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 Cavity RF Module</a:t>
            </a:r>
          </a:p>
        </p:txBody>
      </p:sp>
      <p:pic>
        <p:nvPicPr>
          <p:cNvPr id="11" name="Picture 5" descr="SRFBa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49" y="3276714"/>
            <a:ext cx="3124200" cy="2376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976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Lots of bunches</a:t>
            </a:r>
          </a:p>
        </p:txBody>
      </p:sp>
      <p:pic>
        <p:nvPicPr>
          <p:cNvPr id="84994" name="Picture 3" descr="be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779912" y="3717032"/>
            <a:ext cx="144016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31640" y="3877017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25 ns = 7.5 m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338793" y="4469086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412776"/>
            <a:ext cx="59046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 2023 the LHC has been operation with up to 2500 bunches per beam, separated by 25 ns</a:t>
            </a:r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2132856"/>
            <a:ext cx="224259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Transverse size </a:t>
            </a:r>
            <a:r>
              <a:rPr lang="fr-CH" sz="2000" dirty="0" err="1"/>
              <a:t>typically</a:t>
            </a:r>
            <a:r>
              <a:rPr lang="fr-CH" sz="2000" dirty="0"/>
              <a:t> 1 mm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4454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2" descr="bunch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03200"/>
            <a:ext cx="7378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412776"/>
            <a:ext cx="1512168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12 micron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3140968"/>
            <a:ext cx="59046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Up to 50 collisions per </a:t>
            </a:r>
            <a:r>
              <a:rPr lang="fr-CH" sz="2000" dirty="0" err="1"/>
              <a:t>crossing</a:t>
            </a:r>
            <a:endParaRPr lang="fr-CH" sz="2000" dirty="0"/>
          </a:p>
          <a:p>
            <a:r>
              <a:rPr lang="fr-CH" sz="2000" dirty="0"/>
              <a:t>11’000 </a:t>
            </a:r>
            <a:r>
              <a:rPr lang="fr-CH" sz="2000" dirty="0" err="1"/>
              <a:t>crossings</a:t>
            </a:r>
            <a:r>
              <a:rPr lang="fr-CH" sz="2000" dirty="0"/>
              <a:t> per second</a:t>
            </a:r>
          </a:p>
          <a:p>
            <a:r>
              <a:rPr lang="fr-CH" sz="2000" dirty="0"/>
              <a:t>2200 </a:t>
            </a:r>
            <a:r>
              <a:rPr lang="fr-CH" sz="2000" dirty="0" err="1"/>
              <a:t>bunches</a:t>
            </a:r>
            <a:r>
              <a:rPr lang="fr-CH" sz="2000" dirty="0"/>
              <a:t> per </a:t>
            </a:r>
            <a:r>
              <a:rPr lang="fr-CH" sz="2000" dirty="0" err="1"/>
              <a:t>beam</a:t>
            </a:r>
            <a:r>
              <a:rPr lang="fr-CH" sz="2000" dirty="0"/>
              <a:t> (2016)</a:t>
            </a:r>
          </a:p>
          <a:p>
            <a:r>
              <a:rPr lang="fr-CH" sz="2000" b="1" dirty="0"/>
              <a:t>1 Billion </a:t>
            </a:r>
            <a:r>
              <a:rPr lang="fr-CH" sz="2000" b="1" dirty="0" err="1"/>
              <a:t>Collissions</a:t>
            </a:r>
            <a:r>
              <a:rPr lang="fr-CH" sz="2000" b="1" dirty="0"/>
              <a:t> Per Second </a:t>
            </a:r>
            <a:r>
              <a:rPr lang="fr-CH" sz="2000" b="1" dirty="0">
                <a:sym typeface="Wingdings" panose="05000000000000000000" pitchFamily="2" charset="2"/>
              </a:rPr>
              <a:t> GRID</a:t>
            </a:r>
            <a:r>
              <a:rPr lang="fr-CH" sz="2000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58673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Luminosity</a:t>
            </a:r>
          </a:p>
        </p:txBody>
      </p:sp>
      <p:graphicFrame>
        <p:nvGraphicFramePr>
          <p:cNvPr id="86018" name="Object 5"/>
          <p:cNvGraphicFramePr>
            <a:graphicFrameLocks noChangeAspect="1"/>
          </p:cNvGraphicFramePr>
          <p:nvPr/>
        </p:nvGraphicFramePr>
        <p:xfrm>
          <a:off x="1179513" y="6019800"/>
          <a:ext cx="68675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25800" imgH="393700" progId="Equation.3">
                  <p:embed/>
                </p:oleObj>
              </mc:Choice>
              <mc:Fallback>
                <p:oleObj name="Equation" r:id="rId2" imgW="322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6019800"/>
                        <a:ext cx="68675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44000" cy="337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6020" name="Picture 2" descr="collisionsv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9000"/>
            <a:ext cx="8139113" cy="265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42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Luminosity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2024"/>
              </p:ext>
            </p:extLst>
          </p:nvPr>
        </p:nvGraphicFramePr>
        <p:xfrm>
          <a:off x="1600200" y="106680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54560" imgH="447840" progId="Equation.3">
                  <p:embed/>
                </p:oleObj>
              </mc:Choice>
              <mc:Fallback>
                <p:oleObj name="Equation" r:id="rId2" imgW="1654560" imgH="447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6680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90877"/>
              </p:ext>
            </p:extLst>
          </p:nvPr>
        </p:nvGraphicFramePr>
        <p:xfrm>
          <a:off x="76200" y="2895600"/>
          <a:ext cx="510540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5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 of particles per bunch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k</a:t>
                      </a:r>
                      <a:r>
                        <a:rPr lang="en-US" sz="2000" baseline="-25000" dirty="0"/>
                        <a:t>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 of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Revolution 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Beam size at interaction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Reduction</a:t>
                      </a:r>
                      <a:r>
                        <a:rPr lang="en-US" sz="2000" baseline="0" dirty="0"/>
                        <a:t> factor due to crossing angle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Emittance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r>
                        <a:rPr lang="de-DE" sz="2000" baseline="-25000" dirty="0"/>
                        <a:t>n</a:t>
                      </a:r>
                      <a:endParaRPr lang="en-US" sz="2000" baseline="-25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Normalized emittance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β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Beta function at 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165127"/>
              </p:ext>
            </p:extLst>
          </p:nvPr>
        </p:nvGraphicFramePr>
        <p:xfrm>
          <a:off x="6246029" y="3165404"/>
          <a:ext cx="1728787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85800" imgH="279400" progId="Equation.3">
                  <p:embed/>
                </p:oleObj>
              </mc:Choice>
              <mc:Fallback>
                <p:oleObj name="Equation" r:id="rId4" imgW="6858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46029" y="3165404"/>
                        <a:ext cx="1728787" cy="8080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216183"/>
              </p:ext>
            </p:extLst>
          </p:nvPr>
        </p:nvGraphicFramePr>
        <p:xfrm>
          <a:off x="5805488" y="4721225"/>
          <a:ext cx="299085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4000" imgH="1028700" progId="Equation.3">
                  <p:embed/>
                </p:oleObj>
              </mc:Choice>
              <mc:Fallback>
                <p:oleObj name="Equation" r:id="rId6" imgW="1524000" imgH="1028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05488" y="4721225"/>
                        <a:ext cx="2990850" cy="201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574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6632"/>
            <a:ext cx="8143839" cy="646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67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It </a:t>
            </a:r>
            <a:r>
              <a:rPr lang="fr-CH" sz="3600" dirty="0" err="1"/>
              <a:t>is</a:t>
            </a:r>
            <a:r>
              <a:rPr lang="fr-CH" sz="3600" dirty="0"/>
              <a:t> all about </a:t>
            </a:r>
            <a:r>
              <a:rPr lang="fr-CH" sz="3600" dirty="0" err="1"/>
              <a:t>Luminosity</a:t>
            </a:r>
            <a:br>
              <a:rPr lang="fr-CH" sz="3600" dirty="0"/>
            </a:b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64704"/>
            <a:ext cx="4211960" cy="28503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861048"/>
            <a:ext cx="2400300" cy="2447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98" y="764704"/>
            <a:ext cx="4827785" cy="32120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0093" y="4158864"/>
            <a:ext cx="2669393" cy="21518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4" y="602079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2018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B24217C-3634-5AED-AF37-B268224296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46" y="1202971"/>
            <a:ext cx="9144000" cy="283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06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667" y="836712"/>
            <a:ext cx="59150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18DF21-6B48-EA1C-5D44-4764A22F9803}"/>
              </a:ext>
            </a:extLst>
          </p:cNvPr>
          <p:cNvSpPr txBox="1"/>
          <p:nvPr/>
        </p:nvSpPr>
        <p:spPr>
          <a:xfrm>
            <a:off x="827583" y="4799112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Questions? Don’t hesitate, ask them!</a:t>
            </a:r>
            <a:endParaRPr lang="en-GB" sz="3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A92DD1-F731-93F1-E4C9-6399E2EAB7D9}"/>
              </a:ext>
            </a:extLst>
          </p:cNvPr>
          <p:cNvSpPr txBox="1"/>
          <p:nvPr/>
        </p:nvSpPr>
        <p:spPr>
          <a:xfrm>
            <a:off x="449274" y="5445443"/>
            <a:ext cx="8481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 will ask questions too! Don’t be afraid to try to answer them!</a:t>
            </a:r>
          </a:p>
        </p:txBody>
      </p:sp>
    </p:spTree>
    <p:extLst>
      <p:ext uri="{BB962C8B-B14F-4D97-AF65-F5344CB8AC3E}">
        <p14:creationId xmlns:p14="http://schemas.microsoft.com/office/powerpoint/2010/main" val="16559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Energy in the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Electric Energy (RF </a:t>
            </a:r>
            <a:r>
              <a:rPr lang="fr-CH" dirty="0" err="1"/>
              <a:t>cavity</a:t>
            </a:r>
            <a:r>
              <a:rPr lang="fr-CH" dirty="0"/>
              <a:t>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Kinetic</a:t>
            </a:r>
            <a:r>
              <a:rPr lang="fr-CH" dirty="0">
                <a:sym typeface="Wingdings" panose="05000000000000000000" pitchFamily="2" charset="2"/>
              </a:rPr>
              <a:t> energy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860670"/>
              </p:ext>
            </p:extLst>
          </p:nvPr>
        </p:nvGraphicFramePr>
        <p:xfrm>
          <a:off x="1403648" y="1959426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E-</a:t>
                      </a:r>
                      <a:r>
                        <a:rPr lang="fr-CH" dirty="0" err="1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6.5</a:t>
                      </a:r>
                      <a:r>
                        <a:rPr lang="fr-CH" baseline="0" dirty="0"/>
                        <a:t> </a:t>
                      </a:r>
                      <a:r>
                        <a:rPr lang="fr-CH" baseline="0" dirty="0" err="1"/>
                        <a:t>TeV</a:t>
                      </a:r>
                      <a:r>
                        <a:rPr lang="fr-CH" baseline="0" dirty="0"/>
                        <a:t> = 6.5e12 eV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Energy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311 </a:t>
                      </a:r>
                      <a:r>
                        <a:rPr lang="fr-CH" dirty="0" err="1"/>
                        <a:t>MJoules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59832" y="5449233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ym typeface="Wingdings" panose="05000000000000000000" pitchFamily="2" charset="2"/>
              </a:rPr>
              <a:t>What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would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be</a:t>
            </a:r>
            <a:r>
              <a:rPr lang="fr-CH" sz="2000" dirty="0">
                <a:sym typeface="Wingdings" panose="05000000000000000000" pitchFamily="2" charset="2"/>
              </a:rPr>
              <a:t> the speed of a car (1800 kg) to have the </a:t>
            </a:r>
            <a:r>
              <a:rPr lang="fr-CH" sz="2000" dirty="0" err="1">
                <a:sym typeface="Wingdings" panose="05000000000000000000" pitchFamily="2" charset="2"/>
              </a:rPr>
              <a:t>same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kinetic</a:t>
            </a:r>
            <a:r>
              <a:rPr lang="fr-CH" sz="2000" dirty="0">
                <a:sym typeface="Wingdings" panose="05000000000000000000" pitchFamily="2" charset="2"/>
              </a:rPr>
              <a:t> energy ?</a:t>
            </a:r>
            <a:endParaRPr lang="fr-CH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892" y="3813626"/>
            <a:ext cx="26003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6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4077071"/>
            <a:ext cx="3188715" cy="19332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Car Versus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286366"/>
              </p:ext>
            </p:extLst>
          </p:nvPr>
        </p:nvGraphicFramePr>
        <p:xfrm>
          <a:off x="439134" y="1340768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E-</a:t>
                      </a:r>
                      <a:r>
                        <a:rPr lang="fr-CH" b="0" dirty="0" err="1"/>
                        <a:t>beam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6.5</a:t>
                      </a:r>
                      <a:r>
                        <a:rPr lang="fr-CH" b="0" baseline="0" dirty="0"/>
                        <a:t> </a:t>
                      </a:r>
                      <a:r>
                        <a:rPr lang="fr-CH" b="0" baseline="0" dirty="0" err="1"/>
                        <a:t>TeV</a:t>
                      </a:r>
                      <a:r>
                        <a:rPr lang="fr-CH" b="0" baseline="0" dirty="0"/>
                        <a:t> = 6.5e12 eV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 (for 2016)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/>
                        <a:t>Energy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311 </a:t>
                      </a:r>
                      <a:r>
                        <a:rPr lang="fr-CH" b="1" dirty="0" err="1"/>
                        <a:t>MJoules</a:t>
                      </a:r>
                      <a:r>
                        <a:rPr lang="fr-CH" b="1" dirty="0"/>
                        <a:t> 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90872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Electric Energy of the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en-GB" dirty="0">
                <a:sym typeface="Wingdings" panose="05000000000000000000" pitchFamily="2" charset="2"/>
              </a:rPr>
              <a:t> Kinetic energy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239599"/>
              </p:ext>
            </p:extLst>
          </p:nvPr>
        </p:nvGraphicFramePr>
        <p:xfrm>
          <a:off x="2892152" y="3858062"/>
          <a:ext cx="6096000" cy="14833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Mass</a:t>
                      </a:r>
                      <a:r>
                        <a:rPr lang="fr-CH" b="0" baseline="0" dirty="0"/>
                        <a:t> car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1800</a:t>
                      </a:r>
                      <a:r>
                        <a:rPr lang="fr-CH" b="0" baseline="0" dirty="0"/>
                        <a:t> kg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Kinetic</a:t>
                      </a:r>
                      <a:r>
                        <a:rPr lang="fr-CH" b="1" dirty="0"/>
                        <a:t> energy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311 </a:t>
                      </a:r>
                      <a:r>
                        <a:rPr lang="fr-CH" b="1" dirty="0" err="1"/>
                        <a:t>MJoules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588</a:t>
                      </a:r>
                      <a:r>
                        <a:rPr lang="fr-CH" baseline="0" dirty="0"/>
                        <a:t> m/s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V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2116</a:t>
                      </a:r>
                      <a:r>
                        <a:rPr lang="fr-CH" b="1" baseline="0" dirty="0">
                          <a:solidFill>
                            <a:srgbClr val="FF0000"/>
                          </a:solidFill>
                        </a:rPr>
                        <a:t> km/h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148652" y="3396397"/>
            <a:ext cx="3538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/>
              <a:t>Kinetic</a:t>
            </a:r>
            <a:r>
              <a:rPr lang="fr-CH" dirty="0"/>
              <a:t> Energy of the car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7976" y="566146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rgbClr val="FF0000"/>
                </a:solidFill>
              </a:rPr>
              <a:t>But at the size </a:t>
            </a:r>
            <a:r>
              <a:rPr lang="fr-CH" b="1" i="1" dirty="0" err="1">
                <a:solidFill>
                  <a:srgbClr val="FF0000"/>
                </a:solidFill>
              </a:rPr>
              <a:t>smaller</a:t>
            </a:r>
            <a:r>
              <a:rPr lang="fr-CH" b="1" i="1" dirty="0">
                <a:solidFill>
                  <a:srgbClr val="FF0000"/>
                </a:solidFill>
              </a:rPr>
              <a:t> </a:t>
            </a:r>
            <a:r>
              <a:rPr lang="fr-CH" b="1" i="1" dirty="0" err="1">
                <a:solidFill>
                  <a:srgbClr val="FF0000"/>
                </a:solidFill>
              </a:rPr>
              <a:t>than</a:t>
            </a:r>
            <a:r>
              <a:rPr lang="fr-CH" b="1" i="1" dirty="0">
                <a:solidFill>
                  <a:srgbClr val="FF0000"/>
                </a:solidFill>
              </a:rPr>
              <a:t> a </a:t>
            </a:r>
            <a:r>
              <a:rPr lang="fr-CH" b="1" i="1" dirty="0" err="1">
                <a:solidFill>
                  <a:srgbClr val="FF0000"/>
                </a:solidFill>
              </a:rPr>
              <a:t>hair</a:t>
            </a:r>
            <a:r>
              <a:rPr lang="fr-CH" b="1" i="1" dirty="0">
                <a:solidFill>
                  <a:srgbClr val="FF0000"/>
                </a:solidFill>
              </a:rPr>
              <a:t> ….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5404715"/>
            <a:ext cx="1794538" cy="134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76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break the machine!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87530" y="1412720"/>
            <a:ext cx="4824412" cy="4383087"/>
            <a:chOff x="1187530" y="1412720"/>
            <a:chExt cx="4824412" cy="4383087"/>
          </a:xfrm>
        </p:grpSpPr>
        <p:graphicFrame>
          <p:nvGraphicFramePr>
            <p:cNvPr id="5" name="Object 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187530" y="1412720"/>
            <a:ext cx="4824412" cy="438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2" imgW="7619048" imgH="5714286" progId="">
                    <p:embed/>
                  </p:oleObj>
                </mc:Choice>
                <mc:Fallback>
                  <p:oleObj name="Clip" r:id="rId2" imgW="7619048" imgH="5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530" y="1412720"/>
                          <a:ext cx="4824412" cy="4383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403560" y="1484730"/>
              <a:ext cx="4465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dirty="0">
                  <a:solidFill>
                    <a:schemeClr val="accent1">
                      <a:lumMod val="90000"/>
                    </a:schemeClr>
                  </a:solidFill>
                  <a:ea typeface="ＭＳ Ｐゴシック" pitchFamily="1" charset="-128"/>
                </a:rPr>
                <a:t>Energy per beam up to 360 MJ</a:t>
              </a:r>
              <a:endParaRPr lang="en-US" sz="2400" dirty="0">
                <a:solidFill>
                  <a:schemeClr val="accent1">
                    <a:lumMod val="90000"/>
                  </a:schemeClr>
                </a:solidFill>
                <a:ea typeface="ＭＳ Ｐゴシック" pitchFamily="1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331550" y="5085230"/>
              <a:ext cx="46085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solidFill>
                    <a:schemeClr val="bg1"/>
                  </a:solidFill>
                  <a:ea typeface="ＭＳ Ｐゴシック" pitchFamily="1" charset="-128"/>
                </a:rPr>
                <a:t>British aircraft carrier at 12 knots</a:t>
              </a:r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85720" y="5874693"/>
            <a:ext cx="846299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dirty="0">
                <a:solidFill>
                  <a:srgbClr val="000099"/>
                </a:solidFill>
                <a:latin typeface="Helvetica" charset="0"/>
                <a:ea typeface="ＭＳ Ｐゴシック" pitchFamily="1" charset="-128"/>
              </a:rPr>
              <a:t>Thread through a very cold, very dark, very small hole...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248138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700 mm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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graphite core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, with graded density of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1.1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 and 1.7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12 mm wall, stainless-steel welded pressure vessel, at 1.2 bar of N</a:t>
            </a:r>
            <a:r>
              <a:rPr lang="en-US" sz="1800" kern="0" baseline="-25000" dirty="0">
                <a:solidFill>
                  <a:srgbClr val="00007D"/>
                </a:solidFill>
                <a:latin typeface="Arial"/>
                <a:cs typeface="+mn-cs"/>
              </a:rPr>
              <a:t>2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0.7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1.1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beam</a:t>
            </a:r>
            <a:endParaRPr lang="en-GB" sz="800" b="1" dirty="0">
              <a:solidFill>
                <a:srgbClr val="000000"/>
              </a:solidFill>
            </a:endParaRPr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cs typeface="+mn-cs"/>
              </a:rPr>
              <a:pPr algn="r">
                <a:defRPr/>
              </a:pPr>
              <a:t>33</a:t>
            </a:fld>
            <a:endParaRPr lang="en-US" sz="1000" dirty="0">
              <a:solidFill>
                <a:srgbClr val="00007D"/>
              </a:solidFill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cs typeface="+mn-cs"/>
              </a:rPr>
              <a:pPr>
                <a:defRPr/>
              </a:pPr>
              <a:t>33</a:t>
            </a:fld>
            <a:endParaRPr lang="en-US" dirty="0">
              <a:solidFill>
                <a:srgbClr val="00007D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3330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Quench Limit of LHC Super-Conducting Magnets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/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374072" y="1316038"/>
            <a:ext cx="933268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Beam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360 MJ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0084" y="5589240"/>
            <a:ext cx="2358339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SC Coil: quench limit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5-30 mJ/cm</a:t>
            </a:r>
            <a:r>
              <a:rPr lang="en-US" sz="2000" b="1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1840706" y="2126516"/>
            <a:ext cx="792953" cy="248675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10" idx="0"/>
          </p:cNvCxnSpPr>
          <p:nvPr/>
        </p:nvCxnSpPr>
        <p:spPr bwMode="auto">
          <a:xfrm flipV="1">
            <a:off x="1279254" y="4865342"/>
            <a:ext cx="1189037" cy="72389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13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4" name="TextBox 13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dirty="0"/>
              <a:t>56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4209" y="609600"/>
            <a:ext cx="2967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design at 7 TeV</a:t>
            </a:r>
          </a:p>
        </p:txBody>
      </p:sp>
    </p:spTree>
    <p:extLst>
      <p:ext uri="{BB962C8B-B14F-4D97-AF65-F5344CB8AC3E}">
        <p14:creationId xmlns:p14="http://schemas.microsoft.com/office/powerpoint/2010/main" val="11989572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57200" y="1295400"/>
            <a:ext cx="4019550" cy="4489450"/>
            <a:chOff x="2" y="525"/>
            <a:chExt cx="3607" cy="3893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" y="525"/>
              <a:ext cx="3607" cy="3893"/>
              <a:chOff x="1097" y="525"/>
              <a:chExt cx="3607" cy="3893"/>
            </a:xfrm>
          </p:grpSpPr>
          <p:pic>
            <p:nvPicPr>
              <p:cNvPr id="9" name="Picture 5" descr="CIMG041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97" y="576"/>
                <a:ext cx="3607" cy="3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 flipH="1" flipV="1">
                <a:off x="2876" y="525"/>
                <a:ext cx="16" cy="125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H="1" flipV="1">
                <a:off x="2906" y="2589"/>
                <a:ext cx="16" cy="1584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2127" y="4123"/>
                <a:ext cx="1503" cy="2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+mj-lt"/>
                    <a:cs typeface="ＭＳ Ｐゴシック" charset="-128"/>
                  </a:rPr>
                  <a:t>beam</a:t>
                </a:r>
              </a:p>
            </p:txBody>
          </p:sp>
        </p:grp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V="1">
              <a:off x="72" y="606"/>
              <a:ext cx="1033" cy="1181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75" y="886"/>
              <a:ext cx="798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rgbClr val="99FF33"/>
                  </a:solidFill>
                  <a:latin typeface="Comic Sans MS" pitchFamily="66" charset="0"/>
                  <a:cs typeface="ＭＳ Ｐゴシック" charset="-128"/>
                </a:rPr>
                <a:t>1.2 m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05559" y="1682624"/>
            <a:ext cx="441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Almost 100 collimators and absorbers.</a:t>
            </a:r>
            <a:br>
              <a:rPr lang="en-US" dirty="0"/>
            </a:br>
            <a:endParaRPr lang="en-US" dirty="0"/>
          </a:p>
          <a:p>
            <a:pPr algn="l"/>
            <a:r>
              <a:rPr lang="en-US" dirty="0"/>
              <a:t>Alignment tolerances &lt; 0.1 mm to ensure that over 99.99% of the protons are intercepted.</a:t>
            </a:r>
          </a:p>
          <a:p>
            <a:pPr algn="l"/>
            <a:r>
              <a:rPr lang="en-US" dirty="0"/>
              <a:t>Primary and secondary collimators are made of reinforced graphite – robust.</a:t>
            </a:r>
          </a:p>
          <a:p>
            <a:pPr algn="l"/>
            <a:endParaRPr lang="en-US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6877127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 descr="Screen Shot 2013-05-09 at 8.00.5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59"/>
            <a:ext cx="9144000" cy="512002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155960" y="1427202"/>
            <a:ext cx="838200" cy="1143000"/>
            <a:chOff x="1371600" y="1295400"/>
            <a:chExt cx="8382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52600" y="1905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71600" y="1295400"/>
              <a:ext cx="838200" cy="600164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Beam dumps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62200" y="3733800"/>
            <a:ext cx="609600" cy="914400"/>
            <a:chOff x="2362200" y="3733800"/>
            <a:chExt cx="609600" cy="914400"/>
          </a:xfrm>
        </p:grpSpPr>
        <p:sp>
          <p:nvSpPr>
            <p:cNvPr id="12" name="TextBox 11"/>
            <p:cNvSpPr txBox="1"/>
            <p:nvPr/>
          </p:nvSpPr>
          <p:spPr>
            <a:xfrm>
              <a:off x="2362200" y="3733800"/>
              <a:ext cx="6096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RF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90800" y="4114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324600" y="3590625"/>
            <a:ext cx="1295400" cy="914400"/>
            <a:chOff x="6324600" y="3505200"/>
            <a:chExt cx="1295400" cy="914400"/>
          </a:xfrm>
        </p:grpSpPr>
        <p:sp>
          <p:nvSpPr>
            <p:cNvPr id="14" name="TextBox 13"/>
            <p:cNvSpPr txBox="1"/>
            <p:nvPr/>
          </p:nvSpPr>
          <p:spPr>
            <a:xfrm>
              <a:off x="6324600" y="35052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934200" y="38862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048000" y="1143000"/>
            <a:ext cx="1295400" cy="914400"/>
            <a:chOff x="3048000" y="1143000"/>
            <a:chExt cx="1295400" cy="914400"/>
          </a:xfrm>
        </p:grpSpPr>
        <p:sp>
          <p:nvSpPr>
            <p:cNvPr id="16" name="TextBox 15"/>
            <p:cNvSpPr txBox="1"/>
            <p:nvPr/>
          </p:nvSpPr>
          <p:spPr>
            <a:xfrm>
              <a:off x="3048000" y="11430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576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57200" y="5257800"/>
            <a:ext cx="3276600" cy="1477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1720 Power converters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&gt; 9000 magnetic elements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7568 Quench detection systems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1088 Beam position monitors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~4000 Beam loss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5486400"/>
            <a:ext cx="44958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120 </a:t>
            </a:r>
            <a:r>
              <a:rPr lang="en-US" sz="1800" dirty="0" err="1">
                <a:solidFill>
                  <a:prstClr val="black"/>
                </a:solidFill>
                <a:latin typeface="Calibri"/>
              </a:rPr>
              <a:t>tonnes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of Helium, down to 1.9 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360 MJ stored beam energy per beam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11 GJ total stored energy in magnetic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3810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white"/>
                </a:solidFill>
                <a:latin typeface="Times"/>
                <a:cs typeface="Times"/>
              </a:rPr>
              <a:t>LHC: big, cold, high energy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95800" y="1219200"/>
            <a:ext cx="1447800" cy="838200"/>
            <a:chOff x="4495800" y="1219200"/>
            <a:chExt cx="1447800" cy="838200"/>
          </a:xfrm>
        </p:grpSpPr>
        <p:sp>
          <p:nvSpPr>
            <p:cNvPr id="19" name="TextBox 18"/>
            <p:cNvSpPr txBox="1"/>
            <p:nvPr/>
          </p:nvSpPr>
          <p:spPr>
            <a:xfrm>
              <a:off x="4495800" y="12192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B2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1054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674685" y="2209800"/>
            <a:ext cx="1447800" cy="914400"/>
            <a:chOff x="7674685" y="2209800"/>
            <a:chExt cx="1447800" cy="914400"/>
          </a:xfrm>
        </p:grpSpPr>
        <p:sp>
          <p:nvSpPr>
            <p:cNvPr id="23" name="TextBox 22"/>
            <p:cNvSpPr txBox="1"/>
            <p:nvPr/>
          </p:nvSpPr>
          <p:spPr>
            <a:xfrm>
              <a:off x="7674685" y="22098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B1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305800" y="2590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44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Magnets: guidance and transverse ‘stability’</a:t>
            </a:r>
          </a:p>
          <a:p>
            <a:pPr lvl="1"/>
            <a:r>
              <a:rPr lang="en-GB" dirty="0"/>
              <a:t>Dipoles, Quadrupoles, </a:t>
            </a:r>
            <a:r>
              <a:rPr lang="en-GB" dirty="0" err="1"/>
              <a:t>Sextupoles</a:t>
            </a:r>
            <a:r>
              <a:rPr lang="en-GB" dirty="0"/>
              <a:t>, </a:t>
            </a:r>
            <a:r>
              <a:rPr lang="en-GB" dirty="0" err="1"/>
              <a:t>Octupoles</a:t>
            </a:r>
            <a:endParaRPr lang="en-GB" dirty="0"/>
          </a:p>
          <a:p>
            <a:r>
              <a:rPr lang="en-GB" dirty="0"/>
              <a:t>Radio Frequency – Longitudinal motion</a:t>
            </a:r>
          </a:p>
          <a:p>
            <a:pPr lvl="1"/>
            <a:r>
              <a:rPr lang="en-GB" dirty="0"/>
              <a:t>Acceleration</a:t>
            </a:r>
          </a:p>
          <a:p>
            <a:pPr lvl="1"/>
            <a:r>
              <a:rPr lang="en-GB" dirty="0"/>
              <a:t>Feedback</a:t>
            </a:r>
          </a:p>
          <a:p>
            <a:r>
              <a:rPr lang="en-GB" dirty="0"/>
              <a:t>Injection and Beam Dumping Systems</a:t>
            </a:r>
          </a:p>
          <a:p>
            <a:pPr lvl="1"/>
            <a:r>
              <a:rPr lang="en-GB" dirty="0"/>
              <a:t>Fast Pulsed Magnets (‘Kicker Magnets’)</a:t>
            </a:r>
          </a:p>
          <a:p>
            <a:pPr lvl="1"/>
            <a:r>
              <a:rPr lang="en-GB" dirty="0"/>
              <a:t>Septum Magnets</a:t>
            </a:r>
          </a:p>
          <a:p>
            <a:pPr lvl="1"/>
            <a:r>
              <a:rPr lang="en-GB" dirty="0"/>
              <a:t>Beam dump block</a:t>
            </a:r>
          </a:p>
          <a:p>
            <a:r>
              <a:rPr lang="en-GB" dirty="0"/>
              <a:t>Machine Protection</a:t>
            </a:r>
          </a:p>
          <a:p>
            <a:pPr lvl="1"/>
            <a:r>
              <a:rPr lang="en-GB" dirty="0"/>
              <a:t>Collimation System, other absorbers, Interlock Systems</a:t>
            </a:r>
          </a:p>
          <a:p>
            <a:r>
              <a:rPr lang="en-GB" dirty="0"/>
              <a:t>Beam Diagnostics &amp; Protection</a:t>
            </a:r>
          </a:p>
          <a:p>
            <a:pPr lvl="1"/>
            <a:r>
              <a:rPr lang="en-GB" dirty="0"/>
              <a:t>Beam Position, Beam Loss Monitors, Tune Measurement, Synchrotron Light Measurements, Beam Size Measurements</a:t>
            </a:r>
          </a:p>
          <a:p>
            <a:r>
              <a:rPr lang="en-GB" dirty="0"/>
              <a:t>Cryogenics &amp; Vacuum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29533"/>
            <a:ext cx="936104" cy="936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62521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621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8" y="914400"/>
            <a:ext cx="9144000" cy="5121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cycle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3400" y="1386989"/>
            <a:ext cx="1446312" cy="518011"/>
            <a:chOff x="533400" y="1386989"/>
            <a:chExt cx="1446312" cy="518011"/>
          </a:xfrm>
        </p:grpSpPr>
        <p:sp>
          <p:nvSpPr>
            <p:cNvPr id="9" name="Down Arrow 8"/>
            <p:cNvSpPr/>
            <p:nvPr/>
          </p:nvSpPr>
          <p:spPr>
            <a:xfrm>
              <a:off x="1143000" y="1752600"/>
              <a:ext cx="152400" cy="152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3400" y="1386989"/>
              <a:ext cx="144631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Beam dump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66800" y="3429000"/>
            <a:ext cx="22090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 down/precycle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576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100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624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72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196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9000" y="41910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Injection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6800" y="3124200"/>
            <a:ext cx="7620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1200" y="1524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Squeeze</a:t>
            </a:r>
          </a:p>
        </p:txBody>
      </p:sp>
      <p:sp>
        <p:nvSpPr>
          <p:cNvPr id="24" name="Up Arrow 23"/>
          <p:cNvSpPr/>
          <p:nvPr/>
        </p:nvSpPr>
        <p:spPr>
          <a:xfrm>
            <a:off x="6705600" y="1981200"/>
            <a:ext cx="152400" cy="3048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24600" y="2286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Collide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858000" y="1981200"/>
            <a:ext cx="182880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62800" y="1524000"/>
            <a:ext cx="144164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Stable beams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035458"/>
              </p:ext>
            </p:extLst>
          </p:nvPr>
        </p:nvGraphicFramePr>
        <p:xfrm>
          <a:off x="6095999" y="3352800"/>
          <a:ext cx="2514601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9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  <a:r>
                        <a:rPr lang="en-US" sz="1600" baseline="0" dirty="0"/>
                        <a:t> down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~30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Squeeze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Collide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Stable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 –</a:t>
                      </a:r>
                      <a:r>
                        <a:rPr lang="en-US" sz="1600" baseline="0" dirty="0"/>
                        <a:t> 30 hours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23528" y="599112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Turn around from stable beams to stable beams - 2 to 3 hours on a good day, followed by Stable Beams, average 6 hours.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170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136"/>
            <a:ext cx="8957456" cy="6723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208" y="2132856"/>
            <a:ext cx="172819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Luminosity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2968277"/>
            <a:ext cx="144016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Beam intensity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39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-27384"/>
            <a:ext cx="1403648" cy="432048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27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7" descr="Screen shot 2011-09-01 at 10.0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104394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-30163" y="476250"/>
            <a:ext cx="8229601" cy="865188"/>
          </a:xfrm>
        </p:spPr>
        <p:txBody>
          <a:bodyPr/>
          <a:lstStyle/>
          <a:p>
            <a:pPr eaLnBrk="1" hangingPunct="1"/>
            <a:r>
              <a:rPr lang="en-US" sz="6600">
                <a:solidFill>
                  <a:srgbClr val="FFFFFF"/>
                </a:solidFill>
                <a:ea typeface="ＭＳ Ｐゴシック" pitchFamily="34" charset="-128"/>
              </a:rPr>
              <a:t>The LHC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289560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big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cold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high </a:t>
            </a:r>
            <a:r>
              <a:rPr lang="en-US" sz="4800">
                <a:solidFill>
                  <a:srgbClr val="FFFFFF"/>
                </a:solidFill>
                <a:ea typeface="ＭＳ Ｐゴシック" pitchFamily="34" charset="-128"/>
              </a:rPr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3114013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709098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746B4A-7D29-4DCC-B53E-AF69918DF1C0}"/>
              </a:ext>
            </a:extLst>
          </p:cNvPr>
          <p:cNvCxnSpPr/>
          <p:nvPr/>
        </p:nvCxnSpPr>
        <p:spPr>
          <a:xfrm flipV="1">
            <a:off x="6745902" y="0"/>
            <a:ext cx="1714530" cy="692696"/>
          </a:xfrm>
          <a:prstGeom prst="line">
            <a:avLst/>
          </a:prstGeom>
          <a:ln w="5715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9F01AD5B-12C7-44A1-9D39-9991CF0430FF}"/>
              </a:ext>
            </a:extLst>
          </p:cNvPr>
          <p:cNvSpPr txBox="1">
            <a:spLocks/>
          </p:cNvSpPr>
          <p:nvPr/>
        </p:nvSpPr>
        <p:spPr>
          <a:xfrm>
            <a:off x="6516216" y="415787"/>
            <a:ext cx="2308116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6.8 </a:t>
            </a:r>
            <a:r>
              <a:rPr lang="en-GB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82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02D402E-852C-54E7-2D08-88B2FC0F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9486"/>
            <a:ext cx="9144000" cy="41291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Next ?</a:t>
            </a:r>
            <a:br>
              <a:rPr lang="en-GB" dirty="0"/>
            </a:br>
            <a:r>
              <a:rPr lang="en-GB" dirty="0"/>
              <a:t>High-Luminosity LHC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6200000">
            <a:off x="4031940" y="4882676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77546" y="551864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Injectors</a:t>
            </a:r>
            <a:r>
              <a:rPr lang="fr-CH" dirty="0"/>
              <a:t> upgrade and LHC civil engineering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6200000">
            <a:off x="6815140" y="4834572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67068" y="546707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HL-LHC upgrade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522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75" y="1431745"/>
            <a:ext cx="8539019" cy="4245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3235042" y="4113855"/>
            <a:ext cx="426179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UA57</a:t>
            </a:r>
            <a:endParaRPr lang="fr-FR" sz="7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141730" y="286629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US57</a:t>
            </a:r>
            <a:endParaRPr lang="fr-FR" sz="7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8218174" y="1794664"/>
            <a:ext cx="485814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UR55</a:t>
            </a:r>
            <a:endParaRPr lang="fr-FR" sz="7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5049276" y="3677697"/>
            <a:ext cx="435257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UL57</a:t>
            </a:r>
            <a:endParaRPr lang="fr-FR" sz="7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497922" y="4651288"/>
            <a:ext cx="494426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UPR57</a:t>
            </a:r>
            <a:endParaRPr lang="fr-FR" sz="7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5506865" y="2938066"/>
            <a:ext cx="368032" cy="381848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 IT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5974997" y="2873530"/>
            <a:ext cx="650058" cy="390619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PCs IT Trims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5549703" y="4254424"/>
            <a:ext cx="490409" cy="490249"/>
            <a:chOff x="6430650" y="2751004"/>
            <a:chExt cx="490409" cy="490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5917735" y="3465815"/>
            <a:ext cx="421688" cy="320121"/>
            <a:chOff x="6548464" y="2545544"/>
            <a:chExt cx="421688" cy="32012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DSHX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4980428" y="2386832"/>
            <a:ext cx="368032" cy="402249"/>
            <a:chOff x="6225257" y="2628881"/>
            <a:chExt cx="368032" cy="402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5242149" y="2142578"/>
            <a:ext cx="368032" cy="615108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7414783" y="1958073"/>
            <a:ext cx="581804" cy="428758"/>
            <a:chOff x="7302354" y="2909014"/>
            <a:chExt cx="581804" cy="428758"/>
          </a:xfrm>
          <a:solidFill>
            <a:srgbClr val="941651"/>
          </a:solidFill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err="1">
                  <a:solidFill>
                    <a:schemeClr val="bg1"/>
                  </a:solidFill>
                </a:rPr>
                <a:t>PIC,BIS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7043015" y="1810733"/>
            <a:ext cx="318378" cy="552085"/>
            <a:chOff x="6859184" y="2944699"/>
            <a:chExt cx="318378" cy="552085"/>
          </a:xfrm>
          <a:solidFill>
            <a:srgbClr val="941651"/>
          </a:solidFill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6703350" y="2009793"/>
            <a:ext cx="318378" cy="456995"/>
            <a:chOff x="6859184" y="2944699"/>
            <a:chExt cx="318378" cy="456995"/>
          </a:xfrm>
          <a:solidFill>
            <a:srgbClr val="941651"/>
          </a:solidFill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CLIQ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5637965" y="1918544"/>
            <a:ext cx="674067" cy="740352"/>
            <a:chOff x="6320545" y="2599650"/>
            <a:chExt cx="674067" cy="740352"/>
          </a:xfrm>
          <a:solidFill>
            <a:srgbClr val="941651"/>
          </a:solidFill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Warm Diodes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6215724" y="4446672"/>
            <a:ext cx="288032" cy="144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DCM</a:t>
            </a:r>
            <a:endParaRPr lang="en-GB" sz="800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6359739" y="4281456"/>
            <a:ext cx="0" cy="16521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6588393" y="4105883"/>
            <a:ext cx="2110722" cy="153274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Q1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Q2A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Q2B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Q3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CP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D1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6701085" y="2780696"/>
            <a:ext cx="828976" cy="202420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6285940" y="2869143"/>
            <a:ext cx="697907" cy="187486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D1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6053570" y="4611882"/>
            <a:ext cx="640080" cy="1756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Cold Diodes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6147785" y="2230385"/>
            <a:ext cx="355971" cy="372286"/>
            <a:chOff x="6810161" y="2715091"/>
            <a:chExt cx="355971" cy="372286"/>
          </a:xfrm>
          <a:solidFill>
            <a:srgbClr val="941651"/>
          </a:solidFill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EE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5391489" y="3732967"/>
            <a:ext cx="368032" cy="335150"/>
            <a:chOff x="5981929" y="2898599"/>
            <a:chExt cx="368032" cy="3351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 err="1">
                  <a:solidFill>
                    <a:schemeClr val="bg1"/>
                  </a:solidFill>
                </a:rPr>
                <a:t>DSHM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3178819" y="2821977"/>
            <a:ext cx="609924" cy="517540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3718457" y="3300320"/>
            <a:ext cx="517801" cy="474431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rgbClr val="94165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D2 OC EE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2679653" y="3699799"/>
            <a:ext cx="672855" cy="347125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C</a:t>
              </a:r>
              <a:r>
                <a:rPr lang="en-US" sz="800">
                  <a:solidFill>
                    <a:schemeClr val="bg1"/>
                  </a:solidFill>
                </a:rPr>
                <a:t>old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4125951" y="3281906"/>
            <a:ext cx="523286" cy="334367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4055991" y="2692889"/>
            <a:ext cx="419351" cy="1985769"/>
            <a:chOff x="5163581" y="2410950"/>
            <a:chExt cx="419351" cy="1985769"/>
          </a:xfrm>
          <a:solidFill>
            <a:schemeClr val="accent1">
              <a:lumMod val="40000"/>
              <a:lumOff val="60000"/>
            </a:schemeClr>
          </a:solidFill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  <a:grpFill/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  <a:grpFill/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DFHM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47386" y="5138039"/>
            <a:ext cx="581804" cy="467945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DQHDS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3993804" y="4964244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D2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2664437" y="5260240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Q4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482670" y="5511330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Q5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627075" y="5693177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Q6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4336682" y="2342277"/>
            <a:ext cx="491905" cy="749963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Valve</a:t>
              </a:r>
              <a:r>
                <a:rPr lang="en-US" sz="800">
                  <a:solidFill>
                    <a:schemeClr val="bg1"/>
                  </a:solidFill>
                </a:rPr>
                <a:t>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3483502" y="2534000"/>
            <a:ext cx="579140" cy="67607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3239236" y="4987823"/>
            <a:ext cx="553012" cy="28487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800">
                <a:solidFill>
                  <a:schemeClr val="bg1"/>
                </a:solidFill>
              </a:rPr>
              <a:t>Cavities</a:t>
            </a:r>
            <a:endParaRPr lang="en-GB" sz="800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225165" y="4394068"/>
            <a:ext cx="1294607" cy="169058"/>
            <a:chOff x="5500259" y="3788675"/>
            <a:chExt cx="1294607" cy="169058"/>
          </a:xfrm>
          <a:solidFill>
            <a:srgbClr val="941651"/>
          </a:solidFill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 dirty="0">
                  <a:solidFill>
                    <a:schemeClr val="bg1"/>
                  </a:solidFill>
                </a:rPr>
                <a:t>RF </a:t>
              </a:r>
              <a:r>
                <a:rPr lang="pt-PT" sz="800" dirty="0" err="1">
                  <a:solidFill>
                    <a:schemeClr val="bg1"/>
                  </a:solidFill>
                </a:rPr>
                <a:t>Powering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297911" y="317032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UW57</a:t>
            </a:r>
            <a:endParaRPr lang="fr-FR" sz="7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4385842" y="4797752"/>
            <a:ext cx="520037" cy="1962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675"/>
              <a:t>TAXN</a:t>
            </a:r>
            <a:endParaRPr lang="fr-FR" sz="675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174215" y="4479068"/>
            <a:ext cx="689806" cy="323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dirty="0">
                <a:solidFill>
                  <a:schemeClr val="bg1"/>
                </a:solidFill>
              </a:rPr>
              <a:t>Cooling and Ventilation</a:t>
            </a:r>
            <a:endParaRPr lang="fr-FR" sz="750" dirty="0">
              <a:solidFill>
                <a:schemeClr val="bg1"/>
              </a:solidFill>
            </a:endParaRP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826735" y="3992851"/>
            <a:ext cx="72857" cy="4622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43</a:t>
            </a:fld>
            <a:endParaRPr lang="fr-FR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51FB7E79-5848-82B9-DDD7-1B5818FE4BD4}"/>
              </a:ext>
            </a:extLst>
          </p:cNvPr>
          <p:cNvSpPr txBox="1">
            <a:spLocks/>
          </p:cNvSpPr>
          <p:nvPr/>
        </p:nvSpPr>
        <p:spPr>
          <a:xfrm>
            <a:off x="98655" y="1364853"/>
            <a:ext cx="5487581" cy="529643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27000" tIns="27000" rIns="27000" bIns="2700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r>
              <a:rPr lang="en-US" sz="1350" dirty="0"/>
              <a:t>Prepare the machine for operation beyond </a:t>
            </a:r>
            <a:r>
              <a:rPr lang="en-US" sz="1350" dirty="0">
                <a:solidFill>
                  <a:srgbClr val="FF0000"/>
                </a:solidFill>
              </a:rPr>
              <a:t>2025 and up to ~2041</a:t>
            </a:r>
          </a:p>
          <a:p>
            <a:pPr>
              <a:spcBef>
                <a:spcPts val="450"/>
              </a:spcBef>
            </a:pPr>
            <a:r>
              <a:rPr lang="en-US" sz="1350" dirty="0"/>
              <a:t>Operation scenarios for a total integrated luminosity of </a:t>
            </a:r>
            <a:r>
              <a:rPr lang="en-US" sz="1350" dirty="0">
                <a:solidFill>
                  <a:srgbClr val="FF0000"/>
                </a:solidFill>
              </a:rPr>
              <a:t>3000 fb</a:t>
            </a:r>
            <a:r>
              <a:rPr lang="en-US" sz="1350" baseline="30000" dirty="0">
                <a:solidFill>
                  <a:srgbClr val="FF0000"/>
                </a:solidFill>
              </a:rPr>
              <a:t>-1</a:t>
            </a:r>
            <a:endParaRPr lang="en-US" sz="1350" dirty="0"/>
          </a:p>
        </p:txBody>
      </p:sp>
      <p:sp>
        <p:nvSpPr>
          <p:cNvPr id="4" name="Title 38">
            <a:extLst>
              <a:ext uri="{FF2B5EF4-FFF2-40B4-BE49-F238E27FC236}">
                <a16:creationId xmlns:a16="http://schemas.microsoft.com/office/drawing/2014/main" id="{48D0CC19-F742-F286-0156-685B3DABBF82}"/>
              </a:ext>
            </a:extLst>
          </p:cNvPr>
          <p:cNvSpPr txBox="1">
            <a:spLocks/>
          </p:cNvSpPr>
          <p:nvPr/>
        </p:nvSpPr>
        <p:spPr bwMode="auto">
          <a:xfrm>
            <a:off x="107753" y="979237"/>
            <a:ext cx="3680991" cy="398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/>
              <a:t>High Luminosity LHC</a:t>
            </a:r>
            <a:endParaRPr lang="en-GB" sz="2700" dirty="0"/>
          </a:p>
        </p:txBody>
      </p:sp>
      <p:pic>
        <p:nvPicPr>
          <p:cNvPr id="8" name="Picture 7" descr="A computer screen shot of a machine&#10;&#10;Description automatically generated">
            <a:extLst>
              <a:ext uri="{FF2B5EF4-FFF2-40B4-BE49-F238E27FC236}">
                <a16:creationId xmlns:a16="http://schemas.microsoft.com/office/drawing/2014/main" id="{31EE6358-4A6C-058C-389C-FEF71CFC97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469" y="5029239"/>
            <a:ext cx="3610583" cy="82995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87DAC0-18D4-29E2-0600-2A62FB1AA364}"/>
              </a:ext>
            </a:extLst>
          </p:cNvPr>
          <p:cNvCxnSpPr/>
          <p:nvPr/>
        </p:nvCxnSpPr>
        <p:spPr>
          <a:xfrm>
            <a:off x="7705684" y="4411742"/>
            <a:ext cx="0" cy="5236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artoon of a flag and a tube&#10;&#10;Description automatically generated with medium confidence">
            <a:extLst>
              <a:ext uri="{FF2B5EF4-FFF2-40B4-BE49-F238E27FC236}">
                <a16:creationId xmlns:a16="http://schemas.microsoft.com/office/drawing/2014/main" id="{9450FFCC-E2E6-2823-B1B9-BE8B417E95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750" y="5365283"/>
            <a:ext cx="1682877" cy="61824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BFB452F-0160-37B6-54D4-B5C89E3D6FD9}"/>
              </a:ext>
            </a:extLst>
          </p:cNvPr>
          <p:cNvCxnSpPr>
            <a:cxnSpLocks/>
          </p:cNvCxnSpPr>
          <p:nvPr/>
        </p:nvCxnSpPr>
        <p:spPr>
          <a:xfrm>
            <a:off x="4131615" y="5138039"/>
            <a:ext cx="0" cy="2053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6911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DB15332-6FBE-BA4B-BFE1-04C4B83C1178}"/>
              </a:ext>
            </a:extLst>
          </p:cNvPr>
          <p:cNvSpPr txBox="1">
            <a:spLocks/>
          </p:cNvSpPr>
          <p:nvPr/>
        </p:nvSpPr>
        <p:spPr>
          <a:xfrm>
            <a:off x="1486930" y="857251"/>
            <a:ext cx="6170141" cy="568902"/>
          </a:xfrm>
          <a:prstGeom prst="rect">
            <a:avLst/>
          </a:prstGeom>
        </p:spPr>
        <p:txBody>
          <a:bodyPr vert="horz" lIns="34290" rIns="3429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Arial" charset="0"/>
                <a:ea typeface="Arial" charset="0"/>
                <a:cs typeface="Arial" charset="0"/>
              </a:rPr>
              <a:t>HL-LHC: IR magnets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2668DA8-6A56-BE49-A82B-DB8918026C80}"/>
              </a:ext>
            </a:extLst>
          </p:cNvPr>
          <p:cNvGrpSpPr>
            <a:grpSpLocks noChangeAspect="1"/>
          </p:cNvGrpSpPr>
          <p:nvPr/>
        </p:nvGrpSpPr>
        <p:grpSpPr>
          <a:xfrm>
            <a:off x="497336" y="2171700"/>
            <a:ext cx="5397753" cy="3420547"/>
            <a:chOff x="54917" y="1574005"/>
            <a:chExt cx="6995656" cy="4433138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8605DFA0-4896-D443-B2C7-6442C6588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845" y="2224016"/>
              <a:ext cx="2181535" cy="168681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3D11FC8-BCEF-334A-9C0C-586D29129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561" y="4606585"/>
              <a:ext cx="1717860" cy="117774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D181AD4-CCC1-E643-8548-D2726C33B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1360" y="2016910"/>
              <a:ext cx="2637811" cy="188933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9206A5B-CA58-5D4D-B65D-10BF60E22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660" y="2224016"/>
              <a:ext cx="1967025" cy="160810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0AACCA9-6FBE-424A-B596-7D2B2F3BD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7697" y="4592534"/>
              <a:ext cx="1503829" cy="120207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342FBD8-90B9-8F40-A78C-AF6EA2898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5657" y="5180448"/>
              <a:ext cx="895811" cy="82494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597ADB1-4D5D-1D48-B090-26A07B425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5545" y="5199249"/>
              <a:ext cx="877294" cy="80789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657D993-B769-3640-9177-D4E6E83BA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0906" y="4348234"/>
              <a:ext cx="881125" cy="85047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6A2B6D4-E4C5-8A4F-AACF-FFD4C3DC7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2103" y="4336220"/>
              <a:ext cx="850439" cy="80789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19E57A9-B5C8-8D4A-85A3-04E99BE71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2135" y="4344904"/>
              <a:ext cx="847097" cy="79052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9A34DE3-DF68-1249-BC6C-C7A91023166C}"/>
                </a:ext>
              </a:extLst>
            </p:cNvPr>
            <p:cNvSpPr txBox="1"/>
            <p:nvPr/>
          </p:nvSpPr>
          <p:spPr>
            <a:xfrm>
              <a:off x="257308" y="1574005"/>
              <a:ext cx="2094578" cy="598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Final focus</a:t>
              </a:r>
            </a:p>
            <a:p>
              <a:pPr algn="ctr"/>
              <a:r>
                <a:rPr lang="en-US" sz="1200" b="1" dirty="0"/>
                <a:t>quadrupole (MQXF)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A5E356A-A3F3-B84D-A0B8-6B9FD1DFF2EF}"/>
                </a:ext>
              </a:extLst>
            </p:cNvPr>
            <p:cNvSpPr txBox="1"/>
            <p:nvPr/>
          </p:nvSpPr>
          <p:spPr>
            <a:xfrm>
              <a:off x="2825397" y="1728117"/>
              <a:ext cx="4212404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Separation/recombination dipoles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F4555D-8F33-0A45-AB44-AC9B653F0FCF}"/>
                </a:ext>
              </a:extLst>
            </p:cNvPr>
            <p:cNvSpPr txBox="1"/>
            <p:nvPr/>
          </p:nvSpPr>
          <p:spPr>
            <a:xfrm>
              <a:off x="54917" y="4190127"/>
              <a:ext cx="3787620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Dipole correctors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9EE96BB-2077-454F-B1BE-17155584694C}"/>
                </a:ext>
              </a:extLst>
            </p:cNvPr>
            <p:cNvSpPr txBox="1"/>
            <p:nvPr/>
          </p:nvSpPr>
          <p:spPr>
            <a:xfrm>
              <a:off x="4056995" y="3952109"/>
              <a:ext cx="2993578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Higher order correctors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49609E2-FA1C-3F47-8FB1-BDDC9861E4D1}"/>
              </a:ext>
            </a:extLst>
          </p:cNvPr>
          <p:cNvGrpSpPr>
            <a:grpSpLocks noChangeAspect="1"/>
          </p:cNvGrpSpPr>
          <p:nvPr/>
        </p:nvGrpSpPr>
        <p:grpSpPr>
          <a:xfrm>
            <a:off x="7461681" y="1990622"/>
            <a:ext cx="1315411" cy="3535166"/>
            <a:chOff x="7125962" y="907265"/>
            <a:chExt cx="1920923" cy="5162478"/>
          </a:xfrm>
        </p:grpSpPr>
        <p:pic>
          <p:nvPicPr>
            <p:cNvPr id="51" name="Picture 3" descr="\\cern.ch\dfs\Users\e\etodesco\Desktop\keklogo-c.gif">
              <a:extLst>
                <a:ext uri="{FF2B5EF4-FFF2-40B4-BE49-F238E27FC236}">
                  <a16:creationId xmlns:a16="http://schemas.microsoft.com/office/drawing/2014/main" id="{D318E3D9-8010-AB48-B42D-061723C39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0355" y="3299185"/>
              <a:ext cx="863207" cy="472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6" descr="\\cern.ch\dfs\Users\e\etodesco\Desktop\cea.png">
              <a:extLst>
                <a:ext uri="{FF2B5EF4-FFF2-40B4-BE49-F238E27FC236}">
                  <a16:creationId xmlns:a16="http://schemas.microsoft.com/office/drawing/2014/main" id="{1CFC8A05-E5E3-FA45-87FD-A52383D62A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8929" y="2678148"/>
              <a:ext cx="495292" cy="449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\\cern.ch\dfs\Users\e\etodesco\Desktop\logo_ciemat.gif">
              <a:extLst>
                <a:ext uri="{FF2B5EF4-FFF2-40B4-BE49-F238E27FC236}">
                  <a16:creationId xmlns:a16="http://schemas.microsoft.com/office/drawing/2014/main" id="{B3C1E46A-FCEE-4946-BDA3-EC7E101F8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9371" y="4746879"/>
              <a:ext cx="910733" cy="46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5AAA1B6-402F-214D-B78A-89676E891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5761" y="2083979"/>
              <a:ext cx="914786" cy="360542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E741EB1-4D97-0A40-AB23-2BC829B08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6267" y="3974002"/>
              <a:ext cx="1020618" cy="57007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4CA79C9-AC68-7F4C-8EC6-3B8CD6B84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09983" y="5416048"/>
              <a:ext cx="684497" cy="65369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2651557-0CE4-F648-8F21-C9B911DA3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2048985"/>
              <a:ext cx="810000" cy="425948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CB7937-F9C2-4844-A50B-EAE8A49FC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2627292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1EA12F-B2D7-5B40-A97F-B9F9AB1D3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3318720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1ABAE3-1AA5-E149-92B0-A78A359C0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4010148"/>
              <a:ext cx="810000" cy="54000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B09DC02-201F-CB4F-895A-318CFA322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4702507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5CABD5EC-C427-E54B-AD1A-4FB7A8F00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5393933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8093A2C-7389-AB48-991A-1ABA19E74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5568" y="907265"/>
              <a:ext cx="1016000" cy="1016000"/>
            </a:xfrm>
            <a:prstGeom prst="rect">
              <a:avLst/>
            </a:prstGeom>
          </p:spPr>
        </p:pic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019515-D40D-D143-ABA1-1051BA49164C}"/>
              </a:ext>
            </a:extLst>
          </p:cNvPr>
          <p:cNvSpPr txBox="1"/>
          <p:nvPr/>
        </p:nvSpPr>
        <p:spPr>
          <a:xfrm>
            <a:off x="1213924" y="1569888"/>
            <a:ext cx="634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800" dirty="0"/>
              <a:t>New wide-aperture </a:t>
            </a:r>
            <a:r>
              <a:rPr lang="en-US" sz="1800" b="1" dirty="0">
                <a:solidFill>
                  <a:srgbClr val="C00000"/>
                </a:solidFill>
              </a:rPr>
              <a:t>superconducting magnets for the interaction regions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32401A8-68E5-B35F-BA07-49AF607D12AE}"/>
              </a:ext>
            </a:extLst>
          </p:cNvPr>
          <p:cNvGrpSpPr/>
          <p:nvPr/>
        </p:nvGrpSpPr>
        <p:grpSpPr>
          <a:xfrm>
            <a:off x="575050" y="1141702"/>
            <a:ext cx="6775097" cy="4006923"/>
            <a:chOff x="1634537" y="482884"/>
            <a:chExt cx="9033463" cy="534256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D11B52-0B3F-A4D5-B893-2DF69FA801D8}"/>
                </a:ext>
              </a:extLst>
            </p:cNvPr>
            <p:cNvSpPr/>
            <p:nvPr/>
          </p:nvSpPr>
          <p:spPr>
            <a:xfrm>
              <a:off x="4226103" y="482884"/>
              <a:ext cx="6369979" cy="53425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D4CFD1-CE13-B40E-EC9F-E3619E68F30F}"/>
                </a:ext>
              </a:extLst>
            </p:cNvPr>
            <p:cNvSpPr txBox="1"/>
            <p:nvPr/>
          </p:nvSpPr>
          <p:spPr>
            <a:xfrm>
              <a:off x="4267198" y="1144556"/>
              <a:ext cx="6400802" cy="2381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450"/>
                </a:spcAft>
              </a:pPr>
              <a:endParaRPr lang="en-US" sz="1275" b="1" dirty="0"/>
            </a:p>
            <a:p>
              <a:pPr marL="214313" indent="-214313">
                <a:spcAft>
                  <a:spcPts val="45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</a:rPr>
                <a:t>Nb</a:t>
              </a:r>
              <a:r>
                <a:rPr lang="en-GB" sz="1275" b="1" baseline="-25000" dirty="0">
                  <a:solidFill>
                    <a:srgbClr val="C00000"/>
                  </a:solidFill>
                </a:rPr>
                <a:t>3</a:t>
              </a:r>
              <a:r>
                <a:rPr lang="en-GB" sz="1275" b="1" dirty="0">
                  <a:solidFill>
                    <a:srgbClr val="C00000"/>
                  </a:solidFill>
                </a:rPr>
                <a:t>Sn technology </a:t>
              </a:r>
              <a:r>
                <a:rPr lang="en-GB" sz="1275" dirty="0">
                  <a:sym typeface="Wingdings" pitchFamily="2" charset="2"/>
                </a:rPr>
                <a:t> L</a:t>
              </a:r>
              <a:r>
                <a:rPr lang="en-GB" sz="1275" dirty="0"/>
                <a:t>arger operational peak fields (~12 T)</a:t>
              </a:r>
            </a:p>
            <a:p>
              <a:pPr marL="214313" indent="-214313">
                <a:spcAft>
                  <a:spcPts val="45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</a:rPr>
                <a:t>Large aperture</a:t>
              </a:r>
              <a:r>
                <a:rPr lang="en-GB" sz="1275" dirty="0"/>
                <a:t>:</a:t>
              </a:r>
              <a:r>
                <a:rPr lang="en-GB" sz="1275" dirty="0">
                  <a:sym typeface="Symbol"/>
                </a:rPr>
                <a:t> </a:t>
              </a:r>
              <a:r>
                <a:rPr lang="en-GB" sz="1275" dirty="0"/>
                <a:t>150 mm</a:t>
              </a:r>
            </a:p>
            <a:p>
              <a:pPr marL="557213" lvl="1" indent="-214313">
                <a:spcAft>
                  <a:spcPts val="450"/>
                </a:spcAft>
                <a:buClr>
                  <a:schemeClr val="tx1"/>
                </a:buClr>
                <a:buFont typeface="Wingdings" pitchFamily="2" charset="2"/>
                <a:buChar char="à"/>
              </a:pPr>
              <a:r>
                <a:rPr lang="en-GB" sz="1275" dirty="0">
                  <a:sym typeface="Wingdings" pitchFamily="2" charset="2"/>
                </a:rPr>
                <a:t>Allows for </a:t>
              </a: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smaller beam size </a:t>
              </a:r>
              <a:r>
                <a:rPr lang="en-GB" sz="1275" dirty="0">
                  <a:sym typeface="Wingdings" pitchFamily="2" charset="2"/>
                </a:rPr>
                <a:t>at the experiments</a:t>
              </a:r>
            </a:p>
            <a:p>
              <a:pPr marL="557213" lvl="1" indent="-214313">
                <a:spcAft>
                  <a:spcPts val="450"/>
                </a:spcAft>
                <a:buClr>
                  <a:schemeClr val="tx1"/>
                </a:buClr>
                <a:buFont typeface="Wingdings" pitchFamily="2" charset="2"/>
                <a:buChar char="à"/>
              </a:pPr>
              <a:r>
                <a:rPr lang="en-GB" sz="1275" dirty="0">
                  <a:sym typeface="Wingdings" pitchFamily="2" charset="2"/>
                </a:rPr>
                <a:t>Allows introducing </a:t>
              </a: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tungsten shielding </a:t>
              </a:r>
              <a:r>
                <a:rPr lang="en-GB" sz="1275" dirty="0">
                  <a:sym typeface="Wingdings" pitchFamily="2" charset="2"/>
                </a:rPr>
                <a:t>to protect the magnet from radiation generated by collisions   </a:t>
              </a:r>
            </a:p>
            <a:p>
              <a:pPr marL="214313" indent="-214313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Series production in progress</a:t>
              </a:r>
              <a:endParaRPr lang="en-GB" sz="1275" b="1" dirty="0">
                <a:solidFill>
                  <a:srgbClr val="C00000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ECDFFBE-653D-0323-3BA2-77951D18DE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80082" y="3534310"/>
              <a:ext cx="5950673" cy="2088160"/>
              <a:chOff x="2446177" y="3390470"/>
              <a:chExt cx="6360577" cy="2232000"/>
            </a:xfrm>
          </p:grpSpPr>
          <p:pic>
            <p:nvPicPr>
              <p:cNvPr id="16" name="Picture 1" descr="page3image3045280528">
                <a:extLst>
                  <a:ext uri="{FF2B5EF4-FFF2-40B4-BE49-F238E27FC236}">
                    <a16:creationId xmlns:a16="http://schemas.microsoft.com/office/drawing/2014/main" id="{24908526-36F2-08B6-7E58-9D73D4332A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6177" y="3390470"/>
                <a:ext cx="3136281" cy="2232000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E1D1889-7CA6-61F2-FAC9-62FFA5949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36722" y="3390552"/>
                <a:ext cx="2970032" cy="2231918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891DF-398F-47CF-CBFE-B262450FD1C2}"/>
                </a:ext>
              </a:extLst>
            </p:cNvPr>
            <p:cNvSpPr/>
            <p:nvPr/>
          </p:nvSpPr>
          <p:spPr>
            <a:xfrm>
              <a:off x="1634537" y="1869897"/>
              <a:ext cx="2269293" cy="2465798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DAAB37E-4734-25C9-EE10-50C3C71CCC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2416" y="493161"/>
              <a:ext cx="333962" cy="13767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79F5304-510E-3006-0D3B-964D63E16470}"/>
                </a:ext>
              </a:extLst>
            </p:cNvPr>
            <p:cNvCxnSpPr>
              <a:cxnSpLocks/>
            </p:cNvCxnSpPr>
            <p:nvPr/>
          </p:nvCxnSpPr>
          <p:spPr>
            <a:xfrm>
              <a:off x="3902416" y="4335695"/>
              <a:ext cx="323688" cy="14794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1166A5-099E-5FED-F790-991F40B9F7A9}"/>
                </a:ext>
              </a:extLst>
            </p:cNvPr>
            <p:cNvSpPr txBox="1"/>
            <p:nvPr/>
          </p:nvSpPr>
          <p:spPr>
            <a:xfrm>
              <a:off x="4289328" y="767359"/>
              <a:ext cx="619531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/>
                <a:t>Final focus quadrupoles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84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fr-CH" dirty="0"/>
              <a:t>The Future @ CERN </a:t>
            </a:r>
            <a:br>
              <a:rPr lang="fr-CH" dirty="0"/>
            </a:br>
            <a:r>
              <a:rPr lang="fr-CH" dirty="0" err="1"/>
              <a:t>after</a:t>
            </a:r>
            <a:r>
              <a:rPr lang="fr-CH" dirty="0"/>
              <a:t> the HL-LHC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455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C7ACDF-919E-CF42-976F-64AE2B5AC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1996014"/>
            <a:ext cx="5875035" cy="2648452"/>
          </a:xfrm>
        </p:spPr>
        <p:txBody>
          <a:bodyPr/>
          <a:lstStyle/>
          <a:p>
            <a:r>
              <a:rPr lang="en-GB" dirty="0"/>
              <a:t>“An electron-positron Higgs factory is the highest-priority next collider.”     </a:t>
            </a:r>
          </a:p>
          <a:p>
            <a:r>
              <a:rPr lang="en-GB" dirty="0"/>
              <a:t>“For the longer term, the European particle physics community has the ambition to operate a proton-proton collider at the highest achievable energy.”</a:t>
            </a:r>
          </a:p>
          <a:p>
            <a:r>
              <a:rPr lang="en-GB" sz="1500" i="1" dirty="0">
                <a:solidFill>
                  <a:srgbClr val="FF0000"/>
                </a:solidFill>
              </a:rPr>
              <a:t>“Europe, together with its international partners, should investigate the technical and financial feasibility of a future hadron collider at CERN with a centre-of-mass energy of at least 100 TeV and with an electron-positron Higgs and electroweak factory as a possible first stage.” </a:t>
            </a:r>
            <a:endParaRPr lang="en-GB" sz="15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CD431-21A3-F2D4-B2A4-FB261E516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European Strategy for Particle Physics Update 2020  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76FF1-94A8-D9F9-AE64-CF67C53B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46</a:t>
            </a:fld>
            <a:endParaRPr lang="en-US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2CAC47-81DB-BBFE-92F6-7A9546660149}"/>
              </a:ext>
            </a:extLst>
          </p:cNvPr>
          <p:cNvSpPr txBox="1"/>
          <p:nvPr/>
        </p:nvSpPr>
        <p:spPr>
          <a:xfrm>
            <a:off x="1185821" y="5053861"/>
            <a:ext cx="37481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GB" sz="1800" dirty="0" err="1">
                <a:solidFill>
                  <a:srgbClr val="0033A0"/>
                </a:solidFill>
                <a:latin typeface="Arial"/>
                <a:ea typeface="+mn-ea"/>
                <a:cs typeface="+mn-cs"/>
              </a:rPr>
              <a:t>e+e</a:t>
            </a:r>
            <a:r>
              <a:rPr lang="en-GB" sz="1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- machine as a Higgs factory </a:t>
            </a:r>
          </a:p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GB" sz="1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High energy hadron collider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4D762D-F8DC-8D20-F16D-F54D12400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61" y="1996014"/>
            <a:ext cx="2490860" cy="3663030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01E2CC89-DD5C-BCD4-F88B-D1D990048869}"/>
              </a:ext>
            </a:extLst>
          </p:cNvPr>
          <p:cNvSpPr/>
          <p:nvPr/>
        </p:nvSpPr>
        <p:spPr>
          <a:xfrm>
            <a:off x="568549" y="5205244"/>
            <a:ext cx="454937" cy="25123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66673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67F88-0853-6734-F45B-5CC9B45E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47</a:t>
            </a:fld>
            <a:endParaRPr lang="en-US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31EA8C-307E-BAF7-0990-7AF1BFEF65A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44279"/>
            <a:ext cx="8532019" cy="3663553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D78522-5603-5858-0CC2-AAA66A96A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3FF18C-B167-53F8-A077-1E89D79E24CF}"/>
              </a:ext>
            </a:extLst>
          </p:cNvPr>
          <p:cNvSpPr txBox="1"/>
          <p:nvPr/>
        </p:nvSpPr>
        <p:spPr>
          <a:xfrm>
            <a:off x="334536" y="981432"/>
            <a:ext cx="72692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Really going to have make the case because…</a:t>
            </a:r>
          </a:p>
        </p:txBody>
      </p:sp>
    </p:spTree>
    <p:extLst>
      <p:ext uri="{BB962C8B-B14F-4D97-AF65-F5344CB8AC3E}">
        <p14:creationId xmlns:p14="http://schemas.microsoft.com/office/powerpoint/2010/main" val="24171923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432" y="2703775"/>
            <a:ext cx="2777318" cy="238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</a:rPr>
              <a:t> FCC integrated program: inspired by LEP- LHC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32" y="2703775"/>
            <a:ext cx="2117300" cy="235861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2DB9E4-D680-6FA1-A8A4-473DF0931125}"/>
              </a:ext>
            </a:extLst>
          </p:cNvPr>
          <p:cNvSpPr txBox="1">
            <a:spLocks/>
          </p:cNvSpPr>
          <p:nvPr/>
        </p:nvSpPr>
        <p:spPr>
          <a:xfrm>
            <a:off x="4136034" y="3359660"/>
            <a:ext cx="847899" cy="29511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1" indent="0" defTabSz="685783" fontAlgn="auto">
              <a:spcBef>
                <a:spcPts val="750"/>
              </a:spcBef>
              <a:spcAft>
                <a:spcPts val="0"/>
              </a:spcAft>
              <a:buClr>
                <a:srgbClr val="0C377B"/>
              </a:buClr>
              <a:buNone/>
              <a:defRPr/>
            </a:pPr>
            <a:r>
              <a:rPr lang="fr" sz="15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15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251520" y="5260543"/>
            <a:ext cx="3240360" cy="216024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3491880" y="5260543"/>
            <a:ext cx="2088232" cy="216024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A2CCD-5CED-34BC-F294-67B69938070E}"/>
              </a:ext>
            </a:extLst>
          </p:cNvPr>
          <p:cNvSpPr/>
          <p:nvPr/>
        </p:nvSpPr>
        <p:spPr>
          <a:xfrm>
            <a:off x="5580112" y="5260543"/>
            <a:ext cx="3240360" cy="216024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259633" y="5223645"/>
            <a:ext cx="141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2020 - 2040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4032910" y="5230435"/>
            <a:ext cx="1294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2045 - 2063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6876256" y="5229274"/>
            <a:ext cx="1237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2070 - 2095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Diagram, radar chart&#10;&#10;Description automatically generated">
            <a:extLst>
              <a:ext uri="{FF2B5EF4-FFF2-40B4-BE49-F238E27FC236}">
                <a16:creationId xmlns:a16="http://schemas.microsoft.com/office/drawing/2014/main" id="{CAB6820D-7F89-AA9E-627F-2F076BC02F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095" y="2773844"/>
            <a:ext cx="2846391" cy="2307885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6B11ACC-554C-4750-AE7A-6884C42941D0}"/>
              </a:ext>
            </a:extLst>
          </p:cNvPr>
          <p:cNvSpPr txBox="1">
            <a:spLocks/>
          </p:cNvSpPr>
          <p:nvPr/>
        </p:nvSpPr>
        <p:spPr>
          <a:xfrm>
            <a:off x="7097145" y="3413231"/>
            <a:ext cx="908382" cy="295861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1" indent="0" defTabSz="685783" fontAlgn="auto">
              <a:spcBef>
                <a:spcPts val="750"/>
              </a:spcBef>
              <a:spcAft>
                <a:spcPts val="0"/>
              </a:spcAft>
              <a:buClr>
                <a:srgbClr val="0C377B"/>
              </a:buClr>
              <a:buNone/>
              <a:defRPr/>
            </a:pPr>
            <a:r>
              <a:rPr lang="fr" sz="15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1500" dirty="0">
              <a:solidFill>
                <a:srgbClr val="FF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/>
              <p:nvPr/>
            </p:nvSpPr>
            <p:spPr>
              <a:xfrm>
                <a:off x="129593" y="1651977"/>
                <a:ext cx="89649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500" b="1" dirty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Comprehensive long-term program maximizing physics opportunities:</a:t>
                </a:r>
              </a:p>
              <a:p>
                <a:pPr marL="214313" indent="-214313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Stage 1: </a:t>
                </a:r>
                <a:r>
                  <a:rPr lang="en-GB" sz="1350" b="1" dirty="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FCC-ee</a:t>
                </a: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350" b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350" b="1" i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1350" b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14313" indent="-214313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Stage 2: </a:t>
                </a:r>
                <a:r>
                  <a:rPr lang="en-GB" sz="1350" b="1" dirty="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FCC-</a:t>
                </a:r>
                <a:r>
                  <a:rPr lang="en-GB" sz="1350" b="1" dirty="0" err="1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hh</a:t>
                </a: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 (~100 TeV) as natural continuation at energy frontier, with ion and eh options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93" y="1651977"/>
                <a:ext cx="8964996" cy="738664"/>
              </a:xfrm>
              <a:prstGeom prst="rect">
                <a:avLst/>
              </a:prstGeom>
              <a:blipFill>
                <a:blip r:embed="rId7"/>
                <a:stretch>
                  <a:fillRect l="-272" t="-1653" b="-82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3778690-9B7C-CF5B-1603-623EC6FD8F75}"/>
              </a:ext>
            </a:extLst>
          </p:cNvPr>
          <p:cNvGrpSpPr>
            <a:grpSpLocks noChangeAspect="1"/>
          </p:cNvGrpSpPr>
          <p:nvPr/>
        </p:nvGrpSpPr>
        <p:grpSpPr>
          <a:xfrm>
            <a:off x="4588547" y="1412038"/>
            <a:ext cx="4603845" cy="4587065"/>
            <a:chOff x="4943872" y="426891"/>
            <a:chExt cx="6409846" cy="6386485"/>
          </a:xfrm>
        </p:grpSpPr>
        <p:sp>
          <p:nvSpPr>
            <p:cNvPr id="6" name="Slide Number Placeholder 1">
              <a:extLst>
                <a:ext uri="{FF2B5EF4-FFF2-40B4-BE49-F238E27FC236}">
                  <a16:creationId xmlns:a16="http://schemas.microsoft.com/office/drawing/2014/main" id="{32B507C4-FE40-38C4-A592-160F15BB287E}"/>
                </a:ext>
              </a:extLst>
            </p:cNvPr>
            <p:cNvSpPr txBox="1">
              <a:spLocks/>
            </p:cNvSpPr>
            <p:nvPr/>
          </p:nvSpPr>
          <p:spPr>
            <a:xfrm>
              <a:off x="7706627" y="6284342"/>
              <a:ext cx="2743200" cy="365125"/>
            </a:xfrm>
            <a:prstGeom prst="rect">
              <a:avLst/>
            </a:prstGeom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710" fontAlgn="auto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fld id="{88A1DFE4-5FC5-43BD-BB7E-75EAD82B965F}" type="slidenum">
                <a:rPr lang="en-US" sz="800">
                  <a:solidFill>
                    <a:srgbClr val="FFFFFF"/>
                  </a:solidFill>
                  <a:latin typeface="Arial"/>
                </a:rPr>
                <a:pPr defTabSz="685710" fontAlgn="auto">
                  <a:lnSpc>
                    <a:spcPts val="1238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t>49</a:t>
              </a:fld>
              <a:endParaRPr lang="en-US" sz="800" dirty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BCBA99D0-3DBF-6212-44AE-C5E817B5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3872" y="426891"/>
              <a:ext cx="6344156" cy="63864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003D95-F40D-A64C-832D-F6ECCC9EDFFA}"/>
                </a:ext>
              </a:extLst>
            </p:cNvPr>
            <p:cNvSpPr txBox="1"/>
            <p:nvPr/>
          </p:nvSpPr>
          <p:spPr>
            <a:xfrm>
              <a:off x="6453009" y="732505"/>
              <a:ext cx="1560497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PA: Experiment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91DA8E-9F50-EDAC-EDE1-AB2C7A12E392}"/>
                </a:ext>
              </a:extLst>
            </p:cNvPr>
            <p:cNvSpPr txBox="1"/>
            <p:nvPr/>
          </p:nvSpPr>
          <p:spPr>
            <a:xfrm>
              <a:off x="9653759" y="1193313"/>
              <a:ext cx="1352937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PB: technical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9A09EB-3683-AED0-63E4-5CEA40855296}"/>
                </a:ext>
              </a:extLst>
            </p:cNvPr>
            <p:cNvSpPr txBox="1"/>
            <p:nvPr/>
          </p:nvSpPr>
          <p:spPr>
            <a:xfrm>
              <a:off x="9802149" y="3018438"/>
              <a:ext cx="1551569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PD: experiment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BCB069-FAA9-B593-C223-1E851E167C52}"/>
                </a:ext>
              </a:extLst>
            </p:cNvPr>
            <p:cNvSpPr txBox="1"/>
            <p:nvPr/>
          </p:nvSpPr>
          <p:spPr>
            <a:xfrm>
              <a:off x="9529142" y="5139854"/>
              <a:ext cx="1341776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PF: technical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36C721-7248-AD42-A839-E8FDD1D8C66D}"/>
                </a:ext>
              </a:extLst>
            </p:cNvPr>
            <p:cNvSpPr txBox="1"/>
            <p:nvPr/>
          </p:nvSpPr>
          <p:spPr>
            <a:xfrm>
              <a:off x="8677198" y="6435702"/>
              <a:ext cx="1560496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PG: experiment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18E6B2-2F43-4DF9-4C6B-116AA454C6D3}"/>
                </a:ext>
              </a:extLst>
            </p:cNvPr>
            <p:cNvSpPr txBox="1"/>
            <p:nvPr/>
          </p:nvSpPr>
          <p:spPr>
            <a:xfrm>
              <a:off x="6453009" y="5975924"/>
              <a:ext cx="1364094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PH: technical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1DF8D1-B2B9-921B-09B6-3980AA1768C1}"/>
                </a:ext>
              </a:extLst>
            </p:cNvPr>
            <p:cNvSpPr txBox="1"/>
            <p:nvPr/>
          </p:nvSpPr>
          <p:spPr>
            <a:xfrm>
              <a:off x="5323611" y="4073013"/>
              <a:ext cx="1509164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PJ: experiment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00A708-0F98-3301-8744-9198B2CCAE39}"/>
                </a:ext>
              </a:extLst>
            </p:cNvPr>
            <p:cNvSpPr txBox="1"/>
            <p:nvPr/>
          </p:nvSpPr>
          <p:spPr>
            <a:xfrm>
              <a:off x="5754954" y="1919717"/>
              <a:ext cx="1332849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PL: technical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5DA98CD-BAEE-0C4C-18E3-19391715CE6B}"/>
              </a:ext>
            </a:extLst>
          </p:cNvPr>
          <p:cNvSpPr txBox="1"/>
          <p:nvPr/>
        </p:nvSpPr>
        <p:spPr>
          <a:xfrm>
            <a:off x="97888" y="1430779"/>
            <a:ext cx="4156587" cy="5309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Major achievement: optimization of the ring placement</a:t>
            </a:r>
            <a:endParaRPr lang="en-US" sz="1125" b="1" dirty="0">
              <a:solidFill>
                <a:srgbClr val="008F00"/>
              </a:solidFill>
              <a:latin typeface="Arial"/>
              <a:ea typeface="+mn-ea"/>
              <a:cs typeface="+mn-cs"/>
            </a:endParaRPr>
          </a:p>
          <a:p>
            <a:pPr defTabSz="342900" eaLnBrk="0" hangingPunct="0">
              <a:defRPr/>
            </a:pPr>
            <a:r>
              <a:rPr lang="en-US" sz="1125" dirty="0">
                <a:solidFill>
                  <a:srgbClr val="2F2F2F"/>
                </a:solidFill>
                <a:latin typeface="Arial"/>
                <a:ea typeface="+mn-ea"/>
                <a:cs typeface="+mn-cs"/>
              </a:rPr>
              <a:t>Layout chosen out of 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~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10</a:t>
            </a:r>
            <a:r>
              <a:rPr lang="root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0 initial variants, based on geology and </a:t>
            </a:r>
            <a:endParaRPr lang="en-US" altLang="root" sz="1125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  <a:p>
            <a:pPr defTabSz="342900" eaLnBrk="0" hangingPunct="0">
              <a:defRPr/>
            </a:pP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surface constraints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GB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e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nvironment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, 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infrastructure</a:t>
            </a:r>
            <a:r>
              <a:rPr lang="root" altLang="root" sz="1050">
                <a:solidFill>
                  <a:prstClr val="black"/>
                </a:solidFill>
                <a:latin typeface="Arial"/>
                <a:ea typeface="+mn-ea"/>
                <a:cs typeface="+mn-cs"/>
              </a:rPr>
              <a:t>. </a:t>
            </a:r>
            <a:endParaRPr lang="root" altLang="root" sz="105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E66E2-14A5-8198-5273-277F34E124CD}"/>
              </a:ext>
            </a:extLst>
          </p:cNvPr>
          <p:cNvSpPr txBox="1"/>
          <p:nvPr/>
        </p:nvSpPr>
        <p:spPr>
          <a:xfrm>
            <a:off x="97888" y="2177430"/>
            <a:ext cx="4287370" cy="715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Lowest-risk baseline: 90.7 km ring, 8 surface points,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4-fold </a:t>
            </a:r>
            <a:r>
              <a:rPr lang="en-US" sz="1200" b="1" dirty="0" err="1">
                <a:solidFill>
                  <a:srgbClr val="008F00"/>
                </a:solidFill>
                <a:latin typeface="Arial"/>
                <a:ea typeface="+mn-ea"/>
                <a:cs typeface="+mn-cs"/>
              </a:rPr>
              <a:t>superperiodicity</a:t>
            </a: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, possibility of 2 or 4 IPs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25" dirty="0">
                <a:solidFill>
                  <a:srgbClr val="2F2F2F"/>
                </a:solidFill>
                <a:latin typeface="Arial"/>
                <a:ea typeface="+mn-ea"/>
                <a:cs typeface="+mn-cs"/>
              </a:rPr>
              <a:t>Whole project now adapted to this placement</a:t>
            </a:r>
            <a:endParaRPr lang="root" altLang="root" sz="105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1125" dirty="0">
              <a:solidFill>
                <a:srgbClr val="2F2F2F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35" name="Table 7">
            <a:extLst>
              <a:ext uri="{FF2B5EF4-FFF2-40B4-BE49-F238E27FC236}">
                <a16:creationId xmlns:a16="http://schemas.microsoft.com/office/drawing/2014/main" id="{A0126627-3D2F-1468-82D9-B847F45BFE4A}"/>
              </a:ext>
            </a:extLst>
          </p:cNvPr>
          <p:cNvGraphicFramePr>
            <a:graphicFrameLocks noGrp="1"/>
          </p:cNvGraphicFramePr>
          <p:nvPr/>
        </p:nvGraphicFramePr>
        <p:xfrm>
          <a:off x="5925915" y="3459529"/>
          <a:ext cx="2155385" cy="1665120"/>
        </p:xfrm>
        <a:graphic>
          <a:graphicData uri="http://schemas.openxmlformats.org/drawingml/2006/table">
            <a:tbl>
              <a:tblPr bandRow="1"/>
              <a:tblGrid>
                <a:gridCol w="1584355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571030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Number of surface sites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8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LSS@IP </a:t>
                      </a:r>
                      <a:r>
                        <a:rPr lang="en-CH" sz="1100" b="0" dirty="0"/>
                        <a:t>(PA, PD, PG, PJ)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1400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LSS@TECH </a:t>
                      </a:r>
                      <a:r>
                        <a:rPr lang="en-CH" sz="1100" b="0" dirty="0"/>
                        <a:t>(PB, PF, PH, PL)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2</a:t>
                      </a:r>
                      <a:r>
                        <a:rPr lang="en-US" sz="1100" dirty="0"/>
                        <a:t>032</a:t>
                      </a:r>
                      <a:r>
                        <a:rPr lang="en-CH" sz="1100" dirty="0"/>
                        <a:t>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Arc length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9.6 km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Sum of arc lengths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76.9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b="1" dirty="0"/>
                        <a:t>Total length</a:t>
                      </a:r>
                      <a:endParaRPr lang="en-CH" sz="1100" b="1" dirty="0"/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100" b="1" dirty="0"/>
                        <a:t>90.7 km</a:t>
                      </a:r>
                      <a:endParaRPr lang="en-CH" sz="1100" b="1" dirty="0"/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98293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>
              <a:defRPr/>
            </a:pPr>
            <a:r>
              <a:rPr lang="fr-CH" sz="2400" dirty="0"/>
              <a:t>                  </a:t>
            </a:r>
            <a:r>
              <a:rPr lang="en-GB" sz="2400" dirty="0"/>
              <a:t>Optimized placement and layout for feasibility study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4E45300-1AA7-B8E5-10AB-4DF2AD4E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58" y="2933700"/>
            <a:ext cx="3569093" cy="306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45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5" descr="aeria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36576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6" descr="aeria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14600"/>
            <a:ext cx="365760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7" descr="tun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2895600"/>
            <a:ext cx="3833812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The LHC</a:t>
            </a:r>
            <a:endParaRPr lang="en-US" dirty="0">
              <a:ea typeface="ＭＳ Ｐゴシック" pitchFamily="34" charset="-12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11559" y="1124744"/>
            <a:ext cx="7839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Two beams of trillions of protons race around the 27 km ring at 0.999999991 times the speed of light in opposite directions…</a:t>
            </a:r>
            <a:r>
              <a:rPr lang="en-GB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 </a:t>
            </a:r>
            <a:endParaRPr lang="en-GB" sz="2000" dirty="0">
              <a:solidFill>
                <a:schemeClr val="tx2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9832" y="5805264"/>
            <a:ext cx="539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So a </a:t>
            </a:r>
            <a:r>
              <a:rPr lang="fr-CH" dirty="0" err="1">
                <a:solidFill>
                  <a:srgbClr val="FFFF00"/>
                </a:solidFill>
              </a:rPr>
              <a:t>particle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goes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around</a:t>
            </a:r>
            <a:r>
              <a:rPr lang="fr-CH" dirty="0">
                <a:solidFill>
                  <a:srgbClr val="FFFF00"/>
                </a:solidFill>
              </a:rPr>
              <a:t> the LHC 11’000 times per second 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822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>
              <a:defRPr/>
            </a:pPr>
            <a:r>
              <a:rPr lang="fr-CH" sz="2400" dirty="0"/>
              <a:t>               Power </a:t>
            </a:r>
            <a:r>
              <a:rPr lang="fr-CH" sz="2400" dirty="0" err="1"/>
              <a:t>consumption</a:t>
            </a:r>
            <a:r>
              <a:rPr lang="fr-CH" sz="2400" dirty="0"/>
              <a:t> and </a:t>
            </a:r>
            <a:r>
              <a:rPr lang="en-US" sz="2400" dirty="0">
                <a:latin typeface="Calibri" panose="020F0502020204030204"/>
              </a:rPr>
              <a:t>electrical grid infrastructure</a:t>
            </a:r>
            <a:endParaRPr lang="en-US" sz="2400" dirty="0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B367E7F-FD0C-ECE2-CE28-D711CFF29B44}"/>
              </a:ext>
            </a:extLst>
          </p:cNvPr>
          <p:cNvSpPr txBox="1">
            <a:spLocks/>
          </p:cNvSpPr>
          <p:nvPr/>
        </p:nvSpPr>
        <p:spPr>
          <a:xfrm>
            <a:off x="287512" y="2743524"/>
            <a:ext cx="5076437" cy="4251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r>
              <a:rPr lang="en-GB" sz="1350" dirty="0">
                <a:solidFill>
                  <a:srgbClr val="0C377B"/>
                </a:solidFill>
                <a:latin typeface="Arial"/>
              </a:rPr>
              <a:t>Powering concept and max power load by sub-stations: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0DF172B-A3E8-9552-7535-C1F48768F313}"/>
              </a:ext>
            </a:extLst>
          </p:cNvPr>
          <p:cNvSpPr txBox="1">
            <a:spLocks/>
          </p:cNvSpPr>
          <p:nvPr/>
        </p:nvSpPr>
        <p:spPr>
          <a:xfrm>
            <a:off x="287511" y="3207119"/>
            <a:ext cx="4819263" cy="138391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1600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The loads could be charged on the three sub-stations (optimum connections to existing regional HV grid):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rgbClr val="0C377B"/>
                </a:solidFill>
                <a:latin typeface="Arial"/>
              </a:rPr>
              <a:t>Point D, with a new sub-station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covering PB – PD – PF – PG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rgbClr val="0C377B"/>
                </a:solidFill>
                <a:latin typeface="Arial"/>
              </a:rPr>
              <a:t>Point H with a new dedicated sub-station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for collider RF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rgbClr val="0C377B"/>
                </a:solidFill>
                <a:latin typeface="Arial"/>
              </a:rPr>
              <a:t>Point L, with a sub-station covering PJ – PL – PA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 Alternative to new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sub-station</a:t>
            </a: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at Point L is </a:t>
            </a:r>
            <a:r>
              <a:rPr lang="en-US" sz="1200" b="1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reusing the existing CERN </a:t>
            </a:r>
            <a:r>
              <a:rPr lang="en-US" sz="1200" b="1" dirty="0" err="1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Prevession</a:t>
            </a:r>
            <a:r>
              <a:rPr lang="en-US" sz="1200" b="1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station to PA</a:t>
            </a: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</a:t>
            </a:r>
            <a:endParaRPr lang="en-US" sz="1200" dirty="0">
              <a:solidFill>
                <a:srgbClr val="0C377B"/>
              </a:solidFill>
              <a:latin typeface="Arial"/>
            </a:endParaRP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 </a:t>
            </a: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endParaRPr lang="en-US" sz="1350" dirty="0">
              <a:solidFill>
                <a:srgbClr val="0C377B"/>
              </a:solidFill>
              <a:latin typeface="Arial"/>
            </a:endParaRP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endParaRPr lang="en-US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29D33955-FD09-2423-0989-189B1890D2E6}"/>
              </a:ext>
            </a:extLst>
          </p:cNvPr>
          <p:cNvSpPr txBox="1">
            <a:spLocks/>
          </p:cNvSpPr>
          <p:nvPr/>
        </p:nvSpPr>
        <p:spPr>
          <a:xfrm>
            <a:off x="281389" y="4982579"/>
            <a:ext cx="4962137" cy="4251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1371600" fontAlgn="auto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350" dirty="0">
                <a:solidFill>
                  <a:srgbClr val="0000CC"/>
                </a:solidFill>
                <a:latin typeface="Arial"/>
              </a:rPr>
              <a:t>All options pursued with RTE</a:t>
            </a:r>
          </a:p>
          <a:p>
            <a:pPr marL="214313" indent="-214313" defTabSz="1371600" fontAlgn="auto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350" dirty="0">
                <a:solidFill>
                  <a:srgbClr val="0000CC"/>
                </a:solidFill>
                <a:latin typeface="Arial"/>
              </a:rPr>
              <a:t>Powering concept and max. power rating of the              three sub-stations compatible FCC-</a:t>
            </a:r>
            <a:r>
              <a:rPr lang="en-GB" sz="1350" dirty="0" err="1">
                <a:solidFill>
                  <a:srgbClr val="0000CC"/>
                </a:solidFill>
                <a:latin typeface="Arial"/>
              </a:rPr>
              <a:t>hh</a:t>
            </a:r>
            <a:r>
              <a:rPr lang="en-GB" sz="1350" dirty="0">
                <a:solidFill>
                  <a:srgbClr val="0000CC"/>
                </a:solidFill>
                <a:latin typeface="Arial"/>
              </a:rPr>
              <a:t>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AC79EB3-5F57-79FF-190C-E16A294D07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48" y="1506930"/>
            <a:ext cx="5461909" cy="115851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E81C88B-24CA-2F7A-3267-90C03477F1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556" y="2960265"/>
            <a:ext cx="3323544" cy="30243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AB4E782-01BE-70A3-0E86-DFFABD0678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3500" y="1435273"/>
            <a:ext cx="2730500" cy="155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433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13FC8-94B8-2145-BB76-35FD94D9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18" y="988358"/>
            <a:ext cx="5029200" cy="398747"/>
          </a:xfrm>
        </p:spPr>
        <p:txBody>
          <a:bodyPr/>
          <a:lstStyle/>
          <a:p>
            <a:pPr algn="ctr"/>
            <a:r>
              <a:rPr lang="en-GB" sz="1800" dirty="0"/>
              <a:t>Integration of environmental challenges in future accelerators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B90121-E98F-4440-8C6A-62476BC3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51</a:t>
            </a:fld>
            <a:endParaRPr lang="en-US" dirty="0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9F420-3DCE-144F-9673-74C1A1246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01" y="1989527"/>
            <a:ext cx="6133187" cy="388011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Future machines – full lifecycle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Starts with choice of fundamental design and technology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Least resource-heavy designs compatible with the long-term scientific goals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Footprint given by full lifecycle, civil engineering, construction…</a:t>
            </a:r>
          </a:p>
          <a:p>
            <a:pPr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Technology – energy efficiency 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SRF, klystrons, magnets (SC, HTS, permanent) etc. etc.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Technical infrastructure: efficiency, heat recovery…</a:t>
            </a:r>
          </a:p>
          <a:p>
            <a:pPr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Operations</a:t>
            </a:r>
          </a:p>
          <a:p>
            <a:pPr marL="500175" lvl="1" indent="-257175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Source renewable power</a:t>
            </a:r>
          </a:p>
          <a:p>
            <a:pPr marL="500175" lvl="1" indent="-257175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Dynamically follow renewable power availability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Innovative technology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Power/energy distribution (HTS, smart grids, hydrogen…)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Energy storage (SC magnets, </a:t>
            </a:r>
            <a:r>
              <a:rPr lang="en-GB" sz="1200" b="1" dirty="0">
                <a:solidFill>
                  <a:srgbClr val="FF0000"/>
                </a:solidFill>
              </a:rPr>
              <a:t>hydrogen</a:t>
            </a:r>
            <a:r>
              <a:rPr lang="en-GB" sz="1200" dirty="0"/>
              <a:t>…)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Support to alternatives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Fusion – ITER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ADS, thorium – </a:t>
            </a:r>
            <a:r>
              <a:rPr lang="en-GB" sz="1200" b="1" dirty="0">
                <a:solidFill>
                  <a:srgbClr val="FF0000"/>
                </a:solidFill>
              </a:rPr>
              <a:t>MYRHHA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Procurement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Energy use considered in system design, specifications, arbitration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endParaRPr lang="en-GB" sz="12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544D45-394B-744E-884D-57B25336CD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466" y="2551474"/>
            <a:ext cx="2524559" cy="1673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86AD15-2220-6041-B364-4EB8B84BCE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466" y="859957"/>
            <a:ext cx="2495244" cy="167096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06313A9-9F5E-CB45-B0E6-F7E8CEC43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466" y="4245393"/>
            <a:ext cx="2524559" cy="175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92CE32-E952-FE1B-A746-5AAC71ECF1A5}"/>
              </a:ext>
            </a:extLst>
          </p:cNvPr>
          <p:cNvSpPr txBox="1"/>
          <p:nvPr/>
        </p:nvSpPr>
        <p:spPr>
          <a:xfrm>
            <a:off x="2008909" y="1591563"/>
            <a:ext cx="2348345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350" b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Very much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9123664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36" y="933676"/>
            <a:ext cx="6166355" cy="452558"/>
          </a:xfrm>
        </p:spPr>
        <p:txBody>
          <a:bodyPr>
            <a:normAutofit/>
          </a:bodyPr>
          <a:lstStyle/>
          <a:p>
            <a:r>
              <a:rPr lang="en-US" dirty="0"/>
              <a:t>Muon Collider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1142421" y="2814837"/>
            <a:ext cx="6851506" cy="1694788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39032" y="5624513"/>
            <a:ext cx="37606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52</a:t>
            </a:fld>
            <a:endParaRPr lang="en-US" dirty="0">
              <a:solidFill>
                <a:srgbClr val="0033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1572250" y="3121143"/>
            <a:ext cx="3625312" cy="2896209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913672" y="4845763"/>
              <a:ext cx="1549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5166" y="3528090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CH" sz="900" dirty="0">
                <a:solidFill>
                  <a:srgbClr val="1C446A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312102" y="1297631"/>
            <a:ext cx="2391932" cy="3227078"/>
            <a:chOff x="225469" y="587173"/>
            <a:chExt cx="3189242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280948" y="587173"/>
              <a:ext cx="3133763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20 T, 200 mm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heat load ≈ 5…10 kW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dose: 80 </a:t>
              </a:r>
              <a:r>
                <a:rPr lang="en-US" sz="1200" dirty="0" err="1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MGy</a:t>
              </a:r>
              <a:endParaRPr lang="en-US" sz="1200" dirty="0">
                <a:solidFill>
                  <a:srgbClr val="FF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2682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646566" y="1243883"/>
            <a:ext cx="4347361" cy="2896832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NC ±1.8 T, 400 Hz 100 mm x 30 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SC &lt; 10T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100 mm x 30 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732806" y="2799752"/>
            <a:ext cx="4206797" cy="3028180"/>
            <a:chOff x="3453073" y="2590001"/>
            <a:chExt cx="5609063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453073" y="5215095"/>
              <a:ext cx="2986288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16 T peak, 160 mm</a:t>
              </a:r>
            </a:p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heat load ≈ 5 W/m</a:t>
              </a:r>
            </a:p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dose ≈ 20…40 </a:t>
              </a:r>
              <a:r>
                <a:rPr lang="en-US" sz="1200" dirty="0" err="1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MGy</a:t>
              </a:r>
              <a:endParaRPr lang="en-US" sz="1200" dirty="0">
                <a:solidFill>
                  <a:srgbClr val="FF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8398B50-0FD1-EDE6-65BE-EDE000A356CD}"/>
              </a:ext>
            </a:extLst>
          </p:cNvPr>
          <p:cNvSpPr txBox="1"/>
          <p:nvPr/>
        </p:nvSpPr>
        <p:spPr>
          <a:xfrm>
            <a:off x="86361" y="5761435"/>
            <a:ext cx="105606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0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Luca </a:t>
            </a:r>
            <a:r>
              <a:rPr lang="en-GB" sz="1050" dirty="0" err="1">
                <a:solidFill>
                  <a:srgbClr val="0033A0"/>
                </a:solidFill>
                <a:latin typeface="Arial"/>
                <a:ea typeface="+mn-ea"/>
                <a:cs typeface="+mn-cs"/>
              </a:rPr>
              <a:t>Bottura</a:t>
            </a:r>
            <a:endParaRPr lang="en-GB" sz="10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94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85725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57251"/>
            <a:ext cx="9144000" cy="5038725"/>
          </a:xfrm>
          <a:prstGeom prst="rect">
            <a:avLst/>
          </a:prstGeom>
          <a:noFill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6977" y="1667222"/>
            <a:ext cx="256304" cy="316551"/>
          </a:xfrm>
          <a:prstGeom prst="rect">
            <a:avLst/>
          </a:prstGeom>
          <a:noFill/>
        </p:spPr>
      </p:pic>
      <p:pic>
        <p:nvPicPr>
          <p:cNvPr id="103" name="Picture 1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1663" y="1226611"/>
            <a:ext cx="324041" cy="435692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9470" y="3026488"/>
            <a:ext cx="509027" cy="177722"/>
          </a:xfrm>
          <a:prstGeom prst="rect">
            <a:avLst/>
          </a:prstGeom>
          <a:noFill/>
        </p:spPr>
      </p:pic>
      <p:sp>
        <p:nvSpPr>
          <p:cNvPr id="105" name="Freeform 105"/>
          <p:cNvSpPr/>
          <p:nvPr/>
        </p:nvSpPr>
        <p:spPr>
          <a:xfrm>
            <a:off x="3227834" y="2261998"/>
            <a:ext cx="3621023" cy="3535298"/>
          </a:xfrm>
          <a:custGeom>
            <a:avLst/>
            <a:gdLst/>
            <a:ahLst/>
            <a:cxnLst/>
            <a:rect l="0" t="0" r="0" b="0"/>
            <a:pathLst>
              <a:path w="4828031" h="4713731">
                <a:moveTo>
                  <a:pt x="0" y="2356865"/>
                </a:moveTo>
                <a:cubicBezTo>
                  <a:pt x="0" y="1055243"/>
                  <a:pt x="1080770" y="0"/>
                  <a:pt x="2414016" y="0"/>
                </a:cubicBezTo>
                <a:cubicBezTo>
                  <a:pt x="3747262" y="0"/>
                  <a:pt x="4828031" y="1055243"/>
                  <a:pt x="4828031" y="2356865"/>
                </a:cubicBezTo>
                <a:cubicBezTo>
                  <a:pt x="4828031" y="3658489"/>
                  <a:pt x="3747262" y="4713731"/>
                  <a:pt x="2414016" y="4713731"/>
                </a:cubicBezTo>
                <a:cubicBezTo>
                  <a:pt x="1080770" y="4713731"/>
                  <a:pt x="0" y="3658489"/>
                  <a:pt x="0" y="2356865"/>
                </a:cubicBezTo>
                <a:close/>
                <a:moveTo>
                  <a:pt x="-1675638" y="4985003"/>
                </a:moveTo>
              </a:path>
            </a:pathLst>
          </a:custGeom>
          <a:noFill/>
          <a:ln w="57150" cap="flat" cmpd="sng">
            <a:solidFill>
              <a:srgbClr val="00B0F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6" name="Freeform 106"/>
          <p:cNvSpPr/>
          <p:nvPr/>
        </p:nvSpPr>
        <p:spPr>
          <a:xfrm>
            <a:off x="7557516" y="860681"/>
            <a:ext cx="1517904" cy="1093851"/>
          </a:xfrm>
          <a:custGeom>
            <a:avLst/>
            <a:gdLst/>
            <a:ahLst/>
            <a:cxnLst/>
            <a:rect l="0" t="0" r="0" b="0"/>
            <a:pathLst>
              <a:path w="2023872" h="1458468">
                <a:moveTo>
                  <a:pt x="0" y="1458468"/>
                </a:moveTo>
                <a:lnTo>
                  <a:pt x="2023872" y="1458468"/>
                </a:lnTo>
                <a:lnTo>
                  <a:pt x="2023872" y="0"/>
                </a:lnTo>
                <a:lnTo>
                  <a:pt x="0" y="0"/>
                </a:lnTo>
                <a:lnTo>
                  <a:pt x="0" y="1458468"/>
                </a:lnTo>
                <a:close/>
              </a:path>
            </a:pathLst>
          </a:custGeom>
          <a:solidFill>
            <a:srgbClr val="D0CECE">
              <a:alpha val="7607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7" name="Freeform 107"/>
          <p:cNvSpPr/>
          <p:nvPr/>
        </p:nvSpPr>
        <p:spPr>
          <a:xfrm>
            <a:off x="7627812" y="1328739"/>
            <a:ext cx="134873" cy="133732"/>
          </a:xfrm>
          <a:custGeom>
            <a:avLst/>
            <a:gdLst/>
            <a:ahLst/>
            <a:cxnLst/>
            <a:rect l="0" t="0" r="0" b="0"/>
            <a:pathLst>
              <a:path w="179831" h="178309">
                <a:moveTo>
                  <a:pt x="0" y="89154"/>
                </a:moveTo>
                <a:cubicBezTo>
                  <a:pt x="0" y="39879"/>
                  <a:pt x="40258" y="0"/>
                  <a:pt x="89916" y="0"/>
                </a:cubicBezTo>
                <a:cubicBezTo>
                  <a:pt x="139572" y="0"/>
                  <a:pt x="179831" y="39879"/>
                  <a:pt x="179831" y="89154"/>
                </a:cubicBezTo>
                <a:cubicBezTo>
                  <a:pt x="179831" y="138430"/>
                  <a:pt x="139572" y="178309"/>
                  <a:pt x="89916" y="178309"/>
                </a:cubicBezTo>
                <a:cubicBezTo>
                  <a:pt x="40258" y="178309"/>
                  <a:pt x="0" y="138430"/>
                  <a:pt x="0" y="89154"/>
                </a:cubicBezTo>
                <a:close/>
                <a:moveTo>
                  <a:pt x="-4030218" y="6229350"/>
                </a:moveTo>
              </a:path>
            </a:pathLst>
          </a:custGeom>
          <a:noFill/>
          <a:ln w="38100" cap="flat" cmpd="sng">
            <a:solidFill>
              <a:srgbClr val="00B0F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Freeform 108"/>
          <p:cNvSpPr/>
          <p:nvPr/>
        </p:nvSpPr>
        <p:spPr>
          <a:xfrm>
            <a:off x="3433573" y="2739772"/>
            <a:ext cx="1377314" cy="1365884"/>
          </a:xfrm>
          <a:custGeom>
            <a:avLst/>
            <a:gdLst/>
            <a:ahLst/>
            <a:cxnLst/>
            <a:rect l="0" t="0" r="0" b="0"/>
            <a:pathLst>
              <a:path w="1836419" h="1821179">
                <a:moveTo>
                  <a:pt x="0" y="910589"/>
                </a:moveTo>
                <a:cubicBezTo>
                  <a:pt x="0" y="407669"/>
                  <a:pt x="411099" y="0"/>
                  <a:pt x="918209" y="0"/>
                </a:cubicBezTo>
                <a:cubicBezTo>
                  <a:pt x="1425320" y="0"/>
                  <a:pt x="1836419" y="407669"/>
                  <a:pt x="1836419" y="910589"/>
                </a:cubicBezTo>
                <a:cubicBezTo>
                  <a:pt x="1836419" y="1413510"/>
                  <a:pt x="1425320" y="1821179"/>
                  <a:pt x="918209" y="1821179"/>
                </a:cubicBezTo>
                <a:cubicBezTo>
                  <a:pt x="411099" y="1821179"/>
                  <a:pt x="0" y="1413510"/>
                  <a:pt x="0" y="910589"/>
                </a:cubicBezTo>
                <a:close/>
                <a:moveTo>
                  <a:pt x="-1140714" y="4347971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9" name="Freeform 109"/>
          <p:cNvSpPr/>
          <p:nvPr/>
        </p:nvSpPr>
        <p:spPr>
          <a:xfrm>
            <a:off x="3600450" y="2764917"/>
            <a:ext cx="1005840" cy="874396"/>
          </a:xfrm>
          <a:custGeom>
            <a:avLst/>
            <a:gdLst/>
            <a:ahLst/>
            <a:cxnLst/>
            <a:rect l="0" t="0" r="0" b="0"/>
            <a:pathLst>
              <a:path w="1341120" h="1165861">
                <a:moveTo>
                  <a:pt x="0" y="582930"/>
                </a:moveTo>
                <a:cubicBezTo>
                  <a:pt x="0" y="260985"/>
                  <a:pt x="300228" y="0"/>
                  <a:pt x="670559" y="0"/>
                </a:cubicBezTo>
                <a:cubicBezTo>
                  <a:pt x="1040891" y="0"/>
                  <a:pt x="1341120" y="260985"/>
                  <a:pt x="1341120" y="582930"/>
                </a:cubicBezTo>
                <a:cubicBezTo>
                  <a:pt x="1341120" y="904875"/>
                  <a:pt x="1040891" y="1165861"/>
                  <a:pt x="670559" y="1165861"/>
                </a:cubicBezTo>
                <a:cubicBezTo>
                  <a:pt x="300228" y="1165861"/>
                  <a:pt x="0" y="904875"/>
                  <a:pt x="0" y="582930"/>
                </a:cubicBezTo>
                <a:close/>
                <a:moveTo>
                  <a:pt x="-1069086" y="4314444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0" name="Freeform 110"/>
          <p:cNvSpPr/>
          <p:nvPr/>
        </p:nvSpPr>
        <p:spPr>
          <a:xfrm>
            <a:off x="4451984" y="3530727"/>
            <a:ext cx="1235583" cy="230886"/>
          </a:xfrm>
          <a:custGeom>
            <a:avLst/>
            <a:gdLst/>
            <a:ahLst/>
            <a:cxnLst/>
            <a:rect l="0" t="0" r="0" b="0"/>
            <a:pathLst>
              <a:path w="1647444" h="307848">
                <a:moveTo>
                  <a:pt x="0" y="307848"/>
                </a:moveTo>
                <a:lnTo>
                  <a:pt x="1647444" y="307848"/>
                </a:lnTo>
                <a:lnTo>
                  <a:pt x="1647444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1" name="Freeform 111"/>
          <p:cNvSpPr/>
          <p:nvPr/>
        </p:nvSpPr>
        <p:spPr>
          <a:xfrm>
            <a:off x="7627811" y="1536764"/>
            <a:ext cx="130302" cy="142875"/>
          </a:xfrm>
          <a:custGeom>
            <a:avLst/>
            <a:gdLst/>
            <a:ahLst/>
            <a:cxnLst/>
            <a:rect l="0" t="0" r="0" b="0"/>
            <a:pathLst>
              <a:path w="173736" h="190500">
                <a:moveTo>
                  <a:pt x="0" y="95250"/>
                </a:moveTo>
                <a:cubicBezTo>
                  <a:pt x="0" y="42673"/>
                  <a:pt x="38862" y="0"/>
                  <a:pt x="86867" y="0"/>
                </a:cubicBezTo>
                <a:cubicBezTo>
                  <a:pt x="134874" y="0"/>
                  <a:pt x="173736" y="42673"/>
                  <a:pt x="173736" y="95250"/>
                </a:cubicBezTo>
                <a:cubicBezTo>
                  <a:pt x="173736" y="147829"/>
                  <a:pt x="134874" y="190500"/>
                  <a:pt x="86867" y="190500"/>
                </a:cubicBezTo>
                <a:cubicBezTo>
                  <a:pt x="38862" y="190500"/>
                  <a:pt x="0" y="147829"/>
                  <a:pt x="0" y="95250"/>
                </a:cubicBezTo>
                <a:close/>
                <a:moveTo>
                  <a:pt x="-4313682" y="5951982"/>
                </a:moveTo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2" name="Freeform 112"/>
          <p:cNvSpPr/>
          <p:nvPr/>
        </p:nvSpPr>
        <p:spPr>
          <a:xfrm>
            <a:off x="3703320" y="1407035"/>
            <a:ext cx="1153288" cy="1138427"/>
          </a:xfrm>
          <a:custGeom>
            <a:avLst/>
            <a:gdLst/>
            <a:ahLst/>
            <a:cxnLst/>
            <a:rect l="0" t="0" r="0" b="0"/>
            <a:pathLst>
              <a:path w="1537717" h="1517903">
                <a:moveTo>
                  <a:pt x="0" y="758952"/>
                </a:moveTo>
                <a:cubicBezTo>
                  <a:pt x="0" y="339852"/>
                  <a:pt x="344170" y="0"/>
                  <a:pt x="768858" y="0"/>
                </a:cubicBezTo>
                <a:cubicBezTo>
                  <a:pt x="1193546" y="0"/>
                  <a:pt x="1537717" y="339852"/>
                  <a:pt x="1537717" y="758952"/>
                </a:cubicBezTo>
                <a:cubicBezTo>
                  <a:pt x="1537717" y="1178052"/>
                  <a:pt x="1193546" y="1517903"/>
                  <a:pt x="768858" y="1517903"/>
                </a:cubicBezTo>
                <a:cubicBezTo>
                  <a:pt x="344170" y="1517903"/>
                  <a:pt x="0" y="1178052"/>
                  <a:pt x="0" y="758952"/>
                </a:cubicBezTo>
                <a:close/>
                <a:moveTo>
                  <a:pt x="428244" y="6124955"/>
                </a:moveTo>
              </a:path>
            </a:pathLst>
          </a:custGeom>
          <a:noFill/>
          <a:ln w="76200" cap="flat" cmpd="sng">
            <a:solidFill>
              <a:srgbClr val="00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3" name="Freeform 113"/>
          <p:cNvSpPr/>
          <p:nvPr/>
        </p:nvSpPr>
        <p:spPr>
          <a:xfrm>
            <a:off x="3523868" y="1185292"/>
            <a:ext cx="433197" cy="276606"/>
          </a:xfrm>
          <a:custGeom>
            <a:avLst/>
            <a:gdLst/>
            <a:ahLst/>
            <a:cxnLst/>
            <a:rect l="0" t="0" r="0" b="0"/>
            <a:pathLst>
              <a:path w="577596" h="368808">
                <a:moveTo>
                  <a:pt x="0" y="368808"/>
                </a:moveTo>
                <a:lnTo>
                  <a:pt x="577596" y="368808"/>
                </a:lnTo>
                <a:lnTo>
                  <a:pt x="577596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4" name="Freeform 114"/>
          <p:cNvSpPr/>
          <p:nvPr/>
        </p:nvSpPr>
        <p:spPr>
          <a:xfrm>
            <a:off x="7632383" y="1086422"/>
            <a:ext cx="134875" cy="144018"/>
          </a:xfrm>
          <a:custGeom>
            <a:avLst/>
            <a:gdLst/>
            <a:ahLst/>
            <a:cxnLst/>
            <a:rect l="0" t="0" r="0" b="0"/>
            <a:pathLst>
              <a:path w="179833" h="192024">
                <a:moveTo>
                  <a:pt x="0" y="96012"/>
                </a:moveTo>
                <a:cubicBezTo>
                  <a:pt x="0" y="42927"/>
                  <a:pt x="40259" y="0"/>
                  <a:pt x="89917" y="0"/>
                </a:cubicBezTo>
                <a:cubicBezTo>
                  <a:pt x="139573" y="0"/>
                  <a:pt x="179833" y="42927"/>
                  <a:pt x="179833" y="96012"/>
                </a:cubicBezTo>
                <a:cubicBezTo>
                  <a:pt x="179833" y="149098"/>
                  <a:pt x="139573" y="192024"/>
                  <a:pt x="89917" y="192024"/>
                </a:cubicBezTo>
                <a:cubicBezTo>
                  <a:pt x="40259" y="192024"/>
                  <a:pt x="0" y="149098"/>
                  <a:pt x="0" y="96012"/>
                </a:cubicBezTo>
                <a:close/>
                <a:moveTo>
                  <a:pt x="-3720083" y="6552438"/>
                </a:moveTo>
              </a:path>
            </a:pathLst>
          </a:custGeom>
          <a:noFill/>
          <a:ln w="38100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5" name="Picture 11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7624" y="857250"/>
            <a:ext cx="3211241" cy="3278136"/>
          </a:xfrm>
          <a:prstGeom prst="rect">
            <a:avLst/>
          </a:prstGeom>
          <a:noFill/>
        </p:spPr>
      </p:pic>
      <p:sp>
        <p:nvSpPr>
          <p:cNvPr id="116" name="Freeform 116"/>
          <p:cNvSpPr/>
          <p:nvPr/>
        </p:nvSpPr>
        <p:spPr>
          <a:xfrm>
            <a:off x="7605521" y="1811656"/>
            <a:ext cx="142875" cy="0"/>
          </a:xfrm>
          <a:custGeom>
            <a:avLst/>
            <a:gdLst/>
            <a:ahLst/>
            <a:cxnLst/>
            <a:rect l="0" t="0" r="0" b="0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noFill/>
          <a:ln w="57150" cap="flat" cmpd="sng">
            <a:solidFill>
              <a:srgbClr val="00FF00">
                <a:alpha val="100000"/>
              </a:srgbClr>
            </a:solidFill>
            <a:custDash>
              <a:ds d="1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7" name="Freeform 117"/>
          <p:cNvSpPr/>
          <p:nvPr/>
        </p:nvSpPr>
        <p:spPr>
          <a:xfrm>
            <a:off x="1875662" y="3507868"/>
            <a:ext cx="585216" cy="276606"/>
          </a:xfrm>
          <a:custGeom>
            <a:avLst/>
            <a:gdLst/>
            <a:ahLst/>
            <a:cxnLst/>
            <a:rect l="0" t="0" r="0" b="0"/>
            <a:pathLst>
              <a:path w="780288" h="368808">
                <a:moveTo>
                  <a:pt x="0" y="368808"/>
                </a:moveTo>
                <a:lnTo>
                  <a:pt x="780288" y="368808"/>
                </a:lnTo>
                <a:lnTo>
                  <a:pt x="78028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8" name="Freeform 118"/>
          <p:cNvSpPr/>
          <p:nvPr/>
        </p:nvSpPr>
        <p:spPr>
          <a:xfrm>
            <a:off x="5836157" y="2410587"/>
            <a:ext cx="448056" cy="276606"/>
          </a:xfrm>
          <a:custGeom>
            <a:avLst/>
            <a:gdLst/>
            <a:ahLst/>
            <a:cxnLst/>
            <a:rect l="0" t="0" r="0" b="0"/>
            <a:pathLst>
              <a:path w="597408" h="368808">
                <a:moveTo>
                  <a:pt x="0" y="368808"/>
                </a:moveTo>
                <a:lnTo>
                  <a:pt x="597408" y="368808"/>
                </a:lnTo>
                <a:lnTo>
                  <a:pt x="5974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9" name="Freeform 119"/>
          <p:cNvSpPr/>
          <p:nvPr/>
        </p:nvSpPr>
        <p:spPr>
          <a:xfrm>
            <a:off x="3922775" y="4131945"/>
            <a:ext cx="1496187" cy="230886"/>
          </a:xfrm>
          <a:custGeom>
            <a:avLst/>
            <a:gdLst/>
            <a:ahLst/>
            <a:cxnLst/>
            <a:rect l="0" t="0" r="0" b="0"/>
            <a:pathLst>
              <a:path w="1994916" h="307848">
                <a:moveTo>
                  <a:pt x="0" y="307848"/>
                </a:moveTo>
                <a:lnTo>
                  <a:pt x="1994916" y="307848"/>
                </a:lnTo>
                <a:lnTo>
                  <a:pt x="1994916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0" name="Rectangle 120"/>
          <p:cNvSpPr/>
          <p:nvPr/>
        </p:nvSpPr>
        <p:spPr>
          <a:xfrm>
            <a:off x="7597999" y="842964"/>
            <a:ext cx="571823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L</a:t>
            </a:r>
            <a:r>
              <a:rPr lang="en-US" sz="1350" b="1" spc="-2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E</a:t>
            </a: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GEND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7825645" y="1288067"/>
            <a:ext cx="26353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spc="-8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F</a:t>
            </a: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CC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4520756" y="3563295"/>
            <a:ext cx="1042145" cy="1623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Muon</a:t>
            </a:r>
            <a:r>
              <a:rPr lang="en-US" sz="1055" b="1" spc="-1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Collider</a:t>
            </a:r>
            <a:r>
              <a:rPr lang="en-US" sz="1055" b="1" spc="-2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ring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7817644" y="1498570"/>
            <a:ext cx="1003480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Muon Collider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3593403" y="1216535"/>
            <a:ext cx="27411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LHC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7813740" y="1055371"/>
            <a:ext cx="1230465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CERN Exi</a:t>
            </a:r>
            <a:r>
              <a:rPr lang="en-US" sz="1350" spc="-15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s</a:t>
            </a: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tingLHC</a:t>
            </a:r>
          </a:p>
        </p:txBody>
      </p:sp>
      <p:sp>
        <p:nvSpPr>
          <p:cNvPr id="128" name="Rectangle 128"/>
          <p:cNvSpPr/>
          <p:nvPr/>
        </p:nvSpPr>
        <p:spPr>
          <a:xfrm>
            <a:off x="7825645" y="1714855"/>
            <a:ext cx="301365" cy="208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2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CLIC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1944719" y="3539749"/>
            <a:ext cx="302968" cy="208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CLIC</a:t>
            </a:r>
          </a:p>
        </p:txBody>
      </p:sp>
      <p:sp>
        <p:nvSpPr>
          <p:cNvPr id="130" name="Rectangle 130"/>
          <p:cNvSpPr/>
          <p:nvPr/>
        </p:nvSpPr>
        <p:spPr>
          <a:xfrm>
            <a:off x="5905882" y="2442497"/>
            <a:ext cx="26058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spc="-8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F</a:t>
            </a: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CC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3992309" y="4164446"/>
            <a:ext cx="1307602" cy="1619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Muon</a:t>
            </a:r>
            <a:r>
              <a:rPr lang="en-US" sz="1052" b="1" spc="-12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Accele</a:t>
            </a:r>
            <a:r>
              <a:rPr lang="en-US" sz="1052" b="1" spc="-2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ation</a:t>
            </a:r>
            <a:r>
              <a:rPr lang="en-US" sz="1052" b="1" spc="-3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ring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F24A24F-EF17-6FB4-DEE8-8497B06E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US" dirty="0"/>
              <a:t>Compare FCC to the LHC timeline 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03924D-4DB9-3410-8E51-A65A170C9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83" y="924631"/>
            <a:ext cx="9985108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51646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1143000" y="4053482"/>
            <a:ext cx="68580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3431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6004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0863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144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2009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4574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290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006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2012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640080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62940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2013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74492" y="857250"/>
            <a:ext cx="2715903" cy="3189092"/>
            <a:chOff x="381000" y="1"/>
            <a:chExt cx="3621204" cy="4252122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411" y="1"/>
              <a:ext cx="3548793" cy="2362200"/>
            </a:xfrm>
            <a:prstGeom prst="rect">
              <a:avLst/>
            </a:prstGeom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381000" y="2438400"/>
              <a:ext cx="0" cy="1813723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57199" y="2362201"/>
              <a:ext cx="350141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Trial/descent in the underworld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828800" y="3028951"/>
            <a:ext cx="3200400" cy="1038418"/>
            <a:chOff x="914400" y="2895600"/>
            <a:chExt cx="4267200" cy="1384557"/>
          </a:xfrm>
        </p:grpSpPr>
        <p:sp>
          <p:nvSpPr>
            <p:cNvPr id="42" name="TextBox 41"/>
            <p:cNvSpPr txBox="1"/>
            <p:nvPr/>
          </p:nvSpPr>
          <p:spPr>
            <a:xfrm>
              <a:off x="2514600" y="3429000"/>
              <a:ext cx="26670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25" b="1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November 29,  2009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Resurrection and rebirth</a:t>
              </a:r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8956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33"/>
            <p:cNvCxnSpPr/>
            <p:nvPr/>
          </p:nvCxnSpPr>
          <p:spPr>
            <a:xfrm>
              <a:off x="1447800" y="4038600"/>
              <a:ext cx="0" cy="2415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1714500" y="4286251"/>
            <a:ext cx="3248247" cy="1688411"/>
            <a:chOff x="762000" y="4572000"/>
            <a:chExt cx="4330996" cy="2251215"/>
          </a:xfrm>
        </p:grpSpPr>
        <p:grpSp>
          <p:nvGrpSpPr>
            <p:cNvPr id="14" name="Group 13"/>
            <p:cNvGrpSpPr/>
            <p:nvPr/>
          </p:nvGrpSpPr>
          <p:grpSpPr>
            <a:xfrm>
              <a:off x="762000" y="4572000"/>
              <a:ext cx="1539955" cy="2120900"/>
              <a:chOff x="3657600" y="4572000"/>
              <a:chExt cx="1539955" cy="2120900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5172727" y="4572000"/>
                <a:ext cx="0" cy="714375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3657600" y="4953000"/>
                <a:ext cx="1467874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25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March 30, 2010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First collisions at 3.5 TeV</a:t>
                </a:r>
              </a:p>
            </p:txBody>
          </p:sp>
          <p:pic>
            <p:nvPicPr>
              <p:cNvPr id="13" name="Picture 12" descr="Screen shot 2011-09-01 at 10.12.37 AM.pn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57600" y="5410200"/>
                <a:ext cx="1539955" cy="1282700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2667000" y="4648200"/>
              <a:ext cx="12954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Ascension</a:t>
              </a:r>
            </a:p>
          </p:txBody>
        </p:sp>
        <p:pic>
          <p:nvPicPr>
            <p:cNvPr id="16" name="Picture 15" descr="Screen Shot 2014-05-31 at 6.54.05 PM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67000" y="5054259"/>
              <a:ext cx="2425996" cy="1768956"/>
            </a:xfrm>
            <a:prstGeom prst="rect">
              <a:avLst/>
            </a:prstGeom>
          </p:spPr>
        </p:pic>
        <p:cxnSp>
          <p:nvCxnSpPr>
            <p:cNvPr id="44" name="Straight Connector 43"/>
            <p:cNvCxnSpPr/>
            <p:nvPr/>
          </p:nvCxnSpPr>
          <p:spPr>
            <a:xfrm>
              <a:off x="42672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4629151" y="1200150"/>
            <a:ext cx="2525147" cy="2857500"/>
            <a:chOff x="4648200" y="457200"/>
            <a:chExt cx="3366863" cy="3810000"/>
          </a:xfrm>
        </p:grpSpPr>
        <p:sp>
          <p:nvSpPr>
            <p:cNvPr id="6" name="TextBox 5"/>
            <p:cNvSpPr txBox="1"/>
            <p:nvPr/>
          </p:nvSpPr>
          <p:spPr>
            <a:xfrm>
              <a:off x="4648200" y="457200"/>
              <a:ext cx="28194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Apotheosis and atonement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800600" y="914400"/>
              <a:ext cx="3214463" cy="3352800"/>
              <a:chOff x="4800600" y="914400"/>
              <a:chExt cx="3214463" cy="335280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6136597" y="2840995"/>
                <a:ext cx="1087087" cy="1426205"/>
                <a:chOff x="7965397" y="2840995"/>
                <a:chExt cx="1087087" cy="1426205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>
                  <a:off x="8245482" y="3187443"/>
                  <a:ext cx="0" cy="1079757"/>
                </a:xfrm>
                <a:prstGeom prst="line">
                  <a:avLst/>
                </a:prstGeom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/>
                <p:cNvSpPr txBox="1"/>
                <p:nvPr/>
              </p:nvSpPr>
              <p:spPr>
                <a:xfrm>
                  <a:off x="7965397" y="2840995"/>
                  <a:ext cx="1087087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25" b="1" dirty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4 July, 2012</a:t>
                  </a:r>
                </a:p>
              </p:txBody>
            </p:sp>
          </p:grpSp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600" y="914400"/>
                <a:ext cx="3214463" cy="1905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6572250" y="4286250"/>
            <a:ext cx="1428750" cy="1428750"/>
            <a:chOff x="7239000" y="4572000"/>
            <a:chExt cx="1905000" cy="1905000"/>
          </a:xfrm>
        </p:grpSpPr>
        <p:grpSp>
          <p:nvGrpSpPr>
            <p:cNvPr id="19" name="Group 18"/>
            <p:cNvGrpSpPr/>
            <p:nvPr/>
          </p:nvGrpSpPr>
          <p:grpSpPr>
            <a:xfrm>
              <a:off x="7239000" y="4572000"/>
              <a:ext cx="1371600" cy="1905000"/>
              <a:chOff x="7239000" y="4572000"/>
              <a:chExt cx="1371600" cy="19050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39000" y="5105400"/>
                <a:ext cx="1371600" cy="1371600"/>
              </a:xfrm>
              <a:prstGeom prst="rect">
                <a:avLst/>
              </a:prstGeom>
            </p:spPr>
          </p:pic>
          <p:cxnSp>
            <p:nvCxnSpPr>
              <p:cNvPr id="37" name="Straight Connector 36"/>
              <p:cNvCxnSpPr/>
              <p:nvPr/>
            </p:nvCxnSpPr>
            <p:spPr>
              <a:xfrm>
                <a:off x="7315200" y="4572000"/>
                <a:ext cx="0" cy="4572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391400" y="4648200"/>
              <a:ext cx="1752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Heroic subplot</a:t>
              </a: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DFB8CF35-2C9E-1274-D984-AFEC335306DB}"/>
              </a:ext>
            </a:extLst>
          </p:cNvPr>
          <p:cNvSpPr txBox="1">
            <a:spLocks/>
          </p:cNvSpPr>
          <p:nvPr/>
        </p:nvSpPr>
        <p:spPr>
          <a:xfrm>
            <a:off x="305990" y="216685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Nobel Price and HL-LHC for years to come …</a:t>
            </a:r>
          </a:p>
        </p:txBody>
      </p:sp>
    </p:spTree>
    <p:extLst>
      <p:ext uri="{BB962C8B-B14F-4D97-AF65-F5344CB8AC3E}">
        <p14:creationId xmlns:p14="http://schemas.microsoft.com/office/powerpoint/2010/main" val="177225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99392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-203200" y="3456080"/>
            <a:ext cx="934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Bedankt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voor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jullie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aandacht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! </a:t>
            </a:r>
            <a:b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endParaRPr lang="es-ES_tradnl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ransition advTm="1500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899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CMS: </a:t>
            </a:r>
            <a:r>
              <a:rPr lang="fr-FR" dirty="0" err="1">
                <a:solidFill>
                  <a:schemeClr val="bg1"/>
                </a:solidFill>
              </a:rPr>
              <a:t>heavier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the Eifel </a:t>
            </a:r>
            <a:r>
              <a:rPr lang="fr-FR" dirty="0" err="1">
                <a:solidFill>
                  <a:schemeClr val="bg1"/>
                </a:solidFill>
              </a:rPr>
              <a:t>tower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4038" name="Picture 5" descr="C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040" y="1052736"/>
            <a:ext cx="77724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3286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024688" cy="762000"/>
          </a:xfrm>
        </p:spPr>
        <p:txBody>
          <a:bodyPr/>
          <a:lstStyle/>
          <a:p>
            <a:r>
              <a:rPr lang="fr-FR" sz="3200" dirty="0">
                <a:solidFill>
                  <a:schemeClr val="bg1"/>
                </a:solidFill>
              </a:rPr>
              <a:t>ATLAS: large as a building of 5 </a:t>
            </a:r>
            <a:r>
              <a:rPr lang="fr-FR" sz="3200" dirty="0" err="1">
                <a:solidFill>
                  <a:schemeClr val="bg1"/>
                </a:solidFill>
              </a:rPr>
              <a:t>floors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43014" name="Picture 6" descr="AT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772400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0395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LHC tunnel</a:t>
            </a:r>
          </a:p>
        </p:txBody>
      </p:sp>
      <p:pic>
        <p:nvPicPr>
          <p:cNvPr id="6451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" t="1636" r="2158" b="12648"/>
          <a:stretch>
            <a:fillRect/>
          </a:stretch>
        </p:blipFill>
        <p:spPr bwMode="auto">
          <a:xfrm>
            <a:off x="609600" y="977900"/>
            <a:ext cx="8116888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/>
          </p:cNvSpPr>
          <p:nvPr/>
        </p:nvSpPr>
        <p:spPr bwMode="auto">
          <a:xfrm>
            <a:off x="609600" y="1447800"/>
            <a:ext cx="37338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Circumference	= 26.7 km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Depth	= 70-140 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Slope	= 1.4 %</a:t>
            </a:r>
          </a:p>
        </p:txBody>
      </p:sp>
    </p:spTree>
    <p:extLst>
      <p:ext uri="{BB962C8B-B14F-4D97-AF65-F5344CB8AC3E}">
        <p14:creationId xmlns:p14="http://schemas.microsoft.com/office/powerpoint/2010/main" val="988923323"/>
      </p:ext>
    </p:extLst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506760"/>
            <a:ext cx="7815262" cy="76200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ALICE: </a:t>
            </a:r>
            <a:r>
              <a:rPr lang="fr-FR" b="0" dirty="0" err="1">
                <a:solidFill>
                  <a:schemeClr val="bg1"/>
                </a:solidFill>
              </a:rPr>
              <a:t>very</a:t>
            </a:r>
            <a:r>
              <a:rPr lang="fr-FR" b="0" dirty="0">
                <a:solidFill>
                  <a:schemeClr val="bg1"/>
                </a:solidFill>
              </a:rPr>
              <a:t> sensitive, </a:t>
            </a:r>
            <a:r>
              <a:rPr lang="fr-FR" b="0" dirty="0" err="1">
                <a:solidFill>
                  <a:schemeClr val="bg1"/>
                </a:solidFill>
              </a:rPr>
              <a:t>optimised</a:t>
            </a:r>
            <a:r>
              <a:rPr lang="fr-FR" b="0" dirty="0">
                <a:solidFill>
                  <a:schemeClr val="bg1"/>
                </a:solidFill>
              </a:rPr>
              <a:t> for ion collisions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5062" name="Picture 8" descr="http://mediaarchive.cern.ch/MediaArchive/Photo/Public/2008/0801022/0801022_01/0801022_01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040"/>
            <a:ext cx="67151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28793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400800"/>
            <a:ext cx="990600" cy="457200"/>
          </a:xfrm>
          <a:prstGeom prst="rect">
            <a:avLst/>
          </a:prstGeom>
          <a:noFill/>
        </p:spPr>
        <p:txBody>
          <a:bodyPr/>
          <a:lstStyle/>
          <a:p>
            <a:fld id="{E69BC445-C973-4893-824D-146E251A7D49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LHCb</a:t>
            </a:r>
            <a:r>
              <a:rPr lang="en-GB" dirty="0">
                <a:solidFill>
                  <a:schemeClr val="bg1"/>
                </a:solidFill>
              </a:rPr>
              <a:t>: asymmetric, B-physics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6086" name="Picture 10" descr="http://sundh99.cern.ch/cgi-bin/jpeg.getimg.sh?i=/archive/electronic/cern/others/PHO/photo-bul//bul-pho-2008-019.jpg&amp;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589837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45767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Aim of the game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31607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  <a:t>We want to deliver maximum number of collisions at the maximum beam energy for maximum physics reach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</a:br>
            <a:r>
              <a:rPr lang="en-US" dirty="0">
                <a:ea typeface="+mn-ea"/>
                <a:cs typeface="+mn-cs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4" y="3212976"/>
            <a:ext cx="26447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2693987" cy="2397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3379" y="566573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E = m </a:t>
            </a:r>
            <a:r>
              <a:rPr lang="fr-CH" dirty="0">
                <a:solidFill>
                  <a:schemeClr val="bg1"/>
                </a:solidFill>
                <a:sym typeface="Symbol"/>
              </a:rPr>
              <a:t></a:t>
            </a:r>
            <a:r>
              <a:rPr lang="fr-CH" dirty="0">
                <a:solidFill>
                  <a:schemeClr val="bg1"/>
                </a:solidFill>
              </a:rPr>
              <a:t>c </a:t>
            </a:r>
            <a:r>
              <a:rPr lang="fr-CH" baseline="30000" dirty="0">
                <a:solidFill>
                  <a:schemeClr val="bg1"/>
                </a:solidFill>
              </a:rPr>
              <a:t>2</a:t>
            </a:r>
            <a:endParaRPr lang="en-GB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727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932040" y="47667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4608512" cy="2378968"/>
          </a:xfrm>
        </p:spPr>
        <p:txBody>
          <a:bodyPr/>
          <a:lstStyle/>
          <a:p>
            <a:r>
              <a:rPr lang="fr-CH" dirty="0">
                <a:solidFill>
                  <a:schemeClr val="accent5"/>
                </a:solidFill>
              </a:rPr>
              <a:t>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field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gives</a:t>
            </a:r>
            <a:r>
              <a:rPr lang="fr-CH" dirty="0">
                <a:solidFill>
                  <a:schemeClr val="accent5"/>
                </a:solidFill>
              </a:rPr>
              <a:t> mass to </a:t>
            </a:r>
            <a:r>
              <a:rPr lang="fr-CH" dirty="0" err="1">
                <a:solidFill>
                  <a:schemeClr val="accent5"/>
                </a:solidFill>
              </a:rPr>
              <a:t>other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particles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17987"/>
            <a:ext cx="50768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93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accent5"/>
                </a:solidFill>
              </a:rPr>
              <a:t>Why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is</a:t>
            </a:r>
            <a:r>
              <a:rPr lang="fr-CH" dirty="0">
                <a:solidFill>
                  <a:schemeClr val="accent5"/>
                </a:solidFill>
              </a:rPr>
              <a:t> 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so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special</a:t>
            </a:r>
            <a:r>
              <a:rPr lang="fr-CH" dirty="0">
                <a:solidFill>
                  <a:schemeClr val="accent5"/>
                </a:solidFill>
              </a:rPr>
              <a:t>?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9" y="1097868"/>
            <a:ext cx="6834906" cy="51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6156176" y="908720"/>
            <a:ext cx="1152128" cy="158417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5406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553470" cy="51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44417" y="6237390"/>
            <a:ext cx="6681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September 2008: First circulating beams – all smiles</a:t>
            </a:r>
          </a:p>
        </p:txBody>
      </p:sp>
    </p:spTree>
    <p:extLst>
      <p:ext uri="{BB962C8B-B14F-4D97-AF65-F5344CB8AC3E}">
        <p14:creationId xmlns:p14="http://schemas.microsoft.com/office/powerpoint/2010/main" val="33722713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240" y="-19292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725186"/>
            <a:ext cx="61921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0" y="3336872"/>
            <a:ext cx="4860040" cy="275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490" y="6165380"/>
            <a:ext cx="554350" cy="5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51400" y="616538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19</a:t>
            </a:r>
            <a:r>
              <a:rPr lang="en-US" sz="2000" kern="0" baseline="3000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th </a:t>
            </a:r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September 2008: electrical arc ruptured bus-bar interconnection during tests without beam – violent He blow-off</a:t>
            </a:r>
            <a:endParaRPr lang="en-GB" sz="2000" kern="0" dirty="0">
              <a:solidFill>
                <a:srgbClr val="00007D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745580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1165" y="-31649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20" y="692620"/>
            <a:ext cx="41052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0" y="1124680"/>
            <a:ext cx="4777430" cy="359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16016" y="5013176"/>
            <a:ext cx="4273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/>
              <a:t>Major damage over a few </a:t>
            </a:r>
            <a:r>
              <a:rPr lang="fr-CH" b="1" i="1" dirty="0" err="1"/>
              <a:t>hundred</a:t>
            </a:r>
            <a:r>
              <a:rPr lang="fr-CH" b="1" i="1" dirty="0"/>
              <a:t> </a:t>
            </a:r>
            <a:r>
              <a:rPr lang="fr-CH" b="1" i="1" dirty="0" err="1"/>
              <a:t>meters</a:t>
            </a:r>
            <a:r>
              <a:rPr lang="fr-CH" b="1" i="1" dirty="0"/>
              <a:t>. Back in </a:t>
            </a:r>
            <a:r>
              <a:rPr lang="fr-CH" b="1" i="1" dirty="0" err="1"/>
              <a:t>operation</a:t>
            </a:r>
            <a:r>
              <a:rPr lang="fr-CH" b="1" i="1" dirty="0"/>
              <a:t> 1 </a:t>
            </a:r>
            <a:r>
              <a:rPr lang="fr-CH" b="1" i="1" dirty="0" err="1"/>
              <a:t>year</a:t>
            </a:r>
            <a:r>
              <a:rPr lang="fr-CH" b="1" i="1" dirty="0"/>
              <a:t> </a:t>
            </a:r>
            <a:r>
              <a:rPr lang="fr-CH" b="1" i="1" dirty="0" err="1"/>
              <a:t>later</a:t>
            </a:r>
            <a:r>
              <a:rPr lang="fr-CH" b="1" i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1768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0" y="764984"/>
            <a:ext cx="9144000" cy="608533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01" y="948155"/>
            <a:ext cx="6539899" cy="106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6912768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2013 – 2014: Long Shutdown to repair defective connections between superconducting magnets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2009193"/>
            <a:ext cx="3708166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2015: Restart with beam energy of 6.5 </a:t>
            </a:r>
            <a:r>
              <a:rPr lang="en-US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74766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10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7962900" cy="414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794" y="6021288"/>
            <a:ext cx="5453558" cy="461665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metal">
            <a:bevelT w="63500"/>
          </a:sp3d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The LHC has a long future ahead ….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59400"/>
            <a:ext cx="79629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35D81"/>
                </a:solidFill>
                <a:latin typeface="+mj-lt"/>
              </a:rPr>
              <a:t>Followed by many years of HL-LHC running</a:t>
            </a:r>
            <a:endParaRPr lang="en-GB" dirty="0">
              <a:solidFill>
                <a:srgbClr val="235D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050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AD32-C14C-9925-AD01-1BC57EF9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8ABFB-CAFF-9C1B-5B13-64D82B0D2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36" y="620688"/>
            <a:ext cx="7524328" cy="523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9501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563" y="1207970"/>
            <a:ext cx="5263933" cy="377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181" y="260648"/>
            <a:ext cx="5983869" cy="70609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HL-LHC Project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89306" y="1594559"/>
            <a:ext cx="3452843" cy="36248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New IR-quads Nb</a:t>
            </a:r>
            <a:r>
              <a:rPr lang="en-GB" sz="2600" baseline="-25000" dirty="0"/>
              <a:t>3</a:t>
            </a:r>
            <a:r>
              <a:rPr lang="en-GB" sz="2600" dirty="0"/>
              <a:t>Sn (inner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New 11 T Nb</a:t>
            </a:r>
            <a:r>
              <a:rPr lang="en-GB" sz="2600" baseline="-25000" dirty="0"/>
              <a:t>3</a:t>
            </a:r>
            <a:r>
              <a:rPr lang="en-GB" sz="2600" dirty="0"/>
              <a:t>Sn (short) 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Cryogenics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9295" y="2225318"/>
            <a:ext cx="2330424" cy="6641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6912" y="5420011"/>
            <a:ext cx="8180402" cy="4572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LHC </a:t>
            </a:r>
            <a:endParaRPr lang="en-GB" sz="1800" b="1" dirty="0">
              <a:solidFill>
                <a:schemeClr val="bg1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1292996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AQEhQVFBUVFxcXFhgUFBoSGRcYFhQVFxQYGRUXGyYeGRojGRUXHy8gIycpLC0tFR42NTAqNSYrLCkBCQoKDgwOGg8PGiwkHyQqLTYqMDUsLCo1LCwvLCwsLC0sLCwyLCwsLCosKSwtLyw0LCwsLCwsLC4sNSwsLCwsLP/AABEIAMIBAwMBIgACEQEDEQH/xAAbAAEAAQUBAAAAAAAAAAAAAAAABgECBAUHA//EADoQAAIBAgQEBQMCBAQHAQAAAAABAgMRBBIhMQUGQVETImFxgTKRobHRBxTB8GJysuEWJDNCQ5LxFf/EABoBAQADAQEBAAAAAAAAAAAAAAADBAUCAQb/xAAyEQACAQMDAwEFCAIDAAAAAAAAAQIDBBESITETQVEFFCJhcaEjMoGxwdHh8BVSQkOR/9oADAMBAAIRAxEAPwDuIAAAAAAAAAAAAAAAAAAAAAAAAAAAAAAAAAAAAAAAAAAAABrKvLtKUpSfi3bbdsRWSu3d2SnZL0WhsweptcDBj4bAxpxUI5rK/wBU5Terb+qTbe4MgDIAAPAAAAAAAAAAAAAAAAAAAAAAAAAAAAAAAAAAAAAAAAAAAAAAAAAAAAAAAADXcT49ToNRlmcnraK2Xdt2SOoxcniKOZSUVmRsQaOnzIpucY5U0rwbldStrLb/AO+hquL8a8ak4aJp3zQlezWq6aJr109SeFtNvD2IJXEEsrck1XitGLalUgmujkkYdTmzDL/yX9oyf5sc5q3v5tP6mT/+TNUlXmmoN6L6X7tq+hoew0Y41Se/yKHt1WWdMVt8zo2H43RnHPGpG23meT/VYYrjdGmnKU1pbRPM9b20Xez+xy9NPa33vYusSL0uDedTI36nNbaUTmpz3QTaUajXdJJP4buZvDOZqNd5YtqXaSt+Vp+Tm7iIQbaS3bS+7JKnptHTtlEdP1Grq3wzrsZJ7alTX8E4YqNKMU79X0NgYEkk9jfi21uAR3mbjFahKLglkf8Ahu7631+V06FeXsTiZu9SV4WtaSSf4WpL0Ho15RD1lr0YZISjZScbpra/bT8mFT4fJXTm5RfSTcv1Ikl3ZK2+yM5O5U1dKEKckpVVe+icrvWyta+m3Y2glHAjLIB5108rs7Po+33IxT4vVwztUnGpCUtPNmklre1vXud06Tqfd58HFSqqf3uPJKwY2E4lTq3UJxk1uk9UZJG04vDJE1JZQAuDw9AAAAAAAAAABi8UzeDUypN5XZNtL11Wp7FZeDxvCyYeL5ow9ObpynqnZ2i5Wa6NpHpS5kw0tq0Pl5f9Vjmklq/3v+SqRvf4yk0t39D59+qVVJ7L6nUq/E6UI5pTila61TuvS25D+YcVUqVs9J56eVNWakkreZtP1I8kVimmmnb9fv0OqVjGk9SeX8jyp6g6q0tYXzNjgeJwjOMpwVr6tXT9bfrYux//AFJNWyzacZJaWd1tv3NbGEZa6P8AJkSqNpJvRK3wiZ0VqyiBXHu6X+HYsxdHwpNPSz07PtbuSrg3MlOpCNGsktkna8Xtv2ZouFUp1qlJP6U9HJPVXu+n6npzDKHiXppxtvdbtN9E9itNRqtU5c45RahKdKLqx4zwyV8W4JSlRm1CKai2mtLWV9+xz/KTzlmvVqUn4uqtaL7qxD8fQcKk4vdN/wC34OLCTjKVNvJ16glKMaiWMmE4mRwbCeJXpxeivfbsZfCOXauJtL6Kbf1X1aXbsb6vhKfD0pwpupfeUpO62t0fqT17uLzThu2RW9pJYq1NkvxJPGNkkVMDgvE3XpKo45X2/a5nnz8k4vDPoItSWUedeEWrztZa69DX/wDEGHUsviRu3bRafdaGj5s5gjJeFTaaX1yvp7Lv6kXp3e6t29unsadvYqcc1G1nhGVceoOEsU0njlnV4yTV1qjTc1YmcaNqd9XaTT1S+O5EOF8Uq0b5ZeV3Vru3vbo/X0PWpxetK15y0VtHvpa7e7fqz2FjKM8pppHlT1CEqeGmm/BJMBgaVKi6snmcY5pJd+1u9+54Ueclkd42mnay1XX+liNSrSbzOTbta99bdvY8o0ur79NOlidWcX995K8r+X/WsLBlcQ4rUr5XNp22SVl9jCcT2ylriX4pRWEZ85OTyxw7Fzoz8SLu+zWlu1iR4bnRuos8VGDsn1s+rvv8EaaLGiOpb06u8luS07qrS2i9iUca5jozUZU3LxINqOltHpJ3d1ayPXhvMuHcs0r05KKTbWjt0010Ig0WNEfsNJx07kv+QqqWrY6hhOKUqizQnFq9t7a+z1L/AOdhdxU4trVpNN9/pWpylxE5v6tW++79PUrv0uP+30LK9Wl/r9TrVKqpJNde6s/sy8iPL3Hq6lTo1qbtLaTVn6Xez/UlxkVaTpywbFKqqkcgAERKDzxFLNGUXs1Z+z3L2UcbnqPHuc94jyzOM3Gk8yfVLb5ejsbOjyGst/EkpO3S6+zJdGklrYvLkr2q0kmU42NGLbxyc04nwidCWWeqe0lszFynSOK8NVaGV+tvsc9rYeUJShJWaZq2l11o4lyjGvbToy1R4Z5RhbbbtYvhTTcc6eW6ckuq6oqkIws2+5alusFOLw8k+4fXoTgvDy+VaK1mvghE4pVHmSlaTuuj1LMJidc0el/lf1TRSei79kU6NuqblvlMvV7p1VHbDX8Ez5a4mqkHBpKUe3VdC7jPLkK7zXcZbNrqvUiGDdWLjWUcsYvWSd/jp+ToODxKqQjOLumjNuI9Keum/wCDVtpdanoqrf8AP4jB4ZU4Rpx2irHpOCejV/cuBSyXzxxFVU4SlbSKvZaGveJ/mcLNw0cotWvs+10Xcf4bKtCKi7ZXm9yH4Ti1Wh4kINavfezW7Sa0fQu29DqRzB+8mZ9zcdKWJr3Wn/f0NdCjJyjHKm3JJLfaXX9jJ4rCMqsnFtLVNLRX2fr9jz8WV27u7d97FEjc0PVqZgOolHTFdykY/wB+pekEXI6ZGiqRWwRU5OilijRcWzWmn7gFjRa0XRhZW/v1KM7RyzyySlKMILNOWiX9X6G3fJmIt9UNul/6mvw2LlSmpw0k/L73v+m/wdGwlVzpxk1q1qZ15cVaUlpexqWNvSrRepbnOsNwmFWrGjSbvZ+aTvd/90kui7En4byPThLPUbqNbX0S+D25f5b8GpOrJ3b0j6IkBSuLpt6YN4NC2tVFaqkVqPKVFadkeoBQL4AAAAAAAAAIJzTH/mZ+0bf+pOzRcz8HdWKqQ+qK1XdFyzqqnVy+5SvqMqtLEeVuQ2JeiyD+PcrKaW7S93Y3z5lLsVcL7663XS2i++p6YPBzrzVKm/8APO2kVrp7nj/Mpp5fM9rLq7pfq9yc8t8MdGksySnJuUreutilc1ulH3eWaVpQdaXvcIpwjgPhRak81+6NrTpKKslZehcDDlNyeWb8YKKwgADk6NXzBxSVCmpxUW3JLzXelm3s12IVKNTE12qcYqUtZb5Uvvu2SvnCtFUVGSu5Py62s0t/77kNwuIlTvklKN97Npv3ZtWVN9LVFYfkwr+rFVtM3mPg9JcLqRavd3VlpZNq/wBmY6Sk8jzKN1naVnbdpPv+5IuBcUpvSvLzK+WUtbrezl7ipPCVYzWaVK7vrHVP0auS9WpFuMov5oh6NGSU4SSfh/qaepSpJXp5k29VLXTpqmKWDhklUSvNS8zeuklp7L09SytSjGUoxk5xT0k9L/Ap1bJxT00uk+210T6Nlj6lbqYk8pcY2FKna+7u29ddy7Ir3std/wCgTK3JMEWSpRi5a2AUkzw/mE1eOvZd7uy+G+p7SN7geG+JhYThrODb2tt0Iq1XpJMnoUes2vBi0OAVKUPGq5VJ2jCP1JOW79XoTDh8ZZIuejtstjQ/yOIxFSE5u0Ivbb7Lv6koSMW4qOWMvLN62pqOcLC7fuVABULgAAAAAAAABRyKlGioADAAIdx3gDp56sfpvf2v/v8AqY3LXD4Va7dSKllhpfXd6k3rUVOLjLVNWZF8RyjOLcqNSy7PR+2ZGjTuVKm6c3jwzMqWrhVVWms+UZuLw9GdNOlFPLLeCStZ677m1weMjOKafpro7rfRkb5crzo1Xh6kLZrvXpb12sbSvHDRmoynGMk/a1+jfQhqU8PRu/HfYnp1MrW8Ls+25uQeVCtGS8slJLTRp/oepVawW08go2VLZ7P2PD05zxbiTrVJSbdrvKuy6f7mFcpVum09Gm7+/UszH1sIqMUlwfFVJOUm5cnpcqpHlmKqR2cHtCNlp3f7/Yu0s+jfVbnnTrJKSfVfnozM4RweeJnluoRX1O6crP0W36lacowTcy3ShKpJaOX/AH+T2wXBa1WHiwcHFX01T03W9jEudEwGBjRpxpwWiIfzbhXCs3GyzpNdr7fsUba6c5uMuOxoXdmqdNSjz3NRKuk1Hq+i1+fYuciZ8E5bhRpu/nnNeaT66EU4xw10JuD1TV07aWd9GT0bqNSbj/4V69lOlBS58/AwqdTO0qcXNvbKtPl7JE65XwDpUcsvqbbl7s8OUcjpOaSTWjttp1Mvg2IlepTm7tSbXXRttfrt7FC6rSqZj4NKzoQpYkv+SNqADONMAAAAAAAAAAAAAAAAAAAFGgDA4vg6coupU0yJu/ojns612337nQ+OYWVTD1acd2tPhp2/BzGU7Np7rR/Btenbxe5heqZUo7bGxwfE50nmpys/un8Mm3L3G1iIa2zrRpdfVI5s6pWGJcWpRbTWzTs/ui1cWsay8PyU7a7lQfleDrwIfydzDUqTdGo3NJXUnq17vqTAwK1J0p6WfR0ayrQU0RTmXleVSfi0bXe6enyaqnyTiGm24K20Vd3+ToAJ4XlWEVFPggnY0ZycmuTkNVOMpRlvFtPrqnZlPENtzpw5Ua+aO1ROXzfzfrf5I+6h9BSmqkFJdz5mtTdOo4PsZfjdehL+RsBLz15JpPSKel11diNctYKFbEU4T+lXdu9tkdShBJJJWSMz1Cvj7NGv6bbp/av8C4wOL8JjXik9HF3i+zM8GPGTi8o25RUlhllGLUUnq7ET4jxL/mVTqwWvkl2lF/RJX2a1v7kvNHzNwV1YxqU9KkHdevoT0JRUve7/AEILiMnHMe31MLivHqWGj/L0EsyaTVvLHXW/d+nqZuEgnWjXVRWkknHNms2m/jRfgjlXhqxFXNPPSlZOeZJxk1o7SW3zY3nA+HuMHTlNSerVnfy7bO/qixUjCMPd57/HJWpyqSm3Ljt8MfD8SRgg3GcVisE4yhNypapKSUlvfV79e99Dd8F5jeIgpxhqvrV+vpfZddX+5BK3koqaaaJ4XMXNwaaf94N8CynUUldF5WLQAAAAAAAAAAAAAAAAAAOfc68C8KTxEX5Zy1XaTvt9joJDf4nYi1CjHvUv9oS/cuWUpKsku5SvoRlRbl24IL4xR1jC8YlfJPLccS5VKqeWOy2TZ9BWqxpR1SPnaNGVaemJKeQ8Co4fxHG0ptu/W3QkxZRoqEVGKsloi8+XqT1ycvJ9ZThogorsAARnZzj+I0JrEQk/pcEo+lm8y/KZE/FOk/xF4b4mF8Vb0Xm907Jr+vwcxwlGVSShBNtux9JZVU6Cz2PmL6i1XeO5KOWMBOKnjdFClGbV9btJ9F0uSPkjidWu69Wo7pte17JWS6I23BeBxpYZUGrqUfMnre61MrhXCYYeHh01ZXuZVe5VTVtu3t8jYoWrp6cPZLf5mYmVAKBfAAALJUk+iIdzFzbDDVJUqMU5pNSlfSMsvkt3tfX7Hp/EnH1adCl4cpRjKTU3HS/luldarqcxdU17G0U11J8eDGv7yUH04LD8/sTHDc5ylh8RCtPNUsnTbit7rTRe71Jry5Wp1aUcRCKi5K0ku66HF3VJX/D3jzpV/Af0VfxJLR/KVvsWLu0XTcofMr2d5LqKNTdcf38jqWVK7S+3USqJK/8AepSvSzJatWaaadti+xgn0BVMAHh6AAAAAAAAAAAAAAADmf8AFfGvxsPS6KDl8ylb9I/k6Yce/iRiXV4h4ST8qjFK1r31eut99/xprf8AT1mtnwmUPUH9jjy0eHK/LdTFTi3F+HfzPY6/w7h8aNONOCskYvL2AjRoU6cdPKn6mzI7q4lWl8CS1t40Y7cgAFQtgAAFtSmpJxaunuYuG4TSpu8KcU+6RmA9y0eYQAB4egAAAAAGh504RLE4WVOnbNmjJX9Hrb1sQ/hf8Makta0lFdludOBZp3VSnDRFlapa06k9clk41zZyhPB+dPNTbsn2uuv2/QpyDw51sVCXSn5mdgxWEjUi4TSlF7pmn5Y4M6CqqUY3zSyyjFRvG/lul1tv63Lnt8pUXGXJT9gjGspR48G+PB4yKqKk9JNZo3t5lezt6q6v/mRdi8VGnCdSbtGCcpOzeiV3otWQ/h0ZcQxEMW04U6Um6N1aSi1FPN/ibTfpfr0z6dPUnJ8L8zQnPS1Fc/oTUAERKAAAAAAAAAAAAAAACKcxclqtiKeKpyyVItN6JqVu6fpoSsHcKkoPMTicIzWJHhTw6vGTSzJWvZXt2v2PcA5ydlCoB4AAAAAAAAAAAAAAAAAAAAAC2cE009noyzD4aMFlikl6HqBk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blank 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96"/>
            <a:ext cx="9191744" cy="688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2354" y="109081"/>
            <a:ext cx="795414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br>
              <a:rPr lang="en-GB" sz="1000" dirty="0"/>
            </a:br>
            <a:r>
              <a:rPr lang="en-GB" sz="3200" dirty="0"/>
              <a:t>High Luminosity LHC Participants</a:t>
            </a:r>
          </a:p>
          <a:p>
            <a:endParaRPr lang="en-GB" dirty="0"/>
          </a:p>
        </p:txBody>
      </p:sp>
      <p:pic>
        <p:nvPicPr>
          <p:cNvPr id="17" name="Picture 40" descr="SLAC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9" y="2636736"/>
            <a:ext cx="731091" cy="26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BNL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57" y="2616523"/>
            <a:ext cx="835307" cy="3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8" descr="ODU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83" y="3140968"/>
            <a:ext cx="691927" cy="4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LBN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4" y="2996952"/>
            <a:ext cx="609326" cy="37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1022226" cy="19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BINP log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656545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GH ENERGY ACCELERATOR RESEARCH ORGANIZATION. KEK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1" y="3024628"/>
            <a:ext cx="1583725" cy="2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\\cern.ch\dfs\Users\j\jdouble\Desktop\mapeurop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630" r="45693" b="902"/>
          <a:stretch/>
        </p:blipFill>
        <p:spPr bwMode="auto">
          <a:xfrm>
            <a:off x="3406422" y="2920752"/>
            <a:ext cx="3622669" cy="357258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14650" y="3486150"/>
            <a:ext cx="2899939" cy="2775133"/>
            <a:chOff x="3523449" y="3630477"/>
            <a:chExt cx="2764413" cy="2493338"/>
          </a:xfrm>
        </p:grpSpPr>
        <p:pic>
          <p:nvPicPr>
            <p:cNvPr id="67" name="Picture 6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796313"/>
              <a:ext cx="649209" cy="32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4" descr="CEA logo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085" y="4972174"/>
              <a:ext cx="325432" cy="32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79" y="5434862"/>
              <a:ext cx="882441" cy="30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0" descr="DESY logo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73" y="4418542"/>
              <a:ext cx="382968" cy="37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6" descr="EPFL logo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560" y="5020764"/>
              <a:ext cx="624302" cy="32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8" descr="INFN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937" y="5434863"/>
              <a:ext cx="566980" cy="36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198" y="4936680"/>
              <a:ext cx="364739" cy="3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0" descr="SOTON logo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16" y="4525952"/>
              <a:ext cx="757335" cy="195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UNIMAN logo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449" y="4165911"/>
              <a:ext cx="866132" cy="2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3" descr="Royal Holloway, University of London logo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581" y="4165912"/>
              <a:ext cx="608266" cy="304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1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983" y="3937100"/>
              <a:ext cx="988630" cy="21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4" descr="STFClogosmall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46" y="3630477"/>
              <a:ext cx="1237715" cy="31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Lancaster University"/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151" y="3843696"/>
              <a:ext cx="699542" cy="428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1" descr="\\cern.ch\dfs\Users\j\jdouble\Desktop\HiLumi-small-180px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601905" cy="7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4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0" y="819150"/>
            <a:ext cx="9144000" cy="6038850"/>
          </a:xfrm>
          <a:prstGeom prst="rect">
            <a:avLst/>
          </a:prstGeom>
          <a:solidFill>
            <a:srgbClr val="00187E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669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411" name="Image 1" descr="CLIC-CollabMa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46050" y="820738"/>
            <a:ext cx="94615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Oval 33"/>
          <p:cNvSpPr>
            <a:spLocks noChangeAspect="1" noChangeArrowheads="1"/>
          </p:cNvSpPr>
          <p:nvPr/>
        </p:nvSpPr>
        <p:spPr bwMode="auto">
          <a:xfrm>
            <a:off x="228917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3" name="Oval 33"/>
          <p:cNvSpPr>
            <a:spLocks noChangeAspect="1" noChangeArrowheads="1"/>
          </p:cNvSpPr>
          <p:nvPr/>
        </p:nvSpPr>
        <p:spPr bwMode="auto">
          <a:xfrm>
            <a:off x="2211388" y="22606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4" name="Oval 33"/>
          <p:cNvSpPr>
            <a:spLocks noChangeAspect="1" noChangeArrowheads="1"/>
          </p:cNvSpPr>
          <p:nvPr/>
        </p:nvSpPr>
        <p:spPr bwMode="auto">
          <a:xfrm>
            <a:off x="237172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5" name="Oval 33"/>
          <p:cNvSpPr>
            <a:spLocks noChangeAspect="1" noChangeArrowheads="1"/>
          </p:cNvSpPr>
          <p:nvPr/>
        </p:nvSpPr>
        <p:spPr bwMode="auto">
          <a:xfrm>
            <a:off x="2463800" y="237013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Oval 33"/>
          <p:cNvSpPr>
            <a:spLocks noChangeAspect="1" noChangeArrowheads="1"/>
          </p:cNvSpPr>
          <p:nvPr/>
        </p:nvSpPr>
        <p:spPr bwMode="auto">
          <a:xfrm>
            <a:off x="1524000" y="23669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7" name="Oval 33"/>
          <p:cNvSpPr>
            <a:spLocks noChangeAspect="1" noChangeArrowheads="1"/>
          </p:cNvSpPr>
          <p:nvPr/>
        </p:nvSpPr>
        <p:spPr bwMode="auto">
          <a:xfrm>
            <a:off x="1600200" y="25193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8" name="Oval 33"/>
          <p:cNvSpPr>
            <a:spLocks noChangeAspect="1" noChangeArrowheads="1"/>
          </p:cNvSpPr>
          <p:nvPr/>
        </p:nvSpPr>
        <p:spPr bwMode="auto">
          <a:xfrm>
            <a:off x="42672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9" name="Oval 33"/>
          <p:cNvSpPr>
            <a:spLocks noChangeAspect="1" noChangeArrowheads="1"/>
          </p:cNvSpPr>
          <p:nvPr/>
        </p:nvSpPr>
        <p:spPr bwMode="auto">
          <a:xfrm>
            <a:off x="4222750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0" name="Oval 33"/>
          <p:cNvSpPr>
            <a:spLocks noChangeAspect="1" noChangeArrowheads="1"/>
          </p:cNvSpPr>
          <p:nvPr/>
        </p:nvSpPr>
        <p:spPr bwMode="auto">
          <a:xfrm>
            <a:off x="4267200" y="20970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1" name="Oval 33"/>
          <p:cNvSpPr>
            <a:spLocks noChangeAspect="1" noChangeArrowheads="1"/>
          </p:cNvSpPr>
          <p:nvPr/>
        </p:nvSpPr>
        <p:spPr bwMode="auto">
          <a:xfrm>
            <a:off x="4203700" y="21066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2" name="Oval 33"/>
          <p:cNvSpPr>
            <a:spLocks noChangeAspect="1" noChangeArrowheads="1"/>
          </p:cNvSpPr>
          <p:nvPr/>
        </p:nvSpPr>
        <p:spPr bwMode="auto">
          <a:xfrm>
            <a:off x="43434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3" name="Oval 33"/>
          <p:cNvSpPr>
            <a:spLocks noChangeAspect="1" noChangeArrowheads="1"/>
          </p:cNvSpPr>
          <p:nvPr/>
        </p:nvSpPr>
        <p:spPr bwMode="auto">
          <a:xfrm>
            <a:off x="4343400" y="2290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4" name="Oval 33"/>
          <p:cNvSpPr>
            <a:spLocks noChangeAspect="1" noChangeArrowheads="1"/>
          </p:cNvSpPr>
          <p:nvPr/>
        </p:nvSpPr>
        <p:spPr bwMode="auto">
          <a:xfrm>
            <a:off x="4194175" y="2309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5" name="Oval 33"/>
          <p:cNvSpPr>
            <a:spLocks noChangeAspect="1" noChangeArrowheads="1"/>
          </p:cNvSpPr>
          <p:nvPr/>
        </p:nvSpPr>
        <p:spPr bwMode="auto">
          <a:xfrm>
            <a:off x="427355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6" name="Oval 33"/>
          <p:cNvSpPr>
            <a:spLocks noChangeAspect="1" noChangeArrowheads="1"/>
          </p:cNvSpPr>
          <p:nvPr/>
        </p:nvSpPr>
        <p:spPr bwMode="auto">
          <a:xfrm>
            <a:off x="4178300" y="2392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7" name="Oval 33"/>
          <p:cNvSpPr>
            <a:spLocks noChangeAspect="1" noChangeArrowheads="1"/>
          </p:cNvSpPr>
          <p:nvPr/>
        </p:nvSpPr>
        <p:spPr bwMode="auto">
          <a:xfrm>
            <a:off x="4572000" y="2366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8" name="Oval 18"/>
          <p:cNvSpPr>
            <a:spLocks noChangeAspect="1" noChangeArrowheads="1"/>
          </p:cNvSpPr>
          <p:nvPr/>
        </p:nvSpPr>
        <p:spPr bwMode="auto">
          <a:xfrm>
            <a:off x="4492625" y="2036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9" name="Oval 33"/>
          <p:cNvSpPr>
            <a:spLocks noChangeAspect="1" noChangeArrowheads="1"/>
          </p:cNvSpPr>
          <p:nvPr/>
        </p:nvSpPr>
        <p:spPr bwMode="auto">
          <a:xfrm>
            <a:off x="5159375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0" name="Oval 33"/>
          <p:cNvSpPr>
            <a:spLocks noChangeAspect="1" noChangeArrowheads="1"/>
          </p:cNvSpPr>
          <p:nvPr/>
        </p:nvSpPr>
        <p:spPr bwMode="auto">
          <a:xfrm>
            <a:off x="4521200" y="19732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1" name="Oval 33"/>
          <p:cNvSpPr>
            <a:spLocks noChangeAspect="1" noChangeArrowheads="1"/>
          </p:cNvSpPr>
          <p:nvPr/>
        </p:nvSpPr>
        <p:spPr bwMode="auto">
          <a:xfrm>
            <a:off x="4454525" y="1897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2" name="Oval 33"/>
          <p:cNvSpPr>
            <a:spLocks noChangeAspect="1" noChangeArrowheads="1"/>
          </p:cNvSpPr>
          <p:nvPr/>
        </p:nvSpPr>
        <p:spPr bwMode="auto">
          <a:xfrm>
            <a:off x="5232400" y="20621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3" name="Oval 33"/>
          <p:cNvSpPr>
            <a:spLocks noChangeAspect="1" noChangeArrowheads="1"/>
          </p:cNvSpPr>
          <p:nvPr/>
        </p:nvSpPr>
        <p:spPr bwMode="auto">
          <a:xfrm>
            <a:off x="4854575" y="1846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4" name="Oval 33"/>
          <p:cNvSpPr>
            <a:spLocks noChangeAspect="1" noChangeArrowheads="1"/>
          </p:cNvSpPr>
          <p:nvPr/>
        </p:nvSpPr>
        <p:spPr bwMode="auto">
          <a:xfrm>
            <a:off x="6169025" y="20526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5" name="Oval 33"/>
          <p:cNvSpPr>
            <a:spLocks noChangeAspect="1" noChangeArrowheads="1"/>
          </p:cNvSpPr>
          <p:nvPr/>
        </p:nvSpPr>
        <p:spPr bwMode="auto">
          <a:xfrm>
            <a:off x="7432675" y="24495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6" name="Oval 33"/>
          <p:cNvSpPr>
            <a:spLocks noChangeAspect="1" noChangeArrowheads="1"/>
          </p:cNvSpPr>
          <p:nvPr/>
        </p:nvSpPr>
        <p:spPr bwMode="auto">
          <a:xfrm>
            <a:off x="7004050" y="23479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7" name="Oval 33"/>
          <p:cNvSpPr>
            <a:spLocks noChangeAspect="1" noChangeArrowheads="1"/>
          </p:cNvSpPr>
          <p:nvPr/>
        </p:nvSpPr>
        <p:spPr bwMode="auto">
          <a:xfrm>
            <a:off x="6915150" y="2405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8" name="Oval 33"/>
          <p:cNvSpPr>
            <a:spLocks noChangeAspect="1" noChangeArrowheads="1"/>
          </p:cNvSpPr>
          <p:nvPr/>
        </p:nvSpPr>
        <p:spPr bwMode="auto">
          <a:xfrm>
            <a:off x="7581900" y="41449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9" name="Oval 33"/>
          <p:cNvSpPr>
            <a:spLocks noChangeAspect="1" noChangeArrowheads="1"/>
          </p:cNvSpPr>
          <p:nvPr/>
        </p:nvSpPr>
        <p:spPr bwMode="auto">
          <a:xfrm>
            <a:off x="5883275" y="28114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0" name="Oval 33"/>
          <p:cNvSpPr>
            <a:spLocks noChangeAspect="1" noChangeArrowheads="1"/>
          </p:cNvSpPr>
          <p:nvPr/>
        </p:nvSpPr>
        <p:spPr bwMode="auto">
          <a:xfrm>
            <a:off x="5803900" y="26241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1" name="Oval 33"/>
          <p:cNvSpPr>
            <a:spLocks noChangeAspect="1" noChangeArrowheads="1"/>
          </p:cNvSpPr>
          <p:nvPr/>
        </p:nvSpPr>
        <p:spPr bwMode="auto">
          <a:xfrm>
            <a:off x="4416425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2" name="Oval 33"/>
          <p:cNvSpPr>
            <a:spLocks noChangeAspect="1" noChangeArrowheads="1"/>
          </p:cNvSpPr>
          <p:nvPr/>
        </p:nvSpPr>
        <p:spPr bwMode="auto">
          <a:xfrm>
            <a:off x="4495800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3" name="Oval 33"/>
          <p:cNvSpPr>
            <a:spLocks noChangeAspect="1" noChangeArrowheads="1"/>
          </p:cNvSpPr>
          <p:nvPr/>
        </p:nvSpPr>
        <p:spPr bwMode="auto">
          <a:xfrm>
            <a:off x="4489450" y="2182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4" name="Oval 33"/>
          <p:cNvSpPr>
            <a:spLocks noChangeAspect="1" noChangeArrowheads="1"/>
          </p:cNvSpPr>
          <p:nvPr/>
        </p:nvSpPr>
        <p:spPr bwMode="auto">
          <a:xfrm>
            <a:off x="4425950" y="21986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5" name="Oval 33"/>
          <p:cNvSpPr>
            <a:spLocks noChangeAspect="1" noChangeArrowheads="1"/>
          </p:cNvSpPr>
          <p:nvPr/>
        </p:nvSpPr>
        <p:spPr bwMode="auto">
          <a:xfrm>
            <a:off x="4470400" y="2239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6" name="Oval 33"/>
          <p:cNvSpPr>
            <a:spLocks noChangeAspect="1" noChangeArrowheads="1"/>
          </p:cNvSpPr>
          <p:nvPr/>
        </p:nvSpPr>
        <p:spPr bwMode="auto">
          <a:xfrm>
            <a:off x="4902200" y="208121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7" name="Oval 33"/>
          <p:cNvSpPr>
            <a:spLocks noChangeAspect="1" noChangeArrowheads="1"/>
          </p:cNvSpPr>
          <p:nvPr/>
        </p:nvSpPr>
        <p:spPr bwMode="auto">
          <a:xfrm>
            <a:off x="472440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8" name="Oval 33"/>
          <p:cNvSpPr>
            <a:spLocks noChangeAspect="1" noChangeArrowheads="1"/>
          </p:cNvSpPr>
          <p:nvPr/>
        </p:nvSpPr>
        <p:spPr bwMode="auto">
          <a:xfrm>
            <a:off x="4787900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9" name="Oval 33"/>
          <p:cNvSpPr>
            <a:spLocks noChangeAspect="1" noChangeArrowheads="1"/>
          </p:cNvSpPr>
          <p:nvPr/>
        </p:nvSpPr>
        <p:spPr bwMode="auto">
          <a:xfrm>
            <a:off x="4848225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0" name="Oval 33"/>
          <p:cNvSpPr>
            <a:spLocks noChangeAspect="1" noChangeArrowheads="1"/>
          </p:cNvSpPr>
          <p:nvPr/>
        </p:nvSpPr>
        <p:spPr bwMode="auto">
          <a:xfrm>
            <a:off x="4959350" y="23860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1" name="Oval 33"/>
          <p:cNvSpPr>
            <a:spLocks noChangeAspect="1" noChangeArrowheads="1"/>
          </p:cNvSpPr>
          <p:nvPr/>
        </p:nvSpPr>
        <p:spPr bwMode="auto">
          <a:xfrm>
            <a:off x="5048250" y="24114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2" name="Rectangle 62"/>
          <p:cNvSpPr>
            <a:spLocks noChangeArrowheads="1"/>
          </p:cNvSpPr>
          <p:nvPr/>
        </p:nvSpPr>
        <p:spPr bwMode="auto">
          <a:xfrm>
            <a:off x="190500" y="765175"/>
            <a:ext cx="8953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defTabSz="456697" eaLnBrk="0" hangingPunct="0"/>
            <a:r>
              <a:rPr lang="en-US">
                <a:solidFill>
                  <a:srgbClr val="FFFFFF"/>
                </a:solidFill>
                <a:latin typeface="Calibri" pitchFamily="34" charset="0"/>
              </a:rPr>
              <a:t>29 Countries – over 70 Institutes</a:t>
            </a:r>
          </a:p>
        </p:txBody>
      </p:sp>
      <p:pic>
        <p:nvPicPr>
          <p:cNvPr id="17453" name="Image 66" descr="Austral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3" y="5083175"/>
            <a:ext cx="627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Image 67" descr="Chin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8513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Image 68" descr="Denmar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6300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Image 72" descr="France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9100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Image 73" descr="Germany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90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Image 74" descr="Greec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9588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Image 75" descr="India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152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Image 76" descr="Ital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263" y="565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Image 77" descr="Japan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1922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2" name="Image 78" descr="Netherlands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6057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Image 79" descr="Pakistan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6300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4" name="Image 80" descr="Norway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67013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5" name="Image 81" descr="Russia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99100" y="56340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6" name="Image 82" descr="Spain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15225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7" name="Image 83" descr="Sweden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10550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8" name="Image 85" descr="United-States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767013" y="6219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9" name="Image 86" descr="Turkey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04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0" name="Image 87" descr="United-Kindom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419225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1" name="Image 88" descr="Ukraine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685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2" name="Image 90" descr="Switzerland-apo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826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3" name="Image 89" descr="Cern.pn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419225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4" name="Image 93" descr="Belarus.pn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50888" y="5070475"/>
            <a:ext cx="62071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75" name="Oval 33"/>
          <p:cNvSpPr>
            <a:spLocks noChangeAspect="1" noChangeArrowheads="1"/>
          </p:cNvSpPr>
          <p:nvPr/>
        </p:nvSpPr>
        <p:spPr bwMode="auto">
          <a:xfrm>
            <a:off x="4838700" y="1973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476" name="Picture 66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73613" y="5041900"/>
            <a:ext cx="6207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7" name="Picture 67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184900" y="5716588"/>
            <a:ext cx="593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8" name="Image 4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751138" y="5070475"/>
            <a:ext cx="614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9" name="Image 6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094163" y="5041900"/>
            <a:ext cx="6000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Image 36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210550" y="5010150"/>
            <a:ext cx="652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1" name="Image 28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50888" y="5637213"/>
            <a:ext cx="611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2" name="Image 18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094163" y="5634038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3" name="Image 19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768850" y="5637213"/>
            <a:ext cx="6127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4" name="Image 29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853238" y="5622925"/>
            <a:ext cx="612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5" name="Oval 33"/>
          <p:cNvSpPr>
            <a:spLocks noChangeAspect="1" noChangeArrowheads="1"/>
          </p:cNvSpPr>
          <p:nvPr/>
        </p:nvSpPr>
        <p:spPr bwMode="auto">
          <a:xfrm flipH="1" flipV="1">
            <a:off x="7004050" y="2455863"/>
            <a:ext cx="127000" cy="1143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6" name="Oval 33"/>
          <p:cNvSpPr>
            <a:spLocks noChangeAspect="1" noChangeArrowheads="1"/>
          </p:cNvSpPr>
          <p:nvPr/>
        </p:nvSpPr>
        <p:spPr bwMode="auto">
          <a:xfrm>
            <a:off x="4686300" y="2087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7" name="Oval 33"/>
          <p:cNvSpPr>
            <a:spLocks noChangeAspect="1" noChangeArrowheads="1"/>
          </p:cNvSpPr>
          <p:nvPr/>
        </p:nvSpPr>
        <p:spPr bwMode="auto">
          <a:xfrm>
            <a:off x="4610100" y="21447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8" name="Oval 33"/>
          <p:cNvSpPr>
            <a:spLocks noChangeAspect="1" noChangeArrowheads="1"/>
          </p:cNvSpPr>
          <p:nvPr/>
        </p:nvSpPr>
        <p:spPr bwMode="auto">
          <a:xfrm>
            <a:off x="4737100" y="210026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9" name="Oval 33"/>
          <p:cNvSpPr>
            <a:spLocks noChangeAspect="1" noChangeArrowheads="1"/>
          </p:cNvSpPr>
          <p:nvPr/>
        </p:nvSpPr>
        <p:spPr bwMode="auto">
          <a:xfrm>
            <a:off x="4460875" y="21320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0" name="Oval 33"/>
          <p:cNvSpPr>
            <a:spLocks noChangeAspect="1" noChangeArrowheads="1"/>
          </p:cNvSpPr>
          <p:nvPr/>
        </p:nvSpPr>
        <p:spPr bwMode="auto">
          <a:xfrm>
            <a:off x="5080000" y="25352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1" name="Oval 33"/>
          <p:cNvSpPr>
            <a:spLocks noChangeAspect="1" noChangeArrowheads="1"/>
          </p:cNvSpPr>
          <p:nvPr/>
        </p:nvSpPr>
        <p:spPr bwMode="auto">
          <a:xfrm>
            <a:off x="5073650" y="259238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2" name="Oval 33"/>
          <p:cNvSpPr>
            <a:spLocks noChangeAspect="1" noChangeArrowheads="1"/>
          </p:cNvSpPr>
          <p:nvPr/>
        </p:nvSpPr>
        <p:spPr bwMode="auto">
          <a:xfrm>
            <a:off x="4806950" y="2222500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3" name="Oval 33"/>
          <p:cNvSpPr>
            <a:spLocks noChangeAspect="1" noChangeArrowheads="1"/>
          </p:cNvSpPr>
          <p:nvPr/>
        </p:nvSpPr>
        <p:spPr bwMode="auto">
          <a:xfrm>
            <a:off x="5640388" y="2630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4" name="Oval 33"/>
          <p:cNvSpPr>
            <a:spLocks noChangeAspect="1" noChangeArrowheads="1"/>
          </p:cNvSpPr>
          <p:nvPr/>
        </p:nvSpPr>
        <p:spPr bwMode="auto">
          <a:xfrm>
            <a:off x="4724400" y="2260600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5" name="Oval 33"/>
          <p:cNvSpPr>
            <a:spLocks noChangeAspect="1" noChangeArrowheads="1"/>
          </p:cNvSpPr>
          <p:nvPr/>
        </p:nvSpPr>
        <p:spPr bwMode="auto">
          <a:xfrm>
            <a:off x="4918075" y="2138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6" name="Oval 33"/>
          <p:cNvSpPr>
            <a:spLocks noChangeAspect="1" noChangeArrowheads="1"/>
          </p:cNvSpPr>
          <p:nvPr/>
        </p:nvSpPr>
        <p:spPr bwMode="auto">
          <a:xfrm>
            <a:off x="4248150" y="206533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7" name="Oval 33"/>
          <p:cNvSpPr>
            <a:spLocks noChangeAspect="1" noChangeArrowheads="1"/>
          </p:cNvSpPr>
          <p:nvPr/>
        </p:nvSpPr>
        <p:spPr bwMode="auto">
          <a:xfrm>
            <a:off x="4241800" y="2097088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8" name="Oval 33"/>
          <p:cNvSpPr>
            <a:spLocks noChangeAspect="1" noChangeArrowheads="1"/>
          </p:cNvSpPr>
          <p:nvPr/>
        </p:nvSpPr>
        <p:spPr bwMode="auto">
          <a:xfrm>
            <a:off x="2327275" y="227965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9" name="Oval 33"/>
          <p:cNvSpPr>
            <a:spLocks noChangeAspect="1" noChangeArrowheads="1"/>
          </p:cNvSpPr>
          <p:nvPr/>
        </p:nvSpPr>
        <p:spPr bwMode="auto">
          <a:xfrm>
            <a:off x="339725" y="3432175"/>
            <a:ext cx="180975" cy="180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0" name="Oval 33"/>
          <p:cNvSpPr>
            <a:spLocks noChangeAspect="1" noChangeArrowheads="1"/>
          </p:cNvSpPr>
          <p:nvPr/>
        </p:nvSpPr>
        <p:spPr bwMode="auto">
          <a:xfrm>
            <a:off x="339725" y="4789488"/>
            <a:ext cx="180975" cy="179387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1" name="Oval 33"/>
          <p:cNvSpPr>
            <a:spLocks noChangeAspect="1" noChangeArrowheads="1"/>
          </p:cNvSpPr>
          <p:nvPr/>
        </p:nvSpPr>
        <p:spPr bwMode="auto">
          <a:xfrm flipH="1" flipV="1">
            <a:off x="334963" y="4160838"/>
            <a:ext cx="179387" cy="180975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2" name="TextBox 92"/>
          <p:cNvSpPr txBox="1">
            <a:spLocks noChangeArrowheads="1"/>
          </p:cNvSpPr>
          <p:nvPr/>
        </p:nvSpPr>
        <p:spPr bwMode="auto">
          <a:xfrm>
            <a:off x="658813" y="3189288"/>
            <a:ext cx="1425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3" name="TextBox 93"/>
          <p:cNvSpPr txBox="1">
            <a:spLocks noChangeArrowheads="1"/>
          </p:cNvSpPr>
          <p:nvPr/>
        </p:nvSpPr>
        <p:spPr bwMode="auto">
          <a:xfrm>
            <a:off x="658813" y="3933825"/>
            <a:ext cx="1425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Detector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4" name="TextBox 94"/>
          <p:cNvSpPr txBox="1">
            <a:spLocks noChangeArrowheads="1"/>
          </p:cNvSpPr>
          <p:nvPr/>
        </p:nvSpPr>
        <p:spPr bwMode="auto">
          <a:xfrm>
            <a:off x="638175" y="4668838"/>
            <a:ext cx="358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 + Detector 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658813" y="-6350"/>
            <a:ext cx="7443827" cy="771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/>
            <a:r>
              <a:rPr lang="en-GB" sz="3600" dirty="0">
                <a:solidFill>
                  <a:prstClr val="black"/>
                </a:solidFill>
                <a:latin typeface="Calibri" pitchFamily="34" charset="0"/>
              </a:rPr>
              <a:t>CLIC Collaboration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8216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16334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&gt;70’000 patients treated worldwide  (30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581400" y="5257800"/>
                <a:ext cx="190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1000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291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39426"/>
            <a:chOff x="4828685" y="1151374"/>
            <a:chExt cx="2600815" cy="1676400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860271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School</a:t>
              </a:r>
            </a:p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Natal, Brazil, 2011</a:t>
              </a:r>
              <a:b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</a:b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Arequipa, 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eru, 2013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006" y="1066800"/>
            <a:ext cx="2057401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27984" y="1340768"/>
            <a:ext cx="2133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NEW: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</a:t>
            </a: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School of High-Energy Physics 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Oct 2012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2" descr="http://physicschool.web.cern.ch/PhysicSchool/ESHEP/ESHEP2013/Images/PosterESHE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2749988"/>
            <a:ext cx="1609725" cy="227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3551872"/>
            <a:ext cx="1944216" cy="738664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Hungary, June 2013</a:t>
            </a:r>
          </a:p>
        </p:txBody>
      </p:sp>
    </p:spTree>
    <p:extLst>
      <p:ext uri="{BB962C8B-B14F-4D97-AF65-F5344CB8AC3E}">
        <p14:creationId xmlns:p14="http://schemas.microsoft.com/office/powerpoint/2010/main" val="18289707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6002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76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57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8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2008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52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814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10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2011</a:t>
            </a:r>
          </a:p>
        </p:txBody>
      </p:sp>
      <p:sp>
        <p:nvSpPr>
          <p:cNvPr id="62" name="Title 51"/>
          <p:cNvSpPr txBox="1">
            <a:spLocks/>
          </p:cNvSpPr>
          <p:nvPr/>
        </p:nvSpPr>
        <p:spPr>
          <a:xfrm>
            <a:off x="4876800" y="6118696"/>
            <a:ext cx="3810000" cy="76477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</a:rPr>
              <a:t>LHC Timeline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762000" y="1676400"/>
            <a:ext cx="2246232" cy="2571750"/>
            <a:chOff x="762000" y="1676400"/>
            <a:chExt cx="2246232" cy="25717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219200" y="2696523"/>
              <a:ext cx="15240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Calibri"/>
                </a:rPr>
                <a:t>September 10,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First beams around </a:t>
              </a:r>
            </a:p>
          </p:txBody>
        </p:sp>
        <p:pic>
          <p:nvPicPr>
            <p:cNvPr id="67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676400"/>
              <a:ext cx="2246232" cy="85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400" y="4572000"/>
            <a:ext cx="2438400" cy="2132350"/>
            <a:chOff x="152400" y="4572000"/>
            <a:chExt cx="2438400" cy="21323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9906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219200" y="5257800"/>
              <a:ext cx="1371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0000"/>
                  </a:solidFill>
                  <a:latin typeface="Calibri"/>
                </a:rPr>
                <a:t>September 19,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Calibri"/>
                </a:rPr>
                <a:t>Disaster </a:t>
              </a:r>
              <a:br>
                <a:rPr lang="en-US" sz="1200" dirty="0">
                  <a:solidFill>
                    <a:srgbClr val="FF0000"/>
                  </a:solidFill>
                  <a:latin typeface="Calibri"/>
                </a:rPr>
              </a:br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Accidental release of 600 MJ stored in one sector of LHC dipole magnets</a:t>
              </a:r>
              <a:endParaRPr lang="en-US" sz="1200" dirty="0">
                <a:solidFill>
                  <a:srgbClr val="FF0000"/>
                </a:solidFill>
                <a:latin typeface="Calibri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1054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381000" y="34970"/>
            <a:ext cx="3168650" cy="4231046"/>
            <a:chOff x="381000" y="34970"/>
            <a:chExt cx="3168650" cy="4231046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1000" y="685800"/>
              <a:ext cx="0" cy="358021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609600" y="34970"/>
              <a:ext cx="2940050" cy="1219200"/>
              <a:chOff x="609600" y="34970"/>
              <a:chExt cx="2940050" cy="1219200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" y="304800"/>
                <a:ext cx="135189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prstClr val="black"/>
                    </a:solidFill>
                    <a:latin typeface="Calibri"/>
                  </a:rPr>
                  <a:t>August 2008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dirty="0">
                    <a:solidFill>
                      <a:prstClr val="black"/>
                    </a:solidFill>
                    <a:latin typeface="Calibri"/>
                  </a:rPr>
                  <a:t>First injection test</a:t>
                </a:r>
              </a:p>
            </p:txBody>
          </p:sp>
          <p:pic>
            <p:nvPicPr>
              <p:cNvPr id="74" name="Picture 73" descr="Screen shot 2009-11-25 at 9.20.42 PM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52600" y="34970"/>
                <a:ext cx="1797050" cy="121920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5562600" y="685800"/>
            <a:ext cx="1699598" cy="3562350"/>
            <a:chOff x="7444402" y="685800"/>
            <a:chExt cx="1699598" cy="356235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845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077200" y="1981200"/>
              <a:ext cx="9906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August,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2.3e33, 2.6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4402" y="685800"/>
              <a:ext cx="1699598" cy="13081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114800" y="1981200"/>
            <a:ext cx="1151599" cy="2290375"/>
            <a:chOff x="5638800" y="1981200"/>
            <a:chExt cx="1151599" cy="22903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6477000" y="3352800"/>
              <a:ext cx="0" cy="918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638800" y="2971800"/>
              <a:ext cx="114300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October 14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1e32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248 bunches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0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0" name="Picture 9" descr="Screen shot 2011-09-01 at 8.24.05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1981200"/>
              <a:ext cx="999199" cy="992974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029200" y="4572000"/>
            <a:ext cx="1654629" cy="1562100"/>
            <a:chOff x="6858000" y="4572000"/>
            <a:chExt cx="1654629" cy="15621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68580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934200" y="4648200"/>
              <a:ext cx="1295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Ions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0" y="5029200"/>
              <a:ext cx="1578429" cy="110490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590800" y="4572000"/>
            <a:ext cx="1544074" cy="2120900"/>
            <a:chOff x="3657600" y="4572000"/>
            <a:chExt cx="1544074" cy="21209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172727" y="4572000"/>
              <a:ext cx="0" cy="7143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038600" y="4876800"/>
              <a:ext cx="1163074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March 30,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First collisions at 3.5 TeV</a:t>
              </a:r>
            </a:p>
          </p:txBody>
        </p:sp>
        <p:pic>
          <p:nvPicPr>
            <p:cNvPr id="13" name="Picture 12" descr="Screen shot 2011-09-01 at 10.12.37 A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5410200"/>
              <a:ext cx="1539955" cy="12827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410200" y="2819400"/>
            <a:ext cx="1143000" cy="1452175"/>
            <a:chOff x="7086600" y="2819400"/>
            <a:chExt cx="1143000" cy="1452175"/>
          </a:xfrm>
        </p:grpSpPr>
        <p:sp>
          <p:nvSpPr>
            <p:cNvPr id="15" name="Rectangle 14"/>
            <p:cNvSpPr/>
            <p:nvPr/>
          </p:nvSpPr>
          <p:spPr>
            <a:xfrm>
              <a:off x="7162800" y="3276600"/>
              <a:ext cx="990600" cy="304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1F497D"/>
                  </a:solidFill>
                </a:rPr>
                <a:t>1380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7848600" y="3657600"/>
              <a:ext cx="0" cy="6139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086600" y="2819400"/>
              <a:ext cx="1143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June 28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95600" y="914400"/>
            <a:ext cx="1650117" cy="3333750"/>
            <a:chOff x="4038600" y="914400"/>
            <a:chExt cx="1650117" cy="3333750"/>
          </a:xfrm>
        </p:grpSpPr>
        <p:cxnSp>
          <p:nvCxnSpPr>
            <p:cNvPr id="41" name="Straight Connector 40"/>
            <p:cNvCxnSpPr>
              <a:stCxn id="42" idx="1"/>
            </p:cNvCxnSpPr>
            <p:nvPr/>
          </p:nvCxnSpPr>
          <p:spPr>
            <a:xfrm>
              <a:off x="4267200" y="2265149"/>
              <a:ext cx="0" cy="198300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267200" y="2057400"/>
              <a:ext cx="137097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29, 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Beam back</a:t>
              </a:r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9144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4" name="Straight Connector 53"/>
          <p:cNvCxnSpPr/>
          <p:nvPr/>
        </p:nvCxnSpPr>
        <p:spPr>
          <a:xfrm>
            <a:off x="70104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15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2012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162800" y="4572000"/>
            <a:ext cx="1196002" cy="1483787"/>
            <a:chOff x="7162800" y="4572000"/>
            <a:chExt cx="1196002" cy="1483787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76200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7162800" y="5486400"/>
              <a:ext cx="1196002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18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to ATLAS &amp; CMS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81800" y="3276600"/>
            <a:ext cx="1196002" cy="990600"/>
            <a:chOff x="6781800" y="3276600"/>
            <a:chExt cx="1196002" cy="9906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467600" y="36576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781800" y="3276600"/>
              <a:ext cx="119600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6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6.8e33</a:t>
              </a:r>
              <a:endParaRPr lang="en-US" sz="1000" baseline="3000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3267" y="961831"/>
            <a:ext cx="2480733" cy="3305369"/>
            <a:chOff x="6663267" y="961831"/>
            <a:chExt cx="2480733" cy="3305369"/>
          </a:xfrm>
        </p:grpSpPr>
        <p:pic>
          <p:nvPicPr>
            <p:cNvPr id="9" name="Picture 8" descr="Screen shot 2012-11-09 at 7.00.21 PM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267" y="961831"/>
              <a:ext cx="2480733" cy="1857569"/>
            </a:xfrm>
            <a:prstGeom prst="rect">
              <a:avLst/>
            </a:prstGeom>
          </p:spPr>
        </p:pic>
        <p:cxnSp>
          <p:nvCxnSpPr>
            <p:cNvPr id="81" name="Straight Connector 80"/>
            <p:cNvCxnSpPr/>
            <p:nvPr/>
          </p:nvCxnSpPr>
          <p:spPr>
            <a:xfrm>
              <a:off x="8245482" y="3187443"/>
              <a:ext cx="0" cy="10797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965397" y="2840995"/>
              <a:ext cx="10870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4 July, 2012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2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5616" y="138698"/>
            <a:ext cx="8280920" cy="553998"/>
          </a:xfrm>
          <a:prstGeom prst="rect">
            <a:avLst/>
          </a:prstGeom>
          <a:noFill/>
          <a:ln>
            <a:noFill/>
          </a:ln>
          <a:effectLst>
            <a:outerShdw blurRad="38100" dist="381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j-lt"/>
                <a:cs typeface="Arial"/>
              </a:rPr>
              <a:t>The highlight of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a remarkable year</a:t>
            </a:r>
            <a:r>
              <a:rPr kumimoji="0" lang="en-US" sz="3000" i="0" u="none" strike="noStrike" kern="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2012</a:t>
            </a:r>
          </a:p>
        </p:txBody>
      </p:sp>
      <p:pic>
        <p:nvPicPr>
          <p:cNvPr id="5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61392" y="83671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4716016" y="836712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23330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</a:t>
            </a:r>
            <a:r>
              <a:rPr lang="en-US" sz="1800" dirty="0" err="1">
                <a:solidFill>
                  <a:schemeClr val="accent1"/>
                </a:solidFill>
                <a:latin typeface="+mn-lt"/>
              </a:rPr>
              <a:t>Englert</a:t>
            </a:r>
            <a:r>
              <a:rPr lang="en-US" sz="1800" dirty="0">
                <a:solidFill>
                  <a:schemeClr val="accent1"/>
                </a:solidFill>
                <a:latin typeface="+mn-lt"/>
              </a:rPr>
              <a:t>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116632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4195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2-11 at 11.55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571500"/>
            <a:ext cx="4944699" cy="50460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sp>
        <p:nvSpPr>
          <p:cNvPr id="4" name="Oval 3"/>
          <p:cNvSpPr/>
          <p:nvPr/>
        </p:nvSpPr>
        <p:spPr>
          <a:xfrm>
            <a:off x="2067272" y="620687"/>
            <a:ext cx="5025008" cy="4996912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7800" y="1676399"/>
            <a:ext cx="8947860" cy="3480376"/>
            <a:chOff x="177800" y="1676399"/>
            <a:chExt cx="9388877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re-processing,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52" y="1676399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(CERN): 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~250’000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173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nearly 160 sites,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35305" y="4710499"/>
              <a:ext cx="1424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 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633953"/>
            <a:ext cx="7695069" cy="132343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9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762000"/>
          </a:xfrm>
        </p:spPr>
        <p:txBody>
          <a:bodyPr/>
          <a:lstStyle/>
          <a:p>
            <a:r>
              <a:rPr lang="fr-CH" dirty="0" err="1">
                <a:solidFill>
                  <a:schemeClr val="accent1"/>
                </a:solidFill>
              </a:rPr>
              <a:t>Where</a:t>
            </a:r>
            <a:r>
              <a:rPr lang="fr-CH" dirty="0">
                <a:solidFill>
                  <a:schemeClr val="accent1"/>
                </a:solidFill>
              </a:rPr>
              <a:t> do the protons come </a:t>
            </a:r>
            <a:r>
              <a:rPr lang="fr-CH" dirty="0" err="1">
                <a:solidFill>
                  <a:schemeClr val="accent1"/>
                </a:solidFill>
              </a:rPr>
              <a:t>from</a:t>
            </a:r>
            <a:r>
              <a:rPr lang="fr-CH" dirty="0">
                <a:solidFill>
                  <a:schemeClr val="accent1"/>
                </a:solidFill>
              </a:rPr>
              <a:t>?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412776"/>
            <a:ext cx="36195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70030" y="807161"/>
            <a:ext cx="4373970" cy="2548435"/>
          </a:xfrm>
        </p:spPr>
        <p:txBody>
          <a:bodyPr/>
          <a:lstStyle/>
          <a:p>
            <a:r>
              <a:rPr lang="en-US" dirty="0"/>
              <a:t>Switch off the RF</a:t>
            </a:r>
          </a:p>
          <a:p>
            <a:pPr lvl="1"/>
            <a:r>
              <a:rPr lang="en-US" dirty="0"/>
              <a:t>Debunching fills the abort gap</a:t>
            </a:r>
          </a:p>
          <a:p>
            <a:r>
              <a:rPr lang="en-US" dirty="0"/>
              <a:t>Dump Beam</a:t>
            </a:r>
          </a:p>
          <a:p>
            <a:pPr lvl="1"/>
            <a:r>
              <a:rPr lang="en-US" dirty="0"/>
              <a:t>Loss in point 6 on absorber elements</a:t>
            </a:r>
          </a:p>
          <a:p>
            <a:pPr lvl="1"/>
            <a:r>
              <a:rPr lang="en-US" dirty="0"/>
              <a:t>Some losses collimation</a:t>
            </a:r>
          </a:p>
          <a:p>
            <a:pPr lvl="1"/>
            <a:r>
              <a:rPr lang="en-US" dirty="0"/>
              <a:t>Clean at experiments:</a:t>
            </a:r>
            <a:br>
              <a:rPr lang="en-US" dirty="0"/>
            </a:br>
            <a:r>
              <a:rPr lang="en-US" dirty="0"/>
              <a:t>factor 1 : 10 000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Dump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</a:rPr>
              <a:pPr>
                <a:defRPr/>
              </a:pPr>
              <a:t>80</a:t>
            </a:fld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58" y="4006464"/>
            <a:ext cx="8793622" cy="211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523" y="679508"/>
            <a:ext cx="3986475" cy="31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2903" y="6274965"/>
            <a:ext cx="1057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Dump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45415" y="6325299"/>
            <a:ext cx="1803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Collimation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4066" y="6316910"/>
            <a:ext cx="4664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Rest of the machine is clean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7210340" y="6002324"/>
            <a:ext cx="503338" cy="34394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37188" y="3934437"/>
            <a:ext cx="5234732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Measured Beam losses around the whole Machine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8076" y="597016"/>
            <a:ext cx="3178030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Image of the dumped beam</a:t>
            </a: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ea typeface="+mn-ea"/>
                <a:cs typeface="+mn-cs"/>
              </a:rPr>
              <a:pPr algn="r">
                <a:defRPr/>
              </a:pPr>
              <a:t>80</a:t>
            </a:fld>
            <a:endParaRPr lang="en-US" sz="1000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ea typeface="+mn-ea"/>
                <a:cs typeface="+mn-cs"/>
              </a:rPr>
              <a:pPr>
                <a:defRPr/>
              </a:pPr>
              <a:t>80</a:t>
            </a:fld>
            <a:endParaRPr lang="en-US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7121018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461" y="25400"/>
            <a:ext cx="7777079" cy="523875"/>
          </a:xfrm>
        </p:spPr>
        <p:txBody>
          <a:bodyPr/>
          <a:lstStyle/>
          <a:p>
            <a:r>
              <a:rPr lang="en-US" dirty="0"/>
              <a:t>Only one way to safely get rid of the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420" y="548600"/>
            <a:ext cx="77724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LHC Beam Dumping System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481263" y="1095375"/>
            <a:ext cx="4478337" cy="3211513"/>
            <a:chOff x="1546" y="589"/>
            <a:chExt cx="2821" cy="2023"/>
          </a:xfrm>
        </p:grpSpPr>
        <p:pic>
          <p:nvPicPr>
            <p:cNvPr id="8" name="Picture 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6" y="589"/>
              <a:ext cx="2821" cy="2023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3144" y="1662"/>
              <a:ext cx="252" cy="23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7380" y="2924930"/>
            <a:ext cx="2411700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latin typeface="Book Antiqua" pitchFamily="18" charset="0"/>
              </a:rPr>
              <a:t>Extraction Kickers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2 x 15 Systems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2835275" y="3140075"/>
            <a:ext cx="236538" cy="5270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2976563" y="4860925"/>
            <a:ext cx="871537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807" y="3983356"/>
            <a:ext cx="3993974" cy="2400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6" descr="PICT02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6560" y="4006088"/>
            <a:ext cx="3355975" cy="2516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529584" y="2660904"/>
            <a:ext cx="53035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TCDQ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280" y="3700272"/>
            <a:ext cx="57607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TCDS</a:t>
            </a:r>
          </a:p>
        </p:txBody>
      </p:sp>
      <p:cxnSp>
        <p:nvCxnSpPr>
          <p:cNvPr id="21" name="Straight Connector 20"/>
          <p:cNvCxnSpPr>
            <a:endCxn id="20" idx="0"/>
          </p:cNvCxnSpPr>
          <p:nvPr/>
        </p:nvCxnSpPr>
        <p:spPr bwMode="auto">
          <a:xfrm rot="16200000" flipH="1">
            <a:off x="4525518" y="3411474"/>
            <a:ext cx="472440" cy="105156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308380" y="3284980"/>
            <a:ext cx="144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 Dilution kickers MKB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424949106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700 mm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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graphite core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, with graded density of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1.1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1.7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mm wall, stainless-steel welded pressure vessel, at 1.2 bar of N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0.7 m</a:t>
            </a:r>
            <a:endParaRPr lang="en-GB" sz="1000" dirty="0"/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1.1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beam</a:t>
            </a:r>
            <a:endParaRPr lang="en-GB" sz="800" b="1" dirty="0"/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10606854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kicker – Abort Gap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53" t="3682" r="1306" b="2548"/>
          <a:stretch>
            <a:fillRect/>
          </a:stretch>
        </p:blipFill>
        <p:spPr bwMode="auto">
          <a:xfrm>
            <a:off x="467430" y="2132820"/>
            <a:ext cx="828833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11950" y="1772770"/>
            <a:ext cx="1202573" cy="461665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Synchronised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dump trigger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715580" y="220584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715580" y="4187045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23530" y="3523470"/>
            <a:ext cx="912813" cy="639763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3.0 </a:t>
            </a:r>
            <a:r>
              <a:rPr lang="en-US" sz="1200" b="1" dirty="0">
                <a:solidFill>
                  <a:schemeClr val="tx1"/>
                </a:solidFill>
                <a:latin typeface="Symbol" charset="2"/>
              </a:rPr>
              <a:t>m</a:t>
            </a:r>
            <a:r>
              <a:rPr lang="en-US" sz="1200" b="1" dirty="0">
                <a:solidFill>
                  <a:schemeClr val="tx1"/>
                </a:solidFill>
              </a:rPr>
              <a:t>s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particle-free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abort gap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41055" y="1926445"/>
            <a:ext cx="2562225" cy="274638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rgbClr val="FF0000"/>
                </a:solidFill>
              </a:rPr>
              <a:t>Extraction kicker MKD deflection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981780" y="25868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981780" y="24344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629980" y="2205845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293055" y="2783695"/>
            <a:ext cx="5969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LHC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7680" y="980660"/>
            <a:ext cx="5544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Within 3 turns of dump request</a:t>
            </a:r>
          </a:p>
        </p:txBody>
      </p:sp>
      <p:sp>
        <p:nvSpPr>
          <p:cNvPr id="16" name="Down Arrow 15"/>
          <p:cNvSpPr/>
          <p:nvPr/>
        </p:nvSpPr>
        <p:spPr bwMode="auto">
          <a:xfrm flipH="1">
            <a:off x="4716020" y="1340710"/>
            <a:ext cx="98301" cy="423327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791997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499" y="25400"/>
            <a:ext cx="7489041" cy="52387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At every dump: </a:t>
            </a:r>
            <a:r>
              <a:rPr lang="en-US" sz="2800" dirty="0"/>
              <a:t>Check the Extraction Kickers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881831" cy="59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5076070" y="5805330"/>
            <a:ext cx="216030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stealth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292100" y="5652028"/>
            <a:ext cx="331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3 µs ‘Abort Gap’ without beam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465845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1" y="2540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Dump Pattern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725680" cy="586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24657770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0" y="11654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Beam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980660"/>
            <a:ext cx="8802022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62276155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77724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87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GB" dirty="0"/>
              <a:t>Protection against ‘Kicker Sweep’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914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Abort Gap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Asynchronous beam dump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 quench or damage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Several failures possible (synchronisation, MKD erratic)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Precautionary measures include: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TCDS (fixed) – 6 m long diluter protects extraction septum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TCDQ/TCS (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mobile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) – 7 m long diluter kept at about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7-8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</a:rPr>
              <a:t>s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from the beam at all times</a:t>
            </a:r>
          </a:p>
        </p:txBody>
      </p:sp>
      <p:sp>
        <p:nvSpPr>
          <p:cNvPr id="8" name="Rectangle 7"/>
          <p:cNvSpPr/>
          <p:nvPr/>
        </p:nvSpPr>
        <p:spPr>
          <a:xfrm>
            <a:off x="721452" y="3933070"/>
            <a:ext cx="494951" cy="132682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88565" y="3305262"/>
            <a:ext cx="377996" cy="21429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12139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0"/>
            <a:ext cx="7815262" cy="76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LHC Injector Chain</a:t>
            </a:r>
          </a:p>
        </p:txBody>
      </p:sp>
      <p:pic>
        <p:nvPicPr>
          <p:cNvPr id="5" name="Picture 5" descr="Cern-compl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364" y="714356"/>
            <a:ext cx="4857784" cy="58148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891" y="1286412"/>
            <a:ext cx="3534134" cy="17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45192" y="3657600"/>
            <a:ext cx="3191774" cy="1323439"/>
          </a:xfrm>
          <a:prstGeom prst="rect">
            <a:avLst/>
          </a:prstGeom>
          <a:solidFill>
            <a:srgbClr val="FFFFCC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Normal operation with protons, but every year few weeks of operation with heavy ions (Pb</a:t>
            </a:r>
            <a:r>
              <a:rPr lang="en-US" sz="2000" baseline="30000" dirty="0"/>
              <a:t>82+</a:t>
            </a:r>
            <a:r>
              <a:rPr lang="en-US" sz="2000" dirty="0"/>
              <a:t>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4398034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Jan Uythoven, The LHC: Acceleration within limits</a:t>
            </a: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FYSICA  2011, 15 April 2011</a:t>
            </a:r>
          </a:p>
        </p:txBody>
      </p:sp>
      <p:sp>
        <p:nvSpPr>
          <p:cNvPr id="2" name="Oval Callout 1"/>
          <p:cNvSpPr/>
          <p:nvPr/>
        </p:nvSpPr>
        <p:spPr bwMode="auto">
          <a:xfrm>
            <a:off x="5922814" y="237478"/>
            <a:ext cx="2592288" cy="953756"/>
          </a:xfrm>
          <a:prstGeom prst="wedgeEllipseCallout">
            <a:avLst>
              <a:gd name="adj1" fmla="val -21024"/>
              <a:gd name="adj2" fmla="val 1248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New Linac4 in 2020: H</a:t>
            </a:r>
            <a:r>
              <a:rPr kumimoji="0" lang="en-GB" sz="2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-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740352" y="1810267"/>
            <a:ext cx="648072" cy="35222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0.16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764928" y="2098697"/>
            <a:ext cx="540568" cy="30157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2.0</a:t>
            </a:r>
          </a:p>
        </p:txBody>
      </p:sp>
    </p:spTree>
    <p:extLst>
      <p:ext uri="{BB962C8B-B14F-4D97-AF65-F5344CB8AC3E}">
        <p14:creationId xmlns:p14="http://schemas.microsoft.com/office/powerpoint/2010/main" val="20590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1" grpId="0" animBg="1"/>
    </p:bld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7.xml><?xml version="1.0" encoding="utf-8"?>
<a:theme xmlns:a="http://schemas.openxmlformats.org/drawingml/2006/main" name="4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8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schemas.microsoft.com/office/2006/documentManagement/types"/>
    <ds:schemaRef ds:uri="http://schemas.openxmlformats.org/package/2006/metadata/core-properties"/>
    <ds:schemaRef ds:uri="9d6bd219-ebbf-484d-aa26-3d98f6a666ba"/>
    <ds:schemaRef ds:uri="http://purl.org/dc/elements/1.1/"/>
    <ds:schemaRef ds:uri="http://schemas.microsoft.com/sharepoint/v3/fields"/>
    <ds:schemaRef ds:uri="http://purl.org/dc/terms/"/>
    <ds:schemaRef ds:uri="http://schemas.microsoft.com/office/2006/metadata/propertie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19537</TotalTime>
  <Words>3321</Words>
  <Application>Microsoft Office PowerPoint</Application>
  <PresentationFormat>On-screen Show (4:3)</PresentationFormat>
  <Paragraphs>725</Paragraphs>
  <Slides>87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87</vt:i4>
      </vt:variant>
    </vt:vector>
  </HeadingPairs>
  <TitlesOfParts>
    <vt:vector size="113" baseType="lpstr">
      <vt:lpstr>ＭＳ Ｐゴシック</vt:lpstr>
      <vt:lpstr>Arial</vt:lpstr>
      <vt:lpstr>Arial Black</vt:lpstr>
      <vt:lpstr>Book Antiqua</vt:lpstr>
      <vt:lpstr>Calibri</vt:lpstr>
      <vt:lpstr>Calibri Light</vt:lpstr>
      <vt:lpstr>Calibri-Bold</vt:lpstr>
      <vt:lpstr>Cambria Math</vt:lpstr>
      <vt:lpstr>Comic Sans MS</vt:lpstr>
      <vt:lpstr>Franklin Gothic Heavy</vt:lpstr>
      <vt:lpstr>Helvetica</vt:lpstr>
      <vt:lpstr>High Tower Text</vt:lpstr>
      <vt:lpstr>Symbol</vt:lpstr>
      <vt:lpstr>Times</vt:lpstr>
      <vt:lpstr>Times New Roman</vt:lpstr>
      <vt:lpstr>Wingdings</vt:lpstr>
      <vt:lpstr>Bold Stripes</vt:lpstr>
      <vt:lpstr>Office Theme</vt:lpstr>
      <vt:lpstr>1_Office Theme</vt:lpstr>
      <vt:lpstr>2_Office Theme</vt:lpstr>
      <vt:lpstr>Pixel</vt:lpstr>
      <vt:lpstr>3_Office Theme</vt:lpstr>
      <vt:lpstr>4_Office Theme</vt:lpstr>
      <vt:lpstr>5_Office Theme</vt:lpstr>
      <vt:lpstr>Equation</vt:lpstr>
      <vt:lpstr>Clip</vt:lpstr>
      <vt:lpstr>PowerPoint Presentation</vt:lpstr>
      <vt:lpstr>PowerPoint Presentation</vt:lpstr>
      <vt:lpstr>PowerPoint Presentation</vt:lpstr>
      <vt:lpstr>The LHC</vt:lpstr>
      <vt:lpstr>The LHC</vt:lpstr>
      <vt:lpstr>LHC tunnel</vt:lpstr>
      <vt:lpstr>PowerPoint Presentation</vt:lpstr>
      <vt:lpstr>Where do the protons come from?</vt:lpstr>
      <vt:lpstr>LHC Injector Chain</vt:lpstr>
      <vt:lpstr>Basic ingredients of a particle accelerator</vt:lpstr>
      <vt:lpstr>Dipole Magnets</vt:lpstr>
      <vt:lpstr>The superconductor</vt:lpstr>
      <vt:lpstr>More than just some coils…</vt:lpstr>
      <vt:lpstr>During construction: Dipoles all over</vt:lpstr>
      <vt:lpstr>In the LHC tunnel</vt:lpstr>
      <vt:lpstr>In the LHC tunnel</vt:lpstr>
      <vt:lpstr>PowerPoint Presentation</vt:lpstr>
      <vt:lpstr>Beam is divergent</vt:lpstr>
      <vt:lpstr>Quadrupole magnets</vt:lpstr>
      <vt:lpstr>Alternate gradient focusing</vt:lpstr>
      <vt:lpstr>Squeeze</vt:lpstr>
      <vt:lpstr>Accelerating the Particles</vt:lpstr>
      <vt:lpstr>Radio Frequency Cavities</vt:lpstr>
      <vt:lpstr>Lots of bunches</vt:lpstr>
      <vt:lpstr>PowerPoint Presentation</vt:lpstr>
      <vt:lpstr>Luminosity</vt:lpstr>
      <vt:lpstr>Luminosity</vt:lpstr>
      <vt:lpstr>PowerPoint Presentation</vt:lpstr>
      <vt:lpstr>It is all about Luminosity </vt:lpstr>
      <vt:lpstr>Energy in the Beam</vt:lpstr>
      <vt:lpstr>Car Versus Beam</vt:lpstr>
      <vt:lpstr>Don’t break the machine!</vt:lpstr>
      <vt:lpstr>Beam dump block (TDE)</vt:lpstr>
      <vt:lpstr>Quench Limit of LHC Super-Conducting Magnets</vt:lpstr>
      <vt:lpstr>Collimation</vt:lpstr>
      <vt:lpstr>PowerPoint Presentation</vt:lpstr>
      <vt:lpstr>Machine Elements</vt:lpstr>
      <vt:lpstr>Operational cycle</vt:lpstr>
      <vt:lpstr>PowerPoint Presentation</vt:lpstr>
      <vt:lpstr>Magnet Training to reach 7 TeV Beam Energy</vt:lpstr>
      <vt:lpstr>Magnet Training to reach 7 TeV Beam Energy</vt:lpstr>
      <vt:lpstr>What’s Next ? High-Luminosity LHC</vt:lpstr>
      <vt:lpstr>PowerPoint Presentation</vt:lpstr>
      <vt:lpstr>PowerPoint Presentation</vt:lpstr>
      <vt:lpstr>The Future @ CERN  after the HL-LHC</vt:lpstr>
      <vt:lpstr>European Strategy for Particle Physics Update 2020   </vt:lpstr>
      <vt:lpstr>PowerPoint Presentation</vt:lpstr>
      <vt:lpstr>PowerPoint Presentation</vt:lpstr>
      <vt:lpstr>PowerPoint Presentation</vt:lpstr>
      <vt:lpstr>PowerPoint Presentation</vt:lpstr>
      <vt:lpstr>Integration of environmental challenges in future accelerators</vt:lpstr>
      <vt:lpstr>Muon Collider</vt:lpstr>
      <vt:lpstr>PowerPoint Presentation</vt:lpstr>
      <vt:lpstr>Compare FCC to the LHC timeline …</vt:lpstr>
      <vt:lpstr>PowerPoint Presentation</vt:lpstr>
      <vt:lpstr>PowerPoint Presentation</vt:lpstr>
      <vt:lpstr>SPARE SLIDES</vt:lpstr>
      <vt:lpstr>CMS: heavier than the Eifel tower</vt:lpstr>
      <vt:lpstr>ATLAS: large as a building of 5 floors</vt:lpstr>
      <vt:lpstr>ALICE: very sensitive, optimised for ion collisions</vt:lpstr>
      <vt:lpstr>LHCb: asymmetric, B-physics</vt:lpstr>
      <vt:lpstr>Aim of the game</vt:lpstr>
      <vt:lpstr>The Higgs field gives mass to other particles</vt:lpstr>
      <vt:lpstr>Why is the Higgs so special?</vt:lpstr>
      <vt:lpstr>Reduced Energy – the history</vt:lpstr>
      <vt:lpstr>Reduced energy – the history</vt:lpstr>
      <vt:lpstr>Reduced energy – the history</vt:lpstr>
      <vt:lpstr>PowerPoint Presentation</vt:lpstr>
      <vt:lpstr>Next 10 years</vt:lpstr>
      <vt:lpstr>The HL-LHC Project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Verification of Dump Protection</vt:lpstr>
      <vt:lpstr>Only one way to safely get rid of the beam</vt:lpstr>
      <vt:lpstr>Beam dump block (TDE)</vt:lpstr>
      <vt:lpstr>Extraction kicker – Abort Gap</vt:lpstr>
      <vt:lpstr>At every dump: Check the Extraction Kickers</vt:lpstr>
      <vt:lpstr>At every dump: Check the Dump Pattern</vt:lpstr>
      <vt:lpstr>At every dump: Check the Beam Losses</vt:lpstr>
      <vt:lpstr>Protection against ‘Kicker Sweep’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Tim Mulder</cp:lastModifiedBy>
  <cp:revision>403</cp:revision>
  <cp:lastPrinted>2012-04-13T11:04:29Z</cp:lastPrinted>
  <dcterms:created xsi:type="dcterms:W3CDTF">2012-01-25T12:11:40Z</dcterms:created>
  <dcterms:modified xsi:type="dcterms:W3CDTF">2025-10-06T07:33:43Z</dcterms:modified>
</cp:coreProperties>
</file>