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57" r:id="rId2"/>
    <p:sldId id="290" r:id="rId3"/>
    <p:sldId id="258" r:id="rId4"/>
    <p:sldId id="263" r:id="rId5"/>
    <p:sldId id="260" r:id="rId6"/>
    <p:sldId id="261" r:id="rId7"/>
    <p:sldId id="262" r:id="rId8"/>
    <p:sldId id="270" r:id="rId9"/>
    <p:sldId id="264" r:id="rId10"/>
    <p:sldId id="265" r:id="rId11"/>
    <p:sldId id="271" r:id="rId12"/>
    <p:sldId id="266" r:id="rId13"/>
    <p:sldId id="291" r:id="rId14"/>
    <p:sldId id="292" r:id="rId15"/>
    <p:sldId id="293" r:id="rId16"/>
    <p:sldId id="294" r:id="rId17"/>
    <p:sldId id="288" r:id="rId18"/>
    <p:sldId id="274" r:id="rId19"/>
    <p:sldId id="284" r:id="rId2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>
      <p:cViewPr varScale="1">
        <p:scale>
          <a:sx n="119" d="100"/>
          <a:sy n="119" d="100"/>
        </p:scale>
        <p:origin x="216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6C5B6-F034-5645-BF8B-D1869EEBB9AF}" type="datetimeFigureOut">
              <a:rPr lang="en-CH" smtClean="0"/>
              <a:t>20.09.2025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4F7C5-3AE5-4B42-A811-2198B327264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614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92A2AB-DF40-4AC1-8226-44BF74E407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2452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45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16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83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15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59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60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990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773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630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92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545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243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450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470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11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727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850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52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62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573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130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solidFill>
                  <a:srgbClr val="66FFFF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solidFill>
                  <a:srgbClr val="00CC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000" y="6477001"/>
            <a:ext cx="914400" cy="2444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202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626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3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307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858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47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873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38200"/>
          </a:xfrm>
          <a:prstGeom prst="rect">
            <a:avLst/>
          </a:prstGeom>
          <a:gradFill flip="none" rotWithShape="1">
            <a:gsLst>
              <a:gs pos="0">
                <a:srgbClr val="CCECFF">
                  <a:alpha val="20000"/>
                </a:srgbClr>
              </a:gs>
              <a:gs pos="100000">
                <a:srgbClr val="005CBF"/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66801"/>
            <a:ext cx="10972800" cy="505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8800" y="6477001"/>
            <a:ext cx="85344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8000" y="6477001"/>
            <a:ext cx="9144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7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b="1" i="0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b="0" kern="1200" baseline="0">
          <a:solidFill>
            <a:srgbClr val="FFFF00"/>
          </a:solidFill>
          <a:latin typeface="Tahom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 baseline="0">
          <a:solidFill>
            <a:srgbClr val="00B0F0"/>
          </a:solidFill>
          <a:latin typeface="Tahom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baseline="0">
          <a:solidFill>
            <a:srgbClr val="D60093"/>
          </a:solidFill>
          <a:latin typeface="Tahom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 baseline="0">
          <a:solidFill>
            <a:schemeClr val="tx1"/>
          </a:solidFill>
          <a:latin typeface="Tahom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 baseline="0">
          <a:solidFill>
            <a:schemeClr val="tx1"/>
          </a:solidFill>
          <a:latin typeface="Tahom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dgf.org/" TargetMode="External"/><Relationship Id="rId3" Type="http://schemas.openxmlformats.org/officeDocument/2006/relationships/hyperlink" Target="https://osg-htc.org/" TargetMode="External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gi.eu/" TargetMode="External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3.svg"/><Relationship Id="rId4" Type="http://schemas.openxmlformats.org/officeDocument/2006/relationships/hyperlink" Target="https://wlcg-public.web.cern.ch/" TargetMode="External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2130426"/>
            <a:ext cx="8305800" cy="1527175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 short introduction to the</a:t>
            </a:r>
            <a:b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Worldwide LHC Computing Grid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653452"/>
            <a:ext cx="8534400" cy="1752600"/>
          </a:xfrm>
        </p:spPr>
        <p:txBody>
          <a:bodyPr/>
          <a:lstStyle/>
          <a:p>
            <a:r>
              <a:rPr lang="en-US" dirty="0"/>
              <a:t>Maarten Litmaath</a:t>
            </a:r>
          </a:p>
          <a:p>
            <a:r>
              <a:rPr lang="en-US" dirty="0"/>
              <a:t>CERN IT</a:t>
            </a:r>
          </a:p>
          <a:p>
            <a:endParaRPr lang="en-US" dirty="0"/>
          </a:p>
          <a:p>
            <a:r>
              <a:rPr lang="en-US" sz="2000" dirty="0"/>
              <a:t>September,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Many grids can coexist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388" y="1045781"/>
            <a:ext cx="9685282" cy="5410200"/>
          </a:xfrm>
        </p:spPr>
        <p:txBody>
          <a:bodyPr>
            <a:normAutofit/>
          </a:bodyPr>
          <a:lstStyle/>
          <a:p>
            <a:r>
              <a:rPr lang="en-US" dirty="0"/>
              <a:t>EGI – European Grid Infrastructure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Successor of</a:t>
            </a:r>
            <a:r>
              <a:rPr lang="en-US" dirty="0"/>
              <a:t> </a:t>
            </a:r>
            <a:r>
              <a:rPr lang="en-US" dirty="0">
                <a:solidFill>
                  <a:srgbClr val="FF9900"/>
                </a:solidFill>
              </a:rPr>
              <a:t>EGEE – Enabling Grids for E-sciencE </a:t>
            </a:r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 led by </a:t>
            </a: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CERN</a:t>
            </a:r>
            <a:endParaRPr lang="en-US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dirty="0"/>
              <a:t>OSG – Open Science Grid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USA and beyond</a:t>
            </a:r>
          </a:p>
          <a:p>
            <a:r>
              <a:rPr lang="en-US" dirty="0"/>
              <a:t>National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IGI (It), GridPP (UK), DFN (De), France Grilles, …</a:t>
            </a:r>
          </a:p>
          <a:p>
            <a:r>
              <a:rPr lang="en-US" dirty="0"/>
              <a:t>Regional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NorduGrid (Nordic countries), BalticGrid (Baltic region),</a:t>
            </a:r>
            <a:br>
              <a:rPr lang="en-US" dirty="0">
                <a:solidFill>
                  <a:schemeClr val="tx1"/>
                </a:solidFill>
                <a:effectLst/>
              </a:rPr>
            </a:br>
            <a:r>
              <a:rPr lang="en-US" dirty="0">
                <a:solidFill>
                  <a:schemeClr val="tx1"/>
                </a:solidFill>
                <a:effectLst/>
              </a:rPr>
              <a:t>SEEGrid (South-East Europe), EUMedGrid (Mediterranean), …</a:t>
            </a:r>
          </a:p>
          <a:p>
            <a:r>
              <a:rPr lang="en-US" dirty="0"/>
              <a:t>Interregional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EELA (Europe + Latin America), EUIndiaGrid, EUAsiaGrid, …</a:t>
            </a:r>
          </a:p>
          <a:p>
            <a:r>
              <a:rPr lang="en-US" sz="3200" dirty="0"/>
              <a:t>WLCG – Worldwide LHC Computing Grid</a:t>
            </a:r>
          </a:p>
          <a:p>
            <a:pPr lvl="1"/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Federation</a:t>
            </a:r>
            <a:r>
              <a:rPr lang="en-US" dirty="0">
                <a:solidFill>
                  <a:schemeClr val="tx1"/>
                </a:solidFill>
                <a:effectLst/>
              </a:rPr>
              <a:t> of EGI, OSG, Nordic Data Grid Facility,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P-inframap-june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838200"/>
            <a:ext cx="7086600" cy="55627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2992" y="838200"/>
            <a:ext cx="70683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1" y="1905001"/>
            <a:ext cx="53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922" y="876301"/>
            <a:ext cx="425678" cy="29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8382000" cy="8382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Projects that collaborated with EGEE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Many communities can coexist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20" y="914400"/>
            <a:ext cx="9601200" cy="5715000"/>
          </a:xfrm>
        </p:spPr>
        <p:txBody>
          <a:bodyPr/>
          <a:lstStyle/>
          <a:p>
            <a:r>
              <a:rPr lang="en-US" sz="2400" dirty="0"/>
              <a:t>High-energy physics</a:t>
            </a:r>
          </a:p>
          <a:p>
            <a:r>
              <a:rPr lang="en-US" sz="2400" dirty="0"/>
              <a:t>Astrophysics</a:t>
            </a:r>
          </a:p>
          <a:p>
            <a:r>
              <a:rPr lang="en-US" sz="2400" dirty="0"/>
              <a:t>Astronomy</a:t>
            </a:r>
          </a:p>
          <a:p>
            <a:r>
              <a:rPr lang="en-US" sz="2400" dirty="0"/>
              <a:t>Fusion</a:t>
            </a:r>
          </a:p>
          <a:p>
            <a:r>
              <a:rPr lang="en-US" sz="2400" dirty="0"/>
              <a:t>Computational chemistry</a:t>
            </a:r>
          </a:p>
          <a:p>
            <a:r>
              <a:rPr lang="en-US" sz="2400" dirty="0"/>
              <a:t>Biomed – biological and medical research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Statistical analysis of anonymized data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“In silico” discovery of new drugs and vaccines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…</a:t>
            </a:r>
          </a:p>
          <a:p>
            <a:r>
              <a:rPr lang="en-US" sz="2400" dirty="0"/>
              <a:t>Earth sciences</a:t>
            </a:r>
          </a:p>
          <a:p>
            <a:r>
              <a:rPr lang="en-US" sz="2400" dirty="0"/>
              <a:t>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LHC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21" y="762000"/>
            <a:ext cx="4703379" cy="5596759"/>
          </a:xfrm>
          <a:ln w="9525">
            <a:noFill/>
          </a:ln>
        </p:spPr>
        <p:txBody>
          <a:bodyPr>
            <a:normAutofit/>
          </a:bodyPr>
          <a:lstStyle/>
          <a:p>
            <a:r>
              <a:rPr lang="en-US" dirty="0"/>
              <a:t>300+ 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PetaByte </a:t>
            </a:r>
            <a:r>
              <a:rPr lang="en-US" dirty="0"/>
              <a:t>/ year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effectLst/>
              </a:rPr>
              <a:t>Current total 2.5+ ExaByte</a:t>
            </a:r>
          </a:p>
          <a:p>
            <a:pPr lvl="3"/>
            <a:endParaRPr lang="en-US" sz="800" dirty="0"/>
          </a:p>
          <a:p>
            <a:r>
              <a:rPr lang="en-US" dirty="0"/>
              <a:t>Data analysis requires at least ~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1M</a:t>
            </a:r>
            <a:r>
              <a:rPr lang="en-US" dirty="0"/>
              <a:t> typical PC processor cores</a:t>
            </a:r>
          </a:p>
          <a:p>
            <a:endParaRPr lang="en-US" dirty="0"/>
          </a:p>
          <a:p>
            <a:r>
              <a:rPr lang="en-US" dirty="0"/>
              <a:t>Scientists in tens of countries worldwide</a:t>
            </a:r>
          </a:p>
          <a:p>
            <a:endParaRPr lang="en-US" dirty="0"/>
          </a:p>
          <a:p>
            <a:r>
              <a:rPr lang="en-US" dirty="0"/>
              <a:t>CERN can provide up to </a:t>
            </a:r>
            <a:r>
              <a:rPr lang="en-US" dirty="0">
                <a:solidFill>
                  <a:schemeClr val="tx1"/>
                </a:solidFill>
                <a:effectLst/>
              </a:rPr>
              <a:t>20-30%</a:t>
            </a:r>
            <a:r>
              <a:rPr lang="en-US" dirty="0"/>
              <a:t> of the storage and CPU</a:t>
            </a:r>
          </a:p>
          <a:p>
            <a:endParaRPr lang="en-US" dirty="0"/>
          </a:p>
          <a:p>
            <a:r>
              <a:rPr lang="en-US" dirty="0">
                <a:solidFill>
                  <a:schemeClr val="tx1"/>
                </a:solidFill>
                <a:effectLst/>
              </a:rPr>
              <a:t>70-80%</a:t>
            </a:r>
            <a:r>
              <a:rPr lang="en-US" dirty="0"/>
              <a:t> are provided by </a:t>
            </a:r>
            <a:r>
              <a:rPr lang="en-US" dirty="0">
                <a:solidFill>
                  <a:schemeClr val="tx1"/>
                </a:solidFill>
                <a:effectLst/>
              </a:rPr>
              <a:t>WLCG</a:t>
            </a:r>
            <a:r>
              <a:rPr lang="en-US" dirty="0"/>
              <a:t> partners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LCG-CD-stack-bl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765694"/>
            <a:ext cx="5334000" cy="532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88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WLCG answer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20" y="762000"/>
            <a:ext cx="5400870" cy="6096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140+ computing centers</a:t>
            </a:r>
          </a:p>
          <a:p>
            <a:pPr lvl="1">
              <a:buNone/>
            </a:pPr>
            <a:r>
              <a:rPr lang="en-US" dirty="0">
                <a:solidFill>
                  <a:schemeClr val="tx1"/>
                </a:solidFill>
                <a:effectLst/>
              </a:rPr>
              <a:t>40+ countries</a:t>
            </a:r>
          </a:p>
          <a:p>
            <a:r>
              <a:rPr lang="en-US" u="sng" dirty="0">
                <a:uFill>
                  <a:solidFill>
                    <a:srgbClr val="FFC000"/>
                  </a:solidFill>
                </a:uFill>
              </a:rPr>
              <a:t>Hierarchical</a:t>
            </a:r>
            <a:r>
              <a:rPr lang="en-US" dirty="0"/>
              <a:t> and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regional</a:t>
            </a:r>
            <a:r>
              <a:rPr lang="en-US" dirty="0"/>
              <a:t> organization</a:t>
            </a:r>
          </a:p>
          <a:p>
            <a:r>
              <a:rPr lang="en-US" dirty="0"/>
              <a:t>15 large centers for long-term data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CERN = Tier-0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10 initial + 4 additional Tier-1 sites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South Korea: KISTI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Russia: JINR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Poland: NCBJ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China: IHEP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Dedicated network links</a:t>
            </a:r>
          </a:p>
          <a:p>
            <a:r>
              <a:rPr lang="en-US" dirty="0"/>
              <a:t>60+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federations</a:t>
            </a:r>
            <a:r>
              <a:rPr lang="en-US" dirty="0"/>
              <a:t> of 130+ smaller Tier-2 centers</a:t>
            </a:r>
          </a:p>
          <a:p>
            <a:r>
              <a:rPr lang="en-US" dirty="0"/>
              <a:t>Tens of Tier-3 sites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Resources outside of WLCG policies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15BBEAB-6311-C884-6B27-D3929B2EC413}"/>
              </a:ext>
            </a:extLst>
          </p:cNvPr>
          <p:cNvGrpSpPr/>
          <p:nvPr/>
        </p:nvGrpSpPr>
        <p:grpSpPr>
          <a:xfrm>
            <a:off x="6085490" y="838200"/>
            <a:ext cx="5334000" cy="5339569"/>
            <a:chOff x="3810000" y="838200"/>
            <a:chExt cx="5334000" cy="5339569"/>
          </a:xfrm>
        </p:grpSpPr>
        <p:pic>
          <p:nvPicPr>
            <p:cNvPr id="10" name="Picture 9" descr="WLCG-tiers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10000" y="838201"/>
              <a:ext cx="5334000" cy="53395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019800" y="3124200"/>
              <a:ext cx="990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Tier-0</a:t>
              </a:r>
            </a:p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CERN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3600" y="1600200"/>
              <a:ext cx="10668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Initial</a:t>
              </a:r>
            </a:p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Tier-1</a:t>
              </a:r>
            </a:p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centers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43600" y="838200"/>
              <a:ext cx="990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2000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Tier-2</a:t>
              </a:r>
            </a:p>
            <a:p>
              <a:r>
                <a:rPr lang="en-US" sz="2000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  sites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543800" y="2438400"/>
              <a:ext cx="533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USA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BNL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543800" y="3276600"/>
              <a:ext cx="9144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</a:t>
              </a:r>
              <a:r>
                <a:rPr lang="en-US" sz="1400" dirty="0">
                  <a:latin typeface="Tahoma" pitchFamily="34" charset="0"/>
                  <a:cs typeface="Tahoma" pitchFamily="34" charset="0"/>
                </a:rPr>
                <a:t>France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</a:t>
              </a:r>
              <a:r>
                <a:rPr lang="en-US" sz="1100" dirty="0">
                  <a:latin typeface="Tahoma" pitchFamily="34" charset="0"/>
                  <a:cs typeface="Tahoma" pitchFamily="34" charset="0"/>
                </a:rPr>
                <a:t>CCIN2P3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96000" y="4876800"/>
              <a:ext cx="838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Germany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</a:t>
              </a:r>
              <a:r>
                <a:rPr lang="en-US" sz="1400" dirty="0">
                  <a:latin typeface="Tahoma" pitchFamily="34" charset="0"/>
                  <a:cs typeface="Tahoma" pitchFamily="34" charset="0"/>
                </a:rPr>
                <a:t>KIT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34200" y="4572000"/>
              <a:ext cx="685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USA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FNAL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43800" y="40386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Italy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CNAF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57800" y="4495800"/>
              <a:ext cx="9144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Nordic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countries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</a:t>
              </a:r>
              <a:r>
                <a:rPr lang="en-US" sz="1400" dirty="0">
                  <a:latin typeface="Tahoma" pitchFamily="34" charset="0"/>
                  <a:cs typeface="Tahoma" pitchFamily="34" charset="0"/>
                </a:rPr>
                <a:t>NDGF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00600" y="4038600"/>
              <a:ext cx="685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Spain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 PIC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648200" y="32004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UK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RAL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00600" y="2362200"/>
              <a:ext cx="7620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  </a:t>
              </a:r>
              <a:r>
                <a:rPr lang="en-US" sz="1400" dirty="0">
                  <a:latin typeface="Tahoma" pitchFamily="34" charset="0"/>
                  <a:cs typeface="Tahoma" pitchFamily="34" charset="0"/>
                </a:rPr>
                <a:t>NL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 SURF-</a:t>
              </a:r>
            </a:p>
            <a:p>
              <a:r>
                <a:rPr lang="en-US" sz="1200" dirty="0">
                  <a:latin typeface="Tahoma" pitchFamily="34" charset="0"/>
                  <a:cs typeface="Tahoma" pitchFamily="34" charset="0"/>
                </a:rPr>
                <a:t>NIKHEF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57800" y="1905000"/>
              <a:ext cx="99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Canada</a:t>
              </a:r>
            </a:p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1200" dirty="0">
                  <a:latin typeface="Tahoma" pitchFamily="34" charset="0"/>
                  <a:cs typeface="Tahoma" pitchFamily="34" charset="0"/>
                </a:rPr>
                <a:t>TRIUMF</a:t>
              </a: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F3C5CC8-6DAF-A801-7099-253D4ADE6A52}"/>
                </a:ext>
              </a:extLst>
            </p:cNvPr>
            <p:cNvSpPr/>
            <p:nvPr/>
          </p:nvSpPr>
          <p:spPr>
            <a:xfrm>
              <a:off x="6912000" y="1836000"/>
              <a:ext cx="684000" cy="68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04000" y="1915180"/>
              <a:ext cx="838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1400" i="1" dirty="0">
                  <a:latin typeface="Tahoma" pitchFamily="34" charset="0"/>
                  <a:cs typeface="Tahoma" pitchFamily="34" charset="0"/>
                </a:rPr>
                <a:t>(Taipei</a:t>
              </a:r>
            </a:p>
            <a:p>
              <a:r>
                <a:rPr lang="en-US" sz="1400" i="1" dirty="0">
                  <a:latin typeface="Tahoma" pitchFamily="34" charset="0"/>
                  <a:cs typeface="Tahoma" pitchFamily="34" charset="0"/>
                </a:rPr>
                <a:t>  ASGC)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WLCG evolution</a:t>
            </a:r>
            <a:endParaRPr lang="en-GB" sz="3600" dirty="0">
              <a:solidFill>
                <a:srgbClr val="FFC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5" name="Content Placeholder 2"/>
          <p:cNvSpPr>
            <a:spLocks noGrp="1"/>
          </p:cNvSpPr>
          <p:nvPr>
            <p:ph idx="1"/>
          </p:nvPr>
        </p:nvSpPr>
        <p:spPr>
          <a:xfrm>
            <a:off x="630619" y="762000"/>
            <a:ext cx="5487713" cy="5638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Fast networks allow for direct transfers between: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Tier-1 sites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Also providing backup routes since many years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T2 sites in the same region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T2 and T2/T1/T0 in different regions</a:t>
            </a:r>
          </a:p>
          <a:p>
            <a:pPr lvl="1"/>
            <a:endParaRPr lang="en-US" dirty="0">
              <a:solidFill>
                <a:schemeClr val="tx1"/>
              </a:solidFill>
              <a:effectLst/>
            </a:endParaRPr>
          </a:p>
          <a:p>
            <a:r>
              <a:rPr lang="en-US" dirty="0">
                <a:sym typeface="Wingdings" pitchFamily="2" charset="2"/>
              </a:rPr>
              <a:t>A Layer 3 Virtual Private Network connects most sites to each other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LHCONE = LHC Open Network Environment</a:t>
            </a:r>
          </a:p>
          <a:p>
            <a:pPr lvl="1"/>
            <a:endParaRPr lang="en-US" dirty="0">
              <a:solidFill>
                <a:schemeClr val="tx1"/>
              </a:solidFill>
              <a:effectLst/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T1 and T2 sites keep their different responsibilities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B56E3E9-538F-6CAB-9495-587CCCB07EB7}"/>
              </a:ext>
            </a:extLst>
          </p:cNvPr>
          <p:cNvGrpSpPr/>
          <p:nvPr/>
        </p:nvGrpSpPr>
        <p:grpSpPr>
          <a:xfrm>
            <a:off x="6080233" y="838201"/>
            <a:ext cx="5334000" cy="5339569"/>
            <a:chOff x="3810000" y="838200"/>
            <a:chExt cx="5334000" cy="5339569"/>
          </a:xfrm>
        </p:grpSpPr>
        <p:pic>
          <p:nvPicPr>
            <p:cNvPr id="5" name="Picture 4" descr="WLCG-tiers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10000" y="838201"/>
              <a:ext cx="5334000" cy="533956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019800" y="3124200"/>
              <a:ext cx="990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Tier-0</a:t>
              </a:r>
            </a:p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CERN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43600" y="838200"/>
              <a:ext cx="990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2000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Tier-2</a:t>
              </a:r>
            </a:p>
            <a:p>
              <a:r>
                <a:rPr lang="en-US" sz="2000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  sites</a:t>
              </a:r>
            </a:p>
          </p:txBody>
        </p:sp>
        <p:sp>
          <p:nvSpPr>
            <p:cNvPr id="18" name="Arc 17"/>
            <p:cNvSpPr/>
            <p:nvPr/>
          </p:nvSpPr>
          <p:spPr>
            <a:xfrm>
              <a:off x="4648200" y="3657600"/>
              <a:ext cx="1066800" cy="1600200"/>
            </a:xfrm>
            <a:prstGeom prst="arc">
              <a:avLst>
                <a:gd name="adj1" fmla="val 16322725"/>
                <a:gd name="adj2" fmla="val 317405"/>
              </a:avLst>
            </a:prstGeom>
            <a:ln w="25400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Arc 18"/>
            <p:cNvSpPr/>
            <p:nvPr/>
          </p:nvSpPr>
          <p:spPr>
            <a:xfrm>
              <a:off x="5029200" y="2057400"/>
              <a:ext cx="762000" cy="762000"/>
            </a:xfrm>
            <a:prstGeom prst="arc">
              <a:avLst>
                <a:gd name="adj1" fmla="val 325220"/>
                <a:gd name="adj2" fmla="val 5025301"/>
              </a:avLst>
            </a:prstGeom>
            <a:ln w="25400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Arc 19"/>
            <p:cNvSpPr/>
            <p:nvPr/>
          </p:nvSpPr>
          <p:spPr>
            <a:xfrm>
              <a:off x="5143500" y="2731624"/>
              <a:ext cx="3771900" cy="1249825"/>
            </a:xfrm>
            <a:prstGeom prst="arc">
              <a:avLst>
                <a:gd name="adj1" fmla="val 10923691"/>
                <a:gd name="adj2" fmla="val 18380042"/>
              </a:avLst>
            </a:prstGeom>
            <a:ln w="25400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4343400" y="3733800"/>
              <a:ext cx="304800" cy="609600"/>
            </a:xfrm>
            <a:prstGeom prst="line">
              <a:avLst/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cxnSpLocks/>
            </p:cNvCxnSpPr>
            <p:nvPr/>
          </p:nvCxnSpPr>
          <p:spPr>
            <a:xfrm flipV="1">
              <a:off x="6705600" y="3733800"/>
              <a:ext cx="1066800" cy="1084005"/>
            </a:xfrm>
            <a:prstGeom prst="line">
              <a:avLst/>
            </a:prstGeom>
            <a:ln w="25400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-240000" flipV="1">
              <a:off x="4114800" y="2743200"/>
              <a:ext cx="114300" cy="304800"/>
            </a:xfrm>
            <a:prstGeom prst="line">
              <a:avLst/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cxnSpLocks/>
            </p:cNvCxnSpPr>
            <p:nvPr/>
          </p:nvCxnSpPr>
          <p:spPr>
            <a:xfrm>
              <a:off x="5676900" y="1357636"/>
              <a:ext cx="1333500" cy="581025"/>
            </a:xfrm>
            <a:prstGeom prst="line">
              <a:avLst/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943600" y="1905000"/>
              <a:ext cx="106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 Tier-1</a:t>
              </a:r>
            </a:p>
            <a:p>
              <a:r>
                <a:rPr lang="en-US" sz="2000" dirty="0">
                  <a:latin typeface="Tahoma" pitchFamily="34" charset="0"/>
                  <a:cs typeface="Tahoma" pitchFamily="34" charset="0"/>
                </a:rPr>
                <a:t>centers</a:t>
              </a:r>
            </a:p>
          </p:txBody>
        </p:sp>
        <p:cxnSp>
          <p:nvCxnSpPr>
            <p:cNvPr id="71" name="Straight Connector 70"/>
            <p:cNvCxnSpPr/>
            <p:nvPr/>
          </p:nvCxnSpPr>
          <p:spPr>
            <a:xfrm rot="300000" flipH="1">
              <a:off x="8591550" y="4514850"/>
              <a:ext cx="57150" cy="133350"/>
            </a:xfrm>
            <a:prstGeom prst="line">
              <a:avLst/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80000" flipH="1">
              <a:off x="8382000" y="4819725"/>
              <a:ext cx="76200" cy="108000"/>
            </a:xfrm>
            <a:prstGeom prst="line">
              <a:avLst/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Arc 95"/>
            <p:cNvSpPr/>
            <p:nvPr/>
          </p:nvSpPr>
          <p:spPr>
            <a:xfrm>
              <a:off x="6096000" y="3886200"/>
              <a:ext cx="914400" cy="2057400"/>
            </a:xfrm>
            <a:prstGeom prst="arc">
              <a:avLst>
                <a:gd name="adj1" fmla="val 5919204"/>
                <a:gd name="adj2" fmla="val 14985025"/>
              </a:avLst>
            </a:prstGeom>
            <a:ln w="22225">
              <a:solidFill>
                <a:srgbClr val="CC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707705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Locations of the WLCG sites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17BF0F-A3E9-57C5-BE1E-6933AA6D2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905" y="838200"/>
            <a:ext cx="10498189" cy="549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84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DC6DAA-8785-0767-C650-2FF182F04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897" y="0"/>
            <a:ext cx="7604207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43600" y="4724400"/>
            <a:ext cx="39243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WLCG in action</a:t>
            </a:r>
          </a:p>
        </p:txBody>
      </p:sp>
    </p:spTree>
    <p:extLst>
      <p:ext uri="{BB962C8B-B14F-4D97-AF65-F5344CB8AC3E}">
        <p14:creationId xmlns:p14="http://schemas.microsoft.com/office/powerpoint/2010/main" val="41073277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20" y="1066800"/>
            <a:ext cx="11130455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Grids facilitate </a:t>
            </a:r>
            <a:r>
              <a:rPr lang="en-US" sz="24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collaboration</a:t>
            </a:r>
            <a:r>
              <a:rPr lang="en-US" sz="2400" dirty="0"/>
              <a:t> between members of supported distributed communities</a:t>
            </a:r>
          </a:p>
          <a:p>
            <a:endParaRPr lang="en-US" sz="2400" dirty="0"/>
          </a:p>
          <a:p>
            <a:r>
              <a:rPr lang="en-US" sz="2400" dirty="0"/>
              <a:t>Grids allow distributed resources to be </a:t>
            </a:r>
            <a:r>
              <a:rPr lang="en-US" sz="24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shared</a:t>
            </a:r>
            <a:r>
              <a:rPr lang="en-US" sz="2400" dirty="0"/>
              <a:t> uniformly and securely for common goals</a:t>
            </a:r>
          </a:p>
          <a:p>
            <a:endParaRPr lang="en-US" sz="2400" dirty="0"/>
          </a:p>
          <a:p>
            <a:r>
              <a:rPr lang="en-US" sz="2400" dirty="0"/>
              <a:t>Grids may have </a:t>
            </a:r>
            <a:r>
              <a:rPr lang="en-US" sz="24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complex</a:t>
            </a:r>
            <a:r>
              <a:rPr lang="en-US" sz="2400" dirty="0"/>
              <a:t> infrastructures</a:t>
            </a:r>
          </a:p>
          <a:p>
            <a:endParaRPr lang="en-US" sz="2400" dirty="0"/>
          </a:p>
          <a:p>
            <a:r>
              <a:rPr lang="en-US" sz="2400" dirty="0"/>
              <a:t>Grids are useful for many </a:t>
            </a:r>
            <a:r>
              <a:rPr lang="en-US" sz="24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scientific</a:t>
            </a:r>
            <a:r>
              <a:rPr lang="en-US" sz="2400" dirty="0"/>
              <a:t> disciplines and projects</a:t>
            </a:r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3000" dirty="0"/>
              <a:t>The </a:t>
            </a:r>
            <a:r>
              <a:rPr lang="en-US" sz="30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Worldwide LHC Computing Grid</a:t>
            </a:r>
            <a:r>
              <a:rPr lang="en-US" sz="3000" dirty="0">
                <a:solidFill>
                  <a:srgbClr val="66FFFF"/>
                </a:solidFill>
              </a:rPr>
              <a:t> </a:t>
            </a:r>
            <a:r>
              <a:rPr lang="en-US" sz="3000" dirty="0"/>
              <a:t>is vital</a:t>
            </a:r>
          </a:p>
          <a:p>
            <a:pPr marL="0" indent="0" algn="ctr">
              <a:buNone/>
            </a:pPr>
            <a:r>
              <a:rPr lang="en-US" sz="3000" dirty="0"/>
              <a:t>for the success of the LHC experiments</a:t>
            </a:r>
            <a:r>
              <a:rPr lang="en-US" sz="2000" dirty="0"/>
              <a:t> </a:t>
            </a:r>
            <a:r>
              <a:rPr lang="en-US" sz="3000" dirty="0"/>
              <a:t>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hlinkClick r:id="rId3"/>
            <a:extLst>
              <a:ext uri="{FF2B5EF4-FFF2-40B4-BE49-F238E27FC236}">
                <a16:creationId xmlns:a16="http://schemas.microsoft.com/office/drawing/2014/main" id="{F5D691D7-3783-7F49-0256-A8D7FA26A02A}"/>
              </a:ext>
            </a:extLst>
          </p:cNvPr>
          <p:cNvSpPr/>
          <p:nvPr/>
        </p:nvSpPr>
        <p:spPr>
          <a:xfrm>
            <a:off x="3081834" y="4035136"/>
            <a:ext cx="2257421" cy="130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9" name="Picture 8">
            <a:hlinkClick r:id="rId4"/>
            <a:extLst>
              <a:ext uri="{FF2B5EF4-FFF2-40B4-BE49-F238E27FC236}">
                <a16:creationId xmlns:a16="http://schemas.microsoft.com/office/drawing/2014/main" id="{83E4A78A-044B-200E-720F-8095015F43E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560" y="1371601"/>
            <a:ext cx="1451967" cy="128587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6B23DD4-96C2-DF7F-2EDB-F38F7D7EF38D}"/>
              </a:ext>
            </a:extLst>
          </p:cNvPr>
          <p:cNvSpPr/>
          <p:nvPr/>
        </p:nvSpPr>
        <p:spPr>
          <a:xfrm>
            <a:off x="6775911" y="4035136"/>
            <a:ext cx="2286000" cy="1302328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More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906000" y="6477001"/>
            <a:ext cx="685800" cy="244475"/>
          </a:xfrm>
        </p:spPr>
        <p:txBody>
          <a:bodyPr/>
          <a:lstStyle/>
          <a:p>
            <a:fld id="{5222C99D-7E06-4BFE-B3D7-CB8F70B3D78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611419" y="2957628"/>
            <a:ext cx="3198248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GB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4"/>
              </a:rPr>
              <a:t>wlcg-public.web.cern.ch</a:t>
            </a:r>
            <a:endParaRPr lang="en-GB" sz="2000" b="1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7086601" y="2957628"/>
            <a:ext cx="1664623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6"/>
              </a:rPr>
              <a:t>www.egi.eu</a:t>
            </a:r>
            <a:endParaRPr lang="en-GB" sz="2400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6" name="Image 15" descr="EGI-logo-large01.jp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81800" y="1371601"/>
            <a:ext cx="2286000" cy="1285875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356927" y="5617381"/>
            <a:ext cx="1579600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3"/>
              </a:rPr>
              <a:t>osg-htc.org</a:t>
            </a:r>
            <a:endParaRPr lang="en-GB" sz="2000" b="1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6953069" y="5617382"/>
            <a:ext cx="2000612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8"/>
              </a:rPr>
              <a:t>www.ndgf.org</a:t>
            </a:r>
            <a:r>
              <a:rPr lang="en-US" sz="240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8"/>
              </a:rPr>
              <a:t> </a:t>
            </a:r>
            <a:endParaRPr lang="en-GB" sz="2400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26323D2-3FB7-038D-5149-0856F88A251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90041" y="4129256"/>
            <a:ext cx="2246158" cy="1115404"/>
          </a:xfrm>
          <a:prstGeom prst="rect">
            <a:avLst/>
          </a:prstGeom>
        </p:spPr>
      </p:pic>
      <p:pic>
        <p:nvPicPr>
          <p:cNvPr id="19" name="Picture 18">
            <a:hlinkClick r:id="rId8"/>
            <a:extLst>
              <a:ext uri="{FF2B5EF4-FFF2-40B4-BE49-F238E27FC236}">
                <a16:creationId xmlns:a16="http://schemas.microsoft.com/office/drawing/2014/main" id="{1A705B1F-1BA0-0040-5446-08CD5BCD19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86601" y="4502150"/>
            <a:ext cx="16510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2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LHC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21" y="762000"/>
            <a:ext cx="4703379" cy="5596759"/>
          </a:xfrm>
          <a:ln w="9525">
            <a:noFill/>
          </a:ln>
        </p:spPr>
        <p:txBody>
          <a:bodyPr>
            <a:normAutofit/>
          </a:bodyPr>
          <a:lstStyle/>
          <a:p>
            <a:r>
              <a:rPr lang="en-US" dirty="0"/>
              <a:t>300+ 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PetaByte </a:t>
            </a:r>
            <a:r>
              <a:rPr lang="en-US" dirty="0"/>
              <a:t>/ year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effectLst/>
              </a:rPr>
              <a:t>Current total 2.5+ ExaByte</a:t>
            </a:r>
          </a:p>
          <a:p>
            <a:pPr lvl="3"/>
            <a:endParaRPr lang="en-US" sz="800" dirty="0"/>
          </a:p>
          <a:p>
            <a:r>
              <a:rPr lang="en-US" dirty="0"/>
              <a:t>Data analysis requires at least ~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1M</a:t>
            </a:r>
            <a:r>
              <a:rPr lang="en-US" dirty="0"/>
              <a:t> typical PC processor cores</a:t>
            </a:r>
          </a:p>
          <a:p>
            <a:endParaRPr lang="en-US" dirty="0"/>
          </a:p>
          <a:p>
            <a:r>
              <a:rPr lang="en-US" dirty="0"/>
              <a:t>Scientists in tens of countries worldwide</a:t>
            </a:r>
          </a:p>
          <a:p>
            <a:endParaRPr lang="en-US" dirty="0"/>
          </a:p>
          <a:p>
            <a:r>
              <a:rPr lang="en-US" dirty="0"/>
              <a:t>CERN can provide up to </a:t>
            </a:r>
            <a:r>
              <a:rPr lang="en-US" dirty="0">
                <a:solidFill>
                  <a:schemeClr val="tx1"/>
                </a:solidFill>
                <a:effectLst/>
              </a:rPr>
              <a:t>20-30%</a:t>
            </a:r>
            <a:r>
              <a:rPr lang="en-US" dirty="0"/>
              <a:t> of the storage and CPU</a:t>
            </a:r>
          </a:p>
          <a:p>
            <a:endParaRPr lang="en-US" dirty="0"/>
          </a:p>
          <a:p>
            <a:r>
              <a:rPr lang="en-US" dirty="0"/>
              <a:t>We need a  </a:t>
            </a:r>
            <a:r>
              <a:rPr lang="en-US" sz="3200" u="sng" dirty="0">
                <a:solidFill>
                  <a:schemeClr val="tx1"/>
                </a:solidFill>
                <a:effectLst/>
              </a:rPr>
              <a:t>GRID</a:t>
            </a:r>
            <a:r>
              <a:rPr lang="en-US" dirty="0">
                <a:solidFill>
                  <a:schemeClr val="tx1"/>
                </a:solidFill>
                <a:effectLst/>
              </a:rPr>
              <a:t> </a:t>
            </a:r>
            <a:r>
              <a:rPr lang="en-US" sz="3200" dirty="0">
                <a:solidFill>
                  <a:schemeClr val="tx1"/>
                </a:solidFill>
                <a:effectLst/>
              </a:rPr>
              <a:t>!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 descr="LCG-CD-stack-bl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765694"/>
            <a:ext cx="5334000" cy="532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785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a grid?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2" y="838200"/>
            <a:ext cx="3581400" cy="4267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Relation to WWW?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Uniform easy access to shared information</a:t>
            </a:r>
          </a:p>
          <a:p>
            <a:r>
              <a:rPr lang="en-US" dirty="0">
                <a:solidFill>
                  <a:srgbClr val="FFC000"/>
                </a:solidFill>
              </a:rPr>
              <a:t>Relation to distributed computing?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Local clusters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WAN clusters</a:t>
            </a:r>
          </a:p>
          <a:p>
            <a:r>
              <a:rPr lang="en-US" dirty="0">
                <a:solidFill>
                  <a:srgbClr val="FFC000"/>
                </a:solidFill>
              </a:rPr>
              <a:t>Relation to distributed file systems?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NFS, AFS, DFS, …</a:t>
            </a:r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grid-pi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6476" y="838200"/>
            <a:ext cx="4648200" cy="440170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914402" y="5392302"/>
            <a:ext cx="83820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</a:rPr>
              <a:t>A grid gives </a:t>
            </a:r>
            <a:r>
              <a:rPr lang="en-US" sz="2200" u="sng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Fill>
                  <a:solidFill>
                    <a:srgbClr val="FFC000"/>
                  </a:solidFill>
                </a:uFill>
                <a:latin typeface="Tahoma" pitchFamily="34" charset="0"/>
              </a:rPr>
              <a:t>selected</a:t>
            </a:r>
            <a:r>
              <a:rPr lang="en-US" sz="22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</a:rPr>
              <a:t> user communities </a:t>
            </a:r>
            <a:r>
              <a:rPr lang="en-US" sz="2200" u="sng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Fill>
                  <a:solidFill>
                    <a:srgbClr val="FFC000"/>
                  </a:solidFill>
                </a:uFill>
                <a:latin typeface="Tahoma" pitchFamily="34" charset="0"/>
              </a:rPr>
              <a:t>uniform</a:t>
            </a:r>
            <a:r>
              <a:rPr lang="en-US" sz="22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</a:rPr>
              <a:t> access to </a:t>
            </a:r>
            <a:r>
              <a:rPr lang="en-US" sz="2200" u="sng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Fill>
                  <a:solidFill>
                    <a:srgbClr val="FFC000"/>
                  </a:solidFill>
                </a:uFill>
                <a:latin typeface="Tahoma" pitchFamily="34" charset="0"/>
              </a:rPr>
              <a:t>distributed</a:t>
            </a:r>
            <a:r>
              <a:rPr lang="en-US" sz="22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</a:rPr>
              <a:t> resources with </a:t>
            </a:r>
            <a:r>
              <a:rPr lang="en-US" sz="2200" u="sng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Fill>
                  <a:solidFill>
                    <a:srgbClr val="FFC000"/>
                  </a:solidFill>
                </a:uFill>
                <a:latin typeface="Tahoma" pitchFamily="34" charset="0"/>
              </a:rPr>
              <a:t>independent</a:t>
            </a:r>
            <a:r>
              <a:rPr lang="en-US" sz="22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</a:rPr>
              <a:t> administrations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200" dirty="0">
                <a:latin typeface="Tahoma" pitchFamily="34" charset="0"/>
              </a:rPr>
              <a:t>Computing, data storage, devices, 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Why is it called grid?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106" y="838200"/>
            <a:ext cx="5161893" cy="5334000"/>
          </a:xfrm>
        </p:spPr>
        <p:txBody>
          <a:bodyPr>
            <a:normAutofit/>
          </a:bodyPr>
          <a:lstStyle/>
          <a:p>
            <a:r>
              <a:rPr lang="en-US" dirty="0"/>
              <a:t>Analogy to power grid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You do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not need to know</a:t>
            </a:r>
            <a:r>
              <a:rPr lang="en-US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 </a:t>
            </a:r>
            <a:r>
              <a:rPr lang="en-US" dirty="0">
                <a:solidFill>
                  <a:schemeClr val="tx1"/>
                </a:solidFill>
                <a:effectLst/>
              </a:rPr>
              <a:t>where your electricity comes from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 your devices</a:t>
            </a:r>
          </a:p>
          <a:p>
            <a:pPr lvl="1"/>
            <a:endParaRPr lang="en-US" dirty="0"/>
          </a:p>
          <a:p>
            <a:r>
              <a:rPr lang="en-US" dirty="0"/>
              <a:t>You should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not need to know</a:t>
            </a:r>
            <a:r>
              <a:rPr lang="en-US" dirty="0">
                <a:uFill>
                  <a:solidFill>
                    <a:srgbClr val="FFC000"/>
                  </a:solidFill>
                </a:uFill>
              </a:rPr>
              <a:t> </a:t>
            </a:r>
            <a:r>
              <a:rPr lang="en-US" dirty="0"/>
              <a:t>where your computing is done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into the grid for your computing needs</a:t>
            </a:r>
          </a:p>
          <a:p>
            <a:pPr lvl="1"/>
            <a:endParaRPr lang="en-US" dirty="0"/>
          </a:p>
          <a:p>
            <a:r>
              <a:rPr lang="en-US" dirty="0"/>
              <a:t>You should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not need to know</a:t>
            </a:r>
            <a:r>
              <a:rPr lang="en-US" dirty="0">
                <a:uFill>
                  <a:solidFill>
                    <a:srgbClr val="FFC000"/>
                  </a:solidFill>
                </a:uFill>
              </a:rPr>
              <a:t> </a:t>
            </a:r>
            <a:r>
              <a:rPr lang="en-US" dirty="0"/>
              <a:t>where your data is stored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into the grid for your storage needs</a:t>
            </a:r>
          </a:p>
        </p:txBody>
      </p:sp>
      <p:pic>
        <p:nvPicPr>
          <p:cNvPr id="4" name="Picture 3" descr="grid-pi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2972" y="838200"/>
            <a:ext cx="4648200" cy="440170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cloud computing?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Transparent use of generic computing resources off-site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Dynamically provisioned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Metered</a:t>
            </a:r>
          </a:p>
          <a:p>
            <a:endParaRPr lang="en-US" dirty="0"/>
          </a:p>
          <a:p>
            <a:r>
              <a:rPr lang="en-US" dirty="0"/>
              <a:t>Neutral to applications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Rent-a-center</a:t>
            </a:r>
          </a:p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3048000" y="3505200"/>
            <a:ext cx="4038600" cy="2057400"/>
          </a:xfrm>
          <a:prstGeom prst="cloud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Internet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981200" y="5257800"/>
            <a:ext cx="990600" cy="9144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8" name="Curved Connector 7"/>
          <p:cNvCxnSpPr>
            <a:stCxn id="6" idx="0"/>
          </p:cNvCxnSpPr>
          <p:nvPr/>
        </p:nvCxnSpPr>
        <p:spPr>
          <a:xfrm rot="5400000" flipH="1" flipV="1">
            <a:off x="2914650" y="4057650"/>
            <a:ext cx="762000" cy="1638300"/>
          </a:xfrm>
          <a:prstGeom prst="curved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5943600" y="1676400"/>
            <a:ext cx="4267200" cy="152400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Curved Connector 7"/>
          <p:cNvCxnSpPr>
            <a:stCxn id="4" idx="0"/>
            <a:endCxn id="13" idx="2"/>
          </p:cNvCxnSpPr>
          <p:nvPr/>
        </p:nvCxnSpPr>
        <p:spPr>
          <a:xfrm flipV="1">
            <a:off x="7083236" y="3200400"/>
            <a:ext cx="993965" cy="1333500"/>
          </a:xfrm>
          <a:prstGeom prst="curvedConnector2">
            <a:avLst/>
          </a:prstGeom>
          <a:ln w="38100">
            <a:solidFill>
              <a:srgbClr val="66FFFF"/>
            </a:solidFill>
            <a:tailEnd type="arrow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5486400"/>
            <a:ext cx="97512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server"/>
          <p:cNvSpPr>
            <a:spLocks noEditPoints="1" noChangeArrowheads="1"/>
          </p:cNvSpPr>
          <p:nvPr/>
        </p:nvSpPr>
        <p:spPr bwMode="auto">
          <a:xfrm>
            <a:off x="7848600" y="24384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8" name="tower"/>
          <p:cNvSpPr>
            <a:spLocks noEditPoints="1" noChangeArrowheads="1"/>
          </p:cNvSpPr>
          <p:nvPr/>
        </p:nvSpPr>
        <p:spPr bwMode="auto">
          <a:xfrm>
            <a:off x="6096001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tower"/>
          <p:cNvSpPr>
            <a:spLocks noEditPoints="1" noChangeArrowheads="1"/>
          </p:cNvSpPr>
          <p:nvPr/>
        </p:nvSpPr>
        <p:spPr bwMode="auto">
          <a:xfrm>
            <a:off x="6400801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tower"/>
          <p:cNvSpPr>
            <a:spLocks noEditPoints="1" noChangeArrowheads="1"/>
          </p:cNvSpPr>
          <p:nvPr/>
        </p:nvSpPr>
        <p:spPr bwMode="auto">
          <a:xfrm>
            <a:off x="6705601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tower"/>
          <p:cNvSpPr>
            <a:spLocks noEditPoints="1" noChangeArrowheads="1"/>
          </p:cNvSpPr>
          <p:nvPr/>
        </p:nvSpPr>
        <p:spPr bwMode="auto">
          <a:xfrm>
            <a:off x="7010401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tower"/>
          <p:cNvSpPr>
            <a:spLocks noEditPoints="1" noChangeArrowheads="1"/>
          </p:cNvSpPr>
          <p:nvPr/>
        </p:nvSpPr>
        <p:spPr bwMode="auto">
          <a:xfrm>
            <a:off x="7315201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tower"/>
          <p:cNvSpPr>
            <a:spLocks noEditPoints="1" noChangeArrowheads="1"/>
          </p:cNvSpPr>
          <p:nvPr/>
        </p:nvSpPr>
        <p:spPr bwMode="auto">
          <a:xfrm>
            <a:off x="6172201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tower"/>
          <p:cNvSpPr>
            <a:spLocks noEditPoints="1" noChangeArrowheads="1"/>
          </p:cNvSpPr>
          <p:nvPr/>
        </p:nvSpPr>
        <p:spPr bwMode="auto">
          <a:xfrm>
            <a:off x="6477001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tower"/>
          <p:cNvSpPr>
            <a:spLocks noEditPoints="1" noChangeArrowheads="1"/>
          </p:cNvSpPr>
          <p:nvPr/>
        </p:nvSpPr>
        <p:spPr bwMode="auto">
          <a:xfrm>
            <a:off x="6781801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tower"/>
          <p:cNvSpPr>
            <a:spLocks noEditPoints="1" noChangeArrowheads="1"/>
          </p:cNvSpPr>
          <p:nvPr/>
        </p:nvSpPr>
        <p:spPr bwMode="auto">
          <a:xfrm>
            <a:off x="7086601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ower"/>
          <p:cNvSpPr>
            <a:spLocks noEditPoints="1" noChangeArrowheads="1"/>
          </p:cNvSpPr>
          <p:nvPr/>
        </p:nvSpPr>
        <p:spPr bwMode="auto">
          <a:xfrm>
            <a:off x="7391401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Can 64"/>
          <p:cNvSpPr/>
          <p:nvPr/>
        </p:nvSpPr>
        <p:spPr>
          <a:xfrm>
            <a:off x="96012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Can 65"/>
          <p:cNvSpPr/>
          <p:nvPr/>
        </p:nvSpPr>
        <p:spPr>
          <a:xfrm>
            <a:off x="90678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Can 66"/>
          <p:cNvSpPr/>
          <p:nvPr/>
        </p:nvSpPr>
        <p:spPr>
          <a:xfrm>
            <a:off x="85344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Can 54"/>
          <p:cNvSpPr/>
          <p:nvPr/>
        </p:nvSpPr>
        <p:spPr>
          <a:xfrm>
            <a:off x="80010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8458200" y="24384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Computer or data center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67800" y="3809999"/>
            <a:ext cx="2438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Amazon EC2, S3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Microsoft Azure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Google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IBM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Alibaba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Oracle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…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Ellipse 104"/>
          <p:cNvSpPr/>
          <p:nvPr/>
        </p:nvSpPr>
        <p:spPr>
          <a:xfrm>
            <a:off x="2209800" y="1295400"/>
            <a:ext cx="7010400" cy="480060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ounded Rectangle 57"/>
          <p:cNvSpPr/>
          <p:nvPr/>
        </p:nvSpPr>
        <p:spPr>
          <a:xfrm>
            <a:off x="8915400" y="2514600"/>
            <a:ext cx="1447800" cy="17526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grid computing?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191000" y="2514601"/>
            <a:ext cx="4114800" cy="2163763"/>
          </a:xfrm>
          <a:prstGeom prst="cloud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n-US" sz="2800" dirty="0">
                <a:solidFill>
                  <a:srgbClr val="FF0000"/>
                </a:solidFill>
                <a:effectLst/>
                <a:latin typeface="Tahoma" pitchFamily="34" charset="0"/>
                <a:cs typeface="Tahoma" pitchFamily="34" charset="0"/>
              </a:rPr>
              <a:t>Internet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019800" y="1066800"/>
            <a:ext cx="4343400" cy="11430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828800" y="990600"/>
            <a:ext cx="1524000" cy="25908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752600" y="5334000"/>
            <a:ext cx="3429000" cy="10668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705600" y="4876800"/>
            <a:ext cx="3733800" cy="15240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905001" y="5410200"/>
            <a:ext cx="1514475" cy="838200"/>
            <a:chOff x="6629400" y="2819400"/>
            <a:chExt cx="1514475" cy="838200"/>
          </a:xfrm>
        </p:grpSpPr>
        <p:sp>
          <p:nvSpPr>
            <p:cNvPr id="10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172201" y="1219200"/>
            <a:ext cx="1514475" cy="838200"/>
            <a:chOff x="6629400" y="2819400"/>
            <a:chExt cx="1514475" cy="838200"/>
          </a:xfrm>
        </p:grpSpPr>
        <p:sp>
          <p:nvSpPr>
            <p:cNvPr id="17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3" name="tower"/>
          <p:cNvSpPr>
            <a:spLocks noEditPoints="1" noChangeArrowheads="1"/>
          </p:cNvSpPr>
          <p:nvPr/>
        </p:nvSpPr>
        <p:spPr bwMode="auto">
          <a:xfrm>
            <a:off x="2895601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tower"/>
          <p:cNvSpPr>
            <a:spLocks noEditPoints="1" noChangeArrowheads="1"/>
          </p:cNvSpPr>
          <p:nvPr/>
        </p:nvSpPr>
        <p:spPr bwMode="auto">
          <a:xfrm>
            <a:off x="3429001" y="5410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tower"/>
          <p:cNvSpPr>
            <a:spLocks noEditPoints="1" noChangeArrowheads="1"/>
          </p:cNvSpPr>
          <p:nvPr/>
        </p:nvSpPr>
        <p:spPr bwMode="auto">
          <a:xfrm>
            <a:off x="8001001" y="1219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tower"/>
          <p:cNvSpPr>
            <a:spLocks noEditPoints="1" noChangeArrowheads="1"/>
          </p:cNvSpPr>
          <p:nvPr/>
        </p:nvSpPr>
        <p:spPr bwMode="auto">
          <a:xfrm>
            <a:off x="7696201" y="1219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6934201" y="4953000"/>
            <a:ext cx="1514475" cy="838200"/>
            <a:chOff x="6629400" y="2819400"/>
            <a:chExt cx="1514475" cy="838200"/>
          </a:xfrm>
        </p:grpSpPr>
        <p:sp>
          <p:nvSpPr>
            <p:cNvPr id="35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086601" y="5410200"/>
            <a:ext cx="1514475" cy="838200"/>
            <a:chOff x="6629400" y="2819400"/>
            <a:chExt cx="1514475" cy="838200"/>
          </a:xfrm>
        </p:grpSpPr>
        <p:sp>
          <p:nvSpPr>
            <p:cNvPr id="41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6" name="Can 45"/>
          <p:cNvSpPr/>
          <p:nvPr/>
        </p:nvSpPr>
        <p:spPr>
          <a:xfrm>
            <a:off x="9753600" y="27432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Can 46"/>
          <p:cNvSpPr/>
          <p:nvPr/>
        </p:nvSpPr>
        <p:spPr>
          <a:xfrm>
            <a:off x="9829800" y="56388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Can 48"/>
          <p:cNvSpPr/>
          <p:nvPr/>
        </p:nvSpPr>
        <p:spPr>
          <a:xfrm>
            <a:off x="9829800" y="495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Can 49"/>
          <p:cNvSpPr/>
          <p:nvPr/>
        </p:nvSpPr>
        <p:spPr>
          <a:xfrm>
            <a:off x="9296400" y="495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Can 50"/>
          <p:cNvSpPr/>
          <p:nvPr/>
        </p:nvSpPr>
        <p:spPr>
          <a:xfrm>
            <a:off x="20574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Can 51"/>
          <p:cNvSpPr/>
          <p:nvPr/>
        </p:nvSpPr>
        <p:spPr>
          <a:xfrm>
            <a:off x="98298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Can 52"/>
          <p:cNvSpPr/>
          <p:nvPr/>
        </p:nvSpPr>
        <p:spPr>
          <a:xfrm>
            <a:off x="92964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server"/>
          <p:cNvSpPr>
            <a:spLocks noEditPoints="1" noChangeArrowheads="1"/>
          </p:cNvSpPr>
          <p:nvPr/>
        </p:nvSpPr>
        <p:spPr bwMode="auto">
          <a:xfrm>
            <a:off x="8686800" y="49530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server"/>
          <p:cNvSpPr>
            <a:spLocks noEditPoints="1" noChangeArrowheads="1"/>
          </p:cNvSpPr>
          <p:nvPr/>
        </p:nvSpPr>
        <p:spPr bwMode="auto">
          <a:xfrm>
            <a:off x="8610600" y="12192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server"/>
          <p:cNvSpPr>
            <a:spLocks noEditPoints="1" noChangeArrowheads="1"/>
          </p:cNvSpPr>
          <p:nvPr/>
        </p:nvSpPr>
        <p:spPr bwMode="auto">
          <a:xfrm>
            <a:off x="2057400" y="28956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server"/>
          <p:cNvSpPr>
            <a:spLocks noEditPoints="1" noChangeArrowheads="1"/>
          </p:cNvSpPr>
          <p:nvPr/>
        </p:nvSpPr>
        <p:spPr bwMode="auto">
          <a:xfrm>
            <a:off x="4572000" y="54864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server"/>
          <p:cNvSpPr>
            <a:spLocks noEditPoints="1" noChangeArrowheads="1"/>
          </p:cNvSpPr>
          <p:nvPr/>
        </p:nvSpPr>
        <p:spPr bwMode="auto">
          <a:xfrm>
            <a:off x="9067800" y="2667001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Can 59"/>
          <p:cNvSpPr/>
          <p:nvPr/>
        </p:nvSpPr>
        <p:spPr>
          <a:xfrm>
            <a:off x="9753600" y="35052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ounded Rectangle 61"/>
          <p:cNvSpPr/>
          <p:nvPr/>
        </p:nvSpPr>
        <p:spPr>
          <a:xfrm>
            <a:off x="2057400" y="45720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64" name="tower"/>
          <p:cNvSpPr>
            <a:spLocks noEditPoints="1" noChangeArrowheads="1"/>
          </p:cNvSpPr>
          <p:nvPr/>
        </p:nvSpPr>
        <p:spPr bwMode="auto">
          <a:xfrm>
            <a:off x="1981201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tower"/>
          <p:cNvSpPr>
            <a:spLocks noEditPoints="1" noChangeArrowheads="1"/>
          </p:cNvSpPr>
          <p:nvPr/>
        </p:nvSpPr>
        <p:spPr bwMode="auto">
          <a:xfrm>
            <a:off x="2286001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tower"/>
          <p:cNvSpPr>
            <a:spLocks noEditPoints="1" noChangeArrowheads="1"/>
          </p:cNvSpPr>
          <p:nvPr/>
        </p:nvSpPr>
        <p:spPr bwMode="auto">
          <a:xfrm>
            <a:off x="2590801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Rounded Rectangle 69"/>
          <p:cNvSpPr/>
          <p:nvPr/>
        </p:nvSpPr>
        <p:spPr>
          <a:xfrm>
            <a:off x="3124200" y="36576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3581400" y="46482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4114800" y="10668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5791200" y="59436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7924800" y="41910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94" name="Straight Arrow Connector 93"/>
          <p:cNvCxnSpPr>
            <a:endCxn id="58" idx="1"/>
          </p:cNvCxnSpPr>
          <p:nvPr/>
        </p:nvCxnSpPr>
        <p:spPr>
          <a:xfrm flipV="1">
            <a:off x="8305800" y="3390900"/>
            <a:ext cx="609600" cy="381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16200000" flipV="1">
            <a:off x="6248400" y="4267200"/>
            <a:ext cx="914400" cy="3048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10800000">
            <a:off x="7315200" y="3886200"/>
            <a:ext cx="609600" cy="281782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rot="5400000" flipH="1" flipV="1">
            <a:off x="5155009" y="4979591"/>
            <a:ext cx="1881982" cy="1588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5400000">
            <a:off x="4876800" y="4724400"/>
            <a:ext cx="762000" cy="4572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16200000" flipH="1">
            <a:off x="7138633" y="4596172"/>
            <a:ext cx="429339" cy="76199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endCxn id="5" idx="2"/>
          </p:cNvCxnSpPr>
          <p:nvPr/>
        </p:nvCxnSpPr>
        <p:spPr>
          <a:xfrm rot="5400000" flipH="1" flipV="1">
            <a:off x="7791450" y="2419350"/>
            <a:ext cx="609600" cy="1905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16200000" flipH="1">
            <a:off x="4362450" y="1924050"/>
            <a:ext cx="1562100" cy="8382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endCxn id="6" idx="3"/>
          </p:cNvCxnSpPr>
          <p:nvPr/>
        </p:nvCxnSpPr>
        <p:spPr>
          <a:xfrm rot="10800000">
            <a:off x="3352800" y="2286000"/>
            <a:ext cx="1219200" cy="7239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3352800" y="1447800"/>
            <a:ext cx="1600200" cy="16764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3810000" y="3505200"/>
            <a:ext cx="914400" cy="1905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V="1">
            <a:off x="2743200" y="3962400"/>
            <a:ext cx="1905000" cy="6477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flipV="1">
            <a:off x="4267200" y="3810000"/>
            <a:ext cx="1143000" cy="8763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5" name="Rounded Rectangle 72"/>
          <p:cNvSpPr/>
          <p:nvPr/>
        </p:nvSpPr>
        <p:spPr>
          <a:xfrm>
            <a:off x="3810000" y="56388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6" name="Rounded Rectangle 72"/>
          <p:cNvSpPr/>
          <p:nvPr/>
        </p:nvSpPr>
        <p:spPr>
          <a:xfrm>
            <a:off x="8991600" y="35814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7" name="Rounded Rectangle 72"/>
          <p:cNvSpPr/>
          <p:nvPr/>
        </p:nvSpPr>
        <p:spPr>
          <a:xfrm>
            <a:off x="8839200" y="5867400"/>
            <a:ext cx="7620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8" name="Rounded Rectangle 72"/>
          <p:cNvSpPr/>
          <p:nvPr/>
        </p:nvSpPr>
        <p:spPr>
          <a:xfrm>
            <a:off x="9372600" y="1828800"/>
            <a:ext cx="685800" cy="3048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9" name="Rounded Rectangle 72"/>
          <p:cNvSpPr/>
          <p:nvPr/>
        </p:nvSpPr>
        <p:spPr>
          <a:xfrm>
            <a:off x="2590800" y="12192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91" name="Connecteur droit avec flèche 90"/>
          <p:cNvCxnSpPr/>
          <p:nvPr/>
        </p:nvCxnSpPr>
        <p:spPr>
          <a:xfrm rot="5400000" flipH="1" flipV="1">
            <a:off x="4305300" y="4229100"/>
            <a:ext cx="1143000" cy="10668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 rot="5400000">
            <a:off x="6096000" y="2590800"/>
            <a:ext cx="838200" cy="762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avec flèche 102"/>
          <p:cNvCxnSpPr/>
          <p:nvPr/>
        </p:nvCxnSpPr>
        <p:spPr>
          <a:xfrm rot="10800000">
            <a:off x="7924800" y="3657600"/>
            <a:ext cx="990600" cy="1524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3108444" y="1077310"/>
            <a:ext cx="1905000" cy="45720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77310"/>
            <a:ext cx="10251090" cy="5334000"/>
          </a:xfrm>
        </p:spPr>
        <p:txBody>
          <a:bodyPr/>
          <a:lstStyle/>
          <a:p>
            <a:r>
              <a:rPr lang="en-US" dirty="0"/>
              <a:t>A grid facilitates  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collaboration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  between members of a supported distributed community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They can form a Virtual Organization within that grid</a:t>
            </a:r>
          </a:p>
          <a:p>
            <a:endParaRPr lang="en-US" dirty="0"/>
          </a:p>
          <a:p>
            <a:r>
              <a:rPr lang="en-US" dirty="0"/>
              <a:t>A grid allows distributed resources to be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shared</a:t>
            </a:r>
            <a:r>
              <a:rPr lang="en-US" dirty="0"/>
              <a:t> uniformly and securely for common goals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Computing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Data storage</a:t>
            </a:r>
          </a:p>
          <a:p>
            <a:pPr lvl="1"/>
            <a:endParaRPr lang="en-US" dirty="0"/>
          </a:p>
          <a:p>
            <a:r>
              <a:rPr lang="en-US" dirty="0"/>
              <a:t>A grid can support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multiple</a:t>
            </a:r>
            <a:r>
              <a:rPr lang="en-US" dirty="0"/>
              <a:t> Virtual Organizations in parallel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Sites, computer and data centers make selections according to the projects in which they participate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The quality of service may differ per VO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grid computing about?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How does a grid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875" y="768570"/>
            <a:ext cx="5147931" cy="5867400"/>
          </a:xfrm>
        </p:spPr>
        <p:txBody>
          <a:bodyPr>
            <a:normAutofit lnSpcReduction="10000"/>
          </a:bodyPr>
          <a:lstStyle/>
          <a:p>
            <a:r>
              <a:rPr lang="en-US" u="sng" dirty="0">
                <a:uFill>
                  <a:solidFill>
                    <a:srgbClr val="FFC000"/>
                  </a:solidFill>
                </a:uFill>
              </a:rPr>
              <a:t>Middleware</a:t>
            </a:r>
            <a:r>
              <a:rPr lang="en-US" dirty="0"/>
              <a:t> makes multiple computer and data centers look like a single system to the user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Security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Information system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Data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Job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Monitoring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Accounting</a:t>
            </a:r>
          </a:p>
          <a:p>
            <a:pPr lvl="1"/>
            <a:endParaRPr lang="en-US" dirty="0">
              <a:solidFill>
                <a:schemeClr val="tx1"/>
              </a:solidFill>
              <a:effectLst/>
            </a:endParaRPr>
          </a:p>
          <a:p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Not easy!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Independent sites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Different systems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Local policies/priorities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Other users</a:t>
            </a:r>
          </a:p>
        </p:txBody>
      </p:sp>
      <p:pic>
        <p:nvPicPr>
          <p:cNvPr id="4" name="Picture 5" descr="Grid-Layer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6813" y="885012"/>
            <a:ext cx="5147932" cy="56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Where can we use grids?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132" y="1066801"/>
            <a:ext cx="9317421" cy="5410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Scientific collaborations!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Can also serve in spreading know-how to developing countries</a:t>
            </a:r>
          </a:p>
          <a:p>
            <a:endParaRPr lang="en-US" dirty="0"/>
          </a:p>
          <a:p>
            <a:r>
              <a:rPr lang="en-US" dirty="0"/>
              <a:t>Industry?  Commerce?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Mostly cloud computing</a:t>
            </a:r>
          </a:p>
          <a:p>
            <a:endParaRPr lang="en-US" dirty="0"/>
          </a:p>
          <a:p>
            <a:r>
              <a:rPr lang="en-US" dirty="0"/>
              <a:t>Homes?  Schools?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Internet Service Providers </a:t>
            </a:r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 cloud computing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Secure data sharing technologies?</a:t>
            </a:r>
          </a:p>
          <a:p>
            <a:pPr lvl="2"/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E-learning</a:t>
            </a:r>
          </a:p>
          <a:p>
            <a:pPr lvl="2"/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Social media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/>
          </a:p>
          <a:p>
            <a:r>
              <a:rPr lang="en-US" dirty="0"/>
              <a:t>Government?  Hospitals?  Other public services?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Beware of sensitive/private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000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926</Words>
  <Application>Microsoft Macintosh PowerPoint</Application>
  <PresentationFormat>Widescreen</PresentationFormat>
  <Paragraphs>263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Tahoma</vt:lpstr>
      <vt:lpstr>1_Office Theme</vt:lpstr>
      <vt:lpstr>A short introduction to the Worldwide LHC Computing Grid</vt:lpstr>
      <vt:lpstr>The LHC challenge</vt:lpstr>
      <vt:lpstr>What is a grid?</vt:lpstr>
      <vt:lpstr>Why is it called grid?</vt:lpstr>
      <vt:lpstr>What is cloud computing?</vt:lpstr>
      <vt:lpstr>What is grid computing?</vt:lpstr>
      <vt:lpstr>What is grid computing about?</vt:lpstr>
      <vt:lpstr>How does a grid work?</vt:lpstr>
      <vt:lpstr>Where can we use grids?</vt:lpstr>
      <vt:lpstr>Many grids can coexist</vt:lpstr>
      <vt:lpstr>Projects that collaborated with EGEE</vt:lpstr>
      <vt:lpstr>Many communities can coexist</vt:lpstr>
      <vt:lpstr>The LHC challenge</vt:lpstr>
      <vt:lpstr>The WLCG answer</vt:lpstr>
      <vt:lpstr>The WLCG evolution</vt:lpstr>
      <vt:lpstr>Locations of the WLCG sites</vt:lpstr>
      <vt:lpstr>WLCG in action</vt:lpstr>
      <vt:lpstr>Conclusions</vt:lpstr>
      <vt:lpstr>More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short introduction to the Worldwide LHC Computing Grid</dc:title>
  <dc:creator>Maarten Litmaath</dc:creator>
  <cp:lastModifiedBy>Maarten Litmaath</cp:lastModifiedBy>
  <cp:revision>19</cp:revision>
  <dcterms:created xsi:type="dcterms:W3CDTF">2025-01-01T21:19:35Z</dcterms:created>
  <dcterms:modified xsi:type="dcterms:W3CDTF">2025-09-20T20:25:05Z</dcterms:modified>
</cp:coreProperties>
</file>