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9" r:id="rId3"/>
    <p:sldId id="272" r:id="rId4"/>
    <p:sldId id="273" r:id="rId5"/>
    <p:sldId id="417" r:id="rId6"/>
    <p:sldId id="418" r:id="rId7"/>
    <p:sldId id="41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3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7570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186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9853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83597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73658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619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354936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60990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41787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098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31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9115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605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615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44980-D3F3-5902-260C-05B70C085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C8516-FDD9-2756-F141-FFCF58B32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0F0CE-41EC-581C-4486-7F2FF0A32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9E8FF-A2E2-86E6-867D-D99263AE8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E7DB6-ED37-190C-FC53-C8674C34A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109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763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693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981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08791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077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65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277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AC23B1F1-9126-45F7-BEEF-9BBB11E3E6C6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4B2B04F8-A9CE-4A96-9304-E806E727065D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24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cern.ch/display/BEBI/Overview+of+existing+functionality" TargetMode="Externa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cern.ch/display/BEBI/Overview+of+existing+functionality" TargetMode="Externa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E3FB1-72FE-713C-32B9-A883970B5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Progress (02/07/25)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67F0D02-6698-7D8C-AAE6-8A203F2F475A}"/>
              </a:ext>
            </a:extLst>
          </p:cNvPr>
          <p:cNvSpPr/>
          <p:nvPr/>
        </p:nvSpPr>
        <p:spPr>
          <a:xfrm>
            <a:off x="760306" y="2743732"/>
            <a:ext cx="4814404" cy="1853589"/>
          </a:xfrm>
          <a:prstGeom prst="roundRect">
            <a:avLst>
              <a:gd name="adj" fmla="val 3076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20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80BE85-9FB0-DE1D-C77D-70D508507539}"/>
              </a:ext>
            </a:extLst>
          </p:cNvPr>
          <p:cNvSpPr/>
          <p:nvPr/>
        </p:nvSpPr>
        <p:spPr>
          <a:xfrm>
            <a:off x="854588" y="3889444"/>
            <a:ext cx="4625840" cy="2944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EDGE Wrapper (Auto-generated)</a:t>
            </a:r>
            <a:endParaRPr kumimoji="0" lang="et-EE" sz="14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36A7EA-9726-4F18-B566-404092986E99}"/>
              </a:ext>
            </a:extLst>
          </p:cNvPr>
          <p:cNvSpPr/>
          <p:nvPr/>
        </p:nvSpPr>
        <p:spPr>
          <a:xfrm>
            <a:off x="854453" y="2840091"/>
            <a:ext cx="4625975" cy="294402"/>
          </a:xfrm>
          <a:prstGeom prst="rect">
            <a:avLst/>
          </a:prstGeom>
          <a:solidFill>
            <a:srgbClr val="F9DFD6"/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BIPXL CTL FESA Class (C++)</a:t>
            </a:r>
            <a:endParaRPr kumimoji="0" lang="et-EE" sz="1400" b="1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63A80A-DA68-3DEA-D7D0-FAD53B975456}"/>
              </a:ext>
            </a:extLst>
          </p:cNvPr>
          <p:cNvSpPr/>
          <p:nvPr/>
        </p:nvSpPr>
        <p:spPr>
          <a:xfrm>
            <a:off x="854588" y="4230373"/>
            <a:ext cx="4625840" cy="2944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EDGE Driver (Auto-generated)</a:t>
            </a:r>
            <a:endParaRPr kumimoji="0" lang="et-EE" sz="14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AA19C0-A1D4-578A-D303-2DB1EC884CA0}"/>
              </a:ext>
            </a:extLst>
          </p:cNvPr>
          <p:cNvSpPr/>
          <p:nvPr/>
        </p:nvSpPr>
        <p:spPr>
          <a:xfrm>
            <a:off x="854453" y="4230373"/>
            <a:ext cx="4234382" cy="29440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90DA1D-48E1-6B7F-AA90-A0AB601246BF}"/>
              </a:ext>
            </a:extLst>
          </p:cNvPr>
          <p:cNvSpPr/>
          <p:nvPr/>
        </p:nvSpPr>
        <p:spPr>
          <a:xfrm>
            <a:off x="854588" y="3540294"/>
            <a:ext cx="4625840" cy="29440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EDGE Extender (Semi-Auto)</a:t>
            </a:r>
            <a:endParaRPr kumimoji="0" lang="et-EE" sz="14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9686F6-D15D-246F-60B1-51BF4E56FD75}"/>
              </a:ext>
            </a:extLst>
          </p:cNvPr>
          <p:cNvSpPr/>
          <p:nvPr/>
        </p:nvSpPr>
        <p:spPr>
          <a:xfrm>
            <a:off x="854454" y="3193799"/>
            <a:ext cx="4625974" cy="29440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BIPXL Core Library (C++)</a:t>
            </a:r>
            <a:endParaRPr kumimoji="0" lang="et-EE" sz="14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D60BB12-2B92-3D95-C2CA-BF1D76AF983D}"/>
              </a:ext>
            </a:extLst>
          </p:cNvPr>
          <p:cNvCxnSpPr>
            <a:cxnSpLocks/>
          </p:cNvCxnSpPr>
          <p:nvPr/>
        </p:nvCxnSpPr>
        <p:spPr>
          <a:xfrm>
            <a:off x="637831" y="4671460"/>
            <a:ext cx="5436704" cy="0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56FB04C-63C3-D09B-8DFE-44EB72B0045E}"/>
              </a:ext>
            </a:extLst>
          </p:cNvPr>
          <p:cNvSpPr txBox="1"/>
          <p:nvPr/>
        </p:nvSpPr>
        <p:spPr>
          <a:xfrm>
            <a:off x="5627615" y="4387833"/>
            <a:ext cx="40716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FEC</a:t>
            </a:r>
            <a:endParaRPr kumimoji="0" lang="et-EE" sz="20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0D93E2-711A-7A16-F355-6789E4D0F0B1}"/>
              </a:ext>
            </a:extLst>
          </p:cNvPr>
          <p:cNvSpPr/>
          <p:nvPr/>
        </p:nvSpPr>
        <p:spPr>
          <a:xfrm>
            <a:off x="854453" y="3889444"/>
            <a:ext cx="4234382" cy="29440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802AC0-19B5-8802-EA3E-D25585BC44C4}"/>
              </a:ext>
            </a:extLst>
          </p:cNvPr>
          <p:cNvSpPr/>
          <p:nvPr/>
        </p:nvSpPr>
        <p:spPr>
          <a:xfrm>
            <a:off x="854453" y="3538789"/>
            <a:ext cx="1477267" cy="29440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B19707D-8F75-C527-8F2E-29BB251B640F}"/>
              </a:ext>
            </a:extLst>
          </p:cNvPr>
          <p:cNvSpPr/>
          <p:nvPr/>
        </p:nvSpPr>
        <p:spPr>
          <a:xfrm>
            <a:off x="854453" y="3193022"/>
            <a:ext cx="319027" cy="29440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39CF48-DFE3-3B15-537F-4790C3023C53}"/>
              </a:ext>
            </a:extLst>
          </p:cNvPr>
          <p:cNvSpPr txBox="1"/>
          <p:nvPr/>
        </p:nvSpPr>
        <p:spPr>
          <a:xfrm>
            <a:off x="8016319" y="2889161"/>
            <a:ext cx="60960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bipxl_gateware_info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(very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very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small)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data_controller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detector_controller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event_assembler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fast_bus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gbt_fpga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gbt_sc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shutter_controller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system_controller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trigger_controller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zcu102_peripherals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4/11 blocks = ~36%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F13EA511-C715-D26C-8EEE-9A940CE382C0}"/>
              </a:ext>
            </a:extLst>
          </p:cNvPr>
          <p:cNvCxnSpPr>
            <a:cxnSpLocks/>
            <a:stCxn id="8" idx="3"/>
            <a:endCxn id="17" idx="1"/>
          </p:cNvCxnSpPr>
          <p:nvPr/>
        </p:nvCxnSpPr>
        <p:spPr>
          <a:xfrm>
            <a:off x="5480428" y="3687495"/>
            <a:ext cx="2535891" cy="909826"/>
          </a:xfrm>
          <a:prstGeom prst="curvedConnector3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A8D7B65-C84F-4752-13AE-2DB29EB931E6}"/>
              </a:ext>
            </a:extLst>
          </p:cNvPr>
          <p:cNvSpPr txBox="1"/>
          <p:nvPr/>
        </p:nvSpPr>
        <p:spPr>
          <a:xfrm>
            <a:off x="7764780" y="721798"/>
            <a:ext cx="37490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Overview of existing functionality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(We will not copy this 1 for 1, we will only implement things that are necessary).</a:t>
            </a:r>
          </a:p>
        </p:txBody>
      </p:sp>
      <p:cxnSp>
        <p:nvCxnSpPr>
          <p:cNvPr id="26" name="Connector: Elbow 19">
            <a:extLst>
              <a:ext uri="{FF2B5EF4-FFF2-40B4-BE49-F238E27FC236}">
                <a16:creationId xmlns:a16="http://schemas.microsoft.com/office/drawing/2014/main" id="{C79069EF-B9C4-EF5F-E6E2-77F153B94362}"/>
              </a:ext>
            </a:extLst>
          </p:cNvPr>
          <p:cNvCxnSpPr>
            <a:cxnSpLocks/>
            <a:endCxn id="25" idx="1"/>
          </p:cNvCxnSpPr>
          <p:nvPr/>
        </p:nvCxnSpPr>
        <p:spPr>
          <a:xfrm flipV="1">
            <a:off x="5480428" y="1321963"/>
            <a:ext cx="2284352" cy="2018260"/>
          </a:xfrm>
          <a:prstGeom prst="curvedConnector3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251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E3FB1-72FE-713C-32B9-A883970B5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Progress (17/07/25)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67F0D02-6698-7D8C-AAE6-8A203F2F475A}"/>
              </a:ext>
            </a:extLst>
          </p:cNvPr>
          <p:cNvSpPr/>
          <p:nvPr/>
        </p:nvSpPr>
        <p:spPr>
          <a:xfrm>
            <a:off x="760306" y="2743732"/>
            <a:ext cx="4814404" cy="1853589"/>
          </a:xfrm>
          <a:prstGeom prst="roundRect">
            <a:avLst>
              <a:gd name="adj" fmla="val 3076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20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80BE85-9FB0-DE1D-C77D-70D508507539}"/>
              </a:ext>
            </a:extLst>
          </p:cNvPr>
          <p:cNvSpPr/>
          <p:nvPr/>
        </p:nvSpPr>
        <p:spPr>
          <a:xfrm>
            <a:off x="854588" y="3889444"/>
            <a:ext cx="4625840" cy="2944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EDGE Wrapper (Auto-generated)</a:t>
            </a:r>
            <a:endParaRPr kumimoji="0" lang="et-EE" sz="14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36A7EA-9726-4F18-B566-404092986E99}"/>
              </a:ext>
            </a:extLst>
          </p:cNvPr>
          <p:cNvSpPr/>
          <p:nvPr/>
        </p:nvSpPr>
        <p:spPr>
          <a:xfrm>
            <a:off x="854453" y="2840091"/>
            <a:ext cx="4625975" cy="294402"/>
          </a:xfrm>
          <a:prstGeom prst="rect">
            <a:avLst/>
          </a:prstGeom>
          <a:solidFill>
            <a:srgbClr val="F9DFD6"/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BIPXL CTL FESA Class (C++)</a:t>
            </a:r>
            <a:endParaRPr kumimoji="0" lang="et-EE" sz="1400" b="1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63A80A-DA68-3DEA-D7D0-FAD53B975456}"/>
              </a:ext>
            </a:extLst>
          </p:cNvPr>
          <p:cNvSpPr/>
          <p:nvPr/>
        </p:nvSpPr>
        <p:spPr>
          <a:xfrm>
            <a:off x="854588" y="4230373"/>
            <a:ext cx="4625840" cy="2944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EDGE Driver (Auto-generated)</a:t>
            </a:r>
            <a:endParaRPr kumimoji="0" lang="et-EE" sz="14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90DA1D-48E1-6B7F-AA90-A0AB601246BF}"/>
              </a:ext>
            </a:extLst>
          </p:cNvPr>
          <p:cNvSpPr/>
          <p:nvPr/>
        </p:nvSpPr>
        <p:spPr>
          <a:xfrm>
            <a:off x="854588" y="3540294"/>
            <a:ext cx="4625840" cy="29440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EDGE Extender (Semi-Auto)</a:t>
            </a:r>
            <a:endParaRPr kumimoji="0" lang="et-EE" sz="14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9686F6-D15D-246F-60B1-51BF4E56FD75}"/>
              </a:ext>
            </a:extLst>
          </p:cNvPr>
          <p:cNvSpPr/>
          <p:nvPr/>
        </p:nvSpPr>
        <p:spPr>
          <a:xfrm>
            <a:off x="854454" y="3193799"/>
            <a:ext cx="4625974" cy="29440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BIPXL Core Library (C++)</a:t>
            </a:r>
            <a:endParaRPr kumimoji="0" lang="et-EE" sz="14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D60BB12-2B92-3D95-C2CA-BF1D76AF983D}"/>
              </a:ext>
            </a:extLst>
          </p:cNvPr>
          <p:cNvCxnSpPr>
            <a:cxnSpLocks/>
          </p:cNvCxnSpPr>
          <p:nvPr/>
        </p:nvCxnSpPr>
        <p:spPr>
          <a:xfrm>
            <a:off x="637831" y="4671460"/>
            <a:ext cx="5436704" cy="0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56FB04C-63C3-D09B-8DFE-44EB72B0045E}"/>
              </a:ext>
            </a:extLst>
          </p:cNvPr>
          <p:cNvSpPr txBox="1"/>
          <p:nvPr/>
        </p:nvSpPr>
        <p:spPr>
          <a:xfrm>
            <a:off x="5627615" y="4387833"/>
            <a:ext cx="40716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FEC</a:t>
            </a:r>
            <a:endParaRPr kumimoji="0" lang="et-EE" sz="20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802AC0-19B5-8802-EA3E-D25585BC44C4}"/>
              </a:ext>
            </a:extLst>
          </p:cNvPr>
          <p:cNvSpPr/>
          <p:nvPr/>
        </p:nvSpPr>
        <p:spPr>
          <a:xfrm>
            <a:off x="854453" y="3538789"/>
            <a:ext cx="3989217" cy="29440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B19707D-8F75-C527-8F2E-29BB251B640F}"/>
              </a:ext>
            </a:extLst>
          </p:cNvPr>
          <p:cNvSpPr/>
          <p:nvPr/>
        </p:nvSpPr>
        <p:spPr>
          <a:xfrm>
            <a:off x="854453" y="3193022"/>
            <a:ext cx="503895" cy="29440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39CF48-DFE3-3B15-537F-4790C3023C53}"/>
              </a:ext>
            </a:extLst>
          </p:cNvPr>
          <p:cNvSpPr txBox="1"/>
          <p:nvPr/>
        </p:nvSpPr>
        <p:spPr>
          <a:xfrm>
            <a:off x="8016319" y="2889161"/>
            <a:ext cx="60960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bipxl_gateware_info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(very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very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small)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data_controller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detector_controller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event_assembler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fast_bus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 not needed (IP Bus)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gbt_fpga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gbt_sc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shutter_controller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system_controller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trigger_controller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 cant test yet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zcu102_peripherals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9/11 blocks = ~63%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F13EA511-C715-D26C-8EEE-9A940CE382C0}"/>
              </a:ext>
            </a:extLst>
          </p:cNvPr>
          <p:cNvCxnSpPr>
            <a:cxnSpLocks/>
            <a:stCxn id="8" idx="3"/>
            <a:endCxn id="17" idx="1"/>
          </p:cNvCxnSpPr>
          <p:nvPr/>
        </p:nvCxnSpPr>
        <p:spPr>
          <a:xfrm>
            <a:off x="5480428" y="3687495"/>
            <a:ext cx="2535891" cy="909826"/>
          </a:xfrm>
          <a:prstGeom prst="curvedConnector3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A8D7B65-C84F-4752-13AE-2DB29EB931E6}"/>
              </a:ext>
            </a:extLst>
          </p:cNvPr>
          <p:cNvSpPr txBox="1"/>
          <p:nvPr/>
        </p:nvSpPr>
        <p:spPr>
          <a:xfrm>
            <a:off x="7764780" y="721798"/>
            <a:ext cx="37490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Overview of existing functionality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(We will not copy this 1 for 1, we will only implement things that are necessary).</a:t>
            </a:r>
          </a:p>
        </p:txBody>
      </p:sp>
      <p:cxnSp>
        <p:nvCxnSpPr>
          <p:cNvPr id="26" name="Connector: Elbow 19">
            <a:extLst>
              <a:ext uri="{FF2B5EF4-FFF2-40B4-BE49-F238E27FC236}">
                <a16:creationId xmlns:a16="http://schemas.microsoft.com/office/drawing/2014/main" id="{C79069EF-B9C4-EF5F-E6E2-77F153B94362}"/>
              </a:ext>
            </a:extLst>
          </p:cNvPr>
          <p:cNvCxnSpPr>
            <a:cxnSpLocks/>
            <a:endCxn id="25" idx="1"/>
          </p:cNvCxnSpPr>
          <p:nvPr/>
        </p:nvCxnSpPr>
        <p:spPr>
          <a:xfrm flipV="1">
            <a:off x="5480428" y="1321963"/>
            <a:ext cx="2284352" cy="2018260"/>
          </a:xfrm>
          <a:prstGeom prst="curvedConnector3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2FB1B59B-4A03-8B6B-B08D-AA7CB87E77D9}"/>
              </a:ext>
            </a:extLst>
          </p:cNvPr>
          <p:cNvSpPr/>
          <p:nvPr/>
        </p:nvSpPr>
        <p:spPr>
          <a:xfrm>
            <a:off x="854453" y="4230373"/>
            <a:ext cx="4234382" cy="29440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17FC8A9-5FF8-9478-A430-22879E27DC93}"/>
              </a:ext>
            </a:extLst>
          </p:cNvPr>
          <p:cNvSpPr/>
          <p:nvPr/>
        </p:nvSpPr>
        <p:spPr>
          <a:xfrm>
            <a:off x="854453" y="3889444"/>
            <a:ext cx="4234382" cy="29440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1774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B3B91A-680C-17B1-CD63-53162F529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537"/>
            <a:ext cx="12192000" cy="42395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9F4322-676A-1C14-8D25-D44DB3875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083" y="1359964"/>
            <a:ext cx="3657917" cy="47476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2CCC28-F0A6-9B33-1583-A24CC8A93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0729" y="2468500"/>
            <a:ext cx="3246401" cy="43895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F67157F-D4A8-558E-1FB0-E344CF641ACC}"/>
              </a:ext>
            </a:extLst>
          </p:cNvPr>
          <p:cNvCxnSpPr/>
          <p:nvPr/>
        </p:nvCxnSpPr>
        <p:spPr>
          <a:xfrm>
            <a:off x="6493565" y="1359964"/>
            <a:ext cx="3869476" cy="237383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EF98DB-768C-EE64-5819-5596A5748F46}"/>
              </a:ext>
            </a:extLst>
          </p:cNvPr>
          <p:cNvCxnSpPr>
            <a:cxnSpLocks/>
          </p:cNvCxnSpPr>
          <p:nvPr/>
        </p:nvCxnSpPr>
        <p:spPr>
          <a:xfrm>
            <a:off x="4744278" y="2035253"/>
            <a:ext cx="1802296" cy="254999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A4150D4F-3F9D-4770-C0B5-F73485873CCE}"/>
              </a:ext>
            </a:extLst>
          </p:cNvPr>
          <p:cNvSpPr/>
          <p:nvPr/>
        </p:nvSpPr>
        <p:spPr>
          <a:xfrm>
            <a:off x="0" y="1239078"/>
            <a:ext cx="2723322" cy="4174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2A7E42-1B0C-4194-80C0-CE8ECDC2230D}"/>
              </a:ext>
            </a:extLst>
          </p:cNvPr>
          <p:cNvSpPr txBox="1"/>
          <p:nvPr/>
        </p:nvSpPr>
        <p:spPr>
          <a:xfrm>
            <a:off x="417443" y="4863548"/>
            <a:ext cx="332629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Can sync detectors in V5!</a:t>
            </a:r>
          </a:p>
          <a:p>
            <a:pPr algn="l"/>
            <a:endParaRPr lang="en-US" dirty="0"/>
          </a:p>
          <a:p>
            <a:pPr algn="l"/>
            <a:r>
              <a:rPr lang="en-US" sz="1200" dirty="0"/>
              <a:t>(Gabriela’s work)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64224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6578B-34E0-8CC8-62E2-5284DF9A6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235AD-B0A3-F1BA-ACDB-00710B5B9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Finish extender (data controller needed, trigger controller should follow closely)</a:t>
            </a:r>
          </a:p>
          <a:p>
            <a:endParaRPr lang="en-US" dirty="0"/>
          </a:p>
          <a:p>
            <a:r>
              <a:rPr lang="en-US" dirty="0"/>
              <a:t>Expand the core to handle more complex things (i.e. opening shutter and reading data, full acquisition)</a:t>
            </a:r>
          </a:p>
          <a:p>
            <a:endParaRPr lang="en-US" dirty="0"/>
          </a:p>
          <a:p>
            <a:r>
              <a:rPr lang="en-US" dirty="0"/>
              <a:t>Further expansion of EPA benchmarking we did? (to give some numbers to OP)</a:t>
            </a:r>
          </a:p>
          <a:p>
            <a:endParaRPr lang="en-US" dirty="0"/>
          </a:p>
          <a:p>
            <a:r>
              <a:rPr lang="en-US" dirty="0"/>
              <a:t>Related:</a:t>
            </a:r>
          </a:p>
          <a:p>
            <a:r>
              <a:rPr lang="en-US" dirty="0"/>
              <a:t>DMA discussions / benchmarks ongoing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1937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7858EB-C93C-1FD2-55A7-498BCBEC4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Week 11-12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Finish the specification document(s) (Jüri, everybody else as well)</a:t>
            </a:r>
          </a:p>
          <a:p>
            <a:pPr lvl="2"/>
            <a:r>
              <a:rPr lang="en-GB" dirty="0">
                <a:solidFill>
                  <a:srgbClr val="00B050"/>
                </a:solidFill>
              </a:rPr>
              <a:t>Also, benchmarking if needed to motivate choice of architecture (Lukas)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Explore DMA options together with David (Gabriela, Jüri)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Generate Wrapper and start implementing Extender (Lukas, Jüri)</a:t>
            </a:r>
          </a:p>
          <a:p>
            <a:pPr lvl="1"/>
            <a:r>
              <a:rPr lang="en-GB" dirty="0">
                <a:solidFill>
                  <a:srgbClr val="FFC000"/>
                </a:solidFill>
              </a:rPr>
              <a:t>Start a fresh GUI project, reuse UI elements (Lukas)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Explore HDF5 capabilities in more detail (Lukas, Jüri, Justus)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Brainstorm middle layer design (Jüri, Lukas, Steen)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Gateware: adapting clocks, PCIe IP integration (Gabriela)</a:t>
            </a:r>
          </a:p>
          <a:p>
            <a:r>
              <a:rPr lang="en-GB" dirty="0"/>
              <a:t>Week 13-14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Distribute, edit, and approve the specification(s)? (James)</a:t>
            </a:r>
          </a:p>
          <a:p>
            <a:pPr lvl="1"/>
            <a:r>
              <a:rPr lang="en-GB" dirty="0">
                <a:solidFill>
                  <a:srgbClr val="FFC000"/>
                </a:solidFill>
              </a:rPr>
              <a:t>If needed, implementation for DMA integration (Gabriela, Jüri)</a:t>
            </a:r>
          </a:p>
          <a:p>
            <a:pPr lvl="1"/>
            <a:r>
              <a:rPr lang="en-GB" dirty="0">
                <a:solidFill>
                  <a:srgbClr val="FFC000"/>
                </a:solidFill>
              </a:rPr>
              <a:t>Finish and test Extender layer (Lukas, Jüri)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Implement HDF5-based file writing (Jüri, Justus)</a:t>
            </a:r>
          </a:p>
          <a:p>
            <a:pPr lvl="1"/>
            <a:r>
              <a:rPr lang="en-GB" dirty="0">
                <a:solidFill>
                  <a:srgbClr val="FFC000"/>
                </a:solidFill>
              </a:rPr>
              <a:t>Start extracting and fixing EPA algorithms (Lukas)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Gateware: divide DDR between different event types (Gabriela)</a:t>
            </a:r>
            <a:endParaRPr lang="et-EE" dirty="0">
              <a:solidFill>
                <a:srgbClr val="00B05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EB2EA3-220C-0C81-DE72-C8F805074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Timeline, Q1</a:t>
            </a: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35FB6-8E55-B806-A13A-517134DAF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8E254-1BD9-4389-B75F-96CB07DA3B65}" type="datetime3">
              <a:rPr lang="en-US" smtClean="0"/>
              <a:t>17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7EFAD-3467-3080-A097-0C79F8CC8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Jüri Jõul | BGI Software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EAE27-27FE-088C-4FF4-C364CD050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344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093972-5493-647D-6E65-C8C877C0C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Week 15-18 (April)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Finalise architecture of FESA class(es), start implementation (Steen, Jüri, Lukas, Justus)</a:t>
            </a:r>
          </a:p>
          <a:p>
            <a:pPr lvl="2"/>
            <a:r>
              <a:rPr lang="en-GB" dirty="0">
                <a:solidFill>
                  <a:srgbClr val="FFC000"/>
                </a:solidFill>
              </a:rPr>
              <a:t>Also, fix/freeze the BIPXL API for FESA based on specifications</a:t>
            </a:r>
          </a:p>
          <a:p>
            <a:pPr lvl="2"/>
            <a:r>
              <a:rPr lang="en-GB" dirty="0">
                <a:solidFill>
                  <a:srgbClr val="FFC000"/>
                </a:solidFill>
              </a:rPr>
              <a:t>In parallel, continue developing the new GUI (Lukas)</a:t>
            </a:r>
          </a:p>
          <a:p>
            <a:pPr lvl="1"/>
            <a:r>
              <a:rPr lang="en-GB" dirty="0">
                <a:solidFill>
                  <a:srgbClr val="FFC000"/>
                </a:solidFill>
              </a:rPr>
              <a:t>Start reorganising Internal Driver, merge with BIPXL API (Jüri, Lukas)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Finalise decision on architecture: traditional vs. hosted SoC (everybody)</a:t>
            </a:r>
          </a:p>
          <a:p>
            <a:pPr lvl="2"/>
            <a:r>
              <a:rPr lang="en-GB" dirty="0">
                <a:solidFill>
                  <a:srgbClr val="FFC000"/>
                </a:solidFill>
              </a:rPr>
              <a:t>Also, make a decision and start implementing raw data offloading (Jüri, Lukas, Justus, Manuel)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Gateware: continue integration, FMC-related </a:t>
            </a:r>
            <a:r>
              <a:rPr lang="en-GB" dirty="0" err="1">
                <a:solidFill>
                  <a:srgbClr val="00B050"/>
                </a:solidFill>
              </a:rPr>
              <a:t>GBTx</a:t>
            </a:r>
            <a:r>
              <a:rPr lang="en-GB" dirty="0">
                <a:solidFill>
                  <a:srgbClr val="00B050"/>
                </a:solidFill>
              </a:rPr>
              <a:t> modifications, refactoring (Gabriela)</a:t>
            </a:r>
          </a:p>
          <a:p>
            <a:r>
              <a:rPr lang="en-GB" dirty="0"/>
              <a:t>Week 19-22 (May)</a:t>
            </a:r>
          </a:p>
          <a:p>
            <a:pPr lvl="1"/>
            <a:r>
              <a:rPr lang="en-GB" dirty="0">
                <a:solidFill>
                  <a:srgbClr val="FFC000"/>
                </a:solidFill>
              </a:rPr>
              <a:t>MVP of BIPXL API + all layers below (Jüri, Lukas, Gabriela)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Core functionality using real hardware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Integrate BIPXL with FESA, and FESA with GUI</a:t>
            </a:r>
          </a:p>
          <a:p>
            <a:pPr lvl="1"/>
            <a:r>
              <a:rPr lang="en-GB" dirty="0">
                <a:solidFill>
                  <a:srgbClr val="FFC000"/>
                </a:solidFill>
              </a:rPr>
              <a:t>Work on raw data offloading and event processing (Lukas, Jüri, Justus, Manuel)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Knowledge sharing effort (everybody, aimed for the new hire but also for ourselves)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Gateware: trigger and timing signal related modifications (Gabriela)</a:t>
            </a:r>
          </a:p>
          <a:p>
            <a:r>
              <a:rPr lang="en-GB" dirty="0"/>
              <a:t>Week 23-26 (June)</a:t>
            </a:r>
          </a:p>
          <a:p>
            <a:pPr lvl="1"/>
            <a:r>
              <a:rPr lang="en-GB" dirty="0"/>
              <a:t>Start expanding software functionality (Jüri, Lukas, Steen)</a:t>
            </a:r>
          </a:p>
          <a:p>
            <a:pPr lvl="1"/>
            <a:r>
              <a:rPr lang="en-GB" dirty="0"/>
              <a:t>Perform more end-to-end testing (Jüri, Lukas, Gabriela, Steen)</a:t>
            </a:r>
          </a:p>
          <a:p>
            <a:pPr lvl="1"/>
            <a:r>
              <a:rPr lang="en-GB" dirty="0"/>
              <a:t>Gateware: verification and validation, CI/CD (Gabriela + new person?)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9F61FE-92A5-876C-E669-CC933B612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Timeline, Q2</a:t>
            </a: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30856-A90C-2BF0-1809-DE810DA4C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C806-B9EC-41E0-BE01-358C1D01B45B}" type="datetime3">
              <a:rPr lang="en-US" smtClean="0"/>
              <a:t>17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08B06-D26F-D6A2-0F17-CDE1D77AC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Jüri Jõul | BGI Software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C83BA-C28E-CB0C-6A06-C4AE0A400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22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84721B-CA68-56E5-47E8-C87F3B7D0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July-August (unproductive period)</a:t>
            </a:r>
          </a:p>
          <a:p>
            <a:pPr lvl="1"/>
            <a:r>
              <a:rPr lang="en-GB" dirty="0">
                <a:solidFill>
                  <a:srgbClr val="FFC000"/>
                </a:solidFill>
              </a:rPr>
              <a:t>Solve integration issues between layers (everybody)</a:t>
            </a:r>
          </a:p>
          <a:p>
            <a:pPr lvl="1"/>
            <a:r>
              <a:rPr lang="en-GB" dirty="0">
                <a:solidFill>
                  <a:srgbClr val="FFC000"/>
                </a:solidFill>
              </a:rPr>
              <a:t>Continue adding needed functionality in all layers (everybody)</a:t>
            </a:r>
          </a:p>
          <a:p>
            <a:r>
              <a:rPr lang="en-GB" dirty="0"/>
              <a:t>September-October</a:t>
            </a:r>
          </a:p>
          <a:p>
            <a:pPr lvl="1"/>
            <a:r>
              <a:rPr lang="en-GB" dirty="0"/>
              <a:t>Continue solving previous and new issues (everybody)</a:t>
            </a:r>
          </a:p>
          <a:p>
            <a:pPr lvl="1"/>
            <a:r>
              <a:rPr lang="en-GB" dirty="0"/>
              <a:t>Move towards a wider testing campaign, automate everything (if not yet done) using CI/CD (everybody)</a:t>
            </a:r>
          </a:p>
          <a:p>
            <a:r>
              <a:rPr lang="en-GB" dirty="0"/>
              <a:t>November (target!)</a:t>
            </a:r>
          </a:p>
          <a:p>
            <a:pPr lvl="1"/>
            <a:r>
              <a:rPr lang="en-GB" dirty="0"/>
              <a:t>Test out the new system with beam (everybody)</a:t>
            </a:r>
          </a:p>
          <a:p>
            <a:pPr lvl="1"/>
            <a:r>
              <a:rPr lang="en-GB" dirty="0"/>
              <a:t>Implement quick fixes for minor issues (everybody)</a:t>
            </a:r>
            <a:endParaRPr lang="et-E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F00666-3C0C-376D-2DCE-402DED97C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Timeline, rest of the year </a:t>
            </a: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4E854-186F-3541-B4A5-607F72E2B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6B39-4328-4199-AD0A-7B2416BEDDC9}" type="datetime3">
              <a:rPr lang="en-US" smtClean="0"/>
              <a:t>17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8BD77-5804-87A9-33E1-5D3707239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Jüri Jõul | BGI Software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B6E47-E8AE-66A4-948E-966E111C6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D3000C-10F5-785C-F5BF-28E2AA6CB7C0}"/>
              </a:ext>
            </a:extLst>
          </p:cNvPr>
          <p:cNvCxnSpPr>
            <a:cxnSpLocks/>
          </p:cNvCxnSpPr>
          <p:nvPr/>
        </p:nvCxnSpPr>
        <p:spPr>
          <a:xfrm rot="546074" flipH="1">
            <a:off x="5283513" y="1502898"/>
            <a:ext cx="2534232" cy="4172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120F6F-1D7C-D111-2D08-CF318B36275A}"/>
              </a:ext>
            </a:extLst>
          </p:cNvPr>
          <p:cNvSpPr txBox="1"/>
          <p:nvPr/>
        </p:nvSpPr>
        <p:spPr>
          <a:xfrm rot="21596078">
            <a:off x="6503443" y="1440093"/>
            <a:ext cx="1329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We are here!</a:t>
            </a:r>
          </a:p>
        </p:txBody>
      </p:sp>
    </p:spTree>
    <p:extLst>
      <p:ext uri="{BB962C8B-B14F-4D97-AF65-F5344CB8AC3E}">
        <p14:creationId xmlns:p14="http://schemas.microsoft.com/office/powerpoint/2010/main" val="18051940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Theme" id="{6F381FF1-22FA-47D5-9955-DB6419BC4553}" vid="{3A7D1B0E-7770-451D-A8EF-CA4378BEBB4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802</Words>
  <Application>Microsoft Office PowerPoint</Application>
  <PresentationFormat>Widescreen</PresentationFormat>
  <Paragraphs>111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Source Sans Pro</vt:lpstr>
      <vt:lpstr>CERNTheme</vt:lpstr>
      <vt:lpstr>Current Progress (02/07/25)</vt:lpstr>
      <vt:lpstr>Current Progress (17/07/25)</vt:lpstr>
      <vt:lpstr>PowerPoint Presentation</vt:lpstr>
      <vt:lpstr>Next steps:</vt:lpstr>
      <vt:lpstr>Timeline, Q1</vt:lpstr>
      <vt:lpstr>Timeline, Q2</vt:lpstr>
      <vt:lpstr>Timeline, rest of the year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Lukas Golino</dc:creator>
  <cp:lastModifiedBy>Lukas Golino</cp:lastModifiedBy>
  <cp:revision>6</cp:revision>
  <dcterms:created xsi:type="dcterms:W3CDTF">2025-07-16T07:17:36Z</dcterms:created>
  <dcterms:modified xsi:type="dcterms:W3CDTF">2025-07-17T07:12:12Z</dcterms:modified>
</cp:coreProperties>
</file>