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3"/>
    <p:restoredTop sz="94694"/>
  </p:normalViewPr>
  <p:slideViewPr>
    <p:cSldViewPr snapToGrid="0">
      <p:cViewPr varScale="1">
        <p:scale>
          <a:sx n="121" d="100"/>
          <a:sy n="121" d="100"/>
        </p:scale>
        <p:origin x="1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4A4D4-AFDB-C304-0F2F-AE4B1BCF7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E85977-D5CC-70C5-F6EF-A2B2A2AA6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654EA-CB22-7A0C-CA5F-6C19D9CE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35933-7881-2A65-0B85-60C6234D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6DB75-C41E-526B-2F42-4551AD2AB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03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3787B-4B93-2EA0-51E8-07771740D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3C81C-B166-1C6E-5F3C-BFDD34B2C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F07CC-EE9E-779D-CC88-36F90D4F6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5DE8A-AF38-82FA-0BA7-51C445B36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7A24B-3D16-85C8-62D6-D896A8467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50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13E68C-3587-8A92-82AD-A8DA5ADD9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6D4E60-1CC0-A8B3-71FA-FC4AC699C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FBD0E-2867-F0AA-706D-AE394E458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DEFE5-882B-C02B-C1CA-E67031FF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754F5-045B-3D83-EF8F-8704D008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42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CC92-B740-665D-F56E-0D4CBD468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60EB7-997E-FE10-CAFB-C87327DF0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FF1F1-6351-8637-8AA3-0630C9013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7738D-4FE0-80BA-0278-A6F20FF7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8D415-985F-B54F-9AE1-9745F8012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77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0B59A-D02A-C3A2-7368-8838B8544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9D094-59B9-B241-2821-6859120E0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DEA55-F843-EAC8-7305-E0210024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9934B-B0C3-FF6A-D5CC-6B8925B20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393D6-A293-0ABF-81DE-F8DC7E511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148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4067-ECB3-44D7-E7AA-BE1BFE7A1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1202F-54F7-460F-83B0-6E8B134C6A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4D1884-7EB4-9FD7-6F8E-AADAA41AF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588EF-946D-4168-D48D-5ADB7829B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BB789-8576-EB76-07D0-7D3A3ECFA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9329C-7DF8-5AC8-7061-8C4FAD70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575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A9D63-B73F-B19E-4770-9102065E4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179DF-CB00-A284-347F-46E3DBFB7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32F765-0B83-5814-669C-06FD1E5DB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546732-7E81-C08F-4BB0-FA4667AEB8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802DEE-A535-B7E5-3C51-322E2385C4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44BA00-C033-CE9C-0D44-5AE75556D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E118FC-2A69-FFBF-AFC2-62D58AC4E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DB1CBF-1B26-0654-9A7C-3EEAE039E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51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FCAF-0576-7277-5C1C-D03B5A2CD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68BFC4-123D-32E8-685B-77C96E1B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D05C32-EB3C-C9CE-5A3A-550EE9244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46DEC0-0D56-0333-7C4A-C51FDF925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67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1ED2D5-0177-BCF5-F16B-315195509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7D2773-27CB-AE79-5220-7BE95A6F2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E6136-C50A-0C8C-0923-0189F3AB4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38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15AE2-56D0-D36B-5E3C-B9582F568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53223-A743-E65A-4E3F-18F298EDD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513ED0-0699-F021-5239-F6792A5A7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BFC216-A568-81D3-4DA7-AE9F5F86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3C895-ED0D-3E61-A8B3-A05093953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7F3A91-7EDC-1879-B000-50D239F0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1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55F96-E91A-57A6-6CFA-1546CF662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5D7E31-E1C5-1254-FBFD-596736AD8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E081E-B6C2-9177-3812-B6DF84549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BE28C2-0468-7BED-E896-576FFC54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8F6B2-30F7-8CF4-87CC-4237CD7A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7D4A4-4253-DF91-D31A-2DE46E125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35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2B472E-3B31-0F2D-1787-81D44B061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1AC8E-44F7-79F8-9C90-6BF6CA1DE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C6CFE-D004-71CF-7ED7-841B9D8146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25E0EB-F8AF-EA4B-AB18-19FAC251B3B4}" type="datetimeFigureOut">
              <a:rPr lang="en-GB" smtClean="0"/>
              <a:t>16/07/2025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5DFE5-1A75-5CC8-65A0-95E59DFEC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B8088-5F45-2989-05EF-EE3BBCF33B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925C60-CF98-E44A-935A-12503F609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49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8ACDB-16CF-10D1-0C80-7333A9272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71151"/>
          </a:xfrm>
        </p:spPr>
        <p:txBody>
          <a:bodyPr>
            <a:normAutofit/>
          </a:bodyPr>
          <a:lstStyle/>
          <a:p>
            <a:r>
              <a:rPr lang="en-GB" dirty="0"/>
              <a:t>BGI / Telescope: </a:t>
            </a:r>
            <a:br>
              <a:rPr lang="en-GB" dirty="0"/>
            </a:br>
            <a:r>
              <a:rPr lang="en-GB" dirty="0"/>
              <a:t>Key Dates &amp; Priorities for Q3/Q4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674725-DC16-87B0-DF4D-3B6C3FF4153C}"/>
              </a:ext>
            </a:extLst>
          </p:cNvPr>
          <p:cNvSpPr txBox="1"/>
          <p:nvPr/>
        </p:nvSpPr>
        <p:spPr>
          <a:xfrm>
            <a:off x="838200" y="5444358"/>
            <a:ext cx="7276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James Storey, SY-BI-XEI BGI/Telescope Meeting on 17</a:t>
            </a:r>
            <a:r>
              <a:rPr lang="en-GB" sz="2000" baseline="30000" dirty="0"/>
              <a:t>th</a:t>
            </a:r>
            <a:r>
              <a:rPr lang="en-GB" sz="2000" dirty="0"/>
              <a:t> July 2025 </a:t>
            </a:r>
          </a:p>
        </p:txBody>
      </p:sp>
    </p:spTree>
    <p:extLst>
      <p:ext uri="{BB962C8B-B14F-4D97-AF65-F5344CB8AC3E}">
        <p14:creationId xmlns:p14="http://schemas.microsoft.com/office/powerpoint/2010/main" val="3168378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A173E2-3FD2-5AE4-4C30-C35E41FF3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(Some) Key Dates in Q3/Q4 2025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513F91B-C7CA-C18B-5EE9-58FCC2153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1066"/>
              </p:ext>
            </p:extLst>
          </p:nvPr>
        </p:nvGraphicFramePr>
        <p:xfrm>
          <a:off x="838200" y="2032865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52048891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01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000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August - 2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Telescope Testbeam 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185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HL-LHC WP13 Beam Size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525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29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- 2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October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HL-LHC Collaboration Meeting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254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19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- 23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Telescope Testbeam #3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728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88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48C3E-BFEB-AD0D-E24F-437270F9F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XEI Priorities (for discussion)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0D9B12-50C7-E1F0-7BD2-0AE332C0295A}"/>
              </a:ext>
            </a:extLst>
          </p:cNvPr>
          <p:cNvSpPr txBox="1"/>
          <p:nvPr/>
        </p:nvSpPr>
        <p:spPr>
          <a:xfrm>
            <a:off x="838200" y="1690688"/>
            <a:ext cx="1114359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chemeClr val="accent2"/>
                </a:solidFill>
              </a:rPr>
              <a:t>TPX3 Telescope: </a:t>
            </a:r>
            <a:r>
              <a:rPr lang="en-GB" dirty="0"/>
              <a:t>Fix time synchronisation issue → Fundamental to use telescope this year.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Hampus</a:t>
            </a:r>
            <a:r>
              <a:rPr lang="en-GB" dirty="0"/>
              <a:t>, Lukas, Juri &amp; Justus.  </a:t>
            </a:r>
          </a:p>
          <a:p>
            <a:pPr marL="342900" indent="-342900">
              <a:buFont typeface="+mj-lt"/>
              <a:buAutoNum type="arabicPeriod"/>
            </a:pPr>
            <a:endParaRPr lang="en-GB" sz="1200" dirty="0"/>
          </a:p>
          <a:p>
            <a:pPr marL="342900" indent="-342900">
              <a:buFont typeface="+mj-lt"/>
              <a:buAutoNum type="arabicPeriod"/>
            </a:pPr>
            <a:r>
              <a:rPr lang="en-GB" b="1" dirty="0">
                <a:solidFill>
                  <a:srgbClr val="C00000"/>
                </a:solidFill>
              </a:rPr>
              <a:t>SPS BGI: </a:t>
            </a:r>
            <a:r>
              <a:rPr lang="en-GB" dirty="0"/>
              <a:t>Setup detectors, systematic measurements &amp; comparison with wire scanner → Important input for HL-LHC Beam Size Review.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Lukas</a:t>
            </a:r>
            <a:r>
              <a:rPr lang="en-GB" dirty="0"/>
              <a:t>, Hampus</a:t>
            </a:r>
          </a:p>
          <a:p>
            <a:endParaRPr lang="en-GB" sz="1200" dirty="0"/>
          </a:p>
          <a:p>
            <a:pPr marL="342900" indent="-342900">
              <a:buFont typeface="+mj-lt"/>
              <a:buAutoNum type="arabicPeriod" startAt="3"/>
            </a:pPr>
            <a:r>
              <a:rPr lang="en-GB" b="1" dirty="0">
                <a:solidFill>
                  <a:srgbClr val="C00000"/>
                </a:solidFill>
              </a:rPr>
              <a:t>PS &amp; SPS BGI Readout v5</a:t>
            </a:r>
            <a:r>
              <a:rPr lang="en-GB" dirty="0"/>
              <a:t>: Write Engineering Specification.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Hampus, </a:t>
            </a:r>
            <a:r>
              <a:rPr lang="en-GB" dirty="0"/>
              <a:t>Juri, Steen, Lukas, Gabriela, Mark</a:t>
            </a:r>
          </a:p>
          <a:p>
            <a:pPr marL="342900" indent="-342900">
              <a:buFont typeface="+mj-lt"/>
              <a:buAutoNum type="arabicPeriod" startAt="3"/>
            </a:pPr>
            <a:endParaRPr lang="en-GB" sz="1200" dirty="0"/>
          </a:p>
          <a:p>
            <a:pPr marL="342900" indent="-342900">
              <a:buFont typeface="+mj-lt"/>
              <a:buAutoNum type="arabicPeriod" startAt="3"/>
            </a:pPr>
            <a:r>
              <a:rPr lang="en-GB" b="1" dirty="0">
                <a:solidFill>
                  <a:schemeClr val="accent2"/>
                </a:solidFill>
              </a:rPr>
              <a:t>TPX3 Telescope: </a:t>
            </a:r>
            <a:r>
              <a:rPr lang="en-GB" dirty="0"/>
              <a:t>Support pre-testbeam &amp; testbeam periods.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Justus, </a:t>
            </a:r>
            <a:r>
              <a:rPr lang="en-GB" dirty="0"/>
              <a:t>Lukas, Hampus, Juri, Mark, James</a:t>
            </a:r>
            <a:endParaRPr lang="en-GB" b="1" dirty="0"/>
          </a:p>
          <a:p>
            <a:pPr marL="342900" indent="-342900">
              <a:buFont typeface="+mj-lt"/>
              <a:buAutoNum type="arabicPeriod" startAt="3"/>
            </a:pPr>
            <a:endParaRPr lang="en-GB" sz="1200" dirty="0"/>
          </a:p>
          <a:p>
            <a:pPr marL="342900" indent="-342900">
              <a:buFont typeface="+mj-lt"/>
              <a:buAutoNum type="arabicPeriod" startAt="3"/>
            </a:pPr>
            <a:r>
              <a:rPr lang="en-GB" b="1" dirty="0">
                <a:solidFill>
                  <a:srgbClr val="C00000"/>
                </a:solidFill>
              </a:rPr>
              <a:t>PS BGI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/>
              <a:t>Understand what’s wrong with the PS BGI-H.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Hampus</a:t>
            </a:r>
            <a:r>
              <a:rPr lang="en-GB" dirty="0"/>
              <a:t>, Mark</a:t>
            </a:r>
          </a:p>
          <a:p>
            <a:pPr marL="342900" indent="-342900">
              <a:buFont typeface="+mj-lt"/>
              <a:buAutoNum type="arabicPeriod" startAt="3"/>
            </a:pPr>
            <a:endParaRPr lang="en-GB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A3BC8A-B230-913A-1BB8-FCF313599DFF}"/>
              </a:ext>
            </a:extLst>
          </p:cNvPr>
          <p:cNvSpPr/>
          <p:nvPr/>
        </p:nvSpPr>
        <p:spPr>
          <a:xfrm>
            <a:off x="9062545" y="4960883"/>
            <a:ext cx="2291255" cy="11666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C866E2-4CE2-5DB4-0584-3575A37319FD}"/>
              </a:ext>
            </a:extLst>
          </p:cNvPr>
          <p:cNvSpPr txBox="1"/>
          <p:nvPr/>
        </p:nvSpPr>
        <p:spPr>
          <a:xfrm>
            <a:off x="9062545" y="5060731"/>
            <a:ext cx="2291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Legend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Task leader  </a:t>
            </a:r>
            <a:r>
              <a:rPr lang="en-GB" dirty="0"/>
              <a:t>+ contributors</a:t>
            </a:r>
          </a:p>
        </p:txBody>
      </p:sp>
    </p:spTree>
    <p:extLst>
      <p:ext uri="{BB962C8B-B14F-4D97-AF65-F5344CB8AC3E}">
        <p14:creationId xmlns:p14="http://schemas.microsoft.com/office/powerpoint/2010/main" val="1438127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07F0-DD97-A6AB-586E-3AB83864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XEI Priorities (for discussion)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CFD5DC-DB34-90A8-EBED-F23A8D5CD442}"/>
              </a:ext>
            </a:extLst>
          </p:cNvPr>
          <p:cNvSpPr txBox="1"/>
          <p:nvPr/>
        </p:nvSpPr>
        <p:spPr>
          <a:xfrm>
            <a:off x="838200" y="1690688"/>
            <a:ext cx="105156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GB" b="1" dirty="0">
                <a:solidFill>
                  <a:schemeClr val="accent4"/>
                </a:solidFill>
              </a:rPr>
              <a:t>HL-LHC BGI:</a:t>
            </a:r>
            <a:r>
              <a:rPr lang="en-GB" dirty="0"/>
              <a:t> Basic electronics design (in-vacuum &amp; DAQ) → Input to HL-LHC Beam Size Review.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Mark (In-vacuum), Hampus (DAQ)</a:t>
            </a:r>
          </a:p>
          <a:p>
            <a:pPr marL="228600" indent="-228600">
              <a:buFont typeface="+mj-lt"/>
              <a:buAutoNum type="arabicPeriod" startAt="6"/>
            </a:pPr>
            <a:endParaRPr lang="en-GB" sz="1200" dirty="0"/>
          </a:p>
          <a:p>
            <a:pPr marL="342900" indent="-342900">
              <a:buFont typeface="+mj-lt"/>
              <a:buAutoNum type="arabicPeriod" startAt="6"/>
            </a:pPr>
            <a:r>
              <a:rPr lang="en-GB" b="1" dirty="0">
                <a:solidFill>
                  <a:srgbClr val="C00000"/>
                </a:solidFill>
              </a:rPr>
              <a:t>PS &amp; SPS BGI Readout v5: </a:t>
            </a:r>
            <a:r>
              <a:rPr lang="en-GB" dirty="0"/>
              <a:t>Demonstrate concept.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Juri</a:t>
            </a:r>
            <a:r>
              <a:rPr lang="en-GB" dirty="0"/>
              <a:t>, Hampus, Lukas, Steen, Gabriela</a:t>
            </a:r>
            <a:endParaRPr lang="en-GB" b="1" dirty="0">
              <a:solidFill>
                <a:schemeClr val="accent1"/>
              </a:solidFill>
            </a:endParaRPr>
          </a:p>
          <a:p>
            <a:pPr marL="342900" indent="-342900">
              <a:buFont typeface="+mj-lt"/>
              <a:buAutoNum type="arabicPeriod" startAt="6"/>
            </a:pPr>
            <a:endParaRPr lang="en-GB" b="1" dirty="0">
              <a:solidFill>
                <a:schemeClr val="accent1"/>
              </a:solidFill>
            </a:endParaRPr>
          </a:p>
          <a:p>
            <a:pPr marL="342900" indent="-342900">
              <a:buFont typeface="+mj-lt"/>
              <a:buAutoNum type="arabicPeriod" startAt="6"/>
            </a:pPr>
            <a:r>
              <a:rPr lang="en-GB" b="1" dirty="0">
                <a:solidFill>
                  <a:schemeClr val="accent1"/>
                </a:solidFill>
              </a:rPr>
              <a:t>TPX4 Telescope:  </a:t>
            </a:r>
            <a:r>
              <a:rPr lang="en-GB" dirty="0"/>
              <a:t>Engineering specification for Timepix4 telescope.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Justus, </a:t>
            </a:r>
            <a:r>
              <a:rPr lang="en-GB" dirty="0"/>
              <a:t>Hampus, Lukas, Juri</a:t>
            </a:r>
          </a:p>
          <a:p>
            <a:pPr marL="342900" indent="-342900">
              <a:buFont typeface="+mj-lt"/>
              <a:buAutoNum type="arabicPeriod" startAt="6"/>
            </a:pPr>
            <a:endParaRPr lang="en-GB" sz="1200" dirty="0"/>
          </a:p>
          <a:p>
            <a:pPr marL="342900" indent="-342900">
              <a:buFont typeface="+mj-lt"/>
              <a:buAutoNum type="arabicPeriod" startAt="6"/>
            </a:pPr>
            <a:r>
              <a:rPr lang="en-GB" b="1" dirty="0">
                <a:solidFill>
                  <a:schemeClr val="accent1"/>
                </a:solidFill>
              </a:rPr>
              <a:t>TPX4 Telescope:  </a:t>
            </a:r>
            <a:r>
              <a:rPr lang="en-GB" dirty="0"/>
              <a:t>Design telescope plane PCB.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Justus, </a:t>
            </a:r>
            <a:r>
              <a:rPr lang="en-GB" dirty="0"/>
              <a:t>Hampus, Mark</a:t>
            </a:r>
          </a:p>
          <a:p>
            <a:pPr marL="342900" indent="-342900">
              <a:buFont typeface="+mj-lt"/>
              <a:buAutoNum type="arabicPeriod" startAt="6"/>
            </a:pPr>
            <a:endParaRPr lang="en-GB" sz="1200" dirty="0"/>
          </a:p>
          <a:p>
            <a:pPr marL="342900" indent="-342900">
              <a:buFont typeface="+mj-lt"/>
              <a:buAutoNum type="arabicPeriod" startAt="6"/>
            </a:pPr>
            <a:r>
              <a:rPr lang="en-GB" b="1" dirty="0">
                <a:solidFill>
                  <a:srgbClr val="C00000"/>
                </a:solidFill>
              </a:rPr>
              <a:t>PS &amp; SPS BGI: </a:t>
            </a:r>
            <a:r>
              <a:rPr lang="en-GB" dirty="0"/>
              <a:t>Understand data sync. issue(s).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Hampus, </a:t>
            </a:r>
            <a:r>
              <a:rPr lang="en-GB" dirty="0"/>
              <a:t>Mark, Gabriela, Lukas, Juri</a:t>
            </a:r>
          </a:p>
        </p:txBody>
      </p:sp>
    </p:spTree>
    <p:extLst>
      <p:ext uri="{BB962C8B-B14F-4D97-AF65-F5344CB8AC3E}">
        <p14:creationId xmlns:p14="http://schemas.microsoft.com/office/powerpoint/2010/main" val="43470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287</Words>
  <Application>Microsoft Macintosh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BGI / Telescope:  Key Dates &amp; Priorities for Q3/Q4 2025</vt:lpstr>
      <vt:lpstr>(Some) Key Dates in Q3/Q4 2025</vt:lpstr>
      <vt:lpstr>XEI Priorities (for discussion)</vt:lpstr>
      <vt:lpstr>XEI Priorities (for discussion)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Storey</dc:creator>
  <cp:lastModifiedBy>James Storey</cp:lastModifiedBy>
  <cp:revision>11</cp:revision>
  <dcterms:created xsi:type="dcterms:W3CDTF">2025-07-16T15:07:01Z</dcterms:created>
  <dcterms:modified xsi:type="dcterms:W3CDTF">2025-07-17T12:28:01Z</dcterms:modified>
</cp:coreProperties>
</file>