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1521" r:id="rId2"/>
    <p:sldId id="1553" r:id="rId3"/>
    <p:sldId id="1613" r:id="rId4"/>
    <p:sldId id="1617" r:id="rId5"/>
    <p:sldId id="1614" r:id="rId6"/>
    <p:sldId id="1618" r:id="rId7"/>
    <p:sldId id="1580" r:id="rId8"/>
    <p:sldId id="1612" r:id="rId9"/>
    <p:sldId id="302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eline Dolmazon" initials="ED" lastIdx="2" clrIdx="0">
    <p:extLst>
      <p:ext uri="{19B8F6BF-5375-455C-9EA6-DF929625EA0E}">
        <p15:presenceInfo xmlns:p15="http://schemas.microsoft.com/office/powerpoint/2012/main" userId="S::emeline.dolmazon@cern.ch::73a3f6b1-f699-4504-9b71-e87ee0d416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70AD47"/>
    <a:srgbClr val="000000"/>
    <a:srgbClr val="4472C4"/>
    <a:srgbClr val="FFC000"/>
    <a:srgbClr val="ED7D31"/>
    <a:srgbClr val="E7E6E6"/>
    <a:srgbClr val="D9D7D3"/>
    <a:srgbClr val="A6A6A6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6357" autoAdjust="0"/>
  </p:normalViewPr>
  <p:slideViewPr>
    <p:cSldViewPr snapToGrid="0">
      <p:cViewPr varScale="1">
        <p:scale>
          <a:sx n="111" d="100"/>
          <a:sy n="111" d="100"/>
        </p:scale>
        <p:origin x="22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7A49F-5BFF-4607-BE1F-FFAE6A2D970E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BF2F3-6623-4EC0-9B6A-1DBD0789B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48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4F201-444C-4AD9-9E95-C7A0E97F8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B28D93-A473-466D-9C3F-772D76393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E89F4-95E9-40C6-8BC7-E0833C5EE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B6070-3D93-48A9-B342-634BEB57B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60BA9-14D0-483C-9030-14722C974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7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2DFE4-9292-40C2-9A52-43AB23411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8F9201-63D0-415C-BD93-DBF31C2299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AF288-5F93-4188-8CF9-BA7A52684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F1AFA-E2BE-4EE4-AB09-6FB091612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52ECE-A523-4A35-9F89-444E63717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7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B774FF-C04D-4E0E-AF93-FAC99AC011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CD568-5D6B-46E5-B3DF-30A599A0E1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69EB6-6F67-4CD5-B007-CFCA84E0B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845F-0CB0-480E-A8A6-CA1D10D06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A38D-370B-4A35-8E0F-99C2EE5E6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12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Image 2" descr="logooutline.eps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 anchor="t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78052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7/17/2025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2148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64073-67D4-4409-8FD1-DF8E492C4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59B29-A35E-4DA7-933E-8E96628EC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E8613-697A-49E6-8EA5-43B8B151D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0BEC8-637F-481C-AF97-E45B726AA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DDF3D-D2B2-4492-B9F8-3C8C57351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2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2CF35-0EE4-412D-A666-4D91861EF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7441DF-4EFE-41E4-86B1-1A17190E2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9AD9E-4BA6-4E97-8A67-A6C42301D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088F8-B987-4D1D-80A8-28E50939D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ADB68-6D7D-48DF-A9AD-0FD94372C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9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5FDAA-2D32-4F5A-BB9C-E38AA2015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61A8B-CA93-4C48-978A-FA7093D803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994FA7-BDA8-4EE7-AFD6-0FD586B7E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7D5E6F-72B6-4535-A23A-70756B070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AA0A3F-DF83-4321-B3EF-2906F4486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1F6441-B082-4897-8550-0DEC56A3D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33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53BDC-00F3-4BA9-9334-745C5FC0B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25EBEE-60D2-4F1B-961D-8F3C569B1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3BC3C9-E878-4E4A-A6F1-32EC92A99F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996CEC-BF48-47D5-AA86-B66C066CB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1D8E80-E3CF-435E-B4A0-FF8171CFFA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6EC2B3-C340-4AB3-8281-D7CB0E9A8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9F7D68-9025-4D5D-A98C-A1C0D847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43FC90-6CB4-482B-966A-3AE0A703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23F6A-8A30-42CD-9E1F-E9A77CC72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B57854-34F8-4FE7-A856-CA4761E62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40A1CF-BA75-4564-AE9C-6A419C890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EBCEB-7732-4B47-8B79-0CB2590D9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8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DFC732-E8E1-4198-B3BC-709CD244B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A4654-A25C-41BF-A9AF-E7C869FE8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43525-69E4-49C7-B82A-B21FABEA0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456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6337D-7840-4C90-B8AE-57B713FB2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C9DD5-FAA4-4B41-8403-5CC399A3F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395FF2-CE14-4177-AC9D-60C6BEB3E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06791-336D-47AB-A7D7-5F9D64654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28534-B101-4B2D-8BC4-F48F63891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1E1CB-32D3-40B7-A4FB-741A8F906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4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6ABCB-36A3-4E56-9ACD-EF1BE5FA5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040DB7-CC36-4349-ACAC-D27382EDE1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EC0794-0AD9-4624-97FE-EA44C4C1F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11900-36EB-424E-B749-6AC35DE04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BBF416-E581-4373-8AD6-FBC1BDEA9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7B431-7970-4D6D-8622-D89154783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9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59CF27-DF0E-4F13-922F-348BAC69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34B952-DD1C-45FE-BA76-741E990F1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1A636-C94B-4886-94E8-E580F2C53E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8EBAB-8B79-480A-8CF5-3C21A1BB7021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4F92C-7A66-4686-AE0A-AAD7CAF07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DA23F-ECBA-4E3C-8317-32A955CCC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3F02C-37F3-4C45-A745-2D67749BA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6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 noChangeArrowheads="1"/>
          </p:cNvSpPr>
          <p:nvPr>
            <p:ph type="ctrTitle"/>
          </p:nvPr>
        </p:nvSpPr>
        <p:spPr bwMode="auto">
          <a:xfrm>
            <a:off x="407988" y="3428999"/>
            <a:ext cx="11784012" cy="186295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4800" dirty="0"/>
              <a:t>Site and Civil Engineering Department </a:t>
            </a:r>
            <a:br>
              <a:rPr lang="en-GB" sz="4800" dirty="0"/>
            </a:br>
            <a:br>
              <a:rPr lang="en-GB" sz="4800" dirty="0"/>
            </a:br>
            <a:r>
              <a:rPr lang="en-GB" sz="4800" dirty="0"/>
              <a:t>                                   </a:t>
            </a:r>
            <a:r>
              <a:rPr lang="en-US" sz="4800" dirty="0">
                <a:solidFill>
                  <a:srgbClr val="002060"/>
                </a:solidFill>
              </a:rPr>
              <a:t>– Staff Association presentation</a:t>
            </a:r>
            <a:endParaRPr lang="en-GB" sz="4800" dirty="0">
              <a:solidFill>
                <a:srgbClr val="00206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5700713"/>
            <a:ext cx="4595812" cy="803275"/>
          </a:xfrm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defRPr/>
            </a:pPr>
            <a:r>
              <a:rPr lang="pt-BR" dirty="0">
                <a:latin typeface="+mj-lt"/>
              </a:rPr>
              <a:t>I. Fernandez, V. Sogno</a:t>
            </a:r>
          </a:p>
          <a:p>
            <a:pPr>
              <a:spcAft>
                <a:spcPts val="0"/>
              </a:spcAft>
              <a:defRPr/>
            </a:pPr>
            <a:r>
              <a:rPr lang="pt-BR" dirty="0">
                <a:latin typeface="+mj-lt"/>
              </a:rPr>
              <a:t>CERN, 17.07.2025</a:t>
            </a:r>
            <a:endParaRPr lang="pt-BR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25E909C2-9FDB-A787-5EA7-6DAB70B484EE}"/>
              </a:ext>
            </a:extLst>
          </p:cNvPr>
          <p:cNvSpPr txBox="1">
            <a:spLocks/>
          </p:cNvSpPr>
          <p:nvPr/>
        </p:nvSpPr>
        <p:spPr bwMode="auto">
          <a:xfrm>
            <a:off x="7188199" y="5700713"/>
            <a:ext cx="4595812" cy="803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pt-BR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EAE3BE-0F78-CD1B-373D-46D8FB10E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15462" y="4038065"/>
            <a:ext cx="3825355" cy="12538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94AAFD5-E400-9691-DF40-34BA845A6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Service Hub – What?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6A79BC0-1699-D3E0-8272-6F93CF88D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The Service Hub is </a:t>
            </a:r>
            <a:r>
              <a:rPr lang="en-GB" b="1" dirty="0">
                <a:ea typeface="+mn-lt"/>
                <a:cs typeface="+mn-lt"/>
              </a:rPr>
              <a:t>a shared and flexible space</a:t>
            </a:r>
            <a:r>
              <a:rPr lang="en-GB" dirty="0">
                <a:ea typeface="+mn-lt"/>
                <a:cs typeface="+mn-lt"/>
              </a:rPr>
              <a:t> located on the CERN </a:t>
            </a:r>
            <a:r>
              <a:rPr lang="en-GB" b="1" dirty="0" err="1">
                <a:ea typeface="+mn-lt"/>
                <a:cs typeface="+mn-lt"/>
              </a:rPr>
              <a:t>Meyrin</a:t>
            </a:r>
            <a:r>
              <a:rPr lang="en-GB" b="1" dirty="0">
                <a:ea typeface="+mn-lt"/>
                <a:cs typeface="+mn-lt"/>
              </a:rPr>
              <a:t> site</a:t>
            </a:r>
            <a:r>
              <a:rPr lang="en-GB" dirty="0">
                <a:ea typeface="+mn-lt"/>
                <a:cs typeface="+mn-lt"/>
              </a:rPr>
              <a:t>,</a:t>
            </a:r>
            <a:r>
              <a:rPr lang="en-GB" b="1" dirty="0">
                <a:ea typeface="+mn-lt"/>
                <a:cs typeface="+mn-lt"/>
              </a:rPr>
              <a:t> designed to bring support services physically closer to the CERN community</a:t>
            </a:r>
            <a:r>
              <a:rPr lang="en-GB" dirty="0">
                <a:ea typeface="+mn-lt"/>
                <a:cs typeface="+mn-lt"/>
              </a:rPr>
              <a:t>.</a:t>
            </a:r>
            <a:br>
              <a:rPr lang="en-GB" dirty="0">
                <a:ea typeface="+mn-lt"/>
                <a:cs typeface="+mn-lt"/>
              </a:rPr>
            </a:br>
            <a:endParaRPr lang="en-GB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It </a:t>
            </a:r>
            <a:r>
              <a:rPr lang="en-GB" b="1" dirty="0">
                <a:ea typeface="+mn-lt"/>
                <a:cs typeface="+mn-lt"/>
              </a:rPr>
              <a:t>hosts </a:t>
            </a:r>
            <a:r>
              <a:rPr lang="en-GB" dirty="0">
                <a:ea typeface="+mn-lt"/>
                <a:cs typeface="+mn-lt"/>
              </a:rPr>
              <a:t>key frontline teams such as </a:t>
            </a:r>
            <a:r>
              <a:rPr lang="en-GB" b="1" dirty="0">
                <a:ea typeface="+mn-lt"/>
                <a:cs typeface="+mn-lt"/>
              </a:rPr>
              <a:t>IT-SOS (</a:t>
            </a:r>
            <a:r>
              <a:rPr lang="en-GB" b="1" dirty="0">
                <a:latin typeface="Calibri"/>
                <a:ea typeface="Calibri Light"/>
                <a:cs typeface="Calibri Light"/>
              </a:rPr>
              <a:t>Support On Site)</a:t>
            </a:r>
            <a:r>
              <a:rPr lang="en-GB" b="1" dirty="0">
                <a:ea typeface="+mn-lt"/>
                <a:cs typeface="+mn-lt"/>
              </a:rPr>
              <a:t>, the Service Desk and UNIQA,</a:t>
            </a:r>
            <a:r>
              <a:rPr lang="en-GB" dirty="0">
                <a:ea typeface="+mn-lt"/>
                <a:cs typeface="+mn-lt"/>
              </a:rPr>
              <a:t> and complements the assistance provided by the CERN Community Support Centre (CCSC).</a:t>
            </a: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br>
              <a:rPr lang="en-GB" dirty="0">
                <a:ea typeface="+mn-lt"/>
                <a:cs typeface="+mn-lt"/>
              </a:rPr>
            </a:br>
            <a:r>
              <a:rPr lang="en-GB" dirty="0">
                <a:ea typeface="+mn-lt"/>
                <a:cs typeface="+mn-lt"/>
              </a:rPr>
              <a:t>The space is adaptable and </a:t>
            </a:r>
            <a:r>
              <a:rPr lang="en-GB" b="1" dirty="0">
                <a:ea typeface="+mn-lt"/>
                <a:cs typeface="+mn-lt"/>
              </a:rPr>
              <a:t>can accommodate</a:t>
            </a:r>
            <a:r>
              <a:rPr lang="en-GB" dirty="0">
                <a:ea typeface="+mn-lt"/>
                <a:cs typeface="+mn-lt"/>
              </a:rPr>
              <a:t> </a:t>
            </a:r>
            <a:r>
              <a:rPr lang="en-GB" b="1" dirty="0">
                <a:ea typeface="+mn-lt"/>
                <a:cs typeface="+mn-lt"/>
              </a:rPr>
              <a:t>temporary activities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b="1" dirty="0">
                <a:ea typeface="+mn-lt"/>
                <a:cs typeface="+mn-lt"/>
              </a:rPr>
              <a:t>encouraging collaboration, operational efficiency, and direct contact with users </a:t>
            </a:r>
            <a:r>
              <a:rPr lang="en-GB" dirty="0">
                <a:ea typeface="+mn-lt"/>
                <a:cs typeface="+mn-lt"/>
              </a:rPr>
              <a:t>who are already registered and working on site.</a:t>
            </a:r>
            <a:endParaRPr lang="en-US" dirty="0">
              <a:ea typeface="+mn-lt"/>
              <a:cs typeface="+mn-lt"/>
            </a:endParaRPr>
          </a:p>
          <a:p>
            <a:endParaRPr lang="en-GB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CE0B8FF1-F8DF-2A44-9CAC-5C3CAB6FA8C4}"/>
              </a:ext>
            </a:extLst>
          </p:cNvPr>
          <p:cNvSpPr/>
          <p:nvPr/>
        </p:nvSpPr>
        <p:spPr bwMode="auto">
          <a:xfrm>
            <a:off x="479424" y="274638"/>
            <a:ext cx="8753475" cy="782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endParaRPr lang="fr-CH" sz="3600" dirty="0">
              <a:ea typeface="Calibri Light"/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FFD24-B322-208E-FB97-69AC074D42EA}"/>
              </a:ext>
            </a:extLst>
          </p:cNvPr>
          <p:cNvSpPr/>
          <p:nvPr/>
        </p:nvSpPr>
        <p:spPr bwMode="auto">
          <a:xfrm>
            <a:off x="7244699" y="6320180"/>
            <a:ext cx="1755253" cy="3752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108000" tIns="45720" rIns="180000" bIns="45720" numCol="1" anchor="t" anchorCtr="0" compatLnSpc="1">
            <a:prstTxWarp prst="textNoShape">
              <a:avLst/>
            </a:prstTxWarp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  <a:defRPr/>
            </a:pPr>
            <a:r>
              <a:rPr lang="en-GB" sz="1200" i="1" dirty="0">
                <a:latin typeface="+mj-lt"/>
              </a:rPr>
              <a:t>References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endParaRPr lang="en-GB" sz="1200" i="1" dirty="0">
              <a:latin typeface="+mj-lt"/>
            </a:endParaRPr>
          </a:p>
        </p:txBody>
      </p:sp>
      <p:pic>
        <p:nvPicPr>
          <p:cNvPr id="6" name="Picture 5" descr="A close-up of a logo&#10;&#10;AI-generated content may be incorrect.">
            <a:extLst>
              <a:ext uri="{FF2B5EF4-FFF2-40B4-BE49-F238E27FC236}">
                <a16:creationId xmlns:a16="http://schemas.microsoft.com/office/drawing/2014/main" id="{CF2C8814-ADD5-E42C-9F30-E70B5B3F6B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434388" y="366713"/>
            <a:ext cx="34290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898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B0DAEC7-6F4C-6529-0F05-F89A1A516AF6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F66D8BC-2E23-05FC-3A33-097E9189D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2784" y="0"/>
            <a:ext cx="5739216" cy="6858000"/>
          </a:xfrm>
          <a:prstGeom prst="rect">
            <a:avLst/>
          </a:prstGeom>
        </p:spPr>
      </p:pic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50EF5F13-9B1A-25B7-1810-39C17B6ABAB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D6DDC0E2-C6AE-6DF6-B8A4-628C8B438D86}"/>
              </a:ext>
            </a:extLst>
          </p:cNvPr>
          <p:cNvSpPr/>
          <p:nvPr/>
        </p:nvSpPr>
        <p:spPr bwMode="auto">
          <a:xfrm>
            <a:off x="479424" y="274638"/>
            <a:ext cx="8753475" cy="782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CH" sz="3600" dirty="0"/>
              <a:t>Service Hub– </a:t>
            </a:r>
            <a:r>
              <a:rPr lang="fr-CH" sz="3600" dirty="0" err="1"/>
              <a:t>Where</a:t>
            </a:r>
            <a:r>
              <a:rPr lang="fr-CH" sz="3600" dirty="0"/>
              <a:t>?</a:t>
            </a:r>
            <a:endParaRPr lang="en-US" sz="36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6F4C04B-0E58-32D8-A6EC-492DA1DAC75C}"/>
              </a:ext>
            </a:extLst>
          </p:cNvPr>
          <p:cNvSpPr/>
          <p:nvPr/>
        </p:nvSpPr>
        <p:spPr>
          <a:xfrm>
            <a:off x="6921500" y="3130550"/>
            <a:ext cx="1733550" cy="1914525"/>
          </a:xfrm>
          <a:custGeom>
            <a:avLst/>
            <a:gdLst>
              <a:gd name="connsiteX0" fmla="*/ 542925 w 1733550"/>
              <a:gd name="connsiteY0" fmla="*/ 1914525 h 1914525"/>
              <a:gd name="connsiteX1" fmla="*/ 0 w 1733550"/>
              <a:gd name="connsiteY1" fmla="*/ 1393825 h 1914525"/>
              <a:gd name="connsiteX2" fmla="*/ 1327150 w 1733550"/>
              <a:gd name="connsiteY2" fmla="*/ 0 h 1914525"/>
              <a:gd name="connsiteX3" fmla="*/ 1733550 w 1733550"/>
              <a:gd name="connsiteY3" fmla="*/ 152400 h 1914525"/>
              <a:gd name="connsiteX4" fmla="*/ 1549400 w 1733550"/>
              <a:gd name="connsiteY4" fmla="*/ 530225 h 1914525"/>
              <a:gd name="connsiteX5" fmla="*/ 1457325 w 1733550"/>
              <a:gd name="connsiteY5" fmla="*/ 495300 h 1914525"/>
              <a:gd name="connsiteX6" fmla="*/ 1184275 w 1733550"/>
              <a:gd name="connsiteY6" fmla="*/ 781050 h 1914525"/>
              <a:gd name="connsiteX7" fmla="*/ 1403350 w 1733550"/>
              <a:gd name="connsiteY7" fmla="*/ 1003300 h 1914525"/>
              <a:gd name="connsiteX8" fmla="*/ 542925 w 1733550"/>
              <a:gd name="connsiteY8" fmla="*/ 1914525 h 191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3550" h="1914525">
                <a:moveTo>
                  <a:pt x="542925" y="1914525"/>
                </a:moveTo>
                <a:lnTo>
                  <a:pt x="0" y="1393825"/>
                </a:lnTo>
                <a:lnTo>
                  <a:pt x="1327150" y="0"/>
                </a:lnTo>
                <a:lnTo>
                  <a:pt x="1733550" y="152400"/>
                </a:lnTo>
                <a:lnTo>
                  <a:pt x="1549400" y="530225"/>
                </a:lnTo>
                <a:lnTo>
                  <a:pt x="1457325" y="495300"/>
                </a:lnTo>
                <a:lnTo>
                  <a:pt x="1184275" y="781050"/>
                </a:lnTo>
                <a:lnTo>
                  <a:pt x="1403350" y="1003300"/>
                </a:lnTo>
                <a:lnTo>
                  <a:pt x="542925" y="1914525"/>
                </a:lnTo>
                <a:close/>
              </a:path>
            </a:pathLst>
          </a:cu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4CA626-49DA-0CAF-309F-16C102C40976}"/>
              </a:ext>
            </a:extLst>
          </p:cNvPr>
          <p:cNvSpPr/>
          <p:nvPr/>
        </p:nvSpPr>
        <p:spPr bwMode="auto">
          <a:xfrm>
            <a:off x="479423" y="930804"/>
            <a:ext cx="5259794" cy="499639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108000" tIns="45720" rIns="180000" bIns="45720" numCol="1" anchor="t" anchorCtr="0" compatLnSpc="1">
            <a:prstTxWarp prst="textNoShape">
              <a:avLst/>
            </a:prstTxWarp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n-GB" sz="1100" dirty="0">
                <a:latin typeface="+mj-lt"/>
              </a:rPr>
              <a:t>There is no alternative allowing these services to be in a central location, around the Main Building, which is key to be</a:t>
            </a:r>
            <a:r>
              <a:rPr lang="en-GB" sz="1100" b="1" dirty="0">
                <a:latin typeface="+mj-lt"/>
              </a:rPr>
              <a:t> as accessible and visible as possible for CERN’s community.</a:t>
            </a:r>
            <a:endParaRPr lang="en-US" sz="1100" b="1" dirty="0">
              <a:latin typeface="+mj-lt"/>
            </a:endParaRPr>
          </a:p>
          <a:p>
            <a:pPr algn="just">
              <a:lnSpc>
                <a:spcPct val="100000"/>
              </a:lnSpc>
              <a:buFontTx/>
              <a:buChar char="-"/>
            </a:pPr>
            <a:r>
              <a:rPr lang="en-GB" sz="1100" b="1" dirty="0">
                <a:latin typeface="+mj-lt"/>
              </a:rPr>
              <a:t>UNIQA </a:t>
            </a:r>
            <a:r>
              <a:rPr lang="en-GB" sz="1100" dirty="0">
                <a:latin typeface="+mj-lt"/>
              </a:rPr>
              <a:t>moved temporarily  from B63 to B55 to allow the Minimarket project to be in that building from April to October 2025 during the works.  </a:t>
            </a:r>
          </a:p>
          <a:p>
            <a:pPr algn="just">
              <a:lnSpc>
                <a:spcPct val="100000"/>
              </a:lnSpc>
              <a:buFontTx/>
              <a:buChar char="-"/>
            </a:pPr>
            <a:r>
              <a:rPr lang="en-GB" sz="1100" dirty="0">
                <a:latin typeface="+mj-lt"/>
              </a:rPr>
              <a:t>There is the possibility of locating the </a:t>
            </a:r>
            <a:r>
              <a:rPr lang="en-GB" sz="1100" b="1" dirty="0">
                <a:latin typeface="+mj-lt"/>
              </a:rPr>
              <a:t>Service Desk </a:t>
            </a:r>
            <a:r>
              <a:rPr lang="en-GB" sz="1100" dirty="0">
                <a:latin typeface="+mj-lt"/>
              </a:rPr>
              <a:t>back office in B55 but this would mean having that service split into three different locations (B33, B62 and B55) which would not allow to operate efficiently. </a:t>
            </a:r>
          </a:p>
          <a:p>
            <a:pPr algn="just">
              <a:lnSpc>
                <a:spcPct val="100000"/>
              </a:lnSpc>
              <a:buFontTx/>
              <a:buChar char="-"/>
            </a:pPr>
            <a:r>
              <a:rPr lang="en-GB" sz="1100" b="1" dirty="0">
                <a:latin typeface="+mj-lt"/>
              </a:rPr>
              <a:t>IT-SOS</a:t>
            </a:r>
            <a:r>
              <a:rPr lang="en-GB" sz="1100" dirty="0">
                <a:latin typeface="+mj-lt"/>
              </a:rPr>
              <a:t> aim is to be as accessible as possible to the CERN’s community during the most popular time frame, which their figures show to be around lunchtime.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69A15F-777E-3FBF-62F8-5D6A035F9B5F}"/>
              </a:ext>
            </a:extLst>
          </p:cNvPr>
          <p:cNvGrpSpPr/>
          <p:nvPr/>
        </p:nvGrpSpPr>
        <p:grpSpPr>
          <a:xfrm>
            <a:off x="814702" y="3659186"/>
            <a:ext cx="4695010" cy="2268010"/>
            <a:chOff x="0" y="0"/>
            <a:chExt cx="7240742" cy="3643882"/>
          </a:xfrm>
        </p:grpSpPr>
        <p:pic>
          <p:nvPicPr>
            <p:cNvPr id="15" name="Picture 14" descr="A room with green cabinets and a window&#10;&#10;Description automatically generated">
              <a:extLst>
                <a:ext uri="{FF2B5EF4-FFF2-40B4-BE49-F238E27FC236}">
                  <a16:creationId xmlns:a16="http://schemas.microsoft.com/office/drawing/2014/main" id="{5583727B-A691-5286-751C-0339F921D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334372" cy="1750779"/>
            </a:xfrm>
            <a:prstGeom prst="rect">
              <a:avLst/>
            </a:prstGeom>
          </p:spPr>
        </p:pic>
        <p:pic>
          <p:nvPicPr>
            <p:cNvPr id="16" name="Picture 15" descr="A room with windows and wood floor&#10;&#10;Description automatically generated">
              <a:extLst>
                <a:ext uri="{FF2B5EF4-FFF2-40B4-BE49-F238E27FC236}">
                  <a16:creationId xmlns:a16="http://schemas.microsoft.com/office/drawing/2014/main" id="{FF9B64BF-1736-92FF-F042-3C152BF74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2432" y="0"/>
              <a:ext cx="2333117" cy="1749838"/>
            </a:xfrm>
            <a:prstGeom prst="rect">
              <a:avLst/>
            </a:prstGeom>
          </p:spPr>
        </p:pic>
        <p:pic>
          <p:nvPicPr>
            <p:cNvPr id="17" name="Picture 16" descr="A room with a wood floor and windows&#10;&#10;Description automatically generated">
              <a:extLst>
                <a:ext uri="{FF2B5EF4-FFF2-40B4-BE49-F238E27FC236}">
                  <a16:creationId xmlns:a16="http://schemas.microsoft.com/office/drawing/2014/main" id="{897A0EDC-A0FF-6850-9B2A-93DDF647D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885484"/>
              <a:ext cx="2334372" cy="1750779"/>
            </a:xfrm>
            <a:prstGeom prst="rect">
              <a:avLst/>
            </a:prstGeom>
          </p:spPr>
        </p:pic>
        <p:pic>
          <p:nvPicPr>
            <p:cNvPr id="18" name="Picture 17" descr="A room with a wood floor and a window&#10;&#10;Description automatically generated">
              <a:extLst>
                <a:ext uri="{FF2B5EF4-FFF2-40B4-BE49-F238E27FC236}">
                  <a16:creationId xmlns:a16="http://schemas.microsoft.com/office/drawing/2014/main" id="{0C78F22B-32F7-7382-7992-560D6E3D7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124"/>
            <a:stretch/>
          </p:blipFill>
          <p:spPr>
            <a:xfrm>
              <a:off x="2462433" y="1874157"/>
              <a:ext cx="2333116" cy="1769725"/>
            </a:xfrm>
            <a:prstGeom prst="rect">
              <a:avLst/>
            </a:prstGeom>
          </p:spPr>
        </p:pic>
        <p:pic>
          <p:nvPicPr>
            <p:cNvPr id="19" name="Picture 18" descr="A group of people standing in a room&#10;&#10;Description automatically generated">
              <a:extLst>
                <a:ext uri="{FF2B5EF4-FFF2-40B4-BE49-F238E27FC236}">
                  <a16:creationId xmlns:a16="http://schemas.microsoft.com/office/drawing/2014/main" id="{9492C85A-90E4-4D94-0A91-0C6F959F1F7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6370" y="288"/>
              <a:ext cx="2334372" cy="175077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FB11E0C-C228-678B-EEA9-547FF96501E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" b="193"/>
            <a:stretch/>
          </p:blipFill>
          <p:spPr>
            <a:xfrm>
              <a:off x="4907605" y="1874273"/>
              <a:ext cx="2333117" cy="17430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0145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08A335B-6E1D-A7C9-9DE0-CD98A4B16D4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51119E3E-E238-8E23-0733-7523C007F69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B1B0FFEB-D6AE-E1A1-2F6F-E202708363D2}"/>
              </a:ext>
            </a:extLst>
          </p:cNvPr>
          <p:cNvSpPr/>
          <p:nvPr/>
        </p:nvSpPr>
        <p:spPr bwMode="auto">
          <a:xfrm>
            <a:off x="479424" y="274638"/>
            <a:ext cx="8753475" cy="782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CH" sz="3600" dirty="0"/>
              <a:t>Service Hub– </a:t>
            </a:r>
            <a:r>
              <a:rPr lang="fr-CH" sz="3600" dirty="0" err="1"/>
              <a:t>works</a:t>
            </a:r>
            <a:endParaRPr lang="en-US" sz="3600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F8627C4-1B07-88A8-828C-7FB7B38D531A}"/>
              </a:ext>
            </a:extLst>
          </p:cNvPr>
          <p:cNvSpPr/>
          <p:nvPr/>
        </p:nvSpPr>
        <p:spPr bwMode="auto">
          <a:xfrm>
            <a:off x="479423" y="930804"/>
            <a:ext cx="4927463" cy="499639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108000" tIns="45720" rIns="180000" bIns="45720" numCol="1" anchor="t" anchorCtr="0" compatLnSpc="1">
            <a:prstTxWarp prst="textNoShape">
              <a:avLst/>
            </a:prstTxWarp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  <a:defRPr/>
            </a:pPr>
            <a:r>
              <a:rPr lang="en-GB" sz="1200" b="1" dirty="0">
                <a:latin typeface="+mj-lt"/>
              </a:rPr>
              <a:t>Safety &amp; energy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New finishings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Recovery of existing ventilation system (*)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Update of electrical installation &amp; electrical cupboards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Update of IT, DI and AC installations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GB" sz="1200" b="1" dirty="0">
                <a:latin typeface="+mj-lt"/>
              </a:rPr>
              <a:t>Operational/space efficiency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Mutualisation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Flexibility (other future uses)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Collaboration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GB" sz="1200" b="1" dirty="0">
                <a:latin typeface="+mj-lt"/>
              </a:rPr>
              <a:t>User friendly</a:t>
            </a:r>
            <a:endParaRPr lang="en-GB" sz="1200" dirty="0">
              <a:latin typeface="+mj-lt"/>
            </a:endParaRP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New visible entrance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Ticket system for waiting</a:t>
            </a:r>
          </a:p>
          <a:p>
            <a:pPr marL="0" indent="0">
              <a:lnSpc>
                <a:spcPct val="100000"/>
              </a:lnSpc>
              <a:buNone/>
              <a:defRPr/>
            </a:pPr>
            <a:endParaRPr lang="en-GB" sz="1200" dirty="0">
              <a:latin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31930-8D60-9229-B5AB-A8A2F5EC3871}"/>
              </a:ext>
            </a:extLst>
          </p:cNvPr>
          <p:cNvSpPr/>
          <p:nvPr/>
        </p:nvSpPr>
        <p:spPr bwMode="auto">
          <a:xfrm>
            <a:off x="7244699" y="6320180"/>
            <a:ext cx="1755253" cy="3752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108000" tIns="45720" rIns="180000" bIns="45720" numCol="1" anchor="t" anchorCtr="0" compatLnSpc="1">
            <a:prstTxWarp prst="textNoShape">
              <a:avLst/>
            </a:prstTxWarp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  <a:defRPr/>
            </a:pPr>
            <a:r>
              <a:rPr lang="en-GB" sz="1200" i="1" dirty="0">
                <a:latin typeface="+mj-lt"/>
              </a:rPr>
              <a:t>References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endParaRPr lang="en-GB" sz="1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6325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6D62006D-EAA4-0EAB-7558-18444D139EA8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8F947502-1653-8B5C-1C16-89AC3425A82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159F43B9-C946-8866-3D94-1186F0DA6482}"/>
              </a:ext>
            </a:extLst>
          </p:cNvPr>
          <p:cNvSpPr/>
          <p:nvPr/>
        </p:nvSpPr>
        <p:spPr bwMode="auto">
          <a:xfrm>
            <a:off x="479424" y="274638"/>
            <a:ext cx="8753475" cy="782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CH" sz="3600" dirty="0"/>
              <a:t>Service Hub– </a:t>
            </a:r>
            <a:r>
              <a:rPr lang="fr-CH" sz="3600" dirty="0" err="1"/>
              <a:t>When</a:t>
            </a:r>
            <a:r>
              <a:rPr lang="fr-CH" sz="3600" dirty="0"/>
              <a:t>?</a:t>
            </a:r>
            <a:endParaRPr lang="en-US" sz="36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538E1EF0-F6E5-4BD0-2AF7-1DFC655A1849}"/>
              </a:ext>
            </a:extLst>
          </p:cNvPr>
          <p:cNvSpPr/>
          <p:nvPr/>
        </p:nvSpPr>
        <p:spPr bwMode="auto">
          <a:xfrm>
            <a:off x="479423" y="930804"/>
            <a:ext cx="5119065" cy="499639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108000" tIns="45720" rIns="180000" bIns="45720" numCol="1" anchor="t" anchorCtr="0" compatLnSpc="1">
            <a:prstTxWarp prst="textNoShape">
              <a:avLst/>
            </a:prstTxWarp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  <a:defRPr/>
            </a:pPr>
            <a:r>
              <a:rPr lang="en-GB" sz="1200" b="1" dirty="0">
                <a:latin typeface="+mj-lt"/>
              </a:rPr>
              <a:t>TIME LINE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GB" sz="1200" dirty="0">
                <a:latin typeface="+mj-lt"/>
              </a:rPr>
              <a:t>The Service Hub is planned to open on </a:t>
            </a:r>
            <a:r>
              <a:rPr lang="en-GB" sz="1200" b="1" dirty="0">
                <a:latin typeface="+mj-lt"/>
              </a:rPr>
              <a:t>1st October 2025</a:t>
            </a:r>
            <a:r>
              <a:rPr lang="en-GB" sz="1200" dirty="0">
                <a:latin typeface="+mj-lt"/>
              </a:rPr>
              <a:t>:</a:t>
            </a:r>
          </a:p>
          <a:p>
            <a:pPr>
              <a:lnSpc>
                <a:spcPct val="100000"/>
              </a:lnSpc>
              <a:buFontTx/>
              <a:buChar char="-"/>
              <a:defRPr/>
            </a:pPr>
            <a:r>
              <a:rPr lang="en-GB" sz="1200" dirty="0">
                <a:latin typeface="+mj-lt"/>
              </a:rPr>
              <a:t>Works: 4 months (06 – 09/2025)</a:t>
            </a:r>
          </a:p>
          <a:p>
            <a:pPr marL="0" indent="0">
              <a:lnSpc>
                <a:spcPct val="100000"/>
              </a:lnSpc>
              <a:buNone/>
              <a:defRPr/>
            </a:pPr>
            <a:endParaRPr lang="en-GB" sz="1200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21CBB-6909-834A-9371-F7C6618411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6" r="19356"/>
          <a:stretch/>
        </p:blipFill>
        <p:spPr bwMode="auto">
          <a:xfrm>
            <a:off x="7848393" y="1057275"/>
            <a:ext cx="3671093" cy="3635511"/>
          </a:xfrm>
          <a:prstGeom prst="ellipse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B78E78-41BE-592E-D46B-580B39B28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84" y="1906019"/>
            <a:ext cx="6292329" cy="488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58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9CECA835-CBB7-278B-0EE1-B3F839AF363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0575B8D0-F2C6-2A54-B8E9-FE8E8ABE803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D6C6EE54-8BAF-0A82-8743-79B77A87D52A}"/>
              </a:ext>
            </a:extLst>
          </p:cNvPr>
          <p:cNvSpPr/>
          <p:nvPr/>
        </p:nvSpPr>
        <p:spPr bwMode="auto">
          <a:xfrm>
            <a:off x="479424" y="274638"/>
            <a:ext cx="8753475" cy="782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CH" sz="3600" dirty="0" err="1"/>
              <a:t>What</a:t>
            </a:r>
            <a:r>
              <a:rPr lang="fr-CH" sz="3600" dirty="0"/>
              <a:t> </a:t>
            </a:r>
            <a:r>
              <a:rPr lang="fr-CH" sz="3600" dirty="0" err="1"/>
              <a:t>does</a:t>
            </a:r>
            <a:r>
              <a:rPr lang="fr-CH" sz="3600" dirty="0"/>
              <a:t> the Service Hub </a:t>
            </a:r>
            <a:r>
              <a:rPr lang="fr-CH" sz="3600" dirty="0" err="1"/>
              <a:t>offer</a:t>
            </a:r>
            <a:r>
              <a:rPr lang="fr-CH" sz="3600" dirty="0"/>
              <a:t>?</a:t>
            </a:r>
            <a:endParaRPr lang="en-US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482D5D-FC64-B55E-8FC9-58F311A08803}"/>
              </a:ext>
            </a:extLst>
          </p:cNvPr>
          <p:cNvSpPr txBox="1"/>
          <p:nvPr/>
        </p:nvSpPr>
        <p:spPr>
          <a:xfrm>
            <a:off x="478447" y="1056543"/>
            <a:ext cx="5603632" cy="38910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GB" b="1" kern="1400" dirty="0">
                <a:latin typeface="Calibri Light"/>
                <a:ea typeface="Times New Roman" panose="02020603050405020304" pitchFamily="18" charset="0"/>
                <a:cs typeface="Times New Roman"/>
              </a:rPr>
              <a:t> Front Desk Opened from </a:t>
            </a:r>
            <a:r>
              <a:rPr lang="en-GB" b="1" kern="1400" dirty="0">
                <a:latin typeface="Calibri Light"/>
                <a:ea typeface="+mn-lt"/>
                <a:cs typeface="Times New Roman"/>
              </a:rPr>
              <a:t>08:00</a:t>
            </a:r>
            <a:r>
              <a:rPr lang="en-GB" b="1" kern="1400" dirty="0">
                <a:latin typeface="Calibri Light"/>
                <a:ea typeface="Times New Roman" panose="02020603050405020304" pitchFamily="18" charset="0"/>
                <a:cs typeface="Times New Roman"/>
              </a:rPr>
              <a:t> am to 05:00 pm</a:t>
            </a:r>
            <a:endParaRPr lang="en-GB" sz="1800" b="1" kern="1400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b="1" kern="1400" dirty="0">
                <a:latin typeface="Calibri Light"/>
                <a:ea typeface="Times New Roman" panose="02020603050405020304" pitchFamily="18" charset="0"/>
                <a:cs typeface="Times New Roman"/>
              </a:rPr>
              <a:t>IT-SOS</a:t>
            </a:r>
          </a:p>
          <a:p>
            <a:pPr marL="285750" indent="-285750" algn="just">
              <a:buFont typeface="Arial"/>
              <a:buChar char="•"/>
            </a:pPr>
            <a:r>
              <a:rPr lang="en-GB" kern="1400" dirty="0">
                <a:ea typeface="+mn-lt"/>
                <a:cs typeface="+mn-lt"/>
              </a:rPr>
              <a:t>IT support</a:t>
            </a:r>
          </a:p>
          <a:p>
            <a:pPr marL="285750" indent="-285750" algn="just">
              <a:buFont typeface="Arial"/>
              <a:buChar char="•"/>
            </a:pPr>
            <a:r>
              <a:rPr lang="en-GB" sz="1800" kern="1400" dirty="0">
                <a:effectLst/>
                <a:latin typeface="Calibri Light"/>
                <a:ea typeface="+mn-lt"/>
                <a:cs typeface="+mn-lt"/>
              </a:rPr>
              <a:t>Telecom services</a:t>
            </a:r>
            <a:endParaRPr lang="en-GB" sz="1800" b="1" kern="1400" dirty="0">
              <a:effectLst/>
              <a:latin typeface="Calibri Light"/>
              <a:ea typeface="Times New Roman" panose="02020603050405020304" pitchFamily="18" charset="0"/>
              <a:cs typeface="Times New Roman"/>
            </a:endParaRPr>
          </a:p>
          <a:p>
            <a:pPr algn="just">
              <a:spcBef>
                <a:spcPts val="200"/>
              </a:spcBef>
            </a:pPr>
            <a:r>
              <a:rPr lang="en-GB" sz="1800" b="1" kern="1400" dirty="0">
                <a:effectLst/>
                <a:latin typeface="Calibri Light"/>
                <a:ea typeface="Times New Roman" panose="02020603050405020304" pitchFamily="18" charset="0"/>
                <a:cs typeface="Times New Roman"/>
              </a:rPr>
              <a:t>Service Desk </a:t>
            </a:r>
            <a:endParaRPr lang="en-GB" b="1" kern="1400" dirty="0">
              <a:latin typeface="Calibri Light"/>
              <a:ea typeface="Times New Roman" panose="02020603050405020304" pitchFamily="18" charset="0"/>
              <a:cs typeface="Times New Roman"/>
            </a:endParaRPr>
          </a:p>
          <a:p>
            <a:pPr marL="285750" indent="-285750" algn="just">
              <a:spcBef>
                <a:spcPts val="200"/>
              </a:spcBef>
              <a:buFont typeface="Arial"/>
              <a:buChar char="•"/>
            </a:pPr>
            <a:r>
              <a:rPr lang="en-GB" kern="1400" dirty="0">
                <a:latin typeface="Calibri Light"/>
                <a:ea typeface="+mn-lt"/>
                <a:cs typeface="Times New Roman"/>
              </a:rPr>
              <a:t>Access</a:t>
            </a:r>
            <a:r>
              <a:rPr lang="en-GB" kern="1400" dirty="0">
                <a:latin typeface="Calibri Light"/>
                <a:ea typeface="Times New Roman" panose="02020603050405020304" pitchFamily="18" charset="0"/>
                <a:cs typeface="Times New Roman"/>
              </a:rPr>
              <a:t> cards,</a:t>
            </a:r>
          </a:p>
          <a:p>
            <a:pPr marL="285750" indent="-285750" algn="just">
              <a:spcBef>
                <a:spcPts val="200"/>
              </a:spcBef>
              <a:buFont typeface="Arial"/>
              <a:buChar char="•"/>
            </a:pPr>
            <a:r>
              <a:rPr lang="en-GB" kern="1400" dirty="0">
                <a:latin typeface="Calibri Light"/>
                <a:ea typeface="Times New Roman" panose="02020603050405020304" pitchFamily="18" charset="0"/>
                <a:cs typeface="Times New Roman"/>
              </a:rPr>
              <a:t>Computing account management</a:t>
            </a:r>
          </a:p>
          <a:p>
            <a:pPr marL="285750" indent="-285750" algn="just">
              <a:spcBef>
                <a:spcPts val="200"/>
              </a:spcBef>
              <a:buFont typeface="Arial"/>
              <a:buChar char="•"/>
            </a:pPr>
            <a:r>
              <a:rPr lang="en-GB" kern="1400" dirty="0">
                <a:latin typeface="Calibri"/>
                <a:ea typeface="Calibri"/>
                <a:cs typeface="Calibri"/>
              </a:rPr>
              <a:t>First-line</a:t>
            </a:r>
            <a:r>
              <a:rPr lang="en-GB" kern="1400" dirty="0">
                <a:ea typeface="+mn-lt"/>
                <a:cs typeface="+mn-lt"/>
              </a:rPr>
              <a:t> support for all services</a:t>
            </a:r>
            <a:endParaRPr lang="en-GB" kern="1400" dirty="0">
              <a:latin typeface="Calibri Light"/>
              <a:ea typeface="Times New Roman" panose="02020603050405020304" pitchFamily="18" charset="0"/>
              <a:cs typeface="Times New Roman"/>
            </a:endParaRPr>
          </a:p>
          <a:p>
            <a:pPr algn="just"/>
            <a:r>
              <a:rPr lang="en-GB" b="1" kern="1400" dirty="0">
                <a:ea typeface="+mn-lt"/>
                <a:cs typeface="+mn-lt"/>
              </a:rPr>
              <a:t>Temporary presence of other services</a:t>
            </a:r>
            <a:endParaRPr lang="en-GB" b="1" dirty="0">
              <a:ea typeface="+mn-lt"/>
              <a:cs typeface="+mn-lt"/>
            </a:endParaRPr>
          </a:p>
          <a:p>
            <a:pPr marR="0" lvl="0" algn="just">
              <a:lnSpc>
                <a:spcPct val="107000"/>
              </a:lnSpc>
              <a:spcAft>
                <a:spcPts val="200"/>
              </a:spcAft>
            </a:pPr>
            <a:r>
              <a:rPr lang="en-GB" kern="1400" dirty="0">
                <a:latin typeface="Calibri Light"/>
                <a:ea typeface="Times New Roman" panose="02020603050405020304" pitchFamily="18" charset="0"/>
                <a:cs typeface="Times New Roman"/>
              </a:rPr>
              <a:t>Enabling</a:t>
            </a:r>
            <a:r>
              <a:rPr lang="en-GB" sz="1800" kern="1400" dirty="0">
                <a:effectLst/>
                <a:latin typeface="Calibri Light"/>
                <a:ea typeface="Times New Roman" panose="02020603050405020304" pitchFamily="18" charset="0"/>
                <a:cs typeface="Times New Roman"/>
              </a:rPr>
              <a:t> them to establish a physical presence during specific periods as needed.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 descr="A close-up of a logo&#10;&#10;AI-generated content may be incorrect.">
            <a:extLst>
              <a:ext uri="{FF2B5EF4-FFF2-40B4-BE49-F238E27FC236}">
                <a16:creationId xmlns:a16="http://schemas.microsoft.com/office/drawing/2014/main" id="{93D205C9-8694-6624-51C6-18A4E5EC5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5838" y="71438"/>
            <a:ext cx="3429000" cy="1181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EDA7B0-6C38-94CC-5851-3AA9A0480447}"/>
              </a:ext>
            </a:extLst>
          </p:cNvPr>
          <p:cNvSpPr txBox="1"/>
          <p:nvPr/>
        </p:nvSpPr>
        <p:spPr bwMode="auto">
          <a:xfrm>
            <a:off x="6183922" y="1132743"/>
            <a:ext cx="5165482" cy="35394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GB" b="1" kern="1400" dirty="0">
                <a:latin typeface="Calibri Light"/>
                <a:ea typeface="Calibri Light"/>
                <a:cs typeface="Calibri Light"/>
              </a:rPr>
              <a:t>Every morning from Monday to Friday 9am-1pm  Tuesday and Thursday 2pm-4pm</a:t>
            </a:r>
            <a:endParaRPr lang="en-GB" kern="1400">
              <a:latin typeface="Times New Roman" panose="02020603050405020304" pitchFamily="18" charset="0"/>
              <a:ea typeface="Calibri Light"/>
              <a:cs typeface="Times New Roman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GB" b="1" kern="1400" dirty="0">
                <a:latin typeface="Calibri Light"/>
                <a:ea typeface="Calibri Light"/>
                <a:cs typeface="Calibri Light"/>
              </a:rPr>
              <a:t>UNIQA office</a:t>
            </a:r>
            <a:endParaRPr lang="en-GB" kern="1400" dirty="0">
              <a:latin typeface="Times New Roman" panose="02020603050405020304" pitchFamily="18" charset="0"/>
              <a:ea typeface="Calibri Light"/>
              <a:cs typeface="Times New Roman"/>
            </a:endParaRPr>
          </a:p>
          <a:p>
            <a:pPr marL="285750" indent="-285750" algn="just">
              <a:spcBef>
                <a:spcPts val="1200"/>
              </a:spcBef>
              <a:spcAft>
                <a:spcPts val="1200"/>
              </a:spcAft>
              <a:buFont typeface="Arial"/>
              <a:buChar char="•"/>
            </a:pPr>
            <a:r>
              <a:rPr lang="en-GB" kern="1400" dirty="0">
                <a:latin typeface="Calibri Light"/>
                <a:ea typeface="Calibri Light"/>
                <a:cs typeface="Calibri Light"/>
              </a:rPr>
              <a:t>providing access to insurance-related services (currently located at B.63/R-001, this space will be freed for the mini market).</a:t>
            </a:r>
            <a:endParaRPr lang="en-GB" kern="1400">
              <a:latin typeface="Calibri Light"/>
              <a:ea typeface="Times New Roman" panose="02020603050405020304" pitchFamily="18" charset="0"/>
              <a:cs typeface="Times New Roman"/>
            </a:endParaRPr>
          </a:p>
          <a:p>
            <a:pPr marL="0" marR="0" algn="just">
              <a:spcBef>
                <a:spcPts val="1200"/>
              </a:spcBef>
              <a:spcAft>
                <a:spcPts val="1200"/>
              </a:spcAft>
              <a:buNone/>
            </a:pPr>
            <a:endParaRPr lang="en-GB" sz="1800" kern="1400" dirty="0">
              <a:effectLst/>
              <a:latin typeface="Calibri Ligh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spcBef>
                <a:spcPts val="1200"/>
              </a:spcBef>
              <a:spcAft>
                <a:spcPts val="1200"/>
              </a:spcAft>
            </a:pP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87E15C-587F-5DDD-3A23-F154DDCF2381}"/>
              </a:ext>
            </a:extLst>
          </p:cNvPr>
          <p:cNvSpPr txBox="1"/>
          <p:nvPr/>
        </p:nvSpPr>
        <p:spPr bwMode="auto">
          <a:xfrm>
            <a:off x="478447" y="5276118"/>
            <a:ext cx="5603632" cy="135421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r>
              <a:rPr lang="en-GB" b="1" kern="1400" dirty="0">
                <a:latin typeface="Calibri Light"/>
                <a:ea typeface="Times New Roman" panose="02020603050405020304" pitchFamily="18" charset="0"/>
                <a:cs typeface="Times New Roman"/>
              </a:rPr>
              <a:t>Back office space</a:t>
            </a:r>
            <a:br>
              <a:rPr lang="en-GB" b="1" kern="1400" dirty="0">
                <a:latin typeface="Calibri Light"/>
                <a:ea typeface="Times New Roman" panose="02020603050405020304" pitchFamily="18" charset="0"/>
                <a:cs typeface="Times New Roman"/>
              </a:rPr>
            </a:br>
            <a:r>
              <a:rPr lang="en-GB" kern="1400" dirty="0">
                <a:ea typeface="+mn-lt"/>
                <a:cs typeface="+mn-lt"/>
              </a:rPr>
              <a:t>Service Desk back office </a:t>
            </a:r>
            <a:endParaRPr lang="en-US" dirty="0"/>
          </a:p>
          <a:p>
            <a:r>
              <a:rPr lang="en-GB" kern="1400" dirty="0">
                <a:ea typeface="+mn-lt"/>
                <a:cs typeface="+mn-lt"/>
              </a:rPr>
              <a:t>IT-SOS repair area</a:t>
            </a:r>
            <a:endParaRPr lang="en-GB" dirty="0">
              <a:ea typeface="+mn-lt"/>
              <a:cs typeface="+mn-lt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425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EA86E90F-58F3-983F-F712-2D928C0FA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80" y="775190"/>
            <a:ext cx="8572419" cy="5998600"/>
          </a:xfrm>
          <a:prstGeom prst="rect">
            <a:avLst/>
          </a:prstGeom>
        </p:spPr>
      </p:pic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CE0B8FF1-F8DF-2A44-9CAC-5C3CAB6FA8C4}"/>
              </a:ext>
            </a:extLst>
          </p:cNvPr>
          <p:cNvSpPr/>
          <p:nvPr/>
        </p:nvSpPr>
        <p:spPr bwMode="auto">
          <a:xfrm>
            <a:off x="479424" y="274638"/>
            <a:ext cx="8753475" cy="782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CH" sz="3600" dirty="0"/>
              <a:t>Service Hub– How?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1777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51C2BB52-120B-4ACC-7DC3-3A3F64D654A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C8D5CCFC-D36C-33EB-8F5F-505FA7C24A2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8EB789A8-A259-6D5E-EA95-F8221C3BE184}"/>
              </a:ext>
            </a:extLst>
          </p:cNvPr>
          <p:cNvSpPr/>
          <p:nvPr/>
        </p:nvSpPr>
        <p:spPr bwMode="auto">
          <a:xfrm>
            <a:off x="479424" y="274638"/>
            <a:ext cx="8753475" cy="782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CH" sz="3600" dirty="0"/>
              <a:t>Service Hub – How?</a:t>
            </a:r>
            <a:endParaRPr lang="en-US" sz="3600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4B1BEFF-A942-F50E-C3C7-4F62F3F5A3F5}"/>
              </a:ext>
            </a:extLst>
          </p:cNvPr>
          <p:cNvSpPr/>
          <p:nvPr/>
        </p:nvSpPr>
        <p:spPr bwMode="auto">
          <a:xfrm>
            <a:off x="5214307" y="4585355"/>
            <a:ext cx="1755253" cy="3752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108000" tIns="45720" rIns="180000" bIns="45720" numCol="1" anchor="t" anchorCtr="0" compatLnSpc="1">
            <a:prstTxWarp prst="textNoShape">
              <a:avLst/>
            </a:prstTxWarp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  <a:defRPr/>
            </a:pPr>
            <a:r>
              <a:rPr lang="en-GB" sz="1200" i="1" dirty="0">
                <a:latin typeface="+mj-lt"/>
              </a:rPr>
              <a:t>Interior 3D views</a:t>
            </a:r>
          </a:p>
          <a:p>
            <a:pPr algn="ctr">
              <a:lnSpc>
                <a:spcPct val="100000"/>
              </a:lnSpc>
              <a:buFontTx/>
              <a:buChar char="-"/>
              <a:defRPr/>
            </a:pPr>
            <a:endParaRPr lang="en-GB" sz="1200" i="1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DF0DE4-A849-69FD-CC88-E8A7FA8EA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24" y="1228302"/>
            <a:ext cx="3911601" cy="21776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281C30-9B0F-3C4C-39F7-03B00F277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125" y="1247352"/>
            <a:ext cx="3828197" cy="21583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D1035E-4A86-8353-FE78-8299B3F681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7422" y="1247352"/>
            <a:ext cx="3658420" cy="2158341"/>
          </a:xfrm>
          <a:prstGeom prst="rect">
            <a:avLst/>
          </a:prstGeom>
        </p:spPr>
      </p:pic>
      <p:pic>
        <p:nvPicPr>
          <p:cNvPr id="5" name="Picture 4" descr="A close-up of a logo&#10;&#10;AI-generated content may be incorrect.">
            <a:extLst>
              <a:ext uri="{FF2B5EF4-FFF2-40B4-BE49-F238E27FC236}">
                <a16:creationId xmlns:a16="http://schemas.microsoft.com/office/drawing/2014/main" id="{1B862872-47CF-7815-67A2-D7A44A672A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605838" y="71438"/>
            <a:ext cx="34290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596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6" descr="Hand holding question mark Free Photo"/>
          <p:cNvPicPr>
            <a:picLocks noChangeAspect="1" noChangeArrowheads="1"/>
          </p:cNvPicPr>
          <p:nvPr/>
        </p:nvPicPr>
        <p:blipFill>
          <a:blip r:embed="rId2"/>
          <a:srcRect t="7175"/>
          <a:stretch/>
        </p:blipFill>
        <p:spPr bwMode="auto">
          <a:xfrm>
            <a:off x="5192712" y="1209675"/>
            <a:ext cx="4354512" cy="5648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2"/>
          <p:cNvCxnSpPr>
            <a:cxnSpLocks/>
          </p:cNvCxnSpPr>
          <p:nvPr/>
        </p:nvCxnSpPr>
        <p:spPr bwMode="auto">
          <a:xfrm>
            <a:off x="0" y="1976438"/>
            <a:ext cx="12192000" cy="4011612"/>
          </a:xfrm>
          <a:prstGeom prst="line">
            <a:avLst/>
          </a:prstGeom>
          <a:ln w="38100">
            <a:solidFill>
              <a:srgbClr val="0042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3836" t="2869" r="3834" b="2869"/>
          <a:stretch/>
        </p:blipFill>
        <p:spPr bwMode="auto">
          <a:xfrm>
            <a:off x="949325" y="-1587"/>
            <a:ext cx="4860925" cy="6859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text&#10;&#10;Description automatically generated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8434388" y="5892800"/>
            <a:ext cx="3759200" cy="108108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D0DE56A-5CA1-41CD-B2ED-997A480EFCF4}" type="slidenum">
              <a:rPr lang="en-US"/>
              <a:t>9</a:t>
            </a:fld>
            <a:endParaRPr lang="en-US"/>
          </a:p>
        </p:txBody>
      </p:sp>
      <p:pic>
        <p:nvPicPr>
          <p:cNvPr id="3" name="Picture 2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E9BC1587-B770-73B0-77C4-FFAA10ABD4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815013" y="109538"/>
            <a:ext cx="62674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145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33082</TotalTime>
  <Words>458</Words>
  <Application>Microsoft Office PowerPoint</Application>
  <PresentationFormat>Widescreen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Site and Civil Engineering Department                                      – Staff Association presentation</vt:lpstr>
      <vt:lpstr>Service Hub – What?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Emeline Dolmazon</dc:creator>
  <cp:lastModifiedBy>Veronique Sogno</cp:lastModifiedBy>
  <cp:revision>413</cp:revision>
  <cp:lastPrinted>2024-05-14T16:33:47Z</cp:lastPrinted>
  <dcterms:created xsi:type="dcterms:W3CDTF">2021-03-26T11:50:08Z</dcterms:created>
  <dcterms:modified xsi:type="dcterms:W3CDTF">2025-07-17T08:15:16Z</dcterms:modified>
</cp:coreProperties>
</file>