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8" r:id="rId2"/>
  </p:sldMasterIdLst>
  <p:notesMasterIdLst>
    <p:notesMasterId r:id="rId14"/>
  </p:notesMasterIdLst>
  <p:sldIdLst>
    <p:sldId id="311" r:id="rId3"/>
    <p:sldId id="711" r:id="rId4"/>
    <p:sldId id="4489" r:id="rId5"/>
    <p:sldId id="1746" r:id="rId6"/>
    <p:sldId id="4495" r:id="rId7"/>
    <p:sldId id="708" r:id="rId8"/>
    <p:sldId id="4492" r:id="rId9"/>
    <p:sldId id="4493" r:id="rId10"/>
    <p:sldId id="4497" r:id="rId11"/>
    <p:sldId id="4496" r:id="rId12"/>
    <p:sldId id="259" r:id="rId13"/>
  </p:sldIdLst>
  <p:sldSz cx="12192000" cy="6858000"/>
  <p:notesSz cx="7315200" cy="96012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738"/>
    <a:srgbClr val="D5222B"/>
    <a:srgbClr val="4094D9"/>
    <a:srgbClr val="8FBFE7"/>
    <a:srgbClr val="FF2F92"/>
    <a:srgbClr val="BF4F4C"/>
    <a:srgbClr val="0055A0"/>
    <a:srgbClr val="1C998E"/>
    <a:srgbClr val="E7EFEE"/>
    <a:srgbClr val="CCD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64" autoAdjust="0"/>
    <p:restoredTop sz="70833" autoAdjust="0"/>
  </p:normalViewPr>
  <p:slideViewPr>
    <p:cSldViewPr snapToGrid="0">
      <p:cViewPr varScale="1">
        <p:scale>
          <a:sx n="77" d="100"/>
          <a:sy n="77" d="100"/>
        </p:scale>
        <p:origin x="992" y="184"/>
      </p:cViewPr>
      <p:guideLst>
        <p:guide orient="horz" pos="2160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mar\cernbox\SCE%202021\DH%20only\%20Council%20weeks,%20SPC,%20FC\SCE%20TALKS%20TO%20FC\2024\2024-08-28%20-%20SITE-CONS%20-%20Categories%20incl%20safety%20and%20environment%20portion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'Safety &amp; Environment May2024'!$T$229</c:f>
              <c:strCache>
                <c:ptCount val="1"/>
                <c:pt idx="0">
                  <c:v>CAMPAIGN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May2024'!$T$230:$T$242</c:f>
              <c:numCache>
                <c:formatCode>General</c:formatCode>
                <c:ptCount val="13"/>
                <c:pt idx="0">
                  <c:v>3493</c:v>
                </c:pt>
                <c:pt idx="1">
                  <c:v>5074</c:v>
                </c:pt>
                <c:pt idx="2">
                  <c:v>7223</c:v>
                </c:pt>
                <c:pt idx="3">
                  <c:v>4475</c:v>
                </c:pt>
                <c:pt idx="4">
                  <c:v>5888</c:v>
                </c:pt>
                <c:pt idx="5">
                  <c:v>2730</c:v>
                </c:pt>
                <c:pt idx="6">
                  <c:v>2907</c:v>
                </c:pt>
                <c:pt idx="7">
                  <c:v>3705</c:v>
                </c:pt>
                <c:pt idx="8">
                  <c:v>4260</c:v>
                </c:pt>
                <c:pt idx="9">
                  <c:v>4215</c:v>
                </c:pt>
                <c:pt idx="10">
                  <c:v>4160</c:v>
                </c:pt>
                <c:pt idx="11">
                  <c:v>4160</c:v>
                </c:pt>
                <c:pt idx="12">
                  <c:v>4160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30-4BBB-A49A-F84F1D46C08C}"/>
            </c:ext>
          </c:extLst>
        </c:ser>
        <c:ser>
          <c:idx val="8"/>
          <c:order val="1"/>
          <c:tx>
            <c:strRef>
              <c:f>'Safety &amp; Environment May2024'!$AA$229</c:f>
              <c:strCache>
                <c:ptCount val="1"/>
                <c:pt idx="0">
                  <c:v>PREVENTIVE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28575" cap="rnd">
              <a:noFill/>
              <a:round/>
            </a:ln>
            <a:effectLst/>
          </c:spPr>
          <c:invertIfNegative val="0"/>
          <c:val>
            <c:numRef>
              <c:f>'Safety &amp; Environment May2024'!$AA$230:$AA$242</c:f>
              <c:numCache>
                <c:formatCode>General</c:formatCode>
                <c:ptCount val="13"/>
                <c:pt idx="0">
                  <c:v>822</c:v>
                </c:pt>
                <c:pt idx="1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30-4BBB-A49A-F84F1D46C08C}"/>
            </c:ext>
          </c:extLst>
        </c:ser>
        <c:ser>
          <c:idx val="5"/>
          <c:order val="2"/>
          <c:tx>
            <c:strRef>
              <c:f>'Safety &amp; Environment May2024'!$X$229</c:f>
              <c:strCache>
                <c:ptCount val="1"/>
                <c:pt idx="0">
                  <c:v>OPERATION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May2024'!$X$230:$X$242</c:f>
              <c:numCache>
                <c:formatCode>General</c:formatCode>
                <c:ptCount val="13"/>
                <c:pt idx="0">
                  <c:v>1009</c:v>
                </c:pt>
                <c:pt idx="1">
                  <c:v>917</c:v>
                </c:pt>
                <c:pt idx="2">
                  <c:v>1076</c:v>
                </c:pt>
                <c:pt idx="3">
                  <c:v>315</c:v>
                </c:pt>
                <c:pt idx="4">
                  <c:v>700</c:v>
                </c:pt>
                <c:pt idx="5">
                  <c:v>700</c:v>
                </c:pt>
                <c:pt idx="6">
                  <c:v>700</c:v>
                </c:pt>
                <c:pt idx="7">
                  <c:v>700</c:v>
                </c:pt>
                <c:pt idx="8">
                  <c:v>750</c:v>
                </c:pt>
                <c:pt idx="9">
                  <c:v>750</c:v>
                </c:pt>
                <c:pt idx="10">
                  <c:v>750</c:v>
                </c:pt>
                <c:pt idx="11">
                  <c:v>750</c:v>
                </c:pt>
                <c:pt idx="12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30-4BBB-A49A-F84F1D46C08C}"/>
            </c:ext>
          </c:extLst>
        </c:ser>
        <c:ser>
          <c:idx val="3"/>
          <c:order val="3"/>
          <c:tx>
            <c:strRef>
              <c:f>'Safety &amp; Environment May2024'!$V$229</c:f>
              <c:strCache>
                <c:ptCount val="1"/>
                <c:pt idx="0">
                  <c:v>DEMOLITION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May2024'!$V$230:$V$242</c:f>
              <c:numCache>
                <c:formatCode>General</c:formatCode>
                <c:ptCount val="13"/>
                <c:pt idx="0">
                  <c:v>418</c:v>
                </c:pt>
                <c:pt idx="1">
                  <c:v>46</c:v>
                </c:pt>
                <c:pt idx="2">
                  <c:v>3</c:v>
                </c:pt>
                <c:pt idx="3">
                  <c:v>21</c:v>
                </c:pt>
                <c:pt idx="4">
                  <c:v>100</c:v>
                </c:pt>
                <c:pt idx="5">
                  <c:v>145</c:v>
                </c:pt>
                <c:pt idx="6">
                  <c:v>200</c:v>
                </c:pt>
                <c:pt idx="7">
                  <c:v>250</c:v>
                </c:pt>
                <c:pt idx="8">
                  <c:v>500</c:v>
                </c:pt>
                <c:pt idx="9">
                  <c:v>350</c:v>
                </c:pt>
                <c:pt idx="10">
                  <c:v>400</c:v>
                </c:pt>
                <c:pt idx="11">
                  <c:v>400</c:v>
                </c:pt>
                <c:pt idx="12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30-4BBB-A49A-F84F1D46C08C}"/>
            </c:ext>
          </c:extLst>
        </c:ser>
        <c:ser>
          <c:idx val="2"/>
          <c:order val="4"/>
          <c:tx>
            <c:strRef>
              <c:f>'Safety &amp; Environment May2024'!$U$229</c:f>
              <c:strCache>
                <c:ptCount val="1"/>
                <c:pt idx="0">
                  <c:v>CORRECTIVE</c:v>
                </c:pt>
              </c:strCache>
            </c:strRef>
          </c:tx>
          <c:spPr>
            <a:solidFill>
              <a:schemeClr val="accent6">
                <a:lumMod val="75000"/>
                <a:alpha val="88919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May2024'!$U$230:$U$242</c:f>
              <c:numCache>
                <c:formatCode>General</c:formatCode>
                <c:ptCount val="13"/>
                <c:pt idx="0">
                  <c:v>11490</c:v>
                </c:pt>
                <c:pt idx="1">
                  <c:v>6366</c:v>
                </c:pt>
                <c:pt idx="2">
                  <c:v>1517</c:v>
                </c:pt>
                <c:pt idx="3">
                  <c:v>4720</c:v>
                </c:pt>
                <c:pt idx="4">
                  <c:v>1825</c:v>
                </c:pt>
                <c:pt idx="5">
                  <c:v>20</c:v>
                </c:pt>
                <c:pt idx="7">
                  <c:v>675</c:v>
                </c:pt>
                <c:pt idx="8">
                  <c:v>6040</c:v>
                </c:pt>
                <c:pt idx="9">
                  <c:v>5134</c:v>
                </c:pt>
                <c:pt idx="10">
                  <c:v>6689</c:v>
                </c:pt>
                <c:pt idx="11">
                  <c:v>6689</c:v>
                </c:pt>
                <c:pt idx="12">
                  <c:v>6619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30-4BBB-A49A-F84F1D46C08C}"/>
            </c:ext>
          </c:extLst>
        </c:ser>
        <c:ser>
          <c:idx val="7"/>
          <c:order val="5"/>
          <c:tx>
            <c:strRef>
              <c:f>'Safety &amp; Environment May2024'!$Z$229</c:f>
              <c:strCache>
                <c:ptCount val="1"/>
                <c:pt idx="0">
                  <c:v>UPGRADE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28575" cap="rnd">
              <a:noFill/>
              <a:round/>
            </a:ln>
            <a:effectLst/>
          </c:spPr>
          <c:invertIfNegative val="0"/>
          <c:val>
            <c:numRef>
              <c:f>'Safety &amp; Environment May2024'!$Z$230:$Z$242</c:f>
              <c:numCache>
                <c:formatCode>General</c:formatCode>
                <c:ptCount val="13"/>
                <c:pt idx="0">
                  <c:v>914</c:v>
                </c:pt>
                <c:pt idx="1">
                  <c:v>1427</c:v>
                </c:pt>
                <c:pt idx="2">
                  <c:v>1842</c:v>
                </c:pt>
                <c:pt idx="3">
                  <c:v>1748</c:v>
                </c:pt>
                <c:pt idx="4">
                  <c:v>1410</c:v>
                </c:pt>
                <c:pt idx="5">
                  <c:v>980</c:v>
                </c:pt>
                <c:pt idx="6">
                  <c:v>980</c:v>
                </c:pt>
                <c:pt idx="7">
                  <c:v>887</c:v>
                </c:pt>
                <c:pt idx="8">
                  <c:v>380</c:v>
                </c:pt>
                <c:pt idx="9">
                  <c:v>380</c:v>
                </c:pt>
                <c:pt idx="10">
                  <c:v>380</c:v>
                </c:pt>
                <c:pt idx="11">
                  <c:v>380</c:v>
                </c:pt>
                <c:pt idx="12">
                  <c:v>380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30-4BBB-A49A-F84F1D46C08C}"/>
            </c:ext>
          </c:extLst>
        </c:ser>
        <c:ser>
          <c:idx val="6"/>
          <c:order val="6"/>
          <c:tx>
            <c:strRef>
              <c:f>'Safety &amp; Environment May2024'!$Y$229</c:f>
              <c:strCache>
                <c:ptCount val="1"/>
                <c:pt idx="0">
                  <c:v>RESERVE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May2024'!$Y$230:$Y$242</c:f>
              <c:numCache>
                <c:formatCode>General</c:formatCode>
                <c:ptCount val="13"/>
                <c:pt idx="0">
                  <c:v>171</c:v>
                </c:pt>
                <c:pt idx="1">
                  <c:v>250</c:v>
                </c:pt>
                <c:pt idx="2">
                  <c:v>241</c:v>
                </c:pt>
                <c:pt idx="3">
                  <c:v>249</c:v>
                </c:pt>
                <c:pt idx="4">
                  <c:v>467</c:v>
                </c:pt>
                <c:pt idx="5">
                  <c:v>1705</c:v>
                </c:pt>
                <c:pt idx="6">
                  <c:v>1780</c:v>
                </c:pt>
                <c:pt idx="7">
                  <c:v>916</c:v>
                </c:pt>
                <c:pt idx="8">
                  <c:v>731</c:v>
                </c:pt>
                <c:pt idx="9">
                  <c:v>2201</c:v>
                </c:pt>
                <c:pt idx="10">
                  <c:v>651</c:v>
                </c:pt>
                <c:pt idx="11">
                  <c:v>651</c:v>
                </c:pt>
                <c:pt idx="12">
                  <c:v>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30-4BBB-A49A-F84F1D46C08C}"/>
            </c:ext>
          </c:extLst>
        </c:ser>
        <c:ser>
          <c:idx val="4"/>
          <c:order val="7"/>
          <c:tx>
            <c:strRef>
              <c:f>'Safety &amp; Environment May2024'!$W$229</c:f>
              <c:strCache>
                <c:ptCount val="1"/>
                <c:pt idx="0">
                  <c:v>M2P</c:v>
                </c:pt>
              </c:strCache>
            </c:strRef>
          </c:tx>
          <c:spPr>
            <a:solidFill>
              <a:schemeClr val="bg1">
                <a:lumMod val="50000"/>
                <a:alpha val="54118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May2024'!$W$230:$W$242</c:f>
              <c:numCache>
                <c:formatCode>General</c:formatCode>
                <c:ptCount val="13"/>
                <c:pt idx="0">
                  <c:v>881</c:v>
                </c:pt>
                <c:pt idx="1">
                  <c:v>490</c:v>
                </c:pt>
                <c:pt idx="2">
                  <c:v>789</c:v>
                </c:pt>
                <c:pt idx="3">
                  <c:v>881</c:v>
                </c:pt>
                <c:pt idx="4">
                  <c:v>943</c:v>
                </c:pt>
                <c:pt idx="5">
                  <c:v>965</c:v>
                </c:pt>
                <c:pt idx="6">
                  <c:v>898</c:v>
                </c:pt>
                <c:pt idx="7">
                  <c:v>898</c:v>
                </c:pt>
                <c:pt idx="8">
                  <c:v>898</c:v>
                </c:pt>
                <c:pt idx="9">
                  <c:v>898</c:v>
                </c:pt>
                <c:pt idx="10">
                  <c:v>898</c:v>
                </c:pt>
                <c:pt idx="11">
                  <c:v>898</c:v>
                </c:pt>
                <c:pt idx="12">
                  <c:v>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230-4BBB-A49A-F84F1D46C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37209695"/>
        <c:axId val="1386943424"/>
      </c:barChart>
      <c:lineChart>
        <c:grouping val="standard"/>
        <c:varyColors val="0"/>
        <c:ser>
          <c:idx val="9"/>
          <c:order val="8"/>
          <c:tx>
            <c:strRef>
              <c:f>'Safety &amp; Environment May2024'!$AB$229</c:f>
              <c:strCache>
                <c:ptCount val="1"/>
                <c:pt idx="0">
                  <c:v>Safety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'Safety &amp; Environment May2024'!$AB$230:$AB$242</c:f>
              <c:numCache>
                <c:formatCode>0.0000</c:formatCode>
                <c:ptCount val="13"/>
                <c:pt idx="0">
                  <c:v>0.24495773749401947</c:v>
                </c:pt>
                <c:pt idx="1">
                  <c:v>0.30505302607447571</c:v>
                </c:pt>
                <c:pt idx="2">
                  <c:v>0.26736547703458602</c:v>
                </c:pt>
                <c:pt idx="3">
                  <c:v>0.23480817253121455</c:v>
                </c:pt>
                <c:pt idx="4">
                  <c:v>0.2898740991577668</c:v>
                </c:pt>
                <c:pt idx="5">
                  <c:v>0.30554553789731048</c:v>
                </c:pt>
                <c:pt idx="6">
                  <c:v>0.27582251371971622</c:v>
                </c:pt>
                <c:pt idx="7">
                  <c:v>0.30886454183266937</c:v>
                </c:pt>
                <c:pt idx="8">
                  <c:v>0.30650442477876105</c:v>
                </c:pt>
                <c:pt idx="9">
                  <c:v>0.29363558044367866</c:v>
                </c:pt>
                <c:pt idx="10">
                  <c:v>0.2895433986646565</c:v>
                </c:pt>
                <c:pt idx="11">
                  <c:v>0.2895433986646565</c:v>
                </c:pt>
                <c:pt idx="12">
                  <c:v>0.2896941632565152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230-4BBB-A49A-F84F1D46C08C}"/>
            </c:ext>
          </c:extLst>
        </c:ser>
        <c:ser>
          <c:idx val="10"/>
          <c:order val="9"/>
          <c:tx>
            <c:strRef>
              <c:f>'Safety &amp; Environment May2024'!$AC$229</c:f>
              <c:strCache>
                <c:ptCount val="1"/>
                <c:pt idx="0">
                  <c:v>Environment + Energetic performance</c:v>
                </c:pt>
              </c:strCache>
            </c:strRef>
          </c:tx>
          <c:spPr>
            <a:ln w="38100" cap="rnd">
              <a:solidFill>
                <a:srgbClr val="FF9933"/>
              </a:solidFill>
              <a:round/>
            </a:ln>
            <a:effectLst/>
          </c:spPr>
          <c:marker>
            <c:symbol val="none"/>
          </c:marker>
          <c:val>
            <c:numRef>
              <c:f>'Safety &amp; Environment May2024'!$AC$230:$AC$242</c:f>
              <c:numCache>
                <c:formatCode>0.0000</c:formatCode>
                <c:ptCount val="13"/>
                <c:pt idx="0">
                  <c:v>0.1406995906650364</c:v>
                </c:pt>
                <c:pt idx="1">
                  <c:v>0.14129654732477473</c:v>
                </c:pt>
                <c:pt idx="2">
                  <c:v>0.20933506657212639</c:v>
                </c:pt>
                <c:pt idx="3">
                  <c:v>0.25338857359061667</c:v>
                </c:pt>
                <c:pt idx="4">
                  <c:v>0.2803473126682296</c:v>
                </c:pt>
                <c:pt idx="5">
                  <c:v>0.36287133251833742</c:v>
                </c:pt>
                <c:pt idx="6">
                  <c:v>0.3312996921429528</c:v>
                </c:pt>
                <c:pt idx="7">
                  <c:v>0.19396787848605576</c:v>
                </c:pt>
                <c:pt idx="8">
                  <c:v>0.31022492625368731</c:v>
                </c:pt>
                <c:pt idx="9">
                  <c:v>0.29528322205470603</c:v>
                </c:pt>
                <c:pt idx="10">
                  <c:v>0.32732069782468232</c:v>
                </c:pt>
                <c:pt idx="11">
                  <c:v>0.32732069782468232</c:v>
                </c:pt>
                <c:pt idx="12">
                  <c:v>0.32586330677004816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230-4BBB-A49A-F84F1D46C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1248304"/>
        <c:axId val="1384532000"/>
      </c:lineChart>
      <c:catAx>
        <c:axId val="1637209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386943424"/>
        <c:crosses val="autoZero"/>
        <c:auto val="1"/>
        <c:lblAlgn val="ctr"/>
        <c:lblOffset val="100"/>
        <c:noMultiLvlLbl val="0"/>
      </c:catAx>
      <c:valAx>
        <c:axId val="1386943424"/>
        <c:scaling>
          <c:orientation val="minMax"/>
          <c:max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kCHF</a:t>
                </a:r>
              </a:p>
            </c:rich>
          </c:tx>
          <c:layout>
            <c:manualLayout>
              <c:xMode val="edge"/>
              <c:yMode val="edge"/>
              <c:x val="1.1143270876243967E-2"/>
              <c:y val="8.3680939528704174E-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637209695"/>
        <c:crosses val="autoZero"/>
        <c:crossBetween val="between"/>
      </c:valAx>
      <c:valAx>
        <c:axId val="138453200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1248304"/>
        <c:crosses val="max"/>
        <c:crossBetween val="between"/>
      </c:valAx>
      <c:catAx>
        <c:axId val="561248304"/>
        <c:scaling>
          <c:orientation val="minMax"/>
        </c:scaling>
        <c:delete val="1"/>
        <c:axPos val="b"/>
        <c:majorTickMark val="out"/>
        <c:minorTickMark val="none"/>
        <c:tickLblPos val="nextTo"/>
        <c:crossAx val="1384532000"/>
        <c:crosses val="autoZero"/>
        <c:auto val="1"/>
        <c:lblAlgn val="ctr"/>
        <c:lblOffset val="100"/>
        <c:noMultiLvlLbl val="0"/>
      </c:cat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/>
  </c:chart>
  <c:spPr>
    <a:ln>
      <a:noFill/>
    </a:ln>
  </c:spPr>
  <c:txPr>
    <a:bodyPr/>
    <a:lstStyle/>
    <a:p>
      <a:pPr>
        <a:defRPr/>
      </a:pPr>
      <a:endParaRPr lang="en-CH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D77861-E95E-477A-B7C3-845C3964DFA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5597DF-5E25-4D36-8812-C9C263ED688C}">
      <dgm:prSet phldrT="[Text]" custT="1"/>
      <dgm:spPr/>
      <dgm:t>
        <a:bodyPr/>
        <a:lstStyle/>
        <a:p>
          <a:pPr algn="ctr"/>
          <a:r>
            <a:rPr lang="en-US" sz="1400" dirty="0"/>
            <a:t>Construction</a:t>
          </a:r>
        </a:p>
        <a:p>
          <a:pPr algn="ctr"/>
          <a:r>
            <a:rPr lang="en-US" sz="1100" dirty="0"/>
            <a:t>No maintenance</a:t>
          </a:r>
          <a:endParaRPr lang="en-GB" sz="1400" dirty="0"/>
        </a:p>
      </dgm:t>
    </dgm:pt>
    <dgm:pt modelId="{DD6BA0AC-E643-4662-A382-7AA2BDCAF477}" type="parTrans" cxnId="{156F5054-9B58-47C4-9B58-4F67FFDEB0A5}">
      <dgm:prSet/>
      <dgm:spPr/>
      <dgm:t>
        <a:bodyPr/>
        <a:lstStyle/>
        <a:p>
          <a:endParaRPr lang="en-GB"/>
        </a:p>
      </dgm:t>
    </dgm:pt>
    <dgm:pt modelId="{6F5D1A7A-D89B-443B-8CD4-65BCA505F772}" type="sibTrans" cxnId="{156F5054-9B58-47C4-9B58-4F67FFDEB0A5}">
      <dgm:prSet/>
      <dgm:spPr/>
      <dgm:t>
        <a:bodyPr/>
        <a:lstStyle/>
        <a:p>
          <a:endParaRPr lang="en-GB"/>
        </a:p>
      </dgm:t>
    </dgm:pt>
    <dgm:pt modelId="{B8BDCD23-CA2C-48D1-BB25-FA1204E3E71A}">
      <dgm:prSet phldrT="[Text]" custT="1"/>
      <dgm:spPr/>
      <dgm:t>
        <a:bodyPr/>
        <a:lstStyle/>
        <a:p>
          <a:pPr algn="ctr">
            <a:spcBef>
              <a:spcPts val="1200"/>
            </a:spcBef>
          </a:pPr>
          <a:r>
            <a:rPr lang="en-US" sz="1200" dirty="0"/>
            <a:t>Operation</a:t>
          </a:r>
          <a:endParaRPr lang="en-GB" sz="1200" dirty="0"/>
        </a:p>
      </dgm:t>
    </dgm:pt>
    <dgm:pt modelId="{F7DF6ECC-7420-4180-AE6C-1A887A6EEECD}" type="parTrans" cxnId="{91634C62-246B-4893-A651-5839D71BC21F}">
      <dgm:prSet/>
      <dgm:spPr/>
      <dgm:t>
        <a:bodyPr/>
        <a:lstStyle/>
        <a:p>
          <a:endParaRPr lang="en-GB"/>
        </a:p>
      </dgm:t>
    </dgm:pt>
    <dgm:pt modelId="{0C0EBCE5-D2E4-48E4-817E-64789D197390}" type="sibTrans" cxnId="{91634C62-246B-4893-A651-5839D71BC21F}">
      <dgm:prSet/>
      <dgm:spPr/>
      <dgm:t>
        <a:bodyPr/>
        <a:lstStyle/>
        <a:p>
          <a:endParaRPr lang="en-GB"/>
        </a:p>
      </dgm:t>
    </dgm:pt>
    <dgm:pt modelId="{3E9CF641-1CBA-4C13-B3D7-F857C10272DE}">
      <dgm:prSet phldrT="[Text]" custT="1"/>
      <dgm:spPr/>
      <dgm:t>
        <a:bodyPr/>
        <a:lstStyle/>
        <a:p>
          <a:r>
            <a:rPr lang="en-US" sz="1200" dirty="0"/>
            <a:t>Retrofits / Projects / Processes / </a:t>
          </a:r>
          <a:r>
            <a:rPr lang="en-US" sz="1200" dirty="0">
              <a:solidFill>
                <a:srgbClr val="00B0F0"/>
              </a:solidFill>
            </a:rPr>
            <a:t>Upgrade</a:t>
          </a:r>
          <a:endParaRPr lang="en-GB" sz="1200" dirty="0">
            <a:solidFill>
              <a:srgbClr val="00B0F0"/>
            </a:solidFill>
          </a:endParaRPr>
        </a:p>
      </dgm:t>
    </dgm:pt>
    <dgm:pt modelId="{E875BF9F-9740-484C-B65E-C64C2E4539B9}" type="parTrans" cxnId="{AB81A916-3A8C-4192-A645-CE39F541698F}">
      <dgm:prSet/>
      <dgm:spPr/>
      <dgm:t>
        <a:bodyPr/>
        <a:lstStyle/>
        <a:p>
          <a:endParaRPr lang="en-GB"/>
        </a:p>
      </dgm:t>
    </dgm:pt>
    <dgm:pt modelId="{29886285-A4A1-462C-9A26-2CA600D27FF5}" type="sibTrans" cxnId="{AB81A916-3A8C-4192-A645-CE39F541698F}">
      <dgm:prSet/>
      <dgm:spPr/>
      <dgm:t>
        <a:bodyPr/>
        <a:lstStyle/>
        <a:p>
          <a:endParaRPr lang="en-GB"/>
        </a:p>
      </dgm:t>
    </dgm:pt>
    <dgm:pt modelId="{3BF81BBD-7127-45AE-B1B6-0FC3C842B47F}">
      <dgm:prSet phldrT="[Text]" custT="1"/>
      <dgm:spPr/>
      <dgm:t>
        <a:bodyPr/>
        <a:lstStyle/>
        <a:p>
          <a:r>
            <a:rPr lang="en-US" sz="1100" dirty="0">
              <a:solidFill>
                <a:srgbClr val="00B0F0"/>
              </a:solidFill>
            </a:rPr>
            <a:t>Demolition / Renovation</a:t>
          </a:r>
          <a:endParaRPr lang="en-GB" sz="1100" dirty="0">
            <a:solidFill>
              <a:srgbClr val="00B0F0"/>
            </a:solidFill>
          </a:endParaRPr>
        </a:p>
      </dgm:t>
    </dgm:pt>
    <dgm:pt modelId="{BFE74AD2-C8FD-4120-BFBD-46DFC0A3A3A9}" type="parTrans" cxnId="{2A8AC7A1-3842-45B1-9980-4B5A26F26F86}">
      <dgm:prSet/>
      <dgm:spPr/>
      <dgm:t>
        <a:bodyPr/>
        <a:lstStyle/>
        <a:p>
          <a:endParaRPr lang="en-GB"/>
        </a:p>
      </dgm:t>
    </dgm:pt>
    <dgm:pt modelId="{2FE5B2CE-9F1E-4A71-8D7F-325266FBFD46}" type="sibTrans" cxnId="{2A8AC7A1-3842-45B1-9980-4B5A26F26F86}">
      <dgm:prSet/>
      <dgm:spPr/>
      <dgm:t>
        <a:bodyPr/>
        <a:lstStyle/>
        <a:p>
          <a:endParaRPr lang="en-GB"/>
        </a:p>
      </dgm:t>
    </dgm:pt>
    <dgm:pt modelId="{1FB1068C-A063-4AE9-AF31-946745DF45F6}">
      <dgm:prSet phldrT="[Text]" custT="1"/>
      <dgm:spPr/>
      <dgm:t>
        <a:bodyPr/>
        <a:lstStyle/>
        <a:p>
          <a:pPr algn="ctr">
            <a:spcBef>
              <a:spcPct val="0"/>
            </a:spcBef>
          </a:pPr>
          <a:r>
            <a:rPr lang="en-US" sz="1050" dirty="0">
              <a:solidFill>
                <a:schemeClr val="accent4">
                  <a:lumMod val="60000"/>
                  <a:lumOff val="40000"/>
                </a:schemeClr>
              </a:solidFill>
            </a:rPr>
            <a:t>Regular maintenance</a:t>
          </a:r>
          <a:endParaRPr lang="en-GB" sz="1050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917E15F4-7782-45B4-BB42-0823D2A82114}" type="parTrans" cxnId="{10071D09-D4DB-4348-B88F-DF7E5ECF0FF4}">
      <dgm:prSet/>
      <dgm:spPr/>
      <dgm:t>
        <a:bodyPr/>
        <a:lstStyle/>
        <a:p>
          <a:endParaRPr lang="en-GB"/>
        </a:p>
      </dgm:t>
    </dgm:pt>
    <dgm:pt modelId="{34C34294-D298-4EDE-A3B9-8758719FBB31}" type="sibTrans" cxnId="{10071D09-D4DB-4348-B88F-DF7E5ECF0FF4}">
      <dgm:prSet/>
      <dgm:spPr/>
      <dgm:t>
        <a:bodyPr/>
        <a:lstStyle/>
        <a:p>
          <a:endParaRPr lang="en-GB"/>
        </a:p>
      </dgm:t>
    </dgm:pt>
    <dgm:pt modelId="{386B9F78-394A-48A6-9C42-2D9A227BDB0C}">
      <dgm:prSet phldrT="[Text]" custT="1"/>
      <dgm:spPr/>
      <dgm:t>
        <a:bodyPr/>
        <a:lstStyle/>
        <a:p>
          <a:pPr algn="ctr">
            <a:spcBef>
              <a:spcPct val="0"/>
            </a:spcBef>
          </a:pPr>
          <a:r>
            <a:rPr lang="en-US" sz="1050" dirty="0">
              <a:solidFill>
                <a:srgbClr val="00B0F0"/>
              </a:solidFill>
            </a:rPr>
            <a:t>Cyclical maintenance</a:t>
          </a:r>
          <a:endParaRPr lang="en-GB" sz="1050" dirty="0">
            <a:solidFill>
              <a:srgbClr val="00B0F0"/>
            </a:solidFill>
          </a:endParaRPr>
        </a:p>
      </dgm:t>
    </dgm:pt>
    <dgm:pt modelId="{93508388-FA96-43B6-B578-6A8E1737CA7E}" type="parTrans" cxnId="{577F6397-9B39-4820-B23E-752126A08D7C}">
      <dgm:prSet/>
      <dgm:spPr/>
      <dgm:t>
        <a:bodyPr/>
        <a:lstStyle/>
        <a:p>
          <a:endParaRPr lang="en-GB"/>
        </a:p>
      </dgm:t>
    </dgm:pt>
    <dgm:pt modelId="{457400A4-2DD0-4352-A48C-2FF0A12CE889}" type="sibTrans" cxnId="{577F6397-9B39-4820-B23E-752126A08D7C}">
      <dgm:prSet/>
      <dgm:spPr/>
      <dgm:t>
        <a:bodyPr/>
        <a:lstStyle/>
        <a:p>
          <a:endParaRPr lang="en-GB"/>
        </a:p>
      </dgm:t>
    </dgm:pt>
    <dgm:pt modelId="{D35138EE-92B7-4382-9531-BA44AC694409}" type="pres">
      <dgm:prSet presAssocID="{1AD77861-E95E-477A-B7C3-845C3964DFA1}" presName="Name0" presStyleCnt="0">
        <dgm:presLayoutVars>
          <dgm:dir/>
          <dgm:resizeHandles val="exact"/>
        </dgm:presLayoutVars>
      </dgm:prSet>
      <dgm:spPr/>
    </dgm:pt>
    <dgm:pt modelId="{9CF13EC6-E1CA-41B0-B111-9A9F678675DD}" type="pres">
      <dgm:prSet presAssocID="{1AD77861-E95E-477A-B7C3-845C3964DFA1}" presName="cycle" presStyleCnt="0"/>
      <dgm:spPr/>
    </dgm:pt>
    <dgm:pt modelId="{F2C4A68E-E26F-4FF5-8E92-5CBAF96BA5DB}" type="pres">
      <dgm:prSet presAssocID="{DE5597DF-5E25-4D36-8812-C9C263ED688C}" presName="nodeFirstNode" presStyleLbl="node1" presStyleIdx="0" presStyleCnt="4">
        <dgm:presLayoutVars>
          <dgm:bulletEnabled val="1"/>
        </dgm:presLayoutVars>
      </dgm:prSet>
      <dgm:spPr/>
    </dgm:pt>
    <dgm:pt modelId="{51C8C301-6217-4F52-9B6B-A4C10918BE11}" type="pres">
      <dgm:prSet presAssocID="{6F5D1A7A-D89B-443B-8CD4-65BCA505F772}" presName="sibTransFirstNode" presStyleLbl="bgShp" presStyleIdx="0" presStyleCnt="1"/>
      <dgm:spPr/>
    </dgm:pt>
    <dgm:pt modelId="{F5D570EC-6C11-4EE0-B027-D463F930A8F9}" type="pres">
      <dgm:prSet presAssocID="{B8BDCD23-CA2C-48D1-BB25-FA1204E3E71A}" presName="nodeFollowingNodes" presStyleLbl="node1" presStyleIdx="1" presStyleCnt="4">
        <dgm:presLayoutVars>
          <dgm:bulletEnabled val="1"/>
        </dgm:presLayoutVars>
      </dgm:prSet>
      <dgm:spPr/>
    </dgm:pt>
    <dgm:pt modelId="{869D7045-3C3E-4924-8F88-D7A8EF59AC95}" type="pres">
      <dgm:prSet presAssocID="{3E9CF641-1CBA-4C13-B3D7-F857C10272DE}" presName="nodeFollowingNodes" presStyleLbl="node1" presStyleIdx="2" presStyleCnt="4">
        <dgm:presLayoutVars>
          <dgm:bulletEnabled val="1"/>
        </dgm:presLayoutVars>
      </dgm:prSet>
      <dgm:spPr/>
    </dgm:pt>
    <dgm:pt modelId="{A9FB9917-16E7-4013-B307-C7F6DF6CAB05}" type="pres">
      <dgm:prSet presAssocID="{3BF81BBD-7127-45AE-B1B6-0FC3C842B47F}" presName="nodeFollowingNodes" presStyleLbl="node1" presStyleIdx="3" presStyleCnt="4">
        <dgm:presLayoutVars>
          <dgm:bulletEnabled val="1"/>
        </dgm:presLayoutVars>
      </dgm:prSet>
      <dgm:spPr/>
    </dgm:pt>
  </dgm:ptLst>
  <dgm:cxnLst>
    <dgm:cxn modelId="{10071D09-D4DB-4348-B88F-DF7E5ECF0FF4}" srcId="{B8BDCD23-CA2C-48D1-BB25-FA1204E3E71A}" destId="{1FB1068C-A063-4AE9-AF31-946745DF45F6}" srcOrd="0" destOrd="0" parTransId="{917E15F4-7782-45B4-BB42-0823D2A82114}" sibTransId="{34C34294-D298-4EDE-A3B9-8758719FBB31}"/>
    <dgm:cxn modelId="{67B4D914-F8AC-4473-B43E-6C7A4CE16542}" type="presOf" srcId="{3E9CF641-1CBA-4C13-B3D7-F857C10272DE}" destId="{869D7045-3C3E-4924-8F88-D7A8EF59AC95}" srcOrd="0" destOrd="0" presId="urn:microsoft.com/office/officeart/2005/8/layout/cycle3"/>
    <dgm:cxn modelId="{AB81A916-3A8C-4192-A645-CE39F541698F}" srcId="{1AD77861-E95E-477A-B7C3-845C3964DFA1}" destId="{3E9CF641-1CBA-4C13-B3D7-F857C10272DE}" srcOrd="2" destOrd="0" parTransId="{E875BF9F-9740-484C-B65E-C64C2E4539B9}" sibTransId="{29886285-A4A1-462C-9A26-2CA600D27FF5}"/>
    <dgm:cxn modelId="{07901225-4816-49D9-BB6D-C8629A55B49B}" type="presOf" srcId="{386B9F78-394A-48A6-9C42-2D9A227BDB0C}" destId="{F5D570EC-6C11-4EE0-B027-D463F930A8F9}" srcOrd="0" destOrd="2" presId="urn:microsoft.com/office/officeart/2005/8/layout/cycle3"/>
    <dgm:cxn modelId="{619D6F3A-C96F-4591-BBBB-25F2038A0DCD}" type="presOf" srcId="{B8BDCD23-CA2C-48D1-BB25-FA1204E3E71A}" destId="{F5D570EC-6C11-4EE0-B027-D463F930A8F9}" srcOrd="0" destOrd="0" presId="urn:microsoft.com/office/officeart/2005/8/layout/cycle3"/>
    <dgm:cxn modelId="{156F5054-9B58-47C4-9B58-4F67FFDEB0A5}" srcId="{1AD77861-E95E-477A-B7C3-845C3964DFA1}" destId="{DE5597DF-5E25-4D36-8812-C9C263ED688C}" srcOrd="0" destOrd="0" parTransId="{DD6BA0AC-E643-4662-A382-7AA2BDCAF477}" sibTransId="{6F5D1A7A-D89B-443B-8CD4-65BCA505F772}"/>
    <dgm:cxn modelId="{91634C62-246B-4893-A651-5839D71BC21F}" srcId="{1AD77861-E95E-477A-B7C3-845C3964DFA1}" destId="{B8BDCD23-CA2C-48D1-BB25-FA1204E3E71A}" srcOrd="1" destOrd="0" parTransId="{F7DF6ECC-7420-4180-AE6C-1A887A6EEECD}" sibTransId="{0C0EBCE5-D2E4-48E4-817E-64789D197390}"/>
    <dgm:cxn modelId="{1B995C62-8E1C-42FD-AFB2-9CD4C4B21773}" type="presOf" srcId="{DE5597DF-5E25-4D36-8812-C9C263ED688C}" destId="{F2C4A68E-E26F-4FF5-8E92-5CBAF96BA5DB}" srcOrd="0" destOrd="0" presId="urn:microsoft.com/office/officeart/2005/8/layout/cycle3"/>
    <dgm:cxn modelId="{4AA7B469-E318-4D6F-8AD5-1C100F003C36}" type="presOf" srcId="{3BF81BBD-7127-45AE-B1B6-0FC3C842B47F}" destId="{A9FB9917-16E7-4013-B307-C7F6DF6CAB05}" srcOrd="0" destOrd="0" presId="urn:microsoft.com/office/officeart/2005/8/layout/cycle3"/>
    <dgm:cxn modelId="{7BF8E18F-91DA-4244-A872-079601A7C499}" type="presOf" srcId="{1FB1068C-A063-4AE9-AF31-946745DF45F6}" destId="{F5D570EC-6C11-4EE0-B027-D463F930A8F9}" srcOrd="0" destOrd="1" presId="urn:microsoft.com/office/officeart/2005/8/layout/cycle3"/>
    <dgm:cxn modelId="{577F6397-9B39-4820-B23E-752126A08D7C}" srcId="{B8BDCD23-CA2C-48D1-BB25-FA1204E3E71A}" destId="{386B9F78-394A-48A6-9C42-2D9A227BDB0C}" srcOrd="1" destOrd="0" parTransId="{93508388-FA96-43B6-B578-6A8E1737CA7E}" sibTransId="{457400A4-2DD0-4352-A48C-2FF0A12CE889}"/>
    <dgm:cxn modelId="{2A8AC7A1-3842-45B1-9980-4B5A26F26F86}" srcId="{1AD77861-E95E-477A-B7C3-845C3964DFA1}" destId="{3BF81BBD-7127-45AE-B1B6-0FC3C842B47F}" srcOrd="3" destOrd="0" parTransId="{BFE74AD2-C8FD-4120-BFBD-46DFC0A3A3A9}" sibTransId="{2FE5B2CE-9F1E-4A71-8D7F-325266FBFD46}"/>
    <dgm:cxn modelId="{C45FE4B4-C2ED-467A-BE23-9D14CF0ABB8A}" type="presOf" srcId="{1AD77861-E95E-477A-B7C3-845C3964DFA1}" destId="{D35138EE-92B7-4382-9531-BA44AC694409}" srcOrd="0" destOrd="0" presId="urn:microsoft.com/office/officeart/2005/8/layout/cycle3"/>
    <dgm:cxn modelId="{8D262EED-299A-4B96-8E3B-261262B59C5B}" type="presOf" srcId="{6F5D1A7A-D89B-443B-8CD4-65BCA505F772}" destId="{51C8C301-6217-4F52-9B6B-A4C10918BE11}" srcOrd="0" destOrd="0" presId="urn:microsoft.com/office/officeart/2005/8/layout/cycle3"/>
    <dgm:cxn modelId="{67CD3265-BC4F-43EE-928F-6FD8D214E603}" type="presParOf" srcId="{D35138EE-92B7-4382-9531-BA44AC694409}" destId="{9CF13EC6-E1CA-41B0-B111-9A9F678675DD}" srcOrd="0" destOrd="0" presId="urn:microsoft.com/office/officeart/2005/8/layout/cycle3"/>
    <dgm:cxn modelId="{50F9E15F-9C6F-4FB1-AACF-EC9E0EC4F951}" type="presParOf" srcId="{9CF13EC6-E1CA-41B0-B111-9A9F678675DD}" destId="{F2C4A68E-E26F-4FF5-8E92-5CBAF96BA5DB}" srcOrd="0" destOrd="0" presId="urn:microsoft.com/office/officeart/2005/8/layout/cycle3"/>
    <dgm:cxn modelId="{0CCEE854-6A6F-4145-980D-63FA2A2FD7FD}" type="presParOf" srcId="{9CF13EC6-E1CA-41B0-B111-9A9F678675DD}" destId="{51C8C301-6217-4F52-9B6B-A4C10918BE11}" srcOrd="1" destOrd="0" presId="urn:microsoft.com/office/officeart/2005/8/layout/cycle3"/>
    <dgm:cxn modelId="{62876451-4AA7-49AF-93DF-6D59935F321B}" type="presParOf" srcId="{9CF13EC6-E1CA-41B0-B111-9A9F678675DD}" destId="{F5D570EC-6C11-4EE0-B027-D463F930A8F9}" srcOrd="2" destOrd="0" presId="urn:microsoft.com/office/officeart/2005/8/layout/cycle3"/>
    <dgm:cxn modelId="{54F1ACA3-9F2B-4E62-A59E-3F8F7F725C20}" type="presParOf" srcId="{9CF13EC6-E1CA-41B0-B111-9A9F678675DD}" destId="{869D7045-3C3E-4924-8F88-D7A8EF59AC95}" srcOrd="3" destOrd="0" presId="urn:microsoft.com/office/officeart/2005/8/layout/cycle3"/>
    <dgm:cxn modelId="{CD275149-A295-4135-A421-1E3A5AB09C04}" type="presParOf" srcId="{9CF13EC6-E1CA-41B0-B111-9A9F678675DD}" destId="{A9FB9917-16E7-4013-B307-C7F6DF6CAB05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1E4D3E-F131-4B04-A3AE-246CDFAF4C69}" type="doc">
      <dgm:prSet loTypeId="urn:microsoft.com/office/officeart/2005/8/layout/cycle3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47D63144-497F-41C6-8EE5-C012098009BC}">
      <dgm:prSet phldrT="[Text]" custT="1"/>
      <dgm:spPr/>
      <dgm:t>
        <a:bodyPr/>
        <a:lstStyle/>
        <a:p>
          <a:r>
            <a:rPr lang="en-US" sz="1200" dirty="0"/>
            <a:t>Plan proposal</a:t>
          </a:r>
          <a:endParaRPr lang="en-GB" sz="1200" dirty="0"/>
        </a:p>
      </dgm:t>
    </dgm:pt>
    <dgm:pt modelId="{8DE446F3-0539-4C51-9D13-49B09A0E767B}" type="parTrans" cxnId="{DDACC206-38B8-4CC5-929F-AB1AABC80818}">
      <dgm:prSet/>
      <dgm:spPr/>
      <dgm:t>
        <a:bodyPr/>
        <a:lstStyle/>
        <a:p>
          <a:endParaRPr lang="en-GB"/>
        </a:p>
      </dgm:t>
    </dgm:pt>
    <dgm:pt modelId="{997EB12F-3DD2-43C9-A6F8-9EB66374CCB0}" type="sibTrans" cxnId="{DDACC206-38B8-4CC5-929F-AB1AABC80818}">
      <dgm:prSet/>
      <dgm:spPr/>
      <dgm:t>
        <a:bodyPr/>
        <a:lstStyle/>
        <a:p>
          <a:endParaRPr lang="en-GB"/>
        </a:p>
      </dgm:t>
    </dgm:pt>
    <dgm:pt modelId="{B4F5701E-FB62-4539-9733-0A5AA8439684}">
      <dgm:prSet phldrT="[Text]" custT="1"/>
      <dgm:spPr/>
      <dgm:t>
        <a:bodyPr/>
        <a:lstStyle/>
        <a:p>
          <a:r>
            <a:rPr lang="en-US" sz="1200" dirty="0"/>
            <a:t>Steering committee</a:t>
          </a:r>
          <a:endParaRPr lang="en-GB" sz="1200" dirty="0"/>
        </a:p>
      </dgm:t>
    </dgm:pt>
    <dgm:pt modelId="{9D4F8CEA-0F4C-4745-9DF7-98B957E6B1C2}" type="parTrans" cxnId="{B031A08B-DA7F-461E-9B39-128D00B65F2F}">
      <dgm:prSet/>
      <dgm:spPr/>
      <dgm:t>
        <a:bodyPr/>
        <a:lstStyle/>
        <a:p>
          <a:endParaRPr lang="en-GB"/>
        </a:p>
      </dgm:t>
    </dgm:pt>
    <dgm:pt modelId="{6C74B4FB-3F6A-4BF9-9C8A-E18402A49B1C}" type="sibTrans" cxnId="{B031A08B-DA7F-461E-9B39-128D00B65F2F}">
      <dgm:prSet/>
      <dgm:spPr/>
      <dgm:t>
        <a:bodyPr/>
        <a:lstStyle/>
        <a:p>
          <a:endParaRPr lang="en-GB"/>
        </a:p>
      </dgm:t>
    </dgm:pt>
    <dgm:pt modelId="{35D8D6CC-A30C-45B8-BC89-F64EA73B1340}">
      <dgm:prSet phldrT="[Text]" custT="1"/>
      <dgm:spPr/>
      <dgm:t>
        <a:bodyPr/>
        <a:lstStyle/>
        <a:p>
          <a:r>
            <a:rPr lang="en-US" sz="1200" dirty="0"/>
            <a:t>Plan update</a:t>
          </a:r>
          <a:endParaRPr lang="en-GB" sz="1200" dirty="0"/>
        </a:p>
      </dgm:t>
    </dgm:pt>
    <dgm:pt modelId="{77B368CB-512E-475F-B410-EA7E07A27566}" type="parTrans" cxnId="{736A7F0B-489C-4658-950F-7D7F67635E89}">
      <dgm:prSet/>
      <dgm:spPr/>
      <dgm:t>
        <a:bodyPr/>
        <a:lstStyle/>
        <a:p>
          <a:endParaRPr lang="en-GB"/>
        </a:p>
      </dgm:t>
    </dgm:pt>
    <dgm:pt modelId="{5B2A5BF9-5CA5-41FA-A84B-DA27B2051886}" type="sibTrans" cxnId="{736A7F0B-489C-4658-950F-7D7F67635E89}">
      <dgm:prSet/>
      <dgm:spPr/>
      <dgm:t>
        <a:bodyPr/>
        <a:lstStyle/>
        <a:p>
          <a:endParaRPr lang="en-GB"/>
        </a:p>
      </dgm:t>
    </dgm:pt>
    <dgm:pt modelId="{1A2DA256-C885-43C3-BED8-17533077690F}">
      <dgm:prSet phldrT="[Text]" custT="1"/>
      <dgm:spPr/>
      <dgm:t>
        <a:bodyPr/>
        <a:lstStyle/>
        <a:p>
          <a:r>
            <a:rPr lang="en-US" sz="1200" dirty="0"/>
            <a:t>Production follow-up</a:t>
          </a:r>
          <a:endParaRPr lang="en-GB" sz="1200" dirty="0"/>
        </a:p>
      </dgm:t>
    </dgm:pt>
    <dgm:pt modelId="{05DCBA6F-E813-4897-9B6A-4C833C8D8027}" type="parTrans" cxnId="{22B784EA-0AE1-40A6-A70D-930A01FA3105}">
      <dgm:prSet/>
      <dgm:spPr/>
      <dgm:t>
        <a:bodyPr/>
        <a:lstStyle/>
        <a:p>
          <a:endParaRPr lang="en-GB"/>
        </a:p>
      </dgm:t>
    </dgm:pt>
    <dgm:pt modelId="{1613F4A5-981E-463C-9D39-3D4E17262F86}" type="sibTrans" cxnId="{22B784EA-0AE1-40A6-A70D-930A01FA3105}">
      <dgm:prSet/>
      <dgm:spPr/>
      <dgm:t>
        <a:bodyPr/>
        <a:lstStyle/>
        <a:p>
          <a:endParaRPr lang="en-GB"/>
        </a:p>
      </dgm:t>
    </dgm:pt>
    <dgm:pt modelId="{CDE1EC69-09A0-421A-BEDE-910AB272A7AE}">
      <dgm:prSet phldrT="[Text]" custT="1"/>
      <dgm:spPr/>
      <dgm:t>
        <a:bodyPr/>
        <a:lstStyle/>
        <a:p>
          <a:r>
            <a:rPr lang="en-US" sz="1200" dirty="0"/>
            <a:t>Prioritization</a:t>
          </a:r>
          <a:endParaRPr lang="en-GB" sz="1200" dirty="0"/>
        </a:p>
      </dgm:t>
    </dgm:pt>
    <dgm:pt modelId="{BF2EC0F5-9746-4098-8564-1A52D68CB429}" type="parTrans" cxnId="{D64FFDBB-A3AA-4684-9067-D79A7D65DB48}">
      <dgm:prSet/>
      <dgm:spPr/>
      <dgm:t>
        <a:bodyPr/>
        <a:lstStyle/>
        <a:p>
          <a:endParaRPr lang="en-GB"/>
        </a:p>
      </dgm:t>
    </dgm:pt>
    <dgm:pt modelId="{1034D5BE-3E42-4B1A-B4A5-6285AF07C2C2}" type="sibTrans" cxnId="{D64FFDBB-A3AA-4684-9067-D79A7D65DB48}">
      <dgm:prSet/>
      <dgm:spPr/>
      <dgm:t>
        <a:bodyPr/>
        <a:lstStyle/>
        <a:p>
          <a:endParaRPr lang="en-GB"/>
        </a:p>
      </dgm:t>
    </dgm:pt>
    <dgm:pt modelId="{ECEBA62E-16AD-44E3-8D43-C111ECB84D6B}">
      <dgm:prSet phldrT="[Text]" custT="1"/>
      <dgm:spPr/>
      <dgm:t>
        <a:bodyPr/>
        <a:lstStyle/>
        <a:p>
          <a:r>
            <a:rPr lang="en-US" sz="1200" dirty="0"/>
            <a:t>(Workshops)</a:t>
          </a:r>
          <a:endParaRPr lang="en-GB" sz="1200" dirty="0"/>
        </a:p>
      </dgm:t>
    </dgm:pt>
    <dgm:pt modelId="{DEB1FF5E-5463-4541-86D5-6BB5F52698D2}" type="parTrans" cxnId="{1925C37D-3B2F-4E5B-A6A6-067266781F4C}">
      <dgm:prSet/>
      <dgm:spPr/>
      <dgm:t>
        <a:bodyPr/>
        <a:lstStyle/>
        <a:p>
          <a:endParaRPr lang="en-GB"/>
        </a:p>
      </dgm:t>
    </dgm:pt>
    <dgm:pt modelId="{7591CF00-974D-445D-A026-75751524B4CC}" type="sibTrans" cxnId="{1925C37D-3B2F-4E5B-A6A6-067266781F4C}">
      <dgm:prSet/>
      <dgm:spPr/>
      <dgm:t>
        <a:bodyPr/>
        <a:lstStyle/>
        <a:p>
          <a:endParaRPr lang="en-GB"/>
        </a:p>
      </dgm:t>
    </dgm:pt>
    <dgm:pt modelId="{AA059855-E0C0-42DC-B434-5F8CB1D4B9EC}" type="pres">
      <dgm:prSet presAssocID="{AB1E4D3E-F131-4B04-A3AE-246CDFAF4C69}" presName="Name0" presStyleCnt="0">
        <dgm:presLayoutVars>
          <dgm:dir/>
          <dgm:resizeHandles val="exact"/>
        </dgm:presLayoutVars>
      </dgm:prSet>
      <dgm:spPr/>
    </dgm:pt>
    <dgm:pt modelId="{30DF215B-A5F4-4FCB-B3EF-7F61D7A0CEF4}" type="pres">
      <dgm:prSet presAssocID="{AB1E4D3E-F131-4B04-A3AE-246CDFAF4C69}" presName="cycle" presStyleCnt="0"/>
      <dgm:spPr/>
    </dgm:pt>
    <dgm:pt modelId="{BB5458DE-D604-4A24-B905-67D353D62D03}" type="pres">
      <dgm:prSet presAssocID="{47D63144-497F-41C6-8EE5-C012098009BC}" presName="nodeFirstNode" presStyleLbl="node1" presStyleIdx="0" presStyleCnt="6" custScaleX="116582" custScaleY="108196">
        <dgm:presLayoutVars>
          <dgm:bulletEnabled val="1"/>
        </dgm:presLayoutVars>
      </dgm:prSet>
      <dgm:spPr/>
    </dgm:pt>
    <dgm:pt modelId="{B18D0A69-E9C8-4629-B0DF-67A11F4DAF6D}" type="pres">
      <dgm:prSet presAssocID="{997EB12F-3DD2-43C9-A6F8-9EB66374CCB0}" presName="sibTransFirstNode" presStyleLbl="bgShp" presStyleIdx="0" presStyleCnt="1"/>
      <dgm:spPr/>
    </dgm:pt>
    <dgm:pt modelId="{66DEA44D-C437-4E60-A24A-E64B63CAA27D}" type="pres">
      <dgm:prSet presAssocID="{B4F5701E-FB62-4539-9733-0A5AA8439684}" presName="nodeFollowingNodes" presStyleLbl="node1" presStyleIdx="1" presStyleCnt="6" custScaleX="125052" custScaleY="114908" custRadScaleRad="113566" custRadScaleInc="19106">
        <dgm:presLayoutVars>
          <dgm:bulletEnabled val="1"/>
        </dgm:presLayoutVars>
      </dgm:prSet>
      <dgm:spPr/>
    </dgm:pt>
    <dgm:pt modelId="{40703E74-B42D-497B-9E54-DFA145830575}" type="pres">
      <dgm:prSet presAssocID="{ECEBA62E-16AD-44E3-8D43-C111ECB84D6B}" presName="nodeFollowingNodes" presStyleLbl="node1" presStyleIdx="2" presStyleCnt="6" custScaleX="160743" custRadScaleRad="112965" custRadScaleInc="-17033">
        <dgm:presLayoutVars>
          <dgm:bulletEnabled val="1"/>
        </dgm:presLayoutVars>
      </dgm:prSet>
      <dgm:spPr/>
    </dgm:pt>
    <dgm:pt modelId="{49BBC955-4EC2-4E73-8D3D-D328FE496A6B}" type="pres">
      <dgm:prSet presAssocID="{35D8D6CC-A30C-45B8-BC89-F64EA73B1340}" presName="nodeFollowingNodes" presStyleLbl="node1" presStyleIdx="3" presStyleCnt="6" custScaleX="97200" custScaleY="111373" custRadScaleRad="103944" custRadScaleInc="-11637">
        <dgm:presLayoutVars>
          <dgm:bulletEnabled val="1"/>
        </dgm:presLayoutVars>
      </dgm:prSet>
      <dgm:spPr/>
    </dgm:pt>
    <dgm:pt modelId="{EE6CC55D-7124-4500-856C-280D97AB5859}" type="pres">
      <dgm:prSet presAssocID="{1A2DA256-C885-43C3-BED8-17533077690F}" presName="nodeFollowingNodes" presStyleLbl="node1" presStyleIdx="4" presStyleCnt="6" custScaleX="151270" custScaleY="105426" custRadScaleRad="114397" custRadScaleInc="11763">
        <dgm:presLayoutVars>
          <dgm:bulletEnabled val="1"/>
        </dgm:presLayoutVars>
      </dgm:prSet>
      <dgm:spPr/>
    </dgm:pt>
    <dgm:pt modelId="{39FB16CA-790D-4000-9347-0C38024BE2E5}" type="pres">
      <dgm:prSet presAssocID="{CDE1EC69-09A0-421A-BEDE-910AB272A7AE}" presName="nodeFollowingNodes" presStyleLbl="node1" presStyleIdx="5" presStyleCnt="6" custScaleX="135781" custScaleY="107950" custRadScaleRad="105718" custRadScaleInc="-15196">
        <dgm:presLayoutVars>
          <dgm:bulletEnabled val="1"/>
        </dgm:presLayoutVars>
      </dgm:prSet>
      <dgm:spPr/>
    </dgm:pt>
  </dgm:ptLst>
  <dgm:cxnLst>
    <dgm:cxn modelId="{DDACC206-38B8-4CC5-929F-AB1AABC80818}" srcId="{AB1E4D3E-F131-4B04-A3AE-246CDFAF4C69}" destId="{47D63144-497F-41C6-8EE5-C012098009BC}" srcOrd="0" destOrd="0" parTransId="{8DE446F3-0539-4C51-9D13-49B09A0E767B}" sibTransId="{997EB12F-3DD2-43C9-A6F8-9EB66374CCB0}"/>
    <dgm:cxn modelId="{736A7F0B-489C-4658-950F-7D7F67635E89}" srcId="{AB1E4D3E-F131-4B04-A3AE-246CDFAF4C69}" destId="{35D8D6CC-A30C-45B8-BC89-F64EA73B1340}" srcOrd="3" destOrd="0" parTransId="{77B368CB-512E-475F-B410-EA7E07A27566}" sibTransId="{5B2A5BF9-5CA5-41FA-A84B-DA27B2051886}"/>
    <dgm:cxn modelId="{23CB7228-9591-4C1B-B06D-73890D1DFC27}" type="presOf" srcId="{35D8D6CC-A30C-45B8-BC89-F64EA73B1340}" destId="{49BBC955-4EC2-4E73-8D3D-D328FE496A6B}" srcOrd="0" destOrd="0" presId="urn:microsoft.com/office/officeart/2005/8/layout/cycle3"/>
    <dgm:cxn modelId="{E897796F-8DD7-46DB-BC0C-96CE02D192F1}" type="presOf" srcId="{47D63144-497F-41C6-8EE5-C012098009BC}" destId="{BB5458DE-D604-4A24-B905-67D353D62D03}" srcOrd="0" destOrd="0" presId="urn:microsoft.com/office/officeart/2005/8/layout/cycle3"/>
    <dgm:cxn modelId="{6B8AB476-AEF3-4C44-8523-7531C34190A8}" type="presOf" srcId="{997EB12F-3DD2-43C9-A6F8-9EB66374CCB0}" destId="{B18D0A69-E9C8-4629-B0DF-67A11F4DAF6D}" srcOrd="0" destOrd="0" presId="urn:microsoft.com/office/officeart/2005/8/layout/cycle3"/>
    <dgm:cxn modelId="{F3D79179-920F-4F5C-84A4-C6A04B36CDB2}" type="presOf" srcId="{CDE1EC69-09A0-421A-BEDE-910AB272A7AE}" destId="{39FB16CA-790D-4000-9347-0C38024BE2E5}" srcOrd="0" destOrd="0" presId="urn:microsoft.com/office/officeart/2005/8/layout/cycle3"/>
    <dgm:cxn modelId="{1925C37D-3B2F-4E5B-A6A6-067266781F4C}" srcId="{AB1E4D3E-F131-4B04-A3AE-246CDFAF4C69}" destId="{ECEBA62E-16AD-44E3-8D43-C111ECB84D6B}" srcOrd="2" destOrd="0" parTransId="{DEB1FF5E-5463-4541-86D5-6BB5F52698D2}" sibTransId="{7591CF00-974D-445D-A026-75751524B4CC}"/>
    <dgm:cxn modelId="{B031A08B-DA7F-461E-9B39-128D00B65F2F}" srcId="{AB1E4D3E-F131-4B04-A3AE-246CDFAF4C69}" destId="{B4F5701E-FB62-4539-9733-0A5AA8439684}" srcOrd="1" destOrd="0" parTransId="{9D4F8CEA-0F4C-4745-9DF7-98B957E6B1C2}" sibTransId="{6C74B4FB-3F6A-4BF9-9C8A-E18402A49B1C}"/>
    <dgm:cxn modelId="{912F46A4-F1D5-433A-9E81-9DFC0A663244}" type="presOf" srcId="{B4F5701E-FB62-4539-9733-0A5AA8439684}" destId="{66DEA44D-C437-4E60-A24A-E64B63CAA27D}" srcOrd="0" destOrd="0" presId="urn:microsoft.com/office/officeart/2005/8/layout/cycle3"/>
    <dgm:cxn modelId="{D64FFDBB-A3AA-4684-9067-D79A7D65DB48}" srcId="{AB1E4D3E-F131-4B04-A3AE-246CDFAF4C69}" destId="{CDE1EC69-09A0-421A-BEDE-910AB272A7AE}" srcOrd="5" destOrd="0" parTransId="{BF2EC0F5-9746-4098-8564-1A52D68CB429}" sibTransId="{1034D5BE-3E42-4B1A-B4A5-6285AF07C2C2}"/>
    <dgm:cxn modelId="{009CB7C9-464D-46DD-8050-5D6149138126}" type="presOf" srcId="{AB1E4D3E-F131-4B04-A3AE-246CDFAF4C69}" destId="{AA059855-E0C0-42DC-B434-5F8CB1D4B9EC}" srcOrd="0" destOrd="0" presId="urn:microsoft.com/office/officeart/2005/8/layout/cycle3"/>
    <dgm:cxn modelId="{B6EAC5D7-4429-4AD9-9EFA-D22DCC0C6144}" type="presOf" srcId="{ECEBA62E-16AD-44E3-8D43-C111ECB84D6B}" destId="{40703E74-B42D-497B-9E54-DFA145830575}" srcOrd="0" destOrd="0" presId="urn:microsoft.com/office/officeart/2005/8/layout/cycle3"/>
    <dgm:cxn modelId="{CFBEF5E6-BD8F-4AC7-A163-13AD618594A4}" type="presOf" srcId="{1A2DA256-C885-43C3-BED8-17533077690F}" destId="{EE6CC55D-7124-4500-856C-280D97AB5859}" srcOrd="0" destOrd="0" presId="urn:microsoft.com/office/officeart/2005/8/layout/cycle3"/>
    <dgm:cxn modelId="{22B784EA-0AE1-40A6-A70D-930A01FA3105}" srcId="{AB1E4D3E-F131-4B04-A3AE-246CDFAF4C69}" destId="{1A2DA256-C885-43C3-BED8-17533077690F}" srcOrd="4" destOrd="0" parTransId="{05DCBA6F-E813-4897-9B6A-4C833C8D8027}" sibTransId="{1613F4A5-981E-463C-9D39-3D4E17262F86}"/>
    <dgm:cxn modelId="{3512BB52-3243-4735-8C04-584885B9E3ED}" type="presParOf" srcId="{AA059855-E0C0-42DC-B434-5F8CB1D4B9EC}" destId="{30DF215B-A5F4-4FCB-B3EF-7F61D7A0CEF4}" srcOrd="0" destOrd="0" presId="urn:microsoft.com/office/officeart/2005/8/layout/cycle3"/>
    <dgm:cxn modelId="{D70AD115-DE76-4762-A3A2-9B0C0C28EFDB}" type="presParOf" srcId="{30DF215B-A5F4-4FCB-B3EF-7F61D7A0CEF4}" destId="{BB5458DE-D604-4A24-B905-67D353D62D03}" srcOrd="0" destOrd="0" presId="urn:microsoft.com/office/officeart/2005/8/layout/cycle3"/>
    <dgm:cxn modelId="{F2CAC1E8-6D91-477B-A62C-BBEA34A25252}" type="presParOf" srcId="{30DF215B-A5F4-4FCB-B3EF-7F61D7A0CEF4}" destId="{B18D0A69-E9C8-4629-B0DF-67A11F4DAF6D}" srcOrd="1" destOrd="0" presId="urn:microsoft.com/office/officeart/2005/8/layout/cycle3"/>
    <dgm:cxn modelId="{270DAE63-A923-4885-B9BB-7EF39958CFC1}" type="presParOf" srcId="{30DF215B-A5F4-4FCB-B3EF-7F61D7A0CEF4}" destId="{66DEA44D-C437-4E60-A24A-E64B63CAA27D}" srcOrd="2" destOrd="0" presId="urn:microsoft.com/office/officeart/2005/8/layout/cycle3"/>
    <dgm:cxn modelId="{B9368D87-7BA3-4BC7-A1E7-566E64B2EB99}" type="presParOf" srcId="{30DF215B-A5F4-4FCB-B3EF-7F61D7A0CEF4}" destId="{40703E74-B42D-497B-9E54-DFA145830575}" srcOrd="3" destOrd="0" presId="urn:microsoft.com/office/officeart/2005/8/layout/cycle3"/>
    <dgm:cxn modelId="{1999AB91-2A2E-4059-8F95-98919C914278}" type="presParOf" srcId="{30DF215B-A5F4-4FCB-B3EF-7F61D7A0CEF4}" destId="{49BBC955-4EC2-4E73-8D3D-D328FE496A6B}" srcOrd="4" destOrd="0" presId="urn:microsoft.com/office/officeart/2005/8/layout/cycle3"/>
    <dgm:cxn modelId="{AEC979F0-DA32-4AB8-8883-B08EF9F8905B}" type="presParOf" srcId="{30DF215B-A5F4-4FCB-B3EF-7F61D7A0CEF4}" destId="{EE6CC55D-7124-4500-856C-280D97AB5859}" srcOrd="5" destOrd="0" presId="urn:microsoft.com/office/officeart/2005/8/layout/cycle3"/>
    <dgm:cxn modelId="{ECF9C981-53EC-4FE4-878B-CC2D1BD26CD8}" type="presParOf" srcId="{30DF215B-A5F4-4FCB-B3EF-7F61D7A0CEF4}" destId="{39FB16CA-790D-4000-9347-0C38024BE2E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8C301-6217-4F52-9B6B-A4C10918BE11}">
      <dsp:nvSpPr>
        <dsp:cNvPr id="0" name=""/>
        <dsp:cNvSpPr/>
      </dsp:nvSpPr>
      <dsp:spPr>
        <a:xfrm>
          <a:off x="445719" y="182908"/>
          <a:ext cx="2843538" cy="2843538"/>
        </a:xfrm>
        <a:prstGeom prst="circularArrow">
          <a:avLst>
            <a:gd name="adj1" fmla="val 4668"/>
            <a:gd name="adj2" fmla="val 272909"/>
            <a:gd name="adj3" fmla="val 13233185"/>
            <a:gd name="adj4" fmla="val 17763290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4A68E-E26F-4FF5-8E92-5CBAF96BA5DB}">
      <dsp:nvSpPr>
        <dsp:cNvPr id="0" name=""/>
        <dsp:cNvSpPr/>
      </dsp:nvSpPr>
      <dsp:spPr>
        <a:xfrm>
          <a:off x="1021282" y="212566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Construction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maintenance</a:t>
          </a:r>
          <a:endParaRPr lang="en-GB" sz="1400" kern="1200" dirty="0"/>
        </a:p>
      </dsp:txBody>
      <dsp:txXfrm>
        <a:off x="1062590" y="253874"/>
        <a:ext cx="1609795" cy="763589"/>
      </dsp:txXfrm>
    </dsp:sp>
    <dsp:sp modelId="{F5D570EC-6C11-4EE0-B027-D463F930A8F9}">
      <dsp:nvSpPr>
        <dsp:cNvPr id="0" name=""/>
        <dsp:cNvSpPr/>
      </dsp:nvSpPr>
      <dsp:spPr>
        <a:xfrm>
          <a:off x="2042302" y="1233585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Operation</a:t>
          </a:r>
          <a:endParaRPr lang="en-GB" sz="1200" kern="1200" dirty="0"/>
        </a:p>
        <a:p>
          <a:pPr marL="57150" lvl="1" indent="-57150" algn="ctr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>
              <a:solidFill>
                <a:schemeClr val="accent4">
                  <a:lumMod val="60000"/>
                  <a:lumOff val="40000"/>
                </a:schemeClr>
              </a:solidFill>
            </a:rPr>
            <a:t>Regular maintenance</a:t>
          </a:r>
          <a:endParaRPr lang="en-GB" sz="1050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57150" lvl="1" indent="-57150" algn="ctr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>
              <a:solidFill>
                <a:srgbClr val="00B0F0"/>
              </a:solidFill>
            </a:rPr>
            <a:t>Cyclical maintenance</a:t>
          </a:r>
          <a:endParaRPr lang="en-GB" sz="1050" kern="1200" dirty="0">
            <a:solidFill>
              <a:srgbClr val="00B0F0"/>
            </a:solidFill>
          </a:endParaRPr>
        </a:p>
      </dsp:txBody>
      <dsp:txXfrm>
        <a:off x="2083610" y="1274893"/>
        <a:ext cx="1609795" cy="763589"/>
      </dsp:txXfrm>
    </dsp:sp>
    <dsp:sp modelId="{869D7045-3C3E-4924-8F88-D7A8EF59AC95}">
      <dsp:nvSpPr>
        <dsp:cNvPr id="0" name=""/>
        <dsp:cNvSpPr/>
      </dsp:nvSpPr>
      <dsp:spPr>
        <a:xfrm>
          <a:off x="1021282" y="2254604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Retrofits / Projects / Processes / </a:t>
          </a:r>
          <a:r>
            <a:rPr lang="en-US" sz="1200" kern="1200" dirty="0">
              <a:solidFill>
                <a:srgbClr val="00B0F0"/>
              </a:solidFill>
            </a:rPr>
            <a:t>Upgrade</a:t>
          </a:r>
          <a:endParaRPr lang="en-GB" sz="1200" kern="1200" dirty="0">
            <a:solidFill>
              <a:srgbClr val="00B0F0"/>
            </a:solidFill>
          </a:endParaRPr>
        </a:p>
      </dsp:txBody>
      <dsp:txXfrm>
        <a:off x="1062590" y="2295912"/>
        <a:ext cx="1609795" cy="763589"/>
      </dsp:txXfrm>
    </dsp:sp>
    <dsp:sp modelId="{A9FB9917-16E7-4013-B307-C7F6DF6CAB05}">
      <dsp:nvSpPr>
        <dsp:cNvPr id="0" name=""/>
        <dsp:cNvSpPr/>
      </dsp:nvSpPr>
      <dsp:spPr>
        <a:xfrm>
          <a:off x="263" y="1233585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B0F0"/>
              </a:solidFill>
            </a:rPr>
            <a:t>Demolition / Renovation</a:t>
          </a:r>
          <a:endParaRPr lang="en-GB" sz="1100" kern="1200" dirty="0">
            <a:solidFill>
              <a:srgbClr val="00B0F0"/>
            </a:solidFill>
          </a:endParaRPr>
        </a:p>
      </dsp:txBody>
      <dsp:txXfrm>
        <a:off x="41571" y="1274893"/>
        <a:ext cx="1609795" cy="7635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D0A69-E9C8-4629-B0DF-67A11F4DAF6D}">
      <dsp:nvSpPr>
        <dsp:cNvPr id="0" name=""/>
        <dsp:cNvSpPr/>
      </dsp:nvSpPr>
      <dsp:spPr>
        <a:xfrm>
          <a:off x="538015" y="-37381"/>
          <a:ext cx="2235488" cy="2235488"/>
        </a:xfrm>
        <a:prstGeom prst="circularArrow">
          <a:avLst>
            <a:gd name="adj1" fmla="val 5274"/>
            <a:gd name="adj2" fmla="val 312630"/>
            <a:gd name="adj3" fmla="val 14104079"/>
            <a:gd name="adj4" fmla="val 17199986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5458DE-D604-4A24-B905-67D353D62D03}">
      <dsp:nvSpPr>
        <dsp:cNvPr id="0" name=""/>
        <dsp:cNvSpPr/>
      </dsp:nvSpPr>
      <dsp:spPr>
        <a:xfrm>
          <a:off x="1201154" y="-18566"/>
          <a:ext cx="909211" cy="42190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proposal</a:t>
          </a:r>
          <a:endParaRPr lang="en-GB" sz="1200" kern="1200" dirty="0"/>
        </a:p>
      </dsp:txBody>
      <dsp:txXfrm>
        <a:off x="1221750" y="2030"/>
        <a:ext cx="868019" cy="380712"/>
      </dsp:txXfrm>
    </dsp:sp>
    <dsp:sp modelId="{66DEA44D-C437-4E60-A24A-E64B63CAA27D}">
      <dsp:nvSpPr>
        <dsp:cNvPr id="0" name=""/>
        <dsp:cNvSpPr/>
      </dsp:nvSpPr>
      <dsp:spPr>
        <a:xfrm>
          <a:off x="2134860" y="520047"/>
          <a:ext cx="975268" cy="44807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Steering committee</a:t>
          </a:r>
          <a:endParaRPr lang="en-GB" sz="1200" kern="1200" dirty="0"/>
        </a:p>
      </dsp:txBody>
      <dsp:txXfrm>
        <a:off x="2156733" y="541920"/>
        <a:ext cx="931522" cy="404332"/>
      </dsp:txXfrm>
    </dsp:sp>
    <dsp:sp modelId="{40703E74-B42D-497B-9E54-DFA145830575}">
      <dsp:nvSpPr>
        <dsp:cNvPr id="0" name=""/>
        <dsp:cNvSpPr/>
      </dsp:nvSpPr>
      <dsp:spPr>
        <a:xfrm>
          <a:off x="1983828" y="1275449"/>
          <a:ext cx="1253618" cy="38994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(Workshops)</a:t>
          </a:r>
          <a:endParaRPr lang="en-GB" sz="1200" kern="1200" dirty="0"/>
        </a:p>
      </dsp:txBody>
      <dsp:txXfrm>
        <a:off x="2002864" y="1294485"/>
        <a:ext cx="1215546" cy="351873"/>
      </dsp:txXfrm>
    </dsp:sp>
    <dsp:sp modelId="{49BBC955-4EC2-4E73-8D3D-D328FE496A6B}">
      <dsp:nvSpPr>
        <dsp:cNvPr id="0" name=""/>
        <dsp:cNvSpPr/>
      </dsp:nvSpPr>
      <dsp:spPr>
        <a:xfrm>
          <a:off x="1375018" y="1789023"/>
          <a:ext cx="758053" cy="43429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update</a:t>
          </a:r>
          <a:endParaRPr lang="en-GB" sz="1200" kern="1200" dirty="0"/>
        </a:p>
      </dsp:txBody>
      <dsp:txXfrm>
        <a:off x="1396218" y="1810223"/>
        <a:ext cx="715653" cy="391893"/>
      </dsp:txXfrm>
    </dsp:sp>
    <dsp:sp modelId="{EE6CC55D-7124-4500-856C-280D97AB5859}">
      <dsp:nvSpPr>
        <dsp:cNvPr id="0" name=""/>
        <dsp:cNvSpPr/>
      </dsp:nvSpPr>
      <dsp:spPr>
        <a:xfrm>
          <a:off x="117761" y="1314878"/>
          <a:ext cx="1179739" cy="41110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Production follow-up</a:t>
          </a:r>
          <a:endParaRPr lang="en-GB" sz="1200" kern="1200" dirty="0"/>
        </a:p>
      </dsp:txBody>
      <dsp:txXfrm>
        <a:off x="137829" y="1334946"/>
        <a:ext cx="1139603" cy="370967"/>
      </dsp:txXfrm>
    </dsp:sp>
    <dsp:sp modelId="{39FB16CA-790D-4000-9347-0C38024BE2E5}">
      <dsp:nvSpPr>
        <dsp:cNvPr id="0" name=""/>
        <dsp:cNvSpPr/>
      </dsp:nvSpPr>
      <dsp:spPr>
        <a:xfrm>
          <a:off x="238516" y="526785"/>
          <a:ext cx="1058942" cy="42094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Prioritization</a:t>
          </a:r>
          <a:endParaRPr lang="en-GB" sz="1200" kern="1200" dirty="0"/>
        </a:p>
      </dsp:txBody>
      <dsp:txXfrm>
        <a:off x="259065" y="547334"/>
        <a:ext cx="1017844" cy="379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28/08/2025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810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28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616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97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Corrective maintenance = repair or replace malfunctioning asset. Some examples?</a:t>
            </a:r>
          </a:p>
          <a:p>
            <a:r>
              <a:rPr lang="en-GB" dirty="0"/>
              <a:t>Preventive regular maintenance also covering?: HVAC,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21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91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88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81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49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61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5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AF2FE-1DF2-C146-9D51-70FCF934B8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5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000" y="2124000"/>
            <a:ext cx="5828840" cy="535531"/>
          </a:xfrm>
        </p:spPr>
        <p:txBody>
          <a:bodyPr wrap="none" anchor="t">
            <a:spAutoFit/>
          </a:bodyPr>
          <a:lstStyle>
            <a:lvl1pPr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8000" y="2659531"/>
            <a:ext cx="5319085" cy="480131"/>
          </a:xfrm>
        </p:spPr>
        <p:txBody>
          <a:bodyPr wrap="none">
            <a:sp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2FC18-BD86-C242-A61D-EC62C9F18F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8000" y="3519488"/>
            <a:ext cx="2031325" cy="341632"/>
          </a:xfrm>
        </p:spPr>
        <p:txBody>
          <a:bodyPr wrap="none">
            <a:spAutoFit/>
          </a:bodyPr>
          <a:lstStyle>
            <a:lvl1pPr marL="0" indent="0">
              <a:buFontTx/>
              <a:buNone/>
              <a:defRPr sz="1800"/>
            </a:lvl1pPr>
            <a:lvl2pPr marL="11113" indent="0">
              <a:buFontTx/>
              <a:buNone/>
              <a:tabLst/>
              <a:defRPr sz="1300"/>
            </a:lvl2pPr>
          </a:lstStyle>
          <a:p>
            <a:pPr lvl="0"/>
            <a:r>
              <a:rPr lang="en-US" dirty="0"/>
              <a:t>Presentation to …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F385B5A-DD95-094D-98B8-E32554FD5D4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8000" y="3861120"/>
            <a:ext cx="1573379" cy="272382"/>
          </a:xfrm>
        </p:spPr>
        <p:txBody>
          <a:bodyPr wrap="none">
            <a:spAutoFit/>
          </a:bodyPr>
          <a:lstStyle>
            <a:lvl1pPr marL="0" indent="0">
              <a:buFontTx/>
              <a:buNone/>
              <a:defRPr sz="1800"/>
            </a:lvl1pPr>
            <a:lvl2pPr marL="11113" indent="0">
              <a:buFontTx/>
              <a:buNone/>
              <a:tabLst/>
              <a:defRPr sz="1300"/>
            </a:lvl2pPr>
          </a:lstStyle>
          <a:p>
            <a:pPr lvl="1"/>
            <a:r>
              <a:rPr lang="en-US" dirty="0"/>
              <a:t>Month </a:t>
            </a:r>
            <a:r>
              <a:rPr lang="en-US" dirty="0" err="1"/>
              <a:t>DDth</a:t>
            </a:r>
            <a:r>
              <a:rPr lang="en-US" dirty="0"/>
              <a:t> YYYY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8F75B00-D1E1-484B-B877-D3D078F74F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4000" y="4968000"/>
            <a:ext cx="1872629" cy="180049"/>
          </a:xfrm>
        </p:spPr>
        <p:txBody>
          <a:bodyPr wrap="none" tIns="0" bIns="0" anchor="t">
            <a:spAutoFit/>
          </a:bodyPr>
          <a:lstStyle>
            <a:lvl1pPr marL="0" indent="0">
              <a:buFontTx/>
              <a:buNone/>
              <a:defRPr sz="1300"/>
            </a:lvl1pPr>
            <a:lvl2pPr marL="11113" indent="0">
              <a:buFontTx/>
              <a:buNone/>
              <a:tabLst/>
              <a:defRPr sz="1100" i="1"/>
            </a:lvl2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LASTNAME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A6C8E28-BF64-7A40-A91E-59D3E1CA07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324000" y="5171199"/>
            <a:ext cx="452368" cy="152349"/>
          </a:xfrm>
        </p:spPr>
        <p:txBody>
          <a:bodyPr wrap="none" tIns="0" bIns="0">
            <a:spAutoFit/>
          </a:bodyPr>
          <a:lstStyle>
            <a:lvl1pPr marL="0" indent="0">
              <a:buFontTx/>
              <a:buNone/>
              <a:defRPr sz="1100" i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2019-06-24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2172722 v.1.0.0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4551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fety_training_st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67D959F-77FD-BB43-B698-57C45AD50C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000" y="234000"/>
            <a:ext cx="11829230" cy="1223412"/>
          </a:xfrm>
          <a:prstGeom prst="rect">
            <a:avLst/>
          </a:prstGeom>
        </p:spPr>
        <p:txBody>
          <a:bodyPr wrap="square" rIns="0">
            <a:spAutoFit/>
          </a:bodyPr>
          <a:lstStyle>
            <a:lvl1pPr marL="540000" indent="-540000">
              <a:spcBef>
                <a:spcPts val="1200"/>
              </a:spcBef>
              <a:buSzPct val="120000"/>
              <a:buFont typeface="GungSeo Regular" pitchFamily="2" charset="-127"/>
              <a:buChar char="➲"/>
              <a:defRPr sz="2000" b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 indent="-180000">
              <a:lnSpc>
                <a:spcPct val="100000"/>
              </a:lnSpc>
              <a:spcBef>
                <a:spcPts val="200"/>
              </a:spcBef>
              <a:buFont typeface="Wingdings" pitchFamily="2" charset="2"/>
              <a:buChar char="§"/>
              <a:defRPr sz="16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0000" indent="-180000">
              <a:lnSpc>
                <a:spcPct val="100000"/>
              </a:lnSpc>
              <a:spcBef>
                <a:spcPts val="0"/>
              </a:spcBef>
              <a:tabLst/>
              <a:defRPr sz="1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80000" indent="-180000">
              <a:lnSpc>
                <a:spcPct val="100000"/>
              </a:lnSpc>
              <a:spcBef>
                <a:spcPts val="0"/>
              </a:spcBef>
              <a:buFont typeface="System Font Regular"/>
              <a:buChar char="-"/>
              <a:tabLst/>
              <a:defRPr sz="12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260000" indent="-180000">
              <a:lnSpc>
                <a:spcPct val="100000"/>
              </a:lnSpc>
              <a:spcBef>
                <a:spcPts val="100"/>
              </a:spcBef>
              <a:buFont typeface="System Font Regular"/>
              <a:buChar char="·"/>
              <a:defRPr sz="1100">
                <a:solidFill>
                  <a:srgbClr val="094B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F7A662E-4AAE-914A-AE1D-66938D6E000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137600" y="6313801"/>
            <a:ext cx="835485" cy="246221"/>
          </a:xfrm>
        </p:spPr>
        <p:txBody>
          <a:bodyPr/>
          <a:lstStyle/>
          <a:p>
            <a:r>
              <a:rPr lang="en-US"/>
              <a:t>2020-11-10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E2D93F2-0F15-1346-BD68-839ADA2FE40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EDMS 2437016 v.1.0.0</a:t>
            </a: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3B633AB-C8FE-084A-AC44-612611667D4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44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770">
          <p15:clr>
            <a:srgbClr val="FBAE40"/>
          </p15:clr>
        </p15:guide>
        <p15:guide id="4" orient="horz" pos="1933">
          <p15:clr>
            <a:srgbClr val="FBAE40"/>
          </p15:clr>
        </p15:guide>
        <p15:guide id="5" pos="195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2019-06-24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EDMS 2172722 v.1.0.0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2" r:id="rId4"/>
    <p:sldLayoutId id="2147483654" r:id="rId5"/>
    <p:sldLayoutId id="2147483655" r:id="rId6"/>
    <p:sldLayoutId id="2147483657" r:id="rId7"/>
    <p:sldLayoutId id="2147483662" r:id="rId8"/>
    <p:sldLayoutId id="2147483663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743" y="2375747"/>
            <a:ext cx="11093396" cy="1661993"/>
          </a:xfrm>
        </p:spPr>
        <p:txBody>
          <a:bodyPr wrap="square" anchor="t" anchorCtr="0">
            <a:spAutoFit/>
          </a:bodyPr>
          <a:lstStyle/>
          <a:p>
            <a:r>
              <a:rPr lang="fr-CH" sz="4000" dirty="0" err="1"/>
              <a:t>Revaluation</a:t>
            </a:r>
            <a:r>
              <a:rPr lang="fr-CH" sz="4000" dirty="0"/>
              <a:t> of the TSO </a:t>
            </a:r>
            <a:r>
              <a:rPr lang="fr-CH" sz="4000" dirty="0" err="1"/>
              <a:t>role</a:t>
            </a:r>
            <a:r>
              <a:rPr lang="fr-CH" sz="4000" dirty="0"/>
              <a:t> (HSE HOR WP5.3)</a:t>
            </a:r>
            <a:br>
              <a:rPr lang="fr-CH" sz="4000" dirty="0"/>
            </a:br>
            <a:br>
              <a:rPr lang="fr-CH" sz="4000" dirty="0"/>
            </a:br>
            <a:r>
              <a:rPr lang="fr-CH" sz="4000" dirty="0"/>
              <a:t>SCE collaboration </a:t>
            </a:r>
            <a:r>
              <a:rPr lang="fr-CH" sz="4000" dirty="0" err="1"/>
              <a:t>with</a:t>
            </a:r>
            <a:r>
              <a:rPr lang="fr-CH" sz="4000" dirty="0"/>
              <a:t> the </a:t>
            </a:r>
            <a:r>
              <a:rPr lang="fr-CH" sz="4000" dirty="0" err="1"/>
              <a:t>TSO’s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3" y="5610638"/>
            <a:ext cx="5820355" cy="997889"/>
          </a:xfrm>
        </p:spPr>
        <p:txBody>
          <a:bodyPr>
            <a:normAutofit/>
          </a:bodyPr>
          <a:lstStyle/>
          <a:p>
            <a:r>
              <a:rPr lang="en-GB" dirty="0"/>
              <a:t>Gunnar Lindell, HSE DSO</a:t>
            </a:r>
          </a:p>
          <a:p>
            <a:r>
              <a:rPr lang="en-GB" dirty="0"/>
              <a:t>27 August 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</a:t>
            </a:r>
            <a:r>
              <a:rPr lang="en-GB" dirty="0" err="1"/>
              <a:t>xxxxxxx</a:t>
            </a:r>
            <a:r>
              <a:rPr lang="en-GB" dirty="0"/>
              <a:t> v.1.0.0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3027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6. SCE </a:t>
            </a:r>
            <a:r>
              <a:rPr lang="fr-CH" sz="3200" dirty="0" err="1"/>
              <a:t>whish</a:t>
            </a:r>
            <a:r>
              <a:rPr lang="fr-CH" sz="3200" dirty="0"/>
              <a:t> </a:t>
            </a:r>
            <a:r>
              <a:rPr lang="fr-CH" sz="3200" dirty="0" err="1"/>
              <a:t>list</a:t>
            </a:r>
            <a:r>
              <a:rPr lang="fr-CH" sz="3200" dirty="0"/>
              <a:t> for </a:t>
            </a:r>
            <a:r>
              <a:rPr lang="fr-CH" sz="3200" dirty="0" err="1"/>
              <a:t>improvements</a:t>
            </a:r>
            <a:r>
              <a:rPr lang="fr-CH" sz="3200" dirty="0"/>
              <a:t>?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263949" y="876673"/>
            <a:ext cx="111604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572588-8AF4-E947-AE27-10594EB1CF13}"/>
              </a:ext>
            </a:extLst>
          </p:cNvPr>
          <p:cNvSpPr txBox="1"/>
          <p:nvPr/>
        </p:nvSpPr>
        <p:spPr>
          <a:xfrm>
            <a:off x="263949" y="876673"/>
            <a:ext cx="111604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7889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157270" y="150566"/>
            <a:ext cx="1203473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Support to the </a:t>
            </a:r>
            <a:r>
              <a:rPr lang="fr-CH" sz="3200" dirty="0" err="1"/>
              <a:t>TSO’s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157270" y="766732"/>
            <a:ext cx="1174969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Clarify how the campus maintained</a:t>
            </a: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Be aware of all aspects of safety in the building. Available support for the TSO’s.</a:t>
            </a: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Clarify who can help resolving safety issues.</a:t>
            </a: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Clarify who is paying.</a:t>
            </a: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Wish list for improvements.</a:t>
            </a:r>
          </a:p>
          <a:p>
            <a:pPr marL="457200" indent="-457200">
              <a:buFont typeface="+mj-lt"/>
              <a:buAutoNum type="arabicParenR"/>
            </a:pPr>
            <a:endParaRPr lang="en-GB" sz="20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>
                <a:sym typeface="Wingdings" panose="05000000000000000000" pitchFamily="2" charset="2"/>
              </a:rPr>
              <a:t>SCE ideas/proposals for </a:t>
            </a:r>
            <a:r>
              <a:rPr lang="en-GB" sz="2000" dirty="0" err="1">
                <a:sym typeface="Wingdings" panose="05000000000000000000" pitchFamily="2" charset="2"/>
              </a:rPr>
              <a:t>imrovements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754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>
            <a:extLst>
              <a:ext uri="{FF2B5EF4-FFF2-40B4-BE49-F238E27FC236}">
                <a16:creationId xmlns:a16="http://schemas.microsoft.com/office/drawing/2014/main" id="{4217F2E5-BECE-41B3-8ED3-28EFE98F2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977" y="1106868"/>
            <a:ext cx="3778688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l"/>
            <a:r>
              <a:rPr lang="fr-FR" sz="2000" b="0" dirty="0">
                <a:solidFill>
                  <a:schemeClr val="accent6">
                    <a:lumMod val="75000"/>
                  </a:schemeClr>
                </a:solidFill>
              </a:rPr>
              <a:t>Infrastructure </a:t>
            </a:r>
            <a:r>
              <a:rPr lang="fr-FR" sz="2000" b="0" dirty="0" err="1">
                <a:solidFill>
                  <a:schemeClr val="accent6">
                    <a:lumMod val="75000"/>
                  </a:schemeClr>
                </a:solidFill>
              </a:rPr>
              <a:t>lifecycle</a:t>
            </a:r>
            <a:endParaRPr lang="en-GB" sz="20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776731-D59E-49F7-83C1-0E638F33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2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D6504994-E33B-E576-2323-3825DF923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4924" y="1106272"/>
            <a:ext cx="3766457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endParaRPr lang="en-GB" sz="2000" b="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itle 6">
            <a:extLst>
              <a:ext uri="{FF2B5EF4-FFF2-40B4-BE49-F238E27FC236}">
                <a16:creationId xmlns:a16="http://schemas.microsoft.com/office/drawing/2014/main" id="{DBF37624-738E-0E4C-BE9D-29FED22CE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1693" y="1106867"/>
            <a:ext cx="4240307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l"/>
            <a:r>
              <a:rPr lang="en-GB" sz="2000" b="0" dirty="0"/>
              <a:t>            </a:t>
            </a:r>
            <a:endParaRPr lang="en-GB" sz="20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" name="Content Placeholder 11">
            <a:extLst>
              <a:ext uri="{FF2B5EF4-FFF2-40B4-BE49-F238E27FC236}">
                <a16:creationId xmlns:a16="http://schemas.microsoft.com/office/drawing/2014/main" id="{8D7E573C-0B5C-8A91-BBEB-5262752243C4}"/>
              </a:ext>
            </a:extLst>
          </p:cNvPr>
          <p:cNvGraphicFramePr>
            <a:graphicFrameLocks/>
          </p:cNvGraphicFramePr>
          <p:nvPr/>
        </p:nvGraphicFramePr>
        <p:xfrm>
          <a:off x="272143" y="1874343"/>
          <a:ext cx="3734977" cy="331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39A7B16-3F41-1742-D662-0AEA689AAE47}"/>
              </a:ext>
            </a:extLst>
          </p:cNvPr>
          <p:cNvSpPr txBox="1"/>
          <p:nvPr/>
        </p:nvSpPr>
        <p:spPr>
          <a:xfrm>
            <a:off x="4038600" y="1685533"/>
            <a:ext cx="3766457" cy="3688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Corrective</a:t>
            </a:r>
            <a:r>
              <a:rPr lang="en-GB" sz="1400" dirty="0">
                <a:latin typeface="+mj-lt"/>
              </a:rPr>
              <a:t> maintenance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Preventive</a:t>
            </a:r>
            <a:r>
              <a:rPr lang="en-GB" sz="1400" dirty="0">
                <a:latin typeface="+mj-lt"/>
              </a:rPr>
              <a:t> regular maintenance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Roofs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Buried networks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Machine building's exterior doors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Smoke extraction systems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Green spaces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Safety verifications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dirty="0">
                <a:latin typeface="+mj-lt"/>
              </a:rPr>
              <a:t>to technical installations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Emergency</a:t>
            </a:r>
            <a:r>
              <a:rPr lang="en-GB" sz="1400" dirty="0">
                <a:latin typeface="+mj-lt"/>
              </a:rPr>
              <a:t> intervention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SCE Operation budget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~8.5MCHF/Y</a:t>
            </a:r>
            <a:endParaRPr lang="en-GB" sz="1400" dirty="0">
              <a:solidFill>
                <a:schemeClr val="accent4">
                  <a:lumMod val="75000"/>
                </a:schemeClr>
              </a:solidFill>
              <a:highlight>
                <a:srgbClr val="EDABA6"/>
              </a:highlight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14A27-6920-9CF4-2FDC-6B6D4D2DCF97}"/>
              </a:ext>
            </a:extLst>
          </p:cNvPr>
          <p:cNvSpPr txBox="1"/>
          <p:nvPr/>
        </p:nvSpPr>
        <p:spPr>
          <a:xfrm>
            <a:off x="8153400" y="1809358"/>
            <a:ext cx="3766457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Planification cyclical maintenance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Well identified set of works </a:t>
            </a:r>
            <a:r>
              <a:rPr lang="en-GB" sz="1400" b="1" dirty="0">
                <a:solidFill>
                  <a:srgbClr val="00B050"/>
                </a:solidFill>
                <a:latin typeface="+mj-lt"/>
              </a:rPr>
              <a:t>planned to 10-years time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dirty="0">
                <a:latin typeface="+mj-lt"/>
              </a:rPr>
              <a:t>(including campaigns)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Group activities </a:t>
            </a:r>
            <a:r>
              <a:rPr lang="en-GB" sz="1400" dirty="0">
                <a:latin typeface="+mj-lt"/>
              </a:rPr>
              <a:t>in the same area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Aim: full renovation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Emergencies</a:t>
            </a:r>
            <a:r>
              <a:rPr lang="en-GB" sz="1400" dirty="0">
                <a:latin typeface="+mj-lt"/>
              </a:rPr>
              <a:t> that cannot be covered by Operation budget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Safety works </a:t>
            </a:r>
            <a:r>
              <a:rPr lang="en-GB" sz="1400" b="1" dirty="0">
                <a:solidFill>
                  <a:srgbClr val="00B050"/>
                </a:solidFill>
                <a:latin typeface="+mj-lt"/>
              </a:rPr>
              <a:t>prioritized together with HSE and DSOC chair </a:t>
            </a:r>
            <a:r>
              <a:rPr lang="en-GB" sz="1400" dirty="0">
                <a:latin typeface="+mj-lt"/>
              </a:rPr>
              <a:t>: asbestos removal, compliance with fire standards, roof access, etc.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SITE-CONS budget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~10MCHF/Y </a:t>
            </a:r>
            <a:endParaRPr lang="en-GB" sz="1400" dirty="0">
              <a:solidFill>
                <a:schemeClr val="accent6">
                  <a:lumMod val="75000"/>
                </a:schemeClr>
              </a:solidFill>
              <a:highlight>
                <a:srgbClr val="EDABA6"/>
              </a:highlight>
              <a:latin typeface="+mj-lt"/>
              <a:ea typeface="+mj-ea"/>
              <a:cs typeface="+mj-cs"/>
            </a:endParaRPr>
          </a:p>
          <a:p>
            <a:pPr algn="just"/>
            <a:endParaRPr lang="en-GB" sz="14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E329AF-F77A-41EA-7181-D2C492338DC5}"/>
              </a:ext>
            </a:extLst>
          </p:cNvPr>
          <p:cNvSpPr txBox="1"/>
          <p:nvPr/>
        </p:nvSpPr>
        <p:spPr>
          <a:xfrm>
            <a:off x="4153756" y="1106868"/>
            <a:ext cx="36827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aintenance (OPE budget)                 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8EDC2A-3056-3AE0-E4D4-35C8F9E2E695}"/>
              </a:ext>
            </a:extLst>
          </p:cNvPr>
          <p:cNvSpPr txBox="1"/>
          <p:nvPr/>
        </p:nvSpPr>
        <p:spPr>
          <a:xfrm>
            <a:off x="8474722" y="1109405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Consolidation (CONS budget)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11009B-0ED4-6E51-8762-4031266778E4}"/>
              </a:ext>
            </a:extLst>
          </p:cNvPr>
          <p:cNvCxnSpPr>
            <a:cxnSpLocks/>
          </p:cNvCxnSpPr>
          <p:nvPr/>
        </p:nvCxnSpPr>
        <p:spPr>
          <a:xfrm flipH="1" flipV="1">
            <a:off x="1848051" y="4989095"/>
            <a:ext cx="423974" cy="5731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810772-AE5E-9745-88FE-2751272F1CDD}"/>
              </a:ext>
            </a:extLst>
          </p:cNvPr>
          <p:cNvSpPr txBox="1"/>
          <p:nvPr/>
        </p:nvSpPr>
        <p:spPr>
          <a:xfrm>
            <a:off x="163234" y="5553973"/>
            <a:ext cx="7641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latin typeface="+mj-lt"/>
              </a:rPr>
              <a:t>Retrofits / Projects / Processes </a:t>
            </a:r>
            <a:r>
              <a:rPr lang="en-US" sz="1400" dirty="0">
                <a:latin typeface="+mj-lt"/>
              </a:rPr>
              <a:t>related works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client’s budget</a:t>
            </a:r>
            <a:r>
              <a:rPr lang="fr-CH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~8MCHF in 2024</a:t>
            </a:r>
            <a:r>
              <a:rPr lang="en-US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   </a:t>
            </a:r>
            <a:endParaRPr lang="en-GB" sz="1400" b="1" dirty="0">
              <a:solidFill>
                <a:srgbClr val="002060"/>
              </a:solidFill>
              <a:highlight>
                <a:srgbClr val="EDABA6"/>
              </a:highlight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EA0FCF0-E3EA-94CA-E763-E39CF0B268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3997CF-A876-7819-3C5E-938B380E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2212975" cy="365125"/>
          </a:xfrm>
        </p:spPr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36681FA9-E1ED-134B-5809-5EF16C1D5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HOW DO WE MAINTAIN THE CAMPUS?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EC1928-1D8D-5614-2A96-81C34E2FA662}"/>
              </a:ext>
            </a:extLst>
          </p:cNvPr>
          <p:cNvSpPr txBox="1"/>
          <p:nvPr/>
        </p:nvSpPr>
        <p:spPr>
          <a:xfrm>
            <a:off x="9671874" y="626019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Courtesy SCE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7262310-3714-751B-068C-9C3AC38F9366}"/>
              </a:ext>
            </a:extLst>
          </p:cNvPr>
          <p:cNvSpPr/>
          <p:nvPr/>
        </p:nvSpPr>
        <p:spPr>
          <a:xfrm>
            <a:off x="8474722" y="1809358"/>
            <a:ext cx="2843757" cy="27520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DCF7CF2-5A1B-7B21-31AD-D4A612931BB9}"/>
              </a:ext>
            </a:extLst>
          </p:cNvPr>
          <p:cNvSpPr/>
          <p:nvPr/>
        </p:nvSpPr>
        <p:spPr>
          <a:xfrm>
            <a:off x="4048426" y="1689018"/>
            <a:ext cx="2843757" cy="27520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E3BB178-6511-6EDA-4A1B-105BAA70F922}"/>
              </a:ext>
            </a:extLst>
          </p:cNvPr>
          <p:cNvSpPr/>
          <p:nvPr/>
        </p:nvSpPr>
        <p:spPr>
          <a:xfrm>
            <a:off x="4255447" y="2071174"/>
            <a:ext cx="3365918" cy="152927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652E46C-70A2-7139-D9FF-4AFE63C398F5}"/>
              </a:ext>
            </a:extLst>
          </p:cNvPr>
          <p:cNvSpPr/>
          <p:nvPr/>
        </p:nvSpPr>
        <p:spPr>
          <a:xfrm>
            <a:off x="4269735" y="3641015"/>
            <a:ext cx="3365918" cy="48261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1230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7" grpId="0"/>
      <p:bldP spid="9" grpId="0"/>
      <p:bldP spid="5" grpId="0"/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502669C-60F4-B258-3F4B-FC175E96EF7F}"/>
              </a:ext>
            </a:extLst>
          </p:cNvPr>
          <p:cNvGraphicFramePr>
            <a:graphicFrameLocks/>
          </p:cNvGraphicFramePr>
          <p:nvPr/>
        </p:nvGraphicFramePr>
        <p:xfrm>
          <a:off x="4372493" y="1684955"/>
          <a:ext cx="7819507" cy="4675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D2D814D-C1A5-7B43-E9B9-7D6056FC966B}"/>
              </a:ext>
            </a:extLst>
          </p:cNvPr>
          <p:cNvSpPr txBox="1"/>
          <p:nvPr/>
        </p:nvSpPr>
        <p:spPr>
          <a:xfrm>
            <a:off x="359298" y="1843326"/>
            <a:ext cx="401319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Entry into the SITE CONS programme</a:t>
            </a:r>
          </a:p>
          <a:p>
            <a:pPr>
              <a:spcBef>
                <a:spcPts val="1200"/>
              </a:spcBef>
            </a:pP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Stratus outcome (&lt;0.8) x 3S Factorization: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trategy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afety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ustainability</a:t>
            </a:r>
          </a:p>
          <a:p>
            <a:pPr>
              <a:spcBef>
                <a:spcPts val="1200"/>
              </a:spcBef>
            </a:pP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Quarterly Steering committee – Decision gate </a:t>
            </a:r>
          </a:p>
          <a:p>
            <a:pPr>
              <a:spcBef>
                <a:spcPts val="1200"/>
              </a:spcBef>
            </a:pPr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18F00430-2564-4033-B8C8-51AA27FBC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93440"/>
            <a:ext cx="4469450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fr-CH" b="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b="0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trategy</a:t>
            </a:r>
            <a:endParaRPr lang="en-GB" b="0" dirty="0">
              <a:solidFill>
                <a:schemeClr val="accent6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BF539123-E42F-48E9-9421-A67758536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4908" y="1193440"/>
            <a:ext cx="7449024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Capital investment plan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6FF79B2-48C4-DEB5-7A79-0BCF0AAEE622}"/>
              </a:ext>
            </a:extLst>
          </p:cNvPr>
          <p:cNvGraphicFramePr/>
          <p:nvPr/>
        </p:nvGraphicFramePr>
        <p:xfrm>
          <a:off x="506506" y="4067739"/>
          <a:ext cx="3348459" cy="2204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4F18CBC-937F-0643-60A7-6F6C4937F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 June 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D1D3DC-ECAC-B8CC-28CF-B0B56A4B9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TSO </a:t>
            </a:r>
            <a:r>
              <a:rPr lang="fr-CH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meet</a:t>
            </a:r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-up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2D9647F-6649-F262-2EEC-4F89C832BAD4}"/>
              </a:ext>
            </a:extLst>
          </p:cNvPr>
          <p:cNvSpPr txBox="1"/>
          <p:nvPr/>
        </p:nvSpPr>
        <p:spPr bwMode="auto">
          <a:xfrm>
            <a:off x="10283531" y="5712266"/>
            <a:ext cx="1837362" cy="253916"/>
          </a:xfrm>
          <a:prstGeom prst="rect">
            <a:avLst/>
          </a:prstGeom>
          <a:solidFill>
            <a:srgbClr val="4472C4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CONTINUOUS INTERVENTIONS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B2C9A34-1506-9475-FC47-C62D5982F7C9}"/>
              </a:ext>
            </a:extLst>
          </p:cNvPr>
          <p:cNvSpPr txBox="1"/>
          <p:nvPr/>
        </p:nvSpPr>
        <p:spPr bwMode="auto">
          <a:xfrm>
            <a:off x="10283531" y="5966182"/>
            <a:ext cx="1837362" cy="253916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TARGETED INVESTMENTS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DCF5764-B0EB-75AD-EC81-2F9F91773FD3}"/>
              </a:ext>
            </a:extLst>
          </p:cNvPr>
          <p:cNvSpPr/>
          <p:nvPr/>
        </p:nvSpPr>
        <p:spPr>
          <a:xfrm>
            <a:off x="3855177" y="4829137"/>
            <a:ext cx="885477" cy="3604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Including DSOC chair for safety-related projects</a:t>
            </a:r>
            <a:endParaRPr lang="en-GB" sz="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9B832E-CBFB-3399-B73C-8405FE691292}"/>
              </a:ext>
            </a:extLst>
          </p:cNvPr>
          <p:cNvCxnSpPr/>
          <p:nvPr/>
        </p:nvCxnSpPr>
        <p:spPr>
          <a:xfrm flipH="1" flipV="1">
            <a:off x="3596413" y="4678664"/>
            <a:ext cx="258764" cy="222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6">
            <a:extLst>
              <a:ext uri="{FF2B5EF4-FFF2-40B4-BE49-F238E27FC236}">
                <a16:creationId xmlns:a16="http://schemas.microsoft.com/office/drawing/2014/main" id="{BFF85B64-DF07-0971-428E-0E57C66B1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HOW DO WE PRIORITIZE IN CONSOLIDATION PLAN?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4693F2-A6DD-4BFE-F4FF-85C172588CD5}"/>
              </a:ext>
            </a:extLst>
          </p:cNvPr>
          <p:cNvSpPr txBox="1"/>
          <p:nvPr/>
        </p:nvSpPr>
        <p:spPr>
          <a:xfrm>
            <a:off x="9671874" y="626019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Courtesy SCE</a:t>
            </a:r>
          </a:p>
        </p:txBody>
      </p:sp>
    </p:spTree>
    <p:extLst>
      <p:ext uri="{BB962C8B-B14F-4D97-AF65-F5344CB8AC3E}">
        <p14:creationId xmlns:p14="http://schemas.microsoft.com/office/powerpoint/2010/main" val="30015687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157270" y="150566"/>
            <a:ext cx="1203473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1. SCE (and </a:t>
            </a:r>
            <a:r>
              <a:rPr lang="fr-CH" sz="3200" dirty="0" err="1"/>
              <a:t>others</a:t>
            </a:r>
            <a:r>
              <a:rPr lang="fr-CH" sz="3200" dirty="0"/>
              <a:t>) </a:t>
            </a:r>
            <a:r>
              <a:rPr lang="fr-CH" sz="3200" dirty="0" err="1"/>
              <a:t>maintaining</a:t>
            </a:r>
            <a:r>
              <a:rPr lang="fr-CH" sz="3200" dirty="0"/>
              <a:t> the campus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157270" y="766732"/>
            <a:ext cx="1174969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000" b="1" dirty="0">
              <a:sym typeface="Wingdings" panose="05000000000000000000" pitchFamily="2" charset="2"/>
            </a:endParaRPr>
          </a:p>
          <a:p>
            <a:r>
              <a:rPr lang="en-GB" sz="2000" b="1" dirty="0">
                <a:sym typeface="Wingdings" panose="05000000000000000000" pitchFamily="2" charset="2"/>
              </a:rPr>
              <a:t>General principles on the TSO Info hub page?</a:t>
            </a:r>
          </a:p>
          <a:p>
            <a:endParaRPr lang="en-GB" sz="2000" b="1" dirty="0">
              <a:sym typeface="Wingdings" panose="05000000000000000000" pitchFamily="2" charset="2"/>
            </a:endParaRPr>
          </a:p>
          <a:p>
            <a:r>
              <a:rPr lang="en-GB" sz="2000" b="1" dirty="0">
                <a:sym typeface="Wingdings" panose="05000000000000000000" pitchFamily="2" charset="2"/>
              </a:rPr>
              <a:t>Maintenance </a:t>
            </a:r>
          </a:p>
          <a:p>
            <a:r>
              <a:rPr lang="en-GB" sz="2000" dirty="0">
                <a:sym typeface="Wingdings" panose="05000000000000000000" pitchFamily="2" charset="2"/>
              </a:rPr>
              <a:t>- Preventive, corrective, safety verifications, emergency verifications. Give examples  </a:t>
            </a:r>
          </a:p>
          <a:p>
            <a:endParaRPr lang="en-GB" sz="2000" b="1" dirty="0">
              <a:sym typeface="Wingdings" panose="05000000000000000000" pitchFamily="2" charset="2"/>
            </a:endParaRPr>
          </a:p>
          <a:p>
            <a:r>
              <a:rPr lang="en-GB" sz="2000" b="1" dirty="0">
                <a:sym typeface="Wingdings" panose="05000000000000000000" pitchFamily="2" charset="2"/>
              </a:rPr>
              <a:t>Consolidation</a:t>
            </a:r>
          </a:p>
          <a:p>
            <a:r>
              <a:rPr lang="en-GB" sz="2000" dirty="0">
                <a:sym typeface="Wingdings" panose="05000000000000000000" pitchFamily="2" charset="2"/>
              </a:rPr>
              <a:t>- Ongoing projects, planning for future campaigns. Including ELECNCSOL?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0951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2. TSO mandate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263949" y="876673"/>
            <a:ext cx="1149024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Be aware of all aspects of safety in the building.</a:t>
            </a:r>
          </a:p>
          <a:p>
            <a:endParaRPr lang="en-GB" sz="2000" b="1" dirty="0">
              <a:sym typeface="Wingdings" panose="05000000000000000000" pitchFamily="2" charset="2"/>
            </a:endParaRPr>
          </a:p>
          <a:p>
            <a:r>
              <a:rPr lang="en-GB" sz="2000" b="1" dirty="0">
                <a:sym typeface="Wingdings" panose="05000000000000000000" pitchFamily="2" charset="2"/>
              </a:rPr>
              <a:t>Available support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Check lists for the TSO’s. </a:t>
            </a:r>
            <a:r>
              <a:rPr lang="en-GB" sz="2000" i="1" dirty="0">
                <a:sym typeface="Wingdings" panose="05000000000000000000" pitchFamily="2" charset="2"/>
              </a:rPr>
              <a:t>Update ongoing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Safety inspections from HSE. General and technical.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Safety rounds from guards.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Information about interventions (works, repairs, maintenance on equipment/installation/building.)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Information about changes (activities, equipment, building…)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Information about accidents.</a:t>
            </a: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81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3. </a:t>
            </a:r>
            <a:r>
              <a:rPr lang="fr-CH" sz="3200" dirty="0" err="1"/>
              <a:t>Where</a:t>
            </a:r>
            <a:r>
              <a:rPr lang="fr-CH" sz="3200" dirty="0"/>
              <a:t> to </a:t>
            </a:r>
            <a:r>
              <a:rPr lang="fr-CH" sz="3200" dirty="0" err="1"/>
              <a:t>find</a:t>
            </a:r>
            <a:r>
              <a:rPr lang="fr-CH" sz="3200" dirty="0"/>
              <a:t> help to </a:t>
            </a:r>
            <a:r>
              <a:rPr lang="fr-CH" sz="3200" dirty="0" err="1"/>
              <a:t>resolve</a:t>
            </a:r>
            <a:r>
              <a:rPr lang="fr-CH" sz="3200" dirty="0"/>
              <a:t> </a:t>
            </a:r>
            <a:r>
              <a:rPr lang="fr-CH" sz="3200" dirty="0" err="1"/>
              <a:t>safety</a:t>
            </a:r>
            <a:r>
              <a:rPr lang="fr-CH" sz="3200" dirty="0"/>
              <a:t> issues in the </a:t>
            </a:r>
            <a:r>
              <a:rPr lang="fr-CH" sz="3200" dirty="0" err="1"/>
              <a:t>bldg</a:t>
            </a:r>
            <a:r>
              <a:rPr lang="fr-CH" sz="3200" dirty="0"/>
              <a:t>? 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263949" y="876673"/>
            <a:ext cx="1116041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Service now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Create a general ticket.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SCE has extensive information. Is it enough? Easy to find?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EN has extensive information. Is it enough? Easy to find?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Other Departments?</a:t>
            </a:r>
          </a:p>
          <a:p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000" b="1" dirty="0">
                <a:sym typeface="Wingdings" panose="05000000000000000000" pitchFamily="2" charset="2"/>
              </a:rPr>
              <a:t>DSO/LEXGLIMOS, HSE experts, etc</a:t>
            </a:r>
          </a:p>
          <a:p>
            <a:endParaRPr lang="en-GB" sz="2000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95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4. </a:t>
            </a:r>
            <a:r>
              <a:rPr lang="fr-CH" sz="3200" dirty="0" err="1"/>
              <a:t>Who</a:t>
            </a:r>
            <a:r>
              <a:rPr lang="fr-CH" sz="3200" dirty="0"/>
              <a:t> </a:t>
            </a:r>
            <a:r>
              <a:rPr lang="fr-CH" sz="3200" dirty="0" err="1"/>
              <a:t>is</a:t>
            </a:r>
            <a:r>
              <a:rPr lang="fr-CH" sz="3200" dirty="0"/>
              <a:t> </a:t>
            </a:r>
            <a:r>
              <a:rPr lang="fr-CH" sz="3200" dirty="0" err="1"/>
              <a:t>paying</a:t>
            </a:r>
            <a:r>
              <a:rPr lang="fr-CH" sz="3200" dirty="0"/>
              <a:t>?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263949" y="876673"/>
            <a:ext cx="1116041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Example: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Automatic doors (Free maintenance but BC for repairs).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Entrance mats (BC). Several Dep. sharing bldg.?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Standard cleaning, recycling bins, cleaning after pollution….</a:t>
            </a: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0232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CE297-A40B-C647-A06F-EBCFEDB3AD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B4190B-2119-CA4E-8478-7FB0672088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CD4C9A12-FEBD-9905-4602-6E1A1F5AC78C}"/>
              </a:ext>
            </a:extLst>
          </p:cNvPr>
          <p:cNvSpPr txBox="1">
            <a:spLocks/>
          </p:cNvSpPr>
          <p:nvPr/>
        </p:nvSpPr>
        <p:spPr>
          <a:xfrm>
            <a:off x="263951" y="126090"/>
            <a:ext cx="10515600" cy="596409"/>
          </a:xfrm>
          <a:prstGeom prst="rect">
            <a:avLst/>
          </a:prstGeom>
        </p:spPr>
        <p:txBody>
          <a:bodyPr lIns="0" r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fr-CH" sz="3200" dirty="0"/>
              <a:t>5. </a:t>
            </a:r>
            <a:r>
              <a:rPr lang="fr-CH" sz="3200" dirty="0" err="1"/>
              <a:t>Proposals</a:t>
            </a:r>
            <a:r>
              <a:rPr lang="fr-CH" sz="3200" dirty="0"/>
              <a:t>/</a:t>
            </a:r>
            <a:r>
              <a:rPr lang="fr-CH" sz="3200" dirty="0" err="1"/>
              <a:t>ideas</a:t>
            </a:r>
            <a:r>
              <a:rPr lang="fr-CH" sz="3200" dirty="0"/>
              <a:t> for </a:t>
            </a:r>
            <a:r>
              <a:rPr lang="fr-CH" sz="3200" dirty="0" err="1"/>
              <a:t>improvements</a:t>
            </a:r>
            <a:r>
              <a:rPr lang="fr-CH" sz="3200" dirty="0"/>
              <a:t>?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CFCA8-1FC4-6602-5C59-27A6EC82EA5F}"/>
              </a:ext>
            </a:extLst>
          </p:cNvPr>
          <p:cNvSpPr txBox="1"/>
          <p:nvPr/>
        </p:nvSpPr>
        <p:spPr>
          <a:xfrm>
            <a:off x="263949" y="876673"/>
            <a:ext cx="1116041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ym typeface="Wingdings" panose="05000000000000000000" pitchFamily="2" charset="2"/>
              </a:rPr>
              <a:t>Example: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Announcement of upcoming interventions. </a:t>
            </a:r>
            <a:r>
              <a:rPr lang="en-GB" sz="2000" i="1" dirty="0">
                <a:sym typeface="Wingdings" panose="05000000000000000000" pitchFamily="2" charset="2"/>
              </a:rPr>
              <a:t>The activities should be known by the TSO</a:t>
            </a:r>
            <a:r>
              <a:rPr lang="en-GB" sz="2000" dirty="0">
                <a:sym typeface="Wingdings" panose="05000000000000000000" pitchFamily="2" charset="2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Supervision of the contractors doing the work. </a:t>
            </a:r>
            <a:r>
              <a:rPr lang="en-GB" sz="2000" i="1" dirty="0">
                <a:sym typeface="Wingdings" panose="05000000000000000000" pitchFamily="2" charset="2"/>
              </a:rPr>
              <a:t>Not the job of the TSO’s.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Leave work sites clean. </a:t>
            </a:r>
            <a:r>
              <a:rPr lang="en-GB" sz="2000" i="1" dirty="0">
                <a:sym typeface="Wingdings" panose="05000000000000000000" pitchFamily="2" charset="2"/>
              </a:rPr>
              <a:t>Not the job of the TSO’s to tidy up.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ym typeface="Wingdings" panose="05000000000000000000" pitchFamily="2" charset="2"/>
              </a:rPr>
              <a:t>Tickets answered without reminders – </a:t>
            </a:r>
            <a:r>
              <a:rPr lang="en-GB" sz="2000" i="1" dirty="0">
                <a:sym typeface="Wingdings" panose="05000000000000000000" pitchFamily="2" charset="2"/>
              </a:rPr>
              <a:t>what is the root cause?</a:t>
            </a: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endParaRPr lang="en-GB" sz="2000" b="1" dirty="0">
              <a:sym typeface="Wingdings" panose="05000000000000000000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78231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7545</TotalTime>
  <Words>630</Words>
  <Application>Microsoft Macintosh PowerPoint</Application>
  <PresentationFormat>Widescreen</PresentationFormat>
  <Paragraphs>141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GungSeo Regular</vt:lpstr>
      <vt:lpstr>System Font Regular</vt:lpstr>
      <vt:lpstr>Wingdings</vt:lpstr>
      <vt:lpstr>CERNCorporate16-9</vt:lpstr>
      <vt:lpstr>End Slides</vt:lpstr>
      <vt:lpstr>Revaluation of the TSO role (HSE HOR WP5.3)  SCE collaboration with the TSO’s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Gunnar Lindell</cp:lastModifiedBy>
  <cp:revision>331</cp:revision>
  <cp:lastPrinted>2019-03-11T10:11:15Z</cp:lastPrinted>
  <dcterms:created xsi:type="dcterms:W3CDTF">2016-01-26T10:53:29Z</dcterms:created>
  <dcterms:modified xsi:type="dcterms:W3CDTF">2025-08-28T06:40:59Z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76C27D99-DE57-444D-A46C-EC1070474FA0</vt:lpwstr>
  </property>
  <property fmtid="{D5CDD505-2E9C-101B-9397-08002B2CF9AE}" pid="3" name="ArticulatePath">
    <vt:lpwstr>2023-06-26.presentation.hse-plenary_safety-training-inputs.biringer.v-1-0-0</vt:lpwstr>
  </property>
</Properties>
</file>