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7" r:id="rId2"/>
    <p:sldId id="300" r:id="rId3"/>
    <p:sldId id="302" r:id="rId4"/>
    <p:sldId id="305" r:id="rId5"/>
    <p:sldId id="29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25"/>
    <p:restoredTop sz="86376"/>
  </p:normalViewPr>
  <p:slideViewPr>
    <p:cSldViewPr snapToGrid="0" snapToObjects="1">
      <p:cViewPr varScale="1">
        <p:scale>
          <a:sx n="106" d="100"/>
          <a:sy n="106" d="100"/>
        </p:scale>
        <p:origin x="19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6" d="100"/>
          <a:sy n="126" d="100"/>
        </p:scale>
        <p:origin x="44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3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56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20/05/21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tif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boubakr.ebn.rahmoun@cern.ch" TargetMode="External"/><Relationship Id="rId2" Type="http://schemas.openxmlformats.org/officeDocument/2006/relationships/hyperlink" Target="https://edh.cern.ch/Document/General/IncidentDeclaratio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ep-th-safety@cern.ch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0402" y="3429000"/>
            <a:ext cx="9181947" cy="1596616"/>
          </a:xfrm>
        </p:spPr>
        <p:txBody>
          <a:bodyPr/>
          <a:lstStyle/>
          <a:p>
            <a:r>
              <a:rPr lang="en-GB" sz="5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for BL4S</a:t>
            </a:r>
            <a:br>
              <a:rPr lang="en-GB" sz="5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East Hall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 err="1"/>
              <a:t>E.Dho</a:t>
            </a:r>
            <a:r>
              <a:rPr lang="en-US" dirty="0"/>
              <a:t> EP Safety Office – 14 September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F6DC16-C2CD-8C48-AEF4-8C015B06D9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0216256" y="334349"/>
            <a:ext cx="1510812" cy="1596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18A6F3-74FF-504D-8A63-66630983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11" y="334348"/>
            <a:ext cx="1665484" cy="1623847"/>
          </a:xfrm>
          <a:prstGeom prst="rect">
            <a:avLst/>
          </a:prstGeom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FBBFA8E7-555B-0A2B-F0F3-82742B4BB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73605"/>
            <a:ext cx="4973935" cy="384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21795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Necessary PPE (Personal Protective Equipment) to enter the building are: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helmet, safety shoes and personal dosimeter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Shorts, skirts or sandals are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forbidden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The T10 Experimental Area is equipped with safety installations, including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fire extinguisher at the entry of the area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and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AUG (Arret Urgence General) in the area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. </a:t>
            </a:r>
            <a:r>
              <a:rPr lang="en-GB" sz="2000" b="0" i="1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Please, take some time to familiarise yourself with their position!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pPr algn="ctr"/>
            <a:r>
              <a:rPr lang="en-GB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Safety in East Hall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E53434-0610-DF46-BEF4-201F9B85E8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BF7669-7031-7745-9F42-C6DE9C2DF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486" y="2435519"/>
            <a:ext cx="1748155" cy="1599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92C06-5F6F-4842-85B4-8BA90FDA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809" y="2435519"/>
            <a:ext cx="1763964" cy="16140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3D6E67-B43E-7247-B983-2B937775BF6B}"/>
              </a:ext>
            </a:extLst>
          </p:cNvPr>
          <p:cNvSpPr/>
          <p:nvPr/>
        </p:nvSpPr>
        <p:spPr>
          <a:xfrm>
            <a:off x="5653393" y="2742617"/>
            <a:ext cx="55727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PPE might be required, depending on the activities to be performed.</a:t>
            </a:r>
          </a:p>
        </p:txBody>
      </p:sp>
    </p:spTree>
    <p:extLst>
      <p:ext uri="{BB962C8B-B14F-4D97-AF65-F5344CB8AC3E}">
        <p14:creationId xmlns:p14="http://schemas.microsoft.com/office/powerpoint/2010/main" val="106868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D4511-6F40-0E43-AEF5-F6A759D6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6C5471C-BD33-F748-8FE2-D71502E09102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6379208" y="312806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>
                <a:solidFill>
                  <a:schemeClr val="bg1"/>
                </a:solidFill>
                <a:latin typeface="+mj-lt"/>
              </a:rPr>
              <a:t>EHN1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66B7AF5-DE06-4D4F-8350-8A98CC8C9B71}"/>
              </a:ext>
            </a:extLst>
          </p:cNvPr>
          <p:cNvSpPr/>
          <p:nvPr/>
        </p:nvSpPr>
        <p:spPr>
          <a:xfrm>
            <a:off x="195209" y="2530875"/>
            <a:ext cx="2747753" cy="179625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evacuation alarm, you must immediately evacuate calmly and join the assembly point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99591-1FE1-0E42-AC10-145BEB40E0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1171253D-4543-EF4F-9A72-B620D278F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98" y="220761"/>
            <a:ext cx="1088385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1800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dirty="0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B.157 : </a:t>
            </a:r>
            <a:r>
              <a:rPr lang="en-GB" altLang="en-US" sz="3600" b="1" dirty="0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GB" altLang="en-US" sz="3600" dirty="0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Assembly Point, located on the </a:t>
            </a:r>
            <a:r>
              <a:rPr lang="en-GB" altLang="en-US" sz="3600" dirty="0" err="1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Salève</a:t>
            </a:r>
            <a:r>
              <a:rPr lang="en-GB" altLang="en-US" sz="3600" dirty="0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Side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Please familiarise yourself with its location.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A4E161F-3954-624F-9E3F-34812E392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96" y="2126248"/>
            <a:ext cx="3785393" cy="3495695"/>
          </a:xfrm>
          <a:prstGeom prst="rect">
            <a:avLst/>
          </a:prstGeom>
        </p:spPr>
      </p:pic>
      <p:pic>
        <p:nvPicPr>
          <p:cNvPr id="25" name="Picture 12">
            <a:extLst>
              <a:ext uri="{FF2B5EF4-FFF2-40B4-BE49-F238E27FC236}">
                <a16:creationId xmlns:a16="http://schemas.microsoft.com/office/drawing/2014/main" id="{9DA90F94-5D78-5342-928F-33F740A86F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116" y="4191851"/>
            <a:ext cx="492819" cy="492819"/>
          </a:xfrm>
          <a:prstGeom prst="rect">
            <a:avLst/>
          </a:prstGeom>
        </p:spPr>
      </p:pic>
      <p:sp>
        <p:nvSpPr>
          <p:cNvPr id="28" name="TextBox 26">
            <a:extLst>
              <a:ext uri="{FF2B5EF4-FFF2-40B4-BE49-F238E27FC236}">
                <a16:creationId xmlns:a16="http://schemas.microsoft.com/office/drawing/2014/main" id="{0D7599BE-AE9D-9F4C-8807-C7E02D5C3B92}"/>
              </a:ext>
            </a:extLst>
          </p:cNvPr>
          <p:cNvSpPr txBox="1"/>
          <p:nvPr/>
        </p:nvSpPr>
        <p:spPr>
          <a:xfrm>
            <a:off x="4452659" y="5697726"/>
            <a:ext cx="1643341" cy="33855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Satigny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Side</a:t>
            </a:r>
          </a:p>
        </p:txBody>
      </p:sp>
      <p:sp>
        <p:nvSpPr>
          <p:cNvPr id="29" name="TextBox 26">
            <a:extLst>
              <a:ext uri="{FF2B5EF4-FFF2-40B4-BE49-F238E27FC236}">
                <a16:creationId xmlns:a16="http://schemas.microsoft.com/office/drawing/2014/main" id="{C2329EBC-46D2-2B43-8FC6-61A4F3A78183}"/>
              </a:ext>
            </a:extLst>
          </p:cNvPr>
          <p:cNvSpPr txBox="1"/>
          <p:nvPr/>
        </p:nvSpPr>
        <p:spPr>
          <a:xfrm>
            <a:off x="7018435" y="3640070"/>
            <a:ext cx="1643341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Salève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Side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762DCA6C-7AE5-1544-863C-DF8264721C80}"/>
              </a:ext>
            </a:extLst>
          </p:cNvPr>
          <p:cNvSpPr txBox="1"/>
          <p:nvPr/>
        </p:nvSpPr>
        <p:spPr>
          <a:xfrm>
            <a:off x="4452658" y="1683593"/>
            <a:ext cx="1643341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Jura Side 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CA172D7-84A6-064C-9288-6D9E6A0AD0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832" y="1969406"/>
            <a:ext cx="2286796" cy="3053545"/>
          </a:xfrm>
          <a:prstGeom prst="rect">
            <a:avLst/>
          </a:prstGeom>
        </p:spPr>
      </p:pic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DD1D71DD-E4DA-0B39-2C76-F7CFD86F1FCE}"/>
              </a:ext>
            </a:extLst>
          </p:cNvPr>
          <p:cNvCxnSpPr>
            <a:cxnSpLocks/>
          </p:cNvCxnSpPr>
          <p:nvPr/>
        </p:nvCxnSpPr>
        <p:spPr>
          <a:xfrm>
            <a:off x="4738012" y="2225818"/>
            <a:ext cx="1365371" cy="36388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9790CFD-0951-F932-1E66-3F3F8EA257D2}"/>
              </a:ext>
            </a:extLst>
          </p:cNvPr>
          <p:cNvCxnSpPr>
            <a:cxnSpLocks/>
          </p:cNvCxnSpPr>
          <p:nvPr/>
        </p:nvCxnSpPr>
        <p:spPr>
          <a:xfrm>
            <a:off x="6603379" y="2763159"/>
            <a:ext cx="64212" cy="130138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D6B4AEC-879F-108F-6B18-909FCB61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2452"/>
          </a:xfrm>
        </p:spPr>
        <p:txBody>
          <a:bodyPr/>
          <a:lstStyle/>
          <a:p>
            <a:pPr algn="ctr"/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Additionnal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Information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F66C9-D7B8-7A80-C5E4-E39AF76C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3BC2A69-18E7-B651-B489-FE4E00679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76045"/>
            <a:ext cx="11217955" cy="4632275"/>
          </a:xfrm>
        </p:spPr>
        <p:txBody>
          <a:bodyPr/>
          <a:lstStyle/>
          <a:p>
            <a:pPr algn="l"/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It is forbidden to eat / drink in classified areas, this is the case in B.157.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000" b="0" dirty="0">
                <a:latin typeface="Calibri" panose="020F0502020204030204" pitchFamily="34" charset="0"/>
              </a:rPr>
              <a:t>Call the </a:t>
            </a:r>
            <a:r>
              <a:rPr lang="en-GB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Fire Brigade </a:t>
            </a:r>
            <a:r>
              <a:rPr lang="en-GB" altLang="en-US" sz="2000" b="0" dirty="0">
                <a:latin typeface="Calibri" panose="020F0502020204030204" pitchFamily="34" charset="0"/>
              </a:rPr>
              <a:t>immediately in case of emergency (</a:t>
            </a:r>
            <a:r>
              <a:rPr lang="en-GB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74444</a:t>
            </a:r>
            <a:r>
              <a:rPr lang="en-GB" altLang="en-US" sz="2000" b="0" dirty="0">
                <a:solidFill>
                  <a:srgbClr val="FF0000"/>
                </a:solidFill>
                <a:latin typeface="Calibri" panose="020F0502020204030204" pitchFamily="34" charset="0"/>
              </a:rPr>
              <a:t> or </a:t>
            </a:r>
            <a:r>
              <a:rPr lang="en-GB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+41 227674444</a:t>
            </a:r>
            <a:r>
              <a:rPr lang="en-GB" altLang="en-US" sz="2000" b="0" dirty="0">
                <a:latin typeface="Calibri" panose="020F0502020204030204" pitchFamily="34" charset="0"/>
              </a:rPr>
              <a:t>) and stay online with them as long </a:t>
            </a:r>
            <a:r>
              <a:rPr lang="en-GB" altLang="en-US" sz="2000" b="0">
                <a:latin typeface="Calibri" panose="020F0502020204030204" pitchFamily="34" charset="0"/>
              </a:rPr>
              <a:t>as necessary.</a:t>
            </a: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Any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accidents or incidents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shall be declared via: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  <a:hlinkClick r:id="rId2"/>
              </a:rPr>
              <a:t>https://edh.cern.ch/Document/General/IncidentDeclaration</a:t>
            </a: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In case of any safety related questions, different safety actors are available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46A28F2-8644-A20E-6BA4-AA1FB7E81A30}"/>
              </a:ext>
            </a:extLst>
          </p:cNvPr>
          <p:cNvSpPr/>
          <p:nvPr/>
        </p:nvSpPr>
        <p:spPr>
          <a:xfrm>
            <a:off x="773439" y="4108607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TSO – Territorial Safety Officer</a:t>
            </a:r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D6C320B0-F921-ED10-3BE6-CC5DB3BDED38}"/>
              </a:ext>
            </a:extLst>
          </p:cNvPr>
          <p:cNvSpPr/>
          <p:nvPr/>
        </p:nvSpPr>
        <p:spPr>
          <a:xfrm>
            <a:off x="773439" y="4777875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DSO – Department Safety Officer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F9A4CF3E-4890-1303-0C70-E420A4740E59}"/>
              </a:ext>
            </a:extLst>
          </p:cNvPr>
          <p:cNvSpPr txBox="1"/>
          <p:nvPr/>
        </p:nvSpPr>
        <p:spPr>
          <a:xfrm>
            <a:off x="4524084" y="4226723"/>
            <a:ext cx="549082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Contact: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aboubakr.ebn.rahmoun@cern.ch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50028695-BDC9-2B2C-DDE2-D00204CB1131}"/>
              </a:ext>
            </a:extLst>
          </p:cNvPr>
          <p:cNvSpPr txBox="1"/>
          <p:nvPr/>
        </p:nvSpPr>
        <p:spPr>
          <a:xfrm>
            <a:off x="4524084" y="4885090"/>
            <a:ext cx="48640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Contact: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ep-th-safety@cern.ch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463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4333</TotalTime>
  <Words>268</Words>
  <Application>Microsoft Macintosh PowerPoint</Application>
  <PresentationFormat>Widescreen</PresentationFormat>
  <Paragraphs>34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Safety for BL4S in East Hall</vt:lpstr>
      <vt:lpstr>General Safety in East Hall</vt:lpstr>
      <vt:lpstr>PowerPoint Presentation</vt:lpstr>
      <vt:lpstr>Additionnal Safety Information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Jorge Andres Villa Velez</cp:lastModifiedBy>
  <cp:revision>56</cp:revision>
  <cp:lastPrinted>2022-03-17T07:46:00Z</cp:lastPrinted>
  <dcterms:created xsi:type="dcterms:W3CDTF">2020-02-03T13:11:28Z</dcterms:created>
  <dcterms:modified xsi:type="dcterms:W3CDTF">2025-09-14T11:04:30Z</dcterms:modified>
</cp:coreProperties>
</file>