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346" r:id="rId3"/>
    <p:sldId id="349" r:id="rId4"/>
    <p:sldId id="345" r:id="rId5"/>
    <p:sldId id="347" r:id="rId6"/>
    <p:sldId id="348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53" autoAdjust="0"/>
    <p:restoredTop sz="94686"/>
  </p:normalViewPr>
  <p:slideViewPr>
    <p:cSldViewPr snapToGrid="0" snapToObjects="1">
      <p:cViewPr varScale="1">
        <p:scale>
          <a:sx n="126" d="100"/>
          <a:sy n="126" d="100"/>
        </p:scale>
        <p:origin x="156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8T07:41:19.2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87 24575,'27'-2'0,"0"-1"0,0-1 0,0-1 0,-1-2 0,42-16 0,-46 14 0,0 2 0,1 0 0,0 1 0,0 1 0,1 1 0,-1 2 0,43 0 0,-60 2 0,-1 2 0,1-1 0,-1 0 0,0 1 0,0 0 0,0 1 0,0-1 0,0 1 0,0 0 0,0 0 0,-1 0 0,0 1 0,0-1 0,0 1 0,0 0 0,0 0 0,5 9 0,4 7 0,0 1 0,17 41 0,-12-23 0,-8-22 0,0 1 0,-1 1 0,-2-1 0,1 1 0,-2 1 0,-1-1 0,0 1 0,-2 0 0,3 29 0,-5-19 0,2 0 0,12 54 0,-8-48 0,4 42 0,-8 73 0,4 36 0,-4-160 0,1 0 0,2-1 0,0 0 0,2 0 0,12 26 0,-18-46 0,31 59 0,-31-62 0,0 0 0,0-1 0,0 1 0,0 0 0,0-1 0,0 1 0,1-1 0,0 1 0,-1-1 0,1 0 0,0 0 0,0-1 0,0 1 0,0 0 0,0-1 0,0 0 0,6 2 0,-8-3 0,0 0 0,0 0 0,0 0 0,0 0 0,0 0 0,0 0 0,0 0 0,0-1 0,0 1 0,0 0 0,0-1 0,0 1 0,0 0 0,0-1 0,-1 1 0,1-1 0,0 0 0,0 1 0,0-1 0,-1 0 0,1 1 0,0-1 0,-1 0 0,1 0 0,-1 1 0,1-1 0,-1 0 0,1 0 0,-1 0 0,1 0 0,-1 0 0,0 0 0,0 0 0,1 0 0,-1 0 0,0 0 0,0 0 0,0 0 0,0 0 0,0 0 0,0 0 0,0 0 0,-1-1 0,1 0 0,0-1 0,-1 1 0,1-1 0,-1 1 0,1 0 0,-1 0 0,0-1 0,0 1 0,0 0 0,0 0 0,0 0 0,-1 0 0,1 0 0,-1 0 0,1 0 0,-1 1 0,1-1 0,-4-1 0,2 1 0,0 1 0,0-1 0,0 1 0,0 0 0,0 0 0,0 1 0,-1-1 0,1 1 0,0-1 0,-1 1 0,1 0 0,0 0 0,-1 1 0,1-1 0,0 1 0,-6 1 0,2 1 0,1-1 0,-1 1 0,1 1 0,0-1 0,0 1 0,0 0 0,-8 7 0,-1 4 0,0 0 0,2 1 0,-1 0 0,-14 25 0,9-11 0,1 1 0,1 0 0,-16 45 0,32-69 0,0 0 0,1 1 0,-1-1 0,1 0 0,1 1 0,-1-1 0,1 0 0,1 0 0,-1 1 0,3 6 0,5 31 0,-8-31 0,0-1 0,-1 1 0,-1 0 0,0-1 0,0 1 0,-7 23 0,5-28 0,-1 0 0,0 0 0,0-1 0,-1 1 0,0-1 0,-1 0 0,0 0 0,0 0 0,0-1 0,-9 8 0,-24 22-119,10-8 244,-51 39 1,70-61-276,0 0 1,0-1-1,-1 0 0,0-1 1,0 0-1,-1 0 0,1-1 0,-1-1 1,-20 4-1,10-5-6676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8T07:41:20.37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1 146 24575,'3'-3'0,"9"-2"0,6-3 0,10-8 0,5-1 0,3-1 0,3 2 0,2 1 0,-6-1 0,-5 2 0,-4 3 0,-7 4-8191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8T07:41:21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24575,'0'3'0,"3"6"0,9 0 0,6 3 0,3 3 0,6-2 0,-3 1 0,-4 10 0,-10 3 0,-6 4 0,-8 5 0,-3 0 0,0 0 0,-3-2 0,1-3 0,1-7-8191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8T07:41:26.1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748 2 24575,'-63'-1'0,"-98"4"0,141-1 0,1 1 0,-1 1 0,1 1 0,1 0 0,-1 1 0,-21 11 0,-36 19 0,-106 56 0,174-86 0,0-1 0,0 1 0,1 0 0,0 1 0,0 0 0,1 0 0,0 0 0,0 1 0,1 0 0,0 0 0,0 0 0,0 1 0,2 0 0,-1-1 0,1 2 0,0-1 0,-2 10 0,2 2 0,0 0 0,0 0 0,2 1 0,1-1 0,1 0 0,5 34 0,-5-48 0,1 0 0,0 0 0,1 0 0,0 0 0,0 0 0,0-1 0,1 1 0,0-1 0,0 0 0,0 0 0,11 10 0,6 4 0,42 31 0,-1 0 0,-24-18 0,2-1 0,52 32 0,-84-59 0,5 4 0,0 0 0,0-1 0,1-1 0,0 0 0,1 0 0,-1-2 0,25 7 0,42 0 0,-1-3 0,1-4 0,155-10 0,-212 2 0,0-1 0,38-11 0,16-4 0,-61 15 0,0 0 0,0-1 0,-1-1 0,1-1 0,-2 0 0,1-1 0,-1-1 0,0 0 0,-1-1 0,0-1 0,19-18 0,-4 0 0,-1-2 0,-2-1 0,38-59 0,26-69 0,-2 2 0,-79 145 0,1-3 0,0 1 0,-1-2 0,0 1 0,7-23 0,-15 36 0,1 0 0,-1 0 0,-1 0 0,1 1 0,0-1 0,-1 0 0,0 0 0,1 0 0,-1 0 0,0 0 0,-1 0 0,1 0 0,0 0 0,-1 0 0,0 0 0,0 0 0,0 0 0,0 0 0,0 1 0,0-1 0,-1 0 0,1 1 0,-1-1 0,0 1 0,0-1 0,0 1 0,0 0 0,0 0 0,0 0 0,0 0 0,-1 0 0,1 1 0,-5-3 0,-7-2 0,-1 0 0,1 0 0,-1 2 0,-1 0 0,1 0 0,-1 2 0,-21-2 0,-117 6 0,71 1 0,10-4 0,17 0 0,0 3 0,-80 11 0,75-6-6,1-2 1,-109-6-1,59-1-1342,91 2-5478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8T07:41:19.2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87 24575,'27'-2'0,"0"-1"0,0-1 0,0-1 0,-1-2 0,42-16 0,-46 14 0,0 2 0,1 0 0,0 1 0,0 1 0,1 1 0,-1 2 0,43 0 0,-60 2 0,-1 2 0,1-1 0,-1 0 0,0 1 0,0 0 0,0 1 0,0-1 0,0 1 0,0 0 0,0 0 0,-1 0 0,0 1 0,0-1 0,0 1 0,0 0 0,0 0 0,5 9 0,4 7 0,0 1 0,17 41 0,-12-23 0,-8-22 0,0 1 0,-1 1 0,-2-1 0,1 1 0,-2 1 0,-1-1 0,0 1 0,-2 0 0,3 29 0,-5-19 0,2 0 0,12 54 0,-8-48 0,4 42 0,-8 73 0,4 36 0,-4-160 0,1 0 0,2-1 0,0 0 0,2 0 0,12 26 0,-18-46 0,31 59 0,-31-62 0,0 0 0,0-1 0,0 1 0,0 0 0,0-1 0,0 1 0,1-1 0,0 1 0,-1-1 0,1 0 0,0 0 0,0-1 0,0 1 0,0 0 0,0-1 0,0 0 0,6 2 0,-8-3 0,0 0 0,0 0 0,0 0 0,0 0 0,0 0 0,0 0 0,0 0 0,0-1 0,0 1 0,0 0 0,0-1 0,0 1 0,0 0 0,0-1 0,-1 1 0,1-1 0,0 0 0,0 1 0,0-1 0,-1 0 0,1 1 0,0-1 0,-1 0 0,1 0 0,-1 1 0,1-1 0,-1 0 0,1 0 0,-1 0 0,1 0 0,-1 0 0,0 0 0,0 0 0,1 0 0,-1 0 0,0 0 0,0 0 0,0 0 0,0 0 0,0 0 0,0 0 0,0 0 0,-1-1 0,1 0 0,0-1 0,-1 1 0,1-1 0,-1 1 0,1 0 0,-1 0 0,0-1 0,0 1 0,0 0 0,0 0 0,0 0 0,-1 0 0,1 0 0,-1 0 0,1 0 0,-1 1 0,1-1 0,-4-1 0,2 1 0,0 1 0,0-1 0,0 1 0,0 0 0,0 0 0,0 1 0,-1-1 0,1 1 0,0-1 0,-1 1 0,1 0 0,0 0 0,-1 1 0,1-1 0,0 1 0,-6 1 0,2 1 0,1-1 0,-1 1 0,1 1 0,0-1 0,0 1 0,0 0 0,-8 7 0,-1 4 0,0 0 0,2 1 0,-1 0 0,-14 25 0,9-11 0,1 1 0,1 0 0,-16 45 0,32-69 0,0 0 0,1 1 0,-1-1 0,1 0 0,1 1 0,-1-1 0,1 0 0,1 0 0,-1 1 0,3 6 0,5 31 0,-8-31 0,0-1 0,-1 1 0,-1 0 0,0-1 0,0 1 0,-7 23 0,5-28 0,-1 0 0,0 0 0,0-1 0,-1 1 0,0-1 0,-1 0 0,0 0 0,0 0 0,0-1 0,-9 8 0,-24 22-119,10-8 244,-51 39 1,70-61-276,0 0 1,0-1-1,-1 0 0,0-1 1,0 0-1,-1 0 0,1-1 0,-1-1 1,-20 4-1,10-5-6676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8T07:41:20.37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1 146 24575,'3'-3'0,"9"-2"0,6-3 0,10-8 0,5-1 0,3-1 0,3 2 0,2 1 0,-6-1 0,-5 2 0,-4 3 0,-7 4-8191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8T07:41:21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24575,'0'3'0,"3"6"0,9 0 0,6 3 0,3 3 0,6-2 0,-3 1 0,-4 10 0,-10 3 0,-6 4 0,-8 5 0,-3 0 0,0 0 0,-3-2 0,1-3 0,1-7-8191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18T07:41:26.1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748 2 24575,'-63'-1'0,"-98"4"0,141-1 0,1 1 0,-1 1 0,1 1 0,1 0 0,-1 1 0,-21 11 0,-36 19 0,-106 56 0,174-86 0,0-1 0,0 1 0,1 0 0,0 1 0,0 0 0,1 0 0,0 0 0,0 1 0,1 0 0,0 0 0,0 0 0,0 1 0,2 0 0,-1-1 0,1 2 0,0-1 0,-2 10 0,2 2 0,0 0 0,0 0 0,2 1 0,1-1 0,1 0 0,5 34 0,-5-48 0,1 0 0,0 0 0,1 0 0,0 0 0,0 0 0,0-1 0,1 1 0,0-1 0,0 0 0,0 0 0,11 10 0,6 4 0,42 31 0,-1 0 0,-24-18 0,2-1 0,52 32 0,-84-59 0,5 4 0,0 0 0,0-1 0,1-1 0,0 0 0,1 0 0,-1-2 0,25 7 0,42 0 0,-1-3 0,1-4 0,155-10 0,-212 2 0,0-1 0,38-11 0,16-4 0,-61 15 0,0 0 0,0-1 0,-1-1 0,1-1 0,-2 0 0,1-1 0,-1-1 0,0 0 0,-1-1 0,0-1 0,19-18 0,-4 0 0,-1-2 0,-2-1 0,38-59 0,26-69 0,-2 2 0,-79 145 0,1-3 0,0 1 0,-1-2 0,0 1 0,7-23 0,-15 36 0,1 0 0,-1 0 0,-1 0 0,1 1 0,0-1 0,-1 0 0,0 0 0,1 0 0,-1 0 0,0 0 0,-1 0 0,1 0 0,0 0 0,-1 0 0,0 0 0,0 0 0,0 0 0,0 0 0,0 1 0,0-1 0,-1 0 0,1 1 0,-1-1 0,0 1 0,0-1 0,0 1 0,0 0 0,0 0 0,0 0 0,0 0 0,-1 0 0,1 1 0,-5-3 0,-7-2 0,-1 0 0,1 0 0,-1 2 0,-1 0 0,1 0 0,-1 2 0,-21-2 0,-117 6 0,71 1 0,10-4 0,17 0 0,0 3 0,-80 11 0,75-6-6,1-2 1,-109-6-1,59-1-1342,91 2-5478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18 July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18 July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46738/" TargetMode="External"/><Relationship Id="rId2" Type="http://schemas.openxmlformats.org/officeDocument/2006/relationships/hyperlink" Target="https://indico.cern.ch/event/1531086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3.xml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customXml" Target="../ink/ink2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customXml" Target="../ink/ink6.xml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customXml" Target="../ink/ink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617436" cy="2153265"/>
          </a:xfrm>
        </p:spPr>
        <p:txBody>
          <a:bodyPr/>
          <a:lstStyle/>
          <a:p>
            <a:r>
              <a:rPr lang="en-US" dirty="0"/>
              <a:t>Beam Interlock System</a:t>
            </a:r>
            <a:br>
              <a:rPr lang="en-US" sz="3600" dirty="0"/>
            </a:br>
            <a:r>
              <a:rPr lang="en-US" sz="3200" dirty="0"/>
              <a:t>Ext. </a:t>
            </a:r>
            <a:r>
              <a:rPr lang="en-US" sz="3200" dirty="0" err="1"/>
              <a:t>sextupoles</a:t>
            </a:r>
            <a:r>
              <a:rPr lang="en-US" sz="3200" dirty="0"/>
              <a:t> and bumpers – follow-up 2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C67A7-7271-A67F-99A2-D17774481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D70BC1-3908-3F37-74CB-68B3F015D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7239"/>
          </a:xfrm>
        </p:spPr>
        <p:txBody>
          <a:bodyPr/>
          <a:lstStyle/>
          <a:p>
            <a:r>
              <a:rPr lang="en-US" dirty="0"/>
              <a:t>Status regarding extraction sext. + bumpers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247EE-B560-CA8A-7C21-9FCF59225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FB0AE30B-268A-DD72-E687-54FF5D4C4DAA}"/>
              </a:ext>
            </a:extLst>
          </p:cNvPr>
          <p:cNvSpPr txBox="1">
            <a:spLocks/>
          </p:cNvSpPr>
          <p:nvPr/>
        </p:nvSpPr>
        <p:spPr>
          <a:xfrm>
            <a:off x="577167" y="900832"/>
            <a:ext cx="7524748" cy="51099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B41266-890E-40DD-4A54-CFA1CF0D0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3325"/>
            <a:ext cx="11677620" cy="5108575"/>
          </a:xfrm>
        </p:spPr>
        <p:txBody>
          <a:bodyPr>
            <a:normAutofit/>
          </a:bodyPr>
          <a:lstStyle/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OP: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don’t want to specify functions for extraction bumpers and </a:t>
            </a:r>
            <a:r>
              <a:rPr lang="en-US" sz="14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sextupoles</a:t>
            </a: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for non-North Area users (risk of making a mistake)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EPC: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if no LSA settings provided + PPM regulation + non-PPM threshold: the PC regulates at the last known value. In that case, if the PC regulates correctly, the user permit is TRUE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Can provide single non-PPM tolerance for these elements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ABT: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might be ok to have a fixed tolerance for extraction </a:t>
            </a:r>
            <a:r>
              <a:rPr lang="en-US" sz="140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sextupoles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for bumpers, need stricter tolerance, so a single non-PPM tolerance would likely not work  (to be confirmed)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need windowed tolerance along the cycle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MPE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can these interlocks be connected to the ring BIS, or should all of them only be considered for slow extraction cycles, and ignored otherwise</a:t>
            </a:r>
            <a:endParaRPr lang="fr-FR" sz="1400" dirty="0">
              <a:solidFill>
                <a:srgbClr val="2F2F2F"/>
              </a:solidFill>
            </a:endParaRPr>
          </a:p>
          <a:p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4C33D6-6F0A-93D5-7EDD-C5B0F470F464}"/>
              </a:ext>
            </a:extLst>
          </p:cNvPr>
          <p:cNvSpPr txBox="1"/>
          <p:nvPr/>
        </p:nvSpPr>
        <p:spPr>
          <a:xfrm>
            <a:off x="7784521" y="5796724"/>
            <a:ext cx="4316887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/>
              <a:t>First meeting: </a:t>
            </a:r>
            <a:r>
              <a:rPr lang="en-US" sz="1400" dirty="0">
                <a:hlinkClick r:id="rId2"/>
              </a:rPr>
              <a:t>https://indico.cern.ch/event/1531086/</a:t>
            </a:r>
            <a:endParaRPr lang="en-US" sz="1400" dirty="0"/>
          </a:p>
          <a:p>
            <a:r>
              <a:rPr lang="en-US" sz="1400" dirty="0"/>
              <a:t>Second meeting: </a:t>
            </a:r>
            <a:r>
              <a:rPr lang="en-US" sz="1400" dirty="0">
                <a:hlinkClick r:id="rId3"/>
              </a:rPr>
              <a:t>https://indico.cern.ch/event/1546738/</a:t>
            </a:r>
            <a:endParaRPr lang="en-US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51140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B31C1-C4EE-9FD6-B009-6AAEEED17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9F062-05E4-1FE5-2436-43A9CBF9D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C5A0D1C8-E168-9D89-E4F4-5B1E553EF5BF}"/>
              </a:ext>
            </a:extLst>
          </p:cNvPr>
          <p:cNvSpPr txBox="1">
            <a:spLocks/>
          </p:cNvSpPr>
          <p:nvPr/>
        </p:nvSpPr>
        <p:spPr>
          <a:xfrm>
            <a:off x="577167" y="900832"/>
            <a:ext cx="7524748" cy="51099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C66601-3B3F-C737-D2E1-9EB7BD170C0C}"/>
              </a:ext>
            </a:extLst>
          </p:cNvPr>
          <p:cNvGrpSpPr/>
          <p:nvPr/>
        </p:nvGrpSpPr>
        <p:grpSpPr>
          <a:xfrm>
            <a:off x="1897440" y="2917500"/>
            <a:ext cx="453960" cy="748440"/>
            <a:chOff x="1897440" y="2917500"/>
            <a:chExt cx="453960" cy="748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449A01AF-E4DA-3F21-E0D1-6D0505D147B3}"/>
                    </a:ext>
                  </a:extLst>
                </p14:cNvPr>
                <p14:cNvContentPartPr/>
                <p14:nvPr/>
              </p14:nvContentPartPr>
              <p14:xfrm>
                <a:off x="1897440" y="2917500"/>
                <a:ext cx="312840" cy="74844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449A01AF-E4DA-3F21-E0D1-6D0505D147B3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888440" y="2908860"/>
                  <a:ext cx="330480" cy="76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E877C7B9-AB41-D8E8-F1E1-AB851FC34B0F}"/>
                    </a:ext>
                  </a:extLst>
                </p14:cNvPr>
                <p14:cNvContentPartPr/>
                <p14:nvPr/>
              </p14:nvContentPartPr>
              <p14:xfrm>
                <a:off x="2202000" y="3338340"/>
                <a:ext cx="115560" cy="5292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E877C7B9-AB41-D8E8-F1E1-AB851FC34B0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193360" y="3329340"/>
                  <a:ext cx="133200" cy="7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563C9E9-8CB1-E2BF-F513-384B3A47320D}"/>
                    </a:ext>
                  </a:extLst>
                </p14:cNvPr>
                <p14:cNvContentPartPr/>
                <p14:nvPr/>
              </p14:nvContentPartPr>
              <p14:xfrm>
                <a:off x="2301000" y="3283980"/>
                <a:ext cx="50400" cy="12816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563C9E9-8CB1-E2BF-F513-384B3A47320D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292360" y="3275340"/>
                  <a:ext cx="68040" cy="145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3E863D92-1F7F-7CBE-92C5-9214484D0127}"/>
                  </a:ext>
                </a:extLst>
              </p14:cNvPr>
              <p14:cNvContentPartPr/>
              <p14:nvPr/>
            </p14:nvContentPartPr>
            <p14:xfrm>
              <a:off x="5019000" y="3154020"/>
              <a:ext cx="641520" cy="33768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3E863D92-1F7F-7CBE-92C5-9214484D012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10000" y="3145380"/>
                <a:ext cx="659160" cy="35532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F76D36CF-A322-C8F6-B1BD-CBA8E279408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1696" y="292701"/>
            <a:ext cx="9725344" cy="50110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08C0F8-5A23-0A24-E3AE-1B4FB8F1E923}"/>
              </a:ext>
            </a:extLst>
          </p:cNvPr>
          <p:cNvSpPr txBox="1"/>
          <p:nvPr/>
        </p:nvSpPr>
        <p:spPr>
          <a:xfrm>
            <a:off x="495300" y="5406776"/>
            <a:ext cx="1017169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If no LSA settings provided + PPM regulation + non-PPM threshold, the interlocks above can be achieved</a:t>
            </a:r>
          </a:p>
          <a:p>
            <a:r>
              <a:rPr lang="en-US" dirty="0">
                <a:latin typeface="Aptos" panose="020B0004020202020204" pitchFamily="34" charset="0"/>
              </a:rPr>
              <a:t>	-&gt; but is it ok to have a single non-ppm threshold?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3421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889AD-D970-0F50-0657-CD278FEEEA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39680C-AEBA-5DB0-1B25-8EA0E412E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7239"/>
          </a:xfrm>
        </p:spPr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DA2D5-81A4-5343-FDBA-0182FFCEA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3BE54494-F5FD-E4E6-D497-84750A0E7963}"/>
              </a:ext>
            </a:extLst>
          </p:cNvPr>
          <p:cNvSpPr txBox="1">
            <a:spLocks/>
          </p:cNvSpPr>
          <p:nvPr/>
        </p:nvSpPr>
        <p:spPr>
          <a:xfrm>
            <a:off x="577167" y="900832"/>
            <a:ext cx="7524748" cy="51099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EAD7B6-20C9-273B-9B3B-102B91090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3325"/>
            <a:ext cx="11206845" cy="5108575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GB" sz="1600" dirty="0"/>
              <a:t>Will all extraction </a:t>
            </a:r>
            <a:r>
              <a:rPr lang="en-GB" sz="1600" dirty="0" err="1"/>
              <a:t>sextupoles</a:t>
            </a:r>
            <a:r>
              <a:rPr lang="en-GB" sz="1600" dirty="0"/>
              <a:t> + bumpers be renovated with FGC3 controls in LS3?</a:t>
            </a:r>
            <a:endParaRPr lang="en-US" sz="16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US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Required maximum regulation errors for all extraction </a:t>
            </a:r>
            <a:r>
              <a:rPr lang="en-US" sz="16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US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LSS2 bumpers and LSS4 bumpers at flat top?</a:t>
            </a:r>
            <a:endParaRPr lang="en-GB" sz="16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GB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What is the regulation error for these elements during ramp?</a:t>
            </a:r>
          </a:p>
          <a:p>
            <a:pPr>
              <a:buFont typeface="+mj-lt"/>
              <a:buAutoNum type="arabicPeriod"/>
            </a:pPr>
            <a:r>
              <a:rPr lang="en-GB" sz="1600" dirty="0"/>
              <a:t>As the tolerance is larger on extraction </a:t>
            </a:r>
            <a:r>
              <a:rPr lang="en-GB" sz="1600" dirty="0" err="1"/>
              <a:t>sextupoles</a:t>
            </a:r>
            <a:r>
              <a:rPr lang="en-GB" sz="1600" dirty="0"/>
              <a:t>, can these have a </a:t>
            </a:r>
            <a:r>
              <a:rPr lang="en-GB" sz="1600"/>
              <a:t>non-ppm tolerance</a:t>
            </a:r>
            <a:r>
              <a:rPr lang="en-GB" sz="1600" dirty="0"/>
              <a:t>, and be interlocked regardless of the cycle? (as opposed to bumpers)</a:t>
            </a:r>
            <a:endParaRPr lang="en-GB" sz="16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GB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Kevin’s question: If we have windowed tolerances along the cycle and the PC regulates at the last known value, could it also take the last known tolerance if a user is not defined?</a:t>
            </a:r>
          </a:p>
          <a:p>
            <a:pPr>
              <a:buFont typeface="+mj-lt"/>
              <a:buAutoNum type="arabicPeriod"/>
            </a:pPr>
            <a:r>
              <a:rPr lang="en-GB" sz="1600" dirty="0"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Multiple thresholds along the cycle: how would a non-PPM thresholds work in these conditions? (different cycle lengths)</a:t>
            </a:r>
            <a:endParaRPr lang="en-GB" sz="16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en-GB" sz="1600" dirty="0">
                <a:latin typeface="+mj-lt"/>
              </a:rPr>
              <a:t>For Ext. Sext., 4 are used and 5 are spares. Should all of them be interlocked? Or these interlocks left disabled?</a:t>
            </a:r>
          </a:p>
          <a:p>
            <a:pPr>
              <a:buFont typeface="+mj-lt"/>
              <a:buAutoNum type="arabicPeriod"/>
            </a:pPr>
            <a:r>
              <a:rPr lang="en-GB" sz="1600" dirty="0">
                <a:latin typeface="+mj-lt"/>
              </a:rPr>
              <a:t>LSS4 bumpers are also interlocked with the SPS extraction BIS? Is that a problem to have two interlock channels to 2 different BICs? (with potentially different conditions based on the user)</a:t>
            </a:r>
          </a:p>
          <a:p>
            <a:endParaRPr lang="en-GB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0679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6306C-C59C-75F7-2B05-9708C4878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ECD8CC-D83C-B30F-1654-FC48187A0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7239"/>
          </a:xfrm>
        </p:spPr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A34B1-1A0E-E91F-87FA-BEB2B60D1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232D0824-7340-D10A-A15A-69C01B39C6C0}"/>
              </a:ext>
            </a:extLst>
          </p:cNvPr>
          <p:cNvSpPr txBox="1">
            <a:spLocks/>
          </p:cNvSpPr>
          <p:nvPr/>
        </p:nvSpPr>
        <p:spPr>
          <a:xfrm>
            <a:off x="577167" y="900832"/>
            <a:ext cx="7524748" cy="51099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6F7930-5F18-F6B3-BE63-0BB83E3EA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961" y="1729600"/>
            <a:ext cx="8726118" cy="36962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4947EB-3925-7BA8-963C-296FD5427457}"/>
              </a:ext>
            </a:extLst>
          </p:cNvPr>
          <p:cNvSpPr txBox="1"/>
          <p:nvPr/>
        </p:nvSpPr>
        <p:spPr>
          <a:xfrm>
            <a:off x="450564" y="3016581"/>
            <a:ext cx="1513171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</a:rPr>
              <a:t>‘Don’t care’ for</a:t>
            </a:r>
          </a:p>
          <a:p>
            <a:r>
              <a:rPr lang="en-US" sz="1400" dirty="0">
                <a:solidFill>
                  <a:srgbClr val="FF0000"/>
                </a:solidFill>
              </a:rPr>
              <a:t>Non-NORTHAREA</a:t>
            </a:r>
          </a:p>
          <a:p>
            <a:pPr algn="l"/>
            <a:r>
              <a:rPr lang="en-US" sz="1400" dirty="0">
                <a:solidFill>
                  <a:srgbClr val="FF0000"/>
                </a:solidFill>
              </a:rPr>
              <a:t>destinations?</a:t>
            </a:r>
            <a:endParaRPr lang="en-GB" sz="1400" dirty="0">
              <a:solidFill>
                <a:srgbClr val="FF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E671CB4-7FBB-1426-41C2-FCBBD101718C}"/>
              </a:ext>
            </a:extLst>
          </p:cNvPr>
          <p:cNvGrpSpPr/>
          <p:nvPr/>
        </p:nvGrpSpPr>
        <p:grpSpPr>
          <a:xfrm>
            <a:off x="1897440" y="2917500"/>
            <a:ext cx="453960" cy="748440"/>
            <a:chOff x="1897440" y="2917500"/>
            <a:chExt cx="453960" cy="748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9ABCD8AD-0C24-3817-205B-02D8D064C220}"/>
                    </a:ext>
                  </a:extLst>
                </p14:cNvPr>
                <p14:cNvContentPartPr/>
                <p14:nvPr/>
              </p14:nvContentPartPr>
              <p14:xfrm>
                <a:off x="1897440" y="2917500"/>
                <a:ext cx="312840" cy="74844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9ABCD8AD-0C24-3817-205B-02D8D064C22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888440" y="2908860"/>
                  <a:ext cx="330480" cy="76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CFC650BB-EB48-A511-DB9E-7FCB7F4D442E}"/>
                    </a:ext>
                  </a:extLst>
                </p14:cNvPr>
                <p14:cNvContentPartPr/>
                <p14:nvPr/>
              </p14:nvContentPartPr>
              <p14:xfrm>
                <a:off x="2202000" y="3338340"/>
                <a:ext cx="115560" cy="5292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CFC650BB-EB48-A511-DB9E-7FCB7F4D442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193360" y="3329340"/>
                  <a:ext cx="133200" cy="7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28F3F956-FC22-F3A9-DA12-AFBCDD2B5B97}"/>
                    </a:ext>
                  </a:extLst>
                </p14:cNvPr>
                <p14:cNvContentPartPr/>
                <p14:nvPr/>
              </p14:nvContentPartPr>
              <p14:xfrm>
                <a:off x="2301000" y="3283980"/>
                <a:ext cx="50400" cy="12816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28F3F956-FC22-F3A9-DA12-AFBCDD2B5B97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292360" y="3275340"/>
                  <a:ext cx="68040" cy="145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5545C922-D2CC-7560-4F5C-312EF3B9652D}"/>
                  </a:ext>
                </a:extLst>
              </p14:cNvPr>
              <p14:cNvContentPartPr/>
              <p14:nvPr/>
            </p14:nvContentPartPr>
            <p14:xfrm>
              <a:off x="5019000" y="3154020"/>
              <a:ext cx="641520" cy="33768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5545C922-D2CC-7560-4F5C-312EF3B9652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10000" y="3145380"/>
                <a:ext cx="659160" cy="35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462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D7F7E-793A-0ED9-71B2-2E325019B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4DB6BE-C266-D7CB-C297-A83881A66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7239"/>
          </a:xfrm>
        </p:spPr>
        <p:txBody>
          <a:bodyPr/>
          <a:lstStyle/>
          <a:p>
            <a:r>
              <a:rPr lang="en-US" dirty="0"/>
              <a:t>List of elements: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84BAC-6A3A-3901-A97B-B55D5F6D0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8F488654-3F85-4746-B42B-9365DFAEC70B}"/>
              </a:ext>
            </a:extLst>
          </p:cNvPr>
          <p:cNvSpPr txBox="1">
            <a:spLocks/>
          </p:cNvSpPr>
          <p:nvPr/>
        </p:nvSpPr>
        <p:spPr>
          <a:xfrm>
            <a:off x="577167" y="900832"/>
            <a:ext cx="7524748" cy="51099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8FD897-0586-397F-77AB-86226CC08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21" y="1233282"/>
            <a:ext cx="3248478" cy="2943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9D1ACF-CD11-80B3-0BC4-074712F4F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1094" y="2332739"/>
            <a:ext cx="2802393" cy="13875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759BD1-F970-5808-E4AC-46801D6F84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883" y="1706880"/>
            <a:ext cx="1645052" cy="26393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654CAF8-329B-35C2-3DA8-05CA44D8F04B}"/>
              </a:ext>
            </a:extLst>
          </p:cNvPr>
          <p:cNvSpPr txBox="1"/>
          <p:nvPr/>
        </p:nvSpPr>
        <p:spPr>
          <a:xfrm>
            <a:off x="5076883" y="1392650"/>
            <a:ext cx="15901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LSS2 bumpers: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5CE2D3-599B-E0F4-ADAD-466F12A1FAF2}"/>
              </a:ext>
            </a:extLst>
          </p:cNvPr>
          <p:cNvSpPr txBox="1"/>
          <p:nvPr/>
        </p:nvSpPr>
        <p:spPr>
          <a:xfrm>
            <a:off x="8208619" y="1903214"/>
            <a:ext cx="2735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/>
              <a:t>Extraction </a:t>
            </a:r>
            <a:r>
              <a:rPr lang="en-US" dirty="0" err="1"/>
              <a:t>sextupoles</a:t>
            </a:r>
            <a:r>
              <a:rPr lang="en-US" dirty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7161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2023_ORIGIN_BIS_project_presentation</Template>
  <TotalTime>21338</TotalTime>
  <Words>432</Words>
  <Application>Microsoft Office PowerPoint</Application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Arial</vt:lpstr>
      <vt:lpstr>Calibri</vt:lpstr>
      <vt:lpstr>Courier New</vt:lpstr>
      <vt:lpstr>Office Theme</vt:lpstr>
      <vt:lpstr>Beam Interlock System Ext. sextupoles and bumpers – follow-up 2</vt:lpstr>
      <vt:lpstr>Status regarding extraction sext. + bumpers</vt:lpstr>
      <vt:lpstr>PowerPoint Presentation</vt:lpstr>
      <vt:lpstr>Questions</vt:lpstr>
      <vt:lpstr>Questions</vt:lpstr>
      <vt:lpstr>List of elements: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Electronics Technician (TE-MPE-MI) Project presentation</dc:title>
  <dc:creator>Antoine Colinet</dc:creator>
  <cp:lastModifiedBy>Antoine Colinet</cp:lastModifiedBy>
  <cp:revision>131</cp:revision>
  <dcterms:created xsi:type="dcterms:W3CDTF">2023-07-24T11:39:13Z</dcterms:created>
  <dcterms:modified xsi:type="dcterms:W3CDTF">2025-07-18T08:56:54Z</dcterms:modified>
</cp:coreProperties>
</file>