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40"/>
  </p:notesMasterIdLst>
  <p:sldIdLst>
    <p:sldId id="1635" r:id="rId2"/>
    <p:sldId id="1666" r:id="rId3"/>
    <p:sldId id="1668" r:id="rId4"/>
    <p:sldId id="1667" r:id="rId5"/>
    <p:sldId id="1670" r:id="rId6"/>
    <p:sldId id="1672" r:id="rId7"/>
    <p:sldId id="1673" r:id="rId8"/>
    <p:sldId id="1671" r:id="rId9"/>
    <p:sldId id="1675" r:id="rId10"/>
    <p:sldId id="1674" r:id="rId11"/>
    <p:sldId id="1636" r:id="rId12"/>
    <p:sldId id="1638" r:id="rId13"/>
    <p:sldId id="1682" r:id="rId14"/>
    <p:sldId id="1676" r:id="rId15"/>
    <p:sldId id="1679" r:id="rId16"/>
    <p:sldId id="1677" r:id="rId17"/>
    <p:sldId id="1680" r:id="rId18"/>
    <p:sldId id="1678" r:id="rId19"/>
    <p:sldId id="1681" r:id="rId20"/>
    <p:sldId id="1683" r:id="rId21"/>
    <p:sldId id="1684" r:id="rId22"/>
    <p:sldId id="1685" r:id="rId23"/>
    <p:sldId id="1686" r:id="rId24"/>
    <p:sldId id="1687" r:id="rId25"/>
    <p:sldId id="1644" r:id="rId26"/>
    <p:sldId id="1649" r:id="rId27"/>
    <p:sldId id="1650" r:id="rId28"/>
    <p:sldId id="1654" r:id="rId29"/>
    <p:sldId id="1655" r:id="rId30"/>
    <p:sldId id="1657" r:id="rId31"/>
    <p:sldId id="1658" r:id="rId32"/>
    <p:sldId id="1656" r:id="rId33"/>
    <p:sldId id="1659" r:id="rId34"/>
    <p:sldId id="1660" r:id="rId35"/>
    <p:sldId id="1661" r:id="rId36"/>
    <p:sldId id="1662" r:id="rId37"/>
    <p:sldId id="1663" r:id="rId38"/>
    <p:sldId id="1664"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7736"/>
    <a:srgbClr val="244DE7"/>
    <a:srgbClr val="A01F88"/>
    <a:srgbClr val="244135"/>
    <a:srgbClr val="797979"/>
    <a:srgbClr val="FF30E7"/>
    <a:srgbClr val="826EF7"/>
    <a:srgbClr val="929292"/>
    <a:srgbClr val="5E5E5E"/>
    <a:srgbClr val="B17F0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62"/>
    <p:restoredTop sz="94715"/>
  </p:normalViewPr>
  <p:slideViewPr>
    <p:cSldViewPr snapToGrid="0" snapToObjects="1">
      <p:cViewPr varScale="1">
        <p:scale>
          <a:sx n="118" d="100"/>
          <a:sy n="118" d="100"/>
        </p:scale>
        <p:origin x="624" y="200"/>
      </p:cViewPr>
      <p:guideLst/>
    </p:cSldViewPr>
  </p:slideViewPr>
  <p:notesTextViewPr>
    <p:cViewPr>
      <p:scale>
        <a:sx n="1" d="1"/>
        <a:sy n="1" d="1"/>
      </p:scale>
      <p:origin x="0" y="0"/>
    </p:cViewPr>
  </p:notesTextViewPr>
  <p:sorterViewPr>
    <p:cViewPr>
      <p:scale>
        <a:sx n="78" d="100"/>
        <a:sy n="7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FEA68D-CEC8-1546-A162-147C454759DF}" type="datetimeFigureOut">
              <a:rPr lang="en-US" smtClean="0"/>
              <a:t>9/15/25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924CDA-012F-774F-9DBE-8627FA4538A8}" type="slidenum">
              <a:rPr lang="en-US" smtClean="0"/>
              <a:t>‹#›</a:t>
            </a:fld>
            <a:endParaRPr lang="en-US"/>
          </a:p>
        </p:txBody>
      </p:sp>
    </p:spTree>
    <p:extLst>
      <p:ext uri="{BB962C8B-B14F-4D97-AF65-F5344CB8AC3E}">
        <p14:creationId xmlns:p14="http://schemas.microsoft.com/office/powerpoint/2010/main" val="3693366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rial" panose="020B0604020202020204" pitchFamily="34" charset="0"/>
                <a:cs typeface="Arial" panose="020B0604020202020204" pitchFamily="34" charset="0"/>
              </a:rPr>
              <a:t>(d</a:t>
            </a:r>
            <a:r>
              <a:rPr lang="en-GB" dirty="0"/>
              <a:t>ue to high-throughput requirement, limited to “simple” architectures such as fully-connected ANNs, BDTs in real-time processing R&amp;D ongoing with more advanced approaches (GNNs, autoencoders)</a:t>
            </a:r>
            <a:r>
              <a:rPr lang="en-GB" dirty="0">
                <a:latin typeface="Arial" panose="020B0604020202020204" pitchFamily="34" charset="0"/>
                <a:cs typeface="Arial" panose="020B0604020202020204" pitchFamily="34" charset="0"/>
              </a:rPr>
              <a:t>. </a:t>
            </a:r>
            <a:endParaRPr lang="en-US" dirty="0"/>
          </a:p>
        </p:txBody>
      </p:sp>
      <p:sp>
        <p:nvSpPr>
          <p:cNvPr id="4" name="Slide Number Placeholder 3"/>
          <p:cNvSpPr>
            <a:spLocks noGrp="1"/>
          </p:cNvSpPr>
          <p:nvPr>
            <p:ph type="sldNum" sz="quarter" idx="5"/>
          </p:nvPr>
        </p:nvSpPr>
        <p:spPr/>
        <p:txBody>
          <a:bodyPr/>
          <a:lstStyle/>
          <a:p>
            <a:fld id="{0E924CDA-012F-774F-9DBE-8627FA4538A8}" type="slidenum">
              <a:rPr lang="en-US" smtClean="0"/>
              <a:t>6</a:t>
            </a:fld>
            <a:endParaRPr lang="en-US"/>
          </a:p>
        </p:txBody>
      </p:sp>
    </p:spTree>
    <p:extLst>
      <p:ext uri="{BB962C8B-B14F-4D97-AF65-F5344CB8AC3E}">
        <p14:creationId xmlns:p14="http://schemas.microsoft.com/office/powerpoint/2010/main" val="400598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E924CDA-012F-774F-9DBE-8627FA4538A8}" type="slidenum">
              <a:rPr lang="en-US" smtClean="0"/>
              <a:t>9</a:t>
            </a:fld>
            <a:endParaRPr lang="en-US"/>
          </a:p>
        </p:txBody>
      </p:sp>
    </p:spTree>
    <p:extLst>
      <p:ext uri="{BB962C8B-B14F-4D97-AF65-F5344CB8AC3E}">
        <p14:creationId xmlns:p14="http://schemas.microsoft.com/office/powerpoint/2010/main" val="695973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b="1">
                <a:solidFill>
                  <a:schemeClr val="accent6">
                    <a:lumMod val="50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16/09/2025</a:t>
            </a:r>
            <a:endParaRPr lang="en-US" dirty="0"/>
          </a:p>
        </p:txBody>
      </p:sp>
      <p:sp>
        <p:nvSpPr>
          <p:cNvPr id="5" name="Footer Placeholder 4"/>
          <p:cNvSpPr>
            <a:spLocks noGrp="1"/>
          </p:cNvSpPr>
          <p:nvPr>
            <p:ph type="ftr" sz="quarter" idx="11"/>
          </p:nvPr>
        </p:nvSpPr>
        <p:spPr/>
        <p:txBody>
          <a:bodyPr/>
          <a:lstStyle/>
          <a:p>
            <a:r>
              <a:rPr lang="en-GB"/>
              <a:t>CCP-TEPP meeting, Daresbury, 15-16 Sept 2025</a:t>
            </a:r>
            <a:endParaRPr lang="en-US" dirty="0"/>
          </a:p>
        </p:txBody>
      </p:sp>
      <p:sp>
        <p:nvSpPr>
          <p:cNvPr id="17" name="Rectangle 16">
            <a:extLst>
              <a:ext uri="{FF2B5EF4-FFF2-40B4-BE49-F238E27FC236}">
                <a16:creationId xmlns:a16="http://schemas.microsoft.com/office/drawing/2014/main" id="{0DD75032-18BA-B944-8B7E-7BBB1273DD91}"/>
              </a:ext>
            </a:extLst>
          </p:cNvPr>
          <p:cNvSpPr/>
          <p:nvPr userDrawn="1"/>
        </p:nvSpPr>
        <p:spPr>
          <a:xfrm>
            <a:off x="9320" y="19256"/>
            <a:ext cx="225287"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7F754F5-1508-9B4E-8DED-FAF456319790}"/>
              </a:ext>
            </a:extLst>
          </p:cNvPr>
          <p:cNvSpPr/>
          <p:nvPr userDrawn="1"/>
        </p:nvSpPr>
        <p:spPr>
          <a:xfrm>
            <a:off x="0" y="0"/>
            <a:ext cx="145774" cy="6858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16/09/2025</a:t>
            </a:r>
            <a:endParaRPr lang="en-US" dirty="0"/>
          </a:p>
        </p:txBody>
      </p:sp>
      <p:sp>
        <p:nvSpPr>
          <p:cNvPr id="5" name="Footer Placeholder 4"/>
          <p:cNvSpPr>
            <a:spLocks noGrp="1"/>
          </p:cNvSpPr>
          <p:nvPr>
            <p:ph type="ftr" sz="quarter" idx="11"/>
          </p:nvPr>
        </p:nvSpPr>
        <p:spPr/>
        <p:txBody>
          <a:bodyPr/>
          <a:lstStyle/>
          <a:p>
            <a:r>
              <a:rPr lang="en-GB"/>
              <a:t>CCP-TEPP meeting, Daresbury, 15-16 Sept 2025</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16/09/2025</a:t>
            </a:r>
            <a:endParaRPr lang="en-US" dirty="0"/>
          </a:p>
        </p:txBody>
      </p:sp>
      <p:sp>
        <p:nvSpPr>
          <p:cNvPr id="5" name="Footer Placeholder 4"/>
          <p:cNvSpPr>
            <a:spLocks noGrp="1"/>
          </p:cNvSpPr>
          <p:nvPr>
            <p:ph type="ftr" sz="quarter" idx="11"/>
          </p:nvPr>
        </p:nvSpPr>
        <p:spPr/>
        <p:txBody>
          <a:bodyPr/>
          <a:lstStyle/>
          <a:p>
            <a:r>
              <a:rPr lang="en-GB"/>
              <a:t>CCP-TEPP meeting, Daresbury, 15-16 Sept 2025</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r>
              <a:rPr lang="en-GB"/>
              <a:t>16/09/2025</a:t>
            </a:r>
            <a:endParaRPr lang="en-US" dirty="0"/>
          </a:p>
        </p:txBody>
      </p:sp>
      <p:sp>
        <p:nvSpPr>
          <p:cNvPr id="6" name="Footer Placeholder 5"/>
          <p:cNvSpPr>
            <a:spLocks noGrp="1"/>
          </p:cNvSpPr>
          <p:nvPr>
            <p:ph type="ftr" sz="quarter" idx="11"/>
          </p:nvPr>
        </p:nvSpPr>
        <p:spPr/>
        <p:txBody>
          <a:bodyPr/>
          <a:lstStyle/>
          <a:p>
            <a:r>
              <a:rPr lang="en-GB"/>
              <a:t>CCP-TEPP meeting, Daresbury, 15-16 Sept 2025</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r>
              <a:rPr lang="en-GB"/>
              <a:t>16/09/2025</a:t>
            </a:r>
            <a:endParaRPr lang="en-US" dirty="0"/>
          </a:p>
        </p:txBody>
      </p:sp>
      <p:sp>
        <p:nvSpPr>
          <p:cNvPr id="6" name="Footer Placeholder 5"/>
          <p:cNvSpPr>
            <a:spLocks noGrp="1"/>
          </p:cNvSpPr>
          <p:nvPr>
            <p:ph type="ftr" sz="quarter" idx="11"/>
          </p:nvPr>
        </p:nvSpPr>
        <p:spPr/>
        <p:txBody>
          <a:bodyPr/>
          <a:lstStyle/>
          <a:p>
            <a:r>
              <a:rPr lang="en-GB"/>
              <a:t>CCP-TEPP meeting, Daresbury, 15-16 Sept 2025</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r>
              <a:rPr lang="en-GB"/>
              <a:t>16/09/2025</a:t>
            </a:r>
            <a:endParaRPr lang="en-US" dirty="0"/>
          </a:p>
        </p:txBody>
      </p:sp>
      <p:sp>
        <p:nvSpPr>
          <p:cNvPr id="6" name="Footer Placeholder 5"/>
          <p:cNvSpPr>
            <a:spLocks noGrp="1"/>
          </p:cNvSpPr>
          <p:nvPr>
            <p:ph type="ftr" sz="quarter" idx="11"/>
          </p:nvPr>
        </p:nvSpPr>
        <p:spPr/>
        <p:txBody>
          <a:bodyPr/>
          <a:lstStyle/>
          <a:p>
            <a:r>
              <a:rPr lang="en-GB"/>
              <a:t>CCP-TEPP meeting, Daresbury, 15-16 Sept 2025</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16/09/2025</a:t>
            </a:r>
            <a:endParaRPr lang="en-US" dirty="0"/>
          </a:p>
        </p:txBody>
      </p:sp>
      <p:sp>
        <p:nvSpPr>
          <p:cNvPr id="5" name="Footer Placeholder 4"/>
          <p:cNvSpPr>
            <a:spLocks noGrp="1"/>
          </p:cNvSpPr>
          <p:nvPr>
            <p:ph type="ftr" sz="quarter" idx="11"/>
          </p:nvPr>
        </p:nvSpPr>
        <p:spPr/>
        <p:txBody>
          <a:bodyPr/>
          <a:lstStyle/>
          <a:p>
            <a:r>
              <a:rPr lang="en-GB"/>
              <a:t>CCP-TEPP meeting, Daresbury, 15-16 Sept 2025</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16/09/2025</a:t>
            </a:r>
            <a:endParaRPr lang="en-US" dirty="0"/>
          </a:p>
        </p:txBody>
      </p:sp>
      <p:sp>
        <p:nvSpPr>
          <p:cNvPr id="5" name="Footer Placeholder 4"/>
          <p:cNvSpPr>
            <a:spLocks noGrp="1"/>
          </p:cNvSpPr>
          <p:nvPr>
            <p:ph type="ftr" sz="quarter" idx="11"/>
          </p:nvPr>
        </p:nvSpPr>
        <p:spPr/>
        <p:txBody>
          <a:bodyPr/>
          <a:lstStyle/>
          <a:p>
            <a:r>
              <a:rPr lang="en-GB"/>
              <a:t>CCP-TEPP meeting, Daresbury, 15-16 Sept 2025</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53" name="Title Text"/>
          <p:cNvSpPr txBox="1">
            <a:spLocks noGrp="1"/>
          </p:cNvSpPr>
          <p:nvPr>
            <p:ph type="title"/>
          </p:nvPr>
        </p:nvSpPr>
        <p:spPr>
          <a:xfrm>
            <a:off x="1190625" y="178594"/>
            <a:ext cx="9810750" cy="884039"/>
          </a:xfrm>
          <a:prstGeom prst="rect">
            <a:avLst/>
          </a:prstGeom>
          <a:solidFill>
            <a:srgbClr val="D6D6D6"/>
          </a:solidFill>
          <a:ln>
            <a:solidFill>
              <a:srgbClr val="929292"/>
            </a:solidFill>
          </a:ln>
        </p:spPr>
        <p:txBody>
          <a:bodyPr/>
          <a:lstStyle>
            <a:lvl1pPr>
              <a:defRPr sz="5906">
                <a:latin typeface="Times New Roman"/>
                <a:ea typeface="Times New Roman"/>
                <a:cs typeface="Times New Roman"/>
                <a:sym typeface="Times New Roman"/>
              </a:defRPr>
            </a:lvl1pPr>
          </a:lstStyle>
          <a:p>
            <a:r>
              <a:t>Title Text</a:t>
            </a:r>
          </a:p>
        </p:txBody>
      </p:sp>
      <p:sp>
        <p:nvSpPr>
          <p:cNvPr id="154" name="Body Level One…"/>
          <p:cNvSpPr txBox="1">
            <a:spLocks noGrp="1"/>
          </p:cNvSpPr>
          <p:nvPr>
            <p:ph type="body" idx="1"/>
          </p:nvPr>
        </p:nvSpPr>
        <p:spPr>
          <a:xfrm>
            <a:off x="690562" y="1410890"/>
            <a:ext cx="11179969" cy="4670227"/>
          </a:xfrm>
          <a:prstGeom prst="rect">
            <a:avLst/>
          </a:prstGeom>
        </p:spPr>
        <p:txBody>
          <a:bodyPr anchor="t"/>
          <a:lstStyle>
            <a:lvl1pPr marL="625056" indent="-401822">
              <a:spcBef>
                <a:spcPts val="1687"/>
              </a:spcBef>
              <a:buSzPct val="100000"/>
              <a:defRPr sz="2953">
                <a:latin typeface="Times New Roman"/>
                <a:ea typeface="Times New Roman"/>
                <a:cs typeface="Times New Roman"/>
                <a:sym typeface="Times New Roman"/>
              </a:defRPr>
            </a:lvl1pPr>
            <a:lvl2pPr marL="1004554" indent="-468792">
              <a:spcBef>
                <a:spcPts val="1687"/>
              </a:spcBef>
              <a:buSzPct val="100000"/>
              <a:buChar char="-"/>
              <a:defRPr sz="2953">
                <a:latin typeface="Times New Roman"/>
                <a:ea typeface="Times New Roman"/>
                <a:cs typeface="Times New Roman"/>
                <a:sym typeface="Times New Roman"/>
              </a:defRPr>
            </a:lvl2pPr>
            <a:lvl3pPr marL="1451023" indent="-602732">
              <a:spcBef>
                <a:spcPts val="1687"/>
              </a:spcBef>
              <a:buSzPct val="100000"/>
              <a:buChar char="-"/>
              <a:defRPr sz="2953">
                <a:latin typeface="Times New Roman"/>
                <a:ea typeface="Times New Roman"/>
                <a:cs typeface="Times New Roman"/>
                <a:sym typeface="Times New Roman"/>
              </a:defRPr>
            </a:lvl3pPr>
            <a:lvl4pPr marL="1864006" indent="-703188">
              <a:spcBef>
                <a:spcPts val="1687"/>
              </a:spcBef>
              <a:buSzPct val="100000"/>
              <a:buChar char="-"/>
              <a:defRPr sz="2953">
                <a:latin typeface="Times New Roman"/>
                <a:ea typeface="Times New Roman"/>
                <a:cs typeface="Times New Roman"/>
                <a:sym typeface="Times New Roman"/>
              </a:defRPr>
            </a:lvl4pPr>
            <a:lvl5pPr marL="2176534" indent="-703188">
              <a:spcBef>
                <a:spcPts val="1687"/>
              </a:spcBef>
              <a:buSzPct val="100000"/>
              <a:buChar char="-"/>
              <a:defRPr sz="2953">
                <a:latin typeface="Times New Roman"/>
                <a:ea typeface="Times New Roman"/>
                <a:cs typeface="Times New Roman"/>
                <a:sym typeface="Times New Roman"/>
              </a:defRPr>
            </a:lvl5pPr>
          </a:lstStyle>
          <a:p>
            <a:r>
              <a:t>Body Level One</a:t>
            </a:r>
          </a:p>
          <a:p>
            <a:pPr lvl="1"/>
            <a:r>
              <a:t>Body Level Two</a:t>
            </a:r>
          </a:p>
          <a:p>
            <a:pPr lvl="2"/>
            <a:r>
              <a:t>Body Level Three</a:t>
            </a:r>
          </a:p>
          <a:p>
            <a:pPr lvl="3"/>
            <a:r>
              <a:t>Body Level Four</a:t>
            </a:r>
          </a:p>
          <a:p>
            <a:pPr lvl="4"/>
            <a:r>
              <a:t>Body Level Five</a:t>
            </a:r>
          </a:p>
        </p:txBody>
      </p:sp>
      <p:sp>
        <p:nvSpPr>
          <p:cNvPr id="155" name="Slide Number"/>
          <p:cNvSpPr txBox="1">
            <a:spLocks noGrp="1"/>
          </p:cNvSpPr>
          <p:nvPr>
            <p:ph type="sldNum" sz="quarter" idx="2"/>
          </p:nvPr>
        </p:nvSpPr>
        <p:spPr>
          <a:xfrm>
            <a:off x="11822906" y="8930"/>
            <a:ext cx="321470" cy="258961"/>
          </a:xfrm>
          <a:prstGeom prst="rect">
            <a:avLst/>
          </a:prstGeom>
        </p:spPr>
        <p:txBody>
          <a:bodyPr/>
          <a:lstStyle>
            <a:lvl1pPr>
              <a:defRPr>
                <a:latin typeface="Gill Sans"/>
                <a:ea typeface="Gill Sans"/>
                <a:cs typeface="Gill Sans"/>
                <a:sym typeface="Gill Sans"/>
              </a:defRPr>
            </a:lvl1pPr>
          </a:lstStyle>
          <a:p>
            <a:fld id="{86CB4B4D-7CA3-9044-876B-883B54F8677D}" type="slidenum">
              <a:t>‹#›</a:t>
            </a:fld>
            <a:endParaRPr/>
          </a:p>
        </p:txBody>
      </p:sp>
    </p:spTree>
    <p:extLst>
      <p:ext uri="{BB962C8B-B14F-4D97-AF65-F5344CB8AC3E}">
        <p14:creationId xmlns:p14="http://schemas.microsoft.com/office/powerpoint/2010/main" val="281721434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Ref idx="1003">
        <a:schemeClr val="bg1"/>
      </p:bgRef>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11E391FF-04DB-A744-92B8-92F2BD26DE00}"/>
              </a:ext>
            </a:extLst>
          </p:cNvPr>
          <p:cNvSpPr/>
          <p:nvPr userDrawn="1"/>
        </p:nvSpPr>
        <p:spPr>
          <a:xfrm>
            <a:off x="9320" y="19256"/>
            <a:ext cx="225287" cy="6858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7179" y="24406"/>
            <a:ext cx="11938753" cy="781878"/>
          </a:xfrm>
          <a:noFill/>
          <a:ln w="19050">
            <a:noFill/>
          </a:ln>
        </p:spPr>
        <p:txBody>
          <a:bodyPr>
            <a:normAutofit/>
          </a:bodyPr>
          <a:lstStyle>
            <a:lvl1pPr>
              <a:defRPr sz="3600" b="1">
                <a:solidFill>
                  <a:srgbClr val="244135"/>
                </a:solidFill>
                <a:latin typeface="Book Antiqua" panose="02040602050305030304" pitchFamily="18" charset="0"/>
              </a:defRPr>
            </a:lvl1pPr>
          </a:lstStyle>
          <a:p>
            <a:r>
              <a:rPr lang="en-US" dirty="0"/>
              <a:t>Click to edit Master title style</a:t>
            </a:r>
          </a:p>
        </p:txBody>
      </p:sp>
      <p:sp>
        <p:nvSpPr>
          <p:cNvPr id="3" name="Content Placeholder 2"/>
          <p:cNvSpPr>
            <a:spLocks noGrp="1"/>
          </p:cNvSpPr>
          <p:nvPr>
            <p:ph idx="1"/>
          </p:nvPr>
        </p:nvSpPr>
        <p:spPr>
          <a:xfrm>
            <a:off x="177073" y="806284"/>
            <a:ext cx="12028179" cy="5667335"/>
          </a:xfrm>
          <a:noFill/>
        </p:spPr>
        <p:txBody>
          <a:bodyPr>
            <a:normAutofit/>
          </a:bodyPr>
          <a:lstStyle>
            <a:lvl1pPr>
              <a:defRPr sz="2400">
                <a:solidFill>
                  <a:schemeClr val="tx1"/>
                </a:solidFill>
                <a:latin typeface="Arial" panose="020B0604020202020204" pitchFamily="34" charset="0"/>
                <a:cs typeface="Arial" panose="020B0604020202020204" pitchFamily="34" charset="0"/>
              </a:defRPr>
            </a:lvl1pPr>
            <a:lvl2pPr>
              <a:defRPr sz="2000">
                <a:solidFill>
                  <a:schemeClr val="tx1"/>
                </a:solidFill>
                <a:latin typeface="Arial" panose="020B0604020202020204" pitchFamily="34" charset="0"/>
                <a:cs typeface="Arial" panose="020B0604020202020204" pitchFamily="34" charset="0"/>
              </a:defRPr>
            </a:lvl2pPr>
            <a:lvl3pPr>
              <a:defRPr sz="1800">
                <a:solidFill>
                  <a:schemeClr val="tx1"/>
                </a:solidFill>
                <a:latin typeface="Arial" panose="020B0604020202020204" pitchFamily="34" charset="0"/>
                <a:cs typeface="Arial" panose="020B0604020202020204" pitchFamily="34" charset="0"/>
              </a:defRPr>
            </a:lvl3pPr>
            <a:lvl4pPr>
              <a:defRPr sz="1600">
                <a:solidFill>
                  <a:schemeClr val="tx1"/>
                </a:solidFill>
                <a:latin typeface="Arial" panose="020B0604020202020204" pitchFamily="34" charset="0"/>
                <a:cs typeface="Arial" panose="020B0604020202020204" pitchFamily="34" charset="0"/>
              </a:defRPr>
            </a:lvl4pPr>
            <a:lvl5pPr>
              <a:defRPr sz="1600">
                <a:solidFill>
                  <a:schemeClr val="tx1"/>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749281" y="6475035"/>
            <a:ext cx="1442720" cy="370396"/>
          </a:xfrm>
        </p:spPr>
        <p:txBody>
          <a:bodyPr/>
          <a:lstStyle>
            <a:lvl1pPr>
              <a:defRPr sz="1600">
                <a:solidFill>
                  <a:schemeClr val="bg1">
                    <a:lumMod val="50000"/>
                  </a:schemeClr>
                </a:solidFill>
                <a:latin typeface="Arial" panose="020B0604020202020204" pitchFamily="34" charset="0"/>
                <a:cs typeface="Arial" panose="020B0604020202020204" pitchFamily="34" charset="0"/>
              </a:defRPr>
            </a:lvl1pPr>
          </a:lstStyle>
          <a:p>
            <a:r>
              <a:rPr lang="en-GB"/>
              <a:t>16/09/2025</a:t>
            </a:r>
            <a:endParaRPr lang="en-US" dirty="0"/>
          </a:p>
        </p:txBody>
      </p:sp>
      <p:sp>
        <p:nvSpPr>
          <p:cNvPr id="5" name="Footer Placeholder 4"/>
          <p:cNvSpPr>
            <a:spLocks noGrp="1"/>
          </p:cNvSpPr>
          <p:nvPr>
            <p:ph type="ftr" sz="quarter" idx="11"/>
          </p:nvPr>
        </p:nvSpPr>
        <p:spPr>
          <a:xfrm>
            <a:off x="2589212" y="6486186"/>
            <a:ext cx="7619999" cy="365125"/>
          </a:xfrm>
        </p:spPr>
        <p:txBody>
          <a:bodyPr/>
          <a:lstStyle>
            <a:lvl1pPr>
              <a:defRPr sz="1400">
                <a:solidFill>
                  <a:schemeClr val="bg1">
                    <a:lumMod val="50000"/>
                  </a:schemeClr>
                </a:solidFill>
                <a:latin typeface="Arial" panose="020B0604020202020204" pitchFamily="34" charset="0"/>
                <a:cs typeface="Arial" panose="020B0604020202020204" pitchFamily="34" charset="0"/>
              </a:defRPr>
            </a:lvl1pPr>
          </a:lstStyle>
          <a:p>
            <a:r>
              <a:rPr lang="en-GB"/>
              <a:t>CCP-TEPP meeting, Daresbury, 15-16 Sept 2025</a:t>
            </a:r>
            <a:endParaRPr lang="en-US" dirty="0"/>
          </a:p>
        </p:txBody>
      </p:sp>
      <p:sp>
        <p:nvSpPr>
          <p:cNvPr id="6" name="Slide Number Placeholder 5"/>
          <p:cNvSpPr>
            <a:spLocks noGrp="1"/>
          </p:cNvSpPr>
          <p:nvPr>
            <p:ph type="sldNum" sz="quarter" idx="12"/>
          </p:nvPr>
        </p:nvSpPr>
        <p:spPr>
          <a:xfrm>
            <a:off x="174972" y="6473619"/>
            <a:ext cx="779767" cy="365125"/>
          </a:xfrm>
        </p:spPr>
        <p:txBody>
          <a:bodyPr/>
          <a:lstStyle>
            <a:lvl1pPr>
              <a:defRPr sz="1600">
                <a:solidFill>
                  <a:schemeClr val="bg1">
                    <a:lumMod val="50000"/>
                  </a:schemeClr>
                </a:solidFill>
                <a:latin typeface="Arial" panose="020B0604020202020204" pitchFamily="34" charset="0"/>
                <a:cs typeface="Arial" panose="020B0604020202020204" pitchFamily="34" charset="0"/>
              </a:defRPr>
            </a:lvl1pPr>
          </a:lstStyle>
          <a:p>
            <a:fld id="{D57F1E4F-1CFF-5643-939E-217C01CDF565}" type="slidenum">
              <a:rPr lang="en-US" smtClean="0"/>
              <a:pPr/>
              <a:t>‹#›</a:t>
            </a:fld>
            <a:endParaRPr lang="en-US" dirty="0"/>
          </a:p>
        </p:txBody>
      </p:sp>
      <p:sp>
        <p:nvSpPr>
          <p:cNvPr id="7" name="Rectangle 6">
            <a:extLst>
              <a:ext uri="{FF2B5EF4-FFF2-40B4-BE49-F238E27FC236}">
                <a16:creationId xmlns:a16="http://schemas.microsoft.com/office/drawing/2014/main" id="{C12D59B6-1B1C-3147-A0E4-DB09F6A16673}"/>
              </a:ext>
            </a:extLst>
          </p:cNvPr>
          <p:cNvSpPr/>
          <p:nvPr userDrawn="1"/>
        </p:nvSpPr>
        <p:spPr>
          <a:xfrm>
            <a:off x="0" y="0"/>
            <a:ext cx="145774" cy="6858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a:extLst>
              <a:ext uri="{FF2B5EF4-FFF2-40B4-BE49-F238E27FC236}">
                <a16:creationId xmlns:a16="http://schemas.microsoft.com/office/drawing/2014/main" id="{36B00FFE-CC58-1C42-81AF-B18415B77F57}"/>
              </a:ext>
            </a:extLst>
          </p:cNvPr>
          <p:cNvCxnSpPr>
            <a:cxnSpLocks/>
          </p:cNvCxnSpPr>
          <p:nvPr userDrawn="1"/>
        </p:nvCxnSpPr>
        <p:spPr>
          <a:xfrm flipV="1">
            <a:off x="234607" y="649356"/>
            <a:ext cx="11970645" cy="1"/>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16/09/2025</a:t>
            </a:r>
            <a:endParaRPr lang="en-US" dirty="0"/>
          </a:p>
        </p:txBody>
      </p:sp>
      <p:sp>
        <p:nvSpPr>
          <p:cNvPr id="5" name="Footer Placeholder 4"/>
          <p:cNvSpPr>
            <a:spLocks noGrp="1"/>
          </p:cNvSpPr>
          <p:nvPr>
            <p:ph type="ftr" sz="quarter" idx="11"/>
          </p:nvPr>
        </p:nvSpPr>
        <p:spPr/>
        <p:txBody>
          <a:bodyPr/>
          <a:lstStyle/>
          <a:p>
            <a:r>
              <a:rPr lang="en-GB"/>
              <a:t>CCP-TEPP meeting, Daresbury, 15-16 Sept 2025</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16/09/2025</a:t>
            </a:r>
            <a:endParaRPr lang="en-US" dirty="0"/>
          </a:p>
        </p:txBody>
      </p:sp>
      <p:sp>
        <p:nvSpPr>
          <p:cNvPr id="6" name="Footer Placeholder 5"/>
          <p:cNvSpPr>
            <a:spLocks noGrp="1"/>
          </p:cNvSpPr>
          <p:nvPr>
            <p:ph type="ftr" sz="quarter" idx="11"/>
          </p:nvPr>
        </p:nvSpPr>
        <p:spPr/>
        <p:txBody>
          <a:bodyPr/>
          <a:lstStyle/>
          <a:p>
            <a:r>
              <a:rPr lang="en-GB"/>
              <a:t>CCP-TEPP meeting, Daresbury, 15-16 Sept 2025</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16/09/2025</a:t>
            </a:r>
            <a:endParaRPr lang="en-US" dirty="0"/>
          </a:p>
        </p:txBody>
      </p:sp>
      <p:sp>
        <p:nvSpPr>
          <p:cNvPr id="8" name="Footer Placeholder 7"/>
          <p:cNvSpPr>
            <a:spLocks noGrp="1"/>
          </p:cNvSpPr>
          <p:nvPr>
            <p:ph type="ftr" sz="quarter" idx="11"/>
          </p:nvPr>
        </p:nvSpPr>
        <p:spPr/>
        <p:txBody>
          <a:bodyPr/>
          <a:lstStyle/>
          <a:p>
            <a:r>
              <a:rPr lang="en-GB"/>
              <a:t>CCP-TEPP meeting, Daresbury, 15-16 Sept 2025</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16/09/2025</a:t>
            </a:r>
            <a:endParaRPr lang="en-US" dirty="0"/>
          </a:p>
        </p:txBody>
      </p:sp>
      <p:sp>
        <p:nvSpPr>
          <p:cNvPr id="4" name="Footer Placeholder 3"/>
          <p:cNvSpPr>
            <a:spLocks noGrp="1"/>
          </p:cNvSpPr>
          <p:nvPr>
            <p:ph type="ftr" sz="quarter" idx="11"/>
          </p:nvPr>
        </p:nvSpPr>
        <p:spPr/>
        <p:txBody>
          <a:bodyPr/>
          <a:lstStyle/>
          <a:p>
            <a:r>
              <a:rPr lang="en-GB"/>
              <a:t>CCP-TEPP meeting, Daresbury, 15-16 Sept 2025</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16/09/2025</a:t>
            </a:r>
            <a:endParaRPr lang="en-US" dirty="0"/>
          </a:p>
        </p:txBody>
      </p:sp>
      <p:sp>
        <p:nvSpPr>
          <p:cNvPr id="3" name="Footer Placeholder 2"/>
          <p:cNvSpPr>
            <a:spLocks noGrp="1"/>
          </p:cNvSpPr>
          <p:nvPr>
            <p:ph type="ftr" sz="quarter" idx="11"/>
          </p:nvPr>
        </p:nvSpPr>
        <p:spPr/>
        <p:txBody>
          <a:bodyPr/>
          <a:lstStyle/>
          <a:p>
            <a:r>
              <a:rPr lang="en-GB"/>
              <a:t>CCP-TEPP meeting, Daresbury, 15-16 Sept 2025</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GB"/>
              <a:t>16/09/2025</a:t>
            </a:r>
            <a:endParaRPr lang="en-US" dirty="0"/>
          </a:p>
        </p:txBody>
      </p:sp>
      <p:sp>
        <p:nvSpPr>
          <p:cNvPr id="6" name="Footer Placeholder 5"/>
          <p:cNvSpPr>
            <a:spLocks noGrp="1"/>
          </p:cNvSpPr>
          <p:nvPr>
            <p:ph type="ftr" sz="quarter" idx="11"/>
          </p:nvPr>
        </p:nvSpPr>
        <p:spPr/>
        <p:txBody>
          <a:bodyPr/>
          <a:lstStyle/>
          <a:p>
            <a:r>
              <a:rPr lang="en-GB"/>
              <a:t>CCP-TEPP meeting, Daresbury, 15-16 Sept 2025</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GB"/>
              <a:t>16/09/2025</a:t>
            </a:r>
            <a:endParaRPr lang="en-US" dirty="0"/>
          </a:p>
        </p:txBody>
      </p:sp>
      <p:sp>
        <p:nvSpPr>
          <p:cNvPr id="6" name="Footer Placeholder 5"/>
          <p:cNvSpPr>
            <a:spLocks noGrp="1"/>
          </p:cNvSpPr>
          <p:nvPr>
            <p:ph type="ftr" sz="quarter" idx="11"/>
          </p:nvPr>
        </p:nvSpPr>
        <p:spPr/>
        <p:txBody>
          <a:bodyPr/>
          <a:lstStyle/>
          <a:p>
            <a:r>
              <a:rPr lang="en-GB"/>
              <a:t>CCP-TEPP meeting, Daresbury, 15-16 Sept 2025</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9E9"/>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GB"/>
              <a:t>16/09/2025</a:t>
            </a:r>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CCP-TEPP meeting, Daresbury, 15-16 Sept 2025</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 id="2147483665" r:id="rId17"/>
  </p:sldLayoutIdLst>
  <p:hf hd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hyperlink" Target="https://cds.cern.ch/record/2935252/files/ATL-SOFT-SLIDE-2025-250.pdf" TargetMode="External"/><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indico.scc.kit.edu/event/3813/"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hyperlink" Target="https://agenda.infn.it/event/34738/contributions/191871/attachments/106878/150865/SustainComputingLohwasser_v2.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EuCAIF%20Recommendations%20for%20Scaling%20AI%20Capabilities%20in%20Particle%20Physics" TargetMode="External"/><Relationship Id="rId2" Type="http://schemas.openxmlformats.org/officeDocument/2006/relationships/hyperlink" Target="https://indico.cern.ch/event/1439855/contributions/6461566/" TargetMode="External"/><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indico.cern.ch/event/1450122/timetable/#20241001.detailed" TargetMode="External"/><Relationship Id="rId1" Type="http://schemas.openxmlformats.org/officeDocument/2006/relationships/slideLayout" Target="../slideLayouts/slideLayout2.xml"/><Relationship Id="rId4" Type="http://schemas.openxmlformats.org/officeDocument/2006/relationships/hyperlink" Target="https://cds.cern.ch/record/2927605"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21.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26.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34.emf"/><Relationship Id="rId7" Type="http://schemas.openxmlformats.org/officeDocument/2006/relationships/image" Target="../media/image38.emf"/><Relationship Id="rId2" Type="http://schemas.openxmlformats.org/officeDocument/2006/relationships/hyperlink" Target="https://indico.cern.ch/event/1450122/contributions/6157770/attachments/2938144/5161161/AI4S_STFC_HEP_UCL.pdf" TargetMode="External"/><Relationship Id="rId1" Type="http://schemas.openxmlformats.org/officeDocument/2006/relationships/slideLayout" Target="../slideLayouts/slideLayout2.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image" Target="../media/image35.emf"/></Relationships>
</file>

<file path=ppt/slides/_rels/slide27.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indico.cern.ch/event/1571300/" TargetMode="External"/><Relationship Id="rId1" Type="http://schemas.openxmlformats.org/officeDocument/2006/relationships/slideLayout" Target="../slideLayouts/slideLayout2.xml"/><Relationship Id="rId4" Type="http://schemas.openxmlformats.org/officeDocument/2006/relationships/hyperlink" Target="https://cds.cern.ch/record/2927605"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2.xml"/><Relationship Id="rId4" Type="http://schemas.openxmlformats.org/officeDocument/2006/relationships/image" Target="../media/image52.emf"/></Relationships>
</file>

<file path=ppt/slides/_rels/slide35.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2.xml"/><Relationship Id="rId4" Type="http://schemas.openxmlformats.org/officeDocument/2006/relationships/image" Target="../media/image55.emf"/></Relationships>
</file>

<file path=ppt/slides/_rels/slide36.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arxiv.org/abs/2505.19689"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s://arxiv.org/abs/2411.07149"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link.springer.com/article/10.1140/epjc/s10052-022-10791-2"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cds.cern.ch/record/2939540/files/ATL-PHYS%3E-SLIDE-2025-376.pdf" TargetMode="External"/><Relationship Id="rId5" Type="http://schemas.openxmlformats.org/officeDocument/2006/relationships/image" Target="../media/image13.png"/><Relationship Id="rId4" Type="http://schemas.openxmlformats.org/officeDocument/2006/relationships/hyperlink" Target="https://cds.cern.ch/record/2937800/files/poluekt_ML_in_LHCb_RTA.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6732D4C9-B54D-8782-0B09-D3254346A31F}"/>
              </a:ext>
            </a:extLst>
          </p:cNvPr>
          <p:cNvSpPr txBox="1"/>
          <p:nvPr/>
        </p:nvSpPr>
        <p:spPr>
          <a:xfrm>
            <a:off x="9632966" y="551801"/>
            <a:ext cx="2559034" cy="307777"/>
          </a:xfrm>
          <a:prstGeom prst="rect">
            <a:avLst/>
          </a:prstGeom>
          <a:noFill/>
        </p:spPr>
        <p:txBody>
          <a:bodyPr wrap="none" rtlCol="0">
            <a:spAutoFit/>
          </a:bodyPr>
          <a:lstStyle/>
          <a:p>
            <a:r>
              <a:rPr lang="en-US" sz="1400" dirty="0">
                <a:solidFill>
                  <a:schemeClr val="bg1"/>
                </a:solidFill>
                <a:latin typeface="+mj-lt"/>
              </a:rPr>
              <a:t>CMS Run 3 event with 55 vertices</a:t>
            </a:r>
          </a:p>
        </p:txBody>
      </p:sp>
      <p:sp>
        <p:nvSpPr>
          <p:cNvPr id="13" name="Rectangle 12">
            <a:extLst>
              <a:ext uri="{FF2B5EF4-FFF2-40B4-BE49-F238E27FC236}">
                <a16:creationId xmlns:a16="http://schemas.microsoft.com/office/drawing/2014/main" id="{27A37B75-97FD-2FE9-0096-0CB4019E1D98}"/>
              </a:ext>
            </a:extLst>
          </p:cNvPr>
          <p:cNvSpPr/>
          <p:nvPr/>
        </p:nvSpPr>
        <p:spPr>
          <a:xfrm>
            <a:off x="21516" y="-7196"/>
            <a:ext cx="12192000" cy="517079"/>
          </a:xfrm>
          <a:prstGeom prst="rect">
            <a:avLst/>
          </a:prstGeom>
          <a:solidFill>
            <a:schemeClr val="bg2">
              <a:lumMod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FA0C434-8D61-6EA8-4110-A5CD4C6877E2}"/>
              </a:ext>
            </a:extLst>
          </p:cNvPr>
          <p:cNvSpPr/>
          <p:nvPr/>
        </p:nvSpPr>
        <p:spPr>
          <a:xfrm>
            <a:off x="10630" y="6323743"/>
            <a:ext cx="12192000" cy="517079"/>
          </a:xfrm>
          <a:prstGeom prst="rect">
            <a:avLst/>
          </a:prstGeom>
          <a:solidFill>
            <a:schemeClr val="bg2">
              <a:lumMod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7" name="TextBox 16">
            <a:extLst>
              <a:ext uri="{FF2B5EF4-FFF2-40B4-BE49-F238E27FC236}">
                <a16:creationId xmlns:a16="http://schemas.microsoft.com/office/drawing/2014/main" id="{ECB9DD14-8B6E-5CA3-21AC-9EE9A21C3B4A}"/>
              </a:ext>
            </a:extLst>
          </p:cNvPr>
          <p:cNvSpPr txBox="1"/>
          <p:nvPr/>
        </p:nvSpPr>
        <p:spPr>
          <a:xfrm>
            <a:off x="931864" y="6428692"/>
            <a:ext cx="9957916" cy="369332"/>
          </a:xfrm>
          <a:prstGeom prst="rect">
            <a:avLst/>
          </a:prstGeom>
          <a:noFill/>
        </p:spPr>
        <p:txBody>
          <a:bodyPr wrap="square">
            <a:spAutoFit/>
          </a:bodyPr>
          <a:lstStyle/>
          <a:p>
            <a:pPr algn="ctr"/>
            <a:r>
              <a:rPr lang="en-US" sz="1800" dirty="0">
                <a:solidFill>
                  <a:schemeClr val="bg1"/>
                </a:solidFill>
              </a:rPr>
              <a:t> </a:t>
            </a:r>
          </a:p>
        </p:txBody>
      </p:sp>
      <p:sp>
        <p:nvSpPr>
          <p:cNvPr id="19" name="TextBox 18">
            <a:extLst>
              <a:ext uri="{FF2B5EF4-FFF2-40B4-BE49-F238E27FC236}">
                <a16:creationId xmlns:a16="http://schemas.microsoft.com/office/drawing/2014/main" id="{90232203-D27C-1F3F-D3B6-B4415851BDD6}"/>
              </a:ext>
            </a:extLst>
          </p:cNvPr>
          <p:cNvSpPr txBox="1"/>
          <p:nvPr/>
        </p:nvSpPr>
        <p:spPr>
          <a:xfrm>
            <a:off x="2155910" y="3347343"/>
            <a:ext cx="7923211" cy="707886"/>
          </a:xfrm>
          <a:prstGeom prst="rect">
            <a:avLst/>
          </a:prstGeom>
          <a:noFill/>
        </p:spPr>
        <p:txBody>
          <a:bodyPr wrap="square">
            <a:spAutoFit/>
          </a:bodyPr>
          <a:lstStyle/>
          <a:p>
            <a:pPr algn="ctr"/>
            <a:r>
              <a:rPr lang="en-US" sz="2000" b="1" dirty="0">
                <a:latin typeface="Arial" panose="020B0604020202020204" pitchFamily="34" charset="0"/>
                <a:cs typeface="Arial" panose="020B0604020202020204" pitchFamily="34" charset="0"/>
              </a:rPr>
              <a:t>CCP-TEPP meeting, 16/9/2025</a:t>
            </a:r>
          </a:p>
          <a:p>
            <a:pPr algn="ctr"/>
            <a:endParaRPr lang="en-US" sz="2000" b="1" dirty="0">
              <a:latin typeface="Arial" panose="020B0604020202020204" pitchFamily="34" charset="0"/>
              <a:cs typeface="Arial" panose="020B0604020202020204" pitchFamily="34" charset="0"/>
            </a:endParaRPr>
          </a:p>
        </p:txBody>
      </p:sp>
      <p:sp>
        <p:nvSpPr>
          <p:cNvPr id="22" name="Title 1">
            <a:extLst>
              <a:ext uri="{FF2B5EF4-FFF2-40B4-BE49-F238E27FC236}">
                <a16:creationId xmlns:a16="http://schemas.microsoft.com/office/drawing/2014/main" id="{615BE20F-0B14-5B3A-2F97-48F8F060E2FE}"/>
              </a:ext>
            </a:extLst>
          </p:cNvPr>
          <p:cNvSpPr>
            <a:spLocks noGrp="1"/>
          </p:cNvSpPr>
          <p:nvPr>
            <p:ph type="ctrTitle"/>
          </p:nvPr>
        </p:nvSpPr>
        <p:spPr>
          <a:xfrm>
            <a:off x="1975271" y="1034328"/>
            <a:ext cx="7923211" cy="2229719"/>
          </a:xfrm>
          <a:solidFill>
            <a:schemeClr val="bg1"/>
          </a:solidFill>
        </p:spPr>
        <p:txBody>
          <a:bodyPr>
            <a:noAutofit/>
          </a:bodyPr>
          <a:lstStyle/>
          <a:p>
            <a:br>
              <a:rPr lang="en-GB" dirty="0">
                <a:solidFill>
                  <a:schemeClr val="bg2">
                    <a:lumMod val="25000"/>
                  </a:schemeClr>
                </a:solidFill>
                <a:latin typeface="Arial" panose="020B0604020202020204" pitchFamily="34" charset="0"/>
                <a:cs typeface="Arial" panose="020B0604020202020204" pitchFamily="34" charset="0"/>
              </a:rPr>
            </a:br>
            <a:br>
              <a:rPr lang="en-GB" dirty="0">
                <a:solidFill>
                  <a:schemeClr val="bg2">
                    <a:lumMod val="25000"/>
                  </a:schemeClr>
                </a:solidFill>
                <a:latin typeface="Arial" panose="020B0604020202020204" pitchFamily="34" charset="0"/>
                <a:cs typeface="Arial" panose="020B0604020202020204" pitchFamily="34" charset="0"/>
              </a:rPr>
            </a:br>
            <a:r>
              <a:rPr lang="en-GB" dirty="0">
                <a:solidFill>
                  <a:schemeClr val="tx1"/>
                </a:solidFill>
                <a:latin typeface="Arial" panose="020B0604020202020204" pitchFamily="34" charset="0"/>
                <a:cs typeface="Arial" panose="020B0604020202020204" pitchFamily="34" charset="0"/>
              </a:rPr>
              <a:t>Enabling AI for HEP Experiment </a:t>
            </a:r>
            <a:r>
              <a:rPr lang="en-GB" dirty="0">
                <a:solidFill>
                  <a:schemeClr val="bg1">
                    <a:lumMod val="50000"/>
                  </a:schemeClr>
                </a:solidFill>
                <a:latin typeface="Arial" panose="020B0604020202020204" pitchFamily="34" charset="0"/>
                <a:cs typeface="Arial" panose="020B0604020202020204" pitchFamily="34" charset="0"/>
              </a:rPr>
              <a:t>and Theory</a:t>
            </a:r>
            <a:endParaRPr lang="en-US" i="1" dirty="0">
              <a:solidFill>
                <a:schemeClr val="bg1">
                  <a:lumMod val="50000"/>
                </a:schemeClr>
              </a:solidFill>
              <a:latin typeface="Arial" panose="020B0604020202020204" pitchFamily="34" charset="0"/>
              <a:cs typeface="Arial" panose="020B0604020202020204" pitchFamily="34" charset="0"/>
            </a:endParaRPr>
          </a:p>
        </p:txBody>
      </p:sp>
      <p:pic>
        <p:nvPicPr>
          <p:cNvPr id="23" name="Picture 22">
            <a:extLst>
              <a:ext uri="{FF2B5EF4-FFF2-40B4-BE49-F238E27FC236}">
                <a16:creationId xmlns:a16="http://schemas.microsoft.com/office/drawing/2014/main" id="{C155B365-A94E-04E5-151A-4F2D38F380A5}"/>
              </a:ext>
            </a:extLst>
          </p:cNvPr>
          <p:cNvPicPr>
            <a:picLocks noChangeAspect="1"/>
          </p:cNvPicPr>
          <p:nvPr/>
        </p:nvPicPr>
        <p:blipFill>
          <a:blip r:embed="rId2"/>
          <a:stretch>
            <a:fillRect/>
          </a:stretch>
        </p:blipFill>
        <p:spPr>
          <a:xfrm>
            <a:off x="-16278" y="6399468"/>
            <a:ext cx="1810547" cy="458532"/>
          </a:xfrm>
          <a:prstGeom prst="rect">
            <a:avLst/>
          </a:prstGeom>
        </p:spPr>
      </p:pic>
      <p:sp>
        <p:nvSpPr>
          <p:cNvPr id="25" name="TextBox 24">
            <a:extLst>
              <a:ext uri="{FF2B5EF4-FFF2-40B4-BE49-F238E27FC236}">
                <a16:creationId xmlns:a16="http://schemas.microsoft.com/office/drawing/2014/main" id="{8582F57A-7535-AA19-82DF-CA244F9662B8}"/>
              </a:ext>
            </a:extLst>
          </p:cNvPr>
          <p:cNvSpPr txBox="1"/>
          <p:nvPr/>
        </p:nvSpPr>
        <p:spPr>
          <a:xfrm>
            <a:off x="3096500" y="6380502"/>
            <a:ext cx="6491049" cy="400110"/>
          </a:xfrm>
          <a:prstGeom prst="rect">
            <a:avLst/>
          </a:prstGeom>
          <a:noFill/>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Monica D’Onofrio, University of Liverpool </a:t>
            </a:r>
          </a:p>
        </p:txBody>
      </p:sp>
      <p:sp>
        <p:nvSpPr>
          <p:cNvPr id="28" name="TextBox 27">
            <a:extLst>
              <a:ext uri="{FF2B5EF4-FFF2-40B4-BE49-F238E27FC236}">
                <a16:creationId xmlns:a16="http://schemas.microsoft.com/office/drawing/2014/main" id="{B192B512-6956-4E93-5A51-1760014C8373}"/>
              </a:ext>
            </a:extLst>
          </p:cNvPr>
          <p:cNvSpPr txBox="1"/>
          <p:nvPr/>
        </p:nvSpPr>
        <p:spPr>
          <a:xfrm>
            <a:off x="10730706" y="4177814"/>
            <a:ext cx="1415709" cy="307777"/>
          </a:xfrm>
          <a:prstGeom prst="rect">
            <a:avLst/>
          </a:prstGeom>
          <a:noFill/>
        </p:spPr>
        <p:txBody>
          <a:bodyPr wrap="none" rtlCol="0">
            <a:spAutoFit/>
          </a:bodyPr>
          <a:lstStyle/>
          <a:p>
            <a:r>
              <a:rPr lang="en-US" sz="1400" dirty="0">
                <a:solidFill>
                  <a:schemeClr val="bg1"/>
                </a:solidFill>
                <a:latin typeface="+mj-lt"/>
              </a:rPr>
              <a:t>FASER neutrinos</a:t>
            </a:r>
          </a:p>
        </p:txBody>
      </p:sp>
      <p:sp>
        <p:nvSpPr>
          <p:cNvPr id="4" name="TextBox 3">
            <a:extLst>
              <a:ext uri="{FF2B5EF4-FFF2-40B4-BE49-F238E27FC236}">
                <a16:creationId xmlns:a16="http://schemas.microsoft.com/office/drawing/2014/main" id="{7DD570B3-E0C8-86A8-B602-B98A52BB0D6E}"/>
              </a:ext>
            </a:extLst>
          </p:cNvPr>
          <p:cNvSpPr txBox="1"/>
          <p:nvPr/>
        </p:nvSpPr>
        <p:spPr>
          <a:xfrm>
            <a:off x="7328808" y="5860082"/>
            <a:ext cx="6123214" cy="369332"/>
          </a:xfrm>
          <a:prstGeom prst="rect">
            <a:avLst/>
          </a:prstGeom>
          <a:noFill/>
        </p:spPr>
        <p:txBody>
          <a:bodyPr wrap="square">
            <a:spAutoFit/>
          </a:bodyPr>
          <a:lstStyle/>
          <a:p>
            <a:pPr algn="ctr"/>
            <a:r>
              <a:rPr lang="en-US" sz="1800" b="1" dirty="0">
                <a:latin typeface="Arial" panose="020B0604020202020204" pitchFamily="34" charset="0"/>
                <a:cs typeface="Arial" panose="020B0604020202020204" pitchFamily="34" charset="0"/>
              </a:rPr>
              <a:t>*Theory is the talk after this </a:t>
            </a:r>
            <a:r>
              <a:rPr lang="en-US" sz="1800" b="1" dirty="0">
                <a:latin typeface="Arial" panose="020B0604020202020204" pitchFamily="34" charset="0"/>
                <a:cs typeface="Arial" panose="020B0604020202020204" pitchFamily="34" charset="0"/>
                <a:sym typeface="Wingdings" pitchFamily="2" charset="2"/>
              </a:rPr>
              <a:t></a:t>
            </a:r>
            <a:endParaRPr lang="en-US"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569583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11A56-793E-D6C6-D4EA-642D812C0909}"/>
              </a:ext>
            </a:extLst>
          </p:cNvPr>
          <p:cNvSpPr>
            <a:spLocks noGrp="1"/>
          </p:cNvSpPr>
          <p:nvPr>
            <p:ph type="title"/>
          </p:nvPr>
        </p:nvSpPr>
        <p:spPr/>
        <p:txBody>
          <a:bodyPr/>
          <a:lstStyle/>
          <a:p>
            <a:r>
              <a:rPr lang="en-US" dirty="0"/>
              <a:t>..with ”diverse” possibilities arising</a:t>
            </a:r>
          </a:p>
        </p:txBody>
      </p:sp>
      <p:sp>
        <p:nvSpPr>
          <p:cNvPr id="3" name="Content Placeholder 2">
            <a:extLst>
              <a:ext uri="{FF2B5EF4-FFF2-40B4-BE49-F238E27FC236}">
                <a16:creationId xmlns:a16="http://schemas.microsoft.com/office/drawing/2014/main" id="{DB6DCE08-CCAC-1EB5-2C4B-8043B0C2A18B}"/>
              </a:ext>
            </a:extLst>
          </p:cNvPr>
          <p:cNvSpPr>
            <a:spLocks noGrp="1"/>
          </p:cNvSpPr>
          <p:nvPr>
            <p:ph idx="1"/>
          </p:nvPr>
        </p:nvSpPr>
        <p:spPr/>
        <p:txBody>
          <a:bodyPr/>
          <a:lstStyle/>
          <a:p>
            <a:r>
              <a:rPr lang="en-US" b="1" dirty="0" err="1"/>
              <a:t>chATLAS</a:t>
            </a:r>
            <a:r>
              <a:rPr lang="en-US" b="1" dirty="0"/>
              <a:t> </a:t>
            </a:r>
            <a:r>
              <a:rPr lang="en-US" sz="1800" dirty="0"/>
              <a:t>(UK contributions from UCL):</a:t>
            </a:r>
            <a:endParaRPr lang="en-US" dirty="0"/>
          </a:p>
          <a:p>
            <a:pPr lvl="1"/>
            <a:r>
              <a:rPr lang="en-US" dirty="0"/>
              <a:t>the </a:t>
            </a:r>
            <a:r>
              <a:rPr lang="en-US" dirty="0">
                <a:hlinkClick r:id="rId2"/>
              </a:rPr>
              <a:t>o</a:t>
            </a:r>
            <a:r>
              <a:rPr lang="en-GB" dirty="0" err="1">
                <a:hlinkClick r:id="rId2"/>
              </a:rPr>
              <a:t>fficial</a:t>
            </a:r>
            <a:r>
              <a:rPr lang="en-GB" dirty="0">
                <a:hlinkClick r:id="rId2"/>
              </a:rPr>
              <a:t> AI assistant</a:t>
            </a:r>
            <a:r>
              <a:rPr lang="en-GB" dirty="0"/>
              <a:t> and search system for the ATLAS Collaboration at CERN </a:t>
            </a:r>
            <a:r>
              <a:rPr lang="en-US" dirty="0"/>
              <a:t> </a:t>
            </a:r>
          </a:p>
          <a:p>
            <a:pPr lvl="1"/>
            <a:r>
              <a:rPr lang="en-GB" dirty="0"/>
              <a:t>In the words of AI google – “</a:t>
            </a:r>
            <a:r>
              <a:rPr lang="en-GB" i="1" dirty="0"/>
              <a:t>it provide an easy entry point to the large and intimidating corpus of documentation, code, and project data within the ATLAS Collaboration</a:t>
            </a:r>
            <a:r>
              <a:rPr lang="en-GB" dirty="0"/>
              <a:t>”.</a:t>
            </a:r>
            <a:endParaRPr lang="en-US" dirty="0"/>
          </a:p>
        </p:txBody>
      </p:sp>
      <p:sp>
        <p:nvSpPr>
          <p:cNvPr id="4" name="Date Placeholder 3">
            <a:extLst>
              <a:ext uri="{FF2B5EF4-FFF2-40B4-BE49-F238E27FC236}">
                <a16:creationId xmlns:a16="http://schemas.microsoft.com/office/drawing/2014/main" id="{09E7FCB9-C23E-8792-A5A5-F78AF11A8C2E}"/>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38B06547-F438-8B14-136A-44A460CCD5DE}"/>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B8371E64-539E-3EC0-DF37-A37F327BD08C}"/>
              </a:ext>
            </a:extLst>
          </p:cNvPr>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7" name="Picture 6">
            <a:extLst>
              <a:ext uri="{FF2B5EF4-FFF2-40B4-BE49-F238E27FC236}">
                <a16:creationId xmlns:a16="http://schemas.microsoft.com/office/drawing/2014/main" id="{DBE71163-5B9A-55D5-C540-88E24C05043E}"/>
              </a:ext>
            </a:extLst>
          </p:cNvPr>
          <p:cNvPicPr>
            <a:picLocks noChangeAspect="1"/>
          </p:cNvPicPr>
          <p:nvPr/>
        </p:nvPicPr>
        <p:blipFill>
          <a:blip r:embed="rId3"/>
          <a:stretch>
            <a:fillRect/>
          </a:stretch>
        </p:blipFill>
        <p:spPr>
          <a:xfrm>
            <a:off x="6985355" y="2523373"/>
            <a:ext cx="4622079" cy="2987323"/>
          </a:xfrm>
          <a:prstGeom prst="rect">
            <a:avLst/>
          </a:prstGeom>
        </p:spPr>
      </p:pic>
      <p:pic>
        <p:nvPicPr>
          <p:cNvPr id="8" name="Picture 7">
            <a:extLst>
              <a:ext uri="{FF2B5EF4-FFF2-40B4-BE49-F238E27FC236}">
                <a16:creationId xmlns:a16="http://schemas.microsoft.com/office/drawing/2014/main" id="{A6905C14-05E7-4D46-B21E-854C1113F1B6}"/>
              </a:ext>
            </a:extLst>
          </p:cNvPr>
          <p:cNvPicPr>
            <a:picLocks noChangeAspect="1"/>
          </p:cNvPicPr>
          <p:nvPr/>
        </p:nvPicPr>
        <p:blipFill>
          <a:blip r:embed="rId4"/>
          <a:stretch>
            <a:fillRect/>
          </a:stretch>
        </p:blipFill>
        <p:spPr>
          <a:xfrm>
            <a:off x="1653547" y="2850844"/>
            <a:ext cx="4461556" cy="1962701"/>
          </a:xfrm>
          <a:prstGeom prst="rect">
            <a:avLst/>
          </a:prstGeom>
        </p:spPr>
      </p:pic>
      <p:sp>
        <p:nvSpPr>
          <p:cNvPr id="9" name="TextBox 8">
            <a:extLst>
              <a:ext uri="{FF2B5EF4-FFF2-40B4-BE49-F238E27FC236}">
                <a16:creationId xmlns:a16="http://schemas.microsoft.com/office/drawing/2014/main" id="{99E7C26A-C173-55D3-0034-8596E94564E5}"/>
              </a:ext>
            </a:extLst>
          </p:cNvPr>
          <p:cNvSpPr txBox="1"/>
          <p:nvPr/>
        </p:nvSpPr>
        <p:spPr>
          <a:xfrm>
            <a:off x="2895605" y="2523373"/>
            <a:ext cx="1069524"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sources</a:t>
            </a:r>
          </a:p>
        </p:txBody>
      </p:sp>
      <p:pic>
        <p:nvPicPr>
          <p:cNvPr id="10" name="Picture 9">
            <a:extLst>
              <a:ext uri="{FF2B5EF4-FFF2-40B4-BE49-F238E27FC236}">
                <a16:creationId xmlns:a16="http://schemas.microsoft.com/office/drawing/2014/main" id="{55E469C6-E825-9495-6E7A-B8E9F258AE8B}"/>
              </a:ext>
            </a:extLst>
          </p:cNvPr>
          <p:cNvPicPr>
            <a:picLocks noChangeAspect="1"/>
          </p:cNvPicPr>
          <p:nvPr/>
        </p:nvPicPr>
        <p:blipFill>
          <a:blip r:embed="rId5"/>
          <a:stretch>
            <a:fillRect/>
          </a:stretch>
        </p:blipFill>
        <p:spPr>
          <a:xfrm>
            <a:off x="425995" y="2931618"/>
            <a:ext cx="1302702" cy="1867206"/>
          </a:xfrm>
          <a:prstGeom prst="rect">
            <a:avLst/>
          </a:prstGeom>
        </p:spPr>
      </p:pic>
      <p:pic>
        <p:nvPicPr>
          <p:cNvPr id="11" name="Picture 10">
            <a:extLst>
              <a:ext uri="{FF2B5EF4-FFF2-40B4-BE49-F238E27FC236}">
                <a16:creationId xmlns:a16="http://schemas.microsoft.com/office/drawing/2014/main" id="{1F818021-0E3D-AE4F-2CD1-D5162C54856A}"/>
              </a:ext>
            </a:extLst>
          </p:cNvPr>
          <p:cNvPicPr>
            <a:picLocks noChangeAspect="1"/>
          </p:cNvPicPr>
          <p:nvPr/>
        </p:nvPicPr>
        <p:blipFill>
          <a:blip r:embed="rId6"/>
          <a:stretch>
            <a:fillRect/>
          </a:stretch>
        </p:blipFill>
        <p:spPr>
          <a:xfrm>
            <a:off x="2589212" y="4961063"/>
            <a:ext cx="4211372" cy="1884368"/>
          </a:xfrm>
          <a:prstGeom prst="rect">
            <a:avLst/>
          </a:prstGeom>
          <a:ln>
            <a:solidFill>
              <a:srgbClr val="FFC000"/>
            </a:solidFill>
          </a:ln>
        </p:spPr>
      </p:pic>
      <p:sp>
        <p:nvSpPr>
          <p:cNvPr id="12" name="TextBox 11">
            <a:extLst>
              <a:ext uri="{FF2B5EF4-FFF2-40B4-BE49-F238E27FC236}">
                <a16:creationId xmlns:a16="http://schemas.microsoft.com/office/drawing/2014/main" id="{B463BA8B-85CC-964C-8619-E5444F803E68}"/>
              </a:ext>
            </a:extLst>
          </p:cNvPr>
          <p:cNvSpPr txBox="1"/>
          <p:nvPr/>
        </p:nvSpPr>
        <p:spPr>
          <a:xfrm>
            <a:off x="1728697" y="5410757"/>
            <a:ext cx="800219"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Plans</a:t>
            </a:r>
          </a:p>
        </p:txBody>
      </p:sp>
    </p:spTree>
    <p:extLst>
      <p:ext uri="{BB962C8B-B14F-4D97-AF65-F5344CB8AC3E}">
        <p14:creationId xmlns:p14="http://schemas.microsoft.com/office/powerpoint/2010/main" val="2263004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22E9C6-342A-C683-9669-D4C551B1A6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4CDE22-30BD-ABBD-1661-4CF03DC0F647}"/>
              </a:ext>
            </a:extLst>
          </p:cNvPr>
          <p:cNvSpPr>
            <a:spLocks noGrp="1"/>
          </p:cNvSpPr>
          <p:nvPr>
            <p:ph type="title"/>
          </p:nvPr>
        </p:nvSpPr>
        <p:spPr/>
        <p:txBody>
          <a:bodyPr/>
          <a:lstStyle/>
          <a:p>
            <a:r>
              <a:rPr lang="en-US" dirty="0"/>
              <a:t>AI and computing in international landscape</a:t>
            </a:r>
          </a:p>
        </p:txBody>
      </p:sp>
      <p:sp>
        <p:nvSpPr>
          <p:cNvPr id="3" name="Content Placeholder 2">
            <a:extLst>
              <a:ext uri="{FF2B5EF4-FFF2-40B4-BE49-F238E27FC236}">
                <a16:creationId xmlns:a16="http://schemas.microsoft.com/office/drawing/2014/main" id="{E7358E8C-E213-4058-B5FC-8EB87C2A9B9A}"/>
              </a:ext>
            </a:extLst>
          </p:cNvPr>
          <p:cNvSpPr>
            <a:spLocks noGrp="1"/>
          </p:cNvSpPr>
          <p:nvPr>
            <p:ph idx="1"/>
          </p:nvPr>
        </p:nvSpPr>
        <p:spPr>
          <a:xfrm>
            <a:off x="257179" y="963299"/>
            <a:ext cx="6476008" cy="5251861"/>
          </a:xfrm>
        </p:spPr>
        <p:txBody>
          <a:bodyPr>
            <a:normAutofit/>
          </a:bodyPr>
          <a:lstStyle/>
          <a:p>
            <a:r>
              <a:rPr lang="en-GB" sz="2000" dirty="0"/>
              <a:t>For computing needs (and AI) </a:t>
            </a:r>
            <a:r>
              <a:rPr lang="en-GB" sz="2000" dirty="0">
                <a:sym typeface="Wingdings" pitchFamily="2" charset="2"/>
              </a:rPr>
              <a:t> JENAA: Joint ECFA-</a:t>
            </a:r>
            <a:r>
              <a:rPr lang="en-GB" sz="2000" dirty="0" err="1">
                <a:sym typeface="Wingdings" pitchFamily="2" charset="2"/>
              </a:rPr>
              <a:t>NuPECC</a:t>
            </a:r>
            <a:r>
              <a:rPr lang="en-GB" sz="2000" dirty="0">
                <a:sym typeface="Wingdings" pitchFamily="2" charset="2"/>
              </a:rPr>
              <a:t>-APPEC Activities </a:t>
            </a:r>
          </a:p>
          <a:p>
            <a:pPr lvl="1"/>
            <a:r>
              <a:rPr lang="en-GB" sz="1600" dirty="0">
                <a:sym typeface="Wingdings" pitchFamily="2" charset="2"/>
              </a:rPr>
              <a:t>Started in 2022, </a:t>
            </a:r>
            <a:r>
              <a:rPr lang="en-GB" sz="1600" b="1" dirty="0">
                <a:sym typeface="Wingdings" pitchFamily="2" charset="2"/>
              </a:rPr>
              <a:t>JENA computing </a:t>
            </a:r>
            <a:r>
              <a:rPr lang="en-GB" sz="1600" dirty="0">
                <a:sym typeface="Wingdings" pitchFamily="2" charset="2"/>
              </a:rPr>
              <a:t>workshops held yearly </a:t>
            </a:r>
          </a:p>
          <a:p>
            <a:pPr lvl="1"/>
            <a:r>
              <a:rPr lang="en-GB" sz="1600" dirty="0">
                <a:sym typeface="Wingdings" pitchFamily="2" charset="2"/>
                <a:hlinkClick r:id="rId2"/>
              </a:rPr>
              <a:t>https://indico.scc.kit.edu/event/3813/</a:t>
            </a:r>
            <a:r>
              <a:rPr lang="en-GB" sz="1600" dirty="0">
                <a:sym typeface="Wingdings" pitchFamily="2" charset="2"/>
              </a:rPr>
              <a:t> </a:t>
            </a:r>
          </a:p>
          <a:p>
            <a:r>
              <a:rPr lang="en-GB" sz="2000" dirty="0">
                <a:sym typeface="Wingdings" pitchFamily="2" charset="2"/>
              </a:rPr>
              <a:t>More specific for AI: </a:t>
            </a:r>
            <a:r>
              <a:rPr lang="en-GB" sz="2000" dirty="0" err="1">
                <a:sym typeface="Wingdings" pitchFamily="2" charset="2"/>
              </a:rPr>
              <a:t>EuCAIF</a:t>
            </a:r>
            <a:r>
              <a:rPr lang="en-GB" sz="2000" dirty="0">
                <a:sym typeface="Wingdings" pitchFamily="2" charset="2"/>
              </a:rPr>
              <a:t>  European AI for Fundamental Physics  Conference in 2024 and 2025 (with some UK representation) </a:t>
            </a:r>
          </a:p>
          <a:p>
            <a:r>
              <a:rPr lang="en-GB" sz="2000" b="1" i="0" dirty="0">
                <a:solidFill>
                  <a:srgbClr val="212121"/>
                </a:solidFill>
                <a:effectLst/>
              </a:rPr>
              <a:t>Rationale: </a:t>
            </a:r>
          </a:p>
          <a:p>
            <a:pPr lvl="1"/>
            <a:r>
              <a:rPr lang="en-GB" sz="1600" b="0" i="0" dirty="0">
                <a:solidFill>
                  <a:srgbClr val="212121"/>
                </a:solidFill>
                <a:effectLst/>
              </a:rPr>
              <a:t>European initiative for advancing the use of Artificial Intelligence (AI) in Fundamental Physics. </a:t>
            </a:r>
          </a:p>
          <a:p>
            <a:pPr lvl="1"/>
            <a:r>
              <a:rPr lang="en-GB" sz="1600" b="0" i="0" dirty="0">
                <a:solidFill>
                  <a:srgbClr val="212121"/>
                </a:solidFill>
                <a:effectLst/>
              </a:rPr>
              <a:t>Members are working on particle physics, </a:t>
            </a:r>
            <a:r>
              <a:rPr lang="en-GB" sz="1600" b="0" i="0" dirty="0" err="1">
                <a:solidFill>
                  <a:srgbClr val="212121"/>
                </a:solidFill>
                <a:effectLst/>
              </a:rPr>
              <a:t>astroparticle</a:t>
            </a:r>
            <a:r>
              <a:rPr lang="en-GB" sz="1600" b="0" i="0" dirty="0">
                <a:solidFill>
                  <a:srgbClr val="212121"/>
                </a:solidFill>
                <a:effectLst/>
              </a:rPr>
              <a:t> physics, nuclear physics, gravitational wave physics, cosmology, theoretical physics as well as simulation and computational infrastructure.</a:t>
            </a:r>
            <a:r>
              <a:rPr lang="en-GB" sz="1600" dirty="0">
                <a:sym typeface="Wingdings" pitchFamily="2" charset="2"/>
              </a:rPr>
              <a:t> </a:t>
            </a:r>
            <a:r>
              <a:rPr lang="en-GB" sz="1600" dirty="0"/>
              <a:t> </a:t>
            </a:r>
          </a:p>
          <a:p>
            <a:r>
              <a:rPr lang="en-GB" sz="2000" dirty="0"/>
              <a:t>5 Working groups organised around specific themes </a:t>
            </a:r>
            <a:endParaRPr lang="en-US" sz="2000" dirty="0">
              <a:sym typeface="Wingdings" pitchFamily="2" charset="2"/>
            </a:endParaRPr>
          </a:p>
        </p:txBody>
      </p:sp>
      <p:sp>
        <p:nvSpPr>
          <p:cNvPr id="4" name="Date Placeholder 3">
            <a:extLst>
              <a:ext uri="{FF2B5EF4-FFF2-40B4-BE49-F238E27FC236}">
                <a16:creationId xmlns:a16="http://schemas.microsoft.com/office/drawing/2014/main" id="{5BFB2BB2-FC74-82E7-3F4D-16768A21B67B}"/>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82F9114B-99C4-1518-BE51-9EFFFFA11388}"/>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22270E5B-D995-EC97-09B1-AE4E8B1B2E61}"/>
              </a:ext>
            </a:extLst>
          </p:cNvPr>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1026" name="Picture 2">
            <a:extLst>
              <a:ext uri="{FF2B5EF4-FFF2-40B4-BE49-F238E27FC236}">
                <a16:creationId xmlns:a16="http://schemas.microsoft.com/office/drawing/2014/main" id="{E8EAAC9D-BBE5-5D8B-CE3C-8541DFF9C7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2489" y="998778"/>
            <a:ext cx="4899511" cy="12248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uCAIFCon 2024">
            <a:extLst>
              <a:ext uri="{FF2B5EF4-FFF2-40B4-BE49-F238E27FC236}">
                <a16:creationId xmlns:a16="http://schemas.microsoft.com/office/drawing/2014/main" id="{4E6A086E-366C-8497-C68C-20D9E245F0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6214" y="2927958"/>
            <a:ext cx="5168548" cy="775282"/>
          </a:xfrm>
          <a:prstGeom prst="rect">
            <a:avLst/>
          </a:prstGeom>
          <a:noFill/>
          <a:extLst>
            <a:ext uri="{909E8E84-426E-40DD-AFC4-6F175D3DCCD1}">
              <a14:hiddenFill xmlns:a14="http://schemas.microsoft.com/office/drawing/2010/main">
                <a:solidFill>
                  <a:srgbClr val="FFFFFF"/>
                </a:solidFill>
              </a14:hiddenFill>
            </a:ext>
          </a:extLst>
        </p:spPr>
      </p:pic>
      <p:sp>
        <p:nvSpPr>
          <p:cNvPr id="9" name="Down Arrow 8">
            <a:extLst>
              <a:ext uri="{FF2B5EF4-FFF2-40B4-BE49-F238E27FC236}">
                <a16:creationId xmlns:a16="http://schemas.microsoft.com/office/drawing/2014/main" id="{29E3C098-FA92-7A77-DCDB-E01379B288C3}"/>
              </a:ext>
            </a:extLst>
          </p:cNvPr>
          <p:cNvSpPr/>
          <p:nvPr/>
        </p:nvSpPr>
        <p:spPr>
          <a:xfrm>
            <a:off x="9213489" y="2313772"/>
            <a:ext cx="484632" cy="48409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1A560EE9-81DB-E07E-5060-7DE03B7BEAF6}"/>
              </a:ext>
            </a:extLst>
          </p:cNvPr>
          <p:cNvSpPr txBox="1"/>
          <p:nvPr/>
        </p:nvSpPr>
        <p:spPr>
          <a:xfrm>
            <a:off x="7023452" y="3822766"/>
            <a:ext cx="5168548" cy="1169551"/>
          </a:xfrm>
          <a:prstGeom prst="rect">
            <a:avLst/>
          </a:prstGeom>
          <a:noFill/>
          <a:ln>
            <a:solidFill>
              <a:srgbClr val="C00000"/>
            </a:solidFill>
          </a:ln>
        </p:spPr>
        <p:txBody>
          <a:bodyPr wrap="square">
            <a:spAutoFit/>
          </a:bodyPr>
          <a:lstStyle/>
          <a:p>
            <a:r>
              <a:rPr lang="en-GB" sz="1400" b="1" i="0" dirty="0">
                <a:solidFill>
                  <a:srgbClr val="212121"/>
                </a:solidFill>
                <a:effectLst/>
                <a:latin typeface="Arial" panose="020B0604020202020204" pitchFamily="34" charset="0"/>
                <a:cs typeface="Arial" panose="020B0604020202020204" pitchFamily="34" charset="0"/>
              </a:rPr>
              <a:t>Aim of the events: </a:t>
            </a:r>
          </a:p>
          <a:p>
            <a:r>
              <a:rPr lang="en-GB" sz="1400" b="0" i="0" dirty="0">
                <a:solidFill>
                  <a:srgbClr val="212121"/>
                </a:solidFill>
                <a:effectLst/>
                <a:latin typeface="Arial" panose="020B0604020202020204" pitchFamily="34" charset="0"/>
                <a:cs typeface="Arial" panose="020B0604020202020204" pitchFamily="34" charset="0"/>
              </a:rPr>
              <a:t>provide a </a:t>
            </a:r>
            <a:r>
              <a:rPr lang="en-GB" sz="1400" b="1" i="0" dirty="0">
                <a:solidFill>
                  <a:srgbClr val="FF0000"/>
                </a:solidFill>
                <a:effectLst/>
                <a:latin typeface="Arial" panose="020B0604020202020204" pitchFamily="34" charset="0"/>
                <a:cs typeface="Arial" panose="020B0604020202020204" pitchFamily="34" charset="0"/>
              </a:rPr>
              <a:t>platform </a:t>
            </a:r>
            <a:r>
              <a:rPr lang="en-GB" sz="1400" b="0" i="0" dirty="0">
                <a:solidFill>
                  <a:srgbClr val="212121"/>
                </a:solidFill>
                <a:effectLst/>
                <a:latin typeface="Arial" panose="020B0604020202020204" pitchFamily="34" charset="0"/>
                <a:cs typeface="Arial" panose="020B0604020202020204" pitchFamily="34" charset="0"/>
              </a:rPr>
              <a:t>for establishing new connections between AI activities across various branches of fundamental physics, by bringing together researchers that face similar challenges and/or use similar AI solutions. </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8804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9E805C-6DBC-C43D-006C-087382618D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8AAC60-7B4D-3CC5-2925-67C16DD43D64}"/>
              </a:ext>
            </a:extLst>
          </p:cNvPr>
          <p:cNvSpPr>
            <a:spLocks noGrp="1"/>
          </p:cNvSpPr>
          <p:nvPr>
            <p:ph type="title"/>
          </p:nvPr>
        </p:nvSpPr>
        <p:spPr/>
        <p:txBody>
          <a:bodyPr/>
          <a:lstStyle/>
          <a:p>
            <a:r>
              <a:rPr lang="en-US" dirty="0"/>
              <a:t>EUCAIF: Working group structure and mission </a:t>
            </a:r>
          </a:p>
        </p:txBody>
      </p:sp>
      <p:sp>
        <p:nvSpPr>
          <p:cNvPr id="3" name="Content Placeholder 2">
            <a:extLst>
              <a:ext uri="{FF2B5EF4-FFF2-40B4-BE49-F238E27FC236}">
                <a16:creationId xmlns:a16="http://schemas.microsoft.com/office/drawing/2014/main" id="{7FE48D80-C8A2-4E8E-3C04-2154195FB354}"/>
              </a:ext>
            </a:extLst>
          </p:cNvPr>
          <p:cNvSpPr>
            <a:spLocks noGrp="1"/>
          </p:cNvSpPr>
          <p:nvPr>
            <p:ph idx="1"/>
          </p:nvPr>
        </p:nvSpPr>
        <p:spPr>
          <a:xfrm>
            <a:off x="174972" y="806284"/>
            <a:ext cx="12028179" cy="5667335"/>
          </a:xfrm>
        </p:spPr>
        <p:txBody>
          <a:bodyPr>
            <a:normAutofit/>
          </a:bodyPr>
          <a:lstStyle/>
          <a:p>
            <a:r>
              <a:rPr lang="en-GB" sz="2000" b="1" dirty="0">
                <a:solidFill>
                  <a:srgbClr val="212121"/>
                </a:solidFill>
              </a:rPr>
              <a:t>WG1: Foundation models. </a:t>
            </a:r>
          </a:p>
          <a:p>
            <a:pPr lvl="1"/>
            <a:r>
              <a:rPr lang="en-GB" sz="1600" dirty="0">
                <a:solidFill>
                  <a:srgbClr val="212121"/>
                </a:solidFill>
              </a:rPr>
              <a:t>Mission: </a:t>
            </a:r>
            <a:r>
              <a:rPr lang="en-GB" sz="1600" b="0" i="0" u="none" strike="noStrike" dirty="0">
                <a:solidFill>
                  <a:srgbClr val="000000"/>
                </a:solidFill>
                <a:effectLst/>
                <a:latin typeface="Arial" panose="020B0604020202020204" pitchFamily="34" charset="0"/>
              </a:rPr>
              <a:t>Facilitate research on large-scale foundation models for fundamental physics</a:t>
            </a:r>
            <a:r>
              <a:rPr lang="en-GB" sz="1600" dirty="0">
                <a:solidFill>
                  <a:srgbClr val="212121"/>
                </a:solidFill>
              </a:rPr>
              <a:t> </a:t>
            </a:r>
          </a:p>
          <a:p>
            <a:pPr lvl="1"/>
            <a:r>
              <a:rPr lang="en-GB" sz="1600" b="0" i="0" u="none" strike="noStrike" dirty="0">
                <a:solidFill>
                  <a:srgbClr val="000000"/>
                </a:solidFill>
                <a:effectLst/>
                <a:latin typeface="Arial" panose="020B0604020202020204" pitchFamily="34" charset="0"/>
              </a:rPr>
              <a:t>Provide infrastructure, resources, data and models, connect researchers, define problems &amp; metrics</a:t>
            </a:r>
            <a:endParaRPr lang="en-GB" sz="1600" dirty="0">
              <a:solidFill>
                <a:srgbClr val="212121"/>
              </a:solidFill>
            </a:endParaRPr>
          </a:p>
          <a:p>
            <a:r>
              <a:rPr lang="en-GB" sz="2000" b="1" dirty="0">
                <a:solidFill>
                  <a:srgbClr val="212121"/>
                </a:solidFill>
              </a:rPr>
              <a:t>WG2: AI-assisted co-design for detectors</a:t>
            </a:r>
          </a:p>
          <a:p>
            <a:pPr lvl="1"/>
            <a:r>
              <a:rPr lang="en-GB" sz="1600" b="0" i="0" u="none" strike="noStrike" dirty="0">
                <a:solidFill>
                  <a:srgbClr val="000000"/>
                </a:solidFill>
                <a:effectLst/>
                <a:latin typeface="Arial" panose="020B0604020202020204" pitchFamily="34" charset="0"/>
              </a:rPr>
              <a:t>AI-assisted co-design of future ground- and space-based detectors</a:t>
            </a:r>
            <a:r>
              <a:rPr lang="en-GB" sz="1600" b="1" i="0" u="none" strike="noStrike" dirty="0">
                <a:solidFill>
                  <a:srgbClr val="212121"/>
                </a:solidFill>
                <a:effectLst/>
                <a:latin typeface="Arial" panose="020B0604020202020204" pitchFamily="34" charset="0"/>
              </a:rPr>
              <a:t> - </a:t>
            </a:r>
            <a:r>
              <a:rPr lang="en-GB" sz="1600" dirty="0"/>
              <a:t>Related to the work of the MODE Collaboration </a:t>
            </a:r>
            <a:endParaRPr lang="en-GB" sz="1600" b="1" dirty="0">
              <a:solidFill>
                <a:srgbClr val="212121"/>
              </a:solidFill>
            </a:endParaRPr>
          </a:p>
          <a:p>
            <a:r>
              <a:rPr lang="en-GB" sz="2000" b="1" dirty="0">
                <a:solidFill>
                  <a:srgbClr val="212121"/>
                </a:solidFill>
              </a:rPr>
              <a:t>WG3: FAIR-ness and sustainability </a:t>
            </a:r>
          </a:p>
          <a:p>
            <a:pPr lvl="1"/>
            <a:r>
              <a:rPr lang="en-GB" sz="1600" b="0" i="0" u="none" strike="noStrike" dirty="0">
                <a:solidFill>
                  <a:srgbClr val="000000"/>
                </a:solidFill>
                <a:effectLst/>
              </a:rPr>
              <a:t>FAIR: findable, accessible, interoperable, and reusable data principles. </a:t>
            </a:r>
            <a:r>
              <a:rPr lang="en-GB" sz="1600" dirty="0">
                <a:solidFill>
                  <a:srgbClr val="000000"/>
                </a:solidFill>
              </a:rPr>
              <a:t>Example (from UK) also </a:t>
            </a:r>
            <a:r>
              <a:rPr lang="en-GB" sz="1600" dirty="0">
                <a:solidFill>
                  <a:srgbClr val="000000"/>
                </a:solidFill>
                <a:hlinkClick r:id="rId2"/>
              </a:rPr>
              <a:t>here</a:t>
            </a:r>
            <a:r>
              <a:rPr lang="en-GB" sz="1600" dirty="0">
                <a:solidFill>
                  <a:srgbClr val="000000"/>
                </a:solidFill>
              </a:rPr>
              <a:t> </a:t>
            </a:r>
            <a:endParaRPr lang="en-GB" sz="1600" b="1" dirty="0">
              <a:solidFill>
                <a:srgbClr val="212121"/>
              </a:solidFill>
            </a:endParaRPr>
          </a:p>
          <a:p>
            <a:r>
              <a:rPr lang="en-GB" sz="2000" b="1" dirty="0">
                <a:solidFill>
                  <a:srgbClr val="212121"/>
                </a:solidFill>
              </a:rPr>
              <a:t>WG4: ML and AI infrastructure – </a:t>
            </a:r>
            <a:r>
              <a:rPr lang="en-GB" sz="2000" dirty="0">
                <a:solidFill>
                  <a:srgbClr val="212121"/>
                </a:solidFill>
              </a:rPr>
              <a:t>Mission: understand status, </a:t>
            </a:r>
            <a:r>
              <a:rPr lang="en-GB" sz="2000" i="0" u="none" strike="noStrike" dirty="0">
                <a:solidFill>
                  <a:srgbClr val="000000"/>
                </a:solidFill>
                <a:effectLst/>
                <a:latin typeface="Arial" panose="020B0604020202020204" pitchFamily="34" charset="0"/>
              </a:rPr>
              <a:t>guide funding and development efforts</a:t>
            </a:r>
            <a:endParaRPr lang="en-GB" sz="2000" dirty="0">
              <a:solidFill>
                <a:srgbClr val="212121"/>
              </a:solidFill>
            </a:endParaRPr>
          </a:p>
          <a:p>
            <a:pPr lvl="1">
              <a:spcBef>
                <a:spcPts val="0"/>
              </a:spcBef>
              <a:spcAft>
                <a:spcPts val="300"/>
              </a:spcAft>
            </a:pPr>
            <a:r>
              <a:rPr lang="en-US" sz="1600" dirty="0"/>
              <a:t>Scalability and access to HPC Resources, </a:t>
            </a:r>
            <a:r>
              <a:rPr lang="en-GB" sz="1600" i="0" u="none" strike="noStrike" dirty="0">
                <a:solidFill>
                  <a:srgbClr val="000000"/>
                </a:solidFill>
                <a:effectLst/>
                <a:latin typeface="Arial" panose="020B0604020202020204" pitchFamily="34" charset="0"/>
              </a:rPr>
              <a:t>Data Infrastructure and Infrastructure for Distribution</a:t>
            </a:r>
            <a:r>
              <a:rPr lang="en-US" sz="1600" dirty="0">
                <a:solidFill>
                  <a:srgbClr val="000000"/>
                </a:solidFill>
              </a:rPr>
              <a:t>, </a:t>
            </a:r>
            <a:r>
              <a:rPr lang="en-GB" sz="1600" i="0" u="none" strike="noStrike" dirty="0">
                <a:solidFill>
                  <a:srgbClr val="000000"/>
                </a:solidFill>
                <a:effectLst/>
                <a:latin typeface="Arial" panose="020B0604020202020204" pitchFamily="34" charset="0"/>
              </a:rPr>
              <a:t>Integration of AI/ML into Existing Experimental Workflows</a:t>
            </a:r>
            <a:r>
              <a:rPr lang="en-US" sz="1600" dirty="0">
                <a:solidFill>
                  <a:srgbClr val="000000"/>
                </a:solidFill>
              </a:rPr>
              <a:t>, </a:t>
            </a:r>
            <a:r>
              <a:rPr lang="en-GB" sz="1600" i="0" u="none" strike="noStrike" dirty="0">
                <a:solidFill>
                  <a:srgbClr val="000000"/>
                </a:solidFill>
                <a:effectLst/>
                <a:latin typeface="Arial" panose="020B0604020202020204" pitchFamily="34" charset="0"/>
              </a:rPr>
              <a:t>Large and Small Scale Models, Benchmarking and Standards</a:t>
            </a:r>
            <a:endParaRPr lang="en-GB" sz="1600" b="1" dirty="0">
              <a:solidFill>
                <a:srgbClr val="212121"/>
              </a:solidFill>
            </a:endParaRPr>
          </a:p>
          <a:p>
            <a:r>
              <a:rPr lang="en-GB" sz="2000" b="1" dirty="0">
                <a:solidFill>
                  <a:srgbClr val="212121"/>
                </a:solidFill>
              </a:rPr>
              <a:t>WG5: Building-bridges - community, connection</a:t>
            </a:r>
          </a:p>
          <a:p>
            <a:pPr lvl="1"/>
            <a:r>
              <a:rPr lang="en-GB" sz="1600" b="0" i="0" u="none" strike="noStrike" dirty="0">
                <a:solidFill>
                  <a:srgbClr val="000000"/>
                </a:solidFill>
                <a:effectLst/>
                <a:latin typeface="Arial" panose="020B0604020202020204" pitchFamily="34" charset="0"/>
              </a:rPr>
              <a:t>Establish </a:t>
            </a:r>
            <a:r>
              <a:rPr lang="en-GB" sz="1600" b="0" i="0" u="none" strike="noStrike" dirty="0" err="1">
                <a:solidFill>
                  <a:srgbClr val="000000"/>
                </a:solidFill>
                <a:effectLst/>
                <a:latin typeface="Arial" panose="020B0604020202020204" pitchFamily="34" charset="0"/>
              </a:rPr>
              <a:t>EuCAIF</a:t>
            </a:r>
            <a:r>
              <a:rPr lang="en-GB" sz="1600" b="0" i="0" u="none" strike="noStrike" dirty="0">
                <a:solidFill>
                  <a:srgbClr val="000000"/>
                </a:solidFill>
                <a:effectLst/>
                <a:latin typeface="Arial" panose="020B0604020202020204" pitchFamily="34" charset="0"/>
              </a:rPr>
              <a:t> as a new brand for AI in physics (independent of CERN), eventually bringing in new grants</a:t>
            </a:r>
          </a:p>
          <a:p>
            <a:pPr lvl="1"/>
            <a:r>
              <a:rPr lang="en-GB" sz="1600" b="0" i="0" u="none" strike="noStrike" dirty="0">
                <a:solidFill>
                  <a:srgbClr val="000000"/>
                </a:solidFill>
                <a:effectLst/>
                <a:latin typeface="Arial" panose="020B0604020202020204" pitchFamily="34" charset="0"/>
              </a:rPr>
              <a:t>Aggregate and provide an </a:t>
            </a:r>
            <a:r>
              <a:rPr lang="en-GB" sz="1600" i="0" u="none" strike="noStrike" dirty="0">
                <a:solidFill>
                  <a:srgbClr val="000000"/>
                </a:solidFill>
                <a:effectLst/>
                <a:latin typeface="Arial" panose="020B0604020202020204" pitchFamily="34" charset="0"/>
              </a:rPr>
              <a:t>overview of already existing structures </a:t>
            </a:r>
            <a:r>
              <a:rPr lang="en-GB" sz="1600" b="0" i="0" u="none" strike="noStrike" dirty="0">
                <a:solidFill>
                  <a:srgbClr val="000000"/>
                </a:solidFill>
                <a:effectLst/>
                <a:latin typeface="Arial" panose="020B0604020202020204" pitchFamily="34" charset="0"/>
              </a:rPr>
              <a:t>and networks, put this on professional website</a:t>
            </a:r>
          </a:p>
          <a:p>
            <a:pPr marL="0" indent="0">
              <a:buNone/>
            </a:pPr>
            <a:endParaRPr lang="en-GB" sz="1000" dirty="0">
              <a:solidFill>
                <a:srgbClr val="244DE7"/>
              </a:solidFill>
            </a:endParaRPr>
          </a:p>
          <a:p>
            <a:pPr marL="914400" lvl="2" indent="0">
              <a:buNone/>
            </a:pPr>
            <a:endParaRPr lang="en-GB" sz="1900" b="1" dirty="0">
              <a:solidFill>
                <a:srgbClr val="244DE7"/>
              </a:solidFill>
            </a:endParaRPr>
          </a:p>
          <a:p>
            <a:pPr lvl="2"/>
            <a:endParaRPr lang="en-US" sz="1200" b="1" dirty="0">
              <a:solidFill>
                <a:srgbClr val="212121"/>
              </a:solidFill>
            </a:endParaRPr>
          </a:p>
        </p:txBody>
      </p:sp>
      <p:sp>
        <p:nvSpPr>
          <p:cNvPr id="4" name="Date Placeholder 3">
            <a:extLst>
              <a:ext uri="{FF2B5EF4-FFF2-40B4-BE49-F238E27FC236}">
                <a16:creationId xmlns:a16="http://schemas.microsoft.com/office/drawing/2014/main" id="{DA8F8FDB-6459-82B1-725D-CA411FFA7176}"/>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A5E837AE-D612-7514-4B6D-7DC7CFC6597D}"/>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7120205D-6282-F421-933D-0B6441A95375}"/>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
        <p:nvSpPr>
          <p:cNvPr id="7" name="TextBox 6">
            <a:extLst>
              <a:ext uri="{FF2B5EF4-FFF2-40B4-BE49-F238E27FC236}">
                <a16:creationId xmlns:a16="http://schemas.microsoft.com/office/drawing/2014/main" id="{66854A3D-BC59-A180-B406-0BB9F0F5552A}"/>
              </a:ext>
            </a:extLst>
          </p:cNvPr>
          <p:cNvSpPr txBox="1"/>
          <p:nvPr/>
        </p:nvSpPr>
        <p:spPr>
          <a:xfrm>
            <a:off x="1676401" y="5827288"/>
            <a:ext cx="8146790" cy="369332"/>
          </a:xfrm>
          <a:prstGeom prst="rect">
            <a:avLst/>
          </a:prstGeom>
          <a:noFill/>
        </p:spPr>
        <p:txBody>
          <a:bodyPr wrap="square">
            <a:spAutoFit/>
          </a:bodyPr>
          <a:lstStyle/>
          <a:p>
            <a:pPr marL="0" indent="0" algn="ctr">
              <a:buNone/>
            </a:pPr>
            <a:r>
              <a:rPr lang="en-GB" sz="1800" dirty="0">
                <a:solidFill>
                  <a:srgbClr val="244DE7"/>
                </a:solidFill>
                <a:latin typeface="Arial" panose="020B0604020202020204" pitchFamily="34" charset="0"/>
                <a:cs typeface="Arial" panose="020B0604020202020204" pitchFamily="34" charset="0"/>
              </a:rPr>
              <a:t>Overall, some engagement from UK community</a:t>
            </a:r>
            <a:endParaRPr lang="en-GB" sz="1800" i="0" u="none" strike="noStrike" dirty="0">
              <a:solidFill>
                <a:srgbClr val="244DE7"/>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4219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68E53-CF42-D5D9-CEBD-423C8C7B0BEC}"/>
              </a:ext>
            </a:extLst>
          </p:cNvPr>
          <p:cNvSpPr>
            <a:spLocks noGrp="1"/>
          </p:cNvSpPr>
          <p:nvPr>
            <p:ph type="title"/>
          </p:nvPr>
        </p:nvSpPr>
        <p:spPr/>
        <p:txBody>
          <a:bodyPr/>
          <a:lstStyle/>
          <a:p>
            <a:r>
              <a:rPr lang="en-US" dirty="0"/>
              <a:t>Inputs for European Strategy PP update </a:t>
            </a:r>
          </a:p>
        </p:txBody>
      </p:sp>
      <p:sp>
        <p:nvSpPr>
          <p:cNvPr id="3" name="Content Placeholder 2">
            <a:extLst>
              <a:ext uri="{FF2B5EF4-FFF2-40B4-BE49-F238E27FC236}">
                <a16:creationId xmlns:a16="http://schemas.microsoft.com/office/drawing/2014/main" id="{514AA08B-DE16-5EDB-DDB9-35F0FEBAB670}"/>
              </a:ext>
            </a:extLst>
          </p:cNvPr>
          <p:cNvSpPr>
            <a:spLocks noGrp="1"/>
          </p:cNvSpPr>
          <p:nvPr>
            <p:ph idx="1"/>
          </p:nvPr>
        </p:nvSpPr>
        <p:spPr>
          <a:xfrm>
            <a:off x="257179" y="731928"/>
            <a:ext cx="12028179" cy="5667335"/>
          </a:xfrm>
        </p:spPr>
        <p:txBody>
          <a:bodyPr>
            <a:normAutofit/>
          </a:bodyPr>
          <a:lstStyle/>
          <a:p>
            <a:r>
              <a:rPr lang="en-US" sz="2000" dirty="0"/>
              <a:t>2 main inputs submitted and considered for the Briefing Book</a:t>
            </a:r>
          </a:p>
          <a:p>
            <a:pPr lvl="1"/>
            <a:r>
              <a:rPr lang="en-GB" sz="1800" dirty="0">
                <a:hlinkClick r:id="rId2"/>
              </a:rPr>
              <a:t>AI-RDs: A </a:t>
            </a:r>
            <a:r>
              <a:rPr lang="en-GB" sz="1800" dirty="0" err="1">
                <a:hlinkClick r:id="rId2"/>
              </a:rPr>
              <a:t>EuCAIF</a:t>
            </a:r>
            <a:r>
              <a:rPr lang="en-GB" sz="1800" dirty="0">
                <a:hlinkClick r:id="rId2"/>
              </a:rPr>
              <a:t> proposal to structure AI research in Particle Physics</a:t>
            </a:r>
            <a:endParaRPr lang="en-GB" sz="1800" dirty="0"/>
          </a:p>
          <a:p>
            <a:pPr lvl="1"/>
            <a:r>
              <a:rPr lang="en-GB" sz="1800" dirty="0" err="1"/>
              <a:t>EuCAIF</a:t>
            </a:r>
            <a:r>
              <a:rPr lang="en-GB" sz="1800" dirty="0"/>
              <a:t> </a:t>
            </a:r>
            <a:r>
              <a:rPr lang="en-GB" sz="1800" dirty="0">
                <a:hlinkClick r:id="rId3"/>
              </a:rPr>
              <a:t>Recommendations</a:t>
            </a:r>
            <a:r>
              <a:rPr lang="en-GB" sz="1800" dirty="0"/>
              <a:t> for Scaling AI Capabilities in Particle Physics (mirror closely UK ones.. See later)</a:t>
            </a:r>
          </a:p>
          <a:p>
            <a:pPr marL="457200" lvl="1" indent="0">
              <a:buNone/>
            </a:pPr>
            <a:endParaRPr lang="en-US" sz="1800" dirty="0"/>
          </a:p>
        </p:txBody>
      </p:sp>
      <p:sp>
        <p:nvSpPr>
          <p:cNvPr id="4" name="Date Placeholder 3">
            <a:extLst>
              <a:ext uri="{FF2B5EF4-FFF2-40B4-BE49-F238E27FC236}">
                <a16:creationId xmlns:a16="http://schemas.microsoft.com/office/drawing/2014/main" id="{0F73087A-4264-5AF5-7E67-2B5098EDC3AF}"/>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4FEC4131-7B64-2F35-7612-427C86100E6B}"/>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69858500-225C-2EE6-FD20-1F9CBCA33BD3}"/>
              </a:ext>
            </a:extLst>
          </p:cNvPr>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7" name="Picture 6">
            <a:extLst>
              <a:ext uri="{FF2B5EF4-FFF2-40B4-BE49-F238E27FC236}">
                <a16:creationId xmlns:a16="http://schemas.microsoft.com/office/drawing/2014/main" id="{3D3D878F-6E93-F7B7-8A07-9F0EA7D63775}"/>
              </a:ext>
            </a:extLst>
          </p:cNvPr>
          <p:cNvPicPr>
            <a:picLocks noChangeAspect="1"/>
          </p:cNvPicPr>
          <p:nvPr/>
        </p:nvPicPr>
        <p:blipFill>
          <a:blip r:embed="rId4"/>
          <a:stretch>
            <a:fillRect/>
          </a:stretch>
        </p:blipFill>
        <p:spPr>
          <a:xfrm>
            <a:off x="369729" y="2168972"/>
            <a:ext cx="7006605" cy="4487209"/>
          </a:xfrm>
          <a:prstGeom prst="rect">
            <a:avLst/>
          </a:prstGeom>
        </p:spPr>
      </p:pic>
      <p:pic>
        <p:nvPicPr>
          <p:cNvPr id="8" name="Picture 7">
            <a:extLst>
              <a:ext uri="{FF2B5EF4-FFF2-40B4-BE49-F238E27FC236}">
                <a16:creationId xmlns:a16="http://schemas.microsoft.com/office/drawing/2014/main" id="{098431F6-F4BF-8818-730B-8009C9D90A96}"/>
              </a:ext>
            </a:extLst>
          </p:cNvPr>
          <p:cNvPicPr>
            <a:picLocks noChangeAspect="1"/>
          </p:cNvPicPr>
          <p:nvPr/>
        </p:nvPicPr>
        <p:blipFill>
          <a:blip r:embed="rId5"/>
          <a:stretch>
            <a:fillRect/>
          </a:stretch>
        </p:blipFill>
        <p:spPr>
          <a:xfrm>
            <a:off x="7664350" y="1980800"/>
            <a:ext cx="3232250" cy="4830216"/>
          </a:xfrm>
          <a:prstGeom prst="rect">
            <a:avLst/>
          </a:prstGeom>
          <a:ln>
            <a:solidFill>
              <a:srgbClr val="FFC000"/>
            </a:solidFill>
          </a:ln>
        </p:spPr>
      </p:pic>
    </p:spTree>
    <p:extLst>
      <p:ext uri="{BB962C8B-B14F-4D97-AF65-F5344CB8AC3E}">
        <p14:creationId xmlns:p14="http://schemas.microsoft.com/office/powerpoint/2010/main" val="2984892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21178-82D6-B31B-1930-7D34D09D3680}"/>
              </a:ext>
            </a:extLst>
          </p:cNvPr>
          <p:cNvSpPr>
            <a:spLocks noGrp="1"/>
          </p:cNvSpPr>
          <p:nvPr>
            <p:ph type="title"/>
          </p:nvPr>
        </p:nvSpPr>
        <p:spPr/>
        <p:txBody>
          <a:bodyPr>
            <a:normAutofit/>
          </a:bodyPr>
          <a:lstStyle/>
          <a:p>
            <a:r>
              <a:rPr lang="en-US" dirty="0"/>
              <a:t>Back to our document </a:t>
            </a:r>
            <a:r>
              <a:rPr lang="en-US" dirty="0">
                <a:sym typeface="Wingdings" pitchFamily="2" charset="2"/>
              </a:rPr>
              <a:t> </a:t>
            </a:r>
            <a:r>
              <a:rPr lang="en-US" dirty="0"/>
              <a:t>Many more findings…</a:t>
            </a:r>
          </a:p>
        </p:txBody>
      </p:sp>
      <p:sp>
        <p:nvSpPr>
          <p:cNvPr id="3" name="Content Placeholder 2">
            <a:extLst>
              <a:ext uri="{FF2B5EF4-FFF2-40B4-BE49-F238E27FC236}">
                <a16:creationId xmlns:a16="http://schemas.microsoft.com/office/drawing/2014/main" id="{90C6F45E-F8DE-098B-3E56-1D9125244F3B}"/>
              </a:ext>
            </a:extLst>
          </p:cNvPr>
          <p:cNvSpPr>
            <a:spLocks noGrp="1"/>
          </p:cNvSpPr>
          <p:nvPr>
            <p:ph idx="1"/>
          </p:nvPr>
        </p:nvSpPr>
        <p:spPr/>
        <p:txBody>
          <a:bodyPr>
            <a:normAutofit/>
          </a:bodyPr>
          <a:lstStyle/>
          <a:p>
            <a:r>
              <a:rPr lang="en-GB" sz="1800" b="1" i="1" dirty="0"/>
              <a:t>2. Dangers of falling behind</a:t>
            </a:r>
            <a:r>
              <a:rPr lang="en-GB" sz="1800" i="1" dirty="0"/>
              <a:t>:</a:t>
            </a:r>
            <a:r>
              <a:rPr lang="en-GB" sz="1800" dirty="0"/>
              <a:t> If UK HEP does not embrace AI, it risks losing global competitiveness, missing key scientific opportunities, struggling to attract top talent, inefficiently utilising resources, weakening its role in international collaborations, and limiting its wider socio-economic impact. Adopting AI is essential to maintain leadership and capitalize on emerging opportunities in the field.</a:t>
            </a:r>
          </a:p>
          <a:p>
            <a:r>
              <a:rPr lang="en-GB" sz="1800" b="1" i="1" dirty="0"/>
              <a:t>3.</a:t>
            </a:r>
            <a:r>
              <a:rPr lang="en-GB" sz="1800" b="1" dirty="0"/>
              <a:t> </a:t>
            </a:r>
            <a:r>
              <a:rPr lang="en-GB" sz="1800" b="1" i="1" dirty="0"/>
              <a:t>Funding</a:t>
            </a:r>
            <a:r>
              <a:rPr lang="en-GB" sz="1800" b="1" dirty="0"/>
              <a:t>:</a:t>
            </a:r>
            <a:r>
              <a:rPr lang="en-GB" sz="1800" dirty="0"/>
              <a:t> Dedicated funding for AI in HEP is infrequent, difficult to access, and lacks the stability needed for sustained research and implementation. Similar issues exist in the wider software and computing realm, with long-term support essential to fully exploit opportunities, as demonstrated by effective initiatives like Swift-HEP</a:t>
            </a:r>
          </a:p>
          <a:p>
            <a:r>
              <a:rPr lang="en-GB" sz="1800" b="1" i="1" dirty="0"/>
              <a:t>4. UK AI Forum</a:t>
            </a:r>
            <a:r>
              <a:rPr lang="en-GB" sz="1800" b="1" dirty="0"/>
              <a:t>: </a:t>
            </a:r>
            <a:r>
              <a:rPr lang="en-GB" sz="1800" dirty="0"/>
              <a:t>There is a lack of a regular UK forum to discuss common barriers, challenges, and opportunities in AI across HEP.</a:t>
            </a:r>
          </a:p>
          <a:p>
            <a:r>
              <a:rPr lang="en-GB" sz="1800" b="1" i="1" dirty="0"/>
              <a:t>5. International Initiatives: </a:t>
            </a:r>
            <a:r>
              <a:rPr lang="en-GB" sz="1800" dirty="0"/>
              <a:t>There are several international initiatives (for instance </a:t>
            </a:r>
            <a:r>
              <a:rPr lang="en-GB" sz="1800" dirty="0" err="1"/>
              <a:t>EuCAIF</a:t>
            </a:r>
            <a:r>
              <a:rPr lang="en-GB" sz="1800" dirty="0"/>
              <a:t>, FAIR for AI) also developing AI strategies, which are not widely known in the UK HEP community and sometimes lack sufficient UK engagement.</a:t>
            </a:r>
          </a:p>
          <a:p>
            <a:r>
              <a:rPr lang="en-GB" sz="1800" b="1" dirty="0"/>
              <a:t>6. </a:t>
            </a:r>
            <a:r>
              <a:rPr lang="en-GB" sz="1800" b="1" i="1" dirty="0"/>
              <a:t>Hardware, Software, and AI-Ops</a:t>
            </a:r>
            <a:r>
              <a:rPr lang="en-GB" sz="1800" b="1" dirty="0"/>
              <a:t>: </a:t>
            </a:r>
          </a:p>
          <a:p>
            <a:pPr lvl="1"/>
            <a:r>
              <a:rPr lang="en-GB" sz="1600" dirty="0"/>
              <a:t>a. Access to GPU resources varies widely across institutes and users are often unaware of how they can access such resources, especially at the national and international level. </a:t>
            </a:r>
          </a:p>
          <a:p>
            <a:pPr lvl="1"/>
            <a:r>
              <a:rPr lang="en-GB" sz="1600" dirty="0"/>
              <a:t>b. Different experiments experience very similar technical issues, for instance those related to training, inference, and model stability against changing versions of AI software tools, but lack mechanisms to exchange expertise.</a:t>
            </a:r>
          </a:p>
          <a:p>
            <a:endParaRPr lang="en-US" sz="1800" dirty="0"/>
          </a:p>
        </p:txBody>
      </p:sp>
      <p:sp>
        <p:nvSpPr>
          <p:cNvPr id="4" name="Date Placeholder 3">
            <a:extLst>
              <a:ext uri="{FF2B5EF4-FFF2-40B4-BE49-F238E27FC236}">
                <a16:creationId xmlns:a16="http://schemas.microsoft.com/office/drawing/2014/main" id="{E548A8C9-0430-D1B9-112D-BAF80E76F9A9}"/>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CC465BB3-DDF7-1A11-3873-E41EC1845FF8}"/>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5A9295DC-F06B-5E97-8B63-DD2B350F0301}"/>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848854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4A6B3-84BB-C7DD-9E97-3786D12C9CE0}"/>
              </a:ext>
            </a:extLst>
          </p:cNvPr>
          <p:cNvSpPr>
            <a:spLocks noGrp="1"/>
          </p:cNvSpPr>
          <p:nvPr>
            <p:ph type="title"/>
          </p:nvPr>
        </p:nvSpPr>
        <p:spPr/>
        <p:txBody>
          <a:bodyPr>
            <a:normAutofit/>
          </a:bodyPr>
          <a:lstStyle/>
          <a:p>
            <a:r>
              <a:rPr lang="en-US" dirty="0"/>
              <a:t>.. and related Recommendations</a:t>
            </a:r>
          </a:p>
        </p:txBody>
      </p:sp>
      <p:sp>
        <p:nvSpPr>
          <p:cNvPr id="3" name="Content Placeholder 2">
            <a:extLst>
              <a:ext uri="{FF2B5EF4-FFF2-40B4-BE49-F238E27FC236}">
                <a16:creationId xmlns:a16="http://schemas.microsoft.com/office/drawing/2014/main" id="{84B88AB2-754B-1C15-3E07-0ECC2A0707C3}"/>
              </a:ext>
            </a:extLst>
          </p:cNvPr>
          <p:cNvSpPr>
            <a:spLocks noGrp="1"/>
          </p:cNvSpPr>
          <p:nvPr>
            <p:ph idx="1"/>
          </p:nvPr>
        </p:nvSpPr>
        <p:spPr/>
        <p:txBody>
          <a:bodyPr/>
          <a:lstStyle/>
          <a:p>
            <a:r>
              <a:rPr lang="en-US" dirty="0"/>
              <a:t>First set of recommendations on funding and initiatives </a:t>
            </a:r>
          </a:p>
        </p:txBody>
      </p:sp>
      <p:sp>
        <p:nvSpPr>
          <p:cNvPr id="4" name="Date Placeholder 3">
            <a:extLst>
              <a:ext uri="{FF2B5EF4-FFF2-40B4-BE49-F238E27FC236}">
                <a16:creationId xmlns:a16="http://schemas.microsoft.com/office/drawing/2014/main" id="{9918DC6D-0B57-816E-0590-5689F8CEDE5E}"/>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3FD2C03A-8CD3-6280-BAC3-D2112E2A2278}"/>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A88DF2C7-7D32-39B4-7607-D5B2A403B6AA}"/>
              </a:ext>
            </a:extLst>
          </p:cNvPr>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7" name="Picture 6">
            <a:extLst>
              <a:ext uri="{FF2B5EF4-FFF2-40B4-BE49-F238E27FC236}">
                <a16:creationId xmlns:a16="http://schemas.microsoft.com/office/drawing/2014/main" id="{547B62B7-2348-8397-37E1-0B81B344BA08}"/>
              </a:ext>
            </a:extLst>
          </p:cNvPr>
          <p:cNvPicPr>
            <a:picLocks noChangeAspect="1"/>
          </p:cNvPicPr>
          <p:nvPr/>
        </p:nvPicPr>
        <p:blipFill>
          <a:blip r:embed="rId2"/>
          <a:srcRect b="32119"/>
          <a:stretch>
            <a:fillRect/>
          </a:stretch>
        </p:blipFill>
        <p:spPr>
          <a:xfrm>
            <a:off x="954739" y="1292453"/>
            <a:ext cx="10074430" cy="4759263"/>
          </a:xfrm>
          <a:prstGeom prst="rect">
            <a:avLst/>
          </a:prstGeom>
          <a:ln>
            <a:solidFill>
              <a:srgbClr val="FFC000"/>
            </a:solidFill>
          </a:ln>
        </p:spPr>
      </p:pic>
    </p:spTree>
    <p:extLst>
      <p:ext uri="{BB962C8B-B14F-4D97-AF65-F5344CB8AC3E}">
        <p14:creationId xmlns:p14="http://schemas.microsoft.com/office/powerpoint/2010/main" val="2012735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D2F4AD-C596-F323-603E-D081C57BB6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1633B5-88DD-97E1-D8CE-76DBB70362F6}"/>
              </a:ext>
            </a:extLst>
          </p:cNvPr>
          <p:cNvSpPr>
            <a:spLocks noGrp="1"/>
          </p:cNvSpPr>
          <p:nvPr>
            <p:ph type="title"/>
          </p:nvPr>
        </p:nvSpPr>
        <p:spPr/>
        <p:txBody>
          <a:bodyPr/>
          <a:lstStyle/>
          <a:p>
            <a:r>
              <a:rPr lang="en-US" dirty="0"/>
              <a:t>More findings: skills/training </a:t>
            </a:r>
          </a:p>
        </p:txBody>
      </p:sp>
      <p:sp>
        <p:nvSpPr>
          <p:cNvPr id="3" name="Content Placeholder 2">
            <a:extLst>
              <a:ext uri="{FF2B5EF4-FFF2-40B4-BE49-F238E27FC236}">
                <a16:creationId xmlns:a16="http://schemas.microsoft.com/office/drawing/2014/main" id="{50B17A93-17C1-2F16-B505-7D7E8A9E0FD9}"/>
              </a:ext>
            </a:extLst>
          </p:cNvPr>
          <p:cNvSpPr>
            <a:spLocks noGrp="1"/>
          </p:cNvSpPr>
          <p:nvPr>
            <p:ph idx="1"/>
          </p:nvPr>
        </p:nvSpPr>
        <p:spPr/>
        <p:txBody>
          <a:bodyPr>
            <a:normAutofit fontScale="92500" lnSpcReduction="10000"/>
          </a:bodyPr>
          <a:lstStyle/>
          <a:p>
            <a:r>
              <a:rPr lang="en-GB" sz="2000" b="1" dirty="0"/>
              <a:t>7. </a:t>
            </a:r>
            <a:r>
              <a:rPr lang="en-GB" sz="2000" b="1" i="1" dirty="0"/>
              <a:t>Skills/Training, Capacity Building, and Knowledge Transfer</a:t>
            </a:r>
            <a:r>
              <a:rPr lang="en-GB" sz="2000" b="1" dirty="0"/>
              <a:t>: </a:t>
            </a:r>
          </a:p>
          <a:p>
            <a:pPr lvl="1"/>
            <a:r>
              <a:rPr lang="en-GB" sz="1800" dirty="0"/>
              <a:t>a. Although there have been some very successful AI-training initiatives in the UK, for instance, STFC’s/UKRI’s Centres for Doctoral Training (CDTs) which have been hugely successful in imbedding expert AI practitioners into the field with revolutionary outcomes, </a:t>
            </a:r>
            <a:r>
              <a:rPr lang="en-GB" sz="1800" b="1" dirty="0"/>
              <a:t>there is a lack of a coherent and concrete approach to such training across the UK</a:t>
            </a:r>
            <a:r>
              <a:rPr lang="en-GB" sz="1800" dirty="0"/>
              <a:t>. More can be done to expand the benefits of and learn from successful programmes, and to make a more enriched training offering across the field. </a:t>
            </a:r>
          </a:p>
          <a:p>
            <a:pPr lvl="1"/>
            <a:r>
              <a:rPr lang="en-GB" sz="1800" dirty="0"/>
              <a:t>b. An increasing number of physics PhD applicants are seeking research opportunities that incorporate AI, with the intention of applying these skills in either other research areas or industry throughout their careers. As such, </a:t>
            </a:r>
            <a:r>
              <a:rPr lang="en-GB" sz="1800" b="1" dirty="0"/>
              <a:t>a greater focus on AI training, challenges and opportunities, can significantly enhance PhD recruitment outcomes</a:t>
            </a:r>
            <a:r>
              <a:rPr lang="en-GB" sz="1800" dirty="0"/>
              <a:t>, attracting more talent to the field. This also helps embed expert practitioners of AI, with HEP domain expertise, into the field, which is also very effective for transferring foundational AI knowledge. The strong recruitment evident in the CDTs, which bring complementary new talent into the field, are a good example of the effectiveness of this approach. </a:t>
            </a:r>
          </a:p>
          <a:p>
            <a:pPr lvl="1"/>
            <a:r>
              <a:rPr lang="en-GB" sz="1800" dirty="0"/>
              <a:t>c. Some areas of HEP are enriched with AI expertise, both foundational (Hartree, </a:t>
            </a:r>
            <a:r>
              <a:rPr lang="en-GB" sz="1800" dirty="0" err="1"/>
              <a:t>SciML</a:t>
            </a:r>
            <a:r>
              <a:rPr lang="en-GB" sz="1800" dirty="0"/>
              <a:t>) and applied (various experiments), while others would benefit from more dedicated expertise. </a:t>
            </a:r>
            <a:r>
              <a:rPr lang="en-GB" sz="1800" b="1" dirty="0"/>
              <a:t>The field stands to gain significantly from ensuring more effective knowledge transfer within the field</a:t>
            </a:r>
            <a:r>
              <a:rPr lang="en-GB" sz="1800" dirty="0"/>
              <a:t>. There are also gains to be realised from engaging with foundational AI experts, especially for innovative and non-standard approaches. </a:t>
            </a:r>
          </a:p>
          <a:p>
            <a:pPr lvl="1"/>
            <a:r>
              <a:rPr lang="en-GB" sz="1800" dirty="0"/>
              <a:t>d. There is </a:t>
            </a:r>
            <a:r>
              <a:rPr lang="en-GB" sz="1800" b="1" dirty="0"/>
              <a:t>strong competition across sectors for AI exper</a:t>
            </a:r>
            <a:r>
              <a:rPr lang="en-GB" sz="1800" dirty="0"/>
              <a:t>ts, particularly those with the skill set developed in HEP. New initiatives, such as joint roles between industry and HEP, have proven successful in attracting these researchers and encouraging longer-term retention in the field.</a:t>
            </a:r>
          </a:p>
          <a:p>
            <a:endParaRPr lang="en-GB" sz="2000" dirty="0"/>
          </a:p>
          <a:p>
            <a:endParaRPr lang="en-US" sz="1600" dirty="0"/>
          </a:p>
        </p:txBody>
      </p:sp>
      <p:sp>
        <p:nvSpPr>
          <p:cNvPr id="4" name="Date Placeholder 3">
            <a:extLst>
              <a:ext uri="{FF2B5EF4-FFF2-40B4-BE49-F238E27FC236}">
                <a16:creationId xmlns:a16="http://schemas.microsoft.com/office/drawing/2014/main" id="{CF554F10-3E1E-8E98-9549-A692EB0A7717}"/>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8CEF00A2-7E5A-3B3F-D66A-CFF77DA1DCD0}"/>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2D857697-76D7-6A4A-2DD8-C7634F2514C2}"/>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2613134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4CAAB-AC68-63A3-A724-3EA30F51DDC4}"/>
              </a:ext>
            </a:extLst>
          </p:cNvPr>
          <p:cNvSpPr>
            <a:spLocks noGrp="1"/>
          </p:cNvSpPr>
          <p:nvPr>
            <p:ph type="title"/>
          </p:nvPr>
        </p:nvSpPr>
        <p:spPr/>
        <p:txBody>
          <a:bodyPr/>
          <a:lstStyle/>
          <a:p>
            <a:r>
              <a:rPr lang="en-US" dirty="0"/>
              <a:t>Recommendations related to skills et al.</a:t>
            </a:r>
          </a:p>
        </p:txBody>
      </p:sp>
      <p:sp>
        <p:nvSpPr>
          <p:cNvPr id="3" name="Content Placeholder 2">
            <a:extLst>
              <a:ext uri="{FF2B5EF4-FFF2-40B4-BE49-F238E27FC236}">
                <a16:creationId xmlns:a16="http://schemas.microsoft.com/office/drawing/2014/main" id="{B63ADAC8-3D5A-2108-D142-CABD79930491}"/>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C0A36EC5-4FE4-2FDB-0274-12391E77618F}"/>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27686725-3F79-F371-E6BA-3E0D155023C9}"/>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BEBA5401-C678-E1DE-291E-FEF5E21FA227}"/>
              </a:ext>
            </a:extLst>
          </p:cNvPr>
          <p:cNvSpPr>
            <a:spLocks noGrp="1"/>
          </p:cNvSpPr>
          <p:nvPr>
            <p:ph type="sldNum" sz="quarter" idx="12"/>
          </p:nvPr>
        </p:nvSpPr>
        <p:spPr/>
        <p:txBody>
          <a:bodyPr/>
          <a:lstStyle/>
          <a:p>
            <a:fld id="{D57F1E4F-1CFF-5643-939E-217C01CDF565}" type="slidenum">
              <a:rPr lang="en-US" smtClean="0"/>
              <a:pPr/>
              <a:t>17</a:t>
            </a:fld>
            <a:endParaRPr lang="en-US" dirty="0"/>
          </a:p>
        </p:txBody>
      </p:sp>
      <p:pic>
        <p:nvPicPr>
          <p:cNvPr id="7" name="Picture 6">
            <a:extLst>
              <a:ext uri="{FF2B5EF4-FFF2-40B4-BE49-F238E27FC236}">
                <a16:creationId xmlns:a16="http://schemas.microsoft.com/office/drawing/2014/main" id="{846955E3-7DEF-3A51-06F4-24FE854AD2B2}"/>
              </a:ext>
            </a:extLst>
          </p:cNvPr>
          <p:cNvPicPr>
            <a:picLocks noChangeAspect="1"/>
          </p:cNvPicPr>
          <p:nvPr/>
        </p:nvPicPr>
        <p:blipFill>
          <a:blip r:embed="rId2"/>
          <a:stretch>
            <a:fillRect/>
          </a:stretch>
        </p:blipFill>
        <p:spPr>
          <a:xfrm>
            <a:off x="1255434" y="3143323"/>
            <a:ext cx="9326943" cy="2961254"/>
          </a:xfrm>
          <a:prstGeom prst="rect">
            <a:avLst/>
          </a:prstGeom>
          <a:ln>
            <a:solidFill>
              <a:srgbClr val="FFC000"/>
            </a:solidFill>
          </a:ln>
        </p:spPr>
      </p:pic>
      <p:pic>
        <p:nvPicPr>
          <p:cNvPr id="8" name="Picture 7">
            <a:extLst>
              <a:ext uri="{FF2B5EF4-FFF2-40B4-BE49-F238E27FC236}">
                <a16:creationId xmlns:a16="http://schemas.microsoft.com/office/drawing/2014/main" id="{D6D2999E-E29C-B04C-64EF-93E3C0FBA1FB}"/>
              </a:ext>
            </a:extLst>
          </p:cNvPr>
          <p:cNvPicPr>
            <a:picLocks noChangeAspect="1"/>
          </p:cNvPicPr>
          <p:nvPr/>
        </p:nvPicPr>
        <p:blipFill>
          <a:blip r:embed="rId3"/>
          <a:stretch>
            <a:fillRect/>
          </a:stretch>
        </p:blipFill>
        <p:spPr>
          <a:xfrm>
            <a:off x="1440492" y="962272"/>
            <a:ext cx="8768719" cy="2025063"/>
          </a:xfrm>
          <a:prstGeom prst="rect">
            <a:avLst/>
          </a:prstGeom>
          <a:ln>
            <a:solidFill>
              <a:srgbClr val="FFC000"/>
            </a:solidFill>
          </a:ln>
        </p:spPr>
      </p:pic>
    </p:spTree>
    <p:extLst>
      <p:ext uri="{BB962C8B-B14F-4D97-AF65-F5344CB8AC3E}">
        <p14:creationId xmlns:p14="http://schemas.microsoft.com/office/powerpoint/2010/main" val="1900607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791B7-0258-1B62-66CA-C4F4FD7A1A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26DCA7-0054-CAE3-4424-A535C32B863C}"/>
              </a:ext>
            </a:extLst>
          </p:cNvPr>
          <p:cNvSpPr>
            <a:spLocks noGrp="1"/>
          </p:cNvSpPr>
          <p:nvPr>
            <p:ph type="title"/>
          </p:nvPr>
        </p:nvSpPr>
        <p:spPr/>
        <p:txBody>
          <a:bodyPr>
            <a:normAutofit fontScale="90000"/>
          </a:bodyPr>
          <a:lstStyle/>
          <a:p>
            <a:r>
              <a:rPr lang="en-US" dirty="0"/>
              <a:t>Many more findings: Industry, wider engagement, fast ML</a:t>
            </a:r>
          </a:p>
        </p:txBody>
      </p:sp>
      <p:sp>
        <p:nvSpPr>
          <p:cNvPr id="3" name="Content Placeholder 2">
            <a:extLst>
              <a:ext uri="{FF2B5EF4-FFF2-40B4-BE49-F238E27FC236}">
                <a16:creationId xmlns:a16="http://schemas.microsoft.com/office/drawing/2014/main" id="{0A0B1195-7553-CEAA-A6E6-99FD6212E386}"/>
              </a:ext>
            </a:extLst>
          </p:cNvPr>
          <p:cNvSpPr>
            <a:spLocks noGrp="1"/>
          </p:cNvSpPr>
          <p:nvPr>
            <p:ph idx="1"/>
          </p:nvPr>
        </p:nvSpPr>
        <p:spPr/>
        <p:txBody>
          <a:bodyPr>
            <a:normAutofit/>
          </a:bodyPr>
          <a:lstStyle/>
          <a:p>
            <a:r>
              <a:rPr lang="en-GB" sz="2000" b="1" i="1" dirty="0"/>
              <a:t>8. Industry and Wider Engagement: </a:t>
            </a:r>
          </a:p>
          <a:p>
            <a:pPr lvl="1"/>
            <a:r>
              <a:rPr lang="en-GB" dirty="0"/>
              <a:t>a. Industry plays a leading role in the development of cutting-edge AI tools and techniques. The HEP community can benefit from aligning with industry tools to leverage developments and lower the threshold for expertise exchange. </a:t>
            </a:r>
          </a:p>
          <a:p>
            <a:pPr lvl="1"/>
            <a:r>
              <a:rPr lang="en-GB" dirty="0"/>
              <a:t>b. In some programmes there has been a successful track record of industry partnerships and placements, undertaken in a wide array of sectors, focussing on skills, techniques and hardware. This has created extra knowledge exchange opportunities and access to additional funding streams. However, this is not widespread across the field and there is the potential for significant gains from enhancing the way we work, improving our effectiveness and delivery of outputs. </a:t>
            </a:r>
          </a:p>
          <a:p>
            <a:pPr lvl="1"/>
            <a:r>
              <a:rPr lang="en-GB" dirty="0"/>
              <a:t>c. There is a strong demand in industry for the development of talent within HEP, which has enabled the wider socioeconomic impact of HEP to be enhanced, providing another strong narrative for funding of HEP research.</a:t>
            </a:r>
          </a:p>
          <a:p>
            <a:r>
              <a:rPr lang="en-GB" sz="2000" b="1" dirty="0"/>
              <a:t>9. </a:t>
            </a:r>
            <a:r>
              <a:rPr lang="en-GB" sz="2000" b="1" i="1" dirty="0"/>
              <a:t>Fast-ML</a:t>
            </a:r>
            <a:r>
              <a:rPr lang="en-GB" sz="2000" b="1" dirty="0"/>
              <a:t>: </a:t>
            </a:r>
            <a:r>
              <a:rPr lang="en-GB" sz="2000" dirty="0"/>
              <a:t>applications in which AI inference is required on microsecond timescales or below […] with work together with leading FPGA vendors, the UK HEP community can be influential in spreading the benefits of microsecond-scale AI to applications in industry where it is currently generally not widely developed/supported.</a:t>
            </a:r>
          </a:p>
          <a:p>
            <a:endParaRPr lang="en-GB" dirty="0"/>
          </a:p>
          <a:p>
            <a:endParaRPr lang="en-US" sz="1800" dirty="0"/>
          </a:p>
        </p:txBody>
      </p:sp>
      <p:sp>
        <p:nvSpPr>
          <p:cNvPr id="4" name="Date Placeholder 3">
            <a:extLst>
              <a:ext uri="{FF2B5EF4-FFF2-40B4-BE49-F238E27FC236}">
                <a16:creationId xmlns:a16="http://schemas.microsoft.com/office/drawing/2014/main" id="{0A394828-B287-A5C1-7D4F-C8E2B358C883}"/>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AAC58894-B9D0-8AB3-C4E5-5B78CADC23F0}"/>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B3840E02-91EC-B871-9488-38F2C4AD7D3B}"/>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9489880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B6EFD9-D731-82E0-8591-F55A6D0F63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094E62-FCCC-87B5-10BF-63A3911D715A}"/>
              </a:ext>
            </a:extLst>
          </p:cNvPr>
          <p:cNvSpPr>
            <a:spLocks noGrp="1"/>
          </p:cNvSpPr>
          <p:nvPr>
            <p:ph type="title"/>
          </p:nvPr>
        </p:nvSpPr>
        <p:spPr/>
        <p:txBody>
          <a:bodyPr/>
          <a:lstStyle/>
          <a:p>
            <a:r>
              <a:rPr lang="en-US" dirty="0"/>
              <a:t>Recommendation: industry and engagement </a:t>
            </a:r>
          </a:p>
        </p:txBody>
      </p:sp>
      <p:sp>
        <p:nvSpPr>
          <p:cNvPr id="3" name="Content Placeholder 2">
            <a:extLst>
              <a:ext uri="{FF2B5EF4-FFF2-40B4-BE49-F238E27FC236}">
                <a16:creationId xmlns:a16="http://schemas.microsoft.com/office/drawing/2014/main" id="{4F4F2806-2312-86D2-4F3F-24F2656CEB38}"/>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29A8B44A-9967-3B24-23EA-2882A16BF01F}"/>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FF9259D3-25BD-CAEC-76EB-41E7BD5ACCE7}"/>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4FBC8396-07AD-DAEE-83B4-65C06CCDE8CD}"/>
              </a:ext>
            </a:extLst>
          </p:cNvPr>
          <p:cNvSpPr>
            <a:spLocks noGrp="1"/>
          </p:cNvSpPr>
          <p:nvPr>
            <p:ph type="sldNum" sz="quarter" idx="12"/>
          </p:nvPr>
        </p:nvSpPr>
        <p:spPr/>
        <p:txBody>
          <a:bodyPr/>
          <a:lstStyle/>
          <a:p>
            <a:fld id="{D57F1E4F-1CFF-5643-939E-217C01CDF565}" type="slidenum">
              <a:rPr lang="en-US" smtClean="0"/>
              <a:pPr/>
              <a:t>19</a:t>
            </a:fld>
            <a:endParaRPr lang="en-US" dirty="0"/>
          </a:p>
        </p:txBody>
      </p:sp>
      <p:pic>
        <p:nvPicPr>
          <p:cNvPr id="8" name="Picture 7">
            <a:extLst>
              <a:ext uri="{FF2B5EF4-FFF2-40B4-BE49-F238E27FC236}">
                <a16:creationId xmlns:a16="http://schemas.microsoft.com/office/drawing/2014/main" id="{3918398B-2568-C9A2-EE14-BC531BB0458C}"/>
              </a:ext>
            </a:extLst>
          </p:cNvPr>
          <p:cNvPicPr>
            <a:picLocks noChangeAspect="1"/>
          </p:cNvPicPr>
          <p:nvPr/>
        </p:nvPicPr>
        <p:blipFill>
          <a:blip r:embed="rId2"/>
          <a:stretch>
            <a:fillRect/>
          </a:stretch>
        </p:blipFill>
        <p:spPr>
          <a:xfrm>
            <a:off x="1186213" y="1457613"/>
            <a:ext cx="9639268" cy="4442445"/>
          </a:xfrm>
          <a:prstGeom prst="rect">
            <a:avLst/>
          </a:prstGeom>
          <a:ln>
            <a:solidFill>
              <a:srgbClr val="FFC000"/>
            </a:solidFill>
          </a:ln>
        </p:spPr>
      </p:pic>
    </p:spTree>
    <p:extLst>
      <p:ext uri="{BB962C8B-B14F-4D97-AF65-F5344CB8AC3E}">
        <p14:creationId xmlns:p14="http://schemas.microsoft.com/office/powerpoint/2010/main" val="1285597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27366-15CD-17F8-E5DA-E03DF6A0CF86}"/>
              </a:ext>
            </a:extLst>
          </p:cNvPr>
          <p:cNvSpPr>
            <a:spLocks noGrp="1"/>
          </p:cNvSpPr>
          <p:nvPr>
            <p:ph type="title"/>
          </p:nvPr>
        </p:nvSpPr>
        <p:spPr/>
        <p:txBody>
          <a:bodyPr/>
          <a:lstStyle/>
          <a:p>
            <a:r>
              <a:rPr lang="en-US" dirty="0"/>
              <a:t>Introduction </a:t>
            </a:r>
          </a:p>
        </p:txBody>
      </p:sp>
      <p:sp>
        <p:nvSpPr>
          <p:cNvPr id="3" name="Content Placeholder 2">
            <a:extLst>
              <a:ext uri="{FF2B5EF4-FFF2-40B4-BE49-F238E27FC236}">
                <a16:creationId xmlns:a16="http://schemas.microsoft.com/office/drawing/2014/main" id="{95A65073-8547-C9CD-5458-9C6EE2ECE3A6}"/>
              </a:ext>
            </a:extLst>
          </p:cNvPr>
          <p:cNvSpPr>
            <a:spLocks noGrp="1"/>
          </p:cNvSpPr>
          <p:nvPr>
            <p:ph idx="1"/>
          </p:nvPr>
        </p:nvSpPr>
        <p:spPr>
          <a:xfrm>
            <a:off x="333611" y="789856"/>
            <a:ext cx="7867470" cy="5696330"/>
          </a:xfrm>
        </p:spPr>
        <p:txBody>
          <a:bodyPr>
            <a:normAutofit fontScale="92500"/>
          </a:bodyPr>
          <a:lstStyle/>
          <a:p>
            <a:r>
              <a:rPr lang="en-US" b="1" dirty="0"/>
              <a:t>Preamble:</a:t>
            </a:r>
            <a:r>
              <a:rPr lang="en-US" dirty="0"/>
              <a:t> </a:t>
            </a:r>
          </a:p>
          <a:p>
            <a:pPr lvl="1"/>
            <a:r>
              <a:rPr lang="en-US" dirty="0"/>
              <a:t>AI/ML has been key for HEP since decades, but it is now really </a:t>
            </a:r>
            <a:r>
              <a:rPr lang="en-GB" dirty="0"/>
              <a:t>reshaping methodologies and capabilities.</a:t>
            </a:r>
            <a:r>
              <a:rPr lang="en-US" dirty="0"/>
              <a:t> </a:t>
            </a:r>
          </a:p>
          <a:p>
            <a:endParaRPr lang="en-US" sz="1000" b="1" dirty="0"/>
          </a:p>
          <a:p>
            <a:r>
              <a:rPr lang="en-US" sz="2200" dirty="0"/>
              <a:t>Already a couple of years back, the </a:t>
            </a:r>
            <a:r>
              <a:rPr lang="en-US" sz="2200" b="1" dirty="0"/>
              <a:t>UK community </a:t>
            </a:r>
            <a:r>
              <a:rPr lang="en-US" sz="2200" dirty="0"/>
              <a:t>started to think about getting organized to maximize capabilities and impact, identifying challenges and opportunities. </a:t>
            </a:r>
          </a:p>
          <a:p>
            <a:r>
              <a:rPr lang="en-US" sz="2200" dirty="0"/>
              <a:t>Embedding AI in the “</a:t>
            </a:r>
            <a:r>
              <a:rPr lang="en-GB" sz="2200" dirty="0" err="1"/>
              <a:t>SoftWare</a:t>
            </a:r>
            <a:r>
              <a:rPr lang="en-GB" sz="2200" dirty="0"/>
              <a:t> and </a:t>
            </a:r>
            <a:r>
              <a:rPr lang="en-GB" sz="2200" dirty="0" err="1"/>
              <a:t>InFrastructure</a:t>
            </a:r>
            <a:r>
              <a:rPr lang="en-GB" sz="2200" dirty="0"/>
              <a:t> Technology for High Energy Physics” (SWIFT-HEP)</a:t>
            </a:r>
            <a:r>
              <a:rPr lang="en-US" sz="2200" dirty="0"/>
              <a:t> project was planned but did not go ahead due to lack of funding </a:t>
            </a:r>
          </a:p>
          <a:p>
            <a:r>
              <a:rPr lang="en-US" sz="2200" dirty="0"/>
              <a:t>A </a:t>
            </a:r>
            <a:r>
              <a:rPr lang="en-US" sz="2200" dirty="0">
                <a:hlinkClick r:id="rId2"/>
              </a:rPr>
              <a:t>workshop</a:t>
            </a:r>
            <a:r>
              <a:rPr lang="en-US" sz="2200" dirty="0"/>
              <a:t> was held in October 2024 to discuss status, challenges and needs </a:t>
            </a:r>
            <a:endParaRPr lang="en-US" sz="2200" dirty="0">
              <a:sym typeface="Wingdings" pitchFamily="2" charset="2"/>
            </a:endParaRPr>
          </a:p>
          <a:p>
            <a:r>
              <a:rPr lang="en-US" sz="2200" dirty="0"/>
              <a:t>In the following months, a document was prepared with findings and recommendations to enable AI for both experimental and theoretical PP in UK. A set of use cases are presented to illustrate various areas of deployment and exploitation </a:t>
            </a:r>
          </a:p>
        </p:txBody>
      </p:sp>
      <p:sp>
        <p:nvSpPr>
          <p:cNvPr id="4" name="Date Placeholder 3">
            <a:extLst>
              <a:ext uri="{FF2B5EF4-FFF2-40B4-BE49-F238E27FC236}">
                <a16:creationId xmlns:a16="http://schemas.microsoft.com/office/drawing/2014/main" id="{56C6E56A-8177-8C87-84A7-799CE8372E2E}"/>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804E9D9E-F9B3-42EA-3C24-6FD7D4A25D2B}"/>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9B7BBA82-79BC-5E72-5623-40C282521612}"/>
              </a:ext>
            </a:extLst>
          </p:cNvPr>
          <p:cNvSpPr>
            <a:spLocks noGrp="1"/>
          </p:cNvSpPr>
          <p:nvPr>
            <p:ph type="sldNum" sz="quarter" idx="12"/>
          </p:nvPr>
        </p:nvSpPr>
        <p:spPr/>
        <p:txBody>
          <a:bodyPr/>
          <a:lstStyle/>
          <a:p>
            <a:fld id="{D57F1E4F-1CFF-5643-939E-217C01CDF565}" type="slidenum">
              <a:rPr lang="en-US" smtClean="0"/>
              <a:pPr/>
              <a:t>2</a:t>
            </a:fld>
            <a:endParaRPr lang="en-US" dirty="0"/>
          </a:p>
        </p:txBody>
      </p:sp>
      <p:pic>
        <p:nvPicPr>
          <p:cNvPr id="7" name="Picture 6">
            <a:extLst>
              <a:ext uri="{FF2B5EF4-FFF2-40B4-BE49-F238E27FC236}">
                <a16:creationId xmlns:a16="http://schemas.microsoft.com/office/drawing/2014/main" id="{040F703D-6DEE-DBE4-FEA0-04D2AA03F6F6}"/>
              </a:ext>
            </a:extLst>
          </p:cNvPr>
          <p:cNvPicPr>
            <a:picLocks noChangeAspect="1"/>
          </p:cNvPicPr>
          <p:nvPr/>
        </p:nvPicPr>
        <p:blipFill>
          <a:blip r:embed="rId3"/>
          <a:stretch>
            <a:fillRect/>
          </a:stretch>
        </p:blipFill>
        <p:spPr>
          <a:xfrm>
            <a:off x="8201081" y="945737"/>
            <a:ext cx="3813846" cy="5388429"/>
          </a:xfrm>
          <a:prstGeom prst="rect">
            <a:avLst/>
          </a:prstGeom>
          <a:ln>
            <a:solidFill>
              <a:srgbClr val="FFC000"/>
            </a:solidFill>
          </a:ln>
        </p:spPr>
      </p:pic>
      <p:sp>
        <p:nvSpPr>
          <p:cNvPr id="9" name="TextBox 8">
            <a:extLst>
              <a:ext uri="{FF2B5EF4-FFF2-40B4-BE49-F238E27FC236}">
                <a16:creationId xmlns:a16="http://schemas.microsoft.com/office/drawing/2014/main" id="{1CCDA93C-0042-476D-AD38-16EA8575253B}"/>
              </a:ext>
            </a:extLst>
          </p:cNvPr>
          <p:cNvSpPr txBox="1"/>
          <p:nvPr/>
        </p:nvSpPr>
        <p:spPr>
          <a:xfrm>
            <a:off x="8359487" y="607983"/>
            <a:ext cx="3976007" cy="584775"/>
          </a:xfrm>
          <a:prstGeom prst="rect">
            <a:avLst/>
          </a:prstGeom>
          <a:noFill/>
        </p:spPr>
        <p:txBody>
          <a:bodyPr wrap="square">
            <a:spAutoFit/>
          </a:bodyPr>
          <a:lstStyle/>
          <a:p>
            <a:r>
              <a:rPr lang="en-US" sz="1600" dirty="0">
                <a:hlinkClick r:id="rId4"/>
              </a:rPr>
              <a:t>https://cds.cern.ch/record/2927605</a:t>
            </a:r>
            <a:endParaRPr lang="en-US" sz="1600" dirty="0"/>
          </a:p>
          <a:p>
            <a:endParaRPr lang="en-US" sz="1600" dirty="0"/>
          </a:p>
        </p:txBody>
      </p:sp>
    </p:spTree>
    <p:extLst>
      <p:ext uri="{BB962C8B-B14F-4D97-AF65-F5344CB8AC3E}">
        <p14:creationId xmlns:p14="http://schemas.microsoft.com/office/powerpoint/2010/main" val="1961694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A5030-976F-5BD5-CDE4-31CE96934956}"/>
              </a:ext>
            </a:extLst>
          </p:cNvPr>
          <p:cNvSpPr>
            <a:spLocks noGrp="1"/>
          </p:cNvSpPr>
          <p:nvPr>
            <p:ph type="title"/>
          </p:nvPr>
        </p:nvSpPr>
        <p:spPr/>
        <p:txBody>
          <a:bodyPr/>
          <a:lstStyle/>
          <a:p>
            <a:r>
              <a:rPr lang="en-US" dirty="0"/>
              <a:t>EUCAIF recommendations </a:t>
            </a:r>
          </a:p>
        </p:txBody>
      </p:sp>
      <p:sp>
        <p:nvSpPr>
          <p:cNvPr id="3" name="Content Placeholder 2">
            <a:extLst>
              <a:ext uri="{FF2B5EF4-FFF2-40B4-BE49-F238E27FC236}">
                <a16:creationId xmlns:a16="http://schemas.microsoft.com/office/drawing/2014/main" id="{DFD21EF4-EF5A-AB4C-C5D4-3B6B28FD6EDC}"/>
              </a:ext>
            </a:extLst>
          </p:cNvPr>
          <p:cNvSpPr>
            <a:spLocks noGrp="1"/>
          </p:cNvSpPr>
          <p:nvPr>
            <p:ph idx="1"/>
          </p:nvPr>
        </p:nvSpPr>
        <p:spPr/>
        <p:txBody>
          <a:bodyPr/>
          <a:lstStyle/>
          <a:p>
            <a:r>
              <a:rPr lang="en-US" dirty="0"/>
              <a:t>Very close to ours.. </a:t>
            </a:r>
          </a:p>
        </p:txBody>
      </p:sp>
      <p:sp>
        <p:nvSpPr>
          <p:cNvPr id="4" name="Date Placeholder 3">
            <a:extLst>
              <a:ext uri="{FF2B5EF4-FFF2-40B4-BE49-F238E27FC236}">
                <a16:creationId xmlns:a16="http://schemas.microsoft.com/office/drawing/2014/main" id="{7AE31BDE-C39B-51F2-04CB-9F6D557F823B}"/>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2C6483D6-3CA2-5903-F941-3C880CC7DBF1}"/>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F3A75DC7-EDD8-ADD7-12A0-C207DF1B3F87}"/>
              </a:ext>
            </a:extLst>
          </p:cNvPr>
          <p:cNvSpPr>
            <a:spLocks noGrp="1"/>
          </p:cNvSpPr>
          <p:nvPr>
            <p:ph type="sldNum" sz="quarter" idx="12"/>
          </p:nvPr>
        </p:nvSpPr>
        <p:spPr/>
        <p:txBody>
          <a:bodyPr/>
          <a:lstStyle/>
          <a:p>
            <a:fld id="{D57F1E4F-1CFF-5643-939E-217C01CDF565}" type="slidenum">
              <a:rPr lang="en-US" smtClean="0"/>
              <a:pPr/>
              <a:t>20</a:t>
            </a:fld>
            <a:endParaRPr lang="en-US" dirty="0"/>
          </a:p>
        </p:txBody>
      </p:sp>
      <p:pic>
        <p:nvPicPr>
          <p:cNvPr id="7" name="Picture 6">
            <a:extLst>
              <a:ext uri="{FF2B5EF4-FFF2-40B4-BE49-F238E27FC236}">
                <a16:creationId xmlns:a16="http://schemas.microsoft.com/office/drawing/2014/main" id="{899595B7-8A32-8EEC-85F6-BEFD56226B8C}"/>
              </a:ext>
            </a:extLst>
          </p:cNvPr>
          <p:cNvPicPr>
            <a:picLocks noChangeAspect="1"/>
          </p:cNvPicPr>
          <p:nvPr/>
        </p:nvPicPr>
        <p:blipFill>
          <a:blip r:embed="rId2"/>
          <a:stretch>
            <a:fillRect/>
          </a:stretch>
        </p:blipFill>
        <p:spPr>
          <a:xfrm>
            <a:off x="174972" y="1873250"/>
            <a:ext cx="5727700" cy="3111500"/>
          </a:xfrm>
          <a:prstGeom prst="rect">
            <a:avLst/>
          </a:prstGeom>
        </p:spPr>
      </p:pic>
      <p:pic>
        <p:nvPicPr>
          <p:cNvPr id="8" name="Picture 7">
            <a:extLst>
              <a:ext uri="{FF2B5EF4-FFF2-40B4-BE49-F238E27FC236}">
                <a16:creationId xmlns:a16="http://schemas.microsoft.com/office/drawing/2014/main" id="{F5C602E0-7600-910B-C845-C40ECD979747}"/>
              </a:ext>
            </a:extLst>
          </p:cNvPr>
          <p:cNvPicPr>
            <a:picLocks noChangeAspect="1"/>
          </p:cNvPicPr>
          <p:nvPr/>
        </p:nvPicPr>
        <p:blipFill>
          <a:blip r:embed="rId3"/>
          <a:stretch>
            <a:fillRect/>
          </a:stretch>
        </p:blipFill>
        <p:spPr>
          <a:xfrm>
            <a:off x="6017079" y="1492250"/>
            <a:ext cx="5753100" cy="3492500"/>
          </a:xfrm>
          <a:prstGeom prst="rect">
            <a:avLst/>
          </a:prstGeom>
        </p:spPr>
      </p:pic>
      <p:pic>
        <p:nvPicPr>
          <p:cNvPr id="9" name="Picture 8">
            <a:extLst>
              <a:ext uri="{FF2B5EF4-FFF2-40B4-BE49-F238E27FC236}">
                <a16:creationId xmlns:a16="http://schemas.microsoft.com/office/drawing/2014/main" id="{8E5C4BD3-58C3-1020-600F-05A98F09999C}"/>
              </a:ext>
            </a:extLst>
          </p:cNvPr>
          <p:cNvPicPr>
            <a:picLocks noChangeAspect="1"/>
          </p:cNvPicPr>
          <p:nvPr/>
        </p:nvPicPr>
        <p:blipFill>
          <a:blip r:embed="rId4"/>
          <a:stretch>
            <a:fillRect/>
          </a:stretch>
        </p:blipFill>
        <p:spPr>
          <a:xfrm>
            <a:off x="6289330" y="4766355"/>
            <a:ext cx="5410200" cy="736600"/>
          </a:xfrm>
          <a:prstGeom prst="rect">
            <a:avLst/>
          </a:prstGeom>
        </p:spPr>
      </p:pic>
    </p:spTree>
    <p:extLst>
      <p:ext uri="{BB962C8B-B14F-4D97-AF65-F5344CB8AC3E}">
        <p14:creationId xmlns:p14="http://schemas.microsoft.com/office/powerpoint/2010/main" val="13554385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4AF2E-9B32-24AB-34BE-A8FF1E2E8A7A}"/>
              </a:ext>
            </a:extLst>
          </p:cNvPr>
          <p:cNvSpPr>
            <a:spLocks noGrp="1"/>
          </p:cNvSpPr>
          <p:nvPr>
            <p:ph type="title"/>
          </p:nvPr>
        </p:nvSpPr>
        <p:spPr/>
        <p:txBody>
          <a:bodyPr/>
          <a:lstStyle/>
          <a:p>
            <a:r>
              <a:rPr lang="en-US" dirty="0"/>
              <a:t>EUCAIF recommendations (2)</a:t>
            </a:r>
          </a:p>
        </p:txBody>
      </p:sp>
      <p:sp>
        <p:nvSpPr>
          <p:cNvPr id="3" name="Content Placeholder 2">
            <a:extLst>
              <a:ext uri="{FF2B5EF4-FFF2-40B4-BE49-F238E27FC236}">
                <a16:creationId xmlns:a16="http://schemas.microsoft.com/office/drawing/2014/main" id="{B393DE6E-EE7D-3810-BD45-41852C207438}"/>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0B1389DF-FDFD-E083-357C-86EED378D364}"/>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20A4FCBA-2E74-B41E-648A-64519C25627A}"/>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7C2A5FD0-D968-4139-0DED-BF4DE3756E0C}"/>
              </a:ext>
            </a:extLst>
          </p:cNvPr>
          <p:cNvSpPr>
            <a:spLocks noGrp="1"/>
          </p:cNvSpPr>
          <p:nvPr>
            <p:ph type="sldNum" sz="quarter" idx="12"/>
          </p:nvPr>
        </p:nvSpPr>
        <p:spPr/>
        <p:txBody>
          <a:bodyPr/>
          <a:lstStyle/>
          <a:p>
            <a:fld id="{D57F1E4F-1CFF-5643-939E-217C01CDF565}" type="slidenum">
              <a:rPr lang="en-US" smtClean="0"/>
              <a:pPr/>
              <a:t>21</a:t>
            </a:fld>
            <a:endParaRPr lang="en-US" dirty="0"/>
          </a:p>
        </p:txBody>
      </p:sp>
      <p:pic>
        <p:nvPicPr>
          <p:cNvPr id="7" name="Picture 6">
            <a:extLst>
              <a:ext uri="{FF2B5EF4-FFF2-40B4-BE49-F238E27FC236}">
                <a16:creationId xmlns:a16="http://schemas.microsoft.com/office/drawing/2014/main" id="{DD4A1BDE-663A-CA10-E77E-CC197081556E}"/>
              </a:ext>
            </a:extLst>
          </p:cNvPr>
          <p:cNvPicPr>
            <a:picLocks noChangeAspect="1"/>
          </p:cNvPicPr>
          <p:nvPr/>
        </p:nvPicPr>
        <p:blipFill>
          <a:blip r:embed="rId2"/>
          <a:stretch>
            <a:fillRect/>
          </a:stretch>
        </p:blipFill>
        <p:spPr>
          <a:xfrm>
            <a:off x="174972" y="1588882"/>
            <a:ext cx="5664200" cy="3378200"/>
          </a:xfrm>
          <a:prstGeom prst="rect">
            <a:avLst/>
          </a:prstGeom>
        </p:spPr>
      </p:pic>
      <p:pic>
        <p:nvPicPr>
          <p:cNvPr id="8" name="Picture 7">
            <a:extLst>
              <a:ext uri="{FF2B5EF4-FFF2-40B4-BE49-F238E27FC236}">
                <a16:creationId xmlns:a16="http://schemas.microsoft.com/office/drawing/2014/main" id="{E1ECBD07-CAF4-94EB-93A2-EC3D6A706727}"/>
              </a:ext>
            </a:extLst>
          </p:cNvPr>
          <p:cNvPicPr>
            <a:picLocks noChangeAspect="1"/>
          </p:cNvPicPr>
          <p:nvPr/>
        </p:nvPicPr>
        <p:blipFill>
          <a:blip r:embed="rId3"/>
          <a:stretch>
            <a:fillRect/>
          </a:stretch>
        </p:blipFill>
        <p:spPr>
          <a:xfrm>
            <a:off x="6096000" y="1422400"/>
            <a:ext cx="5626100" cy="4013200"/>
          </a:xfrm>
          <a:prstGeom prst="rect">
            <a:avLst/>
          </a:prstGeom>
        </p:spPr>
      </p:pic>
    </p:spTree>
    <p:extLst>
      <p:ext uri="{BB962C8B-B14F-4D97-AF65-F5344CB8AC3E}">
        <p14:creationId xmlns:p14="http://schemas.microsoft.com/office/powerpoint/2010/main" val="883458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7359-41AD-551E-4A96-1466B042661A}"/>
              </a:ext>
            </a:extLst>
          </p:cNvPr>
          <p:cNvSpPr>
            <a:spLocks noGrp="1"/>
          </p:cNvSpPr>
          <p:nvPr>
            <p:ph type="title"/>
          </p:nvPr>
        </p:nvSpPr>
        <p:spPr/>
        <p:txBody>
          <a:bodyPr/>
          <a:lstStyle/>
          <a:p>
            <a:r>
              <a:rPr lang="en-US" dirty="0"/>
              <a:t>The next decades…</a:t>
            </a:r>
          </a:p>
        </p:txBody>
      </p:sp>
      <p:sp>
        <p:nvSpPr>
          <p:cNvPr id="3" name="Content Placeholder 2">
            <a:extLst>
              <a:ext uri="{FF2B5EF4-FFF2-40B4-BE49-F238E27FC236}">
                <a16:creationId xmlns:a16="http://schemas.microsoft.com/office/drawing/2014/main" id="{50E7EBD6-5717-0C55-90BA-468A7040DE6D}"/>
              </a:ext>
            </a:extLst>
          </p:cNvPr>
          <p:cNvSpPr>
            <a:spLocks noGrp="1"/>
          </p:cNvSpPr>
          <p:nvPr>
            <p:ph idx="1"/>
          </p:nvPr>
        </p:nvSpPr>
        <p:spPr/>
        <p:txBody>
          <a:bodyPr>
            <a:normAutofit fontScale="85000" lnSpcReduction="10000"/>
          </a:bodyPr>
          <a:lstStyle/>
          <a:p>
            <a:r>
              <a:rPr lang="en-GB" b="1" dirty="0"/>
              <a:t>The Next 10 Years (2025–2035): </a:t>
            </a:r>
            <a:r>
              <a:rPr lang="en-GB" dirty="0"/>
              <a:t>AI is already mature but much more to be done:</a:t>
            </a:r>
          </a:p>
          <a:p>
            <a:pPr lvl="1"/>
            <a:r>
              <a:rPr lang="en-GB" dirty="0"/>
              <a:t>Classification and Tagging</a:t>
            </a:r>
          </a:p>
          <a:p>
            <a:pPr lvl="1"/>
            <a:r>
              <a:rPr lang="en-GB" dirty="0"/>
              <a:t>Offline Reconstruction algorithms</a:t>
            </a:r>
          </a:p>
          <a:p>
            <a:pPr lvl="1"/>
            <a:r>
              <a:rPr lang="en-GB" dirty="0"/>
              <a:t>Simulation and Generative Modelling</a:t>
            </a:r>
          </a:p>
          <a:p>
            <a:pPr lvl="1"/>
            <a:r>
              <a:rPr lang="en-GB" dirty="0"/>
              <a:t>Triggers and Real-Time Systems</a:t>
            </a:r>
          </a:p>
          <a:p>
            <a:pPr lvl="1"/>
            <a:r>
              <a:rPr lang="en-GB" dirty="0"/>
              <a:t>Inference and Unfolding</a:t>
            </a:r>
          </a:p>
          <a:p>
            <a:r>
              <a:rPr lang="en-GB" b="1" dirty="0"/>
              <a:t>Beyond 2035 </a:t>
            </a:r>
            <a:r>
              <a:rPr lang="en-GB" dirty="0">
                <a:solidFill>
                  <a:srgbClr val="087736"/>
                </a:solidFill>
              </a:rPr>
              <a:t>[according to the ES review]</a:t>
            </a:r>
            <a:r>
              <a:rPr lang="en-GB" b="1" dirty="0">
                <a:solidFill>
                  <a:srgbClr val="087736"/>
                </a:solidFill>
              </a:rPr>
              <a:t> </a:t>
            </a:r>
            <a:r>
              <a:rPr lang="en-GB" b="1" dirty="0">
                <a:solidFill>
                  <a:srgbClr val="087736"/>
                </a:solidFill>
                <a:sym typeface="Wingdings" pitchFamily="2" charset="2"/>
              </a:rPr>
              <a:t></a:t>
            </a:r>
            <a:r>
              <a:rPr lang="en-GB" dirty="0"/>
              <a:t>AI for next-generation colliders/experiments: </a:t>
            </a:r>
          </a:p>
          <a:p>
            <a:pPr lvl="1"/>
            <a:r>
              <a:rPr lang="en-GB" dirty="0"/>
              <a:t>AI will be at the very heart of experimental design and operation </a:t>
            </a:r>
            <a:r>
              <a:rPr lang="en-GB" dirty="0">
                <a:sym typeface="Wingdings" pitchFamily="2" charset="2"/>
              </a:rPr>
              <a:t> </a:t>
            </a:r>
            <a:r>
              <a:rPr lang="en-GB" dirty="0"/>
              <a:t>traditional workflows of collection, storage, and offline analysis no longer be viable </a:t>
            </a:r>
            <a:r>
              <a:rPr lang="en-GB" dirty="0">
                <a:sym typeface="Wingdings" pitchFamily="2" charset="2"/>
              </a:rPr>
              <a:t> AI </a:t>
            </a:r>
            <a:r>
              <a:rPr lang="en-GB" dirty="0"/>
              <a:t>could be embedded directly into detectors and data pipelines</a:t>
            </a:r>
          </a:p>
          <a:p>
            <a:pPr lvl="2"/>
            <a:r>
              <a:rPr lang="en-GB" dirty="0"/>
              <a:t>Development of intelligent frontends (extractors integrated on ASICs, with early prototypes already demonstrated in CMOS technology)</a:t>
            </a:r>
          </a:p>
          <a:p>
            <a:pPr lvl="2"/>
            <a:r>
              <a:rPr lang="en-GB" dirty="0"/>
              <a:t>Foundation models</a:t>
            </a:r>
          </a:p>
          <a:p>
            <a:pPr lvl="2"/>
            <a:r>
              <a:rPr lang="en-GB" dirty="0"/>
              <a:t>Large language models </a:t>
            </a:r>
            <a:r>
              <a:rPr lang="en-GB" dirty="0">
                <a:sym typeface="Wingdings" pitchFamily="2" charset="2"/>
              </a:rPr>
              <a:t> Large Physics models (LPMs) </a:t>
            </a:r>
          </a:p>
          <a:p>
            <a:pPr lvl="2"/>
            <a:r>
              <a:rPr lang="en-GB" dirty="0"/>
              <a:t>Differentiable programming </a:t>
            </a:r>
            <a:r>
              <a:rPr lang="en-GB" dirty="0">
                <a:sym typeface="Wingdings" pitchFamily="2" charset="2"/>
              </a:rPr>
              <a:t> </a:t>
            </a:r>
            <a:r>
              <a:rPr lang="en-GB" dirty="0"/>
              <a:t>geometry and readout of detectors optimized through gradient descent, directly targeting physics performance – merging detector development and physics optimisation </a:t>
            </a:r>
          </a:p>
          <a:p>
            <a:pPr lvl="1"/>
            <a:r>
              <a:rPr lang="en-GB" b="1" dirty="0"/>
              <a:t>Is this perhaps even sooner that 2035?</a:t>
            </a:r>
          </a:p>
          <a:p>
            <a:r>
              <a:rPr lang="en-GB" b="1" dirty="0"/>
              <a:t>The quantum frontier: </a:t>
            </a:r>
            <a:r>
              <a:rPr lang="en-GB" dirty="0"/>
              <a:t>quantum-AI or AI for quantum (or both)? </a:t>
            </a:r>
            <a:endParaRPr lang="en-US" dirty="0"/>
          </a:p>
        </p:txBody>
      </p:sp>
      <p:sp>
        <p:nvSpPr>
          <p:cNvPr id="4" name="Date Placeholder 3">
            <a:extLst>
              <a:ext uri="{FF2B5EF4-FFF2-40B4-BE49-F238E27FC236}">
                <a16:creationId xmlns:a16="http://schemas.microsoft.com/office/drawing/2014/main" id="{1186E2CD-603A-8AEF-1A6D-D5706E2C709C}"/>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D73CF9E6-7386-133E-179D-E61B704DB51C}"/>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01A9F741-D7F6-0CF6-CFB7-D5993D8503D7}"/>
              </a:ext>
            </a:extLst>
          </p:cNvPr>
          <p:cNvSpPr>
            <a:spLocks noGrp="1"/>
          </p:cNvSpPr>
          <p:nvPr>
            <p:ph type="sldNum" sz="quarter" idx="12"/>
          </p:nvPr>
        </p:nvSpPr>
        <p:spPr/>
        <p:txBody>
          <a:bodyPr/>
          <a:lstStyle/>
          <a:p>
            <a:fld id="{D57F1E4F-1CFF-5643-939E-217C01CDF565}" type="slidenum">
              <a:rPr lang="en-US" smtClean="0"/>
              <a:pPr/>
              <a:t>22</a:t>
            </a:fld>
            <a:endParaRPr lang="en-US" dirty="0"/>
          </a:p>
        </p:txBody>
      </p:sp>
      <p:sp>
        <p:nvSpPr>
          <p:cNvPr id="7" name="TextBox 6">
            <a:extLst>
              <a:ext uri="{FF2B5EF4-FFF2-40B4-BE49-F238E27FC236}">
                <a16:creationId xmlns:a16="http://schemas.microsoft.com/office/drawing/2014/main" id="{C4E2FC3C-175C-E087-0977-8FBE3974BBC2}"/>
              </a:ext>
            </a:extLst>
          </p:cNvPr>
          <p:cNvSpPr txBox="1"/>
          <p:nvPr/>
        </p:nvSpPr>
        <p:spPr>
          <a:xfrm>
            <a:off x="5943600" y="1958277"/>
            <a:ext cx="5724644" cy="369332"/>
          </a:xfrm>
          <a:prstGeom prst="rect">
            <a:avLst/>
          </a:prstGeom>
          <a:noFill/>
        </p:spPr>
        <p:txBody>
          <a:bodyPr wrap="none" rtlCol="0">
            <a:spAutoFit/>
          </a:bodyPr>
          <a:lstStyle/>
          <a:p>
            <a:r>
              <a:rPr lang="en-US" dirty="0">
                <a:solidFill>
                  <a:srgbClr val="087736"/>
                </a:solidFill>
                <a:latin typeface="Arial" panose="020B0604020202020204" pitchFamily="34" charset="0"/>
                <a:cs typeface="Arial" panose="020B0604020202020204" pitchFamily="34" charset="0"/>
              </a:rPr>
              <a:t>Mostly for collider physics but true across the board..</a:t>
            </a:r>
          </a:p>
        </p:txBody>
      </p:sp>
    </p:spTree>
    <p:extLst>
      <p:ext uri="{BB962C8B-B14F-4D97-AF65-F5344CB8AC3E}">
        <p14:creationId xmlns:p14="http://schemas.microsoft.com/office/powerpoint/2010/main" val="1351566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D9667-231B-BEB0-365A-1BC949589769}"/>
              </a:ext>
            </a:extLst>
          </p:cNvPr>
          <p:cNvSpPr>
            <a:spLocks noGrp="1"/>
          </p:cNvSpPr>
          <p:nvPr>
            <p:ph type="title"/>
          </p:nvPr>
        </p:nvSpPr>
        <p:spPr/>
        <p:txBody>
          <a:bodyPr/>
          <a:lstStyle/>
          <a:p>
            <a:r>
              <a:rPr lang="en-US" dirty="0"/>
              <a:t>.. But how do we go there? [ </a:t>
            </a:r>
            <a:r>
              <a:rPr lang="en-US"/>
              <a:t>brief summary] </a:t>
            </a:r>
            <a:endParaRPr lang="en-US" dirty="0"/>
          </a:p>
        </p:txBody>
      </p:sp>
      <p:sp>
        <p:nvSpPr>
          <p:cNvPr id="3" name="Content Placeholder 2">
            <a:extLst>
              <a:ext uri="{FF2B5EF4-FFF2-40B4-BE49-F238E27FC236}">
                <a16:creationId xmlns:a16="http://schemas.microsoft.com/office/drawing/2014/main" id="{6A27E460-84BF-0BAB-541D-FACED657306E}"/>
              </a:ext>
            </a:extLst>
          </p:cNvPr>
          <p:cNvSpPr>
            <a:spLocks noGrp="1"/>
          </p:cNvSpPr>
          <p:nvPr>
            <p:ph idx="1"/>
          </p:nvPr>
        </p:nvSpPr>
        <p:spPr/>
        <p:txBody>
          <a:bodyPr>
            <a:normAutofit/>
          </a:bodyPr>
          <a:lstStyle/>
          <a:p>
            <a:r>
              <a:rPr lang="en-GB" sz="2000" dirty="0"/>
              <a:t>Invest in both </a:t>
            </a:r>
            <a:r>
              <a:rPr lang="en-GB" sz="2000" b="1" dirty="0"/>
              <a:t>infrastructure </a:t>
            </a:r>
            <a:r>
              <a:rPr lang="en-GB" sz="2000" dirty="0"/>
              <a:t>and </a:t>
            </a:r>
            <a:r>
              <a:rPr lang="en-GB" sz="2000" b="1" dirty="0"/>
              <a:t>people</a:t>
            </a:r>
          </a:p>
          <a:p>
            <a:r>
              <a:rPr lang="en-GB" sz="2000" dirty="0"/>
              <a:t>Establish a sound and </a:t>
            </a:r>
            <a:r>
              <a:rPr lang="en-GB" sz="2000" b="1" dirty="0"/>
              <a:t>solid software ecosystem</a:t>
            </a:r>
            <a:r>
              <a:rPr lang="en-GB" sz="2000" dirty="0"/>
              <a:t>, to ensure comparability and reproducibility, i.e. share benchmarking datasets and evaluation metrics, as well as fast pacing </a:t>
            </a:r>
          </a:p>
          <a:p>
            <a:r>
              <a:rPr lang="en-GB" sz="2000" dirty="0"/>
              <a:t>Nurture the “human capital” </a:t>
            </a:r>
            <a:r>
              <a:rPr lang="en-GB" sz="2000" dirty="0">
                <a:sym typeface="Wingdings" pitchFamily="2" charset="2"/>
              </a:rPr>
              <a:t> d</a:t>
            </a:r>
            <a:r>
              <a:rPr lang="en-GB" sz="2000" dirty="0"/>
              <a:t>edicated training programs, establish attractive career paths: prepare the next generation of particle physicists “fluent” in AI and ensure they have a future in the field</a:t>
            </a:r>
          </a:p>
          <a:p>
            <a:r>
              <a:rPr lang="en-US" sz="2000" dirty="0"/>
              <a:t>KE within HEP plus capacity building are key but also collaboration with industry</a:t>
            </a:r>
          </a:p>
          <a:p>
            <a:pPr lvl="1"/>
            <a:r>
              <a:rPr lang="en-US" sz="1800" dirty="0"/>
              <a:t>might seem not tailored toward HEP at first, but collaborative initial work perhaps evolving in the right direction (i.e. CDTs with industry, applications to other fields such as healthcare)</a:t>
            </a:r>
          </a:p>
          <a:p>
            <a:pPr lvl="1"/>
            <a:r>
              <a:rPr lang="en-US" sz="1800" dirty="0"/>
              <a:t>Of course, we must maintain the focus on fundamental science </a:t>
            </a:r>
          </a:p>
          <a:p>
            <a:r>
              <a:rPr lang="en-US" sz="2000" dirty="0"/>
              <a:t>Exploit the ‘</a:t>
            </a:r>
            <a:r>
              <a:rPr lang="en-US" sz="2000" b="1" dirty="0"/>
              <a:t>sustainability route</a:t>
            </a:r>
            <a:r>
              <a:rPr lang="en-US" sz="2000" dirty="0"/>
              <a:t>’ – can targeting efficient and sustainable software for our future experiments pass through AI? Certainly, responsible energy consumption for AI algorithms is a must</a:t>
            </a:r>
          </a:p>
          <a:p>
            <a:r>
              <a:rPr lang="en-US" sz="2000" dirty="0"/>
              <a:t>Identification of </a:t>
            </a:r>
            <a:r>
              <a:rPr lang="en-US" sz="2000" b="1" dirty="0"/>
              <a:t>funding streams</a:t>
            </a:r>
            <a:r>
              <a:rPr lang="en-US" sz="2000" dirty="0"/>
              <a:t> that can be used to support are key for a successful strategy – </a:t>
            </a:r>
            <a:r>
              <a:rPr lang="en-US" sz="2000" dirty="0" err="1"/>
              <a:t>ie</a:t>
            </a:r>
            <a:r>
              <a:rPr lang="en-US" sz="2000" dirty="0"/>
              <a:t> engagement with UKRI/STFC to shape and implement strategies (and show the potential of investing in HEP!) is key </a:t>
            </a:r>
          </a:p>
          <a:p>
            <a:endParaRPr lang="en-GB" sz="2000" dirty="0"/>
          </a:p>
          <a:p>
            <a:endParaRPr lang="en-US" sz="2000" dirty="0"/>
          </a:p>
        </p:txBody>
      </p:sp>
      <p:sp>
        <p:nvSpPr>
          <p:cNvPr id="4" name="Date Placeholder 3">
            <a:extLst>
              <a:ext uri="{FF2B5EF4-FFF2-40B4-BE49-F238E27FC236}">
                <a16:creationId xmlns:a16="http://schemas.microsoft.com/office/drawing/2014/main" id="{3AC8B6A2-3606-D3C6-B3B7-F812DC9A16E0}"/>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435B3587-0917-8D1D-C606-23C5B2010434}"/>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9F1F7B00-1126-A23A-321B-4AE1C6EAF776}"/>
              </a:ext>
            </a:extLst>
          </p:cNvPr>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37423878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C8E6A8-9F7C-AE1A-CE57-DB1E50C2CD97}"/>
              </a:ext>
            </a:extLst>
          </p:cNvPr>
          <p:cNvSpPr>
            <a:spLocks noGrp="1"/>
          </p:cNvSpPr>
          <p:nvPr>
            <p:ph type="ctrTitle"/>
          </p:nvPr>
        </p:nvSpPr>
        <p:spPr/>
        <p:txBody>
          <a:bodyPr/>
          <a:lstStyle/>
          <a:p>
            <a:r>
              <a:rPr lang="en-US" dirty="0"/>
              <a:t>Back up </a:t>
            </a:r>
          </a:p>
        </p:txBody>
      </p:sp>
      <p:sp>
        <p:nvSpPr>
          <p:cNvPr id="8" name="Subtitle 7">
            <a:extLst>
              <a:ext uri="{FF2B5EF4-FFF2-40B4-BE49-F238E27FC236}">
                <a16:creationId xmlns:a16="http://schemas.microsoft.com/office/drawing/2014/main" id="{77C3743F-F58B-3FCB-0BFE-9115930AD4FB}"/>
              </a:ext>
            </a:extLst>
          </p:cNvPr>
          <p:cNvSpPr>
            <a:spLocks noGrp="1"/>
          </p:cNvSpPr>
          <p:nvPr>
            <p:ph type="subTitle" idx="1"/>
          </p:nvPr>
        </p:nvSpPr>
        <p:spPr/>
        <p:txBody>
          <a:bodyPr/>
          <a:lstStyle/>
          <a:p>
            <a:r>
              <a:rPr lang="en-US" dirty="0"/>
              <a:t>Some slides from past meeting summary … </a:t>
            </a:r>
          </a:p>
        </p:txBody>
      </p:sp>
      <p:sp>
        <p:nvSpPr>
          <p:cNvPr id="4" name="Date Placeholder 3">
            <a:extLst>
              <a:ext uri="{FF2B5EF4-FFF2-40B4-BE49-F238E27FC236}">
                <a16:creationId xmlns:a16="http://schemas.microsoft.com/office/drawing/2014/main" id="{376C4B8C-9EDE-8F8F-617D-82DCDB32CD5E}"/>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208390C7-2F65-B5A1-297E-A1715F089E28}"/>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F92ACE4B-E925-0F86-BB47-961FF95FB8CB}"/>
              </a:ext>
            </a:extLst>
          </p:cNvPr>
          <p:cNvSpPr>
            <a:spLocks noGrp="1"/>
          </p:cNvSpPr>
          <p:nvPr>
            <p:ph type="sldNum" sz="quarter" idx="4294967295"/>
          </p:nvPr>
        </p:nvSpPr>
        <p:spPr>
          <a:xfrm>
            <a:off x="0" y="6473825"/>
            <a:ext cx="779463" cy="365125"/>
          </a:xfrm>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20048050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DE55B1-B9BE-A307-F0F5-97FF2F818D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8B3681-A02C-1C8C-B98B-8BD0A0458E67}"/>
              </a:ext>
            </a:extLst>
          </p:cNvPr>
          <p:cNvSpPr>
            <a:spLocks noGrp="1"/>
          </p:cNvSpPr>
          <p:nvPr>
            <p:ph type="title"/>
          </p:nvPr>
        </p:nvSpPr>
        <p:spPr/>
        <p:txBody>
          <a:bodyPr/>
          <a:lstStyle/>
          <a:p>
            <a:r>
              <a:rPr lang="en-US" dirty="0"/>
              <a:t>Purpose of the October 1-day workshop </a:t>
            </a:r>
          </a:p>
        </p:txBody>
      </p:sp>
      <p:sp>
        <p:nvSpPr>
          <p:cNvPr id="3" name="Content Placeholder 2">
            <a:extLst>
              <a:ext uri="{FF2B5EF4-FFF2-40B4-BE49-F238E27FC236}">
                <a16:creationId xmlns:a16="http://schemas.microsoft.com/office/drawing/2014/main" id="{9CDF7ED2-BFF3-EE92-22FD-0B241F9E713D}"/>
              </a:ext>
            </a:extLst>
          </p:cNvPr>
          <p:cNvSpPr>
            <a:spLocks noGrp="1"/>
          </p:cNvSpPr>
          <p:nvPr>
            <p:ph idx="1"/>
          </p:nvPr>
        </p:nvSpPr>
        <p:spPr>
          <a:xfrm>
            <a:off x="269037" y="680853"/>
            <a:ext cx="6476008" cy="5667335"/>
          </a:xfrm>
        </p:spPr>
        <p:txBody>
          <a:bodyPr>
            <a:normAutofit/>
          </a:bodyPr>
          <a:lstStyle/>
          <a:p>
            <a:endParaRPr lang="en-US" sz="1600" dirty="0">
              <a:sym typeface="Wingdings" pitchFamily="2" charset="2"/>
            </a:endParaRPr>
          </a:p>
        </p:txBody>
      </p:sp>
      <p:sp>
        <p:nvSpPr>
          <p:cNvPr id="4" name="Date Placeholder 3">
            <a:extLst>
              <a:ext uri="{FF2B5EF4-FFF2-40B4-BE49-F238E27FC236}">
                <a16:creationId xmlns:a16="http://schemas.microsoft.com/office/drawing/2014/main" id="{34297891-0871-B221-9B94-C3726C8929C1}"/>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B664E48F-C960-9AE2-D707-986FB73BCD75}"/>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3B7BDC85-2208-72B5-91FC-6D1D71367E89}"/>
              </a:ext>
            </a:extLst>
          </p:cNvPr>
          <p:cNvSpPr>
            <a:spLocks noGrp="1"/>
          </p:cNvSpPr>
          <p:nvPr>
            <p:ph type="sldNum" sz="quarter" idx="12"/>
          </p:nvPr>
        </p:nvSpPr>
        <p:spPr/>
        <p:txBody>
          <a:bodyPr/>
          <a:lstStyle/>
          <a:p>
            <a:fld id="{D57F1E4F-1CFF-5643-939E-217C01CDF565}" type="slidenum">
              <a:rPr lang="en-US" smtClean="0"/>
              <a:pPr/>
              <a:t>25</a:t>
            </a:fld>
            <a:endParaRPr lang="en-US" dirty="0"/>
          </a:p>
        </p:txBody>
      </p:sp>
      <p:pic>
        <p:nvPicPr>
          <p:cNvPr id="7" name="Picture 6">
            <a:extLst>
              <a:ext uri="{FF2B5EF4-FFF2-40B4-BE49-F238E27FC236}">
                <a16:creationId xmlns:a16="http://schemas.microsoft.com/office/drawing/2014/main" id="{DA362673-5099-BE59-DF6B-F8D005861234}"/>
              </a:ext>
            </a:extLst>
          </p:cNvPr>
          <p:cNvPicPr>
            <a:picLocks noChangeAspect="1"/>
          </p:cNvPicPr>
          <p:nvPr/>
        </p:nvPicPr>
        <p:blipFill>
          <a:blip r:embed="rId2"/>
          <a:stretch>
            <a:fillRect/>
          </a:stretch>
        </p:blipFill>
        <p:spPr>
          <a:xfrm>
            <a:off x="564855" y="3030351"/>
            <a:ext cx="3251200" cy="1219200"/>
          </a:xfrm>
          <a:prstGeom prst="rect">
            <a:avLst/>
          </a:prstGeom>
        </p:spPr>
      </p:pic>
      <p:pic>
        <p:nvPicPr>
          <p:cNvPr id="8" name="Picture 7">
            <a:extLst>
              <a:ext uri="{FF2B5EF4-FFF2-40B4-BE49-F238E27FC236}">
                <a16:creationId xmlns:a16="http://schemas.microsoft.com/office/drawing/2014/main" id="{2414B6C0-54C8-1AED-8572-1E61064455B3}"/>
              </a:ext>
            </a:extLst>
          </p:cNvPr>
          <p:cNvPicPr>
            <a:picLocks noChangeAspect="1"/>
          </p:cNvPicPr>
          <p:nvPr/>
        </p:nvPicPr>
        <p:blipFill>
          <a:blip r:embed="rId3"/>
          <a:stretch>
            <a:fillRect/>
          </a:stretch>
        </p:blipFill>
        <p:spPr>
          <a:xfrm>
            <a:off x="4700864" y="708187"/>
            <a:ext cx="7075309" cy="1581663"/>
          </a:xfrm>
          <a:prstGeom prst="rect">
            <a:avLst/>
          </a:prstGeom>
        </p:spPr>
      </p:pic>
      <p:pic>
        <p:nvPicPr>
          <p:cNvPr id="10" name="Picture 9">
            <a:extLst>
              <a:ext uri="{FF2B5EF4-FFF2-40B4-BE49-F238E27FC236}">
                <a16:creationId xmlns:a16="http://schemas.microsoft.com/office/drawing/2014/main" id="{587E952F-D254-0C1F-9BA7-4190CF59D95A}"/>
              </a:ext>
            </a:extLst>
          </p:cNvPr>
          <p:cNvPicPr>
            <a:picLocks noChangeAspect="1"/>
          </p:cNvPicPr>
          <p:nvPr/>
        </p:nvPicPr>
        <p:blipFill>
          <a:blip r:embed="rId4"/>
          <a:stretch>
            <a:fillRect/>
          </a:stretch>
        </p:blipFill>
        <p:spPr>
          <a:xfrm>
            <a:off x="4728264" y="2327991"/>
            <a:ext cx="6994744" cy="4099337"/>
          </a:xfrm>
          <a:prstGeom prst="rect">
            <a:avLst/>
          </a:prstGeom>
        </p:spPr>
      </p:pic>
    </p:spTree>
    <p:extLst>
      <p:ext uri="{BB962C8B-B14F-4D97-AF65-F5344CB8AC3E}">
        <p14:creationId xmlns:p14="http://schemas.microsoft.com/office/powerpoint/2010/main" val="3697290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70252-CEA4-B2EC-B052-323B2C917B32}"/>
              </a:ext>
            </a:extLst>
          </p:cNvPr>
          <p:cNvSpPr>
            <a:spLocks noGrp="1"/>
          </p:cNvSpPr>
          <p:nvPr>
            <p:ph type="title"/>
          </p:nvPr>
        </p:nvSpPr>
        <p:spPr/>
        <p:txBody>
          <a:bodyPr/>
          <a:lstStyle/>
          <a:p>
            <a:r>
              <a:rPr lang="en-US" dirty="0" err="1"/>
              <a:t>SciML</a:t>
            </a:r>
            <a:r>
              <a:rPr lang="en-US" dirty="0"/>
              <a:t>: AI for Science at STFC </a:t>
            </a:r>
          </a:p>
        </p:txBody>
      </p:sp>
      <p:sp>
        <p:nvSpPr>
          <p:cNvPr id="3" name="Content Placeholder 2">
            <a:extLst>
              <a:ext uri="{FF2B5EF4-FFF2-40B4-BE49-F238E27FC236}">
                <a16:creationId xmlns:a16="http://schemas.microsoft.com/office/drawing/2014/main" id="{C17F88AD-7F8A-153D-4BD5-24807437889C}"/>
              </a:ext>
            </a:extLst>
          </p:cNvPr>
          <p:cNvSpPr>
            <a:spLocks noGrp="1"/>
          </p:cNvSpPr>
          <p:nvPr>
            <p:ph idx="1"/>
          </p:nvPr>
        </p:nvSpPr>
        <p:spPr/>
        <p:txBody>
          <a:bodyPr/>
          <a:lstStyle/>
          <a:p>
            <a:r>
              <a:rPr lang="en-US" dirty="0"/>
              <a:t>Overview and opportunities </a:t>
            </a:r>
            <a:r>
              <a:rPr lang="en-US" dirty="0">
                <a:hlinkClick r:id="rId2"/>
              </a:rPr>
              <a:t>presented</a:t>
            </a:r>
            <a:r>
              <a:rPr lang="en-US" dirty="0"/>
              <a:t> by </a:t>
            </a:r>
            <a:r>
              <a:rPr lang="en-US" dirty="0" err="1"/>
              <a:t>Jeyan</a:t>
            </a:r>
            <a:r>
              <a:rPr lang="en-US" dirty="0"/>
              <a:t> </a:t>
            </a:r>
            <a:r>
              <a:rPr lang="en-US" dirty="0" err="1"/>
              <a:t>Thiyagalingam</a:t>
            </a:r>
            <a:r>
              <a:rPr lang="en-US" dirty="0"/>
              <a:t> </a:t>
            </a:r>
          </a:p>
        </p:txBody>
      </p:sp>
      <p:sp>
        <p:nvSpPr>
          <p:cNvPr id="4" name="Date Placeholder 3">
            <a:extLst>
              <a:ext uri="{FF2B5EF4-FFF2-40B4-BE49-F238E27FC236}">
                <a16:creationId xmlns:a16="http://schemas.microsoft.com/office/drawing/2014/main" id="{4A7AD1F1-E4E5-F7B5-B49D-5C019A06AEC5}"/>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019FC1BD-934A-E054-A5E3-8418F5B86CEF}"/>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35DDC000-A07B-6B97-7833-713E8CE2109F}"/>
              </a:ext>
            </a:extLst>
          </p:cNvPr>
          <p:cNvSpPr>
            <a:spLocks noGrp="1"/>
          </p:cNvSpPr>
          <p:nvPr>
            <p:ph type="sldNum" sz="quarter" idx="12"/>
          </p:nvPr>
        </p:nvSpPr>
        <p:spPr/>
        <p:txBody>
          <a:bodyPr/>
          <a:lstStyle/>
          <a:p>
            <a:fld id="{D57F1E4F-1CFF-5643-939E-217C01CDF565}" type="slidenum">
              <a:rPr lang="en-US" smtClean="0"/>
              <a:pPr/>
              <a:t>26</a:t>
            </a:fld>
            <a:endParaRPr lang="en-US" dirty="0"/>
          </a:p>
        </p:txBody>
      </p:sp>
      <p:pic>
        <p:nvPicPr>
          <p:cNvPr id="7" name="Picture 6">
            <a:extLst>
              <a:ext uri="{FF2B5EF4-FFF2-40B4-BE49-F238E27FC236}">
                <a16:creationId xmlns:a16="http://schemas.microsoft.com/office/drawing/2014/main" id="{4D575212-9361-1F0A-2A75-3AA49454F2A4}"/>
              </a:ext>
            </a:extLst>
          </p:cNvPr>
          <p:cNvPicPr>
            <a:picLocks noChangeAspect="1"/>
          </p:cNvPicPr>
          <p:nvPr/>
        </p:nvPicPr>
        <p:blipFill>
          <a:blip r:embed="rId3"/>
          <a:stretch>
            <a:fillRect/>
          </a:stretch>
        </p:blipFill>
        <p:spPr>
          <a:xfrm>
            <a:off x="257179" y="1288868"/>
            <a:ext cx="5465752" cy="3322320"/>
          </a:xfrm>
          <a:prstGeom prst="rect">
            <a:avLst/>
          </a:prstGeom>
          <a:ln>
            <a:solidFill>
              <a:srgbClr val="087736"/>
            </a:solidFill>
          </a:ln>
        </p:spPr>
      </p:pic>
      <p:pic>
        <p:nvPicPr>
          <p:cNvPr id="8" name="Picture 7">
            <a:extLst>
              <a:ext uri="{FF2B5EF4-FFF2-40B4-BE49-F238E27FC236}">
                <a16:creationId xmlns:a16="http://schemas.microsoft.com/office/drawing/2014/main" id="{8913D13D-CF82-F37D-5512-1F66B80202EF}"/>
              </a:ext>
            </a:extLst>
          </p:cNvPr>
          <p:cNvPicPr>
            <a:picLocks noChangeAspect="1"/>
          </p:cNvPicPr>
          <p:nvPr/>
        </p:nvPicPr>
        <p:blipFill>
          <a:blip r:embed="rId4"/>
          <a:stretch>
            <a:fillRect/>
          </a:stretch>
        </p:blipFill>
        <p:spPr>
          <a:xfrm>
            <a:off x="231053" y="4672839"/>
            <a:ext cx="5465752" cy="1826410"/>
          </a:xfrm>
          <a:prstGeom prst="rect">
            <a:avLst/>
          </a:prstGeom>
          <a:ln>
            <a:solidFill>
              <a:srgbClr val="087736"/>
            </a:solidFill>
          </a:ln>
        </p:spPr>
      </p:pic>
      <p:pic>
        <p:nvPicPr>
          <p:cNvPr id="9" name="Picture 8">
            <a:extLst>
              <a:ext uri="{FF2B5EF4-FFF2-40B4-BE49-F238E27FC236}">
                <a16:creationId xmlns:a16="http://schemas.microsoft.com/office/drawing/2014/main" id="{579E979E-309B-CDD5-4926-57A5CA5C0EC7}"/>
              </a:ext>
            </a:extLst>
          </p:cNvPr>
          <p:cNvPicPr>
            <a:picLocks noChangeAspect="1"/>
          </p:cNvPicPr>
          <p:nvPr/>
        </p:nvPicPr>
        <p:blipFill>
          <a:blip r:embed="rId5"/>
          <a:stretch>
            <a:fillRect/>
          </a:stretch>
        </p:blipFill>
        <p:spPr>
          <a:xfrm>
            <a:off x="5783261" y="1884821"/>
            <a:ext cx="6257157" cy="3967339"/>
          </a:xfrm>
          <a:prstGeom prst="rect">
            <a:avLst/>
          </a:prstGeom>
        </p:spPr>
      </p:pic>
      <p:pic>
        <p:nvPicPr>
          <p:cNvPr id="10" name="Picture 9">
            <a:extLst>
              <a:ext uri="{FF2B5EF4-FFF2-40B4-BE49-F238E27FC236}">
                <a16:creationId xmlns:a16="http://schemas.microsoft.com/office/drawing/2014/main" id="{FD3109B4-4467-FF06-E495-C9953CDFF0E9}"/>
              </a:ext>
            </a:extLst>
          </p:cNvPr>
          <p:cNvPicPr>
            <a:picLocks noChangeAspect="1"/>
          </p:cNvPicPr>
          <p:nvPr/>
        </p:nvPicPr>
        <p:blipFill>
          <a:blip r:embed="rId6"/>
          <a:stretch>
            <a:fillRect/>
          </a:stretch>
        </p:blipFill>
        <p:spPr>
          <a:xfrm>
            <a:off x="10762344" y="2120327"/>
            <a:ext cx="1454287" cy="742615"/>
          </a:xfrm>
          <a:prstGeom prst="rect">
            <a:avLst/>
          </a:prstGeom>
        </p:spPr>
      </p:pic>
      <p:pic>
        <p:nvPicPr>
          <p:cNvPr id="11" name="Picture 10">
            <a:extLst>
              <a:ext uri="{FF2B5EF4-FFF2-40B4-BE49-F238E27FC236}">
                <a16:creationId xmlns:a16="http://schemas.microsoft.com/office/drawing/2014/main" id="{985BD06E-5DC7-5A1C-E35E-AD45B59DB813}"/>
              </a:ext>
            </a:extLst>
          </p:cNvPr>
          <p:cNvPicPr>
            <a:picLocks noChangeAspect="1"/>
          </p:cNvPicPr>
          <p:nvPr/>
        </p:nvPicPr>
        <p:blipFill>
          <a:blip r:embed="rId7"/>
          <a:stretch>
            <a:fillRect/>
          </a:stretch>
        </p:blipFill>
        <p:spPr>
          <a:xfrm>
            <a:off x="9450871" y="5313896"/>
            <a:ext cx="2741129" cy="997466"/>
          </a:xfrm>
          <a:prstGeom prst="rect">
            <a:avLst/>
          </a:prstGeom>
        </p:spPr>
      </p:pic>
      <p:pic>
        <p:nvPicPr>
          <p:cNvPr id="12" name="Picture 11">
            <a:extLst>
              <a:ext uri="{FF2B5EF4-FFF2-40B4-BE49-F238E27FC236}">
                <a16:creationId xmlns:a16="http://schemas.microsoft.com/office/drawing/2014/main" id="{9299728A-8314-E77E-BACF-3248DD884172}"/>
              </a:ext>
            </a:extLst>
          </p:cNvPr>
          <p:cNvPicPr>
            <a:picLocks noChangeAspect="1"/>
          </p:cNvPicPr>
          <p:nvPr/>
        </p:nvPicPr>
        <p:blipFill>
          <a:blip r:embed="rId8"/>
          <a:stretch>
            <a:fillRect/>
          </a:stretch>
        </p:blipFill>
        <p:spPr>
          <a:xfrm>
            <a:off x="10038974" y="3783556"/>
            <a:ext cx="1895847" cy="1108459"/>
          </a:xfrm>
          <a:prstGeom prst="rect">
            <a:avLst/>
          </a:prstGeom>
        </p:spPr>
      </p:pic>
    </p:spTree>
    <p:extLst>
      <p:ext uri="{BB962C8B-B14F-4D97-AF65-F5344CB8AC3E}">
        <p14:creationId xmlns:p14="http://schemas.microsoft.com/office/powerpoint/2010/main" val="4227164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FB151-8840-8401-C135-3E196D7AC2C3}"/>
              </a:ext>
            </a:extLst>
          </p:cNvPr>
          <p:cNvSpPr>
            <a:spLocks noGrp="1"/>
          </p:cNvSpPr>
          <p:nvPr>
            <p:ph type="title"/>
          </p:nvPr>
        </p:nvSpPr>
        <p:spPr/>
        <p:txBody>
          <a:bodyPr/>
          <a:lstStyle/>
          <a:p>
            <a:r>
              <a:rPr lang="en-US" dirty="0" err="1"/>
              <a:t>SciML</a:t>
            </a:r>
            <a:r>
              <a:rPr lang="en-US" dirty="0"/>
              <a:t>: AI for Science at STFC (2)</a:t>
            </a:r>
          </a:p>
        </p:txBody>
      </p:sp>
      <p:sp>
        <p:nvSpPr>
          <p:cNvPr id="3" name="Content Placeholder 2">
            <a:extLst>
              <a:ext uri="{FF2B5EF4-FFF2-40B4-BE49-F238E27FC236}">
                <a16:creationId xmlns:a16="http://schemas.microsoft.com/office/drawing/2014/main" id="{09C113D7-7053-FCC4-E865-FB62C70B3EA2}"/>
              </a:ext>
            </a:extLst>
          </p:cNvPr>
          <p:cNvSpPr>
            <a:spLocks noGrp="1"/>
          </p:cNvSpPr>
          <p:nvPr>
            <p:ph idx="1"/>
          </p:nvPr>
        </p:nvSpPr>
        <p:spPr>
          <a:xfrm>
            <a:off x="404949" y="4632270"/>
            <a:ext cx="11338559" cy="1841349"/>
          </a:xfrm>
        </p:spPr>
        <p:txBody>
          <a:bodyPr>
            <a:normAutofit fontScale="92500" lnSpcReduction="10000"/>
          </a:bodyPr>
          <a:lstStyle/>
          <a:p>
            <a:r>
              <a:rPr lang="en-US" sz="2300" dirty="0"/>
              <a:t>Wide portfolio of activities, perhaps not sufficiently inclusive of experimental PP </a:t>
            </a:r>
          </a:p>
          <a:p>
            <a:r>
              <a:rPr lang="en-GB" sz="2300" dirty="0">
                <a:effectLst/>
              </a:rPr>
              <a:t>There are funded programmes: AI for Realistic Science(AIRS) by DSIT, Benchmarking for AI for Science (BASE-II) by EPSRC, etc. </a:t>
            </a:r>
          </a:p>
          <a:p>
            <a:r>
              <a:rPr lang="en-GB" sz="2300" dirty="0">
                <a:effectLst/>
              </a:rPr>
              <a:t>Only starting to grasp the surface of possibilities such as National Strategic Platform for RTPs on AI for Science and Engineering – NPRAISE </a:t>
            </a:r>
          </a:p>
          <a:p>
            <a:endParaRPr lang="en-US" dirty="0"/>
          </a:p>
        </p:txBody>
      </p:sp>
      <p:sp>
        <p:nvSpPr>
          <p:cNvPr id="4" name="Date Placeholder 3">
            <a:extLst>
              <a:ext uri="{FF2B5EF4-FFF2-40B4-BE49-F238E27FC236}">
                <a16:creationId xmlns:a16="http://schemas.microsoft.com/office/drawing/2014/main" id="{637E3EFB-07DF-FDCC-5430-3610BBF5AD59}"/>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C54AC7A5-9F50-EFEF-0AC4-F2BC8A2F3323}"/>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768C9254-F2B3-A580-0150-1F494879E304}"/>
              </a:ext>
            </a:extLst>
          </p:cNvPr>
          <p:cNvSpPr>
            <a:spLocks noGrp="1"/>
          </p:cNvSpPr>
          <p:nvPr>
            <p:ph type="sldNum" sz="quarter" idx="12"/>
          </p:nvPr>
        </p:nvSpPr>
        <p:spPr/>
        <p:txBody>
          <a:bodyPr/>
          <a:lstStyle/>
          <a:p>
            <a:fld id="{D57F1E4F-1CFF-5643-939E-217C01CDF565}" type="slidenum">
              <a:rPr lang="en-US" smtClean="0"/>
              <a:pPr/>
              <a:t>27</a:t>
            </a:fld>
            <a:endParaRPr lang="en-US" dirty="0"/>
          </a:p>
        </p:txBody>
      </p:sp>
      <p:pic>
        <p:nvPicPr>
          <p:cNvPr id="7" name="Picture 6">
            <a:extLst>
              <a:ext uri="{FF2B5EF4-FFF2-40B4-BE49-F238E27FC236}">
                <a16:creationId xmlns:a16="http://schemas.microsoft.com/office/drawing/2014/main" id="{85E77C33-C8CA-C37B-4E5A-7464AB6E290D}"/>
              </a:ext>
            </a:extLst>
          </p:cNvPr>
          <p:cNvPicPr>
            <a:picLocks noChangeAspect="1"/>
          </p:cNvPicPr>
          <p:nvPr/>
        </p:nvPicPr>
        <p:blipFill>
          <a:blip r:embed="rId2"/>
          <a:stretch>
            <a:fillRect/>
          </a:stretch>
        </p:blipFill>
        <p:spPr>
          <a:xfrm>
            <a:off x="231779" y="623723"/>
            <a:ext cx="6100079" cy="3569277"/>
          </a:xfrm>
          <a:prstGeom prst="rect">
            <a:avLst/>
          </a:prstGeom>
        </p:spPr>
      </p:pic>
      <p:pic>
        <p:nvPicPr>
          <p:cNvPr id="8" name="Picture 7">
            <a:extLst>
              <a:ext uri="{FF2B5EF4-FFF2-40B4-BE49-F238E27FC236}">
                <a16:creationId xmlns:a16="http://schemas.microsoft.com/office/drawing/2014/main" id="{1AB687FD-6755-928B-B149-CB20C35396AC}"/>
              </a:ext>
            </a:extLst>
          </p:cNvPr>
          <p:cNvPicPr>
            <a:picLocks noChangeAspect="1"/>
          </p:cNvPicPr>
          <p:nvPr/>
        </p:nvPicPr>
        <p:blipFill>
          <a:blip r:embed="rId3"/>
          <a:stretch>
            <a:fillRect/>
          </a:stretch>
        </p:blipFill>
        <p:spPr>
          <a:xfrm>
            <a:off x="6535346" y="739729"/>
            <a:ext cx="5457098" cy="3569278"/>
          </a:xfrm>
          <a:prstGeom prst="rect">
            <a:avLst/>
          </a:prstGeom>
        </p:spPr>
      </p:pic>
    </p:spTree>
    <p:extLst>
      <p:ext uri="{BB962C8B-B14F-4D97-AF65-F5344CB8AC3E}">
        <p14:creationId xmlns:p14="http://schemas.microsoft.com/office/powerpoint/2010/main" val="40335759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97F6C-A805-98D7-FA70-66DD98FB0D5E}"/>
              </a:ext>
            </a:extLst>
          </p:cNvPr>
          <p:cNvSpPr>
            <a:spLocks noGrp="1"/>
          </p:cNvSpPr>
          <p:nvPr>
            <p:ph type="title"/>
          </p:nvPr>
        </p:nvSpPr>
        <p:spPr/>
        <p:txBody>
          <a:bodyPr/>
          <a:lstStyle/>
          <a:p>
            <a:r>
              <a:rPr lang="en-US" dirty="0"/>
              <a:t>Fast-ML/FPGA </a:t>
            </a:r>
          </a:p>
        </p:txBody>
      </p:sp>
      <p:sp>
        <p:nvSpPr>
          <p:cNvPr id="3" name="Content Placeholder 2">
            <a:extLst>
              <a:ext uri="{FF2B5EF4-FFF2-40B4-BE49-F238E27FC236}">
                <a16:creationId xmlns:a16="http://schemas.microsoft.com/office/drawing/2014/main" id="{B1FD7764-39F9-9C0D-E6AD-FD9FEBF92E38}"/>
              </a:ext>
            </a:extLst>
          </p:cNvPr>
          <p:cNvSpPr>
            <a:spLocks noGrp="1"/>
          </p:cNvSpPr>
          <p:nvPr>
            <p:ph idx="1"/>
          </p:nvPr>
        </p:nvSpPr>
        <p:spPr>
          <a:xfrm>
            <a:off x="257179" y="678006"/>
            <a:ext cx="11790854" cy="4403445"/>
          </a:xfrm>
        </p:spPr>
        <p:txBody>
          <a:bodyPr>
            <a:normAutofit/>
          </a:bodyPr>
          <a:lstStyle/>
          <a:p>
            <a:r>
              <a:rPr lang="en-GB" b="1" dirty="0">
                <a:effectLst/>
              </a:rPr>
              <a:t>What are the HEP use cases for fast-ML/FPGAs and what is the current </a:t>
            </a:r>
            <a:endParaRPr lang="en-GB" sz="3200" b="1" dirty="0">
              <a:effectLst/>
            </a:endParaRPr>
          </a:p>
          <a:p>
            <a:pPr lvl="1"/>
            <a:r>
              <a:rPr lang="en-GB" dirty="0">
                <a:effectLst/>
              </a:rPr>
              <a:t>Trigger/DAQ applications: O(us) latency – “traditional” use on custom hardware </a:t>
            </a:r>
            <a:endParaRPr lang="en-GB" sz="5400" dirty="0"/>
          </a:p>
          <a:p>
            <a:pPr lvl="1"/>
            <a:r>
              <a:rPr lang="en-GB" dirty="0">
                <a:effectLst/>
              </a:rPr>
              <a:t>Wider use as accelerator for CPU based workloads – emerging – less UK involvement? </a:t>
            </a:r>
          </a:p>
          <a:p>
            <a:endParaRPr lang="en-US" sz="3200" dirty="0"/>
          </a:p>
        </p:txBody>
      </p:sp>
      <p:sp>
        <p:nvSpPr>
          <p:cNvPr id="4" name="Date Placeholder 3">
            <a:extLst>
              <a:ext uri="{FF2B5EF4-FFF2-40B4-BE49-F238E27FC236}">
                <a16:creationId xmlns:a16="http://schemas.microsoft.com/office/drawing/2014/main" id="{351DEF75-E7CC-3A85-5395-8999F55D6D65}"/>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8E795F24-B8EF-7E68-238E-04DD2C96BDAA}"/>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483F3DEF-CBA6-3E9B-C881-089CB687AF38}"/>
              </a:ext>
            </a:extLst>
          </p:cNvPr>
          <p:cNvSpPr>
            <a:spLocks noGrp="1"/>
          </p:cNvSpPr>
          <p:nvPr>
            <p:ph type="sldNum" sz="quarter" idx="12"/>
          </p:nvPr>
        </p:nvSpPr>
        <p:spPr/>
        <p:txBody>
          <a:bodyPr/>
          <a:lstStyle/>
          <a:p>
            <a:fld id="{D57F1E4F-1CFF-5643-939E-217C01CDF565}" type="slidenum">
              <a:rPr lang="en-US" smtClean="0"/>
              <a:pPr/>
              <a:t>28</a:t>
            </a:fld>
            <a:endParaRPr lang="en-US" dirty="0"/>
          </a:p>
        </p:txBody>
      </p:sp>
      <p:pic>
        <p:nvPicPr>
          <p:cNvPr id="7" name="Picture 6">
            <a:extLst>
              <a:ext uri="{FF2B5EF4-FFF2-40B4-BE49-F238E27FC236}">
                <a16:creationId xmlns:a16="http://schemas.microsoft.com/office/drawing/2014/main" id="{5DAEF6BB-5D15-0804-CAEB-8523894B9849}"/>
              </a:ext>
            </a:extLst>
          </p:cNvPr>
          <p:cNvPicPr>
            <a:picLocks noChangeAspect="1"/>
          </p:cNvPicPr>
          <p:nvPr/>
        </p:nvPicPr>
        <p:blipFill>
          <a:blip r:embed="rId2"/>
          <a:stretch>
            <a:fillRect/>
          </a:stretch>
        </p:blipFill>
        <p:spPr>
          <a:xfrm>
            <a:off x="331129" y="2727512"/>
            <a:ext cx="5542730" cy="2961945"/>
          </a:xfrm>
          <a:prstGeom prst="rect">
            <a:avLst/>
          </a:prstGeom>
        </p:spPr>
      </p:pic>
      <p:sp>
        <p:nvSpPr>
          <p:cNvPr id="8" name="Content Placeholder 2">
            <a:extLst>
              <a:ext uri="{FF2B5EF4-FFF2-40B4-BE49-F238E27FC236}">
                <a16:creationId xmlns:a16="http://schemas.microsoft.com/office/drawing/2014/main" id="{915C9E1F-715C-2438-B20A-FADD9326B4EB}"/>
              </a:ext>
            </a:extLst>
          </p:cNvPr>
          <p:cNvSpPr txBox="1">
            <a:spLocks/>
          </p:cNvSpPr>
          <p:nvPr/>
        </p:nvSpPr>
        <p:spPr>
          <a:xfrm>
            <a:off x="5799909" y="2983559"/>
            <a:ext cx="6248124" cy="2489973"/>
          </a:xfrm>
          <a:prstGeom prst="rect">
            <a:avLst/>
          </a:prstGeom>
          <a:no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Font typeface="Wingdings 3"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Font typeface="Wingdings 3" charset="2"/>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Font typeface="Wingdings 3" charset="2"/>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Font typeface="Wingdings 3"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lvl="1"/>
            <a:r>
              <a:rPr lang="en-GB" sz="1600" dirty="0"/>
              <a:t>Status </a:t>
            </a:r>
            <a:endParaRPr lang="en-GB" sz="2400" dirty="0"/>
          </a:p>
          <a:p>
            <a:pPr lvl="2"/>
            <a:r>
              <a:rPr lang="en-GB" sz="1400" dirty="0"/>
              <a:t>First BDTs and NNs running in ATLAS and CMS hardware triggers deployed </a:t>
            </a:r>
          </a:p>
          <a:p>
            <a:pPr lvl="2"/>
            <a:r>
              <a:rPr lang="en-GB" sz="1400" dirty="0"/>
              <a:t>Large range of examples planned for HL-LHC upgrade </a:t>
            </a:r>
          </a:p>
          <a:p>
            <a:pPr lvl="2"/>
            <a:r>
              <a:rPr lang="en-GB" sz="1400" dirty="0"/>
              <a:t>Development pipelines for ML on FPGAs – established but further development needed </a:t>
            </a:r>
          </a:p>
          <a:p>
            <a:pPr lvl="2"/>
            <a:r>
              <a:rPr lang="en-GB" sz="1400" dirty="0"/>
              <a:t>Next Gen trigger project at CERN platform for development (within ATLAS UK) of ML pipelines for FPGA </a:t>
            </a:r>
          </a:p>
          <a:p>
            <a:endParaRPr lang="en-US" dirty="0"/>
          </a:p>
        </p:txBody>
      </p:sp>
    </p:spTree>
    <p:extLst>
      <p:ext uri="{BB962C8B-B14F-4D97-AF65-F5344CB8AC3E}">
        <p14:creationId xmlns:p14="http://schemas.microsoft.com/office/powerpoint/2010/main" val="33852021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5034F-9891-FCB2-D05B-327AA48CE8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D807FA-56D7-D099-6D8E-9F3242B0601B}"/>
              </a:ext>
            </a:extLst>
          </p:cNvPr>
          <p:cNvSpPr>
            <a:spLocks noGrp="1"/>
          </p:cNvSpPr>
          <p:nvPr>
            <p:ph type="title"/>
          </p:nvPr>
        </p:nvSpPr>
        <p:spPr/>
        <p:txBody>
          <a:bodyPr/>
          <a:lstStyle/>
          <a:p>
            <a:r>
              <a:rPr lang="en-US" dirty="0"/>
              <a:t>Fast-ML/FPGA (2)  </a:t>
            </a:r>
          </a:p>
        </p:txBody>
      </p:sp>
      <p:sp>
        <p:nvSpPr>
          <p:cNvPr id="3" name="Content Placeholder 2">
            <a:extLst>
              <a:ext uri="{FF2B5EF4-FFF2-40B4-BE49-F238E27FC236}">
                <a16:creationId xmlns:a16="http://schemas.microsoft.com/office/drawing/2014/main" id="{E7C5B8F8-909B-DC23-BBA1-07CB31CE4DDA}"/>
              </a:ext>
            </a:extLst>
          </p:cNvPr>
          <p:cNvSpPr>
            <a:spLocks noGrp="1"/>
          </p:cNvSpPr>
          <p:nvPr>
            <p:ph idx="1"/>
          </p:nvPr>
        </p:nvSpPr>
        <p:spPr>
          <a:xfrm>
            <a:off x="257178" y="678006"/>
            <a:ext cx="11934821" cy="5808180"/>
          </a:xfrm>
        </p:spPr>
        <p:txBody>
          <a:bodyPr>
            <a:normAutofit fontScale="92500" lnSpcReduction="10000"/>
          </a:bodyPr>
          <a:lstStyle/>
          <a:p>
            <a:r>
              <a:rPr lang="en-GB" sz="2000" b="1" dirty="0">
                <a:solidFill>
                  <a:srgbClr val="565656"/>
                </a:solidFill>
                <a:effectLst/>
                <a:latin typeface="ArialMT"/>
              </a:rPr>
              <a:t>What are the challenges/barriers that we are facing in this area (e.g. software, training, skills-capacity, hardware, etc.)? </a:t>
            </a:r>
            <a:endParaRPr lang="en-GB" sz="2800" b="1" dirty="0"/>
          </a:p>
          <a:p>
            <a:pPr lvl="1"/>
            <a:r>
              <a:rPr lang="en-GB" sz="1800" dirty="0">
                <a:solidFill>
                  <a:srgbClr val="565656"/>
                </a:solidFill>
                <a:effectLst/>
                <a:latin typeface="ArialMT"/>
              </a:rPr>
              <a:t>Steep learning curve – albeit not as steep as VHDL </a:t>
            </a:r>
            <a:endParaRPr lang="en-GB" sz="3200" dirty="0"/>
          </a:p>
          <a:p>
            <a:pPr lvl="1"/>
            <a:r>
              <a:rPr lang="en-GB" sz="1800" dirty="0">
                <a:solidFill>
                  <a:srgbClr val="565656"/>
                </a:solidFill>
                <a:effectLst/>
                <a:latin typeface="ArialMT"/>
              </a:rPr>
              <a:t>Understanding and tools e.g. hls4ml, pruning, quantisation </a:t>
            </a:r>
            <a:endParaRPr lang="en-GB" sz="2400" dirty="0"/>
          </a:p>
          <a:p>
            <a:pPr lvl="1"/>
            <a:r>
              <a:rPr lang="en-GB" sz="1800" dirty="0">
                <a:solidFill>
                  <a:srgbClr val="565656"/>
                </a:solidFill>
                <a:effectLst/>
                <a:latin typeface="ArialMT"/>
              </a:rPr>
              <a:t>Bottleneck is (skilled, technical) effort – technical PhD funding, DRD funding .... </a:t>
            </a:r>
            <a:endParaRPr lang="en-GB" sz="2400" dirty="0"/>
          </a:p>
          <a:p>
            <a:pPr lvl="1"/>
            <a:r>
              <a:rPr lang="en-GB" sz="1800" dirty="0">
                <a:solidFill>
                  <a:srgbClr val="565656"/>
                </a:solidFill>
                <a:effectLst/>
                <a:latin typeface="ArialMT"/>
              </a:rPr>
              <a:t>Consolidate UK skills across experiments – currently quite siloed </a:t>
            </a:r>
            <a:endParaRPr lang="en-GB" sz="2400" dirty="0"/>
          </a:p>
          <a:p>
            <a:pPr lvl="1"/>
            <a:r>
              <a:rPr lang="en-GB" sz="1800" dirty="0">
                <a:solidFill>
                  <a:srgbClr val="565656"/>
                </a:solidFill>
                <a:effectLst/>
                <a:latin typeface="ArialMT"/>
              </a:rPr>
              <a:t>Evaluate industry directions e.g. Versal AI engines vs custom electronics (DRD7 etc.) </a:t>
            </a:r>
            <a:endParaRPr lang="en-GB" sz="2400" dirty="0"/>
          </a:p>
          <a:p>
            <a:pPr lvl="1"/>
            <a:r>
              <a:rPr lang="en-GB" sz="1800" dirty="0">
                <a:solidFill>
                  <a:srgbClr val="565656"/>
                </a:solidFill>
                <a:effectLst/>
                <a:latin typeface="ArialMT"/>
              </a:rPr>
              <a:t>Challenges with obsolescence and software tools support </a:t>
            </a:r>
            <a:endParaRPr lang="en-GB" sz="2400" dirty="0"/>
          </a:p>
          <a:p>
            <a:pPr lvl="1"/>
            <a:r>
              <a:rPr lang="en-GB" sz="1800" dirty="0">
                <a:solidFill>
                  <a:srgbClr val="565656"/>
                </a:solidFill>
                <a:effectLst/>
                <a:latin typeface="ArialMT"/>
              </a:rPr>
              <a:t>Explainability a key topic for confidence in tools and algorithms – in general but especially so in real time where data is lost </a:t>
            </a:r>
          </a:p>
          <a:p>
            <a:r>
              <a:rPr lang="en-GB" sz="1800" b="1" dirty="0">
                <a:solidFill>
                  <a:srgbClr val="565656"/>
                </a:solidFill>
                <a:effectLst/>
                <a:latin typeface="ArialMT"/>
              </a:rPr>
              <a:t>What are the opportunities in this area for HEP (e.g. enhanced outcomes, wider connections, funding, industry engagement, knowledge exchange etc.)? </a:t>
            </a:r>
            <a:endParaRPr lang="en-GB" b="1" dirty="0"/>
          </a:p>
          <a:p>
            <a:pPr lvl="1"/>
            <a:r>
              <a:rPr lang="en-GB" sz="1700" dirty="0">
                <a:solidFill>
                  <a:srgbClr val="565656"/>
                </a:solidFill>
                <a:effectLst/>
                <a:latin typeface="ArialMT"/>
              </a:rPr>
              <a:t>Highly trained people useful to science and UK generally – many people go on to data science and elsewhere e.g. CERN </a:t>
            </a:r>
          </a:p>
          <a:p>
            <a:pPr lvl="1"/>
            <a:r>
              <a:rPr lang="en-GB" sz="1800" dirty="0">
                <a:solidFill>
                  <a:srgbClr val="565656"/>
                </a:solidFill>
                <a:effectLst/>
                <a:latin typeface="ArialMT"/>
              </a:rPr>
              <a:t>Niche in AI – not well covered or supported by industry in general </a:t>
            </a:r>
          </a:p>
          <a:p>
            <a:pPr lvl="1"/>
            <a:r>
              <a:rPr lang="en-GB" sz="1800" dirty="0">
                <a:solidFill>
                  <a:srgbClr val="565656"/>
                </a:solidFill>
                <a:effectLst/>
                <a:latin typeface="ArialMT"/>
              </a:rPr>
              <a:t>Need to prepare case(s) to allow access to wider funding – examples from science &amp; beyond </a:t>
            </a:r>
          </a:p>
          <a:p>
            <a:pPr lvl="1"/>
            <a:r>
              <a:rPr lang="en-GB" sz="1800" dirty="0">
                <a:solidFill>
                  <a:srgbClr val="565656"/>
                </a:solidFill>
                <a:effectLst/>
                <a:latin typeface="ArialMT"/>
              </a:rPr>
              <a:t>Industry connections – good connections in this area to key players and UK SMEs </a:t>
            </a:r>
          </a:p>
          <a:p>
            <a:pPr lvl="1"/>
            <a:r>
              <a:rPr lang="en-GB" sz="1800" dirty="0">
                <a:solidFill>
                  <a:srgbClr val="565656"/>
                </a:solidFill>
                <a:effectLst/>
                <a:latin typeface="ArialMT"/>
              </a:rPr>
              <a:t>Community tool hls4ml – UK contributes, plans driven by US towards formal basis </a:t>
            </a:r>
            <a:endParaRPr lang="en-GB" dirty="0">
              <a:effectLst/>
            </a:endParaRPr>
          </a:p>
          <a:p>
            <a:endParaRPr lang="en-GB" dirty="0">
              <a:effectLst/>
            </a:endParaRPr>
          </a:p>
        </p:txBody>
      </p:sp>
      <p:sp>
        <p:nvSpPr>
          <p:cNvPr id="4" name="Date Placeholder 3">
            <a:extLst>
              <a:ext uri="{FF2B5EF4-FFF2-40B4-BE49-F238E27FC236}">
                <a16:creationId xmlns:a16="http://schemas.microsoft.com/office/drawing/2014/main" id="{2BC266E5-0026-F8BD-EF01-7F6BC0B68109}"/>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DE5CDB26-F7C2-C0ED-925F-504B2AA384C1}"/>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B986E00C-16AB-663C-13A7-3732A74597A9}"/>
              </a:ext>
            </a:extLst>
          </p:cNvPr>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1136097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CFC325-801C-6434-9638-945ADF769B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4FBC08-624B-FEDA-9E3B-A8425580649B}"/>
              </a:ext>
            </a:extLst>
          </p:cNvPr>
          <p:cNvSpPr>
            <a:spLocks noGrp="1"/>
          </p:cNvSpPr>
          <p:nvPr>
            <p:ph type="title"/>
          </p:nvPr>
        </p:nvSpPr>
        <p:spPr/>
        <p:txBody>
          <a:bodyPr/>
          <a:lstStyle/>
          <a:p>
            <a:r>
              <a:rPr lang="en-US" dirty="0"/>
              <a:t>Timeline </a:t>
            </a:r>
          </a:p>
        </p:txBody>
      </p:sp>
      <p:sp>
        <p:nvSpPr>
          <p:cNvPr id="3" name="Content Placeholder 2">
            <a:extLst>
              <a:ext uri="{FF2B5EF4-FFF2-40B4-BE49-F238E27FC236}">
                <a16:creationId xmlns:a16="http://schemas.microsoft.com/office/drawing/2014/main" id="{068C4696-7A96-8341-AD74-278EA9D9F489}"/>
              </a:ext>
            </a:extLst>
          </p:cNvPr>
          <p:cNvSpPr>
            <a:spLocks noGrp="1"/>
          </p:cNvSpPr>
          <p:nvPr>
            <p:ph idx="1"/>
          </p:nvPr>
        </p:nvSpPr>
        <p:spPr>
          <a:xfrm>
            <a:off x="327220" y="1182621"/>
            <a:ext cx="7327400" cy="4492758"/>
          </a:xfrm>
        </p:spPr>
        <p:txBody>
          <a:bodyPr>
            <a:normAutofit fontScale="92500" lnSpcReduction="10000"/>
          </a:bodyPr>
          <a:lstStyle/>
          <a:p>
            <a:pPr marL="0" indent="0">
              <a:buNone/>
            </a:pPr>
            <a:r>
              <a:rPr lang="en-US" b="1" dirty="0"/>
              <a:t> </a:t>
            </a:r>
          </a:p>
          <a:p>
            <a:pPr lvl="1"/>
            <a:r>
              <a:rPr lang="en-US" dirty="0"/>
              <a:t>October 2024: workshop (1.10.2024) </a:t>
            </a:r>
          </a:p>
          <a:p>
            <a:pPr lvl="1"/>
            <a:r>
              <a:rPr lang="en-US" dirty="0"/>
              <a:t>March 2025:  publication of v1.0 of the document </a:t>
            </a:r>
          </a:p>
          <a:p>
            <a:pPr lvl="1"/>
            <a:r>
              <a:rPr lang="en-US" dirty="0"/>
              <a:t>April 2025: informed and discussed by PPAP </a:t>
            </a:r>
          </a:p>
          <a:p>
            <a:pPr lvl="1"/>
            <a:r>
              <a:rPr lang="en-US" dirty="0"/>
              <a:t>May 2025: information to STFC through Science Board PPAN and ‘endorsement’ of the planning, also communicated to the whole community </a:t>
            </a:r>
          </a:p>
          <a:p>
            <a:pPr lvl="2"/>
            <a:r>
              <a:rPr lang="en-US" dirty="0"/>
              <a:t>European Strategy for Particle Physics in between: </a:t>
            </a:r>
          </a:p>
          <a:p>
            <a:pPr lvl="3"/>
            <a:r>
              <a:rPr lang="en-US" dirty="0"/>
              <a:t>AI and computing part of the UK submission </a:t>
            </a:r>
          </a:p>
          <a:p>
            <a:pPr lvl="3"/>
            <a:r>
              <a:rPr lang="en-US" dirty="0"/>
              <a:t>Documents produced concerning needs, strategy </a:t>
            </a:r>
            <a:r>
              <a:rPr lang="en-US" dirty="0" err="1"/>
              <a:t>etc</a:t>
            </a:r>
            <a:r>
              <a:rPr lang="en-US" dirty="0"/>
              <a:t> which align well with ours </a:t>
            </a:r>
          </a:p>
          <a:p>
            <a:pPr lvl="1"/>
            <a:r>
              <a:rPr lang="en-US" dirty="0">
                <a:highlight>
                  <a:srgbClr val="FFFF00"/>
                </a:highlight>
              </a:rPr>
              <a:t>September 2025: follow up workshop (17.9.2025)</a:t>
            </a:r>
          </a:p>
          <a:p>
            <a:pPr lvl="2"/>
            <a:r>
              <a:rPr lang="en-US" dirty="0">
                <a:hlinkClick r:id="rId2"/>
              </a:rPr>
              <a:t>https://indico.cern.ch/event/1571300/</a:t>
            </a:r>
            <a:r>
              <a:rPr lang="en-US" dirty="0"/>
              <a:t> </a:t>
            </a:r>
            <a:endParaRPr lang="en-US" dirty="0">
              <a:highlight>
                <a:srgbClr val="FFFF00"/>
              </a:highlight>
            </a:endParaRPr>
          </a:p>
        </p:txBody>
      </p:sp>
      <p:sp>
        <p:nvSpPr>
          <p:cNvPr id="4" name="Date Placeholder 3">
            <a:extLst>
              <a:ext uri="{FF2B5EF4-FFF2-40B4-BE49-F238E27FC236}">
                <a16:creationId xmlns:a16="http://schemas.microsoft.com/office/drawing/2014/main" id="{EA049F40-99EF-FA3A-FF49-F333A0B4A173}"/>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81064E34-665F-FDEF-94F6-E22EB1408FF4}"/>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991DDC0C-299F-39A6-4120-1CF4EAC69C03}"/>
              </a:ext>
            </a:extLst>
          </p:cNvPr>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7" name="Picture 6">
            <a:extLst>
              <a:ext uri="{FF2B5EF4-FFF2-40B4-BE49-F238E27FC236}">
                <a16:creationId xmlns:a16="http://schemas.microsoft.com/office/drawing/2014/main" id="{A3B83BDE-2494-F742-E108-B0557242A41E}"/>
              </a:ext>
            </a:extLst>
          </p:cNvPr>
          <p:cNvPicPr>
            <a:picLocks noChangeAspect="1"/>
          </p:cNvPicPr>
          <p:nvPr/>
        </p:nvPicPr>
        <p:blipFill>
          <a:blip r:embed="rId3"/>
          <a:stretch>
            <a:fillRect/>
          </a:stretch>
        </p:blipFill>
        <p:spPr>
          <a:xfrm>
            <a:off x="8201081" y="945737"/>
            <a:ext cx="3813846" cy="5388429"/>
          </a:xfrm>
          <a:prstGeom prst="rect">
            <a:avLst/>
          </a:prstGeom>
          <a:ln>
            <a:solidFill>
              <a:srgbClr val="FFC000"/>
            </a:solidFill>
          </a:ln>
        </p:spPr>
      </p:pic>
      <p:sp>
        <p:nvSpPr>
          <p:cNvPr id="9" name="TextBox 8">
            <a:extLst>
              <a:ext uri="{FF2B5EF4-FFF2-40B4-BE49-F238E27FC236}">
                <a16:creationId xmlns:a16="http://schemas.microsoft.com/office/drawing/2014/main" id="{41BE35D4-536A-A0A0-8973-A53881DCB009}"/>
              </a:ext>
            </a:extLst>
          </p:cNvPr>
          <p:cNvSpPr txBox="1"/>
          <p:nvPr/>
        </p:nvSpPr>
        <p:spPr>
          <a:xfrm>
            <a:off x="8359487" y="607983"/>
            <a:ext cx="3976007" cy="584775"/>
          </a:xfrm>
          <a:prstGeom prst="rect">
            <a:avLst/>
          </a:prstGeom>
          <a:noFill/>
        </p:spPr>
        <p:txBody>
          <a:bodyPr wrap="square">
            <a:spAutoFit/>
          </a:bodyPr>
          <a:lstStyle/>
          <a:p>
            <a:r>
              <a:rPr lang="en-US" sz="1600" dirty="0">
                <a:hlinkClick r:id="rId4"/>
              </a:rPr>
              <a:t>https://cds.cern.ch/record/2927605</a:t>
            </a:r>
            <a:endParaRPr lang="en-US" sz="1600" dirty="0"/>
          </a:p>
          <a:p>
            <a:endParaRPr lang="en-US" sz="1600" dirty="0"/>
          </a:p>
        </p:txBody>
      </p:sp>
    </p:spTree>
    <p:extLst>
      <p:ext uri="{BB962C8B-B14F-4D97-AF65-F5344CB8AC3E}">
        <p14:creationId xmlns:p14="http://schemas.microsoft.com/office/powerpoint/2010/main" val="26045523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EC4AB9-9A76-5345-D7E3-6D09AFDF0B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ECB23A-B24F-6CB0-ED8C-79747A2EDEFA}"/>
              </a:ext>
            </a:extLst>
          </p:cNvPr>
          <p:cNvSpPr>
            <a:spLocks noGrp="1"/>
          </p:cNvSpPr>
          <p:nvPr>
            <p:ph type="title"/>
          </p:nvPr>
        </p:nvSpPr>
        <p:spPr/>
        <p:txBody>
          <a:bodyPr>
            <a:normAutofit/>
          </a:bodyPr>
          <a:lstStyle/>
          <a:p>
            <a:r>
              <a:rPr lang="en-US" dirty="0"/>
              <a:t>Skills/Training, </a:t>
            </a:r>
            <a:r>
              <a:rPr lang="en-US" b="0" dirty="0"/>
              <a:t>Capacity building and KE </a:t>
            </a:r>
          </a:p>
        </p:txBody>
      </p:sp>
      <p:sp>
        <p:nvSpPr>
          <p:cNvPr id="3" name="Content Placeholder 2">
            <a:extLst>
              <a:ext uri="{FF2B5EF4-FFF2-40B4-BE49-F238E27FC236}">
                <a16:creationId xmlns:a16="http://schemas.microsoft.com/office/drawing/2014/main" id="{9E590D9B-86BC-EAD6-725D-5DF038AE1CB4}"/>
              </a:ext>
            </a:extLst>
          </p:cNvPr>
          <p:cNvSpPr>
            <a:spLocks noGrp="1"/>
          </p:cNvSpPr>
          <p:nvPr>
            <p:ph idx="1"/>
          </p:nvPr>
        </p:nvSpPr>
        <p:spPr/>
        <p:txBody>
          <a:bodyPr/>
          <a:lstStyle/>
          <a:p>
            <a:r>
              <a:rPr lang="en-US" sz="2000" dirty="0"/>
              <a:t>Skills/Training – </a:t>
            </a:r>
            <a:r>
              <a:rPr lang="en-GB" sz="2000" dirty="0">
                <a:effectLst/>
                <a:latin typeface="ArialMT"/>
              </a:rPr>
              <a:t>Essentials: </a:t>
            </a:r>
            <a:endParaRPr lang="en-GB" sz="2000" dirty="0"/>
          </a:p>
          <a:p>
            <a:pPr lvl="1"/>
            <a:r>
              <a:rPr lang="en-GB" sz="1800" dirty="0">
                <a:effectLst/>
                <a:latin typeface="ArialMT"/>
              </a:rPr>
              <a:t>trained researchers in AI, expertise on latest developments, ability to identity and exploit latest developments </a:t>
            </a:r>
            <a:endParaRPr lang="en-GB" sz="2200" dirty="0">
              <a:effectLst/>
              <a:latin typeface="ArialMT"/>
            </a:endParaRPr>
          </a:p>
          <a:p>
            <a:r>
              <a:rPr lang="en-GB" sz="2000" dirty="0">
                <a:effectLst/>
                <a:latin typeface="ArialMT"/>
              </a:rPr>
              <a:t>Currently lacking a coherent and concrete approach to AI training in HEP across the UK </a:t>
            </a:r>
            <a:endParaRPr lang="en-GB" sz="2000" dirty="0">
              <a:effectLst/>
            </a:endParaRPr>
          </a:p>
          <a:p>
            <a:endParaRPr lang="en-US" dirty="0"/>
          </a:p>
        </p:txBody>
      </p:sp>
      <p:sp>
        <p:nvSpPr>
          <p:cNvPr id="4" name="Date Placeholder 3">
            <a:extLst>
              <a:ext uri="{FF2B5EF4-FFF2-40B4-BE49-F238E27FC236}">
                <a16:creationId xmlns:a16="http://schemas.microsoft.com/office/drawing/2014/main" id="{003A18BE-D5B5-0B2E-2244-10B344A23CB4}"/>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E4C6911D-B78F-C08E-B51B-FF5AECFB9A48}"/>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391CC2F8-8D13-9FBB-37F5-CAB27646AF0C}"/>
              </a:ext>
            </a:extLst>
          </p:cNvPr>
          <p:cNvSpPr>
            <a:spLocks noGrp="1"/>
          </p:cNvSpPr>
          <p:nvPr>
            <p:ph type="sldNum" sz="quarter" idx="12"/>
          </p:nvPr>
        </p:nvSpPr>
        <p:spPr/>
        <p:txBody>
          <a:bodyPr/>
          <a:lstStyle/>
          <a:p>
            <a:fld id="{D57F1E4F-1CFF-5643-939E-217C01CDF565}" type="slidenum">
              <a:rPr lang="en-US" smtClean="0"/>
              <a:pPr/>
              <a:t>30</a:t>
            </a:fld>
            <a:endParaRPr lang="en-US" dirty="0"/>
          </a:p>
        </p:txBody>
      </p:sp>
      <p:pic>
        <p:nvPicPr>
          <p:cNvPr id="7" name="Picture 6">
            <a:extLst>
              <a:ext uri="{FF2B5EF4-FFF2-40B4-BE49-F238E27FC236}">
                <a16:creationId xmlns:a16="http://schemas.microsoft.com/office/drawing/2014/main" id="{01321B7A-6020-0AA6-9119-192576384A2B}"/>
              </a:ext>
            </a:extLst>
          </p:cNvPr>
          <p:cNvPicPr>
            <a:picLocks noChangeAspect="1"/>
          </p:cNvPicPr>
          <p:nvPr/>
        </p:nvPicPr>
        <p:blipFill>
          <a:blip r:embed="rId2"/>
          <a:stretch>
            <a:fillRect/>
          </a:stretch>
        </p:blipFill>
        <p:spPr>
          <a:xfrm>
            <a:off x="7437583" y="2191661"/>
            <a:ext cx="4033058" cy="2164080"/>
          </a:xfrm>
          <a:prstGeom prst="rect">
            <a:avLst/>
          </a:prstGeom>
        </p:spPr>
      </p:pic>
      <p:sp>
        <p:nvSpPr>
          <p:cNvPr id="9" name="TextBox 8">
            <a:extLst>
              <a:ext uri="{FF2B5EF4-FFF2-40B4-BE49-F238E27FC236}">
                <a16:creationId xmlns:a16="http://schemas.microsoft.com/office/drawing/2014/main" id="{1EA34511-4C3F-E965-6BDD-F58B150EF70D}"/>
              </a:ext>
            </a:extLst>
          </p:cNvPr>
          <p:cNvSpPr txBox="1"/>
          <p:nvPr/>
        </p:nvSpPr>
        <p:spPr>
          <a:xfrm>
            <a:off x="350163" y="2190245"/>
            <a:ext cx="7332341" cy="2062103"/>
          </a:xfrm>
          <a:prstGeom prst="rect">
            <a:avLst/>
          </a:prstGeom>
          <a:noFill/>
          <a:ln>
            <a:solidFill>
              <a:srgbClr val="244DE7"/>
            </a:solidFill>
          </a:ln>
        </p:spPr>
        <p:txBody>
          <a:bodyPr wrap="square">
            <a:spAutoFit/>
          </a:bodyPr>
          <a:lstStyle/>
          <a:p>
            <a:r>
              <a:rPr lang="en-GB" sz="1600" b="1" dirty="0">
                <a:effectLst/>
                <a:latin typeface="Arial" panose="020B0604020202020204" pitchFamily="34" charset="0"/>
                <a:cs typeface="Arial" panose="020B0604020202020204" pitchFamily="34" charset="0"/>
              </a:rPr>
              <a:t>Online courses and material </a:t>
            </a:r>
          </a:p>
          <a:p>
            <a:pPr lvl="1"/>
            <a:r>
              <a:rPr lang="en-GB" sz="1600" dirty="0">
                <a:latin typeface="Arial" panose="020B0604020202020204" pitchFamily="34" charset="0"/>
                <a:cs typeface="Arial" panose="020B0604020202020204" pitchFamily="34" charset="0"/>
                <a:sym typeface="Wingdings" pitchFamily="2" charset="2"/>
              </a:rPr>
              <a:t> </a:t>
            </a:r>
            <a:r>
              <a:rPr lang="en-GB" sz="1600" dirty="0">
                <a:effectLst/>
                <a:latin typeface="Arial" panose="020B0604020202020204" pitchFamily="34" charset="0"/>
                <a:cs typeface="Arial" panose="020B0604020202020204" pitchFamily="34" charset="0"/>
              </a:rPr>
              <a:t>lack depth or necessary HEP focus, little (so far) from the HSF on AI </a:t>
            </a:r>
          </a:p>
          <a:p>
            <a:r>
              <a:rPr lang="en-GB" sz="1600" b="1" dirty="0">
                <a:effectLst/>
                <a:latin typeface="Arial" panose="020B0604020202020204" pitchFamily="34" charset="0"/>
                <a:cs typeface="Arial" panose="020B0604020202020204" pitchFamily="34" charset="0"/>
              </a:rPr>
              <a:t>University courses and 1st year PhD courses </a:t>
            </a:r>
          </a:p>
          <a:p>
            <a:pPr lvl="1"/>
            <a:r>
              <a:rPr lang="en-GB" sz="1600" dirty="0">
                <a:latin typeface="Arial" panose="020B0604020202020204" pitchFamily="34" charset="0"/>
                <a:cs typeface="Arial" panose="020B0604020202020204" pitchFamily="34" charset="0"/>
                <a:sym typeface="Wingdings" pitchFamily="2" charset="2"/>
              </a:rPr>
              <a:t> </a:t>
            </a:r>
            <a:r>
              <a:rPr lang="en-GB" sz="1600" dirty="0">
                <a:effectLst/>
                <a:latin typeface="Arial" panose="020B0604020202020204" pitchFamily="34" charset="0"/>
                <a:cs typeface="Arial" panose="020B0604020202020204" pitchFamily="34" charset="0"/>
              </a:rPr>
              <a:t>can lack depth or necessary HEP focus </a:t>
            </a:r>
          </a:p>
          <a:p>
            <a:r>
              <a:rPr lang="en-GB" sz="1600" dirty="0">
                <a:effectLst/>
                <a:latin typeface="Arial" panose="020B0604020202020204" pitchFamily="34" charset="0"/>
                <a:cs typeface="Arial" panose="020B0604020202020204" pitchFamily="34" charset="0"/>
              </a:rPr>
              <a:t>STFC’s </a:t>
            </a:r>
            <a:r>
              <a:rPr lang="en-GB" sz="1600" b="1" dirty="0">
                <a:effectLst/>
                <a:latin typeface="Arial" panose="020B0604020202020204" pitchFamily="34" charset="0"/>
                <a:cs typeface="Arial" panose="020B0604020202020204" pitchFamily="34" charset="0"/>
              </a:rPr>
              <a:t>DIS Summer School </a:t>
            </a:r>
            <a:r>
              <a:rPr lang="en-GB" sz="1600" dirty="0">
                <a:effectLst/>
                <a:latin typeface="Arial" panose="020B0604020202020204" pitchFamily="34" charset="0"/>
                <a:cs typeface="Arial" panose="020B0604020202020204" pitchFamily="34" charset="0"/>
              </a:rPr>
              <a:t>(also international HEP-ML summer schools) </a:t>
            </a:r>
          </a:p>
          <a:p>
            <a:pPr lvl="1"/>
            <a:r>
              <a:rPr lang="en-GB" sz="1600" dirty="0">
                <a:effectLst/>
                <a:latin typeface="Arial" panose="020B0604020202020204" pitchFamily="34" charset="0"/>
                <a:cs typeface="Arial" panose="020B0604020202020204" pitchFamily="34" charset="0"/>
                <a:sym typeface="Wingdings" pitchFamily="2" charset="2"/>
              </a:rPr>
              <a:t> overall very useful </a:t>
            </a:r>
            <a:endParaRPr lang="en-GB" sz="1600" dirty="0">
              <a:effectLst/>
              <a:latin typeface="Arial" panose="020B0604020202020204" pitchFamily="34" charset="0"/>
              <a:cs typeface="Arial" panose="020B0604020202020204" pitchFamily="34" charset="0"/>
            </a:endParaRPr>
          </a:p>
          <a:p>
            <a:r>
              <a:rPr lang="en-GB" sz="1600" dirty="0">
                <a:effectLst/>
                <a:latin typeface="Arial" panose="020B0604020202020204" pitchFamily="34" charset="0"/>
                <a:cs typeface="Arial" panose="020B0604020202020204" pitchFamily="34" charset="0"/>
              </a:rPr>
              <a:t>STFC’s </a:t>
            </a:r>
            <a:r>
              <a:rPr lang="en-GB" sz="1600" b="1" dirty="0">
                <a:effectLst/>
                <a:latin typeface="Arial" panose="020B0604020202020204" pitchFamily="34" charset="0"/>
                <a:cs typeface="Arial" panose="020B0604020202020204" pitchFamily="34" charset="0"/>
              </a:rPr>
              <a:t>Centres for Doctoral Training (CDT)</a:t>
            </a:r>
            <a:r>
              <a:rPr lang="en-GB" sz="1600" dirty="0">
                <a:effectLst/>
                <a:latin typeface="Arial" panose="020B0604020202020204" pitchFamily="34" charset="0"/>
                <a:cs typeface="Arial" panose="020B0604020202020204" pitchFamily="34" charset="0"/>
              </a:rPr>
              <a:t> in Data Intensive Science (DIS) </a:t>
            </a:r>
          </a:p>
          <a:p>
            <a:pPr lvl="1"/>
            <a:r>
              <a:rPr lang="en-GB" sz="1600" dirty="0">
                <a:effectLst/>
                <a:latin typeface="Arial" panose="020B0604020202020204" pitchFamily="34" charset="0"/>
                <a:cs typeface="Arial" panose="020B0604020202020204" pitchFamily="34" charset="0"/>
                <a:sym typeface="Wingdings" pitchFamily="2" charset="2"/>
              </a:rPr>
              <a:t> perhaps most successful way to train next generation of researchers</a:t>
            </a:r>
            <a:r>
              <a:rPr lang="en-GB" sz="1600" dirty="0">
                <a:effectLst/>
                <a:latin typeface="Arial" panose="020B0604020202020204" pitchFamily="34" charset="0"/>
                <a:cs typeface="Arial" panose="020B0604020202020204" pitchFamily="34" charset="0"/>
              </a:rPr>
              <a:t> </a:t>
            </a:r>
          </a:p>
        </p:txBody>
      </p:sp>
      <p:sp>
        <p:nvSpPr>
          <p:cNvPr id="10" name="TextBox 9">
            <a:extLst>
              <a:ext uri="{FF2B5EF4-FFF2-40B4-BE49-F238E27FC236}">
                <a16:creationId xmlns:a16="http://schemas.microsoft.com/office/drawing/2014/main" id="{80544E02-2830-3F73-63F5-3BB9BD8B56AE}"/>
              </a:ext>
            </a:extLst>
          </p:cNvPr>
          <p:cNvSpPr txBox="1"/>
          <p:nvPr/>
        </p:nvSpPr>
        <p:spPr>
          <a:xfrm>
            <a:off x="564856" y="5185954"/>
            <a:ext cx="4817042" cy="646331"/>
          </a:xfrm>
          <a:prstGeom prst="rect">
            <a:avLst/>
          </a:prstGeom>
          <a:noFill/>
        </p:spPr>
        <p:txBody>
          <a:bodyPr wrap="square" rtlCol="0">
            <a:spAutoFit/>
          </a:bodyPr>
          <a:lstStyle/>
          <a:p>
            <a:r>
              <a:rPr lang="en-US" dirty="0"/>
              <a:t>General consensus on the need to have a better AI training focused on HEP </a:t>
            </a:r>
          </a:p>
        </p:txBody>
      </p:sp>
      <p:pic>
        <p:nvPicPr>
          <p:cNvPr id="11" name="Picture 10">
            <a:extLst>
              <a:ext uri="{FF2B5EF4-FFF2-40B4-BE49-F238E27FC236}">
                <a16:creationId xmlns:a16="http://schemas.microsoft.com/office/drawing/2014/main" id="{F558ABFF-5748-8104-626E-30CD31A0A838}"/>
              </a:ext>
            </a:extLst>
          </p:cNvPr>
          <p:cNvPicPr>
            <a:picLocks noChangeAspect="1"/>
          </p:cNvPicPr>
          <p:nvPr/>
        </p:nvPicPr>
        <p:blipFill>
          <a:blip r:embed="rId3"/>
          <a:stretch>
            <a:fillRect/>
          </a:stretch>
        </p:blipFill>
        <p:spPr>
          <a:xfrm>
            <a:off x="5087251" y="4411380"/>
            <a:ext cx="6819900" cy="2006600"/>
          </a:xfrm>
          <a:prstGeom prst="rect">
            <a:avLst/>
          </a:prstGeom>
          <a:ln>
            <a:solidFill>
              <a:srgbClr val="087736"/>
            </a:solidFill>
          </a:ln>
        </p:spPr>
      </p:pic>
    </p:spTree>
    <p:extLst>
      <p:ext uri="{BB962C8B-B14F-4D97-AF65-F5344CB8AC3E}">
        <p14:creationId xmlns:p14="http://schemas.microsoft.com/office/powerpoint/2010/main" val="2580403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469F3-EEAD-F37D-8785-006CB4A154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AE970B-3784-D542-EECD-4AEDFDAC931D}"/>
              </a:ext>
            </a:extLst>
          </p:cNvPr>
          <p:cNvSpPr>
            <a:spLocks noGrp="1"/>
          </p:cNvSpPr>
          <p:nvPr>
            <p:ph type="title"/>
          </p:nvPr>
        </p:nvSpPr>
        <p:spPr/>
        <p:txBody>
          <a:bodyPr>
            <a:normAutofit/>
          </a:bodyPr>
          <a:lstStyle/>
          <a:p>
            <a:r>
              <a:rPr lang="en-US" b="0" dirty="0"/>
              <a:t>Skills/Training, </a:t>
            </a:r>
            <a:r>
              <a:rPr lang="en-US" dirty="0"/>
              <a:t>Capacity building </a:t>
            </a:r>
            <a:r>
              <a:rPr lang="en-US" b="0" dirty="0"/>
              <a:t>and KE </a:t>
            </a:r>
          </a:p>
        </p:txBody>
      </p:sp>
      <p:sp>
        <p:nvSpPr>
          <p:cNvPr id="3" name="Content Placeholder 2">
            <a:extLst>
              <a:ext uri="{FF2B5EF4-FFF2-40B4-BE49-F238E27FC236}">
                <a16:creationId xmlns:a16="http://schemas.microsoft.com/office/drawing/2014/main" id="{AF980F79-F78A-E20C-47E7-910B2AA7F7E1}"/>
              </a:ext>
            </a:extLst>
          </p:cNvPr>
          <p:cNvSpPr>
            <a:spLocks noGrp="1"/>
          </p:cNvSpPr>
          <p:nvPr>
            <p:ph idx="1"/>
          </p:nvPr>
        </p:nvSpPr>
        <p:spPr/>
        <p:txBody>
          <a:bodyPr/>
          <a:lstStyle/>
          <a:p>
            <a:r>
              <a:rPr lang="en-GB" sz="2000" b="1" dirty="0"/>
              <a:t>Capacity building</a:t>
            </a:r>
            <a:r>
              <a:rPr lang="en-GB" sz="2000" b="1" dirty="0">
                <a:latin typeface="ArialMT"/>
              </a:rPr>
              <a:t> </a:t>
            </a:r>
            <a:r>
              <a:rPr lang="en-GB" sz="2000" dirty="0">
                <a:latin typeface="ArialMT"/>
                <a:sym typeface="Wingdings" pitchFamily="2" charset="2"/>
              </a:rPr>
              <a:t> </a:t>
            </a:r>
            <a:r>
              <a:rPr lang="en-GB" sz="1800" dirty="0">
                <a:effectLst/>
                <a:latin typeface="ArialMT"/>
              </a:rPr>
              <a:t>Once trained, </a:t>
            </a:r>
            <a:r>
              <a:rPr lang="en-GB" sz="1800" dirty="0">
                <a:latin typeface="ArialMT"/>
              </a:rPr>
              <a:t>large fraction of experts leaves for industry </a:t>
            </a:r>
          </a:p>
          <a:p>
            <a:pPr lvl="1"/>
            <a:r>
              <a:rPr lang="en-GB" sz="1800" dirty="0">
                <a:effectLst/>
                <a:latin typeface="ArialMT"/>
              </a:rPr>
              <a:t>Good and healthy, but need to ensure _some_ stay in HEP </a:t>
            </a:r>
          </a:p>
          <a:p>
            <a:pPr lvl="2"/>
            <a:r>
              <a:rPr lang="en-GB" dirty="0">
                <a:latin typeface="ArialMT"/>
              </a:rPr>
              <a:t>Need options for </a:t>
            </a:r>
            <a:r>
              <a:rPr lang="en-GB" dirty="0"/>
              <a:t>career progression and job security </a:t>
            </a:r>
          </a:p>
          <a:p>
            <a:pPr lvl="2"/>
            <a:r>
              <a:rPr lang="en-GB" dirty="0"/>
              <a:t>Training (interactions with industry/foundational-AI experts) </a:t>
            </a:r>
          </a:p>
          <a:p>
            <a:pPr lvl="2"/>
            <a:r>
              <a:rPr lang="en-GB" dirty="0"/>
              <a:t>Ability to stay at the cutting-edge (software/hardware) </a:t>
            </a:r>
          </a:p>
          <a:p>
            <a:pPr lvl="2"/>
            <a:r>
              <a:rPr lang="en-GB" dirty="0"/>
              <a:t>Ensuring interesting work environment </a:t>
            </a:r>
          </a:p>
          <a:p>
            <a:pPr lvl="1"/>
            <a:endParaRPr lang="en-GB" sz="2000" dirty="0">
              <a:effectLst/>
            </a:endParaRPr>
          </a:p>
          <a:p>
            <a:endParaRPr lang="en-US" dirty="0"/>
          </a:p>
        </p:txBody>
      </p:sp>
      <p:sp>
        <p:nvSpPr>
          <p:cNvPr id="4" name="Date Placeholder 3">
            <a:extLst>
              <a:ext uri="{FF2B5EF4-FFF2-40B4-BE49-F238E27FC236}">
                <a16:creationId xmlns:a16="http://schemas.microsoft.com/office/drawing/2014/main" id="{37D1E0C3-A070-52C1-720B-53DD692DFD6E}"/>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85EDB73A-4B69-151D-0B1E-71155456D5E6}"/>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B6E57CB8-13B5-AFA8-0E1B-6451C8EFD3FD}"/>
              </a:ext>
            </a:extLst>
          </p:cNvPr>
          <p:cNvSpPr>
            <a:spLocks noGrp="1"/>
          </p:cNvSpPr>
          <p:nvPr>
            <p:ph type="sldNum" sz="quarter" idx="12"/>
          </p:nvPr>
        </p:nvSpPr>
        <p:spPr/>
        <p:txBody>
          <a:bodyPr/>
          <a:lstStyle/>
          <a:p>
            <a:fld id="{D57F1E4F-1CFF-5643-939E-217C01CDF565}" type="slidenum">
              <a:rPr lang="en-US" smtClean="0"/>
              <a:pPr/>
              <a:t>31</a:t>
            </a:fld>
            <a:endParaRPr lang="en-US" dirty="0"/>
          </a:p>
        </p:txBody>
      </p:sp>
      <p:pic>
        <p:nvPicPr>
          <p:cNvPr id="12" name="Picture 11">
            <a:extLst>
              <a:ext uri="{FF2B5EF4-FFF2-40B4-BE49-F238E27FC236}">
                <a16:creationId xmlns:a16="http://schemas.microsoft.com/office/drawing/2014/main" id="{EB065E50-EF88-0C97-5D6B-040B39DBBC9F}"/>
              </a:ext>
            </a:extLst>
          </p:cNvPr>
          <p:cNvPicPr>
            <a:picLocks noChangeAspect="1"/>
          </p:cNvPicPr>
          <p:nvPr/>
        </p:nvPicPr>
        <p:blipFill>
          <a:blip r:embed="rId2"/>
          <a:stretch>
            <a:fillRect/>
          </a:stretch>
        </p:blipFill>
        <p:spPr>
          <a:xfrm>
            <a:off x="3698241" y="3429000"/>
            <a:ext cx="7772400" cy="2669813"/>
          </a:xfrm>
          <a:prstGeom prst="rect">
            <a:avLst/>
          </a:prstGeom>
          <a:ln>
            <a:solidFill>
              <a:srgbClr val="244DE7"/>
            </a:solidFill>
          </a:ln>
        </p:spPr>
      </p:pic>
      <p:sp>
        <p:nvSpPr>
          <p:cNvPr id="13" name="TextBox 12">
            <a:extLst>
              <a:ext uri="{FF2B5EF4-FFF2-40B4-BE49-F238E27FC236}">
                <a16:creationId xmlns:a16="http://schemas.microsoft.com/office/drawing/2014/main" id="{70B4B6B3-0D4D-5DC9-4059-C662FFF616A1}"/>
              </a:ext>
            </a:extLst>
          </p:cNvPr>
          <p:cNvSpPr txBox="1"/>
          <p:nvPr/>
        </p:nvSpPr>
        <p:spPr>
          <a:xfrm>
            <a:off x="298808" y="3886743"/>
            <a:ext cx="2664822" cy="1754326"/>
          </a:xfrm>
          <a:prstGeom prst="rect">
            <a:avLst/>
          </a:prstGeom>
          <a:noFill/>
        </p:spPr>
        <p:txBody>
          <a:bodyPr wrap="square" rtlCol="0">
            <a:spAutoFit/>
          </a:bodyPr>
          <a:lstStyle/>
          <a:p>
            <a:r>
              <a:rPr lang="en-US" dirty="0">
                <a:solidFill>
                  <a:srgbClr val="087736"/>
                </a:solidFill>
              </a:rPr>
              <a:t>Questions and discussions around the following </a:t>
            </a:r>
          </a:p>
          <a:p>
            <a:r>
              <a:rPr lang="en-US" dirty="0">
                <a:solidFill>
                  <a:srgbClr val="087736"/>
                </a:solidFill>
              </a:rPr>
              <a:t>Ideas shared, some more difficult to </a:t>
            </a:r>
            <a:r>
              <a:rPr lang="en-US" dirty="0" err="1">
                <a:solidFill>
                  <a:srgbClr val="087736"/>
                </a:solidFill>
              </a:rPr>
              <a:t>realise</a:t>
            </a:r>
            <a:r>
              <a:rPr lang="en-US" dirty="0">
                <a:solidFill>
                  <a:srgbClr val="087736"/>
                </a:solidFill>
              </a:rPr>
              <a:t> than others</a:t>
            </a:r>
          </a:p>
        </p:txBody>
      </p:sp>
    </p:spTree>
    <p:extLst>
      <p:ext uri="{BB962C8B-B14F-4D97-AF65-F5344CB8AC3E}">
        <p14:creationId xmlns:p14="http://schemas.microsoft.com/office/powerpoint/2010/main" val="3758614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DC661-7B54-B9DB-C08F-5F172BC30E39}"/>
              </a:ext>
            </a:extLst>
          </p:cNvPr>
          <p:cNvSpPr>
            <a:spLocks noGrp="1"/>
          </p:cNvSpPr>
          <p:nvPr>
            <p:ph type="title"/>
          </p:nvPr>
        </p:nvSpPr>
        <p:spPr/>
        <p:txBody>
          <a:bodyPr>
            <a:normAutofit/>
          </a:bodyPr>
          <a:lstStyle/>
          <a:p>
            <a:r>
              <a:rPr lang="en-US" b="0" dirty="0"/>
              <a:t>Skills/Training, Capacity building and </a:t>
            </a:r>
            <a:r>
              <a:rPr lang="en-US" dirty="0"/>
              <a:t>KE </a:t>
            </a:r>
          </a:p>
        </p:txBody>
      </p:sp>
      <p:sp>
        <p:nvSpPr>
          <p:cNvPr id="3" name="Content Placeholder 2">
            <a:extLst>
              <a:ext uri="{FF2B5EF4-FFF2-40B4-BE49-F238E27FC236}">
                <a16:creationId xmlns:a16="http://schemas.microsoft.com/office/drawing/2014/main" id="{0AB4C1EB-10CA-3E3C-81D2-00ABD2AFEF66}"/>
              </a:ext>
            </a:extLst>
          </p:cNvPr>
          <p:cNvSpPr>
            <a:spLocks noGrp="1"/>
          </p:cNvSpPr>
          <p:nvPr>
            <p:ph idx="1"/>
          </p:nvPr>
        </p:nvSpPr>
        <p:spPr>
          <a:xfrm>
            <a:off x="177073" y="806284"/>
            <a:ext cx="4318727" cy="5667335"/>
          </a:xfrm>
        </p:spPr>
        <p:txBody>
          <a:bodyPr/>
          <a:lstStyle/>
          <a:p>
            <a:r>
              <a:rPr lang="en-GB" sz="2000" b="1" dirty="0"/>
              <a:t>Knowledge exchange</a:t>
            </a:r>
            <a:r>
              <a:rPr lang="en-GB" sz="2000" b="1" dirty="0">
                <a:latin typeface="ArialMT"/>
              </a:rPr>
              <a:t> </a:t>
            </a:r>
            <a:r>
              <a:rPr lang="en-GB" sz="2000" dirty="0">
                <a:latin typeface="ArialMT"/>
                <a:sym typeface="Wingdings" pitchFamily="2" charset="2"/>
              </a:rPr>
              <a:t> </a:t>
            </a:r>
            <a:r>
              <a:rPr lang="en-GB" sz="1800" dirty="0">
                <a:latin typeface="ArialMT"/>
                <a:sym typeface="Wingdings" pitchFamily="2" charset="2"/>
              </a:rPr>
              <a:t>several layers to be considered </a:t>
            </a:r>
          </a:p>
          <a:p>
            <a:r>
              <a:rPr lang="en-GB" sz="1800" dirty="0">
                <a:latin typeface="ArialMT"/>
                <a:sym typeface="Wingdings" pitchFamily="2" charset="2"/>
              </a:rPr>
              <a:t>Perhaps there isn’t a preferred options but all ways should be explored </a:t>
            </a:r>
          </a:p>
          <a:p>
            <a:r>
              <a:rPr lang="en-GB" sz="1800" b="1" dirty="0">
                <a:solidFill>
                  <a:srgbClr val="087736"/>
                </a:solidFill>
                <a:latin typeface="ArialMT"/>
                <a:sym typeface="Wingdings" pitchFamily="2" charset="2"/>
              </a:rPr>
              <a:t>Training comes back as very important </a:t>
            </a:r>
            <a:endParaRPr lang="en-GB" sz="1800" b="1" dirty="0">
              <a:solidFill>
                <a:srgbClr val="087736"/>
              </a:solidFill>
              <a:latin typeface="ArialMT"/>
            </a:endParaRPr>
          </a:p>
          <a:p>
            <a:pPr lvl="1"/>
            <a:endParaRPr lang="en-GB" sz="2000" dirty="0">
              <a:effectLst/>
            </a:endParaRPr>
          </a:p>
          <a:p>
            <a:endParaRPr lang="en-US" dirty="0"/>
          </a:p>
        </p:txBody>
      </p:sp>
      <p:sp>
        <p:nvSpPr>
          <p:cNvPr id="4" name="Date Placeholder 3">
            <a:extLst>
              <a:ext uri="{FF2B5EF4-FFF2-40B4-BE49-F238E27FC236}">
                <a16:creationId xmlns:a16="http://schemas.microsoft.com/office/drawing/2014/main" id="{F0731F17-6EF6-2E00-55C7-982B59F5C3B9}"/>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BA943ECA-9753-324D-85C3-98FBC77BECA2}"/>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96AD5341-5CE2-05E2-0CC8-798D9CF74527}"/>
              </a:ext>
            </a:extLst>
          </p:cNvPr>
          <p:cNvSpPr>
            <a:spLocks noGrp="1"/>
          </p:cNvSpPr>
          <p:nvPr>
            <p:ph type="sldNum" sz="quarter" idx="12"/>
          </p:nvPr>
        </p:nvSpPr>
        <p:spPr/>
        <p:txBody>
          <a:bodyPr/>
          <a:lstStyle/>
          <a:p>
            <a:fld id="{D57F1E4F-1CFF-5643-939E-217C01CDF565}" type="slidenum">
              <a:rPr lang="en-US" smtClean="0"/>
              <a:pPr/>
              <a:t>32</a:t>
            </a:fld>
            <a:endParaRPr lang="en-US" dirty="0"/>
          </a:p>
        </p:txBody>
      </p:sp>
      <p:pic>
        <p:nvPicPr>
          <p:cNvPr id="14" name="Picture 13">
            <a:extLst>
              <a:ext uri="{FF2B5EF4-FFF2-40B4-BE49-F238E27FC236}">
                <a16:creationId xmlns:a16="http://schemas.microsoft.com/office/drawing/2014/main" id="{E170FE39-61B8-3973-B0A6-DD3ED048D4BC}"/>
              </a:ext>
            </a:extLst>
          </p:cNvPr>
          <p:cNvPicPr>
            <a:picLocks noChangeAspect="1"/>
          </p:cNvPicPr>
          <p:nvPr/>
        </p:nvPicPr>
        <p:blipFill>
          <a:blip r:embed="rId2"/>
          <a:stretch>
            <a:fillRect/>
          </a:stretch>
        </p:blipFill>
        <p:spPr>
          <a:xfrm>
            <a:off x="4452257" y="806284"/>
            <a:ext cx="7696200" cy="2501900"/>
          </a:xfrm>
          <a:prstGeom prst="rect">
            <a:avLst/>
          </a:prstGeom>
        </p:spPr>
      </p:pic>
      <p:pic>
        <p:nvPicPr>
          <p:cNvPr id="15" name="Picture 14">
            <a:extLst>
              <a:ext uri="{FF2B5EF4-FFF2-40B4-BE49-F238E27FC236}">
                <a16:creationId xmlns:a16="http://schemas.microsoft.com/office/drawing/2014/main" id="{9272310A-44C8-4CBA-7BF5-7B4F4DDC4171}"/>
              </a:ext>
            </a:extLst>
          </p:cNvPr>
          <p:cNvPicPr>
            <a:picLocks noChangeAspect="1"/>
          </p:cNvPicPr>
          <p:nvPr/>
        </p:nvPicPr>
        <p:blipFill>
          <a:blip r:embed="rId3"/>
          <a:stretch>
            <a:fillRect/>
          </a:stretch>
        </p:blipFill>
        <p:spPr>
          <a:xfrm>
            <a:off x="343583" y="4002218"/>
            <a:ext cx="7632700" cy="1244600"/>
          </a:xfrm>
          <a:prstGeom prst="rect">
            <a:avLst/>
          </a:prstGeom>
        </p:spPr>
      </p:pic>
      <p:sp>
        <p:nvSpPr>
          <p:cNvPr id="16" name="TextBox 15">
            <a:extLst>
              <a:ext uri="{FF2B5EF4-FFF2-40B4-BE49-F238E27FC236}">
                <a16:creationId xmlns:a16="http://schemas.microsoft.com/office/drawing/2014/main" id="{0559BB5E-8197-7B6D-8726-CC46640332D9}"/>
              </a:ext>
            </a:extLst>
          </p:cNvPr>
          <p:cNvSpPr txBox="1"/>
          <p:nvPr/>
        </p:nvSpPr>
        <p:spPr>
          <a:xfrm>
            <a:off x="343583" y="3620319"/>
            <a:ext cx="1992853" cy="369332"/>
          </a:xfrm>
          <a:prstGeom prst="rect">
            <a:avLst/>
          </a:prstGeom>
          <a:noFill/>
        </p:spPr>
        <p:txBody>
          <a:bodyPr wrap="none" rtlCol="0">
            <a:spAutoFit/>
          </a:bodyPr>
          <a:lstStyle/>
          <a:p>
            <a:r>
              <a:rPr lang="en-US" dirty="0">
                <a:solidFill>
                  <a:srgbClr val="C00000"/>
                </a:solidFill>
              </a:rPr>
              <a:t>Effective sharing </a:t>
            </a:r>
          </a:p>
        </p:txBody>
      </p:sp>
      <p:sp>
        <p:nvSpPr>
          <p:cNvPr id="18" name="TextBox 17">
            <a:extLst>
              <a:ext uri="{FF2B5EF4-FFF2-40B4-BE49-F238E27FC236}">
                <a16:creationId xmlns:a16="http://schemas.microsoft.com/office/drawing/2014/main" id="{B3191A35-D0F5-3BC6-9DAC-D4C2C8620F5B}"/>
              </a:ext>
            </a:extLst>
          </p:cNvPr>
          <p:cNvSpPr txBox="1"/>
          <p:nvPr/>
        </p:nvSpPr>
        <p:spPr>
          <a:xfrm>
            <a:off x="1444589" y="5435641"/>
            <a:ext cx="9909244" cy="923330"/>
          </a:xfrm>
          <a:prstGeom prst="rect">
            <a:avLst/>
          </a:prstGeom>
          <a:noFill/>
        </p:spPr>
        <p:txBody>
          <a:bodyPr wrap="square">
            <a:spAutoFit/>
          </a:bodyPr>
          <a:lstStyle/>
          <a:p>
            <a:r>
              <a:rPr lang="en-GB" sz="1800" dirty="0">
                <a:solidFill>
                  <a:srgbClr val="244DE7"/>
                </a:solidFill>
                <a:effectLst/>
                <a:latin typeface="ArialMT"/>
              </a:rPr>
              <a:t>Still some open questions: </a:t>
            </a:r>
          </a:p>
          <a:p>
            <a:pPr marL="285750" indent="-285750">
              <a:buFontTx/>
              <a:buChar char="-"/>
            </a:pPr>
            <a:r>
              <a:rPr lang="en-GB" sz="1800" dirty="0">
                <a:solidFill>
                  <a:srgbClr val="244DE7"/>
                </a:solidFill>
                <a:effectLst/>
                <a:latin typeface="ArialMT"/>
              </a:rPr>
              <a:t>Can we effectively and consistently engage with AI foundational experts? </a:t>
            </a:r>
            <a:endParaRPr lang="en-GB" dirty="0">
              <a:solidFill>
                <a:srgbClr val="244DE7"/>
              </a:solidFill>
            </a:endParaRPr>
          </a:p>
          <a:p>
            <a:pPr marL="285750" indent="-285750">
              <a:buFontTx/>
              <a:buChar char="-"/>
            </a:pPr>
            <a:r>
              <a:rPr lang="en-GB" sz="1800" dirty="0">
                <a:solidFill>
                  <a:srgbClr val="244DE7"/>
                </a:solidFill>
                <a:effectLst/>
                <a:latin typeface="ArialMT"/>
              </a:rPr>
              <a:t>How do we make this happen in practice, at the least cost? </a:t>
            </a:r>
            <a:endParaRPr lang="en-GB" dirty="0">
              <a:solidFill>
                <a:srgbClr val="244DE7"/>
              </a:solidFill>
              <a:effectLst/>
            </a:endParaRPr>
          </a:p>
        </p:txBody>
      </p:sp>
    </p:spTree>
    <p:extLst>
      <p:ext uri="{BB962C8B-B14F-4D97-AF65-F5344CB8AC3E}">
        <p14:creationId xmlns:p14="http://schemas.microsoft.com/office/powerpoint/2010/main" val="16058028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11650-1819-E1FC-952B-0471041A8F43}"/>
              </a:ext>
            </a:extLst>
          </p:cNvPr>
          <p:cNvSpPr>
            <a:spLocks noGrp="1"/>
          </p:cNvSpPr>
          <p:nvPr>
            <p:ph type="title"/>
          </p:nvPr>
        </p:nvSpPr>
        <p:spPr/>
        <p:txBody>
          <a:bodyPr/>
          <a:lstStyle/>
          <a:p>
            <a:r>
              <a:rPr lang="en-US" dirty="0"/>
              <a:t>Industry and other engagements </a:t>
            </a:r>
          </a:p>
        </p:txBody>
      </p:sp>
      <p:sp>
        <p:nvSpPr>
          <p:cNvPr id="3" name="Content Placeholder 2">
            <a:extLst>
              <a:ext uri="{FF2B5EF4-FFF2-40B4-BE49-F238E27FC236}">
                <a16:creationId xmlns:a16="http://schemas.microsoft.com/office/drawing/2014/main" id="{9F150915-CC44-38AC-3EA7-11403DE129B0}"/>
              </a:ext>
            </a:extLst>
          </p:cNvPr>
          <p:cNvSpPr>
            <a:spLocks noGrp="1"/>
          </p:cNvSpPr>
          <p:nvPr>
            <p:ph idx="1"/>
          </p:nvPr>
        </p:nvSpPr>
        <p:spPr>
          <a:xfrm>
            <a:off x="177073" y="806284"/>
            <a:ext cx="6115845" cy="5667335"/>
          </a:xfrm>
        </p:spPr>
        <p:txBody>
          <a:bodyPr/>
          <a:lstStyle/>
          <a:p>
            <a:r>
              <a:rPr lang="en-US" dirty="0"/>
              <a:t>Related to the previous KE aspect</a:t>
            </a:r>
          </a:p>
          <a:p>
            <a:r>
              <a:rPr lang="en-US" dirty="0"/>
              <a:t>Current status of engagement healthy, but also reliant on </a:t>
            </a:r>
            <a:r>
              <a:rPr lang="en-US" dirty="0" err="1"/>
              <a:t>hit&amp;miss</a:t>
            </a:r>
            <a:r>
              <a:rPr lang="en-US" dirty="0"/>
              <a:t> </a:t>
            </a:r>
            <a:r>
              <a:rPr lang="en-US" dirty="0" err="1"/>
              <a:t>programmes</a:t>
            </a:r>
            <a:r>
              <a:rPr lang="en-US" dirty="0"/>
              <a:t> (e.g. studentships, projects) </a:t>
            </a:r>
          </a:p>
          <a:p>
            <a:r>
              <a:rPr lang="en-US" b="1" dirty="0"/>
              <a:t>Industry leads, we follow </a:t>
            </a:r>
            <a:r>
              <a:rPr lang="en-US" dirty="0"/>
              <a:t>… perhaps not the best and most effective way</a:t>
            </a:r>
          </a:p>
          <a:p>
            <a:r>
              <a:rPr lang="en-US" dirty="0"/>
              <a:t>Questions we should try to answer:</a:t>
            </a:r>
          </a:p>
        </p:txBody>
      </p:sp>
      <p:sp>
        <p:nvSpPr>
          <p:cNvPr id="4" name="Date Placeholder 3">
            <a:extLst>
              <a:ext uri="{FF2B5EF4-FFF2-40B4-BE49-F238E27FC236}">
                <a16:creationId xmlns:a16="http://schemas.microsoft.com/office/drawing/2014/main" id="{0DFE51E4-96CC-2F39-497E-F20D874667B8}"/>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6088226F-EED4-5A4E-5510-E4302009C9FB}"/>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A20938CC-436C-69B5-A718-2E3224216402}"/>
              </a:ext>
            </a:extLst>
          </p:cNvPr>
          <p:cNvSpPr>
            <a:spLocks noGrp="1"/>
          </p:cNvSpPr>
          <p:nvPr>
            <p:ph type="sldNum" sz="quarter" idx="12"/>
          </p:nvPr>
        </p:nvSpPr>
        <p:spPr/>
        <p:txBody>
          <a:bodyPr/>
          <a:lstStyle/>
          <a:p>
            <a:fld id="{D57F1E4F-1CFF-5643-939E-217C01CDF565}" type="slidenum">
              <a:rPr lang="en-US" smtClean="0"/>
              <a:pPr/>
              <a:t>33</a:t>
            </a:fld>
            <a:endParaRPr lang="en-US" dirty="0"/>
          </a:p>
        </p:txBody>
      </p:sp>
      <p:pic>
        <p:nvPicPr>
          <p:cNvPr id="7" name="Picture 6">
            <a:extLst>
              <a:ext uri="{FF2B5EF4-FFF2-40B4-BE49-F238E27FC236}">
                <a16:creationId xmlns:a16="http://schemas.microsoft.com/office/drawing/2014/main" id="{ABFBCE31-23B6-EB16-4083-F62051A1052D}"/>
              </a:ext>
            </a:extLst>
          </p:cNvPr>
          <p:cNvPicPr>
            <a:picLocks noChangeAspect="1"/>
          </p:cNvPicPr>
          <p:nvPr/>
        </p:nvPicPr>
        <p:blipFill>
          <a:blip r:embed="rId2"/>
          <a:srcRect t="23290"/>
          <a:stretch/>
        </p:blipFill>
        <p:spPr>
          <a:xfrm>
            <a:off x="6292918" y="793717"/>
            <a:ext cx="5728063" cy="2237780"/>
          </a:xfrm>
          <a:prstGeom prst="rect">
            <a:avLst/>
          </a:prstGeom>
          <a:ln>
            <a:solidFill>
              <a:srgbClr val="244DE7"/>
            </a:solidFill>
          </a:ln>
        </p:spPr>
      </p:pic>
      <p:pic>
        <p:nvPicPr>
          <p:cNvPr id="8" name="Picture 7">
            <a:extLst>
              <a:ext uri="{FF2B5EF4-FFF2-40B4-BE49-F238E27FC236}">
                <a16:creationId xmlns:a16="http://schemas.microsoft.com/office/drawing/2014/main" id="{786EDD9E-C97F-0119-B801-B2F29C43298B}"/>
              </a:ext>
            </a:extLst>
          </p:cNvPr>
          <p:cNvPicPr>
            <a:picLocks noChangeAspect="1"/>
          </p:cNvPicPr>
          <p:nvPr/>
        </p:nvPicPr>
        <p:blipFill>
          <a:blip r:embed="rId3"/>
          <a:stretch>
            <a:fillRect/>
          </a:stretch>
        </p:blipFill>
        <p:spPr>
          <a:xfrm>
            <a:off x="369877" y="4090103"/>
            <a:ext cx="7885848" cy="2095172"/>
          </a:xfrm>
          <a:prstGeom prst="rect">
            <a:avLst/>
          </a:prstGeom>
        </p:spPr>
      </p:pic>
      <p:sp>
        <p:nvSpPr>
          <p:cNvPr id="9" name="TextBox 8">
            <a:extLst>
              <a:ext uri="{FF2B5EF4-FFF2-40B4-BE49-F238E27FC236}">
                <a16:creationId xmlns:a16="http://schemas.microsoft.com/office/drawing/2014/main" id="{600D6905-1C7D-F5A1-F929-C789CD1C4F09}"/>
              </a:ext>
            </a:extLst>
          </p:cNvPr>
          <p:cNvSpPr txBox="1"/>
          <p:nvPr/>
        </p:nvSpPr>
        <p:spPr>
          <a:xfrm>
            <a:off x="8677961" y="3604679"/>
            <a:ext cx="3144162" cy="2308324"/>
          </a:xfrm>
          <a:prstGeom prst="rect">
            <a:avLst/>
          </a:prstGeom>
          <a:noFill/>
        </p:spPr>
        <p:txBody>
          <a:bodyPr wrap="square" rtlCol="0">
            <a:spAutoFit/>
          </a:bodyPr>
          <a:lstStyle/>
          <a:p>
            <a:r>
              <a:rPr lang="en-US" dirty="0">
                <a:solidFill>
                  <a:srgbClr val="244DE7"/>
                </a:solidFill>
              </a:rPr>
              <a:t>Examples made: </a:t>
            </a:r>
          </a:p>
          <a:p>
            <a:pPr marL="285750" indent="-285750">
              <a:buFontTx/>
              <a:buChar char="-"/>
            </a:pPr>
            <a:r>
              <a:rPr lang="en-US" dirty="0">
                <a:solidFill>
                  <a:srgbClr val="244DE7"/>
                </a:solidFill>
              </a:rPr>
              <a:t>Projects through CDTs</a:t>
            </a:r>
          </a:p>
          <a:p>
            <a:pPr marL="285750" indent="-285750">
              <a:buFontTx/>
              <a:buChar char="-"/>
            </a:pPr>
            <a:r>
              <a:rPr lang="en-US" dirty="0">
                <a:solidFill>
                  <a:srgbClr val="244DE7"/>
                </a:solidFill>
              </a:rPr>
              <a:t>Undergraduate projects </a:t>
            </a:r>
          </a:p>
          <a:p>
            <a:pPr marL="285750" indent="-285750">
              <a:buFontTx/>
              <a:buChar char="-"/>
            </a:pPr>
            <a:r>
              <a:rPr lang="en-US" dirty="0">
                <a:solidFill>
                  <a:srgbClr val="244DE7"/>
                </a:solidFill>
              </a:rPr>
              <a:t>Placements at industry</a:t>
            </a:r>
          </a:p>
          <a:p>
            <a:pPr marL="285750" indent="-285750">
              <a:buFontTx/>
              <a:buChar char="-"/>
            </a:pPr>
            <a:endParaRPr lang="en-US" dirty="0">
              <a:solidFill>
                <a:srgbClr val="244DE7"/>
              </a:solidFill>
            </a:endParaRPr>
          </a:p>
          <a:p>
            <a:r>
              <a:rPr lang="en-US" dirty="0">
                <a:solidFill>
                  <a:srgbClr val="244DE7"/>
                </a:solidFill>
              </a:rPr>
              <a:t>Very good feedback on contributions from us overall, but is that enough?  </a:t>
            </a:r>
          </a:p>
        </p:txBody>
      </p:sp>
    </p:spTree>
    <p:extLst>
      <p:ext uri="{BB962C8B-B14F-4D97-AF65-F5344CB8AC3E}">
        <p14:creationId xmlns:p14="http://schemas.microsoft.com/office/powerpoint/2010/main" val="29205830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FFA66-8ABC-7273-93EF-3B133CD0EFA9}"/>
              </a:ext>
            </a:extLst>
          </p:cNvPr>
          <p:cNvSpPr>
            <a:spLocks noGrp="1"/>
          </p:cNvSpPr>
          <p:nvPr>
            <p:ph type="title"/>
          </p:nvPr>
        </p:nvSpPr>
        <p:spPr/>
        <p:txBody>
          <a:bodyPr/>
          <a:lstStyle/>
          <a:p>
            <a:r>
              <a:rPr lang="en-US" dirty="0"/>
              <a:t>Industry and other engagements (2)</a:t>
            </a:r>
          </a:p>
        </p:txBody>
      </p:sp>
      <p:sp>
        <p:nvSpPr>
          <p:cNvPr id="3" name="Content Placeholder 2">
            <a:extLst>
              <a:ext uri="{FF2B5EF4-FFF2-40B4-BE49-F238E27FC236}">
                <a16:creationId xmlns:a16="http://schemas.microsoft.com/office/drawing/2014/main" id="{5F6965BD-A9FC-9251-3E2F-53CBEC3204A4}"/>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2B6A7E6B-6AD5-2114-62FA-9512CB6F3A30}"/>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077B98D6-988E-28F2-C861-DD7F06E18BBC}"/>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22DB94D7-BC83-7EF4-1B4E-8AE5C3EC79A6}"/>
              </a:ext>
            </a:extLst>
          </p:cNvPr>
          <p:cNvSpPr>
            <a:spLocks noGrp="1"/>
          </p:cNvSpPr>
          <p:nvPr>
            <p:ph type="sldNum" sz="quarter" idx="12"/>
          </p:nvPr>
        </p:nvSpPr>
        <p:spPr/>
        <p:txBody>
          <a:bodyPr/>
          <a:lstStyle/>
          <a:p>
            <a:fld id="{D57F1E4F-1CFF-5643-939E-217C01CDF565}" type="slidenum">
              <a:rPr lang="en-US" smtClean="0"/>
              <a:pPr/>
              <a:t>34</a:t>
            </a:fld>
            <a:endParaRPr lang="en-US" dirty="0"/>
          </a:p>
        </p:txBody>
      </p:sp>
      <p:pic>
        <p:nvPicPr>
          <p:cNvPr id="7" name="Picture 6">
            <a:extLst>
              <a:ext uri="{FF2B5EF4-FFF2-40B4-BE49-F238E27FC236}">
                <a16:creationId xmlns:a16="http://schemas.microsoft.com/office/drawing/2014/main" id="{59AF267B-186E-15F4-A931-7818543C9A1C}"/>
              </a:ext>
            </a:extLst>
          </p:cNvPr>
          <p:cNvPicPr>
            <a:picLocks noChangeAspect="1"/>
          </p:cNvPicPr>
          <p:nvPr/>
        </p:nvPicPr>
        <p:blipFill>
          <a:blip r:embed="rId2"/>
          <a:stretch>
            <a:fillRect/>
          </a:stretch>
        </p:blipFill>
        <p:spPr>
          <a:xfrm>
            <a:off x="95997" y="804868"/>
            <a:ext cx="6130558" cy="3093859"/>
          </a:xfrm>
          <a:prstGeom prst="rect">
            <a:avLst/>
          </a:prstGeom>
          <a:ln>
            <a:solidFill>
              <a:srgbClr val="FF0000"/>
            </a:solidFill>
          </a:ln>
        </p:spPr>
      </p:pic>
      <p:pic>
        <p:nvPicPr>
          <p:cNvPr id="8" name="Picture 7">
            <a:extLst>
              <a:ext uri="{FF2B5EF4-FFF2-40B4-BE49-F238E27FC236}">
                <a16:creationId xmlns:a16="http://schemas.microsoft.com/office/drawing/2014/main" id="{F7328BEC-8C41-93C0-5D39-91F6E7DF479D}"/>
              </a:ext>
            </a:extLst>
          </p:cNvPr>
          <p:cNvPicPr>
            <a:picLocks noChangeAspect="1"/>
          </p:cNvPicPr>
          <p:nvPr/>
        </p:nvPicPr>
        <p:blipFill>
          <a:blip r:embed="rId3"/>
          <a:stretch>
            <a:fillRect/>
          </a:stretch>
        </p:blipFill>
        <p:spPr>
          <a:xfrm>
            <a:off x="6337619" y="1588162"/>
            <a:ext cx="5817663" cy="2827084"/>
          </a:xfrm>
          <a:prstGeom prst="rect">
            <a:avLst/>
          </a:prstGeom>
          <a:ln>
            <a:solidFill>
              <a:srgbClr val="244DE7"/>
            </a:solidFill>
          </a:ln>
        </p:spPr>
      </p:pic>
      <p:pic>
        <p:nvPicPr>
          <p:cNvPr id="9" name="Picture 8">
            <a:extLst>
              <a:ext uri="{FF2B5EF4-FFF2-40B4-BE49-F238E27FC236}">
                <a16:creationId xmlns:a16="http://schemas.microsoft.com/office/drawing/2014/main" id="{6DDF1D3A-E62C-962E-5100-3121E7A66774}"/>
              </a:ext>
            </a:extLst>
          </p:cNvPr>
          <p:cNvPicPr>
            <a:picLocks noChangeAspect="1"/>
          </p:cNvPicPr>
          <p:nvPr/>
        </p:nvPicPr>
        <p:blipFill>
          <a:blip r:embed="rId4"/>
          <a:stretch>
            <a:fillRect/>
          </a:stretch>
        </p:blipFill>
        <p:spPr>
          <a:xfrm>
            <a:off x="536501" y="4255649"/>
            <a:ext cx="5690054" cy="2047834"/>
          </a:xfrm>
          <a:prstGeom prst="rect">
            <a:avLst/>
          </a:prstGeom>
          <a:ln>
            <a:solidFill>
              <a:srgbClr val="FF0000"/>
            </a:solidFill>
          </a:ln>
        </p:spPr>
      </p:pic>
      <p:sp>
        <p:nvSpPr>
          <p:cNvPr id="10" name="TextBox 9">
            <a:extLst>
              <a:ext uri="{FF2B5EF4-FFF2-40B4-BE49-F238E27FC236}">
                <a16:creationId xmlns:a16="http://schemas.microsoft.com/office/drawing/2014/main" id="{EDE1A19D-EBA5-CD35-1193-0A37E74F3AB5}"/>
              </a:ext>
            </a:extLst>
          </p:cNvPr>
          <p:cNvSpPr txBox="1"/>
          <p:nvPr/>
        </p:nvSpPr>
        <p:spPr>
          <a:xfrm>
            <a:off x="6913217" y="4982767"/>
            <a:ext cx="5101710" cy="923330"/>
          </a:xfrm>
          <a:prstGeom prst="rect">
            <a:avLst/>
          </a:prstGeom>
          <a:noFill/>
        </p:spPr>
        <p:txBody>
          <a:bodyPr wrap="square" rtlCol="0">
            <a:spAutoFit/>
          </a:bodyPr>
          <a:lstStyle/>
          <a:p>
            <a:r>
              <a:rPr lang="en-US" dirty="0">
                <a:solidFill>
                  <a:srgbClr val="244DE7"/>
                </a:solidFill>
              </a:rPr>
              <a:t>My two cents: </a:t>
            </a:r>
            <a:r>
              <a:rPr lang="en-US" dirty="0"/>
              <a:t>It is clearly a challenge to find sustained pattern of collaborations with obvious return from industry to research,…</a:t>
            </a:r>
          </a:p>
        </p:txBody>
      </p:sp>
    </p:spTree>
    <p:extLst>
      <p:ext uri="{BB962C8B-B14F-4D97-AF65-F5344CB8AC3E}">
        <p14:creationId xmlns:p14="http://schemas.microsoft.com/office/powerpoint/2010/main" val="1611603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F6AC5-F65F-306E-EE06-4CB9222BBFE1}"/>
              </a:ext>
            </a:extLst>
          </p:cNvPr>
          <p:cNvSpPr>
            <a:spLocks noGrp="1"/>
          </p:cNvSpPr>
          <p:nvPr>
            <p:ph type="title"/>
          </p:nvPr>
        </p:nvSpPr>
        <p:spPr/>
        <p:txBody>
          <a:bodyPr/>
          <a:lstStyle/>
          <a:p>
            <a:r>
              <a:rPr lang="en-US" dirty="0"/>
              <a:t>Software, hardware and ML-Ops</a:t>
            </a:r>
          </a:p>
        </p:txBody>
      </p:sp>
      <p:sp>
        <p:nvSpPr>
          <p:cNvPr id="3" name="Content Placeholder 2">
            <a:extLst>
              <a:ext uri="{FF2B5EF4-FFF2-40B4-BE49-F238E27FC236}">
                <a16:creationId xmlns:a16="http://schemas.microsoft.com/office/drawing/2014/main" id="{38A55501-0E1A-C175-EADD-23F98528B69F}"/>
              </a:ext>
            </a:extLst>
          </p:cNvPr>
          <p:cNvSpPr>
            <a:spLocks noGrp="1"/>
          </p:cNvSpPr>
          <p:nvPr>
            <p:ph idx="1"/>
          </p:nvPr>
        </p:nvSpPr>
        <p:spPr/>
        <p:txBody>
          <a:bodyPr>
            <a:normAutofit/>
          </a:bodyPr>
          <a:lstStyle/>
          <a:p>
            <a:r>
              <a:rPr lang="en-US" sz="2000" dirty="0"/>
              <a:t>Good collection of information from large part of the community – LHC experiments, DUNE, LZ, Mu3e. Perhaps more aspects to be considered</a:t>
            </a:r>
          </a:p>
          <a:p>
            <a:r>
              <a:rPr lang="en-US" sz="2000" dirty="0">
                <a:solidFill>
                  <a:srgbClr val="244DE7"/>
                </a:solidFill>
              </a:rPr>
              <a:t>Hardware Trends</a:t>
            </a:r>
            <a:r>
              <a:rPr lang="en-US" sz="2000" dirty="0"/>
              <a:t>, </a:t>
            </a:r>
            <a:r>
              <a:rPr lang="en-US" sz="2000" dirty="0">
                <a:solidFill>
                  <a:srgbClr val="087736"/>
                </a:solidFill>
              </a:rPr>
              <a:t>utilization models</a:t>
            </a:r>
            <a:r>
              <a:rPr lang="en-US" sz="2000" dirty="0"/>
              <a:t>, software evolution (</a:t>
            </a:r>
            <a:r>
              <a:rPr lang="en-US" sz="2000" dirty="0" err="1"/>
              <a:t>PyTorch</a:t>
            </a:r>
            <a:r>
              <a:rPr lang="en-US" sz="2000" dirty="0"/>
              <a:t>), and </a:t>
            </a:r>
            <a:r>
              <a:rPr lang="en-US" sz="2000" dirty="0">
                <a:solidFill>
                  <a:srgbClr val="C00000"/>
                </a:solidFill>
              </a:rPr>
              <a:t>Practices   </a:t>
            </a:r>
          </a:p>
        </p:txBody>
      </p:sp>
      <p:sp>
        <p:nvSpPr>
          <p:cNvPr id="4" name="Date Placeholder 3">
            <a:extLst>
              <a:ext uri="{FF2B5EF4-FFF2-40B4-BE49-F238E27FC236}">
                <a16:creationId xmlns:a16="http://schemas.microsoft.com/office/drawing/2014/main" id="{BA709928-F750-54DC-6A21-61EE5294B285}"/>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BB0AFF74-7897-EC13-8227-09203F8C2EA7}"/>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D0D23DCC-BAAA-4CB0-711F-AC4A8BCBBA4F}"/>
              </a:ext>
            </a:extLst>
          </p:cNvPr>
          <p:cNvSpPr>
            <a:spLocks noGrp="1"/>
          </p:cNvSpPr>
          <p:nvPr>
            <p:ph type="sldNum" sz="quarter" idx="12"/>
          </p:nvPr>
        </p:nvSpPr>
        <p:spPr/>
        <p:txBody>
          <a:bodyPr/>
          <a:lstStyle/>
          <a:p>
            <a:fld id="{D57F1E4F-1CFF-5643-939E-217C01CDF565}" type="slidenum">
              <a:rPr lang="en-US" smtClean="0"/>
              <a:pPr/>
              <a:t>35</a:t>
            </a:fld>
            <a:endParaRPr lang="en-US" dirty="0"/>
          </a:p>
        </p:txBody>
      </p:sp>
      <p:pic>
        <p:nvPicPr>
          <p:cNvPr id="7" name="Picture 6">
            <a:extLst>
              <a:ext uri="{FF2B5EF4-FFF2-40B4-BE49-F238E27FC236}">
                <a16:creationId xmlns:a16="http://schemas.microsoft.com/office/drawing/2014/main" id="{DEED22B9-281D-800E-E239-2722905990F0}"/>
              </a:ext>
            </a:extLst>
          </p:cNvPr>
          <p:cNvPicPr>
            <a:picLocks noChangeAspect="1"/>
          </p:cNvPicPr>
          <p:nvPr/>
        </p:nvPicPr>
        <p:blipFill>
          <a:blip r:embed="rId2"/>
          <a:stretch>
            <a:fillRect/>
          </a:stretch>
        </p:blipFill>
        <p:spPr>
          <a:xfrm>
            <a:off x="257179" y="1899225"/>
            <a:ext cx="9173351" cy="1740726"/>
          </a:xfrm>
          <a:prstGeom prst="rect">
            <a:avLst/>
          </a:prstGeom>
          <a:ln>
            <a:solidFill>
              <a:srgbClr val="244DE7"/>
            </a:solidFill>
          </a:ln>
        </p:spPr>
      </p:pic>
      <p:pic>
        <p:nvPicPr>
          <p:cNvPr id="8" name="Picture 7">
            <a:extLst>
              <a:ext uri="{FF2B5EF4-FFF2-40B4-BE49-F238E27FC236}">
                <a16:creationId xmlns:a16="http://schemas.microsoft.com/office/drawing/2014/main" id="{68EF6E6B-8DDF-1C66-6605-C007B6949EE2}"/>
              </a:ext>
            </a:extLst>
          </p:cNvPr>
          <p:cNvPicPr>
            <a:picLocks noChangeAspect="1"/>
          </p:cNvPicPr>
          <p:nvPr/>
        </p:nvPicPr>
        <p:blipFill>
          <a:blip r:embed="rId3"/>
          <a:stretch>
            <a:fillRect/>
          </a:stretch>
        </p:blipFill>
        <p:spPr>
          <a:xfrm>
            <a:off x="1877583" y="3728671"/>
            <a:ext cx="8627157" cy="1200414"/>
          </a:xfrm>
          <a:prstGeom prst="rect">
            <a:avLst/>
          </a:prstGeom>
          <a:ln>
            <a:solidFill>
              <a:srgbClr val="087736"/>
            </a:solidFill>
          </a:ln>
        </p:spPr>
      </p:pic>
      <p:pic>
        <p:nvPicPr>
          <p:cNvPr id="9" name="Picture 8">
            <a:extLst>
              <a:ext uri="{FF2B5EF4-FFF2-40B4-BE49-F238E27FC236}">
                <a16:creationId xmlns:a16="http://schemas.microsoft.com/office/drawing/2014/main" id="{92F724EC-B288-F42F-D151-B43C361DEB29}"/>
              </a:ext>
            </a:extLst>
          </p:cNvPr>
          <p:cNvPicPr>
            <a:picLocks noChangeAspect="1"/>
          </p:cNvPicPr>
          <p:nvPr/>
        </p:nvPicPr>
        <p:blipFill>
          <a:blip r:embed="rId4"/>
          <a:stretch>
            <a:fillRect/>
          </a:stretch>
        </p:blipFill>
        <p:spPr>
          <a:xfrm>
            <a:off x="4406726" y="4991680"/>
            <a:ext cx="7772400" cy="1840194"/>
          </a:xfrm>
          <a:prstGeom prst="rect">
            <a:avLst/>
          </a:prstGeom>
          <a:ln>
            <a:solidFill>
              <a:srgbClr val="C00000"/>
            </a:solidFill>
          </a:ln>
        </p:spPr>
      </p:pic>
    </p:spTree>
    <p:extLst>
      <p:ext uri="{BB962C8B-B14F-4D97-AF65-F5344CB8AC3E}">
        <p14:creationId xmlns:p14="http://schemas.microsoft.com/office/powerpoint/2010/main" val="30939716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3131E-9035-4E22-1C53-236FC02D94C8}"/>
              </a:ext>
            </a:extLst>
          </p:cNvPr>
          <p:cNvSpPr>
            <a:spLocks noGrp="1"/>
          </p:cNvSpPr>
          <p:nvPr>
            <p:ph type="title"/>
          </p:nvPr>
        </p:nvSpPr>
        <p:spPr/>
        <p:txBody>
          <a:bodyPr/>
          <a:lstStyle/>
          <a:p>
            <a:r>
              <a:rPr lang="en-US" dirty="0"/>
              <a:t>Challenges and barriers</a:t>
            </a:r>
          </a:p>
        </p:txBody>
      </p:sp>
      <p:sp>
        <p:nvSpPr>
          <p:cNvPr id="3" name="Content Placeholder 2">
            <a:extLst>
              <a:ext uri="{FF2B5EF4-FFF2-40B4-BE49-F238E27FC236}">
                <a16:creationId xmlns:a16="http://schemas.microsoft.com/office/drawing/2014/main" id="{BCF3F113-C484-AD50-47C0-52364F8637A9}"/>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839D6952-7998-8A9A-C79E-6DDF2BA4BF8F}"/>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2251DD29-1A53-8803-BA32-ADF3ABB30795}"/>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1F67881E-BA11-166A-1845-23313D2596A8}"/>
              </a:ext>
            </a:extLst>
          </p:cNvPr>
          <p:cNvSpPr>
            <a:spLocks noGrp="1"/>
          </p:cNvSpPr>
          <p:nvPr>
            <p:ph type="sldNum" sz="quarter" idx="12"/>
          </p:nvPr>
        </p:nvSpPr>
        <p:spPr/>
        <p:txBody>
          <a:bodyPr/>
          <a:lstStyle/>
          <a:p>
            <a:fld id="{D57F1E4F-1CFF-5643-939E-217C01CDF565}" type="slidenum">
              <a:rPr lang="en-US" smtClean="0"/>
              <a:pPr/>
              <a:t>36</a:t>
            </a:fld>
            <a:endParaRPr lang="en-US" dirty="0"/>
          </a:p>
        </p:txBody>
      </p:sp>
      <p:pic>
        <p:nvPicPr>
          <p:cNvPr id="7" name="Picture 6">
            <a:extLst>
              <a:ext uri="{FF2B5EF4-FFF2-40B4-BE49-F238E27FC236}">
                <a16:creationId xmlns:a16="http://schemas.microsoft.com/office/drawing/2014/main" id="{4330401E-6A7A-6539-AC0D-27982F128550}"/>
              </a:ext>
            </a:extLst>
          </p:cNvPr>
          <p:cNvPicPr>
            <a:picLocks noChangeAspect="1"/>
          </p:cNvPicPr>
          <p:nvPr/>
        </p:nvPicPr>
        <p:blipFill>
          <a:blip r:embed="rId2"/>
          <a:stretch>
            <a:fillRect/>
          </a:stretch>
        </p:blipFill>
        <p:spPr>
          <a:xfrm>
            <a:off x="387808" y="923354"/>
            <a:ext cx="9987204" cy="3857652"/>
          </a:xfrm>
          <a:prstGeom prst="rect">
            <a:avLst/>
          </a:prstGeom>
        </p:spPr>
      </p:pic>
      <p:pic>
        <p:nvPicPr>
          <p:cNvPr id="8" name="Picture 7">
            <a:extLst>
              <a:ext uri="{FF2B5EF4-FFF2-40B4-BE49-F238E27FC236}">
                <a16:creationId xmlns:a16="http://schemas.microsoft.com/office/drawing/2014/main" id="{F72083ED-85B2-4A84-55C1-79D117324C47}"/>
              </a:ext>
            </a:extLst>
          </p:cNvPr>
          <p:cNvPicPr>
            <a:picLocks noChangeAspect="1"/>
          </p:cNvPicPr>
          <p:nvPr/>
        </p:nvPicPr>
        <p:blipFill>
          <a:blip r:embed="rId3"/>
          <a:srcRect b="73162"/>
          <a:stretch/>
        </p:blipFill>
        <p:spPr>
          <a:xfrm>
            <a:off x="387808" y="4898076"/>
            <a:ext cx="8338818" cy="1230485"/>
          </a:xfrm>
          <a:prstGeom prst="rect">
            <a:avLst/>
          </a:prstGeom>
        </p:spPr>
      </p:pic>
    </p:spTree>
    <p:extLst>
      <p:ext uri="{BB962C8B-B14F-4D97-AF65-F5344CB8AC3E}">
        <p14:creationId xmlns:p14="http://schemas.microsoft.com/office/powerpoint/2010/main" val="35866111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83EB-C5C0-616D-6953-ABC7BC0594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ABD0DA-5B86-EDA5-7B9B-9C0B1C7460BF}"/>
              </a:ext>
            </a:extLst>
          </p:cNvPr>
          <p:cNvSpPr>
            <a:spLocks noGrp="1"/>
          </p:cNvSpPr>
          <p:nvPr>
            <p:ph type="title"/>
          </p:nvPr>
        </p:nvSpPr>
        <p:spPr/>
        <p:txBody>
          <a:bodyPr/>
          <a:lstStyle/>
          <a:p>
            <a:r>
              <a:rPr lang="en-US" dirty="0"/>
              <a:t>Challenges and barriers (2) </a:t>
            </a:r>
          </a:p>
        </p:txBody>
      </p:sp>
      <p:sp>
        <p:nvSpPr>
          <p:cNvPr id="3" name="Content Placeholder 2">
            <a:extLst>
              <a:ext uri="{FF2B5EF4-FFF2-40B4-BE49-F238E27FC236}">
                <a16:creationId xmlns:a16="http://schemas.microsoft.com/office/drawing/2014/main" id="{BD513C35-834F-E141-B7F8-22F1498B74FE}"/>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E5717BDE-EFE6-80E6-0786-077734234BC1}"/>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D0DCD9F3-F0C2-8225-A4F1-F92E580F14FC}"/>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0F975AF9-5D58-C297-552B-95C6A61BA87E}"/>
              </a:ext>
            </a:extLst>
          </p:cNvPr>
          <p:cNvSpPr>
            <a:spLocks noGrp="1"/>
          </p:cNvSpPr>
          <p:nvPr>
            <p:ph type="sldNum" sz="quarter" idx="12"/>
          </p:nvPr>
        </p:nvSpPr>
        <p:spPr/>
        <p:txBody>
          <a:bodyPr/>
          <a:lstStyle/>
          <a:p>
            <a:fld id="{D57F1E4F-1CFF-5643-939E-217C01CDF565}" type="slidenum">
              <a:rPr lang="en-US" smtClean="0"/>
              <a:pPr/>
              <a:t>37</a:t>
            </a:fld>
            <a:endParaRPr lang="en-US" dirty="0"/>
          </a:p>
        </p:txBody>
      </p:sp>
      <p:pic>
        <p:nvPicPr>
          <p:cNvPr id="9" name="Picture 8">
            <a:extLst>
              <a:ext uri="{FF2B5EF4-FFF2-40B4-BE49-F238E27FC236}">
                <a16:creationId xmlns:a16="http://schemas.microsoft.com/office/drawing/2014/main" id="{08C7BDD0-2B93-9C82-8719-D2DF92D24402}"/>
              </a:ext>
            </a:extLst>
          </p:cNvPr>
          <p:cNvPicPr>
            <a:picLocks noChangeAspect="1"/>
          </p:cNvPicPr>
          <p:nvPr/>
        </p:nvPicPr>
        <p:blipFill>
          <a:blip r:embed="rId2"/>
          <a:srcRect t="28184"/>
          <a:stretch/>
        </p:blipFill>
        <p:spPr>
          <a:xfrm>
            <a:off x="632229" y="1271574"/>
            <a:ext cx="10927542" cy="4314852"/>
          </a:xfrm>
          <a:prstGeom prst="rect">
            <a:avLst/>
          </a:prstGeom>
        </p:spPr>
      </p:pic>
    </p:spTree>
    <p:extLst>
      <p:ext uri="{BB962C8B-B14F-4D97-AF65-F5344CB8AC3E}">
        <p14:creationId xmlns:p14="http://schemas.microsoft.com/office/powerpoint/2010/main" val="17600776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CB59C-AD5A-B703-FE37-76C59E0BAA1D}"/>
              </a:ext>
            </a:extLst>
          </p:cNvPr>
          <p:cNvSpPr>
            <a:spLocks noGrp="1"/>
          </p:cNvSpPr>
          <p:nvPr>
            <p:ph type="title"/>
          </p:nvPr>
        </p:nvSpPr>
        <p:spPr/>
        <p:txBody>
          <a:bodyPr/>
          <a:lstStyle/>
          <a:p>
            <a:r>
              <a:rPr lang="en-US" dirty="0"/>
              <a:t>But also opportunities ..</a:t>
            </a:r>
          </a:p>
        </p:txBody>
      </p:sp>
      <p:sp>
        <p:nvSpPr>
          <p:cNvPr id="10" name="Content Placeholder 9">
            <a:extLst>
              <a:ext uri="{FF2B5EF4-FFF2-40B4-BE49-F238E27FC236}">
                <a16:creationId xmlns:a16="http://schemas.microsoft.com/office/drawing/2014/main" id="{755EA04E-5366-9F75-46DA-AB6F45AB75B1}"/>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E6D1B606-7BD9-64D7-F313-F7ED05F378BD}"/>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4FDC319E-F498-DA70-D260-07A96C954422}"/>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9EC67319-21C9-FCA9-0523-A90F33B754C3}"/>
              </a:ext>
            </a:extLst>
          </p:cNvPr>
          <p:cNvSpPr>
            <a:spLocks noGrp="1"/>
          </p:cNvSpPr>
          <p:nvPr>
            <p:ph type="sldNum" sz="quarter" idx="12"/>
          </p:nvPr>
        </p:nvSpPr>
        <p:spPr/>
        <p:txBody>
          <a:bodyPr/>
          <a:lstStyle/>
          <a:p>
            <a:fld id="{D57F1E4F-1CFF-5643-939E-217C01CDF565}" type="slidenum">
              <a:rPr lang="en-US" smtClean="0"/>
              <a:pPr/>
              <a:t>38</a:t>
            </a:fld>
            <a:endParaRPr lang="en-US" dirty="0"/>
          </a:p>
        </p:txBody>
      </p:sp>
      <p:pic>
        <p:nvPicPr>
          <p:cNvPr id="7" name="Picture 6">
            <a:extLst>
              <a:ext uri="{FF2B5EF4-FFF2-40B4-BE49-F238E27FC236}">
                <a16:creationId xmlns:a16="http://schemas.microsoft.com/office/drawing/2014/main" id="{7D0DED98-DC9C-6A8B-5A28-DC930F185FBB}"/>
              </a:ext>
            </a:extLst>
          </p:cNvPr>
          <p:cNvPicPr>
            <a:picLocks noChangeAspect="1"/>
          </p:cNvPicPr>
          <p:nvPr/>
        </p:nvPicPr>
        <p:blipFill>
          <a:blip r:embed="rId2"/>
          <a:stretch>
            <a:fillRect/>
          </a:stretch>
        </p:blipFill>
        <p:spPr>
          <a:xfrm>
            <a:off x="257179" y="689213"/>
            <a:ext cx="7870095" cy="3051429"/>
          </a:xfrm>
          <a:prstGeom prst="rect">
            <a:avLst/>
          </a:prstGeom>
        </p:spPr>
      </p:pic>
      <p:pic>
        <p:nvPicPr>
          <p:cNvPr id="8" name="Picture 7">
            <a:extLst>
              <a:ext uri="{FF2B5EF4-FFF2-40B4-BE49-F238E27FC236}">
                <a16:creationId xmlns:a16="http://schemas.microsoft.com/office/drawing/2014/main" id="{8C954D94-A1AB-83C3-2535-2E4275131F56}"/>
              </a:ext>
            </a:extLst>
          </p:cNvPr>
          <p:cNvPicPr>
            <a:picLocks noChangeAspect="1"/>
          </p:cNvPicPr>
          <p:nvPr/>
        </p:nvPicPr>
        <p:blipFill>
          <a:blip r:embed="rId3"/>
          <a:stretch>
            <a:fillRect/>
          </a:stretch>
        </p:blipFill>
        <p:spPr>
          <a:xfrm>
            <a:off x="276496" y="3700287"/>
            <a:ext cx="7772400" cy="2877340"/>
          </a:xfrm>
          <a:prstGeom prst="rect">
            <a:avLst/>
          </a:prstGeom>
        </p:spPr>
      </p:pic>
      <p:sp>
        <p:nvSpPr>
          <p:cNvPr id="9" name="TextBox 8">
            <a:extLst>
              <a:ext uri="{FF2B5EF4-FFF2-40B4-BE49-F238E27FC236}">
                <a16:creationId xmlns:a16="http://schemas.microsoft.com/office/drawing/2014/main" id="{FD84124F-B57B-EF06-1131-68155975ECA2}"/>
              </a:ext>
            </a:extLst>
          </p:cNvPr>
          <p:cNvSpPr txBox="1"/>
          <p:nvPr/>
        </p:nvSpPr>
        <p:spPr>
          <a:xfrm>
            <a:off x="8048896" y="2986183"/>
            <a:ext cx="3841369" cy="646331"/>
          </a:xfrm>
          <a:prstGeom prst="rect">
            <a:avLst/>
          </a:prstGeom>
          <a:noFill/>
        </p:spPr>
        <p:txBody>
          <a:bodyPr wrap="square" rtlCol="0">
            <a:spAutoFit/>
          </a:bodyPr>
          <a:lstStyle/>
          <a:p>
            <a:r>
              <a:rPr lang="en-US" dirty="0"/>
              <a:t>Many of these resonating also with other discussion presented before</a:t>
            </a:r>
          </a:p>
        </p:txBody>
      </p:sp>
    </p:spTree>
    <p:extLst>
      <p:ext uri="{BB962C8B-B14F-4D97-AF65-F5344CB8AC3E}">
        <p14:creationId xmlns:p14="http://schemas.microsoft.com/office/powerpoint/2010/main" val="3665813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9ADE6-1F3D-05DE-40D2-391075FBC895}"/>
              </a:ext>
            </a:extLst>
          </p:cNvPr>
          <p:cNvSpPr>
            <a:spLocks noGrp="1"/>
          </p:cNvSpPr>
          <p:nvPr>
            <p:ph type="title"/>
          </p:nvPr>
        </p:nvSpPr>
        <p:spPr/>
        <p:txBody>
          <a:bodyPr/>
          <a:lstStyle/>
          <a:p>
            <a:r>
              <a:rPr lang="en-US" dirty="0"/>
              <a:t>Finding 1: Importance of AI and use cases</a:t>
            </a:r>
          </a:p>
        </p:txBody>
      </p:sp>
      <p:sp>
        <p:nvSpPr>
          <p:cNvPr id="3" name="Content Placeholder 2">
            <a:extLst>
              <a:ext uri="{FF2B5EF4-FFF2-40B4-BE49-F238E27FC236}">
                <a16:creationId xmlns:a16="http://schemas.microsoft.com/office/drawing/2014/main" id="{8DEF01BA-596C-E55C-CCD9-55B3D506248B}"/>
              </a:ext>
            </a:extLst>
          </p:cNvPr>
          <p:cNvSpPr>
            <a:spLocks noGrp="1"/>
          </p:cNvSpPr>
          <p:nvPr>
            <p:ph idx="1"/>
          </p:nvPr>
        </p:nvSpPr>
        <p:spPr/>
        <p:txBody>
          <a:bodyPr>
            <a:normAutofit/>
          </a:bodyPr>
          <a:lstStyle/>
          <a:p>
            <a:pPr marL="0" indent="0">
              <a:buNone/>
            </a:pPr>
            <a:r>
              <a:rPr lang="en-GB" sz="2000" i="1" dirty="0"/>
              <a:t>Importance of AI: </a:t>
            </a:r>
            <a:r>
              <a:rPr lang="en-GB" sz="2000" dirty="0"/>
              <a:t>AI is crucial to HEP, with its impact expected to transform almost every area of the field and enable breakthroughs that would be impossible with traditional methods; without swift adaptation and a strategic focus on AI, the UK risks falling behind other nations in this rapidly evolving domain</a:t>
            </a:r>
          </a:p>
          <a:p>
            <a:pPr lvl="1"/>
            <a:r>
              <a:rPr lang="en-GB" b="1" dirty="0"/>
              <a:t>Appendix B</a:t>
            </a:r>
            <a:r>
              <a:rPr lang="en-GB" dirty="0"/>
              <a:t> presents a series of </a:t>
            </a:r>
            <a:r>
              <a:rPr lang="en-GB" b="1" dirty="0">
                <a:solidFill>
                  <a:srgbClr val="244DE7"/>
                </a:solidFill>
              </a:rPr>
              <a:t>use-cases</a:t>
            </a:r>
            <a:r>
              <a:rPr lang="en-GB" dirty="0"/>
              <a:t>, showing exploitation of AI across all aspects of experiment, including: physics object reconstruction, identification and calibration; real-time event selection; uncertainty evaluation; event selection; background modelling; and documentation.</a:t>
            </a:r>
          </a:p>
          <a:p>
            <a:pPr marL="457200" lvl="1" indent="0">
              <a:buNone/>
            </a:pPr>
            <a:endParaRPr lang="en-GB" dirty="0"/>
          </a:p>
          <a:p>
            <a:endParaRPr lang="en-US" dirty="0"/>
          </a:p>
        </p:txBody>
      </p:sp>
      <p:sp>
        <p:nvSpPr>
          <p:cNvPr id="4" name="Date Placeholder 3">
            <a:extLst>
              <a:ext uri="{FF2B5EF4-FFF2-40B4-BE49-F238E27FC236}">
                <a16:creationId xmlns:a16="http://schemas.microsoft.com/office/drawing/2014/main" id="{FE164287-CA20-88D3-6DD3-B4700047B8D7}"/>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03D9D9D3-F29C-31C6-B560-F89246C054C0}"/>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08105705-6AEF-018B-F973-8F2A02116FFE}"/>
              </a:ext>
            </a:extLst>
          </p:cNvPr>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1026" name="Picture 2" descr="Refer to caption">
            <a:extLst>
              <a:ext uri="{FF2B5EF4-FFF2-40B4-BE49-F238E27FC236}">
                <a16:creationId xmlns:a16="http://schemas.microsoft.com/office/drawing/2014/main" id="{896728E0-2E10-328F-ECA3-A4FB244484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5865" y="3418114"/>
            <a:ext cx="5204820" cy="286233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54FB7828-CFC0-3519-4487-FC94EB4D1D12}"/>
              </a:ext>
            </a:extLst>
          </p:cNvPr>
          <p:cNvSpPr txBox="1"/>
          <p:nvPr/>
        </p:nvSpPr>
        <p:spPr>
          <a:xfrm>
            <a:off x="440870" y="3418114"/>
            <a:ext cx="6150428" cy="2585323"/>
          </a:xfrm>
          <a:prstGeom prst="rect">
            <a:avLst/>
          </a:prstGeom>
          <a:noFill/>
        </p:spPr>
        <p:txBody>
          <a:bodyPr wrap="square">
            <a:spAutoFit/>
          </a:bodyPr>
          <a:lstStyle/>
          <a:p>
            <a:pPr marL="457200" lvl="1" indent="0">
              <a:buNone/>
            </a:pPr>
            <a:r>
              <a:rPr lang="en-GB" sz="1800" b="1" dirty="0">
                <a:solidFill>
                  <a:srgbClr val="C00000"/>
                </a:solidFill>
                <a:latin typeface="Arial" panose="020B0604020202020204" pitchFamily="34" charset="0"/>
                <a:cs typeface="Arial" panose="020B0604020202020204" pitchFamily="34" charset="0"/>
              </a:rPr>
              <a:t>ATLAS: </a:t>
            </a:r>
            <a:r>
              <a:rPr lang="en-GB" sz="1800" dirty="0">
                <a:latin typeface="Arial" panose="020B0604020202020204" pitchFamily="34" charset="0"/>
                <a:cs typeface="Arial" panose="020B0604020202020204" pitchFamily="34" charset="0"/>
              </a:rPr>
              <a:t>(1) identification of </a:t>
            </a:r>
            <a:r>
              <a:rPr lang="en-GB" sz="1800" b="1" dirty="0">
                <a:latin typeface="Arial" panose="020B0604020202020204" pitchFamily="34" charset="0"/>
                <a:cs typeface="Arial" panose="020B0604020202020204" pitchFamily="34" charset="0"/>
              </a:rPr>
              <a:t>jet flavour </a:t>
            </a:r>
            <a:r>
              <a:rPr lang="en-GB" sz="1800" dirty="0">
                <a:latin typeface="Arial" panose="020B0604020202020204" pitchFamily="34" charset="0"/>
                <a:cs typeface="Arial" panose="020B0604020202020204" pitchFamily="34" charset="0"/>
              </a:rPr>
              <a:t>(b- and c-tagging) using GNN (</a:t>
            </a:r>
            <a:r>
              <a:rPr lang="en-GB" sz="1800" dirty="0">
                <a:latin typeface="Arial" panose="020B0604020202020204" pitchFamily="34" charset="0"/>
                <a:cs typeface="Arial" panose="020B0604020202020204" pitchFamily="34" charset="0"/>
                <a:hlinkClick r:id="rId3"/>
              </a:rPr>
              <a:t>GN2</a:t>
            </a:r>
            <a:r>
              <a:rPr lang="en-GB" sz="1800" dirty="0">
                <a:latin typeface="Arial" panose="020B0604020202020204" pitchFamily="34" charset="0"/>
                <a:cs typeface="Arial" panose="020B0604020202020204" pitchFamily="34" charset="0"/>
              </a:rPr>
              <a:t>– paper submitted in May 2025), relevant for key areas such as Higgs physics (</a:t>
            </a:r>
            <a:r>
              <a:rPr lang="en-GB" sz="1800" dirty="0" err="1">
                <a:latin typeface="Arial" panose="020B0604020202020204" pitchFamily="34" charset="0"/>
                <a:cs typeface="Arial" panose="020B0604020202020204" pitchFamily="34" charset="0"/>
              </a:rPr>
              <a:t>H</a:t>
            </a:r>
            <a:r>
              <a:rPr lang="en-GB" sz="1800" dirty="0" err="1">
                <a:latin typeface="Arial" panose="020B0604020202020204" pitchFamily="34" charset="0"/>
                <a:cs typeface="Arial" panose="020B0604020202020204" pitchFamily="34" charset="0"/>
                <a:sym typeface="Wingdings" pitchFamily="2" charset="2"/>
              </a:rPr>
              <a:t>bb</a:t>
            </a:r>
            <a:r>
              <a:rPr lang="en-GB" sz="1800" dirty="0">
                <a:latin typeface="Arial" panose="020B0604020202020204" pitchFamily="34" charset="0"/>
                <a:cs typeface="Arial" panose="020B0604020202020204" pitchFamily="34" charset="0"/>
                <a:sym typeface="Wingdings" pitchFamily="2" charset="2"/>
              </a:rPr>
              <a:t> in VH and </a:t>
            </a:r>
            <a:r>
              <a:rPr lang="en-GB" sz="1800" dirty="0" err="1">
                <a:latin typeface="Arial" panose="020B0604020202020204" pitchFamily="34" charset="0"/>
                <a:cs typeface="Arial" panose="020B0604020202020204" pitchFamily="34" charset="0"/>
                <a:sym typeface="Wingdings" pitchFamily="2" charset="2"/>
              </a:rPr>
              <a:t>ttH</a:t>
            </a:r>
            <a:r>
              <a:rPr lang="en-GB" sz="1800" dirty="0">
                <a:latin typeface="Arial" panose="020B0604020202020204" pitchFamily="34" charset="0"/>
                <a:cs typeface="Arial" panose="020B0604020202020204" pitchFamily="34" charset="0"/>
                <a:sym typeface="Wingdings" pitchFamily="2" charset="2"/>
              </a:rPr>
              <a:t>, di-</a:t>
            </a:r>
            <a:r>
              <a:rPr lang="en-GB" sz="1800" dirty="0" err="1">
                <a:latin typeface="Arial" panose="020B0604020202020204" pitchFamily="34" charset="0"/>
                <a:cs typeface="Arial" panose="020B0604020202020204" pitchFamily="34" charset="0"/>
                <a:sym typeface="Wingdings" pitchFamily="2" charset="2"/>
              </a:rPr>
              <a:t>higgs</a:t>
            </a:r>
            <a:r>
              <a:rPr lang="en-GB" sz="1800" dirty="0">
                <a:latin typeface="Arial" panose="020B0604020202020204" pitchFamily="34" charset="0"/>
                <a:cs typeface="Arial" panose="020B0604020202020204" pitchFamily="34" charset="0"/>
                <a:sym typeface="Wingdings" pitchFamily="2" charset="2"/>
              </a:rPr>
              <a:t> production), precision measurements and </a:t>
            </a:r>
            <a:r>
              <a:rPr lang="en-GB" sz="1800" dirty="0">
                <a:latin typeface="Arial" panose="020B0604020202020204" pitchFamily="34" charset="0"/>
                <a:cs typeface="Arial" panose="020B0604020202020204" pitchFamily="34" charset="0"/>
                <a:sym typeface="Wingdings" pitchFamily="2" charset="2"/>
                <a:hlinkClick r:id="rId4"/>
              </a:rPr>
              <a:t>charged particles reconstruction </a:t>
            </a:r>
            <a:r>
              <a:rPr lang="en-GB" sz="1800" dirty="0">
                <a:latin typeface="Arial" panose="020B0604020202020204" pitchFamily="34" charset="0"/>
                <a:cs typeface="Arial" panose="020B0604020202020204" pitchFamily="34" charset="0"/>
                <a:sym typeface="Wingdings" pitchFamily="2" charset="2"/>
              </a:rPr>
              <a:t>(2) searches for </a:t>
            </a:r>
            <a:r>
              <a:rPr lang="en-GB" sz="1800" b="1" dirty="0">
                <a:latin typeface="Arial" panose="020B0604020202020204" pitchFamily="34" charset="0"/>
                <a:cs typeface="Arial" panose="020B0604020202020204" pitchFamily="34" charset="0"/>
                <a:sym typeface="Wingdings" pitchFamily="2" charset="2"/>
              </a:rPr>
              <a:t>new physics </a:t>
            </a:r>
            <a:r>
              <a:rPr lang="en-GB" sz="1800" dirty="0">
                <a:latin typeface="Arial" panose="020B0604020202020204" pitchFamily="34" charset="0"/>
                <a:cs typeface="Arial" panose="020B0604020202020204" pitchFamily="34" charset="0"/>
                <a:sym typeface="Wingdings" pitchFamily="2" charset="2"/>
              </a:rPr>
              <a:t>such as long-lived particles decaying within the detector – reconstructed with unconventional signatures such as displaced jets (CNN, now also GNN). </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1579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0F0218-5A34-9364-96FD-632F4A9992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898832-F5F4-3CC3-D66D-C337B66005A8}"/>
              </a:ext>
            </a:extLst>
          </p:cNvPr>
          <p:cNvSpPr>
            <a:spLocks noGrp="1"/>
          </p:cNvSpPr>
          <p:nvPr>
            <p:ph type="title"/>
          </p:nvPr>
        </p:nvSpPr>
        <p:spPr/>
        <p:txBody>
          <a:bodyPr/>
          <a:lstStyle/>
          <a:p>
            <a:r>
              <a:rPr lang="en-US" dirty="0"/>
              <a:t>Use cases (2)</a:t>
            </a:r>
          </a:p>
        </p:txBody>
      </p:sp>
      <p:sp>
        <p:nvSpPr>
          <p:cNvPr id="3" name="Content Placeholder 2">
            <a:extLst>
              <a:ext uri="{FF2B5EF4-FFF2-40B4-BE49-F238E27FC236}">
                <a16:creationId xmlns:a16="http://schemas.microsoft.com/office/drawing/2014/main" id="{46684D5C-0D8E-19CD-64AF-E48944C2F897}"/>
              </a:ext>
            </a:extLst>
          </p:cNvPr>
          <p:cNvSpPr>
            <a:spLocks noGrp="1"/>
          </p:cNvSpPr>
          <p:nvPr>
            <p:ph idx="1"/>
          </p:nvPr>
        </p:nvSpPr>
        <p:spPr/>
        <p:txBody>
          <a:bodyPr>
            <a:normAutofit/>
          </a:bodyPr>
          <a:lstStyle/>
          <a:p>
            <a:pPr marL="0" indent="0">
              <a:buNone/>
            </a:pPr>
            <a:r>
              <a:rPr lang="en-GB" sz="2000" i="1" dirty="0"/>
              <a:t>Importance of AI: </a:t>
            </a:r>
            <a:r>
              <a:rPr lang="en-GB" sz="2000" dirty="0"/>
              <a:t>AI is crucial to HEP, with its impact expected to transform almost every area of the field and enable breakthroughs that would be impossible with traditional methods; without swift adaptation and a strategic focus on AI, the UK risks falling behind other nations in this rapidly evolving domain</a:t>
            </a:r>
          </a:p>
          <a:p>
            <a:pPr lvl="1"/>
            <a:r>
              <a:rPr lang="en-GB" b="1" dirty="0"/>
              <a:t>Appendix B</a:t>
            </a:r>
            <a:r>
              <a:rPr lang="en-GB" dirty="0"/>
              <a:t> presents a series of use-cases, showing exploitation of AI across all aspects of experiment, including: physics object reconstruction, identification and calibration; real-time event selection; uncertainty evaluation; event selection; background modelling; and documentation.</a:t>
            </a:r>
          </a:p>
          <a:p>
            <a:pPr marL="457200" lvl="1" indent="0">
              <a:buNone/>
            </a:pPr>
            <a:endParaRPr lang="en-GB" dirty="0"/>
          </a:p>
          <a:p>
            <a:endParaRPr lang="en-US" dirty="0"/>
          </a:p>
        </p:txBody>
      </p:sp>
      <p:sp>
        <p:nvSpPr>
          <p:cNvPr id="4" name="Date Placeholder 3">
            <a:extLst>
              <a:ext uri="{FF2B5EF4-FFF2-40B4-BE49-F238E27FC236}">
                <a16:creationId xmlns:a16="http://schemas.microsoft.com/office/drawing/2014/main" id="{9F5CDD87-B828-3D39-0DEF-F4022C4EB764}"/>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4ED69005-C183-E44F-6D99-52C626549135}"/>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A37E58E4-5783-D1D5-7533-8BAFE39C6A16}"/>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
        <p:nvSpPr>
          <p:cNvPr id="8" name="TextBox 7">
            <a:extLst>
              <a:ext uri="{FF2B5EF4-FFF2-40B4-BE49-F238E27FC236}">
                <a16:creationId xmlns:a16="http://schemas.microsoft.com/office/drawing/2014/main" id="{A5722719-A29E-C104-0984-2F526694F0B5}"/>
              </a:ext>
            </a:extLst>
          </p:cNvPr>
          <p:cNvSpPr txBox="1"/>
          <p:nvPr/>
        </p:nvSpPr>
        <p:spPr>
          <a:xfrm>
            <a:off x="10887" y="3799294"/>
            <a:ext cx="6150428" cy="1754326"/>
          </a:xfrm>
          <a:prstGeom prst="rect">
            <a:avLst/>
          </a:prstGeom>
          <a:noFill/>
        </p:spPr>
        <p:txBody>
          <a:bodyPr wrap="square">
            <a:spAutoFit/>
          </a:bodyPr>
          <a:lstStyle/>
          <a:p>
            <a:pPr lvl="2"/>
            <a:r>
              <a:rPr lang="en-GB" b="1" dirty="0">
                <a:solidFill>
                  <a:srgbClr val="C00000"/>
                </a:solidFill>
                <a:latin typeface="Arial" panose="020B0604020202020204" pitchFamily="34" charset="0"/>
                <a:cs typeface="Arial" panose="020B0604020202020204" pitchFamily="34" charset="0"/>
              </a:rPr>
              <a:t>CMS: </a:t>
            </a:r>
            <a:r>
              <a:rPr lang="en-GB" dirty="0">
                <a:latin typeface="Arial" panose="020B0604020202020204" pitchFamily="34" charset="0"/>
                <a:cs typeface="Arial" panose="020B0604020202020204" pitchFamily="34" charset="0"/>
              </a:rPr>
              <a:t>(1) </a:t>
            </a:r>
            <a:r>
              <a:rPr lang="en-GB" b="1" dirty="0">
                <a:latin typeface="Arial" panose="020B0604020202020204" pitchFamily="34" charset="0"/>
                <a:cs typeface="Arial" panose="020B0604020202020204" pitchFamily="34" charset="0"/>
              </a:rPr>
              <a:t>data analysis </a:t>
            </a:r>
            <a:r>
              <a:rPr lang="en-GB" dirty="0">
                <a:latin typeface="Arial" panose="020B0604020202020204" pitchFamily="34" charset="0"/>
                <a:cs typeface="Arial" panose="020B0604020202020204" pitchFamily="34" charset="0"/>
              </a:rPr>
              <a:t>(Higgs to bb, di-Higgs with photons and tau leptons, precision cross section measurements and more). (2) </a:t>
            </a:r>
            <a:r>
              <a:rPr lang="en-GB" b="1" dirty="0">
                <a:latin typeface="Arial" panose="020B0604020202020204" pitchFamily="34" charset="0"/>
                <a:cs typeface="Arial" panose="020B0604020202020204" pitchFamily="34" charset="0"/>
              </a:rPr>
              <a:t>trigger</a:t>
            </a:r>
            <a:r>
              <a:rPr lang="en-GB" dirty="0">
                <a:latin typeface="Arial" panose="020B0604020202020204" pitchFamily="34" charset="0"/>
                <a:cs typeface="Arial" panose="020B0604020202020204" pitchFamily="34" charset="0"/>
              </a:rPr>
              <a:t> (e.g. End-to-End Neural Network Approach to Phase-2 Level-1 Trigger Primary Vertex Reconstruction and Track to Vertex Association) </a:t>
            </a:r>
          </a:p>
        </p:txBody>
      </p:sp>
      <p:pic>
        <p:nvPicPr>
          <p:cNvPr id="2050" name="Picture 2" descr="Refer to caption">
            <a:extLst>
              <a:ext uri="{FF2B5EF4-FFF2-40B4-BE49-F238E27FC236}">
                <a16:creationId xmlns:a16="http://schemas.microsoft.com/office/drawing/2014/main" id="{B2BFFA0C-061B-4838-A65C-B6F7BF09AF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5213" y="3016284"/>
            <a:ext cx="3700975" cy="3554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0851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9A42D-6448-42A8-F772-E0E22B349F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875B83-BCBD-F0D6-631F-ED79ADB12ADA}"/>
              </a:ext>
            </a:extLst>
          </p:cNvPr>
          <p:cNvSpPr>
            <a:spLocks noGrp="1"/>
          </p:cNvSpPr>
          <p:nvPr>
            <p:ph type="title"/>
          </p:nvPr>
        </p:nvSpPr>
        <p:spPr/>
        <p:txBody>
          <a:bodyPr/>
          <a:lstStyle/>
          <a:p>
            <a:r>
              <a:rPr lang="en-US" dirty="0"/>
              <a:t>Use cases (3)</a:t>
            </a:r>
          </a:p>
        </p:txBody>
      </p:sp>
      <p:sp>
        <p:nvSpPr>
          <p:cNvPr id="3" name="Content Placeholder 2">
            <a:extLst>
              <a:ext uri="{FF2B5EF4-FFF2-40B4-BE49-F238E27FC236}">
                <a16:creationId xmlns:a16="http://schemas.microsoft.com/office/drawing/2014/main" id="{680DD91D-72CD-FDFF-64B5-3F7C465F9A11}"/>
              </a:ext>
            </a:extLst>
          </p:cNvPr>
          <p:cNvSpPr>
            <a:spLocks noGrp="1"/>
          </p:cNvSpPr>
          <p:nvPr>
            <p:ph idx="1"/>
          </p:nvPr>
        </p:nvSpPr>
        <p:spPr/>
        <p:txBody>
          <a:bodyPr>
            <a:normAutofit/>
          </a:bodyPr>
          <a:lstStyle/>
          <a:p>
            <a:pPr marL="0" indent="0">
              <a:buNone/>
            </a:pPr>
            <a:r>
              <a:rPr lang="en-GB" sz="2000" i="1" dirty="0"/>
              <a:t>Importance of AI: </a:t>
            </a:r>
            <a:r>
              <a:rPr lang="en-GB" sz="2000" dirty="0"/>
              <a:t>AI is crucial to HEP, with its impact expected to transform almost every area of the field and enable breakthroughs that would be impossible with traditional methods; without swift adaptation and a strategic focus on AI, the UK risks falling behind other nations in this rapidly evolving domain</a:t>
            </a:r>
          </a:p>
          <a:p>
            <a:pPr lvl="1"/>
            <a:r>
              <a:rPr lang="en-GB" b="1" dirty="0"/>
              <a:t>Appendix B</a:t>
            </a:r>
            <a:r>
              <a:rPr lang="en-GB" dirty="0"/>
              <a:t> presents a series of use-cases, showing exploitation of AI across all aspects of experiment, including: physics object reconstruction, identification and calibration; real-time event selection; uncertainty evaluation; event selection; background modelling; and documentation.</a:t>
            </a:r>
          </a:p>
          <a:p>
            <a:pPr marL="457200" lvl="1" indent="0">
              <a:buNone/>
            </a:pPr>
            <a:endParaRPr lang="en-GB" dirty="0"/>
          </a:p>
          <a:p>
            <a:endParaRPr lang="en-US" dirty="0"/>
          </a:p>
        </p:txBody>
      </p:sp>
      <p:sp>
        <p:nvSpPr>
          <p:cNvPr id="4" name="Date Placeholder 3">
            <a:extLst>
              <a:ext uri="{FF2B5EF4-FFF2-40B4-BE49-F238E27FC236}">
                <a16:creationId xmlns:a16="http://schemas.microsoft.com/office/drawing/2014/main" id="{158E0BF6-E168-A33E-37F4-F8EA814D48F0}"/>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B004E341-1B29-1443-6B68-B306AAC23DFD}"/>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8FF44C84-1B8D-9099-C563-E2FEFDF67E7A}"/>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
        <p:nvSpPr>
          <p:cNvPr id="9" name="TextBox 8">
            <a:extLst>
              <a:ext uri="{FF2B5EF4-FFF2-40B4-BE49-F238E27FC236}">
                <a16:creationId xmlns:a16="http://schemas.microsoft.com/office/drawing/2014/main" id="{4CFD0AE7-DA54-D7B8-B272-12A0485CD962}"/>
              </a:ext>
            </a:extLst>
          </p:cNvPr>
          <p:cNvSpPr txBox="1"/>
          <p:nvPr/>
        </p:nvSpPr>
        <p:spPr>
          <a:xfrm>
            <a:off x="0" y="3189394"/>
            <a:ext cx="6150428" cy="2862322"/>
          </a:xfrm>
          <a:prstGeom prst="rect">
            <a:avLst/>
          </a:prstGeom>
          <a:noFill/>
        </p:spPr>
        <p:txBody>
          <a:bodyPr wrap="square">
            <a:spAutoFit/>
          </a:bodyPr>
          <a:lstStyle/>
          <a:p>
            <a:pPr lvl="2"/>
            <a:r>
              <a:rPr lang="en-GB" b="1" dirty="0">
                <a:solidFill>
                  <a:srgbClr val="C00000"/>
                </a:solidFill>
                <a:latin typeface="Arial" panose="020B0604020202020204" pitchFamily="34" charset="0"/>
                <a:cs typeface="Arial" panose="020B0604020202020204" pitchFamily="34" charset="0"/>
              </a:rPr>
              <a:t>LHCb: </a:t>
            </a:r>
            <a:r>
              <a:rPr lang="en-GB" b="1" dirty="0">
                <a:latin typeface="Arial" panose="020B0604020202020204" pitchFamily="34" charset="0"/>
                <a:cs typeface="Arial" panose="020B0604020202020204" pitchFamily="34" charset="0"/>
              </a:rPr>
              <a:t>trigger system </a:t>
            </a:r>
            <a:r>
              <a:rPr lang="en-GB" dirty="0">
                <a:latin typeface="Arial" panose="020B0604020202020204" pitchFamily="34" charset="0"/>
                <a:cs typeface="Arial" panose="020B0604020202020204" pitchFamily="34" charset="0"/>
              </a:rPr>
              <a:t>relying on AI (with Boosted Decision Trees) </a:t>
            </a:r>
            <a:r>
              <a:rPr lang="en-GB" dirty="0">
                <a:latin typeface="Arial" panose="020B0604020202020204" pitchFamily="34" charset="0"/>
                <a:cs typeface="Arial" panose="020B0604020202020204" pitchFamily="34" charset="0"/>
                <a:sym typeface="Wingdings" pitchFamily="2" charset="2"/>
              </a:rPr>
              <a:t> needed because t</a:t>
            </a:r>
            <a:r>
              <a:rPr lang="en-GB" dirty="0">
                <a:latin typeface="Arial" panose="020B0604020202020204" pitchFamily="34" charset="0"/>
                <a:cs typeface="Arial" panose="020B0604020202020204" pitchFamily="34" charset="0"/>
              </a:rPr>
              <a:t>he full detector is read-out at high rate (32 Tb/s).</a:t>
            </a:r>
          </a:p>
          <a:p>
            <a:pPr lvl="2"/>
            <a:endParaRPr lang="en-GB" dirty="0">
              <a:latin typeface="Arial" panose="020B0604020202020204" pitchFamily="34" charset="0"/>
              <a:cs typeface="Arial" panose="020B0604020202020204" pitchFamily="34" charset="0"/>
            </a:endParaRPr>
          </a:p>
          <a:p>
            <a:pPr lvl="2"/>
            <a:r>
              <a:rPr lang="en-GB" dirty="0">
                <a:latin typeface="Arial" panose="020B0604020202020204" pitchFamily="34" charset="0"/>
                <a:cs typeface="Arial" panose="020B0604020202020204" pitchFamily="34" charset="0"/>
              </a:rPr>
              <a:t>Other examples (physics) made; MLPs, BDTs and others for particle ID and physics analyses; GANs for simulation; Deep Sets for inclusive flavour tagging of B mesons; GNNs for track finding; DL based algorithm for full-event interpretation.</a:t>
            </a:r>
            <a:endParaRPr lang="en-GB" b="1" dirty="0">
              <a:solidFill>
                <a:srgbClr val="C00000"/>
              </a:solidFill>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149770FA-8C53-54C7-4FC9-19F0956113E5}"/>
              </a:ext>
            </a:extLst>
          </p:cNvPr>
          <p:cNvPicPr>
            <a:picLocks noChangeAspect="1"/>
          </p:cNvPicPr>
          <p:nvPr/>
        </p:nvPicPr>
        <p:blipFill>
          <a:blip r:embed="rId3"/>
          <a:stretch>
            <a:fillRect/>
          </a:stretch>
        </p:blipFill>
        <p:spPr>
          <a:xfrm>
            <a:off x="7049441" y="3102310"/>
            <a:ext cx="4322837" cy="3085020"/>
          </a:xfrm>
          <a:prstGeom prst="rect">
            <a:avLst/>
          </a:prstGeom>
        </p:spPr>
      </p:pic>
    </p:spTree>
    <p:extLst>
      <p:ext uri="{BB962C8B-B14F-4D97-AF65-F5344CB8AC3E}">
        <p14:creationId xmlns:p14="http://schemas.microsoft.com/office/powerpoint/2010/main" val="2643597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085705-4E48-B31B-8B24-9F600ABE9A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278AB9-A817-6B56-0852-5352A2C1E9EC}"/>
              </a:ext>
            </a:extLst>
          </p:cNvPr>
          <p:cNvSpPr>
            <a:spLocks noGrp="1"/>
          </p:cNvSpPr>
          <p:nvPr>
            <p:ph type="title"/>
          </p:nvPr>
        </p:nvSpPr>
        <p:spPr/>
        <p:txBody>
          <a:bodyPr/>
          <a:lstStyle/>
          <a:p>
            <a:r>
              <a:rPr lang="en-US" dirty="0"/>
              <a:t>Use cases (4)</a:t>
            </a:r>
          </a:p>
        </p:txBody>
      </p:sp>
      <p:sp>
        <p:nvSpPr>
          <p:cNvPr id="3" name="Content Placeholder 2">
            <a:extLst>
              <a:ext uri="{FF2B5EF4-FFF2-40B4-BE49-F238E27FC236}">
                <a16:creationId xmlns:a16="http://schemas.microsoft.com/office/drawing/2014/main" id="{BF6323E9-43E6-AEE8-DA5F-DD04ED6BE019}"/>
              </a:ext>
            </a:extLst>
          </p:cNvPr>
          <p:cNvSpPr>
            <a:spLocks noGrp="1"/>
          </p:cNvSpPr>
          <p:nvPr>
            <p:ph idx="1"/>
          </p:nvPr>
        </p:nvSpPr>
        <p:spPr/>
        <p:txBody>
          <a:bodyPr>
            <a:normAutofit/>
          </a:bodyPr>
          <a:lstStyle/>
          <a:p>
            <a:pPr marL="0" indent="0">
              <a:buNone/>
            </a:pPr>
            <a:r>
              <a:rPr lang="en-GB" sz="2000" i="1" dirty="0"/>
              <a:t>Importance of AI: </a:t>
            </a:r>
            <a:r>
              <a:rPr lang="en-GB" sz="2000" dirty="0"/>
              <a:t>AI is crucial to HEP, with its impact expected to transform almost every area of the field and enable breakthroughs that would be impossible with traditional methods; without swift adaptation and a strategic focus on AI, the UK risks falling behind other nations in this rapidly evolving domain</a:t>
            </a:r>
          </a:p>
          <a:p>
            <a:pPr lvl="1"/>
            <a:r>
              <a:rPr lang="en-GB" b="1" dirty="0"/>
              <a:t>Appendix B</a:t>
            </a:r>
            <a:r>
              <a:rPr lang="en-GB" dirty="0"/>
              <a:t> presents a series of use-cases, showing exploitation of AI across all aspects of experiment, including: physics object reconstruction, identification and calibration; real-time event selection; uncertainty evaluation; event selection; background modelling; and documentation.</a:t>
            </a:r>
          </a:p>
          <a:p>
            <a:pPr marL="457200" lvl="1" indent="0">
              <a:buNone/>
            </a:pPr>
            <a:endParaRPr lang="en-GB" dirty="0"/>
          </a:p>
          <a:p>
            <a:endParaRPr lang="en-US" dirty="0"/>
          </a:p>
        </p:txBody>
      </p:sp>
      <p:sp>
        <p:nvSpPr>
          <p:cNvPr id="4" name="Date Placeholder 3">
            <a:extLst>
              <a:ext uri="{FF2B5EF4-FFF2-40B4-BE49-F238E27FC236}">
                <a16:creationId xmlns:a16="http://schemas.microsoft.com/office/drawing/2014/main" id="{642B54F5-64CC-5C24-9BE8-6257F62B0A37}"/>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A11E6CC1-2166-76A1-A539-6DBC39F2C2E1}"/>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5DBFFB62-C310-37FD-9BC8-C289B579AF78}"/>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
        <p:nvSpPr>
          <p:cNvPr id="9" name="TextBox 8">
            <a:extLst>
              <a:ext uri="{FF2B5EF4-FFF2-40B4-BE49-F238E27FC236}">
                <a16:creationId xmlns:a16="http://schemas.microsoft.com/office/drawing/2014/main" id="{5C38E7F0-57A4-521F-275B-E2A5F4F7C00F}"/>
              </a:ext>
            </a:extLst>
          </p:cNvPr>
          <p:cNvSpPr txBox="1"/>
          <p:nvPr/>
        </p:nvSpPr>
        <p:spPr>
          <a:xfrm>
            <a:off x="922081" y="3189394"/>
            <a:ext cx="5489606" cy="2862322"/>
          </a:xfrm>
          <a:prstGeom prst="rect">
            <a:avLst/>
          </a:prstGeom>
          <a:noFill/>
        </p:spPr>
        <p:txBody>
          <a:bodyPr wrap="square">
            <a:spAutoFit/>
          </a:bodyPr>
          <a:lstStyle/>
          <a:p>
            <a:r>
              <a:rPr lang="en-GB" b="1" dirty="0">
                <a:solidFill>
                  <a:srgbClr val="C00000"/>
                </a:solidFill>
                <a:latin typeface="Arial" panose="020B0604020202020204" pitchFamily="34" charset="0"/>
                <a:cs typeface="Arial" panose="020B0604020202020204" pitchFamily="34" charset="0"/>
              </a:rPr>
              <a:t>DUNE/SBND: </a:t>
            </a:r>
            <a:r>
              <a:rPr lang="en-GB" dirty="0">
                <a:latin typeface="Arial" panose="020B0604020202020204" pitchFamily="34" charset="0"/>
                <a:cs typeface="Arial" panose="020B0604020202020204" pitchFamily="34" charset="0"/>
              </a:rPr>
              <a:t>(1) </a:t>
            </a:r>
            <a:r>
              <a:rPr lang="en-GB" b="1" dirty="0">
                <a:latin typeface="Arial" panose="020B0604020202020204" pitchFamily="34" charset="0"/>
                <a:cs typeface="Arial" panose="020B0604020202020204" pitchFamily="34" charset="0"/>
              </a:rPr>
              <a:t>flavour-tagging CNN</a:t>
            </a:r>
            <a:r>
              <a:rPr lang="en-GB" dirty="0">
                <a:latin typeface="Arial" panose="020B0604020202020204" pitchFamily="34" charset="0"/>
                <a:cs typeface="Arial" panose="020B0604020202020204" pitchFamily="34" charset="0"/>
              </a:rPr>
              <a:t>, enhancing sensitivity to CP violation in the lepton sector and mass hierarchy determination; CNN-based tools for </a:t>
            </a:r>
            <a:r>
              <a:rPr lang="en-GB" dirty="0">
                <a:latin typeface="Arial" panose="020B0604020202020204" pitchFamily="34" charset="0"/>
                <a:cs typeface="Arial" panose="020B0604020202020204" pitchFamily="34" charset="0"/>
                <a:hlinkClick r:id="rId2"/>
              </a:rPr>
              <a:t>separating track and shower-like energy deposits in LArTPC </a:t>
            </a:r>
            <a:r>
              <a:rPr lang="en-GB" dirty="0">
                <a:latin typeface="Arial" panose="020B0604020202020204" pitchFamily="34" charset="0"/>
                <a:cs typeface="Arial" panose="020B0604020202020204" pitchFamily="34" charset="0"/>
              </a:rPr>
              <a:t>(</a:t>
            </a:r>
            <a:r>
              <a:rPr lang="en-GB" dirty="0" err="1">
                <a:latin typeface="Arial" panose="020B0604020202020204" pitchFamily="34" charset="0"/>
                <a:cs typeface="Arial" panose="020B0604020202020204" pitchFamily="34" charset="0"/>
              </a:rPr>
              <a:t>ProtoDUNE</a:t>
            </a:r>
            <a:r>
              <a:rPr lang="en-GB" dirty="0">
                <a:latin typeface="Arial" panose="020B0604020202020204" pitchFamily="34" charset="0"/>
                <a:cs typeface="Arial" panose="020B0604020202020204" pitchFamily="34" charset="0"/>
              </a:rPr>
              <a:t> analyses). (2) AI-based neutrino vertex reconstruction in the Pandora package for </a:t>
            </a:r>
            <a:r>
              <a:rPr lang="en-GB" dirty="0" err="1">
                <a:latin typeface="Arial" panose="020B0604020202020204" pitchFamily="34" charset="0"/>
                <a:cs typeface="Arial" panose="020B0604020202020204" pitchFamily="34" charset="0"/>
              </a:rPr>
              <a:t>MicroBooNE</a:t>
            </a:r>
            <a:r>
              <a:rPr lang="en-GB" dirty="0">
                <a:latin typeface="Arial" panose="020B0604020202020204" pitchFamily="34" charset="0"/>
                <a:cs typeface="Arial" panose="020B0604020202020204" pitchFamily="34" charset="0"/>
              </a:rPr>
              <a:t> and DUNE using U-</a:t>
            </a:r>
            <a:r>
              <a:rPr lang="en-GB" dirty="0" err="1">
                <a:latin typeface="Arial" panose="020B0604020202020204" pitchFamily="34" charset="0"/>
                <a:cs typeface="Arial" panose="020B0604020202020204" pitchFamily="34" charset="0"/>
              </a:rPr>
              <a:t>ResNet</a:t>
            </a:r>
            <a:r>
              <a:rPr lang="en-GB" dirty="0">
                <a:latin typeface="Arial" panose="020B0604020202020204" pitchFamily="34" charset="0"/>
                <a:cs typeface="Arial" panose="020B0604020202020204" pitchFamily="34" charset="0"/>
              </a:rPr>
              <a:t> semantic segmentation. (3) SBND semantic segmentation for cosmic-ray background removal in neutrino interaction</a:t>
            </a:r>
            <a:r>
              <a:rPr lang="en-GB" b="1" dirty="0">
                <a:solidFill>
                  <a:srgbClr val="C00000"/>
                </a:solidFill>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C81A71A8-CF35-1ABA-A586-66A0882AA368}"/>
              </a:ext>
            </a:extLst>
          </p:cNvPr>
          <p:cNvPicPr>
            <a:picLocks noChangeAspect="1"/>
          </p:cNvPicPr>
          <p:nvPr/>
        </p:nvPicPr>
        <p:blipFill>
          <a:blip r:embed="rId3"/>
          <a:stretch>
            <a:fillRect/>
          </a:stretch>
        </p:blipFill>
        <p:spPr>
          <a:xfrm>
            <a:off x="6657290" y="2981833"/>
            <a:ext cx="5095528" cy="3416320"/>
          </a:xfrm>
          <a:prstGeom prst="rect">
            <a:avLst/>
          </a:prstGeom>
        </p:spPr>
      </p:pic>
    </p:spTree>
    <p:extLst>
      <p:ext uri="{BB962C8B-B14F-4D97-AF65-F5344CB8AC3E}">
        <p14:creationId xmlns:p14="http://schemas.microsoft.com/office/powerpoint/2010/main" val="2551299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A023E-245E-67FD-AF43-AC3A4147D797}"/>
              </a:ext>
            </a:extLst>
          </p:cNvPr>
          <p:cNvSpPr>
            <a:spLocks noGrp="1"/>
          </p:cNvSpPr>
          <p:nvPr>
            <p:ph type="title"/>
          </p:nvPr>
        </p:nvSpPr>
        <p:spPr/>
        <p:txBody>
          <a:bodyPr/>
          <a:lstStyle/>
          <a:p>
            <a:r>
              <a:rPr lang="en-US" dirty="0"/>
              <a:t>Much more around.. </a:t>
            </a:r>
          </a:p>
        </p:txBody>
      </p:sp>
      <p:sp>
        <p:nvSpPr>
          <p:cNvPr id="3" name="Content Placeholder 2">
            <a:extLst>
              <a:ext uri="{FF2B5EF4-FFF2-40B4-BE49-F238E27FC236}">
                <a16:creationId xmlns:a16="http://schemas.microsoft.com/office/drawing/2014/main" id="{EC042EF1-6E30-E748-E90C-5C42800B1103}"/>
              </a:ext>
            </a:extLst>
          </p:cNvPr>
          <p:cNvSpPr>
            <a:spLocks noGrp="1"/>
          </p:cNvSpPr>
          <p:nvPr>
            <p:ph idx="1"/>
          </p:nvPr>
        </p:nvSpPr>
        <p:spPr>
          <a:xfrm>
            <a:off x="177074" y="806284"/>
            <a:ext cx="6419484" cy="5757802"/>
          </a:xfrm>
        </p:spPr>
        <p:txBody>
          <a:bodyPr>
            <a:normAutofit/>
          </a:bodyPr>
          <a:lstStyle/>
          <a:p>
            <a:r>
              <a:rPr lang="en-US" sz="2000" dirty="0"/>
              <a:t>From Nuclear Physics (but relevant for particle as well..): </a:t>
            </a:r>
            <a:r>
              <a:rPr lang="en-GB" sz="2000" dirty="0"/>
              <a:t>in the </a:t>
            </a:r>
            <a:r>
              <a:rPr lang="en-GB" sz="2000" b="1" dirty="0">
                <a:solidFill>
                  <a:srgbClr val="C00000"/>
                </a:solidFill>
              </a:rPr>
              <a:t>ALICE</a:t>
            </a:r>
            <a:r>
              <a:rPr lang="en-GB" sz="2000" dirty="0"/>
              <a:t> experiment, transformers have been used for particle ID </a:t>
            </a:r>
            <a:r>
              <a:rPr lang="en-GB" sz="2000" dirty="0">
                <a:sym typeface="Wingdings" pitchFamily="2" charset="2"/>
              </a:rPr>
              <a:t></a:t>
            </a:r>
            <a:r>
              <a:rPr lang="en-GB" sz="2000" dirty="0"/>
              <a:t> higher purity and efficiency, even for data with missing values due to limited detector efficiency and acceptance</a:t>
            </a:r>
            <a:endParaRPr lang="en-GB" sz="1000" dirty="0"/>
          </a:p>
          <a:p>
            <a:endParaRPr lang="en-GB" sz="500" b="1" dirty="0">
              <a:solidFill>
                <a:srgbClr val="C00000"/>
              </a:solidFill>
            </a:endParaRPr>
          </a:p>
          <a:p>
            <a:r>
              <a:rPr lang="en-GB" sz="2000" b="1" dirty="0">
                <a:solidFill>
                  <a:srgbClr val="C00000"/>
                </a:solidFill>
              </a:rPr>
              <a:t>Fast simulation work: </a:t>
            </a:r>
            <a:r>
              <a:rPr lang="en-GB" sz="2000" dirty="0"/>
              <a:t>i.e. model the response of the ATLAS electromagnetic calorimeter to photons of various energies</a:t>
            </a:r>
            <a:r>
              <a:rPr lang="en-GB" sz="1800" dirty="0"/>
              <a:t> </a:t>
            </a:r>
            <a:endParaRPr lang="en-GB" sz="1000" dirty="0"/>
          </a:p>
          <a:p>
            <a:pPr marL="0" indent="0">
              <a:buNone/>
            </a:pPr>
            <a:endParaRPr lang="en-GB" sz="500" dirty="0"/>
          </a:p>
          <a:p>
            <a:r>
              <a:rPr lang="en-GB" sz="2000" b="1" dirty="0">
                <a:solidFill>
                  <a:srgbClr val="C00000"/>
                </a:solidFill>
              </a:rPr>
              <a:t>Anomaly detection </a:t>
            </a:r>
            <a:r>
              <a:rPr lang="en-GB" sz="2000" dirty="0"/>
              <a:t>for searches of NP</a:t>
            </a:r>
          </a:p>
          <a:p>
            <a:endParaRPr lang="en-GB" sz="500" dirty="0"/>
          </a:p>
          <a:p>
            <a:r>
              <a:rPr lang="en-GB" sz="2000" b="1" dirty="0">
                <a:solidFill>
                  <a:srgbClr val="C00000"/>
                </a:solidFill>
              </a:rPr>
              <a:t>AI-driven Unfolding -</a:t>
            </a:r>
            <a:r>
              <a:rPr lang="en-GB" sz="2000" dirty="0"/>
              <a:t> enable high-dimensional, un-binned parameter estimation and robust multidimensional corrections (precision, speed)</a:t>
            </a:r>
          </a:p>
          <a:p>
            <a:endParaRPr lang="en-GB" sz="2000" dirty="0"/>
          </a:p>
          <a:p>
            <a:pPr lvl="1"/>
            <a:endParaRPr lang="en-GB" dirty="0"/>
          </a:p>
        </p:txBody>
      </p:sp>
      <p:sp>
        <p:nvSpPr>
          <p:cNvPr id="4" name="Date Placeholder 3">
            <a:extLst>
              <a:ext uri="{FF2B5EF4-FFF2-40B4-BE49-F238E27FC236}">
                <a16:creationId xmlns:a16="http://schemas.microsoft.com/office/drawing/2014/main" id="{4D55615E-E605-953D-C0D5-584C9C1029C1}"/>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505C690E-B030-BFD4-9A0A-6425B51D549D}"/>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14C7E528-421F-179A-9CDC-5BBD72389C03}"/>
              </a:ext>
            </a:extLst>
          </p:cNvPr>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3074" name="Picture 2" descr="Refer to caption">
            <a:extLst>
              <a:ext uri="{FF2B5EF4-FFF2-40B4-BE49-F238E27FC236}">
                <a16:creationId xmlns:a16="http://schemas.microsoft.com/office/drawing/2014/main" id="{8E54C038-0E39-8851-E0AE-E708BB99E7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9876" y="688480"/>
            <a:ext cx="5425345" cy="187373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fer to caption">
            <a:extLst>
              <a:ext uri="{FF2B5EF4-FFF2-40B4-BE49-F238E27FC236}">
                <a16:creationId xmlns:a16="http://schemas.microsoft.com/office/drawing/2014/main" id="{EDED4786-0D75-8C96-1588-D8A8640A87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0750" y="2262350"/>
            <a:ext cx="2168045" cy="216804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43F780B-5E00-7012-2C08-5CE56475B7E9}"/>
              </a:ext>
            </a:extLst>
          </p:cNvPr>
          <p:cNvSpPr txBox="1"/>
          <p:nvPr/>
        </p:nvSpPr>
        <p:spPr>
          <a:xfrm>
            <a:off x="8888795" y="2872961"/>
            <a:ext cx="2329362" cy="646331"/>
          </a:xfrm>
          <a:prstGeom prst="rect">
            <a:avLst/>
          </a:prstGeom>
          <a:noFill/>
        </p:spPr>
        <p:txBody>
          <a:bodyPr wrap="square">
            <a:spAutoFit/>
          </a:bodyPr>
          <a:lstStyle/>
          <a:p>
            <a:r>
              <a:rPr lang="en-GB" sz="1200" b="0" i="0" dirty="0">
                <a:solidFill>
                  <a:srgbClr val="000000"/>
                </a:solidFill>
                <a:effectLst/>
                <a:latin typeface="Arial" panose="020B0604020202020204" pitchFamily="34" charset="0"/>
                <a:cs typeface="Arial" panose="020B0604020202020204" pitchFamily="34" charset="0"/>
              </a:rPr>
              <a:t>VAEs and GANs are found to be capable of quickly simulating electromagnetic showers</a:t>
            </a:r>
            <a:endParaRPr lang="en-US" sz="1200" dirty="0">
              <a:latin typeface="Arial" panose="020B0604020202020204" pitchFamily="34" charset="0"/>
              <a:cs typeface="Arial" panose="020B0604020202020204" pitchFamily="34" charset="0"/>
            </a:endParaRPr>
          </a:p>
        </p:txBody>
      </p:sp>
      <p:pic>
        <p:nvPicPr>
          <p:cNvPr id="3078" name="Picture 6" descr="Refer to caption">
            <a:extLst>
              <a:ext uri="{FF2B5EF4-FFF2-40B4-BE49-F238E27FC236}">
                <a16:creationId xmlns:a16="http://schemas.microsoft.com/office/drawing/2014/main" id="{1CAD196A-24B2-74C7-BCA8-BCB3F641F7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486" y="4341699"/>
            <a:ext cx="2263046" cy="229815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Refer to caption">
            <a:extLst>
              <a:ext uri="{FF2B5EF4-FFF2-40B4-BE49-F238E27FC236}">
                <a16:creationId xmlns:a16="http://schemas.microsoft.com/office/drawing/2014/main" id="{4E3AE18C-0892-2F17-98A7-A85CD900EB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23405" y="4341699"/>
            <a:ext cx="2191484" cy="2363257"/>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Refer to caption">
            <a:extLst>
              <a:ext uri="{FF2B5EF4-FFF2-40B4-BE49-F238E27FC236}">
                <a16:creationId xmlns:a16="http://schemas.microsoft.com/office/drawing/2014/main" id="{F1061C16-2045-DD51-BCB9-DBB55DB3E7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8110" y="5594437"/>
            <a:ext cx="5528513" cy="969649"/>
          </a:xfrm>
          <a:prstGeom prst="rect">
            <a:avLst/>
          </a:prstGeom>
          <a:noFill/>
          <a:extLst>
            <a:ext uri="{909E8E84-426E-40DD-AFC4-6F175D3DCCD1}">
              <a14:hiddenFill xmlns:a14="http://schemas.microsoft.com/office/drawing/2010/main">
                <a:solidFill>
                  <a:srgbClr val="FFFFFF"/>
                </a:solidFill>
              </a14:hiddenFill>
            </a:ext>
          </a:extLst>
        </p:spPr>
      </p:pic>
      <p:sp>
        <p:nvSpPr>
          <p:cNvPr id="13" name="Down Arrow 12">
            <a:extLst>
              <a:ext uri="{FF2B5EF4-FFF2-40B4-BE49-F238E27FC236}">
                <a16:creationId xmlns:a16="http://schemas.microsoft.com/office/drawing/2014/main" id="{3551F1BE-EFB5-9966-C409-F59AC19F0243}"/>
              </a:ext>
            </a:extLst>
          </p:cNvPr>
          <p:cNvSpPr/>
          <p:nvPr/>
        </p:nvSpPr>
        <p:spPr>
          <a:xfrm rot="16896708" flipH="1">
            <a:off x="5845490" y="3498601"/>
            <a:ext cx="156717" cy="1659304"/>
          </a:xfrm>
          <a:prstGeom prst="downArrow">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a:extLst>
              <a:ext uri="{FF2B5EF4-FFF2-40B4-BE49-F238E27FC236}">
                <a16:creationId xmlns:a16="http://schemas.microsoft.com/office/drawing/2014/main" id="{254F5655-87A9-CBBD-4413-6E979C01B3CB}"/>
              </a:ext>
            </a:extLst>
          </p:cNvPr>
          <p:cNvSpPr/>
          <p:nvPr/>
        </p:nvSpPr>
        <p:spPr>
          <a:xfrm rot="16200000" flipH="1">
            <a:off x="5896114" y="2670884"/>
            <a:ext cx="171290" cy="1592916"/>
          </a:xfrm>
          <a:prstGeom prst="downArrow">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9834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07EFD-E8DB-DE3C-5739-10693A606A3F}"/>
              </a:ext>
            </a:extLst>
          </p:cNvPr>
          <p:cNvSpPr>
            <a:spLocks noGrp="1"/>
          </p:cNvSpPr>
          <p:nvPr>
            <p:ph type="title"/>
          </p:nvPr>
        </p:nvSpPr>
        <p:spPr/>
        <p:txBody>
          <a:bodyPr>
            <a:normAutofit fontScale="90000"/>
          </a:bodyPr>
          <a:lstStyle/>
          <a:p>
            <a:r>
              <a:rPr lang="en-GB" dirty="0"/>
              <a:t>Directions/updates in offline since last UK workshop.. </a:t>
            </a:r>
            <a:br>
              <a:rPr lang="en-GB" dirty="0"/>
            </a:br>
            <a:endParaRPr lang="en-US" dirty="0"/>
          </a:p>
        </p:txBody>
      </p:sp>
      <p:sp>
        <p:nvSpPr>
          <p:cNvPr id="3" name="Content Placeholder 2">
            <a:extLst>
              <a:ext uri="{FF2B5EF4-FFF2-40B4-BE49-F238E27FC236}">
                <a16:creationId xmlns:a16="http://schemas.microsoft.com/office/drawing/2014/main" id="{0A0AE00A-64BC-7E9C-E9BB-AC98EB6BE6C6}"/>
              </a:ext>
            </a:extLst>
          </p:cNvPr>
          <p:cNvSpPr>
            <a:spLocks noGrp="1"/>
          </p:cNvSpPr>
          <p:nvPr>
            <p:ph idx="1"/>
          </p:nvPr>
        </p:nvSpPr>
        <p:spPr>
          <a:xfrm>
            <a:off x="189572" y="638541"/>
            <a:ext cx="12028179" cy="5667335"/>
          </a:xfrm>
        </p:spPr>
        <p:txBody>
          <a:bodyPr>
            <a:normAutofit/>
          </a:bodyPr>
          <a:lstStyle/>
          <a:p>
            <a:pPr fontAlgn="base"/>
            <a:r>
              <a:rPr lang="en-GB" sz="2000" dirty="0"/>
              <a:t>GNN-&gt;transformers for </a:t>
            </a:r>
            <a:r>
              <a:rPr lang="en-GB" sz="2000" dirty="0" err="1"/>
              <a:t>reco</a:t>
            </a:r>
            <a:r>
              <a:rPr lang="en-GB" sz="2000" dirty="0"/>
              <a:t>/object ID (b-  and c-jets but also tau leptons, working towards a global reconstruction approach for all complex physics objects) </a:t>
            </a:r>
          </a:p>
          <a:p>
            <a:pPr fontAlgn="base"/>
            <a:r>
              <a:rPr lang="en-GB" sz="2000" dirty="0"/>
              <a:t>MLP/BDT still used widely for event categorization </a:t>
            </a:r>
          </a:p>
          <a:p>
            <a:pPr fontAlgn="base"/>
            <a:r>
              <a:rPr lang="en-GB" sz="2000" dirty="0"/>
              <a:t>Anomaly detection analyses</a:t>
            </a:r>
          </a:p>
          <a:p>
            <a:pPr fontAlgn="base"/>
            <a:r>
              <a:rPr lang="en-GB" sz="2000" dirty="0"/>
              <a:t>AI applied to detector design and development</a:t>
            </a:r>
          </a:p>
          <a:p>
            <a:pPr fontAlgn="base"/>
            <a:r>
              <a:rPr lang="en-GB" sz="2000" dirty="0"/>
              <a:t>further work on </a:t>
            </a:r>
            <a:r>
              <a:rPr lang="en-GB" sz="2000" dirty="0" err="1"/>
              <a:t>FastML</a:t>
            </a:r>
            <a:r>
              <a:rPr lang="en-GB" sz="2000" dirty="0"/>
              <a:t>, ML-Ops </a:t>
            </a:r>
          </a:p>
          <a:p>
            <a:pPr fontAlgn="base"/>
            <a:r>
              <a:rPr lang="en-GB" sz="2000" dirty="0"/>
              <a:t>General use of frameworks from industry…</a:t>
            </a:r>
          </a:p>
          <a:p>
            <a:pPr fontAlgn="base"/>
            <a:endParaRPr lang="en-GB" sz="1000" dirty="0"/>
          </a:p>
          <a:p>
            <a:pPr fontAlgn="base"/>
            <a:r>
              <a:rPr lang="en-GB" sz="2000" dirty="0"/>
              <a:t>Number of physics papers using ML growing… </a:t>
            </a:r>
          </a:p>
        </p:txBody>
      </p:sp>
      <p:sp>
        <p:nvSpPr>
          <p:cNvPr id="4" name="Date Placeholder 3">
            <a:extLst>
              <a:ext uri="{FF2B5EF4-FFF2-40B4-BE49-F238E27FC236}">
                <a16:creationId xmlns:a16="http://schemas.microsoft.com/office/drawing/2014/main" id="{D610BEC6-5A14-E7B7-6C18-5108E670A482}"/>
              </a:ext>
            </a:extLst>
          </p:cNvPr>
          <p:cNvSpPr>
            <a:spLocks noGrp="1"/>
          </p:cNvSpPr>
          <p:nvPr>
            <p:ph type="dt" sz="half" idx="10"/>
          </p:nvPr>
        </p:nvSpPr>
        <p:spPr/>
        <p:txBody>
          <a:bodyPr/>
          <a:lstStyle/>
          <a:p>
            <a:r>
              <a:rPr lang="en-GB"/>
              <a:t>16/09/2025</a:t>
            </a:r>
            <a:endParaRPr lang="en-US" dirty="0"/>
          </a:p>
        </p:txBody>
      </p:sp>
      <p:sp>
        <p:nvSpPr>
          <p:cNvPr id="5" name="Footer Placeholder 4">
            <a:extLst>
              <a:ext uri="{FF2B5EF4-FFF2-40B4-BE49-F238E27FC236}">
                <a16:creationId xmlns:a16="http://schemas.microsoft.com/office/drawing/2014/main" id="{72C250B3-A5E2-2C2B-77B6-7F86C42A8D3A}"/>
              </a:ext>
            </a:extLst>
          </p:cNvPr>
          <p:cNvSpPr>
            <a:spLocks noGrp="1"/>
          </p:cNvSpPr>
          <p:nvPr>
            <p:ph type="ftr" sz="quarter" idx="11"/>
          </p:nvPr>
        </p:nvSpPr>
        <p:spPr/>
        <p:txBody>
          <a:bodyPr/>
          <a:lstStyle/>
          <a:p>
            <a:r>
              <a:rPr lang="en-GB"/>
              <a:t>CCP-TEPP meeting, Daresbury, 15-16 Sept 2025</a:t>
            </a:r>
            <a:endParaRPr lang="en-US" dirty="0"/>
          </a:p>
        </p:txBody>
      </p:sp>
      <p:sp>
        <p:nvSpPr>
          <p:cNvPr id="6" name="Slide Number Placeholder 5">
            <a:extLst>
              <a:ext uri="{FF2B5EF4-FFF2-40B4-BE49-F238E27FC236}">
                <a16:creationId xmlns:a16="http://schemas.microsoft.com/office/drawing/2014/main" id="{2136EAD3-66D7-9F11-5F2E-66710D7BC53A}"/>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
        <p:nvSpPr>
          <p:cNvPr id="7" name="TextBox 6">
            <a:extLst>
              <a:ext uri="{FF2B5EF4-FFF2-40B4-BE49-F238E27FC236}">
                <a16:creationId xmlns:a16="http://schemas.microsoft.com/office/drawing/2014/main" id="{6C66847A-869C-7891-8897-339545E79B9B}"/>
              </a:ext>
            </a:extLst>
          </p:cNvPr>
          <p:cNvSpPr txBox="1"/>
          <p:nvPr/>
        </p:nvSpPr>
        <p:spPr>
          <a:xfrm>
            <a:off x="564855" y="4625671"/>
            <a:ext cx="5931426" cy="707886"/>
          </a:xfrm>
          <a:prstGeom prst="rect">
            <a:avLst/>
          </a:prstGeom>
          <a:noFill/>
        </p:spPr>
        <p:txBody>
          <a:bodyPr wrap="square">
            <a:spAutoFit/>
          </a:bodyPr>
          <a:lstStyle/>
          <a:p>
            <a:pPr marL="457200" lvl="1" indent="0" algn="ctr">
              <a:buNone/>
            </a:pPr>
            <a:r>
              <a:rPr lang="en-GB" sz="2000" b="1" dirty="0">
                <a:solidFill>
                  <a:srgbClr val="087736"/>
                </a:solidFill>
                <a:highlight>
                  <a:srgbClr val="00FF00"/>
                </a:highlight>
                <a:latin typeface="Arial" panose="020B0604020202020204" pitchFamily="34" charset="0"/>
                <a:cs typeface="Arial" panose="020B0604020202020204" pitchFamily="34" charset="0"/>
              </a:rPr>
              <a:t>Lot of work in progress and improvements planned</a:t>
            </a:r>
            <a:endParaRPr lang="en-US" sz="2000" b="1" dirty="0">
              <a:solidFill>
                <a:srgbClr val="087736"/>
              </a:solidFill>
              <a:highlight>
                <a:srgbClr val="00FF00"/>
              </a:highlight>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CDF66A1E-FD4D-B3D8-2DC0-FF0FF2E185BB}"/>
              </a:ext>
            </a:extLst>
          </p:cNvPr>
          <p:cNvPicPr>
            <a:picLocks noChangeAspect="1"/>
          </p:cNvPicPr>
          <p:nvPr/>
        </p:nvPicPr>
        <p:blipFill>
          <a:blip r:embed="rId3"/>
          <a:stretch>
            <a:fillRect/>
          </a:stretch>
        </p:blipFill>
        <p:spPr>
          <a:xfrm>
            <a:off x="6918924" y="4181156"/>
            <a:ext cx="5118603" cy="2325348"/>
          </a:xfrm>
          <a:prstGeom prst="rect">
            <a:avLst/>
          </a:prstGeom>
        </p:spPr>
      </p:pic>
      <p:sp>
        <p:nvSpPr>
          <p:cNvPr id="9" name="TextBox 8">
            <a:extLst>
              <a:ext uri="{FF2B5EF4-FFF2-40B4-BE49-F238E27FC236}">
                <a16:creationId xmlns:a16="http://schemas.microsoft.com/office/drawing/2014/main" id="{F5462301-B639-E645-E062-F773200FEEC2}"/>
              </a:ext>
            </a:extLst>
          </p:cNvPr>
          <p:cNvSpPr txBox="1"/>
          <p:nvPr/>
        </p:nvSpPr>
        <p:spPr>
          <a:xfrm>
            <a:off x="8924174" y="3826639"/>
            <a:ext cx="3113353"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Example from </a:t>
            </a:r>
            <a:r>
              <a:rPr lang="en-US" sz="1400" dirty="0">
                <a:latin typeface="Arial" panose="020B0604020202020204" pitchFamily="34" charset="0"/>
                <a:cs typeface="Arial" panose="020B0604020202020204" pitchFamily="34" charset="0"/>
                <a:hlinkClick r:id="rId4"/>
              </a:rPr>
              <a:t>EPS2025 LHCb slides</a:t>
            </a:r>
            <a:endParaRPr lang="en-US" sz="14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CC61372D-0207-B18E-61DB-CE4E4B5EC7D6}"/>
              </a:ext>
            </a:extLst>
          </p:cNvPr>
          <p:cNvSpPr txBox="1"/>
          <p:nvPr/>
        </p:nvSpPr>
        <p:spPr>
          <a:xfrm>
            <a:off x="372947" y="5423712"/>
            <a:ext cx="6391503" cy="707886"/>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Also clear from talks presented in recent conferences and workshops organized internationally</a:t>
            </a:r>
          </a:p>
        </p:txBody>
      </p:sp>
      <p:pic>
        <p:nvPicPr>
          <p:cNvPr id="12" name="Picture 11">
            <a:extLst>
              <a:ext uri="{FF2B5EF4-FFF2-40B4-BE49-F238E27FC236}">
                <a16:creationId xmlns:a16="http://schemas.microsoft.com/office/drawing/2014/main" id="{F05C6C35-0F9D-31B2-BA82-F123C7CDCA1B}"/>
              </a:ext>
            </a:extLst>
          </p:cNvPr>
          <p:cNvPicPr>
            <a:picLocks noChangeAspect="1"/>
          </p:cNvPicPr>
          <p:nvPr/>
        </p:nvPicPr>
        <p:blipFill>
          <a:blip r:embed="rId5"/>
          <a:stretch>
            <a:fillRect/>
          </a:stretch>
        </p:blipFill>
        <p:spPr>
          <a:xfrm>
            <a:off x="6918924" y="1579882"/>
            <a:ext cx="4912112" cy="2046129"/>
          </a:xfrm>
          <a:prstGeom prst="rect">
            <a:avLst/>
          </a:prstGeom>
        </p:spPr>
      </p:pic>
      <p:sp>
        <p:nvSpPr>
          <p:cNvPr id="13" name="Down Arrow 12">
            <a:extLst>
              <a:ext uri="{FF2B5EF4-FFF2-40B4-BE49-F238E27FC236}">
                <a16:creationId xmlns:a16="http://schemas.microsoft.com/office/drawing/2014/main" id="{BCD72B05-97B6-3884-4881-E2488E0DDC79}"/>
              </a:ext>
            </a:extLst>
          </p:cNvPr>
          <p:cNvSpPr/>
          <p:nvPr/>
        </p:nvSpPr>
        <p:spPr>
          <a:xfrm rot="14784853" flipH="1">
            <a:off x="6148196" y="2632069"/>
            <a:ext cx="156717" cy="1659304"/>
          </a:xfrm>
          <a:prstGeom prst="downArrow">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4273C691-8679-1B36-B96D-29CEE4361146}"/>
              </a:ext>
            </a:extLst>
          </p:cNvPr>
          <p:cNvSpPr txBox="1"/>
          <p:nvPr/>
        </p:nvSpPr>
        <p:spPr>
          <a:xfrm>
            <a:off x="9334138" y="1272105"/>
            <a:ext cx="2830286" cy="307777"/>
          </a:xfrm>
          <a:prstGeom prst="rect">
            <a:avLst/>
          </a:prstGeom>
          <a:noFill/>
        </p:spPr>
        <p:txBody>
          <a:bodyPr wrap="square">
            <a:spAutoFit/>
          </a:bodyPr>
          <a:lstStyle/>
          <a:p>
            <a:r>
              <a:rPr lang="en-US" sz="1400" dirty="0">
                <a:latin typeface="Arial" panose="020B0604020202020204" pitchFamily="34" charset="0"/>
                <a:cs typeface="Arial" panose="020B0604020202020204" pitchFamily="34" charset="0"/>
                <a:hlinkClick r:id="rId6"/>
              </a:rPr>
              <a:t>From these slides</a:t>
            </a:r>
            <a:r>
              <a:rPr lang="en-US" sz="1400" dirty="0">
                <a:latin typeface="Arial" panose="020B0604020202020204" pitchFamily="34" charset="0"/>
                <a:cs typeface="Arial" panose="020B0604020202020204" pitchFamily="34" charset="0"/>
              </a:rPr>
              <a:t> (ML at ATLAS)</a:t>
            </a:r>
          </a:p>
        </p:txBody>
      </p:sp>
    </p:spTree>
    <p:extLst>
      <p:ext uri="{BB962C8B-B14F-4D97-AF65-F5344CB8AC3E}">
        <p14:creationId xmlns:p14="http://schemas.microsoft.com/office/powerpoint/2010/main" val="2021025687"/>
      </p:ext>
    </p:extLst>
  </p:cSld>
  <p:clrMapOvr>
    <a:masterClrMapping/>
  </p:clrMapOvr>
</p:sld>
</file>

<file path=ppt/theme/theme1.xml><?xml version="1.0" encoding="utf-8"?>
<a:theme xmlns:a="http://schemas.openxmlformats.org/drawingml/2006/main" name="Wisp">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Garamond-Trebuchet MS">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{124C0F79-2421-4B41-827C-2A8A1FD4C7E0}tf10001069</Template>
  <TotalTime>36124</TotalTime>
  <Words>4270</Words>
  <Application>Microsoft Macintosh PowerPoint</Application>
  <PresentationFormat>Widescreen</PresentationFormat>
  <Paragraphs>353</Paragraphs>
  <Slides>38</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38</vt:i4>
      </vt:variant>
    </vt:vector>
  </HeadingPairs>
  <TitlesOfParts>
    <vt:vector size="49" baseType="lpstr">
      <vt:lpstr>Arial</vt:lpstr>
      <vt:lpstr>ArialMT</vt:lpstr>
      <vt:lpstr>Book Antiqua</vt:lpstr>
      <vt:lpstr>Calibri</vt:lpstr>
      <vt:lpstr>Garamond</vt:lpstr>
      <vt:lpstr>Gill Sans</vt:lpstr>
      <vt:lpstr>Times New Roman</vt:lpstr>
      <vt:lpstr>Trebuchet MS</vt:lpstr>
      <vt:lpstr>Wingdings</vt:lpstr>
      <vt:lpstr>Wingdings 3</vt:lpstr>
      <vt:lpstr>Wisp</vt:lpstr>
      <vt:lpstr>  Enabling AI for HEP Experiment and Theory</vt:lpstr>
      <vt:lpstr>Introduction </vt:lpstr>
      <vt:lpstr>Timeline </vt:lpstr>
      <vt:lpstr>Finding 1: Importance of AI and use cases</vt:lpstr>
      <vt:lpstr>Use cases (2)</vt:lpstr>
      <vt:lpstr>Use cases (3)</vt:lpstr>
      <vt:lpstr>Use cases (4)</vt:lpstr>
      <vt:lpstr>Much more around.. </vt:lpstr>
      <vt:lpstr>Directions/updates in offline since last UK workshop..  </vt:lpstr>
      <vt:lpstr>..with ”diverse” possibilities arising</vt:lpstr>
      <vt:lpstr>AI and computing in international landscape</vt:lpstr>
      <vt:lpstr>EUCAIF: Working group structure and mission </vt:lpstr>
      <vt:lpstr>Inputs for European Strategy PP update </vt:lpstr>
      <vt:lpstr>Back to our document  Many more findings…</vt:lpstr>
      <vt:lpstr>.. and related Recommendations</vt:lpstr>
      <vt:lpstr>More findings: skills/training </vt:lpstr>
      <vt:lpstr>Recommendations related to skills et al.</vt:lpstr>
      <vt:lpstr>Many more findings: Industry, wider engagement, fast ML</vt:lpstr>
      <vt:lpstr>Recommendation: industry and engagement </vt:lpstr>
      <vt:lpstr>EUCAIF recommendations </vt:lpstr>
      <vt:lpstr>EUCAIF recommendations (2)</vt:lpstr>
      <vt:lpstr>The next decades…</vt:lpstr>
      <vt:lpstr>.. But how do we go there? [ brief summary] </vt:lpstr>
      <vt:lpstr>Back up </vt:lpstr>
      <vt:lpstr>Purpose of the October 1-day workshop </vt:lpstr>
      <vt:lpstr>SciML: AI for Science at STFC </vt:lpstr>
      <vt:lpstr>SciML: AI for Science at STFC (2)</vt:lpstr>
      <vt:lpstr>Fast-ML/FPGA </vt:lpstr>
      <vt:lpstr>Fast-ML/FPGA (2)  </vt:lpstr>
      <vt:lpstr>Skills/Training, Capacity building and KE </vt:lpstr>
      <vt:lpstr>Skills/Training, Capacity building and KE </vt:lpstr>
      <vt:lpstr>Skills/Training, Capacity building and KE </vt:lpstr>
      <vt:lpstr>Industry and other engagements </vt:lpstr>
      <vt:lpstr>Industry and other engagements (2)</vt:lpstr>
      <vt:lpstr>Software, hardware and ML-Ops</vt:lpstr>
      <vt:lpstr>Challenges and barriers</vt:lpstr>
      <vt:lpstr>Challenges and barriers (2) </vt:lpstr>
      <vt:lpstr>But also opportunities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Supersymmetry: what we can expect from experiments</dc:title>
  <dc:creator>D'Onofrio, Monica</dc:creator>
  <cp:lastModifiedBy>D'Onofrio, Monica</cp:lastModifiedBy>
  <cp:revision>555</cp:revision>
  <cp:lastPrinted>2019-05-13T15:32:04Z</cp:lastPrinted>
  <dcterms:created xsi:type="dcterms:W3CDTF">2019-05-05T18:57:37Z</dcterms:created>
  <dcterms:modified xsi:type="dcterms:W3CDTF">2025-09-16T10:00:34Z</dcterms:modified>
</cp:coreProperties>
</file>