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7" r:id="rId3"/>
    <p:sldId id="260" r:id="rId4"/>
    <p:sldId id="262" r:id="rId5"/>
    <p:sldId id="264" r:id="rId6"/>
    <p:sldId id="263" r:id="rId7"/>
    <p:sldId id="265" r:id="rId8"/>
    <p:sldId id="261" r:id="rId9"/>
    <p:sldId id="266" r:id="rId10"/>
    <p:sldId id="268" r:id="rId11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har char="•"/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2527" autoAdjust="0"/>
    <p:restoredTop sz="96286" autoAdjust="0"/>
  </p:normalViewPr>
  <p:slideViewPr>
    <p:cSldViewPr>
      <p:cViewPr>
        <p:scale>
          <a:sx n="90" d="100"/>
          <a:sy n="90" d="100"/>
        </p:scale>
        <p:origin x="-8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76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2955A32E-C818-471F-9AFD-1B1F9C73F7F2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6D62BE7-DA57-4F55-A8AE-6D6A5CCAE5A7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62BE7-DA57-4F55-A8AE-6D6A5CCAE5A7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tes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 rotWithShape="1">
            <a:gsLst>
              <a:gs pos="0">
                <a:schemeClr val="bg1">
                  <a:gamma/>
                  <a:shade val="46275"/>
                  <a:invGamma/>
                  <a:alpha val="27000"/>
                </a:schemeClr>
              </a:gs>
              <a:gs pos="50000">
                <a:schemeClr val="bg1">
                  <a:alpha val="78000"/>
                </a:schemeClr>
              </a:gs>
              <a:gs pos="100000">
                <a:schemeClr val="bg1">
                  <a:gamma/>
                  <a:shade val="46275"/>
                  <a:invGamma/>
                  <a:alpha val="27000"/>
                </a:schemeClr>
              </a:gs>
            </a:gsLst>
            <a:lin ang="0" scaled="1"/>
          </a:gradFill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gradFill rotWithShape="1">
            <a:gsLst>
              <a:gs pos="0">
                <a:schemeClr val="accent2">
                  <a:gamma/>
                  <a:shade val="46275"/>
                  <a:invGamma/>
                  <a:alpha val="25000"/>
                </a:schemeClr>
              </a:gs>
              <a:gs pos="50000">
                <a:schemeClr val="accent2">
                  <a:alpha val="78999"/>
                </a:schemeClr>
              </a:gs>
              <a:gs pos="100000">
                <a:schemeClr val="accent2">
                  <a:gamma/>
                  <a:shade val="46275"/>
                  <a:invGamma/>
                  <a:alpha val="25000"/>
                </a:schemeClr>
              </a:gs>
            </a:gsLst>
            <a:lin ang="0" scaled="1"/>
          </a:gradFill>
        </p:spPr>
        <p:txBody>
          <a:bodyPr lIns="91440" tIns="45720" rIns="91440" bIns="45720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5128" name="Picture 8" descr="esciencelogo_rev_medi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6092825"/>
            <a:ext cx="2409825" cy="5524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HEPiX Summary Report Fall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324A8-8B90-43F0-97C4-B96BE492AA4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4025" y="115888"/>
            <a:ext cx="2232025" cy="2638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" y="115888"/>
            <a:ext cx="6543675" cy="2638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HEPiX Summary Report Fall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C1A77-5C44-4849-8B41-E24741C999B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HEPiX Summary Report Fall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98611-FA34-4576-9659-7F2837B52C6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HEPiX Summary Report Fall 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406A1-E6A8-4F0E-9C24-2B7A50A1B58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" y="1052513"/>
            <a:ext cx="4378325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675" y="1052513"/>
            <a:ext cx="4379913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10/11/2011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HEPiX Summary Report Fall 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C7CE0-6058-434F-8009-395D7FB45E5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10/11/2011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HEPiX Summary Report Fall 2011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815FE-8A20-4233-BF0E-153855149B9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10/11/2011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HEPiX Summary Report Fall 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7DC11-B3B7-4BBD-86E8-06B33FBBF91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10/11/2011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HEPiX Summary Report Fall 2011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081882-0EEB-411B-BF0A-FC7A111081E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10/11/2011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HEPiX Summary Report Fall 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EA9C-6949-4350-8C54-616C2D5DFA8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10/11/2011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HEPiX Summary Report Fall 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1498F0-7063-454F-826E-4E15FD1D790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107950" y="115888"/>
            <a:ext cx="8856663" cy="792162"/>
            <a:chOff x="68" y="73"/>
            <a:chExt cx="5579" cy="499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68" y="73"/>
              <a:ext cx="5579" cy="499"/>
            </a:xfrm>
            <a:prstGeom prst="rect">
              <a:avLst/>
            </a:prstGeom>
            <a:solidFill>
              <a:srgbClr val="5262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4100" name="Picture 4" descr="GridPP_logo_white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13" y="119"/>
              <a:ext cx="1361" cy="403"/>
            </a:xfrm>
            <a:prstGeom prst="rect">
              <a:avLst/>
            </a:prstGeom>
            <a:noFill/>
          </p:spPr>
        </p:pic>
      </p:grp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32138" y="115888"/>
            <a:ext cx="5903912" cy="792162"/>
          </a:xfrm>
          <a:prstGeom prst="rect">
            <a:avLst/>
          </a:prstGeom>
          <a:solidFill>
            <a:srgbClr val="526296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1052513"/>
            <a:ext cx="8910638" cy="170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308725"/>
            <a:ext cx="187166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FontTx/>
              <a:buNone/>
              <a:defRPr sz="1400"/>
            </a:lvl1pPr>
          </a:lstStyle>
          <a:p>
            <a:r>
              <a:rPr lang="en-US" smtClean="0"/>
              <a:t>10/11/2011</a:t>
            </a:r>
            <a:endParaRPr lang="en-GB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050" y="6308725"/>
            <a:ext cx="460851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GB" smtClean="0"/>
              <a:t>HEPiX Summary Report Fall 2011</a:t>
            </a:r>
            <a:endParaRPr lang="en-GB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1375" y="6308725"/>
            <a:ext cx="50323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fld id="{F13E202C-C758-4572-85F3-9B04E4DC0BC5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4108" name="Picture 12" descr="esciencelogo_medium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732588" y="6308725"/>
            <a:ext cx="1698625" cy="3873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366C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hlink"/>
          </a:solidFill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conferenceDisplay.py?ovw=True&amp;confId=13842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HEPiX Fall 2011 Summary Report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348061"/>
          </a:xfrm>
        </p:spPr>
        <p:txBody>
          <a:bodyPr/>
          <a:lstStyle/>
          <a:p>
            <a:r>
              <a:rPr lang="en-US" dirty="0" smtClean="0"/>
              <a:t>HEPSysMan @ QMUL</a:t>
            </a:r>
          </a:p>
          <a:p>
            <a:r>
              <a:rPr lang="en-US" dirty="0" smtClean="0"/>
              <a:t>10 November 2011</a:t>
            </a:r>
            <a:endParaRPr lang="en-US" dirty="0"/>
          </a:p>
          <a:p>
            <a:r>
              <a:rPr lang="en-US" dirty="0" smtClean="0"/>
              <a:t>Martin Bly, STFC-RAL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Meetings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563430"/>
          </a:xfrm>
        </p:spPr>
        <p:txBody>
          <a:bodyPr/>
          <a:lstStyle/>
          <a:p>
            <a:pPr>
              <a:buNone/>
            </a:pPr>
            <a:endParaRPr lang="en-GB" dirty="0" smtClean="0"/>
          </a:p>
          <a:p>
            <a:r>
              <a:rPr lang="nn-NO" dirty="0" smtClean="0"/>
              <a:t>Spring 2012: Pragua April 23-27 </a:t>
            </a:r>
          </a:p>
          <a:p>
            <a:pPr lvl="1"/>
            <a:r>
              <a:rPr lang="en-GB" dirty="0" smtClean="0"/>
              <a:t>Hosted by FZU (ATLAST2) </a:t>
            </a:r>
          </a:p>
          <a:p>
            <a:pPr lvl="2"/>
            <a:r>
              <a:rPr lang="en-GB" dirty="0" smtClean="0"/>
              <a:t>https://indico.cern.ch/conferenceDisplay.py?confId=160737 </a:t>
            </a:r>
          </a:p>
          <a:p>
            <a:endParaRPr lang="en-GB" dirty="0" smtClean="0"/>
          </a:p>
          <a:p>
            <a:r>
              <a:rPr lang="en-GB" dirty="0" smtClean="0"/>
              <a:t>Fall 2012: Beijing </a:t>
            </a:r>
          </a:p>
          <a:p>
            <a:pPr lvl="1"/>
            <a:r>
              <a:rPr lang="en-GB" dirty="0" smtClean="0"/>
              <a:t>Hosted by IHEP (ATLAS/CMS T2) </a:t>
            </a:r>
          </a:p>
          <a:p>
            <a:pPr lvl="1"/>
            <a:r>
              <a:rPr lang="en-GB" dirty="0" smtClean="0"/>
              <a:t>Target date: 2nd half of October</a:t>
            </a:r>
          </a:p>
          <a:p>
            <a:endParaRPr lang="en-GB" dirty="0" smtClean="0"/>
          </a:p>
          <a:p>
            <a:r>
              <a:rPr lang="en-GB" dirty="0" smtClean="0"/>
              <a:t>Still looking for more T2 involvement </a:t>
            </a:r>
            <a:r>
              <a:rPr lang="en-GB" smtClean="0"/>
              <a:t>and attendance</a:t>
            </a:r>
          </a:p>
          <a:p>
            <a:pPr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Summary Report Fall 2011</a:t>
            </a:r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378764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Intro</a:t>
            </a:r>
          </a:p>
          <a:p>
            <a:r>
              <a:rPr lang="en-GB" dirty="0" smtClean="0"/>
              <a:t>Themes</a:t>
            </a:r>
          </a:p>
          <a:p>
            <a:pPr lvl="1"/>
            <a:r>
              <a:rPr lang="en-GB" dirty="0" smtClean="0"/>
              <a:t>Benchmarking</a:t>
            </a:r>
          </a:p>
          <a:p>
            <a:pPr lvl="1"/>
            <a:r>
              <a:rPr lang="en-GB" dirty="0" smtClean="0"/>
              <a:t>IPv6</a:t>
            </a:r>
          </a:p>
          <a:p>
            <a:pPr lvl="1"/>
            <a:r>
              <a:rPr lang="en-GB" dirty="0" smtClean="0"/>
              <a:t>Virtualisation</a:t>
            </a:r>
          </a:p>
          <a:p>
            <a:pPr lvl="1"/>
            <a:r>
              <a:rPr lang="en-GB" dirty="0" smtClean="0"/>
              <a:t>Storage Systems</a:t>
            </a:r>
          </a:p>
          <a:p>
            <a:pPr lvl="1"/>
            <a:r>
              <a:rPr lang="en-GB" dirty="0" smtClean="0"/>
              <a:t>Random Highlights</a:t>
            </a:r>
          </a:p>
          <a:p>
            <a:pPr lvl="1"/>
            <a:r>
              <a:rPr lang="en-GB" dirty="0" smtClean="0"/>
              <a:t>20</a:t>
            </a:r>
            <a:r>
              <a:rPr lang="en-GB" baseline="30000" dirty="0" smtClean="0"/>
              <a:t>th</a:t>
            </a:r>
            <a:r>
              <a:rPr lang="en-GB" dirty="0" smtClean="0"/>
              <a:t> Anniversary</a:t>
            </a:r>
          </a:p>
          <a:p>
            <a:r>
              <a:rPr lang="en-GB" dirty="0" smtClean="0"/>
              <a:t>Next meetings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Summary Report Fall 2011</a:t>
            </a:r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HEPiX Fall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5040783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Hosted by TRIUMF/Simon Frazer University/University of Victoria at the Harbour </a:t>
            </a:r>
            <a:r>
              <a:rPr lang="en-GB" dirty="0" err="1" smtClean="0"/>
              <a:t>Center</a:t>
            </a:r>
            <a:r>
              <a:rPr lang="en-GB" dirty="0" smtClean="0"/>
              <a:t> - Downtown </a:t>
            </a:r>
            <a:r>
              <a:rPr lang="en-GB" dirty="0" smtClean="0"/>
              <a:t>Vancouver</a:t>
            </a:r>
          </a:p>
          <a:p>
            <a:endParaRPr lang="en-GB" dirty="0" smtClean="0"/>
          </a:p>
          <a:p>
            <a:r>
              <a:rPr lang="en-GB" dirty="0" smtClean="0"/>
              <a:t>20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smtClean="0"/>
              <a:t>Anniversary Meeting</a:t>
            </a:r>
          </a:p>
          <a:p>
            <a:pPr lvl="1"/>
            <a:r>
              <a:rPr lang="en-GB" dirty="0" smtClean="0"/>
              <a:t>HEPiX was ‘founded’ in Autumn 1991 at a meeting at </a:t>
            </a:r>
            <a:r>
              <a:rPr lang="en-GB" dirty="0" smtClean="0"/>
              <a:t>CHEP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Agenda:</a:t>
            </a:r>
          </a:p>
          <a:p>
            <a:pPr lvl="2"/>
            <a:r>
              <a:rPr lang="en-GB" u="sng" dirty="0" smtClean="0">
                <a:hlinkClick r:id="rId2"/>
              </a:rPr>
              <a:t>http://</a:t>
            </a:r>
            <a:r>
              <a:rPr lang="en-GB" u="sng" dirty="0" smtClean="0">
                <a:hlinkClick r:id="rId2"/>
              </a:rPr>
              <a:t>indico.cern.ch/conferenceDisplay.py?ovw=True&amp;confId=138424</a:t>
            </a:r>
            <a:endParaRPr lang="en-GB" u="sng" dirty="0" smtClean="0"/>
          </a:p>
          <a:p>
            <a:pPr lvl="2"/>
            <a:endParaRPr lang="en-GB" dirty="0" smtClean="0"/>
          </a:p>
          <a:p>
            <a:r>
              <a:rPr lang="en-GB" dirty="0" smtClean="0"/>
              <a:t>95 participants from 17+ countries including Australia and </a:t>
            </a:r>
            <a:r>
              <a:rPr lang="en-GB" dirty="0" smtClean="0"/>
              <a:t>China</a:t>
            </a:r>
          </a:p>
          <a:p>
            <a:endParaRPr lang="en-GB" dirty="0" smtClean="0"/>
          </a:p>
          <a:p>
            <a:r>
              <a:rPr lang="en-GB" dirty="0" smtClean="0"/>
              <a:t>Dinner at the restaurant chalet on Grouse Mountain</a:t>
            </a:r>
          </a:p>
          <a:p>
            <a:pPr lvl="1"/>
            <a:r>
              <a:rPr lang="en-GB" dirty="0" smtClean="0"/>
              <a:t>With a quiz and prizes</a:t>
            </a:r>
            <a:r>
              <a:rPr lang="en-GB" dirty="0" smtClean="0"/>
              <a:t>!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Summary Report Fall 2011</a:t>
            </a:r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Benchmarking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5184799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HEP-SPEC06 a great success</a:t>
            </a:r>
          </a:p>
          <a:p>
            <a:pPr lvl="1"/>
            <a:r>
              <a:rPr lang="en-GB" dirty="0" smtClean="0"/>
              <a:t>Used throughout HEP and in wider non-HEP community</a:t>
            </a:r>
          </a:p>
          <a:p>
            <a:r>
              <a:rPr lang="en-GB" dirty="0" smtClean="0"/>
              <a:t>Vendors quoting performance using HS06</a:t>
            </a:r>
          </a:p>
          <a:p>
            <a:pPr lvl="1"/>
            <a:r>
              <a:rPr lang="en-GB" dirty="0" smtClean="0"/>
              <a:t>Dell and AMD presentations about Interlagos and Sandy Bridge quoted HS06 results and comparisons</a:t>
            </a:r>
          </a:p>
          <a:p>
            <a:r>
              <a:rPr lang="en-GB" dirty="0" smtClean="0"/>
              <a:t>Working group still monitoring CPU performance</a:t>
            </a:r>
          </a:p>
          <a:p>
            <a:pPr lvl="1"/>
            <a:r>
              <a:rPr lang="en-GB" dirty="0" smtClean="0"/>
              <a:t>Noted new </a:t>
            </a:r>
            <a:r>
              <a:rPr lang="en-GB" dirty="0" err="1" smtClean="0"/>
              <a:t>SPECcpu</a:t>
            </a:r>
            <a:r>
              <a:rPr lang="en-GB" dirty="0" smtClean="0"/>
              <a:t> v1.2</a:t>
            </a:r>
          </a:p>
          <a:p>
            <a:pPr lvl="1"/>
            <a:r>
              <a:rPr lang="en-GB" dirty="0" smtClean="0"/>
              <a:t>Issues: 64 bit apps, evolution of OS/compilers, whole node scheduling</a:t>
            </a:r>
          </a:p>
          <a:p>
            <a:pPr lvl="2"/>
            <a:r>
              <a:rPr lang="en-GB" dirty="0" err="1" smtClean="0"/>
              <a:t>SPECcpu</a:t>
            </a:r>
            <a:r>
              <a:rPr lang="en-GB" dirty="0" smtClean="0"/>
              <a:t> v1.2 apps identical</a:t>
            </a:r>
          </a:p>
          <a:p>
            <a:pPr lvl="2"/>
            <a:r>
              <a:rPr lang="en-GB" dirty="0" smtClean="0"/>
              <a:t>Difference widening for 32bit-&gt;64bit but not all experiments ready</a:t>
            </a:r>
          </a:p>
          <a:p>
            <a:pPr lvl="2"/>
            <a:r>
              <a:rPr lang="en-GB" dirty="0" smtClean="0"/>
              <a:t>Whole node scheduling still little used</a:t>
            </a:r>
          </a:p>
          <a:p>
            <a:r>
              <a:rPr lang="en-GB" dirty="0" smtClean="0"/>
              <a:t>Conclusions:</a:t>
            </a:r>
          </a:p>
          <a:p>
            <a:pPr lvl="1"/>
            <a:r>
              <a:rPr lang="en-GB" dirty="0" smtClean="0"/>
              <a:t>HS06 no longer accurate but good enough</a:t>
            </a:r>
          </a:p>
          <a:p>
            <a:pPr lvl="1"/>
            <a:r>
              <a:rPr lang="en-GB" dirty="0" smtClean="0"/>
              <a:t>Don’t confuse with new benchmark or redefining existing one</a:t>
            </a:r>
          </a:p>
          <a:p>
            <a:pPr lvl="1"/>
            <a:r>
              <a:rPr lang="en-GB" dirty="0" smtClean="0"/>
              <a:t>Create new benchmark when next version of </a:t>
            </a:r>
            <a:r>
              <a:rPr lang="en-GB" dirty="0" err="1" smtClean="0"/>
              <a:t>SPECcpu</a:t>
            </a:r>
            <a:r>
              <a:rPr lang="en-GB" dirty="0" smtClean="0"/>
              <a:t> v6 is issued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Summary Report Fall 2011</a:t>
            </a:r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IPv6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5203605"/>
          </a:xfrm>
        </p:spPr>
        <p:txBody>
          <a:bodyPr/>
          <a:lstStyle/>
          <a:p>
            <a:r>
              <a:rPr lang="en-GB" dirty="0" smtClean="0"/>
              <a:t>Several talks on IPv6 plans and activities including in the security track</a:t>
            </a:r>
          </a:p>
          <a:p>
            <a:r>
              <a:rPr lang="en-GB" dirty="0" smtClean="0"/>
              <a:t>HEPiX Working Group created at Cornell </a:t>
            </a:r>
          </a:p>
          <a:p>
            <a:pPr lvl="1"/>
            <a:r>
              <a:rPr lang="en-GB" dirty="0" smtClean="0"/>
              <a:t>Began with plan to identify operational issues and discuss a possible testbed </a:t>
            </a:r>
          </a:p>
          <a:p>
            <a:pPr lvl="1"/>
            <a:r>
              <a:rPr lang="en-GB" dirty="0" smtClean="0"/>
              <a:t>Coordinated by Dave Kelsey </a:t>
            </a:r>
          </a:p>
          <a:p>
            <a:r>
              <a:rPr lang="en-GB" dirty="0" smtClean="0"/>
              <a:t>Work has now actively started with the testbed activities</a:t>
            </a:r>
          </a:p>
          <a:p>
            <a:pPr lvl="1"/>
            <a:r>
              <a:rPr lang="en-GB" dirty="0" smtClean="0"/>
              <a:t> Several sites have concrete plans (e.g., CERN) </a:t>
            </a:r>
          </a:p>
          <a:p>
            <a:r>
              <a:rPr lang="en-GB" dirty="0" smtClean="0"/>
              <a:t>Many open questions but need to start without an answer to every question </a:t>
            </a:r>
          </a:p>
          <a:p>
            <a:r>
              <a:rPr lang="en-GB" dirty="0" smtClean="0"/>
              <a:t>Membership open to new sites/countries </a:t>
            </a:r>
          </a:p>
          <a:p>
            <a:pPr lvl="1"/>
            <a:r>
              <a:rPr lang="en-GB" dirty="0" smtClean="0"/>
              <a:t>Mailing list, contact Dave </a:t>
            </a:r>
          </a:p>
          <a:p>
            <a:r>
              <a:rPr lang="en-GB" dirty="0" smtClean="0"/>
              <a:t>IPv6 security readiness talk by Bob Cowles...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Summary Report Fall 2011</a:t>
            </a:r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Virtualisation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698851"/>
          </a:xfrm>
        </p:spPr>
        <p:txBody>
          <a:bodyPr/>
          <a:lstStyle/>
          <a:p>
            <a:r>
              <a:rPr lang="en-GB" dirty="0" smtClean="0"/>
              <a:t> Several talks on virtualisation projects</a:t>
            </a:r>
          </a:p>
          <a:p>
            <a:pPr lvl="1"/>
            <a:r>
              <a:rPr lang="en-GB" dirty="0" smtClean="0"/>
              <a:t>Troy Dawson (now RedHat) talked about OpenShift – tool for publishing </a:t>
            </a:r>
            <a:r>
              <a:rPr lang="en-GB" dirty="0" err="1" smtClean="0"/>
              <a:t>WebServices</a:t>
            </a:r>
            <a:endParaRPr lang="en-GB" dirty="0" smtClean="0"/>
          </a:p>
          <a:p>
            <a:pPr lvl="1"/>
            <a:r>
              <a:rPr lang="en-GB" dirty="0" smtClean="0"/>
              <a:t>Ian Collier on activities at RAL</a:t>
            </a:r>
          </a:p>
          <a:p>
            <a:r>
              <a:rPr lang="en-GB" dirty="0" smtClean="0"/>
              <a:t>HEPiX WG active but progress has been slow after a spring flurry</a:t>
            </a:r>
          </a:p>
          <a:p>
            <a:pPr lvl="1"/>
            <a:r>
              <a:rPr lang="en-GB" dirty="0" smtClean="0"/>
              <a:t>Several folks busy</a:t>
            </a:r>
          </a:p>
          <a:p>
            <a:pPr lvl="1"/>
            <a:r>
              <a:rPr lang="en-GB" dirty="0" smtClean="0"/>
              <a:t>Focus for the next months: demonstrating the concept of trusted virtual images is usable with cross-site demonstrations</a:t>
            </a:r>
          </a:p>
          <a:p>
            <a:r>
              <a:rPr lang="en-GB" dirty="0" smtClean="0"/>
              <a:t>F2F work days at RAL December 7-8 </a:t>
            </a:r>
          </a:p>
          <a:p>
            <a:r>
              <a:rPr lang="en-GB" dirty="0" smtClean="0"/>
              <a:t>Concerns on the long-term maintenance of required tools</a:t>
            </a:r>
          </a:p>
          <a:p>
            <a:pPr lvl="1"/>
            <a:r>
              <a:rPr lang="en-GB" dirty="0" smtClean="0"/>
              <a:t>Is StratusLab the answer?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Summary Report Fall 2011</a:t>
            </a:r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Storage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821962"/>
          </a:xfrm>
        </p:spPr>
        <p:txBody>
          <a:bodyPr/>
          <a:lstStyle/>
          <a:p>
            <a:pPr>
              <a:buNone/>
            </a:pPr>
            <a:endParaRPr lang="en-GB" dirty="0" smtClean="0"/>
          </a:p>
          <a:p>
            <a:r>
              <a:rPr lang="en-GB" dirty="0" smtClean="0"/>
              <a:t>Status update for Castor and EOS</a:t>
            </a:r>
          </a:p>
          <a:p>
            <a:r>
              <a:rPr lang="en-GB" dirty="0" smtClean="0"/>
              <a:t>Still an active WG continuing storage evaluation </a:t>
            </a:r>
          </a:p>
          <a:p>
            <a:pPr lvl="1"/>
            <a:r>
              <a:rPr lang="en-GB" dirty="0" smtClean="0"/>
              <a:t>From the performance point of view </a:t>
            </a:r>
          </a:p>
          <a:p>
            <a:r>
              <a:rPr lang="en-GB" dirty="0" smtClean="0"/>
              <a:t>Program of continued benchmarking of various file systems against experiment workflow types, with no intent to provide a definitive answer or recommendation</a:t>
            </a:r>
          </a:p>
          <a:p>
            <a:pPr lvl="1"/>
            <a:r>
              <a:rPr lang="en-GB" dirty="0" smtClean="0"/>
              <a:t>Baseline for discussions and choices</a:t>
            </a:r>
          </a:p>
          <a:p>
            <a:pPr lvl="2"/>
            <a:r>
              <a:rPr lang="en-GB" dirty="0" smtClean="0"/>
              <a:t>AFS on Lustre suites for a lot of workflows</a:t>
            </a:r>
          </a:p>
          <a:p>
            <a:r>
              <a:rPr lang="en-GB" dirty="0" smtClean="0"/>
              <a:t>Will begin to look at new storage solutions from the cloud world </a:t>
            </a:r>
          </a:p>
          <a:p>
            <a:pPr lvl="1"/>
            <a:r>
              <a:rPr lang="en-GB" dirty="0" smtClean="0"/>
              <a:t>e.g., OpenStack Swift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Summary Report Fall 2011</a:t>
            </a:r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Random Highlights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89582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Infrastructure</a:t>
            </a:r>
          </a:p>
          <a:p>
            <a:pPr lvl="1"/>
            <a:r>
              <a:rPr lang="en-GB" dirty="0" smtClean="0"/>
              <a:t>Hardware Failures at CERN</a:t>
            </a:r>
          </a:p>
          <a:p>
            <a:pPr lvl="2"/>
            <a:r>
              <a:rPr lang="en-GB" dirty="0" smtClean="0"/>
              <a:t>30% of warranty repairs out side contract time</a:t>
            </a:r>
          </a:p>
          <a:p>
            <a:pPr lvl="2"/>
            <a:r>
              <a:rPr lang="en-GB" dirty="0" smtClean="0"/>
              <a:t>Moving to in-house for simple stuff, off-site for complex repairs</a:t>
            </a:r>
          </a:p>
          <a:p>
            <a:pPr lvl="1"/>
            <a:r>
              <a:rPr lang="en-GB" dirty="0" smtClean="0"/>
              <a:t>Configuration management at GSI</a:t>
            </a:r>
          </a:p>
          <a:p>
            <a:pPr lvl="2"/>
            <a:r>
              <a:rPr lang="en-GB" dirty="0" smtClean="0"/>
              <a:t>Review of tools to replace </a:t>
            </a:r>
            <a:r>
              <a:rPr lang="en-GB" dirty="0" err="1" smtClean="0"/>
              <a:t>cfengine</a:t>
            </a:r>
            <a:endParaRPr lang="en-GB" dirty="0" smtClean="0"/>
          </a:p>
          <a:p>
            <a:pPr lvl="2"/>
            <a:r>
              <a:rPr lang="en-GB" dirty="0" smtClean="0"/>
              <a:t>Chef looks promising but yet to mature</a:t>
            </a:r>
          </a:p>
          <a:p>
            <a:pPr lvl="1"/>
            <a:r>
              <a:rPr lang="en-GB" dirty="0" smtClean="0"/>
              <a:t>Disk supply issues (spares, capacity)</a:t>
            </a:r>
          </a:p>
          <a:p>
            <a:pPr lvl="1"/>
            <a:r>
              <a:rPr lang="en-GB" dirty="0" smtClean="0"/>
              <a:t>(S)GE starting to be used at T1s</a:t>
            </a:r>
          </a:p>
          <a:p>
            <a:r>
              <a:rPr lang="en-GB" dirty="0" smtClean="0"/>
              <a:t>Networking</a:t>
            </a:r>
          </a:p>
          <a:p>
            <a:pPr lvl="1"/>
            <a:r>
              <a:rPr lang="en-GB" dirty="0" smtClean="0"/>
              <a:t>LHCONE, </a:t>
            </a:r>
            <a:r>
              <a:rPr lang="en-GB" dirty="0" err="1" smtClean="0"/>
              <a:t>PerfSonar</a:t>
            </a:r>
            <a:r>
              <a:rPr lang="en-GB" dirty="0" smtClean="0"/>
              <a:t>-PS</a:t>
            </a:r>
          </a:p>
          <a:p>
            <a:r>
              <a:rPr lang="en-GB" dirty="0" smtClean="0"/>
              <a:t>Computing</a:t>
            </a:r>
          </a:p>
          <a:p>
            <a:pPr lvl="1"/>
            <a:r>
              <a:rPr lang="en-GB" dirty="0" smtClean="0"/>
              <a:t>TACC 10-Pflop system (Dell)</a:t>
            </a:r>
          </a:p>
          <a:p>
            <a:pPr lvl="2"/>
            <a:r>
              <a:rPr lang="en-GB" dirty="0" smtClean="0"/>
              <a:t>System based on Zeus blocks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10/11/2011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Summary Report Fall 2011</a:t>
            </a:r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</a:t>
            </a:r>
            <a:r>
              <a:rPr lang="en-GB" baseline="30000" dirty="0" smtClean="0"/>
              <a:t>th</a:t>
            </a:r>
            <a:r>
              <a:rPr lang="en-GB" dirty="0" smtClean="0"/>
              <a:t> Anniversary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403386"/>
          </a:xfrm>
        </p:spPr>
        <p:txBody>
          <a:bodyPr/>
          <a:lstStyle/>
          <a:p>
            <a:r>
              <a:rPr lang="en-GB" dirty="0" smtClean="0"/>
              <a:t>Various talks on topics related to HEPiX past and present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Reminiscences from Alan Silverman (ex-CERN) and Thomas Finnern (DESY)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Networking retrospective from Les Cotterill (SLAC)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20 years for AFS – Rainer Toebbicke (CERN)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Entertaining view of hardware changes based on ‘numbers’ from Corrie </a:t>
            </a:r>
            <a:r>
              <a:rPr lang="en-GB" dirty="0" err="1" smtClean="0"/>
              <a:t>Kost</a:t>
            </a:r>
            <a:r>
              <a:rPr lang="en-GB" dirty="0" smtClean="0"/>
              <a:t> (ex-TRIUMF)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10/11/2011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Summary Report Fall 2011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ridPP3 Talks">
  <a:themeElements>
    <a:clrScheme name="GridPP3 Talks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CE4EF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FF6"/>
      </a:accent5>
      <a:accent6>
        <a:srgbClr val="2D2D8A"/>
      </a:accent6>
      <a:hlink>
        <a:srgbClr val="009999"/>
      </a:hlink>
      <a:folHlink>
        <a:srgbClr val="99CC00"/>
      </a:folHlink>
    </a:clrScheme>
    <a:fontScheme name="GridPP3 Talk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CE4E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CE4E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lnDef>
  </a:objectDefaults>
  <a:extraClrSchemeLst>
    <a:extraClrScheme>
      <a:clrScheme name="GridPP3 Talk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 Talk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 Talk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 Talk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 Talk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 Talk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 Talk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 Talk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 Talk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 Talk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 Talk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 Talk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 Talks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CE4E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BEFF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GridPP3 Talks</Template>
  <TotalTime>2979</TotalTime>
  <Words>669</Words>
  <Application>Microsoft Office PowerPoint</Application>
  <PresentationFormat>On-screen Show (4:3)</PresentationFormat>
  <Paragraphs>129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GridPP3 Talks</vt:lpstr>
      <vt:lpstr>HEPiX Fall 2011 Summary Report</vt:lpstr>
      <vt:lpstr>Overview</vt:lpstr>
      <vt:lpstr>HEPiX Fall 2011</vt:lpstr>
      <vt:lpstr>Benchmarking</vt:lpstr>
      <vt:lpstr>IPv6</vt:lpstr>
      <vt:lpstr>Virtualisation</vt:lpstr>
      <vt:lpstr>Storage Systems</vt:lpstr>
      <vt:lpstr>Random Highlights</vt:lpstr>
      <vt:lpstr>20th Anniversary</vt:lpstr>
      <vt:lpstr>Next Meetings</vt:lpstr>
    </vt:vector>
  </TitlesOfParts>
  <Company>PPD, RAL, 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RAL Site Report</dc:title>
  <dc:creator>Martin Bly</dc:creator>
  <cp:lastModifiedBy>Martin Bly</cp:lastModifiedBy>
  <cp:revision>116</cp:revision>
  <dcterms:created xsi:type="dcterms:W3CDTF">2010-03-28T17:16:55Z</dcterms:created>
  <dcterms:modified xsi:type="dcterms:W3CDTF">2011-11-10T14:37:50Z</dcterms:modified>
</cp:coreProperties>
</file>