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93" r:id="rId3"/>
    <p:sldId id="295" r:id="rId4"/>
    <p:sldId id="291" r:id="rId5"/>
    <p:sldId id="296" r:id="rId6"/>
    <p:sldId id="294" r:id="rId7"/>
    <p:sldId id="290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86"/>
  </p:normalViewPr>
  <p:slideViewPr>
    <p:cSldViewPr snapToGrid="0" snapToObjects="1">
      <p:cViewPr varScale="1">
        <p:scale>
          <a:sx n="121" d="100"/>
          <a:sy n="121" d="100"/>
        </p:scale>
        <p:origin x="523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Measurement and alignment needs for the BDF Target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A. Huncikova, C. </a:t>
            </a:r>
            <a:r>
              <a:rPr lang="en-US" sz="1800" dirty="0" err="1"/>
              <a:t>Vendeuvre</a:t>
            </a:r>
            <a:endParaRPr lang="en-US" sz="1800" dirty="0"/>
          </a:p>
          <a:p>
            <a:pPr algn="l"/>
            <a:r>
              <a:rPr lang="en-US" sz="1800" dirty="0"/>
              <a:t>23.07.2025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C5E2E-8EB0-4383-A61D-3ECBF37BA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methods study – BDF Target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81104-84D2-4ECC-8893-A2F92C26A0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Laser Tracker Leica ATS800 with full 1,5 inch spheres 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43962B-B5C7-45FC-852F-F7B1666B9B3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Laser Tracker Leica ATS800/ATXXX with Newport retroreflectors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B0532-C984-4527-BD3C-7472173AF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2B5FED-3B83-46F3-8F1E-21384C19F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Huncikova, C. </a:t>
            </a:r>
            <a:r>
              <a:rPr lang="en-US" dirty="0" err="1"/>
              <a:t>Vendeuvre</a:t>
            </a:r>
            <a:r>
              <a:rPr lang="en-US" dirty="0"/>
              <a:t> | Measurement and alignment needs for the BDF Target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36B99-E5CA-4C2B-BD1E-97E445F04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28CFAD-F416-F426-DAAA-807B8EDCA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7770" y="2664484"/>
            <a:ext cx="3810000" cy="2857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7469F1-AF41-0534-D9F3-9FC39E228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225" y="2362107"/>
            <a:ext cx="3574732" cy="349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95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818D4-8524-AE0D-3E2D-C860D62B3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9D27-79A5-14F0-AC82-A74287686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methods study – BDF Target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0F1F3-573C-3A1B-C19E-442EA43FE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9435" y="1439335"/>
            <a:ext cx="10858111" cy="1065742"/>
          </a:xfrm>
        </p:spPr>
        <p:txBody>
          <a:bodyPr/>
          <a:lstStyle/>
          <a:p>
            <a:r>
              <a:rPr lang="en-GB" dirty="0"/>
              <a:t>Question: </a:t>
            </a:r>
          </a:p>
          <a:p>
            <a:r>
              <a:rPr lang="en-GB" dirty="0"/>
              <a:t>Robotic solutions for the installing of the removable retroreflective targets/</a:t>
            </a:r>
            <a:r>
              <a:rPr lang="en-GB"/>
              <a:t>laser tracker </a:t>
            </a:r>
            <a:r>
              <a:rPr lang="en-GB" dirty="0"/>
              <a:t>– accessibility?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9AC1A6-A0EB-B59C-B0E2-22E47AE11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6D60E-E3FD-FE73-6153-314468143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Huncikova, C. </a:t>
            </a:r>
            <a:r>
              <a:rPr lang="en-US" dirty="0" err="1"/>
              <a:t>Vendeuvre</a:t>
            </a:r>
            <a:r>
              <a:rPr lang="en-US" dirty="0"/>
              <a:t> | Measurement and alignment needs for the BDF Target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80206F-E303-BFDC-7144-75E0DC954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8238E8-9ED8-3D17-63C9-6B3EF9E61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45" y="2658006"/>
            <a:ext cx="8815268" cy="31535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CE810B6-E7CA-5BA4-80ED-BDFF3B3C0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3255" y="2658006"/>
            <a:ext cx="2712700" cy="31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473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02DE40-CAC1-42E3-B230-07594F244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Link between TCC8 and ECN3 preferably on both sides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5AD4FD-4656-4FC7-997B-4808449FD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Spatial Requirements -  Survey network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88A25-551D-4EDE-BA03-6C80D3A6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C4187-C9B5-4231-80F5-B1C67463A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Huncikova, C. </a:t>
            </a:r>
            <a:r>
              <a:rPr lang="en-US" dirty="0" err="1"/>
              <a:t>Vendeuvre</a:t>
            </a:r>
            <a:r>
              <a:rPr lang="en-US" dirty="0"/>
              <a:t> | Measurement and alignment needs for the BDF Target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E82AB-B574-4751-A0E5-F8A36BDDD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B68273-8807-490A-B181-6D1DD56BA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315" y="2228921"/>
            <a:ext cx="6713275" cy="382740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818ADB6-5894-8482-D6DD-C04B93F896EB}"/>
              </a:ext>
            </a:extLst>
          </p:cNvPr>
          <p:cNvSpPr txBox="1"/>
          <p:nvPr/>
        </p:nvSpPr>
        <p:spPr>
          <a:xfrm>
            <a:off x="930760" y="4218851"/>
            <a:ext cx="3328502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GB" u="sng" dirty="0"/>
              <a:t>Jura</a:t>
            </a:r>
          </a:p>
          <a:p>
            <a:r>
              <a:rPr lang="en-GB" dirty="0"/>
              <a:t>Opening through the chicane (installation of brackets on the wall up to 15 m up- and downstream)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89C5E2F-D396-14A4-4FEE-40CADD635B08}"/>
              </a:ext>
            </a:extLst>
          </p:cNvPr>
          <p:cNvCxnSpPr/>
          <p:nvPr/>
        </p:nvCxnSpPr>
        <p:spPr>
          <a:xfrm flipV="1">
            <a:off x="4433263" y="4218852"/>
            <a:ext cx="699989" cy="6313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E53D265-E8DC-5B69-1A2E-68EE163CB965}"/>
              </a:ext>
            </a:extLst>
          </p:cNvPr>
          <p:cNvSpPr txBox="1"/>
          <p:nvPr/>
        </p:nvSpPr>
        <p:spPr>
          <a:xfrm>
            <a:off x="7328864" y="4218851"/>
            <a:ext cx="2837793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de-AT" u="sng" dirty="0"/>
              <a:t>Salève</a:t>
            </a:r>
          </a:p>
          <a:p>
            <a:pPr algn="l"/>
            <a:r>
              <a:rPr lang="de-AT" dirty="0"/>
              <a:t>Link on the floor level/</a:t>
            </a:r>
          </a:p>
          <a:p>
            <a:pPr algn="l"/>
            <a:r>
              <a:rPr lang="de-AT" dirty="0"/>
              <a:t>In height? Is there space along the wall?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482DF54-617C-2EB7-3508-9CB1554BD78E}"/>
              </a:ext>
            </a:extLst>
          </p:cNvPr>
          <p:cNvCxnSpPr>
            <a:cxnSpLocks/>
          </p:cNvCxnSpPr>
          <p:nvPr/>
        </p:nvCxnSpPr>
        <p:spPr>
          <a:xfrm flipH="1" flipV="1">
            <a:off x="6362963" y="4434740"/>
            <a:ext cx="908094" cy="2192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C6420BE-8608-1FF4-F191-2E17EAC31029}"/>
              </a:ext>
            </a:extLst>
          </p:cNvPr>
          <p:cNvSpPr txBox="1"/>
          <p:nvPr/>
        </p:nvSpPr>
        <p:spPr>
          <a:xfrm>
            <a:off x="7993690" y="2790925"/>
            <a:ext cx="2837793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GB" dirty="0"/>
              <a:t>Position and number of the fire doors and confinement walls and the time of installation 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224E05E-7CE8-0B2B-F21B-50B4A69F0E97}"/>
              </a:ext>
            </a:extLst>
          </p:cNvPr>
          <p:cNvCxnSpPr/>
          <p:nvPr/>
        </p:nvCxnSpPr>
        <p:spPr>
          <a:xfrm flipH="1" flipV="1">
            <a:off x="6457556" y="2888243"/>
            <a:ext cx="1475652" cy="5407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063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FF147-4555-340A-CBDC-A14C665B6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A48A49-8E07-21AA-0952-E0A372242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Spots for the positioning of the instrument with a permanent pillar – possible collision with the conveyor and shielding manipulation</a:t>
            </a:r>
          </a:p>
          <a:p>
            <a:r>
              <a:rPr lang="en-GB" dirty="0"/>
              <a:t>BDF Target – openings in the shielding on both sides and enough margin</a:t>
            </a:r>
          </a:p>
          <a:p>
            <a:r>
              <a:rPr lang="en-GB" dirty="0"/>
              <a:t>Clear line of sight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45E46B-31D3-AD89-53FE-A4B8E14D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Spatial Requirements -  Vacuum Vessel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35DED-7CFD-7C1B-3C6C-B55A5E8D3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D6F99-B394-62AD-2831-C8234B79D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Huncikova, C. </a:t>
            </a:r>
            <a:r>
              <a:rPr lang="en-US" dirty="0" err="1"/>
              <a:t>Vendeuvre</a:t>
            </a:r>
            <a:r>
              <a:rPr lang="en-US" dirty="0"/>
              <a:t> | Measurement and alignment needs for the BDF Target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149BC-A6E6-1E7D-C46A-3C3795743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E3FF43-950C-02D2-D0D9-390E48417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3334748"/>
            <a:ext cx="8092604" cy="28024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4961386-222C-817C-FF43-126A1474E651}"/>
              </a:ext>
            </a:extLst>
          </p:cNvPr>
          <p:cNvSpPr/>
          <p:nvPr/>
        </p:nvSpPr>
        <p:spPr>
          <a:xfrm>
            <a:off x="678180" y="4564380"/>
            <a:ext cx="7059930" cy="17145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595E64-F5CD-6A0C-541A-8E6DD4FED019}"/>
              </a:ext>
            </a:extLst>
          </p:cNvPr>
          <p:cNvSpPr/>
          <p:nvPr/>
        </p:nvSpPr>
        <p:spPr>
          <a:xfrm>
            <a:off x="678180" y="4918710"/>
            <a:ext cx="7059930" cy="17145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E8DFF8-E72C-2C96-5603-339167270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34" y="3557565"/>
            <a:ext cx="857329" cy="9798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B54B96-A3E8-B735-D563-A02AD93F8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24" y="5142260"/>
            <a:ext cx="791484" cy="9045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741B81-959B-AAFB-CC22-2A2BF17947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547" y="2902176"/>
            <a:ext cx="3428273" cy="26923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04447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60026-862C-0498-3A9A-8A82CEB17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06EC19-983C-7D8A-0C4B-5B12CDED6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Radiation dose – gross estimate 10 </a:t>
            </a:r>
            <a:r>
              <a:rPr lang="en-GB" dirty="0" err="1"/>
              <a:t>MGy</a:t>
            </a:r>
            <a:r>
              <a:rPr lang="en-GB" dirty="0"/>
              <a:t>/yr for materials with density of 7,85 g/</a:t>
            </a:r>
            <a:r>
              <a:rPr lang="de-AT" dirty="0"/>
              <a:t>cm</a:t>
            </a:r>
            <a:r>
              <a:rPr lang="de-AT" baseline="30000" dirty="0"/>
              <a:t>3</a:t>
            </a:r>
            <a:endParaRPr lang="en-GB" dirty="0"/>
          </a:p>
          <a:p>
            <a:r>
              <a:rPr lang="en-GB" dirty="0"/>
              <a:t>Temperature – up to 100°C for the Au and Al coated retroreflective prisms by manufacturer</a:t>
            </a:r>
          </a:p>
          <a:p>
            <a:r>
              <a:rPr lang="en-GB" dirty="0"/>
              <a:t>Vacuum – conditions inside the vessel for the tests</a:t>
            </a:r>
          </a:p>
          <a:p>
            <a:r>
              <a:rPr lang="en-GB" dirty="0"/>
              <a:t>Radiation tests for retroreflective targets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CAF96E-668E-3F7F-1610-C58703D06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conditions inside the vacuum vessel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4EC0A-B6C2-144C-DDEF-77AD1B4D7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345B2-BF94-87B1-E008-8EAB7DE4C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Huncikova, C. </a:t>
            </a:r>
            <a:r>
              <a:rPr lang="en-US" dirty="0" err="1"/>
              <a:t>Vendeuvre</a:t>
            </a:r>
            <a:r>
              <a:rPr lang="en-US" dirty="0"/>
              <a:t> | Measurement and alignment needs for the BDF Target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877478-C9BF-D52D-C2AF-11C82973C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082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Error Budget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A.Huncikova</a:t>
            </a:r>
            <a:r>
              <a:rPr lang="en-US" dirty="0"/>
              <a:t>, C. </a:t>
            </a:r>
            <a:r>
              <a:rPr lang="en-US" dirty="0" err="1"/>
              <a:t>Vendeuvre</a:t>
            </a:r>
            <a:r>
              <a:rPr lang="en-US" dirty="0"/>
              <a:t> | Measurement and alignment needs for the BDF Target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5DDCA22-91EC-F0DE-1948-1C03E1E587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569233"/>
              </p:ext>
            </p:extLst>
          </p:nvPr>
        </p:nvGraphicFramePr>
        <p:xfrm>
          <a:off x="344926" y="992713"/>
          <a:ext cx="11376836" cy="5077472"/>
        </p:xfrm>
        <a:graphic>
          <a:graphicData uri="http://schemas.openxmlformats.org/drawingml/2006/table">
            <a:tbl>
              <a:tblPr/>
              <a:tblGrid>
                <a:gridCol w="1326219">
                  <a:extLst>
                    <a:ext uri="{9D8B030D-6E8A-4147-A177-3AD203B41FA5}">
                      <a16:colId xmlns:a16="http://schemas.microsoft.com/office/drawing/2014/main" val="3873344473"/>
                    </a:ext>
                  </a:extLst>
                </a:gridCol>
                <a:gridCol w="3594538">
                  <a:extLst>
                    <a:ext uri="{9D8B030D-6E8A-4147-A177-3AD203B41FA5}">
                      <a16:colId xmlns:a16="http://schemas.microsoft.com/office/drawing/2014/main" val="1362178526"/>
                    </a:ext>
                  </a:extLst>
                </a:gridCol>
                <a:gridCol w="734471">
                  <a:extLst>
                    <a:ext uri="{9D8B030D-6E8A-4147-A177-3AD203B41FA5}">
                      <a16:colId xmlns:a16="http://schemas.microsoft.com/office/drawing/2014/main" val="3881529615"/>
                    </a:ext>
                  </a:extLst>
                </a:gridCol>
                <a:gridCol w="33596">
                  <a:extLst>
                    <a:ext uri="{9D8B030D-6E8A-4147-A177-3AD203B41FA5}">
                      <a16:colId xmlns:a16="http://schemas.microsoft.com/office/drawing/2014/main" val="773212081"/>
                    </a:ext>
                  </a:extLst>
                </a:gridCol>
                <a:gridCol w="5688012">
                  <a:extLst>
                    <a:ext uri="{9D8B030D-6E8A-4147-A177-3AD203B41FA5}">
                      <a16:colId xmlns:a16="http://schemas.microsoft.com/office/drawing/2014/main" val="720153298"/>
                    </a:ext>
                  </a:extLst>
                </a:gridCol>
              </a:tblGrid>
              <a:tr h="213096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Measurement</a:t>
                      </a:r>
                    </a:p>
                  </a:txBody>
                  <a:tcPr marL="8196" marR="8196" marT="81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AT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8196" marR="8196" marT="81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196" marR="8196" marT="81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780142"/>
                  </a:ext>
                </a:extLst>
              </a:tr>
              <a:tr h="373956">
                <a:tc rowSpan="2">
                  <a:txBody>
                    <a:bodyPr/>
                    <a:lstStyle/>
                    <a:p>
                      <a:pPr algn="l" fontAlgn="t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Network</a:t>
                      </a:r>
                    </a:p>
                  </a:txBody>
                  <a:tcPr marL="8196" marR="8196" marT="8196" marB="0">
                    <a:lnL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Network simulations (geometry+instrument)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0.19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 0.250 L 0.050  Z 0.050 mm - simulation part. masked ST20 REF10 M40 ECN3+TCC8 - WORST CASE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35932"/>
                  </a:ext>
                </a:extLst>
              </a:tr>
              <a:tr h="373956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Stability of the network overtime (mainly building sitting)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Re-measuring the network, measuring the network before and after the installation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607961"/>
                  </a:ext>
                </a:extLst>
              </a:tr>
              <a:tr h="373956">
                <a:tc>
                  <a:txBody>
                    <a:bodyPr/>
                    <a:lstStyle/>
                    <a:p>
                      <a:pPr algn="l" fontAlgn="t"/>
                      <a:r>
                        <a:rPr lang="de-AT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Instrument</a:t>
                      </a:r>
                    </a:p>
                  </a:txBody>
                  <a:tcPr marL="8196" marR="8196" marT="8196" marB="0">
                    <a:lnL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ATS800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0.03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2cc 5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μm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+ 2 ppm for ATS800 - distance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cca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5 m from the target ca. 0.015 d, 0.024 for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angl.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,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895850"/>
                  </a:ext>
                </a:extLst>
              </a:tr>
              <a:tr h="373956">
                <a:tc rowSpan="2">
                  <a:txBody>
                    <a:bodyPr/>
                    <a:lstStyle/>
                    <a:p>
                      <a:pPr algn="l" fontAlgn="t"/>
                      <a:r>
                        <a:rPr lang="de-AT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Survey target</a:t>
                      </a:r>
                    </a:p>
                  </a:txBody>
                  <a:tcPr marL="8196" marR="8196" marT="8196" marB="0">
                    <a:lnL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Single station - single point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0.06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OPTIMISTIC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554213"/>
                  </a:ext>
                </a:extLst>
              </a:tr>
              <a:tr h="243366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Radiation/heat damage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Full spherical targets, radiation tests on retroreflective prisms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552047"/>
                  </a:ext>
                </a:extLst>
              </a:tr>
              <a:tr h="213096">
                <a:tc gridSpan="5"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Target</a:t>
                      </a:r>
                    </a:p>
                  </a:txBody>
                  <a:tcPr marL="8196" marR="8196" marT="81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692337"/>
                  </a:ext>
                </a:extLst>
              </a:tr>
              <a:tr h="240634">
                <a:tc rowSpan="3">
                  <a:txBody>
                    <a:bodyPr/>
                    <a:lstStyle/>
                    <a:p>
                      <a:pPr algn="l" fontAlgn="t"/>
                      <a:r>
                        <a:rPr lang="de-AT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Fiducialisation of the target </a:t>
                      </a:r>
                    </a:p>
                  </a:txBody>
                  <a:tcPr marL="8196" marR="8196" marT="8196" marB="0">
                    <a:lnL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Configuration of the fiducials within the target 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 be simulated according to the possible geometry within the vacuum vessel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546416"/>
                  </a:ext>
                </a:extLst>
              </a:tr>
              <a:tr h="240634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Fiducialisation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0.05 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standard empirical value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594720"/>
                  </a:ext>
                </a:extLst>
              </a:tr>
              <a:tr h="240634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Deformation of the target during operation</a:t>
                      </a:r>
                      <a:endParaRPr lang="de-AT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What is the expected range? Better observation from two stations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611775"/>
                  </a:ext>
                </a:extLst>
              </a:tr>
              <a:tr h="240634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Precision of the alignment system </a:t>
                      </a:r>
                    </a:p>
                  </a:txBody>
                  <a:tcPr marL="8196" marR="8196" marT="8196" marB="0">
                    <a:lnL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Capability of the alignment system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Ability to align with respect to the nominal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487068"/>
                  </a:ext>
                </a:extLst>
              </a:tr>
              <a:tr h="240634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Precision of the repeatability of the position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Compensated by measurement of the target inside the vacuum vessel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137399"/>
                  </a:ext>
                </a:extLst>
              </a:tr>
              <a:tr h="213096">
                <a:tc gridSpan="5"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External </a:t>
                      </a:r>
                    </a:p>
                  </a:txBody>
                  <a:tcPr marL="8196" marR="8196" marT="81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991297"/>
                  </a:ext>
                </a:extLst>
              </a:tr>
              <a:tr h="373956">
                <a:tc rowSpan="4">
                  <a:txBody>
                    <a:bodyPr/>
                    <a:lstStyle/>
                    <a:p>
                      <a:pPr algn="ctr" fontAlgn="b"/>
                      <a:r>
                        <a:rPr lang="de-AT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8196" marR="8196" marT="8196" marB="0" anchor="b">
                    <a:lnL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Refraction caused by heat instability after opening the vacuum vessel 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What is the air temperature after opening and during the measurement?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000458"/>
                  </a:ext>
                </a:extLst>
              </a:tr>
              <a:tr h="373956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Mechanical vibrations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Cooling, ventilation, machinery...?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5862"/>
                  </a:ext>
                </a:extLst>
              </a:tr>
              <a:tr h="373956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Installation and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desinstalation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of the shielding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We do not know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084732"/>
                  </a:ext>
                </a:extLst>
              </a:tr>
              <a:tr h="373956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Vacuum vessel deformations 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?</a:t>
                      </a:r>
                      <a:endParaRPr lang="de-AT" dirty="0"/>
                    </a:p>
                  </a:txBody>
                  <a:tcPr marL="8196" marR="8196" marT="81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Movement of the target caused by the vacuum vessel movements </a:t>
                      </a:r>
                    </a:p>
                  </a:txBody>
                  <a:tcPr marL="8196" marR="8196" marT="8196" marB="0">
                    <a:lnL>
                      <a:noFill/>
                    </a:lnL>
                    <a:lnR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15C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326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103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0</TotalTime>
  <Words>587</Words>
  <Application>Microsoft Office PowerPoint</Application>
  <PresentationFormat>Widescreen</PresentationFormat>
  <Paragraphs>99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 Narrow</vt:lpstr>
      <vt:lpstr>Arial</vt:lpstr>
      <vt:lpstr>Calibri</vt:lpstr>
      <vt:lpstr>Office Theme</vt:lpstr>
      <vt:lpstr>Measurement and alignment needs for the BDF Target </vt:lpstr>
      <vt:lpstr>Measurement methods study – BDF Target </vt:lpstr>
      <vt:lpstr>Measurement methods study – BDF Target </vt:lpstr>
      <vt:lpstr>Spatial Requirements -  Survey network  </vt:lpstr>
      <vt:lpstr>Spatial Requirements -  Vacuum Vessel </vt:lpstr>
      <vt:lpstr>Environmental conditions inside the vacuum vessel</vt:lpstr>
      <vt:lpstr>Error Budget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Anna Huncikova</cp:lastModifiedBy>
  <cp:revision>24</cp:revision>
  <dcterms:created xsi:type="dcterms:W3CDTF">2021-01-15T14:19:07Z</dcterms:created>
  <dcterms:modified xsi:type="dcterms:W3CDTF">2025-07-23T07:08:12Z</dcterms:modified>
</cp:coreProperties>
</file>