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2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4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FC410-ADF9-50E7-CE3A-A4D8815CD0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F31D92-9C26-25F6-3F0A-61AF815169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FF520-856A-EF30-BC1C-D99B615FF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77E4D-4AF8-2F44-551C-2489F65F2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C3F07-3C28-5806-5A85-BD5D4DE69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332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D745C-80D6-419A-3773-2E416A9C1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BAB477-6E78-2C07-F7C1-84CC1F6F5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EB876-109B-E90E-BD03-9AD883327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DA1F3-0228-46AA-9318-56AB109E2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05012-7715-E7D0-AB70-D65382823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63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64CA0B-EA92-4C1E-2C1B-ECB8D5234D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CCB55-30EF-11E0-B2C3-2DD217D21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A28FF-A04E-6237-2B2A-43BA154AF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66280-843B-EE57-12B5-2DFEC0D13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FAFBC-17B1-1728-E876-2F9AC4096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730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09B09-BA63-B230-7D7E-D79FE436F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4F233-4856-66AB-46C5-96CE4D93D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0E04D-479E-F8FE-2807-D2424B6BB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33DFA-A88A-8135-2231-1F2AEE6D6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C76E2-55F5-9DD4-D921-B9377BE81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49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E5B67-5D8E-3129-1183-998C113BD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7C88B-2075-08AF-7FED-7F6C25FEB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A7A9D-84BD-D8F7-7AC4-3009FB50F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7981C-BFEE-30D8-0234-9DCDBC2D0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15FD0-F320-EEF3-4E43-7E8104C18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05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6AD77-7D9B-598A-7EA4-96B8A65D7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509E3-296A-A549-7CD0-AAC7ECAD7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7C8EA9-78BA-A80C-17EA-B25BED7D12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B32DF6-695A-8ACF-AE76-2E2F8BDF4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B61139-4079-AB68-CA3B-032620CBB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F772AB-A5B8-D038-2856-26054723F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05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BFECC-1399-0903-E715-3E8ABF04F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29CD7B-8F38-E8D1-C3A3-1C760F7AF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994C66-45C4-21CF-FE0D-1340E1717C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EF3430-F834-AC90-E273-86E22A5ADC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8C38E7-5DDC-B5DB-0913-729D721731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543C45-5D79-4B98-EAB2-46C66AFA7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C3F372-3DD7-A36D-F50B-3B7B2188A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CAE561-CF43-5767-6346-A335CF9C0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405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62567-BAD2-BE52-B0E0-6047DD096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640E12-94E5-B75D-9829-373D5294B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BC883A-ECEF-2B87-EE67-CAF8EEE2A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59406-A142-A171-AEC0-27947A435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91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8B8F5E-9BC1-15AE-3877-215F5E283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FE53C7-5487-E0EB-C453-DB2A63AA3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F763B4-F985-8498-72CE-06E1C4CCC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17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AD33C-577E-EEC5-FE7A-42497D0EE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E5B37-5DE3-40D3-DFAA-95DDDBCED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9E7A38-E26D-F196-002B-D6EC31D9FE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69F289-F93B-2E80-F537-DD1D62C3D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06B0A9-297B-064C-1762-0C93DE2F5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508C7-0763-F901-336F-AB81E59E3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022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A311F-32AE-E533-6B9F-6E01D20A8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850527-6E35-D339-FF8F-2AB4CCACD1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66F112-4713-F56C-089E-C063C32B4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65622-74BD-D7F6-C4F7-8B5E68061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DC6FF8-3CC1-42AE-0E9D-7881769A0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39CE04-5274-58E3-D3C2-17CBAFF3D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4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AA75BB-6C10-CAA4-F2F7-BA98705E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2648BA-56CE-5015-CF22-BDDBCD0E3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30AE1-0E94-6F55-DA2A-C8DF299D7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A0C633-B25D-44DC-A033-423C54932FFD}" type="datetimeFigureOut">
              <a:rPr lang="en-GB" smtClean="0"/>
              <a:t>23/07/2025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30E1B-1CB9-5986-CA7D-F318875869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C3CD0-E8C0-5D1C-6BEF-83B79CD1BC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3A680D-C00E-412F-AB9F-D57A4ED4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44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075D60-F07F-4AF3-B8AC-8A563ACC1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14" y="4696449"/>
            <a:ext cx="3995351" cy="19410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0E3DB7-2D62-F815-241D-9C44FA306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269" y="1832284"/>
            <a:ext cx="2827952" cy="12015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86E561-4FF8-ADEE-1F59-5059289EA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95" y="3092705"/>
            <a:ext cx="2981526" cy="154490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8A45F4C-17D1-FE7D-EFDE-16902E36258D}"/>
              </a:ext>
            </a:extLst>
          </p:cNvPr>
          <p:cNvCxnSpPr/>
          <p:nvPr/>
        </p:nvCxnSpPr>
        <p:spPr>
          <a:xfrm>
            <a:off x="3863546" y="1751219"/>
            <a:ext cx="4530811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9EFAFC-19CD-1F38-CBF3-A3A8B473C1D3}"/>
              </a:ext>
            </a:extLst>
          </p:cNvPr>
          <p:cNvCxnSpPr/>
          <p:nvPr/>
        </p:nvCxnSpPr>
        <p:spPr>
          <a:xfrm>
            <a:off x="3863545" y="3092706"/>
            <a:ext cx="4530811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F948D7B-BD3C-5D40-19F0-98BE075DDCD1}"/>
              </a:ext>
            </a:extLst>
          </p:cNvPr>
          <p:cNvCxnSpPr/>
          <p:nvPr/>
        </p:nvCxnSpPr>
        <p:spPr>
          <a:xfrm>
            <a:off x="3863545" y="4637613"/>
            <a:ext cx="4530811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CFCDA9D-367A-AA00-7B6B-8EDC87712D6B}"/>
              </a:ext>
            </a:extLst>
          </p:cNvPr>
          <p:cNvGrpSpPr/>
          <p:nvPr/>
        </p:nvGrpSpPr>
        <p:grpSpPr>
          <a:xfrm>
            <a:off x="882269" y="730824"/>
            <a:ext cx="2827952" cy="1020395"/>
            <a:chOff x="882269" y="730824"/>
            <a:chExt cx="2827952" cy="102039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AB34B98-92D8-F9E9-BAF7-9F977A987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2269" y="730824"/>
              <a:ext cx="2827952" cy="1020395"/>
            </a:xfrm>
            <a:prstGeom prst="rect">
              <a:avLst/>
            </a:prstGeom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8D7791F-36BF-F33D-8E74-CA98549F1206}"/>
                </a:ext>
              </a:extLst>
            </p:cNvPr>
            <p:cNvSpPr/>
            <p:nvPr/>
          </p:nvSpPr>
          <p:spPr>
            <a:xfrm>
              <a:off x="1078706" y="1270295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858E6F1-AD73-5F58-E5BB-2E1A039B9723}"/>
                </a:ext>
              </a:extLst>
            </p:cNvPr>
            <p:cNvSpPr/>
            <p:nvPr/>
          </p:nvSpPr>
          <p:spPr>
            <a:xfrm>
              <a:off x="954294" y="1216018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28818DC-B4B7-2359-A92C-4962E059F5EB}"/>
                </a:ext>
              </a:extLst>
            </p:cNvPr>
            <p:cNvSpPr/>
            <p:nvPr/>
          </p:nvSpPr>
          <p:spPr>
            <a:xfrm>
              <a:off x="1078706" y="1460751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BCD0499-A56F-3B8E-D162-3189DA7B176A}"/>
                </a:ext>
              </a:extLst>
            </p:cNvPr>
            <p:cNvSpPr/>
            <p:nvPr/>
          </p:nvSpPr>
          <p:spPr>
            <a:xfrm>
              <a:off x="954294" y="1391738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3D3AB25-9173-FCE9-EAEC-FF1FC60E380C}"/>
              </a:ext>
            </a:extLst>
          </p:cNvPr>
          <p:cNvCxnSpPr>
            <a:cxnSpLocks/>
            <a:stCxn id="22" idx="2"/>
            <a:endCxn id="17" idx="1"/>
          </p:cNvCxnSpPr>
          <p:nvPr/>
        </p:nvCxnSpPr>
        <p:spPr>
          <a:xfrm>
            <a:off x="642660" y="1062603"/>
            <a:ext cx="319306" cy="160738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E6767B1-0118-B065-F694-BF781D56F964}"/>
              </a:ext>
            </a:extLst>
          </p:cNvPr>
          <p:cNvSpPr txBox="1"/>
          <p:nvPr/>
        </p:nvSpPr>
        <p:spPr>
          <a:xfrm>
            <a:off x="452160" y="877937"/>
            <a:ext cx="381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noProof="0" dirty="0" err="1">
                <a:solidFill>
                  <a:schemeClr val="accent2"/>
                </a:solidFill>
              </a:rPr>
              <a:t>target</a:t>
            </a:r>
            <a:endParaRPr lang="fr-FR" sz="600" noProof="0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705D68-AD62-CDA2-B438-AFF519B91C72}"/>
              </a:ext>
            </a:extLst>
          </p:cNvPr>
          <p:cNvSpPr txBox="1"/>
          <p:nvPr/>
        </p:nvSpPr>
        <p:spPr>
          <a:xfrm>
            <a:off x="3956050" y="547879"/>
            <a:ext cx="401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noProof="0" dirty="0"/>
              <a:t>Hypothèse: </a:t>
            </a:r>
          </a:p>
          <a:p>
            <a:r>
              <a:rPr lang="fr-FR" sz="1100" noProof="0" dirty="0"/>
              <a:t>Ensemble des blocs considéré comme un seul cylindre parfait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1818678-F7FD-8D63-B067-8CACA5ABAEA5}"/>
              </a:ext>
            </a:extLst>
          </p:cNvPr>
          <p:cNvSpPr txBox="1"/>
          <p:nvPr/>
        </p:nvSpPr>
        <p:spPr>
          <a:xfrm>
            <a:off x="3906658" y="1142972"/>
            <a:ext cx="46531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noProof="0" dirty="0" err="1"/>
              <a:t>Fiducialisation</a:t>
            </a:r>
            <a:r>
              <a:rPr lang="fr-FR" sz="1100" noProof="0" dirty="0"/>
              <a:t> de la position des blocs par rapport a 4 mires du noyau</a:t>
            </a:r>
          </a:p>
          <a:p>
            <a:r>
              <a:rPr lang="fr-FR" sz="1100" b="1" noProof="0" dirty="0"/>
              <a:t>Incertitude: 	</a:t>
            </a:r>
            <a:r>
              <a:rPr lang="fr-FR" sz="1100" dirty="0"/>
              <a:t>M</a:t>
            </a:r>
            <a:r>
              <a:rPr lang="fr-FR" sz="1100" noProof="0" dirty="0" err="1"/>
              <a:t>éthode</a:t>
            </a:r>
            <a:r>
              <a:rPr lang="fr-FR" sz="1100" noProof="0" dirty="0"/>
              <a:t> de posage du noyau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49A44A-953F-B436-07A3-C5B4A7CC4BD3}"/>
              </a:ext>
            </a:extLst>
          </p:cNvPr>
          <p:cNvSpPr txBox="1"/>
          <p:nvPr/>
        </p:nvSpPr>
        <p:spPr>
          <a:xfrm>
            <a:off x="8477078" y="1031352"/>
            <a:ext cx="838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noProof="0" dirty="0"/>
              <a:t>+/-0.2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963BA9-B70D-C915-9FD2-59FB06FAFC5D}"/>
              </a:ext>
            </a:extLst>
          </p:cNvPr>
          <p:cNvSpPr/>
          <p:nvPr/>
        </p:nvSpPr>
        <p:spPr>
          <a:xfrm>
            <a:off x="1507331" y="2587460"/>
            <a:ext cx="52388" cy="50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1A9104B-7C40-C7C9-7B85-703EF5691960}"/>
              </a:ext>
            </a:extLst>
          </p:cNvPr>
          <p:cNvSpPr/>
          <p:nvPr/>
        </p:nvSpPr>
        <p:spPr>
          <a:xfrm>
            <a:off x="1390650" y="2215826"/>
            <a:ext cx="52388" cy="50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6A30358-51DA-9ADF-7CAE-2D89E94122F9}"/>
              </a:ext>
            </a:extLst>
          </p:cNvPr>
          <p:cNvSpPr/>
          <p:nvPr/>
        </p:nvSpPr>
        <p:spPr>
          <a:xfrm>
            <a:off x="3500438" y="2499354"/>
            <a:ext cx="52388" cy="50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D2111DC-B99F-FE2A-0812-974C6555251D}"/>
              </a:ext>
            </a:extLst>
          </p:cNvPr>
          <p:cNvSpPr/>
          <p:nvPr/>
        </p:nvSpPr>
        <p:spPr>
          <a:xfrm>
            <a:off x="3398043" y="2108018"/>
            <a:ext cx="52388" cy="50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B28CE35-8CB4-B77A-E592-E6CBA5851103}"/>
              </a:ext>
            </a:extLst>
          </p:cNvPr>
          <p:cNvSpPr txBox="1"/>
          <p:nvPr/>
        </p:nvSpPr>
        <p:spPr>
          <a:xfrm>
            <a:off x="3906658" y="2045973"/>
            <a:ext cx="46531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noProof="0" dirty="0"/>
              <a:t>Mesure tank ouvert de la position du noyau par rapport aux mires externes</a:t>
            </a:r>
          </a:p>
          <a:p>
            <a:r>
              <a:rPr lang="fr-FR" sz="1100" b="1" noProof="0" dirty="0"/>
              <a:t>Incertitude: 	</a:t>
            </a:r>
            <a:r>
              <a:rPr lang="fr-FR" sz="1100" dirty="0"/>
              <a:t>M</a:t>
            </a:r>
            <a:r>
              <a:rPr lang="fr-FR" sz="1100" noProof="0" dirty="0" err="1"/>
              <a:t>éthode</a:t>
            </a:r>
            <a:r>
              <a:rPr lang="fr-FR" sz="1100" noProof="0" dirty="0"/>
              <a:t> de posage du tank</a:t>
            </a:r>
          </a:p>
          <a:p>
            <a:r>
              <a:rPr lang="fr-FR" sz="1100" noProof="0" dirty="0"/>
              <a:t>	Déformation après soudure bride du tank</a:t>
            </a:r>
          </a:p>
          <a:p>
            <a:r>
              <a:rPr lang="fr-FR" sz="1100" noProof="0" dirty="0"/>
              <a:t>	Jeu de positionnement du noyau par rapport au tank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367EC2-BFF3-5060-4A44-8A08CF2385E5}"/>
              </a:ext>
            </a:extLst>
          </p:cNvPr>
          <p:cNvSpPr txBox="1"/>
          <p:nvPr/>
        </p:nvSpPr>
        <p:spPr>
          <a:xfrm>
            <a:off x="8559800" y="2218128"/>
            <a:ext cx="838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noProof="0" dirty="0"/>
              <a:t>+/-0.3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E1CD6C-D068-A08B-5175-6D0A62904F37}"/>
              </a:ext>
            </a:extLst>
          </p:cNvPr>
          <p:cNvSpPr txBox="1"/>
          <p:nvPr/>
        </p:nvSpPr>
        <p:spPr>
          <a:xfrm>
            <a:off x="3956050" y="3565078"/>
            <a:ext cx="46531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noProof="0" dirty="0"/>
              <a:t>Mesure et réglage de la position du tank par rapport a son posage sur 3 V</a:t>
            </a:r>
          </a:p>
          <a:p>
            <a:r>
              <a:rPr lang="fr-FR" sz="1100" b="1" noProof="0" dirty="0"/>
              <a:t>Incertitude: 	</a:t>
            </a:r>
            <a:r>
              <a:rPr lang="fr-FR" sz="1100" noProof="0" dirty="0"/>
              <a:t>Représentativité de la table d’accueil pour la mesure</a:t>
            </a:r>
          </a:p>
          <a:p>
            <a:r>
              <a:rPr lang="fr-FR" sz="1100" noProof="0" dirty="0"/>
              <a:t>	Répétabilité du posage sur 3 V étant donné le poids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A029598-F03D-C9EA-20F6-5728F282273F}"/>
              </a:ext>
            </a:extLst>
          </p:cNvPr>
          <p:cNvSpPr/>
          <p:nvPr/>
        </p:nvSpPr>
        <p:spPr>
          <a:xfrm>
            <a:off x="1478756" y="3785736"/>
            <a:ext cx="52388" cy="50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9F7EC7B-B3AF-DF1D-8C6C-AB4FF787D940}"/>
              </a:ext>
            </a:extLst>
          </p:cNvPr>
          <p:cNvSpPr/>
          <p:nvPr/>
        </p:nvSpPr>
        <p:spPr>
          <a:xfrm>
            <a:off x="1366044" y="3389030"/>
            <a:ext cx="52388" cy="50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B140229-9482-AE06-6D7D-85AB71203380}"/>
              </a:ext>
            </a:extLst>
          </p:cNvPr>
          <p:cNvSpPr/>
          <p:nvPr/>
        </p:nvSpPr>
        <p:spPr>
          <a:xfrm>
            <a:off x="3502820" y="3726834"/>
            <a:ext cx="52388" cy="50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0BE6643-8AEF-B0D2-4E71-B754DED277EB}"/>
              </a:ext>
            </a:extLst>
          </p:cNvPr>
          <p:cNvSpPr/>
          <p:nvPr/>
        </p:nvSpPr>
        <p:spPr>
          <a:xfrm>
            <a:off x="3393280" y="3329958"/>
            <a:ext cx="52388" cy="50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975EDA4-9395-A556-784F-99EBC97DB151}"/>
              </a:ext>
            </a:extLst>
          </p:cNvPr>
          <p:cNvSpPr txBox="1"/>
          <p:nvPr/>
        </p:nvSpPr>
        <p:spPr>
          <a:xfrm>
            <a:off x="8559800" y="3601070"/>
            <a:ext cx="838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noProof="0" dirty="0"/>
              <a:t>+/-0.3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C743D62-D44E-B61D-5038-B9CA1F838353}"/>
              </a:ext>
            </a:extLst>
          </p:cNvPr>
          <p:cNvSpPr txBox="1"/>
          <p:nvPr/>
        </p:nvSpPr>
        <p:spPr>
          <a:xfrm>
            <a:off x="4733925" y="5330642"/>
            <a:ext cx="647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Incertitude de positionnement totale estimée :  </a:t>
            </a:r>
            <a:r>
              <a:rPr lang="fr-FR" b="1" noProof="0" dirty="0"/>
              <a:t>+/-0.8mm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7C95DC1-91DB-AC8E-4ABF-94C30F71B730}"/>
              </a:ext>
            </a:extLst>
          </p:cNvPr>
          <p:cNvSpPr txBox="1"/>
          <p:nvPr/>
        </p:nvSpPr>
        <p:spPr>
          <a:xfrm>
            <a:off x="3231931" y="126124"/>
            <a:ext cx="711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ENC3 BDF Target He </a:t>
            </a:r>
            <a:r>
              <a:rPr lang="fr-CH" dirty="0" err="1"/>
              <a:t>cooling</a:t>
            </a:r>
            <a:r>
              <a:rPr lang="fr-CH" dirty="0"/>
              <a:t>: Incertitude de positionnement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B2A4D9-30FC-DBC2-7C32-E6996A5EBBF2}"/>
              </a:ext>
            </a:extLst>
          </p:cNvPr>
          <p:cNvSpPr txBox="1"/>
          <p:nvPr/>
        </p:nvSpPr>
        <p:spPr>
          <a:xfrm>
            <a:off x="5525814" y="6463862"/>
            <a:ext cx="2703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chemeClr val="bg1">
                    <a:lumMod val="65000"/>
                  </a:schemeClr>
                </a:solidFill>
              </a:rPr>
              <a:t>E.Berthomé</a:t>
            </a:r>
            <a:r>
              <a:rPr lang="fr-CH" sz="1200" dirty="0">
                <a:solidFill>
                  <a:schemeClr val="bg1">
                    <a:lumMod val="65000"/>
                  </a:schemeClr>
                </a:solidFill>
              </a:rPr>
              <a:t> – EN-MME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397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3344E-8B20-C7C0-FD6C-43E6A70328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F1EEEC3-6836-DCE6-17FB-1DC9C86AE9F6}"/>
              </a:ext>
            </a:extLst>
          </p:cNvPr>
          <p:cNvCxnSpPr>
            <a:cxnSpLocks/>
          </p:cNvCxnSpPr>
          <p:nvPr/>
        </p:nvCxnSpPr>
        <p:spPr>
          <a:xfrm>
            <a:off x="3558745" y="1573859"/>
            <a:ext cx="6118999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560E00-9C16-2900-4867-4B5FDD813419}"/>
              </a:ext>
            </a:extLst>
          </p:cNvPr>
          <p:cNvCxnSpPr>
            <a:cxnSpLocks/>
          </p:cNvCxnSpPr>
          <p:nvPr/>
        </p:nvCxnSpPr>
        <p:spPr>
          <a:xfrm flipV="1">
            <a:off x="3507945" y="3757661"/>
            <a:ext cx="6321280" cy="19306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1766C3-DDC0-BE59-F266-E7A24A21E78A}"/>
              </a:ext>
            </a:extLst>
          </p:cNvPr>
          <p:cNvCxnSpPr>
            <a:cxnSpLocks/>
          </p:cNvCxnSpPr>
          <p:nvPr/>
        </p:nvCxnSpPr>
        <p:spPr>
          <a:xfrm>
            <a:off x="3558745" y="5070479"/>
            <a:ext cx="6342000" cy="10587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68949C6-2DDC-1E39-76D0-ECCDAC7BAABF}"/>
              </a:ext>
            </a:extLst>
          </p:cNvPr>
          <p:cNvSpPr txBox="1"/>
          <p:nvPr/>
        </p:nvSpPr>
        <p:spPr>
          <a:xfrm>
            <a:off x="3615165" y="511274"/>
            <a:ext cx="401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noProof="0" dirty="0"/>
              <a:t>Hypothèse: </a:t>
            </a:r>
          </a:p>
          <a:p>
            <a:r>
              <a:rPr lang="fr-FR" sz="1100" noProof="0" dirty="0"/>
              <a:t>Ensemble des blocs considéré comme un seul cylindre parfait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354D8A-DB03-7B9A-D053-A82B7403E63E}"/>
              </a:ext>
            </a:extLst>
          </p:cNvPr>
          <p:cNvSpPr txBox="1"/>
          <p:nvPr/>
        </p:nvSpPr>
        <p:spPr>
          <a:xfrm>
            <a:off x="3615165" y="1029600"/>
            <a:ext cx="46531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noProof="0" dirty="0" err="1"/>
              <a:t>Fiducialisation</a:t>
            </a:r>
            <a:r>
              <a:rPr lang="fr-FR" sz="1100" noProof="0" dirty="0"/>
              <a:t> de la position des blocs par rapport a 4 mires du noyau</a:t>
            </a:r>
          </a:p>
          <a:p>
            <a:r>
              <a:rPr lang="fr-FR" sz="1100" b="1" noProof="0" dirty="0"/>
              <a:t>Incertitude: 	</a:t>
            </a:r>
            <a:r>
              <a:rPr lang="fr-FR" sz="1100" dirty="0"/>
              <a:t>M</a:t>
            </a:r>
            <a:r>
              <a:rPr lang="fr-FR" sz="1100" noProof="0" dirty="0" err="1"/>
              <a:t>éthode</a:t>
            </a:r>
            <a:r>
              <a:rPr lang="fr-FR" sz="1100" noProof="0" dirty="0"/>
              <a:t> de posage du noyau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90A535-DF6E-CD26-C09D-6C0926C715BB}"/>
              </a:ext>
            </a:extLst>
          </p:cNvPr>
          <p:cNvSpPr txBox="1"/>
          <p:nvPr/>
        </p:nvSpPr>
        <p:spPr>
          <a:xfrm>
            <a:off x="10006462" y="997080"/>
            <a:ext cx="838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noProof="0" dirty="0"/>
              <a:t>+/-0.2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6F0BA28-2351-15DB-738B-84FDFE25133E}"/>
              </a:ext>
            </a:extLst>
          </p:cNvPr>
          <p:cNvSpPr txBox="1"/>
          <p:nvPr/>
        </p:nvSpPr>
        <p:spPr>
          <a:xfrm>
            <a:off x="3615165" y="1645601"/>
            <a:ext cx="621406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noProof="0" dirty="0"/>
              <a:t>Mesure tank ouvert de la position du noyau par rapport aux mires externes, puis soudure de la bride du tank et </a:t>
            </a:r>
            <a:r>
              <a:rPr lang="fr-FR" sz="1100" noProof="0" dirty="0" err="1"/>
              <a:t>fiducialisation</a:t>
            </a:r>
            <a:r>
              <a:rPr lang="fr-FR" sz="1100" noProof="0" dirty="0"/>
              <a:t> de la position des mires d’extrémités par rapport aux autres mires externes.</a:t>
            </a:r>
          </a:p>
          <a:p>
            <a:r>
              <a:rPr lang="fr-FR" sz="1100" b="1" noProof="0" dirty="0"/>
              <a:t>Incertitude: 	</a:t>
            </a:r>
            <a:r>
              <a:rPr lang="fr-FR" sz="1100" dirty="0"/>
              <a:t>M</a:t>
            </a:r>
            <a:r>
              <a:rPr lang="fr-FR" sz="1100" noProof="0" dirty="0" err="1"/>
              <a:t>éthode</a:t>
            </a:r>
            <a:r>
              <a:rPr lang="fr-FR" sz="1100" noProof="0" dirty="0"/>
              <a:t> de posage du tank</a:t>
            </a:r>
          </a:p>
          <a:p>
            <a:r>
              <a:rPr lang="fr-FR" sz="1100" noProof="0" dirty="0"/>
              <a:t>	Déformation après soudure bride du tank</a:t>
            </a:r>
          </a:p>
          <a:p>
            <a:r>
              <a:rPr lang="fr-FR" sz="1100" noProof="0" dirty="0"/>
              <a:t>	Jeu de positionnement du noyau par rapport au tank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69C867-93AB-DD81-269F-98F40733E7A0}"/>
              </a:ext>
            </a:extLst>
          </p:cNvPr>
          <p:cNvSpPr txBox="1"/>
          <p:nvPr/>
        </p:nvSpPr>
        <p:spPr>
          <a:xfrm>
            <a:off x="10032656" y="1898427"/>
            <a:ext cx="838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noProof="0" dirty="0"/>
              <a:t>+/-0.3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688001B-50A4-CCAE-99A0-A61CF011C3C8}"/>
              </a:ext>
            </a:extLst>
          </p:cNvPr>
          <p:cNvSpPr txBox="1"/>
          <p:nvPr/>
        </p:nvSpPr>
        <p:spPr>
          <a:xfrm>
            <a:off x="3601857" y="4079300"/>
            <a:ext cx="46531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noProof="0" dirty="0"/>
              <a:t>Mesure et réglage de la position du tank par rapport a son posage sur 3 V</a:t>
            </a:r>
          </a:p>
          <a:p>
            <a:r>
              <a:rPr lang="fr-FR" sz="1100" b="1" noProof="0" dirty="0"/>
              <a:t>Incertitude: 	</a:t>
            </a:r>
            <a:r>
              <a:rPr lang="fr-FR" sz="1100" noProof="0" dirty="0"/>
              <a:t>Représentativité de la table d’accueil pour la mesure</a:t>
            </a:r>
          </a:p>
          <a:p>
            <a:r>
              <a:rPr lang="fr-FR" sz="1100" noProof="0" dirty="0"/>
              <a:t>	Répétabilité du posage sur 3 V étant donné le poids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F343432-C5E2-68D6-D60F-F8928717BE15}"/>
              </a:ext>
            </a:extLst>
          </p:cNvPr>
          <p:cNvGrpSpPr/>
          <p:nvPr/>
        </p:nvGrpSpPr>
        <p:grpSpPr>
          <a:xfrm>
            <a:off x="1024559" y="2587460"/>
            <a:ext cx="2311744" cy="1170201"/>
            <a:chOff x="1101448" y="3764600"/>
            <a:chExt cx="2311744" cy="117020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6F25A7E-9862-DD38-0A0B-A560B98D6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1448" y="3764600"/>
              <a:ext cx="2311744" cy="1170201"/>
            </a:xfrm>
            <a:prstGeom prst="rect">
              <a:avLst/>
            </a:prstGeom>
          </p:spPr>
        </p:pic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C6039F9-7941-D449-E4EB-FEC2F8D66068}"/>
                </a:ext>
              </a:extLst>
            </p:cNvPr>
            <p:cNvSpPr/>
            <p:nvPr/>
          </p:nvSpPr>
          <p:spPr>
            <a:xfrm>
              <a:off x="1693068" y="4450105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2A13A21-2470-3423-6B44-CA579E962EB0}"/>
                </a:ext>
              </a:extLst>
            </p:cNvPr>
            <p:cNvSpPr/>
            <p:nvPr/>
          </p:nvSpPr>
          <p:spPr>
            <a:xfrm>
              <a:off x="1620838" y="4033850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F0F1D68-A70A-6CDB-CA1E-93E31460C00A}"/>
                </a:ext>
              </a:extLst>
            </p:cNvPr>
            <p:cNvSpPr/>
            <p:nvPr/>
          </p:nvSpPr>
          <p:spPr>
            <a:xfrm>
              <a:off x="3159920" y="4425102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FCAF26A-3233-CB79-FA55-82CF121EA706}"/>
                </a:ext>
              </a:extLst>
            </p:cNvPr>
            <p:cNvSpPr/>
            <p:nvPr/>
          </p:nvSpPr>
          <p:spPr>
            <a:xfrm>
              <a:off x="3074192" y="3974099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41639CC6-2089-0B25-6835-0174E4C11C90}"/>
              </a:ext>
            </a:extLst>
          </p:cNvPr>
          <p:cNvSpPr txBox="1"/>
          <p:nvPr/>
        </p:nvSpPr>
        <p:spPr>
          <a:xfrm>
            <a:off x="10090463" y="4194716"/>
            <a:ext cx="838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noProof="0" dirty="0"/>
              <a:t>+/-0.3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BAD01E-0A1B-6560-D235-8FC3034040E9}"/>
              </a:ext>
            </a:extLst>
          </p:cNvPr>
          <p:cNvSpPr txBox="1"/>
          <p:nvPr/>
        </p:nvSpPr>
        <p:spPr>
          <a:xfrm>
            <a:off x="4095421" y="5643734"/>
            <a:ext cx="647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Incertitude de positionnement totale estimée :  </a:t>
            </a:r>
            <a:r>
              <a:rPr lang="fr-FR" b="1" noProof="0" dirty="0"/>
              <a:t>+/-1.2mm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C8EBE9-FE5D-06B3-7A5F-25DFC20B4163}"/>
              </a:ext>
            </a:extLst>
          </p:cNvPr>
          <p:cNvSpPr txBox="1"/>
          <p:nvPr/>
        </p:nvSpPr>
        <p:spPr>
          <a:xfrm>
            <a:off x="3231931" y="126124"/>
            <a:ext cx="7972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ENC3 BDF Target H</a:t>
            </a:r>
            <a:r>
              <a:rPr lang="fr-CH" baseline="-25000" dirty="0"/>
              <a:t>2</a:t>
            </a:r>
            <a:r>
              <a:rPr lang="fr-CH" dirty="0"/>
              <a:t>O </a:t>
            </a:r>
            <a:r>
              <a:rPr lang="fr-CH" dirty="0" err="1"/>
              <a:t>cooling</a:t>
            </a:r>
            <a:r>
              <a:rPr lang="fr-CH" dirty="0"/>
              <a:t>: Incertitude de positionnement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7FDFB5-5237-22A6-3270-A71BD970A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319" y="5136740"/>
            <a:ext cx="2532381" cy="1524192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D2E4EB6C-7AA9-D999-48A2-597A87A5194F}"/>
              </a:ext>
            </a:extLst>
          </p:cNvPr>
          <p:cNvGrpSpPr/>
          <p:nvPr/>
        </p:nvGrpSpPr>
        <p:grpSpPr>
          <a:xfrm>
            <a:off x="720448" y="617939"/>
            <a:ext cx="2615855" cy="873638"/>
            <a:chOff x="720448" y="789263"/>
            <a:chExt cx="2615855" cy="87363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32BA870-62BE-2BD1-1CD8-F5C5311FC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5726" y="817999"/>
              <a:ext cx="2280577" cy="844902"/>
            </a:xfrm>
            <a:prstGeom prst="rect">
              <a:avLst/>
            </a:prstGeom>
          </p:spPr>
        </p:pic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B67955F-CC22-EDD4-4EFB-907A41B79D58}"/>
                </a:ext>
              </a:extLst>
            </p:cNvPr>
            <p:cNvSpPr/>
            <p:nvPr/>
          </p:nvSpPr>
          <p:spPr>
            <a:xfrm>
              <a:off x="1346994" y="1181621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8141E10-3CE1-0410-E259-C7C8A03D1030}"/>
                </a:ext>
              </a:extLst>
            </p:cNvPr>
            <p:cNvSpPr/>
            <p:nvPr/>
          </p:nvSpPr>
          <p:spPr>
            <a:xfrm>
              <a:off x="1222582" y="1127344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1FC78CF-9079-F733-B50F-2AC2D03F400E}"/>
                </a:ext>
              </a:extLst>
            </p:cNvPr>
            <p:cNvSpPr/>
            <p:nvPr/>
          </p:nvSpPr>
          <p:spPr>
            <a:xfrm>
              <a:off x="1346994" y="1372077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A639E0E-412A-897C-C4A6-0247434D1039}"/>
                </a:ext>
              </a:extLst>
            </p:cNvPr>
            <p:cNvSpPr/>
            <p:nvPr/>
          </p:nvSpPr>
          <p:spPr>
            <a:xfrm>
              <a:off x="1222582" y="1303064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DB36D527-0F82-C268-FE2B-8A5329DCDDE2}"/>
                </a:ext>
              </a:extLst>
            </p:cNvPr>
            <p:cNvCxnSpPr>
              <a:cxnSpLocks/>
              <a:stCxn id="48" idx="2"/>
              <a:endCxn id="44" idx="1"/>
            </p:cNvCxnSpPr>
            <p:nvPr/>
          </p:nvCxnSpPr>
          <p:spPr>
            <a:xfrm>
              <a:off x="910948" y="973929"/>
              <a:ext cx="319306" cy="160738"/>
            </a:xfrm>
            <a:prstGeom prst="straightConnector1">
              <a:avLst/>
            </a:prstGeom>
            <a:ln w="6350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1EEB002-71CC-E4C6-742B-A75ADE3E713C}"/>
                </a:ext>
              </a:extLst>
            </p:cNvPr>
            <p:cNvSpPr txBox="1"/>
            <p:nvPr/>
          </p:nvSpPr>
          <p:spPr>
            <a:xfrm>
              <a:off x="720448" y="789263"/>
              <a:ext cx="3810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noProof="0" dirty="0" err="1">
                  <a:solidFill>
                    <a:schemeClr val="accent2"/>
                  </a:solidFill>
                </a:rPr>
                <a:t>target</a:t>
              </a:r>
              <a:endParaRPr lang="fr-FR" sz="600" noProof="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27F2669-9AC1-CCF5-088A-79B30979EBC9}"/>
              </a:ext>
            </a:extLst>
          </p:cNvPr>
          <p:cNvGrpSpPr/>
          <p:nvPr/>
        </p:nvGrpSpPr>
        <p:grpSpPr>
          <a:xfrm>
            <a:off x="1120482" y="1611214"/>
            <a:ext cx="2151063" cy="893752"/>
            <a:chOff x="1120482" y="1847567"/>
            <a:chExt cx="2151063" cy="893752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F019FED-46C0-D320-CE66-3013B5C54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20482" y="1847567"/>
              <a:ext cx="2151063" cy="893752"/>
            </a:xfrm>
            <a:prstGeom prst="rect">
              <a:avLst/>
            </a:prstGeom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02E064C-E28F-FB86-DE98-F2FBEF57EB72}"/>
                </a:ext>
              </a:extLst>
            </p:cNvPr>
            <p:cNvGrpSpPr/>
            <p:nvPr/>
          </p:nvGrpSpPr>
          <p:grpSpPr>
            <a:xfrm>
              <a:off x="1706245" y="1985444"/>
              <a:ext cx="1361869" cy="384008"/>
              <a:chOff x="2201545" y="2108018"/>
              <a:chExt cx="1361869" cy="384008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87279EA-8C1C-7A65-3B81-B04571617F87}"/>
                  </a:ext>
                </a:extLst>
              </p:cNvPr>
              <p:cNvSpPr/>
              <p:nvPr/>
            </p:nvSpPr>
            <p:spPr>
              <a:xfrm>
                <a:off x="2304256" y="2442020"/>
                <a:ext cx="52388" cy="5000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noProof="0" dirty="0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438DC8D4-CD01-DA1C-BAA3-5E44BCF481CD}"/>
                  </a:ext>
                </a:extLst>
              </p:cNvPr>
              <p:cNvSpPr/>
              <p:nvPr/>
            </p:nvSpPr>
            <p:spPr>
              <a:xfrm>
                <a:off x="2201545" y="2143544"/>
                <a:ext cx="52388" cy="5000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noProof="0" dirty="0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A1574830-38A5-54A4-FDC9-99851515E747}"/>
                  </a:ext>
                </a:extLst>
              </p:cNvPr>
              <p:cNvSpPr/>
              <p:nvPr/>
            </p:nvSpPr>
            <p:spPr>
              <a:xfrm>
                <a:off x="3511026" y="2392014"/>
                <a:ext cx="52388" cy="5000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noProof="0" dirty="0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7A5DA37-4473-CFF0-E610-8E47B1572DD6}"/>
                  </a:ext>
                </a:extLst>
              </p:cNvPr>
              <p:cNvSpPr/>
              <p:nvPr/>
            </p:nvSpPr>
            <p:spPr>
              <a:xfrm>
                <a:off x="3398043" y="2108018"/>
                <a:ext cx="52388" cy="5000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noProof="0" dirty="0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72B0971-6264-0432-0BF8-D21898EA99A3}"/>
                </a:ext>
              </a:extLst>
            </p:cNvPr>
            <p:cNvSpPr/>
            <p:nvPr/>
          </p:nvSpPr>
          <p:spPr>
            <a:xfrm>
              <a:off x="1320800" y="2380687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944B99CF-4BF2-1CD1-5A9B-E8287B647741}"/>
                </a:ext>
              </a:extLst>
            </p:cNvPr>
            <p:cNvSpPr/>
            <p:nvPr/>
          </p:nvSpPr>
          <p:spPr>
            <a:xfrm>
              <a:off x="1320800" y="2193125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0540238-019D-81AB-E4D3-1486D2EEAAED}"/>
                </a:ext>
              </a:extLst>
            </p:cNvPr>
            <p:cNvSpPr/>
            <p:nvPr/>
          </p:nvSpPr>
          <p:spPr>
            <a:xfrm>
              <a:off x="1464102" y="2380469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C8A7367-5278-FBF5-FED2-59C4CAEC3217}"/>
                </a:ext>
              </a:extLst>
            </p:cNvPr>
            <p:cNvSpPr/>
            <p:nvPr/>
          </p:nvSpPr>
          <p:spPr>
            <a:xfrm>
              <a:off x="1437908" y="2193125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6EEB1E8-FCAD-AC6F-9E8B-BA5068E21B03}"/>
              </a:ext>
            </a:extLst>
          </p:cNvPr>
          <p:cNvCxnSpPr>
            <a:cxnSpLocks/>
          </p:cNvCxnSpPr>
          <p:nvPr/>
        </p:nvCxnSpPr>
        <p:spPr>
          <a:xfrm>
            <a:off x="3558745" y="2584320"/>
            <a:ext cx="6184345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1D1F6FA-7134-79F7-00E8-5F6ADDAC4405}"/>
              </a:ext>
            </a:extLst>
          </p:cNvPr>
          <p:cNvSpPr txBox="1"/>
          <p:nvPr/>
        </p:nvSpPr>
        <p:spPr>
          <a:xfrm>
            <a:off x="3601856" y="2830166"/>
            <a:ext cx="5502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noProof="0" dirty="0"/>
              <a:t>Mesure tank ouvert de la position du tank interne par rapport aux mires externes</a:t>
            </a:r>
          </a:p>
          <a:p>
            <a:r>
              <a:rPr lang="fr-FR" sz="1100" b="1" noProof="0" dirty="0"/>
              <a:t>Incertitude: 	</a:t>
            </a:r>
            <a:r>
              <a:rPr lang="fr-FR" sz="1100" dirty="0"/>
              <a:t>M</a:t>
            </a:r>
            <a:r>
              <a:rPr lang="fr-FR" sz="1100" noProof="0" dirty="0" err="1"/>
              <a:t>éthode</a:t>
            </a:r>
            <a:r>
              <a:rPr lang="fr-FR" sz="1100" noProof="0" dirty="0"/>
              <a:t> de posage du tank</a:t>
            </a:r>
          </a:p>
          <a:p>
            <a:r>
              <a:rPr lang="fr-FR" sz="1100" noProof="0" dirty="0"/>
              <a:t>	Déformation après soudure bride du tank</a:t>
            </a:r>
          </a:p>
          <a:p>
            <a:r>
              <a:rPr lang="fr-FR" sz="1100" noProof="0" dirty="0"/>
              <a:t>	Jeu de positionnement du noyau par rapport au tank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88C1084-83C1-26E1-A600-98E5EDE0E02D}"/>
              </a:ext>
            </a:extLst>
          </p:cNvPr>
          <p:cNvSpPr txBox="1"/>
          <p:nvPr/>
        </p:nvSpPr>
        <p:spPr>
          <a:xfrm>
            <a:off x="10090463" y="2957969"/>
            <a:ext cx="838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noProof="0" dirty="0"/>
              <a:t>+/-0.4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60E1088-BD14-F768-FDF3-01E71293B612}"/>
              </a:ext>
            </a:extLst>
          </p:cNvPr>
          <p:cNvGrpSpPr/>
          <p:nvPr/>
        </p:nvGrpSpPr>
        <p:grpSpPr>
          <a:xfrm>
            <a:off x="1230254" y="3785736"/>
            <a:ext cx="1981260" cy="1295330"/>
            <a:chOff x="1230254" y="3785736"/>
            <a:chExt cx="1981260" cy="1295330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36209EE7-3723-1395-146C-BEAF9CD421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30254" y="3785736"/>
              <a:ext cx="1981260" cy="1295330"/>
            </a:xfrm>
            <a:prstGeom prst="rect">
              <a:avLst/>
            </a:prstGeom>
          </p:spPr>
        </p:pic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217AA11-5A9F-770A-9EC8-C01343AB8A9E}"/>
                </a:ext>
              </a:extLst>
            </p:cNvPr>
            <p:cNvSpPr/>
            <p:nvPr/>
          </p:nvSpPr>
          <p:spPr>
            <a:xfrm>
              <a:off x="1616179" y="4418163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D7B4A13-EBC5-BA58-8827-B1BD882E46F7}"/>
                </a:ext>
              </a:extLst>
            </p:cNvPr>
            <p:cNvSpPr/>
            <p:nvPr/>
          </p:nvSpPr>
          <p:spPr>
            <a:xfrm>
              <a:off x="1551271" y="4059880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4A2AAA8-3811-3E05-B6B7-8B14AA36628A}"/>
                </a:ext>
              </a:extLst>
            </p:cNvPr>
            <p:cNvSpPr/>
            <p:nvPr/>
          </p:nvSpPr>
          <p:spPr>
            <a:xfrm>
              <a:off x="2977190" y="4418163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AAE34C8-3DED-07B1-18F2-B689F930F0AA}"/>
                </a:ext>
              </a:extLst>
            </p:cNvPr>
            <p:cNvSpPr/>
            <p:nvPr/>
          </p:nvSpPr>
          <p:spPr>
            <a:xfrm>
              <a:off x="2862671" y="4054297"/>
              <a:ext cx="52388" cy="5000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noProof="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17A8C16-1431-D262-0B38-D216CE221197}"/>
              </a:ext>
            </a:extLst>
          </p:cNvPr>
          <p:cNvSpPr txBox="1"/>
          <p:nvPr/>
        </p:nvSpPr>
        <p:spPr>
          <a:xfrm>
            <a:off x="5525814" y="6463862"/>
            <a:ext cx="2703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chemeClr val="bg1">
                    <a:lumMod val="65000"/>
                  </a:schemeClr>
                </a:solidFill>
              </a:rPr>
              <a:t>E.Berthomé</a:t>
            </a:r>
            <a:r>
              <a:rPr lang="fr-CH" sz="1200" dirty="0">
                <a:solidFill>
                  <a:schemeClr val="bg1">
                    <a:lumMod val="65000"/>
                  </a:schemeClr>
                </a:solidFill>
              </a:rPr>
              <a:t> – EN-MME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306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338</Words>
  <Application>Microsoft Office PowerPoint</Application>
  <PresentationFormat>Widescreen</PresentationFormat>
  <Paragraphs>41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Emmanuel Berthome</dc:creator>
  <cp:lastModifiedBy>Emmanuel Berthome</cp:lastModifiedBy>
  <cp:revision>2</cp:revision>
  <dcterms:created xsi:type="dcterms:W3CDTF">2025-07-22T06:08:22Z</dcterms:created>
  <dcterms:modified xsi:type="dcterms:W3CDTF">2025-07-23T07:02:51Z</dcterms:modified>
</cp:coreProperties>
</file>