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  <p:sldMasterId id="2147483777" r:id="rId2"/>
    <p:sldMasterId id="2147483730" r:id="rId3"/>
    <p:sldMasterId id="2147483745" r:id="rId4"/>
    <p:sldMasterId id="2147483757" r:id="rId5"/>
    <p:sldMasterId id="2147483769" r:id="rId6"/>
  </p:sldMasterIdLst>
  <p:notesMasterIdLst>
    <p:notesMasterId r:id="rId22"/>
  </p:notesMasterIdLst>
  <p:sldIdLst>
    <p:sldId id="4619" r:id="rId7"/>
    <p:sldId id="5343" r:id="rId8"/>
    <p:sldId id="5347" r:id="rId9"/>
    <p:sldId id="5346" r:id="rId10"/>
    <p:sldId id="5340" r:id="rId11"/>
    <p:sldId id="5341" r:id="rId12"/>
    <p:sldId id="5345" r:id="rId13"/>
    <p:sldId id="5344" r:id="rId14"/>
    <p:sldId id="4746" r:id="rId15"/>
    <p:sldId id="4733" r:id="rId16"/>
    <p:sldId id="4745" r:id="rId17"/>
    <p:sldId id="4716" r:id="rId18"/>
    <p:sldId id="1199" r:id="rId19"/>
    <p:sldId id="2032" r:id="rId20"/>
    <p:sldId id="534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4" autoAdjust="0"/>
    <p:restoredTop sz="94170" autoAdjust="0"/>
  </p:normalViewPr>
  <p:slideViewPr>
    <p:cSldViewPr snapToGrid="0" showGuides="1">
      <p:cViewPr varScale="1">
        <p:scale>
          <a:sx n="96" d="100"/>
          <a:sy n="96" d="100"/>
        </p:scale>
        <p:origin x="45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73DEE-EA00-4630-87C6-87E4A12BF7F6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295F2-C8D9-4FDA-887E-56E59B46EB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63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02317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3077350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3288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1643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432713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871912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09137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911813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949184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925578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01581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9491529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540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911253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3026469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1189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944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38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2993153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5404980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364172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1626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253774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88468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141196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586413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911530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086091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5970226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59329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99148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399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8879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511627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862712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452636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330956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093569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374563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856766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006618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981733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2865764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68655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0401002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46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6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73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3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11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98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93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74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125761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16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F124A"/>
                </a:solidFill>
              </a:defRPr>
            </a:lvl1pPr>
          </a:lstStyle>
          <a:p>
            <a:fld id="{88A1DFE4-5FC5-43BD-BB7E-75EAD82B965F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GB" noProof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GB" noProof="0"/>
              <a:t>First Level (Running Text)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Add Title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 noProof="0"/>
              <a:t>Footnote</a:t>
            </a:r>
          </a:p>
        </p:txBody>
      </p:sp>
    </p:spTree>
    <p:extLst>
      <p:ext uri="{BB962C8B-B14F-4D97-AF65-F5344CB8AC3E}">
        <p14:creationId xmlns:p14="http://schemas.microsoft.com/office/powerpoint/2010/main" val="262282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1902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497415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31999"/>
            <a:ext cx="12192000" cy="6426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</p:spTree>
    <p:extLst>
      <p:ext uri="{BB962C8B-B14F-4D97-AF65-F5344CB8AC3E}">
        <p14:creationId xmlns:p14="http://schemas.microsoft.com/office/powerpoint/2010/main" val="144657731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51082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77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2400"/>
            </a:lvl1pPr>
            <a:lvl2pPr lvl="1" algn="ctr">
              <a:lnSpc>
                <a:spcPct val="92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2000"/>
            </a:lvl2pPr>
            <a:lvl3pPr lvl="2" algn="ctr">
              <a:lnSpc>
                <a:spcPct val="102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20"/>
              <a:buFont typeface="Arial"/>
              <a:buNone/>
              <a:defRPr sz="1800"/>
            </a:lvl3pPr>
            <a:lvl4pPr lvl="3" algn="ctr">
              <a:lnSpc>
                <a:spcPct val="11562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40"/>
              <a:buFont typeface="Arial"/>
              <a:buNone/>
              <a:defRPr sz="1600"/>
            </a:lvl4pPr>
            <a:lvl5pPr lvl="4" algn="ctr">
              <a:lnSpc>
                <a:spcPct val="11562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4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1500000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1500000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11660400" y="69891"/>
            <a:ext cx="385972" cy="226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22000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22000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22000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22000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22000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22000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22000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22000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220000"/>
              </a:lnSpc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3694862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Opening Slide">
  <p:cSld name="1_Chapter Opening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4"/>
          <p:cNvSpPr txBox="1">
            <a:spLocks noGrp="1"/>
          </p:cNvSpPr>
          <p:nvPr>
            <p:ph type="sldNum" idx="12"/>
          </p:nvPr>
        </p:nvSpPr>
        <p:spPr>
          <a:xfrm>
            <a:off x="11660400" y="69891"/>
            <a:ext cx="385972" cy="226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22000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22000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22000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22000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22000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22000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22000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22000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220000"/>
              </a:lnSpc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CH" smtClean="0"/>
              <a:pPr/>
              <a:t>‹#›</a:t>
            </a:fld>
            <a:endParaRPr lang="fr-CH"/>
          </a:p>
        </p:txBody>
      </p:sp>
      <p:sp>
        <p:nvSpPr>
          <p:cNvPr id="19" name="Google Shape;19;p14"/>
          <p:cNvSpPr txBox="1">
            <a:spLocks noGrp="1"/>
          </p:cNvSpPr>
          <p:nvPr>
            <p:ph type="ctrTitle"/>
          </p:nvPr>
        </p:nvSpPr>
        <p:spPr>
          <a:xfrm>
            <a:off x="590400" y="1394774"/>
            <a:ext cx="110178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5555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Arial"/>
              <a:buNone/>
              <a:defRPr sz="45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ubTitle" idx="1"/>
          </p:nvPr>
        </p:nvSpPr>
        <p:spPr>
          <a:xfrm>
            <a:off x="590400" y="3843046"/>
            <a:ext cx="110178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92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2000"/>
            </a:lvl2pPr>
            <a:lvl3pPr lvl="2" algn="ctr">
              <a:lnSpc>
                <a:spcPct val="102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20"/>
              <a:buFont typeface="Arial"/>
              <a:buNone/>
              <a:defRPr sz="1800"/>
            </a:lvl3pPr>
            <a:lvl4pPr lvl="3" algn="ctr">
              <a:lnSpc>
                <a:spcPct val="11562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40"/>
              <a:buFont typeface="Arial"/>
              <a:buNone/>
              <a:defRPr sz="1600"/>
            </a:lvl4pPr>
            <a:lvl5pPr lvl="4" algn="ctr">
              <a:lnSpc>
                <a:spcPct val="11562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4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9pPr>
          </a:lstStyle>
          <a:p>
            <a:endParaRPr/>
          </a:p>
        </p:txBody>
      </p:sp>
      <p:sp>
        <p:nvSpPr>
          <p:cNvPr id="21" name="Google Shape;21;p14"/>
          <p:cNvSpPr>
            <a:spLocks noGrp="1"/>
          </p:cNvSpPr>
          <p:nvPr>
            <p:ph type="pic" idx="2"/>
          </p:nvPr>
        </p:nvSpPr>
        <p:spPr>
          <a:xfrm>
            <a:off x="0" y="431999"/>
            <a:ext cx="12192000" cy="6426000"/>
          </a:xfrm>
          <a:prstGeom prst="rect">
            <a:avLst/>
          </a:prstGeom>
          <a:solidFill>
            <a:srgbClr val="7F7F7F">
              <a:alpha val="49803"/>
            </a:srgb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166779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233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7682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97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951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212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97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16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21/07/2025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73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-62195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8201" y="6361630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D20882-0ADA-6CCA-3CF4-2B2B2E8B2CBE}"/>
              </a:ext>
            </a:extLst>
          </p:cNvPr>
          <p:cNvSpPr txBox="1"/>
          <p:nvPr userDrawn="1"/>
        </p:nvSpPr>
        <p:spPr>
          <a:xfrm>
            <a:off x="888343" y="89511"/>
            <a:ext cx="902831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333" b="0" noProof="0" dirty="0">
                <a:solidFill>
                  <a:schemeClr val="bg1"/>
                </a:solidFill>
              </a:rPr>
              <a:t>22 July 2025</a:t>
            </a:r>
          </a:p>
        </p:txBody>
      </p:sp>
    </p:spTree>
    <p:extLst>
      <p:ext uri="{BB962C8B-B14F-4D97-AF65-F5344CB8AC3E}">
        <p14:creationId xmlns:p14="http://schemas.microsoft.com/office/powerpoint/2010/main" val="279019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2.png"/><Relationship Id="rId7" Type="http://schemas.openxmlformats.org/officeDocument/2006/relationships/image" Target="../media/image27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Relationship Id="rId9" Type="http://schemas.openxmlformats.org/officeDocument/2006/relationships/hyperlink" Target="https://jacow.org/ipac2022/papers/mopost049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23.jpe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23.jpe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1.xml"/><Relationship Id="rId5" Type="http://schemas.openxmlformats.org/officeDocument/2006/relationships/image" Target="../media/image25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hyperlink" Target="https://indico.cern.ch/event/1534205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8.xml"/><Relationship Id="rId4" Type="http://schemas.openxmlformats.org/officeDocument/2006/relationships/hyperlink" Target="https://indico.cern.ch/event/1439855/contribution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nal.edu.co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6" descr="Picture 6"/>
          <p:cNvPicPr>
            <a:picLocks noChangeAspect="1"/>
          </p:cNvPicPr>
          <p:nvPr/>
        </p:nvPicPr>
        <p:blipFill>
          <a:blip r:embed="rId2"/>
          <a:srcRect b="19348"/>
          <a:stretch>
            <a:fillRect/>
          </a:stretch>
        </p:blipFill>
        <p:spPr>
          <a:xfrm>
            <a:off x="0" y="2687"/>
            <a:ext cx="12192000" cy="687546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AC382E-DEDF-939F-96BD-CBB6A5A5096A}"/>
              </a:ext>
            </a:extLst>
          </p:cNvPr>
          <p:cNvSpPr txBox="1"/>
          <p:nvPr/>
        </p:nvSpPr>
        <p:spPr>
          <a:xfrm>
            <a:off x="556627" y="5899456"/>
            <a:ext cx="12017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Frank Zimmermann, CERN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83977F-F17A-BC0F-1444-8446885E6F00}"/>
              </a:ext>
            </a:extLst>
          </p:cNvPr>
          <p:cNvSpPr txBox="1"/>
          <p:nvPr/>
        </p:nvSpPr>
        <p:spPr>
          <a:xfrm>
            <a:off x="133316" y="-626715"/>
            <a:ext cx="119253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 status and FCC/accelerator collaboration with Mexico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B420A8-985E-900A-09FA-54AA729BC032}"/>
              </a:ext>
            </a:extLst>
          </p:cNvPr>
          <p:cNvSpPr txBox="1"/>
          <p:nvPr/>
        </p:nvSpPr>
        <p:spPr>
          <a:xfrm>
            <a:off x="556627" y="4674540"/>
            <a:ext cx="120266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"Carlos Hernandez Garcia” Prize 2025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Award Ceremony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lang="en-US" sz="3200" b="1" dirty="0">
                <a:solidFill>
                  <a:prstClr val="white"/>
                </a:solidFill>
                <a:latin typeface="Calibri" panose="020F0502020204030204"/>
              </a:rPr>
              <a:t>22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July 2025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01E080-AE12-BCB4-61D2-257C5A956A4A}"/>
              </a:ext>
            </a:extLst>
          </p:cNvPr>
          <p:cNvSpPr txBox="1"/>
          <p:nvPr/>
        </p:nvSpPr>
        <p:spPr>
          <a:xfrm>
            <a:off x="237272" y="848567"/>
            <a:ext cx="119499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synchrotron radiation photon interception &amp; electron-cloud mitigation 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D6283E-010D-AF5E-8C09-DDD078740479}"/>
              </a:ext>
            </a:extLst>
          </p:cNvPr>
          <p:cNvSpPr txBox="1"/>
          <p:nvPr/>
        </p:nvSpPr>
        <p:spPr>
          <a:xfrm>
            <a:off x="192751" y="99223"/>
            <a:ext cx="105642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FCC-ee beam dynamics: electron cloud build 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8F7BFE-B726-21B5-BFF7-0A655B877C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77" b="16522"/>
          <a:stretch/>
        </p:blipFill>
        <p:spPr>
          <a:xfrm>
            <a:off x="10982739" y="-31239"/>
            <a:ext cx="1209261" cy="8114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FD54DB-61E6-6CB3-6784-0B0D37721F6B}"/>
              </a:ext>
            </a:extLst>
          </p:cNvPr>
          <p:cNvSpPr txBox="1"/>
          <p:nvPr/>
        </p:nvSpPr>
        <p:spPr>
          <a:xfrm>
            <a:off x="1059205" y="6029032"/>
            <a:ext cx="9224448" cy="74321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2000" dirty="0">
                <a:solidFill>
                  <a:schemeClr val="bg1"/>
                </a:solidFill>
              </a:rPr>
              <a:t>Humberto Maury Cuna, Karla Cantun Avila, Gerardo Guillermo Contreras Nuno,</a:t>
            </a:r>
          </a:p>
          <a:p>
            <a:pPr algn="l">
              <a:lnSpc>
                <a:spcPct val="110000"/>
              </a:lnSpc>
            </a:pPr>
            <a:r>
              <a:rPr lang="en-US" sz="2000" dirty="0">
                <a:solidFill>
                  <a:schemeClr val="bg1"/>
                </a:solidFill>
              </a:rPr>
              <a:t>Jaime Eduardo Rocha Muñoz, …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AE5FE85-491F-5ED0-E7E5-E027C6FB9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72" y="1264524"/>
            <a:ext cx="5587643" cy="204375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40BE9D5-2C0A-2C81-6834-69C287EC9B3F}"/>
              </a:ext>
            </a:extLst>
          </p:cNvPr>
          <p:cNvSpPr txBox="1"/>
          <p:nvPr/>
        </p:nvSpPr>
        <p:spPr>
          <a:xfrm>
            <a:off x="6361817" y="3551833"/>
            <a:ext cx="22112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/>
              <a:t>Electron cloud inside a </a:t>
            </a:r>
            <a:r>
              <a:rPr lang="en-GB" dirty="0" err="1"/>
              <a:t>sextupole</a:t>
            </a:r>
            <a:r>
              <a:rPr lang="en-GB" dirty="0"/>
              <a:t> magnets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1712D1-0A29-4332-0F5E-566808B1293F}"/>
              </a:ext>
            </a:extLst>
          </p:cNvPr>
          <p:cNvSpPr txBox="1"/>
          <p:nvPr/>
        </p:nvSpPr>
        <p:spPr>
          <a:xfrm>
            <a:off x="192751" y="3314763"/>
            <a:ext cx="61028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Electron density at the </a:t>
            </a:r>
            <a:r>
              <a:rPr lang="en-GB" dirty="0" err="1"/>
              <a:t>center</a:t>
            </a:r>
            <a:r>
              <a:rPr lang="en-GB" dirty="0"/>
              <a:t> of an arc </a:t>
            </a:r>
            <a:r>
              <a:rPr lang="en-GB" dirty="0" err="1"/>
              <a:t>sextupole</a:t>
            </a:r>
            <a:r>
              <a:rPr lang="en-GB" dirty="0"/>
              <a:t> chamber with winglets. Parameters: 𝑛</a:t>
            </a:r>
            <a:r>
              <a:rPr lang="en-GB" baseline="-25000" dirty="0"/>
              <a:t>𝛾</a:t>
            </a:r>
            <a:r>
              <a:rPr lang="en-GB" dirty="0"/>
              <a:t> = 10</a:t>
            </a:r>
            <a:r>
              <a:rPr lang="en-GB" baseline="30000" dirty="0"/>
              <a:t>-6</a:t>
            </a:r>
            <a:r>
              <a:rPr lang="en-GB" dirty="0"/>
              <a:t>, 32.25 bunch spacing</a:t>
            </a:r>
          </a:p>
        </p:txBody>
      </p:sp>
      <p:pic>
        <p:nvPicPr>
          <p:cNvPr id="21" name="Picture 20" descr="A picture containing logo&#10;&#10;Description automatically generated">
            <a:extLst>
              <a:ext uri="{FF2B5EF4-FFF2-40B4-BE49-F238E27FC236}">
                <a16:creationId xmlns:a16="http://schemas.microsoft.com/office/drawing/2014/main" id="{F21E1BF2-96B8-7AF4-E85D-D80BE394DB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296" y="842095"/>
            <a:ext cx="868816" cy="814949"/>
          </a:xfrm>
          <a:prstGeom prst="rect">
            <a:avLst/>
          </a:prstGeom>
        </p:spPr>
      </p:pic>
      <p:pic>
        <p:nvPicPr>
          <p:cNvPr id="22" name="Picture 21" descr="Text, logo, company name&#10;&#10;Description automatically generated">
            <a:extLst>
              <a:ext uri="{FF2B5EF4-FFF2-40B4-BE49-F238E27FC236}">
                <a16:creationId xmlns:a16="http://schemas.microsoft.com/office/drawing/2014/main" id="{6D1A2C2C-5A7E-2CCE-E802-2D5E24BB0D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128" y="838645"/>
            <a:ext cx="1237619" cy="67580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1CC19A9-5C99-9CBA-C679-5CA7369AB3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9613" y="820028"/>
            <a:ext cx="662013" cy="790362"/>
          </a:xfrm>
          <a:prstGeom prst="rect">
            <a:avLst/>
          </a:prstGeom>
        </p:spPr>
      </p:pic>
      <p:pic>
        <p:nvPicPr>
          <p:cNvPr id="2" name="Imagen 4">
            <a:extLst>
              <a:ext uri="{FF2B5EF4-FFF2-40B4-BE49-F238E27FC236}">
                <a16:creationId xmlns:a16="http://schemas.microsoft.com/office/drawing/2014/main" id="{C3607789-01C5-1348-96D5-60523728AD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8035" y="1678764"/>
            <a:ext cx="3048740" cy="1716057"/>
          </a:xfrm>
          <a:prstGeom prst="rect">
            <a:avLst/>
          </a:prstGeom>
        </p:spPr>
      </p:pic>
      <p:pic>
        <p:nvPicPr>
          <p:cNvPr id="4" name="Imagen 15">
            <a:extLst>
              <a:ext uri="{FF2B5EF4-FFF2-40B4-BE49-F238E27FC236}">
                <a16:creationId xmlns:a16="http://schemas.microsoft.com/office/drawing/2014/main" id="{176D2269-2155-52E7-1521-05E5284A84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39246" y="3055584"/>
            <a:ext cx="3360003" cy="29538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8FCA9B9-2A78-8404-F4FB-FC9B1C06F61F}"/>
              </a:ext>
            </a:extLst>
          </p:cNvPr>
          <p:cNvSpPr txBox="1"/>
          <p:nvPr/>
        </p:nvSpPr>
        <p:spPr>
          <a:xfrm>
            <a:off x="1739624" y="5079310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b="0" i="0" strike="noStrike" dirty="0">
                <a:effectLst/>
                <a:latin typeface="-apple-system"/>
              </a:rPr>
              <a:t>Electron Cloud </a:t>
            </a:r>
            <a:r>
              <a:rPr lang="es-MX" sz="1800" b="0" i="0" strike="noStrike" dirty="0" err="1">
                <a:effectLst/>
                <a:latin typeface="-apple-system"/>
              </a:rPr>
              <a:t>Build</a:t>
            </a:r>
            <a:r>
              <a:rPr lang="es-MX" sz="1800" b="0" i="0" strike="noStrike" dirty="0">
                <a:effectLst/>
                <a:latin typeface="-apple-system"/>
              </a:rPr>
              <a:t>-Up for the Arc </a:t>
            </a:r>
            <a:r>
              <a:rPr lang="es-MX" sz="1800" b="0" i="0" strike="noStrike" dirty="0" err="1">
                <a:effectLst/>
                <a:latin typeface="-apple-system"/>
              </a:rPr>
              <a:t>Sextupole</a:t>
            </a:r>
            <a:r>
              <a:rPr lang="es-MX" sz="1800" b="0" i="0" strike="noStrike" dirty="0">
                <a:effectLst/>
                <a:latin typeface="-apple-system"/>
              </a:rPr>
              <a:t> </a:t>
            </a:r>
            <a:r>
              <a:rPr lang="es-MX" sz="1800" b="0" i="0" strike="noStrike" dirty="0" err="1">
                <a:effectLst/>
                <a:latin typeface="-apple-system"/>
              </a:rPr>
              <a:t>Sections</a:t>
            </a:r>
            <a:r>
              <a:rPr lang="es-MX" sz="1800" b="0" i="0" strike="noStrike" dirty="0">
                <a:effectLst/>
                <a:latin typeface="-apple-system"/>
              </a:rPr>
              <a:t> of </a:t>
            </a:r>
            <a:r>
              <a:rPr lang="es-MX" sz="1800" b="0" i="0" strike="noStrike">
                <a:effectLst/>
                <a:latin typeface="-apple-system"/>
              </a:rPr>
              <a:t>the FCC-ee, </a:t>
            </a:r>
            <a:r>
              <a:rPr lang="es-MX" sz="1600" dirty="0">
                <a:solidFill>
                  <a:schemeClr val="accent6">
                    <a:lumMod val="75000"/>
                    <a:lumOff val="25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https://jacow.org/ipac2022/papers/mopost049.pdf</a:t>
            </a:r>
            <a:r>
              <a:rPr lang="es-MX" sz="1600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 </a:t>
            </a:r>
            <a:endParaRPr lang="es-MX" sz="1800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91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01E080-AE12-BCB4-61D2-257C5A956A4A}"/>
              </a:ext>
            </a:extLst>
          </p:cNvPr>
          <p:cNvSpPr txBox="1"/>
          <p:nvPr/>
        </p:nvSpPr>
        <p:spPr>
          <a:xfrm>
            <a:off x="237272" y="848567"/>
            <a:ext cx="61541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0C377B"/>
                </a:solidFill>
                <a:latin typeface="Calibri" panose="020F0502020204030204"/>
              </a:rPr>
              <a:t>iterative s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elf-consistent equilibrium distribution and parameter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optimisation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D6283E-010D-AF5E-8C09-DDD078740479}"/>
              </a:ext>
            </a:extLst>
          </p:cNvPr>
          <p:cNvSpPr txBox="1"/>
          <p:nvPr/>
        </p:nvSpPr>
        <p:spPr>
          <a:xfrm>
            <a:off x="192751" y="99223"/>
            <a:ext cx="96763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dynamics: effect of </a:t>
            </a:r>
            <a:r>
              <a:rPr kumimoji="0" lang="en-GB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beamstrahlung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8F7BFE-B726-21B5-BFF7-0A655B877C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77" b="16522"/>
          <a:stretch/>
        </p:blipFill>
        <p:spPr>
          <a:xfrm>
            <a:off x="10982739" y="-31239"/>
            <a:ext cx="1209261" cy="8114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FD54DB-61E6-6CB3-6784-0B0D37721F6B}"/>
              </a:ext>
            </a:extLst>
          </p:cNvPr>
          <p:cNvSpPr txBox="1"/>
          <p:nvPr/>
        </p:nvSpPr>
        <p:spPr>
          <a:xfrm>
            <a:off x="247546" y="6354114"/>
            <a:ext cx="3813160" cy="40466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2000" dirty="0">
                <a:solidFill>
                  <a:schemeClr val="bg1"/>
                </a:solidFill>
              </a:rPr>
              <a:t>Marco Alan Valdivia Garcia, F.Z.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7A8CBB-AF4B-AD9B-8DED-2663975C1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5884"/>
            <a:ext cx="5109083" cy="14808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A353D5-E65A-13B7-44DD-6ACD9952B7B7}"/>
              </a:ext>
            </a:extLst>
          </p:cNvPr>
          <p:cNvSpPr txBox="1"/>
          <p:nvPr/>
        </p:nvSpPr>
        <p:spPr>
          <a:xfrm>
            <a:off x="142875" y="4147994"/>
            <a:ext cx="468103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Bunch orientation and coordinates in the laboratory frame (a) and in the boosted frame (b). Locations of the vertical focusing plane without and with crab waist are also indicated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15EE0C-2261-C64F-F82B-ABEB09DC91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8289" y="848567"/>
            <a:ext cx="5892301" cy="38662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FE46379-1AA9-3815-4015-1E30833C8FD3}"/>
              </a:ext>
            </a:extLst>
          </p:cNvPr>
          <p:cNvSpPr txBox="1"/>
          <p:nvPr/>
        </p:nvSpPr>
        <p:spPr>
          <a:xfrm>
            <a:off x="4719638" y="4714862"/>
            <a:ext cx="7550191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Relative rms momentum spread increase versus the number of iterations </a:t>
            </a:r>
            <a:r>
              <a:rPr lang="en-GB" i="1" dirty="0"/>
              <a:t>n </a:t>
            </a:r>
            <a:r>
              <a:rPr lang="en-GB" dirty="0"/>
              <a:t>for the FCC-ee ZH production mode at 240 GeV centre-of-mass energy; </a:t>
            </a:r>
            <a:r>
              <a:rPr lang="en-GB" sz="1600" dirty="0"/>
              <a:t>shown are results for the full analytical solution,  [green markers], for the analytical solution for extremely flat beams [blue markers] and for asymptotic analytical approximation in the case of large </a:t>
            </a:r>
            <a:r>
              <a:rPr lang="en-GB" sz="1600" dirty="0" err="1"/>
              <a:t>Piwinski</a:t>
            </a:r>
            <a:r>
              <a:rPr lang="en-GB" sz="1600" dirty="0"/>
              <a:t> angle [red markers]. For comparison, the black line is the rms momentum spread increase from a many-turn (quasi-)strong-strong beam-beam simulation with the code LIFETRAC, as obtained by D. Shatilov for the FCC-ee Conceptual Design Report.</a:t>
            </a:r>
            <a:endParaRPr lang="en-GB" dirty="0"/>
          </a:p>
        </p:txBody>
      </p:sp>
      <p:pic>
        <p:nvPicPr>
          <p:cNvPr id="19" name="Picture 18" descr="A picture containing logo&#10;&#10;Description automatically generated">
            <a:extLst>
              <a:ext uri="{FF2B5EF4-FFF2-40B4-BE49-F238E27FC236}">
                <a16:creationId xmlns:a16="http://schemas.microsoft.com/office/drawing/2014/main" id="{504D6ED3-AEAD-D2AB-9AB1-618351AB2D4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6463" y="84310"/>
            <a:ext cx="689052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7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4E43A7-8495-2434-1A98-EA4F929773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D3693FFA-B592-A9F9-83BA-A78980B42F16}"/>
              </a:ext>
            </a:extLst>
          </p:cNvPr>
          <p:cNvSpPr txBox="1">
            <a:spLocks/>
          </p:cNvSpPr>
          <p:nvPr/>
        </p:nvSpPr>
        <p:spPr>
          <a:xfrm>
            <a:off x="0" y="85528"/>
            <a:ext cx="12053570" cy="1072088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</a:t>
            </a:r>
            <a:r>
              <a:rPr kumimoji="0" lang="fr-CH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monochromatised</a:t>
            </a:r>
            <a:r>
              <a:rPr kumimoji="0" lang="fr-CH" sz="3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fr-CH" sz="32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</a:t>
            </a:r>
            <a:r>
              <a:rPr kumimoji="0" lang="fr-CH" sz="3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-</a:t>
            </a:r>
            <a:r>
              <a:rPr kumimoji="0" lang="fr-CH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channel</a:t>
            </a:r>
            <a:r>
              <a:rPr kumimoji="0" lang="fr-CH" sz="3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Higgs production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DE7093-C310-4B8A-2E21-116E416AC7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77" b="16522"/>
          <a:stretch/>
        </p:blipFill>
        <p:spPr>
          <a:xfrm>
            <a:off x="10982739" y="-31239"/>
            <a:ext cx="1209261" cy="8114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E74109-0A89-2532-0BA9-119F5BCCC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802" y="795434"/>
            <a:ext cx="4574534" cy="43054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142A71-4B9E-3B14-34BA-5C5A07AF164F}"/>
              </a:ext>
            </a:extLst>
          </p:cNvPr>
          <p:cNvSpPr txBox="1"/>
          <p:nvPr/>
        </p:nvSpPr>
        <p:spPr>
          <a:xfrm>
            <a:off x="48107" y="4994231"/>
            <a:ext cx="591406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FCC-ee </a:t>
            </a:r>
            <a:r>
              <a:rPr lang="en-GB" sz="1600" dirty="0" err="1"/>
              <a:t>monochromatisation</a:t>
            </a:r>
            <a:r>
              <a:rPr lang="en-GB" sz="1600" dirty="0"/>
              <a:t> scheme featuring interaction-point dispersion of opposite sign for the two colliding beams, with (top), or without crab crossing and integrated resonance scan (bottom). Different </a:t>
            </a:r>
            <a:r>
              <a:rPr lang="en-GB" sz="1600" dirty="0" err="1"/>
              <a:t>colors</a:t>
            </a:r>
            <a:r>
              <a:rPr lang="en-GB" sz="1600" dirty="0"/>
              <a:t> schematically indicate bunch portions </a:t>
            </a:r>
            <a:r>
              <a:rPr lang="en-GB" sz="1600" dirty="0" err="1"/>
              <a:t>withslightly</a:t>
            </a:r>
            <a:r>
              <a:rPr lang="en-GB" sz="1600" dirty="0"/>
              <a:t> different energies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C77FF7-746E-A6C6-E929-523EA25980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7007" y="835721"/>
            <a:ext cx="4340426" cy="474314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4F8464B-FE39-2F1B-5A05-3903EE9D8960}"/>
              </a:ext>
            </a:extLst>
          </p:cNvPr>
          <p:cNvSpPr txBox="1"/>
          <p:nvPr/>
        </p:nvSpPr>
        <p:spPr>
          <a:xfrm>
            <a:off x="6138863" y="5497505"/>
            <a:ext cx="617990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FCC-ee luminosity per interaction point as a function of </a:t>
            </a:r>
            <a:r>
              <a:rPr lang="en-GB" sz="1600" dirty="0" err="1"/>
              <a:t>c.m.</a:t>
            </a:r>
            <a:r>
              <a:rPr lang="en-GB" sz="1600" dirty="0"/>
              <a:t> energy at its four different baseline operating points, fitted curve, and extrapolated luminosity at 125 GeV [red-orange marker] (top) and luminosity as a function of </a:t>
            </a:r>
            <a:r>
              <a:rPr lang="en-GB" sz="1600" dirty="0" err="1"/>
              <a:t>c.m.</a:t>
            </a:r>
            <a:r>
              <a:rPr lang="en-GB" sz="1600" dirty="0"/>
              <a:t> energy spread for either </a:t>
            </a:r>
            <a:r>
              <a:rPr lang="en-GB" sz="1600" dirty="0" err="1"/>
              <a:t>monochromatisation</a:t>
            </a:r>
            <a:r>
              <a:rPr lang="en-GB" sz="1600" dirty="0"/>
              <a:t> scheme (bottom). Two IPs are assumed.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B46B46-8F8C-0DD4-31FF-D2EA539ECCC1}"/>
              </a:ext>
            </a:extLst>
          </p:cNvPr>
          <p:cNvSpPr txBox="1"/>
          <p:nvPr/>
        </p:nvSpPr>
        <p:spPr>
          <a:xfrm>
            <a:off x="136401" y="6367809"/>
            <a:ext cx="5551071" cy="40466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2000" dirty="0">
                <a:solidFill>
                  <a:schemeClr val="bg1"/>
                </a:solidFill>
              </a:rPr>
              <a:t>Marco Alan Valdivia Garcia, A. Faus-Golfe, F.Z.</a:t>
            </a:r>
          </a:p>
        </p:txBody>
      </p:sp>
      <p:pic>
        <p:nvPicPr>
          <p:cNvPr id="18" name="Picture 17" descr="A picture containing logo&#10;&#10;Description automatically generated">
            <a:extLst>
              <a:ext uri="{FF2B5EF4-FFF2-40B4-BE49-F238E27FC236}">
                <a16:creationId xmlns:a16="http://schemas.microsoft.com/office/drawing/2014/main" id="{43EADBBA-59F5-F169-5B1B-8E994E3875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946" y="64794"/>
            <a:ext cx="721363" cy="67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05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6725" y="1021617"/>
            <a:ext cx="112332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ongoing collaborations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instabilities: e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cloud build up (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UADY Merida, Guanajuato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beam-beam dynamics &amp; collider optimization: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beamstrahlung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	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monochromatization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etc. (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 Guanajuato,…)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FCC-hh injector: hadron sources &amp; linacs (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UA Sinaloa, U Guanajuato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5236" y="4089637"/>
            <a:ext cx="575670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potential further contributions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 vacuum system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FCC-beam diagnostics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 injector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moderate &amp; high field SC magnets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8F197D79-EC03-4799-A4FC-0A552A033E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6" y="108664"/>
            <a:ext cx="2046444" cy="7245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10995E-8F43-FAAC-F7F8-957788FBC8FE}"/>
              </a:ext>
            </a:extLst>
          </p:cNvPr>
          <p:cNvSpPr txBox="1"/>
          <p:nvPr/>
        </p:nvSpPr>
        <p:spPr>
          <a:xfrm>
            <a:off x="388666" y="108664"/>
            <a:ext cx="98704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FCC accelerator opportunities for Mexico</a:t>
            </a:r>
          </a:p>
        </p:txBody>
      </p:sp>
    </p:spTree>
    <p:extLst>
      <p:ext uri="{BB962C8B-B14F-4D97-AF65-F5344CB8AC3E}">
        <p14:creationId xmlns:p14="http://schemas.microsoft.com/office/powerpoint/2010/main" val="143114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0" y="981075"/>
            <a:ext cx="12104688" cy="4895850"/>
          </a:xfrm>
        </p:spPr>
        <p:txBody>
          <a:bodyPr>
            <a:noAutofit/>
          </a:bodyPr>
          <a:lstStyle/>
          <a:p>
            <a:pPr marL="360000" indent="-360000">
              <a:lnSpc>
                <a:spcPct val="110000"/>
              </a:lnSpc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6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FCC Feasibility Study concluded</a:t>
            </a:r>
            <a:r>
              <a:rPr lang="en-GB" sz="2600" dirty="0"/>
              <a:t>; Feasibility Study Report submitted to the ESPP, as requested by CERN Council. </a:t>
            </a:r>
          </a:p>
          <a:p>
            <a:pPr marL="360000" indent="-360000">
              <a:lnSpc>
                <a:spcPct val="110000"/>
              </a:lnSpc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600" dirty="0"/>
              <a:t>Coherent baseline design for FCC integrated programme, including well-advanced territorial implementation scenario, in line with </a:t>
            </a:r>
            <a:r>
              <a:rPr lang="en-GB" sz="26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CE construction start by 2032/33.</a:t>
            </a:r>
          </a:p>
          <a:p>
            <a:pPr marL="360000" indent="-360000">
              <a:lnSpc>
                <a:spcPct val="110000"/>
              </a:lnSpc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600" dirty="0"/>
              <a:t>FCC-ee design level enables </a:t>
            </a:r>
            <a:r>
              <a:rPr lang="en-GB" sz="26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moving towards technical design and prototyping phase</a:t>
            </a:r>
            <a:r>
              <a:rPr lang="en-GB" sz="2600" dirty="0"/>
              <a:t>, aligned with overall schedule, and towards preparing input for potential project decision by 2027/28.</a:t>
            </a:r>
          </a:p>
          <a:p>
            <a:pPr marL="360000" indent="-360000">
              <a:lnSpc>
                <a:spcPct val="110000"/>
              </a:lnSpc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600" dirty="0"/>
              <a:t>Long term goal: </a:t>
            </a:r>
            <a:r>
              <a:rPr lang="en-GB" sz="2600" b="1" dirty="0">
                <a:solidFill>
                  <a:srgbClr val="00B050"/>
                </a:solidFill>
              </a:rPr>
              <a:t>world-leading HEP infrastructure for 21</a:t>
            </a:r>
            <a:r>
              <a:rPr lang="en-GB" sz="2600" b="1" baseline="30000" dirty="0">
                <a:solidFill>
                  <a:srgbClr val="00B050"/>
                </a:solidFill>
              </a:rPr>
              <a:t>st</a:t>
            </a:r>
            <a:r>
              <a:rPr lang="en-GB" sz="2600" b="1" dirty="0">
                <a:solidFill>
                  <a:srgbClr val="00B050"/>
                </a:solidFill>
              </a:rPr>
              <a:t> century </a:t>
            </a:r>
            <a:r>
              <a:rPr lang="en-GB" sz="2600" dirty="0"/>
              <a:t>to push the particle-physics </a:t>
            </a:r>
            <a:r>
              <a:rPr lang="en-GB" sz="2600" b="1" dirty="0"/>
              <a:t>precision and energy frontiers </a:t>
            </a:r>
            <a:r>
              <a:rPr lang="en-GB" sz="2600" dirty="0"/>
              <a:t>far beyond present limits.</a:t>
            </a:r>
          </a:p>
          <a:p>
            <a:pPr marL="360000" indent="-360000">
              <a:lnSpc>
                <a:spcPct val="110000"/>
              </a:lnSpc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B050"/>
                </a:solidFill>
              </a:rPr>
              <a:t>Success of FCC relies on global participation</a:t>
            </a:r>
          </a:p>
          <a:p>
            <a:pPr marL="360000" indent="-360000">
              <a:lnSpc>
                <a:spcPct val="110000"/>
              </a:lnSpc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Strong participation from Mexico with many </a:t>
            </a:r>
            <a:r>
              <a:rPr lang="en-US" sz="2800" b="1" dirty="0" err="1">
                <a:solidFill>
                  <a:srgbClr val="FF0000"/>
                </a:solidFill>
              </a:rPr>
              <a:t>addt’l</a:t>
            </a:r>
            <a:r>
              <a:rPr lang="en-US" sz="2800" b="1" dirty="0">
                <a:solidFill>
                  <a:srgbClr val="FF0000"/>
                </a:solidFill>
              </a:rPr>
              <a:t> opportunities !</a:t>
            </a:r>
            <a:endParaRPr lang="en-GB" sz="2800" b="1" dirty="0">
              <a:solidFill>
                <a:srgbClr val="FF0000"/>
              </a:solidFill>
            </a:endParaRP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2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0DCBBB-48D8-158D-77BC-595DA0AA24FD}"/>
              </a:ext>
            </a:extLst>
          </p:cNvPr>
          <p:cNvSpPr txBox="1"/>
          <p:nvPr/>
        </p:nvSpPr>
        <p:spPr>
          <a:xfrm>
            <a:off x="0" y="126621"/>
            <a:ext cx="105713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Summary &amp; outlook</a:t>
            </a:r>
          </a:p>
        </p:txBody>
      </p:sp>
    </p:spTree>
    <p:extLst>
      <p:ext uri="{BB962C8B-B14F-4D97-AF65-F5344CB8AC3E}">
        <p14:creationId xmlns:p14="http://schemas.microsoft.com/office/powerpoint/2010/main" val="167567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66DB96A-A7B6-7AAB-8CF6-3013D1D8F4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153" b="5264"/>
          <a:stretch>
            <a:fillRect/>
          </a:stretch>
        </p:blipFill>
        <p:spPr>
          <a:xfrm>
            <a:off x="992410" y="0"/>
            <a:ext cx="10207179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C7FD10-2C90-B78B-85FF-EE9079A2B45F}"/>
              </a:ext>
            </a:extLst>
          </p:cNvPr>
          <p:cNvSpPr txBox="1"/>
          <p:nvPr/>
        </p:nvSpPr>
        <p:spPr>
          <a:xfrm>
            <a:off x="1063487" y="195263"/>
            <a:ext cx="6102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CERN-Mexico</a:t>
            </a:r>
          </a:p>
          <a:p>
            <a:r>
              <a:rPr lang="en-GB" dirty="0">
                <a:solidFill>
                  <a:schemeClr val="bg1"/>
                </a:solidFill>
              </a:rPr>
              <a:t>topical FCC</a:t>
            </a:r>
          </a:p>
          <a:p>
            <a:r>
              <a:rPr lang="en-GB" dirty="0">
                <a:solidFill>
                  <a:schemeClr val="bg1"/>
                </a:solidFill>
              </a:rPr>
              <a:t>Collaboration</a:t>
            </a:r>
          </a:p>
          <a:p>
            <a:r>
              <a:rPr lang="en-GB" dirty="0">
                <a:solidFill>
                  <a:schemeClr val="bg1"/>
                </a:solidFill>
              </a:rPr>
              <a:t>Meeting,</a:t>
            </a:r>
          </a:p>
          <a:p>
            <a:r>
              <a:rPr lang="en-GB" dirty="0">
                <a:solidFill>
                  <a:schemeClr val="bg1"/>
                </a:solidFill>
              </a:rPr>
              <a:t>18 July 2025</a:t>
            </a:r>
          </a:p>
        </p:txBody>
      </p:sp>
    </p:spTree>
    <p:extLst>
      <p:ext uri="{BB962C8B-B14F-4D97-AF65-F5344CB8AC3E}">
        <p14:creationId xmlns:p14="http://schemas.microsoft.com/office/powerpoint/2010/main" val="2600804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94CA70-4475-0BC2-8BC3-BCB3E0628F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7A9CD3-FDB8-004C-9220-C249B382E9A3}"/>
              </a:ext>
            </a:extLst>
          </p:cNvPr>
          <p:cNvSpPr txBox="1"/>
          <p:nvPr/>
        </p:nvSpPr>
        <p:spPr>
          <a:xfrm>
            <a:off x="0" y="30216"/>
            <a:ext cx="119992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 status – 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6358C2-59DF-1E55-9F68-A83A2BAF1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770070"/>
            <a:ext cx="9834217" cy="590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35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85FF39-5FBD-541B-4728-E7897E38A3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016D63-C2EA-FA50-0DAA-8125FACA26F0}"/>
              </a:ext>
            </a:extLst>
          </p:cNvPr>
          <p:cNvSpPr txBox="1"/>
          <p:nvPr/>
        </p:nvSpPr>
        <p:spPr>
          <a:xfrm>
            <a:off x="0" y="30216"/>
            <a:ext cx="119992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 status – long-term LHC schedule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C6110EB-F08F-AAED-3661-BB92E361D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9582"/>
            <a:ext cx="12192000" cy="521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894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35F0D0C-280E-4C56-1B53-9DC78B44B108}"/>
              </a:ext>
            </a:extLst>
          </p:cNvPr>
          <p:cNvSpPr txBox="1"/>
          <p:nvPr/>
        </p:nvSpPr>
        <p:spPr>
          <a:xfrm>
            <a:off x="0" y="30216"/>
            <a:ext cx="119992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 status – HL-LHC, “11.3 T”Nb</a:t>
            </a:r>
            <a:r>
              <a:rPr kumimoji="0" lang="en-GB" sz="3600" b="0" i="0" u="none" strike="noStrike" kern="1200" cap="none" spc="0" normalizeH="0" baseline="-2500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</a:t>
            </a:r>
            <a:r>
              <a:rPr lang="en-GB" sz="3600" dirty="0">
                <a:solidFill>
                  <a:srgbClr val="0F124A"/>
                </a:solidFill>
                <a:latin typeface="Arial"/>
              </a:rPr>
              <a:t>Q2 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quadrupoles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3DCDCF-52E5-E891-1E9C-48E7644D31BD}"/>
              </a:ext>
            </a:extLst>
          </p:cNvPr>
          <p:cNvSpPr txBox="1"/>
          <p:nvPr/>
        </p:nvSpPr>
        <p:spPr>
          <a:xfrm>
            <a:off x="916998" y="5482073"/>
            <a:ext cx="98999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50% of MQXFB tested in final configuration for HL-LHC; so far, all </a:t>
            </a:r>
            <a:r>
              <a:rPr lang="en-GB"/>
              <a:t>Q2 cryo-assemblies </a:t>
            </a:r>
            <a:r>
              <a:rPr lang="en-GB" dirty="0"/>
              <a:t>for HL-LHC passed the acceptance criteria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00697E-78AD-6D5A-922B-A8FA88157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5" y="1051354"/>
            <a:ext cx="12101609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21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0115" y="519292"/>
            <a:ext cx="7233343" cy="536044"/>
          </a:xfrm>
        </p:spPr>
        <p:txBody>
          <a:bodyPr/>
          <a:lstStyle/>
          <a:p>
            <a:pPr>
              <a:defRPr/>
            </a:pPr>
            <a:r>
              <a:rPr lang="en-US" sz="4267" u="sng" kern="0" dirty="0">
                <a:latin typeface="+mn-lt"/>
                <a:cs typeface="Calibri" panose="020F0502020204030204" pitchFamily="34" charset="0"/>
              </a:rPr>
              <a:t>FCC integrated program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39016E9-41EC-A9D2-5196-91C92444B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214" y="3062546"/>
            <a:ext cx="3715127" cy="3195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319294C2-EA4A-A8B6-7782-2C9AC1A49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4" y="3003826"/>
            <a:ext cx="2971796" cy="3310493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FDEECD8-F008-F265-0B6D-5C2552DADCA9}"/>
              </a:ext>
            </a:extLst>
          </p:cNvPr>
          <p:cNvSpPr txBox="1">
            <a:spLocks/>
          </p:cNvSpPr>
          <p:nvPr/>
        </p:nvSpPr>
        <p:spPr>
          <a:xfrm>
            <a:off x="5314687" y="3884873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4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 descr="Diagram, radar chart&#10;&#10;Description automatically generated">
            <a:extLst>
              <a:ext uri="{FF2B5EF4-FFF2-40B4-BE49-F238E27FC236}">
                <a16:creationId xmlns:a16="http://schemas.microsoft.com/office/drawing/2014/main" id="{D13E406F-8673-A4BE-D37E-38A8CCEEF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1145" y="3149978"/>
            <a:ext cx="3833391" cy="3108156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AE08D69-87CD-8F4C-0A88-9630B07B2ECD}"/>
              </a:ext>
            </a:extLst>
          </p:cNvPr>
          <p:cNvSpPr txBox="1">
            <a:spLocks/>
          </p:cNvSpPr>
          <p:nvPr/>
        </p:nvSpPr>
        <p:spPr>
          <a:xfrm>
            <a:off x="9262835" y="3956300"/>
            <a:ext cx="1512168" cy="72814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4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FCC-hh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B9E0FA-1164-7437-B744-7E6EEC4EEAEB}"/>
                  </a:ext>
                </a:extLst>
              </p:cNvPr>
              <p:cNvSpPr txBox="1"/>
              <p:nvPr/>
            </p:nvSpPr>
            <p:spPr>
              <a:xfrm>
                <a:off x="165004" y="1132089"/>
                <a:ext cx="11898659" cy="1682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44" marR="0" lvl="0" indent="-285744" algn="l" defTabSz="914377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44" marR="0" lvl="0" indent="-285744" algn="l" defTabSz="914377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2: FCC-hh (~100 TeV) as natural continuation at energy frontier, pp &amp; AA collisions; e-h</a:t>
                </a:r>
                <a:r>
                  <a:rPr kumimoji="0" lang="en-GB" sz="1351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option</a:t>
                </a:r>
              </a:p>
              <a:p>
                <a:pPr marL="285744" marR="0" lvl="0" indent="-285744" algn="l" defTabSz="914377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highly synergetic and complementary programme maximising the physics opportunities</a:t>
                </a:r>
              </a:p>
              <a:p>
                <a:pPr marL="285744" marR="0" lvl="0" indent="-285744" algn="l" defTabSz="914377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common civil engineering and technical infrastructures,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building on and reusing CERN’s existing infrastructure</a:t>
                </a:r>
              </a:p>
              <a:p>
                <a:pPr marL="285744" marR="0" lvl="0" indent="-285744" algn="l" defTabSz="914377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</a:t>
                </a: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allows the start of a new, major facility at CERN within a few years of the end of HL-LHC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B9E0FA-1164-7437-B744-7E6EEC4EEA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004" y="1132089"/>
                <a:ext cx="11898659" cy="1682512"/>
              </a:xfrm>
              <a:prstGeom prst="rect">
                <a:avLst/>
              </a:prstGeom>
              <a:blipFill>
                <a:blip r:embed="rId5"/>
                <a:stretch>
                  <a:fillRect l="-307" t="-2174" b="-50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297FDEFC-6F21-65BD-1C25-7AB23DF36BF2}"/>
              </a:ext>
            </a:extLst>
          </p:cNvPr>
          <p:cNvSpPr/>
          <p:nvPr/>
        </p:nvSpPr>
        <p:spPr>
          <a:xfrm>
            <a:off x="287735" y="6493328"/>
            <a:ext cx="3715127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900C12-5F94-AA59-EE1B-247D3379198E}"/>
              </a:ext>
            </a:extLst>
          </p:cNvPr>
          <p:cNvSpPr/>
          <p:nvPr/>
        </p:nvSpPr>
        <p:spPr>
          <a:xfrm>
            <a:off x="4161342" y="6493328"/>
            <a:ext cx="3630223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5812B1-EDC6-D58E-EC48-2CB971C95392}"/>
              </a:ext>
            </a:extLst>
          </p:cNvPr>
          <p:cNvSpPr/>
          <p:nvPr/>
        </p:nvSpPr>
        <p:spPr>
          <a:xfrm>
            <a:off x="7961143" y="6481745"/>
            <a:ext cx="4076935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EAC5FC-FAB0-98A6-7E4F-A602D6FA8A5A}"/>
              </a:ext>
            </a:extLst>
          </p:cNvPr>
          <p:cNvSpPr txBox="1"/>
          <p:nvPr/>
        </p:nvSpPr>
        <p:spPr>
          <a:xfrm>
            <a:off x="1411448" y="6414077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2020 - 2045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8F67AB-36E9-7A69-C375-51E910B7D81E}"/>
              </a:ext>
            </a:extLst>
          </p:cNvPr>
          <p:cNvSpPr txBox="1"/>
          <p:nvPr/>
        </p:nvSpPr>
        <p:spPr>
          <a:xfrm>
            <a:off x="5191425" y="6424964"/>
            <a:ext cx="301367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2045 - 2065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D943FA-3D7A-3978-FD5A-FA03EE18FB00}"/>
              </a:ext>
            </a:extLst>
          </p:cNvPr>
          <p:cNvSpPr txBox="1"/>
          <p:nvPr/>
        </p:nvSpPr>
        <p:spPr>
          <a:xfrm>
            <a:off x="8785980" y="6411641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2070 - 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80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7AA572-1220-2791-81BA-B608F7C05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EECE98C4-BC79-90E0-8E96-5BA67A9B1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04" y="512646"/>
            <a:ext cx="12067695" cy="536044"/>
          </a:xfrm>
        </p:spPr>
        <p:txBody>
          <a:bodyPr/>
          <a:lstStyle/>
          <a:p>
            <a:pPr>
              <a:defRPr/>
            </a:pPr>
            <a:r>
              <a:rPr lang="en-GB" sz="3600" u="sng" kern="0" dirty="0">
                <a:latin typeface="+mn-lt"/>
                <a:cs typeface="Calibri" panose="020F0502020204030204" pitchFamily="34" charset="0"/>
              </a:rPr>
              <a:t>FCC Feasibility Study Report (FSR)</a:t>
            </a:r>
            <a:r>
              <a:rPr lang="en-GB" sz="3200" kern="0" dirty="0">
                <a:latin typeface="+mn-lt"/>
                <a:cs typeface="Calibri" panose="020F0502020204030204" pitchFamily="34" charset="0"/>
              </a:rPr>
              <a:t> </a:t>
            </a:r>
            <a:r>
              <a:rPr lang="en-GB" sz="2800" kern="0" dirty="0">
                <a:latin typeface="+mn-lt"/>
                <a:cs typeface="Calibri" panose="020F0502020204030204" pitchFamily="34" charset="0"/>
              </a:rPr>
              <a:t>delivered on 31 March 2025 </a:t>
            </a:r>
            <a:endParaRPr lang="en-US" sz="3600" kern="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9" name="Google Shape;102;p1">
            <a:extLst>
              <a:ext uri="{FF2B5EF4-FFF2-40B4-BE49-F238E27FC236}">
                <a16:creationId xmlns:a16="http://schemas.microsoft.com/office/drawing/2014/main" id="{D861E3CB-8F00-BD58-8684-40EFF06E7DB7}"/>
              </a:ext>
            </a:extLst>
          </p:cNvPr>
          <p:cNvSpPr txBox="1"/>
          <p:nvPr/>
        </p:nvSpPr>
        <p:spPr>
          <a:xfrm>
            <a:off x="23813" y="1166862"/>
            <a:ext cx="6241518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41314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100"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Structure: three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volumes</a:t>
            </a:r>
            <a:endParaRPr kumimoji="0" sz="1400" b="0" i="1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361950" marR="0" lvl="0" indent="-361950" algn="l" defTabSz="91428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124A"/>
              </a:buClr>
              <a:buSzPts val="1300"/>
              <a:buFont typeface="Arial"/>
              <a:buChar char="-"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Vol. 1: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Physics, Experiments &amp;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Detectors </a:t>
            </a:r>
          </a:p>
          <a:p>
            <a:pPr marL="361950" marR="0" lvl="0" indent="-361950" algn="l" defTabSz="91428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124A"/>
              </a:buClr>
              <a:buSzPts val="1300"/>
              <a:buFont typeface="Arial"/>
              <a:buChar char="-"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Vol. 2: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Accelerators,Technical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Infrastructures, Safety Concepts </a:t>
            </a:r>
          </a:p>
          <a:p>
            <a:pPr marL="361950" marR="0" lvl="0" indent="-361950" algn="l" defTabSz="91428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124A"/>
              </a:buClr>
              <a:buSzPts val="1300"/>
              <a:buFont typeface="Arial"/>
              <a:buChar char="-"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Vol. 3: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Civil Engineering, Implementation &amp; Sustainability</a:t>
            </a:r>
            <a:endParaRPr kumimoji="0" lang="en-US" sz="1467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713213" marR="0" lvl="0" indent="-191765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300"/>
              <a:buFontTx/>
              <a:buNone/>
              <a:tabLst/>
              <a:defRPr/>
            </a:pPr>
            <a:endParaRPr kumimoji="0" lang="fr-CH" sz="1200" b="0" i="1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713213" marR="0" lvl="0" indent="-191765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300"/>
              <a:buFontTx/>
              <a:buNone/>
              <a:tabLst/>
              <a:defRPr/>
            </a:pPr>
            <a:r>
              <a:rPr kumimoji="0" lang="fr-CH" sz="12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endParaRPr kumimoji="0" sz="2000" b="0" i="1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43890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300"/>
              <a:buFontTx/>
              <a:buNone/>
              <a:tabLst/>
              <a:defRPr/>
            </a:pPr>
            <a:endParaRPr kumimoji="0" sz="2000" b="0" i="1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43890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300"/>
              <a:buFontTx/>
              <a:buNone/>
              <a:tabLst/>
              <a:defRPr/>
            </a:pPr>
            <a:endParaRPr kumimoji="0" sz="2000" b="0" i="1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43890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300"/>
              <a:buFontTx/>
              <a:buNone/>
              <a:tabLst/>
              <a:defRPr/>
            </a:pPr>
            <a:endParaRPr kumimoji="0" sz="2000" b="0" i="1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43890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300"/>
              <a:buFontTx/>
              <a:buNone/>
              <a:tabLst/>
              <a:defRPr/>
            </a:pPr>
            <a:endParaRPr kumimoji="0" sz="2000" b="0" i="1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43890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300"/>
              <a:buFontTx/>
              <a:buNone/>
              <a:tabLst/>
              <a:defRPr/>
            </a:pPr>
            <a:endParaRPr kumimoji="0" sz="2000" b="1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Google Shape;106;p1">
            <a:extLst>
              <a:ext uri="{FF2B5EF4-FFF2-40B4-BE49-F238E27FC236}">
                <a16:creationId xmlns:a16="http://schemas.microsoft.com/office/drawing/2014/main" id="{75580FA0-3B40-8FF7-4BB2-5CDD0A0F04CF}"/>
              </a:ext>
            </a:extLst>
          </p:cNvPr>
          <p:cNvSpPr txBox="1"/>
          <p:nvPr/>
        </p:nvSpPr>
        <p:spPr>
          <a:xfrm>
            <a:off x="663331" y="5314058"/>
            <a:ext cx="10966231" cy="661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85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2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prepared with Overleaf &amp; to be published by EPJ (Springer-Nature) – FCCIS members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107;p1">
            <a:extLst>
              <a:ext uri="{FF2B5EF4-FFF2-40B4-BE49-F238E27FC236}">
                <a16:creationId xmlns:a16="http://schemas.microsoft.com/office/drawing/2014/main" id="{C0FE8637-BE36-895D-2022-88B5B7867A38}"/>
              </a:ext>
            </a:extLst>
          </p:cNvPr>
          <p:cNvSpPr txBox="1"/>
          <p:nvPr/>
        </p:nvSpPr>
        <p:spPr>
          <a:xfrm>
            <a:off x="207169" y="4739322"/>
            <a:ext cx="11777661" cy="661038"/>
          </a:xfrm>
          <a:prstGeom prst="rect">
            <a:avLst/>
          </a:prstGeom>
          <a:solidFill>
            <a:srgbClr val="2026A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280" rtl="0" eaLnBrk="1" fontAlgn="auto" latinLnBrk="0" hangingPunct="1">
              <a:lnSpc>
                <a:spcPct val="132142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Input for 2025/26 Update of European Strategy for Particle Physics</a:t>
            </a:r>
            <a:endParaRPr kumimoji="0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Google Shape;108;p1">
            <a:extLst>
              <a:ext uri="{FF2B5EF4-FFF2-40B4-BE49-F238E27FC236}">
                <a16:creationId xmlns:a16="http://schemas.microsoft.com/office/drawing/2014/main" id="{034FAD5D-19A8-E474-E164-217FCD5C4F4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2421" y="5975390"/>
            <a:ext cx="2562987" cy="77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109;p1" descr="Publish agreement with Springer Nature ...">
            <a:extLst>
              <a:ext uri="{FF2B5EF4-FFF2-40B4-BE49-F238E27FC236}">
                <a16:creationId xmlns:a16="http://schemas.microsoft.com/office/drawing/2014/main" id="{2DD71CB5-FFA0-FC6B-160A-C6C8FF11288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72127" y="5988318"/>
            <a:ext cx="1896812" cy="856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10;p1" descr="European Physical Journal - Wikipedia">
            <a:extLst>
              <a:ext uri="{FF2B5EF4-FFF2-40B4-BE49-F238E27FC236}">
                <a16:creationId xmlns:a16="http://schemas.microsoft.com/office/drawing/2014/main" id="{897B2D14-3C78-D94E-FC5A-99FC6CFF9E0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35183" y="6001250"/>
            <a:ext cx="1551019" cy="856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111;p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45CF25C-8C96-D501-8545-398F2D30F5E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70172" y="5988320"/>
            <a:ext cx="2314221" cy="744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615C95A-9B83-5269-BD34-F3BB363DA8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1461" y="1521631"/>
            <a:ext cx="5860539" cy="21017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DC4CE9-C9AF-4D94-26AB-3886400B0845}"/>
              </a:ext>
            </a:extLst>
          </p:cNvPr>
          <p:cNvSpPr txBox="1"/>
          <p:nvPr/>
        </p:nvSpPr>
        <p:spPr>
          <a:xfrm>
            <a:off x="0" y="3603359"/>
            <a:ext cx="1160110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3213" marR="0" lvl="0" indent="-191765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300"/>
              <a:buFontTx/>
              <a:buNone/>
              <a:tabLst/>
              <a:defRPr/>
            </a:pP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713213" marR="0" lvl="0" indent="-191765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300"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These &amp; other FCC input to 2025/26 ESPPU posted at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https://indico.cern.ch/event/1534205/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713213" marR="0" lvl="0" indent="-191765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300"/>
              <a:buFontTx/>
              <a:buNone/>
              <a:tabLst/>
              <a:defRPr/>
            </a:pPr>
            <a:endParaRPr kumimoji="0" lang="en-GB" sz="2000" b="0" i="1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43890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300"/>
              <a:buFontTx/>
              <a:buNone/>
              <a:tabLst/>
              <a:defRPr/>
            </a:pPr>
            <a:endParaRPr kumimoji="0" lang="en-GB" sz="2000" b="0" i="1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799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1E8BD0-A95E-A068-79D6-C9AA26B784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/>
          </a:p>
        </p:txBody>
      </p:sp>
      <p:pic>
        <p:nvPicPr>
          <p:cNvPr id="4" name="Grafik 6">
            <a:extLst>
              <a:ext uri="{FF2B5EF4-FFF2-40B4-BE49-F238E27FC236}">
                <a16:creationId xmlns:a16="http://schemas.microsoft.com/office/drawing/2014/main" id="{9EFB1A49-BCA7-6ABC-831A-8AE31EDB0AC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/>
          <a:srcRect b="24390"/>
          <a:stretch/>
        </p:blipFill>
        <p:spPr>
          <a:xfrm>
            <a:off x="212372" y="1196752"/>
            <a:ext cx="6387684" cy="344979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9D365F-6111-D461-6D98-35EFDB1DDA98}"/>
              </a:ext>
            </a:extLst>
          </p:cNvPr>
          <p:cNvSpPr txBox="1"/>
          <p:nvPr/>
        </p:nvSpPr>
        <p:spPr>
          <a:xfrm>
            <a:off x="2207568" y="5585892"/>
            <a:ext cx="60593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tx2"/>
                </a:solidFill>
              </a:rPr>
              <a:t>~ </a:t>
            </a:r>
            <a:r>
              <a:rPr lang="en-GB" sz="1600" dirty="0">
                <a:solidFill>
                  <a:srgbClr val="0432FF"/>
                </a:solidFill>
              </a:rPr>
              <a:t>630</a:t>
            </a:r>
            <a:r>
              <a:rPr lang="en-CH" sz="1600" dirty="0">
                <a:solidFill>
                  <a:srgbClr val="0432FF"/>
                </a:solidFill>
              </a:rPr>
              <a:t> in-person participants</a:t>
            </a:r>
            <a:r>
              <a:rPr lang="en-CH" sz="1600" dirty="0">
                <a:solidFill>
                  <a:schemeClr val="tx2"/>
                </a:solidFill>
              </a:rPr>
              <a:t> and ~ </a:t>
            </a:r>
            <a:r>
              <a:rPr lang="en-CH" sz="1600" dirty="0">
                <a:solidFill>
                  <a:srgbClr val="0432FF"/>
                </a:solidFill>
              </a:rPr>
              <a:t>720 remote participants per day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2EA16B-C28B-9202-8B09-3DEE7AF5C15A}"/>
              </a:ext>
            </a:extLst>
          </p:cNvPr>
          <p:cNvSpPr txBox="1"/>
          <p:nvPr/>
        </p:nvSpPr>
        <p:spPr>
          <a:xfrm>
            <a:off x="1588792" y="6165304"/>
            <a:ext cx="789158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rgbClr val="7030A0"/>
                </a:solidFill>
              </a:rPr>
              <a:t>Many thanks to INFN and the Local Organizing Committee chaired by Sandra Malvezzi</a:t>
            </a:r>
          </a:p>
        </p:txBody>
      </p:sp>
      <p:pic>
        <p:nvPicPr>
          <p:cNvPr id="7" name="Picture 6" descr="A pie chart with many different colors&#10;&#10;AI-generated content may be incorrect.">
            <a:extLst>
              <a:ext uri="{FF2B5EF4-FFF2-40B4-BE49-F238E27FC236}">
                <a16:creationId xmlns:a16="http://schemas.microsoft.com/office/drawing/2014/main" id="{87C8A18B-AD6B-82B5-C7F1-7E106F2FDA8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622" y="918951"/>
            <a:ext cx="4588002" cy="4022217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7088D6-3D46-69FD-5B82-3ED5F727ADA0}"/>
              </a:ext>
            </a:extLst>
          </p:cNvPr>
          <p:cNvSpPr txBox="1"/>
          <p:nvPr/>
        </p:nvSpPr>
        <p:spPr>
          <a:xfrm>
            <a:off x="223944" y="126621"/>
            <a:ext cx="106212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ESPP Open Symposium, Venice, June 23-28</a:t>
            </a:r>
          </a:p>
        </p:txBody>
      </p:sp>
    </p:spTree>
    <p:extLst>
      <p:ext uri="{BB962C8B-B14F-4D97-AF65-F5344CB8AC3E}">
        <p14:creationId xmlns:p14="http://schemas.microsoft.com/office/powerpoint/2010/main" val="2707548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2835B44-ED96-C2B9-7F51-481FADA7F685}"/>
              </a:ext>
            </a:extLst>
          </p:cNvPr>
          <p:cNvGrpSpPr/>
          <p:nvPr/>
        </p:nvGrpSpPr>
        <p:grpSpPr>
          <a:xfrm>
            <a:off x="263352" y="908720"/>
            <a:ext cx="6800849" cy="4120171"/>
            <a:chOff x="263352" y="1700808"/>
            <a:chExt cx="6800849" cy="412017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72DBA9B-6935-ED25-429F-B4095E05C6A1}"/>
                </a:ext>
              </a:extLst>
            </p:cNvPr>
            <p:cNvGrpSpPr/>
            <p:nvPr/>
          </p:nvGrpSpPr>
          <p:grpSpPr>
            <a:xfrm>
              <a:off x="263352" y="2060848"/>
              <a:ext cx="6800849" cy="3760131"/>
              <a:chOff x="1271464" y="1052736"/>
              <a:chExt cx="6800849" cy="3760131"/>
            </a:xfrm>
          </p:grpSpPr>
          <p:pic>
            <p:nvPicPr>
              <p:cNvPr id="5" name="Picture 4" descr="A screenshot of a computer&#10;&#10;AI-generated content may be incorrect.">
                <a:extLst>
                  <a:ext uri="{FF2B5EF4-FFF2-40B4-BE49-F238E27FC236}">
                    <a16:creationId xmlns:a16="http://schemas.microsoft.com/office/drawing/2014/main" id="{C9AE5D42-2180-FCB8-F8B2-4E9F54A80E6B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71464" y="1052736"/>
                <a:ext cx="6800849" cy="3760131"/>
              </a:xfrm>
              <a:prstGeom prst="rect">
                <a:avLst/>
              </a:prstGeom>
              <a:ln>
                <a:solidFill>
                  <a:srgbClr val="2F2F2F"/>
                </a:solidFill>
              </a:ln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3F52943-9F3D-DCF0-0CCA-389591E05876}"/>
                  </a:ext>
                </a:extLst>
              </p:cNvPr>
              <p:cNvSpPr txBox="1"/>
              <p:nvPr/>
            </p:nvSpPr>
            <p:spPr>
              <a:xfrm>
                <a:off x="1983020" y="1140459"/>
                <a:ext cx="296556" cy="2000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</a:rPr>
                  <a:t>MS</a:t>
                </a:r>
                <a:r>
                  <a:rPr kumimoji="0" lang="en-CH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</a:rPr>
                  <a:t> 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C31B821-E1A5-5B0C-6FBB-5F4BA1E304C1}"/>
                </a:ext>
              </a:extLst>
            </p:cNvPr>
            <p:cNvSpPr txBox="1"/>
            <p:nvPr/>
          </p:nvSpPr>
          <p:spPr>
            <a:xfrm>
              <a:off x="263352" y="1700808"/>
              <a:ext cx="171841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Preferred option 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92DF98D-96F0-562A-245A-B797FAAC0030}"/>
              </a:ext>
            </a:extLst>
          </p:cNvPr>
          <p:cNvGrpSpPr/>
          <p:nvPr/>
        </p:nvGrpSpPr>
        <p:grpSpPr>
          <a:xfrm>
            <a:off x="7248128" y="908720"/>
            <a:ext cx="4711444" cy="4308178"/>
            <a:chOff x="7248128" y="1484784"/>
            <a:chExt cx="4711444" cy="4308178"/>
          </a:xfrm>
        </p:grpSpPr>
        <p:pic>
          <p:nvPicPr>
            <p:cNvPr id="8" name="Picture 7" descr="A graph with blue bars&#10;&#10;AI-generated content may be incorrect.">
              <a:extLst>
                <a:ext uri="{FF2B5EF4-FFF2-40B4-BE49-F238E27FC236}">
                  <a16:creationId xmlns:a16="http://schemas.microsoft.com/office/drawing/2014/main" id="{96F9ABA0-0AAB-648C-4146-961C02094A4B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48128" y="1844824"/>
              <a:ext cx="4711444" cy="3948138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06BEAAD-EA26-8791-342D-861DF482ED96}"/>
                </a:ext>
              </a:extLst>
            </p:cNvPr>
            <p:cNvSpPr txBox="1"/>
            <p:nvPr/>
          </p:nvSpPr>
          <p:spPr>
            <a:xfrm>
              <a:off x="7257901" y="1484784"/>
              <a:ext cx="427040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Alternative if preferred option not feasible 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9E550E2-36BE-2918-56D2-66B4C2ADBFED}"/>
              </a:ext>
            </a:extLst>
          </p:cNvPr>
          <p:cNvSpPr txBox="1"/>
          <p:nvPr/>
        </p:nvSpPr>
        <p:spPr>
          <a:xfrm>
            <a:off x="2683820" y="5733256"/>
            <a:ext cx="5788444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5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</a:rPr>
              <a:t>Publicly available at: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hlinkClick r:id="rId4"/>
              </a:rPr>
              <a:t>https://indico.cern.ch/event/1439855/contributions/</a:t>
            </a:r>
            <a:endParaRPr kumimoji="0" lang="en-CH" sz="1400" b="0" i="0" u="none" strike="noStrike" kern="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5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</a:rPr>
              <a:t>Summary compiled by European Strategy Group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720B23-1D85-B962-DB3A-C304F9BE87D6}"/>
              </a:ext>
            </a:extLst>
          </p:cNvPr>
          <p:cNvSpPr txBox="1"/>
          <p:nvPr/>
        </p:nvSpPr>
        <p:spPr>
          <a:xfrm>
            <a:off x="96375" y="29588"/>
            <a:ext cx="119992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National Inputs to European Strategy for Particle Physics Update</a:t>
            </a:r>
          </a:p>
        </p:txBody>
      </p:sp>
    </p:spTree>
    <p:extLst>
      <p:ext uri="{BB962C8B-B14F-4D97-AF65-F5344CB8AC3E}">
        <p14:creationId xmlns:p14="http://schemas.microsoft.com/office/powerpoint/2010/main" val="264859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D97BFB-EE45-5296-C2FB-20C0F7513F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3D8FCF-4949-15B3-4E54-DE11EAB80281}"/>
              </a:ext>
            </a:extLst>
          </p:cNvPr>
          <p:cNvSpPr txBox="1"/>
          <p:nvPr/>
        </p:nvSpPr>
        <p:spPr>
          <a:xfrm>
            <a:off x="0" y="30216"/>
            <a:ext cx="119992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Latin American members (&amp; friends) of FCC collaboration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669FC3-65CB-30DA-BACD-03ADD6D97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2280"/>
            <a:ext cx="5421518" cy="60455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E8927A-F3DA-DEAB-389A-DEEC1D207A16}"/>
              </a:ext>
            </a:extLst>
          </p:cNvPr>
          <p:cNvSpPr txBox="1"/>
          <p:nvPr/>
        </p:nvSpPr>
        <p:spPr>
          <a:xfrm>
            <a:off x="5421518" y="782280"/>
            <a:ext cx="6750069" cy="6344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n-US" sz="2000" u="sng" dirty="0"/>
              <a:t>Brasil: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pt-BR" dirty="0"/>
              <a:t>Centro Brasileiro de Pesquisas Físicas (CBPF), Rio de Janeiro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pt-BR" dirty="0"/>
              <a:t>Federal University of Rio Grande do Norte (UFRN), Natal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n-US" sz="1000" dirty="0"/>
              <a:t>   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n-US" sz="2000" u="sng" dirty="0"/>
              <a:t>Colombia:</a:t>
            </a:r>
          </a:p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en-GB" sz="2000" b="0" i="0" strike="noStrike" dirty="0">
                <a:effectLst/>
                <a:latin typeface="Arial" panose="020B0604020202020204" pitchFamily="34" charset="0"/>
              </a:rPr>
              <a:t>Universidad Nacional de Colombia, Bogotá</a:t>
            </a:r>
            <a:endParaRPr lang="en-GB" sz="2000" b="0" i="1" strike="noStrike" dirty="0">
              <a:effectLst/>
              <a:latin typeface="Arial" panose="020B0604020202020204" pitchFamily="34" charset="0"/>
              <a:hlinkClick r:id="rId3"/>
            </a:endParaRP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n-US" sz="1000" u="sng" dirty="0"/>
              <a:t> 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n-US" sz="2000" u="sng" dirty="0"/>
              <a:t>Chile: 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n-US" dirty="0"/>
              <a:t>Pontificia Universidad Católica de Chile, Santiago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n-US" dirty="0"/>
              <a:t>Millenium Institute SAPHIR, Las Condes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n-US" sz="1000" dirty="0"/>
              <a:t> 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n-US" sz="2000" b="1" u="sng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Mexico:</a:t>
            </a:r>
          </a:p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en-GB" b="1" i="0" u="none" strike="noStrike" dirty="0"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</a:rPr>
              <a:t>Universidad </a:t>
            </a:r>
            <a:r>
              <a:rPr lang="en-GB" b="1" i="0" u="none" strike="noStrike" dirty="0" err="1"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</a:rPr>
              <a:t>Autónoma</a:t>
            </a:r>
            <a:r>
              <a:rPr lang="en-GB" b="1" i="0" u="none" strike="noStrike" dirty="0"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</a:rPr>
              <a:t> de Sinaloa</a:t>
            </a:r>
            <a:r>
              <a:rPr lang="es-ES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, </a:t>
            </a:r>
            <a:r>
              <a:rPr lang="en-GB" b="1" i="0" dirty="0">
                <a:solidFill>
                  <a:schemeClr val="accent6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</a:rPr>
              <a:t>Culiacán</a:t>
            </a:r>
            <a:endParaRPr lang="es-ES" b="1" i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s-ES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BUAP, Puebla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s-ES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Universidad de Guanajuato, Guanajuato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s-ES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Universidad de Colima, Colima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s-ES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Universidad </a:t>
            </a:r>
            <a:r>
              <a:rPr lang="es-ES" b="1" dirty="0" err="1">
                <a:solidFill>
                  <a:schemeClr val="accent6">
                    <a:lumMod val="75000"/>
                    <a:lumOff val="25000"/>
                  </a:schemeClr>
                </a:solidFill>
              </a:rPr>
              <a:t>Autonoma</a:t>
            </a:r>
            <a:r>
              <a:rPr lang="es-ES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 de Yucatán, </a:t>
            </a:r>
            <a:r>
              <a:rPr lang="es-ES" b="1" dirty="0" err="1">
                <a:solidFill>
                  <a:schemeClr val="accent6">
                    <a:lumMod val="75000"/>
                    <a:lumOff val="25000"/>
                  </a:schemeClr>
                </a:solidFill>
              </a:rPr>
              <a:t>Merida</a:t>
            </a:r>
            <a:r>
              <a:rPr lang="es-ES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 	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es-ES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CINVESTAV, </a:t>
            </a:r>
            <a:r>
              <a:rPr lang="es-ES" b="1" dirty="0" err="1">
                <a:solidFill>
                  <a:schemeClr val="accent6">
                    <a:lumMod val="75000"/>
                    <a:lumOff val="25000"/>
                  </a:schemeClr>
                </a:solidFill>
              </a:rPr>
              <a:t>Mexico</a:t>
            </a:r>
            <a:r>
              <a:rPr lang="es-ES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 City</a:t>
            </a:r>
            <a:endParaRPr lang="en-US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ct val="110000"/>
              </a:lnSpc>
              <a:spcAft>
                <a:spcPts val="600"/>
              </a:spcAft>
            </a:pPr>
            <a:endParaRPr lang="en-GB" sz="2000" dirty="0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65A2BB92-1A54-36F8-34A5-A221BF080298}"/>
              </a:ext>
            </a:extLst>
          </p:cNvPr>
          <p:cNvSpPr>
            <a:spLocks noChangeAspect="1"/>
          </p:cNvSpPr>
          <p:nvPr/>
        </p:nvSpPr>
        <p:spPr>
          <a:xfrm>
            <a:off x="2636749" y="2486017"/>
            <a:ext cx="235918" cy="235918"/>
          </a:xfrm>
          <a:prstGeom prst="star5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69E69450-B808-662B-AED1-C12E13B2F723}"/>
              </a:ext>
            </a:extLst>
          </p:cNvPr>
          <p:cNvSpPr>
            <a:spLocks noChangeAspect="1"/>
          </p:cNvSpPr>
          <p:nvPr/>
        </p:nvSpPr>
        <p:spPr>
          <a:xfrm>
            <a:off x="1663910" y="1567072"/>
            <a:ext cx="235918" cy="23591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78CC8E97-023F-3A78-472D-3748E4E75C12}"/>
              </a:ext>
            </a:extLst>
          </p:cNvPr>
          <p:cNvSpPr>
            <a:spLocks noChangeAspect="1"/>
          </p:cNvSpPr>
          <p:nvPr/>
        </p:nvSpPr>
        <p:spPr>
          <a:xfrm>
            <a:off x="971285" y="1685031"/>
            <a:ext cx="235918" cy="23591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AD9068CE-976E-B728-6B6C-40025CF2DDF5}"/>
              </a:ext>
            </a:extLst>
          </p:cNvPr>
          <p:cNvSpPr>
            <a:spLocks noChangeAspect="1"/>
          </p:cNvSpPr>
          <p:nvPr/>
        </p:nvSpPr>
        <p:spPr>
          <a:xfrm>
            <a:off x="1160272" y="1579298"/>
            <a:ext cx="235918" cy="23591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tar: 5 Points 15">
            <a:extLst>
              <a:ext uri="{FF2B5EF4-FFF2-40B4-BE49-F238E27FC236}">
                <a16:creationId xmlns:a16="http://schemas.microsoft.com/office/drawing/2014/main" id="{609D5849-1A8D-EA9A-FEA8-44F49E4D40E2}"/>
              </a:ext>
            </a:extLst>
          </p:cNvPr>
          <p:cNvSpPr>
            <a:spLocks noChangeAspect="1"/>
          </p:cNvSpPr>
          <p:nvPr/>
        </p:nvSpPr>
        <p:spPr>
          <a:xfrm>
            <a:off x="1089244" y="1449113"/>
            <a:ext cx="235918" cy="23591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9F2CBC6E-B644-41A8-A40B-4BAB90EC3226}"/>
              </a:ext>
            </a:extLst>
          </p:cNvPr>
          <p:cNvSpPr>
            <a:spLocks noChangeAspect="1"/>
          </p:cNvSpPr>
          <p:nvPr/>
        </p:nvSpPr>
        <p:spPr>
          <a:xfrm>
            <a:off x="1282064" y="1667976"/>
            <a:ext cx="235918" cy="23591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B03039B8-F7BB-BB75-EC8F-AECD3CC6D0B8}"/>
              </a:ext>
            </a:extLst>
          </p:cNvPr>
          <p:cNvSpPr>
            <a:spLocks noChangeAspect="1"/>
          </p:cNvSpPr>
          <p:nvPr/>
        </p:nvSpPr>
        <p:spPr>
          <a:xfrm>
            <a:off x="2769220" y="4712320"/>
            <a:ext cx="235918" cy="23591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32C05475-E3E5-9E24-AE4F-3B4A4ADC07CE}"/>
              </a:ext>
            </a:extLst>
          </p:cNvPr>
          <p:cNvSpPr>
            <a:spLocks noChangeAspect="1"/>
          </p:cNvSpPr>
          <p:nvPr/>
        </p:nvSpPr>
        <p:spPr>
          <a:xfrm>
            <a:off x="2872667" y="4664075"/>
            <a:ext cx="235918" cy="23591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tar: 5 Points 19">
            <a:extLst>
              <a:ext uri="{FF2B5EF4-FFF2-40B4-BE49-F238E27FC236}">
                <a16:creationId xmlns:a16="http://schemas.microsoft.com/office/drawing/2014/main" id="{EB93656C-C535-E74A-06A7-67E038B21A7A}"/>
              </a:ext>
            </a:extLst>
          </p:cNvPr>
          <p:cNvSpPr>
            <a:spLocks noChangeAspect="1"/>
          </p:cNvSpPr>
          <p:nvPr/>
        </p:nvSpPr>
        <p:spPr>
          <a:xfrm>
            <a:off x="4396343" y="4088988"/>
            <a:ext cx="235918" cy="23591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tar: 5 Points 20">
            <a:extLst>
              <a:ext uri="{FF2B5EF4-FFF2-40B4-BE49-F238E27FC236}">
                <a16:creationId xmlns:a16="http://schemas.microsoft.com/office/drawing/2014/main" id="{4E01005C-A057-58E5-B493-ECE304982BDF}"/>
              </a:ext>
            </a:extLst>
          </p:cNvPr>
          <p:cNvSpPr>
            <a:spLocks noChangeAspect="1"/>
          </p:cNvSpPr>
          <p:nvPr/>
        </p:nvSpPr>
        <p:spPr>
          <a:xfrm>
            <a:off x="4790972" y="3040838"/>
            <a:ext cx="235918" cy="23591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tar: 5 Points 21">
            <a:extLst>
              <a:ext uri="{FF2B5EF4-FFF2-40B4-BE49-F238E27FC236}">
                <a16:creationId xmlns:a16="http://schemas.microsoft.com/office/drawing/2014/main" id="{61A68171-F9B7-F4DE-E980-BD4B07E09BCE}"/>
              </a:ext>
            </a:extLst>
          </p:cNvPr>
          <p:cNvSpPr>
            <a:spLocks noChangeAspect="1"/>
          </p:cNvSpPr>
          <p:nvPr/>
        </p:nvSpPr>
        <p:spPr>
          <a:xfrm>
            <a:off x="656012" y="1213195"/>
            <a:ext cx="235918" cy="235918"/>
          </a:xfrm>
          <a:prstGeom prst="star5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009108"/>
      </p:ext>
    </p:extLst>
  </p:cSld>
  <p:clrMapOvr>
    <a:masterClrMapping/>
  </p:clrMapOvr>
</p:sld>
</file>

<file path=ppt/theme/theme1.xml><?xml version="1.0" encoding="utf-8"?>
<a:theme xmlns:a="http://schemas.openxmlformats.org/drawingml/2006/main" name="7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2.xml><?xml version="1.0" encoding="utf-8"?>
<a:theme xmlns:a="http://schemas.openxmlformats.org/drawingml/2006/main" name="8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3.xml><?xml version="1.0" encoding="utf-8"?>
<a:theme xmlns:a="http://schemas.openxmlformats.org/drawingml/2006/main" name="6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5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2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2160</TotalTime>
  <Words>1003</Words>
  <Application>Microsoft Office PowerPoint</Application>
  <PresentationFormat>Widescreen</PresentationFormat>
  <Paragraphs>108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-apple-system</vt:lpstr>
      <vt:lpstr>Aptos</vt:lpstr>
      <vt:lpstr>Arial</vt:lpstr>
      <vt:lpstr>Calibri</vt:lpstr>
      <vt:lpstr>Calibri Light</vt:lpstr>
      <vt:lpstr>Cambria Math</vt:lpstr>
      <vt:lpstr>7_Content Slides - Deep Blue</vt:lpstr>
      <vt:lpstr>8_Content Slides - Deep Blue</vt:lpstr>
      <vt:lpstr>6_Content Slides - Deep Blue</vt:lpstr>
      <vt:lpstr>1_Content Slides - Deep Blue</vt:lpstr>
      <vt:lpstr>3_Office Theme</vt:lpstr>
      <vt:lpstr>2_Content Slides - Deep Blue</vt:lpstr>
      <vt:lpstr>PowerPoint Presentation</vt:lpstr>
      <vt:lpstr>PowerPoint Presentation</vt:lpstr>
      <vt:lpstr>PowerPoint Presentation</vt:lpstr>
      <vt:lpstr>PowerPoint Presentation</vt:lpstr>
      <vt:lpstr>FCC integrated program</vt:lpstr>
      <vt:lpstr>FCC Feasibility Study Report (FSR) delivered on 31 March 2025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Frank Zimmermann</dc:creator>
  <cp:lastModifiedBy>Frank Zimmermann</cp:lastModifiedBy>
  <cp:revision>14</cp:revision>
  <dcterms:created xsi:type="dcterms:W3CDTF">2024-11-03T15:10:57Z</dcterms:created>
  <dcterms:modified xsi:type="dcterms:W3CDTF">2025-07-22T09:49:53Z</dcterms:modified>
</cp:coreProperties>
</file>