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260" r:id="rId2"/>
    <p:sldId id="365" r:id="rId3"/>
    <p:sldId id="376" r:id="rId4"/>
    <p:sldId id="386" r:id="rId5"/>
    <p:sldId id="374" r:id="rId6"/>
    <p:sldId id="387" r:id="rId7"/>
    <p:sldId id="375" r:id="rId8"/>
    <p:sldId id="377" r:id="rId9"/>
    <p:sldId id="379" r:id="rId10"/>
    <p:sldId id="378" r:id="rId11"/>
    <p:sldId id="381" r:id="rId12"/>
    <p:sldId id="392" r:id="rId13"/>
    <p:sldId id="380" r:id="rId14"/>
    <p:sldId id="388" r:id="rId15"/>
    <p:sldId id="385" r:id="rId16"/>
    <p:sldId id="382" r:id="rId17"/>
    <p:sldId id="384" r:id="rId18"/>
    <p:sldId id="393" r:id="rId19"/>
    <p:sldId id="394" r:id="rId20"/>
    <p:sldId id="389" r:id="rId21"/>
    <p:sldId id="390" r:id="rId22"/>
    <p:sldId id="391" r:id="rId23"/>
    <p:sldId id="395" r:id="rId24"/>
    <p:sldId id="396" r:id="rId25"/>
    <p:sldId id="319" r:id="rId2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C96500"/>
    <a:srgbClr val="A0DCE5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751" autoAdjust="0"/>
  </p:normalViewPr>
  <p:slideViewPr>
    <p:cSldViewPr snapToGrid="0">
      <p:cViewPr varScale="1">
        <p:scale>
          <a:sx n="122" d="100"/>
          <a:sy n="122" d="100"/>
        </p:scale>
        <p:origin x="45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7DC97DC-CFE2-45C2-9641-0BAB9B7F45AF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16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059A3-6D6F-10BA-DF0B-4E710F89D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74D042-7169-953A-5B6F-F684DC4DD7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7391B9-5E11-1C0A-46AA-D4700DEF45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9C295-CEAE-D763-1406-CDF4F92FA1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667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23462-F14F-C4AF-560F-02DEF0964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1BB73E-B141-E67A-A77F-136F8E00CC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EE1776-831A-A6DA-A937-9FA810346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5FB79-17BD-01B5-FDBC-1E1B4ECFAA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6219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9D0CD-6697-1CA8-EF00-C44C980C7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731863-25E1-2B07-0405-4A19D86CCD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B84CBA-1236-31A2-BB3D-74847262B3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F14F6-170E-ACA1-C724-ED7E9FD0B9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57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23332-28E4-417C-9385-670431207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8E54A9-AC8F-3A6E-1149-8ACD23A76B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E14AA-1894-99EF-A428-0DFACB8C1F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BB379-1C98-735E-40F7-F03A89CA2C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40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61214-2C55-3F49-0A95-BD0A82522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2E5642-3AA9-496B-AC44-0B3CDD533C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95C115-05EB-1C3D-E0C5-C65392DE4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756A99-0CB7-6C7D-8033-8E9CF719E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111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8349B-B15E-CFA5-3BDF-2E4DA3C74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E34AE3-795A-1BEA-92E9-1E1574B5AB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413480-5FF6-BED8-8254-BCDC4B7D7F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6A4F0-5C3D-1DAB-794B-74A4591298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53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28B0C-3B32-E0C2-E6AE-7408C8146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7E15D-EB7E-FF6F-B94C-38B366DD7D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C2A49F-2167-A8D0-49BD-1B1BF7B20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01DE4-17D6-D01A-5482-B59A242A42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070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F30B8-AB5E-8379-C5EC-1C0134D12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E9A622-65F8-D8E1-699C-45F556647C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4A0A54-0D4B-58D2-D5EF-02E6DF7CDE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F2AC5-176A-5870-FA0A-9F62F7E51A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57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5CEC5-F1C8-1A35-4D43-3FBA6BEBA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A65389-DB11-FB5C-619D-949996FE91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08C1E5-873A-578B-0609-8BEFE26625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8437C-EC09-1186-065C-8526DACB30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18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33105-A16F-B8ED-1C4F-AAF0930D1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DC2828-782C-7321-FF49-E0918A073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2E5125-F778-E3D5-7F5E-2910B845B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F2FC2-FBCC-6E33-E288-CDD8C06E78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564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64922-6935-9BA6-5972-C06F36C93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3FF790-8F3E-8CAD-FB09-165C5773E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35B043-AC0E-9971-D329-7ECB7122F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CD656-2C7C-69D0-BECD-FF190142C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220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C6331-045C-5B82-34AE-3F7B3C968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6AB348-2902-40B2-18F2-A9775E40CF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CF00B1-0D36-18F9-FDCB-204A6CF9A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11889-F0F5-5F5F-0E78-C90F3A05E0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733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6C8B0-D2D2-968A-FA81-651E80271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E46F22-5761-C473-DD74-1974E54725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6040D2-230B-C970-3029-253356EBDE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5F878-E41D-7E71-CF53-F573534B2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5217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C3858-B174-5E33-5A40-2CB66218A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D4411D-ABBE-DA34-81F2-6287E99C57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757D88-4589-FFE1-C09F-E4933B297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2CC7A-D7E3-C5F2-ED2F-7FD9133435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827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26AE0-F1E6-EC17-0B57-8D791FC0F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B4418C-7AC2-CFE9-F4E9-510BC97C6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4BD009-E4B8-2F23-A7ED-94448B4A3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78DEE-CD35-B408-43F5-45A1389459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691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AD6E0-4AB6-C9C9-847B-1D5447678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75928-B292-AFEE-ED4A-5DD121565B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2666D-09E6-B1FF-F976-4B6E6F989D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39A1C-FA5D-9FF8-0773-25B4264535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31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7E4A4-BDBE-5495-BBF4-07763379D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78EC73-00D2-88B2-CA00-6D88E53195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F02E4A-D7C9-DE00-FE53-B6BBF6495D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10F17-6D84-5E12-DF57-CE4391B4FF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46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04810-90C7-D85D-E3D3-9E3858698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922CA7-B5F6-8D46-235D-CBB887B550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D8B8A-A6EA-FB13-9DD0-97B41CDBD2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CB35B-0C22-B1B5-74C6-A387EDF4BC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760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BF6D6-8DE1-4E4D-BD71-D33902E74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CF095B-0A6A-2724-84E0-A8A37543C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989B6C-35AD-43D1-9D27-852C34C42D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9EEEF-07D7-7DD2-1B3F-96A599EE7E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3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C47EB-5EB5-3ACA-BEC2-918FFF9CB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929849-0C98-3DF5-E77A-CD0873CBED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E681C6-E35C-F987-302D-35C1DD6EAF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5B5F2-2592-6FFE-C642-CFDCA70951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83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823C8-8C12-B271-884D-DA59016B2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08DBDA-4793-D616-0E84-BDB4015F53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45E21D-4BA2-C2EC-5364-540963410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42EB1-27F8-84B4-3A1F-F975CC3074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119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8B58F-9C22-A053-9D37-94859CF52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63B6F1-382F-0EA8-4037-C5F6661117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A196A9-E761-E0BB-30CC-3C8BAA0ECD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A19CE-1E65-D68E-6509-A4451E2E36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801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22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AF4KT5IaTvKPG50fkP0bWw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6754/" TargetMode="External"/><Relationship Id="rId7" Type="http://schemas.openxmlformats.org/officeDocument/2006/relationships/hyperlink" Target="https://gitlab.cern.ch/acc-models/acc-models-ea/-/blob/en-ea-le/P42/integration/p42-cern-coordinate-frame-survey-bdf-v6-catia.xlsx?ref_type=head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hyperlink" Target="https://gitlab.cern.ch/acc-models/acc-models-ea/-/tree/en-ea-le/P42/integration?ref_type=heads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Integration P42 line</a:t>
            </a:r>
            <a:br>
              <a:rPr lang="en-US" dirty="0"/>
            </a:br>
            <a:r>
              <a:rPr lang="en-US" dirty="0"/>
              <a:t>BDF-</a:t>
            </a:r>
            <a:r>
              <a:rPr lang="en-US" dirty="0" err="1"/>
              <a:t>SHiP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/>
            <a:r>
              <a:rPr lang="en-US" sz="1800" b="1" dirty="0"/>
              <a:t>Target Integration #8</a:t>
            </a:r>
          </a:p>
          <a:p>
            <a:pPr algn="ctr"/>
            <a:r>
              <a:rPr lang="en-US" sz="1800" dirty="0"/>
              <a:t>Beatriz Martinez Sutil (BE-EA-DC) </a:t>
            </a:r>
          </a:p>
          <a:p>
            <a:pPr algn="ctr"/>
            <a:r>
              <a:rPr lang="en-US" sz="1800"/>
              <a:t>23/07/2025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3E75C-11C6-6D30-9377-9ADADC5F1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559947C-2615-9B6D-6E8A-DDF525866732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2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00DA41E-E426-818E-A9A6-C4DA84BBC598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43C1B-2113-6B31-E542-2B4D02EF8D1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CB26D-CE8D-A0B3-461B-7ABEF3B01C8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93F15-5ADB-28FA-9036-8F75D1FC056D}"/>
              </a:ext>
            </a:extLst>
          </p:cNvPr>
          <p:cNvSpPr txBox="1"/>
          <p:nvPr/>
        </p:nvSpPr>
        <p:spPr>
          <a:xfrm>
            <a:off x="403200" y="989250"/>
            <a:ext cx="10984041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Offset between the beam line v1 and </a:t>
            </a:r>
            <a:r>
              <a:rPr lang="en-US" b="1" dirty="0" err="1"/>
              <a:t>SHiP</a:t>
            </a:r>
            <a:endParaRPr lang="en-US" b="1" dirty="0"/>
          </a:p>
          <a:p>
            <a:pPr algn="l"/>
            <a:r>
              <a:rPr lang="en-US" dirty="0">
                <a:solidFill>
                  <a:srgbClr val="000000"/>
                </a:solidFill>
              </a:rPr>
              <a:t>- Problem: 3cm offset the v1 and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start.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Cause: not founded. Possibly was because the problem with the TT85-ECN3 assembly model. Difficult to tell since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position was positioned with beam files in 2704, not in 205, and there is no record of all the beam lines applied.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Solution: New way to implement the beam lines is more accurate, easy and allow its traceability. 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Not solved yet. </a:t>
            </a:r>
            <a:r>
              <a:rPr lang="en-US" dirty="0">
                <a:solidFill>
                  <a:srgbClr val="000000"/>
                </a:solidFill>
              </a:rPr>
              <a:t>After the implementation of the Layout, a meeting will be held.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AE95B9-B932-5FD1-7AE5-EC2990CE9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753" y="3205241"/>
            <a:ext cx="5062979" cy="30317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D544CE-AEC0-B4F0-72C4-B1BAE059A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592" y="3205241"/>
            <a:ext cx="4689581" cy="287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0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13AFB-3E72-71FF-4031-64A19C6BE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9507D07-F4EB-25F9-EF32-4A47D3221994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7D3331-3B23-60A4-9669-8F8A7EFECD74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61036-FE54-515A-F9DE-1EFDB838AC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F78B2-6EA5-C5BE-EB0B-D4928237EA1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A588C-1831-971E-3F70-55BAB7583C9A}"/>
              </a:ext>
            </a:extLst>
          </p:cNvPr>
          <p:cNvSpPr txBox="1"/>
          <p:nvPr/>
        </p:nvSpPr>
        <p:spPr>
          <a:xfrm>
            <a:off x="464132" y="1048456"/>
            <a:ext cx="109840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Angle between the last bend of P42 and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Problem: Deviation of 0.021degrees respect to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Cause: depends if CATIA measure in exact or approximate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Solution: Check that while getting the measure, the measure is ‘exact’.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6B1DEE-8F95-0C30-220A-B9B571969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87" y="3342376"/>
            <a:ext cx="5679156" cy="26342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CA7EEB-0EFC-400F-702D-ED451A1442B1}"/>
              </a:ext>
            </a:extLst>
          </p:cNvPr>
          <p:cNvSpPr txBox="1"/>
          <p:nvPr/>
        </p:nvSpPr>
        <p:spPr>
          <a:xfrm>
            <a:off x="464132" y="2253673"/>
            <a:ext cx="67494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Problem </a:t>
            </a:r>
            <a:r>
              <a:rPr lang="en-US" dirty="0">
                <a:solidFill>
                  <a:srgbClr val="00B050"/>
                </a:solidFill>
              </a:rPr>
              <a:t>solved</a:t>
            </a:r>
            <a:r>
              <a:rPr lang="en-US" dirty="0">
                <a:solidFill>
                  <a:srgbClr val="000000"/>
                </a:solidFill>
              </a:rPr>
              <a:t> after understand the mistake. Always be careful to check what is being measured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C20413-F5D4-290F-4ABD-5C559FF80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273" y="3342376"/>
            <a:ext cx="5947480" cy="263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4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A0606-6221-1940-1E12-8F3658BEA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1DBFFE9-27C4-5E97-9F06-28D3ADB6C46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2F51DE-437C-CCDB-9044-0B9754D3A3E5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09D66-B7B6-0B13-46C0-7C318CA87AC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D8999-4AFE-8BCE-F045-3923FA05058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32BB77-BE21-430E-B9F8-AB30EC5DE903}"/>
              </a:ext>
            </a:extLst>
          </p:cNvPr>
          <p:cNvSpPr txBox="1"/>
          <p:nvPr/>
        </p:nvSpPr>
        <p:spPr>
          <a:xfrm>
            <a:off x="464132" y="1048456"/>
            <a:ext cx="1098404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Angle between the last bend of P42 and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As suggested by Camille, it has been checked with scans on the area 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59A54D-B37F-1D1D-0833-5BBFEA53A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32" y="2119277"/>
            <a:ext cx="5061226" cy="33161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685E0D-A10F-D930-042E-E61C8C91BB08}"/>
              </a:ext>
            </a:extLst>
          </p:cNvPr>
          <p:cNvSpPr txBox="1"/>
          <p:nvPr/>
        </p:nvSpPr>
        <p:spPr>
          <a:xfrm>
            <a:off x="2084572" y="5536748"/>
            <a:ext cx="13854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2705 C.S.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A3B1F9-1346-3913-16CA-F30D6965E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644" y="2119277"/>
            <a:ext cx="5444493" cy="33161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8AF7B3-93AA-478D-5404-FE93A181D0FC}"/>
              </a:ext>
            </a:extLst>
          </p:cNvPr>
          <p:cNvSpPr txBox="1"/>
          <p:nvPr/>
        </p:nvSpPr>
        <p:spPr>
          <a:xfrm>
            <a:off x="8369918" y="5536748"/>
            <a:ext cx="13854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0 C.S.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C562B-2D28-366E-126B-46D3230DC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D562360-EDB5-8626-6C03-999207A5ED90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Conclusions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AB3FFF9-336B-67A8-7366-3DD9F732BE2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6480D-37D4-2D90-5F25-6D372FCA1B8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BA503-1550-EBD1-E47B-36B9276401D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76498-B40C-E172-49BE-09E55129EDEF}"/>
              </a:ext>
            </a:extLst>
          </p:cNvPr>
          <p:cNvSpPr txBox="1"/>
          <p:nvPr/>
        </p:nvSpPr>
        <p:spPr>
          <a:xfrm>
            <a:off x="403198" y="1587886"/>
            <a:ext cx="1098404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As suggested by Sylvain, is </a:t>
            </a:r>
            <a:r>
              <a:rPr lang="en-US" u="sng" dirty="0">
                <a:solidFill>
                  <a:srgbClr val="000000"/>
                </a:solidFill>
              </a:rPr>
              <a:t>extremely important to apply the beam skeleton in its coordinate system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After so many hours moving skeletons with the macro and applying the skeletons directly in its C.S., I have seen several precision errors.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This will also help to avoid error as the offset with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Layout (error 2).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After checking with Fabian and Camille, they have agreed on </a:t>
            </a:r>
            <a:r>
              <a:rPr lang="en-US" dirty="0">
                <a:solidFill>
                  <a:srgbClr val="00B050"/>
                </a:solidFill>
              </a:rPr>
              <a:t>starting with the implementation of the P42 beam Layout.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16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A99C8-A5A8-65BA-AEE1-9EE703A7F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92BE664-8194-B0F8-DDBD-BF91D136863E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64D9-3807-7E3A-772D-C249B60CE74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8AEA8-E6CB-6E27-EE22-1470217F59A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6B8E8-DFFC-ABFB-E54C-FB894ED22969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P42 LAYOUT</a:t>
            </a:r>
          </a:p>
        </p:txBody>
      </p:sp>
    </p:spTree>
    <p:extLst>
      <p:ext uri="{BB962C8B-B14F-4D97-AF65-F5344CB8AC3E}">
        <p14:creationId xmlns:p14="http://schemas.microsoft.com/office/powerpoint/2010/main" val="94944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44B43-42D3-F3D6-AD89-462F4DDF8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CE67BD3-5C8F-5DC0-58B6-F61EE868E125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 expected changes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162D194-DD94-EB4A-81AA-14A63EA8705F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8AC7D-9834-4E63-EFBB-623CB17BE93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712F0-C00D-522F-6718-0DD4B50B4CC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CBF0F2-8F47-9762-4057-D7520590E743}"/>
              </a:ext>
            </a:extLst>
          </p:cNvPr>
          <p:cNvSpPr txBox="1"/>
          <p:nvPr/>
        </p:nvSpPr>
        <p:spPr>
          <a:xfrm>
            <a:off x="868217" y="1330036"/>
            <a:ext cx="9963265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0000"/>
                </a:solidFill>
              </a:rPr>
              <a:t>From</a:t>
            </a:r>
            <a:r>
              <a:rPr lang="es-ES" dirty="0">
                <a:solidFill>
                  <a:srgbClr val="000000"/>
                </a:solidFill>
              </a:rPr>
              <a:t> the </a:t>
            </a:r>
            <a:r>
              <a:rPr lang="es-ES" dirty="0" err="1">
                <a:solidFill>
                  <a:srgbClr val="000000"/>
                </a:solidFill>
              </a:rPr>
              <a:t>old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table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provided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by</a:t>
            </a:r>
            <a:r>
              <a:rPr lang="es-ES" dirty="0">
                <a:solidFill>
                  <a:srgbClr val="000000"/>
                </a:solidFill>
              </a:rPr>
              <a:t> Dipanwita, the </a:t>
            </a:r>
            <a:r>
              <a:rPr lang="es-ES" dirty="0" err="1">
                <a:solidFill>
                  <a:srgbClr val="000000"/>
                </a:solidFill>
              </a:rPr>
              <a:t>expected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changes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were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from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MBNH.X0430718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However, there are some </a:t>
            </a:r>
            <a:r>
              <a:rPr lang="en-GB" dirty="0" err="1">
                <a:solidFill>
                  <a:srgbClr val="000000"/>
                </a:solidFill>
              </a:rPr>
              <a:t>quadropoles</a:t>
            </a:r>
            <a:r>
              <a:rPr lang="en-GB" dirty="0">
                <a:solidFill>
                  <a:srgbClr val="000000"/>
                </a:solidFill>
              </a:rPr>
              <a:t> and correctors removed before, but this doesn´t impact the geometry.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Some of the changes are: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QNL.X0430714 is gone for now. 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QNL.X0430710 moved downstream by 35m. 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All the collimators are removed from the line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QNL.X0450817 is removed for now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QNL.X0450792 and QNL.X0450795 gone for now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QNL.X0450814 moved downstream by 14m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All the quadrupoles will likely change position when we update the optics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Need to make the beam as ship wants it. And for this, the quadrupoles are probably not placed optimally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C3746-DF4D-C215-6601-E43D4960C912}"/>
              </a:ext>
            </a:extLst>
          </p:cNvPr>
          <p:cNvSpPr txBox="1"/>
          <p:nvPr/>
        </p:nvSpPr>
        <p:spPr>
          <a:xfrm>
            <a:off x="3075709" y="5745018"/>
            <a:ext cx="42764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Source: </a:t>
            </a:r>
            <a:r>
              <a:rPr lang="en-US" dirty="0" err="1"/>
              <a:t>Mattermost</a:t>
            </a:r>
            <a:r>
              <a:rPr lang="en-US" dirty="0"/>
              <a:t> chat with Fabian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5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84661-D647-1E00-8650-D97BED941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14ADDCB0-3BFC-CBF8-C1C1-ADECC9D6238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 – TT85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792A36F-A566-FAB6-BF84-8069BE785E6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36A54-DD19-C7CF-8E29-58F845C4869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0E316-214A-EBA7-12E1-E50DD3696F0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415845-C949-2F2E-F1DD-A7BBD44A6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850" y="993340"/>
            <a:ext cx="6219549" cy="30587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51334F-EE03-B019-8C0D-7BA8E525E382}"/>
              </a:ext>
            </a:extLst>
          </p:cNvPr>
          <p:cNvSpPr txBox="1"/>
          <p:nvPr/>
        </p:nvSpPr>
        <p:spPr>
          <a:xfrm>
            <a:off x="7561555" y="2654627"/>
            <a:ext cx="25984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Offset found in the beginning of TT85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8DC087-EF19-F5F0-2A77-E353E090B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55117"/>
            <a:ext cx="12192000" cy="2495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8E4F19-C17E-40D2-B7D6-4FF9F20F364F}"/>
              </a:ext>
            </a:extLst>
          </p:cNvPr>
          <p:cNvSpPr txBox="1"/>
          <p:nvPr/>
        </p:nvSpPr>
        <p:spPr>
          <a:xfrm>
            <a:off x="8275782" y="993340"/>
            <a:ext cx="283176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In this overview I have included the changes I find while implementing the new beam line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3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41E2F-1C1C-88D4-85F3-39E0A0205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B9DDDD4-5DC6-AFE3-BAD1-9538A0F4F06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 – TT85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040F2B-5B16-7E81-78AB-6C5CE8A8596A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1369B-F1A4-A0B1-15E3-18317C62722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402F9-A8E4-9AB0-7156-55518CC220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21767D-46F5-1377-D7B1-54A15DB1E37A}"/>
              </a:ext>
            </a:extLst>
          </p:cNvPr>
          <p:cNvSpPr txBox="1"/>
          <p:nvPr/>
        </p:nvSpPr>
        <p:spPr>
          <a:xfrm>
            <a:off x="2720197" y="1704785"/>
            <a:ext cx="48289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XCHV removed respect to v1 and current (also in beginning of TT85)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C48F88-F5FA-DC3E-8D2E-6A133B9B0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20" y="1637612"/>
            <a:ext cx="1448002" cy="8287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4D18DF-F542-0700-2DD1-0F8B65AC7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038" y="994629"/>
            <a:ext cx="3573642" cy="27915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41A3CF-6D18-F32E-C453-F5D74B13C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97" y="3783395"/>
            <a:ext cx="5493570" cy="17999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7D63468-789B-5E25-64D5-C9D775178D6D}"/>
              </a:ext>
            </a:extLst>
          </p:cNvPr>
          <p:cNvSpPr txBox="1"/>
          <p:nvPr/>
        </p:nvSpPr>
        <p:spPr>
          <a:xfrm>
            <a:off x="6209414" y="4869712"/>
            <a:ext cx="34520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QNL 710 and QNL 714 have been removed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28500-831E-49A8-B5CF-8329563AB3B8}"/>
              </a:ext>
            </a:extLst>
          </p:cNvPr>
          <p:cNvSpPr txBox="1"/>
          <p:nvPr/>
        </p:nvSpPr>
        <p:spPr>
          <a:xfrm>
            <a:off x="1389321" y="4074200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D9C0EE-70F3-1E31-6F26-59FC5E081FC0}"/>
              </a:ext>
            </a:extLst>
          </p:cNvPr>
          <p:cNvSpPr txBox="1"/>
          <p:nvPr/>
        </p:nvSpPr>
        <p:spPr>
          <a:xfrm>
            <a:off x="327652" y="4212699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708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CAC000-5E44-4A3F-D6DF-7E4C30CA94A7}"/>
              </a:ext>
            </a:extLst>
          </p:cNvPr>
          <p:cNvSpPr txBox="1"/>
          <p:nvPr/>
        </p:nvSpPr>
        <p:spPr>
          <a:xfrm>
            <a:off x="3508744" y="3880784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107B59-EE3A-BE40-9259-E31C33BBA4C5}"/>
              </a:ext>
            </a:extLst>
          </p:cNvPr>
          <p:cNvSpPr txBox="1"/>
          <p:nvPr/>
        </p:nvSpPr>
        <p:spPr>
          <a:xfrm>
            <a:off x="4568455" y="3880785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BB041-A612-8A9D-BBD5-75B71C646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CA8AFD8-0750-50FC-9937-6B8333BB7565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 – TT85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3DB281B-9345-6632-D52E-33581AFFFDEF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D641F-A0F2-31C0-5351-E6655C1D3F6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D5581-4DBE-127F-89A9-C761BD437FB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15B395-1BF8-9D5C-9961-051CF1A1FA2A}"/>
              </a:ext>
            </a:extLst>
          </p:cNvPr>
          <p:cNvSpPr txBox="1"/>
          <p:nvPr/>
        </p:nvSpPr>
        <p:spPr>
          <a:xfrm>
            <a:off x="2720197" y="1704785"/>
            <a:ext cx="48289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XCHV removed respect to v1 and current (also in beginning of TT85)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2F69FA-86A3-6706-2F43-483494E11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20" y="1637612"/>
            <a:ext cx="1448002" cy="8287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21F37D-3047-8351-47BA-6D84A8114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038" y="994629"/>
            <a:ext cx="3573642" cy="27915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691268-B294-8094-9778-1A41A46CF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97" y="3783395"/>
            <a:ext cx="5493570" cy="17999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B1A56A-EA35-3F98-B8C0-156F179ECEB1}"/>
              </a:ext>
            </a:extLst>
          </p:cNvPr>
          <p:cNvSpPr txBox="1"/>
          <p:nvPr/>
        </p:nvSpPr>
        <p:spPr>
          <a:xfrm>
            <a:off x="6209414" y="4869712"/>
            <a:ext cx="34520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QNL 714 have been removed </a:t>
            </a:r>
          </a:p>
          <a:p>
            <a:pPr algn="l"/>
            <a:r>
              <a:rPr lang="en-US" dirty="0"/>
              <a:t>QNL710 has been moved 35m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935A94-97B5-B1ED-C7B5-DD8E38A3C308}"/>
              </a:ext>
            </a:extLst>
          </p:cNvPr>
          <p:cNvSpPr txBox="1"/>
          <p:nvPr/>
        </p:nvSpPr>
        <p:spPr>
          <a:xfrm>
            <a:off x="1389321" y="4074200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E6CAF-B8BB-7EBA-214B-1F52AF444A24}"/>
              </a:ext>
            </a:extLst>
          </p:cNvPr>
          <p:cNvSpPr txBox="1"/>
          <p:nvPr/>
        </p:nvSpPr>
        <p:spPr>
          <a:xfrm>
            <a:off x="327652" y="4212699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708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D7FA03-E129-828B-7C28-E48473401654}"/>
              </a:ext>
            </a:extLst>
          </p:cNvPr>
          <p:cNvSpPr txBox="1"/>
          <p:nvPr/>
        </p:nvSpPr>
        <p:spPr>
          <a:xfrm>
            <a:off x="3508744" y="3880784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0D70F2-6E95-ECFB-0F21-F086FE87B84A}"/>
              </a:ext>
            </a:extLst>
          </p:cNvPr>
          <p:cNvSpPr txBox="1"/>
          <p:nvPr/>
        </p:nvSpPr>
        <p:spPr>
          <a:xfrm>
            <a:off x="4568455" y="3880785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2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E1565-9094-FFFB-7531-0D398681C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7369CC04-1FA3-E717-35E1-AC40774C8D9F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 – TT85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E6E3B67-B966-FF45-94EB-4F25D54A17E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566A1-1DB9-6CDE-A36B-882ABBEBEF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79A3D-BCF1-222A-A81B-B62EBCE5785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3F7D1B-C2A1-C40F-C5BE-256987F61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80" y="1246764"/>
            <a:ext cx="7695780" cy="2690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389BB1-808F-E35D-87EE-1FD2D3BEBA22}"/>
              </a:ext>
            </a:extLst>
          </p:cNvPr>
          <p:cNvSpPr txBox="1"/>
          <p:nvPr/>
        </p:nvSpPr>
        <p:spPr>
          <a:xfrm>
            <a:off x="8598196" y="2516372"/>
            <a:ext cx="34520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QNL770 has been moved around 32m downstream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3E1C7B-B078-EC02-D70D-E693BE82C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0178" y="4896694"/>
            <a:ext cx="43529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9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4698655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Overview of tasks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Beam skeleton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P42 Layout implementation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First Layout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Beam Skeleton Study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MADX 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Skeletons 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Errors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Conclusions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FD6EED-BD57-6C92-38F1-C7AFCDD5DC02}"/>
              </a:ext>
            </a:extLst>
          </p:cNvPr>
          <p:cNvSpPr txBox="1"/>
          <p:nvPr/>
        </p:nvSpPr>
        <p:spPr>
          <a:xfrm>
            <a:off x="5972634" y="1393533"/>
            <a:ext cx="469865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P42 expected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Changes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5E620-1AAE-0B96-C2BE-D89DAC69E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2A3E3E01-C687-E6C1-5256-0B10E62AD52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144B858-25AD-5330-3BAA-63C4FB8D5A2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6875C-8E6E-E9B3-90C7-BBD76AE33FC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EDFE-DA84-FCC3-8713-A5EE67CFB74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B259AF-E03A-AA5C-48CC-DC2425E41524}"/>
              </a:ext>
            </a:extLst>
          </p:cNvPr>
          <p:cNvSpPr txBox="1"/>
          <p:nvPr/>
        </p:nvSpPr>
        <p:spPr>
          <a:xfrm>
            <a:off x="8659446" y="1579195"/>
            <a:ext cx="262894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QNL 814 moved downstream by 14m respect to the v1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109782-822A-7F0E-524B-7FDC9C637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34" y="997223"/>
            <a:ext cx="7024014" cy="5079237"/>
          </a:xfrm>
          <a:prstGeom prst="rect">
            <a:avLst/>
          </a:prstGeom>
        </p:spPr>
      </p:pic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611B671-7A8D-E8A4-6FC0-728EB2D29B42}"/>
              </a:ext>
            </a:extLst>
          </p:cNvPr>
          <p:cNvSpPr/>
          <p:nvPr/>
        </p:nvSpPr>
        <p:spPr>
          <a:xfrm>
            <a:off x="6096000" y="2379079"/>
            <a:ext cx="179754" cy="215629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00F5BC-B2F2-514E-DD3A-3875A2047C75}"/>
              </a:ext>
            </a:extLst>
          </p:cNvPr>
          <p:cNvCxnSpPr/>
          <p:nvPr/>
        </p:nvCxnSpPr>
        <p:spPr>
          <a:xfrm flipV="1">
            <a:off x="3196492" y="2540000"/>
            <a:ext cx="2899508" cy="19382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96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9EAE0-35C4-57A2-0699-1C4862773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5CAB94B3-0793-3072-9ADB-7BA57F6D783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Process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85ACDEE-EF2F-78CD-00C4-ED8E01C2C82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A2573-CA84-6D45-231A-82C7059458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36058-F721-7FF9-BBF6-09BDB8C438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7408A-9CA7-8B00-DA4A-C22DD59357C1}"/>
              </a:ext>
            </a:extLst>
          </p:cNvPr>
          <p:cNvSpPr txBox="1"/>
          <p:nvPr/>
        </p:nvSpPr>
        <p:spPr>
          <a:xfrm>
            <a:off x="7918652" y="246127"/>
            <a:ext cx="417948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Last time the Layout was implemented in preliminary (with Snap tool + Fix)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Now I will implement the full beam line (no only from 718) and with the constraints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It will take longer but will be more robust solution.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8016F-0D45-810C-846E-1A651CE45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23" y="1401848"/>
            <a:ext cx="7604529" cy="40543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AC8DEA-84F0-AA5E-DEA3-A5F6DC310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7969" y="3000275"/>
            <a:ext cx="3200847" cy="27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C6318-11AD-DD25-B558-58613258D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E1081865-30FF-588D-C730-88A8CA5A60D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Process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A23F3E-1D95-036E-D98F-CC96EFEEEB8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1B5A3-3011-7DE8-8906-7EE4EBA1270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2DBB6-A688-A5E1-3338-27A7EE2F937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FFF0CA-C8EC-2226-0715-558184F7DC71}"/>
              </a:ext>
            </a:extLst>
          </p:cNvPr>
          <p:cNvSpPr txBox="1"/>
          <p:nvPr/>
        </p:nvSpPr>
        <p:spPr>
          <a:xfrm>
            <a:off x="257396" y="3493888"/>
            <a:ext cx="5455083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000000"/>
                </a:solidFill>
              </a:rPr>
              <a:t>Contraints</a:t>
            </a:r>
            <a:r>
              <a:rPr lang="en-US" dirty="0">
                <a:solidFill>
                  <a:srgbClr val="000000"/>
                </a:solidFill>
              </a:rPr>
              <a:t> applied: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Coincident in the exit point (MADX files and element skeleton)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Coincident in the beam line (MADX files and element skeleton)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Parallelism between the XY plane of the MADX and one of </a:t>
            </a:r>
            <a:r>
              <a:rPr lang="en-US" dirty="0" err="1">
                <a:solidFill>
                  <a:srgbClr val="000000"/>
                </a:solidFill>
              </a:rPr>
              <a:t>te</a:t>
            </a:r>
            <a:r>
              <a:rPr lang="en-US" dirty="0">
                <a:solidFill>
                  <a:srgbClr val="000000"/>
                </a:solidFill>
              </a:rPr>
              <a:t> lines of the element (as shown in the photo of the right)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C214FE-50B8-381D-5F6C-C1BC04E51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099" y="979323"/>
            <a:ext cx="2790163" cy="24330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9C3D61-253A-DE59-1A4B-9204886CC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057" y="1287389"/>
            <a:ext cx="6980943" cy="35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0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6F551-3D6D-5727-B5A1-D14CF2372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CDF3A632-0976-EFEF-D846-450F1144151F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Process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5AAE4A-F3DD-B4E9-F1AB-5A2EBE831E6C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6DB8C-9951-1F64-AF7A-9B984FAB9C2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45C7C-4D6A-32BA-057D-9DB97947BB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7AC60F-168C-68A4-AE4E-036BA16527E3}"/>
              </a:ext>
            </a:extLst>
          </p:cNvPr>
          <p:cNvSpPr txBox="1"/>
          <p:nvPr/>
        </p:nvSpPr>
        <p:spPr>
          <a:xfrm>
            <a:off x="709476" y="3225833"/>
            <a:ext cx="5271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TT85 and TDC85 beam line after being fully </a:t>
            </a:r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constrained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6F2EA8-0A23-05AB-A35F-FF1D2E564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565" y="1205134"/>
            <a:ext cx="5884720" cy="487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1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5168A-7392-6087-BB96-D7DACB922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AE11D875-DA35-02F6-CFD5-2AA19BCCB551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Results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0E475D1-EE70-BDE9-1335-7C44C78E5513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DB61A-3D28-43C9-AB6D-35B7EB82621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7A8A5-0350-823E-D396-55035500DA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9526E0-1963-D697-2CFA-0950AC0B1226}"/>
              </a:ext>
            </a:extLst>
          </p:cNvPr>
          <p:cNvSpPr txBox="1"/>
          <p:nvPr/>
        </p:nvSpPr>
        <p:spPr>
          <a:xfrm>
            <a:off x="1434230" y="1979112"/>
            <a:ext cx="32442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Implemented the new Layout with constraints as shown before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Change of the tree distribution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45319E-045C-013E-9B8C-19AD68F36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382" y="-2923242"/>
            <a:ext cx="7663589" cy="900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8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3514A-B699-0D53-4AE8-40EEBC07D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28EFA5-B1BD-4B88-F596-2B49436F4AA4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5415-0CEA-4314-8748-8B79D75B0D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1D3CA-C4AE-0E5C-619C-CB1B0BB44CE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00373D-1452-B4F0-820D-47D06F5BF462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TASKS OVERVIEW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7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219DF-7676-9242-F771-4E6DF89B7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853BF55-9723-9B86-583A-5129E57CE4CB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Tasks: P42 Layout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2A3A62-1506-A369-1C02-B76774201D2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77852-A1F8-267C-D735-66B979F33E9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EF118-A85E-F290-2289-555BE46CE53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5E922-47A6-4C45-2C06-4D5F4FEA50D0}"/>
              </a:ext>
            </a:extLst>
          </p:cNvPr>
          <p:cNvSpPr txBox="1"/>
          <p:nvPr/>
        </p:nvSpPr>
        <p:spPr>
          <a:xfrm>
            <a:off x="409902" y="1726324"/>
            <a:ext cx="10026869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Last Week - 29/6/25 to 4/7/25: Study of the beam line skeletons provided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Checking the different version provided and its accuracy while implementing them in different C.S., or moving them with the macro in CATIA.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This week – 7/7/25 to 11/7/25: Implementing the Layout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The beam line skeletons have been inserted in each product (TT83+TDC8, TT85+TDC85, TCC8+ECN3)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Started with the zone TT85+TDC85. This time, I will insert the full beam line and no only the part that changes.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10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98D3D-4485-6C90-AF31-0E15D67DB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4E4D8D2E-1647-CE26-7541-BC75137C79E0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First Layout Integration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196FE88-6B83-9B11-1F8A-9527583483B5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134DC-45DD-292D-3BC0-7396A7AA003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30951-E6D4-3AA9-B9AE-43A4EE2DE3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A2F2D9-C84F-9746-CB52-0BA1A65FA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795" y="890899"/>
            <a:ext cx="9272410" cy="520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1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61911-1257-9A1D-75CA-2026F6BE6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E6AC3A-49B5-CD02-D11D-AA9BC119928D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3972E-90A9-B64B-5A38-904DFBE2F3F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372EA-BE98-D4EF-B7CF-715CDD24B36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08E91-3C4B-C708-76B8-DBFED00A77FA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BEAM SKELETON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1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E7197-1488-2A8A-C04F-4F33916B7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DD30586-F5EB-D976-E762-F24C7A96C54D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MADX files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A7D06D-12B7-ABBD-7824-A06F33BAB270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44D17-D297-11CA-2CEB-ABEFA6C9D9E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FDAFA-365C-1DB1-F1FF-EC47905291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7D2C09-B88A-8A29-7F70-1CC76E4DF852}"/>
              </a:ext>
            </a:extLst>
          </p:cNvPr>
          <p:cNvSpPr txBox="1"/>
          <p:nvPr/>
        </p:nvSpPr>
        <p:spPr>
          <a:xfrm>
            <a:off x="6338917" y="2935511"/>
            <a:ext cx="54498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3"/>
              </a:rPr>
              <a:t>https://indico.cern.ch/event/1556754/</a:t>
            </a:r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27DAA4-0E72-954E-B443-6F680B23B4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3" t="7186" r="1254" b="4733"/>
          <a:stretch/>
        </p:blipFill>
        <p:spPr>
          <a:xfrm>
            <a:off x="4675655" y="973439"/>
            <a:ext cx="7346731" cy="18566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D104D4-BA0B-2143-417F-5B54765275D0}"/>
              </a:ext>
            </a:extLst>
          </p:cNvPr>
          <p:cNvSpPr txBox="1"/>
          <p:nvPr/>
        </p:nvSpPr>
        <p:spPr>
          <a:xfrm>
            <a:off x="407988" y="1686910"/>
            <a:ext cx="40952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In this meeting it was agreed in several aspects about the P42 beam line: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8B0FEF-20D3-7D7C-0D15-4DF751E7BC77}"/>
              </a:ext>
            </a:extLst>
          </p:cNvPr>
          <p:cNvSpPr txBox="1"/>
          <p:nvPr/>
        </p:nvSpPr>
        <p:spPr>
          <a:xfrm>
            <a:off x="407987" y="3620371"/>
            <a:ext cx="1042349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The MADX files will be uploaded in the following folder created specifically for integration: </a:t>
            </a:r>
            <a:r>
              <a:rPr lang="en-US" dirty="0">
                <a:solidFill>
                  <a:srgbClr val="000000"/>
                </a:solidFill>
                <a:hlinkClick r:id="rId5"/>
              </a:rPr>
              <a:t>https://gitlab.cern.ch/acc-models/acc-models-ea/-/tree/en-ea-le/P42/integration?ref_type=heads</a:t>
            </a:r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2. The beam lines will be provided in each respective CAD coordinate system as follows: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26" name="Picture 4">
            <a:extLst>
              <a:ext uri="{FF2B5EF4-FFF2-40B4-BE49-F238E27FC236}">
                <a16:creationId xmlns:a16="http://schemas.microsoft.com/office/drawing/2014/main" id="{E9A8478B-119B-10CA-E84F-8908C1371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10" y="4679660"/>
            <a:ext cx="10405125" cy="109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1AB4AF-6B64-8122-3920-999EEE39765C}"/>
              </a:ext>
            </a:extLst>
          </p:cNvPr>
          <p:cNvSpPr txBox="1"/>
          <p:nvPr/>
        </p:nvSpPr>
        <p:spPr>
          <a:xfrm>
            <a:off x="407987" y="5846137"/>
            <a:ext cx="114897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</a:rPr>
              <a:t>Beam Skeleton implemented, divide in the 4 zones: </a:t>
            </a:r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https://gitlab.cern.ch/acc-models/acc-models-ea/-/blob/en-ea-le/P42/integration/p42-cern-coordinate-frame-survey-bdf-v6-catia.xlsx?ref_type=heads</a:t>
            </a:r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</a:rPr>
              <a:t> </a:t>
            </a:r>
            <a:endParaRPr lang="en-GB" sz="14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5823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E9942-2CC9-F72D-3083-599460C84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A2E09A2-42B9-AA62-7C7E-2FA39AC3988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Skeletons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67ED786-D303-DF99-EF68-EE1EAB5D237C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14246-5948-CAC9-70B1-A10EBFACF4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9CCC-0EF6-EEB7-A95A-676486CCADB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942B74-D096-EBFB-0D0E-3D89D7CB8766}"/>
              </a:ext>
            </a:extLst>
          </p:cNvPr>
          <p:cNvSpPr txBox="1"/>
          <p:nvPr/>
        </p:nvSpPr>
        <p:spPr>
          <a:xfrm>
            <a:off x="403200" y="1001849"/>
            <a:ext cx="93823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Several problem were encountered in the implementation of the beam files: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4A925A-81D4-970B-1D7B-5D557E8FD188}"/>
              </a:ext>
            </a:extLst>
          </p:cNvPr>
          <p:cNvSpPr txBox="1"/>
          <p:nvPr/>
        </p:nvSpPr>
        <p:spPr>
          <a:xfrm>
            <a:off x="403199" y="1587886"/>
            <a:ext cx="7731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List of the Skeletons studied: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D9BC4E-C5F1-E1EF-EF87-385DA007C174}"/>
              </a:ext>
            </a:extLst>
          </p:cNvPr>
          <p:cNvSpPr txBox="1"/>
          <p:nvPr/>
        </p:nvSpPr>
        <p:spPr>
          <a:xfrm>
            <a:off x="403199" y="2226806"/>
            <a:ext cx="110488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V1: After checking with Fabian, it is the skeleton we think is currently applied (Nov. 2024)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V6: Last version (June 2024)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Current: Implemented with an extension until BDF start to compare the offset respect to the new beam line.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: straight line that joins MBXGD.X0450846 and ENDP42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F98CB3-CE9F-102D-DA8A-E8ED5DF8B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868" y="3695110"/>
            <a:ext cx="3934374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8A921-7E43-6A1F-0E20-A48BBCAC5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B3DC1453-1CCD-3D9C-D6BD-9DD1F637741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1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0866D6A-3BA2-9BB8-CF7E-40A5F592541A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DF1C6-9E79-B456-113A-876DFAE6D3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B9030-78F4-5D7D-E6C0-360297D7A45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4B7221-4C3D-8A59-C3FC-9522445ACE03}"/>
              </a:ext>
            </a:extLst>
          </p:cNvPr>
          <p:cNvSpPr txBox="1"/>
          <p:nvPr/>
        </p:nvSpPr>
        <p:spPr>
          <a:xfrm>
            <a:off x="403200" y="1001849"/>
            <a:ext cx="93823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Several problem were encountered in the implementation of the beam files: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9EADC3-A3E6-7DEA-BFE7-77B006CB34FD}"/>
              </a:ext>
            </a:extLst>
          </p:cNvPr>
          <p:cNvSpPr txBox="1"/>
          <p:nvPr/>
        </p:nvSpPr>
        <p:spPr>
          <a:xfrm>
            <a:off x="403199" y="1587886"/>
            <a:ext cx="7731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Offset during the superposition of TT85+TDC85 and TCC8+ECN3   </a:t>
            </a:r>
            <a:endParaRPr lang="en-GB" b="1" dirty="0"/>
          </a:p>
        </p:txBody>
      </p:sp>
      <p:pic>
        <p:nvPicPr>
          <p:cNvPr id="2050" name="Picture 3">
            <a:extLst>
              <a:ext uri="{FF2B5EF4-FFF2-40B4-BE49-F238E27FC236}">
                <a16:creationId xmlns:a16="http://schemas.microsoft.com/office/drawing/2014/main" id="{9B50EB2E-4397-0A88-A2FE-81ACEAD1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28" y="2386387"/>
            <a:ext cx="4851369" cy="276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26FFAA85-A148-D393-D739-3241BA3C9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77" y="2735853"/>
            <a:ext cx="6394323" cy="241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32ABC9-308F-C680-C280-147D7B3B143B}"/>
              </a:ext>
            </a:extLst>
          </p:cNvPr>
          <p:cNvSpPr txBox="1"/>
          <p:nvPr/>
        </p:nvSpPr>
        <p:spPr>
          <a:xfrm>
            <a:off x="483596" y="5807733"/>
            <a:ext cx="110488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Solved</a:t>
            </a:r>
            <a:r>
              <a:rPr lang="en-US" dirty="0">
                <a:solidFill>
                  <a:srgbClr val="000000"/>
                </a:solidFill>
              </a:rPr>
              <a:t> after making again the study.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27845</TotalTime>
  <Words>1398</Words>
  <Application>Microsoft Office PowerPoint</Application>
  <PresentationFormat>Widescreen</PresentationFormat>
  <Paragraphs>222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Arial</vt:lpstr>
      <vt:lpstr>Google Sans</vt:lpstr>
      <vt:lpstr>Open Sans</vt:lpstr>
      <vt:lpstr>Wingdings</vt:lpstr>
      <vt:lpstr>1_Office Theme</vt:lpstr>
      <vt:lpstr>Integration P42 line BDF-SHiP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359</cp:revision>
  <cp:lastPrinted>2024-10-17T09:44:44Z</cp:lastPrinted>
  <dcterms:created xsi:type="dcterms:W3CDTF">2024-06-06T13:05:18Z</dcterms:created>
  <dcterms:modified xsi:type="dcterms:W3CDTF">2025-07-23T13:03:18Z</dcterms:modified>
</cp:coreProperties>
</file>