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21"/>
  </p:notesMasterIdLst>
  <p:handoutMasterIdLst>
    <p:handoutMasterId r:id="rId22"/>
  </p:handoutMasterIdLst>
  <p:sldIdLst>
    <p:sldId id="259" r:id="rId2"/>
    <p:sldId id="3340" r:id="rId3"/>
    <p:sldId id="3362" r:id="rId4"/>
    <p:sldId id="3341" r:id="rId5"/>
    <p:sldId id="3352" r:id="rId6"/>
    <p:sldId id="3351" r:id="rId7"/>
    <p:sldId id="3361" r:id="rId8"/>
    <p:sldId id="3346" r:id="rId9"/>
    <p:sldId id="3358" r:id="rId10"/>
    <p:sldId id="3359" r:id="rId11"/>
    <p:sldId id="3354" r:id="rId12"/>
    <p:sldId id="3360" r:id="rId13"/>
    <p:sldId id="3355" r:id="rId14"/>
    <p:sldId id="3356" r:id="rId15"/>
    <p:sldId id="3363" r:id="rId16"/>
    <p:sldId id="3342" r:id="rId17"/>
    <p:sldId id="3343" r:id="rId18"/>
    <p:sldId id="3344" r:id="rId19"/>
    <p:sldId id="3353" r:id="rId20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00FF"/>
    <a:srgbClr val="CC00CC"/>
    <a:srgbClr val="FF6600"/>
    <a:srgbClr val="FF9900"/>
    <a:srgbClr val="008E40"/>
    <a:srgbClr val="FF00FF"/>
    <a:srgbClr val="CC3399"/>
    <a:srgbClr val="C06D62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0" autoAdjust="0"/>
    <p:restoredTop sz="96327" autoAdjust="0"/>
  </p:normalViewPr>
  <p:slideViewPr>
    <p:cSldViewPr>
      <p:cViewPr varScale="1">
        <p:scale>
          <a:sx n="128" d="100"/>
          <a:sy n="128" d="100"/>
        </p:scale>
        <p:origin x="224" y="176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482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8/29/25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675484" cy="71426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Group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8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97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LHCC OPEN Session - 01.09.2025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  <p:sldLayoutId id="2147486931" r:id="rId5"/>
    <p:sldLayoutId id="2147486932" r:id="rId6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69870" y="4967936"/>
            <a:ext cx="4182284" cy="2065603"/>
          </a:xfrm>
        </p:spPr>
        <p:txBody>
          <a:bodyPr/>
          <a:lstStyle/>
          <a:p>
            <a:r>
              <a:rPr lang="en-US" sz="2400" b="1" dirty="0"/>
              <a:t>Cédric Hernalsteens </a:t>
            </a:r>
            <a:br>
              <a:rPr lang="en-US" sz="2400" b="1" dirty="0"/>
            </a:br>
            <a:r>
              <a:rPr lang="en-US" sz="2400" dirty="0"/>
              <a:t>on behalf of the LHC operation team</a:t>
            </a:r>
          </a:p>
          <a:p>
            <a:r>
              <a:rPr lang="de-DE" sz="2200" dirty="0"/>
              <a:t>163</a:t>
            </a:r>
            <a:r>
              <a:rPr lang="de-DE" sz="2200" baseline="30000" dirty="0"/>
              <a:t>rd</a:t>
            </a:r>
            <a:r>
              <a:rPr lang="de-DE" sz="2200" dirty="0"/>
              <a:t> LHCC OPEN Session</a:t>
            </a:r>
            <a:endParaRPr lang="en-US" sz="2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004029-E2C2-DCF7-7C19-107A7E871814}"/>
              </a:ext>
            </a:extLst>
          </p:cNvPr>
          <p:cNvSpPr txBox="1"/>
          <p:nvPr/>
        </p:nvSpPr>
        <p:spPr>
          <a:xfrm>
            <a:off x="335250" y="3825354"/>
            <a:ext cx="833388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400" b="1" dirty="0">
                <a:solidFill>
                  <a:schemeClr val="bg1"/>
                </a:solidFill>
                <a:latin typeface="+mn-lt"/>
              </a:rPr>
              <a:t>Status of the LHC</a:t>
            </a:r>
            <a:br>
              <a:rPr lang="en-GB" sz="5400" b="1" dirty="0">
                <a:solidFill>
                  <a:schemeClr val="bg1"/>
                </a:solidFill>
                <a:latin typeface="+mn-lt"/>
              </a:rPr>
            </a:br>
            <a:endParaRPr lang="en-CH" sz="5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F6F208-7ACA-E585-531F-D4B350138623}"/>
              </a:ext>
            </a:extLst>
          </p:cNvPr>
          <p:cNvSpPr txBox="1"/>
          <p:nvPr/>
        </p:nvSpPr>
        <p:spPr>
          <a:xfrm>
            <a:off x="335250" y="6127328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+mn-lt"/>
              </a:rPr>
              <a:t>September 1</a:t>
            </a:r>
            <a:r>
              <a:rPr lang="en-US" sz="1800" baseline="30000" dirty="0">
                <a:solidFill>
                  <a:schemeClr val="bg1"/>
                </a:solidFill>
                <a:latin typeface="+mn-lt"/>
              </a:rPr>
              <a:t>st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AC3BB-C616-8963-F9A3-0673B3CE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44" y="164575"/>
            <a:ext cx="5025540" cy="714265"/>
          </a:xfrm>
        </p:spPr>
        <p:txBody>
          <a:bodyPr>
            <a:normAutofit fontScale="90000"/>
          </a:bodyPr>
          <a:lstStyle/>
          <a:p>
            <a:r>
              <a:rPr lang="en-CH" dirty="0"/>
              <a:t>Interesting observation -  Earthquake in fill #10888</a:t>
            </a:r>
          </a:p>
        </p:txBody>
      </p:sp>
      <p:pic>
        <p:nvPicPr>
          <p:cNvPr id="6" name="Content Placeholder 5" descr="A graph showing a wave of sound&#10;&#10;AI-generated content may be incorrect.">
            <a:extLst>
              <a:ext uri="{FF2B5EF4-FFF2-40B4-BE49-F238E27FC236}">
                <a16:creationId xmlns:a16="http://schemas.microsoft.com/office/drawing/2014/main" id="{B7491CF1-ABD9-A5DE-A110-F1096789F0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44" y="3108186"/>
            <a:ext cx="7787111" cy="2766993"/>
          </a:xfr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9D01908D-4121-33E3-11F8-7E1A1845ED3E}"/>
              </a:ext>
            </a:extLst>
          </p:cNvPr>
          <p:cNvGrpSpPr/>
          <p:nvPr/>
        </p:nvGrpSpPr>
        <p:grpSpPr>
          <a:xfrm>
            <a:off x="9058021" y="1"/>
            <a:ext cx="3153103" cy="3429000"/>
            <a:chOff x="8792495" y="0"/>
            <a:chExt cx="3418629" cy="3717759"/>
          </a:xfrm>
        </p:grpSpPr>
        <p:pic>
          <p:nvPicPr>
            <p:cNvPr id="8" name="Picture 7" descr="A map of the east coast of japan&#10;&#10;AI-generated content may be incorrect.">
              <a:extLst>
                <a:ext uri="{FF2B5EF4-FFF2-40B4-BE49-F238E27FC236}">
                  <a16:creationId xmlns:a16="http://schemas.microsoft.com/office/drawing/2014/main" id="{6CEBC9A6-DCDB-1236-BAF5-07F71FCB60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92495" y="0"/>
              <a:ext cx="3418629" cy="371775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EAD70B-EB71-8C15-3D3A-39161F5D0A46}"/>
                </a:ext>
              </a:extLst>
            </p:cNvPr>
            <p:cNvSpPr txBox="1"/>
            <p:nvPr/>
          </p:nvSpPr>
          <p:spPr>
            <a:xfrm>
              <a:off x="9061621" y="1674213"/>
              <a:ext cx="28803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</a:rPr>
                <a:t>Kamchatka Peninsula</a:t>
              </a:r>
              <a:endParaRPr lang="en-CH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836E3AE-5136-D963-20BB-82B4E7C60FAE}"/>
              </a:ext>
            </a:extLst>
          </p:cNvPr>
          <p:cNvSpPr txBox="1"/>
          <p:nvPr/>
        </p:nvSpPr>
        <p:spPr>
          <a:xfrm>
            <a:off x="267544" y="1252836"/>
            <a:ext cx="51673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On July 29, a magnitude 8.8 earthquake, the largest one worlwide since 2011, occur</a:t>
            </a:r>
            <a:r>
              <a:rPr lang="en-GB" dirty="0">
                <a:latin typeface="+mn-lt"/>
              </a:rPr>
              <a:t>r</a:t>
            </a:r>
            <a:r>
              <a:rPr lang="en-CH" dirty="0">
                <a:latin typeface="+mn-lt"/>
              </a:rPr>
              <a:t>ed in the Kamchatka Peninsula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Earthquake-related effects commonly observed in the LHC</a:t>
            </a:r>
          </a:p>
        </p:txBody>
      </p:sp>
      <p:pic>
        <p:nvPicPr>
          <p:cNvPr id="17" name="Picture 16" descr="A map of the island&#10;&#10;AI-generated content may be incorrect.">
            <a:extLst>
              <a:ext uri="{FF2B5EF4-FFF2-40B4-BE49-F238E27FC236}">
                <a16:creationId xmlns:a16="http://schemas.microsoft.com/office/drawing/2014/main" id="{577F6E68-2A4E-C7D2-D0D0-334E371C8C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418" y="0"/>
            <a:ext cx="3054491" cy="316016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2C31BB9-444E-E8C0-FF08-659722E3C9C9}"/>
              </a:ext>
            </a:extLst>
          </p:cNvPr>
          <p:cNvSpPr txBox="1"/>
          <p:nvPr/>
        </p:nvSpPr>
        <p:spPr>
          <a:xfrm>
            <a:off x="8238327" y="4090446"/>
            <a:ext cx="368612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Large orbit oscillations up to 250 um (rms) were observed in the LHC for approximately 25 minutes, and milder effects continued during ~4 hours</a:t>
            </a:r>
          </a:p>
        </p:txBody>
      </p:sp>
    </p:spTree>
    <p:extLst>
      <p:ext uri="{BB962C8B-B14F-4D97-AF65-F5344CB8AC3E}">
        <p14:creationId xmlns:p14="http://schemas.microsoft.com/office/powerpoint/2010/main" val="1796591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CF0BD6E-BB86-EA64-055F-E2C2B5CB0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45" y="62002"/>
            <a:ext cx="6561739" cy="714265"/>
          </a:xfrm>
        </p:spPr>
        <p:txBody>
          <a:bodyPr/>
          <a:lstStyle/>
          <a:p>
            <a:r>
              <a:rPr lang="en-CH" dirty="0"/>
              <a:t>Challenges with cryogenics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4615573-D467-FE8C-AF7A-33B55BD1C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037" y="945054"/>
            <a:ext cx="8214434" cy="2215111"/>
          </a:xfrm>
        </p:spPr>
        <p:txBody>
          <a:bodyPr>
            <a:normAutofit fontScale="92500" lnSpcReduction="10000"/>
          </a:bodyPr>
          <a:lstStyle/>
          <a:p>
            <a:r>
              <a:rPr lang="en-CH" sz="2000" dirty="0"/>
              <a:t>Cryogenics faults in point 8 impacted availability in June, one event re-occur</a:t>
            </a:r>
            <a:r>
              <a:rPr lang="en-GB" sz="2000" dirty="0"/>
              <a:t>r</a:t>
            </a:r>
            <a:r>
              <a:rPr lang="en-CH" sz="2000" dirty="0"/>
              <a:t>ed in August</a:t>
            </a:r>
          </a:p>
          <a:p>
            <a:pPr lvl="1"/>
            <a:r>
              <a:rPr lang="en-CH" sz="1800" dirty="0"/>
              <a:t>Radiation-induced effects, </a:t>
            </a:r>
            <a:r>
              <a:rPr lang="en-GB" sz="1800" b="1" dirty="0"/>
              <a:t>faults are stochastic and proportional to integrated luminosity</a:t>
            </a:r>
            <a:endParaRPr lang="en-CH" sz="1800" dirty="0"/>
          </a:p>
          <a:p>
            <a:pPr lvl="1"/>
            <a:r>
              <a:rPr lang="en-CH" sz="1800" dirty="0"/>
              <a:t>Some (but not all) pressure sensor faults are now mitigated by software fixes (which saved the day a couple of times already!)</a:t>
            </a:r>
          </a:p>
          <a:p>
            <a:pPr lvl="1"/>
            <a:r>
              <a:rPr lang="en-CH" sz="1800" dirty="0"/>
              <a:t>P8 is the only point where cryogenics equipment are located in the experimental cavern</a:t>
            </a:r>
          </a:p>
        </p:txBody>
      </p:sp>
      <p:pic>
        <p:nvPicPr>
          <p:cNvPr id="9" name="Picture 8" descr="A large white box with blue buttons and green pipes&#10;&#10;AI-generated content may be incorrect.">
            <a:extLst>
              <a:ext uri="{FF2B5EF4-FFF2-40B4-BE49-F238E27FC236}">
                <a16:creationId xmlns:a16="http://schemas.microsoft.com/office/drawing/2014/main" id="{5D68BBA7-0623-984E-725A-CE8CCFC188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404709" y="3282215"/>
            <a:ext cx="3507640" cy="2630730"/>
          </a:xfrm>
          <a:prstGeom prst="rect">
            <a:avLst/>
          </a:prstGeom>
        </p:spPr>
      </p:pic>
      <p:pic>
        <p:nvPicPr>
          <p:cNvPr id="11" name="Picture 10" descr="A machine with green lights&#10;&#10;AI-generated content may be incorrect.">
            <a:extLst>
              <a:ext uri="{FF2B5EF4-FFF2-40B4-BE49-F238E27FC236}">
                <a16:creationId xmlns:a16="http://schemas.microsoft.com/office/drawing/2014/main" id="{196C0351-0A56-D8A0-A6A3-F3843C7134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02235" y="467362"/>
            <a:ext cx="3892434" cy="29193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42BE71-8DD6-4289-5BE2-ADB0B4745D2F}"/>
              </a:ext>
            </a:extLst>
          </p:cNvPr>
          <p:cNvSpPr txBox="1"/>
          <p:nvPr/>
        </p:nvSpPr>
        <p:spPr>
          <a:xfrm>
            <a:off x="9367530" y="39779"/>
            <a:ext cx="2840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  <a:latin typeface="+mn-lt"/>
              </a:rPr>
              <a:t>LHCb VeLo seen from the UX85 cryogenics platform</a:t>
            </a:r>
          </a:p>
        </p:txBody>
      </p:sp>
      <p:pic>
        <p:nvPicPr>
          <p:cNvPr id="14" name="Picture 13" descr="A diagram of a machine&#10;&#10;AI-generated content may be incorrect.">
            <a:extLst>
              <a:ext uri="{FF2B5EF4-FFF2-40B4-BE49-F238E27FC236}">
                <a16:creationId xmlns:a16="http://schemas.microsoft.com/office/drawing/2014/main" id="{DFF71F39-A60D-55E7-61B8-284040DB90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19" y="3261650"/>
            <a:ext cx="3954228" cy="26076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89DE707-9986-B764-5A51-71ED142385AA}"/>
              </a:ext>
            </a:extLst>
          </p:cNvPr>
          <p:cNvSpPr txBox="1"/>
          <p:nvPr/>
        </p:nvSpPr>
        <p:spPr>
          <a:xfrm>
            <a:off x="9014780" y="4942454"/>
            <a:ext cx="22274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+mn-lt"/>
              </a:rPr>
              <a:t>Concrete shielding now replaced by steel shielding</a:t>
            </a:r>
          </a:p>
        </p:txBody>
      </p:sp>
    </p:spTree>
    <p:extLst>
      <p:ext uri="{BB962C8B-B14F-4D97-AF65-F5344CB8AC3E}">
        <p14:creationId xmlns:p14="http://schemas.microsoft.com/office/powerpoint/2010/main" val="2287323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E1F8D-A5BE-E1E7-99DD-643B26CFA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44C5B-963A-D232-3705-B0697312B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440" y="0"/>
            <a:ext cx="10056595" cy="714265"/>
          </a:xfrm>
        </p:spPr>
        <p:txBody>
          <a:bodyPr>
            <a:normAutofit fontScale="90000"/>
          </a:bodyPr>
          <a:lstStyle/>
          <a:p>
            <a:r>
              <a:rPr lang="en-CH" dirty="0"/>
              <a:t>Vacuum spikes near IP2 and background to ALICE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79F700A-B884-F509-45F4-00CE20E4C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440" y="727264"/>
            <a:ext cx="11055019" cy="772617"/>
          </a:xfrm>
        </p:spPr>
        <p:txBody>
          <a:bodyPr>
            <a:normAutofit/>
          </a:bodyPr>
          <a:lstStyle/>
          <a:p>
            <a:r>
              <a:rPr lang="en-CH" sz="2000" dirty="0"/>
              <a:t>Vacuum spikes were observed in some fills (4-8 August) in the wide common chamber around ALICE, shortly after start of stable beams</a:t>
            </a:r>
          </a:p>
        </p:txBody>
      </p:sp>
      <p:pic>
        <p:nvPicPr>
          <p:cNvPr id="13" name="Picture 12" descr="A long tube with a silver cover&#10;&#10;AI-generated content may be incorrect.">
            <a:extLst>
              <a:ext uri="{FF2B5EF4-FFF2-40B4-BE49-F238E27FC236}">
                <a16:creationId xmlns:a16="http://schemas.microsoft.com/office/drawing/2014/main" id="{C63B0B9B-64E6-4E8A-5A47-F7011E025C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017" y="1499881"/>
            <a:ext cx="7772400" cy="4422435"/>
          </a:xfrm>
          <a:prstGeom prst="rect">
            <a:avLst/>
          </a:prstGeom>
        </p:spPr>
      </p:pic>
      <p:sp>
        <p:nvSpPr>
          <p:cNvPr id="18" name="Content Placeholder 14">
            <a:extLst>
              <a:ext uri="{FF2B5EF4-FFF2-40B4-BE49-F238E27FC236}">
                <a16:creationId xmlns:a16="http://schemas.microsoft.com/office/drawing/2014/main" id="{9346F772-766F-F145-C024-133602E7C2F4}"/>
              </a:ext>
            </a:extLst>
          </p:cNvPr>
          <p:cNvSpPr txBox="1">
            <a:spLocks/>
          </p:cNvSpPr>
          <p:nvPr/>
        </p:nvSpPr>
        <p:spPr>
          <a:xfrm>
            <a:off x="257940" y="2260221"/>
            <a:ext cx="4352987" cy="278179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CH" sz="2000" dirty="0"/>
              <a:t>Increase of background and trip of ALICE detectors</a:t>
            </a:r>
          </a:p>
          <a:p>
            <a:pPr fontAlgn="auto">
              <a:spcAft>
                <a:spcPts val="0"/>
              </a:spcAft>
            </a:pPr>
            <a:r>
              <a:rPr lang="en-CH" sz="2000" b="1" dirty="0">
                <a:solidFill>
                  <a:srgbClr val="FFC000"/>
                </a:solidFill>
              </a:rPr>
              <a:t>Mitigation</a:t>
            </a:r>
            <a:r>
              <a:rPr lang="en-CH" sz="2000" dirty="0"/>
              <a:t>: reduced voltage on the ion pumps in 4L2 and 4R2, which is expected to help in case of pump degradation</a:t>
            </a:r>
          </a:p>
          <a:p>
            <a:pPr fontAlgn="auto">
              <a:spcAft>
                <a:spcPts val="0"/>
              </a:spcAft>
            </a:pPr>
            <a:r>
              <a:rPr lang="en-CH" sz="2000" dirty="0"/>
              <a:t>No large spikes were observed since</a:t>
            </a:r>
          </a:p>
          <a:p>
            <a:pPr fontAlgn="auto">
              <a:spcAft>
                <a:spcPts val="0"/>
              </a:spcAft>
            </a:pP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263733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EDE3D7-289B-1C2C-BC57-FE6AE212B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288495" cy="714265"/>
          </a:xfrm>
        </p:spPr>
        <p:txBody>
          <a:bodyPr>
            <a:normAutofit/>
          </a:bodyPr>
          <a:lstStyle/>
          <a:p>
            <a:r>
              <a:rPr lang="en-CH" dirty="0"/>
              <a:t>Vacuum issues with warm transition modules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8691B0-F172-2704-B4D4-341A694F1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0"/>
            <a:ext cx="7647277" cy="4525963"/>
          </a:xfrm>
        </p:spPr>
        <p:txBody>
          <a:bodyPr>
            <a:normAutofit/>
          </a:bodyPr>
          <a:lstStyle/>
          <a:p>
            <a:r>
              <a:rPr lang="en-CH" sz="2000" dirty="0"/>
              <a:t>Slow losses in LSS2 initially observed end of July and correlated with pressure spikes in sector A6L2</a:t>
            </a:r>
          </a:p>
          <a:p>
            <a:r>
              <a:rPr lang="en-CH" sz="2000" dirty="0"/>
              <a:t>Two warm transition modules identified as potential sources, due to rf “fingers” issue</a:t>
            </a:r>
          </a:p>
        </p:txBody>
      </p:sp>
      <p:pic>
        <p:nvPicPr>
          <p:cNvPr id="11" name="Picture 10" descr="A machine with red circles around it&#10;&#10;AI-generated content may be incorrect.">
            <a:extLst>
              <a:ext uri="{FF2B5EF4-FFF2-40B4-BE49-F238E27FC236}">
                <a16:creationId xmlns:a16="http://schemas.microsoft.com/office/drawing/2014/main" id="{46B1892E-F88D-27BF-4A84-1A2654A8FF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99" y="3022426"/>
            <a:ext cx="4307966" cy="2908358"/>
          </a:xfrm>
          <a:prstGeom prst="rect">
            <a:avLst/>
          </a:prstGeom>
        </p:spPr>
      </p:pic>
      <p:pic>
        <p:nvPicPr>
          <p:cNvPr id="16" name="Picture 15" descr="A close-up of a machine&#10;&#10;AI-generated content may be incorrect.">
            <a:extLst>
              <a:ext uri="{FF2B5EF4-FFF2-40B4-BE49-F238E27FC236}">
                <a16:creationId xmlns:a16="http://schemas.microsoft.com/office/drawing/2014/main" id="{E4DB2E4D-E613-12E5-3905-B6C994F1B1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060" y="2201556"/>
            <a:ext cx="3860800" cy="37211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A2BC4CC-5CD0-F510-F02C-7E5E5D81C85E}"/>
              </a:ext>
            </a:extLst>
          </p:cNvPr>
          <p:cNvSpPr txBox="1"/>
          <p:nvPr/>
        </p:nvSpPr>
        <p:spPr>
          <a:xfrm>
            <a:off x="8553920" y="1409146"/>
            <a:ext cx="38607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11F8E"/>
                </a:solidFill>
                <a:effectLst/>
                <a:latin typeface="Arial" panose="020B0604020202020204" pitchFamily="34" charset="0"/>
              </a:rPr>
              <a:t>VMSIO module : design change took place during LS2, new design installed</a:t>
            </a:r>
          </a:p>
        </p:txBody>
      </p:sp>
    </p:spTree>
    <p:extLst>
      <p:ext uri="{BB962C8B-B14F-4D97-AF65-F5344CB8AC3E}">
        <p14:creationId xmlns:p14="http://schemas.microsoft.com/office/powerpoint/2010/main" val="3324153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E7DEB-A3EF-F783-B4D2-6696E27EF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1323E20-C743-3D9E-5BA9-C26A8488F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288495" cy="714265"/>
          </a:xfrm>
        </p:spPr>
        <p:txBody>
          <a:bodyPr>
            <a:normAutofit/>
          </a:bodyPr>
          <a:lstStyle/>
          <a:p>
            <a:r>
              <a:rPr lang="en-CH" dirty="0"/>
              <a:t>Vacuum issues with warm transition modules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298B15-7C2A-7BC5-DBA6-38693FA6B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0"/>
            <a:ext cx="5957457" cy="4525963"/>
          </a:xfrm>
        </p:spPr>
        <p:txBody>
          <a:bodyPr>
            <a:normAutofit/>
          </a:bodyPr>
          <a:lstStyle/>
          <a:p>
            <a:r>
              <a:rPr lang="en-CH" sz="2000" dirty="0"/>
              <a:t>High intensity operation was stopped and X-ray inspection was organized, a defect of the tension spring (holding the rf fingers in place) was found</a:t>
            </a:r>
          </a:p>
          <a:p>
            <a:r>
              <a:rPr lang="en-CH" sz="2000" dirty="0"/>
              <a:t>Thermocouples have been put in place on the vacuum module body</a:t>
            </a:r>
          </a:p>
          <a:p>
            <a:r>
              <a:rPr lang="en-CH" sz="2000" dirty="0">
                <a:solidFill>
                  <a:srgbClr val="FFC000"/>
                </a:solidFill>
              </a:rPr>
              <a:t>Situation actively monitored since</a:t>
            </a:r>
            <a:r>
              <a:rPr lang="en-CH" sz="2000" dirty="0"/>
              <a:t>, no further deterioration of the rf contact observed since</a:t>
            </a:r>
          </a:p>
          <a:p>
            <a:endParaRPr lang="en-CH" sz="2000" dirty="0"/>
          </a:p>
        </p:txBody>
      </p:sp>
      <p:pic>
        <p:nvPicPr>
          <p:cNvPr id="3" name="Picture 2" descr="A diagram of a machine&#10;&#10;AI-generated content may be incorrect.">
            <a:extLst>
              <a:ext uri="{FF2B5EF4-FFF2-40B4-BE49-F238E27FC236}">
                <a16:creationId xmlns:a16="http://schemas.microsoft.com/office/drawing/2014/main" id="{DCD5159E-6DA9-398F-CBBE-D07CFC9781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315" y="2392065"/>
            <a:ext cx="5136705" cy="344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055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6861-F66C-4A7C-8984-E63E284AE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93" y="199344"/>
            <a:ext cx="6561739" cy="714265"/>
          </a:xfrm>
        </p:spPr>
        <p:txBody>
          <a:bodyPr>
            <a:normAutofit/>
          </a:bodyPr>
          <a:lstStyle/>
          <a:p>
            <a:r>
              <a:rPr lang="en-CH" sz="3200" dirty="0"/>
              <a:t>Plans for intensity increase</a:t>
            </a:r>
          </a:p>
        </p:txBody>
      </p:sp>
      <p:pic>
        <p:nvPicPr>
          <p:cNvPr id="8" name="Picture 7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0D6E5EE5-AFC2-BAE4-42DF-237CA5831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043" y="932675"/>
            <a:ext cx="6760335" cy="40390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48D2B6-CEF2-A79D-A86A-A14E0DD34733}"/>
              </a:ext>
            </a:extLst>
          </p:cNvPr>
          <p:cNvSpPr txBox="1"/>
          <p:nvPr/>
        </p:nvSpPr>
        <p:spPr>
          <a:xfrm>
            <a:off x="143224" y="1355130"/>
            <a:ext cx="52918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Initial plan foresees an step-by-step intensity increase, from 1.6 x 10</a:t>
            </a:r>
            <a:r>
              <a:rPr lang="en-CH" baseline="30000" dirty="0">
                <a:latin typeface="+mn-lt"/>
              </a:rPr>
              <a:t>11</a:t>
            </a:r>
            <a:r>
              <a:rPr lang="en-CH" dirty="0">
                <a:latin typeface="+mn-lt"/>
              </a:rPr>
              <a:t> ppb to 1.8 x 10</a:t>
            </a:r>
            <a:r>
              <a:rPr lang="en-CH" baseline="30000" dirty="0">
                <a:latin typeface="+mn-lt"/>
              </a:rPr>
              <a:t>11</a:t>
            </a:r>
            <a:r>
              <a:rPr lang="en-CH" dirty="0">
                <a:latin typeface="+mn-lt"/>
              </a:rPr>
              <a:t> ppb starting in September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>
              <a:latin typeface="+mn-lt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The rf contacts of the warm elliptical transition modules near the D1 (IR 1-5, 24 modules in total) are known to be prone to fault and will be inspected prior to any intensity increase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>
              <a:latin typeface="+mn-lt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X-rays are planned for this week and plans will be finalised based on these results and possible developments from further obversation of vacuum spikes in 6L2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973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317C89F-52C5-69D7-081A-3F7DFF5E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Light ion run</a:t>
            </a:r>
          </a:p>
        </p:txBody>
      </p:sp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CF4AD003-CB51-B8F1-8A03-53BF85CFE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048" y="12831"/>
            <a:ext cx="8550519" cy="43490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95D819-B2A8-B04B-2842-87120B3330D7}"/>
              </a:ext>
            </a:extLst>
          </p:cNvPr>
          <p:cNvSpPr txBox="1"/>
          <p:nvPr/>
        </p:nvSpPr>
        <p:spPr>
          <a:xfrm>
            <a:off x="7171339" y="4617032"/>
            <a:ext cx="4762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Rich and intense programme conducted over 12 days involving three non-standard LHC configuration and particle types</a:t>
            </a:r>
          </a:p>
        </p:txBody>
      </p:sp>
      <p:pic>
        <p:nvPicPr>
          <p:cNvPr id="11" name="Picture 10" descr="A close-up of several words&#10;&#10;AI-generated content may be incorrect.">
            <a:extLst>
              <a:ext uri="{FF2B5EF4-FFF2-40B4-BE49-F238E27FC236}">
                <a16:creationId xmlns:a16="http://schemas.microsoft.com/office/drawing/2014/main" id="{C2590DE0-38A3-06AA-104E-879CC6291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16" y="1005055"/>
            <a:ext cx="2946400" cy="901700"/>
          </a:xfrm>
          <a:prstGeom prst="rect">
            <a:avLst/>
          </a:prstGeom>
        </p:spPr>
      </p:pic>
      <p:pic>
        <p:nvPicPr>
          <p:cNvPr id="12" name="Picture 11" descr="A diagram of a pie chart&#10;&#10;AI-generated content may be incorrect.">
            <a:extLst>
              <a:ext uri="{FF2B5EF4-FFF2-40B4-BE49-F238E27FC236}">
                <a16:creationId xmlns:a16="http://schemas.microsoft.com/office/drawing/2014/main" id="{5B2A3674-B3FE-509B-25BB-5D74F340A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471" y="3462652"/>
            <a:ext cx="3773304" cy="23220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567A4A2-32C2-00F3-96A2-38A2F965DA5E}"/>
              </a:ext>
            </a:extLst>
          </p:cNvPr>
          <p:cNvSpPr txBox="1"/>
          <p:nvPr/>
        </p:nvSpPr>
        <p:spPr>
          <a:xfrm>
            <a:off x="115602" y="2315255"/>
            <a:ext cx="315011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Excellent machine and beam availability, with ~40 % stable beam time</a:t>
            </a:r>
          </a:p>
        </p:txBody>
      </p:sp>
    </p:spTree>
    <p:extLst>
      <p:ext uri="{BB962C8B-B14F-4D97-AF65-F5344CB8AC3E}">
        <p14:creationId xmlns:p14="http://schemas.microsoft.com/office/powerpoint/2010/main" val="3442965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873-4B03-1907-C0D8-4EEC9D729A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E79F781-DF8E-D666-312B-7AD8D37CA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03"/>
            <a:ext cx="11208745" cy="714265"/>
          </a:xfrm>
        </p:spPr>
        <p:txBody>
          <a:bodyPr>
            <a:normAutofit/>
          </a:bodyPr>
          <a:lstStyle/>
          <a:p>
            <a:r>
              <a:rPr lang="en-CH" sz="2400" dirty="0"/>
              <a:t>Luminosity targets reached and exceeded by large factors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AEB80F-B94D-B648-73D0-1239B722C63B}"/>
              </a:ext>
            </a:extLst>
          </p:cNvPr>
          <p:cNvSpPr txBox="1"/>
          <p:nvPr/>
        </p:nvSpPr>
        <p:spPr>
          <a:xfrm>
            <a:off x="1256970" y="3029087"/>
            <a:ext cx="200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Proton - Oxygen</a:t>
            </a:r>
            <a:endParaRPr lang="en-CH" dirty="0">
              <a:latin typeface="+mn-lt"/>
            </a:endParaRPr>
          </a:p>
        </p:txBody>
      </p:sp>
      <p:pic>
        <p:nvPicPr>
          <p:cNvPr id="12" name="Picture 11" descr="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BEE551E3-4EF7-110A-A728-E4F6E4A65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76" y="835391"/>
            <a:ext cx="3698868" cy="2146345"/>
          </a:xfrm>
          <a:prstGeom prst="rect">
            <a:avLst/>
          </a:prstGeom>
        </p:spPr>
      </p:pic>
      <p:pic>
        <p:nvPicPr>
          <p:cNvPr id="14" name="Picture 13" descr="A table with numbers and letters&#10;&#10;AI-generated content may be incorrect.">
            <a:extLst>
              <a:ext uri="{FF2B5EF4-FFF2-40B4-BE49-F238E27FC236}">
                <a16:creationId xmlns:a16="http://schemas.microsoft.com/office/drawing/2014/main" id="{807746B4-4244-A0A3-3CFC-D019D44F0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47" y="3517071"/>
            <a:ext cx="3266428" cy="2433018"/>
          </a:xfrm>
          <a:prstGeom prst="rect">
            <a:avLst/>
          </a:prstGeom>
        </p:spPr>
      </p:pic>
      <p:pic>
        <p:nvPicPr>
          <p:cNvPr id="17" name="Picture 16" descr="A graph showing lumi scan results&#10;&#10;AI-generated content may be incorrect.">
            <a:extLst>
              <a:ext uri="{FF2B5EF4-FFF2-40B4-BE49-F238E27FC236}">
                <a16:creationId xmlns:a16="http://schemas.microsoft.com/office/drawing/2014/main" id="{7AC6F972-D453-26DB-0BFE-315EC44AD2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239" y="718068"/>
            <a:ext cx="4017377" cy="2298675"/>
          </a:xfrm>
          <a:prstGeom prst="rect">
            <a:avLst/>
          </a:prstGeom>
        </p:spPr>
      </p:pic>
      <p:pic>
        <p:nvPicPr>
          <p:cNvPr id="19" name="Picture 18" descr="A table with numbers and text&#10;&#10;AI-generated content may be incorrect.">
            <a:extLst>
              <a:ext uri="{FF2B5EF4-FFF2-40B4-BE49-F238E27FC236}">
                <a16:creationId xmlns:a16="http://schemas.microsoft.com/office/drawing/2014/main" id="{C3239D83-5AEF-03E3-8046-277B846269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800" y="3572596"/>
            <a:ext cx="3605330" cy="2120332"/>
          </a:xfrm>
          <a:prstGeom prst="rect">
            <a:avLst/>
          </a:prstGeom>
        </p:spPr>
      </p:pic>
      <p:pic>
        <p:nvPicPr>
          <p:cNvPr id="21" name="Picture 20" descr="A graph showing the results of lumi scan&#10;&#10;AI-generated content may be incorrect.">
            <a:extLst>
              <a:ext uri="{FF2B5EF4-FFF2-40B4-BE49-F238E27FC236}">
                <a16:creationId xmlns:a16="http://schemas.microsoft.com/office/drawing/2014/main" id="{90F4C544-A3DA-974B-E816-28A198A789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274" y="543569"/>
            <a:ext cx="3771748" cy="2134823"/>
          </a:xfrm>
          <a:prstGeom prst="rect">
            <a:avLst/>
          </a:prstGeom>
        </p:spPr>
      </p:pic>
      <p:pic>
        <p:nvPicPr>
          <p:cNvPr id="23" name="Picture 22" descr="A table with numbers and text&#10;&#10;AI-generated content may be incorrect.">
            <a:extLst>
              <a:ext uri="{FF2B5EF4-FFF2-40B4-BE49-F238E27FC236}">
                <a16:creationId xmlns:a16="http://schemas.microsoft.com/office/drawing/2014/main" id="{9E3ABDEC-3CC6-F372-53B2-C85CE9E7D3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533" y="3625509"/>
            <a:ext cx="3503230" cy="2036762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02AE56F-AF35-900D-D740-9D3FE3BF09A1}"/>
              </a:ext>
            </a:extLst>
          </p:cNvPr>
          <p:cNvCxnSpPr>
            <a:cxnSpLocks/>
          </p:cNvCxnSpPr>
          <p:nvPr/>
        </p:nvCxnSpPr>
        <p:spPr>
          <a:xfrm>
            <a:off x="4290965" y="718068"/>
            <a:ext cx="0" cy="513158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92F6B44-9180-61DD-2434-3E143528E20F}"/>
              </a:ext>
            </a:extLst>
          </p:cNvPr>
          <p:cNvSpPr txBox="1"/>
          <p:nvPr/>
        </p:nvSpPr>
        <p:spPr>
          <a:xfrm>
            <a:off x="5329844" y="3100738"/>
            <a:ext cx="200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Oxygen - Oxygen</a:t>
            </a:r>
            <a:endParaRPr lang="en-CH" dirty="0"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45BB07-7E4B-40E7-21E1-71C958900DE2}"/>
              </a:ext>
            </a:extLst>
          </p:cNvPr>
          <p:cNvSpPr txBox="1"/>
          <p:nvPr/>
        </p:nvSpPr>
        <p:spPr>
          <a:xfrm>
            <a:off x="9437235" y="3099461"/>
            <a:ext cx="200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Neon - Neon</a:t>
            </a:r>
            <a:endParaRPr lang="en-CH" dirty="0">
              <a:latin typeface="+mn-lt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D4AC2C2-4D45-2371-BDEF-2EACE873D471}"/>
              </a:ext>
            </a:extLst>
          </p:cNvPr>
          <p:cNvCxnSpPr>
            <a:cxnSpLocks/>
          </p:cNvCxnSpPr>
          <p:nvPr/>
        </p:nvCxnSpPr>
        <p:spPr>
          <a:xfrm>
            <a:off x="8444274" y="718068"/>
            <a:ext cx="0" cy="513158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9B2DD4E7-20F8-4C88-D185-C9FF3EDB817D}"/>
              </a:ext>
            </a:extLst>
          </p:cNvPr>
          <p:cNvSpPr/>
          <p:nvPr/>
        </p:nvSpPr>
        <p:spPr>
          <a:xfrm>
            <a:off x="8912390" y="0"/>
            <a:ext cx="537670" cy="55349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47C861B-65F2-4EA8-5EDE-0A8B20D4E188}"/>
              </a:ext>
            </a:extLst>
          </p:cNvPr>
          <p:cNvSpPr/>
          <p:nvPr/>
        </p:nvSpPr>
        <p:spPr>
          <a:xfrm>
            <a:off x="11488721" y="2335433"/>
            <a:ext cx="537670" cy="55349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ADD6E2B-FCEB-A3C4-8BE1-F3AA6C179FE8}"/>
              </a:ext>
            </a:extLst>
          </p:cNvPr>
          <p:cNvSpPr/>
          <p:nvPr/>
        </p:nvSpPr>
        <p:spPr>
          <a:xfrm>
            <a:off x="7716973" y="2739996"/>
            <a:ext cx="537670" cy="55349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707A11E-A1AC-12CC-AD38-6FBA85F8F984}"/>
              </a:ext>
            </a:extLst>
          </p:cNvPr>
          <p:cNvSpPr/>
          <p:nvPr/>
        </p:nvSpPr>
        <p:spPr>
          <a:xfrm>
            <a:off x="3289089" y="2808031"/>
            <a:ext cx="537670" cy="55349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49480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05174-6509-636B-08EF-48FA24B81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E6370D-C0BB-3713-D77E-37EF0AE09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Light ion run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8FB41DB-A2D6-A8FC-2E96-0F882973C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873" y="1201510"/>
            <a:ext cx="6187887" cy="4525963"/>
          </a:xfrm>
        </p:spPr>
        <p:txBody>
          <a:bodyPr/>
          <a:lstStyle/>
          <a:p>
            <a:r>
              <a:rPr lang="en-CH" dirty="0"/>
              <a:t>Keys to machine performance and overall success</a:t>
            </a:r>
          </a:p>
          <a:p>
            <a:pPr lvl="1"/>
            <a:r>
              <a:rPr lang="en-CH" dirty="0"/>
              <a:t>Going to maximum number of single bunches, while keeping commissioning and validation short</a:t>
            </a:r>
          </a:p>
          <a:p>
            <a:pPr lvl="1"/>
            <a:r>
              <a:rPr lang="en-CH" dirty="0"/>
              <a:t>Commissioning of the special cycles performed ahead of time</a:t>
            </a:r>
          </a:p>
          <a:p>
            <a:pPr lvl="1"/>
            <a:r>
              <a:rPr lang="en-CH" dirty="0"/>
              <a:t>Very good beam quality from injectors, higher intensities than expected</a:t>
            </a:r>
          </a:p>
          <a:p>
            <a:pPr lvl="1"/>
            <a:r>
              <a:rPr lang="en-CH" dirty="0"/>
              <a:t>Almost perfect availability (contingency became physics time)</a:t>
            </a:r>
          </a:p>
          <a:p>
            <a:pPr lvl="1"/>
            <a:r>
              <a:rPr lang="en-CH" dirty="0"/>
              <a:t>And …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829DE3-997D-9E26-BCDF-B51D48A6D36A}"/>
              </a:ext>
            </a:extLst>
          </p:cNvPr>
          <p:cNvGrpSpPr/>
          <p:nvPr/>
        </p:nvGrpSpPr>
        <p:grpSpPr>
          <a:xfrm>
            <a:off x="6556860" y="471815"/>
            <a:ext cx="5379004" cy="5255658"/>
            <a:chOff x="6556860" y="471815"/>
            <a:chExt cx="5379004" cy="5255658"/>
          </a:xfrm>
        </p:grpSpPr>
        <p:pic>
          <p:nvPicPr>
            <p:cNvPr id="7" name="Picture 6" descr="A group of people standing in front of a table full of food&#10;&#10;AI-generated content may be incorrect.">
              <a:extLst>
                <a:ext uri="{FF2B5EF4-FFF2-40B4-BE49-F238E27FC236}">
                  <a16:creationId xmlns:a16="http://schemas.microsoft.com/office/drawing/2014/main" id="{682B214E-DE47-F2C5-A360-BB816D029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2075" y="631770"/>
              <a:ext cx="5263789" cy="39500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8E1E1A7-2B57-6878-1120-28F376F94135}"/>
                </a:ext>
              </a:extLst>
            </p:cNvPr>
            <p:cNvSpPr txBox="1"/>
            <p:nvPr/>
          </p:nvSpPr>
          <p:spPr>
            <a:xfrm>
              <a:off x="7444857" y="4734770"/>
              <a:ext cx="41477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latin typeface="+mn-lt"/>
                </a:rPr>
                <a:t>... dedication and flexibility of all experts involved!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295C782-05FD-8BF4-C8FF-4F3B8A23C022}"/>
                </a:ext>
              </a:extLst>
            </p:cNvPr>
            <p:cNvSpPr/>
            <p:nvPr/>
          </p:nvSpPr>
          <p:spPr>
            <a:xfrm>
              <a:off x="6556860" y="471815"/>
              <a:ext cx="5379004" cy="5255658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283024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E4727B3-0A62-1244-B9E4-4E9A4F208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C008FD1-EAD5-467A-4C10-018107B8A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129" y="1201510"/>
            <a:ext cx="11415293" cy="2748467"/>
          </a:xfrm>
        </p:spPr>
        <p:txBody>
          <a:bodyPr/>
          <a:lstStyle/>
          <a:p>
            <a:r>
              <a:rPr lang="en-CH" dirty="0"/>
              <a:t>LHC is running well, no major issue affecting luminosity production</a:t>
            </a:r>
          </a:p>
          <a:p>
            <a:pPr lvl="1"/>
            <a:r>
              <a:rPr lang="en-CH" dirty="0"/>
              <a:t>Record-level luminosity production achieved through increased availability and efficiency, high beam brightness from the injectors and cryogenics margins</a:t>
            </a:r>
          </a:p>
          <a:p>
            <a:r>
              <a:rPr lang="en-CH" dirty="0"/>
              <a:t>Under constant monitoring</a:t>
            </a:r>
          </a:p>
          <a:p>
            <a:pPr lvl="1"/>
            <a:r>
              <a:rPr lang="en-CH" dirty="0"/>
              <a:t>Vacuum in 6L2</a:t>
            </a:r>
          </a:p>
          <a:p>
            <a:pPr lvl="1"/>
            <a:r>
              <a:rPr lang="en-CH" dirty="0"/>
              <a:t>Elliptical modules in IR1-5</a:t>
            </a:r>
          </a:p>
          <a:p>
            <a:pPr lvl="1"/>
            <a:r>
              <a:rPr lang="en-CH" dirty="0"/>
              <a:t>SEU issues on P8 cryogenics</a:t>
            </a:r>
          </a:p>
          <a:p>
            <a:pPr lvl="1"/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7786A0-2336-A299-93C2-87D0C0267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357" y="2929735"/>
            <a:ext cx="5943228" cy="2978897"/>
          </a:xfrm>
          <a:prstGeom prst="rect">
            <a:avLst/>
          </a:prstGeom>
        </p:spPr>
      </p:pic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9B373DE-C021-8B18-FC59-D58F380014E4}"/>
              </a:ext>
            </a:extLst>
          </p:cNvPr>
          <p:cNvSpPr txBox="1">
            <a:spLocks/>
          </p:cNvSpPr>
          <p:nvPr/>
        </p:nvSpPr>
        <p:spPr>
          <a:xfrm>
            <a:off x="239129" y="3949977"/>
            <a:ext cx="5943227" cy="195865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CH" dirty="0"/>
              <a:t>Looking forward to</a:t>
            </a:r>
          </a:p>
          <a:p>
            <a:pPr lvl="1" fontAlgn="auto">
              <a:spcAft>
                <a:spcPts val="0"/>
              </a:spcAft>
            </a:pPr>
            <a:r>
              <a:rPr lang="en-CH" dirty="0"/>
              <a:t>Continued luminosity production interleaved with MD blocks (MD2 on-going this week)</a:t>
            </a:r>
          </a:p>
          <a:p>
            <a:pPr lvl="1" fontAlgn="auto">
              <a:spcAft>
                <a:spcPts val="0"/>
              </a:spcAft>
            </a:pPr>
            <a:r>
              <a:rPr lang="en-CH" dirty="0"/>
              <a:t>Heavy ion run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07E38A4-504B-ABB1-D767-4F966267DF17}"/>
              </a:ext>
            </a:extLst>
          </p:cNvPr>
          <p:cNvCxnSpPr>
            <a:cxnSpLocks/>
          </p:cNvCxnSpPr>
          <p:nvPr/>
        </p:nvCxnSpPr>
        <p:spPr>
          <a:xfrm>
            <a:off x="10550980" y="2545685"/>
            <a:ext cx="0" cy="38405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694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close-up of a graph&#10;&#10;AI-generated content may be incorrect.">
            <a:extLst>
              <a:ext uri="{FF2B5EF4-FFF2-40B4-BE49-F238E27FC236}">
                <a16:creationId xmlns:a16="http://schemas.microsoft.com/office/drawing/2014/main" id="{F33C94F1-4FF5-B9D7-402B-ADC4AC718D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70"/>
          <a:stretch>
            <a:fillRect/>
          </a:stretch>
        </p:blipFill>
        <p:spPr>
          <a:xfrm>
            <a:off x="2101880" y="6168"/>
            <a:ext cx="10090120" cy="2078992"/>
          </a:xfrm>
          <a:prstGeom prst="rect">
            <a:avLst/>
          </a:prstGeom>
        </p:spPr>
      </p:pic>
      <p:pic>
        <p:nvPicPr>
          <p:cNvPr id="32" name="Picture 3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7AA8B67-9CC9-7BE2-F47E-920ACD17E6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746" y="2441257"/>
            <a:ext cx="4152900" cy="1346200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DA665875-8AAF-93EF-63E4-FE5DC0D6512F}"/>
              </a:ext>
            </a:extLst>
          </p:cNvPr>
          <p:cNvGrpSpPr/>
          <p:nvPr/>
        </p:nvGrpSpPr>
        <p:grpSpPr>
          <a:xfrm>
            <a:off x="54354" y="2046420"/>
            <a:ext cx="7098917" cy="3840500"/>
            <a:chOff x="189169" y="2008015"/>
            <a:chExt cx="7098917" cy="3840500"/>
          </a:xfrm>
        </p:grpSpPr>
        <p:pic>
          <p:nvPicPr>
            <p:cNvPr id="28" name="Picture 27" descr="A calendar with different colored squares&#10;&#10;AI-generated content may be incorrect.">
              <a:extLst>
                <a:ext uri="{FF2B5EF4-FFF2-40B4-BE49-F238E27FC236}">
                  <a16:creationId xmlns:a16="http://schemas.microsoft.com/office/drawing/2014/main" id="{0DE2C522-9580-9DF5-2A9E-495801FE8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169" y="2008015"/>
              <a:ext cx="7098917" cy="3821818"/>
            </a:xfrm>
            <a:prstGeom prst="rect">
              <a:avLst/>
            </a:prstGeom>
          </p:spPr>
        </p:pic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FACAE77-9326-EB2D-CF01-FB02D237D476}"/>
                </a:ext>
              </a:extLst>
            </p:cNvPr>
            <p:cNvCxnSpPr>
              <a:cxnSpLocks/>
            </p:cNvCxnSpPr>
            <p:nvPr/>
          </p:nvCxnSpPr>
          <p:spPr>
            <a:xfrm>
              <a:off x="1871450" y="5848515"/>
              <a:ext cx="3264425" cy="0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1FE936D1-5AC1-8CEF-EF46-3301A5FEC8FD}"/>
              </a:ext>
            </a:extLst>
          </p:cNvPr>
          <p:cNvSpPr/>
          <p:nvPr/>
        </p:nvSpPr>
        <p:spPr>
          <a:xfrm>
            <a:off x="5174280" y="4465935"/>
            <a:ext cx="244232" cy="230430"/>
          </a:xfrm>
          <a:prstGeom prst="star5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5-point Star 38">
            <a:extLst>
              <a:ext uri="{FF2B5EF4-FFF2-40B4-BE49-F238E27FC236}">
                <a16:creationId xmlns:a16="http://schemas.microsoft.com/office/drawing/2014/main" id="{7CFD66F7-6967-ABC6-AC30-840BE631BF39}"/>
              </a:ext>
            </a:extLst>
          </p:cNvPr>
          <p:cNvSpPr/>
          <p:nvPr/>
        </p:nvSpPr>
        <p:spPr>
          <a:xfrm>
            <a:off x="5174280" y="2660900"/>
            <a:ext cx="244232" cy="230430"/>
          </a:xfrm>
          <a:prstGeom prst="star5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78370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884C66-39E3-E6B4-7CC6-498B2C258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a red line&#10;&#10;AI-generated content may be incorrect.">
            <a:extLst>
              <a:ext uri="{FF2B5EF4-FFF2-40B4-BE49-F238E27FC236}">
                <a16:creationId xmlns:a16="http://schemas.microsoft.com/office/drawing/2014/main" id="{E4EEC779-61C8-8001-55FF-073C87673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016" y="3043430"/>
            <a:ext cx="7772400" cy="2861623"/>
          </a:xfrm>
          <a:prstGeom prst="rect">
            <a:avLst/>
          </a:prstGeom>
        </p:spPr>
      </p:pic>
      <p:pic>
        <p:nvPicPr>
          <p:cNvPr id="12" name="Picture 11" descr="A graph showing a line&#10;&#10;AI-generated content may be incorrect.">
            <a:extLst>
              <a:ext uri="{FF2B5EF4-FFF2-40B4-BE49-F238E27FC236}">
                <a16:creationId xmlns:a16="http://schemas.microsoft.com/office/drawing/2014/main" id="{6A549F28-5956-B551-ED3A-E8762B3ED7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575" y="41062"/>
            <a:ext cx="7772400" cy="28444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B2CD574-BADF-D0B3-437F-E21EE4F0DB5F}"/>
              </a:ext>
            </a:extLst>
          </p:cNvPr>
          <p:cNvSpPr txBox="1"/>
          <p:nvPr/>
        </p:nvSpPr>
        <p:spPr>
          <a:xfrm>
            <a:off x="6207216" y="1039093"/>
            <a:ext cx="1756065" cy="363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+mj-lt"/>
              </a:rPr>
              <a:t>~ 70 fb</a:t>
            </a:r>
            <a:r>
              <a:rPr lang="en-CH" b="1" baseline="30000" dirty="0">
                <a:solidFill>
                  <a:srgbClr val="C00000"/>
                </a:solidFill>
                <a:latin typeface="+mj-lt"/>
              </a:rPr>
              <a:t>-1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71E588-FE2E-7149-3CE4-4A063DC34E85}"/>
              </a:ext>
            </a:extLst>
          </p:cNvPr>
          <p:cNvSpPr txBox="1"/>
          <p:nvPr/>
        </p:nvSpPr>
        <p:spPr>
          <a:xfrm>
            <a:off x="9667665" y="202980"/>
            <a:ext cx="1756065" cy="363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+mj-lt"/>
              </a:rPr>
              <a:t>120 fb</a:t>
            </a:r>
            <a:r>
              <a:rPr lang="en-CH" b="1" baseline="30000" dirty="0">
                <a:solidFill>
                  <a:schemeClr val="accent6"/>
                </a:solidFill>
                <a:latin typeface="+mj-lt"/>
              </a:rPr>
              <a:t>-1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8B09C4-AE13-BDB3-24D6-84DC7FE13500}"/>
              </a:ext>
            </a:extLst>
          </p:cNvPr>
          <p:cNvSpPr txBox="1"/>
          <p:nvPr/>
        </p:nvSpPr>
        <p:spPr>
          <a:xfrm>
            <a:off x="2908385" y="565712"/>
            <a:ext cx="1613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6"/>
                </a:solidFill>
                <a:latin typeface="+mn-lt"/>
              </a:rPr>
              <a:t>ATLAS</a:t>
            </a:r>
          </a:p>
          <a:p>
            <a:r>
              <a:rPr lang="en-CH" dirty="0">
                <a:solidFill>
                  <a:schemeClr val="accent6"/>
                </a:solidFill>
                <a:latin typeface="+mn-lt"/>
              </a:rPr>
              <a:t>CMS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13E643-07D3-E960-CCB4-7C7457353EB9}"/>
              </a:ext>
            </a:extLst>
          </p:cNvPr>
          <p:cNvSpPr txBox="1"/>
          <p:nvPr/>
        </p:nvSpPr>
        <p:spPr>
          <a:xfrm>
            <a:off x="2908385" y="3537547"/>
            <a:ext cx="1613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6"/>
                </a:solidFill>
                <a:latin typeface="+mn-lt"/>
              </a:rPr>
              <a:t>LHCb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878EE4-618D-B094-1638-04256F2A6A85}"/>
              </a:ext>
            </a:extLst>
          </p:cNvPr>
          <p:cNvSpPr txBox="1"/>
          <p:nvPr/>
        </p:nvSpPr>
        <p:spPr>
          <a:xfrm>
            <a:off x="6219635" y="3936239"/>
            <a:ext cx="175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+mj-lt"/>
              </a:rPr>
              <a:t>7.2 fb</a:t>
            </a:r>
            <a:r>
              <a:rPr lang="en-CH" b="1" baseline="30000" dirty="0">
                <a:solidFill>
                  <a:srgbClr val="C00000"/>
                </a:solidFill>
                <a:latin typeface="+mj-lt"/>
              </a:rPr>
              <a:t>-1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2BA333-98F4-CE79-9D31-D063E8ED3AE7}"/>
              </a:ext>
            </a:extLst>
          </p:cNvPr>
          <p:cNvSpPr txBox="1"/>
          <p:nvPr/>
        </p:nvSpPr>
        <p:spPr>
          <a:xfrm>
            <a:off x="9802752" y="3247303"/>
            <a:ext cx="175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+mj-lt"/>
              </a:rPr>
              <a:t>12 fb</a:t>
            </a:r>
            <a:r>
              <a:rPr lang="en-CH" b="1" baseline="30000" dirty="0">
                <a:solidFill>
                  <a:schemeClr val="accent6"/>
                </a:solidFill>
                <a:latin typeface="+mj-lt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049195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ECB736-3593-B6C7-909E-09152A01E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  <a:p>
            <a:r>
              <a:rPr lang="en-CH" dirty="0">
                <a:solidFill>
                  <a:schemeClr val="accent6"/>
                </a:solidFill>
              </a:rPr>
              <a:t>Proton run</a:t>
            </a:r>
          </a:p>
          <a:p>
            <a:pPr lvl="1"/>
            <a:r>
              <a:rPr lang="en-CH" dirty="0">
                <a:solidFill>
                  <a:schemeClr val="accent6"/>
                </a:solidFill>
              </a:rPr>
              <a:t>Luminosity production</a:t>
            </a:r>
          </a:p>
          <a:p>
            <a:pPr lvl="1"/>
            <a:r>
              <a:rPr lang="en-CH" dirty="0">
                <a:solidFill>
                  <a:schemeClr val="accent6"/>
                </a:solidFill>
              </a:rPr>
              <a:t>Machine performance</a:t>
            </a:r>
          </a:p>
          <a:p>
            <a:pPr lvl="1"/>
            <a:r>
              <a:rPr lang="en-CH" dirty="0">
                <a:solidFill>
                  <a:schemeClr val="accent6"/>
                </a:solidFill>
              </a:rPr>
              <a:t>Challenges and issues</a:t>
            </a:r>
          </a:p>
          <a:p>
            <a:r>
              <a:rPr lang="en-CH" dirty="0">
                <a:solidFill>
                  <a:schemeClr val="accent6"/>
                </a:solidFill>
              </a:rPr>
              <a:t>Light ion run: p-O, O-O and Ne-Ne</a:t>
            </a:r>
          </a:p>
          <a:p>
            <a:r>
              <a:rPr lang="en-CH" dirty="0">
                <a:solidFill>
                  <a:schemeClr val="accent6"/>
                </a:solidFill>
              </a:rPr>
              <a:t>Conclusion and outlook for the rest of the year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50FA2B-49B5-0EFD-1DD6-5E7C061A4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630385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0172F-A6B2-C7A2-072B-12B768D77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09771-D902-2781-B733-6D74AB83B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34" y="236760"/>
            <a:ext cx="6561739" cy="714265"/>
          </a:xfrm>
        </p:spPr>
        <p:txBody>
          <a:bodyPr/>
          <a:lstStyle/>
          <a:p>
            <a:r>
              <a:rPr lang="en-US" dirty="0"/>
              <a:t>2025 so far…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72F655-15ED-00BA-2372-D5A76A370563}"/>
              </a:ext>
            </a:extLst>
          </p:cNvPr>
          <p:cNvSpPr txBox="1"/>
          <p:nvPr/>
        </p:nvSpPr>
        <p:spPr>
          <a:xfrm>
            <a:off x="525595" y="1177930"/>
            <a:ext cx="2845113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>
                <a:latin typeface="+mn-lt"/>
              </a:rPr>
              <a:t>~70 fb</a:t>
            </a:r>
            <a:r>
              <a:rPr lang="en-GB" b="1" baseline="30000" dirty="0">
                <a:latin typeface="+mn-lt"/>
              </a:rPr>
              <a:t>-1</a:t>
            </a:r>
            <a:r>
              <a:rPr lang="en-GB" b="1" dirty="0">
                <a:latin typeface="+mn-lt"/>
              </a:rPr>
              <a:t> </a:t>
            </a:r>
            <a:r>
              <a:rPr lang="en-GB" dirty="0">
                <a:latin typeface="+mn-lt"/>
              </a:rPr>
              <a:t>in ATLAS/CMS</a:t>
            </a:r>
          </a:p>
          <a:p>
            <a:pPr>
              <a:spcBef>
                <a:spcPts val="600"/>
              </a:spcBef>
            </a:pPr>
            <a:r>
              <a:rPr lang="en-GB" b="1" dirty="0">
                <a:solidFill>
                  <a:schemeClr val="tx1"/>
                </a:solidFill>
                <a:latin typeface="+mn-lt"/>
              </a:rPr>
              <a:t>7.2 fb</a:t>
            </a:r>
            <a:r>
              <a:rPr lang="en-GB" b="1" baseline="30000" dirty="0">
                <a:solidFill>
                  <a:schemeClr val="tx1"/>
                </a:solidFill>
                <a:latin typeface="+mn-lt"/>
              </a:rPr>
              <a:t>-1</a:t>
            </a:r>
            <a:r>
              <a:rPr lang="en-GB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in LHCb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+mn-lt"/>
              </a:rPr>
              <a:t>~35 pb</a:t>
            </a:r>
            <a:r>
              <a:rPr lang="en-GB" b="1" baseline="30000" dirty="0">
                <a:latin typeface="+mn-lt"/>
              </a:rPr>
              <a:t>-1</a:t>
            </a:r>
            <a:r>
              <a:rPr lang="en-GB" b="1" dirty="0">
                <a:latin typeface="+mn-lt"/>
              </a:rPr>
              <a:t> </a:t>
            </a:r>
            <a:r>
              <a:rPr lang="en-GB" dirty="0">
                <a:latin typeface="+mn-lt"/>
              </a:rPr>
              <a:t>in ALICE</a:t>
            </a:r>
          </a:p>
          <a:p>
            <a:pPr>
              <a:spcBef>
                <a:spcPts val="600"/>
              </a:spcBef>
            </a:pPr>
            <a:r>
              <a:rPr lang="en-GB" b="1" dirty="0">
                <a:solidFill>
                  <a:srgbClr val="008E40"/>
                </a:solidFill>
                <a:latin typeface="+mn-lt"/>
              </a:rPr>
              <a:t>Full steam production on-going!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CFCC2A7-B359-515C-6298-8E60936E8B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51" y="3257463"/>
            <a:ext cx="3717826" cy="2530582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1A87012-35E7-522F-3C8B-E4A2284DA57D}"/>
              </a:ext>
            </a:extLst>
          </p:cNvPr>
          <p:cNvSpPr txBox="1"/>
          <p:nvPr/>
        </p:nvSpPr>
        <p:spPr>
          <a:xfrm>
            <a:off x="1333780" y="348118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ALICE</a:t>
            </a:r>
            <a:endParaRPr lang="en-GB" b="1" dirty="0"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1265274-A867-E099-73F7-E780DF43C70E}"/>
              </a:ext>
            </a:extLst>
          </p:cNvPr>
          <p:cNvGrpSpPr/>
          <p:nvPr/>
        </p:nvGrpSpPr>
        <p:grpSpPr>
          <a:xfrm>
            <a:off x="3518464" y="236760"/>
            <a:ext cx="3902833" cy="2614996"/>
            <a:chOff x="3268506" y="550725"/>
            <a:chExt cx="3902833" cy="2614996"/>
          </a:xfrm>
        </p:grpSpPr>
        <p:pic>
          <p:nvPicPr>
            <p:cNvPr id="4" name="Picture 3" descr="A graph of a number of months&#10;&#10;AI-generated content may be incorrect.">
              <a:extLst>
                <a:ext uri="{FF2B5EF4-FFF2-40B4-BE49-F238E27FC236}">
                  <a16:creationId xmlns:a16="http://schemas.microsoft.com/office/drawing/2014/main" id="{4979AF08-4F27-BB50-3AB1-7267E774B4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8506" y="550725"/>
              <a:ext cx="3902833" cy="2614996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BE2594-4F22-1C83-A596-EFBC9F04E7DD}"/>
                </a:ext>
              </a:extLst>
            </p:cNvPr>
            <p:cNvSpPr txBox="1"/>
            <p:nvPr/>
          </p:nvSpPr>
          <p:spPr>
            <a:xfrm>
              <a:off x="4540272" y="770553"/>
              <a:ext cx="800219" cy="3693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+mj-lt"/>
                </a:rPr>
                <a:t>LHCb</a:t>
              </a:r>
              <a:endParaRPr lang="en-GB" b="1" dirty="0"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E48DEE2-BC49-FD48-9EB5-93C90FD62350}"/>
              </a:ext>
            </a:extLst>
          </p:cNvPr>
          <p:cNvGrpSpPr/>
          <p:nvPr/>
        </p:nvGrpSpPr>
        <p:grpSpPr>
          <a:xfrm>
            <a:off x="7569054" y="236760"/>
            <a:ext cx="4521395" cy="5650160"/>
            <a:chOff x="7670605" y="236760"/>
            <a:chExt cx="4521395" cy="565016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6617C1C-1E96-703A-02D8-3A5C8040F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8753" y="2889634"/>
              <a:ext cx="4303247" cy="2908625"/>
            </a:xfrm>
            <a:prstGeom prst="rect">
              <a:avLst/>
            </a:prstGeom>
          </p:spPr>
        </p:pic>
        <p:pic>
          <p:nvPicPr>
            <p:cNvPr id="19" name="Picture 18" descr="A graph of a long shutdown&#10;&#10;AI-generated content may be incorrect.">
              <a:extLst>
                <a:ext uri="{FF2B5EF4-FFF2-40B4-BE49-F238E27FC236}">
                  <a16:creationId xmlns:a16="http://schemas.microsoft.com/office/drawing/2014/main" id="{21E8C8D1-5ED7-6EB3-8BA3-889C964F9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7415" y="274638"/>
              <a:ext cx="4284209" cy="235902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C74012D-3768-5D2C-2E3E-63EFE0658B86}"/>
                </a:ext>
              </a:extLst>
            </p:cNvPr>
            <p:cNvSpPr txBox="1"/>
            <p:nvPr/>
          </p:nvSpPr>
          <p:spPr>
            <a:xfrm>
              <a:off x="9344151" y="3244334"/>
              <a:ext cx="1514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+mj-lt"/>
                </a:rPr>
                <a:t>ATLAS/CMS</a:t>
              </a:r>
              <a:endParaRPr lang="en-GB" b="1" dirty="0">
                <a:latin typeface="+mj-lt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2064506-0F89-CA5F-4CFF-F9F90F5D11DB}"/>
                </a:ext>
              </a:extLst>
            </p:cNvPr>
            <p:cNvSpPr/>
            <p:nvPr/>
          </p:nvSpPr>
          <p:spPr>
            <a:xfrm>
              <a:off x="7670605" y="236760"/>
              <a:ext cx="4521395" cy="5650160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37D743F-96D0-56CD-EF45-CE2FB4DD39BA}"/>
              </a:ext>
            </a:extLst>
          </p:cNvPr>
          <p:cNvSpPr txBox="1"/>
          <p:nvPr/>
        </p:nvSpPr>
        <p:spPr>
          <a:xfrm>
            <a:off x="4202196" y="3590949"/>
            <a:ext cx="2980661" cy="138499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endParaRPr lang="en-US" sz="1400" b="1" dirty="0">
              <a:latin typeface="+mj-lt"/>
            </a:endParaRPr>
          </a:p>
          <a:p>
            <a:pPr>
              <a:spcBef>
                <a:spcPts val="0"/>
              </a:spcBef>
            </a:pPr>
            <a:r>
              <a:rPr lang="en-CH" sz="1400" b="1" dirty="0">
                <a:solidFill>
                  <a:srgbClr val="C00000"/>
                </a:solidFill>
                <a:latin typeface="+mj-lt"/>
              </a:rPr>
              <a:t>Record</a:t>
            </a:r>
            <a:r>
              <a:rPr lang="en-CH" sz="1400" b="1" dirty="0">
                <a:solidFill>
                  <a:srgbClr val="FFC000"/>
                </a:solidFill>
                <a:latin typeface="+mj-lt"/>
              </a:rPr>
              <a:t> </a:t>
            </a:r>
            <a:r>
              <a:rPr lang="en-CH" sz="1400" b="1" dirty="0">
                <a:latin typeface="+mj-lt"/>
              </a:rPr>
              <a:t>24h</a:t>
            </a:r>
            <a:r>
              <a:rPr lang="en-CH" sz="1400" dirty="0">
                <a:latin typeface="+mj-lt"/>
              </a:rPr>
              <a:t> rate = </a:t>
            </a:r>
            <a:r>
              <a:rPr lang="en-CH" sz="1400" b="1" dirty="0">
                <a:latin typeface="+mj-lt"/>
              </a:rPr>
              <a:t>1.7 fb</a:t>
            </a:r>
            <a:r>
              <a:rPr lang="en-CH" sz="1400" b="1" baseline="30000" dirty="0">
                <a:latin typeface="+mj-lt"/>
              </a:rPr>
              <a:t>-1</a:t>
            </a:r>
            <a:r>
              <a:rPr lang="en-CH" sz="1400" b="1" dirty="0">
                <a:latin typeface="+mj-lt"/>
              </a:rPr>
              <a:t>/24h</a:t>
            </a:r>
          </a:p>
          <a:p>
            <a:pPr algn="ctr"/>
            <a:r>
              <a:rPr lang="en-CH" sz="1400" dirty="0">
                <a:latin typeface="+mj-lt"/>
              </a:rPr>
              <a:t>(midnight to midnight on August 30)</a:t>
            </a:r>
          </a:p>
          <a:p>
            <a:pPr algn="ctr"/>
            <a:endParaRPr lang="en-CH" sz="1400" dirty="0">
              <a:latin typeface="+mj-lt"/>
            </a:endParaRPr>
          </a:p>
          <a:p>
            <a:pPr algn="ctr"/>
            <a:r>
              <a:rPr lang="en-CH" sz="1400" b="1" dirty="0">
                <a:solidFill>
                  <a:srgbClr val="C00000"/>
                </a:solidFill>
                <a:latin typeface="+mj-lt"/>
              </a:rPr>
              <a:t>Record</a:t>
            </a:r>
            <a:r>
              <a:rPr lang="en-CH" sz="1400" dirty="0">
                <a:latin typeface="+mj-lt"/>
              </a:rPr>
              <a:t> </a:t>
            </a:r>
            <a:r>
              <a:rPr lang="en-CH" sz="1400" b="1" dirty="0">
                <a:latin typeface="+mj-lt"/>
              </a:rPr>
              <a:t>7-day</a:t>
            </a:r>
            <a:r>
              <a:rPr lang="en-CH" sz="1400" dirty="0">
                <a:latin typeface="+mj-lt"/>
              </a:rPr>
              <a:t> rate = </a:t>
            </a:r>
            <a:r>
              <a:rPr lang="en-CH" sz="1400" b="1" dirty="0">
                <a:latin typeface="+mj-lt"/>
              </a:rPr>
              <a:t>9.1 </a:t>
            </a:r>
            <a:r>
              <a:rPr lang="en-CH" sz="1400" b="1" dirty="0"/>
              <a:t>fb</a:t>
            </a:r>
            <a:r>
              <a:rPr lang="en-CH" sz="1400" b="1" baseline="30000" dirty="0"/>
              <a:t>-1 </a:t>
            </a:r>
            <a:r>
              <a:rPr lang="en-CH" sz="1400" b="1" dirty="0"/>
              <a:t>/ 7d</a:t>
            </a:r>
          </a:p>
          <a:p>
            <a:pPr algn="ctr"/>
            <a:r>
              <a:rPr lang="en-CH" sz="1400" dirty="0">
                <a:latin typeface="+mj-lt"/>
              </a:rPr>
              <a:t>(August 24 to 30)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638D6C-2750-8F42-1E8C-C8A90D5FE62B}"/>
              </a:ext>
            </a:extLst>
          </p:cNvPr>
          <p:cNvSpPr txBox="1"/>
          <p:nvPr/>
        </p:nvSpPr>
        <p:spPr>
          <a:xfrm>
            <a:off x="2370715" y="4190411"/>
            <a:ext cx="810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accent5"/>
                </a:solidFill>
                <a:latin typeface="+mn-lt"/>
              </a:rPr>
              <a:t>2025</a:t>
            </a:r>
            <a:endParaRPr lang="en-CH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B4119C-F56B-E08E-A999-B1E46A55A6E6}"/>
              </a:ext>
            </a:extLst>
          </p:cNvPr>
          <p:cNvSpPr txBox="1"/>
          <p:nvPr/>
        </p:nvSpPr>
        <p:spPr>
          <a:xfrm>
            <a:off x="5978285" y="1205704"/>
            <a:ext cx="810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accent5"/>
                </a:solidFill>
                <a:latin typeface="+mn-lt"/>
              </a:rPr>
              <a:t>2025</a:t>
            </a:r>
            <a:endParaRPr lang="en-CH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F84DC1-F5E0-B1BD-5906-34236A661752}"/>
              </a:ext>
            </a:extLst>
          </p:cNvPr>
          <p:cNvSpPr txBox="1"/>
          <p:nvPr/>
        </p:nvSpPr>
        <p:spPr>
          <a:xfrm>
            <a:off x="10351325" y="3921738"/>
            <a:ext cx="810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accent5"/>
                </a:solidFill>
                <a:latin typeface="+mn-lt"/>
              </a:rPr>
              <a:t>2025</a:t>
            </a:r>
            <a:endParaRPr lang="en-CH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BA0190A-FFC7-543D-C3A3-E2D67805A97A}"/>
              </a:ext>
            </a:extLst>
          </p:cNvPr>
          <p:cNvSpPr txBox="1"/>
          <p:nvPr/>
        </p:nvSpPr>
        <p:spPr>
          <a:xfrm>
            <a:off x="2826155" y="3507992"/>
            <a:ext cx="810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accent5"/>
                </a:solidFill>
                <a:latin typeface="+mn-lt"/>
              </a:rPr>
              <a:t>2024</a:t>
            </a:r>
            <a:endParaRPr lang="en-CH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FD3BFCC-91C5-DBF6-B4E6-B7AF5334449C}"/>
              </a:ext>
            </a:extLst>
          </p:cNvPr>
          <p:cNvSpPr txBox="1"/>
          <p:nvPr/>
        </p:nvSpPr>
        <p:spPr>
          <a:xfrm>
            <a:off x="6410969" y="424615"/>
            <a:ext cx="810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accent5"/>
                </a:solidFill>
                <a:latin typeface="+mn-lt"/>
              </a:rPr>
              <a:t>2024</a:t>
            </a:r>
            <a:endParaRPr lang="en-CH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0DB054F-8296-EDF3-BA9E-B7E18F8B33D0}"/>
              </a:ext>
            </a:extLst>
          </p:cNvPr>
          <p:cNvSpPr txBox="1"/>
          <p:nvPr/>
        </p:nvSpPr>
        <p:spPr>
          <a:xfrm>
            <a:off x="11018215" y="3127071"/>
            <a:ext cx="810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accent5"/>
                </a:solidFill>
                <a:latin typeface="+mn-lt"/>
              </a:rPr>
              <a:t>2024</a:t>
            </a:r>
            <a:endParaRPr lang="en-CH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8453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1ECFB-EF14-91E6-17C6-F8DA0CEE9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showing a graph of a graph&#10;&#10;AI-generated content may be incorrect.">
            <a:extLst>
              <a:ext uri="{FF2B5EF4-FFF2-40B4-BE49-F238E27FC236}">
                <a16:creationId xmlns:a16="http://schemas.microsoft.com/office/drawing/2014/main" id="{74BB1CAB-6B98-48AF-1780-0ABE028C3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96" y="3758210"/>
            <a:ext cx="6001621" cy="19806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6DB333-D7E0-B466-3AEF-1B92B8AE0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879" y="53782"/>
            <a:ext cx="6561739" cy="714265"/>
          </a:xfrm>
        </p:spPr>
        <p:txBody>
          <a:bodyPr>
            <a:normAutofit/>
          </a:bodyPr>
          <a:lstStyle/>
          <a:p>
            <a:r>
              <a:rPr lang="en-US" dirty="0"/>
              <a:t>Levelling in physics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87DBED-758D-F0E1-EEC2-A97D080EBB52}"/>
              </a:ext>
            </a:extLst>
          </p:cNvPr>
          <p:cNvSpPr txBox="1"/>
          <p:nvPr/>
        </p:nvSpPr>
        <p:spPr>
          <a:xfrm>
            <a:off x="1362641" y="4621319"/>
            <a:ext cx="1024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US" sz="1200" b="1" dirty="0">
                <a:solidFill>
                  <a:srgbClr val="0000FF"/>
                </a:solidFill>
                <a:latin typeface="+mj-lt"/>
              </a:rPr>
              <a:t>* = 120 cm</a:t>
            </a:r>
            <a:endParaRPr lang="en-GB" sz="1200" b="1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2611034-A443-AE19-CB43-55265C5BCE70}"/>
              </a:ext>
            </a:extLst>
          </p:cNvPr>
          <p:cNvCxnSpPr>
            <a:cxnSpLocks/>
          </p:cNvCxnSpPr>
          <p:nvPr/>
        </p:nvCxnSpPr>
        <p:spPr>
          <a:xfrm flipH="1" flipV="1">
            <a:off x="1448995" y="4418229"/>
            <a:ext cx="115215" cy="20309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graph showing a graph&#10;&#10;AI-generated content may be incorrect.">
            <a:extLst>
              <a:ext uri="{FF2B5EF4-FFF2-40B4-BE49-F238E27FC236}">
                <a16:creationId xmlns:a16="http://schemas.microsoft.com/office/drawing/2014/main" id="{8A0A589E-C16A-EC10-A5D3-DB5447E860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928" y="3091087"/>
            <a:ext cx="5761071" cy="274960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967225A-678D-72B3-2664-415F2E12D7AD}"/>
              </a:ext>
            </a:extLst>
          </p:cNvPr>
          <p:cNvSpPr txBox="1"/>
          <p:nvPr/>
        </p:nvSpPr>
        <p:spPr>
          <a:xfrm>
            <a:off x="6556860" y="2179978"/>
            <a:ext cx="49125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latin typeface="+mn-lt"/>
              </a:rPr>
              <a:t>Target pile-up increased to </a:t>
            </a:r>
            <a:r>
              <a:rPr lang="en-GB" b="1" dirty="0">
                <a:latin typeface="+mn-lt"/>
              </a:rPr>
              <a:t>64</a:t>
            </a:r>
            <a:r>
              <a:rPr lang="en-GB" dirty="0">
                <a:latin typeface="+mn-lt"/>
              </a:rPr>
              <a:t> mid-August, allowed by good cryogenics performance and margin after fine tuning in ITL5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2D02B10-74BD-848A-D1B5-8E50D8AC9820}"/>
              </a:ext>
            </a:extLst>
          </p:cNvPr>
          <p:cNvSpPr/>
          <p:nvPr/>
        </p:nvSpPr>
        <p:spPr>
          <a:xfrm>
            <a:off x="6430929" y="2046421"/>
            <a:ext cx="5761070" cy="380236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C9CAB1-21B8-D121-E0E6-AF5D6A9FFE1D}"/>
              </a:ext>
            </a:extLst>
          </p:cNvPr>
          <p:cNvSpPr txBox="1"/>
          <p:nvPr/>
        </p:nvSpPr>
        <p:spPr>
          <a:xfrm>
            <a:off x="229892" y="1047890"/>
            <a:ext cx="7824763" cy="2872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</a:pPr>
            <a:r>
              <a:rPr lang="en-GB" sz="1600" b="1" dirty="0">
                <a:latin typeface="+mn-lt"/>
              </a:rPr>
              <a:t>Combined</a:t>
            </a:r>
            <a:r>
              <a:rPr lang="en-GB" dirty="0">
                <a:latin typeface="+mn-lt"/>
              </a:rPr>
              <a:t> (</a:t>
            </a:r>
            <a:r>
              <a:rPr lang="en-GB" dirty="0">
                <a:solidFill>
                  <a:srgbClr val="92D050"/>
                </a:solidFill>
                <a:latin typeface="Symbol" panose="05050102010706020507" pitchFamily="18" charset="2"/>
              </a:rPr>
              <a:t>b</a:t>
            </a:r>
            <a:r>
              <a:rPr lang="en-GB" dirty="0">
                <a:solidFill>
                  <a:srgbClr val="92D050"/>
                </a:solidFill>
                <a:latin typeface="+mn-lt"/>
              </a:rPr>
              <a:t>*</a:t>
            </a:r>
            <a:r>
              <a:rPr lang="en-GB" dirty="0">
                <a:latin typeface="+mn-lt"/>
              </a:rPr>
              <a:t> + </a:t>
            </a:r>
            <a:r>
              <a:rPr lang="en-GB" dirty="0">
                <a:solidFill>
                  <a:srgbClr val="92D050"/>
                </a:solidFill>
                <a:latin typeface="+mn-lt"/>
              </a:rPr>
              <a:t>separation</a:t>
            </a:r>
            <a:r>
              <a:rPr lang="en-GB" dirty="0">
                <a:latin typeface="+mn-lt"/>
              </a:rPr>
              <a:t>) </a:t>
            </a:r>
            <a:r>
              <a:rPr lang="en-GB" sz="1600" b="1" dirty="0">
                <a:latin typeface="+mn-lt"/>
              </a:rPr>
              <a:t>levelling</a:t>
            </a:r>
            <a:r>
              <a:rPr lang="en-GB" dirty="0">
                <a:latin typeface="+mn-lt"/>
              </a:rPr>
              <a:t> allows for</a:t>
            </a:r>
          </a:p>
          <a:p>
            <a:pPr marL="625475" lvl="1" indent="-312738" fontAlgn="auto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C000"/>
                </a:solidFill>
                <a:latin typeface="+mn-lt"/>
              </a:rPr>
              <a:t>7 to 8 hours in levelling </a:t>
            </a:r>
            <a:r>
              <a:rPr lang="en-GB" sz="1600" dirty="0">
                <a:latin typeface="+mn-lt"/>
              </a:rPr>
              <a:t>with</a:t>
            </a:r>
            <a:r>
              <a:rPr lang="en-GB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en-GB" sz="1600" dirty="0">
                <a:latin typeface="+mn-lt"/>
              </a:rPr>
              <a:t>high-brightness beams</a:t>
            </a:r>
          </a:p>
          <a:p>
            <a:pPr marL="625475" lvl="1" indent="-312738" fontAlgn="auto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Additional </a:t>
            </a:r>
            <a:r>
              <a:rPr lang="en-GB" sz="1600" dirty="0">
                <a:solidFill>
                  <a:srgbClr val="92D050"/>
                </a:solidFill>
                <a:latin typeface="+mn-lt"/>
              </a:rPr>
              <a:t>crossing-angle levelling</a:t>
            </a:r>
            <a:r>
              <a:rPr lang="en-GB" sz="1600" dirty="0">
                <a:latin typeface="+mn-lt"/>
              </a:rPr>
              <a:t> to slow-down the </a:t>
            </a:r>
            <a:br>
              <a:rPr lang="en-GB" sz="1600" dirty="0">
                <a:latin typeface="+mn-lt"/>
              </a:rPr>
            </a:br>
            <a:r>
              <a:rPr lang="en-GB" sz="1600" dirty="0">
                <a:latin typeface="+mn-lt"/>
              </a:rPr>
              <a:t>luminosity decay when reaching end of separation </a:t>
            </a:r>
            <a:br>
              <a:rPr lang="en-GB" sz="1600" dirty="0">
                <a:latin typeface="+mn-lt"/>
              </a:rPr>
            </a:br>
            <a:r>
              <a:rPr lang="en-GB" sz="1600" dirty="0">
                <a:latin typeface="+mn-lt"/>
              </a:rPr>
              <a:t>levelling (from 160 to 120 µrad)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latin typeface="+mn-lt"/>
              </a:rPr>
              <a:t>Separation levelling tolerance reduced to 0.8 % </a:t>
            </a:r>
            <a:br>
              <a:rPr lang="en-GB" dirty="0">
                <a:latin typeface="+mn-lt"/>
              </a:rPr>
            </a:br>
            <a:r>
              <a:rPr lang="en-GB" dirty="0">
                <a:latin typeface="+mn-lt"/>
              </a:rPr>
              <a:t>for ATLAS/CMS and to 2.5 % for LHCb</a:t>
            </a:r>
            <a:endParaRPr lang="en-GB" dirty="0">
              <a:highlight>
                <a:srgbClr val="FFFF00"/>
              </a:highlight>
              <a:latin typeface="+mn-lt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latin typeface="+mn-lt"/>
              </a:rPr>
              <a:t>LHCb levelled </a:t>
            </a:r>
            <a:r>
              <a:rPr lang="en-GB" b="1" dirty="0">
                <a:latin typeface="+mn-lt"/>
              </a:rPr>
              <a:t>through the entire fill (up to ~ 14h)</a:t>
            </a:r>
            <a:br>
              <a:rPr lang="en-GB" b="1" dirty="0">
                <a:latin typeface="+mn-lt"/>
              </a:rPr>
            </a:br>
            <a:endParaRPr lang="en-GB" dirty="0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1215F2-01D5-D7A5-A33F-5D3C1D67A7AD}"/>
              </a:ext>
            </a:extLst>
          </p:cNvPr>
          <p:cNvSpPr txBox="1"/>
          <p:nvPr/>
        </p:nvSpPr>
        <p:spPr>
          <a:xfrm>
            <a:off x="1551072" y="4303380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US" sz="1200" b="1" dirty="0">
                <a:solidFill>
                  <a:srgbClr val="0000FF"/>
                </a:solidFill>
                <a:latin typeface="+mj-lt"/>
              </a:rPr>
              <a:t>* = 73 cm</a:t>
            </a:r>
            <a:endParaRPr lang="en-GB" sz="1200" b="1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A0AF267-060B-0AB0-A7AC-71461FD09BFE}"/>
              </a:ext>
            </a:extLst>
          </p:cNvPr>
          <p:cNvCxnSpPr>
            <a:cxnSpLocks/>
          </p:cNvCxnSpPr>
          <p:nvPr/>
        </p:nvCxnSpPr>
        <p:spPr>
          <a:xfrm flipH="1" flipV="1">
            <a:off x="1448995" y="4088220"/>
            <a:ext cx="303646" cy="21516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2145061-8715-0418-492E-BE7E683305B5}"/>
              </a:ext>
            </a:extLst>
          </p:cNvPr>
          <p:cNvSpPr txBox="1"/>
          <p:nvPr/>
        </p:nvSpPr>
        <p:spPr>
          <a:xfrm>
            <a:off x="3466843" y="4344320"/>
            <a:ext cx="1156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US" sz="1200" b="1" dirty="0">
                <a:solidFill>
                  <a:srgbClr val="0000FF"/>
                </a:solidFill>
                <a:latin typeface="+mj-lt"/>
              </a:rPr>
              <a:t>* = 60/18 cm</a:t>
            </a:r>
          </a:p>
          <a:p>
            <a:r>
              <a:rPr lang="en-US" sz="1200" b="1" dirty="0">
                <a:solidFill>
                  <a:srgbClr val="0000FF"/>
                </a:solidFill>
                <a:latin typeface="+mj-lt"/>
              </a:rPr>
              <a:t>(flat beams)</a:t>
            </a:r>
            <a:endParaRPr lang="en-GB" sz="1200" b="1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72E3A3C-DD85-AFB5-3556-3625AE146BA0}"/>
              </a:ext>
            </a:extLst>
          </p:cNvPr>
          <p:cNvCxnSpPr>
            <a:cxnSpLocks/>
          </p:cNvCxnSpPr>
          <p:nvPr/>
        </p:nvCxnSpPr>
        <p:spPr>
          <a:xfrm flipV="1">
            <a:off x="4175750" y="4088220"/>
            <a:ext cx="153620" cy="21516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C4E8E77-CA65-5C82-F0DF-7422CF63EAA7}"/>
              </a:ext>
            </a:extLst>
          </p:cNvPr>
          <p:cNvCxnSpPr>
            <a:cxnSpLocks/>
          </p:cNvCxnSpPr>
          <p:nvPr/>
        </p:nvCxnSpPr>
        <p:spPr>
          <a:xfrm flipH="1" flipV="1">
            <a:off x="4482990" y="4184832"/>
            <a:ext cx="635647" cy="52727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A12D73D-F55D-E8EA-57E5-0F10489F0C0B}"/>
              </a:ext>
            </a:extLst>
          </p:cNvPr>
          <p:cNvSpPr txBox="1"/>
          <p:nvPr/>
        </p:nvSpPr>
        <p:spPr>
          <a:xfrm>
            <a:off x="4692879" y="4759818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00FF"/>
                </a:solidFill>
                <a:latin typeface="+mj-lt"/>
              </a:rPr>
              <a:t>Crossing</a:t>
            </a:r>
            <a:br>
              <a:rPr lang="en-GB" sz="1200" b="1" dirty="0">
                <a:solidFill>
                  <a:srgbClr val="0000FF"/>
                </a:solidFill>
                <a:latin typeface="+mj-lt"/>
              </a:rPr>
            </a:br>
            <a:r>
              <a:rPr lang="en-GB" sz="1200" b="1" dirty="0">
                <a:solidFill>
                  <a:srgbClr val="0000FF"/>
                </a:solidFill>
                <a:latin typeface="+mj-lt"/>
              </a:rPr>
              <a:t>angle </a:t>
            </a:r>
          </a:p>
          <a:p>
            <a:r>
              <a:rPr lang="en-GB" sz="1200" b="1" dirty="0">
                <a:solidFill>
                  <a:srgbClr val="0000FF"/>
                </a:solidFill>
                <a:latin typeface="+mj-lt"/>
              </a:rPr>
              <a:t>reduction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08D9918-6B2C-5871-4C69-8FA9D0DD6E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5750" y="21135"/>
            <a:ext cx="8029516" cy="105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033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B3C78-9F4C-7BA6-BC0A-1019BE498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73280" cy="714265"/>
          </a:xfrm>
        </p:spPr>
        <p:txBody>
          <a:bodyPr>
            <a:normAutofit fontScale="90000"/>
          </a:bodyPr>
          <a:lstStyle/>
          <a:p>
            <a:r>
              <a:rPr lang="en-CH" dirty="0"/>
              <a:t>Luminosity imbalance between ATLAS and CMS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0D594-17AE-0785-FE5A-6DBE680F1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035" y="714265"/>
            <a:ext cx="11751930" cy="4525963"/>
          </a:xfrm>
        </p:spPr>
        <p:txBody>
          <a:bodyPr/>
          <a:lstStyle/>
          <a:p>
            <a:r>
              <a:rPr lang="en-CH" sz="2000" dirty="0"/>
              <a:t>Systematic ATLAS/CMS luminosity imbalance observed during luminosity decay: a consistent 3% imbalance starts during crossing-angle levelling</a:t>
            </a:r>
          </a:p>
          <a:p>
            <a:r>
              <a:rPr lang="en-CH" sz="2000" dirty="0">
                <a:solidFill>
                  <a:srgbClr val="FFC000"/>
                </a:solidFill>
              </a:rPr>
              <a:t>Impact on integrated luminosity is small</a:t>
            </a:r>
            <a:r>
              <a:rPr lang="en-CH" sz="2000" dirty="0"/>
              <a:t> as it only affects the out-of-levelling period (</a:t>
            </a:r>
            <a:r>
              <a:rPr lang="en-CH" sz="1800" dirty="0"/>
              <a:t>estimated impact of lower than 1 % on the integrated luminosity)</a:t>
            </a:r>
          </a:p>
          <a:p>
            <a:r>
              <a:rPr lang="en-CH" sz="2000" b="1" dirty="0"/>
              <a:t>Multi-ingredient effect</a:t>
            </a:r>
            <a:r>
              <a:rPr lang="en-CH" sz="2000" dirty="0"/>
              <a:t>, on-going investigations:</a:t>
            </a:r>
          </a:p>
          <a:p>
            <a:pPr lvl="1"/>
            <a:r>
              <a:rPr lang="en-CH" sz="1800" dirty="0"/>
              <a:t>Emittances asymetry too small to explain the 3% effect</a:t>
            </a:r>
          </a:p>
          <a:p>
            <a:pPr lvl="1"/>
            <a:r>
              <a:rPr lang="en-CH" sz="1800" dirty="0"/>
              <a:t>Beam-beam effect has a small contribution but can only explain 50% of the observed effect</a:t>
            </a:r>
          </a:p>
          <a:p>
            <a:pPr lvl="1"/>
            <a:r>
              <a:rPr lang="en-CH" sz="1800" dirty="0"/>
              <a:t>Luminometer non-linearity dependence on crossing angle has been excluded</a:t>
            </a:r>
          </a:p>
          <a:p>
            <a:pPr lvl="1"/>
            <a:r>
              <a:rPr lang="en-CH" sz="1800" dirty="0"/>
              <a:t>Latest tests of longitudinal beam spot displacement at 160 </a:t>
            </a:r>
            <a:r>
              <a:rPr lang="en-GB" sz="1800" dirty="0"/>
              <a:t>µ</a:t>
            </a:r>
            <a:r>
              <a:rPr lang="en-CH" sz="1800" dirty="0"/>
              <a:t>rad revealed that waist shift is not main culprit to explain the imbalance evolution with crossing angle</a:t>
            </a:r>
            <a:endParaRPr lang="en-CH" dirty="0"/>
          </a:p>
        </p:txBody>
      </p:sp>
      <p:pic>
        <p:nvPicPr>
          <p:cNvPr id="8" name="Picture 7" descr="A graph showing a graph of a period&#10;&#10;AI-generated content may be incorrect.">
            <a:extLst>
              <a:ext uri="{FF2B5EF4-FFF2-40B4-BE49-F238E27FC236}">
                <a16:creationId xmlns:a16="http://schemas.microsoft.com/office/drawing/2014/main" id="{15077631-4426-A19B-5145-5391D716EF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818" y="4081885"/>
            <a:ext cx="9357182" cy="264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244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B4071-0D3C-A28F-C0C6-18C6F438B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681" y="189613"/>
            <a:ext cx="6561739" cy="714265"/>
          </a:xfrm>
        </p:spPr>
        <p:txBody>
          <a:bodyPr>
            <a:normAutofit fontScale="90000"/>
          </a:bodyPr>
          <a:lstStyle/>
          <a:p>
            <a:r>
              <a:rPr lang="en-CH" dirty="0"/>
              <a:t>Performance - Beams brightness</a:t>
            </a:r>
          </a:p>
        </p:txBody>
      </p:sp>
      <p:pic>
        <p:nvPicPr>
          <p:cNvPr id="7" name="Picture 6" descr="A close-up of a graph&#10;&#10;AI-generated content may be incorrect.">
            <a:extLst>
              <a:ext uri="{FF2B5EF4-FFF2-40B4-BE49-F238E27FC236}">
                <a16:creationId xmlns:a16="http://schemas.microsoft.com/office/drawing/2014/main" id="{B1DCCE60-56C7-D9C6-6DAA-DF32A13109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25" y="2657093"/>
            <a:ext cx="11014998" cy="31310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B59D27-7800-BBB4-3E70-1273EFD53B02}"/>
              </a:ext>
            </a:extLst>
          </p:cNvPr>
          <p:cNvSpPr txBox="1"/>
          <p:nvPr/>
        </p:nvSpPr>
        <p:spPr>
          <a:xfrm>
            <a:off x="220034" y="1069855"/>
            <a:ext cx="66133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Record stored beam energy reached this year, at </a:t>
            </a:r>
            <a:r>
              <a:rPr lang="en-CH" b="1" dirty="0">
                <a:solidFill>
                  <a:srgbClr val="FFC000"/>
                </a:solidFill>
                <a:latin typeface="+mn-lt"/>
              </a:rPr>
              <a:t>440 MJ per beam</a:t>
            </a:r>
            <a:r>
              <a:rPr lang="en-CH" dirty="0">
                <a:latin typeface="+mn-lt"/>
              </a:rPr>
              <a:t> (average) at start of stable beams, corresponding to ~4 x 10</a:t>
            </a:r>
            <a:r>
              <a:rPr lang="en-CH" baseline="30000" dirty="0">
                <a:latin typeface="+mn-lt"/>
              </a:rPr>
              <a:t>14 </a:t>
            </a:r>
            <a:r>
              <a:rPr lang="en-CH" dirty="0">
                <a:latin typeface="+mn-lt"/>
              </a:rPr>
              <a:t>protons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2025 filling scheme features 2460 bunches over </a:t>
            </a:r>
            <a:br>
              <a:rPr lang="en-CH" dirty="0">
                <a:latin typeface="+mn-lt"/>
              </a:rPr>
            </a:br>
            <a:r>
              <a:rPr lang="en-CH" dirty="0">
                <a:latin typeface="+mn-lt"/>
              </a:rPr>
              <a:t>20 injections</a:t>
            </a:r>
          </a:p>
        </p:txBody>
      </p:sp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0A63476-9055-601F-0649-5998AA5B00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257" y="89939"/>
            <a:ext cx="52578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93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8D4EC-C1CB-1C36-D992-6BA69EC1DD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1A008-671F-EE83-6B4D-37F073178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Performance - Beams brightness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B08C68-C8F3-A23D-C997-2D35E690DC0E}"/>
              </a:ext>
            </a:extLst>
          </p:cNvPr>
          <p:cNvSpPr txBox="1"/>
          <p:nvPr/>
        </p:nvSpPr>
        <p:spPr>
          <a:xfrm>
            <a:off x="331743" y="1049794"/>
            <a:ext cx="61885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Lower emittances, hence smaller beam sizes and longer levelling time, delivered by the injectors chain following an adjustment of the SPS tunes</a:t>
            </a:r>
          </a:p>
          <a:p>
            <a:pPr marL="285750" indent="-285750">
              <a:buFont typeface="Wingdings" pitchFamily="2" charset="2"/>
              <a:buChar char="Ø"/>
            </a:pPr>
            <a:endParaRPr lang="en-CH" dirty="0">
              <a:latin typeface="+mn-lt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CH" dirty="0">
                <a:latin typeface="+mn-lt"/>
              </a:rPr>
              <a:t>Emittances at injection at 1.3 µm (H) / 1.0 µm (V) with the gains preserved up to flat-top and start of stable beams</a:t>
            </a:r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8013B4A-0A30-032E-B085-1301508868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049" y="13405"/>
            <a:ext cx="5402755" cy="4375112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5B1EF275-3F72-F0C6-99E3-06A3F236E13B}"/>
              </a:ext>
            </a:extLst>
          </p:cNvPr>
          <p:cNvGrpSpPr/>
          <p:nvPr/>
        </p:nvGrpSpPr>
        <p:grpSpPr>
          <a:xfrm>
            <a:off x="0" y="3142010"/>
            <a:ext cx="7772400" cy="2830864"/>
            <a:chOff x="143225" y="2993471"/>
            <a:chExt cx="7772400" cy="2830864"/>
          </a:xfrm>
        </p:grpSpPr>
        <p:pic>
          <p:nvPicPr>
            <p:cNvPr id="9" name="Picture 8" descr="A graph showing different colored dots&#10;&#10;AI-generated content may be incorrect.">
              <a:extLst>
                <a:ext uri="{FF2B5EF4-FFF2-40B4-BE49-F238E27FC236}">
                  <a16:creationId xmlns:a16="http://schemas.microsoft.com/office/drawing/2014/main" id="{F3332B09-2AAF-3A6A-806A-0ABE1C4C7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225" y="2993471"/>
              <a:ext cx="7772400" cy="2830864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7F4AA58-0FD4-0C30-FA02-E4AC4A4286F0}"/>
                </a:ext>
              </a:extLst>
            </p:cNvPr>
            <p:cNvCxnSpPr>
              <a:cxnSpLocks/>
            </p:cNvCxnSpPr>
            <p:nvPr/>
          </p:nvCxnSpPr>
          <p:spPr>
            <a:xfrm>
              <a:off x="2525313" y="3851455"/>
              <a:ext cx="1759238" cy="69129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FC1F7EF-A55D-4E7F-0FD0-FF0563DFBE08}"/>
                </a:ext>
              </a:extLst>
            </p:cNvPr>
            <p:cNvCxnSpPr>
              <a:cxnSpLocks/>
            </p:cNvCxnSpPr>
            <p:nvPr/>
          </p:nvCxnSpPr>
          <p:spPr>
            <a:xfrm>
              <a:off x="4559800" y="4542745"/>
              <a:ext cx="322602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78925252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51991</TotalTime>
  <Words>1063</Words>
  <Application>Microsoft Macintosh PowerPoint</Application>
  <PresentationFormat>Widescreen</PresentationFormat>
  <Paragraphs>123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Comic Sans MS</vt:lpstr>
      <vt:lpstr>Lucida Grande</vt:lpstr>
      <vt:lpstr>Symbol</vt:lpstr>
      <vt:lpstr>Wingdings</vt:lpstr>
      <vt:lpstr>Fred 2</vt:lpstr>
      <vt:lpstr>PowerPoint Presentation</vt:lpstr>
      <vt:lpstr>PowerPoint Presentation</vt:lpstr>
      <vt:lpstr>PowerPoint Presentation</vt:lpstr>
      <vt:lpstr>Outline</vt:lpstr>
      <vt:lpstr>2025 so far…</vt:lpstr>
      <vt:lpstr>Levelling in physics</vt:lpstr>
      <vt:lpstr>Luminosity imbalance between ATLAS and CMS</vt:lpstr>
      <vt:lpstr>Performance - Beams brightness</vt:lpstr>
      <vt:lpstr>Performance - Beams brightness</vt:lpstr>
      <vt:lpstr>Interesting observation -  Earthquake in fill #10888</vt:lpstr>
      <vt:lpstr>Challenges with cryogenics</vt:lpstr>
      <vt:lpstr>Vacuum spikes near IP2 and background to ALICE</vt:lpstr>
      <vt:lpstr>Vacuum issues with warm transition modules</vt:lpstr>
      <vt:lpstr>Vacuum issues with warm transition modules</vt:lpstr>
      <vt:lpstr>Plans for intensity increase</vt:lpstr>
      <vt:lpstr>Light ion run</vt:lpstr>
      <vt:lpstr>Luminosity targets reached and exceeded by large factors</vt:lpstr>
      <vt:lpstr>Light ion run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Charlotte Jacobs</cp:lastModifiedBy>
  <cp:revision>9599</cp:revision>
  <cp:lastPrinted>2014-08-28T12:09:23Z</cp:lastPrinted>
  <dcterms:created xsi:type="dcterms:W3CDTF">1601-01-01T00:00:00Z</dcterms:created>
  <dcterms:modified xsi:type="dcterms:W3CDTF">2025-09-01T12:08:54Z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