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rels" ContentType="application/vnd.openxmlformats-package.relationships+xml"/>
  <Override PartName="/ppt/slides/slide14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slides/slide53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slides/slide42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slides/slide47.xml" ContentType="application/vnd.openxmlformats-officedocument.presentationml.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s/slide56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Default Extension="tiff" ContentType="image/tiff"/>
  <Override PartName="/ppt/slides/slide46.xml" ContentType="application/vnd.openxmlformats-officedocument.presentationml.slide+xml"/>
  <Override PartName="/ppt/slides/slide29.xml" ContentType="application/vnd.openxmlformats-officedocument.presentationml.slide+xml"/>
  <Override PartName="/ppt/slides/slide55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pdf" ContentType="application/pd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256" r:id="rId2"/>
    <p:sldId id="305" r:id="rId3"/>
    <p:sldId id="291" r:id="rId4"/>
    <p:sldId id="292" r:id="rId5"/>
    <p:sldId id="293" r:id="rId6"/>
    <p:sldId id="277" r:id="rId7"/>
    <p:sldId id="290" r:id="rId8"/>
    <p:sldId id="294" r:id="rId9"/>
    <p:sldId id="298" r:id="rId10"/>
    <p:sldId id="310" r:id="rId11"/>
    <p:sldId id="300" r:id="rId12"/>
    <p:sldId id="301" r:id="rId13"/>
    <p:sldId id="299" r:id="rId14"/>
    <p:sldId id="311" r:id="rId15"/>
    <p:sldId id="304" r:id="rId16"/>
    <p:sldId id="312" r:id="rId17"/>
    <p:sldId id="306" r:id="rId18"/>
    <p:sldId id="313" r:id="rId19"/>
    <p:sldId id="279" r:id="rId20"/>
    <p:sldId id="289" r:id="rId21"/>
    <p:sldId id="282" r:id="rId22"/>
    <p:sldId id="283" r:id="rId23"/>
    <p:sldId id="284" r:id="rId24"/>
    <p:sldId id="286" r:id="rId25"/>
    <p:sldId id="287" r:id="rId26"/>
    <p:sldId id="288" r:id="rId27"/>
    <p:sldId id="258" r:id="rId28"/>
    <p:sldId id="307" r:id="rId29"/>
    <p:sldId id="314" r:id="rId30"/>
    <p:sldId id="308" r:id="rId31"/>
    <p:sldId id="309" r:id="rId32"/>
    <p:sldId id="316" r:id="rId33"/>
    <p:sldId id="337" r:id="rId34"/>
    <p:sldId id="317" r:id="rId35"/>
    <p:sldId id="315" r:id="rId36"/>
    <p:sldId id="319" r:id="rId37"/>
    <p:sldId id="318" r:id="rId38"/>
    <p:sldId id="320" r:id="rId39"/>
    <p:sldId id="321" r:id="rId40"/>
    <p:sldId id="322" r:id="rId41"/>
    <p:sldId id="323" r:id="rId42"/>
    <p:sldId id="302" r:id="rId43"/>
    <p:sldId id="324" r:id="rId44"/>
    <p:sldId id="325" r:id="rId45"/>
    <p:sldId id="328" r:id="rId46"/>
    <p:sldId id="329" r:id="rId47"/>
    <p:sldId id="262" r:id="rId48"/>
    <p:sldId id="331" r:id="rId49"/>
    <p:sldId id="330" r:id="rId50"/>
    <p:sldId id="332" r:id="rId51"/>
    <p:sldId id="327" r:id="rId52"/>
    <p:sldId id="333" r:id="rId53"/>
    <p:sldId id="334" r:id="rId54"/>
    <p:sldId id="335" r:id="rId55"/>
    <p:sldId id="336" r:id="rId56"/>
    <p:sldId id="297" r:id="rId5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4B0BB"/>
    <a:srgbClr val="48F1FF"/>
    <a:srgbClr val="D1D0D0"/>
    <a:srgbClr val="D7DFED"/>
    <a:srgbClr val="EAEEF5"/>
    <a:srgbClr val="D0D8E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378" autoAdjust="0"/>
  </p:normalViewPr>
  <p:slideViewPr>
    <p:cSldViewPr snapToGrid="0" snapToObjects="1">
      <p:cViewPr>
        <p:scale>
          <a:sx n="100" d="100"/>
          <a:sy n="100" d="100"/>
        </p:scale>
        <p:origin x="-864" y="-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heme" Target="theme/theme1.xml"/><Relationship Id="rId64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notesMaster" Target="notesMasters/notesMaster1.xml"/><Relationship Id="rId59" Type="http://schemas.openxmlformats.org/officeDocument/2006/relationships/handoutMaster" Target="handoutMasters/handoutMaster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interSettings" Target="printerSettings/printerSettings1.bin"/><Relationship Id="rId61" Type="http://schemas.openxmlformats.org/officeDocument/2006/relationships/presProps" Target="presProps.xml"/><Relationship Id="rId62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554E7C-4616-B147-BFED-8157F9D611E1}" type="datetimeFigureOut">
              <a:rPr lang="en-US" smtClean="0"/>
              <a:t>1/8/12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EE51C1-8F56-C046-BB18-CFE915CBA1A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4D25DD-FAF3-9549-89A8-71A7A5F1756F}" type="datetimeFigureOut">
              <a:rPr lang="en-US" smtClean="0"/>
              <a:t>1/8/12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C32778-186F-954A-A4D0-145AC7FB886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B9324-7574-6D4C-A589-F403739B8D0A}" type="datetime1">
              <a:rPr lang="en-US" smtClean="0"/>
              <a:t>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EAF4A-552B-024E-8ECF-BC4E2A9FAAD9}" type="datetime1">
              <a:rPr lang="en-US" smtClean="0"/>
              <a:t>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B99C4-F13F-F543-AF36-E7F018B79880}" type="datetime1">
              <a:rPr lang="en-US" smtClean="0"/>
              <a:t>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1FBA5-2C54-E642-9EEC-0F73035EF0DD}" type="datetime1">
              <a:rPr lang="en-US" smtClean="0"/>
              <a:t>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826B-99E2-8A40-8880-8ADD753A4FA3}" type="datetime1">
              <a:rPr lang="en-US" smtClean="0"/>
              <a:t>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9749C-23C4-E946-9209-14C19FF1FDCA}" type="datetime1">
              <a:rPr lang="en-US" smtClean="0"/>
              <a:t>1/8/12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0B6E-484E-CA4F-81EF-54B89F0D967B}" type="datetime1">
              <a:rPr lang="en-US" smtClean="0"/>
              <a:t>1/8/12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32FE0-B0AB-4A4D-AFE3-920C1CAC447B}" type="datetime1">
              <a:rPr lang="en-US" smtClean="0"/>
              <a:t>1/8/12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7D788-E5CE-0C4E-8562-A7D21307850E}" type="datetime1">
              <a:rPr lang="en-US" smtClean="0"/>
              <a:t>1/8/12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BB756-CAA1-0F4B-A4F5-74894AAC4300}" type="datetime1">
              <a:rPr lang="en-US" smtClean="0"/>
              <a:t>1/8/12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2744B-C622-3D44-BA8F-073B12AFE02E}" type="datetime1">
              <a:rPr lang="en-US" smtClean="0"/>
              <a:t>1/8/12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C16C9-04C0-6346-8E69-D887EC1C442E}" type="datetime1">
              <a:rPr lang="en-US" smtClean="0"/>
              <a:t>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848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E4A88-6462-EE4C-979F-D91BBC0FA4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df"/><Relationship Id="rId5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d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d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df"/><Relationship Id="rId3" Type="http://schemas.openxmlformats.org/officeDocument/2006/relationships/image" Target="../media/image3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6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d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d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d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tl_cls_comb_zoom.pdf"/>
          <p:cNvPicPr>
            <a:picLocks noChangeAspect="1"/>
          </p:cNvPicPr>
          <p:nvPr/>
        </p:nvPicPr>
        <p:blipFill>
          <a:blip r:embed="rId2"/>
          <a:srcRect l="-12712" r="-12712"/>
          <a:stretch>
            <a:fillRect/>
          </a:stretch>
        </p:blipFill>
        <p:spPr>
          <a:xfrm>
            <a:off x="457200" y="234018"/>
            <a:ext cx="8229600" cy="58921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6188" y="261931"/>
            <a:ext cx="8294526" cy="299719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Combinations of SM Higgs searches at the LHC and </a:t>
            </a:r>
            <a:r>
              <a:rPr lang="en-US" dirty="0" err="1" smtClean="0"/>
              <a:t>Tevatron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0000FF"/>
                </a:solidFill>
              </a:rPr>
              <a:t>Information lost …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but not forgotten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2050" y="5166046"/>
            <a:ext cx="6400800" cy="1481031"/>
          </a:xfrm>
        </p:spPr>
        <p:txBody>
          <a:bodyPr>
            <a:normAutofit fontScale="62500" lnSpcReduction="20000"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>Ben </a:t>
            </a:r>
            <a:r>
              <a:rPr lang="en-US" sz="4000" dirty="0" err="1" smtClean="0">
                <a:solidFill>
                  <a:schemeClr val="tx1"/>
                </a:solidFill>
              </a:rPr>
              <a:t>Kilminster</a:t>
            </a:r>
            <a:endParaRPr lang="en-US" sz="4000" dirty="0" smtClean="0">
              <a:solidFill>
                <a:schemeClr val="tx1"/>
              </a:solidFill>
            </a:endParaRPr>
          </a:p>
          <a:p>
            <a:r>
              <a:rPr lang="en-US" sz="4000" dirty="0" smtClean="0">
                <a:solidFill>
                  <a:schemeClr val="tx1"/>
                </a:solidFill>
              </a:rPr>
              <a:t>Fermilab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Zurich 2012 Higgs confrontation workshop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January 9, 2012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162276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</a:rPr>
              <a:t>Higgs production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10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090" y="930275"/>
            <a:ext cx="3390900" cy="240030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1" y="216918"/>
            <a:ext cx="894737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Actually searching for four production modes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69405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Picture uses single multiplier </a:t>
            </a:r>
            <a:r>
              <a:rPr lang="en-US" dirty="0" err="1" smtClean="0"/>
              <a:t>μ</a:t>
            </a:r>
            <a:r>
              <a:rPr lang="en-US" dirty="0" smtClean="0"/>
              <a:t> of the SM cross-sections for four different Higgs productions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713" y="3005931"/>
            <a:ext cx="3195676" cy="12942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712" y="4621856"/>
            <a:ext cx="2904551" cy="14388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5156" y="2684035"/>
            <a:ext cx="2343150" cy="150971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6218" y="4592996"/>
            <a:ext cx="1931188" cy="17344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Production in combinations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12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164332" y="1933660"/>
          <a:ext cx="7061481" cy="28572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641275"/>
                <a:gridCol w="1125637"/>
                <a:gridCol w="1201866"/>
                <a:gridCol w="1092703"/>
              </a:tblGrid>
              <a:tr h="476200">
                <a:tc>
                  <a:txBody>
                    <a:bodyPr/>
                    <a:lstStyle/>
                    <a:p>
                      <a:r>
                        <a:rPr lang="en-US" dirty="0" smtClean="0"/>
                        <a:t>Production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LEP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Tevatron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LHC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762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qq</a:t>
                      </a:r>
                      <a:r>
                        <a:rPr lang="en-US" sz="2400" baseline="0" dirty="0" smtClean="0"/>
                        <a:t> ➞ </a:t>
                      </a:r>
                      <a:r>
                        <a:rPr lang="en-US" sz="2400" dirty="0" smtClean="0"/>
                        <a:t>Z* ➞ ZH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8000"/>
                    </a:solidFill>
                  </a:tcPr>
                </a:tc>
              </a:tr>
              <a:tr h="4762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qq</a:t>
                      </a:r>
                      <a:r>
                        <a:rPr lang="en-US" sz="2400" dirty="0" smtClean="0"/>
                        <a:t> ➞W* ➞ WH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8000"/>
                    </a:solidFill>
                  </a:tcPr>
                </a:tc>
              </a:tr>
              <a:tr h="4762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gg</a:t>
                      </a:r>
                      <a:r>
                        <a:rPr lang="en-US" sz="2400" baseline="0" dirty="0" smtClean="0"/>
                        <a:t> ➞ H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8000"/>
                    </a:solidFill>
                  </a:tcPr>
                </a:tc>
              </a:tr>
              <a:tr h="4762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qq</a:t>
                      </a:r>
                      <a:r>
                        <a:rPr lang="en-US" sz="2400" dirty="0" smtClean="0"/>
                        <a:t> ➞ WW/ZZ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qq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 ➞ </a:t>
                      </a:r>
                      <a:r>
                        <a:rPr lang="en-US" sz="2400" dirty="0" err="1" smtClean="0"/>
                        <a:t>Hqq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8000"/>
                    </a:solidFill>
                  </a:tcPr>
                </a:tc>
              </a:tr>
              <a:tr h="47620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gg</a:t>
                      </a:r>
                      <a:r>
                        <a:rPr lang="en-US" sz="2400" baseline="0" dirty="0" smtClean="0"/>
                        <a:t> ➞ </a:t>
                      </a:r>
                      <a:r>
                        <a:rPr lang="en-US" sz="2400" baseline="0" dirty="0" err="1" smtClean="0"/>
                        <a:t>tttt</a:t>
                      </a:r>
                      <a:r>
                        <a:rPr lang="en-US" sz="2400" baseline="0" dirty="0" smtClean="0"/>
                        <a:t> ➞ </a:t>
                      </a:r>
                      <a:r>
                        <a:rPr lang="en-US" sz="2400" dirty="0" err="1" smtClean="0"/>
                        <a:t>ttH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white">
                          <a:lumMod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1348"/>
            <a:ext cx="8229600" cy="998700"/>
          </a:xfrm>
        </p:spPr>
        <p:txBody>
          <a:bodyPr/>
          <a:lstStyle/>
          <a:p>
            <a:r>
              <a:rPr lang="en-US" dirty="0" err="1" smtClean="0"/>
              <a:t>Tevatron</a:t>
            </a:r>
            <a:r>
              <a:rPr lang="en-US" dirty="0" smtClean="0"/>
              <a:t> vs.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5618"/>
            <a:ext cx="8229600" cy="4230853"/>
          </a:xfrm>
        </p:spPr>
        <p:txBody>
          <a:bodyPr>
            <a:normAutofit/>
          </a:bodyPr>
          <a:lstStyle/>
          <a:p>
            <a:r>
              <a:rPr lang="en-US" dirty="0" smtClean="0"/>
              <a:t>LHC has higher cross-sections</a:t>
            </a:r>
            <a:r>
              <a:rPr lang="en-US" dirty="0" smtClean="0"/>
              <a:t> for signal</a:t>
            </a:r>
          </a:p>
          <a:p>
            <a:pPr lvl="1"/>
            <a:r>
              <a:rPr lang="en-US" dirty="0" smtClean="0"/>
              <a:t>But scaling is not the same</a:t>
            </a:r>
            <a:r>
              <a:rPr lang="en-US" dirty="0" smtClean="0"/>
              <a:t>  </a:t>
            </a:r>
          </a:p>
          <a:p>
            <a:pPr lvl="1"/>
            <a:r>
              <a:rPr lang="en-US" dirty="0" smtClean="0"/>
              <a:t>Different production cocktail between accelerators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7D5C0-1604-3D45-9D23-6F3FC8BB1470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 r="2329" b="17764"/>
          <a:stretch>
            <a:fillRect/>
          </a:stretch>
        </p:blipFill>
        <p:spPr>
          <a:xfrm>
            <a:off x="543786" y="3113997"/>
            <a:ext cx="8028108" cy="1794532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1699274" y="4908529"/>
            <a:ext cx="3100399" cy="1447821"/>
            <a:chOff x="1699274" y="4908529"/>
            <a:chExt cx="3100399" cy="1447821"/>
          </a:xfrm>
        </p:grpSpPr>
        <p:sp>
          <p:nvSpPr>
            <p:cNvPr id="8" name="TextBox 7"/>
            <p:cNvSpPr txBox="1"/>
            <p:nvPr/>
          </p:nvSpPr>
          <p:spPr>
            <a:xfrm>
              <a:off x="2385150" y="5092550"/>
              <a:ext cx="17133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00FF"/>
                  </a:solidFill>
                </a:rPr>
                <a:t>Sensitivity </a:t>
              </a:r>
            </a:p>
            <a:p>
              <a:r>
                <a:rPr lang="en-US" sz="2400" dirty="0" smtClean="0">
                  <a:solidFill>
                    <a:srgbClr val="0000FF"/>
                  </a:solidFill>
                </a:rPr>
                <a:t>at 115 </a:t>
              </a:r>
              <a:r>
                <a:rPr lang="en-US" sz="2400" dirty="0" err="1" smtClean="0">
                  <a:solidFill>
                    <a:srgbClr val="0000FF"/>
                  </a:solidFill>
                </a:rPr>
                <a:t>GeV</a:t>
              </a:r>
              <a:r>
                <a:rPr lang="en-US" sz="2400" dirty="0" smtClean="0">
                  <a:solidFill>
                    <a:srgbClr val="0000FF"/>
                  </a:solidFill>
                </a:rPr>
                <a:t> :</a:t>
              </a:r>
              <a:endParaRPr lang="en-US" sz="2400" dirty="0">
                <a:solidFill>
                  <a:srgbClr val="0000F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99274" y="5894685"/>
              <a:ext cx="6699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00FF"/>
                  </a:solidFill>
                </a:rPr>
                <a:t>LHC</a:t>
              </a:r>
              <a:endParaRPr lang="en-US" sz="2400" dirty="0">
                <a:solidFill>
                  <a:srgbClr val="0000FF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532229" y="5894685"/>
              <a:ext cx="12674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>
                  <a:solidFill>
                    <a:srgbClr val="0000FF"/>
                  </a:solidFill>
                </a:rPr>
                <a:t>Tevatron</a:t>
              </a:r>
              <a:endParaRPr lang="en-US" sz="2400" dirty="0">
                <a:solidFill>
                  <a:srgbClr val="0000FF"/>
                </a:solidFill>
              </a:endParaRPr>
            </a:p>
          </p:txBody>
        </p:sp>
        <p:cxnSp>
          <p:nvCxnSpPr>
            <p:cNvPr id="13" name="Straight Arrow Connector 12"/>
            <p:cNvCxnSpPr>
              <a:stCxn id="10" idx="0"/>
            </p:cNvCxnSpPr>
            <p:nvPr/>
          </p:nvCxnSpPr>
          <p:spPr>
            <a:xfrm rot="16200000" flipV="1">
              <a:off x="1519797" y="5380244"/>
              <a:ext cx="986156" cy="427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rot="5400000" flipH="1" flipV="1">
              <a:off x="3978232" y="5384007"/>
              <a:ext cx="832962" cy="18839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84888"/>
            <a:ext cx="2895600" cy="365125"/>
          </a:xfrm>
        </p:spPr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162276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</a:rPr>
              <a:t>Higgs production uncertainties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14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090" y="930275"/>
            <a:ext cx="3390900" cy="240030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Each </a:t>
            </a:r>
            <a:r>
              <a:rPr lang="en-US" dirty="0"/>
              <a:t>H</a:t>
            </a:r>
            <a:r>
              <a:rPr lang="en-US" dirty="0" smtClean="0"/>
              <a:t>iggs production also comes with different relative uncertainties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" y="1792818"/>
            <a:ext cx="9144000" cy="23849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338" y="4275994"/>
            <a:ext cx="9252352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gg</a:t>
            </a:r>
            <a:r>
              <a:rPr lang="en-US" sz="2400" dirty="0" smtClean="0"/>
              <a:t> ➞ H uncertainties are largest despite tremendous set of calculations :</a:t>
            </a:r>
          </a:p>
          <a:p>
            <a:r>
              <a:rPr lang="en-US" sz="2000" dirty="0" smtClean="0"/>
              <a:t>	QCD </a:t>
            </a:r>
            <a:r>
              <a:rPr lang="en-US" sz="2000" dirty="0" err="1" smtClean="0"/>
              <a:t>radiative</a:t>
            </a:r>
            <a:r>
              <a:rPr lang="en-US" sz="2000" dirty="0" smtClean="0"/>
              <a:t> corrections at NLO</a:t>
            </a:r>
          </a:p>
          <a:p>
            <a:r>
              <a:rPr lang="en-US" sz="2000" dirty="0" smtClean="0"/>
              <a:t>	QCD corrections NNLO</a:t>
            </a:r>
          </a:p>
          <a:p>
            <a:r>
              <a:rPr lang="en-US" sz="2000" dirty="0" smtClean="0"/>
              <a:t>	QCD soft-gluon </a:t>
            </a:r>
            <a:r>
              <a:rPr lang="en-US" sz="2000" dirty="0" err="1" smtClean="0"/>
              <a:t>resummation</a:t>
            </a:r>
            <a:r>
              <a:rPr lang="en-US" sz="2000" dirty="0" smtClean="0"/>
              <a:t> NNLL</a:t>
            </a:r>
          </a:p>
          <a:p>
            <a:r>
              <a:rPr lang="en-US" sz="2000" dirty="0" smtClean="0"/>
              <a:t>	EWK corrections NLO</a:t>
            </a:r>
          </a:p>
          <a:p>
            <a:r>
              <a:rPr lang="en-US" sz="2000" dirty="0" smtClean="0"/>
              <a:t>	top and bottom loop corrections up NLO</a:t>
            </a:r>
          </a:p>
          <a:p>
            <a:r>
              <a:rPr lang="en-US" sz="2000" dirty="0" smtClean="0"/>
              <a:t>	above 400 </a:t>
            </a:r>
            <a:r>
              <a:rPr lang="en-US" sz="2000" dirty="0" err="1" smtClean="0"/>
              <a:t>GeV</a:t>
            </a:r>
            <a:r>
              <a:rPr lang="en-US" sz="2000" dirty="0" smtClean="0"/>
              <a:t>, line shape unknown</a:t>
            </a:r>
          </a:p>
          <a:p>
            <a:endParaRPr lang="en-US" sz="2000" dirty="0" smtClean="0"/>
          </a:p>
          <a:p>
            <a:r>
              <a:rPr lang="en-US" sz="2000" dirty="0"/>
              <a:t>	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232008" y="5737933"/>
            <a:ext cx="309101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Details &amp; references in CMS+ATLAS </a:t>
            </a:r>
          </a:p>
          <a:p>
            <a:r>
              <a:rPr lang="en-US" sz="1600" dirty="0" smtClean="0"/>
              <a:t>combination note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4437683" y="2679696"/>
            <a:ext cx="24002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Correlated between all </a:t>
            </a:r>
          </a:p>
          <a:p>
            <a:r>
              <a:rPr lang="en-US" dirty="0">
                <a:solidFill>
                  <a:srgbClr val="0000FF"/>
                </a:solidFill>
              </a:rPr>
              <a:t>c</a:t>
            </a:r>
            <a:r>
              <a:rPr lang="en-US" dirty="0" smtClean="0">
                <a:solidFill>
                  <a:srgbClr val="0000FF"/>
                </a:solidFill>
              </a:rPr>
              <a:t>hannels and each experiment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678" y="1510453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At LHC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162276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</a:rPr>
              <a:t>Higgs exclusive production uncertainties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16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090" y="930275"/>
            <a:ext cx="3390900" cy="240030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896"/>
            <a:ext cx="8229600" cy="604639"/>
          </a:xfrm>
        </p:spPr>
        <p:txBody>
          <a:bodyPr>
            <a:noAutofit/>
          </a:bodyPr>
          <a:lstStyle/>
          <a:p>
            <a:r>
              <a:rPr lang="en-US" sz="3200" dirty="0"/>
              <a:t>P</a:t>
            </a:r>
            <a:r>
              <a:rPr lang="en-US" sz="3200" dirty="0" smtClean="0"/>
              <a:t>roduction modes have exclusive uncertainties 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920" y="782835"/>
            <a:ext cx="8229600" cy="1484244"/>
          </a:xfrm>
        </p:spPr>
        <p:txBody>
          <a:bodyPr>
            <a:noAutofit/>
          </a:bodyPr>
          <a:lstStyle/>
          <a:p>
            <a:r>
              <a:rPr lang="en-US" sz="1800" dirty="0" smtClean="0"/>
              <a:t>Splitting H➞WW by number of jets</a:t>
            </a:r>
          </a:p>
          <a:p>
            <a:pPr lvl="1"/>
            <a:r>
              <a:rPr lang="en-US" sz="1600" dirty="0" smtClean="0"/>
              <a:t>Different </a:t>
            </a:r>
            <a:r>
              <a:rPr lang="en-US" sz="1600" dirty="0" err="1" smtClean="0"/>
              <a:t>PDF+α</a:t>
            </a:r>
            <a:r>
              <a:rPr lang="en-US" sz="1600" baseline="-25000" dirty="0" err="1" smtClean="0"/>
              <a:t>s</a:t>
            </a:r>
            <a:r>
              <a:rPr lang="en-US" sz="1600" dirty="0" smtClean="0"/>
              <a:t> and scale errors for each jet-bin</a:t>
            </a:r>
          </a:p>
          <a:p>
            <a:pPr lvl="2"/>
            <a:r>
              <a:rPr lang="en-US" sz="1400" dirty="0" smtClean="0"/>
              <a:t>PDF errors from </a:t>
            </a:r>
            <a:r>
              <a:rPr lang="en-US" sz="1400" dirty="0" err="1" smtClean="0"/>
              <a:t>Anastasiou</a:t>
            </a:r>
            <a:r>
              <a:rPr lang="en-US" sz="1400" dirty="0" smtClean="0"/>
              <a:t> et al,. JHEP 0908, 099 (2009)</a:t>
            </a:r>
          </a:p>
          <a:p>
            <a:pPr lvl="1"/>
            <a:r>
              <a:rPr lang="en-US" sz="1600" dirty="0" smtClean="0"/>
              <a:t>Treat scale uncertainty of NNLO+NNLL inclusive, but NLO 1+ jet, 2+jet bins as uncorrelated</a:t>
            </a:r>
          </a:p>
          <a:p>
            <a:pPr lvl="2"/>
            <a:r>
              <a:rPr lang="en-US" sz="1400" dirty="0" smtClean="0"/>
              <a:t>Berger et al., arXiv:1012.4480, Stewart and </a:t>
            </a:r>
            <a:r>
              <a:rPr lang="en-US" sz="1400" dirty="0" err="1" smtClean="0"/>
              <a:t>Tackman</a:t>
            </a:r>
            <a:r>
              <a:rPr lang="en-US" sz="1400" dirty="0" smtClean="0"/>
              <a:t>, arXiv:1107:2217</a:t>
            </a:r>
            <a:endParaRPr lang="en-US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17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1600" y="2587221"/>
            <a:ext cx="5549974" cy="23430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722338" y="1467087"/>
            <a:ext cx="125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At </a:t>
            </a:r>
            <a:r>
              <a:rPr lang="en-US" dirty="0" err="1" smtClean="0">
                <a:solidFill>
                  <a:srgbClr val="0000FF"/>
                </a:solidFill>
              </a:rPr>
              <a:t>Tevatron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5895" y="4999813"/>
            <a:ext cx="4732145" cy="14409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162276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</a:rPr>
              <a:t>Higgs decays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18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090" y="930275"/>
            <a:ext cx="3390900" cy="240030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110 </a:t>
            </a:r>
            <a:r>
              <a:rPr lang="en-US" dirty="0" err="1" smtClean="0"/>
              <a:t>GeV</a:t>
            </a:r>
            <a:endParaRPr lang="en-US" dirty="0"/>
          </a:p>
        </p:txBody>
      </p:sp>
      <p:pic>
        <p:nvPicPr>
          <p:cNvPr id="4" name="Content Placeholder 3" descr="Screen shot 2012-01-08 at 12.16.42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832" r="-14832"/>
          <a:stretch>
            <a:fillRect/>
          </a:stretch>
        </p:blipFill>
        <p:spPr>
          <a:xfrm>
            <a:off x="457200" y="1600200"/>
            <a:ext cx="8100531" cy="4688559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19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613997" y="5350999"/>
            <a:ext cx="17431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Comes from </a:t>
            </a:r>
            <a:r>
              <a:rPr lang="en-US" sz="1600" dirty="0" err="1" smtClean="0"/>
              <a:t>svg</a:t>
            </a:r>
            <a:r>
              <a:rPr lang="en-US" sz="1600" dirty="0" smtClean="0"/>
              <a:t> animation by Jim </a:t>
            </a:r>
            <a:r>
              <a:rPr lang="en-US" sz="1600" dirty="0" err="1" smtClean="0"/>
              <a:t>Pivasrksi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74453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Organization with &gt; 1000 Short online talks on ideas worth spreading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7" y="2531853"/>
            <a:ext cx="4117029" cy="12168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017" y="4224508"/>
            <a:ext cx="4328639" cy="131694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879" y="4207901"/>
            <a:ext cx="4343806" cy="14345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6310" y="2510486"/>
            <a:ext cx="3956135" cy="132480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89809" y="130338"/>
            <a:ext cx="5283200" cy="14842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infamous 125 </a:t>
            </a:r>
            <a:r>
              <a:rPr lang="en-US" dirty="0" err="1" smtClean="0"/>
              <a:t>GeV</a:t>
            </a:r>
            <a:r>
              <a:rPr lang="en-US" dirty="0" smtClean="0"/>
              <a:t> excess</a:t>
            </a:r>
            <a:endParaRPr lang="en-US" dirty="0"/>
          </a:p>
        </p:txBody>
      </p:sp>
      <p:pic>
        <p:nvPicPr>
          <p:cNvPr id="4" name="Content Placeholder 3" descr="Screen shot 2012-01-08 at 12.16.4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2792" y="1600200"/>
            <a:ext cx="6249347" cy="4688558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20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758783" y="2358691"/>
            <a:ext cx="128753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NOTE: 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Excess not </a:t>
            </a:r>
          </a:p>
          <a:p>
            <a:r>
              <a:rPr lang="en-US" dirty="0">
                <a:solidFill>
                  <a:srgbClr val="800000"/>
                </a:solidFill>
              </a:rPr>
              <a:t>d</a:t>
            </a:r>
            <a:r>
              <a:rPr lang="en-US" dirty="0" smtClean="0">
                <a:solidFill>
                  <a:srgbClr val="800000"/>
                </a:solidFill>
              </a:rPr>
              <a:t>ue to 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dominant 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Higgs decay</a:t>
            </a:r>
          </a:p>
          <a:p>
            <a:endParaRPr lang="en-US" dirty="0" smtClean="0">
              <a:solidFill>
                <a:srgbClr val="800000"/>
              </a:solidFill>
            </a:endParaRPr>
          </a:p>
          <a:p>
            <a:endParaRPr lang="en-US" dirty="0" smtClean="0">
              <a:solidFill>
                <a:srgbClr val="800000"/>
              </a:solidFill>
            </a:endParaRPr>
          </a:p>
          <a:p>
            <a:endParaRPr lang="en-US" dirty="0" smtClean="0">
              <a:solidFill>
                <a:srgbClr val="800000"/>
              </a:solidFill>
            </a:endParaRPr>
          </a:p>
          <a:p>
            <a:endParaRPr lang="en-US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140 </a:t>
            </a:r>
            <a:r>
              <a:rPr lang="en-US" dirty="0" err="1" smtClean="0"/>
              <a:t>GeV</a:t>
            </a:r>
            <a:endParaRPr lang="en-US" dirty="0"/>
          </a:p>
        </p:txBody>
      </p:sp>
      <p:pic>
        <p:nvPicPr>
          <p:cNvPr id="4" name="Content Placeholder 3" descr="Screen shot 2012-01-08 at 12.16.4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2792" y="1602521"/>
            <a:ext cx="6249347" cy="4683916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160 </a:t>
            </a:r>
            <a:r>
              <a:rPr lang="en-US" dirty="0" err="1" smtClean="0"/>
              <a:t>GeV</a:t>
            </a:r>
            <a:endParaRPr lang="en-US" dirty="0"/>
          </a:p>
        </p:txBody>
      </p:sp>
      <p:pic>
        <p:nvPicPr>
          <p:cNvPr id="4" name="Content Placeholder 3" descr="Screen shot 2012-01-08 at 12.16.4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0004" y="1602521"/>
            <a:ext cx="6234922" cy="4683916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 </a:t>
            </a:r>
            <a:r>
              <a:rPr lang="en-US" dirty="0" err="1" smtClean="0"/>
              <a:t>GeV</a:t>
            </a:r>
            <a:endParaRPr lang="en-US" dirty="0"/>
          </a:p>
        </p:txBody>
      </p:sp>
      <p:pic>
        <p:nvPicPr>
          <p:cNvPr id="4" name="Content Placeholder 3" descr="Screen shot 2012-01-08 at 12.16.4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0004" y="1611013"/>
            <a:ext cx="6234922" cy="4666931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00 </a:t>
            </a:r>
            <a:r>
              <a:rPr lang="en-US" dirty="0" err="1" smtClean="0"/>
              <a:t>GeV</a:t>
            </a:r>
            <a:endParaRPr lang="en-US" dirty="0"/>
          </a:p>
        </p:txBody>
      </p:sp>
      <p:pic>
        <p:nvPicPr>
          <p:cNvPr id="4" name="Content Placeholder 3" descr="Screen shot 2012-01-08 at 12.16.4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1308" y="1611013"/>
            <a:ext cx="6212313" cy="4666931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dirty="0" smtClean="0"/>
              <a:t>00 </a:t>
            </a:r>
            <a:r>
              <a:rPr lang="en-US" dirty="0" err="1" smtClean="0"/>
              <a:t>GeV</a:t>
            </a:r>
            <a:endParaRPr lang="en-US" dirty="0"/>
          </a:p>
        </p:txBody>
      </p:sp>
      <p:pic>
        <p:nvPicPr>
          <p:cNvPr id="4" name="Content Placeholder 3" descr="Screen shot 2012-01-08 at 12.16.4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1308" y="1617170"/>
            <a:ext cx="6212313" cy="4654617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500 </a:t>
            </a:r>
            <a:r>
              <a:rPr lang="en-US" dirty="0" err="1" smtClean="0"/>
              <a:t>GeV</a:t>
            </a:r>
            <a:endParaRPr lang="en-US" dirty="0"/>
          </a:p>
        </p:txBody>
      </p:sp>
      <p:pic>
        <p:nvPicPr>
          <p:cNvPr id="4" name="Content Placeholder 3" descr="Screen shot 2012-01-08 at 12.16.4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9504" y="1617170"/>
            <a:ext cx="6195921" cy="4654617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26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814603" y="2400562"/>
            <a:ext cx="13293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NOTE: 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Exclusion at 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525 </a:t>
            </a:r>
            <a:r>
              <a:rPr lang="en-US" dirty="0" err="1" smtClean="0">
                <a:solidFill>
                  <a:srgbClr val="800000"/>
                </a:solidFill>
              </a:rPr>
              <a:t>GeV</a:t>
            </a:r>
            <a:r>
              <a:rPr lang="en-US" dirty="0" smtClean="0">
                <a:solidFill>
                  <a:srgbClr val="800000"/>
                </a:solidFill>
              </a:rPr>
              <a:t> does not </a:t>
            </a:r>
          </a:p>
          <a:p>
            <a:r>
              <a:rPr lang="en-US" dirty="0">
                <a:solidFill>
                  <a:srgbClr val="800000"/>
                </a:solidFill>
              </a:rPr>
              <a:t>c</a:t>
            </a:r>
            <a:r>
              <a:rPr lang="en-US" dirty="0" smtClean="0">
                <a:solidFill>
                  <a:srgbClr val="800000"/>
                </a:solidFill>
              </a:rPr>
              <a:t>onsider </a:t>
            </a:r>
            <a:r>
              <a:rPr lang="en-US" dirty="0" err="1" smtClean="0">
                <a:solidFill>
                  <a:srgbClr val="800000"/>
                </a:solidFill>
              </a:rPr>
              <a:t>H➞tt</a:t>
            </a:r>
            <a:endParaRPr lang="en-US" dirty="0" smtClean="0">
              <a:solidFill>
                <a:srgbClr val="800000"/>
              </a:solidFill>
            </a:endParaRPr>
          </a:p>
          <a:p>
            <a:endParaRPr lang="en-US" dirty="0" smtClean="0">
              <a:solidFill>
                <a:srgbClr val="800000"/>
              </a:solidFill>
            </a:endParaRPr>
          </a:p>
          <a:p>
            <a:endParaRPr lang="en-US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7750"/>
          </a:xfrm>
        </p:spPr>
        <p:txBody>
          <a:bodyPr/>
          <a:lstStyle/>
          <a:p>
            <a:r>
              <a:rPr lang="en-US" dirty="0" smtClean="0"/>
              <a:t> Channels in picture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71335" y="1810813"/>
          <a:ext cx="6270172" cy="368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7113"/>
                <a:gridCol w="1066357"/>
                <a:gridCol w="1591389"/>
                <a:gridCol w="1575313"/>
              </a:tblGrid>
              <a:tr h="334845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LEP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Tevatron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LHC</a:t>
                      </a:r>
                      <a:endParaRPr lang="en-US" sz="1600" dirty="0"/>
                    </a:p>
                  </a:txBody>
                  <a:tcPr/>
                </a:tc>
              </a:tr>
              <a:tr h="334845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ZH➞vv(bb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  <a:tr h="334845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ZH➞qq(bb</a:t>
                      </a:r>
                      <a:r>
                        <a:rPr lang="en-US" sz="160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34845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ZH➞ll(bb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  <a:tr h="334845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ZH➞ττ(bb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34845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ZH➞qq(ττ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D0D8E8"/>
                    </a:solidFill>
                  </a:tcPr>
                </a:tc>
              </a:tr>
              <a:tr h="334845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ZH➞ZWW➞lll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EAEE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34845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WH➞lv(bb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  <a:tr h="334845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WH➞qq(bb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34845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WH➞τv(bb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34845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WH➞WWW➞ll(l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27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395587" y="1202388"/>
            <a:ext cx="31836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Associated Higgs modes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6724"/>
            <a:ext cx="8229600" cy="67442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Channels in picture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66919" y="1551086"/>
          <a:ext cx="5203815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7113"/>
                <a:gridCol w="1591389"/>
                <a:gridCol w="1575313"/>
              </a:tblGrid>
              <a:tr h="334845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Tevatron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LHC</a:t>
                      </a:r>
                      <a:endParaRPr lang="en-US" sz="1600" dirty="0"/>
                    </a:p>
                  </a:txBody>
                  <a:tcPr/>
                </a:tc>
              </a:tr>
              <a:tr h="334845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H➞WW➞lvlv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  <a:tr h="334845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H➞WW➞lvqq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  <a:tr h="334845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H➞WW➞lvτv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D7DFED"/>
                    </a:solidFill>
                  </a:tcPr>
                </a:tc>
              </a:tr>
              <a:tr h="334845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H➞ZZ➞llll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  <a:tr h="334845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H➞ZZ➞llvv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  <a:tr h="334845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H➞ZZ➞llqq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  <a:tr h="33484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H➞ZZ➞llττ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  <a:tr h="334845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H➞ZZ➞vvqq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  <a:tr h="33484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H➞ττ+ jets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  <a:tr h="33484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H➞γγ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  <a:tr h="334845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ttH</a:t>
                      </a:r>
                      <a:r>
                        <a:rPr lang="en-US" sz="1600" baseline="0" dirty="0" smtClean="0"/>
                        <a:t> ➞ </a:t>
                      </a:r>
                      <a:r>
                        <a:rPr lang="en-US" sz="1600" baseline="0" dirty="0" err="1" smtClean="0"/>
                        <a:t>lv+bb(b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EAEEF5"/>
                    </a:solidFill>
                  </a:tcPr>
                </a:tc>
              </a:tr>
              <a:tr h="334845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ttH</a:t>
                      </a:r>
                      <a:r>
                        <a:rPr lang="en-US" sz="1600" dirty="0" smtClean="0"/>
                        <a:t> ➞ </a:t>
                      </a:r>
                      <a:r>
                        <a:rPr lang="en-US" sz="1600" dirty="0" err="1" smtClean="0"/>
                        <a:t>MET+bb(b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D0D8E8"/>
                    </a:solidFill>
                  </a:tcPr>
                </a:tc>
              </a:tr>
              <a:tr h="33484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ttH</a:t>
                      </a:r>
                      <a:r>
                        <a:rPr lang="en-US" sz="1600" dirty="0" smtClean="0"/>
                        <a:t> ➞ </a:t>
                      </a:r>
                      <a:r>
                        <a:rPr lang="en-US" sz="1600" dirty="0" err="1" smtClean="0"/>
                        <a:t>qq+bb(b</a:t>
                      </a:r>
                      <a:r>
                        <a:rPr lang="en-US" sz="160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EAEEF5"/>
                    </a:solidFill>
                  </a:tcPr>
                </a:tc>
              </a:tr>
            </a:tbl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28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51471" y="971555"/>
            <a:ext cx="29079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Gluon fusion, VBF, </a:t>
            </a:r>
            <a:r>
              <a:rPr lang="en-US" sz="2400" dirty="0" err="1" smtClean="0">
                <a:solidFill>
                  <a:srgbClr val="0000FF"/>
                </a:solidFill>
              </a:rPr>
              <a:t>ttH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162276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</a:rPr>
              <a:t>Higgs backgrounds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29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090" y="930275"/>
            <a:ext cx="3390900" cy="240030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6140"/>
          </a:xfrm>
        </p:spPr>
        <p:txBody>
          <a:bodyPr/>
          <a:lstStyle/>
          <a:p>
            <a:r>
              <a:rPr lang="en-US" dirty="0" smtClean="0"/>
              <a:t>Ted </a:t>
            </a:r>
            <a:r>
              <a:rPr lang="en-US" dirty="0" err="1" smtClean="0"/>
              <a:t>x</a:t>
            </a:r>
            <a:r>
              <a:rPr lang="en-US" dirty="0" smtClean="0"/>
              <a:t> Zürich, Oct.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46464" y="1200779"/>
            <a:ext cx="9190464" cy="223790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Sebastian </a:t>
            </a:r>
            <a:r>
              <a:rPr lang="en-US" dirty="0" err="1" smtClean="0"/>
              <a:t>Wernicke</a:t>
            </a:r>
            <a:endParaRPr lang="en-US" dirty="0" smtClean="0"/>
          </a:p>
          <a:p>
            <a:pPr lvl="1"/>
            <a:r>
              <a:rPr lang="en-US" dirty="0" smtClean="0"/>
              <a:t>Leader in field of bioinformatics</a:t>
            </a:r>
          </a:p>
          <a:p>
            <a:pPr lvl="1"/>
            <a:r>
              <a:rPr lang="en-US" dirty="0" smtClean="0"/>
              <a:t>Used Mechanical Turk website to hire people to do Human Intelligence Tasks for 10 cents each</a:t>
            </a:r>
          </a:p>
          <a:p>
            <a:pPr lvl="1"/>
            <a:r>
              <a:rPr lang="en-US" dirty="0" smtClean="0"/>
              <a:t>1000 Ted Talks, each ~2300 words, summarized to 6 words for $100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0188" y="3261400"/>
            <a:ext cx="6311900" cy="3441700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Different dominant SM backgrounds at each mass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133600" cy="365125"/>
          </a:xfrm>
        </p:spPr>
        <p:txBody>
          <a:bodyPr/>
          <a:lstStyle/>
          <a:p>
            <a:fld id="{223E4A88-6462-EE4C-979F-D91BBC0FA400}" type="slidenum">
              <a:rPr lang="en-US" smtClean="0"/>
              <a:t>30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15939" y="1600200"/>
            <a:ext cx="7005399" cy="45259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1883192" y="3876344"/>
            <a:ext cx="4525963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541576" y="2819265"/>
            <a:ext cx="882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ZZ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74267" y="2819265"/>
            <a:ext cx="1171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WW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778" y="2912179"/>
            <a:ext cx="10952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At LHC: </a:t>
            </a:r>
            <a:endParaRPr lang="en-US" sz="2400" dirty="0">
              <a:solidFill>
                <a:srgbClr val="0000FF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501166" y="3834474"/>
            <a:ext cx="4525963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870990" y="6158351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731460" y="6186265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00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466529" y="6171684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125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535417" y="2749480"/>
            <a:ext cx="945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</a:rPr>
              <a:t>γγ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46861" y="4179669"/>
            <a:ext cx="945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bb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38677" y="4166969"/>
            <a:ext cx="1171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WW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1478" y="4300835"/>
            <a:ext cx="10493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At </a:t>
            </a:r>
            <a:r>
              <a:rPr lang="en-US" sz="2400" dirty="0" err="1" smtClean="0">
                <a:solidFill>
                  <a:srgbClr val="0000FF"/>
                </a:solidFill>
              </a:rPr>
              <a:t>TeV</a:t>
            </a:r>
            <a:r>
              <a:rPr lang="en-US" sz="2400" dirty="0" smtClean="0">
                <a:solidFill>
                  <a:srgbClr val="0000FF"/>
                </a:solidFill>
              </a:rPr>
              <a:t>: 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Higgs background composition at LHC vs. </a:t>
            </a:r>
            <a:r>
              <a:rPr lang="en-US" dirty="0" err="1" smtClean="0"/>
              <a:t>Tevatron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31</a:t>
            </a:fld>
            <a:endParaRPr lang="en-US"/>
          </a:p>
        </p:txBody>
      </p:sp>
      <p:pic>
        <p:nvPicPr>
          <p:cNvPr id="6" name="Picture 5" descr="CDF-WW-0je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90071" y="1828329"/>
            <a:ext cx="4595590" cy="3112357"/>
          </a:xfrm>
          <a:prstGeom prst="rect">
            <a:avLst/>
          </a:prstGeom>
        </p:spPr>
      </p:pic>
      <p:pic>
        <p:nvPicPr>
          <p:cNvPr id="7" name="Picture 6" descr="CMS-HWW-0J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827354" y="1814372"/>
            <a:ext cx="3535421" cy="3703774"/>
          </a:xfrm>
          <a:prstGeom prst="rect">
            <a:avLst/>
          </a:prstGeom>
        </p:spPr>
      </p:pic>
      <p:pic>
        <p:nvPicPr>
          <p:cNvPr id="8" name="Picture 7" descr="CDF-WW-0je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78293" t="10990" r="10853" b="64650"/>
              <a:stretch>
                <a:fillRect/>
              </a:stretch>
            </p:blipFill>
          </mc:Choice>
          <mc:Fallback>
            <p:blipFill>
              <a:blip r:embed="rId3"/>
              <a:srcRect l="78293" t="10990" r="10853" b="64650"/>
              <a:stretch>
                <a:fillRect/>
              </a:stretch>
            </p:blipFill>
          </mc:Fallback>
        </mc:AlternateContent>
        <p:spPr>
          <a:xfrm>
            <a:off x="3143475" y="2224417"/>
            <a:ext cx="1125879" cy="17113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67893" y="5239006"/>
            <a:ext cx="2911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Tevatron</a:t>
            </a:r>
            <a:r>
              <a:rPr lang="en-US" sz="2000" dirty="0" smtClean="0"/>
              <a:t>:  larger  </a:t>
            </a:r>
            <a:r>
              <a:rPr lang="en-US" sz="2000" dirty="0" err="1" smtClean="0"/>
              <a:t>Drell</a:t>
            </a:r>
            <a:r>
              <a:rPr lang="en-US" sz="2000" dirty="0" smtClean="0"/>
              <a:t>-Yan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814886" y="5266920"/>
            <a:ext cx="17135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LHC :  larger  </a:t>
            </a:r>
            <a:r>
              <a:rPr lang="en-US" sz="2000" dirty="0" err="1" smtClean="0"/>
              <a:t>tt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1905457" y="5766471"/>
            <a:ext cx="5622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Consistent limits between </a:t>
            </a:r>
            <a:r>
              <a:rPr lang="en-US" dirty="0" err="1" smtClean="0">
                <a:solidFill>
                  <a:srgbClr val="0000FF"/>
                </a:solidFill>
              </a:rPr>
              <a:t>Tevatron</a:t>
            </a:r>
            <a:r>
              <a:rPr lang="en-US" dirty="0" smtClean="0">
                <a:solidFill>
                  <a:srgbClr val="0000FF"/>
                </a:solidFill>
              </a:rPr>
              <a:t> and LHC make background </a:t>
            </a:r>
            <a:r>
              <a:rPr lang="en-US" dirty="0" err="1" smtClean="0">
                <a:solidFill>
                  <a:srgbClr val="0000FF"/>
                </a:solidFill>
              </a:rPr>
              <a:t>mis</a:t>
            </a:r>
            <a:r>
              <a:rPr lang="en-US" dirty="0" smtClean="0">
                <a:solidFill>
                  <a:srgbClr val="0000FF"/>
                </a:solidFill>
              </a:rPr>
              <a:t>-modeling less likely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0994" y="1458997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WW searches with 0 jets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Higgs background composition at LHC vs. </a:t>
            </a:r>
            <a:r>
              <a:rPr lang="en-US" dirty="0" err="1" smtClean="0"/>
              <a:t>Tevatron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32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16301" y="5066865"/>
            <a:ext cx="40643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Tevatron</a:t>
            </a:r>
            <a:r>
              <a:rPr lang="en-US" sz="2000" dirty="0" smtClean="0"/>
              <a:t>:  </a:t>
            </a:r>
            <a:r>
              <a:rPr lang="en-US" sz="2000" dirty="0" err="1" smtClean="0"/>
              <a:t>W+jets</a:t>
            </a:r>
            <a:r>
              <a:rPr lang="en-US" sz="2000" dirty="0" smtClean="0"/>
              <a:t> dominant in </a:t>
            </a:r>
            <a:r>
              <a:rPr lang="en-US" sz="2000" dirty="0" err="1" smtClean="0"/>
              <a:t>H➞bb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506145" y="5066865"/>
            <a:ext cx="30829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LHC :  </a:t>
            </a:r>
            <a:r>
              <a:rPr lang="en-US" sz="2000" dirty="0" err="1" smtClean="0"/>
              <a:t>γγ</a:t>
            </a:r>
            <a:r>
              <a:rPr lang="en-US" sz="2000" dirty="0" smtClean="0"/>
              <a:t> dominant in H➞γγ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1877547" y="5640858"/>
            <a:ext cx="5622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Consistent excesses between </a:t>
            </a:r>
            <a:r>
              <a:rPr lang="en-US" dirty="0" err="1" smtClean="0">
                <a:solidFill>
                  <a:srgbClr val="0000FF"/>
                </a:solidFill>
              </a:rPr>
              <a:t>Tevatron</a:t>
            </a:r>
            <a:r>
              <a:rPr lang="en-US" dirty="0" smtClean="0">
                <a:solidFill>
                  <a:srgbClr val="0000FF"/>
                </a:solidFill>
              </a:rPr>
              <a:t> and LHC would make background </a:t>
            </a:r>
            <a:r>
              <a:rPr lang="en-US" dirty="0" err="1" smtClean="0">
                <a:solidFill>
                  <a:srgbClr val="0000FF"/>
                </a:solidFill>
              </a:rPr>
              <a:t>mis</a:t>
            </a:r>
            <a:r>
              <a:rPr lang="en-US" dirty="0" smtClean="0">
                <a:solidFill>
                  <a:srgbClr val="0000FF"/>
                </a:solidFill>
              </a:rPr>
              <a:t>-modeling less likely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2" name="Picture 11" descr="ATLAS-Hgamgam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375367" y="1677973"/>
            <a:ext cx="4523125" cy="3262713"/>
          </a:xfrm>
          <a:prstGeom prst="rect">
            <a:avLst/>
          </a:prstGeom>
        </p:spPr>
      </p:pic>
      <p:pic>
        <p:nvPicPr>
          <p:cNvPr id="13" name="Picture 12" descr="D0-WH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605" y="1636102"/>
            <a:ext cx="4276915" cy="289523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00994" y="1308641"/>
            <a:ext cx="1676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Low mass range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Tevatron</a:t>
            </a:r>
            <a:r>
              <a:rPr lang="en-US" dirty="0" smtClean="0"/>
              <a:t> </a:t>
            </a:r>
            <a:r>
              <a:rPr lang="en-US" dirty="0" err="1" smtClean="0"/>
              <a:t>H➞bb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33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616200" y="5676901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  </a:t>
            </a:r>
            <a:r>
              <a:rPr lang="en-US" dirty="0" err="1" smtClean="0"/>
              <a:t>H➞bb</a:t>
            </a:r>
            <a:r>
              <a:rPr lang="en-US" dirty="0" smtClean="0"/>
              <a:t> excess has not developed but, if there, </a:t>
            </a:r>
          </a:p>
          <a:p>
            <a:r>
              <a:rPr lang="en-US" dirty="0"/>
              <a:t>s</a:t>
            </a:r>
            <a:r>
              <a:rPr lang="en-US" dirty="0" smtClean="0"/>
              <a:t>hould be expected across this mass range with full dataset</a:t>
            </a:r>
            <a:endParaRPr lang="en-US" dirty="0"/>
          </a:p>
        </p:txBody>
      </p:sp>
      <p:pic>
        <p:nvPicPr>
          <p:cNvPr id="10" name="Content Placeholder 9" descr="Tev-Hbb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8147" r="-18147"/>
              <a:stretch>
                <a:fillRect/>
              </a:stretch>
            </p:blipFill>
          </mc:Choice>
          <mc:Fallback>
            <p:blipFill>
              <a:blip r:embed="rId3"/>
              <a:srcRect l="-18147" r="-18147"/>
              <a:stretch>
                <a:fillRect/>
              </a:stretch>
            </p:blipFill>
          </mc:Fallback>
        </mc:AlternateContent>
        <p:spPr>
          <a:xfrm>
            <a:off x="457200" y="1150938"/>
            <a:ext cx="82296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162276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</a:rPr>
              <a:t>Statistical techniques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34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090" y="930275"/>
            <a:ext cx="3390900" cy="240030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9772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Different test statistics used in picture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Ben </a:t>
            </a:r>
            <a:r>
              <a:rPr lang="en-US" dirty="0" err="1" smtClean="0"/>
              <a:t>Kilminster</a:t>
            </a:r>
            <a:r>
              <a:rPr lang="en-US" dirty="0" smtClean="0"/>
              <a:t>, Zurich 2012 Higgs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35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87" y="1417638"/>
            <a:ext cx="7633780" cy="36242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33345" y="4775298"/>
            <a:ext cx="3410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From CMS+ATLAS combination </a:t>
            </a:r>
            <a:r>
              <a:rPr lang="en-US" sz="1600" dirty="0" smtClean="0">
                <a:solidFill>
                  <a:srgbClr val="7F7F7F"/>
                </a:solidFill>
              </a:rPr>
              <a:t>procedure</a:t>
            </a:r>
            <a:r>
              <a:rPr lang="en-US" dirty="0" smtClean="0">
                <a:solidFill>
                  <a:srgbClr val="7F7F7F"/>
                </a:solidFill>
              </a:rPr>
              <a:t> note</a:t>
            </a:r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9324" y="5041900"/>
            <a:ext cx="49046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μ</a:t>
            </a:r>
            <a:r>
              <a:rPr lang="en-US" dirty="0" smtClean="0"/>
              <a:t> :   scaling of signal cross-section where SM=1</a:t>
            </a:r>
          </a:p>
          <a:p>
            <a:r>
              <a:rPr lang="en-US" dirty="0" err="1" smtClean="0"/>
              <a:t>θ</a:t>
            </a:r>
            <a:r>
              <a:rPr lang="en-US" dirty="0" smtClean="0"/>
              <a:t> :   nuisance parameters</a:t>
            </a:r>
          </a:p>
          <a:p>
            <a:r>
              <a:rPr lang="en-US" dirty="0" err="1" smtClean="0"/>
              <a:t>q</a:t>
            </a:r>
            <a:r>
              <a:rPr lang="en-US" baseline="-25000" dirty="0" err="1" smtClean="0"/>
              <a:t>μ</a:t>
            </a:r>
            <a:r>
              <a:rPr lang="en-US" dirty="0" smtClean="0"/>
              <a:t> :  test statistic of the signal + background model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371070" y="3207298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085052" y="2832212"/>
            <a:ext cx="21220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</a:t>
            </a:r>
            <a:r>
              <a:rPr lang="en-US" dirty="0" err="1" smtClean="0"/>
              <a:t>Tevatron</a:t>
            </a:r>
            <a:r>
              <a:rPr lang="en-US" dirty="0" smtClean="0"/>
              <a:t>  quotes limits with Bayesian technique; </a:t>
            </a:r>
          </a:p>
          <a:p>
            <a:r>
              <a:rPr lang="en-US" dirty="0" smtClean="0"/>
              <a:t> CL</a:t>
            </a:r>
            <a:r>
              <a:rPr lang="en-US" baseline="-25000" dirty="0" smtClean="0"/>
              <a:t>S</a:t>
            </a:r>
            <a:r>
              <a:rPr lang="en-US" dirty="0" smtClean="0"/>
              <a:t> is a cross-check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CL</a:t>
            </a:r>
            <a:r>
              <a:rPr lang="en-US" baseline="-25000" dirty="0" err="1" smtClean="0"/>
              <a:t>s</a:t>
            </a:r>
            <a:r>
              <a:rPr lang="en-US" dirty="0" smtClean="0"/>
              <a:t> technique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8710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Confidence levels are evaluated by integrating corresponding log likelihood ratio  distributions populated by simulating outcomes via Poisson statistics</a:t>
            </a:r>
          </a:p>
          <a:p>
            <a:r>
              <a:rPr lang="en-US" dirty="0" smtClean="0"/>
              <a:t>LHC: Pseudo-data is generated using best fit of nuisance parameters to the observed data</a:t>
            </a:r>
          </a:p>
          <a:p>
            <a:pPr lvl="1"/>
            <a:r>
              <a:rPr lang="en-US" dirty="0" smtClean="0"/>
              <a:t>For both background-only and </a:t>
            </a:r>
            <a:r>
              <a:rPr lang="en-US" dirty="0" err="1" smtClean="0"/>
              <a:t>signal+background</a:t>
            </a:r>
            <a:r>
              <a:rPr lang="en-US" dirty="0" smtClean="0"/>
              <a:t> hypothesis in LLR</a:t>
            </a:r>
          </a:p>
          <a:p>
            <a:r>
              <a:rPr lang="en-US" dirty="0" err="1" smtClean="0"/>
              <a:t>Tevatron</a:t>
            </a:r>
            <a:r>
              <a:rPr lang="en-US" dirty="0" smtClean="0"/>
              <a:t>:  Pseudo-data is generated using expected values of nuisance parameters </a:t>
            </a:r>
          </a:p>
          <a:p>
            <a:endParaRPr lang="en-US" dirty="0" smtClean="0"/>
          </a:p>
          <a:p>
            <a:r>
              <a:rPr lang="en-US" dirty="0" err="1" smtClean="0"/>
              <a:t>CL</a:t>
            </a:r>
            <a:r>
              <a:rPr lang="en-US" baseline="-25000" dirty="0" err="1" smtClean="0"/>
              <a:t>s</a:t>
            </a:r>
            <a:r>
              <a:rPr lang="en-US" dirty="0" smtClean="0"/>
              <a:t> is computationally expensive</a:t>
            </a:r>
          </a:p>
          <a:p>
            <a:pPr lvl="1"/>
            <a:r>
              <a:rPr lang="en-US" dirty="0" smtClean="0"/>
              <a:t>LHC </a:t>
            </a:r>
            <a:r>
              <a:rPr lang="en-US" dirty="0" err="1" smtClean="0"/>
              <a:t>CL</a:t>
            </a:r>
            <a:r>
              <a:rPr lang="en-US" baseline="-25000" dirty="0" err="1" smtClean="0"/>
              <a:t>s</a:t>
            </a:r>
            <a:r>
              <a:rPr lang="en-US" dirty="0" smtClean="0"/>
              <a:t> has asymptotic properties so that limits can be evaluated with a simple formula – no pseudo-data needed 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36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8320" y="5359393"/>
            <a:ext cx="6400800" cy="86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2767"/>
            <a:ext cx="8229600" cy="9894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Bayesian technique used by </a:t>
            </a:r>
            <a:r>
              <a:rPr lang="en-US" dirty="0" err="1" smtClean="0"/>
              <a:t>Tevatron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37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344" y="1222240"/>
            <a:ext cx="7651303" cy="436701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51190" y="5588790"/>
            <a:ext cx="88928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integrals over the uncertain parameters with their correlated priors from external constraints are done with a Markov Chain Monte Carlo integration method, using the Metropolis-Hastings algorithm.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94519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Do we need to care what is used ?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3881"/>
            <a:ext cx="8229600" cy="2014598"/>
          </a:xfrm>
        </p:spPr>
        <p:txBody>
          <a:bodyPr/>
          <a:lstStyle/>
          <a:p>
            <a:r>
              <a:rPr lang="en-US" dirty="0" err="1" smtClean="0"/>
              <a:t>CLs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Bayesian ?</a:t>
            </a:r>
          </a:p>
          <a:p>
            <a:r>
              <a:rPr lang="en-US" dirty="0" smtClean="0"/>
              <a:t>Different flavors of </a:t>
            </a:r>
            <a:r>
              <a:rPr lang="en-US" dirty="0" err="1" smtClean="0"/>
              <a:t>CL</a:t>
            </a:r>
            <a:r>
              <a:rPr lang="en-US" baseline="-25000" dirty="0" err="1" smtClean="0"/>
              <a:t>s</a:t>
            </a:r>
            <a:r>
              <a:rPr lang="en-US" dirty="0" smtClean="0"/>
              <a:t>  (LEP, </a:t>
            </a:r>
            <a:r>
              <a:rPr lang="en-US" dirty="0" err="1" smtClean="0"/>
              <a:t>Tevatron</a:t>
            </a:r>
            <a:r>
              <a:rPr lang="en-US" dirty="0" smtClean="0"/>
              <a:t>, LHC)</a:t>
            </a:r>
          </a:p>
          <a:p>
            <a:r>
              <a:rPr lang="en-US" dirty="0" smtClean="0"/>
              <a:t>Asymptotic approximation of </a:t>
            </a:r>
            <a:r>
              <a:rPr lang="en-US" dirty="0" err="1" smtClean="0"/>
              <a:t>CL</a:t>
            </a:r>
            <a:r>
              <a:rPr lang="en-US" baseline="-25000" dirty="0" err="1" smtClean="0"/>
              <a:t>s</a:t>
            </a:r>
            <a:r>
              <a:rPr lang="en-US" dirty="0" smtClean="0"/>
              <a:t> without toys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38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74766" y="4728111"/>
            <a:ext cx="4778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obvious from get-go,  but the answer is “NO”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CL</a:t>
            </a:r>
            <a:r>
              <a:rPr lang="en-US" baseline="-25000" dirty="0" err="1" smtClean="0"/>
              <a:t>s</a:t>
            </a:r>
            <a:r>
              <a:rPr lang="en-US" dirty="0" smtClean="0"/>
              <a:t> vs. Bayesian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02664"/>
          </a:xfrm>
        </p:spPr>
        <p:txBody>
          <a:bodyPr/>
          <a:lstStyle/>
          <a:p>
            <a:r>
              <a:rPr lang="en-US" dirty="0" err="1" smtClean="0"/>
              <a:t>Tevatron</a:t>
            </a:r>
            <a:r>
              <a:rPr lang="en-US" dirty="0" smtClean="0"/>
              <a:t> limits from summer 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39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234" y="2514538"/>
            <a:ext cx="8756296" cy="202068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981200" y="47313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Expected </a:t>
            </a:r>
            <a:r>
              <a:rPr lang="en-US" dirty="0"/>
              <a:t>agree to 1-2% on </a:t>
            </a:r>
            <a:r>
              <a:rPr lang="en-US" dirty="0" smtClean="0"/>
              <a:t>average</a:t>
            </a:r>
          </a:p>
          <a:p>
            <a:pPr>
              <a:buFont typeface="Arial"/>
              <a:buChar char="•"/>
            </a:pPr>
            <a:r>
              <a:rPr lang="en-US" dirty="0" smtClean="0"/>
              <a:t> Observed </a:t>
            </a:r>
            <a:r>
              <a:rPr lang="en-US" dirty="0"/>
              <a:t>agree to 1-3 % or so on </a:t>
            </a:r>
            <a:r>
              <a:rPr lang="en-US" dirty="0" smtClean="0"/>
              <a:t>average</a:t>
            </a:r>
          </a:p>
          <a:p>
            <a:pPr>
              <a:buFont typeface="Arial"/>
              <a:buChar char="•"/>
            </a:pPr>
            <a:r>
              <a:rPr lang="en-US" dirty="0" smtClean="0"/>
              <a:t> Max </a:t>
            </a:r>
            <a:r>
              <a:rPr lang="en-US" dirty="0"/>
              <a:t>disagreement is 2.23 -&gt; 2.38 (10%)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76912" y="5903276"/>
            <a:ext cx="5301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Two philosophies draw same conclusions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6140"/>
          </a:xfrm>
        </p:spPr>
        <p:txBody>
          <a:bodyPr/>
          <a:lstStyle/>
          <a:p>
            <a:r>
              <a:rPr lang="en-US" dirty="0" smtClean="0"/>
              <a:t>Ted </a:t>
            </a:r>
            <a:r>
              <a:rPr lang="en-US" dirty="0" err="1" smtClean="0"/>
              <a:t>x</a:t>
            </a:r>
            <a:r>
              <a:rPr lang="en-US" dirty="0" smtClean="0"/>
              <a:t> Zürich, Oct. 2011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310" y="2034197"/>
            <a:ext cx="7757490" cy="41771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98011" y="1488206"/>
            <a:ext cx="57529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Six of the fifty 6-word summaries of all 1000 Ted Talks</a:t>
            </a:r>
            <a:endParaRPr lang="en-US" sz="20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0"/>
            <a:ext cx="8229600" cy="1087172"/>
          </a:xfrm>
        </p:spPr>
        <p:txBody>
          <a:bodyPr/>
          <a:lstStyle/>
          <a:p>
            <a:r>
              <a:rPr lang="en-US" dirty="0" smtClean="0"/>
              <a:t>Asymptotic vs. </a:t>
            </a:r>
            <a:r>
              <a:rPr lang="en-US" dirty="0" err="1" smtClean="0"/>
              <a:t>CL</a:t>
            </a:r>
            <a:r>
              <a:rPr lang="en-US" baseline="-25000" dirty="0" err="1" smtClean="0"/>
              <a:t>s</a:t>
            </a:r>
            <a:r>
              <a:rPr lang="en-US" dirty="0" smtClean="0"/>
              <a:t> vs. Bayesian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8713"/>
            <a:ext cx="8229600" cy="716620"/>
          </a:xfrm>
        </p:spPr>
        <p:txBody>
          <a:bodyPr/>
          <a:lstStyle/>
          <a:p>
            <a:r>
              <a:rPr lang="en-US" dirty="0" smtClean="0"/>
              <a:t>CMS Dec. 2011 combination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40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704" y="1773006"/>
            <a:ext cx="6086958" cy="41925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4612" y="5987018"/>
            <a:ext cx="83505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Strong agreement – asymptotic agrees better when high statistics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162276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</a:rPr>
              <a:t>Treatment of nuisance parameters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41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090" y="930275"/>
            <a:ext cx="3390900" cy="240030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800" y="260681"/>
            <a:ext cx="8509000" cy="8139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Choice of </a:t>
            </a:r>
            <a:r>
              <a:rPr lang="en-US" dirty="0" err="1" smtClean="0"/>
              <a:t>PDFs</a:t>
            </a:r>
            <a:r>
              <a:rPr lang="en-US" dirty="0" smtClean="0"/>
              <a:t> for nuisance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6756"/>
            <a:ext cx="8404212" cy="298396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Flat or uniform priors</a:t>
            </a:r>
          </a:p>
          <a:p>
            <a:pPr lvl="1"/>
            <a:r>
              <a:rPr lang="en-US" dirty="0" err="1" smtClean="0"/>
              <a:t>Ie</a:t>
            </a:r>
            <a:r>
              <a:rPr lang="en-US" dirty="0" smtClean="0"/>
              <a:t>, constrained by data measurement, such as signal cross-section</a:t>
            </a:r>
          </a:p>
          <a:p>
            <a:r>
              <a:rPr lang="en-US" dirty="0" smtClean="0"/>
              <a:t>Poisson</a:t>
            </a:r>
          </a:p>
          <a:p>
            <a:pPr lvl="1"/>
            <a:r>
              <a:rPr lang="en-US" dirty="0" err="1" smtClean="0"/>
              <a:t>Ie</a:t>
            </a:r>
            <a:r>
              <a:rPr lang="en-US" dirty="0" smtClean="0"/>
              <a:t>, constrained from event counts in control regions or MC statistics</a:t>
            </a:r>
          </a:p>
          <a:p>
            <a:r>
              <a:rPr lang="en-US" dirty="0" smtClean="0"/>
              <a:t>Normal</a:t>
            </a:r>
          </a:p>
          <a:p>
            <a:pPr lvl="1"/>
            <a:r>
              <a:rPr lang="en-US" dirty="0" smtClean="0"/>
              <a:t>Gaussian</a:t>
            </a:r>
          </a:p>
          <a:p>
            <a:pPr lvl="1"/>
            <a:r>
              <a:rPr lang="en-US" dirty="0" smtClean="0"/>
              <a:t>If uncertainties can assume only positive values</a:t>
            </a:r>
          </a:p>
          <a:p>
            <a:pPr lvl="2"/>
            <a:r>
              <a:rPr lang="en-US" dirty="0" smtClean="0"/>
              <a:t>Log-normal - LHC</a:t>
            </a:r>
          </a:p>
          <a:p>
            <a:pPr lvl="2"/>
            <a:r>
              <a:rPr lang="en-US" dirty="0" smtClean="0"/>
              <a:t>Truncated - </a:t>
            </a:r>
            <a:r>
              <a:rPr lang="en-US" dirty="0" err="1" smtClean="0"/>
              <a:t>Tevatron</a:t>
            </a:r>
            <a:r>
              <a:rPr lang="en-US" dirty="0" smtClean="0"/>
              <a:t> (less elegant, but found to be same as log-normal)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42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331" y="3946357"/>
            <a:ext cx="5439634" cy="27751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42284" y="4300229"/>
            <a:ext cx="23758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small uncertainties, </a:t>
            </a:r>
          </a:p>
          <a:p>
            <a:r>
              <a:rPr lang="en-US" dirty="0" smtClean="0"/>
              <a:t>or large statistics, log-normal and Gamma distribution equivalent to Gaussian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6939"/>
            <a:ext cx="9144000" cy="67195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Correlated between analyses and experiments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43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135" y="876806"/>
            <a:ext cx="5419329" cy="54795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05363" y="5561245"/>
            <a:ext cx="2009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Similar for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Tevatron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18112" y="2133222"/>
            <a:ext cx="27142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Instrumental uncertainties not correlated between experiments</a:t>
            </a:r>
          </a:p>
          <a:p>
            <a:endParaRPr lang="en-US" dirty="0" smtClean="0"/>
          </a:p>
          <a:p>
            <a:r>
              <a:rPr lang="en-US" dirty="0" smtClean="0"/>
              <a:t>Sometimes correlated between analyses within an experiment depending on measurement technique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008772" y="628053"/>
            <a:ext cx="6400800" cy="17526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</a:rPr>
              <a:t>What if there is an excess ?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44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575" y="2464391"/>
            <a:ext cx="8509000" cy="3365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3742"/>
            <a:ext cx="8686800" cy="939600"/>
          </a:xfrm>
        </p:spPr>
        <p:txBody>
          <a:bodyPr>
            <a:noAutofit/>
          </a:bodyPr>
          <a:lstStyle/>
          <a:p>
            <a:r>
              <a:rPr lang="en-US" sz="3600" dirty="0" smtClean="0"/>
              <a:t>Need complete picture to understand excess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67475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45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30" y="1417638"/>
            <a:ext cx="5118258" cy="46973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26354" y="1212583"/>
            <a:ext cx="2850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ells us where the excesses are respect to background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32213" y="2350100"/>
            <a:ext cx="28534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7375E"/>
                </a:solidFill>
              </a:rPr>
              <a:t>T</a:t>
            </a:r>
            <a:r>
              <a:rPr lang="en-US" dirty="0" smtClean="0">
                <a:solidFill>
                  <a:srgbClr val="17375E"/>
                </a:solidFill>
              </a:rPr>
              <a:t>ells us if excess is consistent with signal </a:t>
            </a:r>
            <a:endParaRPr lang="en-US" dirty="0">
              <a:solidFill>
                <a:srgbClr val="1737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5514" y="3753478"/>
            <a:ext cx="3942012" cy="266856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16370" y="2954560"/>
            <a:ext cx="2717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17375E"/>
                </a:solidFill>
              </a:rPr>
              <a:t>Tells us if we </a:t>
            </a:r>
            <a:r>
              <a:rPr lang="en-US" b="1" dirty="0" smtClean="0">
                <a:solidFill>
                  <a:srgbClr val="17375E"/>
                </a:solidFill>
              </a:rPr>
              <a:t>should </a:t>
            </a:r>
            <a:r>
              <a:rPr lang="en-US" dirty="0" smtClean="0">
                <a:solidFill>
                  <a:srgbClr val="17375E"/>
                </a:solidFill>
              </a:rPr>
              <a:t>have sensitivity to it</a:t>
            </a:r>
            <a:endParaRPr lang="en-US" dirty="0">
              <a:solidFill>
                <a:srgbClr val="17375E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10800000" flipV="1">
            <a:off x="4877622" y="1600199"/>
            <a:ext cx="648732" cy="441277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4542204" y="3331850"/>
            <a:ext cx="995204" cy="324367"/>
          </a:xfrm>
          <a:prstGeom prst="straightConnector1">
            <a:avLst/>
          </a:prstGeom>
          <a:ln>
            <a:solidFill>
              <a:srgbClr val="17375E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>
            <a:off x="7138427" y="3621368"/>
            <a:ext cx="208415" cy="167460"/>
          </a:xfrm>
          <a:prstGeom prst="straightConnector1">
            <a:avLst/>
          </a:prstGeom>
          <a:ln>
            <a:solidFill>
              <a:srgbClr val="17375E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162276" y="3886200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en-US" sz="4800" dirty="0" smtClean="0">
                <a:solidFill>
                  <a:schemeClr val="tx1"/>
                </a:solidFill>
              </a:rPr>
              <a:t>What is the true probability of a local excess ?</a:t>
            </a:r>
            <a:endParaRPr lang="en-US" sz="48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46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090" y="930275"/>
            <a:ext cx="3390900" cy="240030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Trials factors estimations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Number of independent searches being performed</a:t>
            </a:r>
          </a:p>
          <a:p>
            <a:pPr lvl="1"/>
            <a:r>
              <a:rPr lang="en-US" dirty="0" smtClean="0"/>
              <a:t>Range of search in mass / Mass resolution</a:t>
            </a:r>
          </a:p>
          <a:p>
            <a:r>
              <a:rPr lang="en-US" dirty="0" smtClean="0"/>
              <a:t>Pseudo-data</a:t>
            </a:r>
          </a:p>
          <a:p>
            <a:pPr lvl="1"/>
            <a:r>
              <a:rPr lang="en-US" dirty="0" smtClean="0"/>
              <a:t>Using toy MC to determine how often an excess as large can happen</a:t>
            </a:r>
          </a:p>
          <a:p>
            <a:r>
              <a:rPr lang="en-US" dirty="0" smtClean="0"/>
              <a:t>Approximation</a:t>
            </a:r>
          </a:p>
          <a:p>
            <a:pPr lvl="1"/>
            <a:r>
              <a:rPr lang="en-US" dirty="0" smtClean="0"/>
              <a:t>For small P-values, in asymptotic regime, can count up-crossings of signal </a:t>
            </a:r>
            <a:r>
              <a:rPr lang="en-US" dirty="0" err="1" smtClean="0"/>
              <a:t>stength</a:t>
            </a:r>
            <a:r>
              <a:rPr lang="en-US" dirty="0" smtClean="0"/>
              <a:t> = 0, and determine global P-value from test statistic</a:t>
            </a:r>
          </a:p>
          <a:p>
            <a:pPr lvl="2"/>
            <a:r>
              <a:rPr lang="en-US" dirty="0" smtClean="0"/>
              <a:t>In observed data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55" y="-28392"/>
            <a:ext cx="8686800" cy="6489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Approx: Trials factor = Range / resolution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Ben </a:t>
            </a:r>
            <a:r>
              <a:rPr lang="en-US" dirty="0" err="1" smtClean="0"/>
              <a:t>Kilminster</a:t>
            </a:r>
            <a:r>
              <a:rPr lang="en-US" dirty="0" smtClean="0"/>
              <a:t>, Zurich 2012 Higgs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48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10800000">
            <a:off x="4907747" y="5157773"/>
            <a:ext cx="157586" cy="0"/>
          </a:xfrm>
          <a:prstGeom prst="line">
            <a:avLst/>
          </a:prstGeom>
          <a:ln>
            <a:solidFill>
              <a:srgbClr val="48F1FF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156" y="589823"/>
            <a:ext cx="6502400" cy="44958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214399" y="4955451"/>
            <a:ext cx="1479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4B0BB"/>
                </a:solidFill>
              </a:rPr>
              <a:t>H➞γγ  (1-3%)</a:t>
            </a:r>
            <a:endParaRPr lang="en-US" dirty="0">
              <a:solidFill>
                <a:srgbClr val="34B0BB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rot="10800000">
            <a:off x="4952944" y="5535205"/>
            <a:ext cx="130154" cy="0"/>
          </a:xfrm>
          <a:prstGeom prst="line">
            <a:avLst/>
          </a:prstGeom>
          <a:ln>
            <a:solidFill>
              <a:srgbClr val="FF0000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217733" y="5332883"/>
            <a:ext cx="1890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H➞ZZ➞4l (1-2%)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rot="10800000">
            <a:off x="2895616" y="5867457"/>
            <a:ext cx="2187482" cy="1588"/>
          </a:xfrm>
          <a:prstGeom prst="line">
            <a:avLst/>
          </a:prstGeom>
          <a:ln>
            <a:solidFill>
              <a:srgbClr val="0000FF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211392" y="5658443"/>
            <a:ext cx="1561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H➞WW (20%)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rot="10800000">
            <a:off x="2866754" y="6200011"/>
            <a:ext cx="2187482" cy="1588"/>
          </a:xfrm>
          <a:prstGeom prst="line">
            <a:avLst/>
          </a:prstGeom>
          <a:ln>
            <a:solidFill>
              <a:srgbClr val="660066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182530" y="5990997"/>
            <a:ext cx="1334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H➞ττ (20%)</a:t>
            </a:r>
            <a:endParaRPr lang="en-US" dirty="0">
              <a:solidFill>
                <a:srgbClr val="660066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rot="10800000">
            <a:off x="3983025" y="6532297"/>
            <a:ext cx="1082308" cy="1588"/>
          </a:xfrm>
          <a:prstGeom prst="line">
            <a:avLst/>
          </a:prstGeom>
          <a:ln>
            <a:solidFill>
              <a:srgbClr val="FF6600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189029" y="6358798"/>
            <a:ext cx="1393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6600"/>
                </a:solidFill>
              </a:rPr>
              <a:t>H➞bb</a:t>
            </a:r>
            <a:r>
              <a:rPr lang="en-US" dirty="0" smtClean="0">
                <a:solidFill>
                  <a:srgbClr val="FF6600"/>
                </a:solidFill>
              </a:rPr>
              <a:t> (</a:t>
            </a:r>
            <a:r>
              <a:rPr lang="en-US" dirty="0">
                <a:solidFill>
                  <a:srgbClr val="FF6600"/>
                </a:solidFill>
              </a:rPr>
              <a:t>1</a:t>
            </a:r>
            <a:r>
              <a:rPr lang="en-US" dirty="0" smtClean="0">
                <a:solidFill>
                  <a:srgbClr val="FF6600"/>
                </a:solidFill>
              </a:rPr>
              <a:t>0%)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7200" y="4973108"/>
            <a:ext cx="2101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(At around 120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7340552" y="1168400"/>
            <a:ext cx="1993948" cy="3164721"/>
            <a:chOff x="7340552" y="1168400"/>
            <a:chExt cx="1993948" cy="3164721"/>
          </a:xfrm>
        </p:grpSpPr>
        <p:sp>
          <p:nvSpPr>
            <p:cNvPr id="30" name="TextBox 29"/>
            <p:cNvSpPr txBox="1"/>
            <p:nvPr/>
          </p:nvSpPr>
          <p:spPr>
            <a:xfrm>
              <a:off x="7353252" y="3963789"/>
              <a:ext cx="17363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Not used by LHC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340552" y="1168400"/>
              <a:ext cx="1993948" cy="313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Problem: </a:t>
              </a:r>
            </a:p>
            <a:p>
              <a:r>
                <a:rPr lang="en-US" dirty="0" smtClean="0"/>
                <a:t>Concept of mass resolution </a:t>
              </a:r>
            </a:p>
            <a:p>
              <a:r>
                <a:rPr lang="en-US" dirty="0"/>
                <a:t>n</a:t>
              </a:r>
              <a:r>
                <a:rPr lang="en-US" dirty="0" smtClean="0"/>
                <a:t>ot clear in an MVA</a:t>
              </a:r>
            </a:p>
            <a:p>
              <a:r>
                <a:rPr lang="en-US" dirty="0" smtClean="0"/>
                <a:t>Also </a:t>
              </a:r>
              <a:r>
                <a:rPr lang="en-US" dirty="0" err="1" smtClean="0"/>
                <a:t>MVAs</a:t>
              </a:r>
              <a:r>
                <a:rPr lang="en-US" dirty="0" smtClean="0"/>
                <a:t> trained  separately at each mass point !</a:t>
              </a:r>
            </a:p>
            <a:p>
              <a:r>
                <a:rPr lang="en-US" dirty="0" smtClean="0"/>
                <a:t>(Mass points are correlated)</a:t>
              </a:r>
            </a:p>
            <a:p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Trials factor: Up-crossings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49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82" y="1417638"/>
            <a:ext cx="5997404" cy="468773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4703383" y="4127633"/>
            <a:ext cx="139550" cy="13956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641599" y="4127633"/>
            <a:ext cx="139550" cy="13956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116665" y="4123531"/>
            <a:ext cx="139550" cy="13956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977115" y="4127896"/>
            <a:ext cx="139550" cy="13956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907340" y="4123794"/>
            <a:ext cx="139550" cy="13956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831951" y="4134046"/>
            <a:ext cx="139550" cy="139568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807200" y="2108200"/>
            <a:ext cx="2336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0: </a:t>
            </a:r>
          </a:p>
          <a:p>
            <a:r>
              <a:rPr lang="en-US" dirty="0" smtClean="0"/>
              <a:t>ATLAS: 6 up-crossings</a:t>
            </a:r>
          </a:p>
          <a:p>
            <a:r>
              <a:rPr lang="en-US" dirty="0" smtClean="0"/>
              <a:t>CMS: 8 up-crossings</a:t>
            </a:r>
          </a:p>
          <a:p>
            <a:endParaRPr lang="en-US" dirty="0" smtClean="0"/>
          </a:p>
          <a:p>
            <a:r>
              <a:rPr lang="en-US" dirty="0" smtClean="0"/>
              <a:t>Trials factor not that sensitive to statistical </a:t>
            </a:r>
          </a:p>
          <a:p>
            <a:r>
              <a:rPr lang="en-US" dirty="0" smtClean="0"/>
              <a:t>Fluctuations</a:t>
            </a:r>
          </a:p>
          <a:p>
            <a:endParaRPr lang="en-US" dirty="0" smtClean="0"/>
          </a:p>
          <a:p>
            <a:r>
              <a:rPr lang="en-US" dirty="0" smtClean="0"/>
              <a:t>Cross-checked using different signal strengths and with statistical uncertainties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6140"/>
          </a:xfrm>
        </p:spPr>
        <p:txBody>
          <a:bodyPr/>
          <a:lstStyle/>
          <a:p>
            <a:r>
              <a:rPr lang="en-US" dirty="0" smtClean="0"/>
              <a:t>Ted </a:t>
            </a:r>
            <a:r>
              <a:rPr lang="en-US" dirty="0" err="1" smtClean="0"/>
              <a:t>x</a:t>
            </a:r>
            <a:r>
              <a:rPr lang="en-US" dirty="0" smtClean="0"/>
              <a:t> Zürich, Oct. 2011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222" y="1629573"/>
            <a:ext cx="7199172" cy="39773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47177" y="1195109"/>
            <a:ext cx="4494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Still not satisfied, he chose these 6 final words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869833" y="5865825"/>
            <a:ext cx="36833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Information is clearly lost </a:t>
            </a:r>
            <a:r>
              <a:rPr lang="en-US" sz="2400" dirty="0" err="1" smtClean="0">
                <a:solidFill>
                  <a:srgbClr val="0000FF"/>
                </a:solidFill>
                <a:sym typeface="Wingdings"/>
              </a:rPr>
              <a:t>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Significances of excesses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ATLAS: 126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dirty="0" smtClean="0"/>
              <a:t>3.6 Sigma local P-value</a:t>
            </a:r>
          </a:p>
          <a:p>
            <a:pPr lvl="1"/>
            <a:r>
              <a:rPr lang="en-US" dirty="0" smtClean="0"/>
              <a:t>2.2 Sigma with trials factor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CMS: 119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dirty="0" smtClean="0"/>
              <a:t>2.6 Sigma local P-value</a:t>
            </a:r>
          </a:p>
          <a:p>
            <a:pPr lvl="1"/>
            <a:r>
              <a:rPr lang="en-US" dirty="0" smtClean="0"/>
              <a:t>0.6 Sigma with trials factor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50</a:t>
            </a:fld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But what is the right Look Elsewhere Effect 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4800"/>
            <a:ext cx="8039100" cy="47752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CMS &amp; ATLAS search 110 – 600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dirty="0" smtClean="0"/>
              <a:t>Decided a priori based on </a:t>
            </a:r>
            <a:r>
              <a:rPr lang="en-US" dirty="0" smtClean="0">
                <a:solidFill>
                  <a:srgbClr val="0000FF"/>
                </a:solidFill>
              </a:rPr>
              <a:t>experimental reach</a:t>
            </a:r>
          </a:p>
          <a:p>
            <a:pPr lvl="1"/>
            <a:r>
              <a:rPr lang="en-US" dirty="0" smtClean="0"/>
              <a:t>Generates a large Look Elsewhere Effect</a:t>
            </a:r>
          </a:p>
          <a:p>
            <a:pPr lvl="1"/>
            <a:r>
              <a:rPr lang="en-US" dirty="0" smtClean="0"/>
              <a:t>Do we really expect a </a:t>
            </a:r>
            <a:r>
              <a:rPr lang="en-US" dirty="0" smtClean="0">
                <a:solidFill>
                  <a:srgbClr val="0000FF"/>
                </a:solidFill>
              </a:rPr>
              <a:t>SM</a:t>
            </a:r>
            <a:r>
              <a:rPr lang="en-US" dirty="0" smtClean="0"/>
              <a:t> Higgs boson to be 600 </a:t>
            </a:r>
            <a:r>
              <a:rPr lang="en-US" dirty="0" err="1" smtClean="0"/>
              <a:t>GeV</a:t>
            </a:r>
            <a:r>
              <a:rPr lang="en-US" dirty="0" smtClean="0"/>
              <a:t> ?</a:t>
            </a:r>
          </a:p>
          <a:p>
            <a:r>
              <a:rPr lang="en-US" dirty="0" smtClean="0"/>
              <a:t>Could use previous experimental exclusions for prior</a:t>
            </a:r>
          </a:p>
          <a:p>
            <a:pPr lvl="1"/>
            <a:r>
              <a:rPr lang="en-US" dirty="0" smtClean="0"/>
              <a:t>ATLAS uses 2fb</a:t>
            </a:r>
            <a:r>
              <a:rPr lang="en-US" baseline="30000" dirty="0" smtClean="0"/>
              <a:t>-1</a:t>
            </a:r>
            <a:r>
              <a:rPr lang="en-US" dirty="0" smtClean="0"/>
              <a:t> LHC combination to motivate restricted window </a:t>
            </a:r>
          </a:p>
          <a:p>
            <a:pPr lvl="2"/>
            <a:r>
              <a:rPr lang="en-US" dirty="0" smtClean="0"/>
              <a:t>110 – 146 </a:t>
            </a:r>
            <a:r>
              <a:rPr lang="en-US" dirty="0" err="1" smtClean="0"/>
              <a:t>GeV</a:t>
            </a:r>
            <a:r>
              <a:rPr lang="en-US" dirty="0" smtClean="0"/>
              <a:t> :</a:t>
            </a:r>
          </a:p>
          <a:p>
            <a:pPr lvl="2"/>
            <a:r>
              <a:rPr lang="en-US" dirty="0" smtClean="0"/>
              <a:t>3.6 </a:t>
            </a:r>
            <a:r>
              <a:rPr lang="en-US" dirty="0" err="1" smtClean="0"/>
              <a:t>σ</a:t>
            </a:r>
            <a:r>
              <a:rPr lang="en-US" dirty="0" smtClean="0"/>
              <a:t> local ➞ 2.2 </a:t>
            </a:r>
            <a:r>
              <a:rPr lang="en-US" dirty="0" err="1" smtClean="0"/>
              <a:t>σ</a:t>
            </a:r>
            <a:r>
              <a:rPr lang="en-US" dirty="0" smtClean="0"/>
              <a:t> (full mass range) ➞ 2.5 </a:t>
            </a:r>
            <a:r>
              <a:rPr lang="en-US" dirty="0" err="1" smtClean="0"/>
              <a:t>σ</a:t>
            </a:r>
            <a:r>
              <a:rPr lang="en-US" dirty="0" smtClean="0"/>
              <a:t> (restricted)</a:t>
            </a:r>
          </a:p>
          <a:p>
            <a:pPr lvl="1"/>
            <a:r>
              <a:rPr lang="en-US" dirty="0" smtClean="0"/>
              <a:t>But </a:t>
            </a:r>
            <a:r>
              <a:rPr lang="en-US" i="1" dirty="0" smtClean="0"/>
              <a:t>unfair</a:t>
            </a:r>
            <a:r>
              <a:rPr lang="en-US" dirty="0" smtClean="0"/>
              <a:t> to use subset of data both to define search window and perform search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51</a:t>
            </a:fld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estricted mass range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1943"/>
            <a:ext cx="8229600" cy="2451100"/>
          </a:xfrm>
        </p:spPr>
        <p:txBody>
          <a:bodyPr>
            <a:normAutofit/>
          </a:bodyPr>
          <a:lstStyle/>
          <a:p>
            <a:r>
              <a:rPr lang="en-US" dirty="0" smtClean="0"/>
              <a:t>CMS restricted mass range</a:t>
            </a:r>
          </a:p>
          <a:p>
            <a:pPr lvl="2"/>
            <a:r>
              <a:rPr lang="en-US" dirty="0" smtClean="0"/>
              <a:t>Statistical uncertainty of up-crossing technique in observed data is limited</a:t>
            </a:r>
          </a:p>
          <a:p>
            <a:pPr lvl="3"/>
            <a:r>
              <a:rPr lang="en-US" dirty="0" smtClean="0"/>
              <a:t>CMS finds 1 up-crossing in this mass range</a:t>
            </a:r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52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514" y="2996411"/>
            <a:ext cx="4025900" cy="27818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71216" y="2900078"/>
            <a:ext cx="4236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this were to be used, </a:t>
            </a:r>
          </a:p>
          <a:p>
            <a:r>
              <a:rPr lang="en-US" dirty="0" smtClean="0"/>
              <a:t>Global significance = local significance: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06092" y="3615743"/>
            <a:ext cx="5443415" cy="3016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Instead, use pseudo-experiments instead of up-crossings</a:t>
            </a:r>
          </a:p>
          <a:p>
            <a:endParaRPr lang="en-US" dirty="0" smtClean="0"/>
          </a:p>
          <a:p>
            <a:r>
              <a:rPr lang="en-US" dirty="0" smtClean="0"/>
              <a:t>Problem:  H➞WW uses mass-dependent </a:t>
            </a:r>
            <a:r>
              <a:rPr lang="en-US" dirty="0" err="1" smtClean="0"/>
              <a:t>MVAs</a:t>
            </a:r>
            <a:endParaRPr lang="en-US" dirty="0" smtClean="0"/>
          </a:p>
          <a:p>
            <a:r>
              <a:rPr lang="en-US" sz="1400" dirty="0" smtClean="0"/>
              <a:t>(correlations between mass points because </a:t>
            </a:r>
          </a:p>
          <a:p>
            <a:r>
              <a:rPr lang="en-US" sz="1400" dirty="0" smtClean="0"/>
              <a:t>backgrounds not the same at each search mass)</a:t>
            </a:r>
          </a:p>
          <a:p>
            <a:r>
              <a:rPr lang="en-US" dirty="0"/>
              <a:t>G</a:t>
            </a:r>
            <a:r>
              <a:rPr lang="en-US" dirty="0" smtClean="0"/>
              <a:t>enerate pseudo-data from background model at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 ~ 125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Safe assumption for 110 – 145 </a:t>
            </a:r>
            <a:r>
              <a:rPr lang="en-US" dirty="0" err="1" smtClean="0"/>
              <a:t>GeV</a:t>
            </a:r>
            <a:r>
              <a:rPr lang="en-US" dirty="0" smtClean="0"/>
              <a:t> due to M</a:t>
            </a:r>
            <a:r>
              <a:rPr lang="en-US" baseline="-25000" dirty="0" smtClean="0"/>
              <a:t>WW</a:t>
            </a:r>
            <a:r>
              <a:rPr lang="en-US" dirty="0" smtClean="0"/>
              <a:t> </a:t>
            </a:r>
            <a:r>
              <a:rPr lang="en-US" dirty="0" err="1" smtClean="0"/>
              <a:t>resol</a:t>
            </a:r>
            <a:r>
              <a:rPr lang="en-US" dirty="0" smtClean="0"/>
              <a:t>.</a:t>
            </a:r>
          </a:p>
          <a:p>
            <a:r>
              <a:rPr lang="en-US" dirty="0" smtClean="0"/>
              <a:t>So 110 – 145 </a:t>
            </a:r>
            <a:r>
              <a:rPr lang="en-US" dirty="0" err="1" smtClean="0"/>
              <a:t>GeV</a:t>
            </a:r>
            <a:r>
              <a:rPr lang="en-US" dirty="0" smtClean="0"/>
              <a:t> is used by CMS (~ same as ATLAS)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505954" y="6171684"/>
            <a:ext cx="56253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2.6 </a:t>
            </a:r>
            <a:r>
              <a:rPr lang="en-US" dirty="0" err="1" smtClean="0">
                <a:solidFill>
                  <a:srgbClr val="0000FF"/>
                </a:solidFill>
              </a:rPr>
              <a:t>σ</a:t>
            </a:r>
            <a:r>
              <a:rPr lang="en-US" dirty="0" smtClean="0">
                <a:solidFill>
                  <a:srgbClr val="0000FF"/>
                </a:solidFill>
              </a:rPr>
              <a:t> (local) ➞  0.6 </a:t>
            </a:r>
            <a:r>
              <a:rPr lang="en-US" dirty="0" err="1" smtClean="0">
                <a:solidFill>
                  <a:srgbClr val="0000FF"/>
                </a:solidFill>
              </a:rPr>
              <a:t>σ</a:t>
            </a:r>
            <a:r>
              <a:rPr lang="en-US" dirty="0" smtClean="0">
                <a:solidFill>
                  <a:srgbClr val="0000FF"/>
                </a:solidFill>
              </a:rPr>
              <a:t> (full mass range) ➞ 1.9 </a:t>
            </a:r>
            <a:r>
              <a:rPr lang="en-US" dirty="0" err="1" smtClean="0">
                <a:solidFill>
                  <a:srgbClr val="0000FF"/>
                </a:solidFill>
              </a:rPr>
              <a:t>σ</a:t>
            </a:r>
            <a:r>
              <a:rPr lang="en-US" dirty="0" smtClean="0">
                <a:solidFill>
                  <a:srgbClr val="0000FF"/>
                </a:solidFill>
              </a:rPr>
              <a:t> (restricted) 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00FF"/>
                </a:solidFill>
              </a:rPr>
              <a:t>W</a:t>
            </a:r>
            <a:r>
              <a:rPr lang="en-US" sz="3600" dirty="0" smtClean="0">
                <a:solidFill>
                  <a:srgbClr val="0000FF"/>
                </a:solidFill>
              </a:rPr>
              <a:t>hat is the right restricted mass range ?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013700" cy="493236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CMS could use ATLAS’ exclusion range for search window &amp; vice versa</a:t>
            </a:r>
          </a:p>
          <a:p>
            <a:pPr lvl="1"/>
            <a:r>
              <a:rPr lang="en-US" dirty="0" smtClean="0"/>
              <a:t>Not very agreeable since there are correlations between nuisance parameters of CMS &amp; ATLAS</a:t>
            </a:r>
          </a:p>
          <a:p>
            <a:r>
              <a:rPr lang="en-US" dirty="0" smtClean="0"/>
              <a:t>Could split data into old data for exclusion, and new data for search window</a:t>
            </a:r>
          </a:p>
          <a:p>
            <a:pPr lvl="1"/>
            <a:r>
              <a:rPr lang="en-US" dirty="0" smtClean="0"/>
              <a:t>Lots of work, and would be self-defeating since not all data would be used, reducing significance at the expense of reducing trials factor</a:t>
            </a:r>
          </a:p>
          <a:p>
            <a:endParaRPr lang="en-US" dirty="0" smtClean="0"/>
          </a:p>
          <a:p>
            <a:r>
              <a:rPr lang="en-US" dirty="0" smtClean="0"/>
              <a:t>Instead …</a:t>
            </a:r>
            <a:r>
              <a:rPr lang="en-US" dirty="0" smtClean="0">
                <a:solidFill>
                  <a:srgbClr val="0000FF"/>
                </a:solidFill>
              </a:rPr>
              <a:t>  </a:t>
            </a:r>
            <a:r>
              <a:rPr lang="en-US" dirty="0" smtClean="0"/>
              <a:t>the SM Higgs boson is predicted by precision electroweak measurements (LEPEWWG)</a:t>
            </a:r>
          </a:p>
          <a:p>
            <a:pPr lvl="1"/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 &lt; 161 </a:t>
            </a:r>
            <a:r>
              <a:rPr lang="en-US" dirty="0" err="1" smtClean="0"/>
              <a:t>GeV</a:t>
            </a:r>
            <a:r>
              <a:rPr lang="en-US" dirty="0" smtClean="0"/>
              <a:t>  at 95% CL</a:t>
            </a:r>
          </a:p>
          <a:p>
            <a:r>
              <a:rPr lang="en-US" dirty="0" smtClean="0"/>
              <a:t>So a more appropriate prior assumption for look elsewhere effect would be :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110 – 161 </a:t>
            </a:r>
            <a:r>
              <a:rPr lang="en-US" dirty="0" err="1" smtClean="0">
                <a:solidFill>
                  <a:srgbClr val="0000FF"/>
                </a:solidFill>
              </a:rPr>
              <a:t>GeV</a:t>
            </a:r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53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picture of the Higgs boson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54</a:t>
            </a:fld>
            <a:endParaRPr lang="en-US"/>
          </a:p>
        </p:txBody>
      </p:sp>
      <p:pic>
        <p:nvPicPr>
          <p:cNvPr id="7" name="Content Placeholder 3" descr="ltl_cls_comb_zoom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-12712" r="-12712"/>
              <a:stretch>
                <a:fillRect/>
              </a:stretch>
            </p:blipFill>
          </mc:Choice>
          <mc:Fallback>
            <p:blipFill>
              <a:blip r:embed="rId3"/>
              <a:srcRect l="-12712" r="-12712"/>
              <a:stretch>
                <a:fillRect/>
              </a:stretch>
            </p:blipFill>
          </mc:Fallback>
        </mc:AlternateContent>
        <p:spPr>
          <a:xfrm>
            <a:off x="257823" y="1680535"/>
            <a:ext cx="8229600" cy="4525963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1994593" y="3175968"/>
            <a:ext cx="4557016" cy="1389759"/>
            <a:chOff x="2193970" y="3095633"/>
            <a:chExt cx="4557016" cy="1389759"/>
          </a:xfrm>
        </p:grpSpPr>
        <p:pic>
          <p:nvPicPr>
            <p:cNvPr id="9" name="Picture 8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93970" y="3409137"/>
              <a:ext cx="3572814" cy="1076255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572474" y="3095633"/>
              <a:ext cx="7493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E46C0A"/>
                  </a:solidFill>
                </a:rPr>
                <a:t>ATLAS</a:t>
              </a:r>
              <a:endParaRPr lang="en-US" dirty="0">
                <a:solidFill>
                  <a:srgbClr val="E46C0A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568038" y="3395181"/>
              <a:ext cx="11829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TEVATRON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877579" y="3294256"/>
              <a:ext cx="6111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CMS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799472"/>
          </a:xfrm>
        </p:spPr>
        <p:txBody>
          <a:bodyPr/>
          <a:lstStyle/>
          <a:p>
            <a:r>
              <a:rPr lang="en-US" dirty="0" smtClean="0"/>
              <a:t>Conclusions from Higgs picture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500" y="1778000"/>
            <a:ext cx="7569200" cy="402431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                                    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Impact"/>
                <a:cs typeface="Impact"/>
              </a:rPr>
              <a:t>…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Impact"/>
                <a:cs typeface="Impact"/>
              </a:rPr>
              <a:t>but not forgotten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Higgs signal</a:t>
            </a:r>
          </a:p>
          <a:p>
            <a:pPr lvl="2"/>
            <a:r>
              <a:rPr lang="en-US" dirty="0"/>
              <a:t>P</a:t>
            </a:r>
            <a:r>
              <a:rPr lang="en-US" dirty="0" smtClean="0"/>
              <a:t>roduction at each mass</a:t>
            </a:r>
          </a:p>
          <a:p>
            <a:pPr lvl="2"/>
            <a:r>
              <a:rPr lang="en-US" dirty="0" smtClean="0"/>
              <a:t>Production at each accelerator</a:t>
            </a:r>
          </a:p>
          <a:p>
            <a:pPr lvl="2"/>
            <a:r>
              <a:rPr lang="en-US" dirty="0" smtClean="0"/>
              <a:t>Uncertainties</a:t>
            </a:r>
          </a:p>
          <a:p>
            <a:pPr lvl="2"/>
            <a:r>
              <a:rPr lang="en-US" dirty="0" smtClean="0"/>
              <a:t>Uncertainties of exclusive final states</a:t>
            </a:r>
          </a:p>
          <a:p>
            <a:pPr lvl="1"/>
            <a:r>
              <a:rPr lang="en-US" dirty="0" smtClean="0"/>
              <a:t>Higgs decays at each mass</a:t>
            </a:r>
          </a:p>
          <a:p>
            <a:pPr lvl="1"/>
            <a:r>
              <a:rPr lang="en-US" dirty="0" smtClean="0"/>
              <a:t>Backgrounds at each mass</a:t>
            </a:r>
          </a:p>
          <a:p>
            <a:pPr lvl="1"/>
            <a:r>
              <a:rPr lang="en-US" dirty="0" smtClean="0"/>
              <a:t>Backgrounds at each accelerator</a:t>
            </a:r>
          </a:p>
          <a:p>
            <a:pPr lvl="1"/>
            <a:r>
              <a:rPr lang="en-US" dirty="0" smtClean="0"/>
              <a:t>Different statistical methods</a:t>
            </a:r>
          </a:p>
          <a:p>
            <a:pPr lvl="1"/>
            <a:r>
              <a:rPr lang="en-US" dirty="0" smtClean="0"/>
              <a:t>Defining an excess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55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t="44662"/>
          <a:stretch>
            <a:fillRect/>
          </a:stretch>
        </p:blipFill>
        <p:spPr>
          <a:xfrm>
            <a:off x="1456510" y="1536700"/>
            <a:ext cx="2226490" cy="872165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36479"/>
            <a:ext cx="4564850" cy="1470025"/>
          </a:xfrm>
        </p:spPr>
        <p:txBody>
          <a:bodyPr/>
          <a:lstStyle/>
          <a:p>
            <a:r>
              <a:rPr lang="en-US" dirty="0" smtClean="0"/>
              <a:t>Higgs discovered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9394" y="3027268"/>
            <a:ext cx="2792824" cy="1422850"/>
          </a:xfrm>
        </p:spPr>
        <p:txBody>
          <a:bodyPr>
            <a:normAutofit/>
          </a:bodyPr>
          <a:lstStyle/>
          <a:p>
            <a:r>
              <a:rPr lang="en-US" dirty="0" smtClean="0"/>
              <a:t>Rename </a:t>
            </a:r>
          </a:p>
          <a:p>
            <a:r>
              <a:rPr lang="en-US" dirty="0" smtClean="0"/>
              <a:t>“God particle”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1583272" y="2494004"/>
            <a:ext cx="1020763" cy="457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56234" y="4450118"/>
            <a:ext cx="37597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Newspaper Headline : </a:t>
            </a:r>
          </a:p>
          <a:p>
            <a:r>
              <a:rPr lang="en-US" sz="2400" dirty="0" smtClean="0"/>
              <a:t>“Physicists prove God exists”</a:t>
            </a:r>
            <a:endParaRPr lang="en-US" sz="2400" dirty="0"/>
          </a:p>
        </p:txBody>
      </p:sp>
      <p:grpSp>
        <p:nvGrpSpPr>
          <p:cNvPr id="5" name="Group 12"/>
          <p:cNvGrpSpPr/>
          <p:nvPr/>
        </p:nvGrpSpPr>
        <p:grpSpPr>
          <a:xfrm>
            <a:off x="4387050" y="536479"/>
            <a:ext cx="4564850" cy="5134904"/>
            <a:chOff x="4564850" y="1395412"/>
            <a:chExt cx="4564850" cy="5134904"/>
          </a:xfrm>
        </p:grpSpPr>
        <p:sp>
          <p:nvSpPr>
            <p:cNvPr id="4" name="Title 1"/>
            <p:cNvSpPr txBox="1">
              <a:spLocks/>
            </p:cNvSpPr>
            <p:nvPr/>
          </p:nvSpPr>
          <p:spPr>
            <a:xfrm>
              <a:off x="4564850" y="1395412"/>
              <a:ext cx="4564850" cy="147002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Higgs excluded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rot="5400000">
              <a:off x="5804899" y="2994955"/>
              <a:ext cx="1020763" cy="4576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Subtitle 2"/>
            <p:cNvSpPr txBox="1">
              <a:spLocks/>
            </p:cNvSpPr>
            <p:nvPr/>
          </p:nvSpPr>
          <p:spPr>
            <a:xfrm>
              <a:off x="4941750" y="3886201"/>
              <a:ext cx="2792824" cy="142285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tint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Rename 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tint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“Devil particle”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07215" y="5329988"/>
              <a:ext cx="2971637" cy="1200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Newspaper Headline : </a:t>
              </a:r>
            </a:p>
            <a:p>
              <a:r>
                <a:rPr lang="en-US" sz="2400" dirty="0" smtClean="0"/>
                <a:t>“Physicists prove Devil</a:t>
              </a:r>
              <a:r>
                <a:rPr lang="en-US" sz="2400" dirty="0" smtClean="0"/>
                <a:t> </a:t>
              </a:r>
            </a:p>
            <a:p>
              <a:r>
                <a:rPr lang="en-US" sz="2400" dirty="0" smtClean="0"/>
                <a:t>does </a:t>
              </a:r>
              <a:r>
                <a:rPr lang="en-US" sz="2400" dirty="0" smtClean="0"/>
                <a:t>not exist”</a:t>
              </a:r>
              <a:endParaRPr lang="en-US" sz="2400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209821" y="5321257"/>
            <a:ext cx="24300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8000"/>
                </a:solidFill>
              </a:rPr>
              <a:t>Rake in the $$$  </a:t>
            </a:r>
            <a:endParaRPr lang="en-US" sz="2800" dirty="0">
              <a:solidFill>
                <a:srgbClr val="008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27079" y="5655111"/>
            <a:ext cx="730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8000"/>
                </a:solidFill>
              </a:rPr>
              <a:t>$$$  </a:t>
            </a:r>
            <a:endParaRPr lang="en-US" sz="2800" dirty="0">
              <a:solidFill>
                <a:srgbClr val="008000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56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75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Physicists summarize with a picture</a:t>
            </a:r>
            <a:endParaRPr lang="en-US" dirty="0"/>
          </a:p>
        </p:txBody>
      </p:sp>
      <p:pic>
        <p:nvPicPr>
          <p:cNvPr id="4" name="Content Placeholder 3" descr="ltl_cls_comb_zoom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2712" r="-12712"/>
              <a:stretch>
                <a:fillRect/>
              </a:stretch>
            </p:blipFill>
          </mc:Choice>
          <mc:Fallback>
            <p:blipFill>
              <a:blip r:embed="rId3"/>
              <a:srcRect l="-12712" r="-12712"/>
              <a:stretch>
                <a:fillRect/>
              </a:stretch>
            </p:blipFill>
          </mc:Fallback>
        </mc:AlternateContent>
        <p:spPr>
          <a:xfrm>
            <a:off x="-495246" y="1089030"/>
            <a:ext cx="8229600" cy="4525963"/>
          </a:xfrm>
        </p:spPr>
      </p:pic>
      <p:grpSp>
        <p:nvGrpSpPr>
          <p:cNvPr id="12" name="Group 11"/>
          <p:cNvGrpSpPr/>
          <p:nvPr/>
        </p:nvGrpSpPr>
        <p:grpSpPr>
          <a:xfrm>
            <a:off x="1241524" y="2584463"/>
            <a:ext cx="4557016" cy="1389759"/>
            <a:chOff x="2193970" y="3095633"/>
            <a:chExt cx="4557016" cy="1389759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93970" y="3409137"/>
              <a:ext cx="3572814" cy="1076255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3572474" y="3095633"/>
              <a:ext cx="7493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E46C0A"/>
                  </a:solidFill>
                </a:rPr>
                <a:t>ATLAS</a:t>
              </a:r>
              <a:endParaRPr lang="en-US" dirty="0">
                <a:solidFill>
                  <a:srgbClr val="E46C0A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568037" y="3395180"/>
              <a:ext cx="1182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TEVATRON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877579" y="3294256"/>
              <a:ext cx="6111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CMS</a:t>
              </a:r>
              <a:endParaRPr lang="en-US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696593" y="5923223"/>
            <a:ext cx="3037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Caveat :  cost  &gt;&gt;  $100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6</a:t>
            </a:fld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816116" y="1509675"/>
            <a:ext cx="2270160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Exclusions above this :</a:t>
            </a:r>
          </a:p>
          <a:p>
            <a:r>
              <a:rPr lang="en-US" dirty="0" err="1" smtClean="0"/>
              <a:t>Tevatron</a:t>
            </a:r>
            <a:r>
              <a:rPr lang="en-US" dirty="0" smtClean="0"/>
              <a:t>: </a:t>
            </a:r>
          </a:p>
          <a:p>
            <a:r>
              <a:rPr lang="en-US" dirty="0" smtClean="0"/>
              <a:t>158 – 177 </a:t>
            </a:r>
            <a:r>
              <a:rPr lang="en-US" dirty="0" err="1" smtClean="0"/>
              <a:t>GeV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CMS:</a:t>
            </a:r>
          </a:p>
          <a:p>
            <a:r>
              <a:rPr lang="en-US" dirty="0" smtClean="0"/>
              <a:t>127-600 </a:t>
            </a:r>
            <a:r>
              <a:rPr lang="en-US" dirty="0" err="1" smtClean="0"/>
              <a:t>GeV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ATLAS: </a:t>
            </a:r>
          </a:p>
          <a:p>
            <a:r>
              <a:rPr lang="en-US" dirty="0" smtClean="0"/>
              <a:t>112.7-155.5</a:t>
            </a:r>
          </a:p>
          <a:p>
            <a:r>
              <a:rPr lang="en-US" dirty="0" smtClean="0"/>
              <a:t>131-237</a:t>
            </a:r>
          </a:p>
          <a:p>
            <a:r>
              <a:rPr lang="en-US" dirty="0" smtClean="0"/>
              <a:t>251-468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one-picture summary begs the question :</a:t>
            </a:r>
          </a:p>
          <a:p>
            <a:pPr lvl="1"/>
            <a:r>
              <a:rPr lang="en-US" dirty="0" smtClean="0"/>
              <a:t>What went into this ?</a:t>
            </a:r>
          </a:p>
          <a:p>
            <a:endParaRPr lang="en-US" dirty="0" smtClean="0"/>
          </a:p>
          <a:p>
            <a:r>
              <a:rPr lang="en-US" dirty="0" smtClean="0"/>
              <a:t>None of us here accept a single picture as the answer without considering its components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Specifically for our Higgs picture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296" y="1600200"/>
            <a:ext cx="8686800" cy="4858944"/>
          </a:xfrm>
        </p:spPr>
        <p:txBody>
          <a:bodyPr/>
          <a:lstStyle/>
          <a:p>
            <a:r>
              <a:rPr lang="en-US" dirty="0" smtClean="0"/>
              <a:t>What goes into </a:t>
            </a:r>
            <a:r>
              <a:rPr lang="en-US" dirty="0" err="1" smtClean="0"/>
              <a:t>TeV</a:t>
            </a:r>
            <a:r>
              <a:rPr lang="en-US" dirty="0" smtClean="0"/>
              <a:t> &amp; LHC limits ?</a:t>
            </a:r>
          </a:p>
          <a:p>
            <a:r>
              <a:rPr lang="en-US" dirty="0" smtClean="0"/>
              <a:t>What are all the pieces ?</a:t>
            </a:r>
          </a:p>
          <a:p>
            <a:r>
              <a:rPr lang="en-US" dirty="0" smtClean="0"/>
              <a:t>How does it all fit together ?</a:t>
            </a:r>
          </a:p>
          <a:p>
            <a:r>
              <a:rPr lang="en-US" dirty="0" smtClean="0"/>
              <a:t>What are the assumptions ?</a:t>
            </a:r>
          </a:p>
          <a:p>
            <a:pPr lvl="1"/>
            <a:r>
              <a:rPr lang="en-US" dirty="0" smtClean="0"/>
              <a:t>How important are they to the conclusion ?</a:t>
            </a:r>
          </a:p>
          <a:p>
            <a:r>
              <a:rPr lang="en-US" dirty="0" smtClean="0"/>
              <a:t>How do we define excesses and deficits ?</a:t>
            </a:r>
          </a:p>
          <a:p>
            <a:pPr lvl="1"/>
            <a:r>
              <a:rPr lang="en-US" dirty="0" smtClean="0"/>
              <a:t>What do they tell us ?</a:t>
            </a:r>
          </a:p>
          <a:p>
            <a:r>
              <a:rPr lang="en-US" dirty="0" smtClean="0"/>
              <a:t>To what degree is it a consistent picture 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06125" y="-274170"/>
            <a:ext cx="6128200" cy="1042458"/>
          </a:xfrm>
        </p:spPr>
        <p:txBody>
          <a:bodyPr/>
          <a:lstStyle/>
          <a:p>
            <a:r>
              <a:rPr lang="en-US" dirty="0" smtClean="0"/>
              <a:t>Or in 6 words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2481" y="491513"/>
            <a:ext cx="7087632" cy="146842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800" dirty="0" smtClean="0">
                <a:solidFill>
                  <a:srgbClr val="0000FF"/>
                </a:solidFill>
              </a:rPr>
              <a:t>How much information does picture lose ?</a:t>
            </a:r>
          </a:p>
          <a:p>
            <a:pPr>
              <a:buNone/>
            </a:pPr>
            <a:endParaRPr lang="en-US" sz="4800" dirty="0">
              <a:solidFill>
                <a:srgbClr val="00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Kilminster, Zurich 2012 Higgs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E4A88-6462-EE4C-979F-D91BBC0FA400}" type="slidenum">
              <a:rPr lang="en-US" smtClean="0"/>
              <a:t>9</a:t>
            </a:fld>
            <a:endParaRPr lang="en-US"/>
          </a:p>
        </p:txBody>
      </p:sp>
      <p:pic>
        <p:nvPicPr>
          <p:cNvPr id="12" name="Content Placeholder 3" descr="ltl_cls_comb_zoom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-12712" r="-12712"/>
              <a:stretch>
                <a:fillRect/>
              </a:stretch>
            </p:blipFill>
          </mc:Choice>
          <mc:Fallback>
            <p:blipFill>
              <a:blip r:embed="rId3"/>
              <a:srcRect l="-12712" r="-12712"/>
              <a:stretch>
                <a:fillRect/>
              </a:stretch>
            </p:blipFill>
          </mc:Fallback>
        </mc:AlternateContent>
        <p:spPr>
          <a:xfrm>
            <a:off x="207023" y="1959935"/>
            <a:ext cx="8229600" cy="4525963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1943793" y="3455368"/>
            <a:ext cx="4557016" cy="1389759"/>
            <a:chOff x="2193970" y="3095633"/>
            <a:chExt cx="4557016" cy="1389759"/>
          </a:xfrm>
        </p:grpSpPr>
        <p:pic>
          <p:nvPicPr>
            <p:cNvPr id="14" name="Picture 13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93970" y="3409137"/>
              <a:ext cx="3572814" cy="1076255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3572474" y="3095633"/>
              <a:ext cx="7493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E46C0A"/>
                  </a:solidFill>
                </a:rPr>
                <a:t>ATLAS</a:t>
              </a:r>
              <a:endParaRPr lang="en-US" dirty="0">
                <a:solidFill>
                  <a:srgbClr val="E46C0A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568038" y="3395181"/>
              <a:ext cx="11829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TEVATRON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877579" y="3294256"/>
              <a:ext cx="6111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CMS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2734</TotalTime>
  <Words>2439</Words>
  <Application>Microsoft Macintosh PowerPoint</Application>
  <PresentationFormat>On-screen Show (4:3)</PresentationFormat>
  <Paragraphs>448</Paragraphs>
  <Slides>56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Combinations of SM Higgs searches at the LHC and Tevatron:  Information lost … but not forgotten</vt:lpstr>
      <vt:lpstr>Slide 2</vt:lpstr>
      <vt:lpstr>Ted x Zürich, Oct. 2011</vt:lpstr>
      <vt:lpstr>Ted x Zürich, Oct. 2011</vt:lpstr>
      <vt:lpstr>Ted x Zürich, Oct. 2011</vt:lpstr>
      <vt:lpstr>Physicists summarize with a picture</vt:lpstr>
      <vt:lpstr>Except …</vt:lpstr>
      <vt:lpstr>Specifically for our Higgs picture</vt:lpstr>
      <vt:lpstr>Or in 6 words …</vt:lpstr>
      <vt:lpstr>Slide 10</vt:lpstr>
      <vt:lpstr>Actually searching for four production modes</vt:lpstr>
      <vt:lpstr>Higgs Production in combinations</vt:lpstr>
      <vt:lpstr>Tevatron vs. LHC</vt:lpstr>
      <vt:lpstr>Slide 14</vt:lpstr>
      <vt:lpstr>Each Higgs production also comes with different relative uncertainties</vt:lpstr>
      <vt:lpstr>Slide 16</vt:lpstr>
      <vt:lpstr>Production modes have exclusive uncertainties  </vt:lpstr>
      <vt:lpstr>Slide 18</vt:lpstr>
      <vt:lpstr>110 GeV</vt:lpstr>
      <vt:lpstr>The infamous 125 GeV excess</vt:lpstr>
      <vt:lpstr>140 GeV</vt:lpstr>
      <vt:lpstr>160 GeV</vt:lpstr>
      <vt:lpstr>200 GeV</vt:lpstr>
      <vt:lpstr>300 GeV</vt:lpstr>
      <vt:lpstr>400 GeV</vt:lpstr>
      <vt:lpstr>500 GeV</vt:lpstr>
      <vt:lpstr> Channels in picture</vt:lpstr>
      <vt:lpstr> Channels in picture</vt:lpstr>
      <vt:lpstr>Slide 29</vt:lpstr>
      <vt:lpstr>Different dominant SM backgrounds at each mass</vt:lpstr>
      <vt:lpstr>Higgs background composition at LHC vs. Tevatron</vt:lpstr>
      <vt:lpstr>Higgs background composition at LHC vs. Tevatron</vt:lpstr>
      <vt:lpstr>Tevatron H➞bb</vt:lpstr>
      <vt:lpstr>Slide 34</vt:lpstr>
      <vt:lpstr>Different test statistics used in picture</vt:lpstr>
      <vt:lpstr>CLs technique</vt:lpstr>
      <vt:lpstr>Bayesian technique used by Tevatron</vt:lpstr>
      <vt:lpstr>Do we need to care what is used ?</vt:lpstr>
      <vt:lpstr>CLs vs. Bayesian</vt:lpstr>
      <vt:lpstr>Asymptotic vs. CLs vs. Bayesian</vt:lpstr>
      <vt:lpstr>Slide 41</vt:lpstr>
      <vt:lpstr>Choice of PDFs for nuisance parameters</vt:lpstr>
      <vt:lpstr>Correlated between analyses and experiments</vt:lpstr>
      <vt:lpstr>Slide 44</vt:lpstr>
      <vt:lpstr>Need complete picture to understand excess</vt:lpstr>
      <vt:lpstr>Slide 46</vt:lpstr>
      <vt:lpstr>Trials factors estimations</vt:lpstr>
      <vt:lpstr>Approx: Trials factor = Range / resolution</vt:lpstr>
      <vt:lpstr>Trials factor: Up-crossings </vt:lpstr>
      <vt:lpstr>Significances of excesses</vt:lpstr>
      <vt:lpstr>But what is the right Look Elsewhere Effect ?</vt:lpstr>
      <vt:lpstr>Restricted mass range</vt:lpstr>
      <vt:lpstr>What is the right restricted mass range ?</vt:lpstr>
      <vt:lpstr>Our picture of the Higgs boson</vt:lpstr>
      <vt:lpstr>Conclusions from Higgs picture</vt:lpstr>
      <vt:lpstr>Higgs discovered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methods for Higgs search combinations at the LHC and Tevatron</dc:title>
  <dc:creator>Ben Kilminster</dc:creator>
  <cp:lastModifiedBy>Ben Kilminster</cp:lastModifiedBy>
  <cp:revision>125</cp:revision>
  <dcterms:created xsi:type="dcterms:W3CDTF">2012-01-07T19:01:25Z</dcterms:created>
  <dcterms:modified xsi:type="dcterms:W3CDTF">2012-01-09T16:36:00Z</dcterms:modified>
</cp:coreProperties>
</file>