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Default Extension="pict" ContentType="image/pict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ppt/slides/slide48.xml" ContentType="application/vnd.openxmlformats-officedocument.presentationml.slide+xml"/>
  <Override PartName="/docProps/app.xml" ContentType="application/vnd.openxmlformats-officedocument.extended-properties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65" r:id="rId2"/>
    <p:sldId id="2032" r:id="rId3"/>
    <p:sldId id="2046" r:id="rId4"/>
    <p:sldId id="2018" r:id="rId5"/>
    <p:sldId id="2061" r:id="rId6"/>
    <p:sldId id="2060" r:id="rId7"/>
    <p:sldId id="2059" r:id="rId8"/>
    <p:sldId id="2022" r:id="rId9"/>
    <p:sldId id="1893" r:id="rId10"/>
    <p:sldId id="1897" r:id="rId11"/>
    <p:sldId id="1923" r:id="rId12"/>
    <p:sldId id="1924" r:id="rId13"/>
    <p:sldId id="1928" r:id="rId14"/>
    <p:sldId id="1926" r:id="rId15"/>
    <p:sldId id="2064" r:id="rId16"/>
    <p:sldId id="2065" r:id="rId17"/>
    <p:sldId id="2066" r:id="rId18"/>
    <p:sldId id="2089" r:id="rId19"/>
    <p:sldId id="2088" r:id="rId20"/>
    <p:sldId id="2029" r:id="rId21"/>
    <p:sldId id="2073" r:id="rId22"/>
    <p:sldId id="1639" r:id="rId23"/>
    <p:sldId id="1794" r:id="rId24"/>
    <p:sldId id="1990" r:id="rId25"/>
    <p:sldId id="2011" r:id="rId26"/>
    <p:sldId id="1795" r:id="rId27"/>
    <p:sldId id="2082" r:id="rId28"/>
    <p:sldId id="1887" r:id="rId29"/>
    <p:sldId id="2090" r:id="rId30"/>
    <p:sldId id="2091" r:id="rId31"/>
    <p:sldId id="2092" r:id="rId32"/>
    <p:sldId id="2086" r:id="rId33"/>
    <p:sldId id="1957" r:id="rId34"/>
    <p:sldId id="1983" r:id="rId35"/>
    <p:sldId id="2067" r:id="rId36"/>
    <p:sldId id="2076" r:id="rId37"/>
    <p:sldId id="2040" r:id="rId38"/>
    <p:sldId id="1997" r:id="rId39"/>
    <p:sldId id="2069" r:id="rId40"/>
    <p:sldId id="2085" r:id="rId41"/>
    <p:sldId id="2079" r:id="rId42"/>
    <p:sldId id="1903" r:id="rId43"/>
    <p:sldId id="2080" r:id="rId44"/>
    <p:sldId id="1959" r:id="rId45"/>
    <p:sldId id="2083" r:id="rId46"/>
    <p:sldId id="1876" r:id="rId47"/>
    <p:sldId id="1877" r:id="rId48"/>
    <p:sldId id="1875" r:id="rId49"/>
    <p:sldId id="1985" r:id="rId50"/>
    <p:sldId id="1540" r:id="rId51"/>
    <p:sldId id="2041" r:id="rId52"/>
    <p:sldId id="1390" r:id="rId53"/>
    <p:sldId id="1511" r:id="rId54"/>
  </p:sldIdLst>
  <p:sldSz cx="9144000" cy="6858000" type="screen4x3"/>
  <p:notesSz cx="67818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umimoji="1"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umimoji="1"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umimoji="1"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umimoji="1"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showPr showNarration="1">
    <p:present/>
    <p:sldAll/>
    <p:penClr>
      <a:schemeClr val="tx1"/>
    </p:penClr>
  </p:showPr>
  <p:clrMru>
    <a:srgbClr val="F32BFF"/>
    <a:srgbClr val="F8FFD8"/>
    <a:srgbClr val="FF6699"/>
    <a:srgbClr val="FF0000"/>
    <a:srgbClr val="FFCC99"/>
    <a:srgbClr val="003399"/>
    <a:srgbClr val="336699"/>
    <a:srgbClr val="CCFF66"/>
    <a:srgbClr val="FFFF99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5666" autoAdjust="0"/>
    <p:restoredTop sz="94660"/>
  </p:normalViewPr>
  <p:slideViewPr>
    <p:cSldViewPr snapToObjects="1">
      <p:cViewPr>
        <p:scale>
          <a:sx n="100" d="100"/>
          <a:sy n="100" d="100"/>
        </p:scale>
        <p:origin x="-824" y="-472"/>
      </p:cViewPr>
      <p:guideLst>
        <p:guide orient="horz" pos="1968"/>
        <p:guide pos="29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66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t" anchorCtr="0" compatLnSpc="1">
            <a:prstTxWarp prst="textNoShape">
              <a:avLst/>
            </a:prstTxWarp>
          </a:bodyPr>
          <a:lstStyle>
            <a:lvl1pPr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4925" y="0"/>
            <a:ext cx="29368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t" anchorCtr="0" compatLnSpc="1">
            <a:prstTxWarp prst="textNoShape">
              <a:avLst/>
            </a:prstTxWarp>
          </a:bodyPr>
          <a:lstStyle>
            <a:lvl1pPr algn="r"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E5AEA102-5148-BB40-8C13-47F8BE3487E1}" type="datetime1">
              <a:rPr lang="en-US"/>
              <a:pPr>
                <a:defRPr/>
              </a:pPr>
              <a:t>1/9/12</a:t>
            </a:fld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36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b" anchorCtr="0" compatLnSpc="1">
            <a:prstTxWarp prst="textNoShape">
              <a:avLst/>
            </a:prstTxWarp>
          </a:bodyPr>
          <a:lstStyle>
            <a:lvl1pPr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4925" y="9363075"/>
            <a:ext cx="2936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b" anchorCtr="0" compatLnSpc="1">
            <a:prstTxWarp prst="textNoShape">
              <a:avLst/>
            </a:prstTxWarp>
          </a:bodyPr>
          <a:lstStyle>
            <a:lvl1pPr algn="r"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590B30AA-2BB9-6047-B045-2302A1FFC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t" anchorCtr="0" compatLnSpc="1">
            <a:prstTxWarp prst="textNoShape">
              <a:avLst/>
            </a:prstTxWarp>
          </a:bodyPr>
          <a:lstStyle>
            <a:lvl1pPr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28688" y="739775"/>
            <a:ext cx="4926012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681538"/>
            <a:ext cx="497522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4925" y="0"/>
            <a:ext cx="29368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t" anchorCtr="0" compatLnSpc="1">
            <a:prstTxWarp prst="textNoShape">
              <a:avLst/>
            </a:prstTxWarp>
          </a:bodyPr>
          <a:lstStyle>
            <a:lvl1pPr algn="r"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4ACC832C-5BAB-3546-A64B-512629463D26}" type="datetime1">
              <a:rPr lang="en-US"/>
              <a:pPr>
                <a:defRPr/>
              </a:pPr>
              <a:t>1/9/12</a:t>
            </a:fld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36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b" anchorCtr="0" compatLnSpc="1">
            <a:prstTxWarp prst="textNoShape">
              <a:avLst/>
            </a:prstTxWarp>
          </a:bodyPr>
          <a:lstStyle>
            <a:lvl1pPr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4925" y="9363075"/>
            <a:ext cx="2936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28" tIns="46914" rIns="93828" bIns="46914" numCol="1" anchor="b" anchorCtr="0" compatLnSpc="1">
            <a:prstTxWarp prst="textNoShape">
              <a:avLst/>
            </a:prstTxWarp>
          </a:bodyPr>
          <a:lstStyle>
            <a:lvl1pPr algn="r" defTabSz="938213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BCF34CF5-B807-C94B-A21F-D08891DA5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E6A4B4-9CB4-0943-B511-04AA4BCD0732}" type="slidenum">
              <a:rPr lang="en-GB" smtClean="0"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39775"/>
            <a:ext cx="4927600" cy="36957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1538"/>
            <a:ext cx="4972050" cy="443388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53E39-DFA5-4142-8390-68423E7E1FA8}" type="slidenum">
              <a:rPr lang="en-GB"/>
              <a:pPr/>
              <a:t>14</a:t>
            </a:fld>
            <a:endParaRPr lang="en-GB"/>
          </a:p>
        </p:txBody>
      </p:sp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41451" y="9360729"/>
            <a:ext cx="2938780" cy="49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923" tIns="45961" rIns="91923" bIns="45961" anchor="b"/>
          <a:lstStyle>
            <a:lvl1pPr defTabSz="884238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00" indent="-263525" defTabSz="884238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688" indent="-211138" defTabSz="884238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6375" indent="-209550" defTabSz="884238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8650" indent="-211138" defTabSz="884238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55850" indent="-211138" defTabSz="8842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3050" indent="-211138" defTabSz="8842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70250" indent="-211138" defTabSz="8842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27450" indent="-211138" defTabSz="8842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404D79EA-FECC-9A48-ABFF-A93CCDDB86A9}" type="slidenum">
              <a:rPr lang="en-GB" sz="1200"/>
              <a:pPr algn="r"/>
              <a:t>14</a:t>
            </a:fld>
            <a:endParaRPr lang="en-GB" sz="1200" dirty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38188"/>
            <a:ext cx="4929188" cy="3697287"/>
          </a:xfrm>
          <a:ln/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80" y="4682933"/>
            <a:ext cx="5425440" cy="4433128"/>
          </a:xfrm>
        </p:spPr>
        <p:txBody>
          <a:bodyPr lIns="91923" tIns="45961" rIns="91923" bIns="45961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43384" y="9358067"/>
            <a:ext cx="2938416" cy="49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037" tIns="48516" rIns="97037" bIns="48516" anchor="b">
            <a:prstTxWarp prst="textNoShape">
              <a:avLst/>
            </a:prstTxWarp>
          </a:bodyPr>
          <a:lstStyle/>
          <a:p>
            <a:pPr algn="r" defTabSz="971334"/>
            <a:fld id="{C22CAC10-10AF-B943-AE42-B3BA5D99BED0}" type="slidenum">
              <a:rPr lang="en-GB" sz="1300">
                <a:latin typeface="Times New Roman" charset="0"/>
              </a:rPr>
              <a:pPr algn="r" defTabSz="971334"/>
              <a:t>41</a:t>
            </a:fld>
            <a:endParaRPr lang="en-GB" sz="1300" dirty="0">
              <a:latin typeface="Times New Roman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967" y="4681337"/>
            <a:ext cx="4971866" cy="4435071"/>
          </a:xfrm>
          <a:noFill/>
          <a:ln/>
        </p:spPr>
        <p:txBody>
          <a:bodyPr lIns="97037" tIns="48516" rIns="97037" bIns="48516"/>
          <a:lstStyle/>
          <a:p>
            <a:pPr eaLnBrk="1" hangingPunct="1"/>
            <a:endParaRPr lang="fr-FR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932C2-9287-D843-8697-14684839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8C74B-7538-7D47-954E-682313D38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CA66A-085A-DA49-BA95-65640E379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904B8-AD77-5341-A55D-EF89C2133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9F68-F49B-5D4E-905C-059A66AA1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45E44-47C8-3F43-AA30-1437D8184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A4C50-CE48-AD44-A07C-98FE5E00F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87F4-7FD2-0A49-A4DB-DA64466D6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336C1-0D22-F94A-965C-0A638951E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D16D4-2885-6643-80A5-73A90C95D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E472-ED85-E64B-831D-30A2621B6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5B5C4-1B61-DD43-8DF7-9F34F36F3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43200" rIns="92075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399"/>
            <a:ext cx="8610600" cy="548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610648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smtClean="0"/>
              <a:t>Jan 09-12,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420148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smtClean="0"/>
              <a:t>Zurich Phenomenology Workshop</a:t>
            </a: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38900"/>
            <a:ext cx="1905000" cy="37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E355D1-E8C7-FA4F-AFE3-DA5A6002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4389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96335"/>
            <a:ext cx="17070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kumimoji="0" lang="en-US" sz="1200" dirty="0"/>
              <a:t>P. Sphicas</a:t>
            </a:r>
            <a:endParaRPr kumimoji="0" lang="en-US" sz="1200" dirty="0" smtClean="0"/>
          </a:p>
          <a:p>
            <a:pPr>
              <a:defRPr/>
            </a:pPr>
            <a:r>
              <a:rPr kumimoji="0" lang="en-US" sz="1200" dirty="0" smtClean="0"/>
              <a:t>BSM searches at LHC</a:t>
            </a:r>
            <a:endParaRPr kumimoji="0"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</a:defRPr>
      </a:lvl6pPr>
      <a:lvl7pPr marL="9144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</a:defRPr>
      </a:lvl7pPr>
      <a:lvl8pPr marL="13716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</a:defRPr>
      </a:lvl8pPr>
      <a:lvl9pPr marL="18288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Zapf Dingbats" charset="2"/>
        <a:buChar char="n"/>
        <a:defRPr kumimoji="1" sz="2400" b="1">
          <a:solidFill>
            <a:srgbClr val="FF000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Zapf Dingbats" charset="2"/>
        <a:buChar char="u"/>
        <a:defRPr kumimoji="1" sz="2000" b="1">
          <a:solidFill>
            <a:srgbClr val="0033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65000"/>
        <a:buFont typeface="Zapf Dingbats" charset="2"/>
        <a:buChar char="l"/>
        <a:defRPr kumimoji="1" sz="2000" b="1">
          <a:solidFill>
            <a:srgbClr val="008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Zapf Dingbats" charset="2"/>
        <a:buChar char="è"/>
        <a:defRPr kumimoji="1" sz="2000" b="1"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wmf"/><Relationship Id="rId8" Type="http://schemas.openxmlformats.org/officeDocument/2006/relationships/image" Target="../media/image24.wmf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df"/><Relationship Id="rId4" Type="http://schemas.openxmlformats.org/officeDocument/2006/relationships/image" Target="../media/image39.png"/><Relationship Id="rId5" Type="http://schemas.openxmlformats.org/officeDocument/2006/relationships/image" Target="../media/image39.wmf"/><Relationship Id="rId6" Type="http://schemas.openxmlformats.org/officeDocument/2006/relationships/image" Target="../media/image40.wmf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emf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5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4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8.png"/><Relationship Id="rId12" Type="http://schemas.openxmlformats.org/officeDocument/2006/relationships/image" Target="../media/image109.png"/><Relationship Id="rId13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7" Type="http://schemas.openxmlformats.org/officeDocument/2006/relationships/image" Target="../media/image104.png"/><Relationship Id="rId8" Type="http://schemas.openxmlformats.org/officeDocument/2006/relationships/image" Target="../media/image105.png"/><Relationship Id="rId9" Type="http://schemas.openxmlformats.org/officeDocument/2006/relationships/image" Target="../media/image106.png"/><Relationship Id="rId10" Type="http://schemas.openxmlformats.org/officeDocument/2006/relationships/image" Target="../media/image10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1.png"/><Relationship Id="rId4" Type="http://schemas.openxmlformats.org/officeDocument/2006/relationships/image" Target="../media/image112.pdf"/><Relationship Id="rId5" Type="http://schemas.openxmlformats.org/officeDocument/2006/relationships/image" Target="../media/image111.png"/><Relationship Id="rId6" Type="http://schemas.openxmlformats.org/officeDocument/2006/relationships/image" Target="../media/image113.png"/><Relationship Id="rId7" Type="http://schemas.openxmlformats.org/officeDocument/2006/relationships/image" Target="../media/image114.pdf"/><Relationship Id="rId8" Type="http://schemas.openxmlformats.org/officeDocument/2006/relationships/image" Target="../media/image114.png"/><Relationship Id="rId9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d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8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121CED-5794-714B-A274-D1876203517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 for new physics at the LHC outside the Higgs sector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616" y="2190452"/>
            <a:ext cx="7607184" cy="398174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Prelude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foundations: a very quick tour of pp collisions at 7 TeV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Strong interaction physics (jets, QCD); Electroweak signals (W/Z production &amp; properties); The top quark (still there)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Searching for New Physics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Bread-and-butter searchers + Tevatron checks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Where is SUSY?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2012 run.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More data (</a:t>
            </a:r>
            <a:r>
              <a:rPr lang="en-US" dirty="0" err="1" smtClean="0"/>
              <a:t>lumi</a:t>
            </a:r>
            <a:r>
              <a:rPr lang="en-US" dirty="0" smtClean="0"/>
              <a:t>?); higher energy?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Summary</a:t>
            </a:r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997068" y="990600"/>
            <a:ext cx="72959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 dirty="0">
                <a:solidFill>
                  <a:srgbClr val="003399"/>
                </a:solidFill>
              </a:rPr>
              <a:t>Paris </a:t>
            </a:r>
            <a:r>
              <a:rPr lang="en-US" sz="1800" i="1" dirty="0" err="1">
                <a:solidFill>
                  <a:srgbClr val="003399"/>
                </a:solidFill>
              </a:rPr>
              <a:t>Sphicas</a:t>
            </a:r>
            <a:endParaRPr lang="el-GR" sz="1800" i="1" dirty="0">
              <a:solidFill>
                <a:srgbClr val="003399"/>
              </a:solidFill>
            </a:endParaRPr>
          </a:p>
          <a:p>
            <a:pPr algn="ctr"/>
            <a:r>
              <a:rPr lang="en-US" sz="1800" i="1" dirty="0">
                <a:solidFill>
                  <a:srgbClr val="003399"/>
                </a:solidFill>
              </a:rPr>
              <a:t>CERN &amp; University of Athens</a:t>
            </a:r>
            <a:endParaRPr lang="en-US" sz="1800" i="1" dirty="0" smtClean="0">
              <a:solidFill>
                <a:srgbClr val="003399"/>
              </a:solidFill>
            </a:endParaRPr>
          </a:p>
          <a:p>
            <a:r>
              <a:rPr lang="en-US" sz="1800" i="1" dirty="0" smtClean="0">
                <a:solidFill>
                  <a:srgbClr val="000090"/>
                </a:solidFill>
              </a:rPr>
              <a:t>The Zurich phenomenology workshop: Higgs search confronts theory</a:t>
            </a:r>
          </a:p>
          <a:p>
            <a:pPr algn="ctr"/>
            <a:r>
              <a:rPr lang="en-US" sz="1800" i="1" dirty="0" smtClean="0">
                <a:solidFill>
                  <a:srgbClr val="003399"/>
                </a:solidFill>
              </a:rPr>
              <a:t>Jan 09, 2012</a:t>
            </a:r>
            <a:endParaRPr lang="en-US" sz="1800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at 7 TeV: (still) clean &amp; beautiful</a:t>
            </a:r>
          </a:p>
        </p:txBody>
      </p:sp>
      <p:sp>
        <p:nvSpPr>
          <p:cNvPr id="696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696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696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F598DD-7FFD-D041-A6C1-7E1F8E22620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986135"/>
            <a:ext cx="363047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Z → </a:t>
            </a:r>
            <a:r>
              <a:rPr lang="en-US" sz="2400" b="1" dirty="0">
                <a:solidFill>
                  <a:srgbClr val="000090"/>
                </a:solidFill>
                <a:ea typeface="Symbol" charset="2"/>
                <a:cs typeface="Symbol" charset="2"/>
              </a:rPr>
              <a:t>electron + positron</a:t>
            </a:r>
          </a:p>
        </p:txBody>
      </p:sp>
      <p:pic>
        <p:nvPicPr>
          <p:cNvPr id="9" name="Picture 7" descr="zee-133877-28405693-ful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1523412"/>
            <a:ext cx="4340225" cy="350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56329" y="2738735"/>
            <a:ext cx="373296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W </a:t>
            </a:r>
            <a:r>
              <a:rPr lang="en-US" sz="2400" b="1" dirty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→ </a:t>
            </a:r>
            <a:r>
              <a:rPr lang="en-US" sz="2400" b="1" dirty="0">
                <a:solidFill>
                  <a:srgbClr val="000090"/>
                </a:solidFill>
                <a:ea typeface="Symbol" charset="2"/>
                <a:cs typeface="Symbol" charset="2"/>
              </a:rPr>
              <a:t>electron +</a:t>
            </a:r>
            <a:r>
              <a:rPr lang="en-US" sz="2400" b="1" dirty="0" smtClean="0">
                <a:solidFill>
                  <a:srgbClr val="000090"/>
                </a:solidFill>
                <a:ea typeface="Symbol" charset="2"/>
                <a:cs typeface="Symbol" charset="2"/>
              </a:rPr>
              <a:t> neutrino</a:t>
            </a:r>
            <a:endParaRPr lang="en-US" sz="2400" b="1" dirty="0">
              <a:solidFill>
                <a:srgbClr val="000090"/>
              </a:solidFill>
              <a:ea typeface="Symbol" charset="2"/>
              <a:cs typeface="Symbol" charset="2"/>
            </a:endParaRPr>
          </a:p>
        </p:txBody>
      </p:sp>
      <p:pic>
        <p:nvPicPr>
          <p:cNvPr id="12" name="Picture 11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492181"/>
            <a:ext cx="5334000" cy="292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production (+LHC-specific </a:t>
            </a:r>
            <a:r>
              <a:rPr lang="en-US" dirty="0" err="1" smtClean="0"/>
              <a:t>obs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990600"/>
            <a:ext cx="4757452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Excellent agreement between data and simulation</a:t>
            </a:r>
          </a:p>
          <a:p>
            <a:r>
              <a:rPr lang="en-US" dirty="0" smtClean="0"/>
              <a:t>Good agreement with NNLO+PDF theory predictions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Move to “new environment”: 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/>
              <a:t>(W</a:t>
            </a:r>
            <a:r>
              <a:rPr lang="en-US" baseline="30000" dirty="0" err="1" smtClean="0"/>
              <a:t>+</a:t>
            </a:r>
            <a:r>
              <a:rPr lang="en-US" dirty="0" err="1" smtClean="0"/>
              <a:t>)≠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/>
              <a:t>(W</a:t>
            </a:r>
            <a:r>
              <a:rPr lang="en-US" baseline="30000" dirty="0" smtClean="0"/>
              <a:t>–</a:t>
            </a:r>
            <a:r>
              <a:rPr lang="en-US" dirty="0" smtClean="0"/>
              <a:t>) (~1.4)</a:t>
            </a:r>
          </a:p>
          <a:p>
            <a:pPr lvl="1"/>
            <a:r>
              <a:rPr lang="en-US" dirty="0" smtClean="0"/>
              <a:t>W polarization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3629025" cy="2543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597275"/>
            <a:ext cx="3927475" cy="272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498725" y="5257800"/>
            <a:ext cx="1463675" cy="2769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6803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GB" sz="1800" dirty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264k</a:t>
            </a:r>
            <a:r>
              <a:rPr lang="en-GB" sz="1800" dirty="0" smtClean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 </a:t>
            </a:r>
            <a:r>
              <a:rPr lang="en-GB" sz="1800" dirty="0" err="1" smtClean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Z</a:t>
            </a:r>
            <a:r>
              <a:rPr lang="en-GB" sz="1800" dirty="0" err="1">
                <a:solidFill>
                  <a:srgbClr val="008000"/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en-GB" sz="1800" dirty="0" err="1">
                <a:solidFill>
                  <a:srgbClr val="008000"/>
                </a:solidFill>
                <a:latin typeface="Trebuchet MS" charset="0"/>
                <a:ea typeface="Trebuchet MS" charset="0"/>
                <a:cs typeface="Trebuchet MS" charset="0"/>
              </a:rPr>
              <a:t>ee</a:t>
            </a:r>
            <a:endParaRPr lang="en-GB" sz="1800" dirty="0">
              <a:solidFill>
                <a:srgbClr val="008000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685800" y="5073650"/>
            <a:ext cx="1073150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0583" rIns="0" bIns="0">
            <a:prstTxWarp prst="textNoShape">
              <a:avLst/>
            </a:prstTxWarp>
          </a:bodyPr>
          <a:lstStyle/>
          <a:p>
            <a:pPr algn="ctr">
              <a:lnSpc>
                <a:spcPct val="97000"/>
              </a:lnSpc>
              <a:tabLst>
                <a:tab pos="723900" algn="l"/>
              </a:tabLst>
            </a:pPr>
            <a:r>
              <a:rPr lang="en-GB" sz="2400" b="1" dirty="0" err="1">
                <a:solidFill>
                  <a:srgbClr val="800000"/>
                </a:solidFill>
                <a:latin typeface="Trebuchet MS" charset="0"/>
                <a:ea typeface="Tahoma" charset="0"/>
                <a:cs typeface="Tahoma" charset="0"/>
              </a:rPr>
              <a:t>Z</a:t>
            </a:r>
            <a:r>
              <a:rPr lang="en-GB" sz="2400" b="1" dirty="0" err="1">
                <a:solidFill>
                  <a:srgbClr val="800000"/>
                </a:solidFill>
                <a:latin typeface="Trebuchet MS" charset="0"/>
                <a:ea typeface="Arial" charset="0"/>
                <a:cs typeface="Arial" charset="0"/>
              </a:rPr>
              <a:t>→</a:t>
            </a:r>
            <a:r>
              <a:rPr lang="en-GB" sz="2400" b="1" dirty="0" err="1">
                <a:solidFill>
                  <a:srgbClr val="800000"/>
                </a:solidFill>
                <a:latin typeface="Trebuchet MS" charset="0"/>
                <a:ea typeface="Tahoma" charset="0"/>
                <a:cs typeface="Tahoma" charset="0"/>
              </a:rPr>
              <a:t>ee</a:t>
            </a:r>
            <a:endParaRPr lang="en-GB" sz="2400" b="1" dirty="0">
              <a:solidFill>
                <a:srgbClr val="800000"/>
              </a:solidFill>
              <a:latin typeface="Trebuchet MS" charset="0"/>
              <a:ea typeface="Tahoma" charset="0"/>
              <a:cs typeface="Tahom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66975" y="2401888"/>
            <a:ext cx="1419225" cy="265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6803" rIns="0" bIns="0">
            <a:prstTxWarp prst="textNoShape">
              <a:avLst/>
            </a:prstTxWarp>
          </a:bodyPr>
          <a:lstStyle/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GB" sz="1800" dirty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~4.3</a:t>
            </a:r>
            <a:r>
              <a:rPr lang="en-GB" sz="1800" dirty="0">
                <a:solidFill>
                  <a:srgbClr val="008000"/>
                </a:solidFill>
                <a:latin typeface="Trebuchet MS" charset="0"/>
                <a:ea typeface="Arial" charset="0"/>
                <a:cs typeface="Arial" charset="0"/>
              </a:rPr>
              <a:t> </a:t>
            </a:r>
            <a:r>
              <a:rPr lang="en-GB" sz="1800" dirty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M</a:t>
            </a:r>
            <a:r>
              <a:rPr lang="en-GB" sz="1800" dirty="0" smtClean="0">
                <a:solidFill>
                  <a:srgbClr val="008000"/>
                </a:solidFill>
                <a:latin typeface="Trebuchet MS" charset="0"/>
                <a:ea typeface="Tahoma" charset="0"/>
                <a:cs typeface="Tahoma" charset="0"/>
              </a:rPr>
              <a:t> W</a:t>
            </a:r>
            <a:r>
              <a:rPr lang="en-GB" sz="1800" dirty="0">
                <a:solidFill>
                  <a:srgbClr val="008000"/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en-GB" sz="1800" dirty="0">
                <a:solidFill>
                  <a:srgbClr val="008000"/>
                </a:solidFill>
                <a:latin typeface="Trebuchet MS" charset="0"/>
                <a:ea typeface="Trebuchet MS" charset="0"/>
                <a:cs typeface="Trebuchet MS" charset="0"/>
              </a:rPr>
              <a:t>μν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138237" y="2482850"/>
            <a:ext cx="1147763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0583" rIns="0" bIns="0">
            <a:prstTxWarp prst="textNoShape">
              <a:avLst/>
            </a:prstTxWarp>
          </a:bodyPr>
          <a:lstStyle/>
          <a:p>
            <a:pPr algn="ctr">
              <a:lnSpc>
                <a:spcPct val="97000"/>
              </a:lnSpc>
              <a:tabLst>
                <a:tab pos="723900" algn="l"/>
              </a:tabLst>
            </a:pPr>
            <a:r>
              <a:rPr lang="en-GB" sz="2400" b="1" dirty="0">
                <a:solidFill>
                  <a:srgbClr val="800000"/>
                </a:solidFill>
                <a:latin typeface="Trebuchet MS" charset="0"/>
                <a:ea typeface="Trebuchet MS" charset="0"/>
                <a:cs typeface="Trebuchet MS" charset="0"/>
              </a:rPr>
              <a:t>W</a:t>
            </a:r>
            <a:r>
              <a:rPr lang="en-GB" sz="2400" b="1" dirty="0">
                <a:solidFill>
                  <a:srgbClr val="800000"/>
                </a:solidFill>
                <a:latin typeface="Trebuchet MS" charset="0"/>
                <a:ea typeface="Arial" charset="0"/>
                <a:cs typeface="Arial" charset="0"/>
              </a:rPr>
              <a:t>→</a:t>
            </a:r>
            <a:r>
              <a:rPr lang="en-GB" sz="2400" b="1" dirty="0">
                <a:solidFill>
                  <a:srgbClr val="800000"/>
                </a:solidFill>
                <a:latin typeface="Trebuchet MS" charset="0"/>
                <a:ea typeface="Trebuchet MS" charset="0"/>
                <a:cs typeface="Trebuchet MS" charset="0"/>
              </a:rPr>
              <a:t>μ</a:t>
            </a:r>
            <a:r>
              <a:rPr lang="en-GB" sz="2400" b="1" dirty="0">
                <a:solidFill>
                  <a:srgbClr val="800000"/>
                </a:solidFill>
                <a:ea typeface="Times New Roman" charset="0"/>
                <a:cs typeface="Times New Roman" charset="0"/>
              </a:rPr>
              <a:t>ν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14600"/>
            <a:ext cx="3900969" cy="2727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 production: charge asymmetry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samples in </a:t>
            </a:r>
            <a:r>
              <a:rPr lang="el-GR" dirty="0" smtClean="0"/>
              <a:t>η</a:t>
            </a:r>
            <a:r>
              <a:rPr lang="en-US" dirty="0" smtClean="0"/>
              <a:t>; fit W</a:t>
            </a:r>
            <a:r>
              <a:rPr lang="en-US" baseline="30000" dirty="0" smtClean="0"/>
              <a:t>+</a:t>
            </a:r>
            <a:r>
              <a:rPr lang="en-US" dirty="0" smtClean="0"/>
              <a:t>, W</a:t>
            </a:r>
            <a:r>
              <a:rPr lang="en-US" baseline="30000" dirty="0" smtClean="0"/>
              <a:t>–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47800"/>
            <a:ext cx="4344466" cy="23622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114800"/>
            <a:ext cx="2267720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In 10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–3</a:t>
            </a:r>
            <a:r>
              <a:rPr lang="en-US" sz="2000" b="1" dirty="0" smtClean="0">
                <a:solidFill>
                  <a:srgbClr val="000090"/>
                </a:solidFill>
              </a:rPr>
              <a:t> &lt; </a:t>
            </a:r>
            <a:r>
              <a:rPr lang="en-US" sz="2000" b="1" dirty="0" err="1" smtClean="0">
                <a:solidFill>
                  <a:srgbClr val="000090"/>
                </a:solidFill>
              </a:rPr>
              <a:t>x</a:t>
            </a:r>
            <a:r>
              <a:rPr lang="en-US" sz="2000" b="1" dirty="0" smtClean="0">
                <a:solidFill>
                  <a:srgbClr val="000090"/>
                </a:solidFill>
              </a:rPr>
              <a:t> &lt; 10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–2</a:t>
            </a:r>
            <a:r>
              <a:rPr lang="en-US" sz="2000" b="1" dirty="0" smtClean="0">
                <a:solidFill>
                  <a:srgbClr val="000090"/>
                </a:solidFill>
              </a:rPr>
              <a:t>: </a:t>
            </a:r>
          </a:p>
          <a:p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measurement already improves </a:t>
            </a:r>
            <a:r>
              <a:rPr lang="en-US" sz="2000" b="1" dirty="0" err="1" smtClean="0">
                <a:solidFill>
                  <a:srgbClr val="000090"/>
                </a:solidFill>
              </a:rPr>
              <a:t>d,u,q</a:t>
            </a:r>
            <a:r>
              <a:rPr lang="en-US" sz="2000" b="1" dirty="0" smtClean="0">
                <a:solidFill>
                  <a:srgbClr val="000090"/>
                </a:solidFill>
              </a:rPr>
              <a:t>-bar </a:t>
            </a:r>
            <a:r>
              <a:rPr lang="en-US" sz="2000" b="1" dirty="0" err="1" smtClean="0">
                <a:solidFill>
                  <a:srgbClr val="000090"/>
                </a:solidFill>
              </a:rPr>
              <a:t>PDFs</a:t>
            </a:r>
            <a:r>
              <a:rPr lang="en-US" sz="2000" b="1" dirty="0" smtClean="0">
                <a:solidFill>
                  <a:srgbClr val="000090"/>
                </a:solidFill>
              </a:rPr>
              <a:t> by &gt;40%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638800" y="984768"/>
          <a:ext cx="3181350" cy="844032"/>
        </p:xfrm>
        <a:graphic>
          <a:graphicData uri="http://schemas.openxmlformats.org/presentationml/2006/ole">
            <p:oleObj spid="_x0000_s420866" name="Equation" r:id="rId4" imgW="1866900" imgH="495300" progId="Equation.3">
              <p:embed/>
            </p:oleObj>
          </a:graphicData>
        </a:graphic>
      </p:graphicFrame>
      <p:pic>
        <p:nvPicPr>
          <p:cNvPr id="12" name="Picture 8" descr="fig_02.png"/>
          <p:cNvPicPr>
            <a:picLocks noChangeAspect="1"/>
          </p:cNvPicPr>
          <p:nvPr/>
        </p:nvPicPr>
        <p:blipFill>
          <a:blip r:embed="rId5"/>
          <a:srcRect l="1875" t="2612" r="2499"/>
          <a:stretch>
            <a:fillRect/>
          </a:stretch>
        </p:blipFill>
        <p:spPr bwMode="auto">
          <a:xfrm>
            <a:off x="4876800" y="1828800"/>
            <a:ext cx="419457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5943600" y="4724400"/>
            <a:ext cx="26543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ATLAS-CONF-2011-129</a:t>
            </a:r>
          </a:p>
          <a:p>
            <a:r>
              <a:rPr lang="en-US" sz="1200" dirty="0"/>
              <a:t>LHCb-CONF-2011-039</a:t>
            </a:r>
          </a:p>
          <a:p>
            <a:r>
              <a:rPr lang="en-US" sz="1200" dirty="0"/>
              <a:t>CMS-EWK-10-006 (aXiv:1103.3407)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7720" y="4114800"/>
            <a:ext cx="299008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W/Z + jets</a:t>
            </a:r>
            <a:endParaRPr lang="en-US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382000" cy="914401"/>
          </a:xfrm>
        </p:spPr>
        <p:txBody>
          <a:bodyPr/>
          <a:lstStyle/>
          <a:p>
            <a:r>
              <a:rPr lang="en-US" dirty="0" smtClean="0"/>
              <a:t>Background for top and new physics; especially at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(W</a:t>
            </a:r>
            <a:r>
              <a:rPr lang="en-US" dirty="0" smtClean="0"/>
              <a:t>/Z); each jet “costs” ~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baseline="-25000" dirty="0" smtClean="0"/>
              <a:t>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33B4-07C6-384A-8073-E2D1CE52D0C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5847" name="Picture 7" descr="Zjets_multi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8710" y="3478442"/>
            <a:ext cx="2893890" cy="307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Wjets_2ndpt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4303" y="1600200"/>
            <a:ext cx="334969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9" descr="Wjets_mult_prel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525" y="3556000"/>
            <a:ext cx="27432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Content Placeholder 2"/>
          <p:cNvSpPr txBox="1">
            <a:spLocks/>
          </p:cNvSpPr>
          <p:nvPr/>
        </p:nvSpPr>
        <p:spPr bwMode="auto">
          <a:xfrm>
            <a:off x="304800" y="1828799"/>
            <a:ext cx="5715000" cy="165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Zapf Dingbats" charset="2"/>
              <a:buChar char="n"/>
              <a:tabLst/>
              <a:defRPr/>
            </a:pP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Jet multiplicity and </a:t>
            </a:r>
            <a:r>
              <a:rPr kumimoji="1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</a:t>
            </a:r>
            <a:r>
              <a:rPr kumimoji="1" lang="en-US" sz="24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distributions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Zapf Dingbats" charset="2"/>
              <a:buChar char="u"/>
              <a:tabLst/>
              <a:defRPr/>
            </a:pPr>
            <a:r>
              <a:rPr kumimoji="1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Good description by state-of-the art QCD NLO calculations and LO multi-</a:t>
            </a:r>
            <a:r>
              <a:rPr kumimoji="1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parton</a:t>
            </a:r>
            <a:r>
              <a:rPr kumimoji="1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generators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3240386"/>
            <a:ext cx="11852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W+jets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3240386"/>
            <a:ext cx="10827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Z+jets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LHC-specific: W polarisation in pp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914399"/>
            <a:ext cx="8610600" cy="213360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Production of high P</a:t>
            </a:r>
            <a:r>
              <a:rPr lang="en-GB" baseline="-25000" dirty="0" smtClean="0"/>
              <a:t>T</a:t>
            </a:r>
            <a:r>
              <a:rPr lang="en-GB" dirty="0" smtClean="0"/>
              <a:t> (&gt;50 </a:t>
            </a:r>
            <a:r>
              <a:rPr lang="en-GB" dirty="0" err="1" smtClean="0"/>
              <a:t>GeV</a:t>
            </a:r>
            <a:r>
              <a:rPr lang="en-GB" dirty="0" smtClean="0"/>
              <a:t>) W bosons:</a:t>
            </a:r>
          </a:p>
          <a:p>
            <a:pPr lvl="1"/>
            <a:r>
              <a:rPr lang="en-GB" dirty="0" smtClean="0"/>
              <a:t>Valence quark – gluon (</a:t>
            </a:r>
            <a:r>
              <a:rPr lang="en-GB" dirty="0" err="1" smtClean="0"/>
              <a:t>q</a:t>
            </a:r>
            <a:r>
              <a:rPr lang="en-GB" baseline="-25000" dirty="0" err="1" smtClean="0"/>
              <a:t>v</a:t>
            </a:r>
            <a:r>
              <a:rPr lang="en-GB" dirty="0" err="1" smtClean="0"/>
              <a:t>-g</a:t>
            </a:r>
            <a:r>
              <a:rPr lang="en-GB" dirty="0" smtClean="0"/>
              <a:t>) dominates. Strong polarisation effects in transverse plane at LHC expected. </a:t>
            </a:r>
          </a:p>
          <a:p>
            <a:pPr lvl="1"/>
            <a:r>
              <a:rPr lang="en-GB" dirty="0" smtClean="0"/>
              <a:t>Initial states and CP counterparts not present in equal amounts at </a:t>
            </a:r>
            <a:r>
              <a:rPr lang="en-GB" i="1" dirty="0" smtClean="0"/>
              <a:t>pp</a:t>
            </a:r>
            <a:r>
              <a:rPr lang="en-GB" dirty="0" smtClean="0"/>
              <a:t> collider in contrast to </a:t>
            </a:r>
            <a:r>
              <a:rPr lang="en-GB" i="1" dirty="0" smtClean="0"/>
              <a:t>pp</a:t>
            </a:r>
            <a:r>
              <a:rPr lang="en-GB" dirty="0" smtClean="0"/>
              <a:t>-bar (Tevatron)</a:t>
            </a:r>
          </a:p>
          <a:p>
            <a:pPr lvl="1">
              <a:buNone/>
            </a:pPr>
            <a:r>
              <a:rPr lang="en-GB" dirty="0" smtClean="0">
                <a:latin typeface="Symbol" charset="2"/>
                <a:cs typeface="Symbol" charset="2"/>
                <a:sym typeface="Wingdings"/>
              </a:rPr>
              <a:t>®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/>
              <a:t>W’s produced in pp are mainly left-handed.</a:t>
            </a:r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2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7ED0-665F-B14B-9E6B-CB36D5E3505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188" name="Rectangle 22"/>
          <p:cNvSpPr>
            <a:spLocks noChangeArrowheads="1"/>
          </p:cNvSpPr>
          <p:nvPr/>
        </p:nvSpPr>
        <p:spPr bwMode="auto">
          <a:xfrm>
            <a:off x="5334793" y="-92075"/>
            <a:ext cx="38020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52400" y="3079750"/>
            <a:ext cx="4618037" cy="3168650"/>
            <a:chOff x="430213" y="1988542"/>
            <a:chExt cx="4618037" cy="3168650"/>
          </a:xfrm>
        </p:grpSpPr>
        <p:grpSp>
          <p:nvGrpSpPr>
            <p:cNvPr id="2" name="Group 24"/>
            <p:cNvGrpSpPr>
              <a:grpSpLocks/>
            </p:cNvGrpSpPr>
            <p:nvPr/>
          </p:nvGrpSpPr>
          <p:grpSpPr bwMode="auto">
            <a:xfrm>
              <a:off x="430213" y="1988542"/>
              <a:ext cx="4618037" cy="3168650"/>
              <a:chOff x="288" y="2205"/>
              <a:chExt cx="2909" cy="1996"/>
            </a:xfrm>
          </p:grpSpPr>
          <p:sp>
            <p:nvSpPr>
              <p:cNvPr id="7174" name="Rectangle 11"/>
              <p:cNvSpPr>
                <a:spLocks noChangeArrowheads="1"/>
              </p:cNvSpPr>
              <p:nvPr/>
            </p:nvSpPr>
            <p:spPr bwMode="auto">
              <a:xfrm>
                <a:off x="290" y="2205"/>
                <a:ext cx="2857" cy="19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pic>
            <p:nvPicPr>
              <p:cNvPr id="7175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r="68481" b="65794"/>
              <a:stretch>
                <a:fillRect/>
              </a:stretch>
            </p:blipFill>
            <p:spPr bwMode="auto">
              <a:xfrm>
                <a:off x="338" y="2329"/>
                <a:ext cx="1312" cy="1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7176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t="51501" r="71759" b="13181"/>
              <a:stretch>
                <a:fillRect/>
              </a:stretch>
            </p:blipFill>
            <p:spPr bwMode="auto">
              <a:xfrm>
                <a:off x="1935" y="2233"/>
                <a:ext cx="1172" cy="15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7177" name="Text Box 10"/>
              <p:cNvSpPr txBox="1">
                <a:spLocks noChangeArrowheads="1"/>
              </p:cNvSpPr>
              <p:nvPr/>
            </p:nvSpPr>
            <p:spPr bwMode="auto">
              <a:xfrm>
                <a:off x="371" y="3782"/>
                <a:ext cx="2767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1425" tIns="45713" rIns="91425" bIns="4571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sz="1800" dirty="0"/>
                  <a:t>W+1jet dominant production mechanism at LHC (not a Feynman diagram)</a:t>
                </a:r>
              </a:p>
            </p:txBody>
          </p:sp>
          <p:grpSp>
            <p:nvGrpSpPr>
              <p:cNvPr id="3" name="Group 12"/>
              <p:cNvGrpSpPr>
                <a:grpSpLocks/>
              </p:cNvGrpSpPr>
              <p:nvPr/>
            </p:nvGrpSpPr>
            <p:grpSpPr bwMode="auto">
              <a:xfrm>
                <a:off x="1405" y="2744"/>
                <a:ext cx="408" cy="260"/>
                <a:chOff x="1405" y="2381"/>
                <a:chExt cx="408" cy="260"/>
              </a:xfrm>
            </p:grpSpPr>
            <p:sp>
              <p:nvSpPr>
                <p:cNvPr id="717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05" y="2381"/>
                  <a:ext cx="40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91425" tIns="45713" rIns="91425" bIns="45713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GB" sz="1000" b="1"/>
                    <a:t>helicity</a:t>
                  </a:r>
                </a:p>
              </p:txBody>
            </p:sp>
            <p:sp>
              <p:nvSpPr>
                <p:cNvPr id="7180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457" y="2488"/>
                  <a:ext cx="91" cy="15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noFill/>
                    </a14:hiddenFill>
                  </a:ext>
                  <a:ext uri="{AF507438-7753-43e0-B8FC-AC1667EBCBE1}">
  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181" name="Text Box 15"/>
              <p:cNvSpPr txBox="1">
                <a:spLocks noChangeArrowheads="1"/>
              </p:cNvSpPr>
              <p:nvPr/>
            </p:nvSpPr>
            <p:spPr bwMode="auto">
              <a:xfrm>
                <a:off x="2789" y="3339"/>
                <a:ext cx="40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1425" tIns="45713" rIns="91425" bIns="4571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sz="1000" b="1"/>
                  <a:t>helicity</a:t>
                </a:r>
              </a:p>
            </p:txBody>
          </p:sp>
          <p:sp>
            <p:nvSpPr>
              <p:cNvPr id="7182" name="Line 16"/>
              <p:cNvSpPr>
                <a:spLocks noChangeShapeType="1"/>
              </p:cNvSpPr>
              <p:nvPr/>
            </p:nvSpPr>
            <p:spPr bwMode="auto">
              <a:xfrm flipV="1">
                <a:off x="2955" y="3152"/>
                <a:ext cx="46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AutoShape 17"/>
              <p:cNvSpPr>
                <a:spLocks noChangeArrowheads="1"/>
              </p:cNvSpPr>
              <p:nvPr/>
            </p:nvSpPr>
            <p:spPr bwMode="auto">
              <a:xfrm>
                <a:off x="2066" y="3223"/>
                <a:ext cx="862" cy="46"/>
              </a:xfrm>
              <a:prstGeom prst="rightArrow">
                <a:avLst>
                  <a:gd name="adj1" fmla="val 50000"/>
                  <a:gd name="adj2" fmla="val 468478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184" name="AutoShape 18"/>
              <p:cNvSpPr>
                <a:spLocks noChangeArrowheads="1"/>
              </p:cNvSpPr>
              <p:nvPr/>
            </p:nvSpPr>
            <p:spPr bwMode="auto">
              <a:xfrm rot="5400000">
                <a:off x="552" y="3112"/>
                <a:ext cx="862" cy="46"/>
              </a:xfrm>
              <a:prstGeom prst="rightArrow">
                <a:avLst>
                  <a:gd name="adj1" fmla="val 50000"/>
                  <a:gd name="adj2" fmla="val 468478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endParaRPr lang="de-DE"/>
              </a:p>
            </p:txBody>
          </p:sp>
          <p:grpSp>
            <p:nvGrpSpPr>
              <p:cNvPr id="5" name="Group 19"/>
              <p:cNvGrpSpPr>
                <a:grpSpLocks/>
              </p:cNvGrpSpPr>
              <p:nvPr/>
            </p:nvGrpSpPr>
            <p:grpSpPr bwMode="auto">
              <a:xfrm>
                <a:off x="288" y="2225"/>
                <a:ext cx="576" cy="154"/>
                <a:chOff x="1344" y="1824"/>
                <a:chExt cx="576" cy="154"/>
              </a:xfrm>
            </p:grpSpPr>
            <p:sp>
              <p:nvSpPr>
                <p:cNvPr id="7186" name="Line 20"/>
                <p:cNvSpPr>
                  <a:spLocks noChangeShapeType="1"/>
                </p:cNvSpPr>
                <p:nvPr/>
              </p:nvSpPr>
              <p:spPr bwMode="auto">
                <a:xfrm>
                  <a:off x="1416" y="1968"/>
                  <a:ext cx="33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noFill/>
                    </a14:hiddenFill>
                  </a:ext>
                  <a:ext uri="{AF507438-7753-43e0-B8FC-AC1667EBCBE1}">
  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8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344" y="1824"/>
                  <a:ext cx="57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91425" tIns="45713" rIns="91425" bIns="45713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GB" sz="1000" b="1"/>
                    <a:t>CMS z-dir</a:t>
                  </a:r>
                </a:p>
              </p:txBody>
            </p:sp>
          </p:grpSp>
        </p:grpSp>
        <p:sp>
          <p:nvSpPr>
            <p:cNvPr id="7189" name="TextBox 1"/>
            <p:cNvSpPr txBox="1">
              <a:spLocks noChangeArrowheads="1"/>
            </p:cNvSpPr>
            <p:nvPr/>
          </p:nvSpPr>
          <p:spPr bwMode="auto">
            <a:xfrm>
              <a:off x="1527175" y="3946525"/>
              <a:ext cx="2252663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1200" b="1" dirty="0" err="1">
                  <a:solidFill>
                    <a:srgbClr val="FF0000"/>
                  </a:solidFill>
                </a:rPr>
                <a:t>Preferred</a:t>
              </a:r>
              <a:r>
                <a:rPr lang="de-DE" sz="1200" b="1" dirty="0">
                  <a:solidFill>
                    <a:srgbClr val="FF0000"/>
                  </a:solidFill>
                </a:rPr>
                <a:t> W </a:t>
              </a:r>
              <a:r>
                <a:rPr lang="de-DE" sz="1200" b="1" dirty="0" err="1">
                  <a:solidFill>
                    <a:srgbClr val="FF0000"/>
                  </a:solidFill>
                </a:rPr>
                <a:t>spin</a:t>
              </a:r>
              <a:r>
                <a:rPr lang="de-DE" sz="1200" b="1" dirty="0">
                  <a:solidFill>
                    <a:srgbClr val="FF0000"/>
                  </a:solidFill>
                </a:rPr>
                <a:t> </a:t>
              </a:r>
              <a:r>
                <a:rPr lang="de-DE" sz="1200" b="1" dirty="0" err="1">
                  <a:solidFill>
                    <a:srgbClr val="FF0000"/>
                  </a:solidFill>
                </a:rPr>
                <a:t>directions</a:t>
              </a:r>
              <a:r>
                <a:rPr lang="de-DE" sz="1200" b="1" dirty="0">
                  <a:solidFill>
                    <a:srgbClr val="FF0000"/>
                  </a:solidFill>
                </a:rPr>
                <a:t> </a:t>
              </a:r>
            </a:p>
          </p:txBody>
        </p:sp>
      </p:grp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7235825" y="42926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3" name="Picture 5" descr="icvariable_gen_bot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8250" y="4072236"/>
            <a:ext cx="2913750" cy="209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2000" y="3202286"/>
            <a:ext cx="208280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5105400" y="2971800"/>
            <a:ext cx="3660775" cy="3200400"/>
            <a:chOff x="5105400" y="2971800"/>
            <a:chExt cx="3660775" cy="3200400"/>
          </a:xfrm>
        </p:grpSpPr>
        <p:pic>
          <p:nvPicPr>
            <p:cNvPr id="31" name="Picture 4" descr="costhetastar1_true_both_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2971800"/>
              <a:ext cx="3580607" cy="258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5257800" y="5464314"/>
              <a:ext cx="3508375" cy="70788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</a:rPr>
                <a:t>However: cannot measure </a:t>
              </a:r>
              <a:r>
                <a:rPr lang="en-US" sz="2000" b="1" dirty="0" err="1" smtClean="0">
                  <a:solidFill>
                    <a:srgbClr val="000090"/>
                  </a:solidFill>
                </a:rPr>
                <a:t>cos</a:t>
              </a:r>
              <a:r>
                <a:rPr lang="el-GR" sz="2000" b="1" dirty="0" smtClean="0">
                  <a:solidFill>
                    <a:srgbClr val="000090"/>
                  </a:solidFill>
                </a:rPr>
                <a:t>θ</a:t>
              </a:r>
              <a:r>
                <a:rPr lang="en-US" sz="2000" b="1" dirty="0" smtClean="0">
                  <a:solidFill>
                    <a:srgbClr val="000090"/>
                  </a:solidFill>
                </a:rPr>
                <a:t>* (missing neutrino) </a:t>
              </a:r>
              <a:endParaRPr lang="en-US" sz="2000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37" name="Slide Number Placeholder 1"/>
          <p:cNvSpPr txBox="1">
            <a:spLocks/>
          </p:cNvSpPr>
          <p:nvPr/>
        </p:nvSpPr>
        <p:spPr bwMode="auto">
          <a:xfrm>
            <a:off x="7010400" y="5981700"/>
            <a:ext cx="1905000" cy="37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4B7F05-53E5-8749-A52D-9763ED31E2A7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070050" y="3378200"/>
            <a:ext cx="5600750" cy="2743200"/>
            <a:chOff x="152400" y="3657600"/>
            <a:chExt cx="5600750" cy="2743200"/>
          </a:xfrm>
        </p:grpSpPr>
        <p:grpSp>
          <p:nvGrpSpPr>
            <p:cNvPr id="40" name="Group 26"/>
            <p:cNvGrpSpPr/>
            <p:nvPr/>
          </p:nvGrpSpPr>
          <p:grpSpPr>
            <a:xfrm>
              <a:off x="152400" y="3657600"/>
              <a:ext cx="2800350" cy="2669776"/>
              <a:chOff x="6400800" y="4081164"/>
              <a:chExt cx="2428401" cy="2315170"/>
            </a:xfrm>
          </p:grpSpPr>
          <p:pic>
            <p:nvPicPr>
              <p:cNvPr id="44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00800" y="4081164"/>
                <a:ext cx="2428401" cy="23151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45" name="Text Box 14"/>
              <p:cNvSpPr txBox="1">
                <a:spLocks noChangeArrowheads="1"/>
              </p:cNvSpPr>
              <p:nvPr/>
            </p:nvSpPr>
            <p:spPr bwMode="auto">
              <a:xfrm>
                <a:off x="6771801" y="4309646"/>
                <a:ext cx="533400" cy="346966"/>
              </a:xfrm>
              <a:prstGeom prst="rect">
                <a:avLst/>
              </a:prstGeom>
              <a:ln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2000" b="1" dirty="0">
                    <a:solidFill>
                      <a:srgbClr val="FF0000"/>
                    </a:solidFill>
                  </a:rPr>
                  <a:t>W</a:t>
                </a:r>
                <a:r>
                  <a:rPr lang="en-GB" sz="2000" b="1" baseline="3000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  <p:grpSp>
          <p:nvGrpSpPr>
            <p:cNvPr id="41" name="Group 30"/>
            <p:cNvGrpSpPr/>
            <p:nvPr/>
          </p:nvGrpSpPr>
          <p:grpSpPr>
            <a:xfrm>
              <a:off x="2895600" y="3659836"/>
              <a:ext cx="2857550" cy="2740964"/>
              <a:chOff x="2895600" y="3659836"/>
              <a:chExt cx="2857550" cy="2740964"/>
            </a:xfrm>
          </p:grpSpPr>
          <p:pic>
            <p:nvPicPr>
              <p:cNvPr id="42" name="Picture 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5600" y="3659836"/>
                <a:ext cx="2857550" cy="27409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43" name="Text Box 15"/>
              <p:cNvSpPr txBox="1">
                <a:spLocks noChangeArrowheads="1"/>
              </p:cNvSpPr>
              <p:nvPr/>
            </p:nvSpPr>
            <p:spPr bwMode="auto">
              <a:xfrm>
                <a:off x="3352800" y="3907366"/>
                <a:ext cx="594183" cy="400110"/>
              </a:xfrm>
              <a:prstGeom prst="rect">
                <a:avLst/>
              </a:prstGeom>
              <a:ln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2000" b="1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GB" sz="2000" b="1" baseline="30000" dirty="0" smtClean="0">
                    <a:solidFill>
                      <a:srgbClr val="FF0000"/>
                    </a:solidFill>
                  </a:rPr>
                  <a:t>–</a:t>
                </a:r>
                <a:endParaRPr lang="en-GB" sz="2000" b="1" baseline="300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47" name="Picture 46" descr="Screen shot 2011-03-22 at 13.16.5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28800" y="990600"/>
            <a:ext cx="5943600" cy="250449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00" y="4267200"/>
            <a:ext cx="2811463" cy="808996"/>
          </a:xfrm>
          <a:prstGeom prst="rect">
            <a:avLst/>
          </a:prstGeom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133212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Tm="119966"/>
    </mc:Choice>
    <mc:Fallback>
      <p:transition spd="slow" advTm="1199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complex SM signal: the 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458200" cy="526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physics @ 7 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657600"/>
            <a:ext cx="4287816" cy="276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 l="51373"/>
          <a:stretch>
            <a:fillRect/>
          </a:stretch>
        </p:blipFill>
        <p:spPr bwMode="auto">
          <a:xfrm>
            <a:off x="762000" y="965200"/>
            <a:ext cx="386207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679" y="1219200"/>
            <a:ext cx="3736321" cy="477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Small, tricky signals as 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Single-top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429000"/>
            <a:ext cx="4191000" cy="28123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575054"/>
            <a:ext cx="1600200" cy="11681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525" y="1581150"/>
            <a:ext cx="1692275" cy="1238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712" y="1524000"/>
            <a:ext cx="1582688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37101" y="2895600"/>
            <a:ext cx="2501899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Wt channel: 10 </a:t>
            </a:r>
            <a:r>
              <a:rPr lang="en-US" sz="2000" b="1" dirty="0" err="1" smtClean="0">
                <a:solidFill>
                  <a:srgbClr val="000090"/>
                </a:solidFill>
              </a:rPr>
              <a:t>pb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6400" y="2895600"/>
            <a:ext cx="2155825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t</a:t>
            </a:r>
            <a:r>
              <a:rPr lang="en-US" sz="2000" b="1" dirty="0" smtClean="0">
                <a:solidFill>
                  <a:srgbClr val="000090"/>
                </a:solidFill>
              </a:rPr>
              <a:t> channel: 63 </a:t>
            </a:r>
            <a:r>
              <a:rPr lang="en-US" sz="2000" b="1" dirty="0" err="1" smtClean="0">
                <a:solidFill>
                  <a:srgbClr val="000090"/>
                </a:solidFill>
              </a:rPr>
              <a:t>pb</a:t>
            </a:r>
            <a:endParaRPr lang="en-US" sz="2000" b="1" dirty="0">
              <a:solidFill>
                <a:srgbClr val="00009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3628524"/>
            <a:ext cx="3669685" cy="26198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47800" y="1447800"/>
            <a:ext cx="6400800" cy="19050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 in pp collisions @ 7 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of SM processes at level of Tevatron experiments. </a:t>
            </a:r>
          </a:p>
          <a:p>
            <a:pPr lvl="1"/>
            <a:r>
              <a:rPr lang="en-US" dirty="0" smtClean="0"/>
              <a:t>Let the search begin.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23" y="2166621"/>
            <a:ext cx="6250077" cy="423417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19201"/>
            <a:ext cx="7772400" cy="3505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smtClean="0"/>
              <a:t>LHC(t</a:t>
            </a:r>
            <a:r>
              <a:rPr lang="en-US" sz="4000" baseline="-25000" dirty="0" smtClean="0"/>
              <a:t>0</a:t>
            </a:r>
            <a:r>
              <a:rPr lang="en-US" sz="4000" dirty="0" smtClean="0"/>
              <a:t>+</a:t>
            </a:r>
            <a:r>
              <a:rPr lang="el-GR" sz="4000" dirty="0" smtClean="0"/>
              <a:t>Δ</a:t>
            </a:r>
            <a:r>
              <a:rPr lang="en-US" sz="4000" dirty="0" err="1" smtClean="0"/>
              <a:t>t</a:t>
            </a:r>
            <a:r>
              <a:rPr lang="en-US" sz="4000" dirty="0" smtClean="0"/>
              <a:t>=2yrs):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>
                <a:solidFill>
                  <a:srgbClr val="FF0000"/>
                </a:solidFill>
              </a:rPr>
              <a:t>What about new physics?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Good news from the Higgs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“Bad” news from the searches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 (I)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At 95% CL:</a:t>
            </a:r>
          </a:p>
          <a:p>
            <a:pPr lvl="1"/>
            <a:r>
              <a:rPr lang="en-US" dirty="0" smtClean="0"/>
              <a:t>ZPW participants are aware of the fact that the LHC has had a spectacular year, breaking luminosity records and all expectations </a:t>
            </a:r>
          </a:p>
          <a:p>
            <a:pPr lvl="1"/>
            <a:r>
              <a:rPr lang="en-US" dirty="0" smtClean="0"/>
              <a:t>Most people are aware of the incredibly successful operation of ATLAS and CMS</a:t>
            </a:r>
          </a:p>
          <a:p>
            <a:pPr lvl="1"/>
            <a:r>
              <a:rPr lang="en-US" dirty="0" smtClean="0"/>
              <a:t>Standard model (SM) of particle physics reigns supreme in pp collisions at 7 TeV</a:t>
            </a:r>
          </a:p>
          <a:p>
            <a:pPr lvl="1"/>
            <a:r>
              <a:rPr lang="en-US" dirty="0" smtClean="0"/>
              <a:t>The mass of the SM Higgs boson is not in the ranges M</a:t>
            </a:r>
            <a:r>
              <a:rPr lang="en-US" baseline="-25000" dirty="0" smtClean="0"/>
              <a:t>H</a:t>
            </a:r>
            <a:r>
              <a:rPr lang="en-US" dirty="0" smtClean="0"/>
              <a:t>&lt;115 or M</a:t>
            </a:r>
            <a:r>
              <a:rPr lang="en-US" baseline="-25000" dirty="0" smtClean="0"/>
              <a:t>H</a:t>
            </a:r>
            <a:r>
              <a:rPr lang="en-US" dirty="0" smtClean="0"/>
              <a:t>&gt;128 GeV</a:t>
            </a:r>
          </a:p>
          <a:p>
            <a:pPr lvl="1"/>
            <a:r>
              <a:rPr lang="en-US" dirty="0" smtClean="0"/>
              <a:t>R</a:t>
            </a:r>
            <a:r>
              <a:rPr lang="en-US" baseline="-25000" dirty="0" smtClean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conserv</a:t>
            </a:r>
            <a:r>
              <a:rPr lang="en-US" dirty="0" smtClean="0"/>
              <a:t>: </a:t>
            </a:r>
            <a:r>
              <a:rPr lang="en-US" dirty="0" err="1" smtClean="0"/>
              <a:t>gluinos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/2</a:t>
            </a:r>
            <a:r>
              <a:rPr lang="en-US" baseline="30000" dirty="0" smtClean="0"/>
              <a:t>nd</a:t>
            </a:r>
            <a:r>
              <a:rPr lang="en-US" dirty="0" smtClean="0"/>
              <a:t>-gen </a:t>
            </a:r>
            <a:r>
              <a:rPr lang="en-US" dirty="0" err="1" smtClean="0"/>
              <a:t>squarks</a:t>
            </a:r>
            <a:r>
              <a:rPr lang="en-US" dirty="0" smtClean="0"/>
              <a:t>, not lighter than ~0.5TeV</a:t>
            </a:r>
          </a:p>
          <a:p>
            <a:pPr lvl="1"/>
            <a:r>
              <a:rPr lang="en-US" dirty="0" smtClean="0"/>
              <a:t>There exist no new resonances with mass &lt;~2 TeV</a:t>
            </a:r>
          </a:p>
          <a:p>
            <a:pPr lvl="1"/>
            <a:r>
              <a:rPr lang="en-US" dirty="0" smtClean="0"/>
              <a:t>There are no spectacular signatures from objects of mass ~few TeV decaying “democratically” to lots of jets, MET, leptons....</a:t>
            </a:r>
          </a:p>
          <a:p>
            <a:pPr lvl="1"/>
            <a:r>
              <a:rPr lang="en-US" dirty="0" smtClean="0"/>
              <a:t>Most of the information in this talk is already well known</a:t>
            </a:r>
          </a:p>
          <a:p>
            <a:pPr lvl="1"/>
            <a:r>
              <a:rPr lang="en-US" dirty="0" smtClean="0"/>
              <a:t>Standard model of human behavior reigns supreme in pp collisions at 7 TeV (some level of worry has set in; still in control)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5"/>
          <p:cNvSpPr>
            <a:spLocks noChangeArrowheads="1"/>
          </p:cNvSpPr>
          <p:nvPr/>
        </p:nvSpPr>
        <p:spPr bwMode="auto">
          <a:xfrm>
            <a:off x="76200" y="939800"/>
            <a:ext cx="3787775" cy="5334000"/>
          </a:xfrm>
          <a:prstGeom prst="rect">
            <a:avLst/>
          </a:prstGeom>
          <a:solidFill>
            <a:srgbClr val="FFF5DE">
              <a:alpha val="18823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of New Physics = F(M</a:t>
            </a:r>
            <a:r>
              <a:rPr lang="en-US" baseline="-25000" dirty="0" smtClean="0"/>
              <a:t>H</a:t>
            </a:r>
            <a:r>
              <a:rPr lang="en-US" dirty="0" smtClean="0"/>
              <a:t>)</a:t>
            </a:r>
          </a:p>
        </p:txBody>
      </p:sp>
      <p:sp>
        <p:nvSpPr>
          <p:cNvPr id="19463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19464" name="Footer Placeholder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pic>
        <p:nvPicPr>
          <p:cNvPr id="194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3124200"/>
            <a:ext cx="35210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090" name="Picture 2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003800" y="990600"/>
            <a:ext cx="3530600" cy="7762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8600" y="914400"/>
            <a:ext cx="2743200" cy="1905000"/>
            <a:chOff x="768" y="1968"/>
            <a:chExt cx="1728" cy="1200"/>
          </a:xfrm>
        </p:grpSpPr>
        <p:sp>
          <p:nvSpPr>
            <p:cNvPr id="19486" name="Line 6"/>
            <p:cNvSpPr>
              <a:spLocks noChangeShapeType="1"/>
            </p:cNvSpPr>
            <p:nvPr/>
          </p:nvSpPr>
          <p:spPr bwMode="auto">
            <a:xfrm>
              <a:off x="1200" y="2064"/>
              <a:ext cx="0" cy="11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7" name="Line 7"/>
            <p:cNvSpPr>
              <a:spLocks noChangeShapeType="1"/>
            </p:cNvSpPr>
            <p:nvPr/>
          </p:nvSpPr>
          <p:spPr bwMode="auto">
            <a:xfrm>
              <a:off x="1008" y="2832"/>
              <a:ext cx="14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8" name="Arc 8"/>
            <p:cNvSpPr>
              <a:spLocks/>
            </p:cNvSpPr>
            <p:nvPr/>
          </p:nvSpPr>
          <p:spPr bwMode="auto">
            <a:xfrm>
              <a:off x="1199" y="2541"/>
              <a:ext cx="212" cy="387"/>
            </a:xfrm>
            <a:custGeom>
              <a:avLst/>
              <a:gdLst>
                <a:gd name="T0" fmla="*/ 0 w 19122"/>
                <a:gd name="T1" fmla="*/ 0 h 21600"/>
                <a:gd name="T2" fmla="*/ 0 w 19122"/>
                <a:gd name="T3" fmla="*/ 0 h 21600"/>
                <a:gd name="T4" fmla="*/ 0 w 19122"/>
                <a:gd name="T5" fmla="*/ 0 h 21600"/>
                <a:gd name="T6" fmla="*/ 0 60000 65536"/>
                <a:gd name="T7" fmla="*/ 0 60000 65536"/>
                <a:gd name="T8" fmla="*/ 0 60000 65536"/>
                <a:gd name="T9" fmla="*/ 0 w 19122"/>
                <a:gd name="T10" fmla="*/ 0 h 21600"/>
                <a:gd name="T11" fmla="*/ 19122 w 1912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122" h="21600" fill="none" extrusionOk="0">
                  <a:moveTo>
                    <a:pt x="-1" y="0"/>
                  </a:moveTo>
                  <a:cubicBezTo>
                    <a:pt x="50" y="0"/>
                    <a:pt x="101" y="-1"/>
                    <a:pt x="152" y="-1"/>
                  </a:cubicBezTo>
                  <a:cubicBezTo>
                    <a:pt x="8062" y="-1"/>
                    <a:pt x="15339" y="4323"/>
                    <a:pt x="19122" y="11270"/>
                  </a:cubicBezTo>
                </a:path>
                <a:path w="19122" h="21600" stroke="0" extrusionOk="0">
                  <a:moveTo>
                    <a:pt x="-1" y="0"/>
                  </a:moveTo>
                  <a:cubicBezTo>
                    <a:pt x="50" y="0"/>
                    <a:pt x="101" y="-1"/>
                    <a:pt x="152" y="-1"/>
                  </a:cubicBezTo>
                  <a:cubicBezTo>
                    <a:pt x="8062" y="-1"/>
                    <a:pt x="15339" y="4323"/>
                    <a:pt x="19122" y="11270"/>
                  </a:cubicBezTo>
                  <a:lnTo>
                    <a:pt x="152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9" name="Arc 9"/>
            <p:cNvSpPr>
              <a:spLocks/>
            </p:cNvSpPr>
            <p:nvPr/>
          </p:nvSpPr>
          <p:spPr bwMode="auto">
            <a:xfrm rot="16115928" flipH="1">
              <a:off x="1458" y="2570"/>
              <a:ext cx="448" cy="542"/>
            </a:xfrm>
            <a:custGeom>
              <a:avLst/>
              <a:gdLst>
                <a:gd name="T0" fmla="*/ 0 w 21600"/>
                <a:gd name="T1" fmla="*/ 0 h 41070"/>
                <a:gd name="T2" fmla="*/ 0 w 21600"/>
                <a:gd name="T3" fmla="*/ 0 h 41070"/>
                <a:gd name="T4" fmla="*/ 0 w 21600"/>
                <a:gd name="T5" fmla="*/ 0 h 4107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1070"/>
                <a:gd name="T11" fmla="*/ 21600 w 21600"/>
                <a:gd name="T12" fmla="*/ 41070 h 410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1070" fill="none" extrusionOk="0">
                  <a:moveTo>
                    <a:pt x="5722" y="-1"/>
                  </a:moveTo>
                  <a:cubicBezTo>
                    <a:pt x="15100" y="2576"/>
                    <a:pt x="21600" y="11102"/>
                    <a:pt x="21600" y="20828"/>
                  </a:cubicBezTo>
                  <a:cubicBezTo>
                    <a:pt x="21600" y="29849"/>
                    <a:pt x="15993" y="37920"/>
                    <a:pt x="7538" y="41069"/>
                  </a:cubicBezTo>
                </a:path>
                <a:path w="21600" h="41070" stroke="0" extrusionOk="0">
                  <a:moveTo>
                    <a:pt x="5722" y="-1"/>
                  </a:moveTo>
                  <a:cubicBezTo>
                    <a:pt x="15100" y="2576"/>
                    <a:pt x="21600" y="11102"/>
                    <a:pt x="21600" y="20828"/>
                  </a:cubicBezTo>
                  <a:cubicBezTo>
                    <a:pt x="21600" y="29849"/>
                    <a:pt x="15993" y="37920"/>
                    <a:pt x="7538" y="41069"/>
                  </a:cubicBezTo>
                  <a:lnTo>
                    <a:pt x="0" y="20828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0" name="Line 10"/>
            <p:cNvSpPr>
              <a:spLocks noChangeShapeType="1"/>
            </p:cNvSpPr>
            <p:nvPr/>
          </p:nvSpPr>
          <p:spPr bwMode="auto">
            <a:xfrm flipV="1">
              <a:off x="1950" y="2352"/>
              <a:ext cx="114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1" name="Text Box 11"/>
            <p:cNvSpPr txBox="1">
              <a:spLocks noChangeArrowheads="1"/>
            </p:cNvSpPr>
            <p:nvPr/>
          </p:nvSpPr>
          <p:spPr bwMode="auto">
            <a:xfrm>
              <a:off x="2198" y="2784"/>
              <a:ext cx="217" cy="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kumimoji="0" lang="en-US" sz="2400">
                  <a:solidFill>
                    <a:srgbClr val="0099FF"/>
                  </a:solidFill>
                  <a:latin typeface="Symbol" charset="2"/>
                </a:rPr>
                <a:t>f</a:t>
              </a:r>
              <a:endParaRPr kumimoji="0" lang="en-US" sz="2800">
                <a:solidFill>
                  <a:srgbClr val="0099FF"/>
                </a:solidFill>
                <a:latin typeface="Symbol" charset="2"/>
              </a:endParaRPr>
            </a:p>
          </p:txBody>
        </p:sp>
        <p:sp>
          <p:nvSpPr>
            <p:cNvPr id="19492" name="Text Box 12"/>
            <p:cNvSpPr txBox="1">
              <a:spLocks noChangeArrowheads="1"/>
            </p:cNvSpPr>
            <p:nvPr/>
          </p:nvSpPr>
          <p:spPr bwMode="auto">
            <a:xfrm>
              <a:off x="768" y="1968"/>
              <a:ext cx="4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kumimoji="0" lang="en-US" sz="2400">
                  <a:solidFill>
                    <a:srgbClr val="0099FF"/>
                  </a:solidFill>
                </a:rPr>
                <a:t>V</a:t>
              </a:r>
              <a:r>
                <a:rPr kumimoji="0" lang="en-US" sz="2400">
                  <a:solidFill>
                    <a:srgbClr val="0099FF"/>
                  </a:solidFill>
                  <a:latin typeface="Symbol" charset="2"/>
                </a:rPr>
                <a:t>(f)</a:t>
              </a:r>
            </a:p>
          </p:txBody>
        </p:sp>
      </p:grpSp>
      <p:pic>
        <p:nvPicPr>
          <p:cNvPr id="4730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5100" y="1104900"/>
            <a:ext cx="2222500" cy="647700"/>
          </a:xfrm>
          <a:prstGeom prst="rect">
            <a:avLst/>
          </a:prstGeom>
          <a:noFill/>
        </p:spPr>
      </p:pic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68288" y="4343400"/>
            <a:ext cx="3084512" cy="1905000"/>
            <a:chOff x="228600" y="3962400"/>
            <a:chExt cx="3084513" cy="1905000"/>
          </a:xfrm>
        </p:grpSpPr>
        <p:sp>
          <p:nvSpPr>
            <p:cNvPr id="19478" name="Line 16"/>
            <p:cNvSpPr>
              <a:spLocks noChangeShapeType="1"/>
            </p:cNvSpPr>
            <p:nvPr/>
          </p:nvSpPr>
          <p:spPr bwMode="auto">
            <a:xfrm>
              <a:off x="914400" y="4114800"/>
              <a:ext cx="0" cy="1752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9" name="Line 17"/>
            <p:cNvSpPr>
              <a:spLocks noChangeShapeType="1"/>
            </p:cNvSpPr>
            <p:nvPr/>
          </p:nvSpPr>
          <p:spPr bwMode="auto">
            <a:xfrm>
              <a:off x="609600" y="5334000"/>
              <a:ext cx="236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0" name="Arc 18"/>
            <p:cNvSpPr>
              <a:spLocks/>
            </p:cNvSpPr>
            <p:nvPr/>
          </p:nvSpPr>
          <p:spPr bwMode="auto">
            <a:xfrm>
              <a:off x="912813" y="4872038"/>
              <a:ext cx="336550" cy="614362"/>
            </a:xfrm>
            <a:custGeom>
              <a:avLst/>
              <a:gdLst>
                <a:gd name="T0" fmla="*/ 0 w 19122"/>
                <a:gd name="T1" fmla="*/ 2147483647 h 21600"/>
                <a:gd name="T2" fmla="*/ 2147483647 w 19122"/>
                <a:gd name="T3" fmla="*/ 2147483647 h 21600"/>
                <a:gd name="T4" fmla="*/ 2147483647 w 1912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19122"/>
                <a:gd name="T10" fmla="*/ 0 h 21600"/>
                <a:gd name="T11" fmla="*/ 19122 w 1912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122" h="21600" fill="none" extrusionOk="0">
                  <a:moveTo>
                    <a:pt x="-1" y="0"/>
                  </a:moveTo>
                  <a:cubicBezTo>
                    <a:pt x="50" y="0"/>
                    <a:pt x="101" y="-1"/>
                    <a:pt x="152" y="-1"/>
                  </a:cubicBezTo>
                  <a:cubicBezTo>
                    <a:pt x="8062" y="-1"/>
                    <a:pt x="15339" y="4323"/>
                    <a:pt x="19122" y="11270"/>
                  </a:cubicBezTo>
                </a:path>
                <a:path w="19122" h="21600" stroke="0" extrusionOk="0">
                  <a:moveTo>
                    <a:pt x="-1" y="0"/>
                  </a:moveTo>
                  <a:cubicBezTo>
                    <a:pt x="50" y="0"/>
                    <a:pt x="101" y="-1"/>
                    <a:pt x="152" y="-1"/>
                  </a:cubicBezTo>
                  <a:cubicBezTo>
                    <a:pt x="8062" y="-1"/>
                    <a:pt x="15339" y="4323"/>
                    <a:pt x="19122" y="11270"/>
                  </a:cubicBezTo>
                  <a:lnTo>
                    <a:pt x="152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1" name="Arc 19"/>
            <p:cNvSpPr>
              <a:spLocks/>
            </p:cNvSpPr>
            <p:nvPr/>
          </p:nvSpPr>
          <p:spPr bwMode="auto">
            <a:xfrm rot="16115928" flipH="1">
              <a:off x="1323976" y="4918075"/>
              <a:ext cx="711200" cy="860425"/>
            </a:xfrm>
            <a:custGeom>
              <a:avLst/>
              <a:gdLst>
                <a:gd name="T0" fmla="*/ 2147483647 w 21600"/>
                <a:gd name="T1" fmla="*/ 0 h 41070"/>
                <a:gd name="T2" fmla="*/ 2147483647 w 21600"/>
                <a:gd name="T3" fmla="*/ 2147483647 h 41070"/>
                <a:gd name="T4" fmla="*/ 0 w 21600"/>
                <a:gd name="T5" fmla="*/ 2147483647 h 4107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1070"/>
                <a:gd name="T11" fmla="*/ 21600 w 21600"/>
                <a:gd name="T12" fmla="*/ 41070 h 410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1070" fill="none" extrusionOk="0">
                  <a:moveTo>
                    <a:pt x="5722" y="-1"/>
                  </a:moveTo>
                  <a:cubicBezTo>
                    <a:pt x="15100" y="2576"/>
                    <a:pt x="21600" y="11102"/>
                    <a:pt x="21600" y="20828"/>
                  </a:cubicBezTo>
                  <a:cubicBezTo>
                    <a:pt x="21600" y="29849"/>
                    <a:pt x="15993" y="37920"/>
                    <a:pt x="7538" y="41069"/>
                  </a:cubicBezTo>
                </a:path>
                <a:path w="21600" h="41070" stroke="0" extrusionOk="0">
                  <a:moveTo>
                    <a:pt x="5722" y="-1"/>
                  </a:moveTo>
                  <a:cubicBezTo>
                    <a:pt x="15100" y="2576"/>
                    <a:pt x="21600" y="11102"/>
                    <a:pt x="21600" y="20828"/>
                  </a:cubicBezTo>
                  <a:cubicBezTo>
                    <a:pt x="21600" y="29849"/>
                    <a:pt x="15993" y="37920"/>
                    <a:pt x="7538" y="41069"/>
                  </a:cubicBezTo>
                  <a:lnTo>
                    <a:pt x="0" y="20828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2" name="Text Box 20"/>
            <p:cNvSpPr txBox="1">
              <a:spLocks noChangeArrowheads="1"/>
            </p:cNvSpPr>
            <p:nvPr/>
          </p:nvSpPr>
          <p:spPr bwMode="auto">
            <a:xfrm>
              <a:off x="2498725" y="5257800"/>
              <a:ext cx="345016" cy="4616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kumimoji="0" lang="en-US" sz="2400">
                  <a:solidFill>
                    <a:srgbClr val="0099FF"/>
                  </a:solidFill>
                  <a:latin typeface="Symbol" charset="2"/>
                </a:rPr>
                <a:t>f</a:t>
              </a:r>
            </a:p>
          </p:txBody>
        </p:sp>
        <p:sp>
          <p:nvSpPr>
            <p:cNvPr id="19483" name="Text Box 21"/>
            <p:cNvSpPr txBox="1">
              <a:spLocks noChangeArrowheads="1"/>
            </p:cNvSpPr>
            <p:nvPr/>
          </p:nvSpPr>
          <p:spPr bwMode="auto">
            <a:xfrm>
              <a:off x="228600" y="3962400"/>
              <a:ext cx="75528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kumimoji="0" lang="en-US" sz="2400">
                  <a:solidFill>
                    <a:srgbClr val="0099FF"/>
                  </a:solidFill>
                </a:rPr>
                <a:t>V</a:t>
              </a:r>
              <a:r>
                <a:rPr kumimoji="0" lang="en-US" sz="2400">
                  <a:solidFill>
                    <a:srgbClr val="0099FF"/>
                  </a:solidFill>
                  <a:latin typeface="Symbol" charset="2"/>
                </a:rPr>
                <a:t>(f)</a:t>
              </a:r>
            </a:p>
          </p:txBody>
        </p:sp>
        <p:sp>
          <p:nvSpPr>
            <p:cNvPr id="19484" name="Arc 22"/>
            <p:cNvSpPr>
              <a:spLocks/>
            </p:cNvSpPr>
            <p:nvPr/>
          </p:nvSpPr>
          <p:spPr bwMode="auto">
            <a:xfrm rot="5400000" flipH="1" flipV="1">
              <a:off x="2301082" y="4720431"/>
              <a:ext cx="304800" cy="696913"/>
            </a:xfrm>
            <a:custGeom>
              <a:avLst/>
              <a:gdLst>
                <a:gd name="T0" fmla="*/ 0 w 21600"/>
                <a:gd name="T1" fmla="*/ 0 h 39478"/>
                <a:gd name="T2" fmla="*/ 2147483647 w 21600"/>
                <a:gd name="T3" fmla="*/ 2147483647 h 39478"/>
                <a:gd name="T4" fmla="*/ 0 w 21600"/>
                <a:gd name="T5" fmla="*/ 2147483647 h 3947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9478"/>
                <a:gd name="T11" fmla="*/ 21600 w 21600"/>
                <a:gd name="T12" fmla="*/ 39478 h 394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9478" fill="none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762"/>
                    <a:pt x="18049" y="35458"/>
                    <a:pt x="12121" y="39477"/>
                  </a:cubicBezTo>
                </a:path>
                <a:path w="21600" h="39478" stroke="0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762"/>
                    <a:pt x="18049" y="35458"/>
                    <a:pt x="12121" y="3947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5" name="Line 23"/>
            <p:cNvSpPr>
              <a:spLocks noChangeShapeType="1"/>
            </p:cNvSpPr>
            <p:nvPr/>
          </p:nvSpPr>
          <p:spPr bwMode="auto">
            <a:xfrm>
              <a:off x="2779713" y="5029200"/>
              <a:ext cx="533400" cy="609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68" name="TextBox 31"/>
          <p:cNvSpPr txBox="1">
            <a:spLocks noChangeArrowheads="1"/>
          </p:cNvSpPr>
          <p:nvPr/>
        </p:nvSpPr>
        <p:spPr bwMode="auto">
          <a:xfrm>
            <a:off x="1573213" y="2590800"/>
            <a:ext cx="484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>
                <a:solidFill>
                  <a:srgbClr val="FF0000"/>
                </a:solidFill>
              </a:rPr>
              <a:t>+</a:t>
            </a:r>
          </a:p>
        </p:txBody>
      </p:sp>
      <p:pic>
        <p:nvPicPr>
          <p:cNvPr id="47309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1900238"/>
            <a:ext cx="2101850" cy="690562"/>
          </a:xfrm>
          <a:prstGeom prst="rect">
            <a:avLst/>
          </a:prstGeom>
          <a:noFill/>
        </p:spPr>
      </p:pic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4383088" y="2605088"/>
            <a:ext cx="3998912" cy="3884612"/>
            <a:chOff x="3886200" y="2605291"/>
            <a:chExt cx="3998912" cy="3884409"/>
          </a:xfrm>
        </p:grpSpPr>
        <p:pic>
          <p:nvPicPr>
            <p:cNvPr id="19476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886200" y="2605291"/>
              <a:ext cx="3998912" cy="3884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7" name="Rectangle 36"/>
            <p:cNvSpPr>
              <a:spLocks noChangeArrowheads="1"/>
            </p:cNvSpPr>
            <p:nvPr/>
          </p:nvSpPr>
          <p:spPr bwMode="auto">
            <a:xfrm>
              <a:off x="3886200" y="2669489"/>
              <a:ext cx="3998912" cy="3655111"/>
            </a:xfrm>
            <a:prstGeom prst="rect">
              <a:avLst/>
            </a:prstGeom>
            <a:solidFill>
              <a:schemeClr val="accent1">
                <a:alpha val="18823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70" name="Rectangle 37"/>
          <p:cNvSpPr>
            <a:spLocks noChangeArrowheads="1"/>
          </p:cNvSpPr>
          <p:nvPr/>
        </p:nvSpPr>
        <p:spPr bwMode="auto">
          <a:xfrm>
            <a:off x="1600200" y="3962400"/>
            <a:ext cx="484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>
                <a:solidFill>
                  <a:srgbClr val="FF0000"/>
                </a:solidFill>
              </a:rPr>
              <a:t>≠</a:t>
            </a:r>
          </a:p>
        </p:txBody>
      </p:sp>
      <p:sp>
        <p:nvSpPr>
          <p:cNvPr id="19471" name="Rectangle 39"/>
          <p:cNvSpPr>
            <a:spLocks noChangeArrowheads="1"/>
          </p:cNvSpPr>
          <p:nvPr/>
        </p:nvSpPr>
        <p:spPr bwMode="auto">
          <a:xfrm>
            <a:off x="4051300" y="990600"/>
            <a:ext cx="4864100" cy="1679575"/>
          </a:xfrm>
          <a:prstGeom prst="rect">
            <a:avLst/>
          </a:prstGeom>
          <a:solidFill>
            <a:srgbClr val="FFCC99">
              <a:alpha val="1803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2" name="Rectangle 40"/>
          <p:cNvSpPr>
            <a:spLocks noChangeArrowheads="1"/>
          </p:cNvSpPr>
          <p:nvPr/>
        </p:nvSpPr>
        <p:spPr bwMode="auto">
          <a:xfrm>
            <a:off x="4289425" y="1989138"/>
            <a:ext cx="2117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i="1">
                <a:latin typeface="Times" charset="0"/>
                <a:ea typeface="Times" charset="0"/>
                <a:cs typeface="Times" charset="0"/>
              </a:rPr>
              <a:t>Q</a:t>
            </a:r>
            <a:r>
              <a:rPr lang="en-US" sz="2400" baseline="30000"/>
              <a:t>2</a:t>
            </a:r>
            <a:r>
              <a:rPr lang="en-US" sz="2400">
                <a:sym typeface="Symbol" charset="2"/>
              </a:rPr>
              <a:t>, </a:t>
            </a:r>
            <a:r>
              <a:rPr lang="en-US" sz="2400" i="1">
                <a:latin typeface="Symbol" charset="2"/>
                <a:sym typeface="Symbol" charset="2"/>
              </a:rPr>
              <a:t>l</a:t>
            </a:r>
            <a:r>
              <a:rPr lang="en-US" sz="2400">
                <a:sym typeface="Symbol" charset="2"/>
              </a:rPr>
              <a:t> !</a:t>
            </a:r>
            <a:endParaRPr lang="en-US" sz="2400"/>
          </a:p>
        </p:txBody>
      </p:sp>
      <p:cxnSp>
        <p:nvCxnSpPr>
          <p:cNvPr id="19473" name="Straight Arrow Connector 42"/>
          <p:cNvCxnSpPr>
            <a:cxnSpLocks noChangeShapeType="1"/>
          </p:cNvCxnSpPr>
          <p:nvPr/>
        </p:nvCxnSpPr>
        <p:spPr bwMode="auto">
          <a:xfrm>
            <a:off x="3521075" y="4114800"/>
            <a:ext cx="1905000" cy="91440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9474" name="Straight Arrow Connector 46"/>
          <p:cNvCxnSpPr>
            <a:cxnSpLocks noChangeShapeType="1"/>
          </p:cNvCxnSpPr>
          <p:nvPr/>
        </p:nvCxnSpPr>
        <p:spPr bwMode="auto">
          <a:xfrm rot="5400000">
            <a:off x="7277100" y="3086100"/>
            <a:ext cx="1676400" cy="838200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9475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026927-4A39-A249-B181-B1225FD9E95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in: some good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4419600" cy="5481935"/>
          </a:xfrm>
        </p:spPr>
        <p:txBody>
          <a:bodyPr/>
          <a:lstStyle/>
          <a:p>
            <a:r>
              <a:rPr lang="en-US" dirty="0" smtClean="0"/>
              <a:t>At 95% CL: there Is new physics at a scale below the GUT scale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914400" y="2819400"/>
            <a:ext cx="3236912" cy="3144392"/>
            <a:chOff x="457200" y="1981200"/>
            <a:chExt cx="3998912" cy="388461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981200"/>
              <a:ext cx="3998912" cy="3884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36"/>
            <p:cNvSpPr>
              <a:spLocks noChangeArrowheads="1"/>
            </p:cNvSpPr>
            <p:nvPr/>
          </p:nvSpPr>
          <p:spPr bwMode="auto">
            <a:xfrm>
              <a:off x="457200" y="2045401"/>
              <a:ext cx="3998912" cy="3655302"/>
            </a:xfrm>
            <a:prstGeom prst="rect">
              <a:avLst/>
            </a:prstGeom>
            <a:solidFill>
              <a:schemeClr val="accent1">
                <a:alpha val="18823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1" name="Straight Connector 20"/>
          <p:cNvCxnSpPr/>
          <p:nvPr/>
        </p:nvCxnSpPr>
        <p:spPr bwMode="auto">
          <a:xfrm flipV="1">
            <a:off x="1900815" y="1066800"/>
            <a:ext cx="3641652" cy="1862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289548" y="1806453"/>
            <a:ext cx="5301400" cy="3669696"/>
          </a:xfrm>
          <a:prstGeom prst="rect">
            <a:avLst/>
          </a:prstGeom>
          <a:scene3d>
            <a:camera prst="orthographicFront">
              <a:rot lat="0" lon="10800000" rev="10800000"/>
            </a:camera>
            <a:lightRig rig="threePt" dir="t"/>
          </a:scene3d>
        </p:spPr>
      </p:pic>
      <p:sp>
        <p:nvSpPr>
          <p:cNvPr id="12" name="TextBox 11"/>
          <p:cNvSpPr txBox="1"/>
          <p:nvPr/>
        </p:nvSpPr>
        <p:spPr>
          <a:xfrm>
            <a:off x="4787232" y="1143000"/>
            <a:ext cx="755235" cy="50167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18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16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14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12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10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8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6</a:t>
            </a:r>
          </a:p>
          <a:p>
            <a:endParaRPr lang="en-US" sz="2400" b="1" baseline="30000" dirty="0" smtClean="0"/>
          </a:p>
          <a:p>
            <a:r>
              <a:rPr lang="en-US" sz="2400" b="1" dirty="0" smtClean="0"/>
              <a:t>10</a:t>
            </a:r>
            <a:r>
              <a:rPr lang="en-US" sz="2400" b="1" baseline="30000" dirty="0" smtClean="0"/>
              <a:t>4</a:t>
            </a:r>
          </a:p>
          <a:p>
            <a:endParaRPr lang="en-US" sz="2400" b="1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5638800"/>
            <a:ext cx="3733800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100  110   120  130   140   150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543800" y="6000690"/>
            <a:ext cx="1524000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M</a:t>
            </a:r>
            <a:r>
              <a:rPr lang="en-US" sz="2000" b="1" baseline="-25000" dirty="0" smtClean="0"/>
              <a:t>H</a:t>
            </a:r>
            <a:r>
              <a:rPr lang="en-US" sz="2000" b="1" dirty="0" smtClean="0"/>
              <a:t> (GeV)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731952" y="2681798"/>
            <a:ext cx="4500000" cy="133349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Excluded at 95% CL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367134" y="4800600"/>
            <a:ext cx="1024266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charset="0"/>
              </a:rPr>
              <a:t>allowed region</a:t>
            </a:r>
            <a:endParaRPr kumimoji="1" lang="en-US" sz="1800" b="1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911398" y="5334000"/>
            <a:ext cx="3631069" cy="2645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Decagon 17"/>
          <p:cNvSpPr/>
          <p:nvPr/>
        </p:nvSpPr>
        <p:spPr bwMode="auto">
          <a:xfrm>
            <a:off x="7137400" y="3429000"/>
            <a:ext cx="380997" cy="381000"/>
          </a:xfrm>
          <a:prstGeom prst="decagon">
            <a:avLst/>
          </a:prstGeom>
          <a:solidFill>
            <a:srgbClr val="FF0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99046" y="3225800"/>
            <a:ext cx="6971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err="1" smtClean="0">
                <a:sym typeface="Wingdings"/>
              </a:rPr>
              <a:t>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00200"/>
            <a:ext cx="7772400" cy="267017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smtClean="0"/>
              <a:t>Where is the new physics?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>
                <a:solidFill>
                  <a:srgbClr val="FF0000"/>
                </a:solidFill>
              </a:rPr>
              <a:t>Searches for signs of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exotic New Physics</a:t>
            </a:r>
            <a:endParaRPr lang="en-US" baseline="30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(many) possibilities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Compositeness; new contact </a:t>
            </a:r>
            <a:r>
              <a:rPr lang="en-US" dirty="0" err="1" smtClean="0"/>
              <a:t>interaction(s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Exotica:</a:t>
            </a:r>
          </a:p>
          <a:p>
            <a:pPr lvl="1"/>
            <a:r>
              <a:rPr lang="en-US" dirty="0" err="1" smtClean="0"/>
              <a:t>Leptoquarks</a:t>
            </a:r>
            <a:endParaRPr lang="en-US" dirty="0" smtClean="0"/>
          </a:p>
          <a:p>
            <a:pPr lvl="1"/>
            <a:r>
              <a:rPr lang="en-US" dirty="0" smtClean="0"/>
              <a:t>New gauge bosons (W’, Z’) – or resonances</a:t>
            </a:r>
          </a:p>
          <a:p>
            <a:pPr lvl="1"/>
            <a:r>
              <a:rPr lang="en-US" dirty="0" smtClean="0"/>
              <a:t>Fourth generation (</a:t>
            </a:r>
            <a:r>
              <a:rPr lang="en-US" dirty="0" err="1" smtClean="0"/>
              <a:t>b</a:t>
            </a:r>
            <a:r>
              <a:rPr lang="en-US" dirty="0" smtClean="0"/>
              <a:t>’)</a:t>
            </a:r>
          </a:p>
          <a:p>
            <a:pPr lvl="1"/>
            <a:r>
              <a:rPr lang="en-US" dirty="0" smtClean="0"/>
              <a:t>TeV-scale gravity: Black Holes; mono-jets; mono-photons; UED</a:t>
            </a:r>
          </a:p>
          <a:p>
            <a:pPr lvl="2"/>
            <a:r>
              <a:rPr lang="en-US" dirty="0" smtClean="0"/>
              <a:t>Universal Extra dimensions (</a:t>
            </a:r>
            <a:r>
              <a:rPr lang="en-US" dirty="0" err="1" smtClean="0"/>
              <a:t>diphotons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Supersymmetry</a:t>
            </a:r>
            <a:endParaRPr lang="en-US" dirty="0" smtClean="0"/>
          </a:p>
          <a:p>
            <a:pPr lvl="1"/>
            <a:r>
              <a:rPr lang="en-US" dirty="0" err="1" smtClean="0"/>
              <a:t>Squarks</a:t>
            </a:r>
            <a:r>
              <a:rPr lang="en-US" dirty="0" smtClean="0"/>
              <a:t> and </a:t>
            </a:r>
            <a:r>
              <a:rPr lang="en-US" dirty="0" err="1" smtClean="0"/>
              <a:t>gluinos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Decays into jets and MET plus 0, 1 or 2 leptons</a:t>
            </a:r>
          </a:p>
          <a:p>
            <a:pPr lvl="2"/>
            <a:r>
              <a:rPr lang="en-US" dirty="0" smtClean="0"/>
              <a:t>Decays into photons (GMSB)</a:t>
            </a:r>
          </a:p>
          <a:p>
            <a:r>
              <a:rPr lang="en-US" dirty="0" smtClean="0"/>
              <a:t>SUSY-based exotica</a:t>
            </a:r>
          </a:p>
          <a:p>
            <a:pPr lvl="1"/>
            <a:r>
              <a:rPr lang="en-US" dirty="0" smtClean="0"/>
              <a:t>Long-lived particles</a:t>
            </a:r>
          </a:p>
          <a:p>
            <a:r>
              <a:rPr lang="en-US" dirty="0" smtClean="0"/>
              <a:t>The totally unexpected</a:t>
            </a:r>
          </a:p>
          <a:p>
            <a:pPr lvl="1"/>
            <a:endParaRPr lang="en-US" dirty="0" smtClean="0"/>
          </a:p>
        </p:txBody>
      </p:sp>
      <p:sp>
        <p:nvSpPr>
          <p:cNvPr id="8704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870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870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8A1A9D-4694-294D-AEF3-5D4F17F6CFAB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searches (resonances, contact </a:t>
            </a:r>
            <a:r>
              <a:rPr lang="en-US" dirty="0" err="1" smtClean="0"/>
              <a:t>intrctn</a:t>
            </a:r>
            <a:r>
              <a:rPr lang="en-US" dirty="0" smtClean="0"/>
              <a:t>)</a:t>
            </a:r>
          </a:p>
        </p:txBody>
      </p:sp>
      <p:sp>
        <p:nvSpPr>
          <p:cNvPr id="5222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5222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522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811FE4-83BF-5C48-A9B2-E4BB4C5692BD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522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14625"/>
            <a:ext cx="381317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40417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/>
          </p:cNvPicPr>
          <p:nvPr/>
        </p:nvPicPr>
        <p:blipFill>
          <a:blip r:embed="rId4"/>
          <a:srcRect l="6047" t="2797"/>
          <a:stretch>
            <a:fillRect/>
          </a:stretch>
        </p:blipFill>
        <p:spPr bwMode="auto">
          <a:xfrm>
            <a:off x="4892919" y="1143000"/>
            <a:ext cx="362536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7829550" y="1143000"/>
            <a:ext cx="1085850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0000"/>
                </a:solidFill>
              </a:rPr>
              <a:t>36pb</a:t>
            </a:r>
            <a:r>
              <a:rPr lang="en-US" sz="2400" b="1" baseline="30000">
                <a:solidFill>
                  <a:srgbClr val="FF0000"/>
                </a:solidFill>
              </a:rPr>
              <a:t>-1</a:t>
            </a:r>
            <a:endParaRPr lang="en-US" sz="2400" b="1" baseline="30000"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05400" y="5616714"/>
            <a:ext cx="3657600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Scale of contact interaction </a:t>
            </a:r>
            <a:r>
              <a:rPr lang="en-US" sz="2000" b="1" dirty="0" err="1" smtClean="0">
                <a:solidFill>
                  <a:srgbClr val="000090"/>
                </a:solidFill>
                <a:latin typeface="Times"/>
                <a:cs typeface="Times"/>
              </a:rPr>
              <a:t>Λ</a:t>
            </a:r>
            <a:r>
              <a:rPr lang="en-US" sz="2400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&gt;</a:t>
            </a:r>
            <a:r>
              <a:rPr lang="en-US" sz="2000" b="1" dirty="0" smtClean="0">
                <a:solidFill>
                  <a:srgbClr val="000090"/>
                </a:solidFill>
              </a:rPr>
              <a:t>5.6 TeV (95% CL) 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(Null) search for W′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28600" y="914400"/>
            <a:ext cx="5257800" cy="5527634"/>
            <a:chOff x="304800" y="914400"/>
            <a:chExt cx="5257800" cy="552763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914400"/>
              <a:ext cx="5257800" cy="2863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810000" y="1625024"/>
              <a:ext cx="1431793" cy="5847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2011 update:  </a:t>
              </a:r>
            </a:p>
            <a:p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1.03 </a:t>
              </a:r>
              <a:r>
                <a:rPr lang="en-US" sz="1600" b="0" kern="0" dirty="0">
                  <a:solidFill>
                    <a:srgbClr val="0000FF"/>
                  </a:solidFill>
                  <a:latin typeface="+mj-lt"/>
                </a:rPr>
                <a:t>f</a:t>
              </a:r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b</a:t>
              </a:r>
              <a:r>
                <a:rPr lang="en-US" sz="1600" b="0" kern="0" baseline="30000" dirty="0" smtClean="0">
                  <a:solidFill>
                    <a:srgbClr val="0000FF"/>
                  </a:solidFill>
                  <a:latin typeface="+mj-lt"/>
                </a:rPr>
                <a:t>-1</a:t>
              </a:r>
              <a:endParaRPr lang="en-US" sz="1600" baseline="30000" dirty="0">
                <a:solidFill>
                  <a:srgbClr val="0000FF"/>
                </a:solidFill>
                <a:latin typeface="+mj-lt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3596777"/>
              <a:ext cx="5257799" cy="2845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749807" y="4368224"/>
              <a:ext cx="1431793" cy="58477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2011 update:  </a:t>
              </a:r>
            </a:p>
            <a:p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1.13 </a:t>
              </a:r>
              <a:r>
                <a:rPr lang="en-US" sz="1600" b="0" kern="0" dirty="0">
                  <a:solidFill>
                    <a:srgbClr val="0000FF"/>
                  </a:solidFill>
                  <a:latin typeface="+mj-lt"/>
                </a:rPr>
                <a:t>f</a:t>
              </a:r>
              <a:r>
                <a:rPr lang="en-US" sz="1600" b="0" kern="0" dirty="0" smtClean="0">
                  <a:solidFill>
                    <a:srgbClr val="0000FF"/>
                  </a:solidFill>
                  <a:latin typeface="+mj-lt"/>
                </a:rPr>
                <a:t>b</a:t>
              </a:r>
              <a:r>
                <a:rPr lang="en-US" sz="1600" b="0" kern="0" baseline="30000" dirty="0" smtClean="0">
                  <a:solidFill>
                    <a:srgbClr val="0000FF"/>
                  </a:solidFill>
                  <a:latin typeface="+mj-lt"/>
                </a:rPr>
                <a:t>-1</a:t>
              </a:r>
              <a:endParaRPr lang="en-US" sz="1600" baseline="30000" dirty="0">
                <a:solidFill>
                  <a:srgbClr val="0000FF"/>
                </a:solidFill>
                <a:latin typeface="+mj-lt"/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14400"/>
            <a:ext cx="2745290" cy="2682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86400" y="3992940"/>
            <a:ext cx="3467415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Combined (SSM) limit:</a:t>
            </a:r>
          </a:p>
          <a:p>
            <a:r>
              <a:rPr lang="en-US" sz="2400" b="1" dirty="0" smtClean="0">
                <a:solidFill>
                  <a:srgbClr val="000090"/>
                </a:solidFill>
              </a:rPr>
              <a:t>M(W’)&gt;2.20 TeV </a:t>
            </a:r>
            <a:r>
              <a:rPr lang="en-US" sz="2400" b="1" dirty="0" err="1" smtClean="0">
                <a:solidFill>
                  <a:srgbClr val="000090"/>
                </a:solidFill>
              </a:rPr>
              <a:t>obs</a:t>
            </a:r>
            <a:endParaRPr lang="en-US" sz="2400" b="1" dirty="0" smtClean="0">
              <a:solidFill>
                <a:srgbClr val="000090"/>
              </a:solidFill>
            </a:endParaRPr>
          </a:p>
          <a:p>
            <a:r>
              <a:rPr lang="en-US" sz="2400" b="1" dirty="0" smtClean="0">
                <a:solidFill>
                  <a:srgbClr val="000090"/>
                </a:solidFill>
              </a:rPr>
              <a:t>M(W’)&gt;2.27 TeV exp</a:t>
            </a:r>
          </a:p>
          <a:p>
            <a:endParaRPr lang="en-US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(Null) search for </a:t>
            </a:r>
            <a:r>
              <a:rPr lang="en-US" dirty="0" err="1" smtClean="0"/>
              <a:t>BHs</a:t>
            </a:r>
            <a:endParaRPr lang="en-US" dirty="0" smtClean="0"/>
          </a:p>
        </p:txBody>
      </p:sp>
      <p:sp>
        <p:nvSpPr>
          <p:cNvPr id="95235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6272260" cy="302536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Expect lots of activity in the event, so </a:t>
            </a:r>
          </a:p>
          <a:p>
            <a:pPr lvl="1"/>
            <a:r>
              <a:rPr lang="en-US" dirty="0" smtClean="0"/>
              <a:t>Use S</a:t>
            </a:r>
            <a:r>
              <a:rPr lang="en-US" baseline="-25000" dirty="0" smtClean="0"/>
              <a:t>T </a:t>
            </a:r>
            <a:r>
              <a:rPr lang="en-US" dirty="0" smtClean="0"/>
              <a:t>= Sum E</a:t>
            </a:r>
            <a:r>
              <a:rPr lang="en-US" baseline="-25000" dirty="0" smtClean="0"/>
              <a:t>T </a:t>
            </a:r>
            <a:r>
              <a:rPr lang="en-US" dirty="0" smtClean="0"/>
              <a:t>of all objects (including ME</a:t>
            </a:r>
            <a:r>
              <a:rPr lang="en-US" baseline="-25000" dirty="0" smtClean="0"/>
              <a:t>T</a:t>
            </a:r>
            <a:r>
              <a:rPr lang="en-US" dirty="0" smtClean="0"/>
              <a:t>) with E</a:t>
            </a:r>
            <a:r>
              <a:rPr lang="en-US" baseline="-25000" dirty="0" smtClean="0"/>
              <a:t>T</a:t>
            </a:r>
            <a:r>
              <a:rPr lang="en-US" dirty="0" smtClean="0"/>
              <a:t>&gt;50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Great against pileup (in the future as well)</a:t>
            </a:r>
          </a:p>
          <a:p>
            <a:r>
              <a:rPr lang="en-US" dirty="0" smtClean="0"/>
              <a:t>Key for search: S</a:t>
            </a:r>
            <a:r>
              <a:rPr lang="en-US" baseline="-25000" dirty="0" smtClean="0"/>
              <a:t>T</a:t>
            </a:r>
            <a:r>
              <a:rPr lang="en-US" dirty="0" smtClean="0"/>
              <a:t>-invariance of final state multiplicity</a:t>
            </a:r>
          </a:p>
          <a:p>
            <a:pPr lvl="1"/>
            <a:r>
              <a:rPr lang="en-US" dirty="0" smtClean="0"/>
              <a:t>A posteriori wisdom: FSR/ISR collinear do not affect S</a:t>
            </a:r>
            <a:r>
              <a:rPr lang="en-US" baseline="-25000" dirty="0" smtClean="0"/>
              <a:t>T</a:t>
            </a:r>
            <a:r>
              <a:rPr lang="en-US" dirty="0" smtClean="0"/>
              <a:t> a lot</a:t>
            </a:r>
          </a:p>
          <a:p>
            <a:r>
              <a:rPr lang="en-US" dirty="0" smtClean="0"/>
              <a:t>Use N=2 shape (with uncertainties) to fit higher multiplicities – where signal more prominent</a:t>
            </a:r>
            <a:endParaRPr lang="en-US" sz="1600" dirty="0" smtClean="0"/>
          </a:p>
          <a:p>
            <a:pPr lvl="1"/>
            <a:endParaRPr lang="en-US" dirty="0" smtClean="0"/>
          </a:p>
        </p:txBody>
      </p:sp>
      <p:sp>
        <p:nvSpPr>
          <p:cNvPr id="952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952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952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F5748A-71B1-9741-A490-80F4940DA72F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95239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861" y="3939766"/>
            <a:ext cx="5010339" cy="238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150100" y="544513"/>
            <a:ext cx="1917700" cy="369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000090"/>
                </a:solidFill>
              </a:rPr>
              <a:t>arXiv:1012.3375 </a:t>
            </a:r>
          </a:p>
        </p:txBody>
      </p:sp>
      <p:pic>
        <p:nvPicPr>
          <p:cNvPr id="95241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066800"/>
            <a:ext cx="233834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763040" y="3942967"/>
            <a:ext cx="5028160" cy="2381633"/>
            <a:chOff x="763040" y="3942967"/>
            <a:chExt cx="5028160" cy="2381633"/>
          </a:xfrm>
        </p:grpSpPr>
        <p:pic>
          <p:nvPicPr>
            <p:cNvPr id="11" name="Picture 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3942967"/>
              <a:ext cx="2514600" cy="238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9" descr="Results_Inclusive_Mul3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3040" y="3949699"/>
              <a:ext cx="2513559" cy="2371700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 rot="19800000">
            <a:off x="1375293" y="4809264"/>
            <a:ext cx="372427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90"/>
                </a:solidFill>
              </a:rPr>
              <a:t>No excess, so set limits on minimum M</a:t>
            </a:r>
            <a:r>
              <a:rPr lang="en-US" sz="2000" b="1" baseline="-25000" dirty="0" smtClean="0">
                <a:solidFill>
                  <a:srgbClr val="000090"/>
                </a:solidFill>
              </a:rPr>
              <a:t>BH</a:t>
            </a:r>
            <a:endParaRPr lang="en-US" sz="2000" b="1" dirty="0">
              <a:solidFill>
                <a:srgbClr val="00009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400800" y="3373966"/>
            <a:ext cx="4104217" cy="3026834"/>
            <a:chOff x="6400800" y="3373966"/>
            <a:chExt cx="4104217" cy="30268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400800" y="4057650"/>
              <a:ext cx="2498725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999817" y="3373966"/>
              <a:ext cx="35052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b="1" dirty="0" smtClean="0">
                  <a:solidFill>
                    <a:srgbClr val="000090"/>
                  </a:solidFill>
                </a:rPr>
                <a:t>M</a:t>
              </a:r>
              <a:r>
                <a:rPr lang="en-US" sz="1600" b="1" baseline="-25000" dirty="0" smtClean="0">
                  <a:solidFill>
                    <a:srgbClr val="000090"/>
                  </a:solidFill>
                </a:rPr>
                <a:t>BH</a:t>
              </a:r>
              <a:r>
                <a:rPr lang="en-US" sz="1600" b="1" dirty="0" smtClean="0">
                  <a:solidFill>
                    <a:srgbClr val="000090"/>
                  </a:solidFill>
                </a:rPr>
                <a:t>&gt; 3.5-4.5 TeV </a:t>
              </a:r>
            </a:p>
            <a:p>
              <a:pPr>
                <a:defRPr/>
              </a:pPr>
              <a:r>
                <a:rPr lang="en-US" sz="1600" b="1" dirty="0" smtClean="0">
                  <a:solidFill>
                    <a:srgbClr val="000090"/>
                  </a:solidFill>
                </a:rPr>
                <a:t>(semi-classical </a:t>
              </a:r>
            </a:p>
            <a:p>
              <a:pPr>
                <a:defRPr/>
              </a:pPr>
              <a:r>
                <a:rPr lang="en-US" sz="1600" b="1" dirty="0" smtClean="0">
                  <a:solidFill>
                    <a:srgbClr val="000090"/>
                  </a:solidFill>
                </a:rPr>
                <a:t>approximation) </a:t>
              </a:r>
              <a:endParaRPr lang="en-US" sz="1600" b="1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90600" y="1819110"/>
            <a:ext cx="7239000" cy="4516073"/>
            <a:chOff x="457200" y="1066800"/>
            <a:chExt cx="8305800" cy="51816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rcRect b="3429"/>
            <a:stretch>
              <a:fillRect/>
            </a:stretch>
          </p:blipFill>
          <p:spPr>
            <a:xfrm>
              <a:off x="1119474" y="1676400"/>
              <a:ext cx="7033926" cy="4572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57200" y="1066800"/>
              <a:ext cx="8305800" cy="529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90"/>
                  </a:solidFill>
                </a:rPr>
                <a:t>A candidate event with 10 jets and S</a:t>
              </a:r>
              <a:r>
                <a:rPr lang="en-US" sz="2400" b="1" baseline="-25000" dirty="0" smtClean="0">
                  <a:solidFill>
                    <a:srgbClr val="000090"/>
                  </a:solidFill>
                </a:rPr>
                <a:t>T</a:t>
              </a:r>
              <a:r>
                <a:rPr lang="en-US" sz="2400" b="1" dirty="0" smtClean="0">
                  <a:solidFill>
                    <a:srgbClr val="000090"/>
                  </a:solidFill>
                </a:rPr>
                <a:t> = 1.3 TeV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Top-antitop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4419600" cy="5481935"/>
          </a:xfrm>
        </p:spPr>
        <p:txBody>
          <a:bodyPr/>
          <a:lstStyle/>
          <a:p>
            <a:r>
              <a:rPr lang="en-US" dirty="0" smtClean="0"/>
              <a:t>CDF/D0 measurement of forward‐backward asymmetry : ~3σ deviation from SM expectation</a:t>
            </a:r>
          </a:p>
          <a:p>
            <a:r>
              <a:rPr lang="en-US" dirty="0" smtClean="0"/>
              <a:t>At the LHC: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765252"/>
            <a:ext cx="2527936" cy="17211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511" y="3553529"/>
            <a:ext cx="3469128" cy="25352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4550" y="4404022"/>
            <a:ext cx="3155949" cy="4371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922" y="4841208"/>
            <a:ext cx="2427878" cy="33107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188200" y="5196006"/>
            <a:ext cx="19558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No asymmetry </a:t>
            </a:r>
          </a:p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beyond SM observed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913830" y="914400"/>
            <a:ext cx="3925370" cy="2079612"/>
            <a:chOff x="4419600" y="914399"/>
            <a:chExt cx="4458770" cy="236220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19600" y="914399"/>
              <a:ext cx="2128838" cy="2362201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39922" y="914400"/>
              <a:ext cx="2238448" cy="2362200"/>
            </a:xfrm>
            <a:prstGeom prst="rect">
              <a:avLst/>
            </a:prstGeom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" y="2867211"/>
            <a:ext cx="2790825" cy="86658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5486400"/>
            <a:ext cx="3276600" cy="615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76400"/>
            <a:ext cx="7772400" cy="267017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err="1" smtClean="0"/>
              <a:t>Supersymmetry</a:t>
            </a:r>
            <a:endParaRPr lang="en-US" sz="4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319756" y="914400"/>
            <a:ext cx="8610600" cy="5481935"/>
          </a:xfrm>
        </p:spPr>
        <p:txBody>
          <a:bodyPr>
            <a:normAutofit/>
          </a:bodyPr>
          <a:lstStyle/>
          <a:p>
            <a:r>
              <a:rPr lang="en-US" dirty="0" smtClean="0"/>
              <a:t>The beautiful part: minimal price (one new principle plus an unknown SB mechanism)  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47" name="Rectangle 46"/>
          <p:cNvSpPr/>
          <p:nvPr/>
        </p:nvSpPr>
        <p:spPr>
          <a:xfrm>
            <a:off x="6203542" y="206061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spin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2" name="Title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Supersymmetry: TO“E” at the Weak Scale</a:t>
            </a:r>
            <a:endParaRPr lang="en-US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453" y="2023805"/>
            <a:ext cx="2602653" cy="392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</a:t>
            </a:r>
            <a:r>
              <a:rPr lang="en-US" dirty="0" smtClean="0"/>
              <a:t>nutshell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 100% CL, all the reasons for building the LHC are still there, intact:</a:t>
            </a:r>
          </a:p>
          <a:p>
            <a:pPr lvl="1"/>
            <a:r>
              <a:rPr lang="en-US" dirty="0" smtClean="0"/>
              <a:t>The WW cross section regulator is still missing.  (</a:t>
            </a:r>
            <a:r>
              <a:rPr lang="en-US" dirty="0" err="1" smtClean="0"/>
              <a:t>S)he</a:t>
            </a:r>
            <a:r>
              <a:rPr lang="en-US" dirty="0" smtClean="0"/>
              <a:t> must be there before we explore fully the 1 TeV.</a:t>
            </a:r>
          </a:p>
          <a:p>
            <a:pPr lvl="2"/>
            <a:r>
              <a:rPr lang="en-US" dirty="0" smtClean="0"/>
              <a:t>Old name: “LHC no-lose theorem”; new name: “not finding the Higgs is a major discovery”</a:t>
            </a:r>
          </a:p>
          <a:p>
            <a:pPr lvl="1"/>
            <a:r>
              <a:rPr lang="en-US" dirty="0" smtClean="0"/>
              <a:t>Any (reasonable) M</a:t>
            </a:r>
            <a:r>
              <a:rPr lang="en-US" baseline="-25000" dirty="0" smtClean="0"/>
              <a:t>H</a:t>
            </a:r>
            <a:r>
              <a:rPr lang="en-US" dirty="0" smtClean="0"/>
              <a:t> unnatural; Higgs needs its own regulator</a:t>
            </a:r>
          </a:p>
          <a:p>
            <a:pPr lvl="2"/>
            <a:r>
              <a:rPr lang="en-US" dirty="0" smtClean="0"/>
              <a:t>Old name: SUSY; New name: SUSY; its main prediction is (so far) vindicated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Old CW: SUSY around the corner; New CW: she’s in the third generation (stop, </a:t>
            </a:r>
            <a:r>
              <a:rPr lang="en-US" dirty="0" err="1" smtClean="0">
                <a:sym typeface="Wingdings"/>
              </a:rPr>
              <a:t>sbottom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Other stuff: </a:t>
            </a:r>
          </a:p>
          <a:p>
            <a:pPr lvl="2"/>
            <a:r>
              <a:rPr lang="en-US" dirty="0" smtClean="0"/>
              <a:t>Extra-dimension physics, new gauge</a:t>
            </a:r>
          </a:p>
          <a:p>
            <a:pPr lvl="2">
              <a:buNone/>
            </a:pPr>
            <a:r>
              <a:rPr lang="en-US" dirty="0" smtClean="0"/>
              <a:t>bosons, </a:t>
            </a:r>
            <a:r>
              <a:rPr lang="en-US" dirty="0" err="1" smtClean="0"/>
              <a:t>leptoquarks</a:t>
            </a:r>
            <a:r>
              <a:rPr lang="en-US" dirty="0" smtClean="0"/>
              <a:t>, fourth </a:t>
            </a:r>
            <a:r>
              <a:rPr lang="en-US" dirty="0" err="1" smtClean="0"/>
              <a:t>fermion</a:t>
            </a:r>
            <a:r>
              <a:rPr lang="en-US" dirty="0" smtClean="0"/>
              <a:t> </a:t>
            </a:r>
          </a:p>
          <a:p>
            <a:pPr lvl="2">
              <a:buNone/>
            </a:pPr>
            <a:r>
              <a:rPr lang="en-US" dirty="0" smtClean="0"/>
              <a:t>Generation, quark substructure…</a:t>
            </a:r>
          </a:p>
          <a:p>
            <a:pPr lvl="2">
              <a:buNone/>
            </a:pPr>
            <a:r>
              <a:rPr lang="en-US" dirty="0" smtClean="0"/>
              <a:t>Still huge space of unexplored physics </a:t>
            </a:r>
          </a:p>
          <a:p>
            <a:r>
              <a:rPr lang="en-US" dirty="0" smtClean="0"/>
              <a:t>The best has yet to come – read on. 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172200" y="4004846"/>
            <a:ext cx="2901372" cy="2395954"/>
            <a:chOff x="6242628" y="4114800"/>
            <a:chExt cx="2901372" cy="23959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42628" y="4114800"/>
              <a:ext cx="2901372" cy="228153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858000" y="6172200"/>
              <a:ext cx="1256674" cy="3385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90"/>
                  </a:solidFill>
                </a:rPr>
                <a:t>Mastercode</a:t>
              </a:r>
              <a:endParaRPr lang="en-US" sz="1600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319756" y="914400"/>
            <a:ext cx="8610600" cy="5481935"/>
          </a:xfrm>
        </p:spPr>
        <p:txBody>
          <a:bodyPr>
            <a:normAutofit/>
          </a:bodyPr>
          <a:lstStyle/>
          <a:p>
            <a:r>
              <a:rPr lang="en-US" dirty="0" smtClean="0"/>
              <a:t>The beautiful part: minimal price (one new principle plus an unknown SB mechanism) yet it achieves quite a lot:  </a:t>
            </a:r>
          </a:p>
          <a:p>
            <a:pPr lvl="1"/>
            <a:r>
              <a:rPr lang="en-US" dirty="0" smtClean="0"/>
              <a:t>No fine-tuning (large </a:t>
            </a:r>
            <a:r>
              <a:rPr lang="en-US" dirty="0" err="1" smtClean="0"/>
              <a:t>radiative</a:t>
            </a:r>
            <a:r>
              <a:rPr lang="en-US" dirty="0" smtClean="0"/>
              <a:t> corrections cancel)</a:t>
            </a:r>
          </a:p>
          <a:p>
            <a:pPr lvl="1"/>
            <a:r>
              <a:rPr lang="en-US" dirty="0" smtClean="0"/>
              <a:t>If Lightest SUSY Particle stable: offers “natural” dark-matter </a:t>
            </a:r>
          </a:p>
          <a:p>
            <a:pPr lvl="1"/>
            <a:r>
              <a:rPr lang="en-US" dirty="0" smtClean="0"/>
              <a:t>Equality of Strong, Weak and EM couplings at ~10</a:t>
            </a:r>
            <a:r>
              <a:rPr lang="en-US" baseline="30000" dirty="0" smtClean="0"/>
              <a:t>16</a:t>
            </a:r>
            <a:r>
              <a:rPr lang="en-US" dirty="0" smtClean="0"/>
              <a:t> GeV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47" name="Rectangle 46"/>
          <p:cNvSpPr/>
          <p:nvPr/>
        </p:nvSpPr>
        <p:spPr>
          <a:xfrm>
            <a:off x="6203542" y="206061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spin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2" name="Title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Supersymmetry: TO“E” at the Weak Scale</a:t>
            </a:r>
            <a:endParaRPr lang="en-US" dirty="0"/>
          </a:p>
        </p:txBody>
      </p:sp>
      <p:grpSp>
        <p:nvGrpSpPr>
          <p:cNvPr id="2" name="Group 73"/>
          <p:cNvGrpSpPr/>
          <p:nvPr/>
        </p:nvGrpSpPr>
        <p:grpSpPr>
          <a:xfrm>
            <a:off x="2046817" y="4032004"/>
            <a:ext cx="5181600" cy="2381498"/>
            <a:chOff x="2362200" y="1953438"/>
            <a:chExt cx="5181600" cy="2381498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362200" y="1953438"/>
              <a:ext cx="5181600" cy="2381498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" name="Group 54"/>
            <p:cNvGrpSpPr/>
            <p:nvPr/>
          </p:nvGrpSpPr>
          <p:grpSpPr>
            <a:xfrm>
              <a:off x="2498724" y="2038282"/>
              <a:ext cx="4930117" cy="1134422"/>
              <a:chOff x="2498724" y="2038282"/>
              <a:chExt cx="4930117" cy="1134422"/>
            </a:xfrm>
          </p:grpSpPr>
          <p:grpSp>
            <p:nvGrpSpPr>
              <p:cNvPr id="7" name="Group 45"/>
              <p:cNvGrpSpPr/>
              <p:nvPr/>
            </p:nvGrpSpPr>
            <p:grpSpPr>
              <a:xfrm>
                <a:off x="2498724" y="2038282"/>
                <a:ext cx="1743710" cy="1054318"/>
                <a:chOff x="2498724" y="2038282"/>
                <a:chExt cx="1743710" cy="1054318"/>
              </a:xfrm>
            </p:grpSpPr>
            <p:grpSp>
              <p:nvGrpSpPr>
                <p:cNvPr id="8" name="Group 22"/>
                <p:cNvGrpSpPr/>
                <p:nvPr/>
              </p:nvGrpSpPr>
              <p:grpSpPr>
                <a:xfrm>
                  <a:off x="2498724" y="2038282"/>
                  <a:ext cx="1432333" cy="816082"/>
                  <a:chOff x="1524000" y="1505604"/>
                  <a:chExt cx="1752600" cy="998412"/>
                </a:xfrm>
              </p:grpSpPr>
              <p:cxnSp>
                <p:nvCxnSpPr>
                  <p:cNvPr id="112" name="Straight Connector 111"/>
                  <p:cNvCxnSpPr/>
                  <p:nvPr/>
                </p:nvCxnSpPr>
                <p:spPr bwMode="auto">
                  <a:xfrm>
                    <a:off x="1524000" y="2438400"/>
                    <a:ext cx="1752600" cy="158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13" name="Oval 9"/>
                  <p:cNvSpPr/>
                  <p:nvPr/>
                </p:nvSpPr>
                <p:spPr bwMode="auto">
                  <a:xfrm>
                    <a:off x="1905000" y="1505604"/>
                    <a:ext cx="895350" cy="911629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 bwMode="auto">
                  <a:xfrm>
                    <a:off x="2286000" y="2372783"/>
                    <a:ext cx="136525" cy="1312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110" name="TextBox 33"/>
                <p:cNvSpPr txBox="1"/>
                <p:nvPr/>
              </p:nvSpPr>
              <p:spPr>
                <a:xfrm>
                  <a:off x="3520404" y="2099794"/>
                  <a:ext cx="7220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boson</a:t>
                  </a:r>
                  <a:endParaRPr lang="en-US" sz="1400" dirty="0"/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3183753" y="2784823"/>
                  <a:ext cx="34367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l</a:t>
                  </a:r>
                  <a:r>
                    <a:rPr lang="en-US" sz="1400" baseline="30000" dirty="0" smtClean="0">
                      <a:solidFill>
                        <a:srgbClr val="FF0000"/>
                      </a:solidFill>
                      <a:latin typeface="Times"/>
                      <a:cs typeface="Times"/>
                    </a:rPr>
                    <a:t>2</a:t>
                  </a:r>
                  <a:endParaRPr lang="en-US" sz="14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9" name="Group 46"/>
              <p:cNvGrpSpPr/>
              <p:nvPr/>
            </p:nvGrpSpPr>
            <p:grpSpPr>
              <a:xfrm>
                <a:off x="4429262" y="2153420"/>
                <a:ext cx="2219921" cy="1019284"/>
                <a:chOff x="4429262" y="2153420"/>
                <a:chExt cx="2219921" cy="1019284"/>
              </a:xfrm>
            </p:grpSpPr>
            <p:grpSp>
              <p:nvGrpSpPr>
                <p:cNvPr id="10" name="Group 21"/>
                <p:cNvGrpSpPr/>
                <p:nvPr/>
              </p:nvGrpSpPr>
              <p:grpSpPr>
                <a:xfrm>
                  <a:off x="4429262" y="2427556"/>
                  <a:ext cx="1743711" cy="745148"/>
                  <a:chOff x="3886200" y="1981852"/>
                  <a:chExt cx="2133600" cy="911629"/>
                </a:xfrm>
              </p:grpSpPr>
              <p:cxnSp>
                <p:nvCxnSpPr>
                  <p:cNvPr id="104" name="Straight Connector 103"/>
                  <p:cNvCxnSpPr/>
                  <p:nvPr/>
                </p:nvCxnSpPr>
                <p:spPr bwMode="auto">
                  <a:xfrm>
                    <a:off x="3886200" y="2458384"/>
                    <a:ext cx="609600" cy="158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05" name="Oval 104"/>
                  <p:cNvSpPr/>
                  <p:nvPr/>
                </p:nvSpPr>
                <p:spPr bwMode="auto">
                  <a:xfrm>
                    <a:off x="4506383" y="1981852"/>
                    <a:ext cx="895350" cy="911629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 bwMode="auto">
                  <a:xfrm>
                    <a:off x="4435475" y="2391179"/>
                    <a:ext cx="136525" cy="1312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>
                    <a:off x="5410200" y="2438400"/>
                    <a:ext cx="609600" cy="158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08" name="Oval 107"/>
                  <p:cNvSpPr/>
                  <p:nvPr/>
                </p:nvSpPr>
                <p:spPr bwMode="auto">
                  <a:xfrm>
                    <a:off x="5337173" y="2372783"/>
                    <a:ext cx="136525" cy="1312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101" name="TextBox 100"/>
                <p:cNvSpPr txBox="1"/>
                <p:nvPr/>
              </p:nvSpPr>
              <p:spPr>
                <a:xfrm>
                  <a:off x="5799318" y="2153420"/>
                  <a:ext cx="84986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/>
                    <a:t>fermion</a:t>
                  </a:r>
                  <a:endParaRPr lang="en-US" sz="1400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4678362" y="2784823"/>
                  <a:ext cx="32002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l</a:t>
                  </a:r>
                  <a:endParaRPr lang="en-US" sz="14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5666311" y="2772762"/>
                  <a:ext cx="32002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l</a:t>
                  </a:r>
                  <a:endParaRPr lang="en-US" sz="14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3993332" y="2504017"/>
                <a:ext cx="42431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6662285" y="2504017"/>
                <a:ext cx="766556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= 0</a:t>
                </a:r>
                <a:endParaRPr lang="en-US" dirty="0"/>
              </a:p>
            </p:txBody>
          </p:sp>
        </p:grpSp>
        <p:grpSp>
          <p:nvGrpSpPr>
            <p:cNvPr id="11" name="Group 53"/>
            <p:cNvGrpSpPr/>
            <p:nvPr/>
          </p:nvGrpSpPr>
          <p:grpSpPr>
            <a:xfrm>
              <a:off x="2560999" y="3124200"/>
              <a:ext cx="4850914" cy="1145818"/>
              <a:chOff x="2560999" y="3285341"/>
              <a:chExt cx="4850914" cy="1145818"/>
            </a:xfrm>
          </p:grpSpPr>
          <p:grpSp>
            <p:nvGrpSpPr>
              <p:cNvPr id="12" name="Group 48"/>
              <p:cNvGrpSpPr/>
              <p:nvPr/>
            </p:nvGrpSpPr>
            <p:grpSpPr>
              <a:xfrm>
                <a:off x="2560999" y="3285341"/>
                <a:ext cx="1842987" cy="1145818"/>
                <a:chOff x="2560999" y="3285341"/>
                <a:chExt cx="1842987" cy="1145818"/>
              </a:xfrm>
            </p:grpSpPr>
            <p:cxnSp>
              <p:nvCxnSpPr>
                <p:cNvPr id="91" name="Straight Connector 90"/>
                <p:cNvCxnSpPr/>
                <p:nvPr/>
              </p:nvCxnSpPr>
              <p:spPr bwMode="auto">
                <a:xfrm>
                  <a:off x="2560999" y="4047680"/>
                  <a:ext cx="1432333" cy="1298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2" name="Oval 91"/>
                <p:cNvSpPr/>
                <p:nvPr/>
              </p:nvSpPr>
              <p:spPr bwMode="auto">
                <a:xfrm>
                  <a:off x="2872376" y="3285341"/>
                  <a:ext cx="731735" cy="745040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en-US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" name="Oval 92"/>
                <p:cNvSpPr/>
                <p:nvPr/>
              </p:nvSpPr>
              <p:spPr bwMode="auto">
                <a:xfrm>
                  <a:off x="3183753" y="3994053"/>
                  <a:ext cx="111577" cy="107252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en-US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3681956" y="3405144"/>
                  <a:ext cx="72203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gauge boson</a:t>
                  </a:r>
                  <a:endParaRPr lang="en-US" sz="1400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3213727" y="4092605"/>
                  <a:ext cx="46822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0000"/>
                      </a:solidFill>
                      <a:latin typeface="Times"/>
                      <a:cs typeface="Times"/>
                    </a:rPr>
                    <a:t>g</a:t>
                  </a:r>
                  <a:r>
                    <a:rPr lang="en-US" sz="1600" baseline="30000" dirty="0" smtClean="0">
                      <a:solidFill>
                        <a:srgbClr val="FF0000"/>
                      </a:solidFill>
                      <a:latin typeface="Times"/>
                      <a:cs typeface="Times"/>
                    </a:rPr>
                    <a:t>2</a:t>
                  </a:r>
                  <a:endParaRPr lang="en-US" sz="16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13" name="Group 47"/>
              <p:cNvGrpSpPr/>
              <p:nvPr/>
            </p:nvGrpSpPr>
            <p:grpSpPr>
              <a:xfrm>
                <a:off x="4491537" y="3594402"/>
                <a:ext cx="2366462" cy="825541"/>
                <a:chOff x="4491537" y="3594402"/>
                <a:chExt cx="2366462" cy="825541"/>
              </a:xfrm>
            </p:grpSpPr>
            <p:grpSp>
              <p:nvGrpSpPr>
                <p:cNvPr id="14" name="Group 27"/>
                <p:cNvGrpSpPr/>
                <p:nvPr/>
              </p:nvGrpSpPr>
              <p:grpSpPr>
                <a:xfrm>
                  <a:off x="4491537" y="3674795"/>
                  <a:ext cx="1743711" cy="745148"/>
                  <a:chOff x="3886200" y="1981852"/>
                  <a:chExt cx="2133600" cy="911629"/>
                </a:xfrm>
              </p:grpSpPr>
              <p:cxnSp>
                <p:nvCxnSpPr>
                  <p:cNvPr id="86" name="Straight Connector 85"/>
                  <p:cNvCxnSpPr/>
                  <p:nvPr/>
                </p:nvCxnSpPr>
                <p:spPr bwMode="auto">
                  <a:xfrm>
                    <a:off x="3886200" y="2458384"/>
                    <a:ext cx="609600" cy="158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87" name="Oval 86"/>
                  <p:cNvSpPr/>
                  <p:nvPr/>
                </p:nvSpPr>
                <p:spPr bwMode="auto">
                  <a:xfrm>
                    <a:off x="4506383" y="1981852"/>
                    <a:ext cx="895350" cy="911629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 bwMode="auto">
                  <a:xfrm>
                    <a:off x="4435475" y="2391179"/>
                    <a:ext cx="136525" cy="1312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cxnSp>
                <p:nvCxnSpPr>
                  <p:cNvPr id="89" name="Straight Connector 88"/>
                  <p:cNvCxnSpPr/>
                  <p:nvPr/>
                </p:nvCxnSpPr>
                <p:spPr bwMode="auto">
                  <a:xfrm>
                    <a:off x="5410200" y="2438400"/>
                    <a:ext cx="609600" cy="158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90" name="Oval 89"/>
                  <p:cNvSpPr/>
                  <p:nvPr/>
                </p:nvSpPr>
                <p:spPr bwMode="auto">
                  <a:xfrm>
                    <a:off x="5337173" y="2372783"/>
                    <a:ext cx="136525" cy="1312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en-US" sz="32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83" name="TextBox 82"/>
                <p:cNvSpPr txBox="1"/>
                <p:nvPr/>
              </p:nvSpPr>
              <p:spPr>
                <a:xfrm>
                  <a:off x="4757934" y="4058009"/>
                  <a:ext cx="427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 smtClean="0">
                      <a:solidFill>
                        <a:srgbClr val="FF0000"/>
                      </a:solidFill>
                      <a:latin typeface="Times"/>
                      <a:cs typeface="Times"/>
                    </a:rPr>
                    <a:t>g</a:t>
                  </a:r>
                  <a:endParaRPr lang="en-US" sz="16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5745884" y="4045948"/>
                  <a:ext cx="427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 smtClean="0">
                      <a:solidFill>
                        <a:srgbClr val="FF0000"/>
                      </a:solidFill>
                      <a:latin typeface="Times"/>
                      <a:cs typeface="Times"/>
                    </a:rPr>
                    <a:t>g</a:t>
                  </a:r>
                  <a:endParaRPr lang="en-US" sz="1600" baseline="30000" dirty="0">
                    <a:solidFill>
                      <a:srgbClr val="FF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5886867" y="3594402"/>
                  <a:ext cx="9711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/>
                    <a:t>gaugino</a:t>
                  </a:r>
                  <a:endParaRPr lang="en-US" sz="1400" dirty="0"/>
                </a:p>
              </p:txBody>
            </p:sp>
          </p:grpSp>
          <p:sp>
            <p:nvSpPr>
              <p:cNvPr id="80" name="TextBox 79"/>
              <p:cNvSpPr txBox="1"/>
              <p:nvPr/>
            </p:nvSpPr>
            <p:spPr>
              <a:xfrm>
                <a:off x="4039902" y="3758624"/>
                <a:ext cx="42431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645357" y="3724756"/>
                <a:ext cx="766556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= 0</a:t>
                </a:r>
                <a:endParaRPr lang="en-US" dirty="0"/>
              </a:p>
            </p:txBody>
          </p:sp>
        </p:grpSp>
      </p:grpSp>
      <p:pic>
        <p:nvPicPr>
          <p:cNvPr id="115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6758" y="3255962"/>
            <a:ext cx="283339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2551" y="3255962"/>
            <a:ext cx="37338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2551" y="3222082"/>
            <a:ext cx="3733800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  <p:bldP spid="49" grpI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319756" y="914400"/>
            <a:ext cx="8610600" cy="548193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facts: despite conventional wisdom, SUSY is quite predictive: it specifies spins &amp; couplings of </a:t>
            </a:r>
            <a:r>
              <a:rPr lang="en-US" dirty="0" err="1" smtClean="0"/>
              <a:t>superpartners</a:t>
            </a:r>
            <a:endParaRPr lang="en-US" dirty="0" smtClean="0"/>
          </a:p>
          <a:p>
            <a:pPr lvl="1"/>
            <a:r>
              <a:rPr lang="en-US" dirty="0" smtClean="0"/>
              <a:t>At least as predictive as the SM (if one does not measure the CKM)</a:t>
            </a:r>
          </a:p>
          <a:p>
            <a:r>
              <a:rPr lang="en-US" dirty="0" smtClean="0"/>
              <a:t>The ugly part: one unknown SB but 500% increase in number of parameters (MSSM). Unfortunately, nothing about the masses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End result: large space of signatures, dependent on models</a:t>
            </a:r>
          </a:p>
          <a:p>
            <a:r>
              <a:rPr lang="en-US" dirty="0" smtClean="0"/>
              <a:t>Even MSSM-124 is tough. Hard work to study particular scenario. Reduce complexity: use model of dynamical SYSY breaking</a:t>
            </a:r>
          </a:p>
          <a:p>
            <a:pPr lvl="1"/>
            <a:r>
              <a:rPr lang="en-US" dirty="0" err="1" smtClean="0"/>
              <a:t>mSUGRA</a:t>
            </a:r>
            <a:r>
              <a:rPr lang="en-US" dirty="0" smtClean="0"/>
              <a:t> (gravity-mediated)</a:t>
            </a:r>
          </a:p>
          <a:p>
            <a:pPr lvl="1"/>
            <a:r>
              <a:rPr lang="en-US" dirty="0" smtClean="0"/>
              <a:t>GMSB (gauge-mediated)</a:t>
            </a:r>
          </a:p>
          <a:p>
            <a:pPr lvl="1"/>
            <a:r>
              <a:rPr lang="en-US" dirty="0" smtClean="0"/>
              <a:t>AMSB (anomaly-mediated; studied in less detail)</a:t>
            </a:r>
          </a:p>
          <a:p>
            <a:pPr lvl="1"/>
            <a:endParaRPr lang="en-US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47" name="Rectangle 46"/>
          <p:cNvSpPr/>
          <p:nvPr/>
        </p:nvSpPr>
        <p:spPr>
          <a:xfrm>
            <a:off x="6203542" y="206061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spin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2" name="Title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Supersymmetry: TO“E” at the Weak Scale</a:t>
            </a:r>
            <a:endParaRPr lang="en-US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419" y="2779257"/>
            <a:ext cx="5596781" cy="1106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SUSY: what we do not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Agnostic approach: consider all possible mass hierarchies: there are 9! = 362880 of them</a:t>
            </a:r>
          </a:p>
          <a:p>
            <a:pPr lvl="1"/>
            <a:r>
              <a:rPr lang="en-US" dirty="0" smtClean="0"/>
              <a:t>ME</a:t>
            </a:r>
            <a:r>
              <a:rPr lang="en-US" baseline="-25000" dirty="0" smtClean="0"/>
              <a:t>T</a:t>
            </a:r>
            <a:r>
              <a:rPr lang="en-US" dirty="0" smtClean="0"/>
              <a:t>: 4x8! (161,280) cases, LSP=weakly-interacting, neutral particle; phenomenology depends crucially on mass hierarchy </a:t>
            </a:r>
          </a:p>
          <a:p>
            <a:pPr lvl="1"/>
            <a:r>
              <a:rPr lang="en-US" dirty="0" err="1" smtClean="0"/>
              <a:t>CHAMPs</a:t>
            </a:r>
            <a:r>
              <a:rPr lang="en-US" dirty="0" smtClean="0"/>
              <a:t>: 8! (40,320) cases, LSP=</a:t>
            </a:r>
            <a:r>
              <a:rPr lang="en-US" dirty="0" err="1" smtClean="0"/>
              <a:t>e</a:t>
            </a:r>
            <a:r>
              <a:rPr lang="en-US" baseline="-25000" dirty="0" err="1" smtClean="0"/>
              <a:t>R</a:t>
            </a:r>
            <a:r>
              <a:rPr lang="en-US" dirty="0" smtClean="0"/>
              <a:t> (charged, color-neutral); signature: CHAMP (independently of hierarchy)</a:t>
            </a:r>
          </a:p>
          <a:p>
            <a:pPr lvl="1"/>
            <a:r>
              <a:rPr lang="en-US" dirty="0" smtClean="0"/>
              <a:t>R-hadrons: 4x8! (161,280) cases, LSP=colored object; again, independent of hierarchy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914400"/>
            <a:ext cx="6164361" cy="1219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68761" y="5257800"/>
            <a:ext cx="4648200" cy="891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30" dirty="0" smtClean="0"/>
              <a:t>arXiv:1008.2483: “How to look for supersymmetry under the lamppost at the LHC”; </a:t>
            </a:r>
            <a:r>
              <a:rPr lang="en-US" sz="1730" dirty="0" err="1" smtClean="0"/>
              <a:t>P.Konar</a:t>
            </a:r>
            <a:r>
              <a:rPr lang="en-US" sz="1730" dirty="0" smtClean="0"/>
              <a:t>, </a:t>
            </a:r>
            <a:r>
              <a:rPr lang="en-US" sz="1730" dirty="0" err="1" smtClean="0"/>
              <a:t>K.Matchev</a:t>
            </a:r>
            <a:r>
              <a:rPr lang="en-US" sz="1730" dirty="0" smtClean="0"/>
              <a:t>, </a:t>
            </a:r>
            <a:r>
              <a:rPr lang="en-US" sz="1730" dirty="0" err="1" smtClean="0"/>
              <a:t>M.Park</a:t>
            </a:r>
            <a:r>
              <a:rPr lang="en-US" sz="1730" dirty="0" smtClean="0"/>
              <a:t>, </a:t>
            </a:r>
            <a:r>
              <a:rPr lang="en-US" sz="1730" dirty="0" err="1" smtClean="0"/>
              <a:t>G.Sarangi</a:t>
            </a:r>
            <a:endParaRPr lang="en-US" sz="173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search with ME</a:t>
            </a:r>
            <a:r>
              <a:rPr lang="en-US" baseline="-25000" dirty="0" smtClean="0"/>
              <a:t>T</a:t>
            </a:r>
            <a:r>
              <a:rPr lang="en-US" dirty="0" smtClean="0"/>
              <a:t>: summary of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804863" algn="l"/>
              </a:tabLst>
            </a:pPr>
            <a:r>
              <a:rPr lang="en-US" dirty="0" smtClean="0"/>
              <a:t>No signs yet. But all analysis methods in place; now need more data (2011!)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RA_ExclusionLimits_tanb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447800" y="1752600"/>
            <a:ext cx="6248400" cy="44851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" y="5334000"/>
            <a:ext cx="302895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Transp</a:t>
            </a:r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from </a:t>
            </a:r>
          </a:p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March 2011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Elbow Connector 9"/>
          <p:cNvCxnSpPr/>
          <p:nvPr/>
        </p:nvCxnSpPr>
        <p:spPr bwMode="auto">
          <a:xfrm rot="10800000">
            <a:off x="4876800" y="3352800"/>
            <a:ext cx="2514600" cy="64239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391400" y="3090208"/>
            <a:ext cx="1524000" cy="1938992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Corner around which SUSY would lie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brief: SUSY moving further 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901" y="2362200"/>
            <a:ext cx="4131899" cy="392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1558" y="2397621"/>
            <a:ext cx="4134579" cy="3926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1783723" y="3069166"/>
            <a:ext cx="463411" cy="33483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3492859" y="4390615"/>
            <a:ext cx="164741" cy="486185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2036595" y="3924326"/>
            <a:ext cx="401805" cy="342874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5263924" y="4245604"/>
            <a:ext cx="298676" cy="229030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5551977" y="4773340"/>
            <a:ext cx="546455" cy="259834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5835788" y="5334000"/>
            <a:ext cx="1174612" cy="435289"/>
          </a:xfrm>
          <a:prstGeom prst="line">
            <a:avLst/>
          </a:prstGeom>
          <a:noFill/>
          <a:ln w="720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 rot="1200000">
            <a:off x="2292063" y="4362799"/>
            <a:ext cx="1067461" cy="2236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6803" rIns="0" bIns="0">
            <a:prstTxWarp prst="textNoShape">
              <a:avLst/>
            </a:prstTxWarp>
          </a:bodyPr>
          <a:lstStyle/>
          <a:p>
            <a:pPr>
              <a:lnSpc>
                <a:spcPct val="97000"/>
              </a:lnSpc>
              <a:tabLst>
                <a:tab pos="723900" algn="l"/>
              </a:tabLst>
            </a:pPr>
            <a:r>
              <a:rPr lang="en-GB" sz="1800" b="1" dirty="0">
                <a:solidFill>
                  <a:srgbClr val="FF00FF"/>
                </a:solidFill>
                <a:latin typeface="Trebuchet MS" charset="0"/>
                <a:ea typeface="Tahoma" charset="0"/>
                <a:cs typeface="Tahoma" charset="0"/>
              </a:rPr>
              <a:t>2010</a:t>
            </a:r>
            <a:r>
              <a:rPr lang="en-GB" sz="1800" b="1" dirty="0">
                <a:solidFill>
                  <a:srgbClr val="FF00FF"/>
                </a:solidFill>
                <a:latin typeface="Trebuchet MS" charset="0"/>
                <a:ea typeface="Times New Roman" charset="0"/>
                <a:cs typeface="Times New Roman" charset="0"/>
              </a:rPr>
              <a:t>→</a:t>
            </a:r>
            <a:r>
              <a:rPr lang="en-GB" sz="1800" b="1" dirty="0">
                <a:solidFill>
                  <a:srgbClr val="FF00FF"/>
                </a:solidFill>
                <a:latin typeface="Trebuchet MS" charset="0"/>
                <a:ea typeface="Tahoma" charset="0"/>
                <a:cs typeface="Tahoma" charset="0"/>
              </a:rPr>
              <a:t>2011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6155300" y="4669003"/>
            <a:ext cx="1067462" cy="2236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6803" rIns="0" bIns="0">
            <a:prstTxWarp prst="textNoShape">
              <a:avLst/>
            </a:prstTxWarp>
          </a:bodyPr>
          <a:lstStyle/>
          <a:p>
            <a:pPr>
              <a:lnSpc>
                <a:spcPct val="97000"/>
              </a:lnSpc>
              <a:tabLst>
                <a:tab pos="723900" algn="l"/>
              </a:tabLst>
            </a:pPr>
            <a:r>
              <a:rPr lang="en-GB" sz="1800" b="1">
                <a:solidFill>
                  <a:srgbClr val="FF00FF"/>
                </a:solidFill>
                <a:latin typeface="Trebuchet MS" charset="0"/>
                <a:ea typeface="Tahoma" charset="0"/>
                <a:cs typeface="Tahoma" charset="0"/>
              </a:rPr>
              <a:t>2010</a:t>
            </a:r>
            <a:r>
              <a:rPr lang="en-GB" sz="1800" b="1">
                <a:solidFill>
                  <a:srgbClr val="FF00FF"/>
                </a:solidFill>
                <a:latin typeface="Trebuchet MS" charset="0"/>
                <a:ea typeface="Times New Roman" charset="0"/>
                <a:cs typeface="Times New Roman" charset="0"/>
              </a:rPr>
              <a:t>→</a:t>
            </a:r>
            <a:r>
              <a:rPr lang="en-GB" sz="1800" b="1">
                <a:solidFill>
                  <a:srgbClr val="FF00FF"/>
                </a:solidFill>
                <a:latin typeface="Trebuchet MS" charset="0"/>
                <a:ea typeface="Tahoma" charset="0"/>
                <a:cs typeface="Tahoma" charset="0"/>
              </a:rPr>
              <a:t>2011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04800" y="990600"/>
            <a:ext cx="4483100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560" rIns="0" bIns="0">
            <a:prstTxWarp prst="textNoShape">
              <a:avLst/>
            </a:prstTxWarp>
          </a:bodyPr>
          <a:lstStyle/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Simplified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model: two </a:t>
            </a: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squark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(</a:t>
            </a: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q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) 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generations, m(</a:t>
            </a:r>
            <a:r>
              <a:rPr lang="en-GB" sz="2000" b="1" i="1" dirty="0">
                <a:solidFill>
                  <a:srgbClr val="000090"/>
                </a:solidFill>
                <a:latin typeface="Symbol" charset="2"/>
                <a:ea typeface="Times New Roman" charset="0"/>
                <a:cs typeface="Symbol" charset="2"/>
              </a:rPr>
              <a:t>χ</a:t>
            </a:r>
            <a:r>
              <a:rPr lang="en-GB" sz="2000" b="1" i="1" baseline="-33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GB" sz="2000" b="1" i="1" baseline="33000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0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)~0</a:t>
            </a:r>
          </a:p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m</a:t>
            </a:r>
            <a:r>
              <a:rPr lang="en-GB" sz="2000" b="1" baseline="-33000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g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&gt;800 GeV  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</a:t>
            </a: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m</a:t>
            </a:r>
            <a:r>
              <a:rPr lang="en-GB" sz="2000" b="1" baseline="-33000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q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&gt;850 GeV</a:t>
            </a:r>
          </a:p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Equal mass case: m</a:t>
            </a:r>
            <a:r>
              <a:rPr lang="en-GB" sz="2000" b="1" baseline="-33000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g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=</a:t>
            </a:r>
            <a:r>
              <a:rPr lang="en-GB" sz="2000" b="1" dirty="0" err="1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m</a:t>
            </a:r>
            <a:r>
              <a:rPr lang="en-GB" sz="2000" b="1" baseline="-33000" dirty="0" err="1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q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&gt;1.075 TeV</a:t>
            </a:r>
          </a:p>
          <a:p>
            <a:pPr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GB" sz="2000" b="1" dirty="0">
              <a:solidFill>
                <a:srgbClr val="000090"/>
              </a:solidFill>
              <a:latin typeface="Trebuchet MS" charset="0"/>
              <a:ea typeface="Tahoma" charset="0"/>
              <a:cs typeface="Tahoma" charset="0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410200" y="1066800"/>
            <a:ext cx="3124200" cy="12033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756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MSUGRA/CMSSM: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</a:t>
            </a:r>
          </a:p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tan</a:t>
            </a: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rebuchet MS" charset="0"/>
                <a:cs typeface="Trebuchet MS" charset="0"/>
              </a:rPr>
              <a:t>β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=10, A</a:t>
            </a:r>
            <a:r>
              <a:rPr lang="en-GB" sz="2000" b="1" baseline="-33000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0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=0, </a:t>
            </a:r>
            <a:r>
              <a:rPr lang="en-GB" sz="2000" b="1" dirty="0" err="1">
                <a:solidFill>
                  <a:srgbClr val="000090"/>
                </a:solidFill>
                <a:latin typeface="Trebuchet MS" charset="0"/>
                <a:ea typeface="Trebuchet MS" charset="0"/>
                <a:cs typeface="Trebuchet MS" charset="0"/>
              </a:rPr>
              <a:t>μ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&gt;0</a:t>
            </a:r>
          </a:p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Equal mass case: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</a:t>
            </a:r>
          </a:p>
          <a:p>
            <a:pPr algn="ctr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2000" b="1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m</a:t>
            </a:r>
            <a:r>
              <a:rPr lang="en-GB" sz="2000" b="1" baseline="-33000" dirty="0" err="1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q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=m</a:t>
            </a:r>
            <a:r>
              <a:rPr lang="en-GB" sz="2000" b="1" baseline="-33000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g</a:t>
            </a:r>
            <a:r>
              <a:rPr lang="en-GB" sz="2000" b="1" dirty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 &gt; 980 </a:t>
            </a:r>
            <a:r>
              <a:rPr lang="en-GB" sz="2000" b="1" dirty="0" smtClean="0">
                <a:solidFill>
                  <a:srgbClr val="000090"/>
                </a:solidFill>
                <a:latin typeface="Trebuchet MS" charset="0"/>
                <a:ea typeface="Tahoma" charset="0"/>
                <a:cs typeface="Tahoma" charset="0"/>
              </a:rPr>
              <a:t>GeV</a:t>
            </a:r>
            <a:endParaRPr lang="en-GB" sz="2000" b="1" dirty="0">
              <a:solidFill>
                <a:srgbClr val="000090"/>
              </a:solidFill>
              <a:latin typeface="Trebuchet MS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Constrained MSSM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81937"/>
            <a:ext cx="6985000" cy="501406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276600" y="3090208"/>
            <a:ext cx="5410200" cy="1938992"/>
            <a:chOff x="3276600" y="3090208"/>
            <a:chExt cx="5410200" cy="1938992"/>
          </a:xfrm>
        </p:grpSpPr>
        <p:cxnSp>
          <p:nvCxnSpPr>
            <p:cNvPr id="8" name="Elbow Connector 7"/>
            <p:cNvCxnSpPr/>
            <p:nvPr/>
          </p:nvCxnSpPr>
          <p:spPr bwMode="auto">
            <a:xfrm rot="10800000">
              <a:off x="3276600" y="3352800"/>
              <a:ext cx="3733800" cy="642393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7010400" y="3090208"/>
              <a:ext cx="1676400" cy="1938992"/>
            </a:xfrm>
            <a:prstGeom prst="rect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</a:rPr>
                <a:t>Corner around which SUSY used to lie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again…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bit of a self-fulfilling prophecy; very early searches were guided by combination of “probability of success” and “obeying the rules”:</a:t>
            </a:r>
          </a:p>
          <a:p>
            <a:pPr lvl="1"/>
            <a:r>
              <a:rPr lang="en-US" dirty="0" smtClean="0"/>
              <a:t>Go after high cross section processes (i.e. accessible already with small integrated luminosity ~10-50 pb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 not rely on a perfectly working detector: seek robust signatures with good experimental control of “things”</a:t>
            </a:r>
          </a:p>
          <a:p>
            <a:pPr lvl="1"/>
            <a:r>
              <a:rPr lang="en-US" dirty="0" smtClean="0"/>
              <a:t>Do not rely on Monte Carlo; “thou shall use the data” (well, ok, and some Monte Carlo)</a:t>
            </a:r>
          </a:p>
          <a:p>
            <a:pPr lvl="1"/>
            <a:r>
              <a:rPr lang="en-US" dirty="0" smtClean="0"/>
              <a:t>Beat the competition: go after the simplest signatures</a:t>
            </a:r>
          </a:p>
          <a:p>
            <a:endParaRPr lang="en-US" dirty="0" smtClean="0"/>
          </a:p>
          <a:p>
            <a:r>
              <a:rPr lang="en-US" dirty="0" smtClean="0"/>
              <a:t>We have followed these four guidelines extremely well</a:t>
            </a:r>
          </a:p>
          <a:p>
            <a:pPr lvl="1"/>
            <a:r>
              <a:rPr lang="en-US" dirty="0" smtClean="0"/>
              <a:t>(another reason to rejoice – when we set to do </a:t>
            </a:r>
            <a:r>
              <a:rPr lang="en-US" dirty="0" err="1" smtClean="0"/>
              <a:t>sthng</a:t>
            </a:r>
            <a:r>
              <a:rPr lang="en-US" dirty="0" smtClean="0"/>
              <a:t>, we do)</a:t>
            </a:r>
          </a:p>
          <a:p>
            <a:pPr lvl="1"/>
            <a:r>
              <a:rPr lang="en-US" dirty="0" smtClean="0"/>
              <a:t>(another reason to think that there is much, much more)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LHC has done to/for the CMSSM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610600" cy="198120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With 1fb</a:t>
            </a:r>
            <a:r>
              <a:rPr lang="en-US" baseline="30000" dirty="0" smtClean="0"/>
              <a:t>-1</a:t>
            </a:r>
            <a:r>
              <a:rPr lang="en-US" dirty="0" smtClean="0"/>
              <a:t> of data the amount of naturalness need has diminished to “unnaturally” small values [?!?!]</a:t>
            </a:r>
          </a:p>
          <a:p>
            <a:pPr lvl="1"/>
            <a:r>
              <a:rPr lang="en-US" dirty="0" smtClean="0"/>
              <a:t>CMSSM being cornered.  Not excluded [yet] but looking unlikely [e.g. “high fine-tuning price of the LHC”</a:t>
            </a:r>
            <a:r>
              <a:rPr lang="en-US" dirty="0" smtClean="0">
                <a:solidFill>
                  <a:srgbClr val="FF0000"/>
                </a:solidFill>
              </a:rPr>
              <a:t> hep.ph/1101.2195</a:t>
            </a:r>
            <a:r>
              <a:rPr lang="en-US" dirty="0" smtClean="0"/>
              <a:t>]</a:t>
            </a:r>
          </a:p>
          <a:p>
            <a:r>
              <a:rPr lang="en-US" dirty="0" smtClean="0"/>
              <a:t>But: (a) effect of g-2 ?! (</a:t>
            </a:r>
            <a:r>
              <a:rPr lang="en-US" dirty="0" err="1" smtClean="0"/>
              <a:t>b</a:t>
            </a:r>
            <a:r>
              <a:rPr lang="en-US" dirty="0" smtClean="0"/>
              <a:t>) SUSY &gt;&gt; CMSSM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" name="Picture 1" descr="m0m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91440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nog-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3199"/>
            <a:ext cx="91440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3657600" y="3925669"/>
            <a:ext cx="168812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 baseline="30000" dirty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…..</a:t>
            </a:r>
            <a:r>
              <a:rPr lang="en-US" sz="1800" b="1" dirty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 pre-LHC</a:t>
            </a:r>
          </a:p>
          <a:p>
            <a:r>
              <a:rPr lang="en-US" sz="1800" b="1" baseline="30000" dirty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___</a:t>
            </a:r>
            <a:r>
              <a:rPr lang="en-US" sz="1800" b="1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 LHC@1fb</a:t>
            </a:r>
            <a:r>
              <a:rPr lang="en-US" sz="1800" b="1" baseline="30000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-1</a:t>
            </a:r>
            <a:endParaRPr lang="en-US" sz="1800" b="1" baseline="30000" dirty="0">
              <a:solidFill>
                <a:srgbClr val="000090"/>
              </a:solidFill>
              <a:latin typeface="+mj-lt"/>
              <a:ea typeface="Times New Roman" charset="0"/>
              <a:cs typeface="Times New Roman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050816"/>
            <a:ext cx="484187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dirty="0" err="1" smtClean="0">
                <a:solidFill>
                  <a:srgbClr val="000090"/>
                </a:solidFill>
              </a:rPr>
              <a:t>MasterCode</a:t>
            </a:r>
            <a:r>
              <a:rPr lang="en-US" sz="1800" dirty="0" smtClean="0">
                <a:solidFill>
                  <a:srgbClr val="000090"/>
                </a:solidFill>
              </a:rPr>
              <a:t> Project (</a:t>
            </a:r>
            <a:r>
              <a:rPr lang="en-US" sz="1800" dirty="0" smtClean="0"/>
              <a:t>Oliver Buchmüller et al)</a:t>
            </a:r>
            <a:endParaRPr lang="en-US" sz="1800" dirty="0">
              <a:solidFill>
                <a:srgbClr val="000090"/>
              </a:solidFill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3998882" y="2895600"/>
            <a:ext cx="1106518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+mj-lt"/>
                <a:ea typeface="Times New Roman" charset="0"/>
                <a:cs typeface="Times New Roman" charset="0"/>
              </a:rPr>
              <a:t>68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ea typeface="Times New Roman" charset="0"/>
                <a:cs typeface="Times New Roman" charset="0"/>
              </a:rPr>
              <a:t>% CL</a:t>
            </a:r>
          </a:p>
          <a:p>
            <a:r>
              <a:rPr lang="en-US" sz="2000" b="1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95</a:t>
            </a:r>
            <a:r>
              <a:rPr lang="en-US" sz="2000" b="1" dirty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%</a:t>
            </a:r>
            <a:r>
              <a:rPr lang="en-US" sz="2000" b="1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 CL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82900" y="2907268"/>
            <a:ext cx="104386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</a:rPr>
              <a:t>CMSSM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24800" y="2895600"/>
            <a:ext cx="100542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</a:rPr>
              <a:t>NUHM1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4055435" y="5029200"/>
            <a:ext cx="127856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without</a:t>
            </a:r>
          </a:p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+mj-lt"/>
                <a:ea typeface="Times New Roman" charset="0"/>
                <a:cs typeface="Times New Roman" charset="0"/>
              </a:rPr>
              <a:t>g-2</a:t>
            </a:r>
            <a:endParaRPr lang="en-US" sz="2400" b="1" dirty="0">
              <a:solidFill>
                <a:srgbClr val="000090"/>
              </a:solidFill>
              <a:latin typeface="+mj-lt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is far from excluded (let alone dead)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610600" cy="25908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Simple models (e.g. universal soft masses) being squeezed</a:t>
            </a:r>
          </a:p>
          <a:p>
            <a:r>
              <a:rPr lang="en-US" dirty="0" smtClean="0"/>
              <a:t>Numerous other </a:t>
            </a:r>
            <a:r>
              <a:rPr lang="en-US" dirty="0" err="1" smtClean="0"/>
              <a:t>scenarii</a:t>
            </a:r>
            <a:r>
              <a:rPr lang="en-US" dirty="0" smtClean="0"/>
              <a:t> still very much </a:t>
            </a:r>
            <a:r>
              <a:rPr lang="en-US" dirty="0" err="1" smtClean="0"/>
              <a:t>unprobed</a:t>
            </a:r>
            <a:r>
              <a:rPr lang="en-US" dirty="0" smtClean="0"/>
              <a:t> [thus very unconstrained]. Two examples:</a:t>
            </a:r>
          </a:p>
          <a:p>
            <a:pPr lvl="1"/>
            <a:r>
              <a:rPr lang="en-US" dirty="0" smtClean="0"/>
              <a:t>Large flavor splitting: very heavy </a:t>
            </a:r>
            <a:r>
              <a:rPr lang="en-US" dirty="0" err="1" smtClean="0"/>
              <a:t>squarks</a:t>
            </a:r>
            <a:r>
              <a:rPr lang="en-US" dirty="0" smtClean="0"/>
              <a:t> [1</a:t>
            </a:r>
            <a:r>
              <a:rPr lang="en-US" baseline="30000" dirty="0" smtClean="0"/>
              <a:t>st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gen], light 3</a:t>
            </a:r>
            <a:r>
              <a:rPr lang="en-US" baseline="30000" dirty="0" smtClean="0"/>
              <a:t>rd</a:t>
            </a:r>
            <a:r>
              <a:rPr lang="en-US" dirty="0" smtClean="0"/>
              <a:t> gen (plus </a:t>
            </a:r>
            <a:r>
              <a:rPr lang="en-US" dirty="0" err="1" smtClean="0"/>
              <a:t>gluino</a:t>
            </a:r>
            <a:r>
              <a:rPr lang="en-US" dirty="0" smtClean="0"/>
              <a:t> at ~1-1.5 TeV)</a:t>
            </a:r>
          </a:p>
          <a:p>
            <a:pPr lvl="1"/>
            <a:r>
              <a:rPr lang="en-US" dirty="0" smtClean="0"/>
              <a:t>Low ME</a:t>
            </a:r>
            <a:r>
              <a:rPr lang="en-US" baseline="-25000" dirty="0" smtClean="0"/>
              <a:t>T</a:t>
            </a:r>
            <a:r>
              <a:rPr lang="en-US" dirty="0" smtClean="0"/>
              <a:t>: not only within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p</a:t>
            </a:r>
            <a:r>
              <a:rPr lang="en-US" dirty="0" smtClean="0"/>
              <a:t>-violation; small mass </a:t>
            </a:r>
            <a:r>
              <a:rPr lang="en-US" dirty="0" err="1" smtClean="0"/>
              <a:t>splittings</a:t>
            </a:r>
            <a:r>
              <a:rPr lang="en-US" dirty="0" smtClean="0"/>
              <a:t> (would be equally lethal to ME</a:t>
            </a:r>
            <a:r>
              <a:rPr lang="en-US" baseline="-25000" dirty="0" smtClean="0"/>
              <a:t>T</a:t>
            </a:r>
            <a:r>
              <a:rPr lang="en-US" dirty="0" smtClean="0"/>
              <a:t> signature)</a:t>
            </a:r>
          </a:p>
          <a:p>
            <a:pPr lvl="2"/>
            <a:r>
              <a:rPr lang="en-US" dirty="0" smtClean="0"/>
              <a:t>Could even have all sparticles with mass &lt; ~0.5 TeV…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581400"/>
            <a:ext cx="5867400" cy="27965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63549" y="5257800"/>
            <a:ext cx="2151851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Cohen et al (96)</a:t>
            </a:r>
          </a:p>
          <a:p>
            <a:r>
              <a:rPr lang="en-US" sz="2000" dirty="0" err="1" smtClean="0">
                <a:solidFill>
                  <a:srgbClr val="000090"/>
                </a:solidFill>
              </a:rPr>
              <a:t>Barbieri</a:t>
            </a:r>
            <a:r>
              <a:rPr lang="en-US" sz="2000" dirty="0" smtClean="0">
                <a:solidFill>
                  <a:srgbClr val="000090"/>
                </a:solidFill>
              </a:rPr>
              <a:t> et al (07)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06" y="1219200"/>
            <a:ext cx="5447190" cy="2819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SUSY: we will always have the stop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the stop (+</a:t>
            </a:r>
            <a:r>
              <a:rPr lang="en-US" dirty="0" err="1" smtClean="0"/>
              <a:t>sb</a:t>
            </a:r>
            <a:r>
              <a:rPr lang="en-US" dirty="0" smtClean="0"/>
              <a:t>) need be light </a:t>
            </a:r>
            <a:r>
              <a:rPr lang="en-US" sz="2000" dirty="0" smtClean="0">
                <a:solidFill>
                  <a:srgbClr val="000090"/>
                </a:solidFill>
              </a:rPr>
              <a:t>[e.g. </a:t>
            </a:r>
            <a:r>
              <a:rPr lang="en-US" sz="2000" dirty="0" err="1" smtClean="0">
                <a:solidFill>
                  <a:srgbClr val="000090"/>
                </a:solidFill>
              </a:rPr>
              <a:t>Barbieri</a:t>
            </a:r>
            <a:r>
              <a:rPr lang="en-US" sz="2000" dirty="0" smtClean="0">
                <a:solidFill>
                  <a:srgbClr val="000090"/>
                </a:solidFill>
              </a:rPr>
              <a:t> @ HCP 2011]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447800"/>
            <a:ext cx="3236509" cy="218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191000"/>
            <a:ext cx="3549650" cy="2103251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 bwMode="auto">
          <a:xfrm>
            <a:off x="3886200" y="4876800"/>
            <a:ext cx="838200" cy="762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4460561"/>
            <a:ext cx="3429000" cy="1888560"/>
          </a:xfrm>
          <a:prstGeom prst="rect">
            <a:avLst/>
          </a:prstGeom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" name="TextBox 12"/>
          <p:cNvSpPr txBox="1"/>
          <p:nvPr/>
        </p:nvSpPr>
        <p:spPr>
          <a:xfrm>
            <a:off x="5048529" y="4019490"/>
            <a:ext cx="3790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Some incredible signatures…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371601"/>
            <a:ext cx="7772400" cy="35814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smtClean="0"/>
              <a:t>LHC(t</a:t>
            </a:r>
            <a:r>
              <a:rPr lang="en-US" sz="4000" baseline="-25000" dirty="0" smtClean="0"/>
              <a:t>0</a:t>
            </a:r>
            <a:r>
              <a:rPr lang="en-US" sz="4000" dirty="0" smtClean="0"/>
              <a:t>):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Great expectations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stop searches (ATLAS)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SUSY will be unnatural if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stop</a:t>
            </a:r>
            <a:r>
              <a:rPr lang="en-US" dirty="0" smtClean="0"/>
              <a:t>&gt;1 TeV: this is a real challenge for the LHC experiments!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4800" y="3276600"/>
            <a:ext cx="8534400" cy="3101114"/>
            <a:chOff x="304800" y="3276600"/>
            <a:chExt cx="8534400" cy="310111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3276600"/>
              <a:ext cx="8534400" cy="310111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330200" y="5943600"/>
              <a:ext cx="381000" cy="43411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0" y="1650616"/>
            <a:ext cx="7454900" cy="1320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246" y="3047616"/>
            <a:ext cx="3958154" cy="32769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9520" y="1885166"/>
            <a:ext cx="4957080" cy="3525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</a:t>
            </a:r>
            <a:r>
              <a:rPr lang="en-US" dirty="0" err="1" smtClean="0"/>
              <a:t>sbottom</a:t>
            </a:r>
            <a:r>
              <a:rPr lang="en-US" dirty="0" smtClean="0"/>
              <a:t> searches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ATLAS, 2 </a:t>
            </a:r>
            <a:r>
              <a:rPr lang="en-US" dirty="0" err="1" smtClean="0"/>
              <a:t>b</a:t>
            </a:r>
            <a:r>
              <a:rPr lang="en-US" dirty="0" smtClean="0"/>
              <a:t> tags, MET 2fb</a:t>
            </a:r>
            <a:r>
              <a:rPr lang="en-US" baseline="30000" dirty="0" smtClean="0"/>
              <a:t>-1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Uses co-transverse mass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End-point at</a:t>
            </a:r>
            <a:endParaRPr lang="en-US" dirty="0"/>
          </a:p>
        </p:txBody>
      </p:sp>
      <p:sp>
        <p:nvSpPr>
          <p:cNvPr id="98312" name="Rectangle 1032"/>
          <p:cNvSpPr>
            <a:spLocks noChangeArrowheads="1"/>
          </p:cNvSpPr>
          <p:nvPr/>
        </p:nvSpPr>
        <p:spPr bwMode="auto">
          <a:xfrm>
            <a:off x="4694238" y="5597525"/>
            <a:ext cx="392112" cy="136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3" name="Rectangle 1033"/>
          <p:cNvSpPr>
            <a:spLocks noChangeArrowheads="1"/>
          </p:cNvSpPr>
          <p:nvPr/>
        </p:nvSpPr>
        <p:spPr bwMode="auto">
          <a:xfrm>
            <a:off x="2089150" y="5551488"/>
            <a:ext cx="392113" cy="136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4" name="Rectangle 1034"/>
          <p:cNvSpPr>
            <a:spLocks noChangeArrowheads="1"/>
          </p:cNvSpPr>
          <p:nvPr/>
        </p:nvSpPr>
        <p:spPr bwMode="auto">
          <a:xfrm>
            <a:off x="2212975" y="1579563"/>
            <a:ext cx="1841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" name="Picture 7" descr="s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695" y="3185531"/>
            <a:ext cx="4149409" cy="3110227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837046"/>
            <a:ext cx="4772267" cy="22589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350" y="914399"/>
            <a:ext cx="3886200" cy="6050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1676400"/>
            <a:ext cx="4927600" cy="46573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5400" y="1676400"/>
            <a:ext cx="4038600" cy="1219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1100" y="3193158"/>
            <a:ext cx="2857500" cy="4644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2133600"/>
            <a:ext cx="2590800" cy="69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 cstate="print"/>
          <a:srcRect l="2831" b="1888"/>
          <a:stretch>
            <a:fillRect/>
          </a:stretch>
        </p:blipFill>
        <p:spPr bwMode="auto">
          <a:xfrm>
            <a:off x="228600" y="1295400"/>
            <a:ext cx="5735638" cy="4343400"/>
          </a:xfrm>
          <a:prstGeom prst="rect">
            <a:avLst/>
          </a:prstGeom>
          <a:noFill/>
          <a:ln w="2540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3725" y="1798638"/>
            <a:ext cx="1971675" cy="4449762"/>
          </a:xfrm>
          <a:prstGeom prst="rect">
            <a:avLst/>
          </a:prstGeom>
          <a:noFill/>
          <a:ln w="28575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18439" name="Rectangle 6"/>
          <p:cNvSpPr>
            <a:spLocks/>
          </p:cNvSpPr>
          <p:nvPr/>
        </p:nvSpPr>
        <p:spPr bwMode="auto">
          <a:xfrm>
            <a:off x="6705600" y="990600"/>
            <a:ext cx="22860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90"/>
                </a:solidFill>
                <a:cs typeface="Times" charset="0"/>
              </a:rPr>
              <a:t>What we see: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90"/>
                </a:solidFill>
                <a:cs typeface="Times" charset="0"/>
              </a:rPr>
              <a:t>much simpler…</a:t>
            </a:r>
            <a:endParaRPr lang="en-US" sz="2400" b="1" dirty="0">
              <a:solidFill>
                <a:srgbClr val="000090"/>
              </a:solidFill>
              <a:cs typeface="Times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964238" y="3467100"/>
            <a:ext cx="979487" cy="555625"/>
          </a:xfrm>
          <a:prstGeom prst="straightConnector1">
            <a:avLst/>
          </a:prstGeom>
          <a:ln w="5715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16994"/>
          <a:lstStyle/>
          <a:p>
            <a:r>
              <a:rPr lang="en-US" dirty="0" smtClean="0"/>
              <a:t>Recently: use of simplified models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57400" y="838200"/>
            <a:ext cx="1330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CMSSM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1" y="5715000"/>
            <a:ext cx="5029199" cy="685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FF0000"/>
                </a:solidFill>
                <a:cs typeface="Times" charset="0"/>
              </a:rPr>
              <a:t>Simplified Model Spectrum</a:t>
            </a:r>
            <a:r>
              <a:rPr lang="en-US" sz="2400" dirty="0" smtClean="0">
                <a:solidFill>
                  <a:srgbClr val="FF0000"/>
                </a:solidFill>
                <a:cs typeface="Times" charset="0"/>
              </a:rPr>
              <a:t> (</a:t>
            </a:r>
            <a:r>
              <a:rPr lang="en-US" sz="2400" b="1" dirty="0" smtClean="0">
                <a:solidFill>
                  <a:srgbClr val="FF0000"/>
                </a:solidFill>
                <a:cs typeface="Times" charset="0"/>
              </a:rPr>
              <a:t>SMS)</a:t>
            </a:r>
            <a:endParaRPr lang="en-US" sz="2400" dirty="0" smtClean="0">
              <a:solidFill>
                <a:srgbClr val="FF0000"/>
              </a:solidFill>
              <a:cs typeface="Times" charset="0"/>
            </a:endParaRPr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000090"/>
                </a:solidFill>
                <a:cs typeface="Times" charset="0"/>
              </a:rPr>
              <a:t>with 3 particles, 2 decay modes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6033879"/>
      </p:ext>
    </p:extLst>
  </p:cSld>
  <p:clrMapOvr>
    <a:masterClrMapping/>
  </p:clrMapOvr>
  <p:transition advTm="1055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0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4419600" cy="13716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Effect of varying MLSP: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RED: M</a:t>
            </a:r>
            <a:r>
              <a:rPr lang="en-US" baseline="-25000" dirty="0" smtClean="0">
                <a:solidFill>
                  <a:srgbClr val="FF0000"/>
                </a:solidFill>
              </a:rPr>
              <a:t>LSP</a:t>
            </a:r>
            <a:r>
              <a:rPr lang="en-US" dirty="0" smtClean="0">
                <a:solidFill>
                  <a:srgbClr val="FF0000"/>
                </a:solidFill>
              </a:rPr>
              <a:t>=0</a:t>
            </a:r>
          </a:p>
          <a:p>
            <a:pPr lvl="1">
              <a:buNone/>
            </a:pPr>
            <a:r>
              <a:rPr lang="en-US" dirty="0" smtClean="0">
                <a:solidFill>
                  <a:srgbClr val="008000"/>
                </a:solidFill>
              </a:rPr>
              <a:t>Green: M</a:t>
            </a:r>
            <a:r>
              <a:rPr lang="en-US" baseline="-25000" dirty="0" smtClean="0">
                <a:solidFill>
                  <a:srgbClr val="008000"/>
                </a:solidFill>
              </a:rPr>
              <a:t>LSP</a:t>
            </a:r>
            <a:r>
              <a:rPr lang="en-US" dirty="0" smtClean="0">
                <a:solidFill>
                  <a:srgbClr val="008000"/>
                </a:solidFill>
              </a:rPr>
              <a:t>=195 GeV</a:t>
            </a:r>
          </a:p>
          <a:p>
            <a:pPr lvl="1">
              <a:buNone/>
            </a:pPr>
            <a:r>
              <a:rPr lang="en-US" dirty="0" smtClean="0"/>
              <a:t>Blue: M</a:t>
            </a:r>
            <a:r>
              <a:rPr lang="en-US" baseline="-25000" dirty="0" smtClean="0"/>
              <a:t>LSP</a:t>
            </a:r>
            <a:r>
              <a:rPr lang="en-US" dirty="0" smtClean="0"/>
              <a:t>=395 GeV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22785"/>
            <a:ext cx="3733800" cy="35494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622785"/>
            <a:ext cx="3733800" cy="35494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5116" y="914400"/>
            <a:ext cx="2890684" cy="5486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53400" y="3124200"/>
            <a:ext cx="990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err="1" smtClean="0"/>
              <a:t>Gluinos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8001000" y="5879068"/>
            <a:ext cx="1066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err="1" smtClean="0"/>
              <a:t>Squarks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Simplified Model Spectra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914399"/>
            <a:ext cx="3403104" cy="548193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Started with </a:t>
            </a:r>
            <a:r>
              <a:rPr lang="en-US" dirty="0" err="1" smtClean="0"/>
              <a:t>squark</a:t>
            </a:r>
            <a:r>
              <a:rPr lang="en-US" dirty="0" smtClean="0"/>
              <a:t> and </a:t>
            </a:r>
            <a:r>
              <a:rPr lang="en-US" dirty="0" err="1" smtClean="0"/>
              <a:t>gluino</a:t>
            </a:r>
            <a:r>
              <a:rPr lang="en-US" dirty="0" smtClean="0"/>
              <a:t> pair-production topologies</a:t>
            </a:r>
          </a:p>
          <a:p>
            <a:r>
              <a:rPr lang="en-US" dirty="0" smtClean="0"/>
              <a:t>Limits are “best of N” searches (usually not a combination)</a:t>
            </a:r>
          </a:p>
          <a:p>
            <a:r>
              <a:rPr lang="en-US" dirty="0" smtClean="0"/>
              <a:t>Black lines are QCD-like cross sections</a:t>
            </a:r>
          </a:p>
          <a:p>
            <a:r>
              <a:rPr lang="en-US" dirty="0" smtClean="0"/>
              <a:t>Theoretical uncertainties like ISR simulation important (under study)</a:t>
            </a: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90600"/>
            <a:ext cx="5009555" cy="155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439239"/>
            <a:ext cx="2292867" cy="1977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5061" name="Rectangle 5"/>
          <p:cNvSpPr>
            <a:spLocks/>
          </p:cNvSpPr>
          <p:nvPr/>
        </p:nvSpPr>
        <p:spPr bwMode="auto">
          <a:xfrm>
            <a:off x="3707904" y="4495800"/>
            <a:ext cx="4672712" cy="307777"/>
          </a:xfrm>
          <a:prstGeom prst="rect">
            <a:avLst/>
          </a:prstGeom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40638" bIns="0">
            <a:spAutoFit/>
          </a:bodyPr>
          <a:lstStyle/>
          <a:p>
            <a:pPr marL="40182"/>
            <a:r>
              <a:rPr lang="en-US" sz="2000" b="1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Theoretical uncertainties not included</a:t>
            </a:r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1332" y="2438400"/>
            <a:ext cx="2283989" cy="197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81400" y="4924961"/>
            <a:ext cx="54864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</a:rPr>
              <a:t>Caution: usage of </a:t>
            </a:r>
            <a:r>
              <a:rPr lang="en-US" sz="2000" b="1" i="1" dirty="0" err="1" smtClean="0">
                <a:solidFill>
                  <a:srgbClr val="000090"/>
                </a:solidFill>
              </a:rPr>
              <a:t>SMs</a:t>
            </a:r>
            <a:r>
              <a:rPr lang="en-US" sz="2000" b="1" i="1" dirty="0" smtClean="0">
                <a:solidFill>
                  <a:srgbClr val="000090"/>
                </a:solidFill>
              </a:rPr>
              <a:t> is the sole responsibility of the user. SUSY and all its incarnations bear no obligation for any and all hasty conclusions (from </a:t>
            </a:r>
            <a:r>
              <a:rPr lang="en-US" sz="2000" b="1" i="1" dirty="0" err="1" smtClean="0">
                <a:solidFill>
                  <a:srgbClr val="000090"/>
                </a:solidFill>
              </a:rPr>
              <a:t>SMS’s</a:t>
            </a:r>
            <a:r>
              <a:rPr lang="en-US" sz="2000" b="1" i="1" dirty="0" smtClean="0">
                <a:solidFill>
                  <a:srgbClr val="000090"/>
                </a:solidFill>
              </a:rPr>
              <a:t>).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5570" y="2202893"/>
            <a:ext cx="5478430" cy="40455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5634335"/>
            <a:ext cx="3352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0090"/>
                </a:solidFill>
              </a:rPr>
              <a:t>M(gluino</a:t>
            </a:r>
            <a:r>
              <a:rPr lang="en-US" sz="2400" b="1" dirty="0" smtClean="0">
                <a:solidFill>
                  <a:srgbClr val="000090"/>
                </a:solidFill>
              </a:rPr>
              <a:t>)&gt;0.4-0.5 TeV</a:t>
            </a:r>
            <a:endParaRPr lang="en-US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784953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Tm="53856"/>
    </mc:Choice>
    <mc:Fallback>
      <p:transition spd="slow" advTm="538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275" y="2553576"/>
            <a:ext cx="1981200" cy="1383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803" y="3657600"/>
            <a:ext cx="3404197" cy="243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LHCb+CMS</a:t>
            </a:r>
            <a:r>
              <a:rPr lang="en-US" dirty="0" smtClean="0"/>
              <a:t>: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latin typeface="Symbol" charset="2"/>
                <a:cs typeface="Symbol" charset="2"/>
              </a:rPr>
              <a:t>®mm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of the </a:t>
            </a:r>
            <a:r>
              <a:rPr lang="en-US" dirty="0" smtClean="0"/>
              <a:t>loop</a:t>
            </a:r>
            <a:r>
              <a:rPr lang="en-US" dirty="0" smtClean="0"/>
              <a:t>; +</a:t>
            </a:r>
            <a:r>
              <a:rPr lang="en-US" dirty="0" smtClean="0"/>
              <a:t> </a:t>
            </a:r>
            <a:r>
              <a:rPr lang="en-US" dirty="0" smtClean="0"/>
              <a:t>double ratio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762648" y="4108135"/>
            <a:ext cx="1923503" cy="1549488"/>
            <a:chOff x="2286000" y="2667000"/>
            <a:chExt cx="4572000" cy="3683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6000" y="2667000"/>
              <a:ext cx="4495800" cy="1524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00300" y="4267200"/>
              <a:ext cx="4457700" cy="2082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3200" y="6032500"/>
            <a:ext cx="5803900" cy="3858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2950" y="1338676"/>
            <a:ext cx="3321050" cy="23951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" y="3429000"/>
            <a:ext cx="3444875" cy="24798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16153" y="914400"/>
            <a:ext cx="2323047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hep-ph:1108.3018</a:t>
            </a:r>
            <a:endParaRPr lang="en-US" sz="2000" b="1" dirty="0">
              <a:solidFill>
                <a:srgbClr val="000090"/>
              </a:solidFill>
            </a:endParaRPr>
          </a:p>
        </p:txBody>
      </p:sp>
      <p:cxnSp>
        <p:nvCxnSpPr>
          <p:cNvPr id="18" name="Straight Arrow Connector 17"/>
          <p:cNvCxnSpPr>
            <a:stCxn id="29" idx="3"/>
          </p:cNvCxnSpPr>
          <p:nvPr/>
        </p:nvCxnSpPr>
        <p:spPr bwMode="auto">
          <a:xfrm>
            <a:off x="5578475" y="3245288"/>
            <a:ext cx="1127124" cy="11743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739803" y="5105400"/>
            <a:ext cx="965797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266700" y="1409554"/>
            <a:ext cx="2120183" cy="1460646"/>
            <a:chOff x="2146300" y="1371600"/>
            <a:chExt cx="2359619" cy="16256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36488" y="1371600"/>
              <a:ext cx="2019300" cy="8128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14288" y="2184400"/>
              <a:ext cx="1663700" cy="812800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 bwMode="auto">
            <a:xfrm>
              <a:off x="2146300" y="2184400"/>
              <a:ext cx="2359619" cy="158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16175" y="1774928"/>
            <a:ext cx="3009900" cy="749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6625" y="3421934"/>
            <a:ext cx="1983781" cy="223568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787657" y="1676400"/>
            <a:ext cx="106347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0090"/>
                </a:solidFill>
              </a:rPr>
              <a:t>tan</a:t>
            </a:r>
            <a:r>
              <a:rPr lang="en-US" sz="1800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b</a:t>
            </a:r>
            <a:r>
              <a:rPr lang="en-US" sz="1800" b="1" dirty="0" smtClean="0">
                <a:solidFill>
                  <a:srgbClr val="000090"/>
                </a:solidFill>
              </a:rPr>
              <a:t>=30</a:t>
            </a:r>
            <a:endParaRPr lang="en-US" sz="1800" b="1" dirty="0">
              <a:solidFill>
                <a:srgbClr val="00009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41657" y="3937000"/>
            <a:ext cx="1049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0090"/>
                </a:solidFill>
              </a:rPr>
              <a:t>tan</a:t>
            </a:r>
            <a:r>
              <a:rPr lang="en-US" sz="1800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b</a:t>
            </a:r>
            <a:r>
              <a:rPr lang="en-US" sz="1800" b="1" dirty="0" smtClean="0">
                <a:solidFill>
                  <a:srgbClr val="000090"/>
                </a:solidFill>
              </a:rPr>
              <a:t>=50</a:t>
            </a:r>
            <a:endParaRPr lang="en-US" sz="1800" b="1" dirty="0">
              <a:solidFill>
                <a:srgbClr val="00009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3125" y="2860638"/>
            <a:ext cx="742950" cy="517561"/>
          </a:xfrm>
          <a:prstGeom prst="rect">
            <a:avLst/>
          </a:prstGeom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Heavy Stable Charged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839200" cy="2257962"/>
          </a:xfrm>
        </p:spPr>
        <p:txBody>
          <a:bodyPr>
            <a:normAutofit/>
          </a:bodyPr>
          <a:lstStyle/>
          <a:p>
            <a:r>
              <a:rPr lang="en-US" dirty="0" smtClean="0"/>
              <a:t>Both in SUSY and other SM extensions: </a:t>
            </a:r>
          </a:p>
          <a:p>
            <a:pPr lvl="1"/>
            <a:r>
              <a:rPr lang="en-US" dirty="0" smtClean="0"/>
              <a:t>SUSY (split SUSY: </a:t>
            </a:r>
            <a:r>
              <a:rPr lang="en-US" dirty="0" err="1" smtClean="0"/>
              <a:t>M(gluino</a:t>
            </a:r>
            <a:r>
              <a:rPr lang="en-US" dirty="0" smtClean="0"/>
              <a:t>)&lt;&lt;</a:t>
            </a:r>
            <a:r>
              <a:rPr lang="en-US" dirty="0" err="1" smtClean="0"/>
              <a:t>M(squark</a:t>
            </a:r>
            <a:r>
              <a:rPr lang="en-US" dirty="0" smtClean="0"/>
              <a:t>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long lifetime</a:t>
            </a:r>
            <a:r>
              <a:rPr lang="en-US" dirty="0" smtClean="0"/>
              <a:t>; GMSB models: </a:t>
            </a:r>
            <a:r>
              <a:rPr lang="en-US" dirty="0" err="1" smtClean="0"/>
              <a:t>stau</a:t>
            </a:r>
            <a:r>
              <a:rPr lang="en-US" dirty="0" smtClean="0"/>
              <a:t> NLSP, decaying via gravitational coupling only…)</a:t>
            </a:r>
            <a:endParaRPr lang="en-US" sz="1400" dirty="0" smtClean="0"/>
          </a:p>
          <a:p>
            <a:pPr lvl="1"/>
            <a:r>
              <a:rPr lang="en-US" dirty="0" smtClean="0"/>
              <a:t>Other: hidden valleys; </a:t>
            </a:r>
            <a:r>
              <a:rPr lang="en-US" dirty="0" err="1" smtClean="0"/>
              <a:t>GUTs</a:t>
            </a:r>
            <a:r>
              <a:rPr lang="en-US" dirty="0" smtClean="0"/>
              <a:t>; …</a:t>
            </a:r>
          </a:p>
          <a:p>
            <a:r>
              <a:rPr lang="en-US" dirty="0" smtClean="0"/>
              <a:t>Two types of signatures: MIP &amp; strongly-interacting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4239161"/>
            <a:ext cx="38100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(Out-of-time) Jet: particles stopping in the detector and decaying – possibly out-of-time with the collisions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" y="3172361"/>
            <a:ext cx="35814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MIP: HSCP passes through tracker &amp; muon chambers</a:t>
            </a:r>
            <a:endParaRPr lang="en-US" sz="900" b="1" dirty="0" smtClean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6800" y="3172361"/>
            <a:ext cx="38100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R-hadrons traversing material can flip Q or become neutral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4239161"/>
            <a:ext cx="39624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dE/dx</a:t>
            </a:r>
            <a:r>
              <a:rPr lang="en-US" sz="2000" b="1" dirty="0" smtClean="0">
                <a:solidFill>
                  <a:srgbClr val="000090"/>
                </a:solidFill>
              </a:rPr>
              <a:t>: Massive, charged particles traversing detector: highly ionizing tracks (tracker, possibly muon </a:t>
            </a:r>
            <a:r>
              <a:rPr lang="en-US" sz="2000" b="1" dirty="0" err="1" smtClean="0">
                <a:solidFill>
                  <a:srgbClr val="000090"/>
                </a:solidFill>
              </a:rPr>
              <a:t>dets</a:t>
            </a:r>
            <a:r>
              <a:rPr lang="en-US" sz="2000" b="1" dirty="0" smtClean="0">
                <a:solidFill>
                  <a:srgbClr val="00009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Heavily ionizing tracks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198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Mass estimate from approximate Bethe-Bloch:</a:t>
            </a:r>
          </a:p>
          <a:p>
            <a:pPr lvl="1"/>
            <a:r>
              <a:rPr lang="en-US" dirty="0" smtClean="0"/>
              <a:t>K and C determined from proton data</a:t>
            </a:r>
          </a:p>
          <a:p>
            <a:pPr lvl="2"/>
            <a:r>
              <a:rPr lang="en-US" dirty="0" smtClean="0"/>
              <a:t>Mass resolution: 12% at 300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Cut on I</a:t>
            </a:r>
            <a:r>
              <a:rPr lang="en-US" baseline="-25000" dirty="0" smtClean="0"/>
              <a:t>AS</a:t>
            </a:r>
            <a:r>
              <a:rPr lang="en-US" dirty="0" smtClean="0"/>
              <a:t> (MIP compatibility) &amp;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(I</a:t>
            </a:r>
            <a:r>
              <a:rPr lang="en-US" baseline="-25000" dirty="0" smtClean="0"/>
              <a:t>AS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uncorrelated) </a:t>
            </a:r>
            <a:endParaRPr lang="en-US" baseline="-25000" dirty="0" smtClean="0"/>
          </a:p>
          <a:p>
            <a:pPr lvl="1">
              <a:spcAft>
                <a:spcPts val="6000"/>
              </a:spcAft>
              <a:buNone/>
            </a:pPr>
            <a:r>
              <a:rPr lang="en-US" dirty="0" err="1" smtClean="0"/>
              <a:t>Bkg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9F68-F49B-5D4E-905C-059A66AA1446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316419" name="Picture 3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7162800" y="863600"/>
            <a:ext cx="1509713" cy="7112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316423" name="Picture 7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1416050" y="2325688"/>
            <a:ext cx="3460750" cy="722312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43" name="Rectangle 42"/>
          <p:cNvSpPr/>
          <p:nvPr/>
        </p:nvSpPr>
        <p:spPr>
          <a:xfrm>
            <a:off x="7101609" y="1508780"/>
            <a:ext cx="181379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K=2.58 </a:t>
            </a:r>
            <a:r>
              <a:rPr lang="en-US" sz="1400" b="1" dirty="0" err="1" smtClean="0">
                <a:solidFill>
                  <a:srgbClr val="000090"/>
                </a:solidFill>
              </a:rPr>
              <a:t>MeV</a:t>
            </a:r>
            <a:r>
              <a:rPr lang="en-US" sz="1400" b="1" dirty="0" smtClean="0">
                <a:solidFill>
                  <a:srgbClr val="000090"/>
                </a:solidFill>
              </a:rPr>
              <a:t> c</a:t>
            </a:r>
            <a:r>
              <a:rPr lang="en-US" sz="1400" b="1" baseline="30000" dirty="0" smtClean="0">
                <a:solidFill>
                  <a:srgbClr val="000090"/>
                </a:solidFill>
              </a:rPr>
              <a:t>2</a:t>
            </a:r>
            <a:r>
              <a:rPr lang="en-US" sz="1400" b="1" dirty="0" smtClean="0">
                <a:solidFill>
                  <a:srgbClr val="000090"/>
                </a:solidFill>
              </a:rPr>
              <a:t>/cm 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C=2.56 </a:t>
            </a:r>
            <a:r>
              <a:rPr lang="en-US" sz="1400" b="1" dirty="0" err="1" smtClean="0">
                <a:solidFill>
                  <a:srgbClr val="000090"/>
                </a:solidFill>
              </a:rPr>
              <a:t>MeV</a:t>
            </a:r>
            <a:r>
              <a:rPr lang="en-US" sz="1400" b="1" dirty="0" smtClean="0">
                <a:solidFill>
                  <a:srgbClr val="000090"/>
                </a:solidFill>
              </a:rPr>
              <a:t>/cm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3233132"/>
            <a:ext cx="2667000" cy="3015268"/>
          </a:xfrm>
          <a:prstGeom prst="rect">
            <a:avLst/>
          </a:prstGeom>
        </p:spPr>
      </p:pic>
      <p:cxnSp>
        <p:nvCxnSpPr>
          <p:cNvPr id="45" name="Straight Arrow Connector 44"/>
          <p:cNvCxnSpPr/>
          <p:nvPr/>
        </p:nvCxnSpPr>
        <p:spPr bwMode="auto">
          <a:xfrm rot="10800000">
            <a:off x="2835273" y="4953000"/>
            <a:ext cx="457201" cy="2794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16420" name="Picture 4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3216275" y="5054600"/>
            <a:ext cx="1050925" cy="357188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759200" y="5003800"/>
            <a:ext cx="569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600</a:t>
            </a:r>
            <a:endParaRPr lang="en-US" sz="2000" dirty="0">
              <a:latin typeface="Times"/>
              <a:cs typeface="Time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4300" y="2527300"/>
            <a:ext cx="3632200" cy="37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Stopped </a:t>
            </a:r>
            <a:r>
              <a:rPr lang="en-US" dirty="0" err="1" smtClean="0"/>
              <a:t>gluinos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1871789"/>
          </a:xfrm>
        </p:spPr>
        <p:txBody>
          <a:bodyPr/>
          <a:lstStyle/>
          <a:p>
            <a:pPr marL="457200" indent="-457200">
              <a:spcAft>
                <a:spcPts val="0"/>
              </a:spcAft>
            </a:pPr>
            <a:r>
              <a:rPr lang="en-US" dirty="0" smtClean="0"/>
              <a:t>Slow (</a:t>
            </a:r>
            <a:r>
              <a:rPr lang="en-US" dirty="0" err="1" smtClean="0"/>
              <a:t>β</a:t>
            </a:r>
            <a:r>
              <a:rPr lang="en-US" dirty="0" smtClean="0"/>
              <a:t> &lt; 0.4) long-lived </a:t>
            </a:r>
            <a:r>
              <a:rPr lang="en-US" dirty="0" err="1" smtClean="0"/>
              <a:t>gluinos</a:t>
            </a:r>
            <a:r>
              <a:rPr lang="en-US" dirty="0" smtClean="0"/>
              <a:t> </a:t>
            </a:r>
            <a:r>
              <a:rPr lang="en-US" dirty="0" err="1" smtClean="0"/>
              <a:t>hadronize</a:t>
            </a:r>
            <a:r>
              <a:rPr lang="en-US" dirty="0" smtClean="0"/>
              <a:t> into and then stop in the dense material of the CMS detector</a:t>
            </a:r>
            <a:endParaRPr lang="en-US" sz="1500" dirty="0" smtClean="0"/>
          </a:p>
          <a:p>
            <a:pPr lvl="1"/>
            <a:r>
              <a:rPr lang="en-US" dirty="0" smtClean="0"/>
              <a:t>Their number builds up with luminosity: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715000" y="2743200"/>
            <a:ext cx="3279258" cy="3424111"/>
            <a:chOff x="2740542" y="2748089"/>
            <a:chExt cx="3279258" cy="342411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8193" y="2748089"/>
              <a:ext cx="1745807" cy="11684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0542" y="3967289"/>
              <a:ext cx="3279258" cy="45231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57575" y="4523009"/>
              <a:ext cx="1876425" cy="127903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19400" y="5759626"/>
              <a:ext cx="3048000" cy="412574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3813934"/>
            <a:ext cx="3279775" cy="22058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48400" y="1727537"/>
            <a:ext cx="26670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They then decay </a:t>
            </a:r>
            <a:r>
              <a:rPr lang="el-GR" sz="2000" b="1" dirty="0" smtClean="0">
                <a:solidFill>
                  <a:srgbClr val="000090"/>
                </a:solidFill>
              </a:rPr>
              <a:t>μ</a:t>
            </a:r>
            <a:r>
              <a:rPr lang="en-US" sz="2000" b="1" dirty="0" err="1" smtClean="0">
                <a:solidFill>
                  <a:srgbClr val="000090"/>
                </a:solidFill>
              </a:rPr>
              <a:t>s</a:t>
            </a:r>
            <a:r>
              <a:rPr lang="en-US" sz="2000" b="1" dirty="0" smtClean="0">
                <a:solidFill>
                  <a:srgbClr val="000090"/>
                </a:solidFill>
              </a:rPr>
              <a:t>, </a:t>
            </a:r>
            <a:r>
              <a:rPr lang="en-US" sz="2000" b="1" dirty="0" err="1" smtClean="0">
                <a:solidFill>
                  <a:srgbClr val="000090"/>
                </a:solidFill>
              </a:rPr>
              <a:t>s</a:t>
            </a:r>
            <a:r>
              <a:rPr lang="el-GR" sz="2000" b="1" dirty="0" smtClean="0">
                <a:solidFill>
                  <a:srgbClr val="000090"/>
                </a:solidFill>
              </a:rPr>
              <a:t> </a:t>
            </a:r>
            <a:r>
              <a:rPr lang="en-US" sz="2000" b="1" dirty="0" smtClean="0">
                <a:solidFill>
                  <a:srgbClr val="000090"/>
                </a:solidFill>
              </a:rPr>
              <a:t>or day</a:t>
            </a:r>
            <a:r>
              <a:rPr lang="el-GR" sz="2000" b="1" dirty="0" smtClean="0">
                <a:solidFill>
                  <a:srgbClr val="000090"/>
                </a:solidFill>
              </a:rPr>
              <a:t>(</a:t>
            </a:r>
            <a:r>
              <a:rPr lang="en-US" sz="2000" b="1" dirty="0" err="1" smtClean="0">
                <a:solidFill>
                  <a:srgbClr val="000090"/>
                </a:solidFill>
              </a:rPr>
              <a:t>s</a:t>
            </a:r>
            <a:r>
              <a:rPr lang="el-GR" sz="2000" b="1" dirty="0" smtClean="0">
                <a:solidFill>
                  <a:srgbClr val="000090"/>
                </a:solidFill>
              </a:rPr>
              <a:t>)</a:t>
            </a:r>
            <a:r>
              <a:rPr lang="en-US" sz="2000" b="1" dirty="0" smtClean="0">
                <a:solidFill>
                  <a:srgbClr val="000090"/>
                </a:solidFill>
              </a:rPr>
              <a:t> later.  Their decay: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4221540"/>
            <a:ext cx="20574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</a:rPr>
              <a:t>Spectacular jets in the absence of beam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2175161"/>
            <a:ext cx="4463607" cy="1482439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stCxn id="16" idx="0"/>
          </p:cNvCxnSpPr>
          <p:nvPr/>
        </p:nvCxnSpPr>
        <p:spPr bwMode="auto">
          <a:xfrm rot="5400000" flipH="1" flipV="1">
            <a:off x="994380" y="3615720"/>
            <a:ext cx="868740" cy="342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2057400"/>
            <a:ext cx="7626350" cy="2995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dizzying array of (null) searches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90600"/>
            <a:ext cx="8578424" cy="5379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“Turn on the LHC and find Higgs &amp; SUSY”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and CMS were designed to do this; they were “guaranteed” to find the Higgs – period; right away</a:t>
            </a:r>
          </a:p>
          <a:p>
            <a:pPr lvl="1"/>
            <a:r>
              <a:rPr lang="en-US" dirty="0" smtClean="0"/>
              <a:t>In fact: SUSY is strongly produced, so will be observed first</a:t>
            </a:r>
          </a:p>
          <a:p>
            <a:pPr lvl="2"/>
            <a:r>
              <a:rPr lang="en-US" dirty="0" smtClean="0"/>
              <a:t>For the “impatient”: join SUSY physics group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4" descr="cms_gluino_event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85032"/>
            <a:ext cx="3494088" cy="391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09600" y="2971800"/>
            <a:ext cx="3810000" cy="2667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50000"/>
              <a:buFont typeface="Zapf Dingbats" charset="2"/>
              <a:buChar char="n"/>
            </a:pPr>
            <a:r>
              <a:rPr lang="en-GB" sz="2400" b="1" dirty="0">
                <a:solidFill>
                  <a:srgbClr val="FF0000"/>
                </a:solidFill>
              </a:rPr>
              <a:t>Many hard Jets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50000"/>
              <a:buFont typeface="Zapf Dingbats" charset="2"/>
              <a:buChar char="n"/>
            </a:pPr>
            <a:r>
              <a:rPr lang="en-GB" sz="2400" b="1" dirty="0">
                <a:solidFill>
                  <a:srgbClr val="FF0000"/>
                </a:solidFill>
              </a:rPr>
              <a:t>Large missing energy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60000"/>
              <a:buFont typeface="Zapf Dingbats" charset="2"/>
              <a:buChar char="u"/>
            </a:pPr>
            <a:r>
              <a:rPr lang="en-GB" sz="2000" b="1" dirty="0">
                <a:solidFill>
                  <a:srgbClr val="003399"/>
                </a:solidFill>
              </a:rPr>
              <a:t>2 </a:t>
            </a:r>
            <a:r>
              <a:rPr lang="en-GB" sz="2000" b="1" dirty="0" err="1">
                <a:solidFill>
                  <a:srgbClr val="003399"/>
                </a:solidFill>
              </a:rPr>
              <a:t>LSPs</a:t>
            </a:r>
            <a:endParaRPr lang="en-GB" sz="2000" b="1" dirty="0">
              <a:solidFill>
                <a:srgbClr val="003399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60000"/>
              <a:buFont typeface="Zapf Dingbats" charset="2"/>
              <a:buChar char="u"/>
            </a:pPr>
            <a:r>
              <a:rPr lang="en-GB" sz="2000" b="1" dirty="0">
                <a:solidFill>
                  <a:srgbClr val="003399"/>
                </a:solidFill>
              </a:rPr>
              <a:t>Many neutrinos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50000"/>
              <a:buFont typeface="Zapf Dingbats" charset="2"/>
              <a:buChar char="n"/>
            </a:pPr>
            <a:r>
              <a:rPr lang="en-GB" sz="2400" b="1" dirty="0">
                <a:solidFill>
                  <a:srgbClr val="FF0000"/>
                </a:solidFill>
              </a:rPr>
              <a:t>Many leptons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50000"/>
              <a:buFont typeface="Zapf Dingbats" charset="2"/>
              <a:buChar char="n"/>
            </a:pPr>
            <a:r>
              <a:rPr lang="en-GB" sz="2400" b="1" dirty="0">
                <a:solidFill>
                  <a:srgbClr val="FF0000"/>
                </a:solidFill>
              </a:rPr>
              <a:t>In a word </a:t>
            </a:r>
            <a:r>
              <a:rPr lang="en-GB" sz="2000" b="1" dirty="0">
                <a:solidFill>
                  <a:srgbClr val="003399"/>
                </a:solidFill>
              </a:rPr>
              <a:t>Spectacular!</a:t>
            </a:r>
          </a:p>
        </p:txBody>
      </p:sp>
      <p:sp>
        <p:nvSpPr>
          <p:cNvPr id="9" name="Rectangle 8"/>
          <p:cNvSpPr/>
          <p:nvPr/>
        </p:nvSpPr>
        <p:spPr>
          <a:xfrm>
            <a:off x="849332" y="5867400"/>
            <a:ext cx="7522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Text &amp;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from 1999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4800" y="2485032"/>
            <a:ext cx="8305800" cy="3911302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solidFill>
              <a:schemeClr val="tx1">
                <a:alpha val="97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400" dirty="0" smtClean="0"/>
              <a:t>2012</a:t>
            </a:r>
            <a:endParaRPr lang="en-US" sz="4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057810" y="1967139"/>
            <a:ext cx="5283154" cy="3595461"/>
            <a:chOff x="3962400" y="1967139"/>
            <a:chExt cx="5283154" cy="3595461"/>
          </a:xfrm>
        </p:grpSpPr>
        <p:pic>
          <p:nvPicPr>
            <p:cNvPr id="8" name="Picture 7" descr="Screen shot 2011-11-16 at 09.49.2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3962400" y="1967139"/>
              <a:ext cx="5283154" cy="359546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 flipV="1">
              <a:off x="5320091" y="4642570"/>
              <a:ext cx="0" cy="429348"/>
            </a:xfrm>
            <a:prstGeom prst="line">
              <a:avLst/>
            </a:prstGeom>
            <a:noFill/>
            <a:ln w="38100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7466829" y="4213222"/>
              <a:ext cx="0" cy="858695"/>
            </a:xfrm>
            <a:prstGeom prst="line">
              <a:avLst/>
            </a:prstGeom>
            <a:noFill/>
            <a:ln w="38100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8448195" y="4029216"/>
              <a:ext cx="0" cy="1042701"/>
            </a:xfrm>
            <a:prstGeom prst="line">
              <a:avLst/>
            </a:prstGeom>
            <a:noFill/>
            <a:ln w="38100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4980009" y="4240426"/>
              <a:ext cx="708094" cy="553998"/>
            </a:xfrm>
            <a:prstGeom prst="rect">
              <a:avLst/>
            </a:prstGeom>
            <a:solidFill>
              <a:srgbClr val="FFFFFF">
                <a:alpha val="32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Higgs</a:t>
              </a:r>
            </a:p>
            <a:p>
              <a:pPr algn="ctr"/>
              <a:r>
                <a:rPr lang="en-US" sz="1000" b="1" dirty="0" smtClean="0"/>
                <a:t>~ 100 </a:t>
              </a:r>
              <a:r>
                <a:rPr lang="en-US" sz="1000" b="1" dirty="0" err="1" smtClean="0"/>
                <a:t>GeV</a:t>
              </a:r>
              <a:endParaRPr lang="en-US" sz="10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98817" y="3679999"/>
              <a:ext cx="677746" cy="707886"/>
            </a:xfrm>
            <a:prstGeom prst="rect">
              <a:avLst/>
            </a:prstGeom>
            <a:solidFill>
              <a:srgbClr val="FFFFFF">
                <a:alpha val="4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SUSY</a:t>
              </a:r>
            </a:p>
            <a:p>
              <a:pPr algn="ctr"/>
              <a:r>
                <a:rPr lang="en-US" sz="1000" b="1" dirty="0" smtClean="0"/>
                <a:t>3</a:t>
              </a:r>
              <a:r>
                <a:rPr lang="en-US" sz="1000" b="1" baseline="30000" dirty="0" smtClean="0"/>
                <a:t>rd</a:t>
              </a:r>
              <a:r>
                <a:rPr lang="en-US" sz="1000" b="1" dirty="0" smtClean="0"/>
                <a:t> Gen</a:t>
              </a:r>
            </a:p>
            <a:p>
              <a:pPr algn="ctr"/>
              <a:r>
                <a:rPr lang="en-US" sz="1000" b="1" dirty="0" smtClean="0"/>
                <a:t>~500 </a:t>
              </a:r>
              <a:r>
                <a:rPr lang="en-US" sz="1000" b="1" dirty="0" err="1" smtClean="0"/>
                <a:t>GeV</a:t>
              </a:r>
              <a:endParaRPr lang="en-US" sz="10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50692" y="2679838"/>
              <a:ext cx="157296" cy="20972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04847" y="2901930"/>
              <a:ext cx="911360" cy="14773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SUSY</a:t>
              </a:r>
            </a:p>
            <a:p>
              <a:pPr algn="ctr"/>
              <a:r>
                <a:rPr lang="en-US" sz="1000" b="1" dirty="0" err="1"/>
                <a:t>s</a:t>
              </a:r>
              <a:r>
                <a:rPr lang="en-US" sz="1000" b="1" dirty="0" err="1" smtClean="0"/>
                <a:t>quarks</a:t>
              </a:r>
              <a:r>
                <a:rPr lang="en-US" sz="1000" b="1" dirty="0" smtClean="0"/>
                <a:t>/</a:t>
              </a:r>
              <a:r>
                <a:rPr lang="en-US" sz="1000" b="1" dirty="0" err="1" smtClean="0"/>
                <a:t>Gluino</a:t>
              </a:r>
              <a:r>
                <a:rPr lang="en-US" sz="1000" b="1" dirty="0" smtClean="0"/>
                <a:t> </a:t>
              </a:r>
            </a:p>
            <a:p>
              <a:pPr algn="ctr"/>
              <a:r>
                <a:rPr lang="en-US" sz="1000" b="1" dirty="0" smtClean="0"/>
                <a:t>~1.5 </a:t>
              </a:r>
              <a:r>
                <a:rPr lang="en-US" sz="1000" b="1" dirty="0" err="1" smtClean="0"/>
                <a:t>TeV</a:t>
              </a:r>
              <a:endParaRPr lang="en-US" sz="1000" b="1" dirty="0" smtClean="0"/>
            </a:p>
            <a:p>
              <a:pPr algn="ctr"/>
              <a:endParaRPr lang="en-US" sz="1000" b="1" dirty="0" smtClean="0"/>
            </a:p>
            <a:p>
              <a:pPr algn="ctr"/>
              <a:r>
                <a:rPr lang="en-US" sz="1000" b="1" dirty="0"/>
                <a:t>o</a:t>
              </a:r>
              <a:r>
                <a:rPr lang="en-US" sz="1000" b="1" dirty="0" smtClean="0"/>
                <a:t>r</a:t>
              </a:r>
            </a:p>
            <a:p>
              <a:pPr algn="ctr"/>
              <a:endParaRPr lang="en-US" sz="1000" b="1" dirty="0" smtClean="0"/>
            </a:p>
            <a:p>
              <a:pPr algn="ctr"/>
              <a:r>
                <a:rPr lang="en-US" sz="1000" b="1" dirty="0"/>
                <a:t>Z’</a:t>
              </a:r>
            </a:p>
            <a:p>
              <a:pPr algn="ctr"/>
              <a:r>
                <a:rPr lang="en-US" sz="1000" b="1" dirty="0" smtClean="0"/>
                <a:t>~3.0 </a:t>
              </a:r>
              <a:r>
                <a:rPr lang="en-US" sz="1000" b="1" dirty="0" err="1" smtClean="0"/>
                <a:t>TeV</a:t>
              </a:r>
              <a:endParaRPr lang="en-US" sz="1000" b="1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610600" cy="5632952"/>
          </a:xfrm>
        </p:spPr>
        <p:txBody>
          <a:bodyPr>
            <a:normAutofit/>
          </a:bodyPr>
          <a:lstStyle/>
          <a:p>
            <a:r>
              <a:rPr lang="en-US" dirty="0" smtClean="0"/>
              <a:t>Enhances physics reach in two ways:</a:t>
            </a:r>
          </a:p>
          <a:p>
            <a:pPr lvl="1"/>
            <a:r>
              <a:rPr lang="en-US" dirty="0" smtClean="0"/>
              <a:t>Higher cross sections for new physics over full mass range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More integrated luminosity</a:t>
            </a:r>
          </a:p>
          <a:p>
            <a:pPr lvl="2"/>
            <a:r>
              <a:rPr lang="en-US" dirty="0" smtClean="0"/>
              <a:t>@ 8 TeV: 10-16 fb</a:t>
            </a:r>
            <a:r>
              <a:rPr lang="en-US" baseline="30000" dirty="0" smtClean="0"/>
              <a:t>-1</a:t>
            </a:r>
            <a:r>
              <a:rPr lang="en-US" dirty="0" smtClean="0"/>
              <a:t> expected (25/50 ns bunch-crossing)</a:t>
            </a:r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running in 2012: 8 TeV [?]</a:t>
            </a:r>
            <a:endParaRPr lang="en-US" dirty="0"/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Jan 09-12, 2012</a:t>
            </a:r>
            <a:endParaRPr lang="en-US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666C-0410-554C-8ABD-907B544F325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7341" y="2057400"/>
            <a:ext cx="4057810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Higgs: </a:t>
            </a:r>
            <a:r>
              <a:rPr lang="en-US" sz="1800" b="1" dirty="0" smtClean="0">
                <a:latin typeface="Tahoma" pitchFamily="34" charset="0"/>
                <a:ea typeface="ＭＳ Ｐゴシック"/>
              </a:rPr>
              <a:t>pp </a:t>
            </a:r>
            <a:r>
              <a:rPr lang="en-US" sz="1800" b="1" dirty="0" smtClean="0">
                <a:latin typeface="Symbol" charset="2"/>
                <a:ea typeface="ＭＳ Ｐゴシック"/>
                <a:cs typeface="Symbol" charset="2"/>
                <a:sym typeface="Wingdings" pitchFamily="2" charset="2"/>
              </a:rPr>
              <a:t>®</a:t>
            </a:r>
            <a:r>
              <a:rPr lang="en-US" sz="1800" b="1" dirty="0" smtClean="0">
                <a:latin typeface="Tahoma" pitchFamily="34" charset="0"/>
                <a:ea typeface="ＭＳ Ｐゴシック"/>
                <a:sym typeface="Wingdings" pitchFamily="2" charset="2"/>
              </a:rPr>
              <a:t> H, H</a:t>
            </a:r>
            <a:r>
              <a:rPr lang="en-US" sz="1800" b="1" dirty="0" smtClean="0">
                <a:latin typeface="Symbol" charset="2"/>
                <a:ea typeface="ＭＳ Ｐゴシック"/>
                <a:cs typeface="Symbol" charset="2"/>
                <a:sym typeface="Wingdings" pitchFamily="2" charset="2"/>
              </a:rPr>
              <a:t>® </a:t>
            </a:r>
            <a:r>
              <a:rPr lang="en-US" sz="1800" b="1" dirty="0" smtClean="0">
                <a:latin typeface="Tahoma" pitchFamily="34" charset="0"/>
                <a:ea typeface="ＭＳ Ｐゴシック"/>
                <a:sym typeface="Wingdings" pitchFamily="2" charset="2"/>
              </a:rPr>
              <a:t>WW, ZZ &amp; </a:t>
            </a:r>
            <a:r>
              <a:rPr lang="en-US" sz="1800" b="1" dirty="0" err="1" smtClean="0">
                <a:latin typeface="Lucida Grande"/>
                <a:ea typeface="Lucida Grande"/>
                <a:cs typeface="Lucida Grande"/>
                <a:sym typeface="Wingdings" pitchFamily="2" charset="2"/>
              </a:rPr>
              <a:t>γγ</a:t>
            </a:r>
            <a:endParaRPr lang="en-US" sz="1800" b="1" dirty="0" smtClean="0">
              <a:latin typeface="Tahoma" pitchFamily="34" charset="0"/>
              <a:ea typeface="ＭＳ Ｐゴシック"/>
              <a:sym typeface="Wingdings" pitchFamily="2" charset="2"/>
            </a:endParaRPr>
          </a:p>
          <a:p>
            <a:r>
              <a:rPr lang="en-US" sz="1800" b="1" dirty="0">
                <a:solidFill>
                  <a:srgbClr val="FF0000"/>
                </a:solidFill>
                <a:latin typeface="Tahoma" pitchFamily="34" charset="0"/>
                <a:ea typeface="ＭＳ Ｐゴシック"/>
              </a:rPr>
              <a:t>mainly </a:t>
            </a:r>
            <a:r>
              <a:rPr lang="en-US" sz="1800" b="1" dirty="0" err="1">
                <a:solidFill>
                  <a:srgbClr val="FF0000"/>
                </a:solidFill>
                <a:latin typeface="Tahoma" pitchFamily="34" charset="0"/>
                <a:ea typeface="ＭＳ Ｐゴシック"/>
              </a:rPr>
              <a:t>gg</a:t>
            </a:r>
            <a:r>
              <a:rPr lang="en-US" sz="1800" b="1" dirty="0">
                <a:solidFill>
                  <a:srgbClr val="FF0000"/>
                </a:solidFill>
                <a:latin typeface="Tahoma" pitchFamily="34" charset="0"/>
                <a:ea typeface="ＭＳ Ｐゴシック"/>
              </a:rPr>
              <a:t>:</a:t>
            </a:r>
            <a:r>
              <a:rPr lang="en-US" sz="1800" b="1" dirty="0">
                <a:latin typeface="Tahoma" pitchFamily="34" charset="0"/>
                <a:ea typeface="ＭＳ Ｐゴシック"/>
              </a:rPr>
              <a:t> </a:t>
            </a:r>
            <a:r>
              <a:rPr lang="en-US" sz="1800" b="1" dirty="0" smtClean="0">
                <a:latin typeface="Tahoma" pitchFamily="34" charset="0"/>
                <a:ea typeface="ＭＳ Ｐゴシック"/>
              </a:rPr>
              <a:t> </a:t>
            </a:r>
            <a:r>
              <a:rPr lang="en-US" sz="1800" b="1" dirty="0" smtClean="0">
                <a:solidFill>
                  <a:srgbClr val="3333CC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Factor ~1.2 </a:t>
            </a:r>
            <a:endParaRPr lang="en-US" sz="1800" b="1" dirty="0" smtClean="0">
              <a:latin typeface="Tahoma" pitchFamily="34" charset="0"/>
              <a:ea typeface="ＭＳ Ｐゴシック"/>
              <a:sym typeface="Wingdings" pitchFamily="2" charset="2"/>
            </a:endParaRPr>
          </a:p>
          <a:p>
            <a:endParaRPr lang="en-US" sz="1800" b="1" dirty="0" smtClean="0">
              <a:solidFill>
                <a:srgbClr val="FF0000"/>
              </a:solidFill>
              <a:latin typeface="Tahoma" pitchFamily="34" charset="0"/>
              <a:ea typeface="ＭＳ Ｐゴシック"/>
              <a:sym typeface="Wingdings" pitchFamily="2" charset="2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SUSY: 3</a:t>
            </a:r>
            <a:r>
              <a:rPr lang="en-US" sz="1800" b="1" baseline="30000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rd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 Gen </a:t>
            </a:r>
            <a:r>
              <a:rPr lang="en-US" sz="1800" b="1" dirty="0" smtClean="0">
                <a:solidFill>
                  <a:schemeClr val="tx2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Mass ~ 0.5 TeV</a:t>
            </a:r>
          </a:p>
          <a:p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qq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 and </a:t>
            </a:r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gg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:  </a:t>
            </a:r>
            <a:r>
              <a:rPr lang="en-US" sz="1800" b="1" dirty="0" smtClean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Factor ~1.5</a:t>
            </a:r>
          </a:p>
          <a:p>
            <a:endParaRPr lang="en-US" sz="1800" b="1" dirty="0" smtClean="0">
              <a:solidFill>
                <a:srgbClr val="FF0000"/>
              </a:solidFill>
              <a:latin typeface="Tahoma" pitchFamily="34" charset="0"/>
              <a:ea typeface="ＭＳ Ｐゴシック"/>
              <a:sym typeface="Wingdings" pitchFamily="2" charset="2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SUSY: </a:t>
            </a:r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Squarks/Gluino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 </a:t>
            </a:r>
            <a:r>
              <a:rPr lang="en-US" sz="1800" b="1" dirty="0" smtClean="0">
                <a:solidFill>
                  <a:schemeClr val="tx2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M~1.5TeV</a:t>
            </a:r>
          </a:p>
          <a:p>
            <a:r>
              <a:rPr lang="en-US" sz="1800" b="1" dirty="0" err="1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q</a:t>
            </a:r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q</a:t>
            </a:r>
            <a:r>
              <a:rPr lang="en-US" sz="1800" b="1" dirty="0" err="1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,</a:t>
            </a:r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gg,qg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: </a:t>
            </a:r>
            <a:r>
              <a:rPr lang="en-US" sz="1800" b="1" dirty="0" smtClean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 </a:t>
            </a:r>
            <a:r>
              <a:rPr lang="en-US" sz="1800" b="1" dirty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Factor </a:t>
            </a:r>
            <a:r>
              <a:rPr lang="en-US" sz="1800" b="1" dirty="0" smtClean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~4.0</a:t>
            </a:r>
          </a:p>
          <a:p>
            <a:endParaRPr lang="en-US" sz="1800" b="1" dirty="0" smtClean="0">
              <a:solidFill>
                <a:srgbClr val="000090"/>
              </a:solidFill>
              <a:latin typeface="Tahoma" pitchFamily="34" charset="0"/>
              <a:ea typeface="ＭＳ Ｐゴシック"/>
              <a:sym typeface="Wingdings" pitchFamily="2" charset="2"/>
            </a:endParaRPr>
          </a:p>
          <a:p>
            <a:r>
              <a:rPr lang="en-US" sz="1800" b="1" dirty="0" smtClean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Z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’</a:t>
            </a:r>
            <a:r>
              <a:rPr lang="en-US" sz="1800" b="1" dirty="0" smtClean="0">
                <a:solidFill>
                  <a:srgbClr val="FF0000"/>
                </a:solidFill>
              </a:rPr>
              <a:t> : </a:t>
            </a:r>
            <a:r>
              <a:rPr lang="en-US" sz="1800" b="1" dirty="0" smtClean="0">
                <a:solidFill>
                  <a:schemeClr val="tx2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Mass ~ 3.0 </a:t>
            </a:r>
            <a:r>
              <a:rPr lang="en-US" sz="1800" b="1" dirty="0">
                <a:solidFill>
                  <a:schemeClr val="tx2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TeV </a:t>
            </a:r>
          </a:p>
          <a:p>
            <a:r>
              <a:rPr lang="en-US" sz="1800" b="1" dirty="0" err="1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qq</a:t>
            </a:r>
            <a:r>
              <a:rPr lang="en-US" sz="1800" b="1" dirty="0" smtClean="0">
                <a:solidFill>
                  <a:srgbClr val="FF000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:  </a:t>
            </a:r>
            <a:r>
              <a:rPr lang="en-US" sz="1800" b="1" dirty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Factor </a:t>
            </a:r>
            <a:r>
              <a:rPr lang="en-US" sz="1800" b="1" dirty="0" smtClean="0">
                <a:solidFill>
                  <a:srgbClr val="000090"/>
                </a:solidFill>
                <a:latin typeface="Tahoma" pitchFamily="34" charset="0"/>
                <a:ea typeface="ＭＳ Ｐゴシック"/>
                <a:sym typeface="Wingdings" pitchFamily="2" charset="2"/>
              </a:rPr>
              <a:t>~3.5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400" smtClean="0"/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sp>
        <p:nvSpPr>
          <p:cNvPr id="1116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E4493E-DE7E-A345-AA1A-2B0889D80DED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116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111622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LHC and experiments’ run at 7 TeV truly impressive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By now the detectors are fully functioning scientific instruments: physics-producing engines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With ~40pb</a:t>
            </a:r>
            <a:r>
              <a:rPr lang="en-US" baseline="30000" dirty="0" smtClean="0"/>
              <a:t>-1</a:t>
            </a:r>
            <a:r>
              <a:rPr lang="en-US" dirty="0" smtClean="0"/>
              <a:t> the LHC observed all particles of the standard model (indirectly, even neutrinos)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Solid basis for understanding the “background” to searches at higher mass and transverse energy scales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With 5 fb</a:t>
            </a:r>
            <a:r>
              <a:rPr lang="en-US" baseline="30000" dirty="0" smtClean="0"/>
              <a:t>-1</a:t>
            </a:r>
            <a:r>
              <a:rPr lang="en-US" dirty="0" smtClean="0"/>
              <a:t> we entered a true discovery era.  With 10-15 fb</a:t>
            </a:r>
            <a:r>
              <a:rPr lang="en-US" baseline="30000" dirty="0" smtClean="0"/>
              <a:t>-1</a:t>
            </a:r>
            <a:r>
              <a:rPr lang="en-US" dirty="0" smtClean="0"/>
              <a:t>: discovery [no matter what]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“SUSY” </a:t>
            </a:r>
            <a:r>
              <a:rPr lang="en-US" dirty="0" err="1" smtClean="0"/>
              <a:t>explorable</a:t>
            </a:r>
            <a:r>
              <a:rPr lang="en-US" dirty="0" smtClean="0"/>
              <a:t> over very large area with 1 fb</a:t>
            </a:r>
            <a:r>
              <a:rPr lang="en-US" baseline="30000" dirty="0" smtClean="0"/>
              <a:t>-1</a:t>
            </a:r>
            <a:r>
              <a:rPr lang="en-US" dirty="0" smtClean="0"/>
              <a:t>; possible new resonances.  Very large reach for other new physics.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But nobody said it would be easy.  We have to start looking hard for the more complicated scenarios. 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Perhaps unification should start in the physics [search] groups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Thankfully, there is also always the </a:t>
            </a:r>
            <a:r>
              <a:rPr lang="en-US" dirty="0" err="1" smtClean="0"/>
              <a:t>anthropic</a:t>
            </a:r>
            <a:r>
              <a:rPr lang="en-US" dirty="0" smtClean="0"/>
              <a:t> principle.</a:t>
            </a:r>
          </a:p>
          <a:p>
            <a:pPr lvl="1">
              <a:lnSpc>
                <a:spcPct val="80000"/>
              </a:lnSpc>
            </a:pPr>
            <a:r>
              <a:rPr lang="en-US" dirty="0" err="1" smtClean="0"/>
              <a:t>Anthropically</a:t>
            </a:r>
            <a:r>
              <a:rPr lang="en-US" dirty="0" smtClean="0"/>
              <a:t>, history repeats itself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®</a:t>
            </a:r>
            <a:r>
              <a:rPr lang="en-US" dirty="0" smtClean="0"/>
              <a:t> we should find something unexpected! 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The journey has only just started!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“Turn on the LHC and find Higgs &amp; SUSY”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and CMS were designed to do this; they were “guaranteed” to find the Higgs – period; right away</a:t>
            </a:r>
          </a:p>
          <a:p>
            <a:pPr lvl="1"/>
            <a:r>
              <a:rPr lang="en-US" dirty="0" smtClean="0"/>
              <a:t>In fact: SUSY is strongly produced, so will be observed first</a:t>
            </a:r>
          </a:p>
          <a:p>
            <a:pPr lvl="2"/>
            <a:r>
              <a:rPr lang="en-US" dirty="0" smtClean="0"/>
              <a:t>For the “impatient”: join SUSY physics group</a:t>
            </a:r>
          </a:p>
          <a:p>
            <a:pPr lvl="2"/>
            <a:r>
              <a:rPr lang="en-US" dirty="0" smtClean="0"/>
              <a:t>For the “patient” ones: join the Higgs group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826481"/>
            <a:ext cx="3663950" cy="33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49300" y="3048000"/>
            <a:ext cx="4051300" cy="2863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Zapf Dingbats" charset="2"/>
              <a:buChar char="n"/>
              <a:tabLst/>
              <a:defRPr/>
            </a:pP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The LHC can probe the entire set of “allowed” Higgs mass values;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Zapf Dingbats" charset="2"/>
              <a:buChar char="u"/>
              <a:tabLst/>
              <a:defRPr/>
            </a:pP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in most cases a few months at 10</a:t>
            </a:r>
            <a:r>
              <a:rPr kumimoji="1" lang="en-US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33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cm</a:t>
            </a:r>
            <a:r>
              <a:rPr kumimoji="1" lang="en-US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-2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s</a:t>
            </a:r>
            <a:r>
              <a:rPr kumimoji="1" lang="en-US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-1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are adequate for a 5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s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observation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Zapf Dingbats" charset="2"/>
              <a:buChar char="n"/>
              <a:tabLst/>
              <a:defRPr/>
            </a:pPr>
            <a:endParaRPr kumimoji="1" lang="el-GR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2895600"/>
            <a:ext cx="8305800" cy="3500734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solidFill>
              <a:schemeClr val="tx1">
                <a:alpha val="97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9333" y="5867400"/>
            <a:ext cx="7522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Text &amp;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from 2006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on the LHC and find Higgs &amp; SUSY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and CMS were designed to do this; they were “guaranteed” to find the Higgs – period; right away</a:t>
            </a:r>
          </a:p>
          <a:p>
            <a:pPr lvl="1"/>
            <a:r>
              <a:rPr lang="en-US" dirty="0" smtClean="0"/>
              <a:t>In fact: SUSY is strongly produced, so will be observed first</a:t>
            </a:r>
          </a:p>
          <a:p>
            <a:pPr lvl="2"/>
            <a:r>
              <a:rPr lang="en-US" dirty="0" smtClean="0"/>
              <a:t>For the “impatient”: join SUSY physics group</a:t>
            </a:r>
          </a:p>
          <a:p>
            <a:pPr lvl="2"/>
            <a:r>
              <a:rPr lang="en-US" dirty="0" smtClean="0"/>
              <a:t>For the “patient” ones: join the Higgs group</a:t>
            </a:r>
          </a:p>
          <a:p>
            <a:pPr lvl="1"/>
            <a:r>
              <a:rPr lang="en-US" dirty="0" smtClean="0"/>
              <a:t>For all others:</a:t>
            </a:r>
          </a:p>
          <a:p>
            <a:pPr lvl="2"/>
            <a:r>
              <a:rPr lang="en-US" dirty="0" smtClean="0"/>
              <a:t>For those who like smaller analyses: join the Exotica group</a:t>
            </a:r>
          </a:p>
          <a:p>
            <a:pPr lvl="2"/>
            <a:r>
              <a:rPr lang="en-US" dirty="0" smtClean="0"/>
              <a:t>For those who like finding </a:t>
            </a:r>
            <a:r>
              <a:rPr lang="en-US" i="1" dirty="0" smtClean="0"/>
              <a:t>something</a:t>
            </a:r>
            <a:r>
              <a:rPr lang="en-US" dirty="0" smtClean="0"/>
              <a:t>: </a:t>
            </a:r>
          </a:p>
          <a:p>
            <a:pPr lvl="3"/>
            <a:r>
              <a:rPr lang="en-US" dirty="0" smtClean="0"/>
              <a:t>QCD, EWK, B physics, 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 09-12,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Zurich Phenomenology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9F68-F49B-5D4E-905C-059A66AA144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19201"/>
            <a:ext cx="7772400" cy="3505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smtClean="0"/>
              <a:t>LHC(t</a:t>
            </a:r>
            <a:r>
              <a:rPr lang="en-US" sz="4000" baseline="-25000" dirty="0" smtClean="0"/>
              <a:t>0</a:t>
            </a:r>
            <a:r>
              <a:rPr lang="en-US" sz="4000" dirty="0" smtClean="0"/>
              <a:t>+</a:t>
            </a:r>
            <a:r>
              <a:rPr lang="el-GR" sz="4000" dirty="0" smtClean="0"/>
              <a:t>Δ</a:t>
            </a:r>
            <a:r>
              <a:rPr lang="en-US" sz="4000" dirty="0" err="1" smtClean="0"/>
              <a:t>t</a:t>
            </a:r>
            <a:r>
              <a:rPr lang="en-US" sz="4000" dirty="0" smtClean="0"/>
              <a:t>=2yrs):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>
                <a:solidFill>
                  <a:srgbClr val="FF0000"/>
                </a:solidFill>
              </a:rPr>
              <a:t>Foundations established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 “tour de force” of SM measurements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Jets</a:t>
            </a:r>
          </a:p>
        </p:txBody>
      </p:sp>
      <p:sp>
        <p:nvSpPr>
          <p:cNvPr id="44039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Jan 09-12, 2012</a:t>
            </a:r>
          </a:p>
        </p:txBody>
      </p:sp>
      <p:sp>
        <p:nvSpPr>
          <p:cNvPr id="44040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E664CC-7F70-3D40-BE2E-5B0340BE854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4041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Zurich Phenomenology Workshop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28600" y="990599"/>
            <a:ext cx="8634911" cy="5276911"/>
            <a:chOff x="228600" y="990599"/>
            <a:chExt cx="8634911" cy="5276911"/>
          </a:xfrm>
        </p:grpSpPr>
        <p:grpSp>
          <p:nvGrpSpPr>
            <p:cNvPr id="14" name="Group 13"/>
            <p:cNvGrpSpPr/>
            <p:nvPr/>
          </p:nvGrpSpPr>
          <p:grpSpPr>
            <a:xfrm>
              <a:off x="228600" y="990599"/>
              <a:ext cx="8534400" cy="5029201"/>
              <a:chOff x="228600" y="1143000"/>
              <a:chExt cx="8534400" cy="5029201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91940" y="1143000"/>
                <a:ext cx="3771060" cy="3618089"/>
              </a:xfrm>
              <a:prstGeom prst="rect">
                <a:avLst/>
              </a:prstGeom>
            </p:spPr>
          </p:pic>
          <p:sp>
            <p:nvSpPr>
              <p:cNvPr id="44038" name="Content Placeholder 2"/>
              <p:cNvSpPr txBox="1">
                <a:spLocks/>
              </p:cNvSpPr>
              <p:nvPr/>
            </p:nvSpPr>
            <p:spPr bwMode="auto">
              <a:xfrm>
                <a:off x="228600" y="4876801"/>
                <a:ext cx="8534400" cy="1295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SzPct val="50000"/>
                  <a:buFont typeface="Zapf Dingbats" charset="2"/>
                  <a:buChar char="n"/>
                </a:pPr>
                <a:r>
                  <a:rPr lang="en-US" sz="2400" b="1" dirty="0" smtClean="0">
                    <a:solidFill>
                      <a:srgbClr val="FF0000"/>
                    </a:solidFill>
                    <a:ea typeface="ＭＳ Ｐゴシック" charset="-128"/>
                    <a:cs typeface="ＭＳ Ｐゴシック" charset="-128"/>
                  </a:rPr>
                  <a:t>To probe the hard scatter:</a:t>
                </a:r>
              </a:p>
              <a:p>
                <a:pPr marL="742950" lvl="1" indent="-285750">
                  <a:spcBef>
                    <a:spcPct val="20000"/>
                  </a:spcBef>
                  <a:buClr>
                    <a:schemeClr val="tx2"/>
                  </a:buClr>
                  <a:buSzPct val="60000"/>
                  <a:buFont typeface="Zapf Dingbats" charset="2"/>
                  <a:buChar char="u"/>
                </a:pPr>
                <a:r>
                  <a:rPr lang="en-US" sz="2000" b="1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The hard scatter: jet P</a:t>
                </a:r>
                <a:r>
                  <a:rPr lang="en-US" sz="2000" b="1" baseline="-25000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T</a:t>
                </a:r>
                <a:r>
                  <a:rPr lang="en-US" sz="2000" b="1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 and </a:t>
                </a:r>
                <a:r>
                  <a:rPr lang="en-US" sz="2000" b="1" dirty="0" err="1" smtClean="0">
                    <a:solidFill>
                      <a:srgbClr val="003399"/>
                    </a:solidFill>
                    <a:latin typeface="Symbol" charset="2"/>
                    <a:ea typeface="Symbol" charset="2"/>
                    <a:cs typeface="Symbol" charset="2"/>
                  </a:rPr>
                  <a:t>h</a:t>
                </a:r>
                <a:r>
                  <a:rPr lang="en-US" sz="2000" b="1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, </a:t>
                </a:r>
                <a:r>
                  <a:rPr lang="en-US" sz="2000" b="1" dirty="0" err="1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dijet</a:t>
                </a:r>
                <a:r>
                  <a:rPr lang="en-US" sz="2000" b="1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 correlations, </a:t>
                </a:r>
                <a:r>
                  <a:rPr lang="en-US" sz="2000" b="1" dirty="0" err="1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dijet</a:t>
                </a:r>
                <a:r>
                  <a:rPr lang="en-US" sz="2000" b="1" dirty="0" smtClean="0">
                    <a:solidFill>
                      <a:srgbClr val="003399"/>
                    </a:solidFill>
                    <a:ea typeface="ＭＳ Ｐゴシック" charset="-128"/>
                    <a:cs typeface="ＭＳ Ｐゴシック" charset="-128"/>
                  </a:rPr>
                  <a:t> mass,…</a:t>
                </a:r>
              </a:p>
            </p:txBody>
          </p:sp>
          <p:pic>
            <p:nvPicPr>
              <p:cNvPr id="10" name="Picture 12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62000" y="1143001"/>
                <a:ext cx="3758111" cy="3733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4876800" y="5867400"/>
              <a:ext cx="3986711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000090"/>
                  </a:solidFill>
                </a:rPr>
                <a:t>Excellent agreement with QCD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2911" y="990600"/>
            <a:ext cx="8534400" cy="5277148"/>
            <a:chOff x="304800" y="971252"/>
            <a:chExt cx="8534400" cy="5277148"/>
          </a:xfrm>
        </p:grpSpPr>
        <p:pic>
          <p:nvPicPr>
            <p:cNvPr id="13" name="Picture 4" descr="ED-HighestDi-Jet-mass.tif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70833" y="971252"/>
              <a:ext cx="5268367" cy="5277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304800" y="2080837"/>
              <a:ext cx="3150642" cy="20867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742950" lvl="1" indent="-285750" defTabSz="457200" eaLnBrk="0" hangingPunct="0">
                <a:spcBef>
                  <a:spcPct val="20000"/>
                </a:spcBef>
                <a:buClr>
                  <a:schemeClr val="tx2"/>
                </a:buClr>
              </a:pPr>
              <a:r>
                <a:rPr lang="en-US" sz="2400" b="1" dirty="0" err="1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M</a:t>
              </a:r>
              <a:r>
                <a:rPr lang="en-US" sz="2400" b="1" baseline="-25000" dirty="0" err="1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jj</a:t>
              </a:r>
              <a:r>
                <a:rPr lang="en-US" sz="2400" b="1" baseline="-25000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= 4.04 TeV</a:t>
              </a:r>
              <a:endParaRPr lang="en-US" sz="2400" b="1" baseline="-25000" dirty="0">
                <a:solidFill>
                  <a:srgbClr val="FF0000"/>
                </a:solidFill>
                <a:ea typeface="Comic Sans MS" charset="0"/>
                <a:cs typeface="Comic Sans MS" charset="0"/>
              </a:endParaRPr>
            </a:p>
            <a:p>
              <a:pPr marL="742950" lvl="1" indent="-285750" defTabSz="457200" eaLnBrk="0" hangingPunct="0">
                <a:spcBef>
                  <a:spcPct val="20000"/>
                </a:spcBef>
                <a:buClr>
                  <a:schemeClr val="tx2"/>
                </a:buClr>
              </a:pP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P</a:t>
              </a:r>
              <a:r>
                <a:rPr lang="en-US" sz="2400" b="1" baseline="-25000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T</a:t>
              </a:r>
              <a:r>
                <a:rPr lang="en-US" sz="2400" b="1" baseline="30000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1 </a:t>
              </a: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= 1850 GeV, </a:t>
              </a:r>
              <a:r>
                <a:rPr lang="en-US" sz="2400" b="1" dirty="0" err="1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h</a:t>
              </a: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= 0.32</a:t>
              </a:r>
              <a:endParaRPr lang="en-US" sz="2400" b="1" baseline="30000" dirty="0">
                <a:solidFill>
                  <a:srgbClr val="FF0000"/>
                </a:solidFill>
                <a:ea typeface="Comic Sans MS" charset="0"/>
                <a:cs typeface="Comic Sans MS" charset="0"/>
              </a:endParaRPr>
            </a:p>
            <a:p>
              <a:pPr marL="742950" lvl="1" indent="-285750" defTabSz="457200" eaLnBrk="0" hangingPunct="0">
                <a:spcBef>
                  <a:spcPct val="20000"/>
                </a:spcBef>
                <a:buClr>
                  <a:schemeClr val="tx2"/>
                </a:buClr>
              </a:pP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P</a:t>
              </a:r>
              <a:r>
                <a:rPr lang="en-US" sz="2400" b="1" baseline="-25000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T</a:t>
              </a:r>
              <a:r>
                <a:rPr lang="en-US" sz="2400" b="1" baseline="30000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2 </a:t>
              </a: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=1840 GeV, </a:t>
              </a:r>
              <a:r>
                <a:rPr lang="en-US" sz="2400" b="1" dirty="0" err="1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h</a:t>
              </a:r>
              <a:r>
                <a:rPr lang="en-US" sz="2400" b="1" dirty="0">
                  <a:solidFill>
                    <a:srgbClr val="FF0000"/>
                  </a:solidFill>
                  <a:ea typeface="Comic Sans MS" charset="0"/>
                  <a:cs typeface="Comic Sans MS" charset="0"/>
                </a:rPr>
                <a:t>=-0.53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9.6"/>
</p:tagLst>
</file>

<file path=ppt/theme/theme1.xml><?xml version="1.0" encoding="utf-8"?>
<a:theme xmlns:a="http://schemas.openxmlformats.org/drawingml/2006/main" name="Generic (Standard)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Generic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48113</TotalTime>
  <Words>3751</Words>
  <Application>Microsoft Macintosh PowerPoint</Application>
  <PresentationFormat>On-screen Show (4:3)</PresentationFormat>
  <Paragraphs>571</Paragraphs>
  <Slides>53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Generic (Standard)</vt:lpstr>
      <vt:lpstr>Equation</vt:lpstr>
      <vt:lpstr>Searches for new physics at the LHC outside the Higgs sector</vt:lpstr>
      <vt:lpstr>In a nutshell (I)</vt:lpstr>
      <vt:lpstr>In a nutshell (II)</vt:lpstr>
      <vt:lpstr>LHC(t0):  Great expectations</vt:lpstr>
      <vt:lpstr>“Turn on the LHC and find Higgs &amp; SUSY”</vt:lpstr>
      <vt:lpstr>“Turn on the LHC and find Higgs &amp; SUSY”</vt:lpstr>
      <vt:lpstr>Turn on the LHC and find Higgs &amp; SUSY</vt:lpstr>
      <vt:lpstr>LHC(t0+Δt=2yrs):  Foundations established a “tour de force” of SM measurements</vt:lpstr>
      <vt:lpstr>Jets</vt:lpstr>
      <vt:lpstr>W/Z at 7 TeV: (still) clean &amp; beautiful</vt:lpstr>
      <vt:lpstr>W/Z production (+LHC-specific obs)</vt:lpstr>
      <vt:lpstr>W production: charge asymmetry</vt:lpstr>
      <vt:lpstr>W/Z + jets</vt:lpstr>
      <vt:lpstr>LHC-specific: W polarisation in pp</vt:lpstr>
      <vt:lpstr>The most complex SM signal: the top</vt:lpstr>
      <vt:lpstr>Top physics @ 7 TeV</vt:lpstr>
      <vt:lpstr>Small, tricky signals as well</vt:lpstr>
      <vt:lpstr>Standard model in pp collisions @ 7 TeV</vt:lpstr>
      <vt:lpstr>LHC(t0+Δt=2yrs):  What about new physics? Good news from the Higgs “Bad” news from the searches</vt:lpstr>
      <vt:lpstr>Scale of New Physics = F(MH)</vt:lpstr>
      <vt:lpstr>Zooming in: some good news</vt:lpstr>
      <vt:lpstr>Where is the new physics?  Searches for signs of  exotic New Physics</vt:lpstr>
      <vt:lpstr>Many (many) possibilities</vt:lpstr>
      <vt:lpstr>Jet searches (resonances, contact intrctn)</vt:lpstr>
      <vt:lpstr>(Null) search for W′</vt:lpstr>
      <vt:lpstr>(Null) search for BHs</vt:lpstr>
      <vt:lpstr>Top-antitop production</vt:lpstr>
      <vt:lpstr>Supersymmetry</vt:lpstr>
      <vt:lpstr>Supersymmetry: TO“E” at the Weak Scale</vt:lpstr>
      <vt:lpstr>Supersymmetry: TO“E” at the Weak Scale</vt:lpstr>
      <vt:lpstr>Supersymmetry: TO“E” at the Weak Scale</vt:lpstr>
      <vt:lpstr>SUSY: what we do not know</vt:lpstr>
      <vt:lpstr>SUSY search with MET: summary of 2010</vt:lpstr>
      <vt:lpstr>In brief: SUSY moving further out</vt:lpstr>
      <vt:lpstr>Constrained MSSM</vt:lpstr>
      <vt:lpstr>Then again…</vt:lpstr>
      <vt:lpstr>What the LHC has done to/for the CMSSM</vt:lpstr>
      <vt:lpstr>SUSY is far from excluded (let alone dead)</vt:lpstr>
      <vt:lpstr>SUSY: we will always have the stop</vt:lpstr>
      <vt:lpstr>First stop searches (ATLAS)</vt:lpstr>
      <vt:lpstr>First sbottom searches</vt:lpstr>
      <vt:lpstr>Recently: use of simplified models</vt:lpstr>
      <vt:lpstr>Simplified models</vt:lpstr>
      <vt:lpstr>Simplified Model Spectra</vt:lpstr>
      <vt:lpstr>LHCb+CMS: Bs®mm</vt:lpstr>
      <vt:lpstr>Heavy Stable Charged Particles</vt:lpstr>
      <vt:lpstr>Heavily ionizing tracks</vt:lpstr>
      <vt:lpstr>Stopped gluinos</vt:lpstr>
      <vt:lpstr>A dizzying array of (null) searches</vt:lpstr>
      <vt:lpstr>2012</vt:lpstr>
      <vt:lpstr>LHC running in 2012: 8 TeV [?]</vt:lpstr>
      <vt:lpstr>Summary</vt:lpstr>
      <vt:lpstr>Summary and Outlook</vt:lpstr>
    </vt:vector>
  </TitlesOfParts>
  <Company>CERN/Athens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PRS Overview</dc:title>
  <dc:subject>CMS Annual Review</dc:subject>
  <dc:creator>Paris Sphicas</dc:creator>
  <cp:lastModifiedBy>Paris Sphicas</cp:lastModifiedBy>
  <cp:revision>931</cp:revision>
  <cp:lastPrinted>2011-05-11T15:16:23Z</cp:lastPrinted>
  <dcterms:created xsi:type="dcterms:W3CDTF">2012-01-09T10:56:36Z</dcterms:created>
  <dcterms:modified xsi:type="dcterms:W3CDTF">2012-01-09T12:36:09Z</dcterms:modified>
</cp:coreProperties>
</file>