
<file path=[Content_Types].xml><?xml version="1.0" encoding="utf-8"?>
<Types xmlns="http://schemas.openxmlformats.org/package/2006/content-types">
  <Override PartName="/ppt/slideMasters/slideMaster3.xml" ContentType="application/vnd.openxmlformats-officedocument.presentationml.slideMaster+xml"/>
  <Override PartName="/ppt/slides/slide29.xml" ContentType="application/vnd.openxmlformats-officedocument.presentationml.slide+xml"/>
  <Override PartName="/ppt/slides/slide47.xml" ContentType="application/vnd.openxmlformats-officedocument.presentationml.slide+xml"/>
  <Override PartName="/ppt/slideLayouts/slideLayout39.xml" ContentType="application/vnd.openxmlformats-officedocument.presentationml.slideLayout+xml"/>
  <Override PartName="/ppt/slideLayouts/slideLayout57.xml" ContentType="application/vnd.openxmlformats-officedocument.presentationml.slideLayout+xml"/>
  <Override PartName="/ppt/theme/theme5.xml" ContentType="application/vnd.openxmlformats-officedocument.them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28.xml" ContentType="application/vnd.openxmlformats-officedocument.presentationml.slideLayout+xml"/>
  <Override PartName="/ppt/slideLayouts/slideLayout46.xml" ContentType="application/vnd.openxmlformats-officedocument.presentationml.slideLayout+xml"/>
  <Override PartName="/ppt/tags/tag4.xml" ContentType="application/vnd.openxmlformats-officedocument.presentationml.tags+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5.xml" ContentType="application/vnd.openxmlformats-officedocument.presentationml.slideLayout+xml"/>
  <Override PartName="/ppt/slideLayouts/slideLayout53.xml" ContentType="application/vnd.openxmlformats-officedocument.presentationml.slideLayout+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4.xml" ContentType="application/vnd.openxmlformats-officedocument.presentationml.slideLayout+xml"/>
  <Override PartName="/ppt/slideLayouts/slideLayout42.xml" ContentType="application/vnd.openxmlformats-officedocument.presentationml.slideLayout+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20.xml" ContentType="application/vnd.openxmlformats-officedocument.presentationml.slideLayout+xml"/>
  <Override PartName="/ppt/slideLayouts/slideLayout31.xml" ContentType="application/vnd.openxmlformats-officedocument.presentationml.slideLayout+xml"/>
  <Override PartName="/ppt/slideMasters/slideMaster4.xml" ContentType="application/vnd.openxmlformats-officedocument.presentationml.slideMaster+xml"/>
  <Override PartName="/ppt/slides/slide9.xml" ContentType="application/vnd.openxmlformats-officedocument.presentationml.slide+xml"/>
  <Override PartName="/ppt/viewProps.xml" ContentType="application/vnd.openxmlformats-officedocument.presentationml.viewProps+xml"/>
  <Override PartName="/ppt/theme/theme6.xml" ContentType="application/vnd.openxmlformats-officedocument.theme+xml"/>
  <Override PartName="/ppt/slides/slide5.xml" ContentType="application/vnd.openxmlformats-officedocument.presentationml.slide+xml"/>
  <Override PartName="/ppt/slides/slide1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Override PartName="/ppt/slideLayouts/slideLayout29.xml" ContentType="application/vnd.openxmlformats-officedocument.presentationml.slideLayout+xml"/>
  <Default Extension="png" ContentType="image/png"/>
  <Override PartName="/ppt/notesSlides/notesSlide3.xml" ContentType="application/vnd.openxmlformats-officedocument.presentationml.notesSlide+xml"/>
  <Default Extension="bin" ContentType="application/vnd.openxmlformats-officedocument.oleObject"/>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Layouts/slideLayout27.xml" ContentType="application/vnd.openxmlformats-officedocument.presentationml.slideLayout+xml"/>
  <Override PartName="/ppt/slideLayouts/slideLayout36.xml" ContentType="application/vnd.openxmlformats-officedocument.presentationml.slideLayout+xml"/>
  <Override PartName="/ppt/slideLayouts/slideLayout45.xml" ContentType="application/vnd.openxmlformats-officedocument.presentationml.slideLayout+xml"/>
  <Override PartName="/ppt/slideLayouts/slideLayout47.xml" ContentType="application/vnd.openxmlformats-officedocument.presentationml.slideLayout+xml"/>
  <Override PartName="/ppt/slideLayouts/slideLayout56.xml" ContentType="application/vnd.openxmlformats-officedocument.presentationml.slideLayout+xml"/>
  <Override PartName="/ppt/tags/tag5.xml" ContentType="application/vnd.openxmlformats-officedocument.presentationml.tags+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Layouts/slideLayout3.xml" ContentType="application/vnd.openxmlformats-officedocument.presentationml.slideLayout+xml"/>
  <Override PartName="/ppt/slideLayouts/slideLayout16.xml" ContentType="application/vnd.openxmlformats-officedocument.presentationml.slideLayout+xml"/>
  <Override PartName="/ppt/slideLayouts/slideLayout25.xml" ContentType="application/vnd.openxmlformats-officedocument.presentationml.slideLayout+xml"/>
  <Override PartName="/ppt/slideLayouts/slideLayout34.xml" ContentType="application/vnd.openxmlformats-officedocument.presentationml.slideLayout+xml"/>
  <Override PartName="/ppt/slideLayouts/slideLayout43.xml" ContentType="application/vnd.openxmlformats-officedocument.presentationml.slideLayout+xml"/>
  <Override PartName="/ppt/slideLayouts/slideLayout54.xml" ContentType="application/vnd.openxmlformats-officedocument.presentationml.slideLayout+xml"/>
  <Default Extension="jpeg" ContentType="image/jpeg"/>
  <Override PartName="/ppt/tags/tag3.xml" ContentType="application/vnd.openxmlformats-officedocument.presentationml.tags+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tags/tag1.xml" ContentType="application/vnd.openxmlformats-officedocument.presentationml.tags+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slideLayouts/slideLayout23.xml" ContentType="application/vnd.openxmlformats-officedocument.presentationml.slideLayout+xml"/>
  <Override PartName="/ppt/slideLayouts/slideLayout32.xml" ContentType="application/vnd.openxmlformats-officedocument.presentationml.slideLayout+xml"/>
  <Override PartName="/ppt/slideLayouts/slideLayout41.xml" ContentType="application/vnd.openxmlformats-officedocument.presentationml.slideLayout+xml"/>
  <Override PartName="/ppt/slideLayouts/slideLayout52.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slideLayouts/slideLayout21.xml" ContentType="application/vnd.openxmlformats-officedocument.presentationml.slideLayout+xml"/>
  <Override PartName="/ppt/slideLayouts/slideLayout30.xml" ContentType="application/vnd.openxmlformats-officedocument.presentationml.slideLayout+xml"/>
  <Override PartName="/ppt/slideLayouts/slideLayout50.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slideMasters/slideMaster5.xml" ContentType="application/vnd.openxmlformats-officedocument.presentationml.slideMaster+xml"/>
  <Override PartName="/ppt/slides/slide8.xml" ContentType="application/vnd.openxmlformats-officedocument.presentationml.slide+xml"/>
  <Override PartName="/ppt/slides/slide49.xml" ContentType="application/vnd.openxmlformats-officedocument.presentationml.slide+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Layouts/slideLayout48.xml" ContentType="application/vnd.openxmlformats-officedocument.presentationml.slideLayout+xml"/>
  <Override PartName="/ppt/tags/tag6.xml" ContentType="application/vnd.openxmlformats-officedocument.presentationml.tags+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slideLayouts/slideLayout37.xml" ContentType="application/vnd.openxmlformats-officedocument.presentationml.slideLayout+xml"/>
  <Override PartName="/ppt/slideLayouts/slideLayout55.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Layouts/slideLayout15.xml" ContentType="application/vnd.openxmlformats-officedocument.presentationml.slideLayout+xml"/>
  <Override PartName="/ppt/slideLayouts/slideLayout26.xml" ContentType="application/vnd.openxmlformats-officedocument.presentationml.slideLayout+xml"/>
  <Override PartName="/ppt/slideLayouts/slideLayout44.xml" ContentType="application/vnd.openxmlformats-officedocument.presentationml.slideLayout+xml"/>
  <Override PartName="/ppt/tags/tag2.xml" ContentType="application/vnd.openxmlformats-officedocument.presentationml.tags+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Layouts/slideLayout22.xml" ContentType="application/vnd.openxmlformats-officedocument.presentationml.slideLayout+xml"/>
  <Override PartName="/ppt/slideLayouts/slideLayout33.xml" ContentType="application/vnd.openxmlformats-officedocument.presentationml.slideLayout+xml"/>
  <Override PartName="/ppt/slideLayouts/slideLayout51.xml" ContentType="application/vnd.openxmlformats-officedocument.presentationml.slideLayout+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slideLayouts/slideLayout40.xml" ContentType="application/vnd.openxmlformats-officedocument.presentationml.slideLayout+xml"/>
  <Override PartName="/ppt/slides/slide7.xml" ContentType="application/vnd.openxmlformats-officedocument.presentationml.slide+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Masters/slideMaster2.xml" ContentType="application/vnd.openxmlformats-officedocument.presentationml.slideMaster+xml"/>
  <Override PartName="/ppt/slides/slide28.xml" ContentType="application/vnd.openxmlformats-officedocument.presentationml.slide+xml"/>
  <Override PartName="/ppt/slides/slide39.xml" ContentType="application/vnd.openxmlformats-officedocument.presentationml.slide+xml"/>
  <Override PartName="/ppt/slideLayouts/slideLayout38.xml" ContentType="application/vnd.openxmlformats-officedocument.presentationml.slideLayout+xml"/>
  <Override PartName="/ppt/theme/theme4.xml" ContentType="application/vnd.openxmlformats-officedocument.theme+xml"/>
  <Override PartName="/ppt/slideLayouts/slideLayout49.xml" ContentType="application/vnd.openxmlformats-officedocument.presentationml.slideLayout+xml"/>
  <Override PartName="/ppt/notesSlides/notesSlide1.xml" ContentType="application/vnd.openxmlformats-officedocument.presentationml.notesSlide+xml"/>
  <Override PartName="/ppt/tags/tag7.xml" ContentType="application/vnd.openxmlformats-officedocument.presentationml.tag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9" r:id="rId1"/>
    <p:sldMasterId id="2147483650" r:id="rId2"/>
    <p:sldMasterId id="2147483651" r:id="rId3"/>
    <p:sldMasterId id="2147483652" r:id="rId4"/>
    <p:sldMasterId id="2147483733" r:id="rId5"/>
  </p:sldMasterIdLst>
  <p:notesMasterIdLst>
    <p:notesMasterId r:id="rId62"/>
  </p:notesMasterIdLst>
  <p:sldIdLst>
    <p:sldId id="391" r:id="rId6"/>
    <p:sldId id="701" r:id="rId7"/>
    <p:sldId id="873" r:id="rId8"/>
    <p:sldId id="716" r:id="rId9"/>
    <p:sldId id="849" r:id="rId10"/>
    <p:sldId id="850" r:id="rId11"/>
    <p:sldId id="851" r:id="rId12"/>
    <p:sldId id="874" r:id="rId13"/>
    <p:sldId id="824" r:id="rId14"/>
    <p:sldId id="847" r:id="rId15"/>
    <p:sldId id="893" r:id="rId16"/>
    <p:sldId id="894" r:id="rId17"/>
    <p:sldId id="876" r:id="rId18"/>
    <p:sldId id="878" r:id="rId19"/>
    <p:sldId id="879" r:id="rId20"/>
    <p:sldId id="618" r:id="rId21"/>
    <p:sldId id="587" r:id="rId22"/>
    <p:sldId id="803" r:id="rId23"/>
    <p:sldId id="843" r:id="rId24"/>
    <p:sldId id="895" r:id="rId25"/>
    <p:sldId id="855" r:id="rId26"/>
    <p:sldId id="861" r:id="rId27"/>
    <p:sldId id="858" r:id="rId28"/>
    <p:sldId id="859" r:id="rId29"/>
    <p:sldId id="860" r:id="rId30"/>
    <p:sldId id="810" r:id="rId31"/>
    <p:sldId id="881" r:id="rId32"/>
    <p:sldId id="883" r:id="rId33"/>
    <p:sldId id="885" r:id="rId34"/>
    <p:sldId id="866" r:id="rId35"/>
    <p:sldId id="871" r:id="rId36"/>
    <p:sldId id="872" r:id="rId37"/>
    <p:sldId id="906" r:id="rId38"/>
    <p:sldId id="882" r:id="rId39"/>
    <p:sldId id="898" r:id="rId40"/>
    <p:sldId id="907" r:id="rId41"/>
    <p:sldId id="830" r:id="rId42"/>
    <p:sldId id="841" r:id="rId43"/>
    <p:sldId id="837" r:id="rId44"/>
    <p:sldId id="839" r:id="rId45"/>
    <p:sldId id="840" r:id="rId46"/>
    <p:sldId id="754" r:id="rId47"/>
    <p:sldId id="888" r:id="rId48"/>
    <p:sldId id="889" r:id="rId49"/>
    <p:sldId id="494" r:id="rId50"/>
    <p:sldId id="901" r:id="rId51"/>
    <p:sldId id="890" r:id="rId52"/>
    <p:sldId id="887" r:id="rId53"/>
    <p:sldId id="900" r:id="rId54"/>
    <p:sldId id="884" r:id="rId55"/>
    <p:sldId id="654" r:id="rId56"/>
    <p:sldId id="809" r:id="rId57"/>
    <p:sldId id="902" r:id="rId58"/>
    <p:sldId id="903" r:id="rId59"/>
    <p:sldId id="904" r:id="rId60"/>
    <p:sldId id="905" r:id="rId61"/>
  </p:sldIdLst>
  <p:sldSz cx="9144000" cy="6858000" type="screen4x3"/>
  <p:notesSz cx="6858000" cy="9144000"/>
  <p:custDataLst>
    <p:tags r:id="rId63"/>
  </p:custDataLst>
  <p:defaultTextStyle>
    <a:defPPr>
      <a:defRPr lang="en-US"/>
    </a:defPPr>
    <a:lvl1pPr algn="l" rtl="0" fontAlgn="base">
      <a:spcBef>
        <a:spcPct val="0"/>
      </a:spcBef>
      <a:spcAft>
        <a:spcPct val="0"/>
      </a:spcAft>
      <a:defRPr sz="1600" kern="1200">
        <a:solidFill>
          <a:schemeClr val="tx1"/>
        </a:solidFill>
        <a:latin typeface="Arial" charset="0"/>
        <a:ea typeface="+mn-ea"/>
        <a:cs typeface="+mn-cs"/>
      </a:defRPr>
    </a:lvl1pPr>
    <a:lvl2pPr marL="457200" algn="l" rtl="0" fontAlgn="base">
      <a:spcBef>
        <a:spcPct val="0"/>
      </a:spcBef>
      <a:spcAft>
        <a:spcPct val="0"/>
      </a:spcAft>
      <a:defRPr sz="1600" kern="1200">
        <a:solidFill>
          <a:schemeClr val="tx1"/>
        </a:solidFill>
        <a:latin typeface="Arial" charset="0"/>
        <a:ea typeface="+mn-ea"/>
        <a:cs typeface="+mn-cs"/>
      </a:defRPr>
    </a:lvl2pPr>
    <a:lvl3pPr marL="914400" algn="l" rtl="0" fontAlgn="base">
      <a:spcBef>
        <a:spcPct val="0"/>
      </a:spcBef>
      <a:spcAft>
        <a:spcPct val="0"/>
      </a:spcAft>
      <a:defRPr sz="1600" kern="1200">
        <a:solidFill>
          <a:schemeClr val="tx1"/>
        </a:solidFill>
        <a:latin typeface="Arial" charset="0"/>
        <a:ea typeface="+mn-ea"/>
        <a:cs typeface="+mn-cs"/>
      </a:defRPr>
    </a:lvl3pPr>
    <a:lvl4pPr marL="1371600" algn="l" rtl="0" fontAlgn="base">
      <a:spcBef>
        <a:spcPct val="0"/>
      </a:spcBef>
      <a:spcAft>
        <a:spcPct val="0"/>
      </a:spcAft>
      <a:defRPr sz="1600" kern="1200">
        <a:solidFill>
          <a:schemeClr val="tx1"/>
        </a:solidFill>
        <a:latin typeface="Arial" charset="0"/>
        <a:ea typeface="+mn-ea"/>
        <a:cs typeface="+mn-cs"/>
      </a:defRPr>
    </a:lvl4pPr>
    <a:lvl5pPr marL="1828800" algn="l" rtl="0" fontAlgn="base">
      <a:spcBef>
        <a:spcPct val="0"/>
      </a:spcBef>
      <a:spcAft>
        <a:spcPct val="0"/>
      </a:spcAft>
      <a:defRPr sz="1600" kern="1200">
        <a:solidFill>
          <a:schemeClr val="tx1"/>
        </a:solidFill>
        <a:latin typeface="Arial" charset="0"/>
        <a:ea typeface="+mn-ea"/>
        <a:cs typeface="+mn-cs"/>
      </a:defRPr>
    </a:lvl5pPr>
    <a:lvl6pPr marL="2286000" algn="l" defTabSz="914400" rtl="0" eaLnBrk="1" latinLnBrk="0" hangingPunct="1">
      <a:defRPr sz="1600" kern="1200">
        <a:solidFill>
          <a:schemeClr val="tx1"/>
        </a:solidFill>
        <a:latin typeface="Arial" charset="0"/>
        <a:ea typeface="+mn-ea"/>
        <a:cs typeface="+mn-cs"/>
      </a:defRPr>
    </a:lvl6pPr>
    <a:lvl7pPr marL="2743200" algn="l" defTabSz="914400" rtl="0" eaLnBrk="1" latinLnBrk="0" hangingPunct="1">
      <a:defRPr sz="1600" kern="1200">
        <a:solidFill>
          <a:schemeClr val="tx1"/>
        </a:solidFill>
        <a:latin typeface="Arial" charset="0"/>
        <a:ea typeface="+mn-ea"/>
        <a:cs typeface="+mn-cs"/>
      </a:defRPr>
    </a:lvl7pPr>
    <a:lvl8pPr marL="3200400" algn="l" defTabSz="914400" rtl="0" eaLnBrk="1" latinLnBrk="0" hangingPunct="1">
      <a:defRPr sz="1600" kern="1200">
        <a:solidFill>
          <a:schemeClr val="tx1"/>
        </a:solidFill>
        <a:latin typeface="Arial" charset="0"/>
        <a:ea typeface="+mn-ea"/>
        <a:cs typeface="+mn-cs"/>
      </a:defRPr>
    </a:lvl8pPr>
    <a:lvl9pPr marL="3657600" algn="l" defTabSz="914400" rtl="0" eaLnBrk="1" latinLnBrk="0" hangingPunct="1">
      <a:defRPr sz="1600"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90000"/>
    <a:srgbClr val="006600"/>
    <a:srgbClr val="FFFF66"/>
    <a:srgbClr val="CC9900"/>
    <a:srgbClr val="FF0000"/>
    <a:srgbClr val="990099"/>
    <a:srgbClr val="FFFF00"/>
    <a:srgbClr val="99FF33"/>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505" autoAdjust="0"/>
    <p:restoredTop sz="94660"/>
  </p:normalViewPr>
  <p:slideViewPr>
    <p:cSldViewPr>
      <p:cViewPr varScale="1">
        <p:scale>
          <a:sx n="88" d="100"/>
          <a:sy n="88" d="100"/>
        </p:scale>
        <p:origin x="-1110" y="-96"/>
      </p:cViewPr>
      <p:guideLst>
        <p:guide orient="horz" pos="2160"/>
        <p:guide pos="2880"/>
      </p:guideLst>
    </p:cSldViewPr>
  </p:slideViewPr>
  <p:notesTextViewPr>
    <p:cViewPr>
      <p:scale>
        <a:sx n="100" d="100"/>
        <a:sy n="100" d="100"/>
      </p:scale>
      <p:origin x="0" y="0"/>
    </p:cViewPr>
  </p:notesTextViewPr>
  <p:sorterViewPr>
    <p:cViewPr>
      <p:scale>
        <a:sx n="66" d="100"/>
        <a:sy n="66" d="100"/>
      </p:scale>
      <p:origin x="0" y="1992"/>
    </p:cViewPr>
  </p:sorter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slide" Target="slides/slide34.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slide" Target="slides/slide37.xml"/><Relationship Id="rId47" Type="http://schemas.openxmlformats.org/officeDocument/2006/relationships/slide" Target="slides/slide42.xml"/><Relationship Id="rId50" Type="http://schemas.openxmlformats.org/officeDocument/2006/relationships/slide" Target="slides/slide45.xml"/><Relationship Id="rId55" Type="http://schemas.openxmlformats.org/officeDocument/2006/relationships/slide" Target="slides/slide50.xml"/><Relationship Id="rId63" Type="http://schemas.openxmlformats.org/officeDocument/2006/relationships/tags" Target="tags/tag1.xml"/><Relationship Id="rId7" Type="http://schemas.openxmlformats.org/officeDocument/2006/relationships/slide" Target="slides/slide2.xml"/><Relationship Id="rId2" Type="http://schemas.openxmlformats.org/officeDocument/2006/relationships/slideMaster" Target="slideMasters/slideMaster2.xml"/><Relationship Id="rId16" Type="http://schemas.openxmlformats.org/officeDocument/2006/relationships/slide" Target="slides/slide11.xml"/><Relationship Id="rId29" Type="http://schemas.openxmlformats.org/officeDocument/2006/relationships/slide" Target="slides/slide24.xml"/><Relationship Id="rId1" Type="http://schemas.openxmlformats.org/officeDocument/2006/relationships/slideMaster" Target="slideMasters/slideMaster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slide" Target="slides/slide35.xml"/><Relationship Id="rId45" Type="http://schemas.openxmlformats.org/officeDocument/2006/relationships/slide" Target="slides/slide40.xml"/><Relationship Id="rId53" Type="http://schemas.openxmlformats.org/officeDocument/2006/relationships/slide" Target="slides/slide48.xml"/><Relationship Id="rId58" Type="http://schemas.openxmlformats.org/officeDocument/2006/relationships/slide" Target="slides/slide53.xml"/><Relationship Id="rId66" Type="http://schemas.openxmlformats.org/officeDocument/2006/relationships/theme" Target="theme/theme1.xml"/><Relationship Id="rId5" Type="http://schemas.openxmlformats.org/officeDocument/2006/relationships/slideMaster" Target="slideMasters/slideMaster5.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49" Type="http://schemas.openxmlformats.org/officeDocument/2006/relationships/slide" Target="slides/slide44.xml"/><Relationship Id="rId57" Type="http://schemas.openxmlformats.org/officeDocument/2006/relationships/slide" Target="slides/slide52.xml"/><Relationship Id="rId61" Type="http://schemas.openxmlformats.org/officeDocument/2006/relationships/slide" Target="slides/slide56.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4" Type="http://schemas.openxmlformats.org/officeDocument/2006/relationships/slide" Target="slides/slide39.xml"/><Relationship Id="rId52" Type="http://schemas.openxmlformats.org/officeDocument/2006/relationships/slide" Target="slides/slide47.xml"/><Relationship Id="rId60" Type="http://schemas.openxmlformats.org/officeDocument/2006/relationships/slide" Target="slides/slide55.xml"/><Relationship Id="rId65" Type="http://schemas.openxmlformats.org/officeDocument/2006/relationships/viewProps" Target="viewProps.xml"/><Relationship Id="rId4" Type="http://schemas.openxmlformats.org/officeDocument/2006/relationships/slideMaster" Target="slideMasters/slideMaster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slide" Target="slides/slide38.xml"/><Relationship Id="rId48" Type="http://schemas.openxmlformats.org/officeDocument/2006/relationships/slide" Target="slides/slide43.xml"/><Relationship Id="rId56" Type="http://schemas.openxmlformats.org/officeDocument/2006/relationships/slide" Target="slides/slide51.xml"/><Relationship Id="rId64" Type="http://schemas.openxmlformats.org/officeDocument/2006/relationships/presProps" Target="presProps.xml"/><Relationship Id="rId8" Type="http://schemas.openxmlformats.org/officeDocument/2006/relationships/slide" Target="slides/slide3.xml"/><Relationship Id="rId51" Type="http://schemas.openxmlformats.org/officeDocument/2006/relationships/slide" Target="slides/slide46.xml"/><Relationship Id="rId3" Type="http://schemas.openxmlformats.org/officeDocument/2006/relationships/slideMaster" Target="slideMasters/slideMaster3.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46" Type="http://schemas.openxmlformats.org/officeDocument/2006/relationships/slide" Target="slides/slide41.xml"/><Relationship Id="rId59" Type="http://schemas.openxmlformats.org/officeDocument/2006/relationships/slide" Target="slides/slide54.xml"/><Relationship Id="rId67" Type="http://schemas.openxmlformats.org/officeDocument/2006/relationships/tableStyles" Target="tableStyles.xml"/><Relationship Id="rId20" Type="http://schemas.openxmlformats.org/officeDocument/2006/relationships/slide" Target="slides/slide15.xml"/><Relationship Id="rId41" Type="http://schemas.openxmlformats.org/officeDocument/2006/relationships/slide" Target="slides/slide36.xml"/><Relationship Id="rId54" Type="http://schemas.openxmlformats.org/officeDocument/2006/relationships/slide" Target="slides/slide49.xml"/><Relationship Id="rId62" Type="http://schemas.openxmlformats.org/officeDocument/2006/relationships/notesMaster" Target="notesMasters/notesMaster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40.png"/></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pPr>
              <a:defRPr/>
            </a:pPr>
            <a:endParaRPr lang="en-US"/>
          </a:p>
        </p:txBody>
      </p:sp>
      <p:sp>
        <p:nvSpPr>
          <p:cNvPr id="4099"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pPr>
              <a:defRPr/>
            </a:pPr>
            <a:endParaRPr lang="en-US"/>
          </a:p>
        </p:txBody>
      </p:sp>
      <p:sp>
        <p:nvSpPr>
          <p:cNvPr id="52228"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4101"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4102"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pPr>
              <a:defRPr/>
            </a:pPr>
            <a:endParaRPr lang="en-US"/>
          </a:p>
        </p:txBody>
      </p:sp>
      <p:sp>
        <p:nvSpPr>
          <p:cNvPr id="4103"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pPr>
              <a:defRPr/>
            </a:pPr>
            <a:fld id="{B9209E93-2B97-4187-9541-8976F1DEDD17}"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7"/>
          <p:cNvSpPr>
            <a:spLocks noGrp="1" noChangeArrowheads="1"/>
          </p:cNvSpPr>
          <p:nvPr>
            <p:ph type="sldNum" sz="quarter" idx="5"/>
          </p:nvPr>
        </p:nvSpPr>
        <p:spPr>
          <a:noFill/>
        </p:spPr>
        <p:txBody>
          <a:bodyPr/>
          <a:lstStyle/>
          <a:p>
            <a:fld id="{DEC42F56-F357-4F8C-8D27-5E707CEACDFA}" type="slidenum">
              <a:rPr lang="en-US" smtClean="0"/>
              <a:pPr/>
              <a:t>1</a:t>
            </a:fld>
            <a:endParaRPr lang="en-US" smtClean="0"/>
          </a:p>
        </p:txBody>
      </p:sp>
      <p:sp>
        <p:nvSpPr>
          <p:cNvPr id="53251" name="Rectangle 2"/>
          <p:cNvSpPr>
            <a:spLocks noGrp="1" noRot="1" noChangeAspect="1" noChangeArrowheads="1" noTextEdit="1"/>
          </p:cNvSpPr>
          <p:nvPr>
            <p:ph type="sldImg"/>
          </p:nvPr>
        </p:nvSpPr>
        <p:spPr>
          <a:ln/>
        </p:spPr>
      </p:sp>
      <p:sp>
        <p:nvSpPr>
          <p:cNvPr id="53252"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Slide Image Placeholder 1"/>
          <p:cNvSpPr>
            <a:spLocks noGrp="1" noRot="1" noChangeAspect="1" noTextEdit="1"/>
          </p:cNvSpPr>
          <p:nvPr>
            <p:ph type="sldImg"/>
          </p:nvPr>
        </p:nvSpPr>
        <p:spPr>
          <a:xfrm>
            <a:off x="1143000" y="685800"/>
            <a:ext cx="4572000" cy="3429000"/>
          </a:xfrm>
          <a:ln/>
        </p:spPr>
      </p:sp>
      <p:sp>
        <p:nvSpPr>
          <p:cNvPr id="100355" name="Notes Placeholder 2"/>
          <p:cNvSpPr>
            <a:spLocks noGrp="1"/>
          </p:cNvSpPr>
          <p:nvPr>
            <p:ph type="body" idx="1"/>
          </p:nvPr>
        </p:nvSpPr>
        <p:spPr>
          <a:noFill/>
          <a:ln/>
        </p:spPr>
        <p:txBody>
          <a:bodyPr/>
          <a:lstStyle/>
          <a:p>
            <a:endParaRPr lang="en-GB" smtClean="0">
              <a:latin typeface="Times" pitchFamily="18" charset="0"/>
              <a:ea typeface="ＭＳ Ｐゴシック" pitchFamily="34" charset="-128"/>
            </a:endParaRPr>
          </a:p>
        </p:txBody>
      </p:sp>
      <p:sp>
        <p:nvSpPr>
          <p:cNvPr id="100356" name="Slide Number Placeholder 3"/>
          <p:cNvSpPr>
            <a:spLocks noGrp="1"/>
          </p:cNvSpPr>
          <p:nvPr>
            <p:ph type="sldNum" sz="quarter" idx="5"/>
          </p:nvPr>
        </p:nvSpPr>
        <p:spPr>
          <a:noFill/>
        </p:spPr>
        <p:txBody>
          <a:bodyPr/>
          <a:lstStyle/>
          <a:p>
            <a:fld id="{129268D6-41B5-4098-955E-09AF4BE38D86}" type="slidenum">
              <a:rPr lang="en-US">
                <a:solidFill>
                  <a:prstClr val="black"/>
                </a:solidFill>
              </a:rPr>
              <a:pPr/>
              <a:t>5</a:t>
            </a:fld>
            <a:endParaRPr lang="en-US">
              <a:solidFill>
                <a:prstClr val="black"/>
              </a:solidFill>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6A9C79AF-D570-4B4D-840E-EE954D4D4CDE}" type="slidenum">
              <a:rPr lang="en-GB" smtClean="0">
                <a:solidFill>
                  <a:prstClr val="black"/>
                </a:solidFill>
              </a:rPr>
              <a:pPr/>
              <a:t>8</a:t>
            </a:fld>
            <a:endParaRPr lang="en-GB">
              <a:solidFill>
                <a:prstClr val="black"/>
              </a:solidFill>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Rectangle 7"/>
          <p:cNvSpPr>
            <a:spLocks noGrp="1" noChangeArrowheads="1"/>
          </p:cNvSpPr>
          <p:nvPr>
            <p:ph type="sldNum" sz="quarter" idx="5"/>
          </p:nvPr>
        </p:nvSpPr>
        <p:spPr>
          <a:noFill/>
        </p:spPr>
        <p:txBody>
          <a:bodyPr/>
          <a:lstStyle/>
          <a:p>
            <a:fld id="{05768A4E-ABDC-4D92-8890-272AFC22DAF4}" type="slidenum">
              <a:rPr lang="en-US" smtClean="0">
                <a:solidFill>
                  <a:srgbClr val="000000"/>
                </a:solidFill>
              </a:rPr>
              <a:pPr/>
              <a:t>13</a:t>
            </a:fld>
            <a:endParaRPr lang="en-US" smtClean="0">
              <a:solidFill>
                <a:srgbClr val="000000"/>
              </a:solidFill>
            </a:endParaRPr>
          </a:p>
        </p:txBody>
      </p:sp>
      <p:sp>
        <p:nvSpPr>
          <p:cNvPr id="107523" name="Rectangle 2"/>
          <p:cNvSpPr>
            <a:spLocks noGrp="1" noRot="1" noChangeAspect="1" noChangeArrowheads="1" noTextEdit="1"/>
          </p:cNvSpPr>
          <p:nvPr>
            <p:ph type="sldImg"/>
          </p:nvPr>
        </p:nvSpPr>
        <p:spPr>
          <a:ln/>
        </p:spPr>
      </p:sp>
      <p:sp>
        <p:nvSpPr>
          <p:cNvPr id="107524"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B9209E93-2B97-4187-9541-8976F1DEDD17}" type="slidenum">
              <a:rPr lang="en-US" smtClean="0"/>
              <a:pPr>
                <a:defRPr/>
              </a:pPr>
              <a:t>33</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ftr" sz="quarter" idx="10"/>
          </p:nvPr>
        </p:nvSpPr>
        <p:spPr>
          <a:ln/>
        </p:spPr>
        <p:txBody>
          <a:bodyPr/>
          <a:lstStyle>
            <a:lvl1pPr>
              <a:defRPr/>
            </a:lvl1pPr>
          </a:lstStyle>
          <a:p>
            <a:pPr>
              <a:defRPr/>
            </a:pPr>
            <a:r>
              <a:rPr lang="en-GB"/>
              <a:t>QCD Berlin 2009</a:t>
            </a:r>
          </a:p>
        </p:txBody>
      </p:sp>
      <p:sp>
        <p:nvSpPr>
          <p:cNvPr id="5" name="Rectangle 5"/>
          <p:cNvSpPr>
            <a:spLocks noGrp="1" noChangeArrowheads="1"/>
          </p:cNvSpPr>
          <p:nvPr>
            <p:ph type="sldNum" sz="quarter" idx="11"/>
          </p:nvPr>
        </p:nvSpPr>
        <p:spPr>
          <a:ln/>
        </p:spPr>
        <p:txBody>
          <a:bodyPr/>
          <a:lstStyle>
            <a:lvl1pPr>
              <a:defRPr/>
            </a:lvl1pPr>
          </a:lstStyle>
          <a:p>
            <a:pPr>
              <a:defRPr/>
            </a:pPr>
            <a:fld id="{0AD1ECFF-6CC3-4B52-AFE7-8B3EB117590E}" type="slidenum">
              <a:rPr lang="en-GB"/>
              <a:pPr>
                <a:defRPr/>
              </a:pPr>
              <a:t>‹#›</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ftr" sz="quarter" idx="10"/>
          </p:nvPr>
        </p:nvSpPr>
        <p:spPr>
          <a:ln/>
        </p:spPr>
        <p:txBody>
          <a:bodyPr/>
          <a:lstStyle>
            <a:lvl1pPr>
              <a:defRPr/>
            </a:lvl1pPr>
          </a:lstStyle>
          <a:p>
            <a:pPr>
              <a:defRPr/>
            </a:pPr>
            <a:r>
              <a:rPr lang="en-GB"/>
              <a:t>QCD Berlin 2009</a:t>
            </a:r>
          </a:p>
        </p:txBody>
      </p:sp>
      <p:sp>
        <p:nvSpPr>
          <p:cNvPr id="5" name="Rectangle 5"/>
          <p:cNvSpPr>
            <a:spLocks noGrp="1" noChangeArrowheads="1"/>
          </p:cNvSpPr>
          <p:nvPr>
            <p:ph type="sldNum" sz="quarter" idx="11"/>
          </p:nvPr>
        </p:nvSpPr>
        <p:spPr>
          <a:ln/>
        </p:spPr>
        <p:txBody>
          <a:bodyPr/>
          <a:lstStyle>
            <a:lvl1pPr>
              <a:defRPr/>
            </a:lvl1pPr>
          </a:lstStyle>
          <a:p>
            <a:pPr>
              <a:defRPr/>
            </a:pPr>
            <a:fld id="{BF0B7E89-5A46-4AA0-B431-915EEBDCBB00}" type="slidenum">
              <a:rPr lang="en-GB"/>
              <a:pPr>
                <a:defRPr/>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ftr" sz="quarter" idx="10"/>
          </p:nvPr>
        </p:nvSpPr>
        <p:spPr>
          <a:ln/>
        </p:spPr>
        <p:txBody>
          <a:bodyPr/>
          <a:lstStyle>
            <a:lvl1pPr>
              <a:defRPr/>
            </a:lvl1pPr>
          </a:lstStyle>
          <a:p>
            <a:pPr>
              <a:defRPr/>
            </a:pPr>
            <a:r>
              <a:rPr lang="en-GB"/>
              <a:t>QCD Berlin 2009</a:t>
            </a:r>
          </a:p>
        </p:txBody>
      </p:sp>
      <p:sp>
        <p:nvSpPr>
          <p:cNvPr id="5" name="Rectangle 5"/>
          <p:cNvSpPr>
            <a:spLocks noGrp="1" noChangeArrowheads="1"/>
          </p:cNvSpPr>
          <p:nvPr>
            <p:ph type="sldNum" sz="quarter" idx="11"/>
          </p:nvPr>
        </p:nvSpPr>
        <p:spPr>
          <a:ln/>
        </p:spPr>
        <p:txBody>
          <a:bodyPr/>
          <a:lstStyle>
            <a:lvl1pPr>
              <a:defRPr/>
            </a:lvl1pPr>
          </a:lstStyle>
          <a:p>
            <a:pPr>
              <a:defRPr/>
            </a:pPr>
            <a:fld id="{7208D0B3-B64F-441C-8980-02BAF935859B}" type="slidenum">
              <a:rPr lang="en-GB"/>
              <a:pPr>
                <a:defRPr/>
              </a:pPr>
              <a:t>‹#›</a:t>
            </a:fld>
            <a:endParaRPr lang="en-GB"/>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ftr" sz="quarter" idx="10"/>
          </p:nvPr>
        </p:nvSpPr>
        <p:spPr>
          <a:ln/>
        </p:spPr>
        <p:txBody>
          <a:bodyPr/>
          <a:lstStyle>
            <a:lvl1pPr>
              <a:defRPr/>
            </a:lvl1pPr>
          </a:lstStyle>
          <a:p>
            <a:pPr>
              <a:defRPr/>
            </a:pPr>
            <a:r>
              <a:rPr lang="en-GB"/>
              <a:t>QCD Berlin 2009</a:t>
            </a:r>
          </a:p>
        </p:txBody>
      </p:sp>
      <p:sp>
        <p:nvSpPr>
          <p:cNvPr id="5" name="Rectangle 5"/>
          <p:cNvSpPr>
            <a:spLocks noGrp="1" noChangeArrowheads="1"/>
          </p:cNvSpPr>
          <p:nvPr>
            <p:ph type="sldNum" sz="quarter" idx="11"/>
          </p:nvPr>
        </p:nvSpPr>
        <p:spPr>
          <a:ln/>
        </p:spPr>
        <p:txBody>
          <a:bodyPr/>
          <a:lstStyle>
            <a:lvl1pPr>
              <a:defRPr/>
            </a:lvl1pPr>
          </a:lstStyle>
          <a:p>
            <a:pPr>
              <a:defRPr/>
            </a:pPr>
            <a:fld id="{1CD48110-1FDC-4556-9216-63560C35E597}" type="slidenum">
              <a:rPr lang="en-GB"/>
              <a:pPr>
                <a:defRPr/>
              </a:pPr>
              <a:t>‹#›</a:t>
            </a:fld>
            <a:endParaRPr lang="en-GB"/>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ftr" sz="quarter" idx="10"/>
          </p:nvPr>
        </p:nvSpPr>
        <p:spPr>
          <a:ln/>
        </p:spPr>
        <p:txBody>
          <a:bodyPr/>
          <a:lstStyle>
            <a:lvl1pPr>
              <a:defRPr/>
            </a:lvl1pPr>
          </a:lstStyle>
          <a:p>
            <a:pPr>
              <a:defRPr/>
            </a:pPr>
            <a:r>
              <a:rPr lang="en-GB"/>
              <a:t>QCD Berlin 2009</a:t>
            </a:r>
          </a:p>
        </p:txBody>
      </p:sp>
      <p:sp>
        <p:nvSpPr>
          <p:cNvPr id="5" name="Rectangle 5"/>
          <p:cNvSpPr>
            <a:spLocks noGrp="1" noChangeArrowheads="1"/>
          </p:cNvSpPr>
          <p:nvPr>
            <p:ph type="sldNum" sz="quarter" idx="11"/>
          </p:nvPr>
        </p:nvSpPr>
        <p:spPr>
          <a:ln/>
        </p:spPr>
        <p:txBody>
          <a:bodyPr/>
          <a:lstStyle>
            <a:lvl1pPr>
              <a:defRPr/>
            </a:lvl1pPr>
          </a:lstStyle>
          <a:p>
            <a:pPr>
              <a:defRPr/>
            </a:pPr>
            <a:fld id="{CE3694AE-86B6-42C6-A6A1-27FD378CC83F}" type="slidenum">
              <a:rPr lang="en-GB"/>
              <a:pPr>
                <a:defRPr/>
              </a:pPr>
              <a:t>‹#›</a:t>
            </a:fld>
            <a:endParaRPr lang="en-GB"/>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ftr" sz="quarter" idx="10"/>
          </p:nvPr>
        </p:nvSpPr>
        <p:spPr>
          <a:ln/>
        </p:spPr>
        <p:txBody>
          <a:bodyPr/>
          <a:lstStyle>
            <a:lvl1pPr>
              <a:defRPr/>
            </a:lvl1pPr>
          </a:lstStyle>
          <a:p>
            <a:pPr>
              <a:defRPr/>
            </a:pPr>
            <a:r>
              <a:rPr lang="en-GB"/>
              <a:t>QCD Berlin 2009</a:t>
            </a:r>
          </a:p>
        </p:txBody>
      </p:sp>
      <p:sp>
        <p:nvSpPr>
          <p:cNvPr id="5" name="Rectangle 5"/>
          <p:cNvSpPr>
            <a:spLocks noGrp="1" noChangeArrowheads="1"/>
          </p:cNvSpPr>
          <p:nvPr>
            <p:ph type="sldNum" sz="quarter" idx="11"/>
          </p:nvPr>
        </p:nvSpPr>
        <p:spPr>
          <a:ln/>
        </p:spPr>
        <p:txBody>
          <a:bodyPr/>
          <a:lstStyle>
            <a:lvl1pPr>
              <a:defRPr/>
            </a:lvl1pPr>
          </a:lstStyle>
          <a:p>
            <a:pPr>
              <a:defRPr/>
            </a:pPr>
            <a:fld id="{6C919890-D612-42AB-95CB-00D708F01B32}" type="slidenum">
              <a:rPr lang="en-GB"/>
              <a:pPr>
                <a:defRPr/>
              </a:pPr>
              <a:t>‹#›</a:t>
            </a:fld>
            <a:endParaRPr lang="en-GB"/>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ftr" sz="quarter" idx="10"/>
          </p:nvPr>
        </p:nvSpPr>
        <p:spPr>
          <a:ln/>
        </p:spPr>
        <p:txBody>
          <a:bodyPr/>
          <a:lstStyle>
            <a:lvl1pPr>
              <a:defRPr/>
            </a:lvl1pPr>
          </a:lstStyle>
          <a:p>
            <a:pPr>
              <a:defRPr/>
            </a:pPr>
            <a:r>
              <a:rPr lang="en-GB"/>
              <a:t>QCD Berlin 2009</a:t>
            </a:r>
          </a:p>
        </p:txBody>
      </p:sp>
      <p:sp>
        <p:nvSpPr>
          <p:cNvPr id="6" name="Rectangle 5"/>
          <p:cNvSpPr>
            <a:spLocks noGrp="1" noChangeArrowheads="1"/>
          </p:cNvSpPr>
          <p:nvPr>
            <p:ph type="sldNum" sz="quarter" idx="11"/>
          </p:nvPr>
        </p:nvSpPr>
        <p:spPr>
          <a:ln/>
        </p:spPr>
        <p:txBody>
          <a:bodyPr/>
          <a:lstStyle>
            <a:lvl1pPr>
              <a:defRPr/>
            </a:lvl1pPr>
          </a:lstStyle>
          <a:p>
            <a:pPr>
              <a:defRPr/>
            </a:pPr>
            <a:fld id="{78475A8C-02DA-483D-8369-55D7D3D744F8}" type="slidenum">
              <a:rPr lang="en-GB"/>
              <a:pPr>
                <a:defRPr/>
              </a:pPr>
              <a:t>‹#›</a:t>
            </a:fld>
            <a:endParaRPr lang="en-GB"/>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ftr" sz="quarter" idx="10"/>
          </p:nvPr>
        </p:nvSpPr>
        <p:spPr>
          <a:ln/>
        </p:spPr>
        <p:txBody>
          <a:bodyPr/>
          <a:lstStyle>
            <a:lvl1pPr>
              <a:defRPr/>
            </a:lvl1pPr>
          </a:lstStyle>
          <a:p>
            <a:pPr>
              <a:defRPr/>
            </a:pPr>
            <a:r>
              <a:rPr lang="en-GB"/>
              <a:t>QCD Berlin 2009</a:t>
            </a:r>
          </a:p>
        </p:txBody>
      </p:sp>
      <p:sp>
        <p:nvSpPr>
          <p:cNvPr id="8" name="Rectangle 5"/>
          <p:cNvSpPr>
            <a:spLocks noGrp="1" noChangeArrowheads="1"/>
          </p:cNvSpPr>
          <p:nvPr>
            <p:ph type="sldNum" sz="quarter" idx="11"/>
          </p:nvPr>
        </p:nvSpPr>
        <p:spPr>
          <a:ln/>
        </p:spPr>
        <p:txBody>
          <a:bodyPr/>
          <a:lstStyle>
            <a:lvl1pPr>
              <a:defRPr/>
            </a:lvl1pPr>
          </a:lstStyle>
          <a:p>
            <a:pPr>
              <a:defRPr/>
            </a:pPr>
            <a:fld id="{F9701A3A-75E7-415A-9191-A295FE5DFCE5}" type="slidenum">
              <a:rPr lang="en-GB"/>
              <a:pPr>
                <a:defRPr/>
              </a:pPr>
              <a:t>‹#›</a:t>
            </a:fld>
            <a:endParaRPr lang="en-GB"/>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ftr" sz="quarter" idx="10"/>
          </p:nvPr>
        </p:nvSpPr>
        <p:spPr>
          <a:ln/>
        </p:spPr>
        <p:txBody>
          <a:bodyPr/>
          <a:lstStyle>
            <a:lvl1pPr>
              <a:defRPr/>
            </a:lvl1pPr>
          </a:lstStyle>
          <a:p>
            <a:pPr>
              <a:defRPr/>
            </a:pPr>
            <a:r>
              <a:rPr lang="en-GB"/>
              <a:t>QCD Berlin 2009</a:t>
            </a:r>
          </a:p>
        </p:txBody>
      </p:sp>
      <p:sp>
        <p:nvSpPr>
          <p:cNvPr id="4" name="Rectangle 5"/>
          <p:cNvSpPr>
            <a:spLocks noGrp="1" noChangeArrowheads="1"/>
          </p:cNvSpPr>
          <p:nvPr>
            <p:ph type="sldNum" sz="quarter" idx="11"/>
          </p:nvPr>
        </p:nvSpPr>
        <p:spPr>
          <a:ln/>
        </p:spPr>
        <p:txBody>
          <a:bodyPr/>
          <a:lstStyle>
            <a:lvl1pPr>
              <a:defRPr/>
            </a:lvl1pPr>
          </a:lstStyle>
          <a:p>
            <a:pPr>
              <a:defRPr/>
            </a:pPr>
            <a:fld id="{05FC0705-8010-4EDD-AC0A-6B82458627BF}" type="slidenum">
              <a:rPr lang="en-GB"/>
              <a:pPr>
                <a:defRPr/>
              </a:pPr>
              <a:t>‹#›</a:t>
            </a:fld>
            <a:endParaRPr lang="en-GB"/>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ftr" sz="quarter" idx="10"/>
          </p:nvPr>
        </p:nvSpPr>
        <p:spPr>
          <a:ln/>
        </p:spPr>
        <p:txBody>
          <a:bodyPr/>
          <a:lstStyle>
            <a:lvl1pPr>
              <a:defRPr/>
            </a:lvl1pPr>
          </a:lstStyle>
          <a:p>
            <a:pPr>
              <a:defRPr/>
            </a:pPr>
            <a:r>
              <a:rPr lang="en-GB"/>
              <a:t>QCD Berlin 2009</a:t>
            </a:r>
          </a:p>
        </p:txBody>
      </p:sp>
      <p:sp>
        <p:nvSpPr>
          <p:cNvPr id="3" name="Rectangle 5"/>
          <p:cNvSpPr>
            <a:spLocks noGrp="1" noChangeArrowheads="1"/>
          </p:cNvSpPr>
          <p:nvPr>
            <p:ph type="sldNum" sz="quarter" idx="11"/>
          </p:nvPr>
        </p:nvSpPr>
        <p:spPr>
          <a:ln/>
        </p:spPr>
        <p:txBody>
          <a:bodyPr/>
          <a:lstStyle>
            <a:lvl1pPr>
              <a:defRPr/>
            </a:lvl1pPr>
          </a:lstStyle>
          <a:p>
            <a:pPr>
              <a:defRPr/>
            </a:pPr>
            <a:fld id="{E7DB91F7-CEF5-4364-8C57-EB965603E810}" type="slidenum">
              <a:rPr lang="en-GB"/>
              <a:pPr>
                <a:defRPr/>
              </a:pPr>
              <a:t>‹#›</a:t>
            </a:fld>
            <a:endParaRPr lang="en-GB"/>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ftr" sz="quarter" idx="10"/>
          </p:nvPr>
        </p:nvSpPr>
        <p:spPr>
          <a:ln/>
        </p:spPr>
        <p:txBody>
          <a:bodyPr/>
          <a:lstStyle>
            <a:lvl1pPr>
              <a:defRPr/>
            </a:lvl1pPr>
          </a:lstStyle>
          <a:p>
            <a:pPr>
              <a:defRPr/>
            </a:pPr>
            <a:r>
              <a:rPr lang="en-GB"/>
              <a:t>QCD Berlin 2009</a:t>
            </a:r>
          </a:p>
        </p:txBody>
      </p:sp>
      <p:sp>
        <p:nvSpPr>
          <p:cNvPr id="6" name="Rectangle 5"/>
          <p:cNvSpPr>
            <a:spLocks noGrp="1" noChangeArrowheads="1"/>
          </p:cNvSpPr>
          <p:nvPr>
            <p:ph type="sldNum" sz="quarter" idx="11"/>
          </p:nvPr>
        </p:nvSpPr>
        <p:spPr>
          <a:ln/>
        </p:spPr>
        <p:txBody>
          <a:bodyPr/>
          <a:lstStyle>
            <a:lvl1pPr>
              <a:defRPr/>
            </a:lvl1pPr>
          </a:lstStyle>
          <a:p>
            <a:pPr>
              <a:defRPr/>
            </a:pPr>
            <a:fld id="{9DCE6FDE-205B-4325-ABA5-EC198633E435}" type="slidenum">
              <a:rPr lang="en-GB"/>
              <a:pPr>
                <a:defRPr/>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ftr" sz="quarter" idx="10"/>
          </p:nvPr>
        </p:nvSpPr>
        <p:spPr>
          <a:ln/>
        </p:spPr>
        <p:txBody>
          <a:bodyPr/>
          <a:lstStyle>
            <a:lvl1pPr>
              <a:defRPr/>
            </a:lvl1pPr>
          </a:lstStyle>
          <a:p>
            <a:pPr>
              <a:defRPr/>
            </a:pPr>
            <a:r>
              <a:rPr lang="en-GB"/>
              <a:t>QCD Berlin 2009</a:t>
            </a:r>
          </a:p>
        </p:txBody>
      </p:sp>
      <p:sp>
        <p:nvSpPr>
          <p:cNvPr id="5" name="Rectangle 5"/>
          <p:cNvSpPr>
            <a:spLocks noGrp="1" noChangeArrowheads="1"/>
          </p:cNvSpPr>
          <p:nvPr>
            <p:ph type="sldNum" sz="quarter" idx="11"/>
          </p:nvPr>
        </p:nvSpPr>
        <p:spPr>
          <a:ln/>
        </p:spPr>
        <p:txBody>
          <a:bodyPr/>
          <a:lstStyle>
            <a:lvl1pPr>
              <a:defRPr/>
            </a:lvl1pPr>
          </a:lstStyle>
          <a:p>
            <a:pPr>
              <a:defRPr/>
            </a:pPr>
            <a:fld id="{44AA2C13-3E79-4A2F-9F79-F50F608C6870}" type="slidenum">
              <a:rPr lang="en-GB"/>
              <a:pPr>
                <a:defRPr/>
              </a:pPr>
              <a:t>‹#›</a:t>
            </a:fld>
            <a:endParaRPr lang="en-GB"/>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ftr" sz="quarter" idx="10"/>
          </p:nvPr>
        </p:nvSpPr>
        <p:spPr>
          <a:ln/>
        </p:spPr>
        <p:txBody>
          <a:bodyPr/>
          <a:lstStyle>
            <a:lvl1pPr>
              <a:defRPr/>
            </a:lvl1pPr>
          </a:lstStyle>
          <a:p>
            <a:pPr>
              <a:defRPr/>
            </a:pPr>
            <a:r>
              <a:rPr lang="en-GB"/>
              <a:t>QCD Berlin 2009</a:t>
            </a:r>
          </a:p>
        </p:txBody>
      </p:sp>
      <p:sp>
        <p:nvSpPr>
          <p:cNvPr id="6" name="Rectangle 5"/>
          <p:cNvSpPr>
            <a:spLocks noGrp="1" noChangeArrowheads="1"/>
          </p:cNvSpPr>
          <p:nvPr>
            <p:ph type="sldNum" sz="quarter" idx="11"/>
          </p:nvPr>
        </p:nvSpPr>
        <p:spPr>
          <a:ln/>
        </p:spPr>
        <p:txBody>
          <a:bodyPr/>
          <a:lstStyle>
            <a:lvl1pPr>
              <a:defRPr/>
            </a:lvl1pPr>
          </a:lstStyle>
          <a:p>
            <a:pPr>
              <a:defRPr/>
            </a:pPr>
            <a:fld id="{A9AA3A19-EF60-4445-881C-D55B23C19540}" type="slidenum">
              <a:rPr lang="en-GB"/>
              <a:pPr>
                <a:defRPr/>
              </a:pPr>
              <a:t>‹#›</a:t>
            </a:fld>
            <a:endParaRPr lang="en-GB"/>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ftr" sz="quarter" idx="10"/>
          </p:nvPr>
        </p:nvSpPr>
        <p:spPr>
          <a:ln/>
        </p:spPr>
        <p:txBody>
          <a:bodyPr/>
          <a:lstStyle>
            <a:lvl1pPr>
              <a:defRPr/>
            </a:lvl1pPr>
          </a:lstStyle>
          <a:p>
            <a:pPr>
              <a:defRPr/>
            </a:pPr>
            <a:r>
              <a:rPr lang="en-GB"/>
              <a:t>QCD Berlin 2009</a:t>
            </a:r>
          </a:p>
        </p:txBody>
      </p:sp>
      <p:sp>
        <p:nvSpPr>
          <p:cNvPr id="5" name="Rectangle 5"/>
          <p:cNvSpPr>
            <a:spLocks noGrp="1" noChangeArrowheads="1"/>
          </p:cNvSpPr>
          <p:nvPr>
            <p:ph type="sldNum" sz="quarter" idx="11"/>
          </p:nvPr>
        </p:nvSpPr>
        <p:spPr>
          <a:ln/>
        </p:spPr>
        <p:txBody>
          <a:bodyPr/>
          <a:lstStyle>
            <a:lvl1pPr>
              <a:defRPr/>
            </a:lvl1pPr>
          </a:lstStyle>
          <a:p>
            <a:pPr>
              <a:defRPr/>
            </a:pPr>
            <a:fld id="{A427F9A0-B13F-4886-93B1-62D3D397956D}" type="slidenum">
              <a:rPr lang="en-GB"/>
              <a:pPr>
                <a:defRPr/>
              </a:pPr>
              <a:t>‹#›</a:t>
            </a:fld>
            <a:endParaRPr lang="en-GB"/>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ftr" sz="quarter" idx="10"/>
          </p:nvPr>
        </p:nvSpPr>
        <p:spPr>
          <a:ln/>
        </p:spPr>
        <p:txBody>
          <a:bodyPr/>
          <a:lstStyle>
            <a:lvl1pPr>
              <a:defRPr/>
            </a:lvl1pPr>
          </a:lstStyle>
          <a:p>
            <a:pPr>
              <a:defRPr/>
            </a:pPr>
            <a:r>
              <a:rPr lang="en-GB"/>
              <a:t>QCD Berlin 2009</a:t>
            </a:r>
          </a:p>
        </p:txBody>
      </p:sp>
      <p:sp>
        <p:nvSpPr>
          <p:cNvPr id="5" name="Rectangle 5"/>
          <p:cNvSpPr>
            <a:spLocks noGrp="1" noChangeArrowheads="1"/>
          </p:cNvSpPr>
          <p:nvPr>
            <p:ph type="sldNum" sz="quarter" idx="11"/>
          </p:nvPr>
        </p:nvSpPr>
        <p:spPr>
          <a:ln/>
        </p:spPr>
        <p:txBody>
          <a:bodyPr/>
          <a:lstStyle>
            <a:lvl1pPr>
              <a:defRPr/>
            </a:lvl1pPr>
          </a:lstStyle>
          <a:p>
            <a:pPr>
              <a:defRPr/>
            </a:pPr>
            <a:fld id="{8C81BC44-2DE3-4EEF-843A-A1589345CEB1}" type="slidenum">
              <a:rPr lang="en-GB"/>
              <a:pPr>
                <a:defRPr/>
              </a:pPr>
              <a:t>‹#›</a:t>
            </a:fld>
            <a:endParaRPr lang="en-GB"/>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ftr" sz="quarter" idx="10"/>
          </p:nvPr>
        </p:nvSpPr>
        <p:spPr>
          <a:ln/>
        </p:spPr>
        <p:txBody>
          <a:bodyPr/>
          <a:lstStyle>
            <a:lvl1pPr>
              <a:defRPr/>
            </a:lvl1pPr>
          </a:lstStyle>
          <a:p>
            <a:pPr>
              <a:defRPr/>
            </a:pPr>
            <a:r>
              <a:rPr lang="en-GB"/>
              <a:t>QCD Berlin 2009</a:t>
            </a:r>
          </a:p>
        </p:txBody>
      </p:sp>
      <p:sp>
        <p:nvSpPr>
          <p:cNvPr id="5" name="Rectangle 5"/>
          <p:cNvSpPr>
            <a:spLocks noGrp="1" noChangeArrowheads="1"/>
          </p:cNvSpPr>
          <p:nvPr>
            <p:ph type="sldNum" sz="quarter" idx="11"/>
          </p:nvPr>
        </p:nvSpPr>
        <p:spPr>
          <a:ln/>
        </p:spPr>
        <p:txBody>
          <a:bodyPr/>
          <a:lstStyle>
            <a:lvl1pPr>
              <a:defRPr/>
            </a:lvl1pPr>
          </a:lstStyle>
          <a:p>
            <a:pPr>
              <a:defRPr/>
            </a:pPr>
            <a:fld id="{208B875A-78A5-4368-A5D3-D890E69021A6}" type="slidenum">
              <a:rPr lang="en-GB"/>
              <a:pPr>
                <a:defRPr/>
              </a:pPr>
              <a:t>‹#›</a:t>
            </a:fld>
            <a:endParaRPr lang="en-GB"/>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ftr" sz="quarter" idx="10"/>
          </p:nvPr>
        </p:nvSpPr>
        <p:spPr>
          <a:ln/>
        </p:spPr>
        <p:txBody>
          <a:bodyPr/>
          <a:lstStyle>
            <a:lvl1pPr>
              <a:defRPr/>
            </a:lvl1pPr>
          </a:lstStyle>
          <a:p>
            <a:pPr>
              <a:defRPr/>
            </a:pPr>
            <a:r>
              <a:rPr lang="en-GB"/>
              <a:t>QCD Berlin 2009</a:t>
            </a:r>
          </a:p>
        </p:txBody>
      </p:sp>
      <p:sp>
        <p:nvSpPr>
          <p:cNvPr id="5" name="Rectangle 5"/>
          <p:cNvSpPr>
            <a:spLocks noGrp="1" noChangeArrowheads="1"/>
          </p:cNvSpPr>
          <p:nvPr>
            <p:ph type="sldNum" sz="quarter" idx="11"/>
          </p:nvPr>
        </p:nvSpPr>
        <p:spPr>
          <a:ln/>
        </p:spPr>
        <p:txBody>
          <a:bodyPr/>
          <a:lstStyle>
            <a:lvl1pPr>
              <a:defRPr/>
            </a:lvl1pPr>
          </a:lstStyle>
          <a:p>
            <a:pPr>
              <a:defRPr/>
            </a:pPr>
            <a:fld id="{29A9FDBA-BBBE-443E-A012-DA72FC7B21C1}" type="slidenum">
              <a:rPr lang="en-GB"/>
              <a:pPr>
                <a:defRPr/>
              </a:pPr>
              <a:t>‹#›</a:t>
            </a:fld>
            <a:endParaRPr lang="en-GB"/>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ftr" sz="quarter" idx="10"/>
          </p:nvPr>
        </p:nvSpPr>
        <p:spPr>
          <a:ln/>
        </p:spPr>
        <p:txBody>
          <a:bodyPr/>
          <a:lstStyle>
            <a:lvl1pPr>
              <a:defRPr/>
            </a:lvl1pPr>
          </a:lstStyle>
          <a:p>
            <a:pPr>
              <a:defRPr/>
            </a:pPr>
            <a:r>
              <a:rPr lang="en-GB"/>
              <a:t>QCD Berlin 2009</a:t>
            </a:r>
          </a:p>
        </p:txBody>
      </p:sp>
      <p:sp>
        <p:nvSpPr>
          <p:cNvPr id="5" name="Rectangle 5"/>
          <p:cNvSpPr>
            <a:spLocks noGrp="1" noChangeArrowheads="1"/>
          </p:cNvSpPr>
          <p:nvPr>
            <p:ph type="sldNum" sz="quarter" idx="11"/>
          </p:nvPr>
        </p:nvSpPr>
        <p:spPr>
          <a:ln/>
        </p:spPr>
        <p:txBody>
          <a:bodyPr/>
          <a:lstStyle>
            <a:lvl1pPr>
              <a:defRPr/>
            </a:lvl1pPr>
          </a:lstStyle>
          <a:p>
            <a:pPr>
              <a:defRPr/>
            </a:pPr>
            <a:fld id="{54B68717-6177-4B49-9E1D-6E394F0AC4C7}" type="slidenum">
              <a:rPr lang="en-GB"/>
              <a:pPr>
                <a:defRPr/>
              </a:pPr>
              <a:t>‹#›</a:t>
            </a:fld>
            <a:endParaRPr lang="en-GB"/>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ftr" sz="quarter" idx="10"/>
          </p:nvPr>
        </p:nvSpPr>
        <p:spPr>
          <a:ln/>
        </p:spPr>
        <p:txBody>
          <a:bodyPr/>
          <a:lstStyle>
            <a:lvl1pPr>
              <a:defRPr/>
            </a:lvl1pPr>
          </a:lstStyle>
          <a:p>
            <a:pPr>
              <a:defRPr/>
            </a:pPr>
            <a:r>
              <a:rPr lang="en-GB"/>
              <a:t>QCD Berlin 2009</a:t>
            </a:r>
          </a:p>
        </p:txBody>
      </p:sp>
      <p:sp>
        <p:nvSpPr>
          <p:cNvPr id="6" name="Rectangle 5"/>
          <p:cNvSpPr>
            <a:spLocks noGrp="1" noChangeArrowheads="1"/>
          </p:cNvSpPr>
          <p:nvPr>
            <p:ph type="sldNum" sz="quarter" idx="11"/>
          </p:nvPr>
        </p:nvSpPr>
        <p:spPr>
          <a:ln/>
        </p:spPr>
        <p:txBody>
          <a:bodyPr/>
          <a:lstStyle>
            <a:lvl1pPr>
              <a:defRPr/>
            </a:lvl1pPr>
          </a:lstStyle>
          <a:p>
            <a:pPr>
              <a:defRPr/>
            </a:pPr>
            <a:fld id="{FD876119-7C72-44C0-A440-60AE2F369CF6}" type="slidenum">
              <a:rPr lang="en-GB"/>
              <a:pPr>
                <a:defRPr/>
              </a:pPr>
              <a:t>‹#›</a:t>
            </a:fld>
            <a:endParaRPr lang="en-GB"/>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ftr" sz="quarter" idx="10"/>
          </p:nvPr>
        </p:nvSpPr>
        <p:spPr>
          <a:ln/>
        </p:spPr>
        <p:txBody>
          <a:bodyPr/>
          <a:lstStyle>
            <a:lvl1pPr>
              <a:defRPr/>
            </a:lvl1pPr>
          </a:lstStyle>
          <a:p>
            <a:pPr>
              <a:defRPr/>
            </a:pPr>
            <a:r>
              <a:rPr lang="en-GB"/>
              <a:t>QCD Berlin 2009</a:t>
            </a:r>
          </a:p>
        </p:txBody>
      </p:sp>
      <p:sp>
        <p:nvSpPr>
          <p:cNvPr id="8" name="Rectangle 5"/>
          <p:cNvSpPr>
            <a:spLocks noGrp="1" noChangeArrowheads="1"/>
          </p:cNvSpPr>
          <p:nvPr>
            <p:ph type="sldNum" sz="quarter" idx="11"/>
          </p:nvPr>
        </p:nvSpPr>
        <p:spPr>
          <a:ln/>
        </p:spPr>
        <p:txBody>
          <a:bodyPr/>
          <a:lstStyle>
            <a:lvl1pPr>
              <a:defRPr/>
            </a:lvl1pPr>
          </a:lstStyle>
          <a:p>
            <a:pPr>
              <a:defRPr/>
            </a:pPr>
            <a:fld id="{442C6A12-BE4C-430F-ACD1-FA068D4A5617}" type="slidenum">
              <a:rPr lang="en-GB"/>
              <a:pPr>
                <a:defRPr/>
              </a:pPr>
              <a:t>‹#›</a:t>
            </a:fld>
            <a:endParaRPr lang="en-GB"/>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ftr" sz="quarter" idx="10"/>
          </p:nvPr>
        </p:nvSpPr>
        <p:spPr>
          <a:ln/>
        </p:spPr>
        <p:txBody>
          <a:bodyPr/>
          <a:lstStyle>
            <a:lvl1pPr>
              <a:defRPr/>
            </a:lvl1pPr>
          </a:lstStyle>
          <a:p>
            <a:pPr>
              <a:defRPr/>
            </a:pPr>
            <a:r>
              <a:rPr lang="en-GB"/>
              <a:t>QCD Berlin 2009</a:t>
            </a:r>
          </a:p>
        </p:txBody>
      </p:sp>
      <p:sp>
        <p:nvSpPr>
          <p:cNvPr id="4" name="Rectangle 5"/>
          <p:cNvSpPr>
            <a:spLocks noGrp="1" noChangeArrowheads="1"/>
          </p:cNvSpPr>
          <p:nvPr>
            <p:ph type="sldNum" sz="quarter" idx="11"/>
          </p:nvPr>
        </p:nvSpPr>
        <p:spPr>
          <a:ln/>
        </p:spPr>
        <p:txBody>
          <a:bodyPr/>
          <a:lstStyle>
            <a:lvl1pPr>
              <a:defRPr/>
            </a:lvl1pPr>
          </a:lstStyle>
          <a:p>
            <a:pPr>
              <a:defRPr/>
            </a:pPr>
            <a:fld id="{F06F5D86-3906-45E1-B426-03D7CB8D6215}" type="slidenum">
              <a:rPr lang="en-GB"/>
              <a:pPr>
                <a:defRPr/>
              </a:pPr>
              <a:t>‹#›</a:t>
            </a:fld>
            <a:endParaRPr lang="en-GB"/>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ftr" sz="quarter" idx="10"/>
          </p:nvPr>
        </p:nvSpPr>
        <p:spPr>
          <a:ln/>
        </p:spPr>
        <p:txBody>
          <a:bodyPr/>
          <a:lstStyle>
            <a:lvl1pPr>
              <a:defRPr/>
            </a:lvl1pPr>
          </a:lstStyle>
          <a:p>
            <a:pPr>
              <a:defRPr/>
            </a:pPr>
            <a:r>
              <a:rPr lang="en-GB"/>
              <a:t>QCD Berlin 2009</a:t>
            </a:r>
          </a:p>
        </p:txBody>
      </p:sp>
      <p:sp>
        <p:nvSpPr>
          <p:cNvPr id="3" name="Rectangle 5"/>
          <p:cNvSpPr>
            <a:spLocks noGrp="1" noChangeArrowheads="1"/>
          </p:cNvSpPr>
          <p:nvPr>
            <p:ph type="sldNum" sz="quarter" idx="11"/>
          </p:nvPr>
        </p:nvSpPr>
        <p:spPr>
          <a:ln/>
        </p:spPr>
        <p:txBody>
          <a:bodyPr/>
          <a:lstStyle>
            <a:lvl1pPr>
              <a:defRPr/>
            </a:lvl1pPr>
          </a:lstStyle>
          <a:p>
            <a:pPr>
              <a:defRPr/>
            </a:pPr>
            <a:fld id="{7B617946-BD1E-480F-B39F-CBD2AFF9567A}" type="slidenum">
              <a:rPr lang="en-GB"/>
              <a:pPr>
                <a:defRPr/>
              </a:pPr>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ftr" sz="quarter" idx="10"/>
          </p:nvPr>
        </p:nvSpPr>
        <p:spPr>
          <a:ln/>
        </p:spPr>
        <p:txBody>
          <a:bodyPr/>
          <a:lstStyle>
            <a:lvl1pPr>
              <a:defRPr/>
            </a:lvl1pPr>
          </a:lstStyle>
          <a:p>
            <a:pPr>
              <a:defRPr/>
            </a:pPr>
            <a:r>
              <a:rPr lang="en-GB"/>
              <a:t>QCD Berlin 2009</a:t>
            </a:r>
          </a:p>
        </p:txBody>
      </p:sp>
      <p:sp>
        <p:nvSpPr>
          <p:cNvPr id="5" name="Rectangle 5"/>
          <p:cNvSpPr>
            <a:spLocks noGrp="1" noChangeArrowheads="1"/>
          </p:cNvSpPr>
          <p:nvPr>
            <p:ph type="sldNum" sz="quarter" idx="11"/>
          </p:nvPr>
        </p:nvSpPr>
        <p:spPr>
          <a:ln/>
        </p:spPr>
        <p:txBody>
          <a:bodyPr/>
          <a:lstStyle>
            <a:lvl1pPr>
              <a:defRPr/>
            </a:lvl1pPr>
          </a:lstStyle>
          <a:p>
            <a:pPr>
              <a:defRPr/>
            </a:pPr>
            <a:fld id="{F4A51A52-5AF2-4F47-8713-855CEDA94422}" type="slidenum">
              <a:rPr lang="en-GB"/>
              <a:pPr>
                <a:defRPr/>
              </a:pPr>
              <a:t>‹#›</a:t>
            </a:fld>
            <a:endParaRPr lang="en-GB"/>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ftr" sz="quarter" idx="10"/>
          </p:nvPr>
        </p:nvSpPr>
        <p:spPr>
          <a:ln/>
        </p:spPr>
        <p:txBody>
          <a:bodyPr/>
          <a:lstStyle>
            <a:lvl1pPr>
              <a:defRPr/>
            </a:lvl1pPr>
          </a:lstStyle>
          <a:p>
            <a:pPr>
              <a:defRPr/>
            </a:pPr>
            <a:r>
              <a:rPr lang="en-GB"/>
              <a:t>QCD Berlin 2009</a:t>
            </a:r>
          </a:p>
        </p:txBody>
      </p:sp>
      <p:sp>
        <p:nvSpPr>
          <p:cNvPr id="6" name="Rectangle 5"/>
          <p:cNvSpPr>
            <a:spLocks noGrp="1" noChangeArrowheads="1"/>
          </p:cNvSpPr>
          <p:nvPr>
            <p:ph type="sldNum" sz="quarter" idx="11"/>
          </p:nvPr>
        </p:nvSpPr>
        <p:spPr>
          <a:ln/>
        </p:spPr>
        <p:txBody>
          <a:bodyPr/>
          <a:lstStyle>
            <a:lvl1pPr>
              <a:defRPr/>
            </a:lvl1pPr>
          </a:lstStyle>
          <a:p>
            <a:pPr>
              <a:defRPr/>
            </a:pPr>
            <a:fld id="{310E1966-AE08-43A2-B589-D3280CA272E4}" type="slidenum">
              <a:rPr lang="en-GB"/>
              <a:pPr>
                <a:defRPr/>
              </a:pPr>
              <a:t>‹#›</a:t>
            </a:fld>
            <a:endParaRPr lang="en-GB"/>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ftr" sz="quarter" idx="10"/>
          </p:nvPr>
        </p:nvSpPr>
        <p:spPr>
          <a:ln/>
        </p:spPr>
        <p:txBody>
          <a:bodyPr/>
          <a:lstStyle>
            <a:lvl1pPr>
              <a:defRPr/>
            </a:lvl1pPr>
          </a:lstStyle>
          <a:p>
            <a:pPr>
              <a:defRPr/>
            </a:pPr>
            <a:r>
              <a:rPr lang="en-GB"/>
              <a:t>QCD Berlin 2009</a:t>
            </a:r>
          </a:p>
        </p:txBody>
      </p:sp>
      <p:sp>
        <p:nvSpPr>
          <p:cNvPr id="6" name="Rectangle 5"/>
          <p:cNvSpPr>
            <a:spLocks noGrp="1" noChangeArrowheads="1"/>
          </p:cNvSpPr>
          <p:nvPr>
            <p:ph type="sldNum" sz="quarter" idx="11"/>
          </p:nvPr>
        </p:nvSpPr>
        <p:spPr>
          <a:ln/>
        </p:spPr>
        <p:txBody>
          <a:bodyPr/>
          <a:lstStyle>
            <a:lvl1pPr>
              <a:defRPr/>
            </a:lvl1pPr>
          </a:lstStyle>
          <a:p>
            <a:pPr>
              <a:defRPr/>
            </a:pPr>
            <a:fld id="{46B7A254-8203-42A1-A249-1DB64360AE1E}" type="slidenum">
              <a:rPr lang="en-GB"/>
              <a:pPr>
                <a:defRPr/>
              </a:pPr>
              <a:t>‹#›</a:t>
            </a:fld>
            <a:endParaRPr lang="en-GB"/>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ftr" sz="quarter" idx="10"/>
          </p:nvPr>
        </p:nvSpPr>
        <p:spPr>
          <a:ln/>
        </p:spPr>
        <p:txBody>
          <a:bodyPr/>
          <a:lstStyle>
            <a:lvl1pPr>
              <a:defRPr/>
            </a:lvl1pPr>
          </a:lstStyle>
          <a:p>
            <a:pPr>
              <a:defRPr/>
            </a:pPr>
            <a:r>
              <a:rPr lang="en-GB"/>
              <a:t>QCD Berlin 2009</a:t>
            </a:r>
          </a:p>
        </p:txBody>
      </p:sp>
      <p:sp>
        <p:nvSpPr>
          <p:cNvPr id="5" name="Rectangle 5"/>
          <p:cNvSpPr>
            <a:spLocks noGrp="1" noChangeArrowheads="1"/>
          </p:cNvSpPr>
          <p:nvPr>
            <p:ph type="sldNum" sz="quarter" idx="11"/>
          </p:nvPr>
        </p:nvSpPr>
        <p:spPr>
          <a:ln/>
        </p:spPr>
        <p:txBody>
          <a:bodyPr/>
          <a:lstStyle>
            <a:lvl1pPr>
              <a:defRPr/>
            </a:lvl1pPr>
          </a:lstStyle>
          <a:p>
            <a:pPr>
              <a:defRPr/>
            </a:pPr>
            <a:fld id="{B1F54521-DD25-422F-A2DF-5F379683DED3}" type="slidenum">
              <a:rPr lang="en-GB"/>
              <a:pPr>
                <a:defRPr/>
              </a:pPr>
              <a:t>‹#›</a:t>
            </a:fld>
            <a:endParaRPr lang="en-GB"/>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ftr" sz="quarter" idx="10"/>
          </p:nvPr>
        </p:nvSpPr>
        <p:spPr>
          <a:ln/>
        </p:spPr>
        <p:txBody>
          <a:bodyPr/>
          <a:lstStyle>
            <a:lvl1pPr>
              <a:defRPr/>
            </a:lvl1pPr>
          </a:lstStyle>
          <a:p>
            <a:pPr>
              <a:defRPr/>
            </a:pPr>
            <a:r>
              <a:rPr lang="en-GB"/>
              <a:t>QCD Berlin 2009</a:t>
            </a:r>
          </a:p>
        </p:txBody>
      </p:sp>
      <p:sp>
        <p:nvSpPr>
          <p:cNvPr id="5" name="Rectangle 5"/>
          <p:cNvSpPr>
            <a:spLocks noGrp="1" noChangeArrowheads="1"/>
          </p:cNvSpPr>
          <p:nvPr>
            <p:ph type="sldNum" sz="quarter" idx="11"/>
          </p:nvPr>
        </p:nvSpPr>
        <p:spPr>
          <a:ln/>
        </p:spPr>
        <p:txBody>
          <a:bodyPr/>
          <a:lstStyle>
            <a:lvl1pPr>
              <a:defRPr/>
            </a:lvl1pPr>
          </a:lstStyle>
          <a:p>
            <a:pPr>
              <a:defRPr/>
            </a:pPr>
            <a:fld id="{0D5F0E16-64CB-4F84-B828-08EEEF5F8198}" type="slidenum">
              <a:rPr lang="en-GB"/>
              <a:pPr>
                <a:defRPr/>
              </a:pPr>
              <a:t>‹#›</a:t>
            </a:fld>
            <a:endParaRPr lang="en-GB"/>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ftr" sz="quarter" idx="10"/>
          </p:nvPr>
        </p:nvSpPr>
        <p:spPr>
          <a:ln/>
        </p:spPr>
        <p:txBody>
          <a:bodyPr/>
          <a:lstStyle>
            <a:lvl1pPr>
              <a:defRPr/>
            </a:lvl1pPr>
          </a:lstStyle>
          <a:p>
            <a:pPr>
              <a:defRPr/>
            </a:pPr>
            <a:r>
              <a:rPr lang="en-GB"/>
              <a:t>QCD Berlin 2009</a:t>
            </a:r>
          </a:p>
        </p:txBody>
      </p:sp>
      <p:sp>
        <p:nvSpPr>
          <p:cNvPr id="5" name="Rectangle 5"/>
          <p:cNvSpPr>
            <a:spLocks noGrp="1" noChangeArrowheads="1"/>
          </p:cNvSpPr>
          <p:nvPr>
            <p:ph type="sldNum" sz="quarter" idx="11"/>
          </p:nvPr>
        </p:nvSpPr>
        <p:spPr>
          <a:ln/>
        </p:spPr>
        <p:txBody>
          <a:bodyPr/>
          <a:lstStyle>
            <a:lvl1pPr>
              <a:defRPr/>
            </a:lvl1pPr>
          </a:lstStyle>
          <a:p>
            <a:pPr>
              <a:defRPr/>
            </a:pPr>
            <a:fld id="{760D4CA2-B982-493E-8D0E-C7D6A4DAD4B2}" type="slidenum">
              <a:rPr lang="en-GB"/>
              <a:pPr>
                <a:defRPr/>
              </a:pPr>
              <a:t>‹#›</a:t>
            </a:fld>
            <a:endParaRPr lang="en-GB"/>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ftr" sz="quarter" idx="10"/>
          </p:nvPr>
        </p:nvSpPr>
        <p:spPr>
          <a:ln/>
        </p:spPr>
        <p:txBody>
          <a:bodyPr/>
          <a:lstStyle>
            <a:lvl1pPr>
              <a:defRPr/>
            </a:lvl1pPr>
          </a:lstStyle>
          <a:p>
            <a:pPr>
              <a:defRPr/>
            </a:pPr>
            <a:r>
              <a:rPr lang="en-GB"/>
              <a:t>QCD Berlin 2009</a:t>
            </a:r>
          </a:p>
        </p:txBody>
      </p:sp>
      <p:sp>
        <p:nvSpPr>
          <p:cNvPr id="5" name="Rectangle 5"/>
          <p:cNvSpPr>
            <a:spLocks noGrp="1" noChangeArrowheads="1"/>
          </p:cNvSpPr>
          <p:nvPr>
            <p:ph type="sldNum" sz="quarter" idx="11"/>
          </p:nvPr>
        </p:nvSpPr>
        <p:spPr>
          <a:ln/>
        </p:spPr>
        <p:txBody>
          <a:bodyPr/>
          <a:lstStyle>
            <a:lvl1pPr>
              <a:defRPr/>
            </a:lvl1pPr>
          </a:lstStyle>
          <a:p>
            <a:pPr>
              <a:defRPr/>
            </a:pPr>
            <a:fld id="{CE2D22C9-EA74-4ED8-9393-0E2389FB9ED5}" type="slidenum">
              <a:rPr lang="en-GB"/>
              <a:pPr>
                <a:defRPr/>
              </a:pPr>
              <a:t>‹#›</a:t>
            </a:fld>
            <a:endParaRPr lang="en-GB"/>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ftr" sz="quarter" idx="10"/>
          </p:nvPr>
        </p:nvSpPr>
        <p:spPr>
          <a:ln/>
        </p:spPr>
        <p:txBody>
          <a:bodyPr/>
          <a:lstStyle>
            <a:lvl1pPr>
              <a:defRPr/>
            </a:lvl1pPr>
          </a:lstStyle>
          <a:p>
            <a:pPr>
              <a:defRPr/>
            </a:pPr>
            <a:r>
              <a:rPr lang="en-GB"/>
              <a:t>QCD Berlin 2009</a:t>
            </a:r>
          </a:p>
        </p:txBody>
      </p:sp>
      <p:sp>
        <p:nvSpPr>
          <p:cNvPr id="5" name="Rectangle 5"/>
          <p:cNvSpPr>
            <a:spLocks noGrp="1" noChangeArrowheads="1"/>
          </p:cNvSpPr>
          <p:nvPr>
            <p:ph type="sldNum" sz="quarter" idx="11"/>
          </p:nvPr>
        </p:nvSpPr>
        <p:spPr>
          <a:ln/>
        </p:spPr>
        <p:txBody>
          <a:bodyPr/>
          <a:lstStyle>
            <a:lvl1pPr>
              <a:defRPr/>
            </a:lvl1pPr>
          </a:lstStyle>
          <a:p>
            <a:pPr>
              <a:defRPr/>
            </a:pPr>
            <a:fld id="{453C6619-D94E-45A4-9F9C-A00F8BB15967}" type="slidenum">
              <a:rPr lang="en-GB"/>
              <a:pPr>
                <a:defRPr/>
              </a:pPr>
              <a:t>‹#›</a:t>
            </a:fld>
            <a:endParaRPr lang="en-GB"/>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ftr" sz="quarter" idx="10"/>
          </p:nvPr>
        </p:nvSpPr>
        <p:spPr>
          <a:ln/>
        </p:spPr>
        <p:txBody>
          <a:bodyPr/>
          <a:lstStyle>
            <a:lvl1pPr>
              <a:defRPr/>
            </a:lvl1pPr>
          </a:lstStyle>
          <a:p>
            <a:pPr>
              <a:defRPr/>
            </a:pPr>
            <a:r>
              <a:rPr lang="en-GB"/>
              <a:t>QCD Berlin 2009</a:t>
            </a:r>
          </a:p>
        </p:txBody>
      </p:sp>
      <p:sp>
        <p:nvSpPr>
          <p:cNvPr id="6" name="Rectangle 5"/>
          <p:cNvSpPr>
            <a:spLocks noGrp="1" noChangeArrowheads="1"/>
          </p:cNvSpPr>
          <p:nvPr>
            <p:ph type="sldNum" sz="quarter" idx="11"/>
          </p:nvPr>
        </p:nvSpPr>
        <p:spPr>
          <a:ln/>
        </p:spPr>
        <p:txBody>
          <a:bodyPr/>
          <a:lstStyle>
            <a:lvl1pPr>
              <a:defRPr/>
            </a:lvl1pPr>
          </a:lstStyle>
          <a:p>
            <a:pPr>
              <a:defRPr/>
            </a:pPr>
            <a:fld id="{32184B5C-7FCE-48C5-A8C6-58F41CD568AA}" type="slidenum">
              <a:rPr lang="en-GB"/>
              <a:pPr>
                <a:defRPr/>
              </a:pPr>
              <a:t>‹#›</a:t>
            </a:fld>
            <a:endParaRPr lang="en-GB"/>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ftr" sz="quarter" idx="10"/>
          </p:nvPr>
        </p:nvSpPr>
        <p:spPr>
          <a:ln/>
        </p:spPr>
        <p:txBody>
          <a:bodyPr/>
          <a:lstStyle>
            <a:lvl1pPr>
              <a:defRPr/>
            </a:lvl1pPr>
          </a:lstStyle>
          <a:p>
            <a:pPr>
              <a:defRPr/>
            </a:pPr>
            <a:r>
              <a:rPr lang="en-GB"/>
              <a:t>QCD Berlin 2009</a:t>
            </a:r>
          </a:p>
        </p:txBody>
      </p:sp>
      <p:sp>
        <p:nvSpPr>
          <p:cNvPr id="8" name="Rectangle 5"/>
          <p:cNvSpPr>
            <a:spLocks noGrp="1" noChangeArrowheads="1"/>
          </p:cNvSpPr>
          <p:nvPr>
            <p:ph type="sldNum" sz="quarter" idx="11"/>
          </p:nvPr>
        </p:nvSpPr>
        <p:spPr>
          <a:ln/>
        </p:spPr>
        <p:txBody>
          <a:bodyPr/>
          <a:lstStyle>
            <a:lvl1pPr>
              <a:defRPr/>
            </a:lvl1pPr>
          </a:lstStyle>
          <a:p>
            <a:pPr>
              <a:defRPr/>
            </a:pPr>
            <a:fld id="{2ABCB487-BF00-4F44-8E88-44AA8F289EE2}" type="slidenum">
              <a:rPr lang="en-GB"/>
              <a:pPr>
                <a:defRPr/>
              </a:pPr>
              <a:t>‹#›</a:t>
            </a:fld>
            <a:endParaRPr lang="en-GB"/>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ftr" sz="quarter" idx="10"/>
          </p:nvPr>
        </p:nvSpPr>
        <p:spPr>
          <a:ln/>
        </p:spPr>
        <p:txBody>
          <a:bodyPr/>
          <a:lstStyle>
            <a:lvl1pPr>
              <a:defRPr/>
            </a:lvl1pPr>
          </a:lstStyle>
          <a:p>
            <a:pPr>
              <a:defRPr/>
            </a:pPr>
            <a:r>
              <a:rPr lang="en-GB"/>
              <a:t>QCD Berlin 2009</a:t>
            </a:r>
          </a:p>
        </p:txBody>
      </p:sp>
      <p:sp>
        <p:nvSpPr>
          <p:cNvPr id="4" name="Rectangle 5"/>
          <p:cNvSpPr>
            <a:spLocks noGrp="1" noChangeArrowheads="1"/>
          </p:cNvSpPr>
          <p:nvPr>
            <p:ph type="sldNum" sz="quarter" idx="11"/>
          </p:nvPr>
        </p:nvSpPr>
        <p:spPr>
          <a:ln/>
        </p:spPr>
        <p:txBody>
          <a:bodyPr/>
          <a:lstStyle>
            <a:lvl1pPr>
              <a:defRPr/>
            </a:lvl1pPr>
          </a:lstStyle>
          <a:p>
            <a:pPr>
              <a:defRPr/>
            </a:pPr>
            <a:fld id="{8A3E1A47-3F29-425B-BAD1-046569A9BEFE}" type="slidenum">
              <a:rPr lang="en-GB"/>
              <a:pPr>
                <a:defRPr/>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ftr" sz="quarter" idx="10"/>
          </p:nvPr>
        </p:nvSpPr>
        <p:spPr>
          <a:ln/>
        </p:spPr>
        <p:txBody>
          <a:bodyPr/>
          <a:lstStyle>
            <a:lvl1pPr>
              <a:defRPr/>
            </a:lvl1pPr>
          </a:lstStyle>
          <a:p>
            <a:pPr>
              <a:defRPr/>
            </a:pPr>
            <a:r>
              <a:rPr lang="en-GB"/>
              <a:t>QCD Berlin 2009</a:t>
            </a:r>
          </a:p>
        </p:txBody>
      </p:sp>
      <p:sp>
        <p:nvSpPr>
          <p:cNvPr id="6" name="Rectangle 5"/>
          <p:cNvSpPr>
            <a:spLocks noGrp="1" noChangeArrowheads="1"/>
          </p:cNvSpPr>
          <p:nvPr>
            <p:ph type="sldNum" sz="quarter" idx="11"/>
          </p:nvPr>
        </p:nvSpPr>
        <p:spPr>
          <a:ln/>
        </p:spPr>
        <p:txBody>
          <a:bodyPr/>
          <a:lstStyle>
            <a:lvl1pPr>
              <a:defRPr/>
            </a:lvl1pPr>
          </a:lstStyle>
          <a:p>
            <a:pPr>
              <a:defRPr/>
            </a:pPr>
            <a:fld id="{9EC420A0-E488-4B88-8975-2696519D1B27}" type="slidenum">
              <a:rPr lang="en-GB"/>
              <a:pPr>
                <a:defRPr/>
              </a:pPr>
              <a:t>‹#›</a:t>
            </a:fld>
            <a:endParaRPr lang="en-GB"/>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ftr" sz="quarter" idx="10"/>
          </p:nvPr>
        </p:nvSpPr>
        <p:spPr>
          <a:ln/>
        </p:spPr>
        <p:txBody>
          <a:bodyPr/>
          <a:lstStyle>
            <a:lvl1pPr>
              <a:defRPr/>
            </a:lvl1pPr>
          </a:lstStyle>
          <a:p>
            <a:pPr>
              <a:defRPr/>
            </a:pPr>
            <a:r>
              <a:rPr lang="en-GB"/>
              <a:t>QCD Berlin 2009</a:t>
            </a:r>
          </a:p>
        </p:txBody>
      </p:sp>
      <p:sp>
        <p:nvSpPr>
          <p:cNvPr id="3" name="Rectangle 5"/>
          <p:cNvSpPr>
            <a:spLocks noGrp="1" noChangeArrowheads="1"/>
          </p:cNvSpPr>
          <p:nvPr>
            <p:ph type="sldNum" sz="quarter" idx="11"/>
          </p:nvPr>
        </p:nvSpPr>
        <p:spPr>
          <a:ln/>
        </p:spPr>
        <p:txBody>
          <a:bodyPr/>
          <a:lstStyle>
            <a:lvl1pPr>
              <a:defRPr/>
            </a:lvl1pPr>
          </a:lstStyle>
          <a:p>
            <a:pPr>
              <a:defRPr/>
            </a:pPr>
            <a:fld id="{8EA4088D-A7B6-4ACB-AB08-96D9A1AE1368}" type="slidenum">
              <a:rPr lang="en-GB"/>
              <a:pPr>
                <a:defRPr/>
              </a:pPr>
              <a:t>‹#›</a:t>
            </a:fld>
            <a:endParaRPr lang="en-GB"/>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ftr" sz="quarter" idx="10"/>
          </p:nvPr>
        </p:nvSpPr>
        <p:spPr>
          <a:ln/>
        </p:spPr>
        <p:txBody>
          <a:bodyPr/>
          <a:lstStyle>
            <a:lvl1pPr>
              <a:defRPr/>
            </a:lvl1pPr>
          </a:lstStyle>
          <a:p>
            <a:pPr>
              <a:defRPr/>
            </a:pPr>
            <a:r>
              <a:rPr lang="en-GB"/>
              <a:t>QCD Berlin 2009</a:t>
            </a:r>
          </a:p>
        </p:txBody>
      </p:sp>
      <p:sp>
        <p:nvSpPr>
          <p:cNvPr id="6" name="Rectangle 5"/>
          <p:cNvSpPr>
            <a:spLocks noGrp="1" noChangeArrowheads="1"/>
          </p:cNvSpPr>
          <p:nvPr>
            <p:ph type="sldNum" sz="quarter" idx="11"/>
          </p:nvPr>
        </p:nvSpPr>
        <p:spPr>
          <a:ln/>
        </p:spPr>
        <p:txBody>
          <a:bodyPr/>
          <a:lstStyle>
            <a:lvl1pPr>
              <a:defRPr/>
            </a:lvl1pPr>
          </a:lstStyle>
          <a:p>
            <a:pPr>
              <a:defRPr/>
            </a:pPr>
            <a:fld id="{4B3032BC-C66F-4162-B648-01622A2A43BB}" type="slidenum">
              <a:rPr lang="en-GB"/>
              <a:pPr>
                <a:defRPr/>
              </a:pPr>
              <a:t>‹#›</a:t>
            </a:fld>
            <a:endParaRPr lang="en-GB"/>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ftr" sz="quarter" idx="10"/>
          </p:nvPr>
        </p:nvSpPr>
        <p:spPr>
          <a:ln/>
        </p:spPr>
        <p:txBody>
          <a:bodyPr/>
          <a:lstStyle>
            <a:lvl1pPr>
              <a:defRPr/>
            </a:lvl1pPr>
          </a:lstStyle>
          <a:p>
            <a:pPr>
              <a:defRPr/>
            </a:pPr>
            <a:r>
              <a:rPr lang="en-GB"/>
              <a:t>QCD Berlin 2009</a:t>
            </a:r>
          </a:p>
        </p:txBody>
      </p:sp>
      <p:sp>
        <p:nvSpPr>
          <p:cNvPr id="6" name="Rectangle 5"/>
          <p:cNvSpPr>
            <a:spLocks noGrp="1" noChangeArrowheads="1"/>
          </p:cNvSpPr>
          <p:nvPr>
            <p:ph type="sldNum" sz="quarter" idx="11"/>
          </p:nvPr>
        </p:nvSpPr>
        <p:spPr>
          <a:ln/>
        </p:spPr>
        <p:txBody>
          <a:bodyPr/>
          <a:lstStyle>
            <a:lvl1pPr>
              <a:defRPr/>
            </a:lvl1pPr>
          </a:lstStyle>
          <a:p>
            <a:pPr>
              <a:defRPr/>
            </a:pPr>
            <a:fld id="{82F1B6FC-C482-499F-AF8A-B780ADBF30C0}" type="slidenum">
              <a:rPr lang="en-GB"/>
              <a:pPr>
                <a:defRPr/>
              </a:pPr>
              <a:t>‹#›</a:t>
            </a:fld>
            <a:endParaRPr lang="en-GB"/>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ftr" sz="quarter" idx="10"/>
          </p:nvPr>
        </p:nvSpPr>
        <p:spPr>
          <a:ln/>
        </p:spPr>
        <p:txBody>
          <a:bodyPr/>
          <a:lstStyle>
            <a:lvl1pPr>
              <a:defRPr/>
            </a:lvl1pPr>
          </a:lstStyle>
          <a:p>
            <a:pPr>
              <a:defRPr/>
            </a:pPr>
            <a:r>
              <a:rPr lang="en-GB"/>
              <a:t>QCD Berlin 2009</a:t>
            </a:r>
          </a:p>
        </p:txBody>
      </p:sp>
      <p:sp>
        <p:nvSpPr>
          <p:cNvPr id="5" name="Rectangle 5"/>
          <p:cNvSpPr>
            <a:spLocks noGrp="1" noChangeArrowheads="1"/>
          </p:cNvSpPr>
          <p:nvPr>
            <p:ph type="sldNum" sz="quarter" idx="11"/>
          </p:nvPr>
        </p:nvSpPr>
        <p:spPr>
          <a:ln/>
        </p:spPr>
        <p:txBody>
          <a:bodyPr/>
          <a:lstStyle>
            <a:lvl1pPr>
              <a:defRPr/>
            </a:lvl1pPr>
          </a:lstStyle>
          <a:p>
            <a:pPr>
              <a:defRPr/>
            </a:pPr>
            <a:fld id="{92BA9D7B-A1BE-48E9-9A2A-F0562FECF0B9}" type="slidenum">
              <a:rPr lang="en-GB"/>
              <a:pPr>
                <a:defRPr/>
              </a:pPr>
              <a:t>‹#›</a:t>
            </a:fld>
            <a:endParaRPr lang="en-GB"/>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ftr" sz="quarter" idx="10"/>
          </p:nvPr>
        </p:nvSpPr>
        <p:spPr>
          <a:ln/>
        </p:spPr>
        <p:txBody>
          <a:bodyPr/>
          <a:lstStyle>
            <a:lvl1pPr>
              <a:defRPr/>
            </a:lvl1pPr>
          </a:lstStyle>
          <a:p>
            <a:pPr>
              <a:defRPr/>
            </a:pPr>
            <a:r>
              <a:rPr lang="en-GB"/>
              <a:t>QCD Berlin 2009</a:t>
            </a:r>
          </a:p>
        </p:txBody>
      </p:sp>
      <p:sp>
        <p:nvSpPr>
          <p:cNvPr id="5" name="Rectangle 5"/>
          <p:cNvSpPr>
            <a:spLocks noGrp="1" noChangeArrowheads="1"/>
          </p:cNvSpPr>
          <p:nvPr>
            <p:ph type="sldNum" sz="quarter" idx="11"/>
          </p:nvPr>
        </p:nvSpPr>
        <p:spPr>
          <a:ln/>
        </p:spPr>
        <p:txBody>
          <a:bodyPr/>
          <a:lstStyle>
            <a:lvl1pPr>
              <a:defRPr/>
            </a:lvl1pPr>
          </a:lstStyle>
          <a:p>
            <a:pPr>
              <a:defRPr/>
            </a:pPr>
            <a:fld id="{385CBBE7-049D-4C4E-802D-55105223D68C}" type="slidenum">
              <a:rPr lang="en-GB"/>
              <a:pPr>
                <a:defRPr/>
              </a:pPr>
              <a:t>‹#›</a:t>
            </a:fld>
            <a:endParaRPr lang="en-GB"/>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ftr" sz="quarter" idx="10"/>
          </p:nvPr>
        </p:nvSpPr>
        <p:spPr>
          <a:ln/>
        </p:spPr>
        <p:txBody>
          <a:bodyPr/>
          <a:lstStyle>
            <a:lvl1pPr>
              <a:defRPr/>
            </a:lvl1pPr>
          </a:lstStyle>
          <a:p>
            <a:pPr>
              <a:defRPr/>
            </a:pPr>
            <a:r>
              <a:rPr lang="en-GB"/>
              <a:t>QCD Berlin 2009</a:t>
            </a:r>
          </a:p>
        </p:txBody>
      </p:sp>
      <p:sp>
        <p:nvSpPr>
          <p:cNvPr id="5" name="Rectangle 5"/>
          <p:cNvSpPr>
            <a:spLocks noGrp="1" noChangeArrowheads="1"/>
          </p:cNvSpPr>
          <p:nvPr>
            <p:ph type="sldNum" sz="quarter" idx="11"/>
          </p:nvPr>
        </p:nvSpPr>
        <p:spPr>
          <a:ln/>
        </p:spPr>
        <p:txBody>
          <a:bodyPr/>
          <a:lstStyle>
            <a:lvl1pPr>
              <a:defRPr/>
            </a:lvl1pPr>
          </a:lstStyle>
          <a:p>
            <a:pPr>
              <a:defRPr/>
            </a:pPr>
            <a:fld id="{E08807AD-6924-41CD-A6CF-BA5AAD4AAB74}" type="slidenum">
              <a:rPr lang="en-GB"/>
              <a:pPr>
                <a:defRPr/>
              </a:pPr>
              <a:t>‹#›</a:t>
            </a:fld>
            <a:endParaRPr lang="en-GB"/>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4"/>
          <p:cNvSpPr>
            <a:spLocks noGrp="1"/>
          </p:cNvSpPr>
          <p:nvPr>
            <p:ph type="sldNum" sz="quarter" idx="10"/>
          </p:nvPr>
        </p:nvSpPr>
        <p:spPr/>
        <p:txBody>
          <a:bodyPr/>
          <a:lstStyle>
            <a:lvl1pPr>
              <a:defRPr/>
            </a:lvl1pPr>
          </a:lstStyle>
          <a:p>
            <a:pPr>
              <a:defRPr/>
            </a:pPr>
            <a:fld id="{D172F10A-D2A8-4AFB-8D05-ABC0244D8645}" type="slidenum">
              <a:rPr lang="en-GB"/>
              <a:pPr>
                <a:defRPr/>
              </a:pPr>
              <a:t>‹#›</a:t>
            </a:fld>
            <a:endParaRPr lang="en-GB"/>
          </a:p>
        </p:txBody>
      </p:sp>
    </p:spTree>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ftr" sz="quarter" idx="10"/>
          </p:nvPr>
        </p:nvSpPr>
        <p:spPr>
          <a:ln/>
        </p:spPr>
        <p:txBody>
          <a:bodyPr/>
          <a:lstStyle>
            <a:lvl1pPr>
              <a:defRPr/>
            </a:lvl1pPr>
          </a:lstStyle>
          <a:p>
            <a:pPr>
              <a:defRPr/>
            </a:pPr>
            <a:r>
              <a:rPr lang="en-GB"/>
              <a:t>QCD Berlin 2009</a:t>
            </a:r>
          </a:p>
        </p:txBody>
      </p:sp>
      <p:sp>
        <p:nvSpPr>
          <p:cNvPr id="5" name="Rectangle 5"/>
          <p:cNvSpPr>
            <a:spLocks noGrp="1" noChangeArrowheads="1"/>
          </p:cNvSpPr>
          <p:nvPr>
            <p:ph type="sldNum" sz="quarter" idx="11"/>
          </p:nvPr>
        </p:nvSpPr>
        <p:spPr>
          <a:ln/>
        </p:spPr>
        <p:txBody>
          <a:bodyPr/>
          <a:lstStyle>
            <a:lvl1pPr>
              <a:defRPr/>
            </a:lvl1pPr>
          </a:lstStyle>
          <a:p>
            <a:pPr>
              <a:defRPr/>
            </a:pPr>
            <a:fld id="{C86B4C13-1582-4A60-971E-C948704DE8F3}" type="slidenum">
              <a:rPr lang="en-GB"/>
              <a:pPr>
                <a:defRPr/>
              </a:pPr>
              <a:t>‹#›</a:t>
            </a:fld>
            <a:endParaRPr lang="en-GB"/>
          </a:p>
        </p:txBody>
      </p:sp>
    </p:spTree>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ftr" sz="quarter" idx="10"/>
          </p:nvPr>
        </p:nvSpPr>
        <p:spPr>
          <a:ln/>
        </p:spPr>
        <p:txBody>
          <a:bodyPr/>
          <a:lstStyle>
            <a:lvl1pPr>
              <a:defRPr/>
            </a:lvl1pPr>
          </a:lstStyle>
          <a:p>
            <a:pPr>
              <a:defRPr/>
            </a:pPr>
            <a:r>
              <a:rPr lang="en-GB"/>
              <a:t>QCD Berlin 2009</a:t>
            </a:r>
          </a:p>
        </p:txBody>
      </p:sp>
      <p:sp>
        <p:nvSpPr>
          <p:cNvPr id="6" name="Rectangle 5"/>
          <p:cNvSpPr>
            <a:spLocks noGrp="1" noChangeArrowheads="1"/>
          </p:cNvSpPr>
          <p:nvPr>
            <p:ph type="sldNum" sz="quarter" idx="11"/>
          </p:nvPr>
        </p:nvSpPr>
        <p:spPr>
          <a:ln/>
        </p:spPr>
        <p:txBody>
          <a:bodyPr/>
          <a:lstStyle>
            <a:lvl1pPr>
              <a:defRPr/>
            </a:lvl1pPr>
          </a:lstStyle>
          <a:p>
            <a:pPr>
              <a:defRPr/>
            </a:pPr>
            <a:fld id="{03FE9C1C-C6B6-4F39-ADEA-B234D0785C34}" type="slidenum">
              <a:rPr lang="en-GB"/>
              <a:pPr>
                <a:defRPr/>
              </a:pPr>
              <a:t>‹#›</a:t>
            </a:fld>
            <a:endParaRPr lang="en-GB"/>
          </a:p>
        </p:txBody>
      </p:sp>
    </p:spTree>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ftr" sz="quarter" idx="10"/>
          </p:nvPr>
        </p:nvSpPr>
        <p:spPr>
          <a:ln/>
        </p:spPr>
        <p:txBody>
          <a:bodyPr/>
          <a:lstStyle>
            <a:lvl1pPr>
              <a:defRPr/>
            </a:lvl1pPr>
          </a:lstStyle>
          <a:p>
            <a:pPr>
              <a:defRPr/>
            </a:pPr>
            <a:r>
              <a:rPr lang="en-GB"/>
              <a:t>QCD Berlin 2009</a:t>
            </a:r>
          </a:p>
        </p:txBody>
      </p:sp>
      <p:sp>
        <p:nvSpPr>
          <p:cNvPr id="8" name="Rectangle 5"/>
          <p:cNvSpPr>
            <a:spLocks noGrp="1" noChangeArrowheads="1"/>
          </p:cNvSpPr>
          <p:nvPr>
            <p:ph type="sldNum" sz="quarter" idx="11"/>
          </p:nvPr>
        </p:nvSpPr>
        <p:spPr>
          <a:ln/>
        </p:spPr>
        <p:txBody>
          <a:bodyPr/>
          <a:lstStyle>
            <a:lvl1pPr>
              <a:defRPr/>
            </a:lvl1pPr>
          </a:lstStyle>
          <a:p>
            <a:pPr>
              <a:defRPr/>
            </a:pPr>
            <a:fld id="{0BF81A39-5773-4EC3-B6AF-552AED5C376B}" type="slidenum">
              <a:rPr lang="en-GB"/>
              <a:pPr>
                <a:defRPr/>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ftr" sz="quarter" idx="10"/>
          </p:nvPr>
        </p:nvSpPr>
        <p:spPr>
          <a:ln/>
        </p:spPr>
        <p:txBody>
          <a:bodyPr/>
          <a:lstStyle>
            <a:lvl1pPr>
              <a:defRPr/>
            </a:lvl1pPr>
          </a:lstStyle>
          <a:p>
            <a:pPr>
              <a:defRPr/>
            </a:pPr>
            <a:r>
              <a:rPr lang="en-GB"/>
              <a:t>QCD Berlin 2009</a:t>
            </a:r>
          </a:p>
        </p:txBody>
      </p:sp>
      <p:sp>
        <p:nvSpPr>
          <p:cNvPr id="8" name="Rectangle 5"/>
          <p:cNvSpPr>
            <a:spLocks noGrp="1" noChangeArrowheads="1"/>
          </p:cNvSpPr>
          <p:nvPr>
            <p:ph type="sldNum" sz="quarter" idx="11"/>
          </p:nvPr>
        </p:nvSpPr>
        <p:spPr>
          <a:ln/>
        </p:spPr>
        <p:txBody>
          <a:bodyPr/>
          <a:lstStyle>
            <a:lvl1pPr>
              <a:defRPr/>
            </a:lvl1pPr>
          </a:lstStyle>
          <a:p>
            <a:pPr>
              <a:defRPr/>
            </a:pPr>
            <a:fld id="{2F57EDF1-3089-4E7E-89BA-D0B4773DB9A3}" type="slidenum">
              <a:rPr lang="en-GB"/>
              <a:pPr>
                <a:defRPr/>
              </a:pPr>
              <a:t>‹#›</a:t>
            </a:fld>
            <a:endParaRPr lang="en-GB"/>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ftr" sz="quarter" idx="10"/>
          </p:nvPr>
        </p:nvSpPr>
        <p:spPr>
          <a:ln/>
        </p:spPr>
        <p:txBody>
          <a:bodyPr/>
          <a:lstStyle>
            <a:lvl1pPr>
              <a:defRPr/>
            </a:lvl1pPr>
          </a:lstStyle>
          <a:p>
            <a:pPr>
              <a:defRPr/>
            </a:pPr>
            <a:r>
              <a:rPr lang="en-GB"/>
              <a:t>QCD Berlin 2009</a:t>
            </a:r>
          </a:p>
        </p:txBody>
      </p:sp>
      <p:sp>
        <p:nvSpPr>
          <p:cNvPr id="4" name="Rectangle 5"/>
          <p:cNvSpPr>
            <a:spLocks noGrp="1" noChangeArrowheads="1"/>
          </p:cNvSpPr>
          <p:nvPr>
            <p:ph type="sldNum" sz="quarter" idx="11"/>
          </p:nvPr>
        </p:nvSpPr>
        <p:spPr>
          <a:ln/>
        </p:spPr>
        <p:txBody>
          <a:bodyPr/>
          <a:lstStyle>
            <a:lvl1pPr>
              <a:defRPr/>
            </a:lvl1pPr>
          </a:lstStyle>
          <a:p>
            <a:pPr>
              <a:defRPr/>
            </a:pPr>
            <a:fld id="{3EE5EE2F-4134-4619-BA9C-B351DFF387C5}" type="slidenum">
              <a:rPr lang="en-GB"/>
              <a:pPr>
                <a:defRPr/>
              </a:pPr>
              <a:t>‹#›</a:t>
            </a:fld>
            <a:endParaRPr lang="en-GB"/>
          </a:p>
        </p:txBody>
      </p:sp>
    </p:spTree>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ftr" sz="quarter" idx="10"/>
          </p:nvPr>
        </p:nvSpPr>
        <p:spPr>
          <a:ln/>
        </p:spPr>
        <p:txBody>
          <a:bodyPr/>
          <a:lstStyle>
            <a:lvl1pPr>
              <a:defRPr/>
            </a:lvl1pPr>
          </a:lstStyle>
          <a:p>
            <a:pPr>
              <a:defRPr/>
            </a:pPr>
            <a:r>
              <a:rPr lang="en-GB"/>
              <a:t>QCD Berlin 2009</a:t>
            </a:r>
          </a:p>
        </p:txBody>
      </p:sp>
      <p:sp>
        <p:nvSpPr>
          <p:cNvPr id="3" name="Rectangle 5"/>
          <p:cNvSpPr>
            <a:spLocks noGrp="1" noChangeArrowheads="1"/>
          </p:cNvSpPr>
          <p:nvPr>
            <p:ph type="sldNum" sz="quarter" idx="11"/>
          </p:nvPr>
        </p:nvSpPr>
        <p:spPr>
          <a:ln/>
        </p:spPr>
        <p:txBody>
          <a:bodyPr/>
          <a:lstStyle>
            <a:lvl1pPr>
              <a:defRPr/>
            </a:lvl1pPr>
          </a:lstStyle>
          <a:p>
            <a:pPr>
              <a:defRPr/>
            </a:pPr>
            <a:fld id="{D7562DDE-5731-433C-9BA1-42C9BB314FEE}" type="slidenum">
              <a:rPr lang="en-GB"/>
              <a:pPr>
                <a:defRPr/>
              </a:pPr>
              <a:t>‹#›</a:t>
            </a:fld>
            <a:endParaRPr lang="en-GB"/>
          </a:p>
        </p:txBody>
      </p:sp>
    </p:spTree>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ftr" sz="quarter" idx="10"/>
          </p:nvPr>
        </p:nvSpPr>
        <p:spPr>
          <a:ln/>
        </p:spPr>
        <p:txBody>
          <a:bodyPr/>
          <a:lstStyle>
            <a:lvl1pPr>
              <a:defRPr/>
            </a:lvl1pPr>
          </a:lstStyle>
          <a:p>
            <a:pPr>
              <a:defRPr/>
            </a:pPr>
            <a:r>
              <a:rPr lang="en-GB"/>
              <a:t>QCD Berlin 2009</a:t>
            </a:r>
          </a:p>
        </p:txBody>
      </p:sp>
      <p:sp>
        <p:nvSpPr>
          <p:cNvPr id="6" name="Rectangle 5"/>
          <p:cNvSpPr>
            <a:spLocks noGrp="1" noChangeArrowheads="1"/>
          </p:cNvSpPr>
          <p:nvPr>
            <p:ph type="sldNum" sz="quarter" idx="11"/>
          </p:nvPr>
        </p:nvSpPr>
        <p:spPr>
          <a:ln/>
        </p:spPr>
        <p:txBody>
          <a:bodyPr/>
          <a:lstStyle>
            <a:lvl1pPr>
              <a:defRPr/>
            </a:lvl1pPr>
          </a:lstStyle>
          <a:p>
            <a:pPr>
              <a:defRPr/>
            </a:pPr>
            <a:fld id="{2C2A35CC-2B8E-4EF5-9EA6-E31C69B2CC8F}" type="slidenum">
              <a:rPr lang="en-GB"/>
              <a:pPr>
                <a:defRPr/>
              </a:pPr>
              <a:t>‹#›</a:t>
            </a:fld>
            <a:endParaRPr lang="en-GB"/>
          </a:p>
        </p:txBody>
      </p:sp>
    </p:spTree>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ftr" sz="quarter" idx="10"/>
          </p:nvPr>
        </p:nvSpPr>
        <p:spPr>
          <a:ln/>
        </p:spPr>
        <p:txBody>
          <a:bodyPr/>
          <a:lstStyle>
            <a:lvl1pPr>
              <a:defRPr/>
            </a:lvl1pPr>
          </a:lstStyle>
          <a:p>
            <a:pPr>
              <a:defRPr/>
            </a:pPr>
            <a:r>
              <a:rPr lang="en-GB"/>
              <a:t>QCD Berlin 2009</a:t>
            </a:r>
          </a:p>
        </p:txBody>
      </p:sp>
      <p:sp>
        <p:nvSpPr>
          <p:cNvPr id="6" name="Rectangle 5"/>
          <p:cNvSpPr>
            <a:spLocks noGrp="1" noChangeArrowheads="1"/>
          </p:cNvSpPr>
          <p:nvPr>
            <p:ph type="sldNum" sz="quarter" idx="11"/>
          </p:nvPr>
        </p:nvSpPr>
        <p:spPr>
          <a:ln/>
        </p:spPr>
        <p:txBody>
          <a:bodyPr/>
          <a:lstStyle>
            <a:lvl1pPr>
              <a:defRPr/>
            </a:lvl1pPr>
          </a:lstStyle>
          <a:p>
            <a:pPr>
              <a:defRPr/>
            </a:pPr>
            <a:fld id="{213E5498-3A06-4DB8-A107-CB195621CAFC}" type="slidenum">
              <a:rPr lang="en-GB"/>
              <a:pPr>
                <a:defRPr/>
              </a:pPr>
              <a:t>‹#›</a:t>
            </a:fld>
            <a:endParaRPr lang="en-GB"/>
          </a:p>
        </p:txBody>
      </p:sp>
    </p:spTree>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ftr" sz="quarter" idx="10"/>
          </p:nvPr>
        </p:nvSpPr>
        <p:spPr>
          <a:ln/>
        </p:spPr>
        <p:txBody>
          <a:bodyPr/>
          <a:lstStyle>
            <a:lvl1pPr>
              <a:defRPr/>
            </a:lvl1pPr>
          </a:lstStyle>
          <a:p>
            <a:pPr>
              <a:defRPr/>
            </a:pPr>
            <a:r>
              <a:rPr lang="en-GB"/>
              <a:t>QCD Berlin 2009</a:t>
            </a:r>
          </a:p>
        </p:txBody>
      </p:sp>
      <p:sp>
        <p:nvSpPr>
          <p:cNvPr id="5" name="Rectangle 5"/>
          <p:cNvSpPr>
            <a:spLocks noGrp="1" noChangeArrowheads="1"/>
          </p:cNvSpPr>
          <p:nvPr>
            <p:ph type="sldNum" sz="quarter" idx="11"/>
          </p:nvPr>
        </p:nvSpPr>
        <p:spPr>
          <a:ln/>
        </p:spPr>
        <p:txBody>
          <a:bodyPr/>
          <a:lstStyle>
            <a:lvl1pPr>
              <a:defRPr/>
            </a:lvl1pPr>
          </a:lstStyle>
          <a:p>
            <a:pPr>
              <a:defRPr/>
            </a:pPr>
            <a:fld id="{D067B372-601B-4973-892B-74720453018E}" type="slidenum">
              <a:rPr lang="en-GB"/>
              <a:pPr>
                <a:defRPr/>
              </a:pPr>
              <a:t>‹#›</a:t>
            </a:fld>
            <a:endParaRPr lang="en-GB"/>
          </a:p>
        </p:txBody>
      </p:sp>
    </p:spTree>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ftr" sz="quarter" idx="10"/>
          </p:nvPr>
        </p:nvSpPr>
        <p:spPr>
          <a:ln/>
        </p:spPr>
        <p:txBody>
          <a:bodyPr/>
          <a:lstStyle>
            <a:lvl1pPr>
              <a:defRPr/>
            </a:lvl1pPr>
          </a:lstStyle>
          <a:p>
            <a:pPr>
              <a:defRPr/>
            </a:pPr>
            <a:r>
              <a:rPr lang="en-GB"/>
              <a:t>QCD Berlin 2009</a:t>
            </a:r>
          </a:p>
        </p:txBody>
      </p:sp>
      <p:sp>
        <p:nvSpPr>
          <p:cNvPr id="5" name="Rectangle 5"/>
          <p:cNvSpPr>
            <a:spLocks noGrp="1" noChangeArrowheads="1"/>
          </p:cNvSpPr>
          <p:nvPr>
            <p:ph type="sldNum" sz="quarter" idx="11"/>
          </p:nvPr>
        </p:nvSpPr>
        <p:spPr>
          <a:ln/>
        </p:spPr>
        <p:txBody>
          <a:bodyPr/>
          <a:lstStyle>
            <a:lvl1pPr>
              <a:defRPr/>
            </a:lvl1pPr>
          </a:lstStyle>
          <a:p>
            <a:pPr>
              <a:defRPr/>
            </a:pPr>
            <a:fld id="{11FCA1FA-F079-4A99-8B2C-C7B035F1E9A2}" type="slidenum">
              <a:rPr lang="en-GB"/>
              <a:pPr>
                <a:defRPr/>
              </a:pPr>
              <a:t>‹#›</a:t>
            </a:fld>
            <a:endParaRPr lang="en-GB"/>
          </a:p>
        </p:txBody>
      </p:sp>
    </p:spTree>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twoObjAndTx">
  <p:cSld name="Title, 2 Content and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Content Placeholder 2"/>
          <p:cNvSpPr>
            <a:spLocks noGrp="1"/>
          </p:cNvSpPr>
          <p:nvPr>
            <p:ph sz="quarter" idx="1"/>
          </p:nvPr>
        </p:nvSpPr>
        <p:spPr>
          <a:xfrm>
            <a:off x="457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57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half" idx="3"/>
          </p:nvPr>
        </p:nvSpPr>
        <p:spPr>
          <a:xfrm>
            <a:off x="4648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10"/>
          </p:nvPr>
        </p:nvSpPr>
        <p:spPr/>
        <p:txBody>
          <a:bodyPr/>
          <a:lstStyle>
            <a:lvl1pPr>
              <a:defRPr/>
            </a:lvl1pPr>
          </a:lstStyle>
          <a:p>
            <a:pPr>
              <a:defRPr/>
            </a:pPr>
            <a:r>
              <a:rPr lang="en-GB"/>
              <a:t>Trest 2007</a:t>
            </a:r>
          </a:p>
        </p:txBody>
      </p:sp>
      <p:sp>
        <p:nvSpPr>
          <p:cNvPr id="7" name="Slide Number Placeholder 6"/>
          <p:cNvSpPr>
            <a:spLocks noGrp="1"/>
          </p:cNvSpPr>
          <p:nvPr>
            <p:ph type="sldNum" sz="quarter" idx="11"/>
          </p:nvPr>
        </p:nvSpPr>
        <p:spPr/>
        <p:txBody>
          <a:bodyPr/>
          <a:lstStyle>
            <a:lvl1pPr>
              <a:defRPr/>
            </a:lvl1pPr>
          </a:lstStyle>
          <a:p>
            <a:pPr>
              <a:defRPr/>
            </a:pPr>
            <a:fld id="{F4B482B3-A49B-41AE-87B8-41B43317E8A1}" type="slidenum">
              <a:rPr lang="en-GB"/>
              <a:pPr>
                <a:defRPr/>
              </a:pPr>
              <a:t>‹#›</a:t>
            </a:fld>
            <a:endParaRPr lang="en-GB"/>
          </a:p>
        </p:txBody>
      </p:sp>
    </p:spTree>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fourObj">
  <p:cSld name="Title and 4 Content">
    <p:spTree>
      <p:nvGrpSpPr>
        <p:cNvPr id="1" name=""/>
        <p:cNvGrpSpPr/>
        <p:nvPr/>
      </p:nvGrpSpPr>
      <p:grpSpPr>
        <a:xfrm>
          <a:off x="0" y="0"/>
          <a:ext cx="0" cy="0"/>
          <a:chOff x="0" y="0"/>
          <a:chExt cx="0" cy="0"/>
        </a:xfrm>
      </p:grpSpPr>
      <p:sp>
        <p:nvSpPr>
          <p:cNvPr id="2" name="Title 1"/>
          <p:cNvSpPr>
            <a:spLocks noGrp="1"/>
          </p:cNvSpPr>
          <p:nvPr>
            <p:ph type="title" sz="quarter"/>
          </p:nvPr>
        </p:nvSpPr>
        <p:spPr>
          <a:xfrm>
            <a:off x="457200" y="274638"/>
            <a:ext cx="8229600" cy="1143000"/>
          </a:xfrm>
        </p:spPr>
        <p:txBody>
          <a:bodyPr/>
          <a:lstStyle/>
          <a:p>
            <a:r>
              <a:rPr lang="en-US" smtClean="0"/>
              <a:t>Click to edit Master title style</a:t>
            </a:r>
            <a:endParaRPr lang="en-US"/>
          </a:p>
        </p:txBody>
      </p:sp>
      <p:sp>
        <p:nvSpPr>
          <p:cNvPr id="3" name="Content Placeholder 2"/>
          <p:cNvSpPr>
            <a:spLocks noGrp="1"/>
          </p:cNvSpPr>
          <p:nvPr>
            <p:ph sz="quarter" idx="1"/>
          </p:nvPr>
        </p:nvSpPr>
        <p:spPr>
          <a:xfrm>
            <a:off x="457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57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648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Footer Placeholder 6"/>
          <p:cNvSpPr>
            <a:spLocks noGrp="1"/>
          </p:cNvSpPr>
          <p:nvPr>
            <p:ph type="ftr" sz="quarter" idx="10"/>
          </p:nvPr>
        </p:nvSpPr>
        <p:spPr/>
        <p:txBody>
          <a:bodyPr/>
          <a:lstStyle>
            <a:lvl1pPr>
              <a:defRPr/>
            </a:lvl1pPr>
          </a:lstStyle>
          <a:p>
            <a:pPr>
              <a:defRPr/>
            </a:pPr>
            <a:r>
              <a:rPr lang="en-GB"/>
              <a:t>Trest 2007</a:t>
            </a:r>
          </a:p>
        </p:txBody>
      </p:sp>
      <p:sp>
        <p:nvSpPr>
          <p:cNvPr id="8" name="Slide Number Placeholder 7"/>
          <p:cNvSpPr>
            <a:spLocks noGrp="1"/>
          </p:cNvSpPr>
          <p:nvPr>
            <p:ph type="sldNum" sz="quarter" idx="11"/>
          </p:nvPr>
        </p:nvSpPr>
        <p:spPr/>
        <p:txBody>
          <a:bodyPr/>
          <a:lstStyle>
            <a:lvl1pPr>
              <a:defRPr/>
            </a:lvl1pPr>
          </a:lstStyle>
          <a:p>
            <a:pPr>
              <a:defRPr/>
            </a:pPr>
            <a:fld id="{FFFAE2CE-464A-43E2-8E43-5C4D65724FFE}" type="slidenum">
              <a:rPr lang="en-GB"/>
              <a:pPr>
                <a:defRPr/>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ftr" sz="quarter" idx="10"/>
          </p:nvPr>
        </p:nvSpPr>
        <p:spPr>
          <a:ln/>
        </p:spPr>
        <p:txBody>
          <a:bodyPr/>
          <a:lstStyle>
            <a:lvl1pPr>
              <a:defRPr/>
            </a:lvl1pPr>
          </a:lstStyle>
          <a:p>
            <a:pPr>
              <a:defRPr/>
            </a:pPr>
            <a:r>
              <a:rPr lang="en-GB"/>
              <a:t>QCD Berlin 2009</a:t>
            </a:r>
          </a:p>
        </p:txBody>
      </p:sp>
      <p:sp>
        <p:nvSpPr>
          <p:cNvPr id="4" name="Rectangle 5"/>
          <p:cNvSpPr>
            <a:spLocks noGrp="1" noChangeArrowheads="1"/>
          </p:cNvSpPr>
          <p:nvPr>
            <p:ph type="sldNum" sz="quarter" idx="11"/>
          </p:nvPr>
        </p:nvSpPr>
        <p:spPr>
          <a:ln/>
        </p:spPr>
        <p:txBody>
          <a:bodyPr/>
          <a:lstStyle>
            <a:lvl1pPr>
              <a:defRPr/>
            </a:lvl1pPr>
          </a:lstStyle>
          <a:p>
            <a:pPr>
              <a:defRPr/>
            </a:pPr>
            <a:fld id="{52E737F1-7AEF-4C95-A52D-FD94E1A1666C}" type="slidenum">
              <a:rPr lang="en-GB"/>
              <a:pPr>
                <a:defRPr/>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ftr" sz="quarter" idx="10"/>
          </p:nvPr>
        </p:nvSpPr>
        <p:spPr>
          <a:ln/>
        </p:spPr>
        <p:txBody>
          <a:bodyPr/>
          <a:lstStyle>
            <a:lvl1pPr>
              <a:defRPr/>
            </a:lvl1pPr>
          </a:lstStyle>
          <a:p>
            <a:pPr>
              <a:defRPr/>
            </a:pPr>
            <a:r>
              <a:rPr lang="en-GB"/>
              <a:t>QCD Berlin 2009</a:t>
            </a:r>
          </a:p>
        </p:txBody>
      </p:sp>
      <p:sp>
        <p:nvSpPr>
          <p:cNvPr id="3" name="Rectangle 5"/>
          <p:cNvSpPr>
            <a:spLocks noGrp="1" noChangeArrowheads="1"/>
          </p:cNvSpPr>
          <p:nvPr>
            <p:ph type="sldNum" sz="quarter" idx="11"/>
          </p:nvPr>
        </p:nvSpPr>
        <p:spPr>
          <a:ln/>
        </p:spPr>
        <p:txBody>
          <a:bodyPr/>
          <a:lstStyle>
            <a:lvl1pPr>
              <a:defRPr/>
            </a:lvl1pPr>
          </a:lstStyle>
          <a:p>
            <a:pPr>
              <a:defRPr/>
            </a:pPr>
            <a:fld id="{680F897C-93F7-4846-9B42-2B1DDAE444F2}" type="slidenum">
              <a:rPr lang="en-GB"/>
              <a:pPr>
                <a:defRPr/>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ftr" sz="quarter" idx="10"/>
          </p:nvPr>
        </p:nvSpPr>
        <p:spPr>
          <a:ln/>
        </p:spPr>
        <p:txBody>
          <a:bodyPr/>
          <a:lstStyle>
            <a:lvl1pPr>
              <a:defRPr/>
            </a:lvl1pPr>
          </a:lstStyle>
          <a:p>
            <a:pPr>
              <a:defRPr/>
            </a:pPr>
            <a:r>
              <a:rPr lang="en-GB"/>
              <a:t>QCD Berlin 2009</a:t>
            </a:r>
          </a:p>
        </p:txBody>
      </p:sp>
      <p:sp>
        <p:nvSpPr>
          <p:cNvPr id="6" name="Rectangle 5"/>
          <p:cNvSpPr>
            <a:spLocks noGrp="1" noChangeArrowheads="1"/>
          </p:cNvSpPr>
          <p:nvPr>
            <p:ph type="sldNum" sz="quarter" idx="11"/>
          </p:nvPr>
        </p:nvSpPr>
        <p:spPr>
          <a:ln/>
        </p:spPr>
        <p:txBody>
          <a:bodyPr/>
          <a:lstStyle>
            <a:lvl1pPr>
              <a:defRPr/>
            </a:lvl1pPr>
          </a:lstStyle>
          <a:p>
            <a:pPr>
              <a:defRPr/>
            </a:pPr>
            <a:fld id="{B328912C-1940-4F22-B74B-D5FEE0FD402D}" type="slidenum">
              <a:rPr lang="en-GB"/>
              <a:pPr>
                <a:defRPr/>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ftr" sz="quarter" idx="10"/>
          </p:nvPr>
        </p:nvSpPr>
        <p:spPr>
          <a:ln/>
        </p:spPr>
        <p:txBody>
          <a:bodyPr/>
          <a:lstStyle>
            <a:lvl1pPr>
              <a:defRPr/>
            </a:lvl1pPr>
          </a:lstStyle>
          <a:p>
            <a:pPr>
              <a:defRPr/>
            </a:pPr>
            <a:r>
              <a:rPr lang="en-GB"/>
              <a:t>QCD Berlin 2009</a:t>
            </a:r>
          </a:p>
        </p:txBody>
      </p:sp>
      <p:sp>
        <p:nvSpPr>
          <p:cNvPr id="6" name="Rectangle 5"/>
          <p:cNvSpPr>
            <a:spLocks noGrp="1" noChangeArrowheads="1"/>
          </p:cNvSpPr>
          <p:nvPr>
            <p:ph type="sldNum" sz="quarter" idx="11"/>
          </p:nvPr>
        </p:nvSpPr>
        <p:spPr>
          <a:ln/>
        </p:spPr>
        <p:txBody>
          <a:bodyPr/>
          <a:lstStyle>
            <a:lvl1pPr>
              <a:defRPr/>
            </a:lvl1pPr>
          </a:lstStyle>
          <a:p>
            <a:pPr>
              <a:defRPr/>
            </a:pPr>
            <a:fld id="{93349647-D8F1-4597-9B99-3B14817B4CB5}" type="slidenum">
              <a:rPr lang="en-GB"/>
              <a:pPr>
                <a:defRPr/>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image" Target="../media/image1.png"/><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theme" Target="../theme/theme4.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2.xml"/><Relationship Id="rId13" Type="http://schemas.openxmlformats.org/officeDocument/2006/relationships/slideLayout" Target="../slideLayouts/slideLayout57.xml"/><Relationship Id="rId3" Type="http://schemas.openxmlformats.org/officeDocument/2006/relationships/slideLayout" Target="../slideLayouts/slideLayout47.xml"/><Relationship Id="rId7" Type="http://schemas.openxmlformats.org/officeDocument/2006/relationships/slideLayout" Target="../slideLayouts/slideLayout51.xml"/><Relationship Id="rId12" Type="http://schemas.openxmlformats.org/officeDocument/2006/relationships/slideLayout" Target="../slideLayouts/slideLayout56.xml"/><Relationship Id="rId2" Type="http://schemas.openxmlformats.org/officeDocument/2006/relationships/slideLayout" Target="../slideLayouts/slideLayout46.xml"/><Relationship Id="rId1" Type="http://schemas.openxmlformats.org/officeDocument/2006/relationships/slideLayout" Target="../slideLayouts/slideLayout45.xml"/><Relationship Id="rId6" Type="http://schemas.openxmlformats.org/officeDocument/2006/relationships/slideLayout" Target="../slideLayouts/slideLayout50.xml"/><Relationship Id="rId11" Type="http://schemas.openxmlformats.org/officeDocument/2006/relationships/slideLayout" Target="../slideLayouts/slideLayout55.xml"/><Relationship Id="rId5" Type="http://schemas.openxmlformats.org/officeDocument/2006/relationships/slideLayout" Target="../slideLayouts/slideLayout49.xml"/><Relationship Id="rId10" Type="http://schemas.openxmlformats.org/officeDocument/2006/relationships/slideLayout" Target="../slideLayouts/slideLayout54.xml"/><Relationship Id="rId4" Type="http://schemas.openxmlformats.org/officeDocument/2006/relationships/slideLayout" Target="../slideLayouts/slideLayout48.xml"/><Relationship Id="rId9" Type="http://schemas.openxmlformats.org/officeDocument/2006/relationships/slideLayout" Target="../slideLayouts/slideLayout53.xml"/><Relationship Id="rId14" Type="http://schemas.openxmlformats.org/officeDocument/2006/relationships/theme" Target="../theme/theme5.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GB"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p>
        </p:txBody>
      </p:sp>
      <p:sp>
        <p:nvSpPr>
          <p:cNvPr id="7172" name="Rectangle 4"/>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lvl1pPr algn="ctr">
              <a:defRPr sz="1400">
                <a:solidFill>
                  <a:srgbClr val="0066CC"/>
                </a:solidFill>
              </a:defRPr>
            </a:lvl1pPr>
          </a:lstStyle>
          <a:p>
            <a:pPr>
              <a:defRPr/>
            </a:pPr>
            <a:r>
              <a:rPr lang="en-GB"/>
              <a:t>QCD Berlin 2009</a:t>
            </a:r>
          </a:p>
        </p:txBody>
      </p:sp>
      <p:sp>
        <p:nvSpPr>
          <p:cNvPr id="7173" name="Rectangle 5"/>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lvl1pPr algn="r">
              <a:defRPr sz="1400">
                <a:solidFill>
                  <a:srgbClr val="0066CC"/>
                </a:solidFill>
              </a:defRPr>
            </a:lvl1pPr>
          </a:lstStyle>
          <a:p>
            <a:pPr>
              <a:defRPr/>
            </a:pPr>
            <a:fld id="{1AD1C319-8421-4BB1-9336-1AE1AF83CBD4}" type="slidenum">
              <a:rPr lang="en-GB"/>
              <a:pPr>
                <a:defRPr/>
              </a:pPr>
              <a:t>‹#›</a:t>
            </a:fld>
            <a:endParaRPr lang="en-GB"/>
          </a:p>
        </p:txBody>
      </p:sp>
    </p:spTree>
  </p:cSld>
  <p:clrMap bg1="lt1" tx1="dk1" bg2="lt2" tx2="dk2" accent1="accent1" accent2="accent2" accent3="accent3" accent4="accent4" accent5="accent5" accent6="accent6" hlink="hlink" folHlink="folHlink"/>
  <p:sldLayoutIdLst>
    <p:sldLayoutId id="2147483653" r:id="rId1"/>
    <p:sldLayoutId id="2147483654" r:id="rId2"/>
    <p:sldLayoutId id="2147483655" r:id="rId3"/>
    <p:sldLayoutId id="2147483656" r:id="rId4"/>
    <p:sldLayoutId id="2147483657" r:id="rId5"/>
    <p:sldLayoutId id="2147483658" r:id="rId6"/>
    <p:sldLayoutId id="2147483659" r:id="rId7"/>
    <p:sldLayoutId id="2147483660" r:id="rId8"/>
    <p:sldLayoutId id="2147483661" r:id="rId9"/>
    <p:sldLayoutId id="2147483662" r:id="rId10"/>
    <p:sldLayoutId id="2147483663" r:id="rId11"/>
  </p:sldLayoutIdLst>
  <p:hf hdr="0" ft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GB" smtClean="0"/>
              <a:t>Click to edit Master title style</a:t>
            </a:r>
          </a:p>
        </p:txBody>
      </p:sp>
      <p:sp>
        <p:nvSpPr>
          <p:cNvPr id="2051"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p>
        </p:txBody>
      </p:sp>
      <p:sp>
        <p:nvSpPr>
          <p:cNvPr id="71684" name="Rectangle 4"/>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lvl1pPr algn="ctr">
              <a:defRPr sz="1400">
                <a:solidFill>
                  <a:srgbClr val="0066CC"/>
                </a:solidFill>
              </a:defRPr>
            </a:lvl1pPr>
          </a:lstStyle>
          <a:p>
            <a:pPr>
              <a:defRPr/>
            </a:pPr>
            <a:r>
              <a:rPr lang="en-GB"/>
              <a:t>QCD Berlin 2009</a:t>
            </a:r>
          </a:p>
        </p:txBody>
      </p:sp>
      <p:sp>
        <p:nvSpPr>
          <p:cNvPr id="71685" name="Rectangle 5"/>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lvl1pPr algn="r">
              <a:defRPr sz="1400">
                <a:solidFill>
                  <a:srgbClr val="0066CC"/>
                </a:solidFill>
              </a:defRPr>
            </a:lvl1pPr>
          </a:lstStyle>
          <a:p>
            <a:pPr>
              <a:defRPr/>
            </a:pPr>
            <a:fld id="{519B24AE-8A90-4830-B0DF-7DB6C4869707}" type="slidenum">
              <a:rPr lang="en-GB"/>
              <a:pPr>
                <a:defRPr/>
              </a:pPr>
              <a:t>‹#›</a:t>
            </a:fld>
            <a:endParaRPr lang="en-GB"/>
          </a:p>
        </p:txBody>
      </p:sp>
    </p:spTree>
  </p:cSld>
  <p:clrMap bg1="lt1" tx1="dk1" bg2="lt2" tx2="dk2" accent1="accent1" accent2="accent2" accent3="accent3" accent4="accent4" accent5="accent5" accent6="accent6" hlink="hlink" folHlink="folHlink"/>
  <p:sldLayoutIdLst>
    <p:sldLayoutId id="2147483664" r:id="rId1"/>
    <p:sldLayoutId id="2147483665" r:id="rId2"/>
    <p:sldLayoutId id="2147483666" r:id="rId3"/>
    <p:sldLayoutId id="2147483667" r:id="rId4"/>
    <p:sldLayoutId id="2147483668" r:id="rId5"/>
    <p:sldLayoutId id="2147483669" r:id="rId6"/>
    <p:sldLayoutId id="2147483670" r:id="rId7"/>
    <p:sldLayoutId id="2147483671" r:id="rId8"/>
    <p:sldLayoutId id="2147483672" r:id="rId9"/>
    <p:sldLayoutId id="2147483673" r:id="rId10"/>
    <p:sldLayoutId id="2147483674" r:id="rId11"/>
  </p:sldLayoutIdLst>
  <p:hf hdr="0" ft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GB" smtClean="0"/>
              <a:t>Click to edit Master title style</a:t>
            </a:r>
          </a:p>
        </p:txBody>
      </p:sp>
      <p:sp>
        <p:nvSpPr>
          <p:cNvPr id="3075"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p>
        </p:txBody>
      </p:sp>
      <p:sp>
        <p:nvSpPr>
          <p:cNvPr id="129028" name="Rectangle 4"/>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lvl1pPr algn="ctr">
              <a:defRPr sz="1400">
                <a:solidFill>
                  <a:srgbClr val="0066CC"/>
                </a:solidFill>
              </a:defRPr>
            </a:lvl1pPr>
          </a:lstStyle>
          <a:p>
            <a:pPr>
              <a:defRPr/>
            </a:pPr>
            <a:r>
              <a:rPr lang="en-GB"/>
              <a:t>QCD Berlin 2009</a:t>
            </a:r>
          </a:p>
        </p:txBody>
      </p:sp>
      <p:sp>
        <p:nvSpPr>
          <p:cNvPr id="129029" name="Rectangle 5"/>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lvl1pPr algn="r">
              <a:defRPr sz="1400">
                <a:solidFill>
                  <a:srgbClr val="0066CC"/>
                </a:solidFill>
              </a:defRPr>
            </a:lvl1pPr>
          </a:lstStyle>
          <a:p>
            <a:pPr>
              <a:defRPr/>
            </a:pPr>
            <a:fld id="{A8DB1CEF-8D6D-478D-8E3A-0853B5AF1CF3}" type="slidenum">
              <a:rPr lang="en-GB"/>
              <a:pPr>
                <a:defRPr/>
              </a:pPr>
              <a:t>‹#›</a:t>
            </a:fld>
            <a:endParaRPr lang="en-GB"/>
          </a:p>
        </p:txBody>
      </p:sp>
      <p:pic>
        <p:nvPicPr>
          <p:cNvPr id="3078" name="Picture 6" descr="ippp_logo_blue"/>
          <p:cNvPicPr>
            <a:picLocks noChangeAspect="1" noChangeArrowheads="1"/>
          </p:cNvPicPr>
          <p:nvPr userDrawn="1"/>
        </p:nvPicPr>
        <p:blipFill>
          <a:blip r:embed="rId13" cstate="print"/>
          <a:srcRect/>
          <a:stretch>
            <a:fillRect/>
          </a:stretch>
        </p:blipFill>
        <p:spPr bwMode="auto">
          <a:xfrm>
            <a:off x="539750" y="6308725"/>
            <a:ext cx="1119188" cy="360363"/>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Lst>
  <p:hf hdr="0" ft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GB" smtClean="0"/>
              <a:t>Click to edit Master title style</a:t>
            </a:r>
          </a:p>
        </p:txBody>
      </p:sp>
      <p:sp>
        <p:nvSpPr>
          <p:cNvPr id="4099"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p>
        </p:txBody>
      </p:sp>
      <p:sp>
        <p:nvSpPr>
          <p:cNvPr id="306180" name="Rectangle 4"/>
          <p:cNvSpPr>
            <a:spLocks noGrp="1" noChangeArrowheads="1"/>
          </p:cNvSpPr>
          <p:nvPr>
            <p:ph type="ftr" sz="quarter" idx="3"/>
          </p:nvPr>
        </p:nvSpPr>
        <p:spPr bwMode="auto">
          <a:xfrm>
            <a:off x="523875" y="6237288"/>
            <a:ext cx="2895600" cy="47625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lvl1pPr>
              <a:defRPr sz="1400">
                <a:solidFill>
                  <a:srgbClr val="0066CC"/>
                </a:solidFill>
              </a:defRPr>
            </a:lvl1pPr>
          </a:lstStyle>
          <a:p>
            <a:pPr>
              <a:defRPr/>
            </a:pPr>
            <a:r>
              <a:rPr lang="en-GB"/>
              <a:t>QCD Berlin 2009</a:t>
            </a:r>
          </a:p>
        </p:txBody>
      </p:sp>
      <p:sp>
        <p:nvSpPr>
          <p:cNvPr id="306181" name="Rectangle 5"/>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lvl1pPr algn="r">
              <a:defRPr sz="1400">
                <a:solidFill>
                  <a:srgbClr val="0066CC"/>
                </a:solidFill>
              </a:defRPr>
            </a:lvl1pPr>
          </a:lstStyle>
          <a:p>
            <a:pPr>
              <a:defRPr/>
            </a:pPr>
            <a:fld id="{0062BC70-9F48-4ED3-BAF7-6C08EEED1668}" type="slidenum">
              <a:rPr lang="en-GB"/>
              <a:pPr>
                <a:defRPr/>
              </a:pPr>
              <a:t>‹#›</a:t>
            </a:fld>
            <a:endParaRPr lang="en-GB"/>
          </a:p>
        </p:txBody>
      </p:sp>
    </p:spTree>
  </p:cSld>
  <p:clrMap bg1="lt1" tx1="dk1" bg2="lt2" tx2="dk2" accent1="accent1" accent2="accent2" accent3="accent3" accent4="accent4" accent5="accent5" accent6="accent6" hlink="hlink" folHlink="folHlink"/>
  <p:sldLayoutIdLst>
    <p:sldLayoutId id="2147483686" r:id="rId1"/>
    <p:sldLayoutId id="2147483687" r:id="rId2"/>
    <p:sldLayoutId id="2147483688" r:id="rId3"/>
    <p:sldLayoutId id="2147483689" r:id="rId4"/>
    <p:sldLayoutId id="2147483690" r:id="rId5"/>
    <p:sldLayoutId id="2147483691" r:id="rId6"/>
    <p:sldLayoutId id="2147483692" r:id="rId7"/>
    <p:sldLayoutId id="2147483693" r:id="rId8"/>
    <p:sldLayoutId id="2147483694" r:id="rId9"/>
    <p:sldLayoutId id="2147483695" r:id="rId10"/>
    <p:sldLayoutId id="2147483696" r:id="rId11"/>
  </p:sldLayoutIdLst>
  <p:hf hdr="0" ft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GB" smtClean="0"/>
              <a:t>Click to edit Master title style</a:t>
            </a:r>
          </a:p>
        </p:txBody>
      </p:sp>
      <p:sp>
        <p:nvSpPr>
          <p:cNvPr id="2051"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p>
        </p:txBody>
      </p:sp>
      <p:sp>
        <p:nvSpPr>
          <p:cNvPr id="7172" name="Rectangle 4"/>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lvl1pPr algn="ctr">
              <a:defRPr sz="1400">
                <a:solidFill>
                  <a:srgbClr val="0066CC"/>
                </a:solidFill>
              </a:defRPr>
            </a:lvl1pPr>
          </a:lstStyle>
          <a:p>
            <a:pPr>
              <a:defRPr/>
            </a:pPr>
            <a:r>
              <a:rPr lang="en-GB"/>
              <a:t>QCD Berlin 2009</a:t>
            </a:r>
          </a:p>
        </p:txBody>
      </p:sp>
      <p:sp>
        <p:nvSpPr>
          <p:cNvPr id="7173" name="Rectangle 5"/>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lvl1pPr algn="r">
              <a:defRPr sz="1400">
                <a:solidFill>
                  <a:srgbClr val="0066CC"/>
                </a:solidFill>
              </a:defRPr>
            </a:lvl1pPr>
          </a:lstStyle>
          <a:p>
            <a:pPr>
              <a:defRPr/>
            </a:pPr>
            <a:fld id="{545D0438-FF02-4326-93FD-074788F72EF9}" type="slidenum">
              <a:rPr lang="en-GB"/>
              <a:pPr>
                <a:defRPr/>
              </a:pPr>
              <a:t>‹#›</a:t>
            </a:fld>
            <a:endParaRPr lang="en-GB"/>
          </a:p>
        </p:txBody>
      </p:sp>
    </p:spTree>
  </p:cSld>
  <p:clrMap bg1="lt1" tx1="dk1" bg2="lt2" tx2="dk2" accent1="accent1" accent2="accent2" accent3="accent3" accent4="accent4" accent5="accent5" accent6="accent6" hlink="hlink" folHlink="folHlink"/>
  <p:sldLayoutIdLst>
    <p:sldLayoutId id="2147483734" r:id="rId1"/>
    <p:sldLayoutId id="2147483735" r:id="rId2"/>
    <p:sldLayoutId id="2147483736" r:id="rId3"/>
    <p:sldLayoutId id="2147483737" r:id="rId4"/>
    <p:sldLayoutId id="2147483738" r:id="rId5"/>
    <p:sldLayoutId id="2147483739" r:id="rId6"/>
    <p:sldLayoutId id="2147483740" r:id="rId7"/>
    <p:sldLayoutId id="2147483741" r:id="rId8"/>
    <p:sldLayoutId id="2147483742" r:id="rId9"/>
    <p:sldLayoutId id="2147483743" r:id="rId10"/>
    <p:sldLayoutId id="2147483744" r:id="rId11"/>
    <p:sldLayoutId id="2147483745" r:id="rId12"/>
    <p:sldLayoutId id="2147483746" r:id="rId13"/>
  </p:sldLayoutIdLst>
  <p:hf hdr="0" ft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slideLayout" Target="../slideLayouts/slideLayout2.xml"/><Relationship Id="rId1" Type="http://schemas.openxmlformats.org/officeDocument/2006/relationships/tags" Target="../tags/tag3.xml"/><Relationship Id="rId5" Type="http://schemas.openxmlformats.org/officeDocument/2006/relationships/image" Target="../media/image14.png"/><Relationship Id="rId4" Type="http://schemas.openxmlformats.org/officeDocument/2006/relationships/image" Target="../media/image13.png"/></Relationships>
</file>

<file path=ppt/slides/_rels/slide11.xml.rels><?xml version="1.0" encoding="UTF-8" standalone="yes"?>
<Relationships xmlns="http://schemas.openxmlformats.org/package/2006/relationships"><Relationship Id="rId3" Type="http://schemas.openxmlformats.org/officeDocument/2006/relationships/image" Target="../media/image16.png"/><Relationship Id="rId7" Type="http://schemas.openxmlformats.org/officeDocument/2006/relationships/image" Target="../media/image19.png"/><Relationship Id="rId2" Type="http://schemas.openxmlformats.org/officeDocument/2006/relationships/image" Target="../media/image15.png"/><Relationship Id="rId1" Type="http://schemas.openxmlformats.org/officeDocument/2006/relationships/slideLayout" Target="../slideLayouts/slideLayout7.xml"/><Relationship Id="rId6" Type="http://schemas.openxmlformats.org/officeDocument/2006/relationships/image" Target="../media/image18.png"/><Relationship Id="rId5" Type="http://schemas.openxmlformats.org/officeDocument/2006/relationships/image" Target="../media/image17.png"/><Relationship Id="rId4" Type="http://schemas.openxmlformats.org/officeDocument/2006/relationships/image" Target="../media/image5.png"/></Relationships>
</file>

<file path=ppt/slides/_rels/slide12.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tags" Target="../tags/tag5.xml"/><Relationship Id="rId1" Type="http://schemas.openxmlformats.org/officeDocument/2006/relationships/tags" Target="../tags/tag4.xml"/><Relationship Id="rId6" Type="http://schemas.openxmlformats.org/officeDocument/2006/relationships/image" Target="../media/image23.png"/><Relationship Id="rId5" Type="http://schemas.openxmlformats.org/officeDocument/2006/relationships/image" Target="../media/image22.png"/><Relationship Id="rId4" Type="http://schemas.openxmlformats.org/officeDocument/2006/relationships/notesSlide" Target="../notesSlides/notesSlide4.xml"/></Relationships>
</file>

<file path=ppt/slides/_rels/slide14.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7.xml"/><Relationship Id="rId1" Type="http://schemas.openxmlformats.org/officeDocument/2006/relationships/tags" Target="../tags/tag6.xml"/><Relationship Id="rId6" Type="http://schemas.openxmlformats.org/officeDocument/2006/relationships/image" Target="../media/image31.png"/><Relationship Id="rId5" Type="http://schemas.openxmlformats.org/officeDocument/2006/relationships/image" Target="../media/image30.png"/><Relationship Id="rId4" Type="http://schemas.openxmlformats.org/officeDocument/2006/relationships/image" Target="../media/image29.png"/></Relationships>
</file>

<file path=ppt/slides/_rels/slide22.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png"/><Relationship Id="rId1" Type="http://schemas.openxmlformats.org/officeDocument/2006/relationships/slideLayout" Target="../slideLayouts/slideLayout7.xml"/><Relationship Id="rId5" Type="http://schemas.openxmlformats.org/officeDocument/2006/relationships/image" Target="../media/image37.png"/><Relationship Id="rId4" Type="http://schemas.openxmlformats.org/officeDocument/2006/relationships/image" Target="../media/image36.png"/></Relationships>
</file>

<file path=ppt/slides/_rels/slide24.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38.pn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slideLayout" Target="../slideLayouts/slideLayout7.xml"/><Relationship Id="rId1" Type="http://schemas.openxmlformats.org/officeDocument/2006/relationships/vmlDrawing" Target="../drawings/vmlDrawing1.vml"/><Relationship Id="rId4" Type="http://schemas.openxmlformats.org/officeDocument/2006/relationships/oleObject" Target="../embeddings/oleObject1.bin"/></Relationships>
</file>

<file path=ppt/slides/_rels/slide27.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image" Target="../media/image42.pn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Layout" Target="../slideLayouts/slideLayout2.xml"/><Relationship Id="rId1" Type="http://schemas.openxmlformats.org/officeDocument/2006/relationships/tags" Target="../tags/tag2.xml"/><Relationship Id="rId4" Type="http://schemas.openxmlformats.org/officeDocument/2006/relationships/image" Target="../media/image5.png"/></Relationships>
</file>

<file path=ppt/slides/_rels/slide30.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image" Target="../media/image46.png"/><Relationship Id="rId1" Type="http://schemas.openxmlformats.org/officeDocument/2006/relationships/slideLayout" Target="../slideLayouts/slideLayout7.xml"/><Relationship Id="rId5" Type="http://schemas.openxmlformats.org/officeDocument/2006/relationships/image" Target="../media/image49.png"/><Relationship Id="rId4" Type="http://schemas.openxmlformats.org/officeDocument/2006/relationships/image" Target="../media/image48.png"/></Relationships>
</file>

<file path=ppt/slides/_rels/slide31.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image" Target="../media/image50.png"/><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image" Target="../media/image52.png"/><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5.xml"/><Relationship Id="rId1" Type="http://schemas.openxmlformats.org/officeDocument/2006/relationships/slideLayout" Target="../slideLayouts/slideLayout7.xml"/><Relationship Id="rId4" Type="http://schemas.openxmlformats.org/officeDocument/2006/relationships/image" Target="../media/image48.png"/></Relationships>
</file>

<file path=ppt/slides/_rels/slide34.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image" Target="../media/image53.png"/><Relationship Id="rId1" Type="http://schemas.openxmlformats.org/officeDocument/2006/relationships/slideLayout" Target="../slideLayouts/slideLayout7.xml"/><Relationship Id="rId4" Type="http://schemas.openxmlformats.org/officeDocument/2006/relationships/image" Target="../media/image55.png"/></Relationships>
</file>

<file path=ppt/slides/_rels/slide35.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image" Target="../media/image56.png"/><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2" Type="http://schemas.openxmlformats.org/officeDocument/2006/relationships/image" Target="../media/image58.png"/><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image" Target="../media/image59.png"/><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61.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62.png"/><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2" Type="http://schemas.openxmlformats.org/officeDocument/2006/relationships/image" Target="../media/image63.png"/><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64.png"/><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2" Type="http://schemas.openxmlformats.org/officeDocument/2006/relationships/image" Target="../media/image65.png"/><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46.xml.rels><?xml version="1.0" encoding="UTF-8" standalone="yes"?>
<Relationships xmlns="http://schemas.openxmlformats.org/package/2006/relationships"><Relationship Id="rId3" Type="http://schemas.openxmlformats.org/officeDocument/2006/relationships/image" Target="../media/image67.png"/><Relationship Id="rId2" Type="http://schemas.openxmlformats.org/officeDocument/2006/relationships/image" Target="../media/image66.png"/><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2" Type="http://schemas.openxmlformats.org/officeDocument/2006/relationships/image" Target="../media/image68.png"/><Relationship Id="rId1" Type="http://schemas.openxmlformats.org/officeDocument/2006/relationships/slideLayout" Target="../slideLayouts/slideLayout29.xml"/></Relationships>
</file>

<file path=ppt/slides/_rels/slide48.xml.rels><?xml version="1.0" encoding="UTF-8" standalone="yes"?>
<Relationships xmlns="http://schemas.openxmlformats.org/package/2006/relationships"><Relationship Id="rId2" Type="http://schemas.openxmlformats.org/officeDocument/2006/relationships/image" Target="../media/image69.png"/><Relationship Id="rId1" Type="http://schemas.openxmlformats.org/officeDocument/2006/relationships/slideLayout" Target="../slideLayouts/slideLayout28.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3" Type="http://schemas.openxmlformats.org/officeDocument/2006/relationships/image" Target="../media/image71.png"/><Relationship Id="rId2" Type="http://schemas.openxmlformats.org/officeDocument/2006/relationships/image" Target="../media/image70.png"/><Relationship Id="rId1" Type="http://schemas.openxmlformats.org/officeDocument/2006/relationships/slideLayout" Target="../slideLayouts/slideLayout29.xml"/></Relationships>
</file>

<file path=ppt/slides/_rels/slide51.xml.rels><?xml version="1.0" encoding="UTF-8" standalone="yes"?>
<Relationships xmlns="http://schemas.openxmlformats.org/package/2006/relationships"><Relationship Id="rId2" Type="http://schemas.openxmlformats.org/officeDocument/2006/relationships/image" Target="../media/image72.png"/><Relationship Id="rId1" Type="http://schemas.openxmlformats.org/officeDocument/2006/relationships/slideLayout" Target="../slideLayouts/slideLayout24.xml"/></Relationships>
</file>

<file path=ppt/slides/_rels/slide52.xml.rels><?xml version="1.0" encoding="UTF-8" standalone="yes"?>
<Relationships xmlns="http://schemas.openxmlformats.org/package/2006/relationships"><Relationship Id="rId2" Type="http://schemas.openxmlformats.org/officeDocument/2006/relationships/image" Target="../media/image73.png"/><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2" Type="http://schemas.openxmlformats.org/officeDocument/2006/relationships/image" Target="../media/image74.png"/><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image" Target="../media/image75.png"/><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image" Target="../media/image76.png"/><Relationship Id="rId1" Type="http://schemas.openxmlformats.org/officeDocument/2006/relationships/slideLayout" Target="../slideLayouts/slideLayout7.xml"/></Relationships>
</file>

<file path=ppt/slides/_rels/slide56.xml.rels><?xml version="1.0" encoding="UTF-8" standalone="yes"?>
<Relationships xmlns="http://schemas.openxmlformats.org/package/2006/relationships"><Relationship Id="rId2" Type="http://schemas.openxmlformats.org/officeDocument/2006/relationships/image" Target="../media/image77.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xml"/><Relationship Id="rId1" Type="http://schemas.openxmlformats.org/officeDocument/2006/relationships/slideLayout" Target="../slideLayouts/slideLayout7.xml"/><Relationship Id="rId4" Type="http://schemas.openxmlformats.org/officeDocument/2006/relationships/image" Target="../media/image10.png"/></Relationships>
</file>

<file path=ppt/slides/_rels/slide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ctrTitle"/>
          </p:nvPr>
        </p:nvSpPr>
        <p:spPr>
          <a:xfrm>
            <a:off x="468313" y="1238250"/>
            <a:ext cx="8207375" cy="1470025"/>
          </a:xfrm>
        </p:spPr>
        <p:txBody>
          <a:bodyPr/>
          <a:lstStyle/>
          <a:p>
            <a:pPr eaLnBrk="1" hangingPunct="1"/>
            <a:r>
              <a:rPr lang="en-GB" sz="3600" dirty="0" smtClean="0">
                <a:solidFill>
                  <a:srgbClr val="990000"/>
                </a:solidFill>
              </a:rPr>
              <a:t>Parton Distributions</a:t>
            </a:r>
            <a:br>
              <a:rPr lang="en-GB" sz="3600" dirty="0" smtClean="0">
                <a:solidFill>
                  <a:srgbClr val="990000"/>
                </a:solidFill>
              </a:rPr>
            </a:br>
            <a:r>
              <a:rPr lang="en-GB" sz="3600" dirty="0" smtClean="0">
                <a:solidFill>
                  <a:srgbClr val="990000"/>
                </a:solidFill>
              </a:rPr>
              <a:t>and</a:t>
            </a:r>
            <a:br>
              <a:rPr lang="en-GB" sz="3600" dirty="0" smtClean="0">
                <a:solidFill>
                  <a:srgbClr val="990000"/>
                </a:solidFill>
              </a:rPr>
            </a:br>
            <a:r>
              <a:rPr lang="en-GB" sz="3600" dirty="0" smtClean="0">
                <a:solidFill>
                  <a:srgbClr val="990000"/>
                </a:solidFill>
              </a:rPr>
              <a:t>Higgs Production at the LHC </a:t>
            </a:r>
            <a:r>
              <a:rPr lang="en-GB" sz="4000" dirty="0" smtClean="0">
                <a:solidFill>
                  <a:srgbClr val="990000"/>
                </a:solidFill>
              </a:rPr>
              <a:t/>
            </a:r>
            <a:br>
              <a:rPr lang="en-GB" sz="4000" dirty="0" smtClean="0">
                <a:solidFill>
                  <a:srgbClr val="990000"/>
                </a:solidFill>
              </a:rPr>
            </a:br>
            <a:r>
              <a:rPr lang="en-GB" sz="4000" dirty="0" smtClean="0">
                <a:solidFill>
                  <a:srgbClr val="990000"/>
                </a:solidFill>
              </a:rPr>
              <a:t/>
            </a:r>
            <a:br>
              <a:rPr lang="en-GB" sz="4000" dirty="0" smtClean="0">
                <a:solidFill>
                  <a:srgbClr val="990000"/>
                </a:solidFill>
              </a:rPr>
            </a:br>
            <a:endParaRPr lang="en-US" sz="4000" dirty="0" smtClean="0">
              <a:solidFill>
                <a:srgbClr val="990000"/>
              </a:solidFill>
            </a:endParaRPr>
          </a:p>
        </p:txBody>
      </p:sp>
      <p:sp>
        <p:nvSpPr>
          <p:cNvPr id="5123" name="Rectangle 3"/>
          <p:cNvSpPr>
            <a:spLocks noGrp="1" noChangeArrowheads="1"/>
          </p:cNvSpPr>
          <p:nvPr>
            <p:ph type="subTitle" idx="1"/>
          </p:nvPr>
        </p:nvSpPr>
        <p:spPr>
          <a:xfrm>
            <a:off x="1187450" y="2468563"/>
            <a:ext cx="6400800" cy="1752600"/>
          </a:xfrm>
        </p:spPr>
        <p:txBody>
          <a:bodyPr/>
          <a:lstStyle/>
          <a:p>
            <a:pPr eaLnBrk="1" hangingPunct="1"/>
            <a:r>
              <a:rPr lang="en-GB" sz="2800" smtClean="0">
                <a:solidFill>
                  <a:schemeClr val="accent2"/>
                </a:solidFill>
              </a:rPr>
              <a:t>James Stirling</a:t>
            </a:r>
          </a:p>
          <a:p>
            <a:pPr eaLnBrk="1" hangingPunct="1"/>
            <a:r>
              <a:rPr lang="en-GB" sz="2000" smtClean="0">
                <a:solidFill>
                  <a:schemeClr val="accent2"/>
                </a:solidFill>
              </a:rPr>
              <a:t>Cambridge University</a:t>
            </a:r>
            <a:endParaRPr lang="en-US" sz="2000" smtClean="0">
              <a:solidFill>
                <a:schemeClr val="accent2"/>
              </a:solidFill>
            </a:endParaRPr>
          </a:p>
        </p:txBody>
      </p:sp>
      <p:sp>
        <p:nvSpPr>
          <p:cNvPr id="5124" name="AutoShape 6"/>
          <p:cNvSpPr>
            <a:spLocks noChangeArrowheads="1"/>
          </p:cNvSpPr>
          <p:nvPr/>
        </p:nvSpPr>
        <p:spPr bwMode="auto">
          <a:xfrm>
            <a:off x="1404938" y="4005263"/>
            <a:ext cx="6407150" cy="2232025"/>
          </a:xfrm>
          <a:prstGeom prst="roundRect">
            <a:avLst>
              <a:gd name="adj" fmla="val 16667"/>
            </a:avLst>
          </a:prstGeom>
          <a:solidFill>
            <a:schemeClr val="accent1"/>
          </a:solidFill>
          <a:ln w="9525">
            <a:noFill/>
            <a:round/>
            <a:headEnd/>
            <a:tailEnd/>
          </a:ln>
        </p:spPr>
        <p:txBody>
          <a:bodyPr wrap="none" anchor="ctr"/>
          <a:lstStyle/>
          <a:p>
            <a:endParaRPr lang="en-US"/>
          </a:p>
        </p:txBody>
      </p:sp>
      <p:sp>
        <p:nvSpPr>
          <p:cNvPr id="5125" name="Text Box 4"/>
          <p:cNvSpPr txBox="1">
            <a:spLocks noChangeArrowheads="1"/>
          </p:cNvSpPr>
          <p:nvPr/>
        </p:nvSpPr>
        <p:spPr bwMode="auto">
          <a:xfrm>
            <a:off x="2071688" y="3429000"/>
            <a:ext cx="7829550" cy="3046988"/>
          </a:xfrm>
          <a:prstGeom prst="rect">
            <a:avLst/>
          </a:prstGeom>
          <a:noFill/>
          <a:ln w="12700">
            <a:noFill/>
            <a:miter lim="800000"/>
            <a:headEnd/>
            <a:tailEnd/>
          </a:ln>
        </p:spPr>
        <p:txBody>
          <a:bodyPr>
            <a:spAutoFit/>
          </a:bodyPr>
          <a:lstStyle/>
          <a:p>
            <a:pPr>
              <a:buClr>
                <a:srgbClr val="990000"/>
              </a:buClr>
              <a:buSzPct val="150000"/>
            </a:pPr>
            <a:r>
              <a:rPr lang="en-GB" sz="2400" dirty="0"/>
              <a:t> 	</a:t>
            </a:r>
          </a:p>
          <a:p>
            <a:pPr>
              <a:buClr>
                <a:srgbClr val="990000"/>
              </a:buClr>
              <a:buSzPct val="150000"/>
            </a:pPr>
            <a:endParaRPr lang="en-GB" sz="2400" dirty="0"/>
          </a:p>
          <a:p>
            <a:pPr>
              <a:buClr>
                <a:srgbClr val="990000"/>
              </a:buClr>
              <a:buSzPct val="150000"/>
              <a:buFontTx/>
              <a:buChar char="•"/>
            </a:pPr>
            <a:r>
              <a:rPr lang="en-GB" sz="2400" dirty="0"/>
              <a:t> 	</a:t>
            </a:r>
            <a:r>
              <a:rPr lang="en-GB" sz="2400" dirty="0" smtClean="0"/>
              <a:t>introduction: overview and</a:t>
            </a:r>
          </a:p>
          <a:p>
            <a:pPr lvl="2">
              <a:buClr>
                <a:srgbClr val="990000"/>
              </a:buClr>
              <a:buSzPct val="150000"/>
            </a:pPr>
            <a:r>
              <a:rPr lang="en-GB" sz="2400" dirty="0" smtClean="0"/>
              <a:t>recent developments</a:t>
            </a:r>
            <a:endParaRPr lang="en-GB" sz="2400" dirty="0"/>
          </a:p>
          <a:p>
            <a:pPr>
              <a:buClr>
                <a:srgbClr val="990000"/>
              </a:buClr>
              <a:buSzPct val="150000"/>
              <a:buFontTx/>
              <a:buChar char="•"/>
            </a:pPr>
            <a:r>
              <a:rPr lang="en-GB" sz="2400" dirty="0"/>
              <a:t> 	</a:t>
            </a:r>
            <a:r>
              <a:rPr lang="en-GB" sz="2400" dirty="0" smtClean="0"/>
              <a:t>LHC Higgs cross sections </a:t>
            </a:r>
          </a:p>
          <a:p>
            <a:pPr>
              <a:buClr>
                <a:srgbClr val="990000"/>
              </a:buClr>
              <a:buSzPct val="150000"/>
            </a:pPr>
            <a:r>
              <a:rPr lang="en-GB" sz="2400" dirty="0" smtClean="0"/>
              <a:t>	and correlations</a:t>
            </a:r>
            <a:endParaRPr lang="en-GB" sz="2400" dirty="0"/>
          </a:p>
          <a:p>
            <a:pPr>
              <a:buClr>
                <a:srgbClr val="990000"/>
              </a:buClr>
              <a:buSzPct val="150000"/>
              <a:buFontTx/>
              <a:buChar char="•"/>
            </a:pPr>
            <a:r>
              <a:rPr lang="en-GB" sz="2400" dirty="0"/>
              <a:t> 	summary</a:t>
            </a:r>
          </a:p>
          <a:p>
            <a:pPr>
              <a:buClr>
                <a:srgbClr val="990000"/>
              </a:buClr>
              <a:buSzPct val="150000"/>
            </a:pPr>
            <a:endParaRPr lang="en-US" sz="2400" dirty="0"/>
          </a:p>
        </p:txBody>
      </p:sp>
      <p:pic>
        <p:nvPicPr>
          <p:cNvPr id="186376" name="Picture 8" descr="Cambridge_University_Crest_-_flat"/>
          <p:cNvPicPr>
            <a:picLocks noChangeAspect="1" noChangeArrowheads="1"/>
          </p:cNvPicPr>
          <p:nvPr/>
        </p:nvPicPr>
        <p:blipFill>
          <a:blip r:embed="rId3" cstate="print"/>
          <a:srcRect/>
          <a:stretch>
            <a:fillRect/>
          </a:stretch>
        </p:blipFill>
        <p:spPr bwMode="auto">
          <a:xfrm>
            <a:off x="250825" y="5949950"/>
            <a:ext cx="533400" cy="669925"/>
          </a:xfrm>
          <a:prstGeom prst="rect">
            <a:avLst/>
          </a:prstGeom>
          <a:noFill/>
          <a:effectLst>
            <a:outerShdw dist="35921" dir="2700000" algn="ctr" rotWithShape="0">
              <a:srgbClr val="808080">
                <a:alpha val="50000"/>
              </a:srgbClr>
            </a:outerShdw>
          </a:effectLst>
        </p:spPr>
      </p:pic>
      <p:pic>
        <p:nvPicPr>
          <p:cNvPr id="5127" name="Picture 9" descr="petcrest1"/>
          <p:cNvPicPr>
            <a:picLocks noChangeAspect="1" noChangeArrowheads="1"/>
          </p:cNvPicPr>
          <p:nvPr/>
        </p:nvPicPr>
        <p:blipFill>
          <a:blip r:embed="rId4" cstate="print"/>
          <a:srcRect/>
          <a:stretch>
            <a:fillRect/>
          </a:stretch>
        </p:blipFill>
        <p:spPr bwMode="auto">
          <a:xfrm>
            <a:off x="8274050" y="5876925"/>
            <a:ext cx="619125" cy="711200"/>
          </a:xfrm>
          <a:prstGeom prst="rect">
            <a:avLst/>
          </a:prstGeom>
          <a:noFill/>
          <a:ln w="9525">
            <a:noFill/>
            <a:miter lim="800000"/>
            <a:headEnd/>
            <a:tailEnd/>
          </a:ln>
        </p:spPr>
      </p:pic>
      <p:sp>
        <p:nvSpPr>
          <p:cNvPr id="5128" name="TextBox 7"/>
          <p:cNvSpPr txBox="1">
            <a:spLocks noChangeArrowheads="1"/>
          </p:cNvSpPr>
          <p:nvPr/>
        </p:nvSpPr>
        <p:spPr bwMode="auto">
          <a:xfrm>
            <a:off x="2375483" y="6381750"/>
            <a:ext cx="4393034" cy="338554"/>
          </a:xfrm>
          <a:prstGeom prst="rect">
            <a:avLst/>
          </a:prstGeom>
          <a:noFill/>
          <a:ln w="9525">
            <a:noFill/>
            <a:miter lim="800000"/>
            <a:headEnd/>
            <a:tailEnd/>
          </a:ln>
        </p:spPr>
        <p:txBody>
          <a:bodyPr wrap="square">
            <a:spAutoFit/>
          </a:bodyPr>
          <a:lstStyle/>
          <a:p>
            <a:r>
              <a:rPr lang="en-GB" dirty="0" smtClean="0">
                <a:solidFill>
                  <a:srgbClr val="006600"/>
                </a:solidFill>
              </a:rPr>
              <a:t>Higgs </a:t>
            </a:r>
            <a:r>
              <a:rPr lang="en-GB" dirty="0">
                <a:solidFill>
                  <a:srgbClr val="006600"/>
                </a:solidFill>
              </a:rPr>
              <a:t>at the LHC, ETH Zürich, January </a:t>
            </a:r>
            <a:r>
              <a:rPr lang="en-GB" dirty="0" smtClean="0">
                <a:solidFill>
                  <a:srgbClr val="006600"/>
                </a:solidFill>
              </a:rPr>
              <a:t>2012</a:t>
            </a:r>
            <a:endParaRPr lang="en-US" dirty="0">
              <a:solidFill>
                <a:srgbClr val="006600"/>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6" name="Slide Number Placeholder 4"/>
          <p:cNvSpPr>
            <a:spLocks noGrp="1"/>
          </p:cNvSpPr>
          <p:nvPr>
            <p:ph type="sldNum" sz="quarter" idx="11"/>
          </p:nvPr>
        </p:nvSpPr>
        <p:spPr>
          <a:noFill/>
        </p:spPr>
        <p:txBody>
          <a:bodyPr/>
          <a:lstStyle/>
          <a:p>
            <a:fld id="{B8EACB61-2636-4FDD-A6A7-CD13065854C5}" type="slidenum">
              <a:rPr lang="en-GB" smtClean="0"/>
              <a:pPr/>
              <a:t>10</a:t>
            </a:fld>
            <a:endParaRPr lang="en-GB" dirty="0" smtClean="0"/>
          </a:p>
        </p:txBody>
      </p:sp>
      <p:pic>
        <p:nvPicPr>
          <p:cNvPr id="9" name="Picture 8" descr="fig_02.png"/>
          <p:cNvPicPr>
            <a:picLocks noChangeAspect="1"/>
          </p:cNvPicPr>
          <p:nvPr/>
        </p:nvPicPr>
        <p:blipFill>
          <a:blip r:embed="rId3" cstate="print"/>
          <a:srcRect l="1875" t="2612" r="2499"/>
          <a:stretch>
            <a:fillRect/>
          </a:stretch>
        </p:blipFill>
        <p:spPr bwMode="auto">
          <a:xfrm>
            <a:off x="107504" y="620688"/>
            <a:ext cx="4909038" cy="4057650"/>
          </a:xfrm>
          <a:prstGeom prst="rect">
            <a:avLst/>
          </a:prstGeom>
          <a:noFill/>
          <a:ln w="9525">
            <a:noFill/>
            <a:miter lim="800000"/>
            <a:headEnd/>
            <a:tailEnd/>
          </a:ln>
        </p:spPr>
      </p:pic>
      <p:grpSp>
        <p:nvGrpSpPr>
          <p:cNvPr id="2" name="Group 11"/>
          <p:cNvGrpSpPr>
            <a:grpSpLocks/>
          </p:cNvGrpSpPr>
          <p:nvPr/>
        </p:nvGrpSpPr>
        <p:grpSpPr bwMode="auto">
          <a:xfrm>
            <a:off x="4788024" y="1196752"/>
            <a:ext cx="4170363" cy="1449387"/>
            <a:chOff x="1748136" y="2123564"/>
            <a:chExt cx="4170363" cy="1449451"/>
          </a:xfrm>
        </p:grpSpPr>
        <p:grpSp>
          <p:nvGrpSpPr>
            <p:cNvPr id="3" name="Group 26"/>
            <p:cNvGrpSpPr>
              <a:grpSpLocks/>
            </p:cNvGrpSpPr>
            <p:nvPr/>
          </p:nvGrpSpPr>
          <p:grpSpPr bwMode="auto">
            <a:xfrm>
              <a:off x="3834116" y="2656409"/>
              <a:ext cx="2084390" cy="427038"/>
              <a:chOff x="3878" y="1144"/>
              <a:chExt cx="1392" cy="336"/>
            </a:xfrm>
          </p:grpSpPr>
          <p:sp>
            <p:nvSpPr>
              <p:cNvPr id="26" name="Oval 27"/>
              <p:cNvSpPr>
                <a:spLocks noChangeArrowheads="1"/>
              </p:cNvSpPr>
              <p:nvPr/>
            </p:nvSpPr>
            <p:spPr bwMode="auto">
              <a:xfrm flipH="1">
                <a:off x="4550" y="1144"/>
                <a:ext cx="192" cy="336"/>
              </a:xfrm>
              <a:prstGeom prst="ellipse">
                <a:avLst/>
              </a:prstGeom>
              <a:solidFill>
                <a:srgbClr val="006600"/>
              </a:solidFill>
              <a:ln w="9525">
                <a:solidFill>
                  <a:schemeClr val="tx1"/>
                </a:solidFill>
                <a:round/>
                <a:headEnd/>
                <a:tailEnd/>
              </a:ln>
            </p:spPr>
            <p:txBody>
              <a:bodyPr wrap="none" anchor="ctr"/>
              <a:lstStyle/>
              <a:p>
                <a:endParaRPr lang="en-US" smtClean="0">
                  <a:solidFill>
                    <a:srgbClr val="000000"/>
                  </a:solidFill>
                </a:endParaRPr>
              </a:p>
            </p:txBody>
          </p:sp>
          <p:sp>
            <p:nvSpPr>
              <p:cNvPr id="27" name="Line 28"/>
              <p:cNvSpPr>
                <a:spLocks noChangeShapeType="1"/>
              </p:cNvSpPr>
              <p:nvPr/>
            </p:nvSpPr>
            <p:spPr bwMode="auto">
              <a:xfrm flipH="1">
                <a:off x="4694" y="1336"/>
                <a:ext cx="576" cy="0"/>
              </a:xfrm>
              <a:prstGeom prst="line">
                <a:avLst/>
              </a:prstGeom>
              <a:noFill/>
              <a:ln w="57150">
                <a:solidFill>
                  <a:srgbClr val="006600"/>
                </a:solidFill>
                <a:round/>
                <a:headEnd/>
                <a:tailEnd/>
              </a:ln>
            </p:spPr>
            <p:txBody>
              <a:bodyPr/>
              <a:lstStyle/>
              <a:p>
                <a:endParaRPr lang="en-US" smtClean="0">
                  <a:solidFill>
                    <a:srgbClr val="000000"/>
                  </a:solidFill>
                </a:endParaRPr>
              </a:p>
            </p:txBody>
          </p:sp>
          <p:sp>
            <p:nvSpPr>
              <p:cNvPr id="28" name="Line 29"/>
              <p:cNvSpPr>
                <a:spLocks noChangeShapeType="1"/>
              </p:cNvSpPr>
              <p:nvPr/>
            </p:nvSpPr>
            <p:spPr bwMode="auto">
              <a:xfrm flipH="1">
                <a:off x="3878" y="1336"/>
                <a:ext cx="672" cy="0"/>
              </a:xfrm>
              <a:prstGeom prst="line">
                <a:avLst/>
              </a:prstGeom>
              <a:noFill/>
              <a:ln w="28575">
                <a:solidFill>
                  <a:srgbClr val="006600"/>
                </a:solidFill>
                <a:round/>
                <a:headEnd/>
                <a:tailEnd type="triangle" w="med" len="med"/>
              </a:ln>
            </p:spPr>
            <p:txBody>
              <a:bodyPr/>
              <a:lstStyle/>
              <a:p>
                <a:endParaRPr lang="en-US" smtClean="0">
                  <a:solidFill>
                    <a:srgbClr val="000000"/>
                  </a:solidFill>
                </a:endParaRPr>
              </a:p>
            </p:txBody>
          </p:sp>
          <p:sp>
            <p:nvSpPr>
              <p:cNvPr id="29" name="Line 30"/>
              <p:cNvSpPr>
                <a:spLocks noChangeShapeType="1"/>
              </p:cNvSpPr>
              <p:nvPr/>
            </p:nvSpPr>
            <p:spPr bwMode="auto">
              <a:xfrm flipH="1">
                <a:off x="4214" y="1240"/>
                <a:ext cx="384" cy="0"/>
              </a:xfrm>
              <a:prstGeom prst="line">
                <a:avLst/>
              </a:prstGeom>
              <a:noFill/>
              <a:ln w="9525">
                <a:solidFill>
                  <a:srgbClr val="006600"/>
                </a:solidFill>
                <a:round/>
                <a:headEnd/>
                <a:tailEnd/>
              </a:ln>
            </p:spPr>
            <p:txBody>
              <a:bodyPr/>
              <a:lstStyle/>
              <a:p>
                <a:endParaRPr lang="en-US" smtClean="0">
                  <a:solidFill>
                    <a:srgbClr val="000000"/>
                  </a:solidFill>
                </a:endParaRPr>
              </a:p>
            </p:txBody>
          </p:sp>
          <p:sp>
            <p:nvSpPr>
              <p:cNvPr id="30" name="Line 31"/>
              <p:cNvSpPr>
                <a:spLocks noChangeShapeType="1"/>
              </p:cNvSpPr>
              <p:nvPr/>
            </p:nvSpPr>
            <p:spPr bwMode="auto">
              <a:xfrm flipH="1">
                <a:off x="4310" y="1144"/>
                <a:ext cx="336" cy="0"/>
              </a:xfrm>
              <a:prstGeom prst="line">
                <a:avLst/>
              </a:prstGeom>
              <a:noFill/>
              <a:ln w="9525">
                <a:solidFill>
                  <a:srgbClr val="006600"/>
                </a:solidFill>
                <a:round/>
                <a:headEnd/>
                <a:tailEnd/>
              </a:ln>
            </p:spPr>
            <p:txBody>
              <a:bodyPr/>
              <a:lstStyle/>
              <a:p>
                <a:endParaRPr lang="en-US" smtClean="0">
                  <a:solidFill>
                    <a:srgbClr val="000000"/>
                  </a:solidFill>
                </a:endParaRPr>
              </a:p>
            </p:txBody>
          </p:sp>
          <p:sp>
            <p:nvSpPr>
              <p:cNvPr id="31" name="Line 32"/>
              <p:cNvSpPr>
                <a:spLocks noChangeShapeType="1"/>
              </p:cNvSpPr>
              <p:nvPr/>
            </p:nvSpPr>
            <p:spPr bwMode="auto">
              <a:xfrm flipH="1">
                <a:off x="4214" y="1432"/>
                <a:ext cx="384" cy="0"/>
              </a:xfrm>
              <a:prstGeom prst="line">
                <a:avLst/>
              </a:prstGeom>
              <a:noFill/>
              <a:ln w="9525">
                <a:solidFill>
                  <a:srgbClr val="006600"/>
                </a:solidFill>
                <a:round/>
                <a:headEnd/>
                <a:tailEnd/>
              </a:ln>
            </p:spPr>
            <p:txBody>
              <a:bodyPr/>
              <a:lstStyle/>
              <a:p>
                <a:endParaRPr lang="en-US" smtClean="0">
                  <a:solidFill>
                    <a:srgbClr val="000000"/>
                  </a:solidFill>
                </a:endParaRPr>
              </a:p>
            </p:txBody>
          </p:sp>
          <p:sp>
            <p:nvSpPr>
              <p:cNvPr id="32" name="AutoShape 34"/>
              <p:cNvSpPr>
                <a:spLocks noChangeArrowheads="1"/>
              </p:cNvSpPr>
              <p:nvPr/>
            </p:nvSpPr>
            <p:spPr bwMode="auto">
              <a:xfrm rot="16200000" flipH="1">
                <a:off x="4899" y="1222"/>
                <a:ext cx="136" cy="227"/>
              </a:xfrm>
              <a:prstGeom prst="triangle">
                <a:avLst>
                  <a:gd name="adj" fmla="val 50000"/>
                </a:avLst>
              </a:prstGeom>
              <a:solidFill>
                <a:srgbClr val="006600"/>
              </a:solidFill>
              <a:ln w="9525" algn="ctr">
                <a:noFill/>
                <a:miter lim="800000"/>
                <a:headEnd/>
                <a:tailEnd/>
              </a:ln>
            </p:spPr>
            <p:txBody>
              <a:bodyPr wrap="none" anchor="ctr"/>
              <a:lstStyle/>
              <a:p>
                <a:endParaRPr lang="en-US" smtClean="0">
                  <a:solidFill>
                    <a:srgbClr val="000000"/>
                  </a:solidFill>
                </a:endParaRPr>
              </a:p>
            </p:txBody>
          </p:sp>
        </p:grpSp>
        <p:grpSp>
          <p:nvGrpSpPr>
            <p:cNvPr id="4" name="Group 16"/>
            <p:cNvGrpSpPr>
              <a:grpSpLocks/>
            </p:cNvGrpSpPr>
            <p:nvPr/>
          </p:nvGrpSpPr>
          <p:grpSpPr bwMode="auto">
            <a:xfrm>
              <a:off x="1748137" y="2677046"/>
              <a:ext cx="2084390" cy="427038"/>
              <a:chOff x="345" y="1128"/>
              <a:chExt cx="1392" cy="336"/>
            </a:xfrm>
          </p:grpSpPr>
          <p:sp>
            <p:nvSpPr>
              <p:cNvPr id="19" name="Oval 17"/>
              <p:cNvSpPr>
                <a:spLocks noChangeArrowheads="1"/>
              </p:cNvSpPr>
              <p:nvPr/>
            </p:nvSpPr>
            <p:spPr bwMode="auto">
              <a:xfrm>
                <a:off x="873" y="1128"/>
                <a:ext cx="192" cy="336"/>
              </a:xfrm>
              <a:prstGeom prst="ellipse">
                <a:avLst/>
              </a:prstGeom>
              <a:solidFill>
                <a:srgbClr val="006600"/>
              </a:solidFill>
              <a:ln w="9525">
                <a:solidFill>
                  <a:schemeClr val="tx1"/>
                </a:solidFill>
                <a:round/>
                <a:headEnd/>
                <a:tailEnd/>
              </a:ln>
            </p:spPr>
            <p:txBody>
              <a:bodyPr wrap="none" anchor="ctr"/>
              <a:lstStyle/>
              <a:p>
                <a:endParaRPr lang="en-US" smtClean="0">
                  <a:solidFill>
                    <a:srgbClr val="000000"/>
                  </a:solidFill>
                </a:endParaRPr>
              </a:p>
            </p:txBody>
          </p:sp>
          <p:sp>
            <p:nvSpPr>
              <p:cNvPr id="20" name="Line 18"/>
              <p:cNvSpPr>
                <a:spLocks noChangeShapeType="1"/>
              </p:cNvSpPr>
              <p:nvPr/>
            </p:nvSpPr>
            <p:spPr bwMode="auto">
              <a:xfrm>
                <a:off x="345" y="1320"/>
                <a:ext cx="576" cy="0"/>
              </a:xfrm>
              <a:prstGeom prst="line">
                <a:avLst/>
              </a:prstGeom>
              <a:noFill/>
              <a:ln w="57150">
                <a:solidFill>
                  <a:srgbClr val="006600"/>
                </a:solidFill>
                <a:round/>
                <a:headEnd/>
                <a:tailEnd/>
              </a:ln>
            </p:spPr>
            <p:txBody>
              <a:bodyPr/>
              <a:lstStyle/>
              <a:p>
                <a:endParaRPr lang="en-US" smtClean="0">
                  <a:solidFill>
                    <a:srgbClr val="000000"/>
                  </a:solidFill>
                </a:endParaRPr>
              </a:p>
            </p:txBody>
          </p:sp>
          <p:sp>
            <p:nvSpPr>
              <p:cNvPr id="21" name="Line 19"/>
              <p:cNvSpPr>
                <a:spLocks noChangeShapeType="1"/>
              </p:cNvSpPr>
              <p:nvPr/>
            </p:nvSpPr>
            <p:spPr bwMode="auto">
              <a:xfrm>
                <a:off x="1065" y="1320"/>
                <a:ext cx="672" cy="0"/>
              </a:xfrm>
              <a:prstGeom prst="line">
                <a:avLst/>
              </a:prstGeom>
              <a:noFill/>
              <a:ln w="28575">
                <a:solidFill>
                  <a:srgbClr val="006600"/>
                </a:solidFill>
                <a:round/>
                <a:headEnd/>
                <a:tailEnd type="triangle" w="med" len="med"/>
              </a:ln>
            </p:spPr>
            <p:txBody>
              <a:bodyPr/>
              <a:lstStyle/>
              <a:p>
                <a:endParaRPr lang="en-US" smtClean="0">
                  <a:solidFill>
                    <a:srgbClr val="000000"/>
                  </a:solidFill>
                </a:endParaRPr>
              </a:p>
            </p:txBody>
          </p:sp>
          <p:sp>
            <p:nvSpPr>
              <p:cNvPr id="22" name="Line 20"/>
              <p:cNvSpPr>
                <a:spLocks noChangeShapeType="1"/>
              </p:cNvSpPr>
              <p:nvPr/>
            </p:nvSpPr>
            <p:spPr bwMode="auto">
              <a:xfrm>
                <a:off x="1017" y="1224"/>
                <a:ext cx="384" cy="0"/>
              </a:xfrm>
              <a:prstGeom prst="line">
                <a:avLst/>
              </a:prstGeom>
              <a:noFill/>
              <a:ln w="9525">
                <a:solidFill>
                  <a:srgbClr val="006600"/>
                </a:solidFill>
                <a:round/>
                <a:headEnd/>
                <a:tailEnd/>
              </a:ln>
            </p:spPr>
            <p:txBody>
              <a:bodyPr/>
              <a:lstStyle/>
              <a:p>
                <a:endParaRPr lang="en-US" smtClean="0">
                  <a:solidFill>
                    <a:srgbClr val="000000"/>
                  </a:solidFill>
                </a:endParaRPr>
              </a:p>
            </p:txBody>
          </p:sp>
          <p:sp>
            <p:nvSpPr>
              <p:cNvPr id="23" name="Line 21"/>
              <p:cNvSpPr>
                <a:spLocks noChangeShapeType="1"/>
              </p:cNvSpPr>
              <p:nvPr/>
            </p:nvSpPr>
            <p:spPr bwMode="auto">
              <a:xfrm>
                <a:off x="969" y="1128"/>
                <a:ext cx="336" cy="0"/>
              </a:xfrm>
              <a:prstGeom prst="line">
                <a:avLst/>
              </a:prstGeom>
              <a:noFill/>
              <a:ln w="9525">
                <a:solidFill>
                  <a:srgbClr val="006600"/>
                </a:solidFill>
                <a:round/>
                <a:headEnd/>
                <a:tailEnd/>
              </a:ln>
            </p:spPr>
            <p:txBody>
              <a:bodyPr/>
              <a:lstStyle/>
              <a:p>
                <a:endParaRPr lang="en-US" smtClean="0">
                  <a:solidFill>
                    <a:srgbClr val="000000"/>
                  </a:solidFill>
                </a:endParaRPr>
              </a:p>
            </p:txBody>
          </p:sp>
          <p:sp>
            <p:nvSpPr>
              <p:cNvPr id="24" name="Line 22"/>
              <p:cNvSpPr>
                <a:spLocks noChangeShapeType="1"/>
              </p:cNvSpPr>
              <p:nvPr/>
            </p:nvSpPr>
            <p:spPr bwMode="auto">
              <a:xfrm>
                <a:off x="1017" y="1416"/>
                <a:ext cx="384" cy="0"/>
              </a:xfrm>
              <a:prstGeom prst="line">
                <a:avLst/>
              </a:prstGeom>
              <a:noFill/>
              <a:ln w="9525">
                <a:solidFill>
                  <a:srgbClr val="006600"/>
                </a:solidFill>
                <a:round/>
                <a:headEnd/>
                <a:tailEnd/>
              </a:ln>
            </p:spPr>
            <p:txBody>
              <a:bodyPr/>
              <a:lstStyle/>
              <a:p>
                <a:endParaRPr lang="en-US" smtClean="0">
                  <a:solidFill>
                    <a:srgbClr val="000000"/>
                  </a:solidFill>
                </a:endParaRPr>
              </a:p>
            </p:txBody>
          </p:sp>
          <p:sp>
            <p:nvSpPr>
              <p:cNvPr id="25" name="AutoShape 24"/>
              <p:cNvSpPr>
                <a:spLocks noChangeArrowheads="1"/>
              </p:cNvSpPr>
              <p:nvPr/>
            </p:nvSpPr>
            <p:spPr bwMode="auto">
              <a:xfrm rot="5400000">
                <a:off x="581" y="1206"/>
                <a:ext cx="136" cy="227"/>
              </a:xfrm>
              <a:prstGeom prst="triangle">
                <a:avLst>
                  <a:gd name="adj" fmla="val 50000"/>
                </a:avLst>
              </a:prstGeom>
              <a:solidFill>
                <a:srgbClr val="006600"/>
              </a:solidFill>
              <a:ln w="9525" algn="ctr">
                <a:noFill/>
                <a:miter lim="800000"/>
                <a:headEnd/>
                <a:tailEnd/>
              </a:ln>
            </p:spPr>
            <p:txBody>
              <a:bodyPr wrap="none" anchor="ctr"/>
              <a:lstStyle/>
              <a:p>
                <a:endParaRPr lang="en-US" smtClean="0">
                  <a:solidFill>
                    <a:srgbClr val="000000"/>
                  </a:solidFill>
                </a:endParaRPr>
              </a:p>
            </p:txBody>
          </p:sp>
        </p:grpSp>
        <p:sp>
          <p:nvSpPr>
            <p:cNvPr id="14" name="Oval 35"/>
            <p:cNvSpPr>
              <a:spLocks noChangeArrowheads="1"/>
            </p:cNvSpPr>
            <p:nvPr/>
          </p:nvSpPr>
          <p:spPr bwMode="auto">
            <a:xfrm>
              <a:off x="3645198" y="2780234"/>
              <a:ext cx="339725" cy="288925"/>
            </a:xfrm>
            <a:prstGeom prst="ellipse">
              <a:avLst/>
            </a:prstGeom>
            <a:solidFill>
              <a:srgbClr val="FF3300"/>
            </a:solidFill>
            <a:ln w="9525" algn="ctr">
              <a:noFill/>
              <a:round/>
              <a:headEnd/>
              <a:tailEnd/>
            </a:ln>
          </p:spPr>
          <p:txBody>
            <a:bodyPr wrap="none" anchor="ctr"/>
            <a:lstStyle/>
            <a:p>
              <a:endParaRPr lang="en-US" smtClean="0">
                <a:solidFill>
                  <a:srgbClr val="000000"/>
                </a:solidFill>
              </a:endParaRPr>
            </a:p>
          </p:txBody>
        </p:sp>
        <p:sp>
          <p:nvSpPr>
            <p:cNvPr id="15" name="Line 36"/>
            <p:cNvSpPr>
              <a:spLocks noChangeShapeType="1"/>
            </p:cNvSpPr>
            <p:nvPr/>
          </p:nvSpPr>
          <p:spPr bwMode="auto">
            <a:xfrm flipV="1">
              <a:off x="3822998" y="2276871"/>
              <a:ext cx="532978" cy="619249"/>
            </a:xfrm>
            <a:prstGeom prst="line">
              <a:avLst/>
            </a:prstGeom>
            <a:noFill/>
            <a:ln w="28575">
              <a:solidFill>
                <a:srgbClr val="FF3300"/>
              </a:solidFill>
              <a:round/>
              <a:headEnd/>
              <a:tailEnd type="triangle" w="med" len="med"/>
            </a:ln>
          </p:spPr>
          <p:txBody>
            <a:bodyPr/>
            <a:lstStyle/>
            <a:p>
              <a:endParaRPr lang="en-US" smtClean="0">
                <a:solidFill>
                  <a:srgbClr val="000000"/>
                </a:solidFill>
              </a:endParaRPr>
            </a:p>
          </p:txBody>
        </p:sp>
        <p:sp>
          <p:nvSpPr>
            <p:cNvPr id="16" name="Line 37"/>
            <p:cNvSpPr>
              <a:spLocks noChangeShapeType="1"/>
            </p:cNvSpPr>
            <p:nvPr/>
          </p:nvSpPr>
          <p:spPr bwMode="auto">
            <a:xfrm>
              <a:off x="3803949" y="2954858"/>
              <a:ext cx="191988" cy="618157"/>
            </a:xfrm>
            <a:prstGeom prst="line">
              <a:avLst/>
            </a:prstGeom>
            <a:noFill/>
            <a:ln w="28575">
              <a:solidFill>
                <a:srgbClr val="FF3300"/>
              </a:solidFill>
              <a:prstDash val="sysDash"/>
              <a:round/>
              <a:headEnd/>
              <a:tailEnd type="triangle" w="med" len="med"/>
            </a:ln>
          </p:spPr>
          <p:txBody>
            <a:bodyPr/>
            <a:lstStyle/>
            <a:p>
              <a:endParaRPr lang="en-US" smtClean="0">
                <a:solidFill>
                  <a:srgbClr val="000000"/>
                </a:solidFill>
              </a:endParaRPr>
            </a:p>
          </p:txBody>
        </p:sp>
        <p:sp>
          <p:nvSpPr>
            <p:cNvPr id="17" name="Text Box 38"/>
            <p:cNvSpPr txBox="1">
              <a:spLocks noChangeArrowheads="1"/>
            </p:cNvSpPr>
            <p:nvPr/>
          </p:nvSpPr>
          <p:spPr bwMode="auto">
            <a:xfrm>
              <a:off x="3616105" y="2758009"/>
              <a:ext cx="402675" cy="369332"/>
            </a:xfrm>
            <a:prstGeom prst="rect">
              <a:avLst/>
            </a:prstGeom>
            <a:noFill/>
            <a:ln w="9525" algn="ctr">
              <a:noFill/>
              <a:miter lim="800000"/>
              <a:headEnd/>
              <a:tailEnd/>
            </a:ln>
          </p:spPr>
          <p:txBody>
            <a:bodyPr wrap="none">
              <a:spAutoFit/>
            </a:bodyPr>
            <a:lstStyle/>
            <a:p>
              <a:pPr algn="ctr"/>
              <a:r>
                <a:rPr lang="en-GB" dirty="0" smtClean="0">
                  <a:solidFill>
                    <a:srgbClr val="FFFFFF"/>
                  </a:solidFill>
                </a:rPr>
                <a:t>W</a:t>
              </a:r>
              <a:endParaRPr lang="en-US" dirty="0" smtClean="0">
                <a:solidFill>
                  <a:srgbClr val="FFFFFF"/>
                </a:solidFill>
              </a:endParaRPr>
            </a:p>
          </p:txBody>
        </p:sp>
        <p:sp>
          <p:nvSpPr>
            <p:cNvPr id="18" name="TextBox 18"/>
            <p:cNvSpPr txBox="1">
              <a:spLocks noChangeArrowheads="1"/>
            </p:cNvSpPr>
            <p:nvPr/>
          </p:nvSpPr>
          <p:spPr bwMode="auto">
            <a:xfrm>
              <a:off x="4355976" y="2123564"/>
              <a:ext cx="333746" cy="369332"/>
            </a:xfrm>
            <a:prstGeom prst="rect">
              <a:avLst/>
            </a:prstGeom>
            <a:noFill/>
            <a:ln w="9525">
              <a:noFill/>
              <a:miter lim="800000"/>
              <a:headEnd/>
              <a:tailEnd/>
            </a:ln>
          </p:spPr>
          <p:txBody>
            <a:bodyPr wrap="none">
              <a:spAutoFit/>
            </a:bodyPr>
            <a:lstStyle/>
            <a:p>
              <a:r>
                <a:rPr lang="en-GB" i="1" smtClean="0">
                  <a:solidFill>
                    <a:srgbClr val="FF0000"/>
                  </a:solidFill>
                  <a:latin typeface="Times New Roman" pitchFamily="18" charset="0"/>
                  <a:cs typeface="Times New Roman" pitchFamily="18" charset="0"/>
                </a:rPr>
                <a:t>l</a:t>
              </a:r>
              <a:r>
                <a:rPr lang="en-GB" i="1" baseline="30000" smtClean="0">
                  <a:solidFill>
                    <a:srgbClr val="FF0000"/>
                  </a:solidFill>
                  <a:latin typeface="Times New Roman" pitchFamily="18" charset="0"/>
                  <a:cs typeface="Times New Roman" pitchFamily="18" charset="0"/>
                </a:rPr>
                <a:t>±</a:t>
              </a:r>
              <a:endParaRPr lang="en-US" i="1" baseline="30000" smtClean="0">
                <a:solidFill>
                  <a:srgbClr val="FF0000"/>
                </a:solidFill>
                <a:latin typeface="Times New Roman" pitchFamily="18" charset="0"/>
                <a:cs typeface="Times New Roman" pitchFamily="18" charset="0"/>
              </a:endParaRPr>
            </a:p>
          </p:txBody>
        </p:sp>
      </p:grpSp>
      <p:pic>
        <p:nvPicPr>
          <p:cNvPr id="34" name="Picture 33" descr="TP_tmp.png"/>
          <p:cNvPicPr>
            <a:picLocks noChangeAspect="1"/>
          </p:cNvPicPr>
          <p:nvPr>
            <p:custDataLst>
              <p:tags r:id="rId1"/>
            </p:custDataLst>
          </p:nvPr>
        </p:nvPicPr>
        <p:blipFill>
          <a:blip r:embed="rId4" cstate="print"/>
          <a:stretch>
            <a:fillRect/>
          </a:stretch>
        </p:blipFill>
        <p:spPr bwMode="auto">
          <a:xfrm>
            <a:off x="4427984" y="2715028"/>
            <a:ext cx="4716768" cy="497948"/>
          </a:xfrm>
          <a:prstGeom prst="rect">
            <a:avLst/>
          </a:prstGeom>
          <a:noFill/>
          <a:ln/>
          <a:effectLst/>
        </p:spPr>
      </p:pic>
      <p:sp>
        <p:nvSpPr>
          <p:cNvPr id="33" name="TextBox 32"/>
          <p:cNvSpPr txBox="1"/>
          <p:nvPr/>
        </p:nvSpPr>
        <p:spPr>
          <a:xfrm>
            <a:off x="611560" y="116632"/>
            <a:ext cx="3640740" cy="523220"/>
          </a:xfrm>
          <a:prstGeom prst="rect">
            <a:avLst/>
          </a:prstGeom>
          <a:noFill/>
        </p:spPr>
        <p:txBody>
          <a:bodyPr wrap="none" rtlCol="0">
            <a:spAutoFit/>
          </a:bodyPr>
          <a:lstStyle/>
          <a:p>
            <a:r>
              <a:rPr lang="en-GB" sz="2800" dirty="0" smtClean="0">
                <a:solidFill>
                  <a:srgbClr val="990000"/>
                </a:solidFill>
              </a:rPr>
              <a:t>W rapidity asymmetry</a:t>
            </a:r>
            <a:endParaRPr lang="en-US" sz="2800" dirty="0">
              <a:solidFill>
                <a:srgbClr val="990000"/>
              </a:solidFill>
            </a:endParaRPr>
          </a:p>
        </p:txBody>
      </p:sp>
      <p:pic>
        <p:nvPicPr>
          <p:cNvPr id="35" name="Picture 2"/>
          <p:cNvPicPr>
            <a:picLocks noChangeAspect="1" noChangeArrowheads="1"/>
          </p:cNvPicPr>
          <p:nvPr/>
        </p:nvPicPr>
        <p:blipFill>
          <a:blip r:embed="rId5" cstate="print"/>
          <a:srcRect l="10234" t="44650" r="12067" b="7776"/>
          <a:stretch>
            <a:fillRect/>
          </a:stretch>
        </p:blipFill>
        <p:spPr bwMode="auto">
          <a:xfrm>
            <a:off x="2051720" y="4262306"/>
            <a:ext cx="6984776" cy="2595694"/>
          </a:xfrm>
          <a:prstGeom prst="rect">
            <a:avLst/>
          </a:prstGeom>
          <a:noFill/>
          <a:ln w="9525">
            <a:noFill/>
            <a:miter lim="800000"/>
            <a:headEnd/>
            <a:tailEnd/>
          </a:ln>
        </p:spPr>
      </p:pic>
      <p:sp>
        <p:nvSpPr>
          <p:cNvPr id="36" name="TextBox 35"/>
          <p:cNvSpPr txBox="1"/>
          <p:nvPr/>
        </p:nvSpPr>
        <p:spPr>
          <a:xfrm>
            <a:off x="179512" y="4725144"/>
            <a:ext cx="1800200" cy="1477328"/>
          </a:xfrm>
          <a:prstGeom prst="rect">
            <a:avLst/>
          </a:prstGeom>
          <a:noFill/>
        </p:spPr>
        <p:txBody>
          <a:bodyPr wrap="square" rtlCol="0">
            <a:spAutoFit/>
          </a:bodyPr>
          <a:lstStyle/>
          <a:p>
            <a:r>
              <a:rPr lang="en-GB" sz="1800" dirty="0" smtClean="0">
                <a:solidFill>
                  <a:srgbClr val="990000"/>
                </a:solidFill>
              </a:rPr>
              <a:t>impact of LHC W asymmetry on NNPDF </a:t>
            </a:r>
            <a:r>
              <a:rPr lang="en-GB" sz="1800" dirty="0" err="1" smtClean="0">
                <a:solidFill>
                  <a:srgbClr val="990000"/>
                </a:solidFill>
              </a:rPr>
              <a:t>ubar</a:t>
            </a:r>
            <a:r>
              <a:rPr lang="en-GB" sz="1800" dirty="0" smtClean="0">
                <a:solidFill>
                  <a:srgbClr val="990000"/>
                </a:solidFill>
              </a:rPr>
              <a:t> and d PDFs</a:t>
            </a:r>
            <a:endParaRPr lang="en-US" sz="1800" dirty="0">
              <a:solidFill>
                <a:srgbClr val="990000"/>
              </a:solidFill>
            </a:endParaRPr>
          </a:p>
        </p:txBody>
      </p:sp>
      <p:sp>
        <p:nvSpPr>
          <p:cNvPr id="37" name="Right Arrow 36"/>
          <p:cNvSpPr/>
          <p:nvPr/>
        </p:nvSpPr>
        <p:spPr>
          <a:xfrm>
            <a:off x="1115616" y="5877272"/>
            <a:ext cx="648072" cy="288032"/>
          </a:xfrm>
          <a:prstGeom prst="rightArrow">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Slide Number Placeholder 1"/>
          <p:cNvSpPr>
            <a:spLocks noGrp="1"/>
          </p:cNvSpPr>
          <p:nvPr>
            <p:ph type="sldNum" sz="quarter" idx="11"/>
          </p:nvPr>
        </p:nvSpPr>
        <p:spPr>
          <a:noFill/>
        </p:spPr>
        <p:txBody>
          <a:bodyPr/>
          <a:lstStyle/>
          <a:p>
            <a:fld id="{1B3C43D2-2635-4BFF-8E7C-C343B3483C23}" type="slidenum">
              <a:rPr lang="en-GB" smtClean="0"/>
              <a:pPr/>
              <a:t>11</a:t>
            </a:fld>
            <a:endParaRPr lang="en-GB" smtClean="0"/>
          </a:p>
        </p:txBody>
      </p:sp>
      <p:pic>
        <p:nvPicPr>
          <p:cNvPr id="57347" name="Picture 2"/>
          <p:cNvPicPr>
            <a:picLocks noChangeAspect="1" noChangeArrowheads="1"/>
          </p:cNvPicPr>
          <p:nvPr/>
        </p:nvPicPr>
        <p:blipFill>
          <a:blip r:embed="rId2" cstate="print"/>
          <a:srcRect/>
          <a:stretch>
            <a:fillRect/>
          </a:stretch>
        </p:blipFill>
        <p:spPr bwMode="auto">
          <a:xfrm>
            <a:off x="684213" y="3425825"/>
            <a:ext cx="2286000" cy="1371600"/>
          </a:xfrm>
          <a:prstGeom prst="rect">
            <a:avLst/>
          </a:prstGeom>
          <a:noFill/>
          <a:ln w="9525">
            <a:noFill/>
            <a:miter lim="800000"/>
            <a:headEnd/>
            <a:tailEnd/>
          </a:ln>
        </p:spPr>
      </p:pic>
      <p:pic>
        <p:nvPicPr>
          <p:cNvPr id="57348" name="Picture 3"/>
          <p:cNvPicPr>
            <a:picLocks noChangeAspect="1" noChangeArrowheads="1"/>
          </p:cNvPicPr>
          <p:nvPr/>
        </p:nvPicPr>
        <p:blipFill>
          <a:blip r:embed="rId3" cstate="print"/>
          <a:srcRect/>
          <a:stretch>
            <a:fillRect/>
          </a:stretch>
        </p:blipFill>
        <p:spPr bwMode="auto">
          <a:xfrm>
            <a:off x="684213" y="1989138"/>
            <a:ext cx="2286000" cy="1428750"/>
          </a:xfrm>
          <a:prstGeom prst="rect">
            <a:avLst/>
          </a:prstGeom>
          <a:noFill/>
          <a:ln w="9525">
            <a:noFill/>
            <a:miter lim="800000"/>
            <a:headEnd/>
            <a:tailEnd/>
          </a:ln>
        </p:spPr>
      </p:pic>
      <p:pic>
        <p:nvPicPr>
          <p:cNvPr id="57349" name="Picture 4"/>
          <p:cNvPicPr>
            <a:picLocks noChangeAspect="1" noChangeArrowheads="1"/>
          </p:cNvPicPr>
          <p:nvPr/>
        </p:nvPicPr>
        <p:blipFill>
          <a:blip r:embed="rId4" cstate="print"/>
          <a:srcRect l="48650" t="34438" r="20607" b="3407"/>
          <a:stretch>
            <a:fillRect/>
          </a:stretch>
        </p:blipFill>
        <p:spPr bwMode="auto">
          <a:xfrm>
            <a:off x="6372225" y="188913"/>
            <a:ext cx="2592388" cy="3189287"/>
          </a:xfrm>
          <a:prstGeom prst="rect">
            <a:avLst/>
          </a:prstGeom>
          <a:noFill/>
          <a:ln w="9525">
            <a:noFill/>
            <a:miter lim="800000"/>
            <a:headEnd/>
            <a:tailEnd/>
          </a:ln>
        </p:spPr>
      </p:pic>
      <p:grpSp>
        <p:nvGrpSpPr>
          <p:cNvPr id="2" name="Group 11"/>
          <p:cNvGrpSpPr>
            <a:grpSpLocks/>
          </p:cNvGrpSpPr>
          <p:nvPr/>
        </p:nvGrpSpPr>
        <p:grpSpPr bwMode="auto">
          <a:xfrm>
            <a:off x="684213" y="4941888"/>
            <a:ext cx="2058987" cy="1443037"/>
            <a:chOff x="1126502" y="4653136"/>
            <a:chExt cx="2059090" cy="1443608"/>
          </a:xfrm>
        </p:grpSpPr>
        <p:pic>
          <p:nvPicPr>
            <p:cNvPr id="57361" name="Picture 2"/>
            <p:cNvPicPr>
              <a:picLocks noChangeAspect="1" noChangeArrowheads="1"/>
            </p:cNvPicPr>
            <p:nvPr/>
          </p:nvPicPr>
          <p:blipFill>
            <a:blip r:embed="rId2" cstate="print"/>
            <a:srcRect l="31500"/>
            <a:stretch>
              <a:fillRect/>
            </a:stretch>
          </p:blipFill>
          <p:spPr bwMode="auto">
            <a:xfrm>
              <a:off x="1619672" y="4725144"/>
              <a:ext cx="1565920" cy="1371600"/>
            </a:xfrm>
            <a:prstGeom prst="rect">
              <a:avLst/>
            </a:prstGeom>
            <a:noFill/>
            <a:ln w="9525">
              <a:noFill/>
              <a:miter lim="800000"/>
              <a:headEnd/>
              <a:tailEnd/>
            </a:ln>
          </p:spPr>
        </p:pic>
        <p:sp>
          <p:nvSpPr>
            <p:cNvPr id="57362" name="TextBox 7"/>
            <p:cNvSpPr txBox="1">
              <a:spLocks noChangeArrowheads="1"/>
            </p:cNvSpPr>
            <p:nvPr/>
          </p:nvSpPr>
          <p:spPr bwMode="auto">
            <a:xfrm>
              <a:off x="1835696" y="4653136"/>
              <a:ext cx="325730" cy="369332"/>
            </a:xfrm>
            <a:prstGeom prst="rect">
              <a:avLst/>
            </a:prstGeom>
            <a:solidFill>
              <a:schemeClr val="bg1"/>
            </a:solidFill>
            <a:ln w="9525">
              <a:noFill/>
              <a:miter lim="800000"/>
              <a:headEnd/>
              <a:tailEnd/>
            </a:ln>
          </p:spPr>
          <p:txBody>
            <a:bodyPr wrap="none">
              <a:spAutoFit/>
            </a:bodyPr>
            <a:lstStyle/>
            <a:p>
              <a:r>
                <a:rPr lang="en-GB" b="1">
                  <a:solidFill>
                    <a:srgbClr val="CC0099"/>
                  </a:solidFill>
                </a:rPr>
                <a:t>Z</a:t>
              </a:r>
              <a:endParaRPr lang="en-US" b="1">
                <a:solidFill>
                  <a:srgbClr val="CC0099"/>
                </a:solidFill>
              </a:endParaRPr>
            </a:p>
          </p:txBody>
        </p:sp>
        <p:pic>
          <p:nvPicPr>
            <p:cNvPr id="57363" name="Picture 2"/>
            <p:cNvPicPr>
              <a:picLocks noChangeAspect="1" noChangeArrowheads="1"/>
            </p:cNvPicPr>
            <p:nvPr/>
          </p:nvPicPr>
          <p:blipFill>
            <a:blip r:embed="rId2" cstate="print"/>
            <a:srcRect l="57950" t="61165" r="32600"/>
            <a:stretch>
              <a:fillRect/>
            </a:stretch>
          </p:blipFill>
          <p:spPr bwMode="auto">
            <a:xfrm rot="-5400000">
              <a:off x="1306220" y="5171726"/>
              <a:ext cx="245228" cy="604664"/>
            </a:xfrm>
            <a:prstGeom prst="rect">
              <a:avLst/>
            </a:prstGeom>
            <a:noFill/>
            <a:ln w="9525">
              <a:noFill/>
              <a:miter lim="800000"/>
              <a:headEnd/>
              <a:tailEnd/>
            </a:ln>
          </p:spPr>
        </p:pic>
        <p:pic>
          <p:nvPicPr>
            <p:cNvPr id="57364" name="Picture 2"/>
            <p:cNvPicPr>
              <a:picLocks noChangeAspect="1" noChangeArrowheads="1"/>
            </p:cNvPicPr>
            <p:nvPr/>
          </p:nvPicPr>
          <p:blipFill>
            <a:blip r:embed="rId2" cstate="print"/>
            <a:srcRect l="66148" t="62999" r="21251" b="21251"/>
            <a:stretch>
              <a:fillRect/>
            </a:stretch>
          </p:blipFill>
          <p:spPr bwMode="auto">
            <a:xfrm>
              <a:off x="1259632" y="5484574"/>
              <a:ext cx="288032" cy="216024"/>
            </a:xfrm>
            <a:prstGeom prst="rect">
              <a:avLst/>
            </a:prstGeom>
            <a:noFill/>
            <a:ln w="9525">
              <a:noFill/>
              <a:miter lim="800000"/>
              <a:headEnd/>
              <a:tailEnd/>
            </a:ln>
          </p:spPr>
        </p:pic>
      </p:grpSp>
      <p:sp>
        <p:nvSpPr>
          <p:cNvPr id="57351" name="TextBox 12"/>
          <p:cNvSpPr txBox="1">
            <a:spLocks noChangeArrowheads="1"/>
          </p:cNvSpPr>
          <p:nvPr/>
        </p:nvSpPr>
        <p:spPr bwMode="auto">
          <a:xfrm>
            <a:off x="468313" y="333375"/>
            <a:ext cx="4464050" cy="460375"/>
          </a:xfrm>
          <a:prstGeom prst="rect">
            <a:avLst/>
          </a:prstGeom>
          <a:noFill/>
          <a:ln w="9525">
            <a:noFill/>
            <a:miter lim="800000"/>
            <a:headEnd/>
            <a:tailEnd/>
          </a:ln>
        </p:spPr>
        <p:txBody>
          <a:bodyPr>
            <a:spAutoFit/>
          </a:bodyPr>
          <a:lstStyle/>
          <a:p>
            <a:r>
              <a:rPr lang="en-GB" sz="2400" dirty="0">
                <a:solidFill>
                  <a:srgbClr val="990000"/>
                </a:solidFill>
              </a:rPr>
              <a:t>probing heavy quark </a:t>
            </a:r>
            <a:r>
              <a:rPr lang="en-GB" sz="2400" dirty="0" err="1" smtClean="0">
                <a:solidFill>
                  <a:srgbClr val="990000"/>
                </a:solidFill>
              </a:rPr>
              <a:t>pdfs</a:t>
            </a:r>
            <a:endParaRPr lang="en-US" sz="2400" dirty="0">
              <a:solidFill>
                <a:srgbClr val="990000"/>
              </a:solidFill>
            </a:endParaRPr>
          </a:p>
        </p:txBody>
      </p:sp>
      <p:sp>
        <p:nvSpPr>
          <p:cNvPr id="57352" name="TextBox 13"/>
          <p:cNvSpPr txBox="1">
            <a:spLocks noChangeArrowheads="1"/>
          </p:cNvSpPr>
          <p:nvPr/>
        </p:nvSpPr>
        <p:spPr bwMode="auto">
          <a:xfrm>
            <a:off x="468313" y="836613"/>
            <a:ext cx="5903912" cy="923925"/>
          </a:xfrm>
          <a:prstGeom prst="rect">
            <a:avLst/>
          </a:prstGeom>
          <a:noFill/>
          <a:ln w="9525">
            <a:noFill/>
            <a:miter lim="800000"/>
            <a:headEnd/>
            <a:tailEnd/>
          </a:ln>
        </p:spPr>
        <p:txBody>
          <a:bodyPr>
            <a:spAutoFit/>
          </a:bodyPr>
          <a:lstStyle/>
          <a:p>
            <a:r>
              <a:rPr lang="en-GB" dirty="0"/>
              <a:t>take advantage of (a) </a:t>
            </a:r>
            <a:r>
              <a:rPr lang="en-GB" dirty="0" err="1"/>
              <a:t>qg</a:t>
            </a:r>
            <a:r>
              <a:rPr lang="en-GB" dirty="0"/>
              <a:t> dominates  W,Z + jet production, (b) heavy quark suppression becomes weaker at high Q</a:t>
            </a:r>
            <a:r>
              <a:rPr lang="en-GB" baseline="30000" dirty="0"/>
              <a:t>2</a:t>
            </a:r>
            <a:r>
              <a:rPr lang="en-GB" dirty="0"/>
              <a:t>, small x, (c) ability to tag </a:t>
            </a:r>
            <a:r>
              <a:rPr lang="en-GB" dirty="0" err="1"/>
              <a:t>c,b</a:t>
            </a:r>
            <a:r>
              <a:rPr lang="en-GB" dirty="0"/>
              <a:t> jets</a:t>
            </a:r>
            <a:endParaRPr lang="en-US" dirty="0"/>
          </a:p>
        </p:txBody>
      </p:sp>
      <p:pic>
        <p:nvPicPr>
          <p:cNvPr id="57353" name="Picture 4"/>
          <p:cNvPicPr>
            <a:picLocks noChangeAspect="1" noChangeArrowheads="1"/>
          </p:cNvPicPr>
          <p:nvPr/>
        </p:nvPicPr>
        <p:blipFill>
          <a:blip r:embed="rId5" cstate="print"/>
          <a:srcRect/>
          <a:stretch>
            <a:fillRect/>
          </a:stretch>
        </p:blipFill>
        <p:spPr bwMode="auto">
          <a:xfrm>
            <a:off x="3563938" y="3573463"/>
            <a:ext cx="4410075" cy="247650"/>
          </a:xfrm>
          <a:prstGeom prst="rect">
            <a:avLst/>
          </a:prstGeom>
          <a:noFill/>
          <a:ln w="9525">
            <a:noFill/>
            <a:miter lim="800000"/>
            <a:headEnd/>
            <a:tailEnd/>
          </a:ln>
        </p:spPr>
      </p:pic>
      <p:pic>
        <p:nvPicPr>
          <p:cNvPr id="57354" name="Picture 6"/>
          <p:cNvPicPr>
            <a:picLocks noChangeAspect="1" noChangeArrowheads="1"/>
          </p:cNvPicPr>
          <p:nvPr/>
        </p:nvPicPr>
        <p:blipFill>
          <a:blip r:embed="rId6" cstate="print"/>
          <a:srcRect/>
          <a:stretch>
            <a:fillRect/>
          </a:stretch>
        </p:blipFill>
        <p:spPr bwMode="auto">
          <a:xfrm>
            <a:off x="3276600" y="4960938"/>
            <a:ext cx="5181600" cy="771525"/>
          </a:xfrm>
          <a:prstGeom prst="rect">
            <a:avLst/>
          </a:prstGeom>
          <a:noFill/>
          <a:ln w="9525">
            <a:noFill/>
            <a:miter lim="800000"/>
            <a:headEnd/>
            <a:tailEnd/>
          </a:ln>
        </p:spPr>
      </p:pic>
      <p:sp>
        <p:nvSpPr>
          <p:cNvPr id="57355" name="TextBox 18"/>
          <p:cNvSpPr txBox="1">
            <a:spLocks noChangeArrowheads="1"/>
          </p:cNvSpPr>
          <p:nvPr/>
        </p:nvSpPr>
        <p:spPr bwMode="auto">
          <a:xfrm>
            <a:off x="3492500" y="2276475"/>
            <a:ext cx="2447925" cy="792485"/>
          </a:xfrm>
          <a:prstGeom prst="rect">
            <a:avLst/>
          </a:prstGeom>
          <a:noFill/>
          <a:ln w="12700">
            <a:solidFill>
              <a:srgbClr val="006600"/>
            </a:solidFill>
            <a:miter lim="800000"/>
            <a:headEnd/>
            <a:tailEnd/>
          </a:ln>
        </p:spPr>
        <p:txBody>
          <a:bodyPr wrap="square">
            <a:spAutoFit/>
          </a:bodyPr>
          <a:lstStyle/>
          <a:p>
            <a:r>
              <a:rPr lang="en-GB" dirty="0">
                <a:solidFill>
                  <a:srgbClr val="006600"/>
                </a:solidFill>
              </a:rPr>
              <a:t>CMS: “W production in association with c jets” </a:t>
            </a:r>
            <a:r>
              <a:rPr lang="en-GB" sz="1200" dirty="0">
                <a:solidFill>
                  <a:srgbClr val="006600"/>
                </a:solidFill>
              </a:rPr>
              <a:t>(CMS-PAS-EWK-11-013)</a:t>
            </a:r>
            <a:endParaRPr lang="en-US" dirty="0">
              <a:solidFill>
                <a:srgbClr val="006600"/>
              </a:solidFill>
            </a:endParaRPr>
          </a:p>
        </p:txBody>
      </p:sp>
      <p:pic>
        <p:nvPicPr>
          <p:cNvPr id="57356" name="Picture 8"/>
          <p:cNvPicPr>
            <a:picLocks noChangeAspect="1" noChangeArrowheads="1"/>
          </p:cNvPicPr>
          <p:nvPr/>
        </p:nvPicPr>
        <p:blipFill>
          <a:blip r:embed="rId7" cstate="print"/>
          <a:srcRect/>
          <a:stretch>
            <a:fillRect/>
          </a:stretch>
        </p:blipFill>
        <p:spPr bwMode="auto">
          <a:xfrm>
            <a:off x="3419475" y="4133850"/>
            <a:ext cx="3495675" cy="590550"/>
          </a:xfrm>
          <a:prstGeom prst="rect">
            <a:avLst/>
          </a:prstGeom>
          <a:noFill/>
          <a:ln w="9525">
            <a:noFill/>
            <a:miter lim="800000"/>
            <a:headEnd/>
            <a:tailEnd/>
          </a:ln>
        </p:spPr>
      </p:pic>
      <p:sp>
        <p:nvSpPr>
          <p:cNvPr id="57357" name="TextBox 16"/>
          <p:cNvSpPr txBox="1">
            <a:spLocks noChangeArrowheads="1"/>
          </p:cNvSpPr>
          <p:nvPr/>
        </p:nvSpPr>
        <p:spPr bwMode="auto">
          <a:xfrm>
            <a:off x="7524750" y="3965575"/>
            <a:ext cx="1655763" cy="831850"/>
          </a:xfrm>
          <a:prstGeom prst="rect">
            <a:avLst/>
          </a:prstGeom>
          <a:noFill/>
          <a:ln w="9525">
            <a:noFill/>
            <a:miter lim="800000"/>
            <a:headEnd/>
            <a:tailEnd/>
          </a:ln>
        </p:spPr>
        <p:txBody>
          <a:bodyPr>
            <a:spAutoFit/>
          </a:bodyPr>
          <a:lstStyle/>
          <a:p>
            <a:r>
              <a:rPr lang="en-GB" sz="2400">
                <a:solidFill>
                  <a:srgbClr val="000066"/>
                </a:solidFill>
              </a:rPr>
              <a:t>sbar / s</a:t>
            </a:r>
          </a:p>
          <a:p>
            <a:r>
              <a:rPr lang="en-GB" sz="2400">
                <a:solidFill>
                  <a:srgbClr val="000066"/>
                </a:solidFill>
              </a:rPr>
              <a:t>sbar + s</a:t>
            </a:r>
            <a:endParaRPr lang="en-US" sz="2400">
              <a:solidFill>
                <a:srgbClr val="000066"/>
              </a:solidFill>
            </a:endParaRPr>
          </a:p>
        </p:txBody>
      </p:sp>
      <p:cxnSp>
        <p:nvCxnSpPr>
          <p:cNvPr id="19" name="Straight Arrow Connector 18"/>
          <p:cNvCxnSpPr/>
          <p:nvPr/>
        </p:nvCxnSpPr>
        <p:spPr>
          <a:xfrm rot="10800000" flipV="1">
            <a:off x="6804025" y="4221163"/>
            <a:ext cx="647700" cy="71437"/>
          </a:xfrm>
          <a:prstGeom prst="straightConnector1">
            <a:avLst/>
          </a:prstGeom>
          <a:ln w="28575">
            <a:solidFill>
              <a:srgbClr val="000066"/>
            </a:solidFill>
            <a:tailEnd type="arrow"/>
          </a:ln>
        </p:spPr>
        <p:style>
          <a:lnRef idx="1">
            <a:schemeClr val="accent1"/>
          </a:lnRef>
          <a:fillRef idx="0">
            <a:schemeClr val="accent1"/>
          </a:fillRef>
          <a:effectRef idx="0">
            <a:schemeClr val="accent1"/>
          </a:effectRef>
          <a:fontRef idx="minor">
            <a:schemeClr val="tx1"/>
          </a:fontRef>
        </p:style>
      </p:cxnSp>
      <p:cxnSp>
        <p:nvCxnSpPr>
          <p:cNvPr id="21" name="Straight Arrow Connector 20"/>
          <p:cNvCxnSpPr/>
          <p:nvPr/>
        </p:nvCxnSpPr>
        <p:spPr>
          <a:xfrm rot="10800000" flipV="1">
            <a:off x="6948488" y="4572000"/>
            <a:ext cx="495300" cy="9525"/>
          </a:xfrm>
          <a:prstGeom prst="straightConnector1">
            <a:avLst/>
          </a:prstGeom>
          <a:ln w="28575">
            <a:solidFill>
              <a:srgbClr val="000066"/>
            </a:solidFill>
            <a:tailEnd type="arrow"/>
          </a:ln>
        </p:spPr>
        <p:style>
          <a:lnRef idx="1">
            <a:schemeClr val="accent1"/>
          </a:lnRef>
          <a:fillRef idx="0">
            <a:schemeClr val="accent1"/>
          </a:fillRef>
          <a:effectRef idx="0">
            <a:schemeClr val="accent1"/>
          </a:effectRef>
          <a:fontRef idx="minor">
            <a:schemeClr val="tx1"/>
          </a:fontRef>
        </p:style>
      </p:cxnSp>
      <p:sp>
        <p:nvSpPr>
          <p:cNvPr id="57360" name="TextBox 26"/>
          <p:cNvSpPr txBox="1">
            <a:spLocks noChangeArrowheads="1"/>
          </p:cNvSpPr>
          <p:nvPr/>
        </p:nvSpPr>
        <p:spPr bwMode="auto">
          <a:xfrm>
            <a:off x="323850" y="6308725"/>
            <a:ext cx="3663182" cy="338554"/>
          </a:xfrm>
          <a:prstGeom prst="rect">
            <a:avLst/>
          </a:prstGeom>
          <a:noFill/>
          <a:ln w="9525">
            <a:noFill/>
            <a:miter lim="800000"/>
            <a:headEnd/>
            <a:tailEnd/>
          </a:ln>
        </p:spPr>
        <p:txBody>
          <a:bodyPr wrap="none">
            <a:spAutoFit/>
          </a:bodyPr>
          <a:lstStyle/>
          <a:p>
            <a:r>
              <a:rPr lang="en-GB" dirty="0">
                <a:solidFill>
                  <a:srgbClr val="990000"/>
                </a:solidFill>
              </a:rPr>
              <a:t>Also: </a:t>
            </a:r>
            <a:r>
              <a:rPr lang="en-GB" dirty="0"/>
              <a:t>Z + c as a measure of charm </a:t>
            </a:r>
            <a:r>
              <a:rPr lang="en-GB" dirty="0" err="1" smtClean="0"/>
              <a:t>pdf</a:t>
            </a:r>
            <a:endParaRPr lang="en-US" dirty="0"/>
          </a:p>
        </p:txBody>
      </p:sp>
      <p:sp>
        <p:nvSpPr>
          <p:cNvPr id="22" name="TextBox 21"/>
          <p:cNvSpPr txBox="1"/>
          <p:nvPr/>
        </p:nvSpPr>
        <p:spPr>
          <a:xfrm>
            <a:off x="4572000" y="5733256"/>
            <a:ext cx="3040256" cy="646331"/>
          </a:xfrm>
          <a:prstGeom prst="rect">
            <a:avLst/>
          </a:prstGeom>
          <a:noFill/>
        </p:spPr>
        <p:txBody>
          <a:bodyPr wrap="none" rtlCol="0">
            <a:spAutoFit/>
          </a:bodyPr>
          <a:lstStyle/>
          <a:p>
            <a:pPr algn="ctr"/>
            <a:r>
              <a:rPr lang="en-GB" dirty="0" smtClean="0">
                <a:solidFill>
                  <a:srgbClr val="990000"/>
                </a:solidFill>
              </a:rPr>
              <a:t>differences at level of exptl. </a:t>
            </a:r>
          </a:p>
          <a:p>
            <a:pPr algn="ctr"/>
            <a:r>
              <a:rPr lang="en-GB" dirty="0" smtClean="0">
                <a:solidFill>
                  <a:srgbClr val="990000"/>
                </a:solidFill>
              </a:rPr>
              <a:t>systematic error!</a:t>
            </a:r>
            <a:endParaRPr lang="en-US" dirty="0">
              <a:solidFill>
                <a:srgbClr val="990000"/>
              </a:solidFill>
            </a:endParaRPr>
          </a:p>
        </p:txBody>
      </p:sp>
      <p:cxnSp>
        <p:nvCxnSpPr>
          <p:cNvPr id="24" name="Straight Arrow Connector 23"/>
          <p:cNvCxnSpPr/>
          <p:nvPr/>
        </p:nvCxnSpPr>
        <p:spPr>
          <a:xfrm rot="5400000" flipH="1" flipV="1">
            <a:off x="4283174" y="6020494"/>
            <a:ext cx="288032" cy="1588"/>
          </a:xfrm>
          <a:prstGeom prst="straightConnector1">
            <a:avLst/>
          </a:prstGeom>
          <a:ln w="38100">
            <a:solidFill>
              <a:srgbClr val="990000"/>
            </a:solidFill>
            <a:tailEnd type="arrow"/>
          </a:ln>
        </p:spPr>
        <p:style>
          <a:lnRef idx="1">
            <a:schemeClr val="accent1"/>
          </a:lnRef>
          <a:fillRef idx="0">
            <a:schemeClr val="accent1"/>
          </a:fillRef>
          <a:effectRef idx="0">
            <a:schemeClr val="accent1"/>
          </a:effectRef>
          <a:fontRef idx="minor">
            <a:schemeClr val="tx1"/>
          </a:fontRef>
        </p:style>
      </p:cxnSp>
      <p:cxnSp>
        <p:nvCxnSpPr>
          <p:cNvPr id="25" name="Straight Arrow Connector 24"/>
          <p:cNvCxnSpPr/>
          <p:nvPr/>
        </p:nvCxnSpPr>
        <p:spPr>
          <a:xfrm rot="5400000" flipH="1" flipV="1">
            <a:off x="7453114" y="6020494"/>
            <a:ext cx="288032" cy="1588"/>
          </a:xfrm>
          <a:prstGeom prst="straightConnector1">
            <a:avLst/>
          </a:prstGeom>
          <a:ln w="38100">
            <a:solidFill>
              <a:srgbClr val="990000"/>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Slide Number Placeholder 2"/>
          <p:cNvSpPr>
            <a:spLocks noGrp="1"/>
          </p:cNvSpPr>
          <p:nvPr>
            <p:ph type="sldNum" sz="quarter" idx="11"/>
          </p:nvPr>
        </p:nvSpPr>
        <p:spPr>
          <a:noFill/>
        </p:spPr>
        <p:txBody>
          <a:bodyPr/>
          <a:lstStyle/>
          <a:p>
            <a:fld id="{7BA4DBED-B730-466A-B673-5A28DE21B9C3}" type="slidenum">
              <a:rPr lang="en-GB" smtClean="0"/>
              <a:pPr/>
              <a:t>12</a:t>
            </a:fld>
            <a:endParaRPr lang="en-GB" smtClean="0"/>
          </a:p>
        </p:txBody>
      </p:sp>
      <p:pic>
        <p:nvPicPr>
          <p:cNvPr id="58371" name="Picture 2"/>
          <p:cNvPicPr>
            <a:picLocks noChangeAspect="1" noChangeArrowheads="1"/>
          </p:cNvPicPr>
          <p:nvPr/>
        </p:nvPicPr>
        <p:blipFill>
          <a:blip r:embed="rId2" cstate="print"/>
          <a:srcRect l="21123" t="28424" r="25845" b="14612"/>
          <a:stretch>
            <a:fillRect/>
          </a:stretch>
        </p:blipFill>
        <p:spPr bwMode="auto">
          <a:xfrm>
            <a:off x="179388" y="1125538"/>
            <a:ext cx="4103687" cy="2681287"/>
          </a:xfrm>
          <a:prstGeom prst="rect">
            <a:avLst/>
          </a:prstGeom>
          <a:noFill/>
          <a:ln w="9525">
            <a:noFill/>
            <a:miter lim="800000"/>
            <a:headEnd/>
            <a:tailEnd/>
          </a:ln>
        </p:spPr>
      </p:pic>
      <p:sp>
        <p:nvSpPr>
          <p:cNvPr id="58372" name="Rectangle 3"/>
          <p:cNvSpPr>
            <a:spLocks noChangeArrowheads="1"/>
          </p:cNvSpPr>
          <p:nvPr/>
        </p:nvSpPr>
        <p:spPr bwMode="auto">
          <a:xfrm>
            <a:off x="395288" y="0"/>
            <a:ext cx="8569325" cy="1143000"/>
          </a:xfrm>
          <a:prstGeom prst="rect">
            <a:avLst/>
          </a:prstGeom>
          <a:noFill/>
          <a:ln w="9525">
            <a:noFill/>
            <a:miter lim="800000"/>
            <a:headEnd/>
            <a:tailEnd/>
          </a:ln>
        </p:spPr>
        <p:txBody>
          <a:bodyPr anchor="ctr"/>
          <a:lstStyle/>
          <a:p>
            <a:pPr algn="ctr"/>
            <a:r>
              <a:rPr lang="en-GB" sz="3600">
                <a:solidFill>
                  <a:srgbClr val="990000"/>
                </a:solidFill>
              </a:rPr>
              <a:t>strange quarks in NNPDF, MSTW, CTEQ</a:t>
            </a:r>
            <a:endParaRPr lang="en-US" sz="3600">
              <a:solidFill>
                <a:srgbClr val="990000"/>
              </a:solidFill>
            </a:endParaRPr>
          </a:p>
        </p:txBody>
      </p:sp>
      <p:sp>
        <p:nvSpPr>
          <p:cNvPr id="58373" name="Text Box 4"/>
          <p:cNvSpPr txBox="1">
            <a:spLocks noChangeArrowheads="1"/>
          </p:cNvSpPr>
          <p:nvPr/>
        </p:nvSpPr>
        <p:spPr bwMode="auto">
          <a:xfrm>
            <a:off x="684213" y="4292600"/>
            <a:ext cx="7993062" cy="1425575"/>
          </a:xfrm>
          <a:prstGeom prst="rect">
            <a:avLst/>
          </a:prstGeom>
          <a:noFill/>
          <a:ln w="9525">
            <a:noFill/>
            <a:miter lim="800000"/>
            <a:headEnd/>
            <a:tailEnd/>
          </a:ln>
        </p:spPr>
        <p:txBody>
          <a:bodyPr>
            <a:spAutoFit/>
          </a:bodyPr>
          <a:lstStyle/>
          <a:p>
            <a:r>
              <a:rPr lang="en-GB" sz="2000" u="sng">
                <a:solidFill>
                  <a:srgbClr val="990000"/>
                </a:solidFill>
              </a:rPr>
              <a:t>Note:</a:t>
            </a:r>
          </a:p>
          <a:p>
            <a:endParaRPr lang="en-GB" sz="2000">
              <a:solidFill>
                <a:srgbClr val="990000"/>
              </a:solidFill>
            </a:endParaRPr>
          </a:p>
          <a:p>
            <a:r>
              <a:rPr lang="en-GB" sz="2000">
                <a:solidFill>
                  <a:srgbClr val="006600"/>
                </a:solidFill>
              </a:rPr>
              <a:t>MSTW:</a:t>
            </a:r>
            <a:r>
              <a:rPr lang="en-GB" sz="2000"/>
              <a:t> assume u,d,s quarks have same </a:t>
            </a:r>
            <a:r>
              <a:rPr lang="en-GB" sz="2000">
                <a:solidFill>
                  <a:schemeClr val="accent2"/>
                </a:solidFill>
              </a:rPr>
              <a:t>x</a:t>
            </a:r>
            <a:r>
              <a:rPr lang="en-GB" sz="2000" baseline="30000">
                <a:solidFill>
                  <a:schemeClr val="accent2"/>
                </a:solidFill>
                <a:sym typeface="Symbol" pitchFamily="18" charset="2"/>
              </a:rPr>
              <a:t></a:t>
            </a:r>
            <a:r>
              <a:rPr lang="en-GB" sz="2000" baseline="30000">
                <a:sym typeface="Symbol" pitchFamily="18" charset="2"/>
              </a:rPr>
              <a:t>  </a:t>
            </a:r>
            <a:r>
              <a:rPr lang="en-GB" sz="2000">
                <a:sym typeface="Symbol" pitchFamily="18" charset="2"/>
              </a:rPr>
              <a:t>behaviour as </a:t>
            </a:r>
            <a:r>
              <a:rPr lang="en-GB" sz="2000">
                <a:solidFill>
                  <a:schemeClr val="accent2"/>
                </a:solidFill>
                <a:sym typeface="Symbol" pitchFamily="18" charset="2"/>
              </a:rPr>
              <a:t>x </a:t>
            </a:r>
            <a:r>
              <a:rPr lang="en-GB" sz="2000">
                <a:solidFill>
                  <a:schemeClr val="accent2"/>
                </a:solidFill>
                <a:cs typeface="Arial" charset="0"/>
                <a:sym typeface="Symbol" pitchFamily="18" charset="2"/>
              </a:rPr>
              <a:t>→ </a:t>
            </a:r>
            <a:r>
              <a:rPr lang="en-GB" sz="2000">
                <a:solidFill>
                  <a:schemeClr val="accent2"/>
                </a:solidFill>
                <a:sym typeface="Symbol" pitchFamily="18" charset="2"/>
              </a:rPr>
              <a:t>0</a:t>
            </a:r>
            <a:r>
              <a:rPr lang="en-GB" sz="2000" baseline="30000">
                <a:sym typeface="Symbol" pitchFamily="18" charset="2"/>
              </a:rPr>
              <a:t> </a:t>
            </a:r>
          </a:p>
          <a:p>
            <a:endParaRPr lang="en-GB" sz="2000" baseline="30000">
              <a:sym typeface="Symbol" pitchFamily="18" charset="2"/>
            </a:endParaRPr>
          </a:p>
          <a:p>
            <a:endParaRPr lang="en-GB" sz="2000" baseline="30000">
              <a:sym typeface="Symbol" pitchFamily="18" charset="2"/>
            </a:endParaRPr>
          </a:p>
        </p:txBody>
      </p:sp>
      <p:sp>
        <p:nvSpPr>
          <p:cNvPr id="58374" name="Text Box 5"/>
          <p:cNvSpPr txBox="1">
            <a:spLocks noChangeArrowheads="1"/>
          </p:cNvSpPr>
          <p:nvPr/>
        </p:nvSpPr>
        <p:spPr bwMode="auto">
          <a:xfrm>
            <a:off x="1763713" y="1412875"/>
            <a:ext cx="1003300" cy="366713"/>
          </a:xfrm>
          <a:prstGeom prst="rect">
            <a:avLst/>
          </a:prstGeom>
          <a:noFill/>
          <a:ln w="9525">
            <a:noFill/>
            <a:miter lim="800000"/>
            <a:headEnd/>
            <a:tailEnd/>
          </a:ln>
        </p:spPr>
        <p:txBody>
          <a:bodyPr wrap="none">
            <a:spAutoFit/>
          </a:bodyPr>
          <a:lstStyle/>
          <a:p>
            <a:r>
              <a:rPr lang="en-GB"/>
              <a:t>s + sbar</a:t>
            </a:r>
            <a:endParaRPr lang="en-US"/>
          </a:p>
        </p:txBody>
      </p:sp>
      <p:pic>
        <p:nvPicPr>
          <p:cNvPr id="58375" name="Picture 6"/>
          <p:cNvPicPr>
            <a:picLocks noChangeAspect="1" noChangeArrowheads="1"/>
          </p:cNvPicPr>
          <p:nvPr/>
        </p:nvPicPr>
        <p:blipFill>
          <a:blip r:embed="rId3" cstate="print"/>
          <a:srcRect l="26898" t="29280" r="30579" b="25838"/>
          <a:stretch>
            <a:fillRect/>
          </a:stretch>
        </p:blipFill>
        <p:spPr bwMode="auto">
          <a:xfrm>
            <a:off x="4643438" y="1052513"/>
            <a:ext cx="4319587" cy="2773362"/>
          </a:xfrm>
          <a:prstGeom prst="rect">
            <a:avLst/>
          </a:prstGeom>
          <a:noFill/>
          <a:ln w="9525">
            <a:noFill/>
            <a:miter lim="800000"/>
            <a:headEnd/>
            <a:tailEnd/>
          </a:ln>
        </p:spPr>
      </p:pic>
      <p:sp>
        <p:nvSpPr>
          <p:cNvPr id="58376" name="Text Box 7"/>
          <p:cNvSpPr txBox="1">
            <a:spLocks noChangeArrowheads="1"/>
          </p:cNvSpPr>
          <p:nvPr/>
        </p:nvSpPr>
        <p:spPr bwMode="auto">
          <a:xfrm>
            <a:off x="6804025" y="1406525"/>
            <a:ext cx="946150" cy="366713"/>
          </a:xfrm>
          <a:prstGeom prst="rect">
            <a:avLst/>
          </a:prstGeom>
          <a:noFill/>
          <a:ln w="9525">
            <a:noFill/>
            <a:miter lim="800000"/>
            <a:headEnd/>
            <a:tailEnd/>
          </a:ln>
        </p:spPr>
        <p:txBody>
          <a:bodyPr wrap="none">
            <a:spAutoFit/>
          </a:bodyPr>
          <a:lstStyle/>
          <a:p>
            <a:r>
              <a:rPr lang="en-GB"/>
              <a:t>s - sbar</a:t>
            </a:r>
            <a:endParaRPr lang="en-US"/>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Slide Number Placeholder 3"/>
          <p:cNvSpPr>
            <a:spLocks noGrp="1"/>
          </p:cNvSpPr>
          <p:nvPr>
            <p:ph type="sldNum" sz="quarter" idx="11"/>
          </p:nvPr>
        </p:nvSpPr>
        <p:spPr>
          <a:noFill/>
        </p:spPr>
        <p:txBody>
          <a:bodyPr/>
          <a:lstStyle/>
          <a:p>
            <a:fld id="{FA15BF94-E8D0-4499-9A4C-A5CD6A92E5A7}" type="slidenum">
              <a:rPr lang="en-GB" smtClean="0"/>
              <a:pPr/>
              <a:t>13</a:t>
            </a:fld>
            <a:endParaRPr lang="en-GB" smtClean="0"/>
          </a:p>
        </p:txBody>
      </p:sp>
      <p:sp>
        <p:nvSpPr>
          <p:cNvPr id="59395" name="Rectangle 2"/>
          <p:cNvSpPr>
            <a:spLocks noGrp="1" noChangeArrowheads="1"/>
          </p:cNvSpPr>
          <p:nvPr>
            <p:ph type="title"/>
          </p:nvPr>
        </p:nvSpPr>
        <p:spPr>
          <a:xfrm>
            <a:off x="457200" y="-100013"/>
            <a:ext cx="8229600" cy="1143001"/>
          </a:xfrm>
        </p:spPr>
        <p:txBody>
          <a:bodyPr/>
          <a:lstStyle/>
          <a:p>
            <a:pPr eaLnBrk="1" hangingPunct="1"/>
            <a:r>
              <a:rPr lang="en-GB" dirty="0" smtClean="0">
                <a:solidFill>
                  <a:srgbClr val="990000"/>
                </a:solidFill>
              </a:rPr>
              <a:t>parton luminosity functions</a:t>
            </a:r>
            <a:endParaRPr lang="en-US" dirty="0" smtClean="0">
              <a:solidFill>
                <a:srgbClr val="990000"/>
              </a:solidFill>
            </a:endParaRPr>
          </a:p>
        </p:txBody>
      </p:sp>
      <p:sp>
        <p:nvSpPr>
          <p:cNvPr id="59396" name="Text Box 3"/>
          <p:cNvSpPr txBox="1">
            <a:spLocks noChangeArrowheads="1"/>
          </p:cNvSpPr>
          <p:nvPr/>
        </p:nvSpPr>
        <p:spPr bwMode="auto">
          <a:xfrm>
            <a:off x="539750" y="981075"/>
            <a:ext cx="8012113" cy="1200329"/>
          </a:xfrm>
          <a:prstGeom prst="rect">
            <a:avLst/>
          </a:prstGeom>
          <a:noFill/>
          <a:ln w="9525" algn="ctr">
            <a:noFill/>
            <a:miter lim="800000"/>
            <a:headEnd/>
            <a:tailEnd/>
          </a:ln>
        </p:spPr>
        <p:txBody>
          <a:bodyPr>
            <a:spAutoFit/>
          </a:bodyPr>
          <a:lstStyle/>
          <a:p>
            <a:pPr>
              <a:buClr>
                <a:srgbClr val="990000"/>
              </a:buClr>
              <a:buSzPct val="150000"/>
              <a:buFontTx/>
              <a:buChar char="•"/>
            </a:pPr>
            <a:r>
              <a:rPr lang="en-GB" sz="2400" dirty="0">
                <a:solidFill>
                  <a:srgbClr val="000000"/>
                </a:solidFill>
              </a:rPr>
              <a:t>  a quick and easy way to assess the </a:t>
            </a:r>
            <a:r>
              <a:rPr lang="en-GB" sz="2400" dirty="0" smtClean="0">
                <a:solidFill>
                  <a:srgbClr val="000000"/>
                </a:solidFill>
              </a:rPr>
              <a:t>mass and </a:t>
            </a:r>
            <a:r>
              <a:rPr lang="en-GB" sz="2400" dirty="0">
                <a:solidFill>
                  <a:srgbClr val="000000"/>
                </a:solidFill>
              </a:rPr>
              <a:t>collider energy </a:t>
            </a:r>
            <a:r>
              <a:rPr lang="en-GB" sz="2400" dirty="0" smtClean="0">
                <a:solidFill>
                  <a:srgbClr val="000000"/>
                </a:solidFill>
              </a:rPr>
              <a:t>dependence </a:t>
            </a:r>
            <a:r>
              <a:rPr lang="en-GB" sz="2400" dirty="0">
                <a:solidFill>
                  <a:srgbClr val="000000"/>
                </a:solidFill>
              </a:rPr>
              <a:t>of production cross </a:t>
            </a:r>
            <a:r>
              <a:rPr lang="en-GB" sz="2400" dirty="0" smtClean="0">
                <a:solidFill>
                  <a:srgbClr val="000000"/>
                </a:solidFill>
              </a:rPr>
              <a:t>sections,</a:t>
            </a:r>
            <a:r>
              <a:rPr lang="en-US" sz="2400" dirty="0" smtClean="0">
                <a:solidFill>
                  <a:srgbClr val="000000"/>
                </a:solidFill>
              </a:rPr>
              <a:t> and to compare different PDF sets</a:t>
            </a:r>
            <a:endParaRPr lang="en-GB" sz="2400" dirty="0" smtClean="0">
              <a:solidFill>
                <a:srgbClr val="000000"/>
              </a:solidFill>
            </a:endParaRPr>
          </a:p>
        </p:txBody>
      </p:sp>
      <p:pic>
        <p:nvPicPr>
          <p:cNvPr id="59397" name="Picture 4" descr="txp_fig"/>
          <p:cNvPicPr>
            <a:picLocks noChangeAspect="1" noChangeArrowheads="1"/>
          </p:cNvPicPr>
          <p:nvPr>
            <p:custDataLst>
              <p:tags r:id="rId1"/>
            </p:custDataLst>
          </p:nvPr>
        </p:nvPicPr>
        <p:blipFill>
          <a:blip r:embed="rId5" cstate="print"/>
          <a:srcRect/>
          <a:stretch>
            <a:fillRect/>
          </a:stretch>
        </p:blipFill>
        <p:spPr bwMode="auto">
          <a:xfrm>
            <a:off x="2593975" y="2292276"/>
            <a:ext cx="6427788" cy="1928812"/>
          </a:xfrm>
          <a:prstGeom prst="rect">
            <a:avLst/>
          </a:prstGeom>
          <a:noFill/>
          <a:ln w="9525" algn="ctr">
            <a:noFill/>
            <a:miter lim="800000"/>
            <a:headEnd/>
            <a:tailEnd/>
          </a:ln>
        </p:spPr>
      </p:pic>
      <p:sp>
        <p:nvSpPr>
          <p:cNvPr id="59398" name="Text Box 5"/>
          <p:cNvSpPr txBox="1">
            <a:spLocks noChangeArrowheads="1"/>
          </p:cNvSpPr>
          <p:nvPr/>
        </p:nvSpPr>
        <p:spPr bwMode="auto">
          <a:xfrm>
            <a:off x="468313" y="4530551"/>
            <a:ext cx="8012112" cy="2308324"/>
          </a:xfrm>
          <a:prstGeom prst="rect">
            <a:avLst/>
          </a:prstGeom>
          <a:noFill/>
          <a:ln w="9525" algn="ctr">
            <a:noFill/>
            <a:miter lim="800000"/>
            <a:headEnd/>
            <a:tailEnd/>
          </a:ln>
        </p:spPr>
        <p:txBody>
          <a:bodyPr>
            <a:spAutoFit/>
          </a:bodyPr>
          <a:lstStyle/>
          <a:p>
            <a:pPr>
              <a:buClr>
                <a:srgbClr val="990000"/>
              </a:buClr>
              <a:buSzPct val="150000"/>
              <a:buFontTx/>
              <a:buChar char="•"/>
            </a:pPr>
            <a:r>
              <a:rPr lang="en-GB" sz="2400" dirty="0">
                <a:solidFill>
                  <a:srgbClr val="000000"/>
                </a:solidFill>
              </a:rPr>
              <a:t>  i.e. all the mass and energy dependence is contained in the </a:t>
            </a:r>
            <a:r>
              <a:rPr lang="en-GB" sz="2400" b="1" dirty="0">
                <a:solidFill>
                  <a:srgbClr val="990000"/>
                </a:solidFill>
              </a:rPr>
              <a:t>X</a:t>
            </a:r>
            <a:r>
              <a:rPr lang="en-GB" sz="2400" dirty="0">
                <a:solidFill>
                  <a:srgbClr val="000000"/>
                </a:solidFill>
              </a:rPr>
              <a:t>-independent parton luminosity function in [ ]</a:t>
            </a:r>
          </a:p>
          <a:p>
            <a:pPr>
              <a:buClr>
                <a:srgbClr val="990000"/>
              </a:buClr>
              <a:buSzPct val="150000"/>
              <a:buFontTx/>
              <a:buChar char="•"/>
            </a:pPr>
            <a:r>
              <a:rPr lang="en-GB" sz="2400" dirty="0">
                <a:solidFill>
                  <a:srgbClr val="000000"/>
                </a:solidFill>
              </a:rPr>
              <a:t>  useful combinations are </a:t>
            </a:r>
          </a:p>
          <a:p>
            <a:pPr>
              <a:buClr>
                <a:srgbClr val="990000"/>
              </a:buClr>
              <a:buSzPct val="150000"/>
              <a:buFontTx/>
              <a:buChar char="•"/>
            </a:pPr>
            <a:r>
              <a:rPr lang="en-GB" sz="2400" dirty="0">
                <a:solidFill>
                  <a:srgbClr val="000000"/>
                </a:solidFill>
              </a:rPr>
              <a:t>  and also useful for assessing the uncertainty on cross sections due to uncertainties in the </a:t>
            </a:r>
            <a:r>
              <a:rPr lang="en-GB" sz="2400" dirty="0" smtClean="0">
                <a:solidFill>
                  <a:srgbClr val="000000"/>
                </a:solidFill>
              </a:rPr>
              <a:t>PDFs</a:t>
            </a:r>
            <a:endParaRPr lang="en-GB" sz="2400" dirty="0">
              <a:solidFill>
                <a:srgbClr val="000000"/>
              </a:solidFill>
            </a:endParaRPr>
          </a:p>
          <a:p>
            <a:endParaRPr lang="en-US" sz="2400" dirty="0">
              <a:solidFill>
                <a:srgbClr val="000000"/>
              </a:solidFill>
            </a:endParaRPr>
          </a:p>
        </p:txBody>
      </p:sp>
      <p:pic>
        <p:nvPicPr>
          <p:cNvPr id="59399" name="Picture 6" descr="txp_fig"/>
          <p:cNvPicPr>
            <a:picLocks noChangeAspect="1" noChangeArrowheads="1"/>
          </p:cNvPicPr>
          <p:nvPr>
            <p:custDataLst>
              <p:tags r:id="rId2"/>
            </p:custDataLst>
          </p:nvPr>
        </p:nvPicPr>
        <p:blipFill>
          <a:blip r:embed="rId6" cstate="print"/>
          <a:srcRect/>
          <a:stretch>
            <a:fillRect/>
          </a:stretch>
        </p:blipFill>
        <p:spPr bwMode="auto">
          <a:xfrm>
            <a:off x="4284663" y="5353844"/>
            <a:ext cx="2722562" cy="379412"/>
          </a:xfrm>
          <a:prstGeom prst="rect">
            <a:avLst/>
          </a:prstGeom>
          <a:noFill/>
          <a:ln w="9525" algn="ctr">
            <a:noFill/>
            <a:miter lim="800000"/>
            <a:headEnd/>
            <a:tailEnd/>
          </a:ln>
        </p:spPr>
      </p:pic>
      <p:sp>
        <p:nvSpPr>
          <p:cNvPr id="59400" name="Text Box 7"/>
          <p:cNvSpPr txBox="1">
            <a:spLocks noChangeArrowheads="1"/>
          </p:cNvSpPr>
          <p:nvPr/>
        </p:nvSpPr>
        <p:spPr bwMode="auto">
          <a:xfrm>
            <a:off x="211138" y="2981896"/>
            <a:ext cx="2466975" cy="519112"/>
          </a:xfrm>
          <a:prstGeom prst="rect">
            <a:avLst/>
          </a:prstGeom>
          <a:noFill/>
          <a:ln w="9525" algn="ctr">
            <a:noFill/>
            <a:miter lim="800000"/>
            <a:headEnd/>
            <a:tailEnd/>
          </a:ln>
        </p:spPr>
        <p:txBody>
          <a:bodyPr wrap="none">
            <a:spAutoFit/>
          </a:bodyPr>
          <a:lstStyle/>
          <a:p>
            <a:pPr algn="ctr"/>
            <a:r>
              <a:rPr lang="en-GB" sz="2800" dirty="0">
                <a:solidFill>
                  <a:srgbClr val="990000"/>
                </a:solidFill>
                <a:sym typeface="Symbol" pitchFamily="18" charset="2"/>
              </a:rPr>
              <a:t></a:t>
            </a:r>
            <a:r>
              <a:rPr lang="en-GB" sz="2800" dirty="0">
                <a:solidFill>
                  <a:srgbClr val="990000"/>
                </a:solidFill>
              </a:rPr>
              <a:t>s                 </a:t>
            </a:r>
            <a:r>
              <a:rPr lang="en-GB" sz="2800" b="1" dirty="0">
                <a:solidFill>
                  <a:srgbClr val="990000"/>
                </a:solidFill>
              </a:rPr>
              <a:t>X</a:t>
            </a:r>
            <a:endParaRPr lang="en-US" sz="2800" b="1" dirty="0">
              <a:solidFill>
                <a:srgbClr val="990000"/>
              </a:solidFill>
            </a:endParaRPr>
          </a:p>
        </p:txBody>
      </p:sp>
      <p:grpSp>
        <p:nvGrpSpPr>
          <p:cNvPr id="2" name="Group 8"/>
          <p:cNvGrpSpPr>
            <a:grpSpLocks/>
          </p:cNvGrpSpPr>
          <p:nvPr/>
        </p:nvGrpSpPr>
        <p:grpSpPr bwMode="auto">
          <a:xfrm>
            <a:off x="341313" y="2332980"/>
            <a:ext cx="1887537" cy="1816100"/>
            <a:chOff x="113" y="1243"/>
            <a:chExt cx="1189" cy="1144"/>
          </a:xfrm>
        </p:grpSpPr>
        <p:grpSp>
          <p:nvGrpSpPr>
            <p:cNvPr id="3" name="Group 9"/>
            <p:cNvGrpSpPr>
              <a:grpSpLocks noChangeAspect="1"/>
            </p:cNvGrpSpPr>
            <p:nvPr/>
          </p:nvGrpSpPr>
          <p:grpSpPr bwMode="auto">
            <a:xfrm>
              <a:off x="620" y="2228"/>
              <a:ext cx="318" cy="127"/>
              <a:chOff x="1655" y="1117"/>
              <a:chExt cx="454" cy="181"/>
            </a:xfrm>
          </p:grpSpPr>
          <p:sp>
            <p:nvSpPr>
              <p:cNvPr id="59418" name="Line 10"/>
              <p:cNvSpPr>
                <a:spLocks noChangeAspect="1" noChangeShapeType="1"/>
              </p:cNvSpPr>
              <p:nvPr/>
            </p:nvSpPr>
            <p:spPr bwMode="auto">
              <a:xfrm>
                <a:off x="1655" y="1207"/>
                <a:ext cx="454" cy="0"/>
              </a:xfrm>
              <a:prstGeom prst="line">
                <a:avLst/>
              </a:prstGeom>
              <a:noFill/>
              <a:ln w="38100">
                <a:solidFill>
                  <a:schemeClr val="accent2"/>
                </a:solidFill>
                <a:round/>
                <a:headEnd/>
                <a:tailEnd/>
              </a:ln>
            </p:spPr>
            <p:txBody>
              <a:bodyPr/>
              <a:lstStyle/>
              <a:p>
                <a:endParaRPr lang="en-US"/>
              </a:p>
            </p:txBody>
          </p:sp>
          <p:sp>
            <p:nvSpPr>
              <p:cNvPr id="59419" name="Line 11"/>
              <p:cNvSpPr>
                <a:spLocks noChangeAspect="1" noChangeShapeType="1"/>
              </p:cNvSpPr>
              <p:nvPr/>
            </p:nvSpPr>
            <p:spPr bwMode="auto">
              <a:xfrm rot="747372">
                <a:off x="1655" y="1298"/>
                <a:ext cx="454" cy="0"/>
              </a:xfrm>
              <a:prstGeom prst="line">
                <a:avLst/>
              </a:prstGeom>
              <a:noFill/>
              <a:ln w="38100">
                <a:solidFill>
                  <a:schemeClr val="accent2"/>
                </a:solidFill>
                <a:round/>
                <a:headEnd/>
                <a:tailEnd/>
              </a:ln>
            </p:spPr>
            <p:txBody>
              <a:bodyPr/>
              <a:lstStyle/>
              <a:p>
                <a:endParaRPr lang="en-US"/>
              </a:p>
            </p:txBody>
          </p:sp>
          <p:sp>
            <p:nvSpPr>
              <p:cNvPr id="59420" name="Line 12"/>
              <p:cNvSpPr>
                <a:spLocks noChangeAspect="1" noChangeShapeType="1"/>
              </p:cNvSpPr>
              <p:nvPr/>
            </p:nvSpPr>
            <p:spPr bwMode="auto">
              <a:xfrm rot="20852628" flipV="1">
                <a:off x="1655" y="1117"/>
                <a:ext cx="454" cy="0"/>
              </a:xfrm>
              <a:prstGeom prst="line">
                <a:avLst/>
              </a:prstGeom>
              <a:noFill/>
              <a:ln w="38100">
                <a:solidFill>
                  <a:schemeClr val="accent2"/>
                </a:solidFill>
                <a:round/>
                <a:headEnd/>
                <a:tailEnd/>
              </a:ln>
            </p:spPr>
            <p:txBody>
              <a:bodyPr/>
              <a:lstStyle/>
              <a:p>
                <a:endParaRPr lang="en-US"/>
              </a:p>
            </p:txBody>
          </p:sp>
        </p:grpSp>
        <p:grpSp>
          <p:nvGrpSpPr>
            <p:cNvPr id="4" name="Group 13"/>
            <p:cNvGrpSpPr>
              <a:grpSpLocks noChangeAspect="1"/>
            </p:cNvGrpSpPr>
            <p:nvPr/>
          </p:nvGrpSpPr>
          <p:grpSpPr bwMode="auto">
            <a:xfrm>
              <a:off x="620" y="1275"/>
              <a:ext cx="318" cy="127"/>
              <a:chOff x="1655" y="1117"/>
              <a:chExt cx="454" cy="181"/>
            </a:xfrm>
          </p:grpSpPr>
          <p:sp>
            <p:nvSpPr>
              <p:cNvPr id="59415" name="Line 14"/>
              <p:cNvSpPr>
                <a:spLocks noChangeAspect="1" noChangeShapeType="1"/>
              </p:cNvSpPr>
              <p:nvPr/>
            </p:nvSpPr>
            <p:spPr bwMode="auto">
              <a:xfrm>
                <a:off x="1655" y="1207"/>
                <a:ext cx="454" cy="0"/>
              </a:xfrm>
              <a:prstGeom prst="line">
                <a:avLst/>
              </a:prstGeom>
              <a:noFill/>
              <a:ln w="38100">
                <a:solidFill>
                  <a:schemeClr val="accent2"/>
                </a:solidFill>
                <a:round/>
                <a:headEnd/>
                <a:tailEnd/>
              </a:ln>
            </p:spPr>
            <p:txBody>
              <a:bodyPr/>
              <a:lstStyle/>
              <a:p>
                <a:endParaRPr lang="en-US"/>
              </a:p>
            </p:txBody>
          </p:sp>
          <p:sp>
            <p:nvSpPr>
              <p:cNvPr id="59416" name="Line 15"/>
              <p:cNvSpPr>
                <a:spLocks noChangeAspect="1" noChangeShapeType="1"/>
              </p:cNvSpPr>
              <p:nvPr/>
            </p:nvSpPr>
            <p:spPr bwMode="auto">
              <a:xfrm rot="747372">
                <a:off x="1655" y="1298"/>
                <a:ext cx="454" cy="0"/>
              </a:xfrm>
              <a:prstGeom prst="line">
                <a:avLst/>
              </a:prstGeom>
              <a:noFill/>
              <a:ln w="38100">
                <a:solidFill>
                  <a:schemeClr val="accent2"/>
                </a:solidFill>
                <a:round/>
                <a:headEnd/>
                <a:tailEnd/>
              </a:ln>
            </p:spPr>
            <p:txBody>
              <a:bodyPr/>
              <a:lstStyle/>
              <a:p>
                <a:endParaRPr lang="en-US"/>
              </a:p>
            </p:txBody>
          </p:sp>
          <p:sp>
            <p:nvSpPr>
              <p:cNvPr id="59417" name="Line 16"/>
              <p:cNvSpPr>
                <a:spLocks noChangeAspect="1" noChangeShapeType="1"/>
              </p:cNvSpPr>
              <p:nvPr/>
            </p:nvSpPr>
            <p:spPr bwMode="auto">
              <a:xfrm rot="20852628" flipV="1">
                <a:off x="1655" y="1117"/>
                <a:ext cx="454" cy="0"/>
              </a:xfrm>
              <a:prstGeom prst="line">
                <a:avLst/>
              </a:prstGeom>
              <a:noFill/>
              <a:ln w="38100">
                <a:solidFill>
                  <a:schemeClr val="accent2"/>
                </a:solidFill>
                <a:round/>
                <a:headEnd/>
                <a:tailEnd/>
              </a:ln>
            </p:spPr>
            <p:txBody>
              <a:bodyPr/>
              <a:lstStyle/>
              <a:p>
                <a:endParaRPr lang="en-US"/>
              </a:p>
            </p:txBody>
          </p:sp>
        </p:grpSp>
        <p:grpSp>
          <p:nvGrpSpPr>
            <p:cNvPr id="5" name="Group 17"/>
            <p:cNvGrpSpPr>
              <a:grpSpLocks noChangeAspect="1"/>
            </p:cNvGrpSpPr>
            <p:nvPr/>
          </p:nvGrpSpPr>
          <p:grpSpPr bwMode="auto">
            <a:xfrm>
              <a:off x="113" y="1243"/>
              <a:ext cx="508" cy="191"/>
              <a:chOff x="249" y="1071"/>
              <a:chExt cx="726" cy="273"/>
            </a:xfrm>
          </p:grpSpPr>
          <p:sp>
            <p:nvSpPr>
              <p:cNvPr id="59413" name="Oval 18"/>
              <p:cNvSpPr>
                <a:spLocks noChangeAspect="1" noChangeArrowheads="1"/>
              </p:cNvSpPr>
              <p:nvPr/>
            </p:nvSpPr>
            <p:spPr bwMode="auto">
              <a:xfrm>
                <a:off x="703" y="1071"/>
                <a:ext cx="272" cy="273"/>
              </a:xfrm>
              <a:prstGeom prst="ellipse">
                <a:avLst/>
              </a:prstGeom>
              <a:solidFill>
                <a:schemeClr val="accent1"/>
              </a:solidFill>
              <a:ln w="9525">
                <a:solidFill>
                  <a:schemeClr val="tx1"/>
                </a:solidFill>
                <a:round/>
                <a:headEnd/>
                <a:tailEnd/>
              </a:ln>
            </p:spPr>
            <p:txBody>
              <a:bodyPr wrap="none" anchor="ctr"/>
              <a:lstStyle/>
              <a:p>
                <a:endParaRPr lang="en-US" sz="1600">
                  <a:solidFill>
                    <a:srgbClr val="000000"/>
                  </a:solidFill>
                </a:endParaRPr>
              </a:p>
            </p:txBody>
          </p:sp>
          <p:sp>
            <p:nvSpPr>
              <p:cNvPr id="59414" name="Line 19"/>
              <p:cNvSpPr>
                <a:spLocks noChangeAspect="1" noChangeShapeType="1"/>
              </p:cNvSpPr>
              <p:nvPr/>
            </p:nvSpPr>
            <p:spPr bwMode="auto">
              <a:xfrm>
                <a:off x="249" y="1207"/>
                <a:ext cx="454" cy="0"/>
              </a:xfrm>
              <a:prstGeom prst="line">
                <a:avLst/>
              </a:prstGeom>
              <a:noFill/>
              <a:ln w="76200">
                <a:solidFill>
                  <a:schemeClr val="accent2"/>
                </a:solidFill>
                <a:round/>
                <a:headEnd/>
                <a:tailEnd/>
              </a:ln>
            </p:spPr>
            <p:txBody>
              <a:bodyPr/>
              <a:lstStyle/>
              <a:p>
                <a:endParaRPr lang="en-US"/>
              </a:p>
            </p:txBody>
          </p:sp>
        </p:grpSp>
        <p:grpSp>
          <p:nvGrpSpPr>
            <p:cNvPr id="6" name="Group 20"/>
            <p:cNvGrpSpPr>
              <a:grpSpLocks noChangeAspect="1"/>
            </p:cNvGrpSpPr>
            <p:nvPr/>
          </p:nvGrpSpPr>
          <p:grpSpPr bwMode="auto">
            <a:xfrm>
              <a:off x="113" y="2196"/>
              <a:ext cx="508" cy="191"/>
              <a:chOff x="249" y="2251"/>
              <a:chExt cx="726" cy="273"/>
            </a:xfrm>
          </p:grpSpPr>
          <p:sp>
            <p:nvSpPr>
              <p:cNvPr id="59411" name="Oval 21"/>
              <p:cNvSpPr>
                <a:spLocks noChangeAspect="1" noChangeArrowheads="1"/>
              </p:cNvSpPr>
              <p:nvPr/>
            </p:nvSpPr>
            <p:spPr bwMode="auto">
              <a:xfrm>
                <a:off x="703" y="2251"/>
                <a:ext cx="272" cy="273"/>
              </a:xfrm>
              <a:prstGeom prst="ellipse">
                <a:avLst/>
              </a:prstGeom>
              <a:solidFill>
                <a:schemeClr val="accent1"/>
              </a:solidFill>
              <a:ln w="9525">
                <a:solidFill>
                  <a:schemeClr val="tx1"/>
                </a:solidFill>
                <a:round/>
                <a:headEnd/>
                <a:tailEnd/>
              </a:ln>
            </p:spPr>
            <p:txBody>
              <a:bodyPr wrap="none" anchor="ctr"/>
              <a:lstStyle/>
              <a:p>
                <a:endParaRPr lang="en-US" sz="1600">
                  <a:solidFill>
                    <a:srgbClr val="000000"/>
                  </a:solidFill>
                </a:endParaRPr>
              </a:p>
            </p:txBody>
          </p:sp>
          <p:sp>
            <p:nvSpPr>
              <p:cNvPr id="59412" name="Line 22"/>
              <p:cNvSpPr>
                <a:spLocks noChangeAspect="1" noChangeShapeType="1"/>
              </p:cNvSpPr>
              <p:nvPr/>
            </p:nvSpPr>
            <p:spPr bwMode="auto">
              <a:xfrm>
                <a:off x="249" y="2387"/>
                <a:ext cx="454" cy="0"/>
              </a:xfrm>
              <a:prstGeom prst="line">
                <a:avLst/>
              </a:prstGeom>
              <a:noFill/>
              <a:ln w="76200">
                <a:solidFill>
                  <a:schemeClr val="accent2"/>
                </a:solidFill>
                <a:round/>
                <a:headEnd/>
                <a:tailEnd/>
              </a:ln>
            </p:spPr>
            <p:txBody>
              <a:bodyPr/>
              <a:lstStyle/>
              <a:p>
                <a:endParaRPr lang="en-US"/>
              </a:p>
            </p:txBody>
          </p:sp>
        </p:grpSp>
        <p:sp>
          <p:nvSpPr>
            <p:cNvPr id="59406" name="Line 23"/>
            <p:cNvSpPr>
              <a:spLocks noChangeShapeType="1"/>
            </p:cNvSpPr>
            <p:nvPr/>
          </p:nvSpPr>
          <p:spPr bwMode="auto">
            <a:xfrm flipV="1">
              <a:off x="567" y="1832"/>
              <a:ext cx="362" cy="363"/>
            </a:xfrm>
            <a:prstGeom prst="line">
              <a:avLst/>
            </a:prstGeom>
            <a:noFill/>
            <a:ln w="28575">
              <a:solidFill>
                <a:srgbClr val="0033CC"/>
              </a:solidFill>
              <a:round/>
              <a:headEnd/>
              <a:tailEnd/>
            </a:ln>
          </p:spPr>
          <p:txBody>
            <a:bodyPr/>
            <a:lstStyle/>
            <a:p>
              <a:endParaRPr lang="en-US"/>
            </a:p>
          </p:txBody>
        </p:sp>
        <p:sp>
          <p:nvSpPr>
            <p:cNvPr id="59407" name="Line 24"/>
            <p:cNvSpPr>
              <a:spLocks noChangeShapeType="1"/>
            </p:cNvSpPr>
            <p:nvPr/>
          </p:nvSpPr>
          <p:spPr bwMode="auto">
            <a:xfrm>
              <a:off x="567" y="1424"/>
              <a:ext cx="362" cy="408"/>
            </a:xfrm>
            <a:prstGeom prst="line">
              <a:avLst/>
            </a:prstGeom>
            <a:noFill/>
            <a:ln w="28575">
              <a:solidFill>
                <a:srgbClr val="0033CC"/>
              </a:solidFill>
              <a:round/>
              <a:headEnd/>
              <a:tailEnd/>
            </a:ln>
          </p:spPr>
          <p:txBody>
            <a:bodyPr/>
            <a:lstStyle/>
            <a:p>
              <a:endParaRPr lang="en-US"/>
            </a:p>
          </p:txBody>
        </p:sp>
        <p:sp>
          <p:nvSpPr>
            <p:cNvPr id="59408" name="AutoShape 25"/>
            <p:cNvSpPr>
              <a:spLocks noChangeArrowheads="1"/>
            </p:cNvSpPr>
            <p:nvPr/>
          </p:nvSpPr>
          <p:spPr bwMode="auto">
            <a:xfrm>
              <a:off x="894" y="1742"/>
              <a:ext cx="408" cy="181"/>
            </a:xfrm>
            <a:prstGeom prst="rightArrow">
              <a:avLst>
                <a:gd name="adj1" fmla="val 50000"/>
                <a:gd name="adj2" fmla="val 56354"/>
              </a:avLst>
            </a:prstGeom>
            <a:solidFill>
              <a:srgbClr val="000099"/>
            </a:solidFill>
            <a:ln w="9525" algn="ctr">
              <a:noFill/>
              <a:miter lim="800000"/>
              <a:headEnd/>
              <a:tailEnd/>
            </a:ln>
          </p:spPr>
          <p:txBody>
            <a:bodyPr wrap="none" anchor="ctr"/>
            <a:lstStyle/>
            <a:p>
              <a:endParaRPr lang="en-US" sz="1600">
                <a:solidFill>
                  <a:srgbClr val="000000"/>
                </a:solidFill>
              </a:endParaRPr>
            </a:p>
          </p:txBody>
        </p:sp>
        <p:sp>
          <p:nvSpPr>
            <p:cNvPr id="59409" name="Text Box 26"/>
            <p:cNvSpPr txBox="1">
              <a:spLocks noChangeArrowheads="1"/>
            </p:cNvSpPr>
            <p:nvPr/>
          </p:nvSpPr>
          <p:spPr bwMode="auto">
            <a:xfrm>
              <a:off x="546" y="1512"/>
              <a:ext cx="205" cy="250"/>
            </a:xfrm>
            <a:prstGeom prst="rect">
              <a:avLst/>
            </a:prstGeom>
            <a:noFill/>
            <a:ln w="9525" algn="ctr">
              <a:noFill/>
              <a:miter lim="800000"/>
              <a:headEnd/>
              <a:tailEnd/>
            </a:ln>
          </p:spPr>
          <p:txBody>
            <a:bodyPr wrap="none">
              <a:spAutoFit/>
            </a:bodyPr>
            <a:lstStyle/>
            <a:p>
              <a:pPr algn="ctr"/>
              <a:r>
                <a:rPr lang="en-GB" sz="2000" dirty="0">
                  <a:solidFill>
                    <a:srgbClr val="000099"/>
                  </a:solidFill>
                </a:rPr>
                <a:t>a</a:t>
              </a:r>
              <a:endParaRPr lang="en-US" sz="2000" dirty="0">
                <a:solidFill>
                  <a:srgbClr val="000099"/>
                </a:solidFill>
              </a:endParaRPr>
            </a:p>
          </p:txBody>
        </p:sp>
        <p:sp>
          <p:nvSpPr>
            <p:cNvPr id="59410" name="Text Box 27"/>
            <p:cNvSpPr txBox="1">
              <a:spLocks noChangeArrowheads="1"/>
            </p:cNvSpPr>
            <p:nvPr/>
          </p:nvSpPr>
          <p:spPr bwMode="auto">
            <a:xfrm>
              <a:off x="556" y="1841"/>
              <a:ext cx="205" cy="250"/>
            </a:xfrm>
            <a:prstGeom prst="rect">
              <a:avLst/>
            </a:prstGeom>
            <a:noFill/>
            <a:ln w="9525" algn="ctr">
              <a:noFill/>
              <a:miter lim="800000"/>
              <a:headEnd/>
              <a:tailEnd/>
            </a:ln>
          </p:spPr>
          <p:txBody>
            <a:bodyPr wrap="none">
              <a:spAutoFit/>
            </a:bodyPr>
            <a:lstStyle/>
            <a:p>
              <a:pPr algn="ctr"/>
              <a:r>
                <a:rPr lang="en-GB" sz="2000">
                  <a:solidFill>
                    <a:srgbClr val="000099"/>
                  </a:solidFill>
                </a:rPr>
                <a:t>b</a:t>
              </a:r>
              <a:endParaRPr lang="en-US" sz="2000">
                <a:solidFill>
                  <a:srgbClr val="000099"/>
                </a:solidFill>
              </a:endParaRPr>
            </a:p>
          </p:txBody>
        </p:sp>
      </p:gr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1"/>
          </p:nvPr>
        </p:nvSpPr>
        <p:spPr/>
        <p:txBody>
          <a:bodyPr/>
          <a:lstStyle/>
          <a:p>
            <a:pPr>
              <a:defRPr/>
            </a:pPr>
            <a:fld id="{680F897C-93F7-4846-9B42-2B1DDAE444F2}" type="slidenum">
              <a:rPr lang="en-GB" smtClean="0"/>
              <a:pPr>
                <a:defRPr/>
              </a:pPr>
              <a:t>14</a:t>
            </a:fld>
            <a:endParaRPr lang="en-GB"/>
          </a:p>
        </p:txBody>
      </p:sp>
      <p:pic>
        <p:nvPicPr>
          <p:cNvPr id="261122" name="Picture 2"/>
          <p:cNvPicPr>
            <a:picLocks noChangeAspect="1" noChangeArrowheads="1"/>
          </p:cNvPicPr>
          <p:nvPr/>
        </p:nvPicPr>
        <p:blipFill>
          <a:blip r:embed="rId2" cstate="print"/>
          <a:srcRect l="30183" t="8920" r="30442" b="8761"/>
          <a:stretch>
            <a:fillRect/>
          </a:stretch>
        </p:blipFill>
        <p:spPr bwMode="auto">
          <a:xfrm>
            <a:off x="4572000" y="404664"/>
            <a:ext cx="4320540" cy="5645437"/>
          </a:xfrm>
          <a:prstGeom prst="rect">
            <a:avLst/>
          </a:prstGeom>
          <a:noFill/>
          <a:ln w="12700">
            <a:solidFill>
              <a:schemeClr val="tx1"/>
            </a:solidFill>
            <a:miter lim="800000"/>
            <a:headEnd/>
            <a:tailEnd/>
          </a:ln>
        </p:spPr>
      </p:pic>
      <p:pic>
        <p:nvPicPr>
          <p:cNvPr id="261123" name="Picture 3"/>
          <p:cNvPicPr>
            <a:picLocks noChangeAspect="1" noChangeArrowheads="1"/>
          </p:cNvPicPr>
          <p:nvPr/>
        </p:nvPicPr>
        <p:blipFill>
          <a:blip r:embed="rId3" cstate="print"/>
          <a:srcRect l="30575" t="10000" r="30575" b="10000"/>
          <a:stretch>
            <a:fillRect/>
          </a:stretch>
        </p:blipFill>
        <p:spPr bwMode="auto">
          <a:xfrm>
            <a:off x="165051" y="476672"/>
            <a:ext cx="4262933" cy="5486400"/>
          </a:xfrm>
          <a:prstGeom prst="rect">
            <a:avLst/>
          </a:prstGeom>
          <a:noFill/>
          <a:ln w="12700">
            <a:solidFill>
              <a:schemeClr val="tx1"/>
            </a:solidFill>
            <a:miter lim="800000"/>
            <a:headEnd/>
            <a:tailEnd/>
          </a:ln>
        </p:spPr>
      </p:pic>
      <p:sp>
        <p:nvSpPr>
          <p:cNvPr id="5" name="TextBox 4"/>
          <p:cNvSpPr txBox="1"/>
          <p:nvPr/>
        </p:nvSpPr>
        <p:spPr>
          <a:xfrm>
            <a:off x="683568" y="6093296"/>
            <a:ext cx="3024335" cy="584775"/>
          </a:xfrm>
          <a:prstGeom prst="rect">
            <a:avLst/>
          </a:prstGeom>
          <a:noFill/>
        </p:spPr>
        <p:txBody>
          <a:bodyPr wrap="square" rtlCol="0">
            <a:spAutoFit/>
          </a:bodyPr>
          <a:lstStyle/>
          <a:p>
            <a:r>
              <a:rPr lang="en-GB" dirty="0" smtClean="0">
                <a:solidFill>
                  <a:srgbClr val="990000"/>
                </a:solidFill>
              </a:rPr>
              <a:t>benchmark cross sections at 7 TeV from 6 fitting groups</a:t>
            </a:r>
            <a:endParaRPr lang="en-US" dirty="0">
              <a:solidFill>
                <a:srgbClr val="990000"/>
              </a:solidFill>
            </a:endParaRPr>
          </a:p>
        </p:txBody>
      </p:sp>
      <p:sp>
        <p:nvSpPr>
          <p:cNvPr id="6" name="TextBox 5"/>
          <p:cNvSpPr txBox="1"/>
          <p:nvPr/>
        </p:nvSpPr>
        <p:spPr>
          <a:xfrm>
            <a:off x="5220072" y="6144096"/>
            <a:ext cx="3024335" cy="584775"/>
          </a:xfrm>
          <a:prstGeom prst="rect">
            <a:avLst/>
          </a:prstGeom>
          <a:noFill/>
        </p:spPr>
        <p:txBody>
          <a:bodyPr wrap="square" rtlCol="0">
            <a:spAutoFit/>
          </a:bodyPr>
          <a:lstStyle/>
          <a:p>
            <a:r>
              <a:rPr lang="en-GB" dirty="0" smtClean="0">
                <a:solidFill>
                  <a:srgbClr val="990000"/>
                </a:solidFill>
              </a:rPr>
              <a:t>Chapter 8: Parton Distribution Functions (</a:t>
            </a:r>
            <a:r>
              <a:rPr lang="en-GB" i="1" dirty="0" smtClean="0">
                <a:solidFill>
                  <a:srgbClr val="990000"/>
                </a:solidFill>
              </a:rPr>
              <a:t>S. Forte et al.)</a:t>
            </a:r>
            <a:endParaRPr lang="en-US" i="1" dirty="0">
              <a:solidFill>
                <a:srgbClr val="990000"/>
              </a:solidFill>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1"/>
          </p:nvPr>
        </p:nvSpPr>
        <p:spPr/>
        <p:txBody>
          <a:bodyPr/>
          <a:lstStyle/>
          <a:p>
            <a:pPr>
              <a:defRPr/>
            </a:pPr>
            <a:fld id="{680F897C-93F7-4846-9B42-2B1DDAE444F2}" type="slidenum">
              <a:rPr lang="en-GB" smtClean="0"/>
              <a:pPr>
                <a:defRPr/>
              </a:pPr>
              <a:t>15</a:t>
            </a:fld>
            <a:endParaRPr lang="en-GB"/>
          </a:p>
        </p:txBody>
      </p:sp>
      <p:pic>
        <p:nvPicPr>
          <p:cNvPr id="262146" name="Picture 2"/>
          <p:cNvPicPr>
            <a:picLocks noChangeAspect="1" noChangeArrowheads="1"/>
          </p:cNvPicPr>
          <p:nvPr/>
        </p:nvPicPr>
        <p:blipFill>
          <a:blip r:embed="rId2" cstate="print"/>
          <a:srcRect l="30708" t="7240" r="30967" b="7081"/>
          <a:stretch>
            <a:fillRect/>
          </a:stretch>
        </p:blipFill>
        <p:spPr bwMode="auto">
          <a:xfrm>
            <a:off x="971600" y="692696"/>
            <a:ext cx="4225881" cy="5904656"/>
          </a:xfrm>
          <a:prstGeom prst="rect">
            <a:avLst/>
          </a:prstGeom>
          <a:noFill/>
          <a:ln w="12700">
            <a:solidFill>
              <a:schemeClr val="tx1"/>
            </a:solidFill>
            <a:miter lim="800000"/>
            <a:headEnd/>
            <a:tailEnd/>
          </a:ln>
        </p:spPr>
      </p:pic>
      <p:sp>
        <p:nvSpPr>
          <p:cNvPr id="4" name="TextBox 3"/>
          <p:cNvSpPr txBox="1"/>
          <p:nvPr/>
        </p:nvSpPr>
        <p:spPr>
          <a:xfrm>
            <a:off x="899592" y="148570"/>
            <a:ext cx="1535998" cy="400110"/>
          </a:xfrm>
          <a:prstGeom prst="rect">
            <a:avLst/>
          </a:prstGeom>
          <a:noFill/>
        </p:spPr>
        <p:txBody>
          <a:bodyPr wrap="none" rtlCol="0">
            <a:spAutoFit/>
          </a:bodyPr>
          <a:lstStyle/>
          <a:p>
            <a:r>
              <a:rPr lang="en-GB" sz="2000" dirty="0" smtClean="0">
                <a:solidFill>
                  <a:srgbClr val="990000"/>
                </a:solidFill>
              </a:rPr>
              <a:t>See also ....</a:t>
            </a:r>
            <a:endParaRPr lang="en-US" sz="2000" dirty="0">
              <a:solidFill>
                <a:srgbClr val="990000"/>
              </a:solidFill>
            </a:endParaRPr>
          </a:p>
        </p:txBody>
      </p:sp>
      <p:sp>
        <p:nvSpPr>
          <p:cNvPr id="5" name="TextBox 4"/>
          <p:cNvSpPr txBox="1"/>
          <p:nvPr/>
        </p:nvSpPr>
        <p:spPr>
          <a:xfrm>
            <a:off x="4427984" y="5373216"/>
            <a:ext cx="4238661" cy="584775"/>
          </a:xfrm>
          <a:prstGeom prst="rect">
            <a:avLst/>
          </a:prstGeom>
          <a:solidFill>
            <a:schemeClr val="bg1"/>
          </a:solidFill>
          <a:ln w="12700">
            <a:solidFill>
              <a:srgbClr val="990000"/>
            </a:solidFill>
          </a:ln>
        </p:spPr>
        <p:txBody>
          <a:bodyPr wrap="none" rtlCol="0">
            <a:spAutoFit/>
          </a:bodyPr>
          <a:lstStyle/>
          <a:p>
            <a:r>
              <a:rPr lang="en-GB" dirty="0" smtClean="0">
                <a:solidFill>
                  <a:srgbClr val="990000"/>
                </a:solidFill>
              </a:rPr>
              <a:t>and many plots at ...</a:t>
            </a:r>
          </a:p>
          <a:p>
            <a:r>
              <a:rPr lang="en-GB" dirty="0" smtClean="0">
                <a:solidFill>
                  <a:srgbClr val="990000"/>
                </a:solidFill>
              </a:rPr>
              <a:t>http://projects.hepforge.org/mstwpdf/pdf4lhc/</a:t>
            </a:r>
            <a:endParaRPr lang="en-US" dirty="0">
              <a:solidFill>
                <a:srgbClr val="990000"/>
              </a:solidFill>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Slide Number Placeholder 2"/>
          <p:cNvSpPr>
            <a:spLocks noGrp="1"/>
          </p:cNvSpPr>
          <p:nvPr>
            <p:ph type="sldNum" sz="quarter" idx="11"/>
          </p:nvPr>
        </p:nvSpPr>
        <p:spPr>
          <a:noFill/>
        </p:spPr>
        <p:txBody>
          <a:bodyPr/>
          <a:lstStyle/>
          <a:p>
            <a:fld id="{9DDFAE31-9708-453B-9D20-490BBA30ADA0}" type="slidenum">
              <a:rPr lang="en-GB" smtClean="0"/>
              <a:pPr/>
              <a:t>16</a:t>
            </a:fld>
            <a:endParaRPr lang="en-GB" smtClean="0"/>
          </a:p>
        </p:txBody>
      </p:sp>
      <p:graphicFrame>
        <p:nvGraphicFramePr>
          <p:cNvPr id="475262" name="Group 126"/>
          <p:cNvGraphicFramePr>
            <a:graphicFrameLocks noGrp="1"/>
          </p:cNvGraphicFramePr>
          <p:nvPr/>
        </p:nvGraphicFramePr>
        <p:xfrm>
          <a:off x="539750" y="1052513"/>
          <a:ext cx="7993063" cy="5244465"/>
        </p:xfrm>
        <a:graphic>
          <a:graphicData uri="http://schemas.openxmlformats.org/drawingml/2006/table">
            <a:tbl>
              <a:tblPr/>
              <a:tblGrid>
                <a:gridCol w="1366838"/>
                <a:gridCol w="3746500"/>
                <a:gridCol w="2879725"/>
              </a:tblGrid>
              <a:tr h="58102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GB" sz="1800" b="1" i="0" u="none" strike="noStrike" cap="none" normalizeH="0" baseline="0" dirty="0" smtClean="0">
                          <a:ln>
                            <a:noFill/>
                          </a:ln>
                          <a:solidFill>
                            <a:schemeClr val="tx1"/>
                          </a:solidFill>
                          <a:effectLst/>
                          <a:latin typeface="Arial" charset="0"/>
                        </a:rPr>
                        <a:t>PDFs</a:t>
                      </a:r>
                      <a:endParaRPr kumimoji="0" lang="en-US" sz="1800" b="1" i="0" u="none" strike="noStrike" cap="none" normalizeH="0" baseline="0" dirty="0" smtClean="0">
                        <a:ln>
                          <a:noFill/>
                        </a:ln>
                        <a:solidFill>
                          <a:schemeClr val="tx1"/>
                        </a:solidFill>
                        <a:effectLst/>
                        <a:latin typeface="Arial" charset="0"/>
                      </a:endParaRPr>
                    </a:p>
                  </a:txBody>
                  <a:tcPr marL="90000" marR="90000" marT="46800" marB="4680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2">
                        <a:alpha val="50000"/>
                      </a:schemeClr>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GB" sz="1800" b="1" i="0" u="none" strike="noStrike" cap="none" normalizeH="0" baseline="0" smtClean="0">
                          <a:ln>
                            <a:noFill/>
                          </a:ln>
                          <a:solidFill>
                            <a:schemeClr val="tx1"/>
                          </a:solidFill>
                          <a:effectLst/>
                          <a:latin typeface="Arial" charset="0"/>
                        </a:rPr>
                        <a:t>authors</a:t>
                      </a:r>
                      <a:endParaRPr kumimoji="0" lang="en-US" sz="1800" b="1" i="0" u="none" strike="noStrike" cap="none" normalizeH="0" baseline="0" smtClean="0">
                        <a:ln>
                          <a:noFill/>
                        </a:ln>
                        <a:solidFill>
                          <a:schemeClr val="tx1"/>
                        </a:solidFill>
                        <a:effectLst/>
                        <a:latin typeface="Arial" charset="0"/>
                      </a:endParaRP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2">
                        <a:alpha val="50000"/>
                      </a:schemeClr>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GB" sz="1800" b="1" i="0" u="none" strike="noStrike" cap="none" normalizeH="0" baseline="0" smtClean="0">
                          <a:ln>
                            <a:noFill/>
                          </a:ln>
                          <a:solidFill>
                            <a:schemeClr val="tx1"/>
                          </a:solidFill>
                          <a:effectLst/>
                          <a:latin typeface="Arial" charset="0"/>
                        </a:rPr>
                        <a:t>arXiv</a:t>
                      </a:r>
                      <a:endParaRPr kumimoji="0" lang="en-US" sz="1800" b="1" i="0" u="none" strike="noStrike" cap="none" normalizeH="0" baseline="0" smtClean="0">
                        <a:ln>
                          <a:noFill/>
                        </a:ln>
                        <a:solidFill>
                          <a:schemeClr val="tx1"/>
                        </a:solidFill>
                        <a:effectLst/>
                        <a:latin typeface="Arial" charset="0"/>
                      </a:endParaRPr>
                    </a:p>
                  </a:txBody>
                  <a:tcPr marL="90000" marR="90000" marT="46800" marB="4680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2">
                        <a:alpha val="50000"/>
                      </a:schemeClr>
                    </a:solidFill>
                  </a:tcPr>
                </a:tc>
              </a:tr>
              <a:tr h="57943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GB" sz="1800" b="1" i="0" u="none" strike="noStrike" cap="none" normalizeH="0" baseline="0" smtClean="0">
                          <a:ln>
                            <a:noFill/>
                          </a:ln>
                          <a:solidFill>
                            <a:schemeClr val="tx1"/>
                          </a:solidFill>
                          <a:effectLst/>
                          <a:latin typeface="Arial" charset="0"/>
                        </a:rPr>
                        <a:t>ABKM</a:t>
                      </a:r>
                      <a:endParaRPr kumimoji="0" lang="en-US" sz="1800" b="1" i="0" u="none" strike="noStrike" cap="none" normalizeH="0" baseline="0" smtClean="0">
                        <a:ln>
                          <a:noFill/>
                        </a:ln>
                        <a:solidFill>
                          <a:schemeClr val="tx1"/>
                        </a:solidFill>
                        <a:effectLst/>
                        <a:latin typeface="Arial" charset="0"/>
                      </a:endParaRPr>
                    </a:p>
                  </a:txBody>
                  <a:tcPr marL="90000" marR="90000" marT="46800" marB="4680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00"/>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GB" sz="1800" b="0" i="0" u="none" strike="noStrike" cap="none" normalizeH="0" baseline="0" smtClean="0">
                          <a:ln>
                            <a:noFill/>
                          </a:ln>
                          <a:solidFill>
                            <a:schemeClr val="tx1"/>
                          </a:solidFill>
                          <a:effectLst/>
                          <a:latin typeface="Arial" charset="0"/>
                        </a:rPr>
                        <a:t>S. Alekhin, J. Blümlein, S. Klein, S. Moch, and others</a:t>
                      </a:r>
                      <a:endParaRPr kumimoji="0" lang="en-US" sz="18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defRPr/>
                      </a:pPr>
                      <a:r>
                        <a:rPr kumimoji="0" lang="en-US" sz="1800" b="0" i="0" u="none" strike="noStrike" cap="none" normalizeH="0" baseline="0" dirty="0" smtClean="0">
                          <a:ln>
                            <a:noFill/>
                          </a:ln>
                          <a:solidFill>
                            <a:schemeClr val="tx1"/>
                          </a:solidFill>
                          <a:effectLst/>
                          <a:latin typeface="Arial" charset="0"/>
                        </a:rPr>
                        <a:t>1105.5349, 1007.3657, 0908.3128, 0908.2766, …</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99FF33"/>
                    </a:solidFill>
                  </a:tcPr>
                </a:tc>
              </a:tr>
              <a:tr h="58102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GB" sz="1800" b="1" i="0" u="none" strike="noStrike" cap="none" normalizeH="0" baseline="0" smtClean="0">
                          <a:ln>
                            <a:noFill/>
                          </a:ln>
                          <a:solidFill>
                            <a:schemeClr val="tx1"/>
                          </a:solidFill>
                          <a:effectLst/>
                          <a:latin typeface="Arial" charset="0"/>
                        </a:rPr>
                        <a:t>CTEQ</a:t>
                      </a:r>
                      <a:endParaRPr kumimoji="0" lang="en-US" sz="1800" b="1" i="0" u="none" strike="noStrike" cap="none" normalizeH="0" baseline="0" smtClean="0">
                        <a:ln>
                          <a:noFill/>
                        </a:ln>
                        <a:solidFill>
                          <a:schemeClr val="tx1"/>
                        </a:solidFill>
                        <a:effectLst/>
                        <a:latin typeface="Arial" charset="0"/>
                      </a:endParaRPr>
                    </a:p>
                  </a:txBody>
                  <a:tcPr marL="90000" marR="90000" marT="46800" marB="4680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00"/>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smtClean="0">
                          <a:ln>
                            <a:noFill/>
                          </a:ln>
                          <a:solidFill>
                            <a:schemeClr val="tx1"/>
                          </a:solidFill>
                          <a:effectLst/>
                          <a:latin typeface="Arial" charset="0"/>
                        </a:rPr>
                        <a:t>H.-L. Lai, M. Guzzi, J. Huston, Z. Li, P. Nadolsky, J. Pumplin, C.-P. Yuan, and others </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smtClean="0">
                          <a:ln>
                            <a:noFill/>
                          </a:ln>
                          <a:solidFill>
                            <a:schemeClr val="tx1"/>
                          </a:solidFill>
                          <a:effectLst/>
                          <a:latin typeface="Arial" charset="0"/>
                        </a:rPr>
                        <a:t>1007.2241, 1004.4624, 0910.4183, 0904.2424, 0802.0007, … </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99FF33"/>
                    </a:solidFill>
                  </a:tcPr>
                </a:tc>
              </a:tr>
              <a:tr h="58102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GB" sz="1800" b="1" i="0" u="none" strike="noStrike" cap="none" normalizeH="0" baseline="0" smtClean="0">
                          <a:ln>
                            <a:noFill/>
                          </a:ln>
                          <a:solidFill>
                            <a:schemeClr val="tx1"/>
                          </a:solidFill>
                          <a:effectLst/>
                          <a:latin typeface="Arial" charset="0"/>
                        </a:rPr>
                        <a:t>GJR</a:t>
                      </a:r>
                      <a:endParaRPr kumimoji="0" lang="en-US" sz="1800" b="1" i="0" u="none" strike="noStrike" cap="none" normalizeH="0" baseline="0" smtClean="0">
                        <a:ln>
                          <a:noFill/>
                        </a:ln>
                        <a:solidFill>
                          <a:schemeClr val="tx1"/>
                        </a:solidFill>
                        <a:effectLst/>
                        <a:latin typeface="Arial" charset="0"/>
                      </a:endParaRPr>
                    </a:p>
                  </a:txBody>
                  <a:tcPr marL="90000" marR="90000" marT="46800" marB="4680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00"/>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GB" sz="1800" b="0" i="0" u="none" strike="noStrike" cap="none" normalizeH="0" baseline="0" smtClean="0">
                          <a:ln>
                            <a:noFill/>
                          </a:ln>
                          <a:solidFill>
                            <a:schemeClr val="tx1"/>
                          </a:solidFill>
                          <a:effectLst/>
                          <a:latin typeface="Arial" charset="0"/>
                        </a:rPr>
                        <a:t>M. Glück, P. Jimenez-Delgado, E. Reya, and others</a:t>
                      </a:r>
                      <a:endParaRPr kumimoji="0" lang="en-US" sz="18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defRPr/>
                      </a:pPr>
                      <a:r>
                        <a:rPr kumimoji="0" lang="en-US" sz="1800" b="0" i="0" u="none" strike="noStrike" cap="none" normalizeH="0" baseline="0" dirty="0" smtClean="0">
                          <a:ln>
                            <a:noFill/>
                          </a:ln>
                          <a:solidFill>
                            <a:schemeClr val="tx1"/>
                          </a:solidFill>
                          <a:effectLst/>
                          <a:latin typeface="Arial" charset="0"/>
                        </a:rPr>
                        <a:t>1006.5890, 0909.1711, 0810.4274, … </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99FF33"/>
                    </a:solidFill>
                  </a:tcPr>
                </a:tc>
              </a:tr>
              <a:tr h="58102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GB" sz="1800" b="1" i="0" u="none" strike="noStrike" cap="none" normalizeH="0" baseline="0" smtClean="0">
                          <a:ln>
                            <a:noFill/>
                          </a:ln>
                          <a:solidFill>
                            <a:schemeClr val="tx1"/>
                          </a:solidFill>
                          <a:effectLst/>
                          <a:latin typeface="Arial" charset="0"/>
                        </a:rPr>
                        <a:t>HERAPDF</a:t>
                      </a:r>
                      <a:endParaRPr kumimoji="0" lang="en-US" sz="1800" b="1" i="0" u="none" strike="noStrike" cap="none" normalizeH="0" baseline="0" smtClean="0">
                        <a:ln>
                          <a:noFill/>
                        </a:ln>
                        <a:solidFill>
                          <a:schemeClr val="tx1"/>
                        </a:solidFill>
                        <a:effectLst/>
                        <a:latin typeface="Arial" charset="0"/>
                      </a:endParaRPr>
                    </a:p>
                  </a:txBody>
                  <a:tcPr marL="90000" marR="90000" marT="46800" marB="4680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00"/>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smtClean="0">
                          <a:ln>
                            <a:noFill/>
                          </a:ln>
                          <a:solidFill>
                            <a:schemeClr val="tx1"/>
                          </a:solidFill>
                          <a:effectLst/>
                          <a:latin typeface="Arial" charset="0"/>
                        </a:rPr>
                        <a:t>H1 and ZEUS collaborations </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dirty="0" smtClean="0">
                          <a:ln>
                            <a:noFill/>
                          </a:ln>
                          <a:solidFill>
                            <a:schemeClr val="tx1"/>
                          </a:solidFill>
                          <a:effectLst/>
                          <a:latin typeface="Arial" charset="0"/>
                        </a:rPr>
                        <a:t>1012.1438,1006.4471, 0906.1108, …</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99FF33"/>
                    </a:solidFill>
                  </a:tcPr>
                </a:tc>
              </a:tr>
              <a:tr h="57943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GB" sz="1800" b="1" i="0" u="none" strike="noStrike" cap="none" normalizeH="0" baseline="0" smtClean="0">
                          <a:ln>
                            <a:noFill/>
                          </a:ln>
                          <a:solidFill>
                            <a:schemeClr val="tx1"/>
                          </a:solidFill>
                          <a:effectLst/>
                          <a:latin typeface="Arial" charset="0"/>
                        </a:rPr>
                        <a:t>MSTW</a:t>
                      </a:r>
                      <a:endParaRPr kumimoji="0" lang="en-US" sz="1800" b="1" i="0" u="none" strike="noStrike" cap="none" normalizeH="0" baseline="0" smtClean="0">
                        <a:ln>
                          <a:noFill/>
                        </a:ln>
                        <a:solidFill>
                          <a:schemeClr val="tx1"/>
                        </a:solidFill>
                        <a:effectLst/>
                        <a:latin typeface="Arial" charset="0"/>
                      </a:endParaRPr>
                    </a:p>
                  </a:txBody>
                  <a:tcPr marL="90000" marR="90000" marT="46800" marB="4680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00"/>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smtClean="0">
                          <a:ln>
                            <a:noFill/>
                          </a:ln>
                          <a:solidFill>
                            <a:schemeClr val="tx1"/>
                          </a:solidFill>
                          <a:effectLst/>
                          <a:latin typeface="Arial" charset="0"/>
                        </a:rPr>
                        <a:t>A.D. Martin, W.J. Stirling, R.S. Thorne, G. Watt </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defRPr/>
                      </a:pPr>
                      <a:r>
                        <a:rPr kumimoji="0" lang="en-US" sz="1800" b="0" i="0" u="none" strike="noStrike" cap="none" normalizeH="0" baseline="0" dirty="0" smtClean="0">
                          <a:ln>
                            <a:noFill/>
                          </a:ln>
                          <a:solidFill>
                            <a:schemeClr val="tx1"/>
                          </a:solidFill>
                          <a:effectLst/>
                          <a:latin typeface="Arial" charset="0"/>
                        </a:rPr>
                        <a:t>1007.2624, 1006.2753, 0905.3531, 0901.0002, …</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99FF33"/>
                    </a:solidFill>
                  </a:tcPr>
                </a:tc>
              </a:tr>
              <a:tr h="58102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GB" sz="1800" b="1" i="0" u="none" strike="noStrike" cap="none" normalizeH="0" baseline="0" smtClean="0">
                          <a:ln>
                            <a:noFill/>
                          </a:ln>
                          <a:solidFill>
                            <a:schemeClr val="tx1"/>
                          </a:solidFill>
                          <a:effectLst/>
                          <a:latin typeface="Arial" charset="0"/>
                        </a:rPr>
                        <a:t>NNPDF</a:t>
                      </a:r>
                      <a:endParaRPr kumimoji="0" lang="en-US" sz="1800" b="1" i="0" u="none" strike="noStrike" cap="none" normalizeH="0" baseline="0" smtClean="0">
                        <a:ln>
                          <a:noFill/>
                        </a:ln>
                        <a:solidFill>
                          <a:schemeClr val="tx1"/>
                        </a:solidFill>
                        <a:effectLst/>
                        <a:latin typeface="Arial" charset="0"/>
                      </a:endParaRPr>
                    </a:p>
                  </a:txBody>
                  <a:tcPr marL="90000" marR="90000" marT="46800" marB="4680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00"/>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it-IT" sz="1800" b="0" i="0" u="none" strike="noStrike" cap="none" normalizeH="0" baseline="0" smtClean="0">
                          <a:ln>
                            <a:noFill/>
                          </a:ln>
                          <a:solidFill>
                            <a:schemeClr val="tx1"/>
                          </a:solidFill>
                          <a:effectLst/>
                          <a:latin typeface="Arial" charset="0"/>
                        </a:rPr>
                        <a:t>R. Ball, L. Del Debbio, S. Forte, A. Guffanti, J. Latorre, J. Rojo, M. Ubiali, and others </a:t>
                      </a:r>
                      <a:endParaRPr kumimoji="0" lang="en-US" sz="18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defRPr/>
                      </a:pPr>
                      <a:r>
                        <a:rPr kumimoji="0" lang="en-US" sz="1800" b="0" i="0" u="none" strike="noStrike" cap="none" normalizeH="0" baseline="0" dirty="0" smtClean="0">
                          <a:ln>
                            <a:noFill/>
                          </a:ln>
                          <a:solidFill>
                            <a:schemeClr val="tx1"/>
                          </a:solidFill>
                          <a:effectLst/>
                          <a:latin typeface="Arial" charset="0"/>
                        </a:rPr>
                        <a:t>1108.1758, 1107.2652, 1102.3182, 1101.1300, 1012.0836, 1005.0397, 1002.4407, …</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99FF33"/>
                    </a:solidFill>
                  </a:tcPr>
                </a:tc>
              </a:tr>
            </a:tbl>
          </a:graphicData>
        </a:graphic>
      </p:graphicFrame>
      <p:sp>
        <p:nvSpPr>
          <p:cNvPr id="18473" name="Rectangle 96"/>
          <p:cNvSpPr>
            <a:spLocks noChangeArrowheads="1"/>
          </p:cNvSpPr>
          <p:nvPr/>
        </p:nvSpPr>
        <p:spPr bwMode="auto">
          <a:xfrm>
            <a:off x="1476375" y="260350"/>
            <a:ext cx="6083300" cy="523875"/>
          </a:xfrm>
          <a:prstGeom prst="rect">
            <a:avLst/>
          </a:prstGeom>
          <a:noFill/>
          <a:ln w="9525">
            <a:noFill/>
            <a:miter lim="800000"/>
            <a:headEnd/>
            <a:tailEnd/>
          </a:ln>
        </p:spPr>
        <p:txBody>
          <a:bodyPr wrap="none">
            <a:spAutoFit/>
          </a:bodyPr>
          <a:lstStyle/>
          <a:p>
            <a:r>
              <a:rPr lang="en-GB" sz="2800">
                <a:solidFill>
                  <a:srgbClr val="990000"/>
                </a:solidFill>
              </a:rPr>
              <a:t>recent global or quasi-global PDF fits</a:t>
            </a:r>
            <a:endParaRPr lang="en-US" sz="2800">
              <a:solidFill>
                <a:srgbClr val="990000"/>
              </a:solidFill>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Slide Number Placeholder 2"/>
          <p:cNvSpPr>
            <a:spLocks noGrp="1"/>
          </p:cNvSpPr>
          <p:nvPr>
            <p:ph type="sldNum" sz="quarter" idx="11"/>
          </p:nvPr>
        </p:nvSpPr>
        <p:spPr>
          <a:noFill/>
        </p:spPr>
        <p:txBody>
          <a:bodyPr/>
          <a:lstStyle/>
          <a:p>
            <a:fld id="{01D383A8-1639-4327-97FC-D04708FF24E4}" type="slidenum">
              <a:rPr lang="en-GB" smtClean="0"/>
              <a:pPr/>
              <a:t>17</a:t>
            </a:fld>
            <a:endParaRPr lang="en-GB" smtClean="0"/>
          </a:p>
        </p:txBody>
      </p:sp>
      <p:graphicFrame>
        <p:nvGraphicFramePr>
          <p:cNvPr id="442449" name="Group 81"/>
          <p:cNvGraphicFramePr>
            <a:graphicFrameLocks noGrp="1"/>
          </p:cNvGraphicFramePr>
          <p:nvPr/>
        </p:nvGraphicFramePr>
        <p:xfrm>
          <a:off x="468313" y="1196056"/>
          <a:ext cx="8281987" cy="4321176"/>
        </p:xfrm>
        <a:graphic>
          <a:graphicData uri="http://schemas.openxmlformats.org/drawingml/2006/table">
            <a:tbl>
              <a:tblPr/>
              <a:tblGrid>
                <a:gridCol w="1431925"/>
                <a:gridCol w="1139825"/>
                <a:gridCol w="1143000"/>
                <a:gridCol w="1141412"/>
                <a:gridCol w="1143000"/>
                <a:gridCol w="1139825"/>
                <a:gridCol w="1143000"/>
              </a:tblGrid>
              <a:tr h="53975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dirty="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2">
                        <a:alpha val="50000"/>
                      </a:schemeClr>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GB" sz="1200" b="1" i="0" u="none" strike="noStrike" cap="none" normalizeH="0" baseline="0" smtClean="0">
                          <a:ln>
                            <a:noFill/>
                          </a:ln>
                          <a:solidFill>
                            <a:schemeClr val="tx1"/>
                          </a:solidFill>
                          <a:effectLst/>
                          <a:latin typeface="Arial" charset="0"/>
                        </a:rPr>
                        <a:t>MSTW08</a:t>
                      </a:r>
                      <a:endParaRPr kumimoji="0" lang="en-US" sz="1200" b="1" i="0" u="none" strike="noStrike" cap="none" normalizeH="0" baseline="0" smtClean="0">
                        <a:ln>
                          <a:noFill/>
                        </a:ln>
                        <a:solidFill>
                          <a:schemeClr val="tx1"/>
                        </a:solidFill>
                        <a:effectLst/>
                        <a:latin typeface="Arial" charset="0"/>
                      </a:endParaRPr>
                    </a:p>
                  </a:txBody>
                  <a:tcPr marL="90000" marR="90000" marT="46800" marB="46800"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FF00"/>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GB" sz="1200" b="1" i="0" u="none" strike="noStrike" cap="none" normalizeH="0" baseline="0" dirty="0" smtClean="0">
                          <a:ln>
                            <a:noFill/>
                          </a:ln>
                          <a:solidFill>
                            <a:schemeClr val="tx1"/>
                          </a:solidFill>
                          <a:effectLst/>
                          <a:latin typeface="Arial" charset="0"/>
                        </a:rPr>
                        <a:t>CTEQ6.6</a:t>
                      </a:r>
                      <a:endParaRPr kumimoji="0" lang="en-US" sz="1200" b="1" i="0" u="none" strike="noStrike" cap="none" normalizeH="0" baseline="30000" dirty="0" smtClean="0">
                        <a:ln>
                          <a:noFill/>
                        </a:ln>
                        <a:solidFill>
                          <a:srgbClr val="990000"/>
                        </a:solidFill>
                        <a:effectLst/>
                        <a:latin typeface="Arial" charset="0"/>
                      </a:endParaRPr>
                    </a:p>
                  </a:txBody>
                  <a:tcPr marL="90000" marR="90000" marT="46800" marB="46800"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FF00"/>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GB" sz="1200" b="1" i="0" u="none" strike="noStrike" cap="none" normalizeH="0" baseline="0" smtClean="0">
                          <a:ln>
                            <a:noFill/>
                          </a:ln>
                          <a:solidFill>
                            <a:schemeClr val="tx1"/>
                          </a:solidFill>
                          <a:effectLst/>
                          <a:latin typeface="Arial" charset="0"/>
                        </a:rPr>
                        <a:t>NNPDF2.0</a:t>
                      </a:r>
                      <a:endParaRPr kumimoji="0" lang="en-US" sz="1200" b="1" i="0" u="none" strike="noStrike" cap="none" normalizeH="0" baseline="0" smtClean="0">
                        <a:ln>
                          <a:noFill/>
                        </a:ln>
                        <a:solidFill>
                          <a:schemeClr val="tx1"/>
                        </a:solidFill>
                        <a:effectLst/>
                        <a:latin typeface="Arial" charset="0"/>
                      </a:endParaRPr>
                    </a:p>
                  </a:txBody>
                  <a:tcPr marL="90000" marR="90000" marT="46800" marB="46800"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FF00"/>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GB" sz="1200" b="1" i="0" u="none" strike="noStrike" cap="none" normalizeH="0" baseline="0" smtClean="0">
                          <a:ln>
                            <a:noFill/>
                          </a:ln>
                          <a:solidFill>
                            <a:schemeClr val="tx1"/>
                          </a:solidFill>
                          <a:effectLst/>
                          <a:latin typeface="Arial" charset="0"/>
                        </a:rPr>
                        <a:t>HERAPDF1.0</a:t>
                      </a:r>
                      <a:endParaRPr kumimoji="0" lang="en-US" sz="1200" b="1" i="0" u="none" strike="noStrike" cap="none" normalizeH="0" baseline="0" smtClean="0">
                        <a:ln>
                          <a:noFill/>
                        </a:ln>
                        <a:solidFill>
                          <a:schemeClr val="tx1"/>
                        </a:solidFill>
                        <a:effectLst/>
                        <a:latin typeface="Arial" charset="0"/>
                      </a:endParaRPr>
                    </a:p>
                  </a:txBody>
                  <a:tcPr marL="90000" marR="90000" marT="46800" marB="46800"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FF00"/>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GB" sz="1200" b="1" i="0" u="none" strike="noStrike" cap="none" normalizeH="0" baseline="0" dirty="0" smtClean="0">
                          <a:ln>
                            <a:noFill/>
                          </a:ln>
                          <a:solidFill>
                            <a:schemeClr val="tx1"/>
                          </a:solidFill>
                          <a:effectLst/>
                          <a:latin typeface="Arial" charset="0"/>
                        </a:rPr>
                        <a:t>ABKM09</a:t>
                      </a:r>
                      <a:endParaRPr kumimoji="0" lang="en-US" sz="1200" b="1" i="0" u="none" strike="noStrike" cap="none" normalizeH="0" baseline="30000" dirty="0" smtClean="0">
                        <a:ln>
                          <a:noFill/>
                        </a:ln>
                        <a:solidFill>
                          <a:schemeClr val="tx1"/>
                        </a:solidFill>
                        <a:effectLst/>
                        <a:latin typeface="Arial" charset="0"/>
                      </a:endParaRPr>
                    </a:p>
                  </a:txBody>
                  <a:tcPr marL="90000" marR="90000" marT="46800" marB="46800"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FF00"/>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GB" sz="1200" b="1" i="0" u="none" strike="noStrike" cap="none" normalizeH="0" baseline="0" dirty="0" smtClean="0">
                          <a:ln>
                            <a:noFill/>
                          </a:ln>
                          <a:solidFill>
                            <a:schemeClr val="tx1"/>
                          </a:solidFill>
                          <a:effectLst/>
                          <a:latin typeface="Arial" charset="0"/>
                        </a:rPr>
                        <a:t>GJR08/JR09</a:t>
                      </a:r>
                      <a:endParaRPr kumimoji="0" lang="en-US" sz="1200" b="1" i="0" u="none" strike="noStrike" cap="none" normalizeH="0" baseline="0" dirty="0" smtClean="0">
                        <a:ln>
                          <a:noFill/>
                        </a:ln>
                        <a:solidFill>
                          <a:schemeClr val="tx1"/>
                        </a:solidFill>
                        <a:effectLst/>
                        <a:latin typeface="Arial" charset="0"/>
                      </a:endParaRPr>
                    </a:p>
                  </a:txBody>
                  <a:tcPr marL="90000" marR="90000" marT="46800" marB="46800"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FF00"/>
                    </a:solidFill>
                  </a:tcPr>
                </a:tc>
              </a:tr>
              <a:tr h="54133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GB" sz="2000" b="1" i="0" u="none" strike="noStrike" cap="none" normalizeH="0" baseline="0" smtClean="0">
                          <a:ln>
                            <a:noFill/>
                          </a:ln>
                          <a:solidFill>
                            <a:schemeClr val="tx1"/>
                          </a:solidFill>
                          <a:effectLst/>
                          <a:latin typeface="Arial" charset="0"/>
                        </a:rPr>
                        <a:t>HERA DIS</a:t>
                      </a:r>
                      <a:endParaRPr kumimoji="0" lang="en-US" sz="2000" b="1" i="0" u="none" strike="noStrike" cap="none" normalizeH="0" baseline="0" smtClean="0">
                        <a:ln>
                          <a:noFill/>
                        </a:ln>
                        <a:solidFill>
                          <a:schemeClr val="tx1"/>
                        </a:solidFill>
                        <a:effectLst/>
                        <a:latin typeface="Arial" charset="0"/>
                      </a:endParaRPr>
                    </a:p>
                  </a:txBody>
                  <a:tcPr marL="90000" marR="90000" marT="46800" marB="46800" anchor="ctr"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00"/>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rgbClr val="FF0000"/>
                          </a:solidFill>
                          <a:effectLst/>
                          <a:latin typeface="Arial" charset="0"/>
                          <a:sym typeface="Wingdings" pitchFamily="2" charset="2"/>
                        </a:rPr>
                        <a:t></a:t>
                      </a:r>
                    </a:p>
                  </a:txBody>
                  <a:tcPr marL="0" marR="0" marT="0" marB="0"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rgbClr val="FF0000"/>
                          </a:solidFill>
                          <a:effectLst/>
                          <a:latin typeface="Arial" charset="0"/>
                          <a:sym typeface="Wingdings" pitchFamily="2" charset="2"/>
                        </a:rPr>
                        <a:t></a:t>
                      </a:r>
                    </a:p>
                  </a:txBody>
                  <a:tcPr marL="0" marR="0" marT="0" marB="0"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dirty="0" smtClean="0">
                          <a:ln>
                            <a:noFill/>
                          </a:ln>
                          <a:solidFill>
                            <a:srgbClr val="FF0000"/>
                          </a:solidFill>
                          <a:effectLst/>
                          <a:latin typeface="Arial" charset="0"/>
                          <a:sym typeface="Wingdings" pitchFamily="2" charset="2"/>
                        </a:rPr>
                        <a:t></a:t>
                      </a:r>
                    </a:p>
                  </a:txBody>
                  <a:tcPr marL="0" marR="0" marT="0" marB="0"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dirty="0" smtClean="0">
                          <a:ln>
                            <a:noFill/>
                          </a:ln>
                          <a:solidFill>
                            <a:srgbClr val="FF0000"/>
                          </a:solidFill>
                          <a:effectLst/>
                          <a:latin typeface="Arial" charset="0"/>
                          <a:sym typeface="Wingdings" pitchFamily="2" charset="2"/>
                        </a:rPr>
                        <a:t></a:t>
                      </a:r>
                    </a:p>
                  </a:txBody>
                  <a:tcPr marL="0" marR="0" marT="0" marB="0"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rgbClr val="FF0000"/>
                          </a:solidFill>
                          <a:effectLst/>
                          <a:latin typeface="Arial" charset="0"/>
                          <a:sym typeface="Wingdings" pitchFamily="2" charset="2"/>
                        </a:rPr>
                        <a:t></a:t>
                      </a:r>
                      <a:endParaRPr kumimoji="0" lang="en-US" sz="2800" b="0" i="0" u="none" strike="noStrike" cap="none" normalizeH="0" baseline="30000" smtClean="0">
                        <a:ln>
                          <a:noFill/>
                        </a:ln>
                        <a:solidFill>
                          <a:srgbClr val="FF0000"/>
                        </a:solidFill>
                        <a:effectLst/>
                        <a:latin typeface="Arial" charset="0"/>
                        <a:sym typeface="Wingdings" pitchFamily="2" charset="2"/>
                      </a:endParaRPr>
                    </a:p>
                  </a:txBody>
                  <a:tcPr marL="0" marR="0" marT="0" marB="0"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rgbClr val="FF0000"/>
                          </a:solidFill>
                          <a:effectLst/>
                          <a:latin typeface="Arial" charset="0"/>
                          <a:sym typeface="Wingdings" pitchFamily="2" charset="2"/>
                        </a:rPr>
                        <a:t></a:t>
                      </a:r>
                    </a:p>
                  </a:txBody>
                  <a:tcPr marL="0" marR="0" marT="0" marB="0"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r>
              <a:tr h="53975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GB" sz="2000" b="1" i="0" u="none" strike="noStrike" cap="none" normalizeH="0" baseline="0" smtClean="0">
                          <a:ln>
                            <a:noFill/>
                          </a:ln>
                          <a:solidFill>
                            <a:schemeClr val="tx1"/>
                          </a:solidFill>
                          <a:effectLst/>
                          <a:latin typeface="Arial" charset="0"/>
                        </a:rPr>
                        <a:t>F-T DIS</a:t>
                      </a:r>
                      <a:endParaRPr kumimoji="0" lang="en-US" sz="2000" b="1" i="0" u="none" strike="noStrike" cap="none" normalizeH="0" baseline="0" smtClean="0">
                        <a:ln>
                          <a:noFill/>
                        </a:ln>
                        <a:solidFill>
                          <a:schemeClr val="tx1"/>
                        </a:solidFill>
                        <a:effectLst/>
                        <a:latin typeface="Arial" charset="0"/>
                      </a:endParaRPr>
                    </a:p>
                  </a:txBody>
                  <a:tcPr marL="90000" marR="90000" marT="46800" marB="46800" anchor="ctr"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00"/>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rgbClr val="FF0000"/>
                          </a:solidFill>
                          <a:effectLst/>
                          <a:latin typeface="Arial" charset="0"/>
                          <a:sym typeface="Wingdings" pitchFamily="2" charset="2"/>
                        </a:rPr>
                        <a:t></a:t>
                      </a:r>
                    </a:p>
                  </a:txBody>
                  <a:tcPr marL="0" marR="0" marT="0" marB="0"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rgbClr val="FF0000"/>
                          </a:solidFill>
                          <a:effectLst/>
                          <a:latin typeface="Arial" charset="0"/>
                          <a:sym typeface="Wingdings" pitchFamily="2" charset="2"/>
                        </a:rPr>
                        <a:t></a:t>
                      </a:r>
                    </a:p>
                  </a:txBody>
                  <a:tcPr marL="0" marR="0" marT="0" marB="0"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rgbClr val="FF0000"/>
                          </a:solidFill>
                          <a:effectLst/>
                          <a:latin typeface="Arial" charset="0"/>
                          <a:sym typeface="Wingdings" pitchFamily="2" charset="2"/>
                        </a:rPr>
                        <a:t></a:t>
                      </a:r>
                    </a:p>
                  </a:txBody>
                  <a:tcPr marL="0" marR="0" marT="0" marB="0"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1" i="0" u="none" strike="noStrike" cap="none" normalizeH="0" baseline="0" smtClean="0">
                          <a:ln>
                            <a:noFill/>
                          </a:ln>
                          <a:solidFill>
                            <a:srgbClr val="FF0000"/>
                          </a:solidFill>
                          <a:effectLst/>
                          <a:latin typeface="Arial" charset="0"/>
                          <a:sym typeface="Wingdings" pitchFamily="2" charset="2"/>
                        </a:rPr>
                        <a:t></a:t>
                      </a:r>
                    </a:p>
                  </a:txBody>
                  <a:tcPr marL="0" marR="0" marT="0" marB="0"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rgbClr val="FF0000"/>
                          </a:solidFill>
                          <a:effectLst/>
                          <a:latin typeface="Arial" charset="0"/>
                          <a:sym typeface="Wingdings" pitchFamily="2" charset="2"/>
                        </a:rPr>
                        <a:t></a:t>
                      </a:r>
                    </a:p>
                  </a:txBody>
                  <a:tcPr marL="0" marR="0" marT="0" marB="0"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rgbClr val="FF0000"/>
                          </a:solidFill>
                          <a:effectLst/>
                          <a:latin typeface="Arial" charset="0"/>
                          <a:sym typeface="Wingdings" pitchFamily="2" charset="2"/>
                        </a:rPr>
                        <a:t></a:t>
                      </a:r>
                    </a:p>
                  </a:txBody>
                  <a:tcPr marL="0" marR="0" marT="0" marB="0"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r>
              <a:tr h="53975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GB" sz="2000" b="1" i="0" u="none" strike="noStrike" cap="none" normalizeH="0" baseline="0" smtClean="0">
                          <a:ln>
                            <a:noFill/>
                          </a:ln>
                          <a:solidFill>
                            <a:schemeClr val="tx1"/>
                          </a:solidFill>
                          <a:effectLst/>
                          <a:latin typeface="Arial" charset="0"/>
                        </a:rPr>
                        <a:t>F-T DY</a:t>
                      </a:r>
                      <a:endParaRPr kumimoji="0" lang="en-US" sz="2000" b="1" i="0" u="none" strike="noStrike" cap="none" normalizeH="0" baseline="0" smtClean="0">
                        <a:ln>
                          <a:noFill/>
                        </a:ln>
                        <a:solidFill>
                          <a:schemeClr val="tx1"/>
                        </a:solidFill>
                        <a:effectLst/>
                        <a:latin typeface="Arial" charset="0"/>
                      </a:endParaRPr>
                    </a:p>
                  </a:txBody>
                  <a:tcPr marL="90000" marR="90000" marT="46800" marB="46800" anchor="ctr"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00"/>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rgbClr val="FF0000"/>
                          </a:solidFill>
                          <a:effectLst/>
                          <a:latin typeface="Arial" charset="0"/>
                          <a:sym typeface="Wingdings" pitchFamily="2" charset="2"/>
                        </a:rPr>
                        <a:t></a:t>
                      </a:r>
                    </a:p>
                  </a:txBody>
                  <a:tcPr marL="0" marR="0" marT="0" marB="0"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rgbClr val="FF0000"/>
                          </a:solidFill>
                          <a:effectLst/>
                          <a:latin typeface="Arial" charset="0"/>
                          <a:sym typeface="Wingdings" pitchFamily="2" charset="2"/>
                        </a:rPr>
                        <a:t></a:t>
                      </a:r>
                    </a:p>
                  </a:txBody>
                  <a:tcPr marL="0" marR="0" marT="0" marB="0"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rgbClr val="FF0000"/>
                          </a:solidFill>
                          <a:effectLst/>
                          <a:latin typeface="Arial" charset="0"/>
                          <a:sym typeface="Wingdings" pitchFamily="2" charset="2"/>
                        </a:rPr>
                        <a:t></a:t>
                      </a:r>
                    </a:p>
                  </a:txBody>
                  <a:tcPr marL="0" marR="0" marT="0" marB="0"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1" i="0" u="none" strike="noStrike" cap="none" normalizeH="0" baseline="0" smtClean="0">
                          <a:ln>
                            <a:noFill/>
                          </a:ln>
                          <a:solidFill>
                            <a:srgbClr val="FF0000"/>
                          </a:solidFill>
                          <a:effectLst/>
                          <a:latin typeface="Arial" charset="0"/>
                          <a:sym typeface="Wingdings" pitchFamily="2" charset="2"/>
                        </a:rPr>
                        <a:t></a:t>
                      </a:r>
                    </a:p>
                  </a:txBody>
                  <a:tcPr marL="0" marR="0" marT="0" marB="0"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rgbClr val="FF0000"/>
                          </a:solidFill>
                          <a:effectLst/>
                          <a:latin typeface="Arial" charset="0"/>
                          <a:sym typeface="Wingdings" pitchFamily="2" charset="2"/>
                        </a:rPr>
                        <a:t></a:t>
                      </a:r>
                    </a:p>
                  </a:txBody>
                  <a:tcPr marL="0" marR="0" marT="0" marB="0"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rgbClr val="FF0000"/>
                          </a:solidFill>
                          <a:effectLst/>
                          <a:latin typeface="Arial" charset="0"/>
                          <a:sym typeface="Wingdings" pitchFamily="2" charset="2"/>
                        </a:rPr>
                        <a:t></a:t>
                      </a:r>
                    </a:p>
                  </a:txBody>
                  <a:tcPr marL="0" marR="0" marT="0" marB="0"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r>
              <a:tr h="53975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GB" sz="2000" b="1" i="0" u="none" strike="noStrike" cap="none" normalizeH="0" baseline="0" smtClean="0">
                          <a:ln>
                            <a:noFill/>
                          </a:ln>
                          <a:solidFill>
                            <a:schemeClr val="tx1"/>
                          </a:solidFill>
                          <a:effectLst/>
                          <a:latin typeface="Arial" charset="0"/>
                        </a:rPr>
                        <a:t>TEV W,Z</a:t>
                      </a:r>
                      <a:endParaRPr kumimoji="0" lang="en-US" sz="2000" b="1" i="0" u="none" strike="noStrike" cap="none" normalizeH="0" baseline="0" smtClean="0">
                        <a:ln>
                          <a:noFill/>
                        </a:ln>
                        <a:solidFill>
                          <a:schemeClr val="tx1"/>
                        </a:solidFill>
                        <a:effectLst/>
                        <a:latin typeface="Arial" charset="0"/>
                      </a:endParaRPr>
                    </a:p>
                  </a:txBody>
                  <a:tcPr marL="90000" marR="90000" marT="46800" marB="46800" anchor="ctr"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00"/>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rgbClr val="FF0000"/>
                          </a:solidFill>
                          <a:effectLst/>
                          <a:latin typeface="Arial" charset="0"/>
                          <a:sym typeface="Wingdings" pitchFamily="2" charset="2"/>
                        </a:rPr>
                        <a:t></a:t>
                      </a:r>
                    </a:p>
                  </a:txBody>
                  <a:tcPr marL="0" marR="0" marT="0" marB="0"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dirty="0" smtClean="0">
                          <a:ln>
                            <a:noFill/>
                          </a:ln>
                          <a:solidFill>
                            <a:srgbClr val="FF0000"/>
                          </a:solidFill>
                          <a:effectLst/>
                          <a:latin typeface="Arial" charset="0"/>
                          <a:sym typeface="Wingdings" pitchFamily="2" charset="2"/>
                        </a:rPr>
                        <a:t></a:t>
                      </a:r>
                      <a:endParaRPr kumimoji="0" lang="en-US" sz="2800" b="1" i="0" u="none" strike="noStrike" cap="none" normalizeH="0" baseline="30000" dirty="0" smtClean="0">
                        <a:ln>
                          <a:noFill/>
                        </a:ln>
                        <a:solidFill>
                          <a:srgbClr val="FF0000"/>
                        </a:solidFill>
                        <a:effectLst/>
                        <a:latin typeface="Arial" charset="0"/>
                        <a:sym typeface="Wingdings" pitchFamily="2" charset="2"/>
                      </a:endParaRPr>
                    </a:p>
                  </a:txBody>
                  <a:tcPr marL="0" marR="0" marT="0" marB="0"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rgbClr val="FF0000"/>
                          </a:solidFill>
                          <a:effectLst/>
                          <a:latin typeface="Arial" charset="0"/>
                          <a:sym typeface="Wingdings" pitchFamily="2" charset="2"/>
                        </a:rPr>
                        <a:t></a:t>
                      </a:r>
                    </a:p>
                  </a:txBody>
                  <a:tcPr marL="0" marR="0" marT="0" marB="0"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1" i="0" u="none" strike="noStrike" cap="none" normalizeH="0" baseline="0" smtClean="0">
                          <a:ln>
                            <a:noFill/>
                          </a:ln>
                          <a:solidFill>
                            <a:srgbClr val="FF0000"/>
                          </a:solidFill>
                          <a:effectLst/>
                          <a:latin typeface="Arial" charset="0"/>
                          <a:sym typeface="Wingdings" pitchFamily="2" charset="2"/>
                        </a:rPr>
                        <a:t></a:t>
                      </a:r>
                    </a:p>
                  </a:txBody>
                  <a:tcPr marL="0" marR="0" marT="0" marB="0"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1" i="0" u="none" strike="noStrike" cap="none" normalizeH="0" baseline="0" smtClean="0">
                          <a:ln>
                            <a:noFill/>
                          </a:ln>
                          <a:solidFill>
                            <a:srgbClr val="FF0000"/>
                          </a:solidFill>
                          <a:effectLst/>
                          <a:latin typeface="Arial" charset="0"/>
                          <a:sym typeface="Wingdings" pitchFamily="2" charset="2"/>
                        </a:rPr>
                        <a:t></a:t>
                      </a:r>
                    </a:p>
                  </a:txBody>
                  <a:tcPr marL="0" marR="0" marT="0" marB="0"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1" i="0" u="none" strike="noStrike" cap="none" normalizeH="0" baseline="0" smtClean="0">
                          <a:ln>
                            <a:noFill/>
                          </a:ln>
                          <a:solidFill>
                            <a:srgbClr val="FF0000"/>
                          </a:solidFill>
                          <a:effectLst/>
                          <a:latin typeface="Arial" charset="0"/>
                          <a:sym typeface="Wingdings" pitchFamily="2" charset="2"/>
                        </a:rPr>
                        <a:t></a:t>
                      </a:r>
                    </a:p>
                  </a:txBody>
                  <a:tcPr marL="0" marR="0" marT="0" marB="0"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r>
              <a:tr h="54133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GB" sz="2000" b="1" i="0" u="none" strike="noStrike" cap="none" normalizeH="0" baseline="0" smtClean="0">
                          <a:ln>
                            <a:noFill/>
                          </a:ln>
                          <a:solidFill>
                            <a:schemeClr val="tx1"/>
                          </a:solidFill>
                          <a:effectLst/>
                          <a:latin typeface="Arial" charset="0"/>
                        </a:rPr>
                        <a:t>TEV jets</a:t>
                      </a:r>
                      <a:endParaRPr kumimoji="0" lang="en-US" sz="2000" b="1" i="0" u="none" strike="noStrike" cap="none" normalizeH="0" baseline="0" smtClean="0">
                        <a:ln>
                          <a:noFill/>
                        </a:ln>
                        <a:solidFill>
                          <a:schemeClr val="tx1"/>
                        </a:solidFill>
                        <a:effectLst/>
                        <a:latin typeface="Arial" charset="0"/>
                      </a:endParaRPr>
                    </a:p>
                  </a:txBody>
                  <a:tcPr marL="90000" marR="90000" marT="46800" marB="46800" anchor="ctr"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FF00"/>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rgbClr val="FF0000"/>
                          </a:solidFill>
                          <a:effectLst/>
                          <a:latin typeface="Arial" charset="0"/>
                          <a:sym typeface="Wingdings" pitchFamily="2" charset="2"/>
                        </a:rPr>
                        <a:t></a:t>
                      </a:r>
                    </a:p>
                  </a:txBody>
                  <a:tcPr marL="0" marR="0" marT="0" marB="0"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dirty="0" smtClean="0">
                          <a:ln>
                            <a:noFill/>
                          </a:ln>
                          <a:solidFill>
                            <a:srgbClr val="FF0000"/>
                          </a:solidFill>
                          <a:effectLst/>
                          <a:latin typeface="Arial" charset="0"/>
                          <a:sym typeface="Wingdings" pitchFamily="2" charset="2"/>
                        </a:rPr>
                        <a:t></a:t>
                      </a:r>
                      <a:endParaRPr kumimoji="0" lang="en-US" sz="2800" b="1" i="0" u="none" strike="noStrike" cap="none" normalizeH="0" baseline="30000" dirty="0" smtClean="0">
                        <a:ln>
                          <a:noFill/>
                        </a:ln>
                        <a:solidFill>
                          <a:srgbClr val="FF0000"/>
                        </a:solidFill>
                        <a:effectLst/>
                        <a:latin typeface="Arial" charset="0"/>
                        <a:sym typeface="Wingdings" pitchFamily="2" charset="2"/>
                      </a:endParaRPr>
                    </a:p>
                  </a:txBody>
                  <a:tcPr marL="0" marR="0" marT="0" marB="0"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rgbClr val="FF0000"/>
                          </a:solidFill>
                          <a:effectLst/>
                          <a:latin typeface="Arial" charset="0"/>
                          <a:sym typeface="Wingdings" pitchFamily="2" charset="2"/>
                        </a:rPr>
                        <a:t></a:t>
                      </a:r>
                    </a:p>
                  </a:txBody>
                  <a:tcPr marL="0" marR="0" marT="0" marB="0"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1" i="0" u="none" strike="noStrike" cap="none" normalizeH="0" baseline="0" smtClean="0">
                          <a:ln>
                            <a:noFill/>
                          </a:ln>
                          <a:solidFill>
                            <a:srgbClr val="FF0000"/>
                          </a:solidFill>
                          <a:effectLst/>
                          <a:latin typeface="Arial" charset="0"/>
                          <a:sym typeface="Wingdings" pitchFamily="2" charset="2"/>
                        </a:rPr>
                        <a:t></a:t>
                      </a:r>
                    </a:p>
                  </a:txBody>
                  <a:tcPr marL="0" marR="0" marT="0" marB="0"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1" i="0" u="none" strike="noStrike" cap="none" normalizeH="0" baseline="0" smtClean="0">
                          <a:ln>
                            <a:noFill/>
                          </a:ln>
                          <a:solidFill>
                            <a:srgbClr val="FF0000"/>
                          </a:solidFill>
                          <a:effectLst/>
                          <a:latin typeface="Arial" charset="0"/>
                          <a:sym typeface="Wingdings" pitchFamily="2" charset="2"/>
                        </a:rPr>
                        <a:t></a:t>
                      </a:r>
                    </a:p>
                  </a:txBody>
                  <a:tcPr marL="0" marR="0" marT="0" marB="0"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defRPr/>
                      </a:pPr>
                      <a:r>
                        <a:rPr kumimoji="0" lang="en-US" sz="2800" b="0" i="0" u="none" strike="noStrike" cap="none" normalizeH="0" baseline="0" dirty="0" smtClean="0">
                          <a:ln>
                            <a:noFill/>
                          </a:ln>
                          <a:solidFill>
                            <a:srgbClr val="FF0000"/>
                          </a:solidFill>
                          <a:effectLst/>
                          <a:latin typeface="Arial" charset="0"/>
                          <a:sym typeface="Wingdings" pitchFamily="2" charset="2"/>
                        </a:rPr>
                        <a:t>/</a:t>
                      </a:r>
                      <a:r>
                        <a:rPr kumimoji="0" lang="en-US" sz="2800" b="1" i="0" u="none" strike="noStrike" cap="none" normalizeH="0" baseline="0" dirty="0" smtClean="0">
                          <a:ln>
                            <a:noFill/>
                          </a:ln>
                          <a:solidFill>
                            <a:srgbClr val="FF0000"/>
                          </a:solidFill>
                          <a:effectLst/>
                          <a:latin typeface="Arial" charset="0"/>
                          <a:sym typeface="Wingdings" pitchFamily="2" charset="2"/>
                        </a:rPr>
                        <a:t></a:t>
                      </a:r>
                      <a:endParaRPr kumimoji="0" lang="en-US" sz="2800" b="0" i="0" u="none" strike="noStrike" cap="none" normalizeH="0" baseline="0" dirty="0" smtClean="0">
                        <a:ln>
                          <a:noFill/>
                        </a:ln>
                        <a:solidFill>
                          <a:srgbClr val="FF0000"/>
                        </a:solidFill>
                        <a:effectLst/>
                        <a:latin typeface="Arial" charset="0"/>
                        <a:sym typeface="Wingdings" pitchFamily="2" charset="2"/>
                      </a:endParaRPr>
                    </a:p>
                  </a:txBody>
                  <a:tcPr marL="0" marR="0" marT="0" marB="0"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accent1"/>
                    </a:solidFill>
                  </a:tcPr>
                </a:tc>
              </a:tr>
              <a:tr h="53975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GB" sz="2000" b="1" i="0" u="none" strike="noStrike" cap="none" normalizeH="0" baseline="0" smtClean="0">
                          <a:ln>
                            <a:noFill/>
                          </a:ln>
                          <a:solidFill>
                            <a:schemeClr val="tx1"/>
                          </a:solidFill>
                          <a:effectLst/>
                          <a:latin typeface="Arial" charset="0"/>
                        </a:rPr>
                        <a:t>GM-VFNS</a:t>
                      </a:r>
                      <a:endParaRPr kumimoji="0" lang="en-US" sz="2000" b="1" i="0" u="none" strike="noStrike" cap="none" normalizeH="0" baseline="0" smtClean="0">
                        <a:ln>
                          <a:noFill/>
                        </a:ln>
                        <a:solidFill>
                          <a:schemeClr val="tx1"/>
                        </a:solidFill>
                        <a:effectLst/>
                        <a:latin typeface="Arial" charset="0"/>
                      </a:endParaRPr>
                    </a:p>
                  </a:txBody>
                  <a:tcPr marL="0" marR="0" marT="0" marB="0" anchor="ctr"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folHlink"/>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rgbClr val="FF0000"/>
                          </a:solidFill>
                          <a:effectLst/>
                          <a:latin typeface="Arial" charset="0"/>
                          <a:sym typeface="Wingdings" pitchFamily="2" charset="2"/>
                        </a:rPr>
                        <a:t></a:t>
                      </a:r>
                    </a:p>
                  </a:txBody>
                  <a:tcPr marL="0" marR="0" marT="0" marB="0"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rgbClr val="FF0000"/>
                          </a:solidFill>
                          <a:effectLst/>
                          <a:latin typeface="Arial" charset="0"/>
                          <a:sym typeface="Wingdings" pitchFamily="2" charset="2"/>
                        </a:rPr>
                        <a:t></a:t>
                      </a:r>
                    </a:p>
                  </a:txBody>
                  <a:tcPr marL="0" marR="0" marT="0" marB="0"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1" i="0" u="none" strike="noStrike" cap="none" normalizeH="0" baseline="0" smtClean="0">
                          <a:ln>
                            <a:noFill/>
                          </a:ln>
                          <a:solidFill>
                            <a:srgbClr val="FF0000"/>
                          </a:solidFill>
                          <a:effectLst/>
                          <a:latin typeface="Arial" charset="0"/>
                          <a:sym typeface="Wingdings" pitchFamily="2" charset="2"/>
                        </a:rPr>
                        <a:t></a:t>
                      </a:r>
                    </a:p>
                  </a:txBody>
                  <a:tcPr marL="0" marR="0" marT="0" marB="0"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rgbClr val="FF0000"/>
                          </a:solidFill>
                          <a:effectLst/>
                          <a:latin typeface="Arial" charset="0"/>
                          <a:sym typeface="Wingdings" pitchFamily="2" charset="2"/>
                        </a:rPr>
                        <a:t></a:t>
                      </a:r>
                    </a:p>
                  </a:txBody>
                  <a:tcPr marL="0" marR="0" marT="0" marB="0"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defRPr/>
                      </a:pPr>
                      <a:r>
                        <a:rPr kumimoji="0" lang="en-US" sz="2800" b="1" i="0" u="none" strike="noStrike" cap="none" normalizeH="0" baseline="0" dirty="0" smtClean="0">
                          <a:ln>
                            <a:noFill/>
                          </a:ln>
                          <a:solidFill>
                            <a:srgbClr val="FF0000"/>
                          </a:solidFill>
                          <a:effectLst/>
                          <a:latin typeface="Arial" charset="0"/>
                          <a:sym typeface="Wingdings" pitchFamily="2" charset="2"/>
                        </a:rPr>
                        <a:t></a:t>
                      </a:r>
                    </a:p>
                  </a:txBody>
                  <a:tcPr marL="0" marR="0" marT="0" marB="0"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1" i="0" u="none" strike="noStrike" cap="none" normalizeH="0" baseline="0" dirty="0" smtClean="0">
                          <a:ln>
                            <a:noFill/>
                          </a:ln>
                          <a:solidFill>
                            <a:srgbClr val="FF0000"/>
                          </a:solidFill>
                          <a:effectLst/>
                          <a:latin typeface="Arial" charset="0"/>
                          <a:sym typeface="Wingdings" pitchFamily="2" charset="2"/>
                        </a:rPr>
                        <a:t></a:t>
                      </a:r>
                    </a:p>
                  </a:txBody>
                  <a:tcPr marL="0" marR="0" marT="0" marB="0"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r>
              <a:tr h="53975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GB" sz="2000" b="1" i="0" u="none" strike="noStrike" cap="none" normalizeH="0" baseline="0" dirty="0" smtClean="0">
                          <a:ln>
                            <a:noFill/>
                          </a:ln>
                          <a:solidFill>
                            <a:schemeClr val="tx1"/>
                          </a:solidFill>
                          <a:effectLst/>
                          <a:latin typeface="Arial" charset="0"/>
                        </a:rPr>
                        <a:t>NNLO</a:t>
                      </a:r>
                      <a:endParaRPr kumimoji="0" lang="en-US" sz="2000" b="1" i="0" u="none" strike="noStrike" cap="none" normalizeH="0" baseline="0" dirty="0" smtClean="0">
                        <a:ln>
                          <a:noFill/>
                        </a:ln>
                        <a:solidFill>
                          <a:schemeClr val="tx1"/>
                        </a:solidFill>
                        <a:effectLst/>
                        <a:latin typeface="Arial" charset="0"/>
                      </a:endParaRPr>
                    </a:p>
                  </a:txBody>
                  <a:tcPr marL="0" marR="0" marT="0" marB="0" anchor="ctr"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folHlink"/>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rgbClr val="FF0000"/>
                          </a:solidFill>
                          <a:effectLst/>
                          <a:latin typeface="Arial" charset="0"/>
                          <a:sym typeface="Wingdings" pitchFamily="2" charset="2"/>
                        </a:rPr>
                        <a:t></a:t>
                      </a:r>
                    </a:p>
                  </a:txBody>
                  <a:tcPr marL="0" marR="0" marT="0" marB="0"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1" i="0" u="none" strike="noStrike" cap="none" normalizeH="0" baseline="0" smtClean="0">
                          <a:ln>
                            <a:noFill/>
                          </a:ln>
                          <a:solidFill>
                            <a:srgbClr val="FF0000"/>
                          </a:solidFill>
                          <a:effectLst/>
                          <a:latin typeface="Arial" charset="0"/>
                          <a:sym typeface="Wingdings" pitchFamily="2" charset="2"/>
                        </a:rPr>
                        <a:t></a:t>
                      </a:r>
                    </a:p>
                  </a:txBody>
                  <a:tcPr marL="0" marR="0" marT="0" marB="0"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1" i="0" u="none" strike="noStrike" cap="none" normalizeH="0" baseline="0" smtClean="0">
                          <a:ln>
                            <a:noFill/>
                          </a:ln>
                          <a:solidFill>
                            <a:srgbClr val="FF0000"/>
                          </a:solidFill>
                          <a:effectLst/>
                          <a:latin typeface="Arial" charset="0"/>
                          <a:sym typeface="Wingdings" pitchFamily="2" charset="2"/>
                        </a:rPr>
                        <a:t></a:t>
                      </a:r>
                    </a:p>
                  </a:txBody>
                  <a:tcPr marL="0" marR="0" marT="0" marB="0"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1" i="0" u="none" strike="noStrike" cap="none" normalizeH="0" baseline="0" smtClean="0">
                          <a:ln>
                            <a:noFill/>
                          </a:ln>
                          <a:solidFill>
                            <a:srgbClr val="FF0000"/>
                          </a:solidFill>
                          <a:effectLst/>
                          <a:latin typeface="Arial" charset="0"/>
                          <a:sym typeface="Wingdings" pitchFamily="2" charset="2"/>
                        </a:rPr>
                        <a:t></a:t>
                      </a:r>
                    </a:p>
                  </a:txBody>
                  <a:tcPr marL="0" marR="0" marT="0" marB="0"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rgbClr val="FF0000"/>
                          </a:solidFill>
                          <a:effectLst/>
                          <a:latin typeface="Arial" charset="0"/>
                          <a:sym typeface="Wingdings" pitchFamily="2" charset="2"/>
                        </a:rPr>
                        <a:t></a:t>
                      </a:r>
                    </a:p>
                  </a:txBody>
                  <a:tcPr marL="0" marR="0" marT="0" marB="0"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dirty="0" smtClean="0">
                          <a:ln>
                            <a:noFill/>
                          </a:ln>
                          <a:solidFill>
                            <a:srgbClr val="FF0000"/>
                          </a:solidFill>
                          <a:effectLst/>
                          <a:latin typeface="Arial" charset="0"/>
                          <a:sym typeface="Wingdings" pitchFamily="2" charset="2"/>
                        </a:rPr>
                        <a:t></a:t>
                      </a:r>
                    </a:p>
                  </a:txBody>
                  <a:tcPr marL="0" marR="0" marT="0" marB="0"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accent1"/>
                    </a:solidFill>
                  </a:tcPr>
                </a:tc>
              </a:tr>
            </a:tbl>
          </a:graphicData>
        </a:graphic>
      </p:graphicFrame>
      <p:sp>
        <p:nvSpPr>
          <p:cNvPr id="5" name="TextBox 4"/>
          <p:cNvSpPr txBox="1"/>
          <p:nvPr/>
        </p:nvSpPr>
        <p:spPr>
          <a:xfrm>
            <a:off x="395536" y="116632"/>
            <a:ext cx="8173648" cy="461665"/>
          </a:xfrm>
          <a:prstGeom prst="rect">
            <a:avLst/>
          </a:prstGeom>
          <a:noFill/>
        </p:spPr>
        <p:txBody>
          <a:bodyPr wrap="none" rtlCol="0">
            <a:spAutoFit/>
          </a:bodyPr>
          <a:lstStyle/>
          <a:p>
            <a:r>
              <a:rPr lang="en-GB" sz="2400" dirty="0" smtClean="0">
                <a:solidFill>
                  <a:srgbClr val="C00000"/>
                </a:solidFill>
              </a:rPr>
              <a:t>2010 (shown at the January 2011 Heavy Quarks meeting)</a:t>
            </a:r>
            <a:endParaRPr lang="en-US" sz="2400" dirty="0">
              <a:solidFill>
                <a:srgbClr val="C00000"/>
              </a:solidFill>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Slide Number Placeholder 2"/>
          <p:cNvSpPr>
            <a:spLocks noGrp="1"/>
          </p:cNvSpPr>
          <p:nvPr>
            <p:ph type="sldNum" sz="quarter" idx="11"/>
          </p:nvPr>
        </p:nvSpPr>
        <p:spPr>
          <a:noFill/>
        </p:spPr>
        <p:txBody>
          <a:bodyPr/>
          <a:lstStyle/>
          <a:p>
            <a:fld id="{01D383A8-1639-4327-97FC-D04708FF24E4}" type="slidenum">
              <a:rPr lang="en-GB" smtClean="0"/>
              <a:pPr/>
              <a:t>18</a:t>
            </a:fld>
            <a:endParaRPr lang="en-GB" smtClean="0"/>
          </a:p>
        </p:txBody>
      </p:sp>
      <p:graphicFrame>
        <p:nvGraphicFramePr>
          <p:cNvPr id="442449" name="Group 81"/>
          <p:cNvGraphicFramePr>
            <a:graphicFrameLocks noGrp="1"/>
          </p:cNvGraphicFramePr>
          <p:nvPr/>
        </p:nvGraphicFramePr>
        <p:xfrm>
          <a:off x="468313" y="1196056"/>
          <a:ext cx="8281987" cy="4321176"/>
        </p:xfrm>
        <a:graphic>
          <a:graphicData uri="http://schemas.openxmlformats.org/drawingml/2006/table">
            <a:tbl>
              <a:tblPr/>
              <a:tblGrid>
                <a:gridCol w="1431925"/>
                <a:gridCol w="1139825"/>
                <a:gridCol w="1143000"/>
                <a:gridCol w="1141412"/>
                <a:gridCol w="1143000"/>
                <a:gridCol w="1139825"/>
                <a:gridCol w="1143000"/>
              </a:tblGrid>
              <a:tr h="53975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dirty="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2">
                        <a:alpha val="50000"/>
                      </a:schemeClr>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GB" sz="1200" b="1" i="0" u="none" strike="noStrike" cap="none" normalizeH="0" baseline="0" smtClean="0">
                          <a:ln>
                            <a:noFill/>
                          </a:ln>
                          <a:solidFill>
                            <a:schemeClr val="tx1"/>
                          </a:solidFill>
                          <a:effectLst/>
                          <a:latin typeface="Arial" charset="0"/>
                        </a:rPr>
                        <a:t>MSTW08</a:t>
                      </a:r>
                      <a:endParaRPr kumimoji="0" lang="en-US" sz="1200" b="1" i="0" u="none" strike="noStrike" cap="none" normalizeH="0" baseline="0" smtClean="0">
                        <a:ln>
                          <a:noFill/>
                        </a:ln>
                        <a:solidFill>
                          <a:schemeClr val="tx1"/>
                        </a:solidFill>
                        <a:effectLst/>
                        <a:latin typeface="Arial" charset="0"/>
                      </a:endParaRPr>
                    </a:p>
                  </a:txBody>
                  <a:tcPr marL="90000" marR="90000" marT="46800" marB="46800"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FF00"/>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GB" sz="1200" b="1" i="0" u="none" strike="noStrike" cap="none" normalizeH="0" baseline="0" dirty="0" smtClean="0">
                          <a:ln>
                            <a:noFill/>
                          </a:ln>
                          <a:solidFill>
                            <a:schemeClr val="tx1"/>
                          </a:solidFill>
                          <a:effectLst/>
                          <a:latin typeface="Arial" charset="0"/>
                        </a:rPr>
                        <a:t>CT10</a:t>
                      </a:r>
                      <a:endParaRPr kumimoji="0" lang="en-US" sz="1200" b="1" i="0" u="none" strike="noStrike" cap="none" normalizeH="0" baseline="30000" dirty="0" smtClean="0">
                        <a:ln>
                          <a:noFill/>
                        </a:ln>
                        <a:solidFill>
                          <a:srgbClr val="990000"/>
                        </a:solidFill>
                        <a:effectLst/>
                        <a:latin typeface="Arial" charset="0"/>
                      </a:endParaRPr>
                    </a:p>
                  </a:txBody>
                  <a:tcPr marL="90000" marR="90000" marT="46800" marB="46800"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FF00"/>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GB" sz="1200" b="1" i="0" u="none" strike="noStrike" cap="none" normalizeH="0" baseline="0" dirty="0" smtClean="0">
                          <a:ln>
                            <a:noFill/>
                          </a:ln>
                          <a:solidFill>
                            <a:schemeClr val="tx1"/>
                          </a:solidFill>
                          <a:effectLst/>
                          <a:latin typeface="Arial" charset="0"/>
                        </a:rPr>
                        <a:t>NNPDF2.1</a:t>
                      </a:r>
                      <a:endParaRPr kumimoji="0" lang="en-US" sz="1200" b="1" i="0" u="none" strike="noStrike" cap="none" normalizeH="0" baseline="0" dirty="0" smtClean="0">
                        <a:ln>
                          <a:noFill/>
                        </a:ln>
                        <a:solidFill>
                          <a:schemeClr val="tx1"/>
                        </a:solidFill>
                        <a:effectLst/>
                        <a:latin typeface="Arial" charset="0"/>
                      </a:endParaRPr>
                    </a:p>
                  </a:txBody>
                  <a:tcPr marL="90000" marR="90000" marT="46800" marB="46800"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FF00"/>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GB" sz="1200" b="1" i="0" u="none" strike="noStrike" cap="none" normalizeH="0" baseline="0" dirty="0" smtClean="0">
                          <a:ln>
                            <a:noFill/>
                          </a:ln>
                          <a:solidFill>
                            <a:schemeClr val="tx1"/>
                          </a:solidFill>
                          <a:effectLst/>
                          <a:latin typeface="Arial" charset="0"/>
                        </a:rPr>
                        <a:t>HERAPDF1.5</a:t>
                      </a:r>
                      <a:endParaRPr kumimoji="0" lang="en-US" sz="1200" b="1" i="0" u="none" strike="noStrike" cap="none" normalizeH="0" baseline="0" dirty="0" smtClean="0">
                        <a:ln>
                          <a:noFill/>
                        </a:ln>
                        <a:solidFill>
                          <a:schemeClr val="tx1"/>
                        </a:solidFill>
                        <a:effectLst/>
                        <a:latin typeface="Arial" charset="0"/>
                      </a:endParaRPr>
                    </a:p>
                  </a:txBody>
                  <a:tcPr marL="90000" marR="90000" marT="46800" marB="46800"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FF00"/>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GB" sz="1200" b="1" i="0" u="none" strike="noStrike" cap="none" normalizeH="0" baseline="0" dirty="0" smtClean="0">
                          <a:ln>
                            <a:noFill/>
                          </a:ln>
                          <a:solidFill>
                            <a:schemeClr val="tx1"/>
                          </a:solidFill>
                          <a:effectLst/>
                          <a:latin typeface="Arial" charset="0"/>
                        </a:rPr>
                        <a:t>ABKM09</a:t>
                      </a:r>
                      <a:endParaRPr kumimoji="0" lang="en-US" sz="1200" b="1" i="0" u="none" strike="noStrike" cap="none" normalizeH="0" baseline="30000" dirty="0" smtClean="0">
                        <a:ln>
                          <a:noFill/>
                        </a:ln>
                        <a:solidFill>
                          <a:schemeClr val="tx1"/>
                        </a:solidFill>
                        <a:effectLst/>
                        <a:latin typeface="Arial" charset="0"/>
                      </a:endParaRPr>
                    </a:p>
                  </a:txBody>
                  <a:tcPr marL="90000" marR="90000" marT="46800" marB="46800"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FF00"/>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GB" sz="1200" b="1" i="0" u="none" strike="noStrike" cap="none" normalizeH="0" baseline="0" dirty="0" smtClean="0">
                          <a:ln>
                            <a:noFill/>
                          </a:ln>
                          <a:solidFill>
                            <a:schemeClr val="tx1"/>
                          </a:solidFill>
                          <a:effectLst/>
                          <a:latin typeface="Arial" charset="0"/>
                        </a:rPr>
                        <a:t>GJR08/JR09</a:t>
                      </a:r>
                      <a:endParaRPr kumimoji="0" lang="en-US" sz="1200" b="1" i="0" u="none" strike="noStrike" cap="none" normalizeH="0" baseline="0" dirty="0" smtClean="0">
                        <a:ln>
                          <a:noFill/>
                        </a:ln>
                        <a:solidFill>
                          <a:schemeClr val="tx1"/>
                        </a:solidFill>
                        <a:effectLst/>
                        <a:latin typeface="Arial" charset="0"/>
                      </a:endParaRPr>
                    </a:p>
                  </a:txBody>
                  <a:tcPr marL="90000" marR="90000" marT="46800" marB="46800"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FF00"/>
                    </a:solidFill>
                  </a:tcPr>
                </a:tc>
              </a:tr>
              <a:tr h="54133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GB" sz="2000" b="1" i="0" u="none" strike="noStrike" cap="none" normalizeH="0" baseline="0" smtClean="0">
                          <a:ln>
                            <a:noFill/>
                          </a:ln>
                          <a:solidFill>
                            <a:schemeClr val="tx1"/>
                          </a:solidFill>
                          <a:effectLst/>
                          <a:latin typeface="Arial" charset="0"/>
                        </a:rPr>
                        <a:t>HERA DIS</a:t>
                      </a:r>
                      <a:endParaRPr kumimoji="0" lang="en-US" sz="2000" b="1" i="0" u="none" strike="noStrike" cap="none" normalizeH="0" baseline="0" smtClean="0">
                        <a:ln>
                          <a:noFill/>
                        </a:ln>
                        <a:solidFill>
                          <a:schemeClr val="tx1"/>
                        </a:solidFill>
                        <a:effectLst/>
                        <a:latin typeface="Arial" charset="0"/>
                      </a:endParaRPr>
                    </a:p>
                  </a:txBody>
                  <a:tcPr marL="90000" marR="90000" marT="46800" marB="46800" anchor="ctr"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00"/>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rgbClr val="FF0000"/>
                          </a:solidFill>
                          <a:effectLst/>
                          <a:latin typeface="Arial" charset="0"/>
                          <a:sym typeface="Wingdings" pitchFamily="2" charset="2"/>
                        </a:rPr>
                        <a:t></a:t>
                      </a:r>
                    </a:p>
                  </a:txBody>
                  <a:tcPr marL="0" marR="0" marT="0" marB="0"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rgbClr val="FF0000"/>
                          </a:solidFill>
                          <a:effectLst/>
                          <a:latin typeface="Arial" charset="0"/>
                          <a:sym typeface="Wingdings" pitchFamily="2" charset="2"/>
                        </a:rPr>
                        <a:t></a:t>
                      </a:r>
                    </a:p>
                  </a:txBody>
                  <a:tcPr marL="0" marR="0" marT="0" marB="0"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dirty="0" smtClean="0">
                          <a:ln>
                            <a:noFill/>
                          </a:ln>
                          <a:solidFill>
                            <a:srgbClr val="FF0000"/>
                          </a:solidFill>
                          <a:effectLst/>
                          <a:latin typeface="Arial" charset="0"/>
                          <a:sym typeface="Wingdings" pitchFamily="2" charset="2"/>
                        </a:rPr>
                        <a:t></a:t>
                      </a:r>
                    </a:p>
                  </a:txBody>
                  <a:tcPr marL="0" marR="0" marT="0" marB="0"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dirty="0" smtClean="0">
                          <a:ln>
                            <a:noFill/>
                          </a:ln>
                          <a:solidFill>
                            <a:srgbClr val="FF0000"/>
                          </a:solidFill>
                          <a:effectLst/>
                          <a:latin typeface="Arial" charset="0"/>
                          <a:sym typeface="Wingdings" pitchFamily="2" charset="2"/>
                        </a:rPr>
                        <a:t></a:t>
                      </a:r>
                    </a:p>
                  </a:txBody>
                  <a:tcPr marL="0" marR="0" marT="0" marB="0"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rgbClr val="FF0000"/>
                          </a:solidFill>
                          <a:effectLst/>
                          <a:latin typeface="Arial" charset="0"/>
                          <a:sym typeface="Wingdings" pitchFamily="2" charset="2"/>
                        </a:rPr>
                        <a:t></a:t>
                      </a:r>
                      <a:endParaRPr kumimoji="0" lang="en-US" sz="2800" b="0" i="0" u="none" strike="noStrike" cap="none" normalizeH="0" baseline="30000" smtClean="0">
                        <a:ln>
                          <a:noFill/>
                        </a:ln>
                        <a:solidFill>
                          <a:srgbClr val="FF0000"/>
                        </a:solidFill>
                        <a:effectLst/>
                        <a:latin typeface="Arial" charset="0"/>
                        <a:sym typeface="Wingdings" pitchFamily="2" charset="2"/>
                      </a:endParaRPr>
                    </a:p>
                  </a:txBody>
                  <a:tcPr marL="0" marR="0" marT="0" marB="0"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rgbClr val="FF0000"/>
                          </a:solidFill>
                          <a:effectLst/>
                          <a:latin typeface="Arial" charset="0"/>
                          <a:sym typeface="Wingdings" pitchFamily="2" charset="2"/>
                        </a:rPr>
                        <a:t></a:t>
                      </a:r>
                    </a:p>
                  </a:txBody>
                  <a:tcPr marL="0" marR="0" marT="0" marB="0"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r>
              <a:tr h="53975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GB" sz="2000" b="1" i="0" u="none" strike="noStrike" cap="none" normalizeH="0" baseline="0" smtClean="0">
                          <a:ln>
                            <a:noFill/>
                          </a:ln>
                          <a:solidFill>
                            <a:schemeClr val="tx1"/>
                          </a:solidFill>
                          <a:effectLst/>
                          <a:latin typeface="Arial" charset="0"/>
                        </a:rPr>
                        <a:t>F-T DIS</a:t>
                      </a:r>
                      <a:endParaRPr kumimoji="0" lang="en-US" sz="2000" b="1" i="0" u="none" strike="noStrike" cap="none" normalizeH="0" baseline="0" smtClean="0">
                        <a:ln>
                          <a:noFill/>
                        </a:ln>
                        <a:solidFill>
                          <a:schemeClr val="tx1"/>
                        </a:solidFill>
                        <a:effectLst/>
                        <a:latin typeface="Arial" charset="0"/>
                      </a:endParaRPr>
                    </a:p>
                  </a:txBody>
                  <a:tcPr marL="90000" marR="90000" marT="46800" marB="46800" anchor="ctr"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00"/>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rgbClr val="FF0000"/>
                          </a:solidFill>
                          <a:effectLst/>
                          <a:latin typeface="Arial" charset="0"/>
                          <a:sym typeface="Wingdings" pitchFamily="2" charset="2"/>
                        </a:rPr>
                        <a:t></a:t>
                      </a:r>
                    </a:p>
                  </a:txBody>
                  <a:tcPr marL="0" marR="0" marT="0" marB="0"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rgbClr val="FF0000"/>
                          </a:solidFill>
                          <a:effectLst/>
                          <a:latin typeface="Arial" charset="0"/>
                          <a:sym typeface="Wingdings" pitchFamily="2" charset="2"/>
                        </a:rPr>
                        <a:t></a:t>
                      </a:r>
                    </a:p>
                  </a:txBody>
                  <a:tcPr marL="0" marR="0" marT="0" marB="0"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rgbClr val="FF0000"/>
                          </a:solidFill>
                          <a:effectLst/>
                          <a:latin typeface="Arial" charset="0"/>
                          <a:sym typeface="Wingdings" pitchFamily="2" charset="2"/>
                        </a:rPr>
                        <a:t></a:t>
                      </a:r>
                    </a:p>
                  </a:txBody>
                  <a:tcPr marL="0" marR="0" marT="0" marB="0"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1" i="0" u="none" strike="noStrike" cap="none" normalizeH="0" baseline="0" smtClean="0">
                          <a:ln>
                            <a:noFill/>
                          </a:ln>
                          <a:solidFill>
                            <a:srgbClr val="FF0000"/>
                          </a:solidFill>
                          <a:effectLst/>
                          <a:latin typeface="Arial" charset="0"/>
                          <a:sym typeface="Wingdings" pitchFamily="2" charset="2"/>
                        </a:rPr>
                        <a:t></a:t>
                      </a:r>
                    </a:p>
                  </a:txBody>
                  <a:tcPr marL="0" marR="0" marT="0" marB="0"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rgbClr val="FF0000"/>
                          </a:solidFill>
                          <a:effectLst/>
                          <a:latin typeface="Arial" charset="0"/>
                          <a:sym typeface="Wingdings" pitchFamily="2" charset="2"/>
                        </a:rPr>
                        <a:t></a:t>
                      </a:r>
                    </a:p>
                  </a:txBody>
                  <a:tcPr marL="0" marR="0" marT="0" marB="0"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rgbClr val="FF0000"/>
                          </a:solidFill>
                          <a:effectLst/>
                          <a:latin typeface="Arial" charset="0"/>
                          <a:sym typeface="Wingdings" pitchFamily="2" charset="2"/>
                        </a:rPr>
                        <a:t></a:t>
                      </a:r>
                    </a:p>
                  </a:txBody>
                  <a:tcPr marL="0" marR="0" marT="0" marB="0"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r>
              <a:tr h="53975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GB" sz="2000" b="1" i="0" u="none" strike="noStrike" cap="none" normalizeH="0" baseline="0" smtClean="0">
                          <a:ln>
                            <a:noFill/>
                          </a:ln>
                          <a:solidFill>
                            <a:schemeClr val="tx1"/>
                          </a:solidFill>
                          <a:effectLst/>
                          <a:latin typeface="Arial" charset="0"/>
                        </a:rPr>
                        <a:t>F-T DY</a:t>
                      </a:r>
                      <a:endParaRPr kumimoji="0" lang="en-US" sz="2000" b="1" i="0" u="none" strike="noStrike" cap="none" normalizeH="0" baseline="0" smtClean="0">
                        <a:ln>
                          <a:noFill/>
                        </a:ln>
                        <a:solidFill>
                          <a:schemeClr val="tx1"/>
                        </a:solidFill>
                        <a:effectLst/>
                        <a:latin typeface="Arial" charset="0"/>
                      </a:endParaRPr>
                    </a:p>
                  </a:txBody>
                  <a:tcPr marL="90000" marR="90000" marT="46800" marB="46800" anchor="ctr"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00"/>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rgbClr val="FF0000"/>
                          </a:solidFill>
                          <a:effectLst/>
                          <a:latin typeface="Arial" charset="0"/>
                          <a:sym typeface="Wingdings" pitchFamily="2" charset="2"/>
                        </a:rPr>
                        <a:t></a:t>
                      </a:r>
                    </a:p>
                  </a:txBody>
                  <a:tcPr marL="0" marR="0" marT="0" marB="0"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rgbClr val="FF0000"/>
                          </a:solidFill>
                          <a:effectLst/>
                          <a:latin typeface="Arial" charset="0"/>
                          <a:sym typeface="Wingdings" pitchFamily="2" charset="2"/>
                        </a:rPr>
                        <a:t></a:t>
                      </a:r>
                    </a:p>
                  </a:txBody>
                  <a:tcPr marL="0" marR="0" marT="0" marB="0"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rgbClr val="FF0000"/>
                          </a:solidFill>
                          <a:effectLst/>
                          <a:latin typeface="Arial" charset="0"/>
                          <a:sym typeface="Wingdings" pitchFamily="2" charset="2"/>
                        </a:rPr>
                        <a:t></a:t>
                      </a:r>
                    </a:p>
                  </a:txBody>
                  <a:tcPr marL="0" marR="0" marT="0" marB="0"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1" i="0" u="none" strike="noStrike" cap="none" normalizeH="0" baseline="0" smtClean="0">
                          <a:ln>
                            <a:noFill/>
                          </a:ln>
                          <a:solidFill>
                            <a:srgbClr val="FF0000"/>
                          </a:solidFill>
                          <a:effectLst/>
                          <a:latin typeface="Arial" charset="0"/>
                          <a:sym typeface="Wingdings" pitchFamily="2" charset="2"/>
                        </a:rPr>
                        <a:t></a:t>
                      </a:r>
                    </a:p>
                  </a:txBody>
                  <a:tcPr marL="0" marR="0" marT="0" marB="0"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rgbClr val="FF0000"/>
                          </a:solidFill>
                          <a:effectLst/>
                          <a:latin typeface="Arial" charset="0"/>
                          <a:sym typeface="Wingdings" pitchFamily="2" charset="2"/>
                        </a:rPr>
                        <a:t></a:t>
                      </a:r>
                    </a:p>
                  </a:txBody>
                  <a:tcPr marL="0" marR="0" marT="0" marB="0"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rgbClr val="FF0000"/>
                          </a:solidFill>
                          <a:effectLst/>
                          <a:latin typeface="Arial" charset="0"/>
                          <a:sym typeface="Wingdings" pitchFamily="2" charset="2"/>
                        </a:rPr>
                        <a:t></a:t>
                      </a:r>
                    </a:p>
                  </a:txBody>
                  <a:tcPr marL="0" marR="0" marT="0" marB="0"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r>
              <a:tr h="53975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GB" sz="2000" b="1" i="0" u="none" strike="noStrike" cap="none" normalizeH="0" baseline="0" smtClean="0">
                          <a:ln>
                            <a:noFill/>
                          </a:ln>
                          <a:solidFill>
                            <a:schemeClr val="tx1"/>
                          </a:solidFill>
                          <a:effectLst/>
                          <a:latin typeface="Arial" charset="0"/>
                        </a:rPr>
                        <a:t>TEV W,Z</a:t>
                      </a:r>
                      <a:endParaRPr kumimoji="0" lang="en-US" sz="2000" b="1" i="0" u="none" strike="noStrike" cap="none" normalizeH="0" baseline="0" smtClean="0">
                        <a:ln>
                          <a:noFill/>
                        </a:ln>
                        <a:solidFill>
                          <a:schemeClr val="tx1"/>
                        </a:solidFill>
                        <a:effectLst/>
                        <a:latin typeface="Arial" charset="0"/>
                      </a:endParaRPr>
                    </a:p>
                  </a:txBody>
                  <a:tcPr marL="90000" marR="90000" marT="46800" marB="46800" anchor="ctr"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00"/>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rgbClr val="FF0000"/>
                          </a:solidFill>
                          <a:effectLst/>
                          <a:latin typeface="Arial" charset="0"/>
                          <a:sym typeface="Wingdings" pitchFamily="2" charset="2"/>
                        </a:rPr>
                        <a:t></a:t>
                      </a:r>
                    </a:p>
                  </a:txBody>
                  <a:tcPr marL="0" marR="0" marT="0" marB="0"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dirty="0" smtClean="0">
                          <a:ln>
                            <a:noFill/>
                          </a:ln>
                          <a:solidFill>
                            <a:srgbClr val="FF0000"/>
                          </a:solidFill>
                          <a:effectLst/>
                          <a:latin typeface="Arial" charset="0"/>
                          <a:sym typeface="Wingdings" pitchFamily="2" charset="2"/>
                        </a:rPr>
                        <a:t></a:t>
                      </a:r>
                      <a:endParaRPr kumimoji="0" lang="en-US" sz="2800" b="1" i="0" u="none" strike="noStrike" cap="none" normalizeH="0" baseline="30000" dirty="0" smtClean="0">
                        <a:ln>
                          <a:noFill/>
                        </a:ln>
                        <a:solidFill>
                          <a:srgbClr val="FF0000"/>
                        </a:solidFill>
                        <a:effectLst/>
                        <a:latin typeface="Arial" charset="0"/>
                        <a:sym typeface="Wingdings" pitchFamily="2" charset="2"/>
                      </a:endParaRPr>
                    </a:p>
                  </a:txBody>
                  <a:tcPr marL="0" marR="0" marT="0" marB="0"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rgbClr val="FF0000"/>
                          </a:solidFill>
                          <a:effectLst/>
                          <a:latin typeface="Arial" charset="0"/>
                          <a:sym typeface="Wingdings" pitchFamily="2" charset="2"/>
                        </a:rPr>
                        <a:t></a:t>
                      </a:r>
                    </a:p>
                  </a:txBody>
                  <a:tcPr marL="0" marR="0" marT="0" marB="0"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1" i="0" u="none" strike="noStrike" cap="none" normalizeH="0" baseline="0" smtClean="0">
                          <a:ln>
                            <a:noFill/>
                          </a:ln>
                          <a:solidFill>
                            <a:srgbClr val="FF0000"/>
                          </a:solidFill>
                          <a:effectLst/>
                          <a:latin typeface="Arial" charset="0"/>
                          <a:sym typeface="Wingdings" pitchFamily="2" charset="2"/>
                        </a:rPr>
                        <a:t></a:t>
                      </a:r>
                    </a:p>
                  </a:txBody>
                  <a:tcPr marL="0" marR="0" marT="0" marB="0"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1" i="0" u="none" strike="noStrike" cap="none" normalizeH="0" baseline="0" smtClean="0">
                          <a:ln>
                            <a:noFill/>
                          </a:ln>
                          <a:solidFill>
                            <a:srgbClr val="FF0000"/>
                          </a:solidFill>
                          <a:effectLst/>
                          <a:latin typeface="Arial" charset="0"/>
                          <a:sym typeface="Wingdings" pitchFamily="2" charset="2"/>
                        </a:rPr>
                        <a:t></a:t>
                      </a:r>
                    </a:p>
                  </a:txBody>
                  <a:tcPr marL="0" marR="0" marT="0" marB="0"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1" i="0" u="none" strike="noStrike" cap="none" normalizeH="0" baseline="0" smtClean="0">
                          <a:ln>
                            <a:noFill/>
                          </a:ln>
                          <a:solidFill>
                            <a:srgbClr val="FF0000"/>
                          </a:solidFill>
                          <a:effectLst/>
                          <a:latin typeface="Arial" charset="0"/>
                          <a:sym typeface="Wingdings" pitchFamily="2" charset="2"/>
                        </a:rPr>
                        <a:t></a:t>
                      </a:r>
                    </a:p>
                  </a:txBody>
                  <a:tcPr marL="0" marR="0" marT="0" marB="0"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r>
              <a:tr h="54133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GB" sz="2000" b="1" i="0" u="none" strike="noStrike" cap="none" normalizeH="0" baseline="0" smtClean="0">
                          <a:ln>
                            <a:noFill/>
                          </a:ln>
                          <a:solidFill>
                            <a:schemeClr val="tx1"/>
                          </a:solidFill>
                          <a:effectLst/>
                          <a:latin typeface="Arial" charset="0"/>
                        </a:rPr>
                        <a:t>TEV jets</a:t>
                      </a:r>
                      <a:endParaRPr kumimoji="0" lang="en-US" sz="2000" b="1" i="0" u="none" strike="noStrike" cap="none" normalizeH="0" baseline="0" smtClean="0">
                        <a:ln>
                          <a:noFill/>
                        </a:ln>
                        <a:solidFill>
                          <a:schemeClr val="tx1"/>
                        </a:solidFill>
                        <a:effectLst/>
                        <a:latin typeface="Arial" charset="0"/>
                      </a:endParaRPr>
                    </a:p>
                  </a:txBody>
                  <a:tcPr marL="90000" marR="90000" marT="46800" marB="46800" anchor="ctr"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FF00"/>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rgbClr val="FF0000"/>
                          </a:solidFill>
                          <a:effectLst/>
                          <a:latin typeface="Arial" charset="0"/>
                          <a:sym typeface="Wingdings" pitchFamily="2" charset="2"/>
                        </a:rPr>
                        <a:t></a:t>
                      </a:r>
                    </a:p>
                  </a:txBody>
                  <a:tcPr marL="0" marR="0" marT="0" marB="0"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dirty="0" smtClean="0">
                          <a:ln>
                            <a:noFill/>
                          </a:ln>
                          <a:solidFill>
                            <a:srgbClr val="FF0000"/>
                          </a:solidFill>
                          <a:effectLst/>
                          <a:latin typeface="Arial" charset="0"/>
                          <a:sym typeface="Wingdings" pitchFamily="2" charset="2"/>
                        </a:rPr>
                        <a:t></a:t>
                      </a:r>
                      <a:endParaRPr kumimoji="0" lang="en-US" sz="2800" b="1" i="0" u="none" strike="noStrike" cap="none" normalizeH="0" baseline="30000" dirty="0" smtClean="0">
                        <a:ln>
                          <a:noFill/>
                        </a:ln>
                        <a:solidFill>
                          <a:srgbClr val="FF0000"/>
                        </a:solidFill>
                        <a:effectLst/>
                        <a:latin typeface="Arial" charset="0"/>
                        <a:sym typeface="Wingdings" pitchFamily="2" charset="2"/>
                      </a:endParaRPr>
                    </a:p>
                  </a:txBody>
                  <a:tcPr marL="0" marR="0" marT="0" marB="0"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rgbClr val="FF0000"/>
                          </a:solidFill>
                          <a:effectLst/>
                          <a:latin typeface="Arial" charset="0"/>
                          <a:sym typeface="Wingdings" pitchFamily="2" charset="2"/>
                        </a:rPr>
                        <a:t></a:t>
                      </a:r>
                    </a:p>
                  </a:txBody>
                  <a:tcPr marL="0" marR="0" marT="0" marB="0"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1" i="0" u="none" strike="noStrike" cap="none" normalizeH="0" baseline="0" smtClean="0">
                          <a:ln>
                            <a:noFill/>
                          </a:ln>
                          <a:solidFill>
                            <a:srgbClr val="FF0000"/>
                          </a:solidFill>
                          <a:effectLst/>
                          <a:latin typeface="Arial" charset="0"/>
                          <a:sym typeface="Wingdings" pitchFamily="2" charset="2"/>
                        </a:rPr>
                        <a:t></a:t>
                      </a:r>
                    </a:p>
                  </a:txBody>
                  <a:tcPr marL="0" marR="0" marT="0" marB="0"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1" i="0" u="none" strike="noStrike" cap="none" normalizeH="0" baseline="0" dirty="0" smtClean="0">
                          <a:ln>
                            <a:noFill/>
                          </a:ln>
                          <a:solidFill>
                            <a:srgbClr val="FF0000"/>
                          </a:solidFill>
                          <a:effectLst/>
                          <a:latin typeface="Arial" charset="0"/>
                          <a:sym typeface="Wingdings" pitchFamily="2" charset="2"/>
                        </a:rPr>
                        <a:t></a:t>
                      </a:r>
                    </a:p>
                  </a:txBody>
                  <a:tcPr marL="0" marR="0" marT="0" marB="0"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defRPr/>
                      </a:pPr>
                      <a:r>
                        <a:rPr kumimoji="0" lang="en-US" sz="2800" b="0" i="0" u="none" strike="noStrike" cap="none" normalizeH="0" baseline="0" dirty="0" smtClean="0">
                          <a:ln>
                            <a:noFill/>
                          </a:ln>
                          <a:solidFill>
                            <a:srgbClr val="FF0000"/>
                          </a:solidFill>
                          <a:effectLst/>
                          <a:latin typeface="Arial" charset="0"/>
                          <a:sym typeface="Wingdings" pitchFamily="2" charset="2"/>
                        </a:rPr>
                        <a:t>/</a:t>
                      </a:r>
                      <a:r>
                        <a:rPr kumimoji="0" lang="en-US" sz="2800" b="1" i="0" u="none" strike="noStrike" cap="none" normalizeH="0" baseline="0" dirty="0" smtClean="0">
                          <a:ln>
                            <a:noFill/>
                          </a:ln>
                          <a:solidFill>
                            <a:srgbClr val="FF0000"/>
                          </a:solidFill>
                          <a:effectLst/>
                          <a:latin typeface="Arial" charset="0"/>
                          <a:sym typeface="Wingdings" pitchFamily="2" charset="2"/>
                        </a:rPr>
                        <a:t></a:t>
                      </a:r>
                      <a:endParaRPr kumimoji="0" lang="en-US" sz="2800" b="0" i="0" u="none" strike="noStrike" cap="none" normalizeH="0" baseline="0" dirty="0" smtClean="0">
                        <a:ln>
                          <a:noFill/>
                        </a:ln>
                        <a:solidFill>
                          <a:srgbClr val="FF0000"/>
                        </a:solidFill>
                        <a:effectLst/>
                        <a:latin typeface="Arial" charset="0"/>
                        <a:sym typeface="Wingdings" pitchFamily="2" charset="2"/>
                      </a:endParaRPr>
                    </a:p>
                  </a:txBody>
                  <a:tcPr marL="0" marR="0" marT="0" marB="0"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accent1"/>
                    </a:solidFill>
                  </a:tcPr>
                </a:tc>
              </a:tr>
              <a:tr h="53975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GB" sz="2000" b="1" i="0" u="none" strike="noStrike" cap="none" normalizeH="0" baseline="0" dirty="0" smtClean="0">
                          <a:ln>
                            <a:noFill/>
                          </a:ln>
                          <a:solidFill>
                            <a:schemeClr val="tx1"/>
                          </a:solidFill>
                          <a:effectLst/>
                          <a:latin typeface="Arial" charset="0"/>
                        </a:rPr>
                        <a:t>GM-VFNS</a:t>
                      </a:r>
                      <a:endParaRPr kumimoji="0" lang="en-US" sz="2000" b="1" i="0" u="none" strike="noStrike" cap="none" normalizeH="0" baseline="30000" dirty="0" smtClean="0">
                        <a:ln>
                          <a:noFill/>
                        </a:ln>
                        <a:solidFill>
                          <a:srgbClr val="990000"/>
                        </a:solidFill>
                        <a:effectLst/>
                        <a:latin typeface="Arial" charset="0"/>
                      </a:endParaRPr>
                    </a:p>
                  </a:txBody>
                  <a:tcPr marL="0" marR="0" marT="0" marB="0" anchor="ctr"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folHlink"/>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rgbClr val="FF0000"/>
                          </a:solidFill>
                          <a:effectLst/>
                          <a:latin typeface="Arial" charset="0"/>
                          <a:sym typeface="Wingdings" pitchFamily="2" charset="2"/>
                        </a:rPr>
                        <a:t></a:t>
                      </a:r>
                    </a:p>
                  </a:txBody>
                  <a:tcPr marL="0" marR="0" marT="0" marB="0"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dirty="0" smtClean="0">
                          <a:ln>
                            <a:noFill/>
                          </a:ln>
                          <a:solidFill>
                            <a:srgbClr val="FF0000"/>
                          </a:solidFill>
                          <a:effectLst/>
                          <a:latin typeface="Arial" charset="0"/>
                          <a:sym typeface="Wingdings" pitchFamily="2" charset="2"/>
                        </a:rPr>
                        <a:t></a:t>
                      </a:r>
                    </a:p>
                  </a:txBody>
                  <a:tcPr marL="0" marR="0" marT="0" marB="0"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defRPr/>
                      </a:pPr>
                      <a:r>
                        <a:rPr kumimoji="0" lang="en-US" sz="2800" b="0" i="0" u="none" strike="noStrike" cap="none" normalizeH="0" baseline="0" dirty="0" smtClean="0">
                          <a:ln>
                            <a:noFill/>
                          </a:ln>
                          <a:solidFill>
                            <a:srgbClr val="FF0000"/>
                          </a:solidFill>
                          <a:effectLst/>
                          <a:latin typeface="Arial" charset="0"/>
                          <a:sym typeface="Wingdings" pitchFamily="2" charset="2"/>
                        </a:rPr>
                        <a:t></a:t>
                      </a:r>
                      <a:endParaRPr kumimoji="0" lang="en-US" sz="2800" b="1" i="0" u="none" strike="noStrike" cap="none" normalizeH="0" baseline="0" dirty="0" smtClean="0">
                        <a:ln>
                          <a:noFill/>
                        </a:ln>
                        <a:solidFill>
                          <a:srgbClr val="FF0000"/>
                        </a:solidFill>
                        <a:effectLst/>
                        <a:latin typeface="Arial" charset="0"/>
                        <a:sym typeface="Wingdings" pitchFamily="2" charset="2"/>
                      </a:endParaRPr>
                    </a:p>
                  </a:txBody>
                  <a:tcPr marL="0" marR="0" marT="0" marB="0"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dirty="0" smtClean="0">
                          <a:ln>
                            <a:noFill/>
                          </a:ln>
                          <a:solidFill>
                            <a:srgbClr val="FF0000"/>
                          </a:solidFill>
                          <a:effectLst/>
                          <a:latin typeface="Arial" charset="0"/>
                          <a:sym typeface="Wingdings" pitchFamily="2" charset="2"/>
                        </a:rPr>
                        <a:t></a:t>
                      </a:r>
                    </a:p>
                  </a:txBody>
                  <a:tcPr marL="0" marR="0" marT="0" marB="0"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defRPr/>
                      </a:pPr>
                      <a:r>
                        <a:rPr kumimoji="0" lang="en-US" sz="2800" b="1" i="0" u="none" strike="noStrike" cap="none" normalizeH="0" baseline="0" dirty="0" smtClean="0">
                          <a:ln>
                            <a:noFill/>
                          </a:ln>
                          <a:solidFill>
                            <a:srgbClr val="FF0000"/>
                          </a:solidFill>
                          <a:effectLst/>
                          <a:latin typeface="Arial" charset="0"/>
                          <a:sym typeface="Wingdings" pitchFamily="2" charset="2"/>
                        </a:rPr>
                        <a:t></a:t>
                      </a:r>
                    </a:p>
                  </a:txBody>
                  <a:tcPr marL="0" marR="0" marT="0" marB="0"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1" i="0" u="none" strike="noStrike" cap="none" normalizeH="0" baseline="0" dirty="0" smtClean="0">
                          <a:ln>
                            <a:noFill/>
                          </a:ln>
                          <a:solidFill>
                            <a:srgbClr val="FF0000"/>
                          </a:solidFill>
                          <a:effectLst/>
                          <a:latin typeface="Arial" charset="0"/>
                          <a:sym typeface="Wingdings" pitchFamily="2" charset="2"/>
                        </a:rPr>
                        <a:t></a:t>
                      </a:r>
                    </a:p>
                  </a:txBody>
                  <a:tcPr marL="0" marR="0" marT="0" marB="0"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r>
              <a:tr h="53975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GB" sz="2000" b="1" i="0" u="none" strike="noStrike" cap="none" normalizeH="0" baseline="0" dirty="0" smtClean="0">
                          <a:ln>
                            <a:noFill/>
                          </a:ln>
                          <a:solidFill>
                            <a:schemeClr val="tx1"/>
                          </a:solidFill>
                          <a:effectLst/>
                          <a:latin typeface="Arial" charset="0"/>
                        </a:rPr>
                        <a:t>NNLO</a:t>
                      </a:r>
                      <a:endParaRPr kumimoji="0" lang="en-US" sz="2000" b="1" i="0" u="none" strike="noStrike" cap="none" normalizeH="0" baseline="0" dirty="0" smtClean="0">
                        <a:ln>
                          <a:noFill/>
                        </a:ln>
                        <a:solidFill>
                          <a:srgbClr val="990000"/>
                        </a:solidFill>
                        <a:effectLst/>
                        <a:latin typeface="Arial" charset="0"/>
                      </a:endParaRPr>
                    </a:p>
                  </a:txBody>
                  <a:tcPr marL="0" marR="0" marT="0" marB="0" anchor="ctr"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folHlink"/>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rgbClr val="FF0000"/>
                          </a:solidFill>
                          <a:effectLst/>
                          <a:latin typeface="Arial" charset="0"/>
                          <a:sym typeface="Wingdings" pitchFamily="2" charset="2"/>
                        </a:rPr>
                        <a:t></a:t>
                      </a:r>
                    </a:p>
                  </a:txBody>
                  <a:tcPr marL="0" marR="0" marT="0" marB="0"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1" i="0" u="none" strike="noStrike" cap="none" normalizeH="0" baseline="0" smtClean="0">
                          <a:ln>
                            <a:noFill/>
                          </a:ln>
                          <a:solidFill>
                            <a:srgbClr val="FF0000"/>
                          </a:solidFill>
                          <a:effectLst/>
                          <a:latin typeface="Arial" charset="0"/>
                          <a:sym typeface="Wingdings" pitchFamily="2" charset="2"/>
                        </a:rPr>
                        <a:t></a:t>
                      </a:r>
                    </a:p>
                  </a:txBody>
                  <a:tcPr marL="0" marR="0" marT="0" marB="0"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defRPr/>
                      </a:pPr>
                      <a:r>
                        <a:rPr kumimoji="0" lang="en-US" sz="2800" b="0" i="0" u="none" strike="noStrike" cap="none" normalizeH="0" baseline="0" dirty="0" smtClean="0">
                          <a:ln>
                            <a:noFill/>
                          </a:ln>
                          <a:solidFill>
                            <a:srgbClr val="FF0000"/>
                          </a:solidFill>
                          <a:effectLst/>
                          <a:latin typeface="Arial" charset="0"/>
                          <a:sym typeface="Wingdings" pitchFamily="2" charset="2"/>
                        </a:rPr>
                        <a:t></a:t>
                      </a:r>
                    </a:p>
                  </a:txBody>
                  <a:tcPr marL="0" marR="0" marT="0" marB="0"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defRPr/>
                      </a:pPr>
                      <a:r>
                        <a:rPr kumimoji="0" lang="en-US" sz="2800" b="0" i="0" u="none" strike="noStrike" cap="none" normalizeH="0" baseline="0" dirty="0" smtClean="0">
                          <a:ln>
                            <a:noFill/>
                          </a:ln>
                          <a:solidFill>
                            <a:srgbClr val="FF0000"/>
                          </a:solidFill>
                          <a:effectLst/>
                          <a:latin typeface="Arial" charset="0"/>
                          <a:sym typeface="Wingdings" pitchFamily="2" charset="2"/>
                        </a:rPr>
                        <a:t></a:t>
                      </a:r>
                    </a:p>
                  </a:txBody>
                  <a:tcPr marL="0" marR="0" marT="0" marB="0"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rgbClr val="FF0000"/>
                          </a:solidFill>
                          <a:effectLst/>
                          <a:latin typeface="Arial" charset="0"/>
                          <a:sym typeface="Wingdings" pitchFamily="2" charset="2"/>
                        </a:rPr>
                        <a:t></a:t>
                      </a:r>
                    </a:p>
                  </a:txBody>
                  <a:tcPr marL="0" marR="0" marT="0" marB="0"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dirty="0" smtClean="0">
                          <a:ln>
                            <a:noFill/>
                          </a:ln>
                          <a:solidFill>
                            <a:srgbClr val="FF0000"/>
                          </a:solidFill>
                          <a:effectLst/>
                          <a:latin typeface="Arial" charset="0"/>
                          <a:sym typeface="Wingdings" pitchFamily="2" charset="2"/>
                        </a:rPr>
                        <a:t></a:t>
                      </a:r>
                    </a:p>
                  </a:txBody>
                  <a:tcPr marL="0" marR="0" marT="0" marB="0"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accent1"/>
                    </a:solidFill>
                  </a:tcPr>
                </a:tc>
              </a:tr>
            </a:tbl>
          </a:graphicData>
        </a:graphic>
      </p:graphicFrame>
      <p:sp>
        <p:nvSpPr>
          <p:cNvPr id="5" name="TextBox 4"/>
          <p:cNvSpPr txBox="1"/>
          <p:nvPr/>
        </p:nvSpPr>
        <p:spPr>
          <a:xfrm>
            <a:off x="395536" y="116632"/>
            <a:ext cx="2052165" cy="461665"/>
          </a:xfrm>
          <a:prstGeom prst="rect">
            <a:avLst/>
          </a:prstGeom>
          <a:noFill/>
        </p:spPr>
        <p:txBody>
          <a:bodyPr wrap="none" rtlCol="0">
            <a:spAutoFit/>
          </a:bodyPr>
          <a:lstStyle/>
          <a:p>
            <a:r>
              <a:rPr lang="en-GB" sz="2400" dirty="0" smtClean="0">
                <a:solidFill>
                  <a:srgbClr val="C00000"/>
                </a:solidFill>
              </a:rPr>
              <a:t>January 2012</a:t>
            </a:r>
            <a:endParaRPr lang="en-US" sz="2400" dirty="0">
              <a:solidFill>
                <a:srgbClr val="C00000"/>
              </a:solidFill>
            </a:endParaRPr>
          </a:p>
        </p:txBody>
      </p:sp>
      <p:sp>
        <p:nvSpPr>
          <p:cNvPr id="6" name="TextBox 5"/>
          <p:cNvSpPr txBox="1"/>
          <p:nvPr/>
        </p:nvSpPr>
        <p:spPr>
          <a:xfrm>
            <a:off x="827584" y="6093296"/>
            <a:ext cx="6838347" cy="461665"/>
          </a:xfrm>
          <a:prstGeom prst="rect">
            <a:avLst/>
          </a:prstGeom>
          <a:noFill/>
        </p:spPr>
        <p:txBody>
          <a:bodyPr wrap="none" rtlCol="0">
            <a:spAutoFit/>
          </a:bodyPr>
          <a:lstStyle/>
          <a:p>
            <a:r>
              <a:rPr lang="en-GB" sz="2400" dirty="0" smtClean="0">
                <a:solidFill>
                  <a:srgbClr val="990000"/>
                </a:solidFill>
              </a:rPr>
              <a:t>  – all available in LHAPDF V5.8.6 (August 2011)</a:t>
            </a:r>
            <a:endParaRPr lang="en-US" sz="2400" dirty="0">
              <a:solidFill>
                <a:srgbClr val="990000"/>
              </a:solidFill>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GB" sz="2800" dirty="0" smtClean="0">
                <a:solidFill>
                  <a:srgbClr val="990000"/>
                </a:solidFill>
              </a:rPr>
              <a:t>Note:</a:t>
            </a:r>
            <a:endParaRPr lang="en-US" sz="2800" dirty="0">
              <a:solidFill>
                <a:srgbClr val="990000"/>
              </a:solidFill>
            </a:endParaRPr>
          </a:p>
        </p:txBody>
      </p:sp>
      <p:sp>
        <p:nvSpPr>
          <p:cNvPr id="3" name="Content Placeholder 2"/>
          <p:cNvSpPr>
            <a:spLocks noGrp="1"/>
          </p:cNvSpPr>
          <p:nvPr>
            <p:ph idx="1"/>
          </p:nvPr>
        </p:nvSpPr>
        <p:spPr>
          <a:xfrm>
            <a:off x="395536" y="1412776"/>
            <a:ext cx="8229600" cy="4525963"/>
          </a:xfrm>
        </p:spPr>
        <p:txBody>
          <a:bodyPr/>
          <a:lstStyle/>
          <a:p>
            <a:pPr>
              <a:buClr>
                <a:srgbClr val="990000"/>
              </a:buClr>
              <a:buSzPct val="150000"/>
            </a:pPr>
            <a:r>
              <a:rPr lang="en-GB" sz="2000" dirty="0" smtClean="0"/>
              <a:t>not ‘true’ NNLO fits when collider inclusive jet data are included, since NNLO </a:t>
            </a:r>
            <a:r>
              <a:rPr lang="en-GB" sz="2000" dirty="0" err="1" smtClean="0"/>
              <a:t>pQCD</a:t>
            </a:r>
            <a:r>
              <a:rPr lang="en-GB" sz="2000" dirty="0" smtClean="0"/>
              <a:t> corrections not yet known</a:t>
            </a:r>
          </a:p>
          <a:p>
            <a:pPr>
              <a:buClr>
                <a:srgbClr val="990000"/>
              </a:buClr>
              <a:buSzPct val="150000"/>
            </a:pPr>
            <a:r>
              <a:rPr lang="en-GB" sz="2000" dirty="0" smtClean="0">
                <a:sym typeface="Wingdings" pitchFamily="2" charset="2"/>
              </a:rPr>
              <a:t>all except </a:t>
            </a:r>
            <a:r>
              <a:rPr lang="en-GB" sz="2000" dirty="0" smtClean="0">
                <a:solidFill>
                  <a:srgbClr val="006600"/>
                </a:solidFill>
                <a:sym typeface="Wingdings" pitchFamily="2" charset="2"/>
              </a:rPr>
              <a:t>CTEQ/CT</a:t>
            </a:r>
            <a:r>
              <a:rPr lang="en-GB" sz="2000" dirty="0" smtClean="0">
                <a:sym typeface="Wingdings" pitchFamily="2" charset="2"/>
              </a:rPr>
              <a:t> now have publicly available NNLO sets</a:t>
            </a:r>
          </a:p>
          <a:p>
            <a:pPr>
              <a:buClr>
                <a:srgbClr val="990000"/>
              </a:buClr>
              <a:buSzPct val="150000"/>
            </a:pPr>
            <a:r>
              <a:rPr lang="en-GB" sz="2000" dirty="0" smtClean="0">
                <a:sym typeface="Wingdings" pitchFamily="2" charset="2"/>
              </a:rPr>
              <a:t>PDF groups may also have ‘internal’ unpublished sets (e.g. </a:t>
            </a:r>
            <a:r>
              <a:rPr lang="en-GB" sz="2000" dirty="0" smtClean="0">
                <a:solidFill>
                  <a:srgbClr val="006600"/>
                </a:solidFill>
                <a:sym typeface="Wingdings" pitchFamily="2" charset="2"/>
              </a:rPr>
              <a:t>CT-NNLO</a:t>
            </a:r>
            <a:r>
              <a:rPr lang="en-GB" sz="2000" dirty="0" smtClean="0">
                <a:sym typeface="Wingdings" pitchFamily="2" charset="2"/>
              </a:rPr>
              <a:t>, </a:t>
            </a:r>
            <a:r>
              <a:rPr lang="en-GB" sz="2000" dirty="0" smtClean="0">
                <a:solidFill>
                  <a:srgbClr val="006600"/>
                </a:solidFill>
                <a:sym typeface="Wingdings" pitchFamily="2" charset="2"/>
              </a:rPr>
              <a:t>HERAPDF1.6/7</a:t>
            </a:r>
            <a:r>
              <a:rPr lang="en-GB" sz="2000" dirty="0" smtClean="0">
                <a:sym typeface="Wingdings" pitchFamily="2" charset="2"/>
              </a:rPr>
              <a:t>, </a:t>
            </a:r>
            <a:r>
              <a:rPr lang="en-GB" sz="2000" dirty="0" smtClean="0">
                <a:solidFill>
                  <a:srgbClr val="006600"/>
                </a:solidFill>
                <a:sym typeface="Wingdings" pitchFamily="2" charset="2"/>
              </a:rPr>
              <a:t>ABM10</a:t>
            </a:r>
            <a:r>
              <a:rPr lang="en-GB" sz="2000" dirty="0" smtClean="0">
                <a:sym typeface="Wingdings" pitchFamily="2" charset="2"/>
              </a:rPr>
              <a:t>, ...)</a:t>
            </a:r>
          </a:p>
          <a:p>
            <a:pPr eaLnBrk="1" hangingPunct="1">
              <a:lnSpc>
                <a:spcPct val="90000"/>
              </a:lnSpc>
              <a:buClr>
                <a:srgbClr val="990000"/>
              </a:buClr>
              <a:buSzPct val="150000"/>
            </a:pPr>
            <a:r>
              <a:rPr lang="en-GB" sz="2000" dirty="0" smtClean="0"/>
              <a:t>convergence and broad agreement (see below), but still differences for example due to</a:t>
            </a:r>
          </a:p>
          <a:p>
            <a:pPr lvl="1" eaLnBrk="1" hangingPunct="1">
              <a:lnSpc>
                <a:spcPct val="90000"/>
              </a:lnSpc>
              <a:buClr>
                <a:srgbClr val="990000"/>
              </a:buClr>
              <a:buSzPct val="150000"/>
            </a:pPr>
            <a:r>
              <a:rPr lang="en-GB" sz="1800" dirty="0" smtClean="0"/>
              <a:t> choice of data sets (including cuts, corrections and weighting) and treatment of data errors</a:t>
            </a:r>
          </a:p>
          <a:p>
            <a:pPr lvl="1" eaLnBrk="1" hangingPunct="1">
              <a:lnSpc>
                <a:spcPct val="90000"/>
              </a:lnSpc>
              <a:buClr>
                <a:srgbClr val="990000"/>
              </a:buClr>
              <a:buSzPct val="150000"/>
            </a:pPr>
            <a:r>
              <a:rPr lang="en-GB" sz="1800" dirty="0" smtClean="0"/>
              <a:t>definition of ‘PDF uncertainties’</a:t>
            </a:r>
          </a:p>
          <a:p>
            <a:pPr lvl="1" eaLnBrk="1" hangingPunct="1">
              <a:lnSpc>
                <a:spcPct val="90000"/>
              </a:lnSpc>
              <a:buClr>
                <a:srgbClr val="990000"/>
              </a:buClr>
              <a:buSzPct val="150000"/>
            </a:pPr>
            <a:r>
              <a:rPr lang="en-GB" sz="1800" dirty="0" smtClean="0"/>
              <a:t>treatment of heavy quarks </a:t>
            </a:r>
            <a:r>
              <a:rPr lang="en-GB" sz="1800" dirty="0" smtClean="0">
                <a:solidFill>
                  <a:schemeClr val="accent6"/>
                </a:solidFill>
              </a:rPr>
              <a:t>(</a:t>
            </a:r>
            <a:r>
              <a:rPr lang="en-GB" sz="1800" dirty="0" err="1" smtClean="0">
                <a:solidFill>
                  <a:schemeClr val="accent6"/>
                </a:solidFill>
              </a:rPr>
              <a:t>s,c,b</a:t>
            </a:r>
            <a:r>
              <a:rPr lang="en-GB" sz="1800" dirty="0" smtClean="0">
                <a:solidFill>
                  <a:schemeClr val="accent6"/>
                </a:solidFill>
              </a:rPr>
              <a:t>), FFNS, ZM-VFNS, GM-VFNS, </a:t>
            </a:r>
          </a:p>
          <a:p>
            <a:pPr lvl="1" eaLnBrk="1" hangingPunct="1">
              <a:lnSpc>
                <a:spcPct val="90000"/>
              </a:lnSpc>
              <a:buClr>
                <a:srgbClr val="990000"/>
              </a:buClr>
              <a:buSzPct val="150000"/>
            </a:pPr>
            <a:r>
              <a:rPr lang="en-GB" sz="1800" dirty="0" smtClean="0"/>
              <a:t>treatment  of </a:t>
            </a:r>
            <a:r>
              <a:rPr lang="en-GB" sz="1800" dirty="0" smtClean="0">
                <a:solidFill>
                  <a:schemeClr val="accent6"/>
                </a:solidFill>
                <a:sym typeface="Symbol"/>
              </a:rPr>
              <a:t></a:t>
            </a:r>
            <a:r>
              <a:rPr lang="en-GB" sz="1800" baseline="-25000" dirty="0" smtClean="0">
                <a:solidFill>
                  <a:schemeClr val="accent6"/>
                </a:solidFill>
                <a:sym typeface="Symbol"/>
              </a:rPr>
              <a:t>S </a:t>
            </a:r>
            <a:r>
              <a:rPr lang="en-GB" sz="1800" dirty="0" smtClean="0">
                <a:sym typeface="Symbol"/>
              </a:rPr>
              <a:t>(fitted or fixed)</a:t>
            </a:r>
            <a:endParaRPr lang="en-GB" sz="1800" dirty="0" smtClean="0"/>
          </a:p>
          <a:p>
            <a:pPr lvl="1" eaLnBrk="1" hangingPunct="1">
              <a:lnSpc>
                <a:spcPct val="90000"/>
              </a:lnSpc>
              <a:buClr>
                <a:srgbClr val="990000"/>
              </a:buClr>
              <a:buSzPct val="150000"/>
            </a:pPr>
            <a:r>
              <a:rPr lang="en-GB" sz="1800" dirty="0" smtClean="0"/>
              <a:t>parametric form at </a:t>
            </a:r>
            <a:r>
              <a:rPr lang="en-GB" sz="1800" dirty="0" smtClean="0">
                <a:solidFill>
                  <a:schemeClr val="accent6"/>
                </a:solidFill>
              </a:rPr>
              <a:t>Q</a:t>
            </a:r>
            <a:r>
              <a:rPr lang="en-GB" sz="1800" baseline="-25000" dirty="0" smtClean="0">
                <a:solidFill>
                  <a:schemeClr val="accent6"/>
                </a:solidFill>
              </a:rPr>
              <a:t>0</a:t>
            </a:r>
            <a:endParaRPr lang="en-GB" sz="1800" dirty="0" smtClean="0">
              <a:solidFill>
                <a:schemeClr val="accent6"/>
              </a:solidFill>
            </a:endParaRPr>
          </a:p>
          <a:p>
            <a:pPr lvl="1" eaLnBrk="1" hangingPunct="1">
              <a:lnSpc>
                <a:spcPct val="90000"/>
              </a:lnSpc>
              <a:buClr>
                <a:srgbClr val="990000"/>
              </a:buClr>
              <a:buSzPct val="150000"/>
            </a:pPr>
            <a:r>
              <a:rPr lang="en-GB" sz="1800" dirty="0" smtClean="0"/>
              <a:t>(hidden) theoretical assumptions (if any) about flavour symmetries, </a:t>
            </a:r>
            <a:r>
              <a:rPr lang="en-GB" sz="1800" i="1" dirty="0" smtClean="0">
                <a:solidFill>
                  <a:schemeClr val="accent2"/>
                </a:solidFill>
              </a:rPr>
              <a:t>x</a:t>
            </a:r>
            <a:r>
              <a:rPr lang="en-GB" sz="1800" i="1" dirty="0" smtClean="0">
                <a:solidFill>
                  <a:schemeClr val="accent2"/>
                </a:solidFill>
                <a:cs typeface="Arial" charset="0"/>
              </a:rPr>
              <a:t>→</a:t>
            </a:r>
            <a:r>
              <a:rPr lang="en-GB" sz="1800" i="1" dirty="0" smtClean="0">
                <a:solidFill>
                  <a:schemeClr val="accent2"/>
                </a:solidFill>
              </a:rPr>
              <a:t>0,1</a:t>
            </a:r>
            <a:r>
              <a:rPr lang="en-GB" sz="1800" dirty="0" smtClean="0"/>
              <a:t> behaviour, etc.</a:t>
            </a:r>
          </a:p>
          <a:p>
            <a:pPr lvl="1" eaLnBrk="1" hangingPunct="1">
              <a:lnSpc>
                <a:spcPct val="90000"/>
              </a:lnSpc>
              <a:buClr>
                <a:srgbClr val="990000"/>
              </a:buClr>
              <a:buSzPct val="150000"/>
            </a:pPr>
            <a:r>
              <a:rPr lang="en-GB" sz="1800" dirty="0" smtClean="0"/>
              <a:t>...</a:t>
            </a:r>
          </a:p>
          <a:p>
            <a:endParaRPr lang="en-US" dirty="0"/>
          </a:p>
        </p:txBody>
      </p:sp>
      <p:sp>
        <p:nvSpPr>
          <p:cNvPr id="4" name="Slide Number Placeholder 3"/>
          <p:cNvSpPr>
            <a:spLocks noGrp="1"/>
          </p:cNvSpPr>
          <p:nvPr>
            <p:ph type="sldNum" sz="quarter" idx="11"/>
          </p:nvPr>
        </p:nvSpPr>
        <p:spPr/>
        <p:txBody>
          <a:bodyPr/>
          <a:lstStyle/>
          <a:p>
            <a:pPr>
              <a:defRPr/>
            </a:pPr>
            <a:fld id="{44AA2C13-3E79-4A2F-9F79-F50F608C6870}" type="slidenum">
              <a:rPr lang="en-GB" smtClean="0"/>
              <a:pPr>
                <a:defRPr/>
              </a:pPr>
              <a:t>19</a:t>
            </a:fld>
            <a:endParaRPr lang="en-GB"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Slide Number Placeholder 2"/>
          <p:cNvSpPr>
            <a:spLocks noGrp="1"/>
          </p:cNvSpPr>
          <p:nvPr>
            <p:ph type="sldNum" sz="quarter" idx="11"/>
          </p:nvPr>
        </p:nvSpPr>
        <p:spPr>
          <a:noFill/>
        </p:spPr>
        <p:txBody>
          <a:bodyPr/>
          <a:lstStyle/>
          <a:p>
            <a:fld id="{FF616ADC-EECB-49F8-96EF-4C0AD361BAC3}" type="slidenum">
              <a:rPr lang="en-GB" smtClean="0"/>
              <a:pPr/>
              <a:t>2</a:t>
            </a:fld>
            <a:endParaRPr lang="en-GB" smtClean="0"/>
          </a:p>
        </p:txBody>
      </p:sp>
      <p:sp>
        <p:nvSpPr>
          <p:cNvPr id="6147" name="Text Box 2"/>
          <p:cNvSpPr txBox="1">
            <a:spLocks noChangeArrowheads="1"/>
          </p:cNvSpPr>
          <p:nvPr/>
        </p:nvSpPr>
        <p:spPr bwMode="auto">
          <a:xfrm>
            <a:off x="1475656" y="1700808"/>
            <a:ext cx="5865437" cy="2585323"/>
          </a:xfrm>
          <a:prstGeom prst="rect">
            <a:avLst/>
          </a:prstGeom>
          <a:noFill/>
          <a:ln w="9525">
            <a:noFill/>
            <a:miter lim="800000"/>
            <a:headEnd/>
            <a:tailEnd/>
          </a:ln>
        </p:spPr>
        <p:txBody>
          <a:bodyPr wrap="square">
            <a:spAutoFit/>
          </a:bodyPr>
          <a:lstStyle/>
          <a:p>
            <a:pPr algn="ctr"/>
            <a:r>
              <a:rPr lang="en-GB" sz="6600" dirty="0">
                <a:solidFill>
                  <a:srgbClr val="990000"/>
                </a:solidFill>
              </a:rPr>
              <a:t>1</a:t>
            </a:r>
            <a:endParaRPr lang="en-GB" sz="9600" dirty="0">
              <a:solidFill>
                <a:srgbClr val="990000"/>
              </a:solidFill>
            </a:endParaRPr>
          </a:p>
          <a:p>
            <a:pPr algn="ctr"/>
            <a:endParaRPr lang="en-GB" sz="3200" dirty="0"/>
          </a:p>
          <a:p>
            <a:pPr algn="ctr"/>
            <a:r>
              <a:rPr lang="en-GB" sz="3200" dirty="0" smtClean="0"/>
              <a:t>Introduction: overview and recent developments</a:t>
            </a:r>
            <a:endParaRPr lang="en-US" sz="3200"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3528" y="0"/>
            <a:ext cx="8229600" cy="1143000"/>
          </a:xfrm>
        </p:spPr>
        <p:txBody>
          <a:bodyPr/>
          <a:lstStyle/>
          <a:p>
            <a:r>
              <a:rPr lang="en-GB" sz="4000" dirty="0" smtClean="0">
                <a:solidFill>
                  <a:srgbClr val="990000"/>
                </a:solidFill>
              </a:rPr>
              <a:t>convergence of </a:t>
            </a:r>
            <a:r>
              <a:rPr lang="en-GB" sz="4000" dirty="0" err="1" smtClean="0">
                <a:solidFill>
                  <a:srgbClr val="990000"/>
                </a:solidFill>
              </a:rPr>
              <a:t>pdfs</a:t>
            </a:r>
            <a:r>
              <a:rPr lang="en-GB" sz="4000" dirty="0" smtClean="0">
                <a:solidFill>
                  <a:srgbClr val="990000"/>
                </a:solidFill>
              </a:rPr>
              <a:t>!</a:t>
            </a:r>
            <a:endParaRPr lang="en-US" sz="4000" dirty="0">
              <a:solidFill>
                <a:srgbClr val="990000"/>
              </a:solidFill>
            </a:endParaRPr>
          </a:p>
        </p:txBody>
      </p:sp>
      <p:sp>
        <p:nvSpPr>
          <p:cNvPr id="3" name="Slide Number Placeholder 2"/>
          <p:cNvSpPr>
            <a:spLocks noGrp="1"/>
          </p:cNvSpPr>
          <p:nvPr>
            <p:ph type="sldNum" sz="quarter" idx="11"/>
          </p:nvPr>
        </p:nvSpPr>
        <p:spPr/>
        <p:txBody>
          <a:bodyPr/>
          <a:lstStyle/>
          <a:p>
            <a:pPr>
              <a:defRPr/>
            </a:pPr>
            <a:fld id="{D66963B6-18C4-4B01-91D7-BF1D84FDE2C4}" type="slidenum">
              <a:rPr lang="en-GB" smtClean="0"/>
              <a:pPr>
                <a:defRPr/>
              </a:pPr>
              <a:t>20</a:t>
            </a:fld>
            <a:endParaRPr lang="en-GB" dirty="0"/>
          </a:p>
        </p:txBody>
      </p:sp>
      <p:pic>
        <p:nvPicPr>
          <p:cNvPr id="193538" name="Picture 2"/>
          <p:cNvPicPr>
            <a:picLocks noChangeAspect="1" noChangeArrowheads="1"/>
          </p:cNvPicPr>
          <p:nvPr/>
        </p:nvPicPr>
        <p:blipFill>
          <a:blip r:embed="rId2" cstate="print"/>
          <a:srcRect l="30183" t="18701" r="9911" b="8641"/>
          <a:stretch>
            <a:fillRect/>
          </a:stretch>
        </p:blipFill>
        <p:spPr bwMode="auto">
          <a:xfrm>
            <a:off x="4581271" y="1556792"/>
            <a:ext cx="4562729" cy="3358825"/>
          </a:xfrm>
          <a:prstGeom prst="rect">
            <a:avLst/>
          </a:prstGeom>
          <a:noFill/>
          <a:ln w="9525">
            <a:noFill/>
            <a:miter lim="800000"/>
            <a:headEnd/>
            <a:tailEnd/>
          </a:ln>
        </p:spPr>
      </p:pic>
      <p:pic>
        <p:nvPicPr>
          <p:cNvPr id="6" name="Picture 4" descr="ratioqqbarlumi1_68cl"/>
          <p:cNvPicPr>
            <a:picLocks noChangeAspect="1" noChangeArrowheads="1"/>
          </p:cNvPicPr>
          <p:nvPr/>
        </p:nvPicPr>
        <p:blipFill>
          <a:blip r:embed="rId3" cstate="print"/>
          <a:srcRect l="736" r="8545"/>
          <a:stretch>
            <a:fillRect/>
          </a:stretch>
        </p:blipFill>
        <p:spPr bwMode="auto">
          <a:xfrm>
            <a:off x="0" y="1556792"/>
            <a:ext cx="4499992" cy="3364037"/>
          </a:xfrm>
          <a:prstGeom prst="rect">
            <a:avLst/>
          </a:prstGeom>
          <a:noFill/>
          <a:ln w="9525">
            <a:noFill/>
            <a:miter lim="800000"/>
            <a:headEnd/>
            <a:tailEnd/>
          </a:ln>
        </p:spPr>
      </p:pic>
      <p:sp>
        <p:nvSpPr>
          <p:cNvPr id="8" name="TextBox 7"/>
          <p:cNvSpPr txBox="1"/>
          <p:nvPr/>
        </p:nvSpPr>
        <p:spPr>
          <a:xfrm>
            <a:off x="6876256" y="1124744"/>
            <a:ext cx="2077556" cy="307777"/>
          </a:xfrm>
          <a:prstGeom prst="rect">
            <a:avLst/>
          </a:prstGeom>
          <a:noFill/>
          <a:ln>
            <a:solidFill>
              <a:srgbClr val="006600"/>
            </a:solidFill>
          </a:ln>
        </p:spPr>
        <p:txBody>
          <a:bodyPr wrap="none" rtlCol="0">
            <a:spAutoFit/>
          </a:bodyPr>
          <a:lstStyle/>
          <a:p>
            <a:r>
              <a:rPr lang="en-GB" sz="1400" dirty="0"/>
              <a:t>plots from Graeme Watt</a:t>
            </a:r>
            <a:endParaRPr lang="en-US" sz="1400" dirty="0"/>
          </a:p>
        </p:txBody>
      </p:sp>
      <p:sp>
        <p:nvSpPr>
          <p:cNvPr id="9" name="TextBox 8"/>
          <p:cNvSpPr txBox="1"/>
          <p:nvPr/>
        </p:nvSpPr>
        <p:spPr>
          <a:xfrm>
            <a:off x="710033" y="5373216"/>
            <a:ext cx="7246343" cy="400110"/>
          </a:xfrm>
          <a:prstGeom prst="rect">
            <a:avLst/>
          </a:prstGeom>
          <a:noFill/>
        </p:spPr>
        <p:txBody>
          <a:bodyPr wrap="none" rtlCol="0">
            <a:spAutoFit/>
          </a:bodyPr>
          <a:lstStyle/>
          <a:p>
            <a:r>
              <a:rPr lang="en-GB" sz="2000" dirty="0" smtClean="0"/>
              <a:t>... although still some differences with </a:t>
            </a:r>
            <a:r>
              <a:rPr lang="en-GB" sz="2000" dirty="0" smtClean="0">
                <a:solidFill>
                  <a:srgbClr val="006600"/>
                </a:solidFill>
              </a:rPr>
              <a:t>ABKM, GJR, HERAPDF</a:t>
            </a:r>
            <a:endParaRPr lang="en-US" sz="2000" dirty="0"/>
          </a:p>
        </p:txBody>
      </p:sp>
      <p:sp>
        <p:nvSpPr>
          <p:cNvPr id="10" name="TextBox 9"/>
          <p:cNvSpPr txBox="1"/>
          <p:nvPr/>
        </p:nvSpPr>
        <p:spPr>
          <a:xfrm>
            <a:off x="1979712" y="4725144"/>
            <a:ext cx="1095172" cy="584775"/>
          </a:xfrm>
          <a:prstGeom prst="rect">
            <a:avLst/>
          </a:prstGeom>
          <a:noFill/>
        </p:spPr>
        <p:txBody>
          <a:bodyPr wrap="none" rtlCol="0">
            <a:spAutoFit/>
          </a:bodyPr>
          <a:lstStyle/>
          <a:p>
            <a:r>
              <a:rPr lang="en-GB" sz="3200" dirty="0" smtClean="0">
                <a:solidFill>
                  <a:srgbClr val="C00000"/>
                </a:solidFill>
              </a:rPr>
              <a:t>2010</a:t>
            </a:r>
            <a:endParaRPr lang="en-US" sz="3200" dirty="0">
              <a:solidFill>
                <a:srgbClr val="C00000"/>
              </a:solidFill>
            </a:endParaRPr>
          </a:p>
        </p:txBody>
      </p:sp>
      <p:sp>
        <p:nvSpPr>
          <p:cNvPr id="11" name="TextBox 10"/>
          <p:cNvSpPr txBox="1"/>
          <p:nvPr/>
        </p:nvSpPr>
        <p:spPr>
          <a:xfrm>
            <a:off x="6516216" y="4725144"/>
            <a:ext cx="1064715" cy="584775"/>
          </a:xfrm>
          <a:prstGeom prst="rect">
            <a:avLst/>
          </a:prstGeom>
          <a:noFill/>
        </p:spPr>
        <p:txBody>
          <a:bodyPr wrap="none" rtlCol="0">
            <a:spAutoFit/>
          </a:bodyPr>
          <a:lstStyle/>
          <a:p>
            <a:r>
              <a:rPr lang="en-GB" sz="3200" dirty="0" smtClean="0">
                <a:solidFill>
                  <a:srgbClr val="C00000"/>
                </a:solidFill>
              </a:rPr>
              <a:t>2011</a:t>
            </a:r>
            <a:endParaRPr lang="en-US" sz="3200" dirty="0">
              <a:solidFill>
                <a:srgbClr val="C00000"/>
              </a:solidFill>
            </a:endParaRPr>
          </a:p>
        </p:txBody>
      </p:sp>
      <p:sp>
        <p:nvSpPr>
          <p:cNvPr id="12" name="TextBox 11"/>
          <p:cNvSpPr txBox="1"/>
          <p:nvPr/>
        </p:nvSpPr>
        <p:spPr>
          <a:xfrm>
            <a:off x="467544" y="6093296"/>
            <a:ext cx="8001678" cy="584775"/>
          </a:xfrm>
          <a:prstGeom prst="rect">
            <a:avLst/>
          </a:prstGeom>
          <a:noFill/>
        </p:spPr>
        <p:txBody>
          <a:bodyPr wrap="none" rtlCol="0">
            <a:spAutoFit/>
          </a:bodyPr>
          <a:lstStyle/>
          <a:p>
            <a:r>
              <a:rPr lang="en-GB" u="sng" dirty="0" smtClean="0">
                <a:solidFill>
                  <a:srgbClr val="990000"/>
                </a:solidFill>
              </a:rPr>
              <a:t>Note</a:t>
            </a:r>
            <a:r>
              <a:rPr lang="en-GB" dirty="0" smtClean="0">
                <a:solidFill>
                  <a:srgbClr val="990000"/>
                </a:solidFill>
              </a:rPr>
              <a:t>: </a:t>
            </a:r>
            <a:r>
              <a:rPr lang="en-GB" dirty="0" smtClean="0"/>
              <a:t> 	NPDF2.0</a:t>
            </a:r>
            <a:r>
              <a:rPr lang="en-GB" dirty="0" smtClean="0">
                <a:sym typeface="Wingdings" pitchFamily="2" charset="2"/>
              </a:rPr>
              <a:t>2.1: ZM-VFNS  GM-VFNS (FONLL)  larger PDFs at small x</a:t>
            </a:r>
          </a:p>
          <a:p>
            <a:r>
              <a:rPr lang="en-GB" dirty="0" smtClean="0">
                <a:sym typeface="Wingdings" pitchFamily="2" charset="2"/>
              </a:rPr>
              <a:t>	CTEQ6.6CT10: Tevatron Run II jets + extended </a:t>
            </a:r>
            <a:r>
              <a:rPr lang="en-GB" dirty="0" err="1" smtClean="0">
                <a:sym typeface="Wingdings" pitchFamily="2" charset="2"/>
              </a:rPr>
              <a:t>parametrisation</a:t>
            </a:r>
            <a:r>
              <a:rPr lang="en-GB" dirty="0" smtClean="0">
                <a:sym typeface="Wingdings" pitchFamily="2" charset="2"/>
              </a:rPr>
              <a:t> + ...</a:t>
            </a:r>
            <a:endParaRPr lang="en-US"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Slide Number Placeholder 4"/>
          <p:cNvSpPr>
            <a:spLocks noGrp="1"/>
          </p:cNvSpPr>
          <p:nvPr>
            <p:ph type="sldNum" sz="quarter" idx="11"/>
          </p:nvPr>
        </p:nvSpPr>
        <p:spPr>
          <a:noFill/>
        </p:spPr>
        <p:txBody>
          <a:bodyPr/>
          <a:lstStyle/>
          <a:p>
            <a:fld id="{500F0095-7CC1-4988-A44C-6D79BF70865C}" type="slidenum">
              <a:rPr lang="en-GB" smtClean="0"/>
              <a:pPr/>
              <a:t>21</a:t>
            </a:fld>
            <a:endParaRPr lang="en-GB" smtClean="0"/>
          </a:p>
        </p:txBody>
      </p:sp>
      <p:sp>
        <p:nvSpPr>
          <p:cNvPr id="26627" name="Rectangle 2"/>
          <p:cNvSpPr>
            <a:spLocks noGrp="1" noChangeArrowheads="1"/>
          </p:cNvSpPr>
          <p:nvPr>
            <p:ph type="title"/>
          </p:nvPr>
        </p:nvSpPr>
        <p:spPr>
          <a:xfrm>
            <a:off x="468313" y="-161925"/>
            <a:ext cx="8229600" cy="1143000"/>
          </a:xfrm>
        </p:spPr>
        <p:txBody>
          <a:bodyPr/>
          <a:lstStyle/>
          <a:p>
            <a:pPr eaLnBrk="1" hangingPunct="1"/>
            <a:r>
              <a:rPr lang="en-GB" sz="3600" dirty="0" smtClean="0">
                <a:solidFill>
                  <a:srgbClr val="990000"/>
                </a:solidFill>
              </a:rPr>
              <a:t>PDFs and </a:t>
            </a:r>
            <a:r>
              <a:rPr lang="en-GB" sz="3600" dirty="0" smtClean="0">
                <a:solidFill>
                  <a:srgbClr val="990000"/>
                </a:solidFill>
                <a:sym typeface="Symbol" pitchFamily="18" charset="2"/>
              </a:rPr>
              <a:t></a:t>
            </a:r>
            <a:r>
              <a:rPr lang="en-GB" sz="3600" baseline="-25000" dirty="0" smtClean="0">
                <a:solidFill>
                  <a:srgbClr val="990000"/>
                </a:solidFill>
                <a:sym typeface="Symbol" pitchFamily="18" charset="2"/>
              </a:rPr>
              <a:t>S</a:t>
            </a:r>
            <a:r>
              <a:rPr lang="en-GB" sz="3600" dirty="0" smtClean="0">
                <a:solidFill>
                  <a:srgbClr val="990000"/>
                </a:solidFill>
                <a:sym typeface="Symbol" pitchFamily="18" charset="2"/>
              </a:rPr>
              <a:t>(M</a:t>
            </a:r>
            <a:r>
              <a:rPr lang="en-GB" sz="3600" baseline="-25000" dirty="0" smtClean="0">
                <a:solidFill>
                  <a:srgbClr val="990000"/>
                </a:solidFill>
                <a:sym typeface="Symbol" pitchFamily="18" charset="2"/>
              </a:rPr>
              <a:t>Z</a:t>
            </a:r>
            <a:r>
              <a:rPr lang="en-GB" sz="3600" baseline="30000" dirty="0" smtClean="0">
                <a:solidFill>
                  <a:srgbClr val="990000"/>
                </a:solidFill>
                <a:sym typeface="Symbol" pitchFamily="18" charset="2"/>
              </a:rPr>
              <a:t>2</a:t>
            </a:r>
            <a:r>
              <a:rPr lang="en-GB" sz="3600" dirty="0" smtClean="0">
                <a:solidFill>
                  <a:srgbClr val="990000"/>
                </a:solidFill>
                <a:sym typeface="Symbol" pitchFamily="18" charset="2"/>
              </a:rPr>
              <a:t>)</a:t>
            </a:r>
            <a:endParaRPr lang="en-US" sz="3600" dirty="0" smtClean="0">
              <a:solidFill>
                <a:srgbClr val="990000"/>
              </a:solidFill>
            </a:endParaRPr>
          </a:p>
        </p:txBody>
      </p:sp>
      <p:sp>
        <p:nvSpPr>
          <p:cNvPr id="26628" name="Rectangle 3"/>
          <p:cNvSpPr>
            <a:spLocks noGrp="1" noChangeArrowheads="1"/>
          </p:cNvSpPr>
          <p:nvPr>
            <p:ph type="body" idx="1"/>
          </p:nvPr>
        </p:nvSpPr>
        <p:spPr>
          <a:xfrm>
            <a:off x="179388" y="981075"/>
            <a:ext cx="3887787" cy="3529013"/>
          </a:xfrm>
        </p:spPr>
        <p:txBody>
          <a:bodyPr/>
          <a:lstStyle/>
          <a:p>
            <a:pPr eaLnBrk="1" hangingPunct="1">
              <a:buClr>
                <a:srgbClr val="990000"/>
              </a:buClr>
              <a:buSzPct val="150000"/>
            </a:pPr>
            <a:r>
              <a:rPr lang="en-GB" sz="1800" dirty="0" smtClean="0">
                <a:solidFill>
                  <a:srgbClr val="006600"/>
                </a:solidFill>
              </a:rPr>
              <a:t>MSTW08</a:t>
            </a:r>
            <a:r>
              <a:rPr lang="en-GB" sz="1800" dirty="0" smtClean="0"/>
              <a:t>, </a:t>
            </a:r>
            <a:r>
              <a:rPr lang="en-GB" sz="1800" dirty="0" smtClean="0">
                <a:solidFill>
                  <a:srgbClr val="006600"/>
                </a:solidFill>
              </a:rPr>
              <a:t>ABKM09</a:t>
            </a:r>
            <a:r>
              <a:rPr lang="en-GB" sz="1800" dirty="0" smtClean="0"/>
              <a:t> and </a:t>
            </a:r>
            <a:r>
              <a:rPr lang="en-GB" sz="1800" dirty="0" smtClean="0">
                <a:solidFill>
                  <a:srgbClr val="006600"/>
                </a:solidFill>
              </a:rPr>
              <a:t>GJR08</a:t>
            </a:r>
            <a:r>
              <a:rPr lang="en-GB" sz="1800" dirty="0" smtClean="0"/>
              <a:t>: </a:t>
            </a:r>
            <a:r>
              <a:rPr lang="en-GB" sz="1800" dirty="0" smtClean="0">
                <a:solidFill>
                  <a:schemeClr val="accent2"/>
                </a:solidFill>
                <a:sym typeface="Symbol" pitchFamily="18" charset="2"/>
              </a:rPr>
              <a:t></a:t>
            </a:r>
            <a:r>
              <a:rPr lang="en-GB" sz="1800" baseline="-25000" dirty="0" smtClean="0">
                <a:solidFill>
                  <a:schemeClr val="accent2"/>
                </a:solidFill>
                <a:sym typeface="Symbol" pitchFamily="18" charset="2"/>
              </a:rPr>
              <a:t>S</a:t>
            </a:r>
            <a:r>
              <a:rPr lang="en-GB" sz="1800" dirty="0" smtClean="0">
                <a:solidFill>
                  <a:schemeClr val="accent2"/>
                </a:solidFill>
                <a:sym typeface="Symbol" pitchFamily="18" charset="2"/>
              </a:rPr>
              <a:t>(M</a:t>
            </a:r>
            <a:r>
              <a:rPr lang="en-GB" sz="1800" baseline="-25000" dirty="0" smtClean="0">
                <a:solidFill>
                  <a:schemeClr val="accent2"/>
                </a:solidFill>
                <a:sym typeface="Symbol" pitchFamily="18" charset="2"/>
              </a:rPr>
              <a:t>Z</a:t>
            </a:r>
            <a:r>
              <a:rPr lang="en-GB" sz="1800" baseline="30000" dirty="0" smtClean="0">
                <a:solidFill>
                  <a:schemeClr val="accent2"/>
                </a:solidFill>
                <a:sym typeface="Symbol" pitchFamily="18" charset="2"/>
              </a:rPr>
              <a:t>2</a:t>
            </a:r>
            <a:r>
              <a:rPr lang="en-GB" sz="1800" dirty="0" smtClean="0">
                <a:solidFill>
                  <a:schemeClr val="accent2"/>
                </a:solidFill>
                <a:sym typeface="Symbol" pitchFamily="18" charset="2"/>
              </a:rPr>
              <a:t>)</a:t>
            </a:r>
            <a:r>
              <a:rPr lang="en-GB" sz="1800" dirty="0" smtClean="0"/>
              <a:t> values and uncertainty determined by global fit</a:t>
            </a:r>
          </a:p>
          <a:p>
            <a:pPr eaLnBrk="1" hangingPunct="1">
              <a:buClr>
                <a:srgbClr val="990000"/>
              </a:buClr>
              <a:buSzPct val="150000"/>
            </a:pPr>
            <a:r>
              <a:rPr lang="en-GB" sz="1800" dirty="0" smtClean="0"/>
              <a:t>NNLO value about </a:t>
            </a:r>
            <a:r>
              <a:rPr lang="en-GB" sz="1800" dirty="0" smtClean="0">
                <a:solidFill>
                  <a:schemeClr val="accent2"/>
                </a:solidFill>
              </a:rPr>
              <a:t>0.003 </a:t>
            </a:r>
            <a:r>
              <a:rPr lang="en-GB" sz="1800" dirty="0" smtClean="0">
                <a:solidFill>
                  <a:schemeClr val="accent2"/>
                </a:solidFill>
                <a:sym typeface="Symbol" pitchFamily="18" charset="2"/>
              </a:rPr>
              <a:t></a:t>
            </a:r>
            <a:r>
              <a:rPr lang="en-GB" sz="1800" dirty="0" smtClean="0">
                <a:solidFill>
                  <a:schemeClr val="accent2"/>
                </a:solidFill>
              </a:rPr>
              <a:t> 0.004</a:t>
            </a:r>
            <a:r>
              <a:rPr lang="en-GB" sz="1800" dirty="0" smtClean="0"/>
              <a:t> lower than NLO value, e.g. for </a:t>
            </a:r>
            <a:r>
              <a:rPr lang="en-GB" sz="1800" dirty="0" smtClean="0">
                <a:solidFill>
                  <a:srgbClr val="006600"/>
                </a:solidFill>
              </a:rPr>
              <a:t>MSTW08</a:t>
            </a:r>
          </a:p>
          <a:p>
            <a:pPr eaLnBrk="1" hangingPunct="1">
              <a:buClr>
                <a:srgbClr val="990000"/>
              </a:buClr>
              <a:buSzPct val="150000"/>
            </a:pPr>
            <a:endParaRPr lang="en-GB" sz="1800" dirty="0" smtClean="0">
              <a:solidFill>
                <a:srgbClr val="006600"/>
              </a:solidFill>
            </a:endParaRPr>
          </a:p>
          <a:p>
            <a:pPr eaLnBrk="1" hangingPunct="1">
              <a:buClr>
                <a:srgbClr val="990000"/>
              </a:buClr>
              <a:buSzPct val="150000"/>
            </a:pPr>
            <a:endParaRPr lang="en-GB" sz="2400" dirty="0" smtClean="0">
              <a:solidFill>
                <a:srgbClr val="006600"/>
              </a:solidFill>
            </a:endParaRPr>
          </a:p>
          <a:p>
            <a:pPr eaLnBrk="1" hangingPunct="1">
              <a:buClr>
                <a:srgbClr val="990000"/>
              </a:buClr>
              <a:buSzPct val="150000"/>
            </a:pPr>
            <a:endParaRPr lang="en-GB" sz="2400" dirty="0" smtClean="0">
              <a:solidFill>
                <a:srgbClr val="006600"/>
              </a:solidFill>
            </a:endParaRPr>
          </a:p>
          <a:p>
            <a:pPr eaLnBrk="1" hangingPunct="1">
              <a:buClr>
                <a:srgbClr val="990000"/>
              </a:buClr>
              <a:buSzPct val="150000"/>
            </a:pPr>
            <a:endParaRPr lang="en-GB" sz="2400" dirty="0" smtClean="0">
              <a:solidFill>
                <a:srgbClr val="006600"/>
              </a:solidFill>
            </a:endParaRPr>
          </a:p>
          <a:p>
            <a:pPr eaLnBrk="1" hangingPunct="1">
              <a:buClr>
                <a:srgbClr val="990000"/>
              </a:buClr>
              <a:buSzPct val="150000"/>
            </a:pPr>
            <a:r>
              <a:rPr lang="en-GB" sz="1800" dirty="0" smtClean="0">
                <a:solidFill>
                  <a:srgbClr val="006600"/>
                </a:solidFill>
              </a:rPr>
              <a:t>CTEQ/CT10</a:t>
            </a:r>
            <a:r>
              <a:rPr lang="en-GB" sz="1800" dirty="0" smtClean="0"/>
              <a:t>, </a:t>
            </a:r>
            <a:r>
              <a:rPr lang="en-GB" sz="1800" dirty="0" smtClean="0">
                <a:solidFill>
                  <a:srgbClr val="006600"/>
                </a:solidFill>
              </a:rPr>
              <a:t>NNPDF</a:t>
            </a:r>
            <a:r>
              <a:rPr lang="en-GB" sz="1800" dirty="0" smtClean="0"/>
              <a:t>, </a:t>
            </a:r>
            <a:r>
              <a:rPr lang="en-GB" sz="1800" dirty="0" smtClean="0">
                <a:solidFill>
                  <a:srgbClr val="006600"/>
                </a:solidFill>
              </a:rPr>
              <a:t>HERAPDF</a:t>
            </a:r>
            <a:r>
              <a:rPr lang="en-GB" sz="1800" dirty="0" smtClean="0"/>
              <a:t> choose standard values and uncertainties</a:t>
            </a:r>
          </a:p>
          <a:p>
            <a:pPr eaLnBrk="1" hangingPunct="1">
              <a:buClr>
                <a:srgbClr val="990000"/>
              </a:buClr>
              <a:buSzPct val="150000"/>
            </a:pPr>
            <a:r>
              <a:rPr lang="en-GB" sz="1800" dirty="0" smtClean="0"/>
              <a:t>world average </a:t>
            </a:r>
            <a:r>
              <a:rPr lang="en-GB" sz="1800" dirty="0" smtClean="0">
                <a:solidFill>
                  <a:srgbClr val="006600"/>
                </a:solidFill>
              </a:rPr>
              <a:t>(</a:t>
            </a:r>
            <a:r>
              <a:rPr lang="en-GB" sz="1800" dirty="0" err="1" smtClean="0">
                <a:solidFill>
                  <a:srgbClr val="006600"/>
                </a:solidFill>
              </a:rPr>
              <a:t>Bethke</a:t>
            </a:r>
            <a:r>
              <a:rPr lang="en-GB" sz="1800" dirty="0" smtClean="0">
                <a:solidFill>
                  <a:srgbClr val="006600"/>
                </a:solidFill>
              </a:rPr>
              <a:t> 2009)</a:t>
            </a:r>
          </a:p>
          <a:p>
            <a:pPr eaLnBrk="1" hangingPunct="1">
              <a:buClr>
                <a:srgbClr val="990000"/>
              </a:buClr>
              <a:buSzPct val="150000"/>
            </a:pPr>
            <a:endParaRPr lang="en-US" sz="1800" dirty="0" smtClean="0"/>
          </a:p>
        </p:txBody>
      </p:sp>
      <p:pic>
        <p:nvPicPr>
          <p:cNvPr id="10" name="Picture 9" descr="TP_tmp"/>
          <p:cNvPicPr>
            <a:picLocks noChangeAspect="1"/>
          </p:cNvPicPr>
          <p:nvPr>
            <p:custDataLst>
              <p:tags r:id="rId1"/>
            </p:custDataLst>
          </p:nvPr>
        </p:nvPicPr>
        <p:blipFill>
          <a:blip r:embed="rId4" cstate="print"/>
          <a:stretch>
            <a:fillRect/>
          </a:stretch>
        </p:blipFill>
        <p:spPr bwMode="auto">
          <a:xfrm>
            <a:off x="395284" y="2852738"/>
            <a:ext cx="3527432" cy="1165006"/>
          </a:xfrm>
          <a:prstGeom prst="rect">
            <a:avLst/>
          </a:prstGeom>
          <a:noFill/>
          <a:ln/>
          <a:effectLst/>
        </p:spPr>
      </p:pic>
      <p:pic>
        <p:nvPicPr>
          <p:cNvPr id="9" name="Picture 8" descr="TP_tmp"/>
          <p:cNvPicPr>
            <a:picLocks noChangeAspect="1"/>
          </p:cNvPicPr>
          <p:nvPr>
            <p:custDataLst>
              <p:tags r:id="rId2"/>
            </p:custDataLst>
          </p:nvPr>
        </p:nvPicPr>
        <p:blipFill>
          <a:blip r:embed="rId5" cstate="print"/>
          <a:stretch>
            <a:fillRect/>
          </a:stretch>
        </p:blipFill>
        <p:spPr bwMode="auto">
          <a:xfrm>
            <a:off x="390401" y="5876925"/>
            <a:ext cx="3468934" cy="360072"/>
          </a:xfrm>
          <a:prstGeom prst="rect">
            <a:avLst/>
          </a:prstGeom>
          <a:noFill/>
          <a:ln/>
          <a:effectLst/>
        </p:spPr>
      </p:pic>
      <p:sp>
        <p:nvSpPr>
          <p:cNvPr id="26631" name="Rectangle 9"/>
          <p:cNvSpPr>
            <a:spLocks noChangeArrowheads="1"/>
          </p:cNvSpPr>
          <p:nvPr/>
        </p:nvSpPr>
        <p:spPr bwMode="auto">
          <a:xfrm>
            <a:off x="4500563" y="4868863"/>
            <a:ext cx="4176712" cy="2520950"/>
          </a:xfrm>
          <a:prstGeom prst="rect">
            <a:avLst/>
          </a:prstGeom>
          <a:noFill/>
          <a:ln w="9525">
            <a:noFill/>
            <a:miter lim="800000"/>
            <a:headEnd/>
            <a:tailEnd/>
          </a:ln>
        </p:spPr>
        <p:txBody>
          <a:bodyPr/>
          <a:lstStyle/>
          <a:p>
            <a:pPr marL="342900" indent="-342900">
              <a:lnSpc>
                <a:spcPct val="90000"/>
              </a:lnSpc>
              <a:spcBef>
                <a:spcPct val="20000"/>
              </a:spcBef>
              <a:buClr>
                <a:srgbClr val="990000"/>
              </a:buClr>
              <a:buSzPct val="150000"/>
              <a:buFontTx/>
              <a:buChar char="•"/>
            </a:pPr>
            <a:r>
              <a:rPr lang="en-GB" sz="1800"/>
              <a:t>note that the PDFs and</a:t>
            </a:r>
            <a:r>
              <a:rPr lang="en-GB" sz="1800">
                <a:solidFill>
                  <a:schemeClr val="accent2"/>
                </a:solidFill>
              </a:rPr>
              <a:t> </a:t>
            </a:r>
            <a:r>
              <a:rPr lang="en-GB" sz="1800">
                <a:solidFill>
                  <a:schemeClr val="accent2"/>
                </a:solidFill>
                <a:sym typeface="Symbol" pitchFamily="18" charset="2"/>
              </a:rPr>
              <a:t></a:t>
            </a:r>
            <a:r>
              <a:rPr lang="en-GB" sz="1800" baseline="-25000">
                <a:solidFill>
                  <a:schemeClr val="accent2"/>
                </a:solidFill>
                <a:sym typeface="Symbol" pitchFamily="18" charset="2"/>
              </a:rPr>
              <a:t>S  </a:t>
            </a:r>
            <a:r>
              <a:rPr lang="en-GB" sz="1800"/>
              <a:t>are </a:t>
            </a:r>
            <a:r>
              <a:rPr lang="en-GB" sz="1800">
                <a:solidFill>
                  <a:srgbClr val="990000"/>
                </a:solidFill>
              </a:rPr>
              <a:t>correlated</a:t>
            </a:r>
            <a:r>
              <a:rPr lang="en-GB" sz="1800"/>
              <a:t>!</a:t>
            </a:r>
          </a:p>
          <a:p>
            <a:pPr marL="342900" indent="-342900">
              <a:lnSpc>
                <a:spcPct val="90000"/>
              </a:lnSpc>
              <a:spcBef>
                <a:spcPct val="20000"/>
              </a:spcBef>
              <a:buClr>
                <a:srgbClr val="990000"/>
              </a:buClr>
              <a:buSzPct val="150000"/>
              <a:buFontTx/>
              <a:buChar char="•"/>
            </a:pPr>
            <a:r>
              <a:rPr lang="en-GB" sz="1800"/>
              <a:t> e.g.</a:t>
            </a:r>
            <a:r>
              <a:rPr lang="en-GB" sz="1800">
                <a:solidFill>
                  <a:schemeClr val="accent2"/>
                </a:solidFill>
              </a:rPr>
              <a:t> gluon – </a:t>
            </a:r>
            <a:r>
              <a:rPr lang="en-GB" sz="1800">
                <a:solidFill>
                  <a:schemeClr val="accent2"/>
                </a:solidFill>
                <a:sym typeface="Symbol" pitchFamily="18" charset="2"/>
              </a:rPr>
              <a:t></a:t>
            </a:r>
            <a:r>
              <a:rPr lang="en-GB" sz="1800" baseline="-25000">
                <a:solidFill>
                  <a:schemeClr val="accent2"/>
                </a:solidFill>
                <a:sym typeface="Symbol" pitchFamily="18" charset="2"/>
              </a:rPr>
              <a:t>S </a:t>
            </a:r>
            <a:r>
              <a:rPr lang="en-GB" sz="1800"/>
              <a:t>anticorrelation at small </a:t>
            </a:r>
            <a:r>
              <a:rPr lang="en-GB" sz="1800" i="1">
                <a:solidFill>
                  <a:schemeClr val="accent2"/>
                </a:solidFill>
                <a:latin typeface="Times New Roman" pitchFamily="18" charset="0"/>
              </a:rPr>
              <a:t>x</a:t>
            </a:r>
            <a:r>
              <a:rPr lang="en-GB" sz="1800"/>
              <a:t> and q</a:t>
            </a:r>
            <a:r>
              <a:rPr lang="en-GB" sz="1800">
                <a:solidFill>
                  <a:schemeClr val="accent2"/>
                </a:solidFill>
              </a:rPr>
              <a:t>uark – </a:t>
            </a:r>
            <a:r>
              <a:rPr lang="en-GB" sz="1800">
                <a:solidFill>
                  <a:schemeClr val="accent2"/>
                </a:solidFill>
                <a:sym typeface="Symbol" pitchFamily="18" charset="2"/>
              </a:rPr>
              <a:t></a:t>
            </a:r>
            <a:r>
              <a:rPr lang="en-GB" sz="1800" baseline="-25000">
                <a:solidFill>
                  <a:schemeClr val="accent2"/>
                </a:solidFill>
                <a:sym typeface="Symbol" pitchFamily="18" charset="2"/>
              </a:rPr>
              <a:t>S </a:t>
            </a:r>
            <a:r>
              <a:rPr lang="en-GB" sz="1800"/>
              <a:t>anticorrelation at large </a:t>
            </a:r>
            <a:r>
              <a:rPr lang="en-GB" sz="1800" i="1">
                <a:solidFill>
                  <a:schemeClr val="accent2"/>
                </a:solidFill>
                <a:latin typeface="Times New Roman" pitchFamily="18" charset="0"/>
              </a:rPr>
              <a:t>x</a:t>
            </a:r>
            <a:r>
              <a:rPr lang="en-GB" sz="1800">
                <a:solidFill>
                  <a:schemeClr val="accent2"/>
                </a:solidFill>
              </a:rPr>
              <a:t> </a:t>
            </a:r>
          </a:p>
          <a:p>
            <a:pPr marL="342900" indent="-342900">
              <a:lnSpc>
                <a:spcPct val="90000"/>
              </a:lnSpc>
              <a:spcBef>
                <a:spcPct val="20000"/>
              </a:spcBef>
              <a:buClr>
                <a:srgbClr val="990000"/>
              </a:buClr>
              <a:buSzPct val="150000"/>
              <a:buFontTx/>
              <a:buChar char="•"/>
            </a:pPr>
            <a:endParaRPr lang="en-GB" sz="1800">
              <a:solidFill>
                <a:schemeClr val="accent2"/>
              </a:solidFill>
            </a:endParaRPr>
          </a:p>
          <a:p>
            <a:pPr marL="342900" indent="-342900">
              <a:lnSpc>
                <a:spcPct val="90000"/>
              </a:lnSpc>
              <a:spcBef>
                <a:spcPct val="20000"/>
              </a:spcBef>
              <a:buClr>
                <a:srgbClr val="990000"/>
              </a:buClr>
              <a:buSzPct val="150000"/>
            </a:pPr>
            <a:endParaRPr lang="en-GB" sz="1800">
              <a:sym typeface="Symbol" pitchFamily="18" charset="2"/>
            </a:endParaRPr>
          </a:p>
          <a:p>
            <a:pPr marL="342900" indent="-342900">
              <a:lnSpc>
                <a:spcPct val="90000"/>
              </a:lnSpc>
              <a:spcBef>
                <a:spcPct val="20000"/>
              </a:spcBef>
              <a:buClr>
                <a:srgbClr val="990000"/>
              </a:buClr>
              <a:buSzPct val="150000"/>
              <a:buFontTx/>
              <a:buChar char="•"/>
            </a:pPr>
            <a:endParaRPr lang="en-US" sz="1800">
              <a:sym typeface="Symbol" pitchFamily="18" charset="2"/>
            </a:endParaRPr>
          </a:p>
        </p:txBody>
      </p:sp>
      <p:pic>
        <p:nvPicPr>
          <p:cNvPr id="393218" name="Picture 2"/>
          <p:cNvPicPr>
            <a:picLocks noChangeAspect="1" noChangeArrowheads="1"/>
          </p:cNvPicPr>
          <p:nvPr/>
        </p:nvPicPr>
        <p:blipFill>
          <a:blip r:embed="rId6" cstate="print"/>
          <a:srcRect l="5888"/>
          <a:stretch>
            <a:fillRect/>
          </a:stretch>
        </p:blipFill>
        <p:spPr bwMode="auto">
          <a:xfrm>
            <a:off x="4211960" y="1052736"/>
            <a:ext cx="4896544" cy="352839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a:xfrm>
            <a:off x="468313" y="0"/>
            <a:ext cx="8229600" cy="1143000"/>
          </a:xfrm>
        </p:spPr>
        <p:txBody>
          <a:bodyPr/>
          <a:lstStyle/>
          <a:p>
            <a:pPr eaLnBrk="1" hangingPunct="1"/>
            <a:r>
              <a:rPr lang="en-GB" sz="4000" smtClean="0">
                <a:solidFill>
                  <a:srgbClr val="990000"/>
                </a:solidFill>
                <a:sym typeface="Symbol" pitchFamily="18" charset="2"/>
              </a:rPr>
              <a:t></a:t>
            </a:r>
            <a:r>
              <a:rPr lang="en-GB" sz="4000" baseline="-25000" smtClean="0">
                <a:solidFill>
                  <a:srgbClr val="990000"/>
                </a:solidFill>
                <a:sym typeface="Symbol" pitchFamily="18" charset="2"/>
              </a:rPr>
              <a:t>S </a:t>
            </a:r>
            <a:r>
              <a:rPr lang="en-GB" sz="4000" smtClean="0">
                <a:solidFill>
                  <a:srgbClr val="990000"/>
                </a:solidFill>
                <a:cs typeface="Arial" charset="0"/>
              </a:rPr>
              <a:t>- </a:t>
            </a:r>
            <a:r>
              <a:rPr lang="en-GB" sz="4000" smtClean="0">
                <a:solidFill>
                  <a:srgbClr val="990000"/>
                </a:solidFill>
              </a:rPr>
              <a:t>PDF correlations</a:t>
            </a:r>
          </a:p>
        </p:txBody>
      </p:sp>
      <p:pic>
        <p:nvPicPr>
          <p:cNvPr id="27651" name="Picture 3"/>
          <p:cNvPicPr>
            <a:picLocks noChangeAspect="1" noChangeArrowheads="1"/>
          </p:cNvPicPr>
          <p:nvPr/>
        </p:nvPicPr>
        <p:blipFill>
          <a:blip r:embed="rId2" cstate="print"/>
          <a:srcRect l="49480" t="18074" r="16667" b="4262"/>
          <a:stretch>
            <a:fillRect/>
          </a:stretch>
        </p:blipFill>
        <p:spPr bwMode="auto">
          <a:xfrm>
            <a:off x="250825" y="1125538"/>
            <a:ext cx="3662363" cy="5111750"/>
          </a:xfrm>
          <a:prstGeom prst="rect">
            <a:avLst/>
          </a:prstGeom>
          <a:noFill/>
          <a:ln w="9525" algn="ctr">
            <a:noFill/>
            <a:miter lim="800000"/>
            <a:headEnd/>
            <a:tailEnd/>
          </a:ln>
        </p:spPr>
      </p:pic>
      <p:sp>
        <p:nvSpPr>
          <p:cNvPr id="27652" name="Text Box 4"/>
          <p:cNvSpPr txBox="1">
            <a:spLocks noChangeArrowheads="1"/>
          </p:cNvSpPr>
          <p:nvPr/>
        </p:nvSpPr>
        <p:spPr bwMode="auto">
          <a:xfrm>
            <a:off x="727075" y="6357938"/>
            <a:ext cx="2541588" cy="350837"/>
          </a:xfrm>
          <a:prstGeom prst="rect">
            <a:avLst/>
          </a:prstGeom>
          <a:noFill/>
          <a:ln w="9525" algn="ctr">
            <a:noFill/>
            <a:miter lim="800000"/>
            <a:headEnd/>
            <a:tailEnd/>
          </a:ln>
        </p:spPr>
        <p:txBody>
          <a:bodyPr wrap="none">
            <a:spAutoFit/>
          </a:bodyPr>
          <a:lstStyle/>
          <a:p>
            <a:pPr algn="ctr"/>
            <a:r>
              <a:rPr lang="en-GB" sz="1700">
                <a:solidFill>
                  <a:srgbClr val="006600"/>
                </a:solidFill>
              </a:rPr>
              <a:t>MSTW: arXiv:0905.3531</a:t>
            </a:r>
            <a:endParaRPr lang="en-US" sz="1700">
              <a:solidFill>
                <a:srgbClr val="006600"/>
              </a:solidFill>
            </a:endParaRPr>
          </a:p>
        </p:txBody>
      </p:sp>
      <p:sp>
        <p:nvSpPr>
          <p:cNvPr id="27653" name="Rectangle 5"/>
          <p:cNvSpPr>
            <a:spLocks noGrp="1" noChangeArrowheads="1"/>
          </p:cNvSpPr>
          <p:nvPr>
            <p:ph type="body" idx="1"/>
          </p:nvPr>
        </p:nvSpPr>
        <p:spPr>
          <a:xfrm>
            <a:off x="4103688" y="1412875"/>
            <a:ext cx="5040312" cy="4525963"/>
          </a:xfrm>
        </p:spPr>
        <p:txBody>
          <a:bodyPr/>
          <a:lstStyle/>
          <a:p>
            <a:pPr eaLnBrk="1" hangingPunct="1">
              <a:buClr>
                <a:srgbClr val="990000"/>
              </a:buClr>
              <a:buSzPct val="150000"/>
            </a:pPr>
            <a:r>
              <a:rPr lang="en-GB" sz="2400" smtClean="0"/>
              <a:t>care needed when assessing impact of varying </a:t>
            </a:r>
            <a:r>
              <a:rPr lang="en-GB" sz="2400" smtClean="0">
                <a:solidFill>
                  <a:schemeClr val="accent2"/>
                </a:solidFill>
                <a:sym typeface="Symbol" pitchFamily="18" charset="2"/>
              </a:rPr>
              <a:t></a:t>
            </a:r>
            <a:r>
              <a:rPr lang="en-GB" sz="2400" baseline="-25000" smtClean="0">
                <a:solidFill>
                  <a:schemeClr val="accent2"/>
                </a:solidFill>
                <a:sym typeface="Symbol" pitchFamily="18" charset="2"/>
              </a:rPr>
              <a:t>S</a:t>
            </a:r>
            <a:r>
              <a:rPr lang="en-GB" sz="1400" baseline="-25000" smtClean="0">
                <a:solidFill>
                  <a:schemeClr val="accent2"/>
                </a:solidFill>
                <a:sym typeface="Symbol" pitchFamily="18" charset="2"/>
              </a:rPr>
              <a:t> </a:t>
            </a:r>
            <a:r>
              <a:rPr lang="en-GB" sz="2400" smtClean="0"/>
              <a:t>on cross sections </a:t>
            </a:r>
            <a:r>
              <a:rPr lang="en-GB" sz="2400" smtClean="0">
                <a:solidFill>
                  <a:schemeClr val="accent2"/>
                </a:solidFill>
              </a:rPr>
              <a:t>~ (</a:t>
            </a:r>
            <a:r>
              <a:rPr lang="en-GB" sz="2400" smtClean="0">
                <a:solidFill>
                  <a:schemeClr val="accent2"/>
                </a:solidFill>
                <a:sym typeface="Symbol" pitchFamily="18" charset="2"/>
              </a:rPr>
              <a:t></a:t>
            </a:r>
            <a:r>
              <a:rPr lang="en-GB" sz="2400" baseline="-25000" smtClean="0">
                <a:solidFill>
                  <a:schemeClr val="accent2"/>
                </a:solidFill>
                <a:sym typeface="Symbol" pitchFamily="18" charset="2"/>
              </a:rPr>
              <a:t>S</a:t>
            </a:r>
            <a:r>
              <a:rPr lang="en-GB" sz="1400" baseline="-25000" smtClean="0">
                <a:solidFill>
                  <a:schemeClr val="accent2"/>
                </a:solidFill>
                <a:sym typeface="Symbol" pitchFamily="18" charset="2"/>
              </a:rPr>
              <a:t> </a:t>
            </a:r>
            <a:r>
              <a:rPr lang="en-GB" sz="2400" smtClean="0">
                <a:solidFill>
                  <a:schemeClr val="accent2"/>
                </a:solidFill>
              </a:rPr>
              <a:t>)</a:t>
            </a:r>
            <a:r>
              <a:rPr lang="en-GB" sz="2400" baseline="30000" smtClean="0">
                <a:solidFill>
                  <a:schemeClr val="accent2"/>
                </a:solidFill>
              </a:rPr>
              <a:t>n  </a:t>
            </a:r>
            <a:r>
              <a:rPr lang="en-GB" sz="2400" smtClean="0"/>
              <a:t>(e.g. top, Higgs)</a:t>
            </a:r>
            <a:endParaRPr lang="en-US" sz="2400" smtClean="0"/>
          </a:p>
        </p:txBody>
      </p:sp>
      <p:pic>
        <p:nvPicPr>
          <p:cNvPr id="27654" name="Picture 6"/>
          <p:cNvPicPr>
            <a:picLocks noChangeAspect="1" noChangeArrowheads="1"/>
          </p:cNvPicPr>
          <p:nvPr/>
        </p:nvPicPr>
        <p:blipFill>
          <a:blip r:embed="rId3" cstate="print"/>
          <a:srcRect l="16667" t="18930" r="19548" b="6850"/>
          <a:stretch>
            <a:fillRect/>
          </a:stretch>
        </p:blipFill>
        <p:spPr bwMode="auto">
          <a:xfrm>
            <a:off x="3779838" y="2852738"/>
            <a:ext cx="5219700" cy="369411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1"/>
          </p:nvPr>
        </p:nvSpPr>
        <p:spPr/>
        <p:txBody>
          <a:bodyPr/>
          <a:lstStyle/>
          <a:p>
            <a:pPr>
              <a:defRPr/>
            </a:pPr>
            <a:fld id="{680F897C-93F7-4846-9B42-2B1DDAE444F2}" type="slidenum">
              <a:rPr lang="en-GB" smtClean="0"/>
              <a:pPr>
                <a:defRPr/>
              </a:pPr>
              <a:t>23</a:t>
            </a:fld>
            <a:endParaRPr lang="en-GB"/>
          </a:p>
        </p:txBody>
      </p:sp>
      <p:pic>
        <p:nvPicPr>
          <p:cNvPr id="393218" name="Picture 2"/>
          <p:cNvPicPr>
            <a:picLocks noChangeAspect="1" noChangeArrowheads="1"/>
          </p:cNvPicPr>
          <p:nvPr/>
        </p:nvPicPr>
        <p:blipFill>
          <a:blip r:embed="rId2" cstate="print"/>
          <a:srcRect/>
          <a:stretch>
            <a:fillRect/>
          </a:stretch>
        </p:blipFill>
        <p:spPr bwMode="auto">
          <a:xfrm>
            <a:off x="-36512" y="620688"/>
            <a:ext cx="4640580" cy="3147060"/>
          </a:xfrm>
          <a:prstGeom prst="rect">
            <a:avLst/>
          </a:prstGeom>
          <a:noFill/>
          <a:ln w="9525">
            <a:noFill/>
            <a:miter lim="800000"/>
            <a:headEnd/>
            <a:tailEnd/>
          </a:ln>
        </p:spPr>
      </p:pic>
      <p:pic>
        <p:nvPicPr>
          <p:cNvPr id="393219" name="Picture 3"/>
          <p:cNvPicPr>
            <a:picLocks noChangeAspect="1" noChangeArrowheads="1"/>
          </p:cNvPicPr>
          <p:nvPr/>
        </p:nvPicPr>
        <p:blipFill>
          <a:blip r:embed="rId3" cstate="print"/>
          <a:srcRect/>
          <a:stretch>
            <a:fillRect/>
          </a:stretch>
        </p:blipFill>
        <p:spPr bwMode="auto">
          <a:xfrm>
            <a:off x="4539932" y="548680"/>
            <a:ext cx="4640580" cy="3147060"/>
          </a:xfrm>
          <a:prstGeom prst="rect">
            <a:avLst/>
          </a:prstGeom>
          <a:noFill/>
          <a:ln w="9525">
            <a:noFill/>
            <a:miter lim="800000"/>
            <a:headEnd/>
            <a:tailEnd/>
          </a:ln>
        </p:spPr>
      </p:pic>
      <p:sp>
        <p:nvSpPr>
          <p:cNvPr id="5" name="Rectangle 2"/>
          <p:cNvSpPr txBox="1">
            <a:spLocks noChangeArrowheads="1"/>
          </p:cNvSpPr>
          <p:nvPr/>
        </p:nvSpPr>
        <p:spPr>
          <a:xfrm>
            <a:off x="0" y="116632"/>
            <a:ext cx="9144000" cy="1143001"/>
          </a:xfrm>
          <a:prstGeom prst="rect">
            <a:avLst/>
          </a:prstGeom>
        </p:spPr>
        <p: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lang="en-GB" sz="2400" kern="0" dirty="0" smtClean="0">
                <a:solidFill>
                  <a:srgbClr val="990000"/>
                </a:solidFill>
                <a:latin typeface="+mj-lt"/>
                <a:ea typeface="+mj-ea"/>
                <a:cs typeface="+mj-cs"/>
              </a:rPr>
              <a:t>c</a:t>
            </a:r>
            <a:r>
              <a:rPr kumimoji="0" lang="en-GB" sz="2400" b="0" i="0" u="none" strike="noStrike" kern="0" cap="none" spc="0" normalizeH="0" baseline="0" noProof="0" dirty="0" err="1" smtClean="0">
                <a:ln>
                  <a:noFill/>
                </a:ln>
                <a:solidFill>
                  <a:srgbClr val="990000"/>
                </a:solidFill>
                <a:effectLst/>
                <a:uLnTx/>
                <a:uFillTx/>
                <a:latin typeface="+mj-lt"/>
                <a:ea typeface="+mj-ea"/>
                <a:cs typeface="+mj-cs"/>
              </a:rPr>
              <a:t>omparison</a:t>
            </a:r>
            <a:r>
              <a:rPr kumimoji="0" lang="en-GB" sz="2400" b="0" i="0" u="none" strike="noStrike" kern="0" cap="none" spc="0" normalizeH="0" baseline="0" noProof="0" dirty="0" smtClean="0">
                <a:ln>
                  <a:noFill/>
                </a:ln>
                <a:solidFill>
                  <a:srgbClr val="990000"/>
                </a:solidFill>
                <a:effectLst/>
                <a:uLnTx/>
                <a:uFillTx/>
                <a:latin typeface="+mj-lt"/>
                <a:ea typeface="+mj-ea"/>
                <a:cs typeface="+mj-cs"/>
              </a:rPr>
              <a:t> of NLO parton luminosity functions at 7 TeV LHC</a:t>
            </a:r>
            <a:endParaRPr kumimoji="0" lang="en-US" sz="2400" b="0" i="0" u="none" strike="noStrike" kern="0" cap="none" spc="0" normalizeH="0" baseline="0" noProof="0" dirty="0" smtClean="0">
              <a:ln>
                <a:noFill/>
              </a:ln>
              <a:solidFill>
                <a:srgbClr val="990000"/>
              </a:solidFill>
              <a:effectLst/>
              <a:uLnTx/>
              <a:uFillTx/>
              <a:latin typeface="+mj-lt"/>
              <a:ea typeface="+mj-ea"/>
              <a:cs typeface="+mj-cs"/>
            </a:endParaRPr>
          </a:p>
        </p:txBody>
      </p:sp>
      <p:pic>
        <p:nvPicPr>
          <p:cNvPr id="394242" name="Picture 2"/>
          <p:cNvPicPr>
            <a:picLocks noChangeAspect="1" noChangeArrowheads="1"/>
          </p:cNvPicPr>
          <p:nvPr/>
        </p:nvPicPr>
        <p:blipFill>
          <a:blip r:embed="rId4" cstate="print"/>
          <a:srcRect/>
          <a:stretch>
            <a:fillRect/>
          </a:stretch>
        </p:blipFill>
        <p:spPr bwMode="auto">
          <a:xfrm>
            <a:off x="-25400" y="3710940"/>
            <a:ext cx="4640580" cy="3147060"/>
          </a:xfrm>
          <a:prstGeom prst="rect">
            <a:avLst/>
          </a:prstGeom>
          <a:noFill/>
          <a:ln w="9525">
            <a:noFill/>
            <a:miter lim="800000"/>
            <a:headEnd/>
            <a:tailEnd/>
          </a:ln>
        </p:spPr>
      </p:pic>
      <p:pic>
        <p:nvPicPr>
          <p:cNvPr id="394243" name="Picture 3"/>
          <p:cNvPicPr>
            <a:picLocks noChangeAspect="1" noChangeArrowheads="1"/>
          </p:cNvPicPr>
          <p:nvPr/>
        </p:nvPicPr>
        <p:blipFill>
          <a:blip r:embed="rId5" cstate="print"/>
          <a:srcRect/>
          <a:stretch>
            <a:fillRect/>
          </a:stretch>
        </p:blipFill>
        <p:spPr bwMode="auto">
          <a:xfrm>
            <a:off x="4539932" y="3710940"/>
            <a:ext cx="4640580" cy="314706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1"/>
          </p:nvPr>
        </p:nvSpPr>
        <p:spPr/>
        <p:txBody>
          <a:bodyPr/>
          <a:lstStyle/>
          <a:p>
            <a:pPr>
              <a:defRPr/>
            </a:pPr>
            <a:fld id="{680F897C-93F7-4846-9B42-2B1DDAE444F2}" type="slidenum">
              <a:rPr lang="en-GB" smtClean="0"/>
              <a:pPr>
                <a:defRPr/>
              </a:pPr>
              <a:t>24</a:t>
            </a:fld>
            <a:endParaRPr lang="en-GB"/>
          </a:p>
        </p:txBody>
      </p:sp>
      <p:pic>
        <p:nvPicPr>
          <p:cNvPr id="395266" name="Picture 2"/>
          <p:cNvPicPr>
            <a:picLocks noChangeAspect="1" noChangeArrowheads="1"/>
          </p:cNvPicPr>
          <p:nvPr/>
        </p:nvPicPr>
        <p:blipFill>
          <a:blip r:embed="rId2" cstate="print"/>
          <a:srcRect/>
          <a:stretch>
            <a:fillRect/>
          </a:stretch>
        </p:blipFill>
        <p:spPr bwMode="auto">
          <a:xfrm>
            <a:off x="2251710" y="620688"/>
            <a:ext cx="4640580" cy="3147060"/>
          </a:xfrm>
          <a:prstGeom prst="rect">
            <a:avLst/>
          </a:prstGeom>
          <a:noFill/>
          <a:ln w="9525">
            <a:noFill/>
            <a:miter lim="800000"/>
            <a:headEnd/>
            <a:tailEnd/>
          </a:ln>
        </p:spPr>
      </p:pic>
      <p:pic>
        <p:nvPicPr>
          <p:cNvPr id="395267" name="Picture 3"/>
          <p:cNvPicPr>
            <a:picLocks noChangeAspect="1" noChangeArrowheads="1"/>
          </p:cNvPicPr>
          <p:nvPr/>
        </p:nvPicPr>
        <p:blipFill>
          <a:blip r:embed="rId3" cstate="print"/>
          <a:srcRect/>
          <a:stretch>
            <a:fillRect/>
          </a:stretch>
        </p:blipFill>
        <p:spPr bwMode="auto">
          <a:xfrm>
            <a:off x="2251710" y="3738324"/>
            <a:ext cx="4640580" cy="3147060"/>
          </a:xfrm>
          <a:prstGeom prst="rect">
            <a:avLst/>
          </a:prstGeom>
          <a:noFill/>
          <a:ln w="9525">
            <a:noFill/>
            <a:miter lim="800000"/>
            <a:headEnd/>
            <a:tailEnd/>
          </a:ln>
        </p:spPr>
      </p:pic>
      <p:sp>
        <p:nvSpPr>
          <p:cNvPr id="5" name="Rectangle 2"/>
          <p:cNvSpPr txBox="1">
            <a:spLocks noChangeArrowheads="1"/>
          </p:cNvSpPr>
          <p:nvPr/>
        </p:nvSpPr>
        <p:spPr>
          <a:xfrm>
            <a:off x="0" y="116632"/>
            <a:ext cx="9144000" cy="1143001"/>
          </a:xfrm>
          <a:prstGeom prst="rect">
            <a:avLst/>
          </a:prstGeom>
        </p:spPr>
        <p: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lang="en-GB" sz="2400" kern="0" dirty="0" smtClean="0">
                <a:solidFill>
                  <a:srgbClr val="990000"/>
                </a:solidFill>
                <a:latin typeface="+mj-lt"/>
                <a:ea typeface="+mj-ea"/>
                <a:cs typeface="+mj-cs"/>
              </a:rPr>
              <a:t>c</a:t>
            </a:r>
            <a:r>
              <a:rPr kumimoji="0" lang="en-GB" sz="2400" b="0" i="0" u="none" strike="noStrike" kern="0" cap="none" spc="0" normalizeH="0" baseline="0" noProof="0" dirty="0" err="1" smtClean="0">
                <a:ln>
                  <a:noFill/>
                </a:ln>
                <a:solidFill>
                  <a:srgbClr val="990000"/>
                </a:solidFill>
                <a:effectLst/>
                <a:uLnTx/>
                <a:uFillTx/>
                <a:latin typeface="+mj-lt"/>
                <a:ea typeface="+mj-ea"/>
                <a:cs typeface="+mj-cs"/>
              </a:rPr>
              <a:t>omparison</a:t>
            </a:r>
            <a:r>
              <a:rPr kumimoji="0" lang="en-GB" sz="2400" b="0" i="0" u="none" strike="noStrike" kern="0" cap="none" spc="0" normalizeH="0" baseline="0" noProof="0" dirty="0" smtClean="0">
                <a:ln>
                  <a:noFill/>
                </a:ln>
                <a:solidFill>
                  <a:srgbClr val="990000"/>
                </a:solidFill>
                <a:effectLst/>
                <a:uLnTx/>
                <a:uFillTx/>
                <a:latin typeface="+mj-lt"/>
                <a:ea typeface="+mj-ea"/>
                <a:cs typeface="+mj-cs"/>
              </a:rPr>
              <a:t> of NNLO parton luminosity functions at 7 TeV LHC</a:t>
            </a:r>
            <a:endParaRPr kumimoji="0" lang="en-US" sz="2400" b="0" i="0" u="none" strike="noStrike" kern="0" cap="none" spc="0" normalizeH="0" baseline="0" noProof="0" dirty="0" smtClean="0">
              <a:ln>
                <a:noFill/>
              </a:ln>
              <a:solidFill>
                <a:srgbClr val="990000"/>
              </a:solidFill>
              <a:effectLst/>
              <a:uLnTx/>
              <a:uFillTx/>
              <a:latin typeface="+mj-lt"/>
              <a:ea typeface="+mj-ea"/>
              <a:cs typeface="+mj-cs"/>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16632"/>
            <a:ext cx="8964488" cy="1143000"/>
          </a:xfrm>
        </p:spPr>
        <p:txBody>
          <a:bodyPr/>
          <a:lstStyle/>
          <a:p>
            <a:r>
              <a:rPr lang="en-GB" sz="2400" dirty="0" smtClean="0">
                <a:solidFill>
                  <a:srgbClr val="990000"/>
                </a:solidFill>
              </a:rPr>
              <a:t>The ‘PDF4LHC recommendation’* for combining best fits and uncertainties from different PDF sets into a single prediction</a:t>
            </a:r>
            <a:endParaRPr lang="en-US" sz="2400" dirty="0">
              <a:solidFill>
                <a:srgbClr val="990000"/>
              </a:solidFill>
            </a:endParaRPr>
          </a:p>
        </p:txBody>
      </p:sp>
      <p:sp>
        <p:nvSpPr>
          <p:cNvPr id="3" name="Content Placeholder 2"/>
          <p:cNvSpPr>
            <a:spLocks noGrp="1"/>
          </p:cNvSpPr>
          <p:nvPr>
            <p:ph idx="1"/>
          </p:nvPr>
        </p:nvSpPr>
        <p:spPr>
          <a:xfrm>
            <a:off x="179512" y="1340768"/>
            <a:ext cx="8229600" cy="4525963"/>
          </a:xfrm>
        </p:spPr>
        <p:txBody>
          <a:bodyPr/>
          <a:lstStyle/>
          <a:p>
            <a:pPr>
              <a:buNone/>
            </a:pPr>
            <a:r>
              <a:rPr lang="en-GB" sz="2400" dirty="0" smtClean="0"/>
              <a:t>NLO</a:t>
            </a:r>
          </a:p>
          <a:p>
            <a:pPr>
              <a:buNone/>
            </a:pPr>
            <a:endParaRPr lang="en-GB" sz="2400" dirty="0" smtClean="0">
              <a:solidFill>
                <a:srgbClr val="990000"/>
              </a:solidFill>
            </a:endParaRPr>
          </a:p>
          <a:p>
            <a:pPr>
              <a:buNone/>
            </a:pPr>
            <a:endParaRPr lang="en-GB" sz="2400" dirty="0" smtClean="0">
              <a:solidFill>
                <a:srgbClr val="990000"/>
              </a:solidFill>
            </a:endParaRPr>
          </a:p>
          <a:p>
            <a:pPr>
              <a:buNone/>
            </a:pPr>
            <a:endParaRPr lang="en-GB" sz="2400" dirty="0" smtClean="0">
              <a:solidFill>
                <a:srgbClr val="990000"/>
              </a:solidFill>
            </a:endParaRPr>
          </a:p>
          <a:p>
            <a:pPr>
              <a:buNone/>
            </a:pPr>
            <a:endParaRPr lang="en-GB" sz="2400" dirty="0" smtClean="0">
              <a:solidFill>
                <a:srgbClr val="990000"/>
              </a:solidFill>
            </a:endParaRPr>
          </a:p>
          <a:p>
            <a:pPr>
              <a:buNone/>
            </a:pPr>
            <a:endParaRPr lang="en-GB" sz="2400" dirty="0" smtClean="0">
              <a:solidFill>
                <a:srgbClr val="990000"/>
              </a:solidFill>
            </a:endParaRPr>
          </a:p>
          <a:p>
            <a:pPr>
              <a:buNone/>
            </a:pPr>
            <a:endParaRPr lang="en-GB" sz="2400" dirty="0" smtClean="0">
              <a:solidFill>
                <a:srgbClr val="990000"/>
              </a:solidFill>
            </a:endParaRPr>
          </a:p>
          <a:p>
            <a:pPr>
              <a:buNone/>
            </a:pPr>
            <a:r>
              <a:rPr lang="en-GB" sz="2400" dirty="0" smtClean="0"/>
              <a:t>NNLO</a:t>
            </a:r>
          </a:p>
          <a:p>
            <a:endParaRPr lang="en-US" sz="2400" dirty="0">
              <a:solidFill>
                <a:srgbClr val="990000"/>
              </a:solidFill>
            </a:endParaRPr>
          </a:p>
        </p:txBody>
      </p:sp>
      <p:sp>
        <p:nvSpPr>
          <p:cNvPr id="4" name="Slide Number Placeholder 3"/>
          <p:cNvSpPr>
            <a:spLocks noGrp="1"/>
          </p:cNvSpPr>
          <p:nvPr>
            <p:ph type="sldNum" sz="quarter" idx="11"/>
          </p:nvPr>
        </p:nvSpPr>
        <p:spPr/>
        <p:txBody>
          <a:bodyPr/>
          <a:lstStyle/>
          <a:p>
            <a:pPr>
              <a:defRPr/>
            </a:pPr>
            <a:fld id="{44AA2C13-3E79-4A2F-9F79-F50F608C6870}" type="slidenum">
              <a:rPr lang="en-GB" smtClean="0"/>
              <a:pPr>
                <a:defRPr/>
              </a:pPr>
              <a:t>25</a:t>
            </a:fld>
            <a:endParaRPr lang="en-GB"/>
          </a:p>
        </p:txBody>
      </p:sp>
      <p:sp>
        <p:nvSpPr>
          <p:cNvPr id="5" name="TextBox 4"/>
          <p:cNvSpPr txBox="1"/>
          <p:nvPr/>
        </p:nvSpPr>
        <p:spPr>
          <a:xfrm>
            <a:off x="105916" y="1772816"/>
            <a:ext cx="8964488" cy="2308324"/>
          </a:xfrm>
          <a:prstGeom prst="rect">
            <a:avLst/>
          </a:prstGeom>
          <a:solidFill>
            <a:srgbClr val="FFFF00"/>
          </a:solidFill>
        </p:spPr>
        <p:txBody>
          <a:bodyPr wrap="square" rtlCol="0">
            <a:spAutoFit/>
          </a:bodyPr>
          <a:lstStyle/>
          <a:p>
            <a:r>
              <a:rPr lang="en-US" dirty="0" smtClean="0"/>
              <a:t>“For the calculation of uncertainties at the LHC, use the envelope provided by the central values and </a:t>
            </a:r>
            <a:r>
              <a:rPr lang="en-US" dirty="0" err="1" smtClean="0"/>
              <a:t>PDF+α</a:t>
            </a:r>
            <a:r>
              <a:rPr lang="en-US" baseline="-25000" dirty="0" err="1" smtClean="0"/>
              <a:t>s</a:t>
            </a:r>
            <a:r>
              <a:rPr lang="en-US" dirty="0" smtClean="0"/>
              <a:t> errors from the MSTW08, CTEQ6.6, and NNPDF2.0 PDFs, using each group’s prescriptions for combining the two types of errors. We propose this definition of an envelope because the deviations between the predictions can sometimes be as large as their uncertainties. As a central value, use the midpoint of this envelope. We follow the PDF4LHC prescription and recommend that a 68% CL uncertainty envelope be calculated and the </a:t>
            </a:r>
            <a:r>
              <a:rPr lang="en-US" dirty="0" err="1" smtClean="0"/>
              <a:t>α</a:t>
            </a:r>
            <a:r>
              <a:rPr lang="en-US" baseline="-25000" dirty="0" err="1" smtClean="0"/>
              <a:t>s</a:t>
            </a:r>
            <a:r>
              <a:rPr lang="en-US" dirty="0" smtClean="0"/>
              <a:t> variation suggested is consistent with this. Note that the CTEQ6.6 set has uncertainties and </a:t>
            </a:r>
            <a:r>
              <a:rPr lang="en-US" dirty="0" err="1" smtClean="0"/>
              <a:t>α</a:t>
            </a:r>
            <a:r>
              <a:rPr lang="en-US" baseline="-25000" dirty="0" err="1" smtClean="0"/>
              <a:t>s</a:t>
            </a:r>
            <a:r>
              <a:rPr lang="en-US" baseline="-25000" dirty="0" smtClean="0"/>
              <a:t> </a:t>
            </a:r>
            <a:r>
              <a:rPr lang="en-US" dirty="0" smtClean="0"/>
              <a:t>variations provided only at 90% CL and thus their uncertainties should be reduced by a factor of 1.645 for 68% CL. Within the quadratic approximation, this procedure is exact.”</a:t>
            </a:r>
            <a:endParaRPr lang="en-US" dirty="0"/>
          </a:p>
        </p:txBody>
      </p:sp>
      <p:sp>
        <p:nvSpPr>
          <p:cNvPr id="6" name="TextBox 5"/>
          <p:cNvSpPr txBox="1"/>
          <p:nvPr/>
        </p:nvSpPr>
        <p:spPr>
          <a:xfrm>
            <a:off x="179512" y="6237312"/>
            <a:ext cx="6048672" cy="523220"/>
          </a:xfrm>
          <a:prstGeom prst="rect">
            <a:avLst/>
          </a:prstGeom>
          <a:noFill/>
        </p:spPr>
        <p:txBody>
          <a:bodyPr wrap="square" rtlCol="0">
            <a:spAutoFit/>
          </a:bodyPr>
          <a:lstStyle/>
          <a:p>
            <a:r>
              <a:rPr lang="en-GB" sz="1400" dirty="0" smtClean="0">
                <a:solidFill>
                  <a:srgbClr val="990000"/>
                </a:solidFill>
              </a:rPr>
              <a:t>*</a:t>
            </a:r>
            <a:r>
              <a:rPr lang="en-US" sz="1400" dirty="0" smtClean="0">
                <a:solidFill>
                  <a:srgbClr val="006600"/>
                </a:solidFill>
              </a:rPr>
              <a:t>S. Forte, J. Huston, K. </a:t>
            </a:r>
            <a:r>
              <a:rPr lang="en-US" sz="1400" dirty="0" err="1" smtClean="0">
                <a:solidFill>
                  <a:srgbClr val="006600"/>
                </a:solidFill>
              </a:rPr>
              <a:t>Mazumdar</a:t>
            </a:r>
            <a:r>
              <a:rPr lang="en-US" sz="1400" dirty="0" smtClean="0">
                <a:solidFill>
                  <a:srgbClr val="006600"/>
                </a:solidFill>
              </a:rPr>
              <a:t>, R.S. Thorne and A. </a:t>
            </a:r>
            <a:r>
              <a:rPr lang="en-US" sz="1400" dirty="0" err="1" smtClean="0">
                <a:solidFill>
                  <a:srgbClr val="006600"/>
                </a:solidFill>
              </a:rPr>
              <a:t>Vicini</a:t>
            </a:r>
            <a:r>
              <a:rPr lang="en-US" sz="1400" dirty="0" smtClean="0">
                <a:solidFill>
                  <a:srgbClr val="006600"/>
                </a:solidFill>
              </a:rPr>
              <a:t>, Section 8, in Report of the LHC Higgs Cross Section Working Group, arXiv:1101.0593</a:t>
            </a:r>
            <a:endParaRPr lang="en-US" sz="1400" dirty="0">
              <a:solidFill>
                <a:srgbClr val="006600"/>
              </a:solidFill>
            </a:endParaRPr>
          </a:p>
        </p:txBody>
      </p:sp>
      <p:sp>
        <p:nvSpPr>
          <p:cNvPr id="7" name="TextBox 6"/>
          <p:cNvSpPr txBox="1"/>
          <p:nvPr/>
        </p:nvSpPr>
        <p:spPr>
          <a:xfrm>
            <a:off x="32370" y="4822552"/>
            <a:ext cx="9076134" cy="584775"/>
          </a:xfrm>
          <a:prstGeom prst="rect">
            <a:avLst/>
          </a:prstGeom>
          <a:solidFill>
            <a:srgbClr val="FFFF00"/>
          </a:solidFill>
        </p:spPr>
        <p:txBody>
          <a:bodyPr wrap="square" rtlCol="0">
            <a:spAutoFit/>
          </a:bodyPr>
          <a:lstStyle/>
          <a:p>
            <a:r>
              <a:rPr lang="en-US" dirty="0" smtClean="0"/>
              <a:t>“As a central value, use the MSTW08 prediction. As an uncertainty, take the same percentage</a:t>
            </a:r>
          </a:p>
          <a:p>
            <a:r>
              <a:rPr lang="en-US" dirty="0" smtClean="0"/>
              <a:t>uncertainty on this NNLO prediction as found using the NLO uncertainty prescription given above.”</a:t>
            </a:r>
            <a:endParaRPr lang="en-US" dirty="0"/>
          </a:p>
        </p:txBody>
      </p:sp>
      <p:sp>
        <p:nvSpPr>
          <p:cNvPr id="8" name="TextBox 7"/>
          <p:cNvSpPr txBox="1"/>
          <p:nvPr/>
        </p:nvSpPr>
        <p:spPr>
          <a:xfrm>
            <a:off x="1331640" y="5661248"/>
            <a:ext cx="6172395" cy="369332"/>
          </a:xfrm>
          <a:prstGeom prst="rect">
            <a:avLst/>
          </a:prstGeom>
          <a:noFill/>
        </p:spPr>
        <p:txBody>
          <a:bodyPr wrap="none" rtlCol="0">
            <a:spAutoFit/>
          </a:bodyPr>
          <a:lstStyle/>
          <a:p>
            <a:r>
              <a:rPr lang="en-GB" sz="1800" dirty="0" smtClean="0">
                <a:solidFill>
                  <a:srgbClr val="990000"/>
                </a:solidFill>
              </a:rPr>
              <a:t>2011 update: CTEQ6.6 </a:t>
            </a:r>
            <a:r>
              <a:rPr lang="en-GB" sz="1800" dirty="0" smtClean="0">
                <a:solidFill>
                  <a:srgbClr val="990000"/>
                </a:solidFill>
                <a:sym typeface="Wingdings" pitchFamily="2" charset="2"/>
              </a:rPr>
              <a:t> CT10, NNPDF2.0  NNPDF2.1</a:t>
            </a:r>
            <a:endParaRPr lang="en-US" sz="1800" dirty="0">
              <a:solidFill>
                <a:srgbClr val="990000"/>
              </a:solidFill>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Slide Number Placeholder 2"/>
          <p:cNvSpPr>
            <a:spLocks noGrp="1"/>
          </p:cNvSpPr>
          <p:nvPr>
            <p:ph type="sldNum" sz="quarter" idx="11"/>
          </p:nvPr>
        </p:nvSpPr>
        <p:spPr>
          <a:noFill/>
        </p:spPr>
        <p:txBody>
          <a:bodyPr/>
          <a:lstStyle/>
          <a:p>
            <a:fld id="{480D73C8-5CFF-4F4B-9DA3-EAE42B391496}" type="slidenum">
              <a:rPr lang="en-GB" smtClean="0"/>
              <a:pPr/>
              <a:t>26</a:t>
            </a:fld>
            <a:endParaRPr lang="en-GB" smtClean="0"/>
          </a:p>
        </p:txBody>
      </p:sp>
      <p:sp>
        <p:nvSpPr>
          <p:cNvPr id="28675" name="Text Box 2"/>
          <p:cNvSpPr txBox="1">
            <a:spLocks noChangeArrowheads="1"/>
          </p:cNvSpPr>
          <p:nvPr/>
        </p:nvSpPr>
        <p:spPr bwMode="auto">
          <a:xfrm>
            <a:off x="2415993" y="548680"/>
            <a:ext cx="3943708" cy="2092881"/>
          </a:xfrm>
          <a:prstGeom prst="rect">
            <a:avLst/>
          </a:prstGeom>
          <a:noFill/>
          <a:ln w="9525">
            <a:noFill/>
            <a:miter lim="800000"/>
            <a:headEnd/>
            <a:tailEnd/>
          </a:ln>
        </p:spPr>
        <p:txBody>
          <a:bodyPr wrap="none">
            <a:spAutoFit/>
          </a:bodyPr>
          <a:lstStyle/>
          <a:p>
            <a:pPr algn="ctr"/>
            <a:r>
              <a:rPr lang="en-GB" sz="6600" dirty="0" smtClean="0">
                <a:solidFill>
                  <a:srgbClr val="990000"/>
                </a:solidFill>
              </a:rPr>
              <a:t>2</a:t>
            </a:r>
            <a:endParaRPr lang="en-GB" sz="9600" dirty="0">
              <a:solidFill>
                <a:srgbClr val="990000"/>
              </a:solidFill>
            </a:endParaRPr>
          </a:p>
          <a:p>
            <a:pPr algn="ctr"/>
            <a:endParaRPr lang="en-GB" sz="3200" dirty="0"/>
          </a:p>
          <a:p>
            <a:pPr algn="ctr"/>
            <a:r>
              <a:rPr lang="en-GB" sz="3200" dirty="0" smtClean="0"/>
              <a:t>Higgs </a:t>
            </a:r>
            <a:r>
              <a:rPr lang="en-GB" sz="3200" dirty="0"/>
              <a:t>cross sections</a:t>
            </a:r>
            <a:endParaRPr lang="en-US" sz="3200" dirty="0"/>
          </a:p>
        </p:txBody>
      </p:sp>
      <p:pic>
        <p:nvPicPr>
          <p:cNvPr id="4" name="Picture 2"/>
          <p:cNvPicPr>
            <a:picLocks noChangeAspect="1" noChangeArrowheads="1"/>
          </p:cNvPicPr>
          <p:nvPr/>
        </p:nvPicPr>
        <p:blipFill>
          <a:blip r:embed="rId3" cstate="print"/>
          <a:srcRect/>
          <a:stretch>
            <a:fillRect/>
          </a:stretch>
        </p:blipFill>
        <p:spPr bwMode="auto">
          <a:xfrm>
            <a:off x="1835696" y="2939695"/>
            <a:ext cx="5186961" cy="3801673"/>
          </a:xfrm>
          <a:prstGeom prst="rect">
            <a:avLst/>
          </a:prstGeom>
          <a:noFill/>
          <a:ln w="9525">
            <a:noFill/>
            <a:miter lim="800000"/>
            <a:headEnd/>
            <a:tailEnd/>
          </a:ln>
        </p:spPr>
      </p:pic>
      <p:graphicFrame>
        <p:nvGraphicFramePr>
          <p:cNvPr id="265218" name="Object 2"/>
          <p:cNvGraphicFramePr>
            <a:graphicFrameLocks noChangeAspect="1"/>
          </p:cNvGraphicFramePr>
          <p:nvPr/>
        </p:nvGraphicFramePr>
        <p:xfrm>
          <a:off x="7020272" y="3789040"/>
          <a:ext cx="1757362" cy="1030287"/>
        </p:xfrm>
        <a:graphic>
          <a:graphicData uri="http://schemas.openxmlformats.org/presentationml/2006/ole">
            <p:oleObj spid="_x0000_s265218" name="Image" r:id="rId4" imgW="2300035" imgH="1245323" progId="">
              <p:embed/>
            </p:oleObj>
          </a:graphicData>
        </a:graphic>
      </p:graphicFrame>
      <p:sp>
        <p:nvSpPr>
          <p:cNvPr id="6" name="Left Arrow 5"/>
          <p:cNvSpPr/>
          <p:nvPr/>
        </p:nvSpPr>
        <p:spPr>
          <a:xfrm>
            <a:off x="5580112" y="4221088"/>
            <a:ext cx="1626480" cy="144016"/>
          </a:xfrm>
          <a:prstGeom prst="leftArrow">
            <a:avLst/>
          </a:prstGeom>
          <a:solidFill>
            <a:srgbClr val="FFFF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1"/>
          </p:nvPr>
        </p:nvSpPr>
        <p:spPr/>
        <p:txBody>
          <a:bodyPr/>
          <a:lstStyle/>
          <a:p>
            <a:pPr>
              <a:defRPr/>
            </a:pPr>
            <a:fld id="{680F897C-93F7-4846-9B42-2B1DDAE444F2}" type="slidenum">
              <a:rPr lang="en-GB" smtClean="0"/>
              <a:pPr>
                <a:defRPr/>
              </a:pPr>
              <a:t>27</a:t>
            </a:fld>
            <a:endParaRPr lang="en-GB"/>
          </a:p>
        </p:txBody>
      </p:sp>
      <p:pic>
        <p:nvPicPr>
          <p:cNvPr id="388098" name="Picture 2"/>
          <p:cNvPicPr>
            <a:picLocks noChangeAspect="1" noChangeArrowheads="1"/>
          </p:cNvPicPr>
          <p:nvPr/>
        </p:nvPicPr>
        <p:blipFill>
          <a:blip r:embed="rId2" cstate="print"/>
          <a:srcRect/>
          <a:stretch>
            <a:fillRect/>
          </a:stretch>
        </p:blipFill>
        <p:spPr bwMode="auto">
          <a:xfrm>
            <a:off x="1976214" y="57150"/>
            <a:ext cx="4972050" cy="3371850"/>
          </a:xfrm>
          <a:prstGeom prst="rect">
            <a:avLst/>
          </a:prstGeom>
          <a:noFill/>
          <a:ln w="9525">
            <a:noFill/>
            <a:miter lim="800000"/>
            <a:headEnd/>
            <a:tailEnd/>
          </a:ln>
        </p:spPr>
      </p:pic>
      <p:pic>
        <p:nvPicPr>
          <p:cNvPr id="388099" name="Picture 3"/>
          <p:cNvPicPr>
            <a:picLocks noChangeAspect="1" noChangeArrowheads="1"/>
          </p:cNvPicPr>
          <p:nvPr/>
        </p:nvPicPr>
        <p:blipFill>
          <a:blip r:embed="rId3" cstate="print"/>
          <a:srcRect/>
          <a:stretch>
            <a:fillRect/>
          </a:stretch>
        </p:blipFill>
        <p:spPr bwMode="auto">
          <a:xfrm>
            <a:off x="1976214" y="3429000"/>
            <a:ext cx="4972050" cy="33718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1"/>
          </p:nvPr>
        </p:nvSpPr>
        <p:spPr/>
        <p:txBody>
          <a:bodyPr/>
          <a:lstStyle/>
          <a:p>
            <a:pPr>
              <a:defRPr/>
            </a:pPr>
            <a:fld id="{680F897C-93F7-4846-9B42-2B1DDAE444F2}" type="slidenum">
              <a:rPr lang="en-GB" smtClean="0"/>
              <a:pPr>
                <a:defRPr/>
              </a:pPr>
              <a:t>28</a:t>
            </a:fld>
            <a:endParaRPr lang="en-GB"/>
          </a:p>
        </p:txBody>
      </p:sp>
      <p:pic>
        <p:nvPicPr>
          <p:cNvPr id="3" name="Picture 4"/>
          <p:cNvPicPr>
            <a:picLocks noChangeAspect="1" noChangeArrowheads="1"/>
          </p:cNvPicPr>
          <p:nvPr/>
        </p:nvPicPr>
        <p:blipFill>
          <a:blip r:embed="rId2" cstate="print"/>
          <a:srcRect/>
          <a:stretch>
            <a:fillRect/>
          </a:stretch>
        </p:blipFill>
        <p:spPr bwMode="auto">
          <a:xfrm>
            <a:off x="1115616" y="764704"/>
            <a:ext cx="6629400" cy="4495800"/>
          </a:xfrm>
          <a:prstGeom prst="rect">
            <a:avLst/>
          </a:prstGeom>
          <a:noFill/>
          <a:ln w="9525">
            <a:noFill/>
            <a:miter lim="800000"/>
            <a:headEnd/>
            <a:tailEnd/>
          </a:ln>
        </p:spPr>
      </p:pic>
      <p:sp>
        <p:nvSpPr>
          <p:cNvPr id="4" name="TextBox 3"/>
          <p:cNvSpPr txBox="1"/>
          <p:nvPr/>
        </p:nvSpPr>
        <p:spPr>
          <a:xfrm>
            <a:off x="1259632" y="5301208"/>
            <a:ext cx="6696744" cy="707886"/>
          </a:xfrm>
          <a:prstGeom prst="rect">
            <a:avLst/>
          </a:prstGeom>
          <a:noFill/>
        </p:spPr>
        <p:txBody>
          <a:bodyPr wrap="square" rtlCol="0">
            <a:spAutoFit/>
          </a:bodyPr>
          <a:lstStyle/>
          <a:p>
            <a:r>
              <a:rPr lang="en-GB" sz="2000" dirty="0" smtClean="0">
                <a:solidFill>
                  <a:srgbClr val="990000"/>
                </a:solidFill>
              </a:rPr>
              <a:t> - with the exception of </a:t>
            </a:r>
            <a:r>
              <a:rPr lang="en-GB" sz="2000" dirty="0" smtClean="0">
                <a:solidFill>
                  <a:srgbClr val="006600"/>
                </a:solidFill>
              </a:rPr>
              <a:t>HERAPDF1.5</a:t>
            </a:r>
            <a:r>
              <a:rPr lang="en-GB" sz="2000" dirty="0" smtClean="0">
                <a:solidFill>
                  <a:srgbClr val="990000"/>
                </a:solidFill>
              </a:rPr>
              <a:t>, the uncertainties are very similar, in the </a:t>
            </a:r>
            <a:r>
              <a:rPr lang="en-GB" sz="2000" dirty="0" smtClean="0">
                <a:solidFill>
                  <a:srgbClr val="990000"/>
                </a:solidFill>
                <a:sym typeface="Symbol"/>
              </a:rPr>
              <a:t></a:t>
            </a:r>
            <a:r>
              <a:rPr lang="en-GB" sz="2000" dirty="0" smtClean="0">
                <a:solidFill>
                  <a:srgbClr val="990000"/>
                </a:solidFill>
              </a:rPr>
              <a:t>3-4% range for light M</a:t>
            </a:r>
            <a:r>
              <a:rPr lang="en-GB" sz="2000" baseline="-25000" dirty="0" smtClean="0">
                <a:solidFill>
                  <a:srgbClr val="990000"/>
                </a:solidFill>
              </a:rPr>
              <a:t>H</a:t>
            </a:r>
            <a:endParaRPr lang="en-US" sz="2000" baseline="-25000" dirty="0">
              <a:solidFill>
                <a:srgbClr val="990000"/>
              </a:solidFill>
            </a:endParaRP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1"/>
          </p:nvPr>
        </p:nvSpPr>
        <p:spPr/>
        <p:txBody>
          <a:bodyPr/>
          <a:lstStyle/>
          <a:p>
            <a:pPr>
              <a:defRPr/>
            </a:pPr>
            <a:fld id="{680F897C-93F7-4846-9B42-2B1DDAE444F2}" type="slidenum">
              <a:rPr lang="en-GB" smtClean="0"/>
              <a:pPr>
                <a:defRPr/>
              </a:pPr>
              <a:t>29</a:t>
            </a:fld>
            <a:endParaRPr lang="en-GB"/>
          </a:p>
        </p:txBody>
      </p:sp>
      <p:pic>
        <p:nvPicPr>
          <p:cNvPr id="258051" name="Picture 3"/>
          <p:cNvPicPr>
            <a:picLocks noChangeAspect="1" noChangeArrowheads="1"/>
          </p:cNvPicPr>
          <p:nvPr/>
        </p:nvPicPr>
        <p:blipFill>
          <a:blip r:embed="rId2" cstate="print"/>
          <a:srcRect/>
          <a:stretch>
            <a:fillRect/>
          </a:stretch>
        </p:blipFill>
        <p:spPr bwMode="auto">
          <a:xfrm>
            <a:off x="1257300" y="1597496"/>
            <a:ext cx="6629400" cy="4495800"/>
          </a:xfrm>
          <a:prstGeom prst="rect">
            <a:avLst/>
          </a:prstGeom>
          <a:noFill/>
          <a:ln w="9525">
            <a:noFill/>
            <a:miter lim="800000"/>
            <a:headEnd/>
            <a:tailEnd/>
          </a:ln>
        </p:spPr>
      </p:pic>
      <p:sp>
        <p:nvSpPr>
          <p:cNvPr id="5" name="TextBox 4"/>
          <p:cNvSpPr txBox="1"/>
          <p:nvPr/>
        </p:nvSpPr>
        <p:spPr>
          <a:xfrm>
            <a:off x="2123728" y="620688"/>
            <a:ext cx="6696744" cy="400110"/>
          </a:xfrm>
          <a:prstGeom prst="rect">
            <a:avLst/>
          </a:prstGeom>
          <a:noFill/>
        </p:spPr>
        <p:txBody>
          <a:bodyPr wrap="square" rtlCol="0">
            <a:spAutoFit/>
          </a:bodyPr>
          <a:lstStyle/>
          <a:p>
            <a:r>
              <a:rPr lang="en-GB" sz="2000" dirty="0" smtClean="0">
                <a:solidFill>
                  <a:srgbClr val="990000"/>
                </a:solidFill>
              </a:rPr>
              <a:t> - the same but with 90% C.L.</a:t>
            </a:r>
            <a:endParaRPr lang="en-US" sz="2000" baseline="-25000" dirty="0">
              <a:solidFill>
                <a:srgbClr val="990000"/>
              </a:solidFill>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40" name="Rectangle 3"/>
          <p:cNvSpPr>
            <a:spLocks noGrp="1" noChangeArrowheads="1"/>
          </p:cNvSpPr>
          <p:nvPr>
            <p:ph type="body" idx="1"/>
          </p:nvPr>
        </p:nvSpPr>
        <p:spPr>
          <a:xfrm>
            <a:off x="179512" y="2708920"/>
            <a:ext cx="4248472" cy="4895850"/>
          </a:xfrm>
        </p:spPr>
        <p:txBody>
          <a:bodyPr/>
          <a:lstStyle/>
          <a:p>
            <a:pPr eaLnBrk="1" hangingPunct="1">
              <a:lnSpc>
                <a:spcPct val="90000"/>
              </a:lnSpc>
              <a:buClr>
                <a:srgbClr val="990000"/>
              </a:buClr>
              <a:buSzPct val="150000"/>
            </a:pPr>
            <a:r>
              <a:rPr lang="en-GB" sz="2000" dirty="0" smtClean="0"/>
              <a:t>according to the QCD </a:t>
            </a:r>
            <a:r>
              <a:rPr lang="en-GB" sz="2000" i="1" dirty="0" smtClean="0">
                <a:solidFill>
                  <a:srgbClr val="990000"/>
                </a:solidFill>
              </a:rPr>
              <a:t>factorisation theorem</a:t>
            </a:r>
            <a:r>
              <a:rPr lang="en-GB" sz="2000" dirty="0" smtClean="0"/>
              <a:t> for inclusive hard scattering processes, universal distributions containing long-distance structure of hadrons; related to parton model distributions at leading order, but with logarithmic scaling violations (DGLAP)</a:t>
            </a:r>
          </a:p>
        </p:txBody>
      </p:sp>
      <p:sp>
        <p:nvSpPr>
          <p:cNvPr id="10" name="Rectangle 3"/>
          <p:cNvSpPr txBox="1">
            <a:spLocks noChangeArrowheads="1"/>
          </p:cNvSpPr>
          <p:nvPr/>
        </p:nvSpPr>
        <p:spPr bwMode="auto">
          <a:xfrm>
            <a:off x="179512" y="1772816"/>
            <a:ext cx="8064896" cy="48958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marR="0" lvl="0" indent="-342900" algn="l" defTabSz="914400" rtl="0" eaLnBrk="1" fontAlgn="base" latinLnBrk="0" hangingPunct="1">
              <a:lnSpc>
                <a:spcPct val="90000"/>
              </a:lnSpc>
              <a:spcBef>
                <a:spcPct val="20000"/>
              </a:spcBef>
              <a:spcAft>
                <a:spcPct val="0"/>
              </a:spcAft>
              <a:buClr>
                <a:srgbClr val="990000"/>
              </a:buClr>
              <a:buSzPct val="150000"/>
              <a:buFontTx/>
              <a:buChar char="•"/>
              <a:tabLst/>
              <a:defRPr/>
            </a:pPr>
            <a:r>
              <a:rPr kumimoji="0" lang="en-GB" sz="2000" b="0" i="0" u="none" strike="noStrike" kern="0" cap="none" spc="0" normalizeH="0" baseline="0" noProof="0" dirty="0" smtClean="0">
                <a:ln>
                  <a:noFill/>
                </a:ln>
                <a:solidFill>
                  <a:schemeClr val="tx1"/>
                </a:solidFill>
                <a:effectLst/>
                <a:uLnTx/>
                <a:uFillTx/>
                <a:latin typeface="+mn-lt"/>
                <a:ea typeface="+mn-ea"/>
                <a:cs typeface="+mn-cs"/>
              </a:rPr>
              <a:t>introduced by </a:t>
            </a:r>
            <a:r>
              <a:rPr kumimoji="0" lang="en-GB" sz="2000" b="0" i="0" u="none" strike="noStrike" kern="0" cap="none" spc="0" normalizeH="0" baseline="0" noProof="0" dirty="0" smtClean="0">
                <a:ln>
                  <a:noFill/>
                </a:ln>
                <a:solidFill>
                  <a:srgbClr val="006600"/>
                </a:solidFill>
                <a:effectLst/>
                <a:uLnTx/>
                <a:uFillTx/>
                <a:latin typeface="+mn-lt"/>
                <a:ea typeface="+mn-ea"/>
                <a:cs typeface="+mn-cs"/>
              </a:rPr>
              <a:t>Feynman</a:t>
            </a:r>
            <a:r>
              <a:rPr kumimoji="0" lang="en-GB" sz="2000" b="0" i="0" u="none" strike="noStrike" kern="0" cap="none" spc="0" normalizeH="0" baseline="0" noProof="0" dirty="0" smtClean="0">
                <a:ln>
                  <a:noFill/>
                </a:ln>
                <a:solidFill>
                  <a:schemeClr val="tx1"/>
                </a:solidFill>
                <a:effectLst/>
                <a:uLnTx/>
                <a:uFillTx/>
                <a:latin typeface="+mn-lt"/>
                <a:ea typeface="+mn-ea"/>
                <a:cs typeface="+mn-cs"/>
              </a:rPr>
              <a:t> (1969) in the </a:t>
            </a:r>
            <a:r>
              <a:rPr kumimoji="0" lang="en-GB" sz="2000" b="0" i="1" u="none" strike="noStrike" kern="0" cap="none" spc="0" normalizeH="0" baseline="0" noProof="0" dirty="0" smtClean="0">
                <a:ln>
                  <a:noFill/>
                </a:ln>
                <a:solidFill>
                  <a:srgbClr val="990000"/>
                </a:solidFill>
                <a:effectLst/>
                <a:uLnTx/>
                <a:uFillTx/>
                <a:latin typeface="+mn-lt"/>
                <a:ea typeface="+mn-ea"/>
                <a:cs typeface="+mn-cs"/>
              </a:rPr>
              <a:t>parton model</a:t>
            </a:r>
            <a:r>
              <a:rPr kumimoji="0" lang="en-GB" sz="2000" b="0" i="0" u="none" strike="noStrike" kern="0" cap="none" spc="0" normalizeH="0" baseline="0" noProof="0" dirty="0" smtClean="0">
                <a:ln>
                  <a:noFill/>
                </a:ln>
                <a:solidFill>
                  <a:schemeClr val="tx1"/>
                </a:solidFill>
                <a:effectLst/>
                <a:uLnTx/>
                <a:uFillTx/>
                <a:latin typeface="+mn-lt"/>
                <a:ea typeface="+mn-ea"/>
                <a:cs typeface="+mn-cs"/>
              </a:rPr>
              <a:t>, to explain </a:t>
            </a:r>
            <a:r>
              <a:rPr kumimoji="0" lang="en-GB" sz="2000" b="0" i="0" u="none" strike="noStrike" kern="0" cap="none" spc="0" normalizeH="0" baseline="0" noProof="0" dirty="0" err="1" smtClean="0">
                <a:ln>
                  <a:noFill/>
                </a:ln>
                <a:solidFill>
                  <a:schemeClr val="tx1"/>
                </a:solidFill>
                <a:effectLst/>
                <a:uLnTx/>
                <a:uFillTx/>
                <a:latin typeface="+mn-lt"/>
                <a:ea typeface="+mn-ea"/>
                <a:cs typeface="+mn-cs"/>
              </a:rPr>
              <a:t>Bjorken</a:t>
            </a:r>
            <a:r>
              <a:rPr kumimoji="0" lang="en-GB" sz="2000" b="0" i="0" u="none" strike="noStrike" kern="0" cap="none" spc="0" normalizeH="0" baseline="0" noProof="0" dirty="0" smtClean="0">
                <a:ln>
                  <a:noFill/>
                </a:ln>
                <a:solidFill>
                  <a:schemeClr val="tx1"/>
                </a:solidFill>
                <a:effectLst/>
                <a:uLnTx/>
                <a:uFillTx/>
                <a:latin typeface="+mn-lt"/>
                <a:ea typeface="+mn-ea"/>
                <a:cs typeface="+mn-cs"/>
              </a:rPr>
              <a:t> scaling in deep inelastic scattering data; interpretation as probability distributions</a:t>
            </a:r>
          </a:p>
          <a:p>
            <a:pPr marL="342900" marR="0" lvl="0" indent="-342900" algn="l" defTabSz="914400" rtl="0" eaLnBrk="1" fontAlgn="base" latinLnBrk="0" hangingPunct="1">
              <a:lnSpc>
                <a:spcPct val="90000"/>
              </a:lnSpc>
              <a:spcBef>
                <a:spcPct val="20000"/>
              </a:spcBef>
              <a:spcAft>
                <a:spcPct val="0"/>
              </a:spcAft>
              <a:buClr>
                <a:srgbClr val="990000"/>
              </a:buClr>
              <a:buSzPct val="150000"/>
              <a:buFontTx/>
              <a:buChar char="•"/>
              <a:tabLst/>
              <a:defRPr/>
            </a:pPr>
            <a:endParaRPr lang="en-GB" sz="2000" kern="0" dirty="0" smtClean="0">
              <a:latin typeface="+mn-lt"/>
            </a:endParaRPr>
          </a:p>
          <a:p>
            <a:pPr marL="342900" marR="0" lvl="0" indent="-342900" algn="l" defTabSz="914400" rtl="0" eaLnBrk="1" fontAlgn="base" latinLnBrk="0" hangingPunct="1">
              <a:lnSpc>
                <a:spcPct val="90000"/>
              </a:lnSpc>
              <a:spcBef>
                <a:spcPct val="20000"/>
              </a:spcBef>
              <a:spcAft>
                <a:spcPct val="0"/>
              </a:spcAft>
              <a:buClr>
                <a:srgbClr val="990000"/>
              </a:buClr>
              <a:buSzPct val="150000"/>
              <a:buFontTx/>
              <a:buChar char="•"/>
              <a:tabLst/>
              <a:defRPr/>
            </a:pPr>
            <a:endParaRPr kumimoji="0" lang="en-GB" sz="2000" b="0" i="0" u="none" strike="noStrike" kern="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1" fontAlgn="base" latinLnBrk="0" hangingPunct="1">
              <a:lnSpc>
                <a:spcPct val="90000"/>
              </a:lnSpc>
              <a:spcBef>
                <a:spcPct val="20000"/>
              </a:spcBef>
              <a:spcAft>
                <a:spcPct val="0"/>
              </a:spcAft>
              <a:buClr>
                <a:srgbClr val="990000"/>
              </a:buClr>
              <a:buSzPct val="150000"/>
              <a:buFontTx/>
              <a:buChar char="•"/>
              <a:tabLst/>
              <a:defRPr/>
            </a:pPr>
            <a:endParaRPr lang="en-GB" sz="2000" kern="0" dirty="0" smtClean="0">
              <a:latin typeface="+mn-lt"/>
            </a:endParaRPr>
          </a:p>
          <a:p>
            <a:pPr marL="342900" marR="0" lvl="0" indent="-342900" algn="l" defTabSz="914400" rtl="0" eaLnBrk="1" fontAlgn="base" latinLnBrk="0" hangingPunct="1">
              <a:lnSpc>
                <a:spcPct val="90000"/>
              </a:lnSpc>
              <a:spcBef>
                <a:spcPct val="20000"/>
              </a:spcBef>
              <a:spcAft>
                <a:spcPct val="0"/>
              </a:spcAft>
              <a:buClr>
                <a:srgbClr val="990000"/>
              </a:buClr>
              <a:buSzPct val="150000"/>
              <a:buFontTx/>
              <a:buChar char="•"/>
              <a:tabLst/>
              <a:defRPr/>
            </a:pPr>
            <a:endParaRPr kumimoji="0" lang="en-GB" sz="2000" b="0" i="0" u="none" strike="noStrike" kern="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1" fontAlgn="base" latinLnBrk="0" hangingPunct="1">
              <a:lnSpc>
                <a:spcPct val="90000"/>
              </a:lnSpc>
              <a:spcBef>
                <a:spcPct val="20000"/>
              </a:spcBef>
              <a:spcAft>
                <a:spcPct val="0"/>
              </a:spcAft>
              <a:buClr>
                <a:srgbClr val="990000"/>
              </a:buClr>
              <a:buSzPct val="150000"/>
              <a:buFontTx/>
              <a:buChar char="•"/>
              <a:tabLst/>
              <a:defRPr/>
            </a:pPr>
            <a:endParaRPr lang="en-GB" sz="2000" kern="0" dirty="0" smtClean="0">
              <a:latin typeface="+mn-lt"/>
            </a:endParaRPr>
          </a:p>
          <a:p>
            <a:pPr marL="342900" marR="0" lvl="0" indent="-342900" algn="l" defTabSz="914400" rtl="0" eaLnBrk="1" fontAlgn="base" latinLnBrk="0" hangingPunct="1">
              <a:lnSpc>
                <a:spcPct val="90000"/>
              </a:lnSpc>
              <a:spcBef>
                <a:spcPct val="20000"/>
              </a:spcBef>
              <a:spcAft>
                <a:spcPct val="0"/>
              </a:spcAft>
              <a:buClr>
                <a:srgbClr val="990000"/>
              </a:buClr>
              <a:buSzPct val="150000"/>
              <a:buFontTx/>
              <a:buChar char="•"/>
              <a:tabLst/>
              <a:defRPr/>
            </a:pPr>
            <a:endParaRPr kumimoji="0" lang="en-GB" sz="2000" b="0" i="0" u="none" strike="noStrike" kern="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1" fontAlgn="base" latinLnBrk="0" hangingPunct="1">
              <a:lnSpc>
                <a:spcPct val="90000"/>
              </a:lnSpc>
              <a:spcBef>
                <a:spcPct val="20000"/>
              </a:spcBef>
              <a:spcAft>
                <a:spcPct val="0"/>
              </a:spcAft>
              <a:buClr>
                <a:srgbClr val="990000"/>
              </a:buClr>
              <a:buSzPct val="150000"/>
              <a:buFontTx/>
              <a:buChar char="•"/>
              <a:tabLst/>
              <a:defRPr/>
            </a:pPr>
            <a:endParaRPr lang="en-GB" sz="2000" kern="0" dirty="0" smtClean="0">
              <a:latin typeface="+mn-lt"/>
            </a:endParaRPr>
          </a:p>
          <a:p>
            <a:pPr marL="342900" marR="0" lvl="0" indent="-342900" algn="l" defTabSz="914400" rtl="0" eaLnBrk="1" fontAlgn="base" latinLnBrk="0" hangingPunct="1">
              <a:lnSpc>
                <a:spcPct val="90000"/>
              </a:lnSpc>
              <a:spcBef>
                <a:spcPct val="20000"/>
              </a:spcBef>
              <a:spcAft>
                <a:spcPct val="0"/>
              </a:spcAft>
              <a:buClr>
                <a:srgbClr val="990000"/>
              </a:buClr>
              <a:buSzPct val="150000"/>
              <a:buFontTx/>
              <a:buChar char="•"/>
              <a:tabLst/>
              <a:defRPr/>
            </a:pPr>
            <a:endParaRPr kumimoji="0" lang="en-GB" sz="2000" b="0" i="0" u="none" strike="noStrike" kern="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1" fontAlgn="base" latinLnBrk="0" hangingPunct="1">
              <a:lnSpc>
                <a:spcPct val="90000"/>
              </a:lnSpc>
              <a:spcBef>
                <a:spcPct val="20000"/>
              </a:spcBef>
              <a:spcAft>
                <a:spcPct val="0"/>
              </a:spcAft>
              <a:buClr>
                <a:srgbClr val="990000"/>
              </a:buClr>
              <a:buSzPct val="150000"/>
              <a:tabLst/>
              <a:defRPr/>
            </a:pPr>
            <a:endParaRPr kumimoji="0" lang="en-GB" sz="2000" b="0" i="0" u="none" strike="noStrike" kern="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1" fontAlgn="base" latinLnBrk="0" hangingPunct="1">
              <a:lnSpc>
                <a:spcPct val="90000"/>
              </a:lnSpc>
              <a:spcBef>
                <a:spcPct val="20000"/>
              </a:spcBef>
              <a:spcAft>
                <a:spcPct val="0"/>
              </a:spcAft>
              <a:buClr>
                <a:srgbClr val="990000"/>
              </a:buClr>
              <a:buSzPct val="150000"/>
              <a:buFontTx/>
              <a:buChar char="•"/>
              <a:tabLst/>
              <a:defRPr/>
            </a:pPr>
            <a:r>
              <a:rPr kumimoji="0" lang="en-GB" sz="2000" b="0" i="0" u="none" strike="noStrike" kern="0" cap="none" spc="0" normalizeH="0" baseline="0" noProof="0" dirty="0" smtClean="0">
                <a:ln>
                  <a:noFill/>
                </a:ln>
                <a:solidFill>
                  <a:schemeClr val="tx1"/>
                </a:solidFill>
                <a:effectLst/>
                <a:uLnTx/>
                <a:uFillTx/>
                <a:latin typeface="+mn-lt"/>
                <a:ea typeface="+mn-ea"/>
                <a:cs typeface="+mn-cs"/>
              </a:rPr>
              <a:t>obtained by fitting a wide variety of high-precision deep inelastic and other hadron collider data </a:t>
            </a:r>
            <a:r>
              <a:rPr kumimoji="0" lang="en-GB" sz="2000" b="0" i="0" u="none" strike="noStrike" kern="0" cap="none" spc="0" normalizeH="0" baseline="0" noProof="0" dirty="0" smtClean="0">
                <a:ln>
                  <a:noFill/>
                </a:ln>
                <a:solidFill>
                  <a:srgbClr val="990000"/>
                </a:solidFill>
                <a:effectLst/>
                <a:uLnTx/>
                <a:uFillTx/>
                <a:latin typeface="+mn-lt"/>
                <a:ea typeface="+mn-ea"/>
                <a:cs typeface="+mn-cs"/>
              </a:rPr>
              <a:t>(‘global PDF fits’)</a:t>
            </a:r>
          </a:p>
          <a:p>
            <a:pPr marL="342900" marR="0" lvl="0" indent="-342900" algn="l" defTabSz="914400" rtl="0" eaLnBrk="1" fontAlgn="base" latinLnBrk="0" hangingPunct="1">
              <a:lnSpc>
                <a:spcPct val="90000"/>
              </a:lnSpc>
              <a:spcBef>
                <a:spcPct val="20000"/>
              </a:spcBef>
              <a:spcAft>
                <a:spcPct val="0"/>
              </a:spcAft>
              <a:buClr>
                <a:srgbClr val="990000"/>
              </a:buClr>
              <a:buSzPct val="150000"/>
              <a:buFontTx/>
              <a:buChar char="•"/>
              <a:tabLst/>
              <a:defRPr/>
            </a:pPr>
            <a:r>
              <a:rPr kumimoji="0" lang="en-GB" sz="2000" b="0" i="0" u="none" strike="noStrike" kern="0" cap="none" spc="0" normalizeH="0" baseline="0" noProof="0" dirty="0" smtClean="0">
                <a:ln>
                  <a:noFill/>
                </a:ln>
                <a:solidFill>
                  <a:schemeClr val="tx1"/>
                </a:solidFill>
                <a:effectLst/>
                <a:uLnTx/>
                <a:uFillTx/>
                <a:latin typeface="+mn-lt"/>
                <a:ea typeface="+mn-ea"/>
                <a:cs typeface="+mn-cs"/>
              </a:rPr>
              <a:t>key ingredients for </a:t>
            </a:r>
            <a:r>
              <a:rPr kumimoji="0" lang="en-GB" sz="2000" b="0" i="0" u="none" strike="noStrike" kern="0" cap="none" spc="0" normalizeH="0" baseline="0" noProof="0" dirty="0" smtClean="0">
                <a:ln>
                  <a:noFill/>
                </a:ln>
                <a:solidFill>
                  <a:srgbClr val="006600"/>
                </a:solidFill>
                <a:effectLst/>
                <a:uLnTx/>
                <a:uFillTx/>
                <a:latin typeface="+mn-lt"/>
                <a:ea typeface="+mn-ea"/>
                <a:cs typeface="+mn-cs"/>
              </a:rPr>
              <a:t>LHC </a:t>
            </a:r>
            <a:r>
              <a:rPr kumimoji="0" lang="en-GB" sz="2000" b="0" i="0" u="none" strike="noStrike" kern="0" cap="none" spc="0" normalizeH="0" baseline="0" noProof="0" dirty="0" smtClean="0">
                <a:ln>
                  <a:noFill/>
                </a:ln>
                <a:solidFill>
                  <a:schemeClr val="tx1"/>
                </a:solidFill>
                <a:effectLst/>
                <a:uLnTx/>
                <a:uFillTx/>
                <a:latin typeface="+mn-lt"/>
                <a:ea typeface="+mn-ea"/>
                <a:cs typeface="+mn-cs"/>
              </a:rPr>
              <a:t>phenomenology</a:t>
            </a:r>
            <a:endParaRPr kumimoji="0" lang="en-US" sz="2000" b="0" i="0" u="none" strike="noStrike" kern="0" cap="none" spc="0" normalizeH="0" baseline="0" noProof="0" dirty="0" smtClean="0">
              <a:ln>
                <a:noFill/>
              </a:ln>
              <a:solidFill>
                <a:schemeClr val="tx1"/>
              </a:solidFill>
              <a:effectLst/>
              <a:uLnTx/>
              <a:uFillTx/>
              <a:latin typeface="+mn-lt"/>
              <a:ea typeface="+mn-ea"/>
              <a:cs typeface="+mn-cs"/>
            </a:endParaRPr>
          </a:p>
        </p:txBody>
      </p:sp>
      <p:sp>
        <p:nvSpPr>
          <p:cNvPr id="14339" name="Rectangle 2"/>
          <p:cNvSpPr>
            <a:spLocks noGrp="1" noChangeArrowheads="1"/>
          </p:cNvSpPr>
          <p:nvPr>
            <p:ph type="title"/>
          </p:nvPr>
        </p:nvSpPr>
        <p:spPr>
          <a:xfrm>
            <a:off x="395536" y="260648"/>
            <a:ext cx="8229600" cy="1143000"/>
          </a:xfrm>
        </p:spPr>
        <p:txBody>
          <a:bodyPr/>
          <a:lstStyle/>
          <a:p>
            <a:pPr algn="l" eaLnBrk="1" hangingPunct="1"/>
            <a:r>
              <a:rPr lang="en-GB" dirty="0" smtClean="0">
                <a:solidFill>
                  <a:srgbClr val="990000"/>
                </a:solidFill>
              </a:rPr>
              <a:t>parton distribution </a:t>
            </a:r>
            <a:br>
              <a:rPr lang="en-GB" dirty="0" smtClean="0">
                <a:solidFill>
                  <a:srgbClr val="990000"/>
                </a:solidFill>
              </a:rPr>
            </a:br>
            <a:r>
              <a:rPr lang="en-GB" dirty="0" smtClean="0">
                <a:solidFill>
                  <a:srgbClr val="990000"/>
                </a:solidFill>
              </a:rPr>
              <a:t>functions</a:t>
            </a:r>
            <a:endParaRPr lang="en-US" dirty="0" smtClean="0">
              <a:solidFill>
                <a:srgbClr val="990000"/>
              </a:solidFill>
            </a:endParaRPr>
          </a:p>
        </p:txBody>
      </p:sp>
      <p:grpSp>
        <p:nvGrpSpPr>
          <p:cNvPr id="2" name="Group 7"/>
          <p:cNvGrpSpPr/>
          <p:nvPr/>
        </p:nvGrpSpPr>
        <p:grpSpPr>
          <a:xfrm>
            <a:off x="-1514475" y="405855"/>
            <a:ext cx="11918950" cy="2604048"/>
            <a:chOff x="-1514475" y="405855"/>
            <a:chExt cx="11918950" cy="2604048"/>
          </a:xfrm>
        </p:grpSpPr>
        <p:sp>
          <p:nvSpPr>
            <p:cNvPr id="14338" name="AutoShape 16"/>
            <p:cNvSpPr>
              <a:spLocks noChangeArrowheads="1"/>
            </p:cNvSpPr>
            <p:nvPr/>
          </p:nvSpPr>
          <p:spPr bwMode="auto">
            <a:xfrm>
              <a:off x="5436939" y="405855"/>
              <a:ext cx="3023493" cy="862905"/>
            </a:xfrm>
            <a:prstGeom prst="roundRect">
              <a:avLst>
                <a:gd name="adj" fmla="val 16667"/>
              </a:avLst>
            </a:prstGeom>
            <a:solidFill>
              <a:schemeClr val="accent1"/>
            </a:solidFill>
            <a:ln w="9525">
              <a:noFill/>
              <a:round/>
              <a:headEnd/>
              <a:tailEnd/>
            </a:ln>
          </p:spPr>
          <p:txBody>
            <a:bodyPr wrap="none" anchor="ctr"/>
            <a:lstStyle/>
            <a:p>
              <a:endParaRPr lang="en-US">
                <a:solidFill>
                  <a:srgbClr val="000000"/>
                </a:solidFill>
              </a:endParaRPr>
            </a:p>
          </p:txBody>
        </p:sp>
        <p:grpSp>
          <p:nvGrpSpPr>
            <p:cNvPr id="3" name="Group 19"/>
            <p:cNvGrpSpPr>
              <a:grpSpLocks/>
            </p:cNvGrpSpPr>
            <p:nvPr/>
          </p:nvGrpSpPr>
          <p:grpSpPr bwMode="auto">
            <a:xfrm>
              <a:off x="-1514475" y="477839"/>
              <a:ext cx="11918950" cy="2532064"/>
              <a:chOff x="-885" y="301"/>
              <a:chExt cx="7508" cy="1595"/>
            </a:xfrm>
          </p:grpSpPr>
          <p:pic>
            <p:nvPicPr>
              <p:cNvPr id="14342" name="Picture 17" descr="txp_fig"/>
              <p:cNvPicPr>
                <a:picLocks noChangeAspect="1" noChangeArrowheads="1"/>
              </p:cNvPicPr>
              <p:nvPr>
                <p:custDataLst>
                  <p:tags r:id="rId1"/>
                </p:custDataLst>
              </p:nvPr>
            </p:nvPicPr>
            <p:blipFill>
              <a:blip r:embed="rId3" cstate="print">
                <a:clrChange>
                  <a:clrFrom>
                    <a:srgbClr val="FFFFFF"/>
                  </a:clrFrom>
                  <a:clrTo>
                    <a:srgbClr val="FFFFFF">
                      <a:alpha val="0"/>
                    </a:srgbClr>
                  </a:clrTo>
                </a:clrChange>
              </a:blip>
              <a:srcRect/>
              <a:stretch>
                <a:fillRect/>
              </a:stretch>
            </p:blipFill>
            <p:spPr bwMode="auto">
              <a:xfrm>
                <a:off x="3585" y="301"/>
                <a:ext cx="1644" cy="479"/>
              </a:xfrm>
              <a:prstGeom prst="rect">
                <a:avLst/>
              </a:prstGeom>
              <a:noFill/>
              <a:ln w="9525">
                <a:noFill/>
                <a:miter lim="800000"/>
                <a:headEnd/>
                <a:tailEnd/>
              </a:ln>
            </p:spPr>
          </p:pic>
          <p:sp>
            <p:nvSpPr>
              <p:cNvPr id="14343" name="Rectangle 6"/>
              <p:cNvSpPr>
                <a:spLocks noChangeAspect="1" noChangeArrowheads="1"/>
              </p:cNvSpPr>
              <p:nvPr/>
            </p:nvSpPr>
            <p:spPr bwMode="auto">
              <a:xfrm>
                <a:off x="-885" y="754"/>
                <a:ext cx="7508" cy="1142"/>
              </a:xfrm>
              <a:prstGeom prst="rect">
                <a:avLst/>
              </a:prstGeom>
              <a:noFill/>
              <a:ln w="19050" algn="ctr">
                <a:noFill/>
                <a:miter lim="800000"/>
                <a:headEnd/>
                <a:tailEnd/>
              </a:ln>
            </p:spPr>
            <p:txBody>
              <a:bodyPr wrap="none" anchor="ctr"/>
              <a:lstStyle/>
              <a:p>
                <a:endParaRPr lang="en-US">
                  <a:solidFill>
                    <a:srgbClr val="000000"/>
                  </a:solidFill>
                </a:endParaRPr>
              </a:p>
            </p:txBody>
          </p:sp>
        </p:grpSp>
      </p:grpSp>
      <p:pic>
        <p:nvPicPr>
          <p:cNvPr id="9" name="Picture 4"/>
          <p:cNvPicPr>
            <a:picLocks noChangeAspect="1" noChangeArrowheads="1"/>
          </p:cNvPicPr>
          <p:nvPr/>
        </p:nvPicPr>
        <p:blipFill>
          <a:blip r:embed="rId4" cstate="print"/>
          <a:srcRect l="17326" t="29280" r="20602" b="3406"/>
          <a:stretch>
            <a:fillRect/>
          </a:stretch>
        </p:blipFill>
        <p:spPr bwMode="auto">
          <a:xfrm>
            <a:off x="4355976" y="2667223"/>
            <a:ext cx="4537075" cy="29940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1"/>
          </p:nvPr>
        </p:nvSpPr>
        <p:spPr/>
        <p:txBody>
          <a:bodyPr/>
          <a:lstStyle/>
          <a:p>
            <a:pPr>
              <a:defRPr/>
            </a:pPr>
            <a:fld id="{680F897C-93F7-4846-9B42-2B1DDAE444F2}" type="slidenum">
              <a:rPr lang="en-GB" smtClean="0"/>
              <a:pPr>
                <a:defRPr/>
              </a:pPr>
              <a:t>30</a:t>
            </a:fld>
            <a:endParaRPr lang="en-GB"/>
          </a:p>
        </p:txBody>
      </p:sp>
      <p:pic>
        <p:nvPicPr>
          <p:cNvPr id="387074" name="Picture 2"/>
          <p:cNvPicPr>
            <a:picLocks noChangeAspect="1" noChangeArrowheads="1"/>
          </p:cNvPicPr>
          <p:nvPr/>
        </p:nvPicPr>
        <p:blipFill>
          <a:blip r:embed="rId2" cstate="print"/>
          <a:srcRect/>
          <a:stretch>
            <a:fillRect/>
          </a:stretch>
        </p:blipFill>
        <p:spPr bwMode="auto">
          <a:xfrm>
            <a:off x="-36512" y="65916"/>
            <a:ext cx="4640580" cy="3147060"/>
          </a:xfrm>
          <a:prstGeom prst="rect">
            <a:avLst/>
          </a:prstGeom>
          <a:noFill/>
          <a:ln w="9525">
            <a:noFill/>
            <a:miter lim="800000"/>
            <a:headEnd/>
            <a:tailEnd/>
          </a:ln>
        </p:spPr>
      </p:pic>
      <p:pic>
        <p:nvPicPr>
          <p:cNvPr id="387075" name="Picture 3"/>
          <p:cNvPicPr>
            <a:picLocks noChangeAspect="1" noChangeArrowheads="1"/>
          </p:cNvPicPr>
          <p:nvPr/>
        </p:nvPicPr>
        <p:blipFill>
          <a:blip r:embed="rId3" cstate="print"/>
          <a:srcRect/>
          <a:stretch>
            <a:fillRect/>
          </a:stretch>
        </p:blipFill>
        <p:spPr bwMode="auto">
          <a:xfrm>
            <a:off x="4572000" y="116632"/>
            <a:ext cx="4640580" cy="3147060"/>
          </a:xfrm>
          <a:prstGeom prst="rect">
            <a:avLst/>
          </a:prstGeom>
          <a:noFill/>
          <a:ln w="9525">
            <a:noFill/>
            <a:miter lim="800000"/>
            <a:headEnd/>
            <a:tailEnd/>
          </a:ln>
        </p:spPr>
      </p:pic>
      <p:pic>
        <p:nvPicPr>
          <p:cNvPr id="387076" name="Picture 4"/>
          <p:cNvPicPr>
            <a:picLocks noChangeAspect="1" noChangeArrowheads="1"/>
          </p:cNvPicPr>
          <p:nvPr/>
        </p:nvPicPr>
        <p:blipFill>
          <a:blip r:embed="rId4" cstate="print"/>
          <a:srcRect/>
          <a:stretch>
            <a:fillRect/>
          </a:stretch>
        </p:blipFill>
        <p:spPr bwMode="auto">
          <a:xfrm>
            <a:off x="3428" y="3501008"/>
            <a:ext cx="4640580" cy="3147060"/>
          </a:xfrm>
          <a:prstGeom prst="rect">
            <a:avLst/>
          </a:prstGeom>
          <a:noFill/>
          <a:ln w="9525">
            <a:noFill/>
            <a:miter lim="800000"/>
            <a:headEnd/>
            <a:tailEnd/>
          </a:ln>
        </p:spPr>
      </p:pic>
      <p:pic>
        <p:nvPicPr>
          <p:cNvPr id="387077" name="Picture 5"/>
          <p:cNvPicPr>
            <a:picLocks noChangeAspect="1" noChangeArrowheads="1"/>
          </p:cNvPicPr>
          <p:nvPr/>
        </p:nvPicPr>
        <p:blipFill>
          <a:blip r:embed="rId5" cstate="print"/>
          <a:srcRect/>
          <a:stretch>
            <a:fillRect/>
          </a:stretch>
        </p:blipFill>
        <p:spPr bwMode="auto">
          <a:xfrm>
            <a:off x="4539932" y="3573016"/>
            <a:ext cx="4640580" cy="314706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1"/>
          </p:nvPr>
        </p:nvSpPr>
        <p:spPr/>
        <p:txBody>
          <a:bodyPr/>
          <a:lstStyle/>
          <a:p>
            <a:pPr>
              <a:defRPr/>
            </a:pPr>
            <a:fld id="{680F897C-93F7-4846-9B42-2B1DDAE444F2}" type="slidenum">
              <a:rPr lang="en-GB" smtClean="0"/>
              <a:pPr>
                <a:defRPr/>
              </a:pPr>
              <a:t>31</a:t>
            </a:fld>
            <a:endParaRPr lang="en-GB"/>
          </a:p>
        </p:txBody>
      </p:sp>
      <p:pic>
        <p:nvPicPr>
          <p:cNvPr id="390146" name="Picture 2"/>
          <p:cNvPicPr>
            <a:picLocks noChangeAspect="1" noChangeArrowheads="1"/>
          </p:cNvPicPr>
          <p:nvPr/>
        </p:nvPicPr>
        <p:blipFill>
          <a:blip r:embed="rId2" cstate="print"/>
          <a:srcRect l="4459" t="13573" r="2618" b="13435"/>
          <a:stretch>
            <a:fillRect/>
          </a:stretch>
        </p:blipFill>
        <p:spPr bwMode="auto">
          <a:xfrm>
            <a:off x="107504" y="404664"/>
            <a:ext cx="8921723" cy="4234066"/>
          </a:xfrm>
          <a:prstGeom prst="rect">
            <a:avLst/>
          </a:prstGeom>
          <a:noFill/>
          <a:ln w="9525">
            <a:noFill/>
            <a:miter lim="800000"/>
            <a:headEnd/>
            <a:tailEnd/>
          </a:ln>
        </p:spPr>
      </p:pic>
      <p:grpSp>
        <p:nvGrpSpPr>
          <p:cNvPr id="28" name="Group 27"/>
          <p:cNvGrpSpPr/>
          <p:nvPr/>
        </p:nvGrpSpPr>
        <p:grpSpPr>
          <a:xfrm>
            <a:off x="1043608" y="1700808"/>
            <a:ext cx="3168352" cy="1872208"/>
            <a:chOff x="1043608" y="1700808"/>
            <a:chExt cx="3168352" cy="1872208"/>
          </a:xfrm>
        </p:grpSpPr>
        <p:grpSp>
          <p:nvGrpSpPr>
            <p:cNvPr id="15" name="Group 14"/>
            <p:cNvGrpSpPr/>
            <p:nvPr/>
          </p:nvGrpSpPr>
          <p:grpSpPr>
            <a:xfrm>
              <a:off x="1043608" y="1907307"/>
              <a:ext cx="593432" cy="1368152"/>
              <a:chOff x="1043608" y="2339355"/>
              <a:chExt cx="593432" cy="1368152"/>
            </a:xfrm>
          </p:grpSpPr>
          <p:cxnSp>
            <p:nvCxnSpPr>
              <p:cNvPr id="13" name="Straight Arrow Connector 12"/>
              <p:cNvCxnSpPr/>
              <p:nvPr/>
            </p:nvCxnSpPr>
            <p:spPr>
              <a:xfrm flipV="1">
                <a:off x="1043608" y="2339355"/>
                <a:ext cx="0" cy="1368152"/>
              </a:xfrm>
              <a:prstGeom prst="straightConnector1">
                <a:avLst/>
              </a:prstGeom>
              <a:ln w="28575">
                <a:solidFill>
                  <a:srgbClr val="990000"/>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14" name="TextBox 13"/>
              <p:cNvSpPr txBox="1"/>
              <p:nvPr/>
            </p:nvSpPr>
            <p:spPr>
              <a:xfrm>
                <a:off x="1043608" y="2564904"/>
                <a:ext cx="593432" cy="338554"/>
              </a:xfrm>
              <a:prstGeom prst="rect">
                <a:avLst/>
              </a:prstGeom>
              <a:noFill/>
            </p:spPr>
            <p:txBody>
              <a:bodyPr wrap="none" rtlCol="0">
                <a:spAutoFit/>
              </a:bodyPr>
              <a:lstStyle/>
              <a:p>
                <a:r>
                  <a:rPr lang="en-GB" dirty="0" smtClean="0">
                    <a:solidFill>
                      <a:srgbClr val="990000"/>
                    </a:solidFill>
                    <a:sym typeface="Symbol"/>
                  </a:rPr>
                  <a:t>7</a:t>
                </a:r>
                <a:r>
                  <a:rPr lang="en-GB" dirty="0" smtClean="0">
                    <a:solidFill>
                      <a:srgbClr val="990000"/>
                    </a:solidFill>
                  </a:rPr>
                  <a:t>%</a:t>
                </a:r>
                <a:endParaRPr lang="en-US" dirty="0">
                  <a:solidFill>
                    <a:srgbClr val="990000"/>
                  </a:solidFill>
                </a:endParaRPr>
              </a:p>
            </p:txBody>
          </p:sp>
        </p:grpSp>
        <p:grpSp>
          <p:nvGrpSpPr>
            <p:cNvPr id="21" name="Group 20"/>
            <p:cNvGrpSpPr/>
            <p:nvPr/>
          </p:nvGrpSpPr>
          <p:grpSpPr>
            <a:xfrm>
              <a:off x="3618528" y="1700808"/>
              <a:ext cx="593432" cy="1872208"/>
              <a:chOff x="3618528" y="2132856"/>
              <a:chExt cx="593432" cy="1872208"/>
            </a:xfrm>
          </p:grpSpPr>
          <p:cxnSp>
            <p:nvCxnSpPr>
              <p:cNvPr id="17" name="Straight Arrow Connector 16"/>
              <p:cNvCxnSpPr/>
              <p:nvPr/>
            </p:nvCxnSpPr>
            <p:spPr>
              <a:xfrm flipV="1">
                <a:off x="4211960" y="2132856"/>
                <a:ext cx="0" cy="1872208"/>
              </a:xfrm>
              <a:prstGeom prst="straightConnector1">
                <a:avLst/>
              </a:prstGeom>
              <a:ln w="28575">
                <a:solidFill>
                  <a:srgbClr val="990000"/>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18" name="TextBox 17"/>
              <p:cNvSpPr txBox="1"/>
              <p:nvPr/>
            </p:nvSpPr>
            <p:spPr>
              <a:xfrm>
                <a:off x="3618528" y="2348880"/>
                <a:ext cx="593432" cy="338554"/>
              </a:xfrm>
              <a:prstGeom prst="rect">
                <a:avLst/>
              </a:prstGeom>
              <a:noFill/>
            </p:spPr>
            <p:txBody>
              <a:bodyPr wrap="none" rtlCol="0">
                <a:spAutoFit/>
              </a:bodyPr>
              <a:lstStyle/>
              <a:p>
                <a:r>
                  <a:rPr lang="en-GB" dirty="0" smtClean="0">
                    <a:solidFill>
                      <a:srgbClr val="990000"/>
                    </a:solidFill>
                    <a:sym typeface="Symbol"/>
                  </a:rPr>
                  <a:t>9</a:t>
                </a:r>
                <a:r>
                  <a:rPr lang="en-GB" dirty="0" smtClean="0">
                    <a:solidFill>
                      <a:srgbClr val="990000"/>
                    </a:solidFill>
                  </a:rPr>
                  <a:t>%</a:t>
                </a:r>
                <a:endParaRPr lang="en-US" dirty="0">
                  <a:solidFill>
                    <a:srgbClr val="990000"/>
                  </a:solidFill>
                </a:endParaRPr>
              </a:p>
            </p:txBody>
          </p:sp>
        </p:grpSp>
      </p:grpSp>
      <p:pic>
        <p:nvPicPr>
          <p:cNvPr id="22" name="Picture 2"/>
          <p:cNvPicPr>
            <a:picLocks noChangeAspect="1" noChangeArrowheads="1"/>
          </p:cNvPicPr>
          <p:nvPr/>
        </p:nvPicPr>
        <p:blipFill>
          <a:blip r:embed="rId3" cstate="print"/>
          <a:srcRect/>
          <a:stretch>
            <a:fillRect/>
          </a:stretch>
        </p:blipFill>
        <p:spPr bwMode="auto">
          <a:xfrm>
            <a:off x="3419872" y="4611682"/>
            <a:ext cx="3312368" cy="2246318"/>
          </a:xfrm>
          <a:prstGeom prst="rect">
            <a:avLst/>
          </a:prstGeom>
          <a:noFill/>
          <a:ln w="9525">
            <a:noFill/>
            <a:miter lim="800000"/>
            <a:headEnd/>
            <a:tailEnd/>
          </a:ln>
        </p:spPr>
      </p:pic>
      <p:sp>
        <p:nvSpPr>
          <p:cNvPr id="23" name="TextBox 22"/>
          <p:cNvSpPr txBox="1"/>
          <p:nvPr/>
        </p:nvSpPr>
        <p:spPr>
          <a:xfrm>
            <a:off x="755576" y="5229200"/>
            <a:ext cx="2520280" cy="830997"/>
          </a:xfrm>
          <a:prstGeom prst="rect">
            <a:avLst/>
          </a:prstGeom>
          <a:noFill/>
        </p:spPr>
        <p:txBody>
          <a:bodyPr wrap="square" rtlCol="0">
            <a:spAutoFit/>
          </a:bodyPr>
          <a:lstStyle/>
          <a:p>
            <a:r>
              <a:rPr lang="en-GB" dirty="0" smtClean="0"/>
              <a:t>largely unchanged by NNPDF2.0</a:t>
            </a:r>
            <a:r>
              <a:rPr lang="en-GB" dirty="0" smtClean="0">
                <a:sym typeface="Wingdings" pitchFamily="2" charset="2"/>
              </a:rPr>
              <a:t>2.1 and CTEQ6.6CT10</a:t>
            </a:r>
            <a:endParaRPr lang="en-US" dirty="0"/>
          </a:p>
        </p:txBody>
      </p:sp>
      <p:sp>
        <p:nvSpPr>
          <p:cNvPr id="24" name="Up Arrow 23"/>
          <p:cNvSpPr/>
          <p:nvPr/>
        </p:nvSpPr>
        <p:spPr>
          <a:xfrm>
            <a:off x="1043608" y="4653136"/>
            <a:ext cx="216024" cy="576064"/>
          </a:xfrm>
          <a:prstGeom prst="upArrow">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ight Arrow 25"/>
          <p:cNvSpPr/>
          <p:nvPr/>
        </p:nvSpPr>
        <p:spPr>
          <a:xfrm>
            <a:off x="2843808" y="5589240"/>
            <a:ext cx="576064" cy="216024"/>
          </a:xfrm>
          <a:prstGeom prst="rightArrow">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1"/>
          </p:nvPr>
        </p:nvSpPr>
        <p:spPr/>
        <p:txBody>
          <a:bodyPr/>
          <a:lstStyle/>
          <a:p>
            <a:pPr>
              <a:defRPr/>
            </a:pPr>
            <a:fld id="{680F897C-93F7-4846-9B42-2B1DDAE444F2}" type="slidenum">
              <a:rPr lang="en-GB" smtClean="0"/>
              <a:pPr>
                <a:defRPr/>
              </a:pPr>
              <a:t>32</a:t>
            </a:fld>
            <a:endParaRPr lang="en-GB"/>
          </a:p>
        </p:txBody>
      </p:sp>
      <p:pic>
        <p:nvPicPr>
          <p:cNvPr id="391170" name="Picture 2"/>
          <p:cNvPicPr>
            <a:picLocks noChangeAspect="1" noChangeArrowheads="1"/>
          </p:cNvPicPr>
          <p:nvPr/>
        </p:nvPicPr>
        <p:blipFill>
          <a:blip r:embed="rId2" cstate="print"/>
          <a:srcRect l="4984" t="18787" r="2093" b="7352"/>
          <a:stretch>
            <a:fillRect/>
          </a:stretch>
        </p:blipFill>
        <p:spPr bwMode="auto">
          <a:xfrm>
            <a:off x="179512" y="1196752"/>
            <a:ext cx="8921723" cy="4284473"/>
          </a:xfrm>
          <a:prstGeom prst="rect">
            <a:avLst/>
          </a:prstGeom>
          <a:noFill/>
          <a:ln w="9525">
            <a:noFill/>
            <a:miter lim="800000"/>
            <a:headEnd/>
            <a:tailEnd/>
          </a:ln>
        </p:spPr>
      </p:pic>
      <p:sp>
        <p:nvSpPr>
          <p:cNvPr id="4" name="Rectangle 2"/>
          <p:cNvSpPr txBox="1">
            <a:spLocks noChangeArrowheads="1"/>
          </p:cNvSpPr>
          <p:nvPr/>
        </p:nvSpPr>
        <p:spPr>
          <a:xfrm>
            <a:off x="0" y="341783"/>
            <a:ext cx="9144000" cy="1143001"/>
          </a:xfrm>
          <a:prstGeom prst="rect">
            <a:avLst/>
          </a:prstGeom>
        </p:spPr>
        <p: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lang="en-GB" sz="2400" kern="0" noProof="0" dirty="0" smtClean="0">
                <a:solidFill>
                  <a:srgbClr val="990000"/>
                </a:solidFill>
                <a:latin typeface="+mj-lt"/>
                <a:ea typeface="+mj-ea"/>
                <a:cs typeface="+mj-cs"/>
              </a:rPr>
              <a:t>PDF + </a:t>
            </a:r>
            <a:r>
              <a:rPr lang="en-GB" sz="2400" kern="0" noProof="0" dirty="0" smtClean="0">
                <a:solidFill>
                  <a:srgbClr val="990000"/>
                </a:solidFill>
                <a:latin typeface="+mj-lt"/>
                <a:ea typeface="+mj-ea"/>
                <a:cs typeface="+mj-cs"/>
                <a:sym typeface="Symbol"/>
              </a:rPr>
              <a:t></a:t>
            </a:r>
            <a:r>
              <a:rPr lang="en-GB" sz="2400" kern="0" baseline="-25000" noProof="0" dirty="0" smtClean="0">
                <a:solidFill>
                  <a:srgbClr val="990000"/>
                </a:solidFill>
                <a:latin typeface="+mj-lt"/>
                <a:ea typeface="+mj-ea"/>
                <a:cs typeface="+mj-cs"/>
              </a:rPr>
              <a:t>S</a:t>
            </a:r>
            <a:r>
              <a:rPr lang="en-GB" sz="2400" kern="0" noProof="0" dirty="0" smtClean="0">
                <a:solidFill>
                  <a:srgbClr val="990000"/>
                </a:solidFill>
                <a:latin typeface="+mj-lt"/>
                <a:ea typeface="+mj-ea"/>
                <a:cs typeface="+mj-cs"/>
              </a:rPr>
              <a:t> uncertainties: Tevatron </a:t>
            </a:r>
            <a:r>
              <a:rPr lang="en-GB" sz="2400" i="1" kern="0" noProof="0" dirty="0" smtClean="0">
                <a:solidFill>
                  <a:srgbClr val="990000"/>
                </a:solidFill>
                <a:latin typeface="+mj-lt"/>
                <a:ea typeface="+mj-ea"/>
                <a:cs typeface="+mj-cs"/>
              </a:rPr>
              <a:t>vs.</a:t>
            </a:r>
            <a:r>
              <a:rPr lang="en-GB" sz="2400" kern="0" noProof="0" dirty="0" smtClean="0">
                <a:solidFill>
                  <a:srgbClr val="990000"/>
                </a:solidFill>
                <a:latin typeface="+mj-lt"/>
                <a:ea typeface="+mj-ea"/>
                <a:cs typeface="+mj-cs"/>
              </a:rPr>
              <a:t> </a:t>
            </a:r>
            <a:r>
              <a:rPr kumimoji="0" lang="en-GB" sz="2400" b="0" i="0" u="none" strike="noStrike" kern="0" cap="none" spc="0" normalizeH="0" baseline="0" noProof="0" dirty="0" smtClean="0">
                <a:ln>
                  <a:noFill/>
                </a:ln>
                <a:solidFill>
                  <a:srgbClr val="990000"/>
                </a:solidFill>
                <a:effectLst/>
                <a:uLnTx/>
                <a:uFillTx/>
                <a:latin typeface="+mj-lt"/>
                <a:ea typeface="+mj-ea"/>
                <a:cs typeface="+mj-cs"/>
              </a:rPr>
              <a:t>LHC</a:t>
            </a:r>
            <a:endParaRPr kumimoji="0" lang="en-US" sz="2400" b="0" i="0" u="none" strike="noStrike" kern="0" cap="none" spc="0" normalizeH="0" baseline="0" noProof="0" dirty="0" smtClean="0">
              <a:ln>
                <a:noFill/>
              </a:ln>
              <a:solidFill>
                <a:srgbClr val="990000"/>
              </a:solidFill>
              <a:effectLst/>
              <a:uLnTx/>
              <a:uFillTx/>
              <a:latin typeface="+mj-lt"/>
              <a:ea typeface="+mj-ea"/>
              <a:cs typeface="+mj-cs"/>
            </a:endParaRP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1"/>
          </p:nvPr>
        </p:nvSpPr>
        <p:spPr/>
        <p:txBody>
          <a:bodyPr/>
          <a:lstStyle/>
          <a:p>
            <a:pPr>
              <a:defRPr/>
            </a:pPr>
            <a:fld id="{680F897C-93F7-4846-9B42-2B1DDAE444F2}" type="slidenum">
              <a:rPr lang="en-GB" smtClean="0"/>
              <a:pPr>
                <a:defRPr/>
              </a:pPr>
              <a:t>33</a:t>
            </a:fld>
            <a:endParaRPr lang="en-GB"/>
          </a:p>
        </p:txBody>
      </p:sp>
      <p:pic>
        <p:nvPicPr>
          <p:cNvPr id="3" name="Picture 3"/>
          <p:cNvPicPr>
            <a:picLocks noChangeAspect="1" noChangeArrowheads="1"/>
          </p:cNvPicPr>
          <p:nvPr/>
        </p:nvPicPr>
        <p:blipFill>
          <a:blip r:embed="rId3" cstate="print"/>
          <a:srcRect/>
          <a:stretch>
            <a:fillRect/>
          </a:stretch>
        </p:blipFill>
        <p:spPr bwMode="auto">
          <a:xfrm>
            <a:off x="4587031" y="1916832"/>
            <a:ext cx="4521473" cy="3066286"/>
          </a:xfrm>
          <a:prstGeom prst="rect">
            <a:avLst/>
          </a:prstGeom>
          <a:noFill/>
          <a:ln w="9525">
            <a:noFill/>
            <a:miter lim="800000"/>
            <a:headEnd/>
            <a:tailEnd/>
          </a:ln>
        </p:spPr>
      </p:pic>
      <p:sp>
        <p:nvSpPr>
          <p:cNvPr id="4" name="TextBox 3"/>
          <p:cNvSpPr txBox="1"/>
          <p:nvPr/>
        </p:nvSpPr>
        <p:spPr>
          <a:xfrm>
            <a:off x="539552" y="620688"/>
            <a:ext cx="1164101" cy="584775"/>
          </a:xfrm>
          <a:prstGeom prst="rect">
            <a:avLst/>
          </a:prstGeom>
          <a:noFill/>
        </p:spPr>
        <p:txBody>
          <a:bodyPr wrap="none" rtlCol="0">
            <a:spAutoFit/>
          </a:bodyPr>
          <a:lstStyle/>
          <a:p>
            <a:r>
              <a:rPr lang="en-GB" sz="3200" dirty="0" smtClean="0">
                <a:solidFill>
                  <a:srgbClr val="990000"/>
                </a:solidFill>
              </a:rPr>
              <a:t>recall</a:t>
            </a:r>
            <a:endParaRPr lang="en-US" sz="3200" dirty="0">
              <a:solidFill>
                <a:srgbClr val="990000"/>
              </a:solidFill>
            </a:endParaRPr>
          </a:p>
        </p:txBody>
      </p:sp>
      <p:pic>
        <p:nvPicPr>
          <p:cNvPr id="5" name="Picture 4"/>
          <p:cNvPicPr>
            <a:picLocks noChangeAspect="1" noChangeArrowheads="1"/>
          </p:cNvPicPr>
          <p:nvPr/>
        </p:nvPicPr>
        <p:blipFill>
          <a:blip r:embed="rId4" cstate="print"/>
          <a:srcRect/>
          <a:stretch>
            <a:fillRect/>
          </a:stretch>
        </p:blipFill>
        <p:spPr bwMode="auto">
          <a:xfrm>
            <a:off x="3428" y="1866116"/>
            <a:ext cx="4640580" cy="3147060"/>
          </a:xfrm>
          <a:prstGeom prst="rect">
            <a:avLst/>
          </a:prstGeom>
          <a:noFill/>
          <a:ln w="9525">
            <a:noFill/>
            <a:miter lim="800000"/>
            <a:headEnd/>
            <a:tailEnd/>
          </a:ln>
        </p:spPr>
      </p:pic>
      <p:sp>
        <p:nvSpPr>
          <p:cNvPr id="6" name="Down Arrow 5"/>
          <p:cNvSpPr/>
          <p:nvPr/>
        </p:nvSpPr>
        <p:spPr>
          <a:xfrm rot="2622792">
            <a:off x="3186712" y="1444625"/>
            <a:ext cx="484632" cy="978408"/>
          </a:xfrm>
          <a:prstGeom prst="downArrow">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1"/>
          </p:nvPr>
        </p:nvSpPr>
        <p:spPr/>
        <p:txBody>
          <a:bodyPr/>
          <a:lstStyle/>
          <a:p>
            <a:pPr>
              <a:defRPr/>
            </a:pPr>
            <a:fld id="{680F897C-93F7-4846-9B42-2B1DDAE444F2}" type="slidenum">
              <a:rPr lang="en-GB" smtClean="0"/>
              <a:pPr>
                <a:defRPr/>
              </a:pPr>
              <a:t>34</a:t>
            </a:fld>
            <a:endParaRPr lang="en-GB"/>
          </a:p>
        </p:txBody>
      </p:sp>
      <p:pic>
        <p:nvPicPr>
          <p:cNvPr id="389122" name="Picture 2"/>
          <p:cNvPicPr>
            <a:picLocks noChangeAspect="1" noChangeArrowheads="1"/>
          </p:cNvPicPr>
          <p:nvPr/>
        </p:nvPicPr>
        <p:blipFill>
          <a:blip r:embed="rId2" cstate="print"/>
          <a:srcRect/>
          <a:stretch>
            <a:fillRect/>
          </a:stretch>
        </p:blipFill>
        <p:spPr bwMode="auto">
          <a:xfrm>
            <a:off x="3428" y="1412776"/>
            <a:ext cx="4640580" cy="3147060"/>
          </a:xfrm>
          <a:prstGeom prst="rect">
            <a:avLst/>
          </a:prstGeom>
          <a:noFill/>
          <a:ln w="9525">
            <a:noFill/>
            <a:miter lim="800000"/>
            <a:headEnd/>
            <a:tailEnd/>
          </a:ln>
        </p:spPr>
      </p:pic>
      <p:pic>
        <p:nvPicPr>
          <p:cNvPr id="389123" name="Picture 3"/>
          <p:cNvPicPr>
            <a:picLocks noChangeAspect="1" noChangeArrowheads="1"/>
          </p:cNvPicPr>
          <p:nvPr/>
        </p:nvPicPr>
        <p:blipFill>
          <a:blip r:embed="rId3" cstate="print"/>
          <a:srcRect/>
          <a:stretch>
            <a:fillRect/>
          </a:stretch>
        </p:blipFill>
        <p:spPr bwMode="auto">
          <a:xfrm>
            <a:off x="4539932" y="1412776"/>
            <a:ext cx="4640580" cy="3147060"/>
          </a:xfrm>
          <a:prstGeom prst="rect">
            <a:avLst/>
          </a:prstGeom>
          <a:noFill/>
          <a:ln w="9525">
            <a:noFill/>
            <a:miter lim="800000"/>
            <a:headEnd/>
            <a:tailEnd/>
          </a:ln>
        </p:spPr>
      </p:pic>
      <p:sp>
        <p:nvSpPr>
          <p:cNvPr id="5" name="TextBox 4"/>
          <p:cNvSpPr txBox="1"/>
          <p:nvPr/>
        </p:nvSpPr>
        <p:spPr>
          <a:xfrm>
            <a:off x="323528" y="404664"/>
            <a:ext cx="6696744" cy="707886"/>
          </a:xfrm>
          <a:prstGeom prst="rect">
            <a:avLst/>
          </a:prstGeom>
          <a:noFill/>
        </p:spPr>
        <p:txBody>
          <a:bodyPr wrap="square" rtlCol="0">
            <a:spAutoFit/>
          </a:bodyPr>
          <a:lstStyle/>
          <a:p>
            <a:r>
              <a:rPr lang="en-GB" sz="2000" dirty="0" smtClean="0">
                <a:solidFill>
                  <a:srgbClr val="990000"/>
                </a:solidFill>
              </a:rPr>
              <a:t> - the relatively high upper limit of the HERAPDF1.5 prediction is visible in other SM cross sections </a:t>
            </a:r>
            <a:endParaRPr lang="en-US" sz="2000" baseline="-25000" dirty="0">
              <a:solidFill>
                <a:srgbClr val="990000"/>
              </a:solidFill>
            </a:endParaRPr>
          </a:p>
        </p:txBody>
      </p:sp>
      <p:pic>
        <p:nvPicPr>
          <p:cNvPr id="370690" name="Picture 2"/>
          <p:cNvPicPr>
            <a:picLocks noChangeAspect="1" noChangeArrowheads="1"/>
          </p:cNvPicPr>
          <p:nvPr/>
        </p:nvPicPr>
        <p:blipFill>
          <a:blip r:embed="rId4" cstate="print"/>
          <a:srcRect/>
          <a:stretch>
            <a:fillRect/>
          </a:stretch>
        </p:blipFill>
        <p:spPr bwMode="auto">
          <a:xfrm>
            <a:off x="4349923" y="4454298"/>
            <a:ext cx="3750469" cy="2414588"/>
          </a:xfrm>
          <a:prstGeom prst="rect">
            <a:avLst/>
          </a:prstGeom>
          <a:noFill/>
          <a:ln w="9525">
            <a:noFill/>
            <a:miter lim="800000"/>
            <a:headEnd/>
            <a:tailEnd/>
          </a:ln>
        </p:spPr>
      </p:pic>
      <p:sp>
        <p:nvSpPr>
          <p:cNvPr id="7" name="Bent Arrow 6"/>
          <p:cNvSpPr/>
          <p:nvPr/>
        </p:nvSpPr>
        <p:spPr>
          <a:xfrm rot="10800000">
            <a:off x="8028385" y="4797152"/>
            <a:ext cx="813816" cy="868680"/>
          </a:xfrm>
          <a:prstGeom prst="bentArrow">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8" name="TextBox 7"/>
          <p:cNvSpPr txBox="1"/>
          <p:nvPr/>
        </p:nvSpPr>
        <p:spPr>
          <a:xfrm>
            <a:off x="251520" y="4581128"/>
            <a:ext cx="4032448" cy="1815882"/>
          </a:xfrm>
          <a:prstGeom prst="rect">
            <a:avLst/>
          </a:prstGeom>
          <a:noFill/>
        </p:spPr>
        <p:txBody>
          <a:bodyPr wrap="square" rtlCol="0">
            <a:spAutoFit/>
          </a:bodyPr>
          <a:lstStyle/>
          <a:p>
            <a:r>
              <a:rPr lang="en-GB" u="sng" dirty="0" smtClean="0">
                <a:solidFill>
                  <a:srgbClr val="990000"/>
                </a:solidFill>
              </a:rPr>
              <a:t>Note</a:t>
            </a:r>
            <a:r>
              <a:rPr lang="en-GB" dirty="0" smtClean="0"/>
              <a:t>:</a:t>
            </a:r>
          </a:p>
          <a:p>
            <a:endParaRPr lang="en-GB" dirty="0" smtClean="0"/>
          </a:p>
          <a:p>
            <a:r>
              <a:rPr lang="en-GB" dirty="0" smtClean="0">
                <a:solidFill>
                  <a:srgbClr val="990000"/>
                </a:solidFill>
              </a:rPr>
              <a:t>– </a:t>
            </a:r>
            <a:r>
              <a:rPr lang="en-GB" dirty="0" smtClean="0"/>
              <a:t>these are calculated for </a:t>
            </a:r>
            <a:r>
              <a:rPr lang="en-GB" dirty="0" err="1" smtClean="0">
                <a:solidFill>
                  <a:schemeClr val="accent6"/>
                </a:solidFill>
              </a:rPr>
              <a:t>m</a:t>
            </a:r>
            <a:r>
              <a:rPr lang="en-GB" baseline="-25000" dirty="0" err="1" smtClean="0">
                <a:solidFill>
                  <a:schemeClr val="accent6"/>
                </a:solidFill>
              </a:rPr>
              <a:t>t</a:t>
            </a:r>
            <a:r>
              <a:rPr lang="en-GB" baseline="-25000" dirty="0" smtClean="0">
                <a:solidFill>
                  <a:schemeClr val="accent6"/>
                </a:solidFill>
              </a:rPr>
              <a:t> </a:t>
            </a:r>
            <a:r>
              <a:rPr lang="en-GB" dirty="0" smtClean="0">
                <a:solidFill>
                  <a:schemeClr val="accent6"/>
                </a:solidFill>
              </a:rPr>
              <a:t>= 171.3 </a:t>
            </a:r>
            <a:r>
              <a:rPr lang="en-GB" dirty="0" err="1" smtClean="0">
                <a:solidFill>
                  <a:schemeClr val="accent6"/>
                </a:solidFill>
                <a:sym typeface="Symbol"/>
              </a:rPr>
              <a:t>GeV</a:t>
            </a:r>
            <a:r>
              <a:rPr lang="en-GB" dirty="0" smtClean="0">
                <a:solidFill>
                  <a:schemeClr val="accent6"/>
                </a:solidFill>
                <a:sym typeface="Symbol"/>
              </a:rPr>
              <a:t> </a:t>
            </a:r>
            <a:r>
              <a:rPr lang="en-GB" dirty="0" smtClean="0">
                <a:sym typeface="Symbol"/>
              </a:rPr>
              <a:t>(PDG2010); the </a:t>
            </a:r>
            <a:r>
              <a:rPr lang="en-GB" dirty="0" smtClean="0"/>
              <a:t> PDG2011 value is </a:t>
            </a:r>
            <a:r>
              <a:rPr lang="en-GB" dirty="0" smtClean="0">
                <a:solidFill>
                  <a:schemeClr val="accent6"/>
                </a:solidFill>
              </a:rPr>
              <a:t>172.9</a:t>
            </a:r>
            <a:r>
              <a:rPr lang="en-GB" dirty="0" smtClean="0">
                <a:solidFill>
                  <a:schemeClr val="accent6"/>
                </a:solidFill>
                <a:sym typeface="Symbol"/>
              </a:rPr>
              <a:t>0.60.9 </a:t>
            </a:r>
            <a:r>
              <a:rPr lang="en-GB" dirty="0" err="1" smtClean="0">
                <a:solidFill>
                  <a:schemeClr val="accent6"/>
                </a:solidFill>
                <a:sym typeface="Symbol"/>
              </a:rPr>
              <a:t>GeV</a:t>
            </a:r>
            <a:endParaRPr lang="en-GB" dirty="0" smtClean="0">
              <a:solidFill>
                <a:schemeClr val="accent6"/>
              </a:solidFill>
              <a:sym typeface="Symbol"/>
            </a:endParaRPr>
          </a:p>
          <a:p>
            <a:endParaRPr lang="en-GB" dirty="0" smtClean="0">
              <a:solidFill>
                <a:schemeClr val="accent6"/>
              </a:solidFill>
              <a:sym typeface="Symbol"/>
            </a:endParaRPr>
          </a:p>
          <a:p>
            <a:r>
              <a:rPr lang="en-GB" dirty="0" smtClean="0">
                <a:solidFill>
                  <a:srgbClr val="990000"/>
                </a:solidFill>
                <a:sym typeface="Symbol"/>
              </a:rPr>
              <a:t>–  </a:t>
            </a:r>
            <a:r>
              <a:rPr lang="en-GB" dirty="0" smtClean="0">
                <a:solidFill>
                  <a:schemeClr val="accent6"/>
                </a:solidFill>
                <a:sym typeface="Symbol"/>
              </a:rPr>
              <a:t></a:t>
            </a:r>
            <a:r>
              <a:rPr lang="en-GB" baseline="-25000" dirty="0" smtClean="0">
                <a:solidFill>
                  <a:schemeClr val="accent6"/>
                </a:solidFill>
                <a:sym typeface="Symbol"/>
              </a:rPr>
              <a:t>top</a:t>
            </a:r>
            <a:r>
              <a:rPr lang="en-GB" dirty="0" smtClean="0">
                <a:solidFill>
                  <a:schemeClr val="accent6"/>
                </a:solidFill>
              </a:rPr>
              <a:t>  (</a:t>
            </a:r>
            <a:r>
              <a:rPr lang="en-GB" dirty="0" err="1" smtClean="0">
                <a:solidFill>
                  <a:schemeClr val="accent6"/>
                </a:solidFill>
              </a:rPr>
              <a:t>pb</a:t>
            </a:r>
            <a:r>
              <a:rPr lang="en-GB" dirty="0" smtClean="0">
                <a:solidFill>
                  <a:schemeClr val="accent6"/>
                </a:solidFill>
              </a:rPr>
              <a:t>)  </a:t>
            </a:r>
            <a:r>
              <a:rPr lang="en-GB" dirty="0" smtClean="0">
                <a:solidFill>
                  <a:schemeClr val="accent6"/>
                </a:solidFill>
                <a:sym typeface="Symbol"/>
              </a:rPr>
              <a:t> -5 </a:t>
            </a:r>
            <a:r>
              <a:rPr lang="en-GB" dirty="0" err="1" smtClean="0">
                <a:solidFill>
                  <a:schemeClr val="accent6"/>
                </a:solidFill>
              </a:rPr>
              <a:t>m</a:t>
            </a:r>
            <a:r>
              <a:rPr lang="en-GB" baseline="-25000" dirty="0" err="1" smtClean="0">
                <a:solidFill>
                  <a:schemeClr val="accent6"/>
                </a:solidFill>
              </a:rPr>
              <a:t>top</a:t>
            </a:r>
            <a:r>
              <a:rPr lang="en-GB" baseline="-25000" dirty="0" smtClean="0">
                <a:solidFill>
                  <a:schemeClr val="accent6"/>
                </a:solidFill>
              </a:rPr>
              <a:t>     </a:t>
            </a:r>
            <a:r>
              <a:rPr lang="en-GB" dirty="0" smtClean="0">
                <a:solidFill>
                  <a:schemeClr val="accent6"/>
                </a:solidFill>
              </a:rPr>
              <a:t>(</a:t>
            </a:r>
            <a:r>
              <a:rPr lang="en-GB" dirty="0" err="1" smtClean="0">
                <a:solidFill>
                  <a:schemeClr val="accent6"/>
                </a:solidFill>
              </a:rPr>
              <a:t>GeV</a:t>
            </a:r>
            <a:r>
              <a:rPr lang="en-GB" dirty="0" smtClean="0">
                <a:solidFill>
                  <a:schemeClr val="accent6"/>
                </a:solidFill>
              </a:rPr>
              <a:t>)</a:t>
            </a:r>
            <a:endParaRPr lang="en-US" sz="1800" dirty="0">
              <a:solidFill>
                <a:srgbClr val="990000"/>
              </a:solidFill>
            </a:endParaRPr>
          </a:p>
        </p:txBody>
      </p:sp>
      <p:sp>
        <p:nvSpPr>
          <p:cNvPr id="9" name="Up Arrow 8"/>
          <p:cNvSpPr/>
          <p:nvPr/>
        </p:nvSpPr>
        <p:spPr>
          <a:xfrm>
            <a:off x="2051720" y="4509120"/>
            <a:ext cx="360040" cy="432048"/>
          </a:xfrm>
          <a:prstGeom prst="upArrow">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Segnaposto contenuto 3" descr="all_meas_sigma.png"/>
          <p:cNvPicPr>
            <a:picLocks noChangeAspect="1"/>
          </p:cNvPicPr>
          <p:nvPr/>
        </p:nvPicPr>
        <p:blipFill rotWithShape="1">
          <a:blip r:embed="rId2" cstate="print">
            <a:extLst>
              <a:ext uri="{28A0092B-C50C-407E-A947-70E740481C1C}">
                <a14:useLocalDpi xmlns="" xmlns:a14="http://schemas.microsoft.com/office/drawing/2010/main" val="0"/>
              </a:ext>
            </a:extLst>
          </a:blip>
          <a:srcRect l="152" r="-496" b="2841"/>
          <a:stretch/>
        </p:blipFill>
        <p:spPr>
          <a:xfrm>
            <a:off x="0" y="476672"/>
            <a:ext cx="4851400" cy="5881687"/>
          </a:xfrm>
          <a:prstGeom prst="rect">
            <a:avLst/>
          </a:prstGeom>
        </p:spPr>
      </p:pic>
      <p:pic>
        <p:nvPicPr>
          <p:cNvPr id="3" name="Picture 11" descr="Top_Summary_7TeV.png"/>
          <p:cNvPicPr>
            <a:picLocks noChangeAspect="1"/>
          </p:cNvPicPr>
          <p:nvPr/>
        </p:nvPicPr>
        <p:blipFill>
          <a:blip r:embed="rId3" cstate="print">
            <a:extLst>
              <a:ext uri="{28A0092B-C50C-407E-A947-70E740481C1C}">
                <a14:useLocalDpi xmlns:mc="http://schemas.openxmlformats.org/markup-compatibility/2006" xmlns:mv="urn:schemas-microsoft-com:mac:vml" xmlns:a14="http://schemas.microsoft.com/office/drawing/2010/main" xmlns="" val="0"/>
              </a:ext>
            </a:extLst>
          </a:blip>
          <a:stretch>
            <a:fillRect/>
          </a:stretch>
        </p:blipFill>
        <p:spPr>
          <a:xfrm>
            <a:off x="4873704" y="620688"/>
            <a:ext cx="4270296" cy="5256584"/>
          </a:xfrm>
          <a:prstGeom prst="rect">
            <a:avLst/>
          </a:prstGeom>
        </p:spPr>
      </p:pic>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1"/>
          </p:nvPr>
        </p:nvSpPr>
        <p:spPr/>
        <p:txBody>
          <a:bodyPr/>
          <a:lstStyle/>
          <a:p>
            <a:pPr>
              <a:defRPr/>
            </a:pPr>
            <a:fld id="{7B617946-BD1E-480F-B39F-CBD2AFF9567A}" type="slidenum">
              <a:rPr lang="en-GB" smtClean="0"/>
              <a:pPr>
                <a:defRPr/>
              </a:pPr>
              <a:t>36</a:t>
            </a:fld>
            <a:endParaRPr lang="en-GB"/>
          </a:p>
        </p:txBody>
      </p:sp>
      <p:sp>
        <p:nvSpPr>
          <p:cNvPr id="4" name="Up Arrow 3"/>
          <p:cNvSpPr/>
          <p:nvPr/>
        </p:nvSpPr>
        <p:spPr>
          <a:xfrm>
            <a:off x="3851920" y="5618944"/>
            <a:ext cx="484632" cy="978408"/>
          </a:xfrm>
          <a:prstGeom prst="upArrow">
            <a:avLst/>
          </a:prstGeom>
          <a:solidFill>
            <a:srgbClr val="99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p:cNvSpPr txBox="1"/>
          <p:nvPr/>
        </p:nvSpPr>
        <p:spPr>
          <a:xfrm>
            <a:off x="4427984" y="6074132"/>
            <a:ext cx="1221809" cy="523220"/>
          </a:xfrm>
          <a:prstGeom prst="rect">
            <a:avLst/>
          </a:prstGeom>
          <a:noFill/>
        </p:spPr>
        <p:txBody>
          <a:bodyPr wrap="none" rtlCol="0">
            <a:spAutoFit/>
          </a:bodyPr>
          <a:lstStyle/>
          <a:p>
            <a:r>
              <a:rPr lang="en-GB" sz="2800" dirty="0" smtClean="0">
                <a:solidFill>
                  <a:srgbClr val="990000"/>
                </a:solidFill>
                <a:sym typeface="Symbol"/>
              </a:rPr>
              <a:t></a:t>
            </a:r>
            <a:r>
              <a:rPr lang="en-GB" sz="2800" dirty="0" smtClean="0">
                <a:solidFill>
                  <a:srgbClr val="990000"/>
                </a:solidFill>
              </a:rPr>
              <a:t>3-4%</a:t>
            </a:r>
            <a:endParaRPr lang="en-US" sz="2800" dirty="0">
              <a:solidFill>
                <a:srgbClr val="990000"/>
              </a:solidFill>
            </a:endParaRPr>
          </a:p>
        </p:txBody>
      </p:sp>
      <p:sp>
        <p:nvSpPr>
          <p:cNvPr id="6" name="TextBox 5"/>
          <p:cNvSpPr txBox="1"/>
          <p:nvPr/>
        </p:nvSpPr>
        <p:spPr>
          <a:xfrm>
            <a:off x="971600" y="116632"/>
            <a:ext cx="7416824" cy="338554"/>
          </a:xfrm>
          <a:prstGeom prst="rect">
            <a:avLst/>
          </a:prstGeom>
          <a:noFill/>
        </p:spPr>
        <p:txBody>
          <a:bodyPr wrap="square" rtlCol="0">
            <a:spAutoFit/>
          </a:bodyPr>
          <a:lstStyle/>
          <a:p>
            <a:r>
              <a:rPr lang="en-US" dirty="0" smtClean="0">
                <a:solidFill>
                  <a:srgbClr val="990000"/>
                </a:solidFill>
              </a:rPr>
              <a:t>f</a:t>
            </a:r>
            <a:r>
              <a:rPr lang="en-US" dirty="0" smtClean="0">
                <a:solidFill>
                  <a:srgbClr val="990000"/>
                </a:solidFill>
              </a:rPr>
              <a:t>rom “Handbook </a:t>
            </a:r>
            <a:r>
              <a:rPr lang="en-US" dirty="0" smtClean="0">
                <a:solidFill>
                  <a:srgbClr val="990000"/>
                </a:solidFill>
              </a:rPr>
              <a:t>of LHC Higgs cross </a:t>
            </a:r>
            <a:r>
              <a:rPr lang="en-US" dirty="0" smtClean="0">
                <a:solidFill>
                  <a:srgbClr val="990000"/>
                </a:solidFill>
              </a:rPr>
              <a:t>sections: 1</a:t>
            </a:r>
            <a:r>
              <a:rPr lang="en-US" dirty="0" smtClean="0">
                <a:solidFill>
                  <a:srgbClr val="990000"/>
                </a:solidFill>
              </a:rPr>
              <a:t>. Inclusive </a:t>
            </a:r>
            <a:r>
              <a:rPr lang="en-US" dirty="0" smtClean="0">
                <a:solidFill>
                  <a:srgbClr val="990000"/>
                </a:solidFill>
              </a:rPr>
              <a:t>observables”</a:t>
            </a:r>
            <a:endParaRPr lang="en-US" dirty="0">
              <a:solidFill>
                <a:srgbClr val="990000"/>
              </a:solidFill>
            </a:endParaRPr>
          </a:p>
        </p:txBody>
      </p:sp>
      <p:pic>
        <p:nvPicPr>
          <p:cNvPr id="360452" name="Picture 4"/>
          <p:cNvPicPr>
            <a:picLocks noChangeAspect="1" noChangeArrowheads="1"/>
          </p:cNvPicPr>
          <p:nvPr/>
        </p:nvPicPr>
        <p:blipFill>
          <a:blip r:embed="rId2" cstate="print"/>
          <a:srcRect l="41075" t="22663" r="25850" b="15641"/>
          <a:stretch>
            <a:fillRect/>
          </a:stretch>
        </p:blipFill>
        <p:spPr bwMode="auto">
          <a:xfrm>
            <a:off x="1907704" y="476672"/>
            <a:ext cx="4536504" cy="5112568"/>
          </a:xfrm>
          <a:prstGeom prst="rect">
            <a:avLst/>
          </a:prstGeom>
          <a:noFill/>
          <a:ln w="9525">
            <a:noFill/>
            <a:miter lim="800000"/>
            <a:headEnd/>
            <a:tailEnd/>
          </a:ln>
        </p:spPr>
      </p:pic>
      <p:sp>
        <p:nvSpPr>
          <p:cNvPr id="9" name="TextBox 8"/>
          <p:cNvSpPr txBox="1"/>
          <p:nvPr/>
        </p:nvSpPr>
        <p:spPr>
          <a:xfrm>
            <a:off x="251520" y="2132856"/>
            <a:ext cx="1710725" cy="646331"/>
          </a:xfrm>
          <a:prstGeom prst="rect">
            <a:avLst/>
          </a:prstGeom>
          <a:noFill/>
        </p:spPr>
        <p:txBody>
          <a:bodyPr wrap="none" rtlCol="0">
            <a:spAutoFit/>
          </a:bodyPr>
          <a:lstStyle/>
          <a:p>
            <a:r>
              <a:rPr lang="en-GB" sz="1800" dirty="0" smtClean="0">
                <a:solidFill>
                  <a:srgbClr val="990000"/>
                </a:solidFill>
              </a:rPr>
              <a:t>NNLO WH, ZH</a:t>
            </a:r>
          </a:p>
          <a:p>
            <a:r>
              <a:rPr lang="en-GB" sz="1800" dirty="0" smtClean="0">
                <a:solidFill>
                  <a:srgbClr val="990000"/>
                </a:solidFill>
              </a:rPr>
              <a:t>7 TeV LHC</a:t>
            </a:r>
            <a:endParaRPr lang="en-US" sz="1800" dirty="0">
              <a:solidFill>
                <a:srgbClr val="990000"/>
              </a:solidFill>
            </a:endParaRP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Slide Number Placeholder 1"/>
          <p:cNvSpPr>
            <a:spLocks noGrp="1"/>
          </p:cNvSpPr>
          <p:nvPr>
            <p:ph type="sldNum" sz="quarter" idx="11"/>
          </p:nvPr>
        </p:nvSpPr>
        <p:spPr>
          <a:noFill/>
        </p:spPr>
        <p:txBody>
          <a:bodyPr/>
          <a:lstStyle/>
          <a:p>
            <a:fld id="{1A9A2444-6D15-4A5F-998E-1EFABDB8A0D8}" type="slidenum">
              <a:rPr lang="en-GB" smtClean="0"/>
              <a:pPr/>
              <a:t>37</a:t>
            </a:fld>
            <a:endParaRPr lang="en-GB" smtClean="0"/>
          </a:p>
        </p:txBody>
      </p:sp>
      <p:sp>
        <p:nvSpPr>
          <p:cNvPr id="4" name="Rectangle 2"/>
          <p:cNvSpPr txBox="1">
            <a:spLocks noChangeArrowheads="1"/>
          </p:cNvSpPr>
          <p:nvPr/>
        </p:nvSpPr>
        <p:spPr>
          <a:xfrm>
            <a:off x="468313" y="188640"/>
            <a:ext cx="7775575" cy="1143000"/>
          </a:xfrm>
          <a:prstGeom prst="rect">
            <a:avLst/>
          </a:prstGeom>
        </p:spPr>
        <p:txBody>
          <a:bodyPr/>
          <a:lstStyle/>
          <a:p>
            <a:pPr algn="ctr">
              <a:defRPr/>
            </a:pPr>
            <a:r>
              <a:rPr lang="en-GB" sz="3600" kern="0" dirty="0" smtClean="0">
                <a:solidFill>
                  <a:srgbClr val="990000"/>
                </a:solidFill>
                <a:latin typeface="+mj-lt"/>
                <a:ea typeface="+mj-ea"/>
                <a:cs typeface="+mj-cs"/>
              </a:rPr>
              <a:t>correlations between Higgs and other cross </a:t>
            </a:r>
            <a:r>
              <a:rPr lang="en-GB" sz="3600" kern="0" dirty="0">
                <a:solidFill>
                  <a:srgbClr val="990000"/>
                </a:solidFill>
                <a:latin typeface="+mj-lt"/>
                <a:ea typeface="+mj-ea"/>
                <a:cs typeface="+mj-cs"/>
              </a:rPr>
              <a:t>sections at 7 TeV LHC</a:t>
            </a:r>
          </a:p>
        </p:txBody>
      </p:sp>
      <p:sp>
        <p:nvSpPr>
          <p:cNvPr id="8" name="TextBox 7"/>
          <p:cNvSpPr txBox="1"/>
          <p:nvPr/>
        </p:nvSpPr>
        <p:spPr>
          <a:xfrm>
            <a:off x="323528" y="1916832"/>
            <a:ext cx="4608512" cy="4811574"/>
          </a:xfrm>
          <a:prstGeom prst="rect">
            <a:avLst/>
          </a:prstGeom>
          <a:noFill/>
        </p:spPr>
        <p:txBody>
          <a:bodyPr wrap="square" rtlCol="0">
            <a:spAutoFit/>
          </a:bodyPr>
          <a:lstStyle/>
          <a:p>
            <a:r>
              <a:rPr lang="en-GB" sz="2000" dirty="0" smtClean="0"/>
              <a:t>a simple example: </a:t>
            </a:r>
            <a:r>
              <a:rPr lang="en-GB" sz="2000" dirty="0" smtClean="0">
                <a:solidFill>
                  <a:schemeClr val="accent6"/>
                </a:solidFill>
                <a:sym typeface="Symbol"/>
              </a:rPr>
              <a:t></a:t>
            </a:r>
            <a:r>
              <a:rPr lang="en-GB" sz="2000" baseline="-25000" dirty="0" err="1" smtClean="0">
                <a:solidFill>
                  <a:schemeClr val="accent6"/>
                </a:solidFill>
                <a:sym typeface="Symbol"/>
              </a:rPr>
              <a:t>gg</a:t>
            </a:r>
            <a:r>
              <a:rPr lang="en-GB" sz="2000" baseline="-25000" dirty="0" err="1" smtClean="0">
                <a:solidFill>
                  <a:schemeClr val="accent6"/>
                </a:solidFill>
                <a:sym typeface="Wingdings" pitchFamily="2" charset="2"/>
              </a:rPr>
              <a:t>H</a:t>
            </a:r>
            <a:r>
              <a:rPr lang="en-GB" sz="2000" baseline="-25000" dirty="0" smtClean="0">
                <a:solidFill>
                  <a:schemeClr val="accent6"/>
                </a:solidFill>
                <a:sym typeface="Wingdings" pitchFamily="2" charset="2"/>
              </a:rPr>
              <a:t> </a:t>
            </a:r>
            <a:r>
              <a:rPr lang="en-GB" sz="2000" dirty="0" smtClean="0">
                <a:sym typeface="Wingdings" pitchFamily="2" charset="2"/>
              </a:rPr>
              <a:t>vs. </a:t>
            </a:r>
            <a:r>
              <a:rPr lang="en-GB" sz="2000" dirty="0" smtClean="0">
                <a:solidFill>
                  <a:schemeClr val="accent6"/>
                </a:solidFill>
                <a:sym typeface="Symbol"/>
              </a:rPr>
              <a:t></a:t>
            </a:r>
            <a:r>
              <a:rPr lang="en-GB" sz="2000" baseline="-25000" dirty="0" smtClean="0">
                <a:solidFill>
                  <a:schemeClr val="accent6"/>
                </a:solidFill>
                <a:sym typeface="Symbol"/>
              </a:rPr>
              <a:t>top</a:t>
            </a:r>
          </a:p>
          <a:p>
            <a:endParaRPr lang="en-GB" sz="2000" baseline="-25000" dirty="0" smtClean="0">
              <a:solidFill>
                <a:srgbClr val="7030A0"/>
              </a:solidFill>
              <a:sym typeface="Symbol"/>
            </a:endParaRPr>
          </a:p>
          <a:p>
            <a:endParaRPr lang="en-GB" sz="2000" baseline="-25000" dirty="0" smtClean="0">
              <a:solidFill>
                <a:srgbClr val="7030A0"/>
              </a:solidFill>
              <a:sym typeface="Symbol"/>
            </a:endParaRPr>
          </a:p>
          <a:p>
            <a:r>
              <a:rPr lang="en-GB" sz="2000" dirty="0" smtClean="0">
                <a:sym typeface="Symbol"/>
              </a:rPr>
              <a:t>a more detailed study will appear (this week?) in the second </a:t>
            </a:r>
            <a:r>
              <a:rPr lang="en-US" sz="2000" dirty="0" smtClean="0"/>
              <a:t>LHC-Higgs working group Yellow Report</a:t>
            </a:r>
          </a:p>
          <a:p>
            <a:endParaRPr lang="en-US" sz="2000" dirty="0" smtClean="0"/>
          </a:p>
          <a:p>
            <a:r>
              <a:rPr lang="en-US" sz="2000" dirty="0" smtClean="0"/>
              <a:t>Define the degree of correlation:</a:t>
            </a:r>
          </a:p>
          <a:p>
            <a:endParaRPr lang="en-US" sz="2000" dirty="0" smtClean="0"/>
          </a:p>
          <a:p>
            <a:endParaRPr lang="en-US" sz="2000" dirty="0" smtClean="0"/>
          </a:p>
          <a:p>
            <a:r>
              <a:rPr lang="en-US" sz="2000" dirty="0" smtClean="0"/>
              <a:t>for two (e.g. cross section) quantities </a:t>
            </a:r>
            <a:r>
              <a:rPr lang="en-US" sz="2000" i="1" dirty="0" smtClean="0">
                <a:solidFill>
                  <a:schemeClr val="accent6"/>
                </a:solidFill>
              </a:rPr>
              <a:t>X</a:t>
            </a:r>
            <a:r>
              <a:rPr lang="en-US" sz="2000" dirty="0" smtClean="0"/>
              <a:t> and</a:t>
            </a:r>
            <a:r>
              <a:rPr lang="en-US" sz="2000" i="1" dirty="0" smtClean="0"/>
              <a:t> </a:t>
            </a:r>
            <a:r>
              <a:rPr lang="en-US" sz="2000" i="1" dirty="0" smtClean="0">
                <a:solidFill>
                  <a:schemeClr val="accent6"/>
                </a:solidFill>
              </a:rPr>
              <a:t>Y</a:t>
            </a:r>
            <a:r>
              <a:rPr lang="en-US" sz="2000" dirty="0" smtClean="0"/>
              <a:t>, using a particular PDF set </a:t>
            </a:r>
            <a:r>
              <a:rPr lang="en-US" sz="2000" dirty="0" smtClean="0">
                <a:solidFill>
                  <a:schemeClr val="accent6"/>
                </a:solidFill>
              </a:rPr>
              <a:t>“</a:t>
            </a:r>
            <a:r>
              <a:rPr lang="en-US" sz="2000" i="1" dirty="0" smtClean="0">
                <a:solidFill>
                  <a:schemeClr val="accent6"/>
                </a:solidFill>
                <a:latin typeface="Times New Roman" pitchFamily="18" charset="0"/>
                <a:cs typeface="Times New Roman" pitchFamily="18" charset="0"/>
              </a:rPr>
              <a:t>0</a:t>
            </a:r>
            <a:r>
              <a:rPr lang="en-US" sz="2000" dirty="0" smtClean="0">
                <a:solidFill>
                  <a:schemeClr val="accent6"/>
                </a:solidFill>
              </a:rPr>
              <a:t>”</a:t>
            </a:r>
            <a:r>
              <a:rPr lang="en-US" sz="2000" dirty="0" smtClean="0"/>
              <a:t> with its uncertainty sets  </a:t>
            </a:r>
            <a:r>
              <a:rPr lang="en-US" sz="2000" dirty="0" smtClean="0">
                <a:solidFill>
                  <a:schemeClr val="accent6"/>
                </a:solidFill>
              </a:rPr>
              <a:t>“</a:t>
            </a:r>
            <a:r>
              <a:rPr lang="en-US" sz="2000" i="1" dirty="0" err="1" smtClean="0">
                <a:solidFill>
                  <a:schemeClr val="accent6"/>
                </a:solidFill>
                <a:latin typeface="Times New Roman" pitchFamily="18" charset="0"/>
                <a:cs typeface="Times New Roman" pitchFamily="18" charset="0"/>
              </a:rPr>
              <a:t>i</a:t>
            </a:r>
            <a:r>
              <a:rPr lang="en-US" sz="2000" dirty="0" smtClean="0">
                <a:solidFill>
                  <a:schemeClr val="accent6"/>
                </a:solidFill>
              </a:rPr>
              <a:t>”:</a:t>
            </a:r>
          </a:p>
          <a:p>
            <a:endParaRPr lang="en-GB" sz="2000" dirty="0" smtClean="0"/>
          </a:p>
          <a:p>
            <a:r>
              <a:rPr lang="en-US" sz="2000" dirty="0" smtClean="0">
                <a:sym typeface="Symbol"/>
              </a:rPr>
              <a:t> = 0, +1(-1) for uncorrelated, completely (anti-)correlated quantities</a:t>
            </a:r>
            <a:endParaRPr lang="en-US" sz="2000" dirty="0"/>
          </a:p>
        </p:txBody>
      </p:sp>
      <p:pic>
        <p:nvPicPr>
          <p:cNvPr id="267266" name="Picture 2"/>
          <p:cNvPicPr>
            <a:picLocks noChangeAspect="1" noChangeArrowheads="1"/>
          </p:cNvPicPr>
          <p:nvPr/>
        </p:nvPicPr>
        <p:blipFill>
          <a:blip r:embed="rId2" cstate="print"/>
          <a:srcRect l="28083" t="3041" r="28867" b="3721"/>
          <a:stretch>
            <a:fillRect/>
          </a:stretch>
        </p:blipFill>
        <p:spPr bwMode="auto">
          <a:xfrm>
            <a:off x="4830840" y="1457400"/>
            <a:ext cx="3989632" cy="5400600"/>
          </a:xfrm>
          <a:prstGeom prst="rect">
            <a:avLst/>
          </a:prstGeom>
          <a:noFill/>
          <a:ln w="9525">
            <a:noFill/>
            <a:miter lim="800000"/>
            <a:headEnd/>
            <a:tailEnd/>
          </a:ln>
        </p:spPr>
      </p:pic>
      <p:sp>
        <p:nvSpPr>
          <p:cNvPr id="10" name="Right Arrow 9"/>
          <p:cNvSpPr/>
          <p:nvPr/>
        </p:nvSpPr>
        <p:spPr>
          <a:xfrm>
            <a:off x="4067944" y="1916832"/>
            <a:ext cx="978408" cy="484632"/>
          </a:xfrm>
          <a:prstGeom prst="rightArrow">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67267" name="Picture 3"/>
          <p:cNvPicPr>
            <a:picLocks noChangeAspect="1" noChangeArrowheads="1"/>
          </p:cNvPicPr>
          <p:nvPr/>
        </p:nvPicPr>
        <p:blipFill>
          <a:blip r:embed="rId3" cstate="print"/>
          <a:srcRect l="11284" t="59627" r="9967" b="21256"/>
          <a:stretch>
            <a:fillRect/>
          </a:stretch>
        </p:blipFill>
        <p:spPr bwMode="auto">
          <a:xfrm>
            <a:off x="323528" y="4221088"/>
            <a:ext cx="4320480" cy="63367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95536" y="1052736"/>
            <a:ext cx="8229600" cy="4525963"/>
          </a:xfrm>
        </p:spPr>
        <p:txBody>
          <a:bodyPr/>
          <a:lstStyle/>
          <a:p>
            <a:pPr>
              <a:buClr>
                <a:srgbClr val="990000"/>
              </a:buClr>
              <a:buSzPct val="150000"/>
            </a:pPr>
            <a:r>
              <a:rPr lang="en-GB" sz="2800" dirty="0" smtClean="0"/>
              <a:t>sets used: </a:t>
            </a:r>
            <a:r>
              <a:rPr lang="en-GB" sz="2800" dirty="0" smtClean="0">
                <a:solidFill>
                  <a:srgbClr val="006600"/>
                </a:solidFill>
              </a:rPr>
              <a:t>MSTW2008, CT10, GJR08, ABKM09, HERAPDF1.5</a:t>
            </a:r>
            <a:r>
              <a:rPr lang="en-GB" sz="2800" dirty="0" smtClean="0">
                <a:solidFill>
                  <a:srgbClr val="990000"/>
                </a:solidFill>
              </a:rPr>
              <a:t>*</a:t>
            </a:r>
            <a:r>
              <a:rPr lang="en-GB" sz="2800" dirty="0" smtClean="0">
                <a:solidFill>
                  <a:srgbClr val="006600"/>
                </a:solidFill>
              </a:rPr>
              <a:t>, NNPDF2.1</a:t>
            </a:r>
            <a:r>
              <a:rPr lang="en-GB" sz="2800" dirty="0" smtClean="0">
                <a:solidFill>
                  <a:srgbClr val="990000"/>
                </a:solidFill>
              </a:rPr>
              <a:t>*</a:t>
            </a:r>
          </a:p>
          <a:p>
            <a:pPr>
              <a:buClr>
                <a:srgbClr val="990000"/>
              </a:buClr>
              <a:buSzPct val="150000"/>
            </a:pPr>
            <a:r>
              <a:rPr lang="en-GB" sz="2800" dirty="0" smtClean="0"/>
              <a:t>four Higgs production mechanisms studied </a:t>
            </a:r>
            <a:r>
              <a:rPr lang="en-GB" sz="2800" dirty="0" smtClean="0">
                <a:solidFill>
                  <a:schemeClr val="accent6"/>
                </a:solidFill>
              </a:rPr>
              <a:t>(</a:t>
            </a:r>
            <a:r>
              <a:rPr lang="en-GB" sz="2800" dirty="0" err="1" smtClean="0">
                <a:solidFill>
                  <a:schemeClr val="accent6"/>
                </a:solidFill>
              </a:rPr>
              <a:t>ggH</a:t>
            </a:r>
            <a:r>
              <a:rPr lang="en-GB" sz="2800" dirty="0" smtClean="0">
                <a:solidFill>
                  <a:schemeClr val="accent6"/>
                </a:solidFill>
              </a:rPr>
              <a:t>, VBF, WH, </a:t>
            </a:r>
            <a:r>
              <a:rPr lang="en-GB" sz="2800" dirty="0" err="1" smtClean="0">
                <a:solidFill>
                  <a:schemeClr val="accent6"/>
                </a:solidFill>
              </a:rPr>
              <a:t>ttH</a:t>
            </a:r>
            <a:r>
              <a:rPr lang="en-GB" sz="2800" dirty="0" smtClean="0">
                <a:solidFill>
                  <a:schemeClr val="accent6"/>
                </a:solidFill>
              </a:rPr>
              <a:t>) </a:t>
            </a:r>
            <a:r>
              <a:rPr lang="en-GB" sz="2800" dirty="0" smtClean="0"/>
              <a:t>and many other SM </a:t>
            </a:r>
            <a:r>
              <a:rPr lang="en-GB" sz="2800" dirty="0" smtClean="0">
                <a:solidFill>
                  <a:schemeClr val="accent6"/>
                </a:solidFill>
              </a:rPr>
              <a:t>(W, Z, t, b,...) </a:t>
            </a:r>
            <a:r>
              <a:rPr lang="en-GB" sz="2800" dirty="0" smtClean="0"/>
              <a:t>processes</a:t>
            </a:r>
          </a:p>
          <a:p>
            <a:pPr>
              <a:buClr>
                <a:srgbClr val="990000"/>
              </a:buClr>
              <a:buSzPct val="150000"/>
            </a:pPr>
            <a:r>
              <a:rPr lang="en-GB" sz="2800" dirty="0" smtClean="0"/>
              <a:t>results presented for the individual PDF sets and for the </a:t>
            </a:r>
            <a:r>
              <a:rPr lang="en-GB" sz="2800" dirty="0" smtClean="0">
                <a:solidFill>
                  <a:srgbClr val="990000"/>
                </a:solidFill>
              </a:rPr>
              <a:t>PDF4LHC average </a:t>
            </a:r>
            <a:r>
              <a:rPr lang="en-GB" sz="2000" dirty="0" smtClean="0"/>
              <a:t>(defined here with </a:t>
            </a:r>
            <a:r>
              <a:rPr lang="en-GB" sz="2000" dirty="0" smtClean="0">
                <a:solidFill>
                  <a:srgbClr val="006600"/>
                </a:solidFill>
              </a:rPr>
              <a:t>CT10, MSTW2008, NNPDF2.1</a:t>
            </a:r>
            <a:r>
              <a:rPr lang="en-GB" sz="2000" dirty="0" smtClean="0"/>
              <a:t>)</a:t>
            </a:r>
          </a:p>
          <a:p>
            <a:pPr>
              <a:buClr>
                <a:srgbClr val="990000"/>
              </a:buClr>
              <a:buSzPct val="150000"/>
            </a:pPr>
            <a:r>
              <a:rPr lang="en-GB" sz="2800" dirty="0" smtClean="0">
                <a:solidFill>
                  <a:schemeClr val="accent6"/>
                </a:solidFill>
                <a:sym typeface="Symbol"/>
              </a:rPr>
              <a:t></a:t>
            </a:r>
            <a:r>
              <a:rPr lang="en-GB" sz="2800" baseline="-25000" dirty="0" smtClean="0">
                <a:solidFill>
                  <a:schemeClr val="accent6"/>
                </a:solidFill>
                <a:sym typeface="Symbol"/>
              </a:rPr>
              <a:t>S</a:t>
            </a:r>
            <a:r>
              <a:rPr lang="en-GB" sz="2800" dirty="0" smtClean="0">
                <a:solidFill>
                  <a:schemeClr val="accent6"/>
                </a:solidFill>
                <a:sym typeface="Symbol"/>
              </a:rPr>
              <a:t> </a:t>
            </a:r>
            <a:r>
              <a:rPr lang="en-GB" sz="2800" dirty="0" smtClean="0">
                <a:sym typeface="Symbol"/>
              </a:rPr>
              <a:t>variation can be omitted or included (small changes in most cases)</a:t>
            </a:r>
            <a:endParaRPr lang="en-US" sz="2800" dirty="0"/>
          </a:p>
        </p:txBody>
      </p:sp>
      <p:sp>
        <p:nvSpPr>
          <p:cNvPr id="4" name="Slide Number Placeholder 3"/>
          <p:cNvSpPr>
            <a:spLocks noGrp="1"/>
          </p:cNvSpPr>
          <p:nvPr>
            <p:ph type="sldNum" sz="quarter" idx="11"/>
          </p:nvPr>
        </p:nvSpPr>
        <p:spPr/>
        <p:txBody>
          <a:bodyPr/>
          <a:lstStyle/>
          <a:p>
            <a:pPr>
              <a:defRPr/>
            </a:pPr>
            <a:fld id="{44AA2C13-3E79-4A2F-9F79-F50F608C6870}" type="slidenum">
              <a:rPr lang="en-GB" smtClean="0"/>
              <a:pPr>
                <a:defRPr/>
              </a:pPr>
              <a:t>38</a:t>
            </a:fld>
            <a:endParaRPr lang="en-GB"/>
          </a:p>
        </p:txBody>
      </p:sp>
      <p:sp>
        <p:nvSpPr>
          <p:cNvPr id="5" name="TextBox 4"/>
          <p:cNvSpPr txBox="1"/>
          <p:nvPr/>
        </p:nvSpPr>
        <p:spPr>
          <a:xfrm>
            <a:off x="539552" y="5877272"/>
            <a:ext cx="7848872" cy="584775"/>
          </a:xfrm>
          <a:prstGeom prst="rect">
            <a:avLst/>
          </a:prstGeom>
          <a:noFill/>
        </p:spPr>
        <p:txBody>
          <a:bodyPr wrap="square" rtlCol="0">
            <a:spAutoFit/>
          </a:bodyPr>
          <a:lstStyle/>
          <a:p>
            <a:r>
              <a:rPr lang="en-GB" dirty="0" smtClean="0">
                <a:solidFill>
                  <a:srgbClr val="990000"/>
                </a:solidFill>
              </a:rPr>
              <a:t>* requires modified definition of  </a:t>
            </a:r>
            <a:r>
              <a:rPr lang="en-GB" dirty="0" smtClean="0">
                <a:solidFill>
                  <a:srgbClr val="990000"/>
                </a:solidFill>
                <a:sym typeface="Symbol"/>
              </a:rPr>
              <a:t> </a:t>
            </a:r>
            <a:r>
              <a:rPr lang="en-GB" dirty="0" smtClean="0">
                <a:solidFill>
                  <a:srgbClr val="990000"/>
                </a:solidFill>
              </a:rPr>
              <a:t>because of the way that the uncertainties are defined for these sets</a:t>
            </a:r>
            <a:endParaRPr lang="en-US" dirty="0">
              <a:solidFill>
                <a:srgbClr val="990000"/>
              </a:solidFill>
            </a:endParaRPr>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extBox 3"/>
          <p:cNvSpPr txBox="1"/>
          <p:nvPr/>
        </p:nvSpPr>
        <p:spPr>
          <a:xfrm>
            <a:off x="395536" y="476672"/>
            <a:ext cx="3816424" cy="7561044"/>
          </a:xfrm>
          <a:prstGeom prst="rect">
            <a:avLst/>
          </a:prstGeom>
          <a:noFill/>
        </p:spPr>
        <p:txBody>
          <a:bodyPr wrap="square" rtlCol="0">
            <a:spAutoFit/>
          </a:bodyPr>
          <a:lstStyle/>
          <a:p>
            <a:r>
              <a:rPr lang="en-GB" sz="2000" dirty="0" smtClean="0">
                <a:solidFill>
                  <a:srgbClr val="990000"/>
                </a:solidFill>
              </a:rPr>
              <a:t>PDF4LHC average correlations: Higgs </a:t>
            </a:r>
            <a:r>
              <a:rPr lang="en-GB" sz="2000" i="1" dirty="0" smtClean="0">
                <a:solidFill>
                  <a:srgbClr val="990000"/>
                </a:solidFill>
              </a:rPr>
              <a:t>vs.</a:t>
            </a:r>
            <a:r>
              <a:rPr lang="en-GB" sz="2000" dirty="0" smtClean="0">
                <a:solidFill>
                  <a:srgbClr val="990000"/>
                </a:solidFill>
              </a:rPr>
              <a:t> Higgs and Higgs </a:t>
            </a:r>
            <a:r>
              <a:rPr lang="en-GB" sz="2000" i="1" dirty="0" smtClean="0">
                <a:solidFill>
                  <a:srgbClr val="990000"/>
                </a:solidFill>
              </a:rPr>
              <a:t>vs</a:t>
            </a:r>
            <a:r>
              <a:rPr lang="en-GB" sz="2000" dirty="0" smtClean="0">
                <a:solidFill>
                  <a:srgbClr val="990000"/>
                </a:solidFill>
              </a:rPr>
              <a:t>. other SM</a:t>
            </a:r>
          </a:p>
          <a:p>
            <a:endParaRPr lang="en-GB" sz="2000" dirty="0" smtClean="0">
              <a:solidFill>
                <a:srgbClr val="990000"/>
              </a:solidFill>
            </a:endParaRPr>
          </a:p>
          <a:p>
            <a:r>
              <a:rPr lang="en-GB" sz="2000" dirty="0" smtClean="0"/>
              <a:t>strong correlation:</a:t>
            </a:r>
          </a:p>
          <a:p>
            <a:r>
              <a:rPr lang="en-GB" sz="2000" dirty="0" err="1" smtClean="0">
                <a:solidFill>
                  <a:schemeClr val="accent6"/>
                </a:solidFill>
              </a:rPr>
              <a:t>tt</a:t>
            </a:r>
            <a:r>
              <a:rPr lang="en-GB" sz="2000" dirty="0" smtClean="0">
                <a:solidFill>
                  <a:schemeClr val="accent6"/>
                </a:solidFill>
              </a:rPr>
              <a:t> </a:t>
            </a:r>
            <a:r>
              <a:rPr lang="en-GB" sz="2000" i="1" dirty="0" smtClean="0">
                <a:solidFill>
                  <a:schemeClr val="accent6"/>
                </a:solidFill>
              </a:rPr>
              <a:t>vs</a:t>
            </a:r>
            <a:r>
              <a:rPr lang="en-GB" sz="2000" dirty="0" smtClean="0">
                <a:solidFill>
                  <a:schemeClr val="accent6"/>
                </a:solidFill>
              </a:rPr>
              <a:t>. </a:t>
            </a:r>
            <a:r>
              <a:rPr lang="en-GB" sz="2000" dirty="0" err="1" smtClean="0">
                <a:solidFill>
                  <a:schemeClr val="accent6"/>
                </a:solidFill>
              </a:rPr>
              <a:t>ggH</a:t>
            </a:r>
            <a:r>
              <a:rPr lang="en-GB" sz="2000" baseline="-25000" dirty="0" err="1" smtClean="0">
                <a:solidFill>
                  <a:schemeClr val="accent6"/>
                </a:solidFill>
              </a:rPr>
              <a:t>heavy</a:t>
            </a:r>
            <a:r>
              <a:rPr lang="en-GB" sz="2000" dirty="0" smtClean="0">
                <a:solidFill>
                  <a:schemeClr val="accent6"/>
                </a:solidFill>
              </a:rPr>
              <a:t>, </a:t>
            </a:r>
            <a:r>
              <a:rPr lang="en-GB" sz="2000" dirty="0" err="1" smtClean="0">
                <a:solidFill>
                  <a:schemeClr val="accent6"/>
                </a:solidFill>
              </a:rPr>
              <a:t>ttH</a:t>
            </a:r>
            <a:r>
              <a:rPr lang="en-GB" sz="2000" baseline="-25000" dirty="0" err="1" smtClean="0">
                <a:solidFill>
                  <a:schemeClr val="accent6"/>
                </a:solidFill>
              </a:rPr>
              <a:t>light</a:t>
            </a:r>
            <a:endParaRPr lang="en-GB" sz="2000" baseline="-25000" dirty="0" smtClean="0">
              <a:solidFill>
                <a:schemeClr val="accent6"/>
              </a:solidFill>
            </a:endParaRPr>
          </a:p>
          <a:p>
            <a:r>
              <a:rPr lang="en-GB" sz="2000" dirty="0" smtClean="0">
                <a:solidFill>
                  <a:schemeClr val="accent6"/>
                </a:solidFill>
              </a:rPr>
              <a:t>WZ </a:t>
            </a:r>
            <a:r>
              <a:rPr lang="en-GB" sz="2000" i="1" dirty="0" smtClean="0">
                <a:solidFill>
                  <a:schemeClr val="accent6"/>
                </a:solidFill>
              </a:rPr>
              <a:t>vs. </a:t>
            </a:r>
            <a:r>
              <a:rPr lang="en-GB" sz="2000" dirty="0" smtClean="0">
                <a:solidFill>
                  <a:schemeClr val="accent6"/>
                </a:solidFill>
              </a:rPr>
              <a:t>WH</a:t>
            </a:r>
          </a:p>
          <a:p>
            <a:r>
              <a:rPr lang="en-GB" sz="2000" dirty="0" err="1" smtClean="0">
                <a:solidFill>
                  <a:schemeClr val="accent6"/>
                </a:solidFill>
              </a:rPr>
              <a:t>tb</a:t>
            </a:r>
            <a:r>
              <a:rPr lang="en-GB" sz="2000" dirty="0" smtClean="0">
                <a:solidFill>
                  <a:schemeClr val="accent6"/>
                </a:solidFill>
              </a:rPr>
              <a:t> vs. </a:t>
            </a:r>
            <a:r>
              <a:rPr lang="en-GB" sz="2000" dirty="0" err="1" smtClean="0">
                <a:solidFill>
                  <a:schemeClr val="accent6"/>
                </a:solidFill>
              </a:rPr>
              <a:t>WH</a:t>
            </a:r>
            <a:r>
              <a:rPr lang="en-GB" sz="2000" baseline="-25000" dirty="0" err="1" smtClean="0">
                <a:solidFill>
                  <a:schemeClr val="accent6"/>
                </a:solidFill>
              </a:rPr>
              <a:t>light</a:t>
            </a:r>
            <a:endParaRPr lang="en-GB" sz="2000" baseline="-25000" dirty="0" smtClean="0">
              <a:solidFill>
                <a:schemeClr val="accent6"/>
              </a:solidFill>
            </a:endParaRPr>
          </a:p>
          <a:p>
            <a:r>
              <a:rPr lang="en-GB" dirty="0" smtClean="0">
                <a:solidFill>
                  <a:srgbClr val="990000"/>
                </a:solidFill>
              </a:rPr>
              <a:t>- same PDFs, similar x</a:t>
            </a:r>
          </a:p>
          <a:p>
            <a:endParaRPr lang="en-GB" sz="2000" dirty="0" smtClean="0"/>
          </a:p>
          <a:p>
            <a:r>
              <a:rPr lang="en-GB" sz="2000" dirty="0" smtClean="0"/>
              <a:t>weak correlation:</a:t>
            </a:r>
          </a:p>
          <a:p>
            <a:r>
              <a:rPr lang="en-GB" sz="2000" dirty="0" err="1" smtClean="0">
                <a:solidFill>
                  <a:schemeClr val="accent6"/>
                </a:solidFill>
              </a:rPr>
              <a:t>ttH</a:t>
            </a:r>
            <a:r>
              <a:rPr lang="en-GB" sz="2000" dirty="0" smtClean="0">
                <a:solidFill>
                  <a:schemeClr val="accent6"/>
                </a:solidFill>
              </a:rPr>
              <a:t> </a:t>
            </a:r>
            <a:r>
              <a:rPr lang="en-GB" sz="2000" i="1" dirty="0" smtClean="0">
                <a:solidFill>
                  <a:schemeClr val="accent6"/>
                </a:solidFill>
              </a:rPr>
              <a:t>vs. </a:t>
            </a:r>
            <a:r>
              <a:rPr lang="en-GB" sz="2000" dirty="0" smtClean="0">
                <a:solidFill>
                  <a:schemeClr val="accent6"/>
                </a:solidFill>
              </a:rPr>
              <a:t>WH</a:t>
            </a:r>
          </a:p>
          <a:p>
            <a:r>
              <a:rPr lang="en-GB" dirty="0" smtClean="0">
                <a:solidFill>
                  <a:srgbClr val="990000"/>
                </a:solidFill>
              </a:rPr>
              <a:t> - different PDFs, different x</a:t>
            </a:r>
          </a:p>
          <a:p>
            <a:endParaRPr lang="en-GB" sz="2000" dirty="0" smtClean="0">
              <a:solidFill>
                <a:srgbClr val="990000"/>
              </a:solidFill>
            </a:endParaRPr>
          </a:p>
          <a:p>
            <a:r>
              <a:rPr lang="en-GB" sz="2000" dirty="0" err="1" smtClean="0"/>
              <a:t>anticorrelation</a:t>
            </a:r>
            <a:r>
              <a:rPr lang="en-GB" sz="2000" dirty="0" smtClean="0"/>
              <a:t>:</a:t>
            </a:r>
          </a:p>
          <a:p>
            <a:r>
              <a:rPr lang="en-GB" sz="2000" dirty="0" smtClean="0">
                <a:solidFill>
                  <a:schemeClr val="accent6"/>
                </a:solidFill>
              </a:rPr>
              <a:t>W, W</a:t>
            </a:r>
            <a:r>
              <a:rPr lang="en-GB" sz="2000" dirty="0" smtClean="0">
                <a:solidFill>
                  <a:schemeClr val="accent6"/>
                </a:solidFill>
                <a:sym typeface="Symbol"/>
              </a:rPr>
              <a:t></a:t>
            </a:r>
            <a:r>
              <a:rPr lang="en-GB" sz="2000" dirty="0" smtClean="0">
                <a:solidFill>
                  <a:schemeClr val="accent6"/>
                </a:solidFill>
              </a:rPr>
              <a:t> </a:t>
            </a:r>
            <a:r>
              <a:rPr lang="en-GB" sz="2000" i="1" dirty="0" smtClean="0">
                <a:solidFill>
                  <a:schemeClr val="accent6"/>
                </a:solidFill>
              </a:rPr>
              <a:t>vs. </a:t>
            </a:r>
            <a:r>
              <a:rPr lang="en-GB" sz="2000" dirty="0" err="1" smtClean="0">
                <a:solidFill>
                  <a:schemeClr val="accent6"/>
                </a:solidFill>
              </a:rPr>
              <a:t>ttH</a:t>
            </a:r>
            <a:endParaRPr lang="en-GB" sz="2000" dirty="0" smtClean="0">
              <a:solidFill>
                <a:schemeClr val="accent6"/>
              </a:solidFill>
            </a:endParaRPr>
          </a:p>
          <a:p>
            <a:r>
              <a:rPr lang="en-GB" dirty="0" smtClean="0">
                <a:solidFill>
                  <a:srgbClr val="990000"/>
                </a:solidFill>
              </a:rPr>
              <a:t>- hi/lo x</a:t>
            </a:r>
          </a:p>
          <a:p>
            <a:endParaRPr lang="en-GB" sz="2000" dirty="0" smtClean="0">
              <a:solidFill>
                <a:schemeClr val="accent6"/>
              </a:solidFill>
            </a:endParaRPr>
          </a:p>
          <a:p>
            <a:endParaRPr lang="en-GB" sz="2000" dirty="0" smtClean="0">
              <a:solidFill>
                <a:schemeClr val="accent6"/>
              </a:solidFill>
            </a:endParaRPr>
          </a:p>
          <a:p>
            <a:endParaRPr lang="en-GB" sz="2000" dirty="0" smtClean="0">
              <a:solidFill>
                <a:schemeClr val="accent6"/>
              </a:solidFill>
            </a:endParaRPr>
          </a:p>
          <a:p>
            <a:endParaRPr lang="en-GB" sz="2000" dirty="0" smtClean="0">
              <a:solidFill>
                <a:schemeClr val="accent6"/>
              </a:solidFill>
            </a:endParaRPr>
          </a:p>
          <a:p>
            <a:endParaRPr lang="en-GB" sz="2000" dirty="0" smtClean="0">
              <a:solidFill>
                <a:schemeClr val="accent6"/>
              </a:solidFill>
            </a:endParaRPr>
          </a:p>
          <a:p>
            <a:endParaRPr lang="en-GB" sz="2000" dirty="0" smtClean="0">
              <a:solidFill>
                <a:schemeClr val="accent6"/>
              </a:solidFill>
            </a:endParaRPr>
          </a:p>
          <a:p>
            <a:endParaRPr lang="en-GB" sz="2000" dirty="0" smtClean="0">
              <a:solidFill>
                <a:srgbClr val="990000"/>
              </a:solidFill>
            </a:endParaRPr>
          </a:p>
          <a:p>
            <a:endParaRPr lang="en-GB" sz="2000" baseline="-25000" dirty="0" smtClean="0">
              <a:solidFill>
                <a:srgbClr val="990000"/>
              </a:solidFill>
            </a:endParaRPr>
          </a:p>
        </p:txBody>
      </p:sp>
      <p:grpSp>
        <p:nvGrpSpPr>
          <p:cNvPr id="10" name="Group 9"/>
          <p:cNvGrpSpPr/>
          <p:nvPr/>
        </p:nvGrpSpPr>
        <p:grpSpPr>
          <a:xfrm>
            <a:off x="3995936" y="476672"/>
            <a:ext cx="4680520" cy="6048672"/>
            <a:chOff x="3851920" y="476672"/>
            <a:chExt cx="4680520" cy="6048672"/>
          </a:xfrm>
        </p:grpSpPr>
        <p:grpSp>
          <p:nvGrpSpPr>
            <p:cNvPr id="6" name="Group 5"/>
            <p:cNvGrpSpPr/>
            <p:nvPr/>
          </p:nvGrpSpPr>
          <p:grpSpPr>
            <a:xfrm>
              <a:off x="3851920" y="476672"/>
              <a:ext cx="4680520" cy="6048672"/>
              <a:chOff x="3851920" y="476672"/>
              <a:chExt cx="4680520" cy="6048672"/>
            </a:xfrm>
          </p:grpSpPr>
          <p:pic>
            <p:nvPicPr>
              <p:cNvPr id="269314" name="Picture 2"/>
              <p:cNvPicPr>
                <a:picLocks noChangeAspect="1" noChangeArrowheads="1"/>
              </p:cNvPicPr>
              <p:nvPr/>
            </p:nvPicPr>
            <p:blipFill>
              <a:blip r:embed="rId2" cstate="print"/>
              <a:srcRect l="30708" t="14800" r="35167" b="14641"/>
              <a:stretch>
                <a:fillRect/>
              </a:stretch>
            </p:blipFill>
            <p:spPr bwMode="auto">
              <a:xfrm>
                <a:off x="3851920" y="476672"/>
                <a:ext cx="4680520" cy="6048672"/>
              </a:xfrm>
              <a:prstGeom prst="rect">
                <a:avLst/>
              </a:prstGeom>
              <a:noFill/>
              <a:ln w="9525">
                <a:noFill/>
                <a:miter lim="800000"/>
                <a:headEnd/>
                <a:tailEnd/>
              </a:ln>
            </p:spPr>
          </p:pic>
          <p:pic>
            <p:nvPicPr>
              <p:cNvPr id="5" name="Picture 2"/>
              <p:cNvPicPr>
                <a:picLocks noChangeAspect="1" noChangeArrowheads="1"/>
              </p:cNvPicPr>
              <p:nvPr/>
            </p:nvPicPr>
            <p:blipFill>
              <a:blip r:embed="rId2" cstate="print"/>
              <a:srcRect l="40158" t="21992" r="58267" b="76800"/>
              <a:stretch>
                <a:fillRect/>
              </a:stretch>
            </p:blipFill>
            <p:spPr bwMode="auto">
              <a:xfrm>
                <a:off x="5796136" y="839093"/>
                <a:ext cx="216024" cy="103539"/>
              </a:xfrm>
              <a:prstGeom prst="rect">
                <a:avLst/>
              </a:prstGeom>
              <a:noFill/>
              <a:ln w="9525">
                <a:noFill/>
                <a:miter lim="800000"/>
                <a:headEnd/>
                <a:tailEnd/>
              </a:ln>
            </p:spPr>
          </p:pic>
        </p:grpSp>
        <p:pic>
          <p:nvPicPr>
            <p:cNvPr id="8" name="Picture 2"/>
            <p:cNvPicPr>
              <a:picLocks noChangeAspect="1" noChangeArrowheads="1"/>
            </p:cNvPicPr>
            <p:nvPr/>
          </p:nvPicPr>
          <p:blipFill>
            <a:blip r:embed="rId2" cstate="print"/>
            <a:srcRect l="42258" t="45359" r="55117" b="53801"/>
            <a:stretch>
              <a:fillRect/>
            </a:stretch>
          </p:blipFill>
          <p:spPr bwMode="auto">
            <a:xfrm>
              <a:off x="5769945" y="2963040"/>
              <a:ext cx="360040" cy="72008"/>
            </a:xfrm>
            <a:prstGeom prst="rect">
              <a:avLst/>
            </a:prstGeom>
            <a:noFill/>
            <a:ln w="9525">
              <a:noFill/>
              <a:miter lim="800000"/>
              <a:headEnd/>
              <a:tailEnd/>
            </a:ln>
          </p:spPr>
        </p:pic>
      </p:grpSp>
      <p:pic>
        <p:nvPicPr>
          <p:cNvPr id="9" name="Picture 2"/>
          <p:cNvPicPr>
            <a:picLocks noChangeAspect="1" noChangeArrowheads="1"/>
          </p:cNvPicPr>
          <p:nvPr/>
        </p:nvPicPr>
        <p:blipFill>
          <a:blip r:embed="rId2" cstate="print"/>
          <a:srcRect l="40158" t="21992" r="58267" b="76800"/>
          <a:stretch>
            <a:fillRect/>
          </a:stretch>
        </p:blipFill>
        <p:spPr bwMode="auto">
          <a:xfrm>
            <a:off x="2843808" y="4196085"/>
            <a:ext cx="216024" cy="103539"/>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5" name="Rectangle 3"/>
          <p:cNvSpPr>
            <a:spLocks noGrp="1" noChangeArrowheads="1"/>
          </p:cNvSpPr>
          <p:nvPr>
            <p:ph type="body" idx="1"/>
          </p:nvPr>
        </p:nvSpPr>
        <p:spPr>
          <a:xfrm>
            <a:off x="457200" y="1052513"/>
            <a:ext cx="8507413" cy="4525962"/>
          </a:xfrm>
        </p:spPr>
        <p:txBody>
          <a:bodyPr/>
          <a:lstStyle/>
          <a:p>
            <a:pPr eaLnBrk="1" hangingPunct="1">
              <a:lnSpc>
                <a:spcPct val="90000"/>
              </a:lnSpc>
              <a:buClr>
                <a:srgbClr val="990000"/>
              </a:buClr>
            </a:pPr>
            <a:r>
              <a:rPr lang="en-GB" sz="2800" i="1" dirty="0" smtClean="0">
                <a:solidFill>
                  <a:srgbClr val="990000"/>
                </a:solidFill>
              </a:rPr>
              <a:t>Benchmarking </a:t>
            </a:r>
            <a:r>
              <a:rPr lang="en-GB" sz="2800" i="1" dirty="0" smtClean="0">
                <a:solidFill>
                  <a:srgbClr val="990000"/>
                </a:solidFill>
                <a:sym typeface="Wingdings" pitchFamily="2" charset="2"/>
              </a:rPr>
              <a:t> precision predictions</a:t>
            </a:r>
            <a:endParaRPr lang="en-GB" sz="2800" i="1" dirty="0" smtClean="0">
              <a:solidFill>
                <a:srgbClr val="990000"/>
              </a:solidFill>
            </a:endParaRPr>
          </a:p>
          <a:p>
            <a:pPr lvl="1" eaLnBrk="1" hangingPunct="1">
              <a:lnSpc>
                <a:spcPct val="90000"/>
              </a:lnSpc>
              <a:buClr>
                <a:srgbClr val="990000"/>
              </a:buClr>
            </a:pPr>
            <a:r>
              <a:rPr lang="en-GB" sz="2400" dirty="0" smtClean="0"/>
              <a:t>inclusive SM quantities (</a:t>
            </a:r>
            <a:r>
              <a:rPr lang="en-GB" sz="2400" dirty="0" smtClean="0">
                <a:solidFill>
                  <a:schemeClr val="accent2"/>
                </a:solidFill>
              </a:rPr>
              <a:t>V=(</a:t>
            </a:r>
            <a:r>
              <a:rPr lang="en-GB" sz="2400" dirty="0" smtClean="0">
                <a:solidFill>
                  <a:schemeClr val="accent2"/>
                </a:solidFill>
                <a:sym typeface="Symbol"/>
              </a:rPr>
              <a:t></a:t>
            </a:r>
            <a:r>
              <a:rPr lang="en-GB" sz="2400" dirty="0" smtClean="0">
                <a:solidFill>
                  <a:schemeClr val="accent2"/>
                </a:solidFill>
              </a:rPr>
              <a:t>*,W,Z), jets, top,…</a:t>
            </a:r>
            <a:r>
              <a:rPr lang="en-GB" sz="2400" dirty="0" smtClean="0"/>
              <a:t> ), calculated to the highest precision available (e.g. NNLO, NNLL, etc) and compared with exptl. measurements</a:t>
            </a:r>
          </a:p>
          <a:p>
            <a:pPr lvl="1" eaLnBrk="1" hangingPunct="1">
              <a:lnSpc>
                <a:spcPct val="90000"/>
              </a:lnSpc>
              <a:buClr>
                <a:srgbClr val="990000"/>
              </a:buClr>
            </a:pPr>
            <a:r>
              <a:rPr lang="en-GB" sz="2400" dirty="0" smtClean="0"/>
              <a:t>tools needed: robust jet algorithms, kinematics, decays included, </a:t>
            </a:r>
            <a:r>
              <a:rPr lang="en-GB" sz="2400" dirty="0" smtClean="0">
                <a:solidFill>
                  <a:srgbClr val="FF0000"/>
                </a:solidFill>
              </a:rPr>
              <a:t>PDFs</a:t>
            </a:r>
            <a:r>
              <a:rPr lang="en-GB" sz="2400" dirty="0" smtClean="0"/>
              <a:t>, …</a:t>
            </a:r>
          </a:p>
          <a:p>
            <a:pPr lvl="1" eaLnBrk="1" hangingPunct="1">
              <a:lnSpc>
                <a:spcPct val="90000"/>
              </a:lnSpc>
              <a:buClr>
                <a:srgbClr val="990000"/>
              </a:buClr>
            </a:pPr>
            <a:r>
              <a:rPr lang="en-GB" sz="2400" dirty="0" smtClean="0"/>
              <a:t>theory uncertainty in predictions:</a:t>
            </a:r>
          </a:p>
          <a:p>
            <a:pPr eaLnBrk="1" hangingPunct="1">
              <a:lnSpc>
                <a:spcPct val="90000"/>
              </a:lnSpc>
              <a:buClr>
                <a:srgbClr val="990000"/>
              </a:buClr>
              <a:buNone/>
            </a:pPr>
            <a:endParaRPr lang="en-GB" sz="2400" dirty="0" smtClean="0"/>
          </a:p>
          <a:p>
            <a:pPr lvl="1" eaLnBrk="1" hangingPunct="1">
              <a:lnSpc>
                <a:spcPct val="90000"/>
              </a:lnSpc>
              <a:buClr>
                <a:srgbClr val="990000"/>
              </a:buClr>
              <a:buNone/>
            </a:pPr>
            <a:r>
              <a:rPr lang="en-GB" sz="2400" dirty="0" smtClean="0"/>
              <a:t> </a:t>
            </a:r>
          </a:p>
          <a:p>
            <a:pPr lvl="1" eaLnBrk="1" hangingPunct="1">
              <a:lnSpc>
                <a:spcPct val="90000"/>
              </a:lnSpc>
              <a:buClr>
                <a:srgbClr val="990000"/>
              </a:buClr>
            </a:pPr>
            <a:r>
              <a:rPr lang="en-GB" sz="2400" dirty="0" smtClean="0"/>
              <a:t>such comparisons give confidence in the calculation of SM backgrounds, e.g.  </a:t>
            </a:r>
            <a:r>
              <a:rPr lang="en-GB" sz="2400" dirty="0" smtClean="0">
                <a:solidFill>
                  <a:schemeClr val="accent2"/>
                </a:solidFill>
              </a:rPr>
              <a:t>{</a:t>
            </a:r>
            <a:r>
              <a:rPr lang="en-GB" sz="2400" dirty="0" err="1" smtClean="0">
                <a:solidFill>
                  <a:schemeClr val="accent2"/>
                </a:solidFill>
              </a:rPr>
              <a:t>V,VV,bb,tt,H</a:t>
            </a:r>
            <a:r>
              <a:rPr lang="en-GB" sz="2400" dirty="0" smtClean="0">
                <a:solidFill>
                  <a:schemeClr val="accent2"/>
                </a:solidFill>
              </a:rPr>
              <a:t>,…} + jets</a:t>
            </a:r>
            <a:endParaRPr lang="en-GB" sz="2000" dirty="0" smtClean="0">
              <a:solidFill>
                <a:srgbClr val="006600"/>
              </a:solidFill>
            </a:endParaRPr>
          </a:p>
          <a:p>
            <a:pPr lvl="1" eaLnBrk="1" hangingPunct="1">
              <a:lnSpc>
                <a:spcPct val="90000"/>
              </a:lnSpc>
              <a:buClr>
                <a:srgbClr val="990000"/>
              </a:buClr>
            </a:pPr>
            <a:endParaRPr lang="en-GB" sz="2400" dirty="0" smtClean="0"/>
          </a:p>
          <a:p>
            <a:pPr eaLnBrk="1" hangingPunct="1">
              <a:lnSpc>
                <a:spcPct val="90000"/>
              </a:lnSpc>
            </a:pPr>
            <a:endParaRPr lang="en-US" sz="2800" dirty="0" smtClean="0"/>
          </a:p>
        </p:txBody>
      </p:sp>
      <p:sp>
        <p:nvSpPr>
          <p:cNvPr id="8196" name="Slide Number Placeholder 4"/>
          <p:cNvSpPr>
            <a:spLocks noGrp="1"/>
          </p:cNvSpPr>
          <p:nvPr>
            <p:ph type="sldNum" sz="quarter" idx="11"/>
          </p:nvPr>
        </p:nvSpPr>
        <p:spPr>
          <a:noFill/>
        </p:spPr>
        <p:txBody>
          <a:bodyPr/>
          <a:lstStyle/>
          <a:p>
            <a:fld id="{B8EACB61-2636-4FDD-A6A7-CD13065854C5}" type="slidenum">
              <a:rPr lang="en-GB" smtClean="0"/>
              <a:pPr/>
              <a:t>4</a:t>
            </a:fld>
            <a:endParaRPr lang="en-GB" smtClean="0"/>
          </a:p>
        </p:txBody>
      </p:sp>
      <p:sp>
        <p:nvSpPr>
          <p:cNvPr id="8197" name="Rectangle 2"/>
          <p:cNvSpPr>
            <a:spLocks noGrp="1" noChangeArrowheads="1"/>
          </p:cNvSpPr>
          <p:nvPr>
            <p:ph type="title"/>
          </p:nvPr>
        </p:nvSpPr>
        <p:spPr>
          <a:xfrm>
            <a:off x="457200" y="-100013"/>
            <a:ext cx="8229600" cy="1143001"/>
          </a:xfrm>
        </p:spPr>
        <p:txBody>
          <a:bodyPr/>
          <a:lstStyle/>
          <a:p>
            <a:pPr eaLnBrk="1" hangingPunct="1"/>
            <a:r>
              <a:rPr lang="en-GB" sz="4000" dirty="0" smtClean="0">
                <a:solidFill>
                  <a:srgbClr val="990000"/>
                </a:solidFill>
              </a:rPr>
              <a:t>precision phenomenology at LHC</a:t>
            </a:r>
            <a:endParaRPr lang="en-US" sz="4000" dirty="0" smtClean="0">
              <a:solidFill>
                <a:srgbClr val="990000"/>
              </a:solidFill>
            </a:endParaRPr>
          </a:p>
        </p:txBody>
      </p:sp>
      <p:sp>
        <p:nvSpPr>
          <p:cNvPr id="8199" name="Text Box 6"/>
          <p:cNvSpPr txBox="1">
            <a:spLocks noChangeArrowheads="1"/>
          </p:cNvSpPr>
          <p:nvPr/>
        </p:nvSpPr>
        <p:spPr bwMode="auto">
          <a:xfrm>
            <a:off x="2051050" y="4005064"/>
            <a:ext cx="4803775" cy="461962"/>
          </a:xfrm>
          <a:prstGeom prst="rect">
            <a:avLst/>
          </a:prstGeom>
          <a:noFill/>
          <a:ln w="9525">
            <a:noFill/>
            <a:miter lim="800000"/>
            <a:headEnd/>
            <a:tailEnd/>
          </a:ln>
        </p:spPr>
        <p:txBody>
          <a:bodyPr wrap="none">
            <a:spAutoFit/>
          </a:bodyPr>
          <a:lstStyle/>
          <a:p>
            <a:r>
              <a:rPr lang="en-GB" sz="2400" dirty="0">
                <a:solidFill>
                  <a:schemeClr val="accent2"/>
                </a:solidFill>
                <a:sym typeface="Symbol" pitchFamily="18" charset="2"/>
              </a:rPr>
              <a:t></a:t>
            </a:r>
            <a:r>
              <a:rPr lang="en-GB" sz="2400" baseline="-25000" dirty="0" err="1">
                <a:solidFill>
                  <a:schemeClr val="accent2"/>
                </a:solidFill>
                <a:sym typeface="Symbol" pitchFamily="18" charset="2"/>
              </a:rPr>
              <a:t>th</a:t>
            </a:r>
            <a:r>
              <a:rPr lang="en-GB" sz="2400" baseline="-25000" dirty="0">
                <a:solidFill>
                  <a:schemeClr val="accent2"/>
                </a:solidFill>
                <a:sym typeface="Symbol" pitchFamily="18" charset="2"/>
              </a:rPr>
              <a:t> </a:t>
            </a:r>
            <a:r>
              <a:rPr lang="en-GB" sz="2400" dirty="0">
                <a:solidFill>
                  <a:schemeClr val="accent2"/>
                </a:solidFill>
                <a:sym typeface="Symbol" pitchFamily="18" charset="2"/>
              </a:rPr>
              <a:t>= </a:t>
            </a:r>
            <a:r>
              <a:rPr lang="en-GB" sz="2400" baseline="-25000" dirty="0">
                <a:solidFill>
                  <a:schemeClr val="accent2"/>
                </a:solidFill>
                <a:sym typeface="Symbol" pitchFamily="18" charset="2"/>
              </a:rPr>
              <a:t>UHO </a:t>
            </a:r>
            <a:r>
              <a:rPr lang="en-GB" sz="2000" dirty="0">
                <a:solidFill>
                  <a:schemeClr val="accent2"/>
                </a:solidFill>
                <a:sym typeface="Symbol" pitchFamily="18" charset="2"/>
              </a:rPr>
              <a:t></a:t>
            </a:r>
            <a:r>
              <a:rPr lang="en-GB" sz="2400" dirty="0">
                <a:solidFill>
                  <a:schemeClr val="accent2"/>
                </a:solidFill>
                <a:sym typeface="Symbol" pitchFamily="18" charset="2"/>
              </a:rPr>
              <a:t> </a:t>
            </a:r>
            <a:r>
              <a:rPr lang="en-GB" sz="2400" baseline="-25000" dirty="0">
                <a:solidFill>
                  <a:schemeClr val="accent2"/>
                </a:solidFill>
                <a:sym typeface="Symbol" pitchFamily="18" charset="2"/>
              </a:rPr>
              <a:t>PDF </a:t>
            </a:r>
            <a:r>
              <a:rPr lang="en-GB" sz="2000" dirty="0">
                <a:solidFill>
                  <a:schemeClr val="accent2"/>
                </a:solidFill>
                <a:sym typeface="Symbol" pitchFamily="18" charset="2"/>
              </a:rPr>
              <a:t></a:t>
            </a:r>
            <a:r>
              <a:rPr lang="en-GB" sz="2400" dirty="0">
                <a:solidFill>
                  <a:schemeClr val="accent2"/>
                </a:solidFill>
                <a:sym typeface="Symbol" pitchFamily="18" charset="2"/>
              </a:rPr>
              <a:t> </a:t>
            </a:r>
            <a:r>
              <a:rPr lang="en-GB" sz="2400" baseline="-25000" dirty="0" err="1">
                <a:solidFill>
                  <a:schemeClr val="accent2"/>
                </a:solidFill>
                <a:sym typeface="Symbol" pitchFamily="18" charset="2"/>
              </a:rPr>
              <a:t>param</a:t>
            </a:r>
            <a:r>
              <a:rPr lang="en-GB" sz="2400" baseline="-25000" dirty="0">
                <a:solidFill>
                  <a:schemeClr val="accent2"/>
                </a:solidFill>
                <a:sym typeface="Symbol" pitchFamily="18" charset="2"/>
              </a:rPr>
              <a:t> </a:t>
            </a:r>
            <a:r>
              <a:rPr lang="en-GB" sz="2000" dirty="0">
                <a:solidFill>
                  <a:schemeClr val="accent2"/>
                </a:solidFill>
                <a:sym typeface="Symbol" pitchFamily="18" charset="2"/>
              </a:rPr>
              <a:t></a:t>
            </a:r>
            <a:r>
              <a:rPr lang="en-GB" sz="2400" dirty="0">
                <a:solidFill>
                  <a:schemeClr val="accent2"/>
                </a:solidFill>
                <a:sym typeface="Symbol" pitchFamily="18" charset="2"/>
              </a:rPr>
              <a:t> …</a:t>
            </a:r>
            <a:endParaRPr lang="en-US" sz="2400" dirty="0">
              <a:solidFill>
                <a:schemeClr val="accent2"/>
              </a:solidFill>
              <a:sym typeface="Symbol" pitchFamily="18" charset="2"/>
            </a:endParaRPr>
          </a:p>
        </p:txBody>
      </p:sp>
      <p:sp>
        <p:nvSpPr>
          <p:cNvPr id="13" name="Up Arrow 12"/>
          <p:cNvSpPr/>
          <p:nvPr/>
        </p:nvSpPr>
        <p:spPr>
          <a:xfrm>
            <a:off x="4283968" y="4509120"/>
            <a:ext cx="288032" cy="432048"/>
          </a:xfrm>
          <a:prstGeom prst="upArrow">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1"/>
          </p:nvPr>
        </p:nvSpPr>
        <p:spPr/>
        <p:txBody>
          <a:bodyPr/>
          <a:lstStyle/>
          <a:p>
            <a:pPr>
              <a:defRPr/>
            </a:pPr>
            <a:fld id="{680F897C-93F7-4846-9B42-2B1DDAE444F2}" type="slidenum">
              <a:rPr lang="en-GB" smtClean="0"/>
              <a:pPr>
                <a:defRPr/>
              </a:pPr>
              <a:t>40</a:t>
            </a:fld>
            <a:endParaRPr lang="en-GB"/>
          </a:p>
        </p:txBody>
      </p:sp>
      <p:pic>
        <p:nvPicPr>
          <p:cNvPr id="270338" name="Picture 2"/>
          <p:cNvPicPr>
            <a:picLocks noChangeAspect="1" noChangeArrowheads="1"/>
          </p:cNvPicPr>
          <p:nvPr/>
        </p:nvPicPr>
        <p:blipFill>
          <a:blip r:embed="rId2" cstate="print"/>
          <a:srcRect l="24408" t="11835" r="25717" b="5615"/>
          <a:stretch>
            <a:fillRect/>
          </a:stretch>
        </p:blipFill>
        <p:spPr bwMode="auto">
          <a:xfrm>
            <a:off x="1115616" y="17240"/>
            <a:ext cx="6840760" cy="6840760"/>
          </a:xfrm>
          <a:prstGeom prst="rect">
            <a:avLst/>
          </a:prstGeom>
          <a:noFill/>
          <a:ln w="9525">
            <a:noFill/>
            <a:miter lim="800000"/>
            <a:headEnd/>
            <a:tailEnd/>
          </a:ln>
        </p:spPr>
      </p:pic>
      <p:sp>
        <p:nvSpPr>
          <p:cNvPr id="4" name="TextBox 3"/>
          <p:cNvSpPr txBox="1"/>
          <p:nvPr/>
        </p:nvSpPr>
        <p:spPr>
          <a:xfrm>
            <a:off x="440431" y="4581128"/>
            <a:ext cx="675185" cy="338554"/>
          </a:xfrm>
          <a:prstGeom prst="rect">
            <a:avLst/>
          </a:prstGeom>
          <a:noFill/>
        </p:spPr>
        <p:txBody>
          <a:bodyPr wrap="none" rtlCol="0">
            <a:spAutoFit/>
          </a:bodyPr>
          <a:lstStyle/>
          <a:p>
            <a:r>
              <a:rPr lang="en-GB" dirty="0" smtClean="0">
                <a:solidFill>
                  <a:srgbClr val="990000"/>
                </a:solidFill>
              </a:rPr>
              <a:t>Note!</a:t>
            </a:r>
            <a:endParaRPr lang="en-US" dirty="0">
              <a:solidFill>
                <a:srgbClr val="990000"/>
              </a:solidFill>
            </a:endParaRPr>
          </a:p>
        </p:txBody>
      </p:sp>
      <p:cxnSp>
        <p:nvCxnSpPr>
          <p:cNvPr id="6" name="Straight Arrow Connector 5"/>
          <p:cNvCxnSpPr/>
          <p:nvPr/>
        </p:nvCxnSpPr>
        <p:spPr>
          <a:xfrm flipV="1">
            <a:off x="1115616" y="4005064"/>
            <a:ext cx="1440160" cy="720080"/>
          </a:xfrm>
          <a:prstGeom prst="straightConnector1">
            <a:avLst/>
          </a:prstGeom>
          <a:ln w="19050">
            <a:solidFill>
              <a:srgbClr val="990000"/>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1"/>
          </p:nvPr>
        </p:nvSpPr>
        <p:spPr/>
        <p:txBody>
          <a:bodyPr/>
          <a:lstStyle/>
          <a:p>
            <a:pPr>
              <a:defRPr/>
            </a:pPr>
            <a:fld id="{680F897C-93F7-4846-9B42-2B1DDAE444F2}" type="slidenum">
              <a:rPr lang="en-GB" smtClean="0"/>
              <a:pPr>
                <a:defRPr/>
              </a:pPr>
              <a:t>41</a:t>
            </a:fld>
            <a:endParaRPr lang="en-GB"/>
          </a:p>
        </p:txBody>
      </p:sp>
      <p:pic>
        <p:nvPicPr>
          <p:cNvPr id="271362" name="Picture 2"/>
          <p:cNvPicPr>
            <a:picLocks noChangeAspect="1" noChangeArrowheads="1"/>
          </p:cNvPicPr>
          <p:nvPr/>
        </p:nvPicPr>
        <p:blipFill>
          <a:blip r:embed="rId2" cstate="print"/>
          <a:srcRect l="26508" t="15311" r="24142" b="1270"/>
          <a:stretch>
            <a:fillRect/>
          </a:stretch>
        </p:blipFill>
        <p:spPr bwMode="auto">
          <a:xfrm>
            <a:off x="1043608" y="-27384"/>
            <a:ext cx="6768752" cy="691276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Slide Number Placeholder 4"/>
          <p:cNvSpPr>
            <a:spLocks noGrp="1"/>
          </p:cNvSpPr>
          <p:nvPr>
            <p:ph type="sldNum" sz="quarter" idx="11"/>
          </p:nvPr>
        </p:nvSpPr>
        <p:spPr>
          <a:noFill/>
        </p:spPr>
        <p:txBody>
          <a:bodyPr/>
          <a:lstStyle/>
          <a:p>
            <a:fld id="{9731CAF8-A124-43B5-8415-3C05E248FE91}" type="slidenum">
              <a:rPr lang="en-GB" smtClean="0"/>
              <a:pPr/>
              <a:t>42</a:t>
            </a:fld>
            <a:endParaRPr lang="en-GB" smtClean="0"/>
          </a:p>
        </p:txBody>
      </p:sp>
      <p:sp>
        <p:nvSpPr>
          <p:cNvPr id="47107" name="Rectangle 2"/>
          <p:cNvSpPr>
            <a:spLocks noGrp="1" noChangeArrowheads="1"/>
          </p:cNvSpPr>
          <p:nvPr>
            <p:ph type="title"/>
          </p:nvPr>
        </p:nvSpPr>
        <p:spPr>
          <a:xfrm>
            <a:off x="457200" y="-171450"/>
            <a:ext cx="8229600" cy="1143000"/>
          </a:xfrm>
        </p:spPr>
        <p:txBody>
          <a:bodyPr/>
          <a:lstStyle/>
          <a:p>
            <a:pPr eaLnBrk="1" hangingPunct="1"/>
            <a:r>
              <a:rPr lang="en-GB" sz="3600" dirty="0" smtClean="0">
                <a:solidFill>
                  <a:srgbClr val="990000"/>
                </a:solidFill>
              </a:rPr>
              <a:t>summary</a:t>
            </a:r>
          </a:p>
        </p:txBody>
      </p:sp>
      <p:sp>
        <p:nvSpPr>
          <p:cNvPr id="47108" name="Rectangle 3"/>
          <p:cNvSpPr>
            <a:spLocks noGrp="1" noChangeArrowheads="1"/>
          </p:cNvSpPr>
          <p:nvPr>
            <p:ph type="body" idx="1"/>
          </p:nvPr>
        </p:nvSpPr>
        <p:spPr>
          <a:xfrm>
            <a:off x="251521" y="548680"/>
            <a:ext cx="8568952" cy="4105275"/>
          </a:xfrm>
        </p:spPr>
        <p:txBody>
          <a:bodyPr/>
          <a:lstStyle/>
          <a:p>
            <a:pPr lvl="1" eaLnBrk="1" hangingPunct="1">
              <a:lnSpc>
                <a:spcPct val="80000"/>
              </a:lnSpc>
              <a:buClr>
                <a:srgbClr val="990000"/>
              </a:buClr>
              <a:buSzPct val="150000"/>
              <a:buFontTx/>
              <a:buNone/>
            </a:pPr>
            <a:endParaRPr lang="en-GB" sz="1800" dirty="0" smtClean="0">
              <a:sym typeface="Symbol" pitchFamily="18" charset="2"/>
            </a:endParaRPr>
          </a:p>
          <a:p>
            <a:pPr eaLnBrk="1" hangingPunct="1">
              <a:lnSpc>
                <a:spcPct val="80000"/>
              </a:lnSpc>
              <a:buClr>
                <a:srgbClr val="990000"/>
              </a:buClr>
              <a:buSzPct val="150000"/>
            </a:pPr>
            <a:r>
              <a:rPr lang="en-GB" sz="2000" dirty="0" smtClean="0">
                <a:sym typeface="Symbol" pitchFamily="18" charset="2"/>
              </a:rPr>
              <a:t>knowledge of PDFs continues to improve</a:t>
            </a:r>
          </a:p>
          <a:p>
            <a:pPr eaLnBrk="1" hangingPunct="1">
              <a:lnSpc>
                <a:spcPct val="80000"/>
              </a:lnSpc>
              <a:buClr>
                <a:srgbClr val="990000"/>
              </a:buClr>
              <a:buSzPct val="150000"/>
            </a:pPr>
            <a:endParaRPr lang="en-GB" sz="2000" dirty="0" smtClean="0">
              <a:sym typeface="Symbol" pitchFamily="18" charset="2"/>
            </a:endParaRPr>
          </a:p>
          <a:p>
            <a:pPr eaLnBrk="1" hangingPunct="1">
              <a:lnSpc>
                <a:spcPct val="80000"/>
              </a:lnSpc>
              <a:buClr>
                <a:srgbClr val="990000"/>
              </a:buClr>
              <a:buSzPct val="150000"/>
            </a:pPr>
            <a:r>
              <a:rPr lang="en-GB" sz="2000" dirty="0" smtClean="0">
                <a:sym typeface="Symbol" pitchFamily="18" charset="2"/>
              </a:rPr>
              <a:t>the ‘global fit’ sets (MSTW, CT, NNPDF) are becoming more similar; origin of residual differences largely understood</a:t>
            </a:r>
          </a:p>
          <a:p>
            <a:pPr eaLnBrk="1" hangingPunct="1">
              <a:lnSpc>
                <a:spcPct val="80000"/>
              </a:lnSpc>
              <a:buClr>
                <a:srgbClr val="990000"/>
              </a:buClr>
              <a:buSzPct val="150000"/>
            </a:pPr>
            <a:endParaRPr lang="en-GB" sz="2000" dirty="0" smtClean="0">
              <a:sym typeface="Symbol" pitchFamily="18" charset="2"/>
            </a:endParaRPr>
          </a:p>
          <a:p>
            <a:pPr eaLnBrk="1" hangingPunct="1">
              <a:lnSpc>
                <a:spcPct val="80000"/>
              </a:lnSpc>
              <a:buClr>
                <a:srgbClr val="990000"/>
              </a:buClr>
              <a:buSzPct val="150000"/>
            </a:pPr>
            <a:r>
              <a:rPr lang="en-GB" sz="2000" dirty="0" smtClean="0">
                <a:sym typeface="Symbol" pitchFamily="18" charset="2"/>
              </a:rPr>
              <a:t>sets fitted without Tevatron jets (HERAPDF, GJR, ABKM) tend to give smaller high-x gluons </a:t>
            </a:r>
            <a:r>
              <a:rPr lang="en-GB" sz="2000" dirty="0" smtClean="0">
                <a:sym typeface="Wingdings" pitchFamily="2" charset="2"/>
              </a:rPr>
              <a:t> visible differences in LHC cross section predictions (e.g. top)</a:t>
            </a:r>
            <a:r>
              <a:rPr lang="en-GB" sz="2000" dirty="0" smtClean="0">
                <a:sym typeface="Symbol" pitchFamily="18" charset="2"/>
              </a:rPr>
              <a:t> </a:t>
            </a:r>
          </a:p>
          <a:p>
            <a:pPr eaLnBrk="1" hangingPunct="1">
              <a:lnSpc>
                <a:spcPct val="80000"/>
              </a:lnSpc>
              <a:buClr>
                <a:srgbClr val="990000"/>
              </a:buClr>
              <a:buSzPct val="150000"/>
            </a:pPr>
            <a:endParaRPr lang="en-GB" sz="2000" dirty="0" smtClean="0">
              <a:sym typeface="Symbol" pitchFamily="18" charset="2"/>
            </a:endParaRPr>
          </a:p>
          <a:p>
            <a:pPr eaLnBrk="1" hangingPunct="1">
              <a:lnSpc>
                <a:spcPct val="80000"/>
              </a:lnSpc>
              <a:buClr>
                <a:srgbClr val="990000"/>
              </a:buClr>
              <a:buSzPct val="150000"/>
            </a:pPr>
            <a:r>
              <a:rPr lang="en-GB" sz="2000" i="1" dirty="0" smtClean="0">
                <a:sym typeface="Symbol" pitchFamily="18" charset="2"/>
              </a:rPr>
              <a:t>PDF4LHC Workshops have provided an extremely valuable forum for understanding and comparing PDFs</a:t>
            </a:r>
          </a:p>
          <a:p>
            <a:pPr eaLnBrk="1" hangingPunct="1">
              <a:lnSpc>
                <a:spcPct val="80000"/>
              </a:lnSpc>
              <a:buClr>
                <a:srgbClr val="990000"/>
              </a:buClr>
              <a:buSzPct val="150000"/>
            </a:pPr>
            <a:endParaRPr lang="en-GB" sz="2000" dirty="0" smtClean="0">
              <a:sym typeface="Symbol" pitchFamily="18" charset="2"/>
            </a:endParaRPr>
          </a:p>
          <a:p>
            <a:pPr eaLnBrk="1" hangingPunct="1">
              <a:lnSpc>
                <a:spcPct val="80000"/>
              </a:lnSpc>
              <a:buClr>
                <a:srgbClr val="990000"/>
              </a:buClr>
              <a:buSzPct val="150000"/>
            </a:pPr>
            <a:r>
              <a:rPr lang="en-GB" sz="2000" dirty="0" smtClean="0">
                <a:sym typeface="Symbol" pitchFamily="18" charset="2"/>
              </a:rPr>
              <a:t>PDF dependence of 7 TeV LHC cross sections and correlations has been studied; fitting to LHC data has already begun</a:t>
            </a:r>
          </a:p>
          <a:p>
            <a:pPr eaLnBrk="1" hangingPunct="1">
              <a:lnSpc>
                <a:spcPct val="80000"/>
              </a:lnSpc>
              <a:buClr>
                <a:srgbClr val="990000"/>
              </a:buClr>
              <a:buSzPct val="150000"/>
            </a:pPr>
            <a:endParaRPr lang="en-GB" sz="2000" dirty="0" smtClean="0">
              <a:sym typeface="Symbol" pitchFamily="18" charset="2"/>
            </a:endParaRPr>
          </a:p>
          <a:p>
            <a:pPr eaLnBrk="1" hangingPunct="1">
              <a:lnSpc>
                <a:spcPct val="80000"/>
              </a:lnSpc>
              <a:buClr>
                <a:srgbClr val="990000"/>
              </a:buClr>
              <a:buSzPct val="150000"/>
            </a:pPr>
            <a:r>
              <a:rPr lang="en-GB" sz="2000" dirty="0" smtClean="0">
                <a:sym typeface="Symbol" pitchFamily="18" charset="2"/>
              </a:rPr>
              <a:t>for </a:t>
            </a:r>
            <a:r>
              <a:rPr lang="en-GB" sz="2000" dirty="0" err="1" smtClean="0">
                <a:solidFill>
                  <a:schemeClr val="accent6"/>
                </a:solidFill>
                <a:sym typeface="Symbol" pitchFamily="18" charset="2"/>
              </a:rPr>
              <a:t>gg</a:t>
            </a:r>
            <a:r>
              <a:rPr lang="en-GB" sz="2000" dirty="0" err="1" smtClean="0">
                <a:solidFill>
                  <a:schemeClr val="accent6"/>
                </a:solidFill>
                <a:sym typeface="Wingdings" pitchFamily="2" charset="2"/>
              </a:rPr>
              <a:t>H</a:t>
            </a:r>
            <a:r>
              <a:rPr lang="en-GB" sz="2000" dirty="0" smtClean="0">
                <a:solidFill>
                  <a:schemeClr val="accent6"/>
                </a:solidFill>
                <a:sym typeface="Wingdings" pitchFamily="2" charset="2"/>
              </a:rPr>
              <a:t> </a:t>
            </a:r>
            <a:r>
              <a:rPr lang="en-GB" sz="2000" dirty="0" smtClean="0">
                <a:sym typeface="Wingdings" pitchFamily="2" charset="2"/>
              </a:rPr>
              <a:t>with </a:t>
            </a:r>
            <a:r>
              <a:rPr lang="en-GB" sz="2000" dirty="0" smtClean="0">
                <a:solidFill>
                  <a:schemeClr val="accent6"/>
                </a:solidFill>
                <a:sym typeface="Wingdings" pitchFamily="2" charset="2"/>
              </a:rPr>
              <a:t>M</a:t>
            </a:r>
            <a:r>
              <a:rPr lang="en-GB" sz="2000" baseline="-25000" dirty="0" smtClean="0">
                <a:solidFill>
                  <a:schemeClr val="accent6"/>
                </a:solidFill>
                <a:sym typeface="Wingdings" pitchFamily="2" charset="2"/>
              </a:rPr>
              <a:t>H</a:t>
            </a:r>
            <a:r>
              <a:rPr lang="en-GB" sz="2000" dirty="0" smtClean="0">
                <a:solidFill>
                  <a:schemeClr val="accent6"/>
                </a:solidFill>
                <a:sym typeface="Wingdings" pitchFamily="2" charset="2"/>
              </a:rPr>
              <a:t>~125 </a:t>
            </a:r>
            <a:r>
              <a:rPr lang="en-GB" sz="2000" dirty="0" err="1" smtClean="0">
                <a:solidFill>
                  <a:schemeClr val="accent6"/>
                </a:solidFill>
                <a:sym typeface="Wingdings" pitchFamily="2" charset="2"/>
              </a:rPr>
              <a:t>GeV</a:t>
            </a:r>
            <a:r>
              <a:rPr lang="en-GB" sz="2000" dirty="0" smtClean="0">
                <a:sym typeface="Wingdings" pitchFamily="2" charset="2"/>
              </a:rPr>
              <a:t>, combined PDF+</a:t>
            </a:r>
            <a:r>
              <a:rPr lang="en-GB" sz="2000" dirty="0" smtClean="0">
                <a:sym typeface="Symbol"/>
              </a:rPr>
              <a:t></a:t>
            </a:r>
            <a:r>
              <a:rPr lang="en-GB" sz="2000" baseline="-25000" dirty="0" smtClean="0">
                <a:sym typeface="Wingdings" pitchFamily="2" charset="2"/>
              </a:rPr>
              <a:t>S </a:t>
            </a:r>
            <a:r>
              <a:rPr lang="en-GB" sz="2000" dirty="0" smtClean="0">
                <a:sym typeface="Symbol" pitchFamily="18" charset="2"/>
              </a:rPr>
              <a:t>uncertainty is ~</a:t>
            </a:r>
            <a:r>
              <a:rPr lang="en-GB" sz="2000" dirty="0" smtClean="0">
                <a:solidFill>
                  <a:srgbClr val="990000"/>
                </a:solidFill>
                <a:sym typeface="Symbol" pitchFamily="18" charset="2"/>
              </a:rPr>
              <a:t> </a:t>
            </a:r>
            <a:r>
              <a:rPr lang="en-GB" sz="2000" dirty="0" smtClean="0">
                <a:solidFill>
                  <a:srgbClr val="990000"/>
                </a:solidFill>
                <a:sym typeface="Symbol"/>
              </a:rPr>
              <a:t>7%; </a:t>
            </a:r>
            <a:r>
              <a:rPr lang="en-GB" sz="2000" dirty="0" smtClean="0">
                <a:sym typeface="Symbol"/>
              </a:rPr>
              <a:t>uncertainty increases with </a:t>
            </a:r>
            <a:r>
              <a:rPr lang="en-GB" sz="2000" dirty="0" smtClean="0">
                <a:sym typeface="Wingdings" pitchFamily="2" charset="2"/>
              </a:rPr>
              <a:t>M</a:t>
            </a:r>
            <a:r>
              <a:rPr lang="en-GB" sz="2000" baseline="-25000" dirty="0" smtClean="0">
                <a:sym typeface="Wingdings" pitchFamily="2" charset="2"/>
              </a:rPr>
              <a:t>H   </a:t>
            </a:r>
            <a:r>
              <a:rPr lang="en-GB" sz="2000" dirty="0" smtClean="0">
                <a:sym typeface="Wingdings" pitchFamily="2" charset="2"/>
              </a:rPr>
              <a:t>and is similar for NLO and NNLO</a:t>
            </a:r>
            <a:endParaRPr lang="en-GB" sz="2000" dirty="0" smtClean="0">
              <a:sym typeface="Symbol"/>
            </a:endParaRPr>
          </a:p>
          <a:p>
            <a:pPr eaLnBrk="1" hangingPunct="1">
              <a:lnSpc>
                <a:spcPct val="80000"/>
              </a:lnSpc>
              <a:buClr>
                <a:srgbClr val="990000"/>
              </a:buClr>
              <a:buSzPct val="150000"/>
              <a:buFontTx/>
              <a:buNone/>
            </a:pPr>
            <a:endParaRPr lang="en-GB" sz="2000" dirty="0" smtClean="0"/>
          </a:p>
          <a:p>
            <a:pPr eaLnBrk="1" hangingPunct="1">
              <a:lnSpc>
                <a:spcPct val="80000"/>
              </a:lnSpc>
              <a:buClr>
                <a:srgbClr val="990000"/>
              </a:buClr>
              <a:buSzPct val="150000"/>
            </a:pPr>
            <a:r>
              <a:rPr lang="en-GB" sz="2000" dirty="0" smtClean="0"/>
              <a:t>for </a:t>
            </a:r>
            <a:r>
              <a:rPr lang="en-GB" sz="2000" dirty="0" err="1" smtClean="0">
                <a:solidFill>
                  <a:schemeClr val="accent6"/>
                </a:solidFill>
              </a:rPr>
              <a:t>qqbar</a:t>
            </a:r>
            <a:r>
              <a:rPr lang="en-GB" sz="2000" dirty="0" smtClean="0">
                <a:solidFill>
                  <a:schemeClr val="accent6"/>
                </a:solidFill>
              </a:rPr>
              <a:t> </a:t>
            </a:r>
            <a:r>
              <a:rPr lang="en-GB" sz="2000" dirty="0" smtClean="0">
                <a:solidFill>
                  <a:schemeClr val="accent6"/>
                </a:solidFill>
                <a:sym typeface="Wingdings" pitchFamily="2" charset="2"/>
              </a:rPr>
              <a:t> </a:t>
            </a:r>
            <a:r>
              <a:rPr lang="en-GB" sz="2000" dirty="0" smtClean="0">
                <a:solidFill>
                  <a:schemeClr val="accent6"/>
                </a:solidFill>
                <a:sym typeface="Wingdings" pitchFamily="2" charset="2"/>
              </a:rPr>
              <a:t>WH,ZH </a:t>
            </a:r>
            <a:r>
              <a:rPr lang="en-GB" sz="2000" dirty="0" smtClean="0">
                <a:sym typeface="Wingdings" pitchFamily="2" charset="2"/>
              </a:rPr>
              <a:t>with </a:t>
            </a:r>
            <a:r>
              <a:rPr lang="en-GB" sz="2000" dirty="0" smtClean="0">
                <a:solidFill>
                  <a:schemeClr val="accent6"/>
                </a:solidFill>
                <a:sym typeface="Wingdings" pitchFamily="2" charset="2"/>
              </a:rPr>
              <a:t>M</a:t>
            </a:r>
            <a:r>
              <a:rPr lang="en-GB" sz="2000" baseline="-25000" dirty="0" smtClean="0">
                <a:solidFill>
                  <a:schemeClr val="accent6"/>
                </a:solidFill>
                <a:sym typeface="Wingdings" pitchFamily="2" charset="2"/>
              </a:rPr>
              <a:t>H</a:t>
            </a:r>
            <a:r>
              <a:rPr lang="en-GB" sz="2000" dirty="0" smtClean="0">
                <a:solidFill>
                  <a:schemeClr val="accent6"/>
                </a:solidFill>
                <a:sym typeface="Wingdings" pitchFamily="2" charset="2"/>
              </a:rPr>
              <a:t>~125 </a:t>
            </a:r>
            <a:r>
              <a:rPr lang="en-GB" sz="2000" dirty="0" err="1" smtClean="0">
                <a:solidFill>
                  <a:schemeClr val="accent6"/>
                </a:solidFill>
                <a:sym typeface="Wingdings" pitchFamily="2" charset="2"/>
              </a:rPr>
              <a:t>GeV</a:t>
            </a:r>
            <a:r>
              <a:rPr lang="en-GB" sz="2000" dirty="0" smtClean="0">
                <a:sym typeface="Wingdings" pitchFamily="2" charset="2"/>
              </a:rPr>
              <a:t>, combined </a:t>
            </a:r>
            <a:r>
              <a:rPr lang="en-GB" sz="2000" dirty="0" smtClean="0">
                <a:sym typeface="Wingdings" pitchFamily="2" charset="2"/>
              </a:rPr>
              <a:t>PDF+</a:t>
            </a:r>
            <a:r>
              <a:rPr lang="en-GB" sz="2000" dirty="0" smtClean="0">
                <a:sym typeface="Symbol"/>
              </a:rPr>
              <a:t></a:t>
            </a:r>
            <a:r>
              <a:rPr lang="en-GB" sz="2000" baseline="-25000" dirty="0" smtClean="0">
                <a:sym typeface="Wingdings" pitchFamily="2" charset="2"/>
              </a:rPr>
              <a:t>S</a:t>
            </a:r>
            <a:r>
              <a:rPr lang="en-GB" sz="2000" dirty="0" smtClean="0">
                <a:sym typeface="Wingdings" pitchFamily="2" charset="2"/>
              </a:rPr>
              <a:t> </a:t>
            </a:r>
            <a:r>
              <a:rPr lang="en-GB" sz="2000" dirty="0" smtClean="0">
                <a:sym typeface="Symbol" pitchFamily="18" charset="2"/>
              </a:rPr>
              <a:t>uncertainty is ~ </a:t>
            </a:r>
            <a:r>
              <a:rPr lang="en-GB" sz="2000" dirty="0" smtClean="0">
                <a:solidFill>
                  <a:srgbClr val="990000"/>
                </a:solidFill>
                <a:sym typeface="Symbol"/>
              </a:rPr>
              <a:t>3.5%, </a:t>
            </a:r>
            <a:r>
              <a:rPr lang="en-GB" sz="2000" dirty="0" smtClean="0">
                <a:sym typeface="Symbol"/>
              </a:rPr>
              <a:t>slightly </a:t>
            </a:r>
            <a:r>
              <a:rPr lang="en-GB" sz="2000" dirty="0" err="1" smtClean="0">
                <a:sym typeface="Symbol"/>
              </a:rPr>
              <a:t>anticorrelated</a:t>
            </a:r>
            <a:r>
              <a:rPr lang="en-GB" sz="2000" dirty="0" smtClean="0">
                <a:sym typeface="Symbol"/>
              </a:rPr>
              <a:t> with </a:t>
            </a:r>
            <a:r>
              <a:rPr lang="en-GB" sz="2000" dirty="0" err="1" smtClean="0">
                <a:solidFill>
                  <a:schemeClr val="accent6"/>
                </a:solidFill>
                <a:sym typeface="Symbol"/>
              </a:rPr>
              <a:t>gg</a:t>
            </a:r>
            <a:r>
              <a:rPr lang="en-GB" sz="2000" dirty="0" err="1" smtClean="0">
                <a:solidFill>
                  <a:schemeClr val="accent6"/>
                </a:solidFill>
                <a:sym typeface="Wingdings" pitchFamily="2" charset="2"/>
              </a:rPr>
              <a:t>H</a:t>
            </a:r>
            <a:r>
              <a:rPr lang="en-GB" sz="2000" dirty="0" smtClean="0">
                <a:solidFill>
                  <a:schemeClr val="accent6"/>
                </a:solidFill>
                <a:sym typeface="Wingdings" pitchFamily="2" charset="2"/>
              </a:rPr>
              <a:t> (</a:t>
            </a:r>
            <a:r>
              <a:rPr lang="en-GB" sz="2000" dirty="0" smtClean="0">
                <a:solidFill>
                  <a:schemeClr val="accent6"/>
                </a:solidFill>
                <a:sym typeface="Symbol"/>
              </a:rPr>
              <a:t> = -0.2)</a:t>
            </a:r>
          </a:p>
          <a:p>
            <a:pPr eaLnBrk="1" hangingPunct="1">
              <a:lnSpc>
                <a:spcPct val="80000"/>
              </a:lnSpc>
              <a:buClr>
                <a:srgbClr val="990000"/>
              </a:buClr>
              <a:buSzPct val="150000"/>
              <a:buNone/>
            </a:pPr>
            <a:endParaRPr lang="en-GB" sz="1800" dirty="0" smtClean="0"/>
          </a:p>
          <a:p>
            <a:pPr lvl="1" eaLnBrk="1" hangingPunct="1">
              <a:lnSpc>
                <a:spcPct val="80000"/>
              </a:lnSpc>
              <a:buClr>
                <a:srgbClr val="990000"/>
              </a:buClr>
              <a:buSzPct val="150000"/>
              <a:buFontTx/>
              <a:buNone/>
            </a:pPr>
            <a:endParaRPr lang="en-GB" sz="1600" dirty="0" smtClean="0"/>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8290" name="Picture 2"/>
          <p:cNvPicPr>
            <a:picLocks noChangeAspect="1" noChangeArrowheads="1"/>
          </p:cNvPicPr>
          <p:nvPr/>
        </p:nvPicPr>
        <p:blipFill>
          <a:blip r:embed="rId2" cstate="print"/>
          <a:srcRect l="17059" t="15311" r="17317" b="5615"/>
          <a:stretch>
            <a:fillRect/>
          </a:stretch>
        </p:blipFill>
        <p:spPr bwMode="auto">
          <a:xfrm>
            <a:off x="107504" y="-27384"/>
            <a:ext cx="9001000" cy="6552728"/>
          </a:xfrm>
          <a:prstGeom prst="rect">
            <a:avLst/>
          </a:prstGeom>
          <a:noFill/>
          <a:ln w="9525">
            <a:noFill/>
            <a:miter lim="800000"/>
            <a:headEnd/>
            <a:tailEnd/>
          </a:ln>
        </p:spPr>
      </p:pic>
      <p:sp>
        <p:nvSpPr>
          <p:cNvPr id="4" name="TextBox 3"/>
          <p:cNvSpPr txBox="1"/>
          <p:nvPr/>
        </p:nvSpPr>
        <p:spPr>
          <a:xfrm>
            <a:off x="179512" y="6402814"/>
            <a:ext cx="4808111" cy="338554"/>
          </a:xfrm>
          <a:prstGeom prst="rect">
            <a:avLst/>
          </a:prstGeom>
          <a:noFill/>
          <a:ln w="12700">
            <a:solidFill>
              <a:srgbClr val="990000"/>
            </a:solidFill>
          </a:ln>
        </p:spPr>
        <p:txBody>
          <a:bodyPr wrap="none" rtlCol="0">
            <a:spAutoFit/>
          </a:bodyPr>
          <a:lstStyle/>
          <a:p>
            <a:r>
              <a:rPr lang="en-GB" dirty="0" err="1" smtClean="0">
                <a:solidFill>
                  <a:srgbClr val="990000"/>
                </a:solidFill>
              </a:rPr>
              <a:t>r</a:t>
            </a:r>
            <a:r>
              <a:rPr lang="en-GB" baseline="-25000" dirty="0" err="1" smtClean="0">
                <a:solidFill>
                  <a:srgbClr val="990000"/>
                </a:solidFill>
              </a:rPr>
              <a:t>gg</a:t>
            </a:r>
            <a:r>
              <a:rPr lang="en-GB" dirty="0" smtClean="0">
                <a:solidFill>
                  <a:srgbClr val="990000"/>
                </a:solidFill>
              </a:rPr>
              <a:t>(8/7) = 1.28 for M</a:t>
            </a:r>
            <a:r>
              <a:rPr lang="en-GB" baseline="-25000" dirty="0" smtClean="0">
                <a:solidFill>
                  <a:srgbClr val="990000"/>
                </a:solidFill>
              </a:rPr>
              <a:t>X</a:t>
            </a:r>
            <a:r>
              <a:rPr lang="en-GB" dirty="0" smtClean="0">
                <a:solidFill>
                  <a:srgbClr val="990000"/>
                </a:solidFill>
              </a:rPr>
              <a:t> = 125 </a:t>
            </a:r>
            <a:r>
              <a:rPr lang="en-GB" dirty="0" err="1" smtClean="0">
                <a:solidFill>
                  <a:srgbClr val="990000"/>
                </a:solidFill>
              </a:rPr>
              <a:t>GeV</a:t>
            </a:r>
            <a:r>
              <a:rPr lang="en-GB" dirty="0" smtClean="0">
                <a:solidFill>
                  <a:srgbClr val="990000"/>
                </a:solidFill>
              </a:rPr>
              <a:t>, cf. </a:t>
            </a:r>
            <a:r>
              <a:rPr lang="en-GB" dirty="0" err="1" smtClean="0">
                <a:solidFill>
                  <a:srgbClr val="990000"/>
                </a:solidFill>
              </a:rPr>
              <a:t>r</a:t>
            </a:r>
            <a:r>
              <a:rPr lang="en-GB" baseline="-25000" dirty="0" err="1" smtClean="0">
                <a:solidFill>
                  <a:srgbClr val="990000"/>
                </a:solidFill>
              </a:rPr>
              <a:t>Z</a:t>
            </a:r>
            <a:r>
              <a:rPr lang="en-GB" dirty="0" smtClean="0">
                <a:solidFill>
                  <a:srgbClr val="990000"/>
                </a:solidFill>
              </a:rPr>
              <a:t>(8/7) = 1.17</a:t>
            </a:r>
            <a:endParaRPr lang="en-US" dirty="0">
              <a:solidFill>
                <a:srgbClr val="990000"/>
              </a:solidFill>
            </a:endParaRPr>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1"/>
          </p:nvPr>
        </p:nvSpPr>
        <p:spPr/>
        <p:txBody>
          <a:bodyPr/>
          <a:lstStyle/>
          <a:p>
            <a:pPr>
              <a:defRPr/>
            </a:pPr>
            <a:fld id="{680F897C-93F7-4846-9B42-2B1DDAE444F2}" type="slidenum">
              <a:rPr lang="en-GB" smtClean="0"/>
              <a:pPr>
                <a:defRPr/>
              </a:pPr>
              <a:t>44</a:t>
            </a:fld>
            <a:endParaRPr lang="en-GB"/>
          </a:p>
        </p:txBody>
      </p:sp>
      <p:pic>
        <p:nvPicPr>
          <p:cNvPr id="370691" name="Picture 3"/>
          <p:cNvPicPr>
            <a:picLocks noChangeAspect="1" noChangeArrowheads="1"/>
          </p:cNvPicPr>
          <p:nvPr/>
        </p:nvPicPr>
        <p:blipFill>
          <a:blip r:embed="rId2" cstate="print"/>
          <a:srcRect l="16275" t="15641" r="17576" b="5284"/>
          <a:stretch>
            <a:fillRect/>
          </a:stretch>
        </p:blipFill>
        <p:spPr bwMode="auto">
          <a:xfrm>
            <a:off x="-36512" y="116632"/>
            <a:ext cx="9073008" cy="655272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showMasterSp="0">
  <p:cSld>
    <p:bg>
      <p:bgPr>
        <a:solidFill>
          <a:srgbClr val="FFFF00"/>
        </a:solidFill>
        <a:effectLst/>
      </p:bgPr>
    </p:bg>
    <p:spTree>
      <p:nvGrpSpPr>
        <p:cNvPr id="1" name=""/>
        <p:cNvGrpSpPr/>
        <p:nvPr/>
      </p:nvGrpSpPr>
      <p:grpSpPr>
        <a:xfrm>
          <a:off x="0" y="0"/>
          <a:ext cx="0" cy="0"/>
          <a:chOff x="0" y="0"/>
          <a:chExt cx="0" cy="0"/>
        </a:xfrm>
      </p:grpSpPr>
      <p:sp>
        <p:nvSpPr>
          <p:cNvPr id="48130" name="Text Box 2"/>
          <p:cNvSpPr txBox="1">
            <a:spLocks noChangeArrowheads="1"/>
          </p:cNvSpPr>
          <p:nvPr/>
        </p:nvSpPr>
        <p:spPr bwMode="auto">
          <a:xfrm>
            <a:off x="2895600" y="3016250"/>
            <a:ext cx="3332163" cy="762000"/>
          </a:xfrm>
          <a:prstGeom prst="rect">
            <a:avLst/>
          </a:prstGeom>
          <a:noFill/>
          <a:ln w="9525">
            <a:noFill/>
            <a:miter lim="800000"/>
            <a:headEnd/>
            <a:tailEnd/>
          </a:ln>
        </p:spPr>
        <p:txBody>
          <a:bodyPr>
            <a:spAutoFit/>
          </a:bodyPr>
          <a:lstStyle/>
          <a:p>
            <a:r>
              <a:rPr lang="en-GB" sz="4400"/>
              <a:t>extra slides</a:t>
            </a:r>
            <a:endParaRPr lang="en-US" sz="4400"/>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42" name="Picture 2"/>
          <p:cNvPicPr>
            <a:picLocks noChangeAspect="1" noChangeArrowheads="1"/>
          </p:cNvPicPr>
          <p:nvPr/>
        </p:nvPicPr>
        <p:blipFill>
          <a:blip r:embed="rId2" cstate="print"/>
          <a:srcRect l="4459" t="29214" r="7867" b="19518"/>
          <a:stretch>
            <a:fillRect/>
          </a:stretch>
        </p:blipFill>
        <p:spPr bwMode="auto">
          <a:xfrm>
            <a:off x="467544" y="743116"/>
            <a:ext cx="8417756" cy="2973916"/>
          </a:xfrm>
          <a:prstGeom prst="rect">
            <a:avLst/>
          </a:prstGeom>
          <a:noFill/>
          <a:ln w="9525">
            <a:noFill/>
            <a:miter lim="800000"/>
            <a:headEnd/>
            <a:tailEnd/>
          </a:ln>
        </p:spPr>
      </p:pic>
      <p:pic>
        <p:nvPicPr>
          <p:cNvPr id="266243" name="Picture 3"/>
          <p:cNvPicPr>
            <a:picLocks noChangeAspect="1" noChangeArrowheads="1"/>
          </p:cNvPicPr>
          <p:nvPr/>
        </p:nvPicPr>
        <p:blipFill>
          <a:blip r:embed="rId3" cstate="print"/>
          <a:srcRect l="4326" t="26538" r="6951" b="21325"/>
          <a:stretch>
            <a:fillRect/>
          </a:stretch>
        </p:blipFill>
        <p:spPr bwMode="auto">
          <a:xfrm>
            <a:off x="467544" y="3789052"/>
            <a:ext cx="8518473" cy="3024324"/>
          </a:xfrm>
          <a:prstGeom prst="rect">
            <a:avLst/>
          </a:prstGeom>
          <a:noFill/>
          <a:ln w="9525">
            <a:noFill/>
            <a:miter lim="800000"/>
            <a:headEnd/>
            <a:tailEnd/>
          </a:ln>
        </p:spPr>
      </p:pic>
      <p:sp>
        <p:nvSpPr>
          <p:cNvPr id="4" name="TextBox 3"/>
          <p:cNvSpPr txBox="1"/>
          <p:nvPr/>
        </p:nvSpPr>
        <p:spPr>
          <a:xfrm>
            <a:off x="827584" y="87015"/>
            <a:ext cx="5638467" cy="461665"/>
          </a:xfrm>
          <a:prstGeom prst="rect">
            <a:avLst/>
          </a:prstGeom>
          <a:noFill/>
        </p:spPr>
        <p:txBody>
          <a:bodyPr wrap="none" rtlCol="0">
            <a:spAutoFit/>
          </a:bodyPr>
          <a:lstStyle/>
          <a:p>
            <a:r>
              <a:rPr lang="en-GB" sz="2400" dirty="0" smtClean="0">
                <a:solidFill>
                  <a:srgbClr val="990000"/>
                </a:solidFill>
              </a:rPr>
              <a:t>7 TeV LHC top cross section predictions</a:t>
            </a:r>
            <a:endParaRPr lang="en-US" sz="2400" dirty="0">
              <a:solidFill>
                <a:srgbClr val="990000"/>
              </a:solidFill>
            </a:endParaRPr>
          </a:p>
        </p:txBody>
      </p:sp>
      <p:sp>
        <p:nvSpPr>
          <p:cNvPr id="5" name="TextBox 4"/>
          <p:cNvSpPr txBox="1"/>
          <p:nvPr/>
        </p:nvSpPr>
        <p:spPr>
          <a:xfrm>
            <a:off x="7452320" y="188640"/>
            <a:ext cx="1421287" cy="276999"/>
          </a:xfrm>
          <a:prstGeom prst="rect">
            <a:avLst/>
          </a:prstGeom>
          <a:noFill/>
        </p:spPr>
        <p:txBody>
          <a:bodyPr wrap="none" rtlCol="0">
            <a:spAutoFit/>
          </a:bodyPr>
          <a:lstStyle/>
          <a:p>
            <a:r>
              <a:rPr lang="en-GB" sz="1200" dirty="0" smtClean="0">
                <a:solidFill>
                  <a:srgbClr val="990000"/>
                </a:solidFill>
              </a:rPr>
              <a:t>plots from G. Watt</a:t>
            </a:r>
            <a:endParaRPr lang="en-US" sz="1200" dirty="0">
              <a:solidFill>
                <a:srgbClr val="990000"/>
              </a:solidFill>
            </a:endParaRPr>
          </a:p>
        </p:txBody>
      </p:sp>
      <p:sp>
        <p:nvSpPr>
          <p:cNvPr id="6" name="TextBox 5"/>
          <p:cNvSpPr txBox="1"/>
          <p:nvPr/>
        </p:nvSpPr>
        <p:spPr>
          <a:xfrm>
            <a:off x="0" y="6494046"/>
            <a:ext cx="2563522" cy="338554"/>
          </a:xfrm>
          <a:prstGeom prst="rect">
            <a:avLst/>
          </a:prstGeom>
          <a:noFill/>
        </p:spPr>
        <p:txBody>
          <a:bodyPr wrap="none" rtlCol="0">
            <a:spAutoFit/>
          </a:bodyPr>
          <a:lstStyle/>
          <a:p>
            <a:r>
              <a:rPr lang="en-GB" dirty="0" smtClean="0">
                <a:solidFill>
                  <a:srgbClr val="990000"/>
                </a:solidFill>
              </a:rPr>
              <a:t>Note: ~80% </a:t>
            </a:r>
            <a:r>
              <a:rPr lang="en-GB" dirty="0" err="1" smtClean="0">
                <a:solidFill>
                  <a:srgbClr val="990000"/>
                </a:solidFill>
              </a:rPr>
              <a:t>gg</a:t>
            </a:r>
            <a:r>
              <a:rPr lang="en-GB" dirty="0" smtClean="0">
                <a:solidFill>
                  <a:srgbClr val="990000"/>
                </a:solidFill>
              </a:rPr>
              <a:t> production</a:t>
            </a:r>
            <a:endParaRPr lang="en-US" dirty="0">
              <a:solidFill>
                <a:srgbClr val="990000"/>
              </a:solidFill>
            </a:endParaRPr>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Slide Number Placeholder 1"/>
          <p:cNvSpPr>
            <a:spLocks noGrp="1"/>
          </p:cNvSpPr>
          <p:nvPr>
            <p:ph type="sldNum" sz="quarter" idx="11"/>
          </p:nvPr>
        </p:nvSpPr>
        <p:spPr/>
        <p:txBody>
          <a:bodyPr/>
          <a:lstStyle/>
          <a:p>
            <a:pPr>
              <a:defRPr/>
            </a:pPr>
            <a:fld id="{7B617946-BD1E-480F-B39F-CBD2AFF9567A}" type="slidenum">
              <a:rPr lang="en-GB" smtClean="0"/>
              <a:pPr>
                <a:defRPr/>
              </a:pPr>
              <a:t>47</a:t>
            </a:fld>
            <a:endParaRPr lang="en-GB"/>
          </a:p>
        </p:txBody>
      </p:sp>
      <p:pic>
        <p:nvPicPr>
          <p:cNvPr id="371714" name="Picture 2"/>
          <p:cNvPicPr>
            <a:picLocks noChangeAspect="1" noChangeArrowheads="1"/>
          </p:cNvPicPr>
          <p:nvPr/>
        </p:nvPicPr>
        <p:blipFill>
          <a:blip r:embed="rId2" cstate="print"/>
          <a:srcRect l="30708" t="15641" r="29392" b="13974"/>
          <a:stretch>
            <a:fillRect/>
          </a:stretch>
        </p:blipFill>
        <p:spPr bwMode="auto">
          <a:xfrm>
            <a:off x="1691680" y="404664"/>
            <a:ext cx="5472608" cy="583264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2290" name="Slide Number Placeholder 2"/>
          <p:cNvSpPr>
            <a:spLocks noGrp="1"/>
          </p:cNvSpPr>
          <p:nvPr>
            <p:ph type="sldNum" sz="quarter" idx="11"/>
          </p:nvPr>
        </p:nvSpPr>
        <p:spPr>
          <a:noFill/>
        </p:spPr>
        <p:txBody>
          <a:bodyPr/>
          <a:lstStyle/>
          <a:p>
            <a:fld id="{00D58737-B0CF-4DAD-B07F-5E3F9D9C5912}" type="slidenum">
              <a:rPr lang="en-GB" smtClean="0"/>
              <a:pPr/>
              <a:t>48</a:t>
            </a:fld>
            <a:endParaRPr lang="en-GB" smtClean="0"/>
          </a:p>
        </p:txBody>
      </p:sp>
      <p:pic>
        <p:nvPicPr>
          <p:cNvPr id="106498" name="Picture 2"/>
          <p:cNvPicPr>
            <a:picLocks noChangeAspect="1" noChangeArrowheads="1"/>
          </p:cNvPicPr>
          <p:nvPr/>
        </p:nvPicPr>
        <p:blipFill>
          <a:blip r:embed="rId2" cstate="print"/>
          <a:srcRect l="13384" t="5880" r="11017" b="1721"/>
          <a:stretch>
            <a:fillRect/>
          </a:stretch>
        </p:blipFill>
        <p:spPr bwMode="auto">
          <a:xfrm>
            <a:off x="323850" y="260350"/>
            <a:ext cx="8243888" cy="6297613"/>
          </a:xfrm>
          <a:prstGeom prst="rect">
            <a:avLst/>
          </a:prstGeom>
          <a:noFill/>
          <a:ln w="9525">
            <a:solidFill>
              <a:schemeClr val="tx1"/>
            </a:solidFill>
            <a:miter lim="800000"/>
            <a:headEnd/>
            <a:tailEnd/>
          </a:ln>
          <a:effectLst>
            <a:outerShdw blurRad="50800" dist="38100" dir="2700000" algn="tl" rotWithShape="0">
              <a:prstClr val="black">
                <a:alpha val="40000"/>
              </a:prstClr>
            </a:outerShdw>
          </a:effectLst>
        </p:spPr>
      </p:pic>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Slide Number Placeholder 1"/>
          <p:cNvSpPr>
            <a:spLocks noGrp="1"/>
          </p:cNvSpPr>
          <p:nvPr>
            <p:ph type="sldNum" sz="quarter" idx="11"/>
          </p:nvPr>
        </p:nvSpPr>
        <p:spPr>
          <a:noFill/>
        </p:spPr>
        <p:txBody>
          <a:bodyPr/>
          <a:lstStyle/>
          <a:p>
            <a:fld id="{1A9A2444-6D15-4A5F-998E-1EFABDB8A0D8}" type="slidenum">
              <a:rPr lang="en-GB" smtClean="0"/>
              <a:pPr/>
              <a:t>49</a:t>
            </a:fld>
            <a:endParaRPr lang="en-GB" smtClean="0"/>
          </a:p>
        </p:txBody>
      </p:sp>
      <p:graphicFrame>
        <p:nvGraphicFramePr>
          <p:cNvPr id="3" name="Table 2"/>
          <p:cNvGraphicFramePr>
            <a:graphicFrameLocks noGrp="1"/>
          </p:cNvGraphicFramePr>
          <p:nvPr/>
        </p:nvGraphicFramePr>
        <p:xfrm>
          <a:off x="971550" y="1700213"/>
          <a:ext cx="7488832" cy="2595880"/>
        </p:xfrm>
        <a:graphic>
          <a:graphicData uri="http://schemas.openxmlformats.org/drawingml/2006/table">
            <a:tbl>
              <a:tblPr firstRow="1" bandRow="1">
                <a:tableStyleId>{5C22544A-7EE6-4342-B048-85BDC9FD1C3A}</a:tableStyleId>
              </a:tblPr>
              <a:tblGrid>
                <a:gridCol w="1607840"/>
                <a:gridCol w="1440160"/>
                <a:gridCol w="1524000"/>
                <a:gridCol w="2916832"/>
              </a:tblGrid>
              <a:tr h="370840">
                <a:tc>
                  <a:txBody>
                    <a:bodyPr/>
                    <a:lstStyle/>
                    <a:p>
                      <a:endParaRPr lang="en-US" dirty="0"/>
                    </a:p>
                  </a:txBody>
                  <a:tcPr/>
                </a:tc>
                <a:tc>
                  <a:txBody>
                    <a:bodyPr/>
                    <a:lstStyle/>
                    <a:p>
                      <a:r>
                        <a:rPr lang="en-US" dirty="0" smtClean="0">
                          <a:solidFill>
                            <a:schemeClr val="tx1"/>
                          </a:solidFill>
                          <a:sym typeface="Symbol"/>
                        </a:rPr>
                        <a:t>   (</a:t>
                      </a:r>
                      <a:r>
                        <a:rPr lang="en-US" dirty="0" err="1" smtClean="0">
                          <a:solidFill>
                            <a:schemeClr val="tx1"/>
                          </a:solidFill>
                          <a:sym typeface="Symbol"/>
                        </a:rPr>
                        <a:t>pb</a:t>
                      </a:r>
                      <a:r>
                        <a:rPr lang="en-US" dirty="0" smtClean="0">
                          <a:solidFill>
                            <a:schemeClr val="tx1"/>
                          </a:solidFill>
                          <a:sym typeface="Symbol"/>
                        </a:rPr>
                        <a:t>)</a:t>
                      </a:r>
                      <a:endParaRPr lang="en-US" dirty="0">
                        <a:solidFill>
                          <a:schemeClr val="tx1"/>
                        </a:solidFill>
                      </a:endParaRPr>
                    </a:p>
                  </a:txBody>
                  <a:tcPr/>
                </a:tc>
                <a:tc>
                  <a:txBody>
                    <a:bodyPr/>
                    <a:lstStyle/>
                    <a:p>
                      <a:r>
                        <a:rPr lang="en-US" dirty="0" smtClean="0">
                          <a:solidFill>
                            <a:schemeClr val="tx1"/>
                          </a:solidFill>
                          <a:sym typeface="Symbol"/>
                        </a:rPr>
                        <a:t>   (</a:t>
                      </a:r>
                      <a:r>
                        <a:rPr lang="en-US" dirty="0" err="1" smtClean="0">
                          <a:solidFill>
                            <a:schemeClr val="tx1"/>
                          </a:solidFill>
                          <a:sym typeface="Symbol"/>
                        </a:rPr>
                        <a:t>pb</a:t>
                      </a:r>
                      <a:r>
                        <a:rPr lang="en-US" dirty="0" smtClean="0">
                          <a:solidFill>
                            <a:schemeClr val="tx1"/>
                          </a:solidFill>
                          <a:sym typeface="Symbol"/>
                        </a:rPr>
                        <a:t>)</a:t>
                      </a:r>
                      <a:endParaRPr lang="en-US" dirty="0">
                        <a:solidFill>
                          <a:schemeClr val="tx1"/>
                        </a:solidFill>
                      </a:endParaRPr>
                    </a:p>
                  </a:txBody>
                  <a:tcPr/>
                </a:tc>
                <a:tc>
                  <a:txBody>
                    <a:bodyPr/>
                    <a:lstStyle/>
                    <a:p>
                      <a:r>
                        <a:rPr lang="en-GB" dirty="0" smtClean="0">
                          <a:solidFill>
                            <a:schemeClr val="tx1"/>
                          </a:solidFill>
                        </a:rPr>
                        <a:t>comment</a:t>
                      </a:r>
                      <a:endParaRPr lang="en-US" dirty="0">
                        <a:solidFill>
                          <a:schemeClr val="tx1"/>
                        </a:solidFill>
                      </a:endParaRPr>
                    </a:p>
                  </a:txBody>
                  <a:tcPr/>
                </a:tc>
              </a:tr>
              <a:tr h="370840">
                <a:tc>
                  <a:txBody>
                    <a:bodyPr/>
                    <a:lstStyle/>
                    <a:p>
                      <a:r>
                        <a:rPr lang="en-GB" dirty="0" smtClean="0"/>
                        <a:t>ABKM09</a:t>
                      </a:r>
                      <a:endParaRPr lang="en-US" dirty="0"/>
                    </a:p>
                  </a:txBody>
                  <a:tcPr/>
                </a:tc>
                <a:tc>
                  <a:txBody>
                    <a:bodyPr/>
                    <a:lstStyle/>
                    <a:p>
                      <a:r>
                        <a:rPr lang="en-GB" dirty="0" smtClean="0"/>
                        <a:t>139.55</a:t>
                      </a:r>
                      <a:endParaRPr lang="en-US" dirty="0"/>
                    </a:p>
                  </a:txBody>
                  <a:tcPr/>
                </a:tc>
                <a:tc>
                  <a:txBody>
                    <a:bodyPr/>
                    <a:lstStyle/>
                    <a:p>
                      <a:r>
                        <a:rPr lang="en-GB" dirty="0" smtClean="0"/>
                        <a:t>7.96</a:t>
                      </a:r>
                      <a:endParaRPr lang="en-US" dirty="0"/>
                    </a:p>
                  </a:txBody>
                  <a:tcPr/>
                </a:tc>
                <a:tc>
                  <a:txBody>
                    <a:bodyPr/>
                    <a:lstStyle/>
                    <a:p>
                      <a:r>
                        <a:rPr lang="en-GB" dirty="0" smtClean="0"/>
                        <a:t>combined</a:t>
                      </a:r>
                      <a:r>
                        <a:rPr lang="en-GB" baseline="0" dirty="0" smtClean="0"/>
                        <a:t> PDF and </a:t>
                      </a:r>
                      <a:r>
                        <a:rPr lang="en-GB" baseline="0" dirty="0" smtClean="0">
                          <a:sym typeface="Symbol"/>
                        </a:rPr>
                        <a:t></a:t>
                      </a:r>
                      <a:r>
                        <a:rPr lang="en-GB" baseline="-25000" dirty="0" smtClean="0">
                          <a:sym typeface="Symbol"/>
                        </a:rPr>
                        <a:t>s</a:t>
                      </a:r>
                      <a:endParaRPr lang="en-US" baseline="-25000" dirty="0"/>
                    </a:p>
                  </a:txBody>
                  <a:tcPr/>
                </a:tc>
              </a:tr>
              <a:tr h="370840">
                <a:tc>
                  <a:txBody>
                    <a:bodyPr/>
                    <a:lstStyle/>
                    <a:p>
                      <a:r>
                        <a:rPr lang="en-GB" dirty="0" smtClean="0"/>
                        <a:t>CTEQ6.6</a:t>
                      </a:r>
                      <a:endParaRPr lang="en-US" dirty="0"/>
                    </a:p>
                  </a:txBody>
                  <a:tcPr/>
                </a:tc>
                <a:tc>
                  <a:txBody>
                    <a:bodyPr/>
                    <a:lstStyle/>
                    <a:p>
                      <a:r>
                        <a:rPr lang="en-GB" dirty="0" smtClean="0"/>
                        <a:t>156.2</a:t>
                      </a:r>
                      <a:endParaRPr lang="en-US" dirty="0"/>
                    </a:p>
                  </a:txBody>
                  <a:tcPr/>
                </a:tc>
                <a:tc>
                  <a:txBody>
                    <a:bodyPr/>
                    <a:lstStyle/>
                    <a:p>
                      <a:r>
                        <a:rPr lang="en-GB" dirty="0" smtClean="0"/>
                        <a:t>8.06</a:t>
                      </a:r>
                      <a:endParaRPr lang="en-US"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dirty="0" smtClean="0"/>
                        <a:t>combined</a:t>
                      </a:r>
                      <a:r>
                        <a:rPr lang="en-GB" baseline="0" dirty="0" smtClean="0"/>
                        <a:t> PDF and </a:t>
                      </a:r>
                      <a:r>
                        <a:rPr lang="en-GB" baseline="0" dirty="0" smtClean="0">
                          <a:sym typeface="Symbol"/>
                        </a:rPr>
                        <a:t></a:t>
                      </a:r>
                      <a:r>
                        <a:rPr lang="en-GB" baseline="-25000" dirty="0" smtClean="0">
                          <a:sym typeface="Symbol"/>
                        </a:rPr>
                        <a:t>s </a:t>
                      </a:r>
                      <a:r>
                        <a:rPr lang="en-GB" baseline="0" dirty="0" smtClean="0">
                          <a:solidFill>
                            <a:srgbClr val="990000"/>
                          </a:solidFill>
                          <a:sym typeface="Symbol"/>
                        </a:rPr>
                        <a:t>*</a:t>
                      </a:r>
                      <a:endParaRPr lang="en-US" baseline="0" dirty="0" smtClean="0">
                        <a:solidFill>
                          <a:srgbClr val="990000"/>
                        </a:solidFill>
                      </a:endParaRPr>
                    </a:p>
                  </a:txBody>
                  <a:tcPr/>
                </a:tc>
              </a:tr>
              <a:tr h="370840">
                <a:tc>
                  <a:txBody>
                    <a:bodyPr/>
                    <a:lstStyle/>
                    <a:p>
                      <a:r>
                        <a:rPr lang="en-GB" dirty="0" smtClean="0"/>
                        <a:t>GJR08</a:t>
                      </a:r>
                      <a:endParaRPr lang="en-US" dirty="0"/>
                    </a:p>
                  </a:txBody>
                  <a:tcPr/>
                </a:tc>
                <a:tc>
                  <a:txBody>
                    <a:bodyPr/>
                    <a:lstStyle/>
                    <a:p>
                      <a:r>
                        <a:rPr lang="en-GB" dirty="0" smtClean="0"/>
                        <a:t>169</a:t>
                      </a:r>
                      <a:endParaRPr lang="en-US" dirty="0"/>
                    </a:p>
                  </a:txBody>
                  <a:tcPr/>
                </a:tc>
                <a:tc>
                  <a:txBody>
                    <a:bodyPr/>
                    <a:lstStyle/>
                    <a:p>
                      <a:r>
                        <a:rPr lang="en-GB" dirty="0" smtClean="0"/>
                        <a:t>6</a:t>
                      </a:r>
                      <a:endParaRPr lang="en-US" dirty="0"/>
                    </a:p>
                  </a:txBody>
                  <a:tcPr/>
                </a:tc>
                <a:tc>
                  <a:txBody>
                    <a:bodyPr/>
                    <a:lstStyle/>
                    <a:p>
                      <a:r>
                        <a:rPr lang="en-GB" dirty="0" smtClean="0"/>
                        <a:t>PDF only</a:t>
                      </a:r>
                      <a:endParaRPr lang="en-US" dirty="0"/>
                    </a:p>
                  </a:txBody>
                  <a:tcPr/>
                </a:tc>
              </a:tr>
              <a:tr h="370840">
                <a:tc>
                  <a:txBody>
                    <a:bodyPr/>
                    <a:lstStyle/>
                    <a:p>
                      <a:r>
                        <a:rPr lang="en-GB" dirty="0" smtClean="0"/>
                        <a:t>HERAPDF1.0</a:t>
                      </a:r>
                      <a:endParaRPr lang="en-US" dirty="0"/>
                    </a:p>
                  </a:txBody>
                  <a:tcPr/>
                </a:tc>
                <a:tc>
                  <a:txBody>
                    <a:bodyPr/>
                    <a:lstStyle/>
                    <a:p>
                      <a:r>
                        <a:rPr lang="en-GB" dirty="0" smtClean="0"/>
                        <a:t>147.31</a:t>
                      </a:r>
                      <a:endParaRPr lang="en-US" dirty="0"/>
                    </a:p>
                  </a:txBody>
                  <a:tcPr/>
                </a:tc>
                <a:tc>
                  <a:txBody>
                    <a:bodyPr/>
                    <a:lstStyle/>
                    <a:p>
                      <a:r>
                        <a:rPr lang="en-GB" dirty="0" smtClean="0"/>
                        <a:t>+5.18 -13.76</a:t>
                      </a:r>
                      <a:endParaRPr lang="en-US"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dirty="0" smtClean="0"/>
                        <a:t>combined</a:t>
                      </a:r>
                      <a:r>
                        <a:rPr lang="en-GB" baseline="0" dirty="0" smtClean="0"/>
                        <a:t> PDF and </a:t>
                      </a:r>
                      <a:r>
                        <a:rPr lang="en-GB" baseline="0" dirty="0" smtClean="0">
                          <a:sym typeface="Symbol"/>
                        </a:rPr>
                        <a:t></a:t>
                      </a:r>
                      <a:r>
                        <a:rPr lang="en-GB" baseline="-25000" dirty="0" smtClean="0">
                          <a:sym typeface="Symbol"/>
                        </a:rPr>
                        <a:t>s</a:t>
                      </a:r>
                      <a:r>
                        <a:rPr lang="en-GB" baseline="0" dirty="0" smtClean="0">
                          <a:solidFill>
                            <a:srgbClr val="990000"/>
                          </a:solidFill>
                          <a:sym typeface="Symbol"/>
                        </a:rPr>
                        <a:t>**</a:t>
                      </a:r>
                      <a:endParaRPr lang="en-US" dirty="0"/>
                    </a:p>
                  </a:txBody>
                  <a:tcPr/>
                </a:tc>
              </a:tr>
              <a:tr h="370840">
                <a:tc>
                  <a:txBody>
                    <a:bodyPr/>
                    <a:lstStyle/>
                    <a:p>
                      <a:r>
                        <a:rPr lang="en-GB" dirty="0" smtClean="0"/>
                        <a:t>MSTW08</a:t>
                      </a:r>
                      <a:endParaRPr lang="en-US" dirty="0"/>
                    </a:p>
                  </a:txBody>
                  <a:tcPr/>
                </a:tc>
                <a:tc>
                  <a:txBody>
                    <a:bodyPr/>
                    <a:lstStyle/>
                    <a:p>
                      <a:r>
                        <a:rPr lang="en-GB" dirty="0" smtClean="0"/>
                        <a:t>168.1</a:t>
                      </a:r>
                      <a:endParaRPr lang="en-US" dirty="0"/>
                    </a:p>
                  </a:txBody>
                  <a:tcPr/>
                </a:tc>
                <a:tc>
                  <a:txBody>
                    <a:bodyPr/>
                    <a:lstStyle/>
                    <a:p>
                      <a:r>
                        <a:rPr lang="en-GB" dirty="0" smtClean="0"/>
                        <a:t>+7.2-6.0</a:t>
                      </a:r>
                      <a:endParaRPr lang="en-US"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dirty="0" smtClean="0"/>
                        <a:t>combined</a:t>
                      </a:r>
                      <a:r>
                        <a:rPr lang="en-GB" baseline="0" dirty="0" smtClean="0"/>
                        <a:t> PDF and </a:t>
                      </a:r>
                      <a:r>
                        <a:rPr lang="en-GB" baseline="0" dirty="0" smtClean="0">
                          <a:sym typeface="Symbol"/>
                        </a:rPr>
                        <a:t></a:t>
                      </a:r>
                      <a:r>
                        <a:rPr lang="en-GB" baseline="-25000" dirty="0" smtClean="0">
                          <a:sym typeface="Symbol"/>
                        </a:rPr>
                        <a:t>s</a:t>
                      </a:r>
                      <a:r>
                        <a:rPr lang="en-GB" baseline="0" dirty="0" smtClean="0">
                          <a:solidFill>
                            <a:srgbClr val="990000"/>
                          </a:solidFill>
                          <a:sym typeface="Symbol"/>
                        </a:rPr>
                        <a:t>***</a:t>
                      </a:r>
                      <a:endParaRPr lang="en-US" baseline="-25000" dirty="0" smtClean="0"/>
                    </a:p>
                  </a:txBody>
                  <a:tcPr/>
                </a:tc>
              </a:tr>
              <a:tr h="370840">
                <a:tc>
                  <a:txBody>
                    <a:bodyPr/>
                    <a:lstStyle/>
                    <a:p>
                      <a:r>
                        <a:rPr lang="en-GB" dirty="0" smtClean="0"/>
                        <a:t>NNPDF2.0</a:t>
                      </a:r>
                      <a:endParaRPr lang="en-US" dirty="0"/>
                    </a:p>
                  </a:txBody>
                  <a:tcPr/>
                </a:tc>
                <a:tc>
                  <a:txBody>
                    <a:bodyPr/>
                    <a:lstStyle/>
                    <a:p>
                      <a:r>
                        <a:rPr lang="en-GB" dirty="0" smtClean="0"/>
                        <a:t>169</a:t>
                      </a:r>
                      <a:endParaRPr lang="en-US" dirty="0"/>
                    </a:p>
                  </a:txBody>
                  <a:tcPr/>
                </a:tc>
                <a:tc>
                  <a:txBody>
                    <a:bodyPr/>
                    <a:lstStyle/>
                    <a:p>
                      <a:r>
                        <a:rPr lang="en-GB" dirty="0" smtClean="0"/>
                        <a:t>7</a:t>
                      </a:r>
                      <a:endParaRPr lang="en-US"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dirty="0" smtClean="0"/>
                        <a:t>combined</a:t>
                      </a:r>
                      <a:r>
                        <a:rPr lang="en-GB" baseline="0" dirty="0" smtClean="0"/>
                        <a:t> PDF and </a:t>
                      </a:r>
                      <a:r>
                        <a:rPr lang="en-GB" baseline="0" dirty="0" smtClean="0">
                          <a:sym typeface="Symbol"/>
                        </a:rPr>
                        <a:t></a:t>
                      </a:r>
                      <a:r>
                        <a:rPr lang="en-GB" baseline="-25000" dirty="0" smtClean="0">
                          <a:sym typeface="Symbol"/>
                        </a:rPr>
                        <a:t>s </a:t>
                      </a:r>
                      <a:r>
                        <a:rPr lang="en-GB" baseline="0" dirty="0" smtClean="0">
                          <a:solidFill>
                            <a:srgbClr val="990000"/>
                          </a:solidFill>
                          <a:sym typeface="Symbol"/>
                        </a:rPr>
                        <a:t>****</a:t>
                      </a:r>
                      <a:endParaRPr lang="en-US" baseline="0" dirty="0" smtClean="0">
                        <a:solidFill>
                          <a:srgbClr val="990000"/>
                        </a:solidFill>
                      </a:endParaRPr>
                    </a:p>
                  </a:txBody>
                  <a:tcPr/>
                </a:tc>
              </a:tr>
            </a:tbl>
          </a:graphicData>
        </a:graphic>
      </p:graphicFrame>
      <p:sp>
        <p:nvSpPr>
          <p:cNvPr id="4" name="Rectangle 2"/>
          <p:cNvSpPr txBox="1">
            <a:spLocks noChangeArrowheads="1"/>
          </p:cNvSpPr>
          <p:nvPr/>
        </p:nvSpPr>
        <p:spPr>
          <a:xfrm>
            <a:off x="468313" y="260350"/>
            <a:ext cx="7775575" cy="1143000"/>
          </a:xfrm>
          <a:prstGeom prst="rect">
            <a:avLst/>
          </a:prstGeom>
        </p:spPr>
        <p:txBody>
          <a:bodyPr/>
          <a:lstStyle/>
          <a:p>
            <a:pPr algn="ctr">
              <a:defRPr/>
            </a:pPr>
            <a:r>
              <a:rPr lang="en-GB" sz="3600" kern="0" dirty="0">
                <a:solidFill>
                  <a:srgbClr val="990000"/>
                </a:solidFill>
                <a:latin typeface="Arial"/>
              </a:rPr>
              <a:t>benchmark NLO top cross sections at 7 TeV LHC</a:t>
            </a:r>
          </a:p>
        </p:txBody>
      </p:sp>
      <p:sp>
        <p:nvSpPr>
          <p:cNvPr id="41006" name="Rectangle 4"/>
          <p:cNvSpPr>
            <a:spLocks noChangeArrowheads="1"/>
          </p:cNvSpPr>
          <p:nvPr/>
        </p:nvSpPr>
        <p:spPr bwMode="auto">
          <a:xfrm>
            <a:off x="539750" y="4437112"/>
            <a:ext cx="2808288" cy="1323975"/>
          </a:xfrm>
          <a:prstGeom prst="rect">
            <a:avLst/>
          </a:prstGeom>
          <a:noFill/>
          <a:ln w="9525">
            <a:solidFill>
              <a:schemeClr val="tx1"/>
            </a:solidFill>
            <a:miter lim="800000"/>
            <a:headEnd/>
            <a:tailEnd/>
          </a:ln>
        </p:spPr>
        <p:txBody>
          <a:bodyPr>
            <a:spAutoFit/>
          </a:bodyPr>
          <a:lstStyle/>
          <a:p>
            <a:r>
              <a:rPr lang="en-GB" dirty="0" err="1">
                <a:solidFill>
                  <a:srgbClr val="C00000"/>
                </a:solidFill>
              </a:rPr>
              <a:t>m</a:t>
            </a:r>
            <a:r>
              <a:rPr lang="en-GB" baseline="-25000" dirty="0" err="1">
                <a:solidFill>
                  <a:srgbClr val="C00000"/>
                </a:solidFill>
              </a:rPr>
              <a:t>top</a:t>
            </a:r>
            <a:r>
              <a:rPr lang="en-GB" dirty="0">
                <a:solidFill>
                  <a:srgbClr val="C00000"/>
                </a:solidFill>
              </a:rPr>
              <a:t>= 171.3 </a:t>
            </a:r>
            <a:r>
              <a:rPr lang="en-GB" dirty="0" err="1" smtClean="0">
                <a:solidFill>
                  <a:srgbClr val="C00000"/>
                </a:solidFill>
              </a:rPr>
              <a:t>GeV</a:t>
            </a:r>
            <a:r>
              <a:rPr lang="en-GB" dirty="0" smtClean="0">
                <a:solidFill>
                  <a:srgbClr val="C00000"/>
                </a:solidFill>
              </a:rPr>
              <a:t>*</a:t>
            </a:r>
            <a:endParaRPr lang="en-GB" dirty="0">
              <a:solidFill>
                <a:srgbClr val="C00000"/>
              </a:solidFill>
            </a:endParaRPr>
          </a:p>
          <a:p>
            <a:r>
              <a:rPr lang="en-GB" dirty="0">
                <a:solidFill>
                  <a:srgbClr val="000000"/>
                </a:solidFill>
              </a:rPr>
              <a:t>zero width approximation, </a:t>
            </a:r>
          </a:p>
          <a:p>
            <a:r>
              <a:rPr lang="en-GB" dirty="0">
                <a:solidFill>
                  <a:srgbClr val="000000"/>
                </a:solidFill>
              </a:rPr>
              <a:t>no branching ratios</a:t>
            </a:r>
          </a:p>
          <a:p>
            <a:r>
              <a:rPr lang="en-GB" dirty="0">
                <a:solidFill>
                  <a:srgbClr val="000000"/>
                </a:solidFill>
              </a:rPr>
              <a:t>68% </a:t>
            </a:r>
            <a:r>
              <a:rPr lang="en-GB" dirty="0" err="1">
                <a:solidFill>
                  <a:srgbClr val="000000"/>
                </a:solidFill>
              </a:rPr>
              <a:t>cl</a:t>
            </a:r>
            <a:r>
              <a:rPr lang="en-GB" dirty="0">
                <a:solidFill>
                  <a:srgbClr val="000000"/>
                </a:solidFill>
              </a:rPr>
              <a:t> uncertainties</a:t>
            </a:r>
          </a:p>
          <a:p>
            <a:r>
              <a:rPr lang="en-GB" dirty="0">
                <a:solidFill>
                  <a:srgbClr val="000000"/>
                </a:solidFill>
              </a:rPr>
              <a:t>scales</a:t>
            </a:r>
            <a:r>
              <a:rPr lang="en-GB" i="1" dirty="0">
                <a:solidFill>
                  <a:srgbClr val="990000"/>
                </a:solidFill>
                <a:sym typeface="Symbol" pitchFamily="18" charset="2"/>
              </a:rPr>
              <a:t> </a:t>
            </a:r>
            <a:r>
              <a:rPr lang="en-GB" i="1" dirty="0">
                <a:solidFill>
                  <a:srgbClr val="C00000"/>
                </a:solidFill>
                <a:sym typeface="Symbol" pitchFamily="18" charset="2"/>
              </a:rPr>
              <a:t></a:t>
            </a:r>
            <a:r>
              <a:rPr lang="en-GB" dirty="0">
                <a:solidFill>
                  <a:srgbClr val="C00000"/>
                </a:solidFill>
                <a:sym typeface="Symbol" pitchFamily="18" charset="2"/>
              </a:rPr>
              <a:t> </a:t>
            </a:r>
            <a:r>
              <a:rPr lang="en-GB" baseline="-25000" dirty="0">
                <a:solidFill>
                  <a:srgbClr val="C00000"/>
                </a:solidFill>
                <a:sym typeface="Symbol" pitchFamily="18" charset="2"/>
              </a:rPr>
              <a:t>F</a:t>
            </a:r>
            <a:r>
              <a:rPr lang="en-GB" i="1" dirty="0">
                <a:solidFill>
                  <a:srgbClr val="C00000"/>
                </a:solidFill>
                <a:sym typeface="Symbol" pitchFamily="18" charset="2"/>
              </a:rPr>
              <a:t> </a:t>
            </a:r>
            <a:r>
              <a:rPr lang="en-GB" dirty="0">
                <a:solidFill>
                  <a:srgbClr val="C00000"/>
                </a:solidFill>
                <a:sym typeface="Symbol" pitchFamily="18" charset="2"/>
              </a:rPr>
              <a:t>=  </a:t>
            </a:r>
            <a:r>
              <a:rPr lang="en-GB" i="1" dirty="0">
                <a:solidFill>
                  <a:srgbClr val="C00000"/>
                </a:solidFill>
                <a:sym typeface="Symbol" pitchFamily="18" charset="2"/>
              </a:rPr>
              <a:t></a:t>
            </a:r>
            <a:r>
              <a:rPr lang="en-GB" dirty="0">
                <a:solidFill>
                  <a:srgbClr val="C00000"/>
                </a:solidFill>
                <a:sym typeface="Symbol" pitchFamily="18" charset="2"/>
              </a:rPr>
              <a:t> </a:t>
            </a:r>
            <a:r>
              <a:rPr lang="en-GB" baseline="-25000" dirty="0">
                <a:solidFill>
                  <a:srgbClr val="C00000"/>
                </a:solidFill>
                <a:sym typeface="Symbol" pitchFamily="18" charset="2"/>
              </a:rPr>
              <a:t>R</a:t>
            </a:r>
            <a:r>
              <a:rPr lang="en-GB" i="1" dirty="0">
                <a:solidFill>
                  <a:srgbClr val="C00000"/>
                </a:solidFill>
                <a:sym typeface="Symbol" pitchFamily="18" charset="2"/>
              </a:rPr>
              <a:t>  = </a:t>
            </a:r>
            <a:r>
              <a:rPr lang="en-GB" dirty="0" err="1">
                <a:solidFill>
                  <a:srgbClr val="C00000"/>
                </a:solidFill>
                <a:sym typeface="Symbol" pitchFamily="18" charset="2"/>
              </a:rPr>
              <a:t>m</a:t>
            </a:r>
            <a:r>
              <a:rPr lang="en-GB" baseline="-25000" dirty="0" err="1">
                <a:solidFill>
                  <a:srgbClr val="C00000"/>
                </a:solidFill>
                <a:sym typeface="Symbol" pitchFamily="18" charset="2"/>
              </a:rPr>
              <a:t>top</a:t>
            </a:r>
            <a:endParaRPr lang="en-GB" baseline="-25000" dirty="0">
              <a:solidFill>
                <a:srgbClr val="C00000"/>
              </a:solidFill>
            </a:endParaRPr>
          </a:p>
        </p:txBody>
      </p:sp>
      <p:sp>
        <p:nvSpPr>
          <p:cNvPr id="41007" name="TextBox 5"/>
          <p:cNvSpPr txBox="1">
            <a:spLocks noChangeArrowheads="1"/>
          </p:cNvSpPr>
          <p:nvPr/>
        </p:nvSpPr>
        <p:spPr bwMode="auto">
          <a:xfrm>
            <a:off x="4140200" y="4509120"/>
            <a:ext cx="4630738" cy="1077913"/>
          </a:xfrm>
          <a:prstGeom prst="rect">
            <a:avLst/>
          </a:prstGeom>
          <a:noFill/>
          <a:ln w="9525">
            <a:solidFill>
              <a:schemeClr val="tx1"/>
            </a:solidFill>
            <a:miter lim="800000"/>
            <a:headEnd/>
            <a:tailEnd/>
          </a:ln>
        </p:spPr>
        <p:txBody>
          <a:bodyPr>
            <a:spAutoFit/>
          </a:bodyPr>
          <a:lstStyle/>
          <a:p>
            <a:r>
              <a:rPr lang="en-GB" baseline="-25000">
                <a:solidFill>
                  <a:srgbClr val="000000"/>
                </a:solidFill>
                <a:sym typeface="Symbol" pitchFamily="18" charset="2"/>
              </a:rPr>
              <a:t> </a:t>
            </a:r>
            <a:r>
              <a:rPr lang="en-GB">
                <a:solidFill>
                  <a:srgbClr val="990000"/>
                </a:solidFill>
                <a:sym typeface="Symbol" pitchFamily="18" charset="2"/>
              </a:rPr>
              <a:t>* </a:t>
            </a:r>
            <a:r>
              <a:rPr lang="en-GB">
                <a:solidFill>
                  <a:srgbClr val="000000"/>
                </a:solidFill>
              </a:rPr>
              <a:t>±6.63 (PDF)  ±4.59 (</a:t>
            </a:r>
            <a:r>
              <a:rPr lang="en-GB">
                <a:solidFill>
                  <a:srgbClr val="000000"/>
                </a:solidFill>
                <a:sym typeface="Symbol" pitchFamily="18" charset="2"/>
              </a:rPr>
              <a:t></a:t>
            </a:r>
            <a:r>
              <a:rPr lang="en-GB" baseline="-25000">
                <a:solidFill>
                  <a:srgbClr val="000000"/>
                </a:solidFill>
                <a:sym typeface="Symbol" pitchFamily="18" charset="2"/>
              </a:rPr>
              <a:t>s</a:t>
            </a:r>
            <a:r>
              <a:rPr lang="en-GB">
                <a:solidFill>
                  <a:srgbClr val="000000"/>
                </a:solidFill>
              </a:rPr>
              <a:t>)</a:t>
            </a:r>
          </a:p>
          <a:p>
            <a:r>
              <a:rPr lang="en-GB">
                <a:solidFill>
                  <a:srgbClr val="990000"/>
                </a:solidFill>
              </a:rPr>
              <a:t>**</a:t>
            </a:r>
            <a:r>
              <a:rPr lang="en-GB">
                <a:solidFill>
                  <a:srgbClr val="000000"/>
                </a:solidFill>
              </a:rPr>
              <a:t> expt.+model+param.+</a:t>
            </a:r>
            <a:r>
              <a:rPr lang="en-GB">
                <a:solidFill>
                  <a:srgbClr val="000000"/>
                </a:solidFill>
                <a:sym typeface="Symbol" pitchFamily="18" charset="2"/>
              </a:rPr>
              <a:t></a:t>
            </a:r>
            <a:r>
              <a:rPr lang="en-GB" baseline="-25000">
                <a:solidFill>
                  <a:srgbClr val="000000"/>
                </a:solidFill>
                <a:sym typeface="Symbol" pitchFamily="18" charset="2"/>
              </a:rPr>
              <a:t>s </a:t>
            </a:r>
            <a:r>
              <a:rPr lang="en-GB">
                <a:solidFill>
                  <a:srgbClr val="000000"/>
                </a:solidFill>
              </a:rPr>
              <a:t>, see report for details</a:t>
            </a:r>
          </a:p>
          <a:p>
            <a:r>
              <a:rPr lang="en-GB">
                <a:solidFill>
                  <a:srgbClr val="990000"/>
                </a:solidFill>
              </a:rPr>
              <a:t>***</a:t>
            </a:r>
            <a:r>
              <a:rPr lang="en-GB">
                <a:solidFill>
                  <a:srgbClr val="000000"/>
                </a:solidFill>
              </a:rPr>
              <a:t> +4.7-5.6 (PDF) +3.8-4.6 (</a:t>
            </a:r>
            <a:r>
              <a:rPr lang="en-GB">
                <a:solidFill>
                  <a:srgbClr val="000000"/>
                </a:solidFill>
                <a:sym typeface="Symbol" pitchFamily="18" charset="2"/>
              </a:rPr>
              <a:t></a:t>
            </a:r>
            <a:r>
              <a:rPr lang="en-GB" baseline="-25000">
                <a:solidFill>
                  <a:srgbClr val="000000"/>
                </a:solidFill>
                <a:sym typeface="Symbol" pitchFamily="18" charset="2"/>
              </a:rPr>
              <a:t>s</a:t>
            </a:r>
            <a:r>
              <a:rPr lang="en-GB">
                <a:solidFill>
                  <a:srgbClr val="000000"/>
                </a:solidFill>
              </a:rPr>
              <a:t>)</a:t>
            </a:r>
          </a:p>
          <a:p>
            <a:r>
              <a:rPr lang="en-GB">
                <a:solidFill>
                  <a:srgbClr val="990000"/>
                </a:solidFill>
              </a:rPr>
              <a:t>****</a:t>
            </a:r>
            <a:r>
              <a:rPr lang="en-GB">
                <a:solidFill>
                  <a:srgbClr val="000000"/>
                </a:solidFill>
              </a:rPr>
              <a:t> ±6 (PDF)  ±4 (</a:t>
            </a:r>
            <a:r>
              <a:rPr lang="en-GB">
                <a:solidFill>
                  <a:srgbClr val="000000"/>
                </a:solidFill>
                <a:sym typeface="Symbol" pitchFamily="18" charset="2"/>
              </a:rPr>
              <a:t></a:t>
            </a:r>
            <a:r>
              <a:rPr lang="en-GB" baseline="-25000">
                <a:solidFill>
                  <a:srgbClr val="000000"/>
                </a:solidFill>
                <a:sym typeface="Symbol" pitchFamily="18" charset="2"/>
              </a:rPr>
              <a:t>s</a:t>
            </a:r>
            <a:r>
              <a:rPr lang="en-GB">
                <a:solidFill>
                  <a:srgbClr val="000000"/>
                </a:solidFill>
              </a:rPr>
              <a:t>)</a:t>
            </a:r>
            <a:endParaRPr lang="en-US">
              <a:solidFill>
                <a:srgbClr val="000000"/>
              </a:solidFill>
            </a:endParaRPr>
          </a:p>
        </p:txBody>
      </p:sp>
      <p:sp>
        <p:nvSpPr>
          <p:cNvPr id="41008" name="TextBox 6"/>
          <p:cNvSpPr txBox="1">
            <a:spLocks noChangeArrowheads="1"/>
          </p:cNvSpPr>
          <p:nvPr/>
        </p:nvSpPr>
        <p:spPr bwMode="auto">
          <a:xfrm>
            <a:off x="971550" y="6475239"/>
            <a:ext cx="7080250" cy="338137"/>
          </a:xfrm>
          <a:prstGeom prst="rect">
            <a:avLst/>
          </a:prstGeom>
          <a:noFill/>
          <a:ln w="9525">
            <a:noFill/>
            <a:miter lim="800000"/>
            <a:headEnd/>
            <a:tailEnd/>
          </a:ln>
        </p:spPr>
        <p:txBody>
          <a:bodyPr wrap="none">
            <a:spAutoFit/>
          </a:bodyPr>
          <a:lstStyle/>
          <a:p>
            <a:r>
              <a:rPr lang="en-GB">
                <a:solidFill>
                  <a:srgbClr val="006600"/>
                </a:solidFill>
              </a:rPr>
              <a:t>PDF4LHC Working Group Interim Report,  arXiv:1101.0536 (January 2011) </a:t>
            </a:r>
            <a:endParaRPr lang="en-US">
              <a:solidFill>
                <a:srgbClr val="006600"/>
              </a:solidFill>
            </a:endParaRPr>
          </a:p>
        </p:txBody>
      </p:sp>
      <p:sp>
        <p:nvSpPr>
          <p:cNvPr id="8" name="Rectangle 4"/>
          <p:cNvSpPr>
            <a:spLocks noChangeArrowheads="1"/>
          </p:cNvSpPr>
          <p:nvPr/>
        </p:nvSpPr>
        <p:spPr bwMode="auto">
          <a:xfrm>
            <a:off x="4499992" y="5805264"/>
            <a:ext cx="3600400" cy="338554"/>
          </a:xfrm>
          <a:prstGeom prst="rect">
            <a:avLst/>
          </a:prstGeom>
          <a:noFill/>
          <a:ln w="9525">
            <a:solidFill>
              <a:schemeClr val="tx1"/>
            </a:solidFill>
            <a:miter lim="800000"/>
            <a:headEnd/>
            <a:tailEnd/>
          </a:ln>
        </p:spPr>
        <p:txBody>
          <a:bodyPr wrap="square">
            <a:spAutoFit/>
          </a:bodyPr>
          <a:lstStyle/>
          <a:p>
            <a:r>
              <a:rPr lang="en-GB" u="sng" dirty="0" smtClean="0">
                <a:solidFill>
                  <a:srgbClr val="C00000"/>
                </a:solidFill>
              </a:rPr>
              <a:t>Note</a:t>
            </a:r>
            <a:r>
              <a:rPr lang="en-GB" dirty="0" smtClean="0">
                <a:solidFill>
                  <a:srgbClr val="C00000"/>
                </a:solidFill>
              </a:rPr>
              <a:t>: </a:t>
            </a:r>
            <a:r>
              <a:rPr lang="en-GB" dirty="0" smtClean="0">
                <a:solidFill>
                  <a:srgbClr val="2D2D8A"/>
                </a:solidFill>
                <a:sym typeface="Symbol"/>
              </a:rPr>
              <a:t></a:t>
            </a:r>
            <a:r>
              <a:rPr lang="en-GB" baseline="-25000" dirty="0" smtClean="0">
                <a:solidFill>
                  <a:srgbClr val="2D2D8A"/>
                </a:solidFill>
                <a:sym typeface="Symbol"/>
              </a:rPr>
              <a:t>top</a:t>
            </a:r>
            <a:r>
              <a:rPr lang="en-GB" dirty="0" smtClean="0">
                <a:solidFill>
                  <a:srgbClr val="2D2D8A"/>
                </a:solidFill>
              </a:rPr>
              <a:t>  (</a:t>
            </a:r>
            <a:r>
              <a:rPr lang="en-GB" dirty="0" err="1" smtClean="0">
                <a:solidFill>
                  <a:srgbClr val="2D2D8A"/>
                </a:solidFill>
              </a:rPr>
              <a:t>pb</a:t>
            </a:r>
            <a:r>
              <a:rPr lang="en-GB" dirty="0" smtClean="0">
                <a:solidFill>
                  <a:srgbClr val="2D2D8A"/>
                </a:solidFill>
              </a:rPr>
              <a:t>)  </a:t>
            </a:r>
            <a:r>
              <a:rPr lang="en-GB" dirty="0" smtClean="0">
                <a:solidFill>
                  <a:srgbClr val="2D2D8A"/>
                </a:solidFill>
                <a:sym typeface="Symbol"/>
              </a:rPr>
              <a:t> -5 </a:t>
            </a:r>
            <a:r>
              <a:rPr lang="en-GB" dirty="0" err="1" smtClean="0">
                <a:solidFill>
                  <a:srgbClr val="2D2D8A"/>
                </a:solidFill>
              </a:rPr>
              <a:t>m</a:t>
            </a:r>
            <a:r>
              <a:rPr lang="en-GB" baseline="-25000" dirty="0" err="1" smtClean="0">
                <a:solidFill>
                  <a:srgbClr val="2D2D8A"/>
                </a:solidFill>
              </a:rPr>
              <a:t>top</a:t>
            </a:r>
            <a:r>
              <a:rPr lang="en-GB" baseline="-25000" dirty="0" smtClean="0">
                <a:solidFill>
                  <a:srgbClr val="2D2D8A"/>
                </a:solidFill>
              </a:rPr>
              <a:t>     </a:t>
            </a:r>
            <a:r>
              <a:rPr lang="en-GB" dirty="0" smtClean="0">
                <a:solidFill>
                  <a:srgbClr val="2D2D8A"/>
                </a:solidFill>
              </a:rPr>
              <a:t>(</a:t>
            </a:r>
            <a:r>
              <a:rPr lang="en-GB" dirty="0" err="1" smtClean="0">
                <a:solidFill>
                  <a:srgbClr val="2D2D8A"/>
                </a:solidFill>
              </a:rPr>
              <a:t>GeV</a:t>
            </a:r>
            <a:r>
              <a:rPr lang="en-GB" dirty="0" smtClean="0">
                <a:solidFill>
                  <a:srgbClr val="2D2D8A"/>
                </a:solidFill>
              </a:rPr>
              <a:t>)</a:t>
            </a:r>
            <a:endParaRPr lang="en-GB" dirty="0">
              <a:solidFill>
                <a:srgbClr val="2D2D8A"/>
              </a:solidFill>
            </a:endParaRPr>
          </a:p>
        </p:txBody>
      </p:sp>
      <p:sp>
        <p:nvSpPr>
          <p:cNvPr id="9" name="TextBox 8"/>
          <p:cNvSpPr txBox="1"/>
          <p:nvPr/>
        </p:nvSpPr>
        <p:spPr>
          <a:xfrm>
            <a:off x="395536" y="6021288"/>
            <a:ext cx="3734484" cy="338554"/>
          </a:xfrm>
          <a:prstGeom prst="rect">
            <a:avLst/>
          </a:prstGeom>
          <a:noFill/>
        </p:spPr>
        <p:txBody>
          <a:bodyPr wrap="none" rtlCol="0">
            <a:spAutoFit/>
          </a:bodyPr>
          <a:lstStyle/>
          <a:p>
            <a:r>
              <a:rPr lang="en-GB" dirty="0" smtClean="0">
                <a:solidFill>
                  <a:srgbClr val="990000"/>
                </a:solidFill>
              </a:rPr>
              <a:t>*</a:t>
            </a:r>
            <a:r>
              <a:rPr lang="en-GB" dirty="0" smtClean="0">
                <a:solidFill>
                  <a:srgbClr val="000000"/>
                </a:solidFill>
              </a:rPr>
              <a:t>PDG2011 value is </a:t>
            </a:r>
            <a:r>
              <a:rPr lang="en-GB" dirty="0" smtClean="0">
                <a:solidFill>
                  <a:srgbClr val="2D2D8A"/>
                </a:solidFill>
              </a:rPr>
              <a:t>172.9</a:t>
            </a:r>
            <a:r>
              <a:rPr lang="en-GB" dirty="0" smtClean="0">
                <a:solidFill>
                  <a:srgbClr val="2D2D8A"/>
                </a:solidFill>
                <a:sym typeface="Symbol"/>
              </a:rPr>
              <a:t>0.60.9 </a:t>
            </a:r>
            <a:r>
              <a:rPr lang="en-GB" dirty="0" err="1" smtClean="0">
                <a:solidFill>
                  <a:srgbClr val="2D2D8A"/>
                </a:solidFill>
                <a:sym typeface="Symbol"/>
              </a:rPr>
              <a:t>GeV</a:t>
            </a:r>
            <a:endParaRPr lang="en-US" dirty="0">
              <a:solidFill>
                <a:srgbClr val="2D2D8A"/>
              </a:solidFill>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674" name="Picture 2" descr="https://atlas.web.cern.ch/Atlas/GROUPS/PHYSICS/PAPERS/STDM-2011-06/figaux_23.png"/>
          <p:cNvPicPr>
            <a:picLocks noChangeAspect="1" noChangeArrowheads="1"/>
          </p:cNvPicPr>
          <p:nvPr/>
        </p:nvPicPr>
        <p:blipFill>
          <a:blip r:embed="rId3" cstate="print"/>
          <a:srcRect/>
          <a:stretch>
            <a:fillRect/>
          </a:stretch>
        </p:blipFill>
        <p:spPr bwMode="auto">
          <a:xfrm>
            <a:off x="1125415" y="990600"/>
            <a:ext cx="7174523" cy="5494338"/>
          </a:xfrm>
          <a:prstGeom prst="rect">
            <a:avLst/>
          </a:prstGeom>
          <a:noFill/>
          <a:ln w="9525">
            <a:noFill/>
            <a:miter lim="800000"/>
            <a:headEnd/>
            <a:tailEnd/>
          </a:ln>
        </p:spPr>
      </p:pic>
      <p:sp>
        <p:nvSpPr>
          <p:cNvPr id="28678" name="TextBox 5"/>
          <p:cNvSpPr txBox="1">
            <a:spLocks noChangeArrowheads="1"/>
          </p:cNvSpPr>
          <p:nvPr/>
        </p:nvSpPr>
        <p:spPr bwMode="auto">
          <a:xfrm>
            <a:off x="211016" y="6096000"/>
            <a:ext cx="2184572" cy="338554"/>
          </a:xfrm>
          <a:prstGeom prst="rect">
            <a:avLst/>
          </a:prstGeom>
          <a:noFill/>
          <a:ln w="9525">
            <a:solidFill>
              <a:schemeClr val="tx1"/>
            </a:solidFill>
            <a:miter lim="800000"/>
            <a:headEnd/>
            <a:tailEnd/>
          </a:ln>
        </p:spPr>
        <p:txBody>
          <a:bodyPr wrap="none">
            <a:spAutoFit/>
          </a:bodyPr>
          <a:lstStyle/>
          <a:p>
            <a:pPr fontAlgn="auto">
              <a:spcBef>
                <a:spcPts val="0"/>
              </a:spcBef>
              <a:spcAft>
                <a:spcPts val="0"/>
              </a:spcAft>
            </a:pPr>
            <a:r>
              <a:rPr lang="en-US" dirty="0">
                <a:solidFill>
                  <a:prstClr val="black"/>
                </a:solidFill>
                <a:latin typeface="Corbel"/>
              </a:rPr>
              <a:t>ATLAS-CONF-2011-041</a:t>
            </a:r>
          </a:p>
        </p:txBody>
      </p:sp>
      <p:sp>
        <p:nvSpPr>
          <p:cNvPr id="6" name="TextBox 5"/>
          <p:cNvSpPr txBox="1"/>
          <p:nvPr/>
        </p:nvSpPr>
        <p:spPr>
          <a:xfrm rot="20481762">
            <a:off x="4416807" y="3978577"/>
            <a:ext cx="1609736" cy="338554"/>
          </a:xfrm>
          <a:prstGeom prst="rect">
            <a:avLst/>
          </a:prstGeom>
          <a:noFill/>
        </p:spPr>
        <p:txBody>
          <a:bodyPr wrap="none" rtlCol="0">
            <a:spAutoFit/>
          </a:bodyPr>
          <a:lstStyle/>
          <a:p>
            <a:pPr algn="ctr" fontAlgn="auto">
              <a:spcBef>
                <a:spcPts val="0"/>
              </a:spcBef>
              <a:spcAft>
                <a:spcPts val="0"/>
              </a:spcAft>
            </a:pPr>
            <a:r>
              <a:rPr lang="el-GR" b="1" dirty="0">
                <a:solidFill>
                  <a:prstClr val="black"/>
                </a:solidFill>
                <a:latin typeface="HelveticaNeueLT Std" pitchFamily="34" charset="0"/>
              </a:rPr>
              <a:t>δ</a:t>
            </a:r>
            <a:r>
              <a:rPr lang="en-GB" b="1" baseline="-25000" dirty="0">
                <a:solidFill>
                  <a:prstClr val="black"/>
                </a:solidFill>
                <a:latin typeface="HelveticaNeueLT Std" pitchFamily="34" charset="0"/>
              </a:rPr>
              <a:t>theory</a:t>
            </a:r>
            <a:r>
              <a:rPr lang="en-US" b="1" dirty="0">
                <a:solidFill>
                  <a:prstClr val="black"/>
                </a:solidFill>
                <a:latin typeface="HelveticaNeueLT Std" pitchFamily="34" charset="0"/>
              </a:rPr>
              <a:t> ~ ± 1-2%</a:t>
            </a:r>
          </a:p>
        </p:txBody>
      </p:sp>
      <p:sp>
        <p:nvSpPr>
          <p:cNvPr id="7" name="TextBox 6"/>
          <p:cNvSpPr txBox="1"/>
          <p:nvPr/>
        </p:nvSpPr>
        <p:spPr>
          <a:xfrm>
            <a:off x="539552" y="260648"/>
            <a:ext cx="5200463" cy="523220"/>
          </a:xfrm>
          <a:prstGeom prst="rect">
            <a:avLst/>
          </a:prstGeom>
          <a:noFill/>
        </p:spPr>
        <p:txBody>
          <a:bodyPr wrap="none" rtlCol="0">
            <a:spAutoFit/>
          </a:bodyPr>
          <a:lstStyle/>
          <a:p>
            <a:r>
              <a:rPr lang="en-GB" sz="2800" dirty="0" smtClean="0">
                <a:solidFill>
                  <a:srgbClr val="990000"/>
                </a:solidFill>
              </a:rPr>
              <a:t>W cross section measurements</a:t>
            </a:r>
            <a:endParaRPr lang="en-US" sz="2800" dirty="0">
              <a:solidFill>
                <a:srgbClr val="990000"/>
              </a:solidFill>
            </a:endParaRPr>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1"/>
          </p:nvPr>
        </p:nvSpPr>
        <p:spPr/>
        <p:txBody>
          <a:bodyPr/>
          <a:lstStyle/>
          <a:p>
            <a:pPr>
              <a:defRPr/>
            </a:pPr>
            <a:fld id="{680F897C-93F7-4846-9B42-2B1DDAE444F2}" type="slidenum">
              <a:rPr lang="en-GB" smtClean="0"/>
              <a:pPr>
                <a:defRPr/>
              </a:pPr>
              <a:t>50</a:t>
            </a:fld>
            <a:endParaRPr lang="en-GB"/>
          </a:p>
        </p:txBody>
      </p:sp>
      <p:pic>
        <p:nvPicPr>
          <p:cNvPr id="257027" name="Picture 3"/>
          <p:cNvPicPr>
            <a:picLocks noChangeAspect="1" noChangeArrowheads="1"/>
          </p:cNvPicPr>
          <p:nvPr/>
        </p:nvPicPr>
        <p:blipFill>
          <a:blip r:embed="rId2" cstate="print"/>
          <a:srcRect/>
          <a:stretch>
            <a:fillRect/>
          </a:stretch>
        </p:blipFill>
        <p:spPr bwMode="auto">
          <a:xfrm>
            <a:off x="1763688" y="188640"/>
            <a:ext cx="4972050" cy="3371850"/>
          </a:xfrm>
          <a:prstGeom prst="rect">
            <a:avLst/>
          </a:prstGeom>
          <a:noFill/>
          <a:ln w="9525">
            <a:noFill/>
            <a:miter lim="800000"/>
            <a:headEnd/>
            <a:tailEnd/>
          </a:ln>
        </p:spPr>
      </p:pic>
      <p:pic>
        <p:nvPicPr>
          <p:cNvPr id="257029" name="Picture 5"/>
          <p:cNvPicPr>
            <a:picLocks noChangeAspect="1" noChangeArrowheads="1"/>
          </p:cNvPicPr>
          <p:nvPr/>
        </p:nvPicPr>
        <p:blipFill>
          <a:blip r:embed="rId3" cstate="print"/>
          <a:srcRect/>
          <a:stretch>
            <a:fillRect/>
          </a:stretch>
        </p:blipFill>
        <p:spPr bwMode="auto">
          <a:xfrm>
            <a:off x="1763688" y="3486150"/>
            <a:ext cx="4972050" cy="33718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9154" name="Rectangle 2"/>
          <p:cNvSpPr>
            <a:spLocks noGrp="1" noChangeArrowheads="1"/>
          </p:cNvSpPr>
          <p:nvPr>
            <p:ph type="title"/>
          </p:nvPr>
        </p:nvSpPr>
        <p:spPr>
          <a:xfrm>
            <a:off x="71438" y="0"/>
            <a:ext cx="8964612" cy="1143000"/>
          </a:xfrm>
        </p:spPr>
        <p:txBody>
          <a:bodyPr/>
          <a:lstStyle/>
          <a:p>
            <a:pPr eaLnBrk="1" hangingPunct="1"/>
            <a:r>
              <a:rPr lang="en-GB" sz="3600" smtClean="0">
                <a:solidFill>
                  <a:srgbClr val="990000"/>
                </a:solidFill>
              </a:rPr>
              <a:t>PDF + </a:t>
            </a:r>
            <a:r>
              <a:rPr lang="en-GB" sz="4000" smtClean="0">
                <a:solidFill>
                  <a:srgbClr val="990000"/>
                </a:solidFill>
                <a:sym typeface="Symbol" pitchFamily="18" charset="2"/>
              </a:rPr>
              <a:t></a:t>
            </a:r>
            <a:r>
              <a:rPr lang="en-GB" sz="4000" baseline="-25000" smtClean="0">
                <a:solidFill>
                  <a:srgbClr val="990000"/>
                </a:solidFill>
                <a:sym typeface="Symbol" pitchFamily="18" charset="2"/>
              </a:rPr>
              <a:t>S </a:t>
            </a:r>
            <a:r>
              <a:rPr lang="en-GB" sz="3600" smtClean="0">
                <a:solidFill>
                  <a:srgbClr val="990000"/>
                </a:solidFill>
              </a:rPr>
              <a:t>uncertainties in jet cross sections</a:t>
            </a:r>
            <a:endParaRPr lang="en-US" sz="3600" smtClean="0">
              <a:solidFill>
                <a:srgbClr val="990000"/>
              </a:solidFill>
            </a:endParaRPr>
          </a:p>
        </p:txBody>
      </p:sp>
      <p:pic>
        <p:nvPicPr>
          <p:cNvPr id="49155" name="Picture 3"/>
          <p:cNvPicPr>
            <a:picLocks noChangeAspect="1" noChangeArrowheads="1"/>
          </p:cNvPicPr>
          <p:nvPr/>
        </p:nvPicPr>
        <p:blipFill>
          <a:blip r:embed="rId2" cstate="print"/>
          <a:srcRect l="17975" t="26694" r="22697" b="3406"/>
          <a:stretch>
            <a:fillRect/>
          </a:stretch>
        </p:blipFill>
        <p:spPr bwMode="auto">
          <a:xfrm>
            <a:off x="900113" y="1341438"/>
            <a:ext cx="6985000" cy="5006975"/>
          </a:xfrm>
          <a:prstGeom prst="rect">
            <a:avLst/>
          </a:prstGeom>
          <a:noFill/>
          <a:ln w="9525" algn="ctr">
            <a:noFill/>
            <a:miter lim="800000"/>
            <a:headEnd/>
            <a:tailEnd/>
          </a:ln>
        </p:spPr>
      </p:pic>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Slide Number Placeholder 1"/>
          <p:cNvSpPr>
            <a:spLocks noGrp="1"/>
          </p:cNvSpPr>
          <p:nvPr>
            <p:ph type="sldNum" sz="quarter" idx="11"/>
          </p:nvPr>
        </p:nvSpPr>
        <p:spPr>
          <a:noFill/>
        </p:spPr>
        <p:txBody>
          <a:bodyPr/>
          <a:lstStyle/>
          <a:p>
            <a:fld id="{392AE683-8035-43A7-8047-6A53A1320AB2}" type="slidenum">
              <a:rPr lang="en-GB" smtClean="0"/>
              <a:pPr/>
              <a:t>52</a:t>
            </a:fld>
            <a:endParaRPr lang="en-GB" smtClean="0"/>
          </a:p>
        </p:txBody>
      </p:sp>
      <p:pic>
        <p:nvPicPr>
          <p:cNvPr id="30723" name="Picture 2"/>
          <p:cNvPicPr>
            <a:picLocks noChangeAspect="1" noChangeArrowheads="1"/>
          </p:cNvPicPr>
          <p:nvPr/>
        </p:nvPicPr>
        <p:blipFill>
          <a:blip r:embed="rId2" cstate="print"/>
          <a:srcRect l="18634" t="32539" r="17842" b="9506"/>
          <a:stretch>
            <a:fillRect/>
          </a:stretch>
        </p:blipFill>
        <p:spPr bwMode="auto">
          <a:xfrm>
            <a:off x="179388" y="188913"/>
            <a:ext cx="8713787" cy="4824412"/>
          </a:xfrm>
          <a:prstGeom prst="rect">
            <a:avLst/>
          </a:prstGeom>
          <a:noFill/>
          <a:ln w="9525">
            <a:solidFill>
              <a:srgbClr val="7030A0"/>
            </a:solidFill>
            <a:miter lim="800000"/>
            <a:headEnd/>
            <a:tailEnd/>
          </a:ln>
        </p:spPr>
      </p:pic>
      <p:sp>
        <p:nvSpPr>
          <p:cNvPr id="30724" name="TextBox 3"/>
          <p:cNvSpPr txBox="1">
            <a:spLocks noChangeArrowheads="1"/>
          </p:cNvSpPr>
          <p:nvPr/>
        </p:nvSpPr>
        <p:spPr bwMode="auto">
          <a:xfrm>
            <a:off x="1331913" y="5229225"/>
            <a:ext cx="6278562" cy="2554288"/>
          </a:xfrm>
          <a:prstGeom prst="rect">
            <a:avLst/>
          </a:prstGeom>
          <a:noFill/>
          <a:ln w="9525">
            <a:noFill/>
            <a:miter lim="800000"/>
            <a:headEnd/>
            <a:tailEnd/>
          </a:ln>
        </p:spPr>
        <p:txBody>
          <a:bodyPr wrap="none">
            <a:spAutoFit/>
          </a:bodyPr>
          <a:lstStyle/>
          <a:p>
            <a:r>
              <a:rPr lang="en-GB" sz="2000"/>
              <a:t>includes ttbar total production cross section with:</a:t>
            </a:r>
          </a:p>
          <a:p>
            <a:r>
              <a:rPr lang="en-GB" sz="2000"/>
              <a:t>	</a:t>
            </a:r>
            <a:r>
              <a:rPr lang="en-GB" sz="2000">
                <a:solidFill>
                  <a:srgbClr val="C00000"/>
                </a:solidFill>
              </a:rPr>
              <a:t>m</a:t>
            </a:r>
            <a:r>
              <a:rPr lang="en-GB" sz="2000" baseline="-25000">
                <a:solidFill>
                  <a:srgbClr val="C00000"/>
                </a:solidFill>
              </a:rPr>
              <a:t>top</a:t>
            </a:r>
            <a:r>
              <a:rPr lang="en-GB" sz="2000">
                <a:solidFill>
                  <a:srgbClr val="C00000"/>
                </a:solidFill>
              </a:rPr>
              <a:t>= 171.3 GeV</a:t>
            </a:r>
          </a:p>
          <a:p>
            <a:r>
              <a:rPr lang="en-GB" sz="2000"/>
              <a:t>	zero width approximation, no branching ratios</a:t>
            </a:r>
          </a:p>
          <a:p>
            <a:r>
              <a:rPr lang="en-GB" sz="2000"/>
              <a:t>	scales</a:t>
            </a:r>
            <a:r>
              <a:rPr lang="en-GB" sz="2000" i="1">
                <a:solidFill>
                  <a:srgbClr val="990000"/>
                </a:solidFill>
                <a:sym typeface="Symbol" pitchFamily="18" charset="2"/>
              </a:rPr>
              <a:t> </a:t>
            </a:r>
            <a:r>
              <a:rPr lang="en-GB" sz="2000" i="1">
                <a:solidFill>
                  <a:srgbClr val="C00000"/>
                </a:solidFill>
                <a:sym typeface="Symbol" pitchFamily="18" charset="2"/>
              </a:rPr>
              <a:t></a:t>
            </a:r>
            <a:r>
              <a:rPr lang="en-GB" sz="2000">
                <a:solidFill>
                  <a:srgbClr val="C00000"/>
                </a:solidFill>
                <a:sym typeface="Symbol" pitchFamily="18" charset="2"/>
              </a:rPr>
              <a:t> </a:t>
            </a:r>
            <a:r>
              <a:rPr lang="en-GB" sz="2000" baseline="-25000">
                <a:solidFill>
                  <a:srgbClr val="C00000"/>
                </a:solidFill>
                <a:sym typeface="Symbol" pitchFamily="18" charset="2"/>
              </a:rPr>
              <a:t>F</a:t>
            </a:r>
            <a:r>
              <a:rPr lang="en-GB" sz="2000" i="1">
                <a:solidFill>
                  <a:srgbClr val="C00000"/>
                </a:solidFill>
                <a:sym typeface="Symbol" pitchFamily="18" charset="2"/>
              </a:rPr>
              <a:t> </a:t>
            </a:r>
            <a:r>
              <a:rPr lang="en-GB" sz="2000">
                <a:solidFill>
                  <a:srgbClr val="C00000"/>
                </a:solidFill>
                <a:sym typeface="Symbol" pitchFamily="18" charset="2"/>
              </a:rPr>
              <a:t>=  </a:t>
            </a:r>
            <a:r>
              <a:rPr lang="en-GB" sz="2000" i="1">
                <a:solidFill>
                  <a:srgbClr val="C00000"/>
                </a:solidFill>
                <a:sym typeface="Symbol" pitchFamily="18" charset="2"/>
              </a:rPr>
              <a:t></a:t>
            </a:r>
            <a:r>
              <a:rPr lang="en-GB" sz="2000">
                <a:solidFill>
                  <a:srgbClr val="C00000"/>
                </a:solidFill>
                <a:sym typeface="Symbol" pitchFamily="18" charset="2"/>
              </a:rPr>
              <a:t> </a:t>
            </a:r>
            <a:r>
              <a:rPr lang="en-GB" sz="2000" baseline="-25000">
                <a:solidFill>
                  <a:srgbClr val="C00000"/>
                </a:solidFill>
                <a:sym typeface="Symbol" pitchFamily="18" charset="2"/>
              </a:rPr>
              <a:t>R</a:t>
            </a:r>
            <a:r>
              <a:rPr lang="en-GB" sz="2000" i="1">
                <a:solidFill>
                  <a:srgbClr val="C00000"/>
                </a:solidFill>
                <a:sym typeface="Symbol" pitchFamily="18" charset="2"/>
              </a:rPr>
              <a:t>  = </a:t>
            </a:r>
            <a:r>
              <a:rPr lang="en-GB" sz="2000">
                <a:solidFill>
                  <a:srgbClr val="C00000"/>
                </a:solidFill>
                <a:sym typeface="Symbol" pitchFamily="18" charset="2"/>
              </a:rPr>
              <a:t>m</a:t>
            </a:r>
            <a:r>
              <a:rPr lang="en-GB" sz="2000" baseline="-25000">
                <a:solidFill>
                  <a:srgbClr val="C00000"/>
                </a:solidFill>
                <a:sym typeface="Symbol" pitchFamily="18" charset="2"/>
              </a:rPr>
              <a:t>top</a:t>
            </a:r>
            <a:endParaRPr lang="en-GB" sz="2000" baseline="-25000">
              <a:solidFill>
                <a:srgbClr val="C00000"/>
              </a:solidFill>
            </a:endParaRPr>
          </a:p>
          <a:p>
            <a:endParaRPr lang="en-GB"/>
          </a:p>
          <a:p>
            <a:r>
              <a:rPr lang="en-GB"/>
              <a:t>	</a:t>
            </a:r>
          </a:p>
          <a:p>
            <a:r>
              <a:rPr lang="en-GB"/>
              <a:t>	</a:t>
            </a:r>
          </a:p>
          <a:p>
            <a:endParaRPr lang="en-GB"/>
          </a:p>
          <a:p>
            <a:endParaRPr lang="en-US"/>
          </a:p>
        </p:txBody>
      </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lide Number Placeholder 4"/>
          <p:cNvSpPr>
            <a:spLocks noGrp="1"/>
          </p:cNvSpPr>
          <p:nvPr>
            <p:ph type="sldNum" sz="quarter" idx="11"/>
          </p:nvPr>
        </p:nvSpPr>
        <p:spPr>
          <a:noFill/>
        </p:spPr>
        <p:txBody>
          <a:bodyPr/>
          <a:lstStyle/>
          <a:p>
            <a:fld id="{01BB8EF2-35D0-4C5F-AD17-B904C6E83A17}" type="slidenum">
              <a:rPr lang="en-GB" smtClean="0"/>
              <a:pPr/>
              <a:t>53</a:t>
            </a:fld>
            <a:endParaRPr lang="en-GB" smtClean="0"/>
          </a:p>
        </p:txBody>
      </p:sp>
      <p:sp>
        <p:nvSpPr>
          <p:cNvPr id="33795" name="Rectangle 2"/>
          <p:cNvSpPr>
            <a:spLocks noGrp="1" noChangeArrowheads="1"/>
          </p:cNvSpPr>
          <p:nvPr>
            <p:ph type="title"/>
          </p:nvPr>
        </p:nvSpPr>
        <p:spPr>
          <a:xfrm>
            <a:off x="457200" y="-26988"/>
            <a:ext cx="8229600" cy="1143001"/>
          </a:xfrm>
        </p:spPr>
        <p:txBody>
          <a:bodyPr/>
          <a:lstStyle/>
          <a:p>
            <a:pPr eaLnBrk="1" hangingPunct="1"/>
            <a:r>
              <a:rPr lang="en-GB" dirty="0" smtClean="0">
                <a:solidFill>
                  <a:srgbClr val="990000"/>
                </a:solidFill>
              </a:rPr>
              <a:t>data sets used in MSTW fit</a:t>
            </a:r>
            <a:endParaRPr lang="en-US" dirty="0" smtClean="0">
              <a:solidFill>
                <a:srgbClr val="990000"/>
              </a:solidFill>
            </a:endParaRPr>
          </a:p>
        </p:txBody>
      </p:sp>
      <p:pic>
        <p:nvPicPr>
          <p:cNvPr id="33796" name="Picture 3"/>
          <p:cNvPicPr>
            <a:picLocks noChangeAspect="1" noChangeArrowheads="1"/>
          </p:cNvPicPr>
          <p:nvPr/>
        </p:nvPicPr>
        <p:blipFill>
          <a:blip r:embed="rId2" cstate="print"/>
          <a:srcRect l="12199" t="15556" r="14827" b="5481"/>
          <a:stretch>
            <a:fillRect/>
          </a:stretch>
        </p:blipFill>
        <p:spPr bwMode="auto">
          <a:xfrm>
            <a:off x="755650" y="1196975"/>
            <a:ext cx="7489825" cy="5065713"/>
          </a:xfrm>
          <a:prstGeom prst="rect">
            <a:avLst/>
          </a:prstGeom>
          <a:noFill/>
          <a:ln w="9525" algn="ctr">
            <a:noFill/>
            <a:miter lim="800000"/>
            <a:headEnd/>
            <a:tailEnd/>
          </a:ln>
        </p:spPr>
      </p:pic>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Slide Number Placeholder 4"/>
          <p:cNvSpPr>
            <a:spLocks noGrp="1"/>
          </p:cNvSpPr>
          <p:nvPr>
            <p:ph type="sldNum" sz="quarter" idx="11"/>
          </p:nvPr>
        </p:nvSpPr>
        <p:spPr>
          <a:noFill/>
        </p:spPr>
        <p:txBody>
          <a:bodyPr/>
          <a:lstStyle/>
          <a:p>
            <a:fld id="{9CC183F0-17CA-4DD9-9726-AFBBE4A96C21}" type="slidenum">
              <a:rPr lang="en-GB" smtClean="0"/>
              <a:pPr/>
              <a:t>54</a:t>
            </a:fld>
            <a:endParaRPr lang="en-GB" smtClean="0"/>
          </a:p>
        </p:txBody>
      </p:sp>
      <p:sp>
        <p:nvSpPr>
          <p:cNvPr id="34819" name="Rectangle 2"/>
          <p:cNvSpPr>
            <a:spLocks noGrp="1" noChangeArrowheads="1"/>
          </p:cNvSpPr>
          <p:nvPr>
            <p:ph type="title"/>
          </p:nvPr>
        </p:nvSpPr>
        <p:spPr>
          <a:xfrm>
            <a:off x="457200" y="-26988"/>
            <a:ext cx="8229600" cy="1143001"/>
          </a:xfrm>
        </p:spPr>
        <p:txBody>
          <a:bodyPr/>
          <a:lstStyle/>
          <a:p>
            <a:pPr eaLnBrk="1" hangingPunct="1"/>
            <a:r>
              <a:rPr lang="en-GB" smtClean="0">
                <a:solidFill>
                  <a:srgbClr val="990000"/>
                </a:solidFill>
              </a:rPr>
              <a:t>MSTW input parametrisation</a:t>
            </a:r>
            <a:endParaRPr lang="en-US" smtClean="0">
              <a:solidFill>
                <a:srgbClr val="990000"/>
              </a:solidFill>
            </a:endParaRPr>
          </a:p>
        </p:txBody>
      </p:sp>
      <p:pic>
        <p:nvPicPr>
          <p:cNvPr id="34820" name="Picture 3"/>
          <p:cNvPicPr>
            <a:picLocks noChangeAspect="1" noChangeArrowheads="1"/>
          </p:cNvPicPr>
          <p:nvPr/>
        </p:nvPicPr>
        <p:blipFill>
          <a:blip r:embed="rId2" cstate="print"/>
          <a:srcRect l="11678" t="16408" r="12199" b="25111"/>
          <a:stretch>
            <a:fillRect/>
          </a:stretch>
        </p:blipFill>
        <p:spPr bwMode="auto">
          <a:xfrm>
            <a:off x="179388" y="981075"/>
            <a:ext cx="8785225" cy="4217988"/>
          </a:xfrm>
          <a:prstGeom prst="rect">
            <a:avLst/>
          </a:prstGeom>
          <a:noFill/>
          <a:ln w="9525" algn="ctr">
            <a:noFill/>
            <a:miter lim="800000"/>
            <a:headEnd/>
            <a:tailEnd/>
          </a:ln>
        </p:spPr>
      </p:pic>
      <p:sp>
        <p:nvSpPr>
          <p:cNvPr id="34821" name="Text Box 4"/>
          <p:cNvSpPr txBox="1">
            <a:spLocks noChangeArrowheads="1"/>
          </p:cNvSpPr>
          <p:nvPr/>
        </p:nvSpPr>
        <p:spPr bwMode="auto">
          <a:xfrm>
            <a:off x="1835150" y="5445125"/>
            <a:ext cx="5400675" cy="752475"/>
          </a:xfrm>
          <a:prstGeom prst="rect">
            <a:avLst/>
          </a:prstGeom>
          <a:noFill/>
          <a:ln w="19050" algn="ctr">
            <a:solidFill>
              <a:schemeClr val="tx1"/>
            </a:solidFill>
            <a:miter lim="800000"/>
            <a:headEnd/>
            <a:tailEnd/>
          </a:ln>
        </p:spPr>
        <p:txBody>
          <a:bodyPr>
            <a:spAutoFit/>
          </a:bodyPr>
          <a:lstStyle/>
          <a:p>
            <a:r>
              <a:rPr lang="en-GB" sz="2100" u="sng">
                <a:solidFill>
                  <a:srgbClr val="000000"/>
                </a:solidFill>
              </a:rPr>
              <a:t>Note:</a:t>
            </a:r>
            <a:r>
              <a:rPr lang="en-GB" sz="2100">
                <a:solidFill>
                  <a:srgbClr val="000066"/>
                </a:solidFill>
              </a:rPr>
              <a:t> </a:t>
            </a:r>
            <a:r>
              <a:rPr lang="en-GB" sz="2100">
                <a:solidFill>
                  <a:srgbClr val="990000"/>
                </a:solidFill>
              </a:rPr>
              <a:t>20 parameters</a:t>
            </a:r>
            <a:r>
              <a:rPr lang="en-GB" sz="2100">
                <a:solidFill>
                  <a:srgbClr val="000066"/>
                </a:solidFill>
              </a:rPr>
              <a:t> </a:t>
            </a:r>
            <a:r>
              <a:rPr lang="en-GB" sz="2100">
                <a:solidFill>
                  <a:srgbClr val="000000"/>
                </a:solidFill>
              </a:rPr>
              <a:t>allowed to go free for eigenvector PDF sets, </a:t>
            </a:r>
            <a:r>
              <a:rPr lang="en-GB" sz="2100" i="1">
                <a:solidFill>
                  <a:srgbClr val="000000"/>
                </a:solidFill>
              </a:rPr>
              <a:t>cf.</a:t>
            </a:r>
            <a:r>
              <a:rPr lang="en-GB" sz="2100">
                <a:solidFill>
                  <a:srgbClr val="000000"/>
                </a:solidFill>
              </a:rPr>
              <a:t> 15 for MRST sets</a:t>
            </a:r>
            <a:endParaRPr lang="en-US" sz="2100">
              <a:solidFill>
                <a:srgbClr val="000000"/>
              </a:solidFill>
            </a:endParaRPr>
          </a:p>
        </p:txBody>
      </p:sp>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Slide Number Placeholder 2"/>
          <p:cNvSpPr>
            <a:spLocks noGrp="1"/>
          </p:cNvSpPr>
          <p:nvPr>
            <p:ph type="sldNum" sz="quarter" idx="11"/>
          </p:nvPr>
        </p:nvSpPr>
        <p:spPr>
          <a:noFill/>
        </p:spPr>
        <p:txBody>
          <a:bodyPr/>
          <a:lstStyle/>
          <a:p>
            <a:fld id="{05C5BFB7-F236-4425-BDC4-0F697932C152}" type="slidenum">
              <a:rPr lang="en-GB" smtClean="0"/>
              <a:pPr/>
              <a:t>55</a:t>
            </a:fld>
            <a:endParaRPr lang="en-GB" smtClean="0"/>
          </a:p>
        </p:txBody>
      </p:sp>
      <p:pic>
        <p:nvPicPr>
          <p:cNvPr id="35843" name="Picture 2"/>
          <p:cNvPicPr>
            <a:picLocks noChangeAspect="1" noChangeArrowheads="1"/>
          </p:cNvPicPr>
          <p:nvPr/>
        </p:nvPicPr>
        <p:blipFill>
          <a:blip r:embed="rId2" cstate="print"/>
          <a:srcRect l="19028" t="17200" r="4849" b="8904"/>
          <a:stretch>
            <a:fillRect/>
          </a:stretch>
        </p:blipFill>
        <p:spPr bwMode="auto">
          <a:xfrm>
            <a:off x="179388" y="1389063"/>
            <a:ext cx="8820150" cy="5208587"/>
          </a:xfrm>
          <a:prstGeom prst="rect">
            <a:avLst/>
          </a:prstGeom>
          <a:noFill/>
          <a:ln w="9525" algn="ctr">
            <a:noFill/>
            <a:miter lim="800000"/>
            <a:headEnd/>
            <a:tailEnd/>
          </a:ln>
        </p:spPr>
      </p:pic>
      <p:sp>
        <p:nvSpPr>
          <p:cNvPr id="35844" name="Rectangle 3"/>
          <p:cNvSpPr>
            <a:spLocks noChangeArrowheads="1"/>
          </p:cNvSpPr>
          <p:nvPr/>
        </p:nvSpPr>
        <p:spPr bwMode="auto">
          <a:xfrm>
            <a:off x="446088" y="44450"/>
            <a:ext cx="8229600" cy="1143000"/>
          </a:xfrm>
          <a:prstGeom prst="rect">
            <a:avLst/>
          </a:prstGeom>
          <a:noFill/>
          <a:ln w="9525">
            <a:noFill/>
            <a:miter lim="800000"/>
            <a:headEnd/>
            <a:tailEnd/>
          </a:ln>
        </p:spPr>
        <p:txBody>
          <a:bodyPr anchor="ctr"/>
          <a:lstStyle/>
          <a:p>
            <a:pPr algn="ctr"/>
            <a:r>
              <a:rPr lang="en-GB" sz="3200">
                <a:solidFill>
                  <a:srgbClr val="990000"/>
                </a:solidFill>
              </a:rPr>
              <a:t>which data sets determine which partons?</a:t>
            </a:r>
            <a:endParaRPr lang="en-US" sz="3200">
              <a:solidFill>
                <a:srgbClr val="990000"/>
              </a:solidFill>
            </a:endParaRPr>
          </a:p>
        </p:txBody>
      </p:sp>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Slide Number Placeholder 2"/>
          <p:cNvSpPr>
            <a:spLocks noGrp="1"/>
          </p:cNvSpPr>
          <p:nvPr>
            <p:ph type="sldNum" sz="quarter" idx="11"/>
          </p:nvPr>
        </p:nvSpPr>
        <p:spPr>
          <a:noFill/>
        </p:spPr>
        <p:txBody>
          <a:bodyPr/>
          <a:lstStyle/>
          <a:p>
            <a:fld id="{8895B46F-D6FD-49CB-840E-2FC492104FF7}" type="slidenum">
              <a:rPr lang="en-GB" smtClean="0"/>
              <a:pPr/>
              <a:t>56</a:t>
            </a:fld>
            <a:endParaRPr lang="en-GB" smtClean="0"/>
          </a:p>
        </p:txBody>
      </p:sp>
      <p:pic>
        <p:nvPicPr>
          <p:cNvPr id="36867" name="Picture 2"/>
          <p:cNvPicPr>
            <a:picLocks noChangeAspect="1" noChangeArrowheads="1"/>
          </p:cNvPicPr>
          <p:nvPr/>
        </p:nvPicPr>
        <p:blipFill>
          <a:blip r:embed="rId2" cstate="print"/>
          <a:srcRect l="29005" t="3796" r="29004" b="1277"/>
          <a:stretch>
            <a:fillRect/>
          </a:stretch>
        </p:blipFill>
        <p:spPr bwMode="auto">
          <a:xfrm>
            <a:off x="4581525" y="88900"/>
            <a:ext cx="4454525" cy="6292850"/>
          </a:xfrm>
          <a:prstGeom prst="rect">
            <a:avLst/>
          </a:prstGeom>
          <a:noFill/>
          <a:ln w="9525">
            <a:noFill/>
            <a:miter lim="800000"/>
            <a:headEnd/>
            <a:tailEnd/>
          </a:ln>
        </p:spPr>
      </p:pic>
      <p:sp>
        <p:nvSpPr>
          <p:cNvPr id="36868" name="Text Box 3"/>
          <p:cNvSpPr txBox="1">
            <a:spLocks noChangeArrowheads="1"/>
          </p:cNvSpPr>
          <p:nvPr/>
        </p:nvSpPr>
        <p:spPr bwMode="auto">
          <a:xfrm>
            <a:off x="250825" y="1125538"/>
            <a:ext cx="4392613" cy="2530475"/>
          </a:xfrm>
          <a:prstGeom prst="rect">
            <a:avLst/>
          </a:prstGeom>
          <a:noFill/>
          <a:ln w="9525">
            <a:noFill/>
            <a:miter lim="800000"/>
            <a:headEnd/>
            <a:tailEnd/>
          </a:ln>
        </p:spPr>
        <p:txBody>
          <a:bodyPr>
            <a:spAutoFit/>
          </a:bodyPr>
          <a:lstStyle/>
          <a:p>
            <a:r>
              <a:rPr lang="en-GB" sz="2000">
                <a:solidFill>
                  <a:srgbClr val="000000"/>
                </a:solidFill>
                <a:sym typeface="Symbol" pitchFamily="18" charset="2"/>
              </a:rPr>
              <a:t>in the </a:t>
            </a:r>
            <a:r>
              <a:rPr lang="en-GB" sz="2000">
                <a:solidFill>
                  <a:srgbClr val="006600"/>
                </a:solidFill>
                <a:sym typeface="Symbol" pitchFamily="18" charset="2"/>
              </a:rPr>
              <a:t>MSTW2008</a:t>
            </a:r>
            <a:r>
              <a:rPr lang="en-GB" sz="2000">
                <a:solidFill>
                  <a:srgbClr val="000000"/>
                </a:solidFill>
                <a:sym typeface="Symbol" pitchFamily="18" charset="2"/>
              </a:rPr>
              <a:t> fit</a:t>
            </a:r>
          </a:p>
          <a:p>
            <a:endParaRPr lang="en-GB" sz="2000">
              <a:solidFill>
                <a:srgbClr val="000000"/>
              </a:solidFill>
              <a:sym typeface="Symbol" pitchFamily="18" charset="2"/>
            </a:endParaRPr>
          </a:p>
          <a:p>
            <a:r>
              <a:rPr lang="en-GB" sz="2000">
                <a:solidFill>
                  <a:srgbClr val="333399"/>
                </a:solidFill>
                <a:sym typeface="Symbol" pitchFamily="18" charset="2"/>
              </a:rPr>
              <a:t>		3066/2598  (LO)</a:t>
            </a:r>
            <a:endParaRPr lang="en-US" sz="2000">
              <a:solidFill>
                <a:srgbClr val="333399"/>
              </a:solidFill>
              <a:sym typeface="Symbol" pitchFamily="18" charset="2"/>
            </a:endParaRPr>
          </a:p>
          <a:p>
            <a:r>
              <a:rPr lang="en-US" sz="2000">
                <a:solidFill>
                  <a:srgbClr val="333399"/>
                </a:solidFill>
                <a:sym typeface="Symbol" pitchFamily="18" charset="2"/>
              </a:rPr>
              <a:t></a:t>
            </a:r>
            <a:r>
              <a:rPr lang="en-US" sz="2000" baseline="30000">
                <a:solidFill>
                  <a:srgbClr val="333399"/>
                </a:solidFill>
                <a:sym typeface="Symbol" pitchFamily="18" charset="2"/>
              </a:rPr>
              <a:t>2 </a:t>
            </a:r>
            <a:r>
              <a:rPr lang="en-US" sz="2000" baseline="-25000">
                <a:solidFill>
                  <a:srgbClr val="333399"/>
                </a:solidFill>
                <a:sym typeface="Symbol" pitchFamily="18" charset="2"/>
              </a:rPr>
              <a:t>global   </a:t>
            </a:r>
            <a:r>
              <a:rPr lang="en-US" sz="2000">
                <a:solidFill>
                  <a:srgbClr val="333399"/>
                </a:solidFill>
                <a:sym typeface="Symbol" pitchFamily="18" charset="2"/>
              </a:rPr>
              <a:t>/dof</a:t>
            </a:r>
            <a:r>
              <a:rPr lang="en-US" sz="2000" baseline="-25000">
                <a:solidFill>
                  <a:srgbClr val="333399"/>
                </a:solidFill>
                <a:sym typeface="Symbol" pitchFamily="18" charset="2"/>
              </a:rPr>
              <a:t> </a:t>
            </a:r>
            <a:r>
              <a:rPr lang="en-US" sz="2000">
                <a:solidFill>
                  <a:srgbClr val="333399"/>
                </a:solidFill>
                <a:sym typeface="Symbol" pitchFamily="18" charset="2"/>
              </a:rPr>
              <a:t>=	2543/2699  (NLO)</a:t>
            </a:r>
          </a:p>
          <a:p>
            <a:r>
              <a:rPr lang="en-GB" sz="2000">
                <a:solidFill>
                  <a:srgbClr val="333399"/>
                </a:solidFill>
                <a:sym typeface="Symbol" pitchFamily="18" charset="2"/>
              </a:rPr>
              <a:t>		2480/2615  (NNLO)</a:t>
            </a:r>
          </a:p>
          <a:p>
            <a:endParaRPr lang="en-GB" sz="2000">
              <a:solidFill>
                <a:srgbClr val="333399"/>
              </a:solidFill>
              <a:sym typeface="Symbol" pitchFamily="18" charset="2"/>
            </a:endParaRPr>
          </a:p>
          <a:p>
            <a:r>
              <a:rPr lang="en-GB" sz="2000">
                <a:solidFill>
                  <a:srgbClr val="000000"/>
                </a:solidFill>
                <a:sym typeface="Symbol" pitchFamily="18" charset="2"/>
              </a:rPr>
              <a:t>LO evolution too slow at small x; NNLO fit marginally better than NLO</a:t>
            </a:r>
            <a:endParaRPr lang="en-US" sz="2000">
              <a:solidFill>
                <a:srgbClr val="000000"/>
              </a:solidFill>
              <a:sym typeface="Symbol" pitchFamily="18" charset="2"/>
            </a:endParaRPr>
          </a:p>
        </p:txBody>
      </p:sp>
      <p:sp>
        <p:nvSpPr>
          <p:cNvPr id="36869" name="Text Box 4"/>
          <p:cNvSpPr txBox="1">
            <a:spLocks noChangeArrowheads="1"/>
          </p:cNvSpPr>
          <p:nvPr/>
        </p:nvSpPr>
        <p:spPr bwMode="auto">
          <a:xfrm>
            <a:off x="250825" y="260350"/>
            <a:ext cx="4178300" cy="579438"/>
          </a:xfrm>
          <a:prstGeom prst="rect">
            <a:avLst/>
          </a:prstGeom>
          <a:noFill/>
          <a:ln w="9525">
            <a:noFill/>
            <a:miter lim="800000"/>
            <a:headEnd/>
            <a:tailEnd/>
          </a:ln>
        </p:spPr>
        <p:txBody>
          <a:bodyPr wrap="none">
            <a:spAutoFit/>
          </a:bodyPr>
          <a:lstStyle/>
          <a:p>
            <a:r>
              <a:rPr lang="en-GB" sz="3200">
                <a:solidFill>
                  <a:srgbClr val="990000"/>
                </a:solidFill>
              </a:rPr>
              <a:t>LO </a:t>
            </a:r>
            <a:r>
              <a:rPr lang="en-GB" sz="3200" i="1">
                <a:solidFill>
                  <a:srgbClr val="990000"/>
                </a:solidFill>
              </a:rPr>
              <a:t>vs</a:t>
            </a:r>
            <a:r>
              <a:rPr lang="en-GB" sz="3200">
                <a:solidFill>
                  <a:srgbClr val="990000"/>
                </a:solidFill>
              </a:rPr>
              <a:t> NLO </a:t>
            </a:r>
            <a:r>
              <a:rPr lang="en-GB" sz="3200" i="1">
                <a:solidFill>
                  <a:srgbClr val="990000"/>
                </a:solidFill>
              </a:rPr>
              <a:t>vs </a:t>
            </a:r>
            <a:r>
              <a:rPr lang="en-GB" sz="3200">
                <a:solidFill>
                  <a:srgbClr val="990000"/>
                </a:solidFill>
              </a:rPr>
              <a:t>NNLO?</a:t>
            </a:r>
            <a:endParaRPr lang="en-US" sz="3200">
              <a:solidFill>
                <a:srgbClr val="990000"/>
              </a:solidFill>
            </a:endParaRPr>
          </a:p>
        </p:txBody>
      </p:sp>
      <p:sp>
        <p:nvSpPr>
          <p:cNvPr id="36870" name="Text Box 5"/>
          <p:cNvSpPr txBox="1">
            <a:spLocks noChangeArrowheads="1"/>
          </p:cNvSpPr>
          <p:nvPr/>
        </p:nvSpPr>
        <p:spPr bwMode="auto">
          <a:xfrm>
            <a:off x="395288" y="4437063"/>
            <a:ext cx="3671887" cy="1600200"/>
          </a:xfrm>
          <a:prstGeom prst="rect">
            <a:avLst/>
          </a:prstGeom>
          <a:noFill/>
          <a:ln w="28575">
            <a:solidFill>
              <a:srgbClr val="990000"/>
            </a:solidFill>
            <a:miter lim="800000"/>
            <a:headEnd/>
            <a:tailEnd/>
          </a:ln>
        </p:spPr>
        <p:txBody>
          <a:bodyPr>
            <a:spAutoFit/>
          </a:bodyPr>
          <a:lstStyle/>
          <a:p>
            <a:r>
              <a:rPr lang="en-GB" sz="1400" u="sng">
                <a:solidFill>
                  <a:srgbClr val="990000"/>
                </a:solidFill>
              </a:rPr>
              <a:t>Note</a:t>
            </a:r>
            <a:r>
              <a:rPr lang="en-GB" sz="1400">
                <a:solidFill>
                  <a:srgbClr val="000000"/>
                </a:solidFill>
              </a:rPr>
              <a:t>: </a:t>
            </a:r>
          </a:p>
          <a:p>
            <a:pPr>
              <a:buClr>
                <a:srgbClr val="990000"/>
              </a:buClr>
              <a:buSzPct val="145000"/>
              <a:buFontTx/>
              <a:buChar char="•"/>
            </a:pPr>
            <a:r>
              <a:rPr lang="en-GB" sz="1400">
                <a:solidFill>
                  <a:srgbClr val="000000"/>
                </a:solidFill>
              </a:rPr>
              <a:t> an important ingredient missing in the full NNLO global PDF fit is the NNLO correction to the Tevatron high E</a:t>
            </a:r>
            <a:r>
              <a:rPr lang="en-GB" sz="1400" baseline="-25000">
                <a:solidFill>
                  <a:srgbClr val="000000"/>
                </a:solidFill>
              </a:rPr>
              <a:t>T</a:t>
            </a:r>
            <a:r>
              <a:rPr lang="en-GB" sz="1400">
                <a:solidFill>
                  <a:srgbClr val="000000"/>
                </a:solidFill>
              </a:rPr>
              <a:t> jet cross section</a:t>
            </a:r>
          </a:p>
          <a:p>
            <a:pPr>
              <a:buClr>
                <a:srgbClr val="990000"/>
              </a:buClr>
              <a:buSzPct val="145000"/>
              <a:buFontTx/>
              <a:buChar char="•"/>
            </a:pPr>
            <a:r>
              <a:rPr lang="en-GB" sz="1400">
                <a:solidFill>
                  <a:srgbClr val="000000"/>
                </a:solidFill>
              </a:rPr>
              <a:t> LO can be improved (e.g. LO*) for MCs by adding K-factors, relaxing momentum conservation, etc.</a:t>
            </a:r>
            <a:endParaRPr lang="en-US" sz="1400">
              <a:solidFill>
                <a:srgbClr val="000000"/>
              </a:solidFill>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1"/>
          </p:nvPr>
        </p:nvSpPr>
        <p:spPr/>
        <p:txBody>
          <a:bodyPr/>
          <a:lstStyle/>
          <a:p>
            <a:pPr>
              <a:defRPr/>
            </a:pPr>
            <a:fld id="{680F897C-93F7-4846-9B42-2B1DDAE444F2}" type="slidenum">
              <a:rPr lang="en-GB" smtClean="0"/>
              <a:pPr>
                <a:defRPr/>
              </a:pPr>
              <a:t>6</a:t>
            </a:fld>
            <a:endParaRPr lang="en-GB"/>
          </a:p>
        </p:txBody>
      </p:sp>
      <p:pic>
        <p:nvPicPr>
          <p:cNvPr id="3" name="Picture 2"/>
          <p:cNvPicPr>
            <a:picLocks noChangeAspect="1" noChangeArrowheads="1"/>
          </p:cNvPicPr>
          <p:nvPr/>
        </p:nvPicPr>
        <p:blipFill>
          <a:blip r:embed="rId2" cstate="print"/>
          <a:srcRect/>
          <a:stretch>
            <a:fillRect/>
          </a:stretch>
        </p:blipFill>
        <p:spPr bwMode="auto">
          <a:xfrm>
            <a:off x="112865" y="476672"/>
            <a:ext cx="9031135" cy="6093296"/>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1"/>
          </p:nvPr>
        </p:nvSpPr>
        <p:spPr/>
        <p:txBody>
          <a:bodyPr/>
          <a:lstStyle/>
          <a:p>
            <a:pPr>
              <a:defRPr/>
            </a:pPr>
            <a:fld id="{680F897C-93F7-4846-9B42-2B1DDAE444F2}" type="slidenum">
              <a:rPr lang="en-GB" smtClean="0"/>
              <a:pPr>
                <a:defRPr/>
              </a:pPr>
              <a:t>7</a:t>
            </a:fld>
            <a:endParaRPr lang="en-GB"/>
          </a:p>
        </p:txBody>
      </p:sp>
      <p:pic>
        <p:nvPicPr>
          <p:cNvPr id="3" name="Espace réservé du contenu 4" descr="Screen shot 2011-11-24 at 4.44.30 PM.png"/>
          <p:cNvPicPr>
            <a:picLocks noChangeAspect="1"/>
          </p:cNvPicPr>
          <p:nvPr/>
        </p:nvPicPr>
        <p:blipFill>
          <a:blip r:embed="rId2" cstate="print"/>
          <a:stretch>
            <a:fillRect/>
          </a:stretch>
        </p:blipFill>
        <p:spPr>
          <a:xfrm>
            <a:off x="539552" y="620688"/>
            <a:ext cx="7848600" cy="5543153"/>
          </a:xfrm>
          <a:prstGeom prst="rect">
            <a:avLst/>
          </a:prstGeom>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2"/>
          <p:cNvPicPr>
            <a:picLocks noGrp="1" noChangeAspect="1" noChangeArrowheads="1"/>
          </p:cNvPicPr>
          <p:nvPr>
            <p:ph sz="half" idx="4294967295"/>
          </p:nvPr>
        </p:nvPicPr>
        <p:blipFill>
          <a:blip r:embed="rId3" cstate="print"/>
          <a:srcRect/>
          <a:stretch>
            <a:fillRect/>
          </a:stretch>
        </p:blipFill>
        <p:spPr bwMode="auto">
          <a:xfrm>
            <a:off x="77660" y="1340768"/>
            <a:ext cx="4710364" cy="4517876"/>
          </a:xfrm>
          <a:prstGeom prst="rect">
            <a:avLst/>
          </a:prstGeom>
          <a:noFill/>
          <a:ln w="9525">
            <a:noFill/>
            <a:miter lim="800000"/>
            <a:headEnd/>
            <a:tailEnd/>
          </a:ln>
        </p:spPr>
      </p:pic>
      <p:pic>
        <p:nvPicPr>
          <p:cNvPr id="7" name="Picture 3"/>
          <p:cNvPicPr>
            <a:picLocks noGrp="1" noChangeAspect="1" noChangeArrowheads="1"/>
          </p:cNvPicPr>
          <p:nvPr>
            <p:ph sz="quarter" idx="4294967295"/>
          </p:nvPr>
        </p:nvPicPr>
        <p:blipFill>
          <a:blip r:embed="rId4" cstate="print"/>
          <a:srcRect/>
          <a:stretch>
            <a:fillRect/>
          </a:stretch>
        </p:blipFill>
        <p:spPr bwMode="auto">
          <a:xfrm>
            <a:off x="4558333" y="1340768"/>
            <a:ext cx="4607439" cy="4468093"/>
          </a:xfrm>
          <a:prstGeom prst="rect">
            <a:avLst/>
          </a:prstGeom>
          <a:noFill/>
          <a:ln w="9525">
            <a:noFill/>
            <a:miter lim="800000"/>
            <a:headEnd/>
            <a:tailEnd/>
          </a:ln>
        </p:spPr>
      </p:pic>
      <p:sp>
        <p:nvSpPr>
          <p:cNvPr id="13" name="TextBox 12"/>
          <p:cNvSpPr txBox="1"/>
          <p:nvPr/>
        </p:nvSpPr>
        <p:spPr>
          <a:xfrm>
            <a:off x="683568" y="548680"/>
            <a:ext cx="4341253" cy="523220"/>
          </a:xfrm>
          <a:prstGeom prst="rect">
            <a:avLst/>
          </a:prstGeom>
          <a:noFill/>
        </p:spPr>
        <p:txBody>
          <a:bodyPr wrap="none" rtlCol="0">
            <a:spAutoFit/>
          </a:bodyPr>
          <a:lstStyle/>
          <a:p>
            <a:r>
              <a:rPr lang="en-GB" sz="2800" dirty="0" smtClean="0">
                <a:solidFill>
                  <a:srgbClr val="990000"/>
                </a:solidFill>
              </a:rPr>
              <a:t>inclusive jet cross section</a:t>
            </a:r>
            <a:endParaRPr lang="en-US" sz="2800" dirty="0">
              <a:solidFill>
                <a:srgbClr val="990000"/>
              </a:solidFill>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5" name="Rectangle 3"/>
          <p:cNvSpPr>
            <a:spLocks noGrp="1" noChangeArrowheads="1"/>
          </p:cNvSpPr>
          <p:nvPr>
            <p:ph type="body" idx="1"/>
          </p:nvPr>
        </p:nvSpPr>
        <p:spPr>
          <a:xfrm>
            <a:off x="179512" y="1124744"/>
            <a:ext cx="4968552" cy="4525962"/>
          </a:xfrm>
        </p:spPr>
        <p:txBody>
          <a:bodyPr/>
          <a:lstStyle/>
          <a:p>
            <a:pPr eaLnBrk="1" hangingPunct="1">
              <a:lnSpc>
                <a:spcPct val="90000"/>
              </a:lnSpc>
              <a:buClr>
                <a:srgbClr val="990000"/>
              </a:buClr>
            </a:pPr>
            <a:r>
              <a:rPr lang="en-GB" sz="2800" i="1" dirty="0" smtClean="0">
                <a:solidFill>
                  <a:srgbClr val="990000"/>
                </a:solidFill>
              </a:rPr>
              <a:t>PDF fitting</a:t>
            </a:r>
          </a:p>
          <a:p>
            <a:pPr lvl="1" eaLnBrk="1" hangingPunct="1">
              <a:lnSpc>
                <a:spcPct val="90000"/>
              </a:lnSpc>
              <a:buClr>
                <a:srgbClr val="990000"/>
              </a:buClr>
            </a:pPr>
            <a:r>
              <a:rPr lang="en-GB" sz="2400" dirty="0" smtClean="0"/>
              <a:t>LHC can in principle provide complementary (and new?) information on PDFs, particularly from well measured, generally inclusive, Standard Candle cross sections </a:t>
            </a:r>
            <a:r>
              <a:rPr lang="en-GB" sz="2400" dirty="0" smtClean="0">
                <a:solidFill>
                  <a:schemeClr val="accent2"/>
                </a:solidFill>
              </a:rPr>
              <a:t>(</a:t>
            </a:r>
            <a:r>
              <a:rPr lang="en-GB" sz="2400" dirty="0" err="1" smtClean="0">
                <a:solidFill>
                  <a:schemeClr val="accent2"/>
                </a:solidFill>
              </a:rPr>
              <a:t>W,Z,jets,tt</a:t>
            </a:r>
            <a:r>
              <a:rPr lang="en-GB" sz="2400" dirty="0" smtClean="0">
                <a:solidFill>
                  <a:schemeClr val="accent2"/>
                </a:solidFill>
              </a:rPr>
              <a:t>,…)</a:t>
            </a:r>
          </a:p>
          <a:p>
            <a:pPr lvl="1" eaLnBrk="1" hangingPunct="1">
              <a:lnSpc>
                <a:spcPct val="90000"/>
              </a:lnSpc>
              <a:buClr>
                <a:srgbClr val="990000"/>
              </a:buClr>
            </a:pPr>
            <a:r>
              <a:rPr lang="en-GB" sz="2400" dirty="0" smtClean="0"/>
              <a:t>the process has already started... </a:t>
            </a:r>
          </a:p>
          <a:p>
            <a:pPr lvl="1" eaLnBrk="1" hangingPunct="1">
              <a:lnSpc>
                <a:spcPct val="90000"/>
              </a:lnSpc>
              <a:buClr>
                <a:srgbClr val="990000"/>
              </a:buClr>
              <a:buNone/>
            </a:pPr>
            <a:endParaRPr lang="en-GB" sz="2400" dirty="0" smtClean="0">
              <a:solidFill>
                <a:schemeClr val="accent2"/>
              </a:solidFill>
            </a:endParaRPr>
          </a:p>
          <a:p>
            <a:pPr lvl="1" eaLnBrk="1" hangingPunct="1">
              <a:lnSpc>
                <a:spcPct val="90000"/>
              </a:lnSpc>
              <a:buClr>
                <a:srgbClr val="990000"/>
              </a:buClr>
            </a:pPr>
            <a:endParaRPr lang="en-GB" sz="2400" dirty="0" smtClean="0"/>
          </a:p>
          <a:p>
            <a:pPr lvl="1" eaLnBrk="1" hangingPunct="1">
              <a:lnSpc>
                <a:spcPct val="90000"/>
              </a:lnSpc>
              <a:buClr>
                <a:srgbClr val="990000"/>
              </a:buClr>
            </a:pPr>
            <a:endParaRPr lang="en-GB" sz="2400" dirty="0" smtClean="0"/>
          </a:p>
          <a:p>
            <a:pPr lvl="1" eaLnBrk="1" hangingPunct="1">
              <a:lnSpc>
                <a:spcPct val="90000"/>
              </a:lnSpc>
              <a:buClr>
                <a:srgbClr val="990000"/>
              </a:buClr>
              <a:buFontTx/>
              <a:buNone/>
            </a:pPr>
            <a:endParaRPr lang="en-GB" sz="2400" dirty="0" smtClean="0"/>
          </a:p>
          <a:p>
            <a:pPr eaLnBrk="1" hangingPunct="1">
              <a:lnSpc>
                <a:spcPct val="90000"/>
              </a:lnSpc>
            </a:pPr>
            <a:endParaRPr lang="en-US" sz="2800" dirty="0" smtClean="0"/>
          </a:p>
        </p:txBody>
      </p:sp>
      <p:sp>
        <p:nvSpPr>
          <p:cNvPr id="8196" name="Slide Number Placeholder 4"/>
          <p:cNvSpPr>
            <a:spLocks noGrp="1"/>
          </p:cNvSpPr>
          <p:nvPr>
            <p:ph type="sldNum" sz="quarter" idx="11"/>
          </p:nvPr>
        </p:nvSpPr>
        <p:spPr>
          <a:noFill/>
        </p:spPr>
        <p:txBody>
          <a:bodyPr/>
          <a:lstStyle/>
          <a:p>
            <a:fld id="{B8EACB61-2636-4FDD-A6A7-CD13065854C5}" type="slidenum">
              <a:rPr lang="en-GB" smtClean="0"/>
              <a:pPr/>
              <a:t>9</a:t>
            </a:fld>
            <a:endParaRPr lang="en-GB" dirty="0" smtClean="0"/>
          </a:p>
        </p:txBody>
      </p:sp>
      <p:grpSp>
        <p:nvGrpSpPr>
          <p:cNvPr id="33" name="Group 12"/>
          <p:cNvGrpSpPr>
            <a:grpSpLocks/>
          </p:cNvGrpSpPr>
          <p:nvPr/>
        </p:nvGrpSpPr>
        <p:grpSpPr bwMode="auto">
          <a:xfrm>
            <a:off x="5126483" y="980728"/>
            <a:ext cx="3910013" cy="5040313"/>
            <a:chOff x="2744" y="754"/>
            <a:chExt cx="2463" cy="3175"/>
          </a:xfrm>
        </p:grpSpPr>
        <p:pic>
          <p:nvPicPr>
            <p:cNvPr id="35" name="Picture 3"/>
            <p:cNvPicPr>
              <a:picLocks noChangeAspect="1" noChangeArrowheads="1"/>
            </p:cNvPicPr>
            <p:nvPr/>
          </p:nvPicPr>
          <p:blipFill>
            <a:blip r:embed="rId2" cstate="print"/>
            <a:srcRect l="27431" t="6256" r="29007" b="3905"/>
            <a:stretch>
              <a:fillRect/>
            </a:stretch>
          </p:blipFill>
          <p:spPr bwMode="auto">
            <a:xfrm>
              <a:off x="2744" y="754"/>
              <a:ext cx="2463" cy="3175"/>
            </a:xfrm>
            <a:prstGeom prst="rect">
              <a:avLst/>
            </a:prstGeom>
            <a:noFill/>
            <a:ln w="9525">
              <a:noFill/>
              <a:miter lim="800000"/>
              <a:headEnd/>
              <a:tailEnd/>
            </a:ln>
          </p:spPr>
        </p:pic>
        <p:sp>
          <p:nvSpPr>
            <p:cNvPr id="36" name="Oval 4"/>
            <p:cNvSpPr>
              <a:spLocks noChangeArrowheads="1"/>
            </p:cNvSpPr>
            <p:nvPr/>
          </p:nvSpPr>
          <p:spPr bwMode="auto">
            <a:xfrm rot="1543586">
              <a:off x="4309" y="1835"/>
              <a:ext cx="499" cy="775"/>
            </a:xfrm>
            <a:prstGeom prst="ellipse">
              <a:avLst/>
            </a:prstGeom>
            <a:solidFill>
              <a:srgbClr val="FFCC00"/>
            </a:solidFill>
            <a:ln w="9525" algn="ctr">
              <a:noFill/>
              <a:round/>
              <a:headEnd/>
              <a:tailEnd/>
            </a:ln>
          </p:spPr>
          <p:txBody>
            <a:bodyPr wrap="none" anchor="ctr"/>
            <a:lstStyle/>
            <a:p>
              <a:endParaRPr lang="en-US"/>
            </a:p>
          </p:txBody>
        </p:sp>
        <p:grpSp>
          <p:nvGrpSpPr>
            <p:cNvPr id="37" name="Group 5"/>
            <p:cNvGrpSpPr>
              <a:grpSpLocks/>
            </p:cNvGrpSpPr>
            <p:nvPr/>
          </p:nvGrpSpPr>
          <p:grpSpPr bwMode="auto">
            <a:xfrm>
              <a:off x="3424" y="2922"/>
              <a:ext cx="635" cy="184"/>
              <a:chOff x="4113" y="2385"/>
              <a:chExt cx="635" cy="184"/>
            </a:xfrm>
          </p:grpSpPr>
          <p:sp>
            <p:nvSpPr>
              <p:cNvPr id="39" name="Oval 6"/>
              <p:cNvSpPr>
                <a:spLocks noChangeArrowheads="1"/>
              </p:cNvSpPr>
              <p:nvPr/>
            </p:nvSpPr>
            <p:spPr bwMode="auto">
              <a:xfrm>
                <a:off x="4113" y="2424"/>
                <a:ext cx="635" cy="136"/>
              </a:xfrm>
              <a:prstGeom prst="ellipse">
                <a:avLst/>
              </a:prstGeom>
              <a:solidFill>
                <a:srgbClr val="FFCC00"/>
              </a:solidFill>
              <a:ln w="9525" algn="ctr">
                <a:noFill/>
                <a:round/>
                <a:headEnd/>
                <a:tailEnd/>
              </a:ln>
            </p:spPr>
            <p:txBody>
              <a:bodyPr wrap="none" anchor="ctr"/>
              <a:lstStyle/>
              <a:p>
                <a:endParaRPr lang="en-US"/>
              </a:p>
            </p:txBody>
          </p:sp>
          <p:sp>
            <p:nvSpPr>
              <p:cNvPr id="40" name="Text Box 7"/>
              <p:cNvSpPr txBox="1">
                <a:spLocks noChangeArrowheads="1"/>
              </p:cNvSpPr>
              <p:nvPr/>
            </p:nvSpPr>
            <p:spPr bwMode="auto">
              <a:xfrm>
                <a:off x="4308" y="2385"/>
                <a:ext cx="288" cy="184"/>
              </a:xfrm>
              <a:prstGeom prst="rect">
                <a:avLst/>
              </a:prstGeom>
              <a:noFill/>
              <a:ln w="9525" algn="ctr">
                <a:noFill/>
                <a:miter lim="800000"/>
                <a:headEnd/>
                <a:tailEnd/>
              </a:ln>
            </p:spPr>
            <p:txBody>
              <a:bodyPr wrap="none">
                <a:spAutoFit/>
              </a:bodyPr>
              <a:lstStyle/>
              <a:p>
                <a:pPr algn="ctr"/>
                <a:r>
                  <a:rPr lang="en-GB" sz="1300" dirty="0">
                    <a:solidFill>
                      <a:srgbClr val="990000"/>
                    </a:solidFill>
                    <a:sym typeface="Symbol" pitchFamily="18" charset="2"/>
                  </a:rPr>
                  <a:t></a:t>
                </a:r>
                <a:r>
                  <a:rPr lang="en-GB" sz="1300" dirty="0" smtClean="0">
                    <a:solidFill>
                      <a:srgbClr val="990000"/>
                    </a:solidFill>
                    <a:sym typeface="Symbol" pitchFamily="18" charset="2"/>
                  </a:rPr>
                  <a:t>* ?</a:t>
                </a:r>
                <a:endParaRPr lang="en-GB" sz="1300" dirty="0">
                  <a:solidFill>
                    <a:srgbClr val="990000"/>
                  </a:solidFill>
                  <a:sym typeface="Symbol" pitchFamily="18" charset="2"/>
                </a:endParaRPr>
              </a:p>
            </p:txBody>
          </p:sp>
        </p:grpSp>
        <p:sp>
          <p:nvSpPr>
            <p:cNvPr id="38" name="Text Box 8"/>
            <p:cNvSpPr txBox="1">
              <a:spLocks noChangeArrowheads="1"/>
            </p:cNvSpPr>
            <p:nvPr/>
          </p:nvSpPr>
          <p:spPr bwMode="auto">
            <a:xfrm>
              <a:off x="4284" y="1979"/>
              <a:ext cx="538" cy="562"/>
            </a:xfrm>
            <a:prstGeom prst="rect">
              <a:avLst/>
            </a:prstGeom>
            <a:noFill/>
            <a:ln w="9525" algn="ctr">
              <a:noFill/>
              <a:miter lim="800000"/>
              <a:headEnd/>
              <a:tailEnd/>
            </a:ln>
          </p:spPr>
          <p:txBody>
            <a:bodyPr wrap="none">
              <a:spAutoFit/>
            </a:bodyPr>
            <a:lstStyle/>
            <a:p>
              <a:pPr algn="ctr"/>
              <a:r>
                <a:rPr lang="en-GB" sz="1300" dirty="0">
                  <a:solidFill>
                    <a:srgbClr val="990000"/>
                  </a:solidFill>
                  <a:sym typeface="Symbol" pitchFamily="18" charset="2"/>
                </a:rPr>
                <a:t>SUSY,</a:t>
              </a:r>
            </a:p>
            <a:p>
              <a:pPr algn="ctr"/>
              <a:r>
                <a:rPr lang="en-GB" sz="1300" dirty="0">
                  <a:solidFill>
                    <a:srgbClr val="990000"/>
                  </a:solidFill>
                  <a:sym typeface="Symbol" pitchFamily="18" charset="2"/>
                </a:rPr>
                <a:t>Higgs,</a:t>
              </a:r>
            </a:p>
            <a:p>
              <a:pPr algn="ctr"/>
              <a:r>
                <a:rPr lang="en-GB" sz="1300" dirty="0" smtClean="0">
                  <a:solidFill>
                    <a:srgbClr val="990000"/>
                  </a:solidFill>
                  <a:sym typeface="Symbol" pitchFamily="18" charset="2"/>
                </a:rPr>
                <a:t>top, W,Z</a:t>
              </a:r>
              <a:r>
                <a:rPr lang="en-GB" sz="1300" dirty="0">
                  <a:solidFill>
                    <a:srgbClr val="990000"/>
                  </a:solidFill>
                  <a:sym typeface="Symbol" pitchFamily="18" charset="2"/>
                </a:rPr>
                <a:t>,</a:t>
              </a:r>
            </a:p>
            <a:p>
              <a:pPr algn="ctr"/>
              <a:r>
                <a:rPr lang="en-GB" sz="1300" dirty="0">
                  <a:solidFill>
                    <a:srgbClr val="990000"/>
                  </a:solidFill>
                  <a:sym typeface="Symbol" pitchFamily="18" charset="2"/>
                </a:rPr>
                <a:t>…</a:t>
              </a:r>
            </a:p>
          </p:txBody>
        </p:sp>
      </p:grpSp>
      <p:grpSp>
        <p:nvGrpSpPr>
          <p:cNvPr id="41" name="Group 40"/>
          <p:cNvGrpSpPr>
            <a:grpSpLocks/>
          </p:cNvGrpSpPr>
          <p:nvPr/>
        </p:nvGrpSpPr>
        <p:grpSpPr bwMode="auto">
          <a:xfrm>
            <a:off x="323528" y="5157192"/>
            <a:ext cx="4745038" cy="863600"/>
            <a:chOff x="-13" y="436"/>
            <a:chExt cx="2989" cy="544"/>
          </a:xfrm>
        </p:grpSpPr>
        <p:grpSp>
          <p:nvGrpSpPr>
            <p:cNvPr id="42" name="Group 26"/>
            <p:cNvGrpSpPr>
              <a:grpSpLocks/>
            </p:cNvGrpSpPr>
            <p:nvPr/>
          </p:nvGrpSpPr>
          <p:grpSpPr bwMode="auto">
            <a:xfrm>
              <a:off x="1517" y="527"/>
              <a:ext cx="1456" cy="283"/>
              <a:chOff x="3878" y="1127"/>
              <a:chExt cx="1544" cy="353"/>
            </a:xfrm>
          </p:grpSpPr>
          <p:sp>
            <p:nvSpPr>
              <p:cNvPr id="59" name="Oval 27"/>
              <p:cNvSpPr>
                <a:spLocks noChangeArrowheads="1"/>
              </p:cNvSpPr>
              <p:nvPr/>
            </p:nvSpPr>
            <p:spPr bwMode="auto">
              <a:xfrm flipH="1">
                <a:off x="4550" y="1144"/>
                <a:ext cx="192" cy="336"/>
              </a:xfrm>
              <a:prstGeom prst="ellipse">
                <a:avLst/>
              </a:prstGeom>
              <a:solidFill>
                <a:srgbClr val="006600"/>
              </a:solidFill>
              <a:ln w="9525">
                <a:solidFill>
                  <a:schemeClr val="tx1"/>
                </a:solidFill>
                <a:round/>
                <a:headEnd/>
                <a:tailEnd/>
              </a:ln>
            </p:spPr>
            <p:txBody>
              <a:bodyPr wrap="none" anchor="ctr"/>
              <a:lstStyle/>
              <a:p>
                <a:endParaRPr lang="en-US">
                  <a:solidFill>
                    <a:srgbClr val="000000"/>
                  </a:solidFill>
                </a:endParaRPr>
              </a:p>
            </p:txBody>
          </p:sp>
          <p:sp>
            <p:nvSpPr>
              <p:cNvPr id="60" name="Line 28"/>
              <p:cNvSpPr>
                <a:spLocks noChangeShapeType="1"/>
              </p:cNvSpPr>
              <p:nvPr/>
            </p:nvSpPr>
            <p:spPr bwMode="auto">
              <a:xfrm flipH="1">
                <a:off x="4694" y="1336"/>
                <a:ext cx="576" cy="0"/>
              </a:xfrm>
              <a:prstGeom prst="line">
                <a:avLst/>
              </a:prstGeom>
              <a:noFill/>
              <a:ln w="57150">
                <a:solidFill>
                  <a:srgbClr val="006600"/>
                </a:solidFill>
                <a:round/>
                <a:headEnd/>
                <a:tailEnd/>
              </a:ln>
            </p:spPr>
            <p:txBody>
              <a:bodyPr/>
              <a:lstStyle/>
              <a:p>
                <a:endParaRPr lang="en-US"/>
              </a:p>
            </p:txBody>
          </p:sp>
          <p:sp>
            <p:nvSpPr>
              <p:cNvPr id="61" name="Line 29"/>
              <p:cNvSpPr>
                <a:spLocks noChangeShapeType="1"/>
              </p:cNvSpPr>
              <p:nvPr/>
            </p:nvSpPr>
            <p:spPr bwMode="auto">
              <a:xfrm flipH="1">
                <a:off x="3878" y="1336"/>
                <a:ext cx="672" cy="0"/>
              </a:xfrm>
              <a:prstGeom prst="line">
                <a:avLst/>
              </a:prstGeom>
              <a:noFill/>
              <a:ln w="28575">
                <a:solidFill>
                  <a:srgbClr val="006600"/>
                </a:solidFill>
                <a:round/>
                <a:headEnd/>
                <a:tailEnd type="triangle" w="med" len="med"/>
              </a:ln>
            </p:spPr>
            <p:txBody>
              <a:bodyPr/>
              <a:lstStyle/>
              <a:p>
                <a:endParaRPr lang="en-US"/>
              </a:p>
            </p:txBody>
          </p:sp>
          <p:sp>
            <p:nvSpPr>
              <p:cNvPr id="62" name="Line 30"/>
              <p:cNvSpPr>
                <a:spLocks noChangeShapeType="1"/>
              </p:cNvSpPr>
              <p:nvPr/>
            </p:nvSpPr>
            <p:spPr bwMode="auto">
              <a:xfrm flipH="1">
                <a:off x="4214" y="1240"/>
                <a:ext cx="384" cy="0"/>
              </a:xfrm>
              <a:prstGeom prst="line">
                <a:avLst/>
              </a:prstGeom>
              <a:noFill/>
              <a:ln w="9525">
                <a:solidFill>
                  <a:srgbClr val="006600"/>
                </a:solidFill>
                <a:round/>
                <a:headEnd/>
                <a:tailEnd/>
              </a:ln>
            </p:spPr>
            <p:txBody>
              <a:bodyPr/>
              <a:lstStyle/>
              <a:p>
                <a:endParaRPr lang="en-US"/>
              </a:p>
            </p:txBody>
          </p:sp>
          <p:sp>
            <p:nvSpPr>
              <p:cNvPr id="63" name="Line 31"/>
              <p:cNvSpPr>
                <a:spLocks noChangeShapeType="1"/>
              </p:cNvSpPr>
              <p:nvPr/>
            </p:nvSpPr>
            <p:spPr bwMode="auto">
              <a:xfrm flipH="1">
                <a:off x="4310" y="1144"/>
                <a:ext cx="336" cy="0"/>
              </a:xfrm>
              <a:prstGeom prst="line">
                <a:avLst/>
              </a:prstGeom>
              <a:noFill/>
              <a:ln w="9525">
                <a:solidFill>
                  <a:srgbClr val="006600"/>
                </a:solidFill>
                <a:round/>
                <a:headEnd/>
                <a:tailEnd/>
              </a:ln>
            </p:spPr>
            <p:txBody>
              <a:bodyPr/>
              <a:lstStyle/>
              <a:p>
                <a:endParaRPr lang="en-US"/>
              </a:p>
            </p:txBody>
          </p:sp>
          <p:sp>
            <p:nvSpPr>
              <p:cNvPr id="64" name="Line 32"/>
              <p:cNvSpPr>
                <a:spLocks noChangeShapeType="1"/>
              </p:cNvSpPr>
              <p:nvPr/>
            </p:nvSpPr>
            <p:spPr bwMode="auto">
              <a:xfrm flipH="1">
                <a:off x="4214" y="1432"/>
                <a:ext cx="384" cy="0"/>
              </a:xfrm>
              <a:prstGeom prst="line">
                <a:avLst/>
              </a:prstGeom>
              <a:noFill/>
              <a:ln w="9525">
                <a:solidFill>
                  <a:srgbClr val="006600"/>
                </a:solidFill>
                <a:round/>
                <a:headEnd/>
                <a:tailEnd/>
              </a:ln>
            </p:spPr>
            <p:txBody>
              <a:bodyPr/>
              <a:lstStyle/>
              <a:p>
                <a:endParaRPr lang="en-US"/>
              </a:p>
            </p:txBody>
          </p:sp>
          <p:sp>
            <p:nvSpPr>
              <p:cNvPr id="65" name="Text Box 33"/>
              <p:cNvSpPr txBox="1">
                <a:spLocks noChangeArrowheads="1"/>
              </p:cNvSpPr>
              <p:nvPr/>
            </p:nvSpPr>
            <p:spPr bwMode="auto">
              <a:xfrm flipH="1">
                <a:off x="5018" y="1127"/>
                <a:ext cx="404" cy="192"/>
              </a:xfrm>
              <a:prstGeom prst="rect">
                <a:avLst/>
              </a:prstGeom>
              <a:noFill/>
              <a:ln w="9525">
                <a:noFill/>
                <a:miter lim="800000"/>
                <a:headEnd/>
                <a:tailEnd/>
              </a:ln>
            </p:spPr>
            <p:txBody>
              <a:bodyPr wrap="none">
                <a:spAutoFit/>
              </a:bodyPr>
              <a:lstStyle/>
              <a:p>
                <a:pPr eaLnBrk="0" hangingPunct="0"/>
                <a:r>
                  <a:rPr lang="en-GB" sz="1000">
                    <a:solidFill>
                      <a:srgbClr val="000000"/>
                    </a:solidFill>
                    <a:latin typeface="Verdana" pitchFamily="34" charset="0"/>
                  </a:rPr>
                  <a:t>proton</a:t>
                </a:r>
                <a:endParaRPr lang="en-US" sz="1000">
                  <a:solidFill>
                    <a:srgbClr val="000000"/>
                  </a:solidFill>
                  <a:latin typeface="Verdana" pitchFamily="34" charset="0"/>
                </a:endParaRPr>
              </a:p>
            </p:txBody>
          </p:sp>
          <p:sp>
            <p:nvSpPr>
              <p:cNvPr id="66" name="AutoShape 34"/>
              <p:cNvSpPr>
                <a:spLocks noChangeArrowheads="1"/>
              </p:cNvSpPr>
              <p:nvPr/>
            </p:nvSpPr>
            <p:spPr bwMode="auto">
              <a:xfrm rot="16200000" flipH="1">
                <a:off x="4899" y="1222"/>
                <a:ext cx="136" cy="227"/>
              </a:xfrm>
              <a:prstGeom prst="triangle">
                <a:avLst>
                  <a:gd name="adj" fmla="val 50000"/>
                </a:avLst>
              </a:prstGeom>
              <a:solidFill>
                <a:srgbClr val="006600"/>
              </a:solidFill>
              <a:ln w="9525" algn="ctr">
                <a:noFill/>
                <a:miter lim="800000"/>
                <a:headEnd/>
                <a:tailEnd/>
              </a:ln>
            </p:spPr>
            <p:txBody>
              <a:bodyPr wrap="none" anchor="ctr"/>
              <a:lstStyle/>
              <a:p>
                <a:endParaRPr lang="en-US">
                  <a:solidFill>
                    <a:srgbClr val="000000"/>
                  </a:solidFill>
                </a:endParaRPr>
              </a:p>
            </p:txBody>
          </p:sp>
        </p:grpSp>
        <p:grpSp>
          <p:nvGrpSpPr>
            <p:cNvPr id="43" name="Group 39"/>
            <p:cNvGrpSpPr>
              <a:grpSpLocks/>
            </p:cNvGrpSpPr>
            <p:nvPr/>
          </p:nvGrpSpPr>
          <p:grpSpPr bwMode="auto">
            <a:xfrm>
              <a:off x="-15" y="436"/>
              <a:ext cx="2031" cy="544"/>
              <a:chOff x="-15" y="423"/>
              <a:chExt cx="2031" cy="544"/>
            </a:xfrm>
          </p:grpSpPr>
          <p:sp>
            <p:nvSpPr>
              <p:cNvPr id="44" name="Text Box 15"/>
              <p:cNvSpPr txBox="1">
                <a:spLocks noChangeArrowheads="1"/>
              </p:cNvSpPr>
              <p:nvPr/>
            </p:nvSpPr>
            <p:spPr bwMode="auto">
              <a:xfrm>
                <a:off x="1057" y="754"/>
                <a:ext cx="272" cy="173"/>
              </a:xfrm>
              <a:prstGeom prst="rect">
                <a:avLst/>
              </a:prstGeom>
              <a:noFill/>
              <a:ln w="9525">
                <a:noFill/>
                <a:miter lim="800000"/>
                <a:headEnd/>
                <a:tailEnd/>
              </a:ln>
            </p:spPr>
            <p:txBody>
              <a:bodyPr wrap="none">
                <a:spAutoFit/>
              </a:bodyPr>
              <a:lstStyle/>
              <a:p>
                <a:pPr eaLnBrk="0" hangingPunct="0"/>
                <a:r>
                  <a:rPr lang="en-GB" sz="1200">
                    <a:solidFill>
                      <a:srgbClr val="333399"/>
                    </a:solidFill>
                    <a:latin typeface="Verdana" pitchFamily="34" charset="0"/>
                  </a:rPr>
                  <a:t>x</a:t>
                </a:r>
                <a:r>
                  <a:rPr lang="en-GB" sz="1200" baseline="-25000">
                    <a:solidFill>
                      <a:srgbClr val="333399"/>
                    </a:solidFill>
                    <a:latin typeface="Verdana" pitchFamily="34" charset="0"/>
                  </a:rPr>
                  <a:t>1</a:t>
                </a:r>
                <a:r>
                  <a:rPr lang="en-GB" sz="1200">
                    <a:solidFill>
                      <a:srgbClr val="333399"/>
                    </a:solidFill>
                    <a:latin typeface="Verdana" pitchFamily="34" charset="0"/>
                  </a:rPr>
                  <a:t>P</a:t>
                </a:r>
                <a:endParaRPr lang="en-US" sz="1200">
                  <a:solidFill>
                    <a:srgbClr val="333399"/>
                  </a:solidFill>
                  <a:latin typeface="Verdana" pitchFamily="34" charset="0"/>
                </a:endParaRPr>
              </a:p>
            </p:txBody>
          </p:sp>
          <p:grpSp>
            <p:nvGrpSpPr>
              <p:cNvPr id="45" name="Group 16"/>
              <p:cNvGrpSpPr>
                <a:grpSpLocks/>
              </p:cNvGrpSpPr>
              <p:nvPr/>
            </p:nvGrpSpPr>
            <p:grpSpPr bwMode="auto">
              <a:xfrm>
                <a:off x="-15" y="527"/>
                <a:ext cx="1532" cy="283"/>
                <a:chOff x="113" y="1111"/>
                <a:chExt cx="1624" cy="353"/>
              </a:xfrm>
            </p:grpSpPr>
            <p:sp>
              <p:nvSpPr>
                <p:cNvPr id="51" name="Oval 17"/>
                <p:cNvSpPr>
                  <a:spLocks noChangeArrowheads="1"/>
                </p:cNvSpPr>
                <p:nvPr/>
              </p:nvSpPr>
              <p:spPr bwMode="auto">
                <a:xfrm>
                  <a:off x="873" y="1128"/>
                  <a:ext cx="192" cy="336"/>
                </a:xfrm>
                <a:prstGeom prst="ellipse">
                  <a:avLst/>
                </a:prstGeom>
                <a:solidFill>
                  <a:srgbClr val="006600"/>
                </a:solidFill>
                <a:ln w="9525">
                  <a:solidFill>
                    <a:schemeClr val="tx1"/>
                  </a:solidFill>
                  <a:round/>
                  <a:headEnd/>
                  <a:tailEnd/>
                </a:ln>
              </p:spPr>
              <p:txBody>
                <a:bodyPr wrap="none" anchor="ctr"/>
                <a:lstStyle/>
                <a:p>
                  <a:endParaRPr lang="en-US">
                    <a:solidFill>
                      <a:srgbClr val="000000"/>
                    </a:solidFill>
                  </a:endParaRPr>
                </a:p>
              </p:txBody>
            </p:sp>
            <p:sp>
              <p:nvSpPr>
                <p:cNvPr id="52" name="Line 18"/>
                <p:cNvSpPr>
                  <a:spLocks noChangeShapeType="1"/>
                </p:cNvSpPr>
                <p:nvPr/>
              </p:nvSpPr>
              <p:spPr bwMode="auto">
                <a:xfrm>
                  <a:off x="345" y="1320"/>
                  <a:ext cx="576" cy="0"/>
                </a:xfrm>
                <a:prstGeom prst="line">
                  <a:avLst/>
                </a:prstGeom>
                <a:noFill/>
                <a:ln w="57150">
                  <a:solidFill>
                    <a:srgbClr val="006600"/>
                  </a:solidFill>
                  <a:round/>
                  <a:headEnd/>
                  <a:tailEnd/>
                </a:ln>
              </p:spPr>
              <p:txBody>
                <a:bodyPr/>
                <a:lstStyle/>
                <a:p>
                  <a:endParaRPr lang="en-US"/>
                </a:p>
              </p:txBody>
            </p:sp>
            <p:sp>
              <p:nvSpPr>
                <p:cNvPr id="53" name="Line 19"/>
                <p:cNvSpPr>
                  <a:spLocks noChangeShapeType="1"/>
                </p:cNvSpPr>
                <p:nvPr/>
              </p:nvSpPr>
              <p:spPr bwMode="auto">
                <a:xfrm>
                  <a:off x="1065" y="1320"/>
                  <a:ext cx="672" cy="0"/>
                </a:xfrm>
                <a:prstGeom prst="line">
                  <a:avLst/>
                </a:prstGeom>
                <a:noFill/>
                <a:ln w="28575">
                  <a:solidFill>
                    <a:srgbClr val="006600"/>
                  </a:solidFill>
                  <a:round/>
                  <a:headEnd/>
                  <a:tailEnd type="triangle" w="med" len="med"/>
                </a:ln>
              </p:spPr>
              <p:txBody>
                <a:bodyPr/>
                <a:lstStyle/>
                <a:p>
                  <a:endParaRPr lang="en-US"/>
                </a:p>
              </p:txBody>
            </p:sp>
            <p:sp>
              <p:nvSpPr>
                <p:cNvPr id="54" name="Line 20"/>
                <p:cNvSpPr>
                  <a:spLocks noChangeShapeType="1"/>
                </p:cNvSpPr>
                <p:nvPr/>
              </p:nvSpPr>
              <p:spPr bwMode="auto">
                <a:xfrm>
                  <a:off x="1017" y="1224"/>
                  <a:ext cx="384" cy="0"/>
                </a:xfrm>
                <a:prstGeom prst="line">
                  <a:avLst/>
                </a:prstGeom>
                <a:noFill/>
                <a:ln w="9525">
                  <a:solidFill>
                    <a:srgbClr val="006600"/>
                  </a:solidFill>
                  <a:round/>
                  <a:headEnd/>
                  <a:tailEnd/>
                </a:ln>
              </p:spPr>
              <p:txBody>
                <a:bodyPr/>
                <a:lstStyle/>
                <a:p>
                  <a:endParaRPr lang="en-US"/>
                </a:p>
              </p:txBody>
            </p:sp>
            <p:sp>
              <p:nvSpPr>
                <p:cNvPr id="55" name="Line 21"/>
                <p:cNvSpPr>
                  <a:spLocks noChangeShapeType="1"/>
                </p:cNvSpPr>
                <p:nvPr/>
              </p:nvSpPr>
              <p:spPr bwMode="auto">
                <a:xfrm>
                  <a:off x="969" y="1128"/>
                  <a:ext cx="336" cy="0"/>
                </a:xfrm>
                <a:prstGeom prst="line">
                  <a:avLst/>
                </a:prstGeom>
                <a:noFill/>
                <a:ln w="9525">
                  <a:solidFill>
                    <a:srgbClr val="006600"/>
                  </a:solidFill>
                  <a:round/>
                  <a:headEnd/>
                  <a:tailEnd/>
                </a:ln>
              </p:spPr>
              <p:txBody>
                <a:bodyPr/>
                <a:lstStyle/>
                <a:p>
                  <a:endParaRPr lang="en-US"/>
                </a:p>
              </p:txBody>
            </p:sp>
            <p:sp>
              <p:nvSpPr>
                <p:cNvPr id="56" name="Line 22"/>
                <p:cNvSpPr>
                  <a:spLocks noChangeShapeType="1"/>
                </p:cNvSpPr>
                <p:nvPr/>
              </p:nvSpPr>
              <p:spPr bwMode="auto">
                <a:xfrm>
                  <a:off x="1017" y="1416"/>
                  <a:ext cx="384" cy="0"/>
                </a:xfrm>
                <a:prstGeom prst="line">
                  <a:avLst/>
                </a:prstGeom>
                <a:noFill/>
                <a:ln w="9525">
                  <a:solidFill>
                    <a:srgbClr val="006600"/>
                  </a:solidFill>
                  <a:round/>
                  <a:headEnd/>
                  <a:tailEnd/>
                </a:ln>
              </p:spPr>
              <p:txBody>
                <a:bodyPr/>
                <a:lstStyle/>
                <a:p>
                  <a:endParaRPr lang="en-US"/>
                </a:p>
              </p:txBody>
            </p:sp>
            <p:sp>
              <p:nvSpPr>
                <p:cNvPr id="57" name="Text Box 23"/>
                <p:cNvSpPr txBox="1">
                  <a:spLocks noChangeArrowheads="1"/>
                </p:cNvSpPr>
                <p:nvPr/>
              </p:nvSpPr>
              <p:spPr bwMode="auto">
                <a:xfrm>
                  <a:off x="113" y="1111"/>
                  <a:ext cx="404" cy="192"/>
                </a:xfrm>
                <a:prstGeom prst="rect">
                  <a:avLst/>
                </a:prstGeom>
                <a:noFill/>
                <a:ln w="9525">
                  <a:noFill/>
                  <a:miter lim="800000"/>
                  <a:headEnd/>
                  <a:tailEnd/>
                </a:ln>
              </p:spPr>
              <p:txBody>
                <a:bodyPr wrap="none">
                  <a:spAutoFit/>
                </a:bodyPr>
                <a:lstStyle/>
                <a:p>
                  <a:pPr eaLnBrk="0" hangingPunct="0"/>
                  <a:r>
                    <a:rPr lang="en-GB" sz="1000">
                      <a:solidFill>
                        <a:srgbClr val="000000"/>
                      </a:solidFill>
                      <a:latin typeface="Verdana" pitchFamily="34" charset="0"/>
                    </a:rPr>
                    <a:t>proton</a:t>
                  </a:r>
                  <a:endParaRPr lang="en-US" sz="1000">
                    <a:solidFill>
                      <a:srgbClr val="000000"/>
                    </a:solidFill>
                    <a:latin typeface="Verdana" pitchFamily="34" charset="0"/>
                  </a:endParaRPr>
                </a:p>
              </p:txBody>
            </p:sp>
            <p:sp>
              <p:nvSpPr>
                <p:cNvPr id="58" name="AutoShape 24"/>
                <p:cNvSpPr>
                  <a:spLocks noChangeArrowheads="1"/>
                </p:cNvSpPr>
                <p:nvPr/>
              </p:nvSpPr>
              <p:spPr bwMode="auto">
                <a:xfrm rot="5400000">
                  <a:off x="581" y="1206"/>
                  <a:ext cx="136" cy="227"/>
                </a:xfrm>
                <a:prstGeom prst="triangle">
                  <a:avLst>
                    <a:gd name="adj" fmla="val 50000"/>
                  </a:avLst>
                </a:prstGeom>
                <a:solidFill>
                  <a:srgbClr val="006600"/>
                </a:solidFill>
                <a:ln w="9525" algn="ctr">
                  <a:noFill/>
                  <a:miter lim="800000"/>
                  <a:headEnd/>
                  <a:tailEnd/>
                </a:ln>
              </p:spPr>
              <p:txBody>
                <a:bodyPr wrap="none" anchor="ctr"/>
                <a:lstStyle/>
                <a:p>
                  <a:endParaRPr lang="en-US">
                    <a:solidFill>
                      <a:srgbClr val="000000"/>
                    </a:solidFill>
                  </a:endParaRPr>
                </a:p>
              </p:txBody>
            </p:sp>
          </p:grpSp>
          <p:sp>
            <p:nvSpPr>
              <p:cNvPr id="46" name="Text Box 25"/>
              <p:cNvSpPr txBox="1">
                <a:spLocks noChangeArrowheads="1"/>
              </p:cNvSpPr>
              <p:nvPr/>
            </p:nvSpPr>
            <p:spPr bwMode="auto">
              <a:xfrm flipH="1">
                <a:off x="1744" y="754"/>
                <a:ext cx="272" cy="173"/>
              </a:xfrm>
              <a:prstGeom prst="rect">
                <a:avLst/>
              </a:prstGeom>
              <a:noFill/>
              <a:ln w="9525">
                <a:noFill/>
                <a:miter lim="800000"/>
                <a:headEnd/>
                <a:tailEnd/>
              </a:ln>
            </p:spPr>
            <p:txBody>
              <a:bodyPr wrap="none">
                <a:spAutoFit/>
              </a:bodyPr>
              <a:lstStyle/>
              <a:p>
                <a:pPr eaLnBrk="0" hangingPunct="0"/>
                <a:r>
                  <a:rPr lang="en-GB" sz="1200">
                    <a:solidFill>
                      <a:srgbClr val="333399"/>
                    </a:solidFill>
                    <a:latin typeface="Verdana" pitchFamily="34" charset="0"/>
                  </a:rPr>
                  <a:t>x</a:t>
                </a:r>
                <a:r>
                  <a:rPr lang="en-GB" sz="1200" baseline="-25000">
                    <a:solidFill>
                      <a:srgbClr val="333399"/>
                    </a:solidFill>
                    <a:latin typeface="Verdana" pitchFamily="34" charset="0"/>
                  </a:rPr>
                  <a:t>2</a:t>
                </a:r>
                <a:r>
                  <a:rPr lang="en-GB" sz="1200">
                    <a:solidFill>
                      <a:srgbClr val="333399"/>
                    </a:solidFill>
                    <a:latin typeface="Verdana" pitchFamily="34" charset="0"/>
                  </a:rPr>
                  <a:t>P</a:t>
                </a:r>
                <a:endParaRPr lang="en-US" sz="1200">
                  <a:solidFill>
                    <a:srgbClr val="333399"/>
                  </a:solidFill>
                  <a:latin typeface="Verdana" pitchFamily="34" charset="0"/>
                </a:endParaRPr>
              </a:p>
            </p:txBody>
          </p:sp>
          <p:sp>
            <p:nvSpPr>
              <p:cNvPr id="47" name="Oval 35"/>
              <p:cNvSpPr>
                <a:spLocks noChangeArrowheads="1"/>
              </p:cNvSpPr>
              <p:nvPr/>
            </p:nvSpPr>
            <p:spPr bwMode="auto">
              <a:xfrm>
                <a:off x="1399" y="604"/>
                <a:ext cx="214" cy="182"/>
              </a:xfrm>
              <a:prstGeom prst="ellipse">
                <a:avLst/>
              </a:prstGeom>
              <a:solidFill>
                <a:srgbClr val="FF3300"/>
              </a:solidFill>
              <a:ln w="9525" algn="ctr">
                <a:noFill/>
                <a:round/>
                <a:headEnd/>
                <a:tailEnd/>
              </a:ln>
            </p:spPr>
            <p:txBody>
              <a:bodyPr wrap="none" anchor="ctr"/>
              <a:lstStyle/>
              <a:p>
                <a:endParaRPr lang="en-US">
                  <a:solidFill>
                    <a:srgbClr val="000000"/>
                  </a:solidFill>
                </a:endParaRPr>
              </a:p>
            </p:txBody>
          </p:sp>
          <p:sp>
            <p:nvSpPr>
              <p:cNvPr id="48" name="Line 36"/>
              <p:cNvSpPr>
                <a:spLocks noChangeShapeType="1"/>
              </p:cNvSpPr>
              <p:nvPr/>
            </p:nvSpPr>
            <p:spPr bwMode="auto">
              <a:xfrm flipV="1">
                <a:off x="1511" y="423"/>
                <a:ext cx="129" cy="254"/>
              </a:xfrm>
              <a:prstGeom prst="line">
                <a:avLst/>
              </a:prstGeom>
              <a:noFill/>
              <a:ln w="38100">
                <a:solidFill>
                  <a:srgbClr val="FF3300"/>
                </a:solidFill>
                <a:round/>
                <a:headEnd/>
                <a:tailEnd type="triangle" w="med" len="med"/>
              </a:ln>
            </p:spPr>
            <p:txBody>
              <a:bodyPr/>
              <a:lstStyle/>
              <a:p>
                <a:endParaRPr lang="en-US"/>
              </a:p>
            </p:txBody>
          </p:sp>
          <p:sp>
            <p:nvSpPr>
              <p:cNvPr id="49" name="Line 37"/>
              <p:cNvSpPr>
                <a:spLocks noChangeShapeType="1"/>
              </p:cNvSpPr>
              <p:nvPr/>
            </p:nvSpPr>
            <p:spPr bwMode="auto">
              <a:xfrm>
                <a:off x="1499" y="714"/>
                <a:ext cx="130" cy="253"/>
              </a:xfrm>
              <a:prstGeom prst="line">
                <a:avLst/>
              </a:prstGeom>
              <a:noFill/>
              <a:ln w="38100">
                <a:solidFill>
                  <a:srgbClr val="FF3300"/>
                </a:solidFill>
                <a:round/>
                <a:headEnd/>
                <a:tailEnd type="triangle" w="med" len="med"/>
              </a:ln>
            </p:spPr>
            <p:txBody>
              <a:bodyPr/>
              <a:lstStyle/>
              <a:p>
                <a:endParaRPr lang="en-US"/>
              </a:p>
            </p:txBody>
          </p:sp>
          <p:sp>
            <p:nvSpPr>
              <p:cNvPr id="50" name="Text Box 38"/>
              <p:cNvSpPr txBox="1">
                <a:spLocks noChangeArrowheads="1"/>
              </p:cNvSpPr>
              <p:nvPr/>
            </p:nvSpPr>
            <p:spPr bwMode="auto">
              <a:xfrm>
                <a:off x="1407" y="590"/>
                <a:ext cx="201" cy="212"/>
              </a:xfrm>
              <a:prstGeom prst="rect">
                <a:avLst/>
              </a:prstGeom>
              <a:noFill/>
              <a:ln w="9525" algn="ctr">
                <a:noFill/>
                <a:miter lim="800000"/>
                <a:headEnd/>
                <a:tailEnd/>
              </a:ln>
            </p:spPr>
            <p:txBody>
              <a:bodyPr wrap="none">
                <a:spAutoFit/>
              </a:bodyPr>
              <a:lstStyle/>
              <a:p>
                <a:pPr algn="ctr"/>
                <a:r>
                  <a:rPr lang="en-GB">
                    <a:solidFill>
                      <a:srgbClr val="FFFFFF"/>
                    </a:solidFill>
                  </a:rPr>
                  <a:t>X</a:t>
                </a:r>
                <a:endParaRPr lang="en-US">
                  <a:solidFill>
                    <a:srgbClr val="FFFFFF"/>
                  </a:solidFill>
                </a:endParaRPr>
              </a:p>
            </p:txBody>
          </p:sp>
        </p:grpSp>
      </p:grpSp>
    </p:spTree>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FIRSTWJS@9VRHFJMFUVWXY5MJ" val="3012"/>
</p:tagLst>
</file>

<file path=ppt/tags/tag2.xml><?xml version="1.0" encoding="utf-8"?>
<p:tagLst xmlns:a="http://schemas.openxmlformats.org/drawingml/2006/main" xmlns:r="http://schemas.openxmlformats.org/officeDocument/2006/relationships" xmlns:p="http://schemas.openxmlformats.org/presentationml/2006/main">
  <p:tag name="TEXPOINT" val="latex"/>
  <p:tag name="SOURCE" val="\documentclass{slides}\pagestyle{empty}&#10;\begin{document}&#10;\[&#10;f_{i/A}(x,Q^2) \]&#10;\end{document}&#10;"/>
  <p:tag name="FILENAME" val="txp_fig"/>
  <p:tag name="FORMAT" val="pngmono"/>
  <p:tag name="RES" val="1200"/>
  <p:tag name="BLEND" val="0"/>
  <p:tag name="TRANSPARENT" val="1"/>
  <p:tag name="TBUG" val="0"/>
  <p:tag name="ALLOWFS" val="0"/>
  <p:tag name="ORIGWIDTH" val="103"/>
  <p:tag name="PICTUREFILESIZE" val="7691"/>
</p:tagLst>
</file>

<file path=ppt/tags/tag3.xml><?xml version="1.0" encoding="utf-8"?>
<p:tagLst xmlns:a="http://schemas.openxmlformats.org/drawingml/2006/main" xmlns:r="http://schemas.openxmlformats.org/officeDocument/2006/relationships" xmlns:p="http://schemas.openxmlformats.org/presentationml/2006/main">
  <p:tag name="TEXPOINT" val="latex"/>
  <p:tag name="SOURCE" val="\documentclass{article}\pagestyle{empty}&#10;\begin{document}&#10;\[ &#10;A_\pm(\eta_\ell)\approx \frac{  S(x_1) u_V(x_2) - d_V(x_1)S(x_2)}{&#10;S(x_1) u_V(x_2) + d_V(x_1)S(x_2) + 2  S(x_1)S(x_2)   } .&#10;\]&#10;\end{document}&#10;"/>
  <p:tag name="FILENAME" val="TP_tmp"/>
  <p:tag name="FORMAT" val="pngmono"/>
  <p:tag name="RES" val="1200"/>
  <p:tag name="BLEND" val="0"/>
  <p:tag name="TRANSPARENT" val="0"/>
  <p:tag name="TBUG" val="0"/>
  <p:tag name="ALLOWFS" val="0"/>
  <p:tag name="ORIGWIDTH" val="237"/>
  <p:tag name="PICTUREFILESIZE" val="19475"/>
</p:tagLst>
</file>

<file path=ppt/tags/tag4.xml><?xml version="1.0" encoding="utf-8"?>
<p:tagLst xmlns:a="http://schemas.openxmlformats.org/drawingml/2006/main" xmlns:r="http://schemas.openxmlformats.org/officeDocument/2006/relationships" xmlns:p="http://schemas.openxmlformats.org/presentationml/2006/main">
  <p:tag name="TEXPOINT" val="latex"/>
  <p:tag name="SOURCE" val="\documentclass{slides}\pagestyle{empty}&#10;\begin{document}&#10;\begin{eqnarray*}&#10;\hat\sigma_{ab\to X}&amp;=&amp; C_X \delta(\hat s - M_X^2) \nonumber \\&#10;\sigma_X &amp; =&amp; \int_0^1 dx_a dx_b \; f_a(x_a,M_X^2) f_b(x_b,M_X^2) &#10;\; C_X \;\delta (x_a x_b-\tau) \nonumber \\&#10; &amp;\equiv &amp; C_X\;   \left[ \frac{1}{s} \; \frac {\partial {\cal L}_{ab}}{\partial \tau} \right]&#10;\qquad \qquad (\tau = M_X^2/s)&#10; \nonumber \\&#10;\frac {\partial {\cal L}_{ab}}{\partial \tau} &amp;=&amp; &#10;\int_0^1 dx_a dx_b \; f_a(x_a,M_X^2) f_b(x_b,M_X^2)  \;\delta (x_a x_b-\tau)&#10;\end{eqnarray*}&#10;\end{document}&#10;"/>
  <p:tag name="FILENAME" val="txp_fig"/>
  <p:tag name="FORMAT" val="pngmono"/>
  <p:tag name="RES" val="1200"/>
  <p:tag name="BLEND" val="0"/>
  <p:tag name="TRANSPARENT" val="0"/>
  <p:tag name="TBUG" val="0"/>
  <p:tag name="ALLOWFS" val="0"/>
  <p:tag name="ORIGWIDTH" val="573"/>
  <p:tag name="PICTUREFILESIZE" val="107772"/>
</p:tagLst>
</file>

<file path=ppt/tags/tag5.xml><?xml version="1.0" encoding="utf-8"?>
<p:tagLst xmlns:a="http://schemas.openxmlformats.org/drawingml/2006/main" xmlns:r="http://schemas.openxmlformats.org/officeDocument/2006/relationships" xmlns:p="http://schemas.openxmlformats.org/presentationml/2006/main">
  <p:tag name="SOURCE" val="\documentclass{slides}\pagestyle{empty}&#10;\begin{document}&#10;$ab = gg, \sum_q q \bar q, ...$&#10;\end{document}&#10;"/>
  <p:tag name="EXTERNALNAME" val="txp_fig"/>
  <p:tag name="BLEND" val="False"/>
  <p:tag name="TRANSPARENT" val="False"/>
  <p:tag name="KEEPFILES" val="False"/>
  <p:tag name="DEBUGPAUSE" val="False"/>
  <p:tag name="RESOLUTION" val="1200"/>
  <p:tag name="TIMEOUT" val="(none)"/>
  <p:tag name="BOXWIDTH" val="403"/>
  <p:tag name="BOXHEIGHT" val="338"/>
  <p:tag name="BOXFONT" val="10"/>
  <p:tag name="BOXWRAP" val="False"/>
  <p:tag name="WORKAROUNDTRANSPARENCYBUG" val="False"/>
  <p:tag name="ALLOWFONTSUBSTITUTION" val="False"/>
  <p:tag name="BITMAPFORMAT" val="pngmono"/>
  <p:tag name="ORIGWIDTH" val="158"/>
  <p:tag name="PICTUREFILESIZE" val="7915"/>
</p:tagLst>
</file>

<file path=ppt/tags/tag6.xml><?xml version="1.0" encoding="utf-8"?>
<p:tagLst xmlns:a="http://schemas.openxmlformats.org/drawingml/2006/main" xmlns:r="http://schemas.openxmlformats.org/officeDocument/2006/relationships" xmlns:p="http://schemas.openxmlformats.org/presentationml/2006/main">
  <p:tag name="TEXPOINT" val="latex"/>
  <p:tag name="SOURCE" val="\documentclass{slides}\pagestyle{empty}&#10;\begin{document}&#10;\[&#10;\alpha_S^{\overline{MS},NLO}(M_Z^2) = 0.1202{+0.012 \atop -0.015}  &#10;\]&#10;\[&#10;\alpha_S^{\overline{MS},NNLO}(M_Z^2) = 0.1171{+0.014 \atop -0.014}&#10;\]&#10;\end{document}&#10;"/>
  <p:tag name="FILENAME" val="TP_tmp"/>
  <p:tag name="FORMAT" val="png16m"/>
  <p:tag name="RES" val="1200"/>
  <p:tag name="BLEND" val="0"/>
  <p:tag name="TRANSPARENT" val="0"/>
  <p:tag name="TBUG" val="0"/>
  <p:tag name="ALLOWFS" val="0"/>
  <p:tag name="ORIGWIDTH" val="333"/>
  <p:tag name="PICTUREFILESIZE" val="83517"/>
</p:tagLst>
</file>

<file path=ppt/tags/tag7.xml><?xml version="1.0" encoding="utf-8"?>
<p:tagLst xmlns:a="http://schemas.openxmlformats.org/drawingml/2006/main" xmlns:r="http://schemas.openxmlformats.org/officeDocument/2006/relationships" xmlns:p="http://schemas.openxmlformats.org/presentationml/2006/main">
  <p:tag name="TEXPOINT" val="latex"/>
  <p:tag name="SOURCE" val="\documentclass{slides}\pagestyle{empty}&#10;\begin{document}&#10;\[&#10;\alpha_S^{\overline{MS}}(M_Z^2) = 0.1184 \pm 0.0007&#10;\]&#10;\end{document}&#10;"/>
  <p:tag name="FILENAME" val="TP_tmp"/>
  <p:tag name="FORMAT" val="png256"/>
  <p:tag name="RES" val="1200"/>
  <p:tag name="BLEND" val="0"/>
  <p:tag name="TRANSPARENT" val="0"/>
  <p:tag name="TBUG" val="0"/>
  <p:tag name="ALLOWFS" val="0"/>
  <p:tag name="ORIGWIDTH" val="289"/>
  <p:tag name="PICTUREFILESIZE" val="26226"/>
</p:tagLst>
</file>

<file path=ppt/theme/theme1.xml><?xml version="1.0" encoding="utf-8"?>
<a:theme xmlns:a="http://schemas.openxmlformats.org/drawingml/2006/main" name="Custom Design">
  <a:themeElements>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Custom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Custom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Custom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Custom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Custom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Custom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Custom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Custom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Custom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Custom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Custom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Custom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Custom Design">
  <a:themeElements>
    <a:clrScheme name="1_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1_Custom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1_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Custom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Custom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Custom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Custom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Custom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Custom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Custom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Custom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Custom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Custom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Custom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2_Custom Design">
  <a:themeElements>
    <a:clrScheme name="2_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2_Custom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2_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2_Custom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2_Custom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2_Custom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2_Custom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2_Custom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2_Custom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2_Custom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2_Custom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2_Custom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2_Custom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2_Custom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3_Custom Design">
  <a:themeElements>
    <a:clrScheme name="3_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3_Custom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3_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3_Custom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3_Custom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3_Custom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3_Custom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3_Custom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3_Custom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3_Custom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3_Custom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3_Custom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3_Custom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3_Custom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4_Custom Design">
  <a:themeElements>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Custom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Custom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Custom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Custom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Custom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Custom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Custom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Custom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Custom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Custom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Custom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Custom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8423</TotalTime>
  <Words>2327</Words>
  <Application>Microsoft Office PowerPoint</Application>
  <PresentationFormat>On-screen Show (4:3)</PresentationFormat>
  <Paragraphs>466</Paragraphs>
  <Slides>56</Slides>
  <Notes>5</Notes>
  <HiddenSlides>0</HiddenSlides>
  <MMClips>0</MMClips>
  <ScaleCrop>false</ScaleCrop>
  <HeadingPairs>
    <vt:vector size="6" baseType="variant">
      <vt:variant>
        <vt:lpstr>Theme</vt:lpstr>
      </vt:variant>
      <vt:variant>
        <vt:i4>5</vt:i4>
      </vt:variant>
      <vt:variant>
        <vt:lpstr>Embedded OLE Servers</vt:lpstr>
      </vt:variant>
      <vt:variant>
        <vt:i4>1</vt:i4>
      </vt:variant>
      <vt:variant>
        <vt:lpstr>Slide Titles</vt:lpstr>
      </vt:variant>
      <vt:variant>
        <vt:i4>56</vt:i4>
      </vt:variant>
    </vt:vector>
  </HeadingPairs>
  <TitlesOfParts>
    <vt:vector size="62" baseType="lpstr">
      <vt:lpstr>Custom Design</vt:lpstr>
      <vt:lpstr>1_Custom Design</vt:lpstr>
      <vt:lpstr>2_Custom Design</vt:lpstr>
      <vt:lpstr>3_Custom Design</vt:lpstr>
      <vt:lpstr>4_Custom Design</vt:lpstr>
      <vt:lpstr>Image</vt:lpstr>
      <vt:lpstr>Parton Distributions and Higgs Production at the LHC   </vt:lpstr>
      <vt:lpstr>Slide 2</vt:lpstr>
      <vt:lpstr>parton distribution  functions</vt:lpstr>
      <vt:lpstr>precision phenomenology at LHC</vt:lpstr>
      <vt:lpstr>Slide 5</vt:lpstr>
      <vt:lpstr>Slide 6</vt:lpstr>
      <vt:lpstr>Slide 7</vt:lpstr>
      <vt:lpstr>Slide 8</vt:lpstr>
      <vt:lpstr>Slide 9</vt:lpstr>
      <vt:lpstr>Slide 10</vt:lpstr>
      <vt:lpstr>Slide 11</vt:lpstr>
      <vt:lpstr>Slide 12</vt:lpstr>
      <vt:lpstr>parton luminosity functions</vt:lpstr>
      <vt:lpstr>Slide 14</vt:lpstr>
      <vt:lpstr>Slide 15</vt:lpstr>
      <vt:lpstr>Slide 16</vt:lpstr>
      <vt:lpstr>Slide 17</vt:lpstr>
      <vt:lpstr>Slide 18</vt:lpstr>
      <vt:lpstr>Note:</vt:lpstr>
      <vt:lpstr>convergence of pdfs!</vt:lpstr>
      <vt:lpstr>PDFs and S(MZ2)</vt:lpstr>
      <vt:lpstr>S - PDF correlations</vt:lpstr>
      <vt:lpstr>Slide 23</vt:lpstr>
      <vt:lpstr>Slide 24</vt:lpstr>
      <vt:lpstr>The ‘PDF4LHC recommendation’* for combining best fits and uncertainties from different PDF sets into a single prediction</vt:lpstr>
      <vt:lpstr>Slide 26</vt:lpstr>
      <vt:lpstr>Slide 27</vt:lpstr>
      <vt:lpstr>Slide 28</vt:lpstr>
      <vt:lpstr>Slide 29</vt:lpstr>
      <vt:lpstr>Slide 30</vt:lpstr>
      <vt:lpstr>Slide 31</vt:lpstr>
      <vt:lpstr>Slide 32</vt:lpstr>
      <vt:lpstr>Slide 33</vt:lpstr>
      <vt:lpstr>Slide 34</vt:lpstr>
      <vt:lpstr>Slide 35</vt:lpstr>
      <vt:lpstr>Slide 36</vt:lpstr>
      <vt:lpstr>Slide 37</vt:lpstr>
      <vt:lpstr>Slide 38</vt:lpstr>
      <vt:lpstr>Slide 39</vt:lpstr>
      <vt:lpstr>Slide 40</vt:lpstr>
      <vt:lpstr>Slide 41</vt:lpstr>
      <vt:lpstr>summary</vt:lpstr>
      <vt:lpstr>Slide 43</vt:lpstr>
      <vt:lpstr>Slide 44</vt:lpstr>
      <vt:lpstr>Slide 45</vt:lpstr>
      <vt:lpstr>Slide 46</vt:lpstr>
      <vt:lpstr>Slide 47</vt:lpstr>
      <vt:lpstr>Slide 48</vt:lpstr>
      <vt:lpstr>Slide 49</vt:lpstr>
      <vt:lpstr>Slide 50</vt:lpstr>
      <vt:lpstr>PDF + S uncertainties in jet cross sections</vt:lpstr>
      <vt:lpstr>Slide 52</vt:lpstr>
      <vt:lpstr>data sets used in MSTW fit</vt:lpstr>
      <vt:lpstr>MSTW input parametrisation</vt:lpstr>
      <vt:lpstr>Slide 55</vt:lpstr>
      <vt:lpstr>Slide 56</vt:lpstr>
    </vt:vector>
  </TitlesOfParts>
  <Company>Durham University</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Stirling</dc:creator>
  <cp:lastModifiedBy>James Stirling</cp:lastModifiedBy>
  <cp:revision>508</cp:revision>
  <dcterms:created xsi:type="dcterms:W3CDTF">2008-04-02T22:35:41Z</dcterms:created>
  <dcterms:modified xsi:type="dcterms:W3CDTF">2012-01-10T09:36:05Z</dcterms:modified>
</cp:coreProperties>
</file>