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1682" r:id="rId4"/>
    <p:sldId id="1680" r:id="rId5"/>
    <p:sldId id="1671" r:id="rId6"/>
    <p:sldId id="513" r:id="rId7"/>
    <p:sldId id="1686" r:id="rId8"/>
    <p:sldId id="1689" r:id="rId9"/>
    <p:sldId id="1690" r:id="rId10"/>
    <p:sldId id="1691" r:id="rId11"/>
    <p:sldId id="264" r:id="rId12"/>
    <p:sldId id="1679" r:id="rId13"/>
    <p:sldId id="1669" r:id="rId14"/>
    <p:sldId id="1675" r:id="rId15"/>
    <p:sldId id="1676" r:id="rId16"/>
    <p:sldId id="1683" r:id="rId17"/>
    <p:sldId id="1684" r:id="rId18"/>
    <p:sldId id="1673" r:id="rId19"/>
    <p:sldId id="1681" r:id="rId20"/>
    <p:sldId id="515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BE8FF"/>
    <a:srgbClr val="7CA7FF"/>
    <a:srgbClr val="C3EC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88"/>
    <p:restoredTop sz="94572"/>
  </p:normalViewPr>
  <p:slideViewPr>
    <p:cSldViewPr snapToGrid="0">
      <p:cViewPr varScale="1">
        <p:scale>
          <a:sx n="48" d="100"/>
          <a:sy n="48" d="100"/>
        </p:scale>
        <p:origin x="256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8696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65390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4674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51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Should be a publication even internal before the end of the project. (experiment </a:t>
            </a:r>
            <a:r>
              <a:rPr lang="en-GB" dirty="0" err="1"/>
              <a:t>repport</a:t>
            </a:r>
            <a:r>
              <a:rPr lang="en-GB" dirty="0"/>
              <a:t> is not sufficient) </a:t>
            </a:r>
          </a:p>
        </p:txBody>
      </p:sp>
    </p:spTree>
    <p:extLst>
      <p:ext uri="{BB962C8B-B14F-4D97-AF65-F5344CB8AC3E}">
        <p14:creationId xmlns:p14="http://schemas.microsoft.com/office/powerpoint/2010/main" val="32789220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Should be a publication even internal before the end of the project. (experiment </a:t>
            </a:r>
            <a:r>
              <a:rPr lang="en-GB" dirty="0" err="1"/>
              <a:t>repport</a:t>
            </a:r>
            <a:r>
              <a:rPr lang="en-GB" dirty="0"/>
              <a:t> is not sufficient) </a:t>
            </a:r>
          </a:p>
        </p:txBody>
      </p:sp>
    </p:spTree>
    <p:extLst>
      <p:ext uri="{BB962C8B-B14F-4D97-AF65-F5344CB8AC3E}">
        <p14:creationId xmlns:p14="http://schemas.microsoft.com/office/powerpoint/2010/main" val="1384893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Should be a publication even internal before the end of the project. (experiment </a:t>
            </a:r>
            <a:r>
              <a:rPr lang="en-GB" dirty="0" err="1"/>
              <a:t>repport</a:t>
            </a:r>
            <a:r>
              <a:rPr lang="en-GB" dirty="0"/>
              <a:t> is not sufficient) </a:t>
            </a:r>
          </a:p>
        </p:txBody>
      </p:sp>
    </p:spTree>
    <p:extLst>
      <p:ext uri="{BB962C8B-B14F-4D97-AF65-F5344CB8AC3E}">
        <p14:creationId xmlns:p14="http://schemas.microsoft.com/office/powerpoint/2010/main" val="2778927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Should be a publication even internal before the end of the project. (experiment </a:t>
            </a:r>
            <a:r>
              <a:rPr lang="en-GB" dirty="0" err="1"/>
              <a:t>repport</a:t>
            </a:r>
            <a:r>
              <a:rPr lang="en-GB" dirty="0"/>
              <a:t> is not sufficient) </a:t>
            </a:r>
          </a:p>
        </p:txBody>
      </p:sp>
    </p:spTree>
    <p:extLst>
      <p:ext uri="{BB962C8B-B14F-4D97-AF65-F5344CB8AC3E}">
        <p14:creationId xmlns:p14="http://schemas.microsoft.com/office/powerpoint/2010/main" val="3360557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Should be a publication even internal before the end of the project. (experiment </a:t>
            </a:r>
            <a:r>
              <a:rPr lang="en-GB" dirty="0" err="1"/>
              <a:t>repport</a:t>
            </a:r>
            <a:r>
              <a:rPr lang="en-GB" dirty="0"/>
              <a:t> is not sufficient) </a:t>
            </a:r>
          </a:p>
        </p:txBody>
      </p:sp>
    </p:spTree>
    <p:extLst>
      <p:ext uri="{BB962C8B-B14F-4D97-AF65-F5344CB8AC3E}">
        <p14:creationId xmlns:p14="http://schemas.microsoft.com/office/powerpoint/2010/main" val="820588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1473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653532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589401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4640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9540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"/>
          <p:cNvGrpSpPr/>
          <p:nvPr/>
        </p:nvGrpSpPr>
        <p:grpSpPr>
          <a:xfrm>
            <a:off x="6309259" y="11043650"/>
            <a:ext cx="11765481" cy="1361259"/>
            <a:chOff x="0" y="0"/>
            <a:chExt cx="11765480" cy="1361257"/>
          </a:xfrm>
        </p:grpSpPr>
        <p:sp>
          <p:nvSpPr>
            <p:cNvPr id="15" name="This project has received funding from the European Union’s Horizon Europe Research and Innovation programme under Grant Agreement No 101057511."/>
            <p:cNvSpPr txBox="1"/>
            <p:nvPr/>
          </p:nvSpPr>
          <p:spPr>
            <a:xfrm>
              <a:off x="2365025" y="1581"/>
              <a:ext cx="9400456" cy="13580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just" defTabSz="584200">
                <a:lnSpc>
                  <a:spcPct val="110000"/>
                </a:lnSpc>
                <a:defRPr sz="2100" b="0" i="1">
                  <a:solidFill>
                    <a:srgbClr val="424242"/>
                  </a:solidFill>
                </a:defRPr>
              </a:lvl1pPr>
            </a:lstStyle>
            <a:p>
              <a:r>
                <a:t>This project has received funding from the European Union’s Horizon Europe Research and Innovation programme under Grant Agreement No 101057511.</a:t>
              </a:r>
            </a:p>
          </p:txBody>
        </p:sp>
        <p:pic>
          <p:nvPicPr>
            <p:cNvPr id="16" name="eu_flag.jpg" descr="eu_flag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036795" cy="13612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" name="Rectangle"/>
          <p:cNvSpPr/>
          <p:nvPr/>
        </p:nvSpPr>
        <p:spPr>
          <a:xfrm>
            <a:off x="-855" y="-6192"/>
            <a:ext cx="24385710" cy="1374358"/>
          </a:xfrm>
          <a:prstGeom prst="rect">
            <a:avLst/>
          </a:prstGeom>
          <a:gradFill>
            <a:gsLst>
              <a:gs pos="0">
                <a:srgbClr val="73FDFF">
                  <a:alpha val="0"/>
                </a:srgbClr>
              </a:gs>
              <a:gs pos="100000">
                <a:srgbClr val="0433FF">
                  <a:alpha val="75166"/>
                </a:srgb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76D6FF">
                    <a:alpha val="0"/>
                  </a:srgbClr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11" y="44460"/>
            <a:ext cx="2688917" cy="1273054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Rectangle"/>
          <p:cNvSpPr/>
          <p:nvPr/>
        </p:nvSpPr>
        <p:spPr>
          <a:xfrm>
            <a:off x="-855" y="12691789"/>
            <a:ext cx="24385710" cy="1030403"/>
          </a:xfrm>
          <a:prstGeom prst="rect">
            <a:avLst/>
          </a:prstGeom>
          <a:gradFill>
            <a:gsLst>
              <a:gs pos="0">
                <a:srgbClr val="76D6FF">
                  <a:alpha val="11458"/>
                </a:srgbClr>
              </a:gs>
              <a:gs pos="100000">
                <a:srgbClr val="0433FF">
                  <a:alpha val="75166"/>
                </a:srgb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76D6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" name="Body Level One"/>
          <p:cNvSpPr txBox="1">
            <a:spLocks noGrp="1"/>
          </p:cNvSpPr>
          <p:nvPr>
            <p:ph type="body" sz="quarter" idx="13"/>
          </p:nvPr>
        </p:nvSpPr>
        <p:spPr>
          <a:xfrm>
            <a:off x="3411253" y="5945477"/>
            <a:ext cx="17561494" cy="2036094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algn="ctr" defTabSz="1371565">
              <a:lnSpc>
                <a:spcPct val="90000"/>
              </a:lnSpc>
              <a:spcBef>
                <a:spcPts val="1400"/>
              </a:spcBef>
              <a:buSzTx/>
              <a:buNone/>
              <a:defRPr sz="3800">
                <a:solidFill>
                  <a:srgbClr val="171A6C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Body Level One</a:t>
            </a:r>
          </a:p>
        </p:txBody>
      </p:sp>
      <p:sp>
        <p:nvSpPr>
          <p:cNvPr id="22" name="Title Text"/>
          <p:cNvSpPr txBox="1">
            <a:spLocks noGrp="1"/>
          </p:cNvSpPr>
          <p:nvPr>
            <p:ph type="body" sz="quarter" idx="14"/>
          </p:nvPr>
        </p:nvSpPr>
        <p:spPr>
          <a:xfrm>
            <a:off x="10057549" y="4641513"/>
            <a:ext cx="4293953" cy="1498601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9000">
                <a:solidFill>
                  <a:srgbClr val="181A6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"/>
          <p:cNvSpPr/>
          <p:nvPr/>
        </p:nvSpPr>
        <p:spPr>
          <a:xfrm>
            <a:off x="6650" y="-28127"/>
            <a:ext cx="24370700" cy="1219201"/>
          </a:xfrm>
          <a:prstGeom prst="rect">
            <a:avLst/>
          </a:prstGeom>
          <a:gradFill>
            <a:gsLst>
              <a:gs pos="0">
                <a:srgbClr val="73FDFF">
                  <a:alpha val="702"/>
                </a:srgbClr>
              </a:gs>
              <a:gs pos="100000">
                <a:srgbClr val="0433FF">
                  <a:alpha val="75166"/>
                </a:srgb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" name="Rectangle"/>
          <p:cNvSpPr/>
          <p:nvPr/>
        </p:nvSpPr>
        <p:spPr>
          <a:xfrm>
            <a:off x="-855" y="12909708"/>
            <a:ext cx="24385710" cy="812484"/>
          </a:xfrm>
          <a:prstGeom prst="rect">
            <a:avLst/>
          </a:prstGeom>
          <a:gradFill>
            <a:gsLst>
              <a:gs pos="0">
                <a:srgbClr val="73FDFF">
                  <a:alpha val="11439"/>
                </a:srgbClr>
              </a:gs>
              <a:gs pos="100000">
                <a:srgbClr val="0433FF">
                  <a:alpha val="75166"/>
                </a:srgb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0433FF">
                    <a:alpha val="19919"/>
                  </a:srgbClr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18384" y="13081000"/>
            <a:ext cx="423268" cy="469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3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411" y="44460"/>
            <a:ext cx="2355617" cy="1115255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X. YYY - EURO-LABS"/>
          <p:cNvSpPr txBox="1"/>
          <p:nvPr/>
        </p:nvSpPr>
        <p:spPr>
          <a:xfrm>
            <a:off x="10938271" y="13064938"/>
            <a:ext cx="250745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X. YYY - EURO-LABS</a:t>
            </a:r>
          </a:p>
        </p:txBody>
      </p:sp>
      <p:sp>
        <p:nvSpPr>
          <p:cNvPr id="35" name="Text"/>
          <p:cNvSpPr txBox="1">
            <a:spLocks noGrp="1"/>
          </p:cNvSpPr>
          <p:nvPr>
            <p:ph type="body" sz="quarter" idx="13"/>
          </p:nvPr>
        </p:nvSpPr>
        <p:spPr>
          <a:xfrm>
            <a:off x="6420788" y="104849"/>
            <a:ext cx="16692683" cy="121920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Text"/>
          <p:cNvSpPr txBox="1">
            <a:spLocks noGrp="1"/>
          </p:cNvSpPr>
          <p:nvPr>
            <p:ph type="body" sz="quarter" idx="13"/>
          </p:nvPr>
        </p:nvSpPr>
        <p:spPr>
          <a:xfrm>
            <a:off x="6420788" y="104849"/>
            <a:ext cx="16692683" cy="121920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Rectangle"/>
          <p:cNvSpPr/>
          <p:nvPr/>
        </p:nvSpPr>
        <p:spPr>
          <a:xfrm>
            <a:off x="-855" y="12909708"/>
            <a:ext cx="24385710" cy="812484"/>
          </a:xfrm>
          <a:prstGeom prst="rect">
            <a:avLst/>
          </a:prstGeom>
          <a:gradFill>
            <a:gsLst>
              <a:gs pos="0">
                <a:srgbClr val="73FDFF">
                  <a:alpha val="11256"/>
                </a:srgbClr>
              </a:gs>
              <a:gs pos="100000">
                <a:srgbClr val="0433FF">
                  <a:alpha val="75166"/>
                </a:srgb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" name="Rectangle"/>
          <p:cNvSpPr/>
          <p:nvPr/>
        </p:nvSpPr>
        <p:spPr>
          <a:xfrm>
            <a:off x="6650" y="-26150"/>
            <a:ext cx="24370700" cy="1219201"/>
          </a:xfrm>
          <a:prstGeom prst="rect">
            <a:avLst/>
          </a:prstGeom>
          <a:gradFill>
            <a:gsLst>
              <a:gs pos="0">
                <a:srgbClr val="73FDFF">
                  <a:alpha val="702"/>
                </a:srgbClr>
              </a:gs>
              <a:gs pos="100000">
                <a:srgbClr val="0433FF">
                  <a:alpha val="75166"/>
                </a:srgb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5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411" y="44460"/>
            <a:ext cx="2358067" cy="1116415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X. YYY - EURO-LABS"/>
          <p:cNvSpPr txBox="1"/>
          <p:nvPr/>
        </p:nvSpPr>
        <p:spPr>
          <a:xfrm>
            <a:off x="10938271" y="13064938"/>
            <a:ext cx="250745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X. YYY - EURO-LABS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18714" y="13081000"/>
            <a:ext cx="423269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457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914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1371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1828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22860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2743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3200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3657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emf"/><Relationship Id="rId4" Type="http://schemas.openxmlformats.org/officeDocument/2006/relationships/image" Target="../media/image9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3.emf"/><Relationship Id="rId4" Type="http://schemas.openxmlformats.org/officeDocument/2006/relationships/image" Target="../media/image18.png"/><Relationship Id="rId9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anil-spiral2.eu/" TargetMode="External"/><Relationship Id="rId13" Type="http://schemas.openxmlformats.org/officeDocument/2006/relationships/hyperlink" Target="https://www.gsi.de/en/start/news" TargetMode="External"/><Relationship Id="rId18" Type="http://schemas.openxmlformats.org/officeDocument/2006/relationships/hyperlink" Target="https://www.jyu.fi/en/" TargetMode="External"/><Relationship Id="rId3" Type="http://schemas.openxmlformats.org/officeDocument/2006/relationships/image" Target="../media/image5.png"/><Relationship Id="rId7" Type="http://schemas.openxmlformats.org/officeDocument/2006/relationships/hyperlink" Target="mailto:dipietro@lns.infn.it" TargetMode="External"/><Relationship Id="rId12" Type="http://schemas.openxmlformats.org/officeDocument/2006/relationships/hyperlink" Target="https://www.ijclab.in2p3.fr/en/platforms/alto/" TargetMode="External"/><Relationship Id="rId17" Type="http://schemas.openxmlformats.org/officeDocument/2006/relationships/hyperlink" Target="mailto:sean.freeman@cern.ch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isolde.cern/" TargetMode="External"/><Relationship Id="rId20" Type="http://schemas.openxmlformats.org/officeDocument/2006/relationships/hyperlink" Target="mailto:paul.greenlees@jyu.f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tommaso.marchi@lnl.infn.it" TargetMode="External"/><Relationship Id="rId11" Type="http://schemas.openxmlformats.org/officeDocument/2006/relationships/hyperlink" Target="https://www.ijclab.in2p3.fr/en/home/" TargetMode="External"/><Relationship Id="rId5" Type="http://schemas.openxmlformats.org/officeDocument/2006/relationships/hyperlink" Target="http://www.lnl.infn.it/en/" TargetMode="External"/><Relationship Id="rId15" Type="http://schemas.openxmlformats.org/officeDocument/2006/relationships/hyperlink" Target="https://home.cern/" TargetMode="External"/><Relationship Id="rId10" Type="http://schemas.openxmlformats.org/officeDocument/2006/relationships/hyperlink" Target="mailto:Emmanuel.Clement@ganil.fr" TargetMode="External"/><Relationship Id="rId19" Type="http://schemas.openxmlformats.org/officeDocument/2006/relationships/hyperlink" Target="https://www.jyu.fi/science/en/physics/research/infrastructures/accelerator-laboratory/" TargetMode="External"/><Relationship Id="rId4" Type="http://schemas.openxmlformats.org/officeDocument/2006/relationships/hyperlink" Target="https://home.infn.it/en/" TargetMode="External"/><Relationship Id="rId9" Type="http://schemas.openxmlformats.org/officeDocument/2006/relationships/hyperlink" Target="https://www.ganil-spiral2.eu/scientists/ganil-spiral-2-facilities/accelerators/" TargetMode="External"/><Relationship Id="rId14" Type="http://schemas.openxmlformats.org/officeDocument/2006/relationships/hyperlink" Target="https://www.gsi.de/en/work/research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anil-spiral2.eu/scientists/ganil-spiral-2-facilities/accelerators/" TargetMode="External"/><Relationship Id="rId13" Type="http://schemas.openxmlformats.org/officeDocument/2006/relationships/hyperlink" Target="https://www.gsi.de/en/work/research" TargetMode="External"/><Relationship Id="rId18" Type="http://schemas.openxmlformats.org/officeDocument/2006/relationships/hyperlink" Target="https://www.jyu.fi/science/en/physics/research/infrastructures/accelerator-laboratory/" TargetMode="External"/><Relationship Id="rId3" Type="http://schemas.openxmlformats.org/officeDocument/2006/relationships/hyperlink" Target="https://home.infn.it/en/" TargetMode="External"/><Relationship Id="rId7" Type="http://schemas.openxmlformats.org/officeDocument/2006/relationships/hyperlink" Target="https://www.ganil-spiral2.eu/" TargetMode="External"/><Relationship Id="rId12" Type="http://schemas.openxmlformats.org/officeDocument/2006/relationships/hyperlink" Target="https://www.gsi.de/en/start/news" TargetMode="External"/><Relationship Id="rId17" Type="http://schemas.openxmlformats.org/officeDocument/2006/relationships/hyperlink" Target="https://www.jyu.fi/en/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mailto:sean.freeman@cern.ch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dipietro@lns.infn.it" TargetMode="External"/><Relationship Id="rId11" Type="http://schemas.openxmlformats.org/officeDocument/2006/relationships/hyperlink" Target="https://www.ijclab.in2p3.fr/en/platforms/alto/" TargetMode="External"/><Relationship Id="rId5" Type="http://schemas.openxmlformats.org/officeDocument/2006/relationships/hyperlink" Target="mailto:tommaso.marchi@lnl.infn.it" TargetMode="External"/><Relationship Id="rId15" Type="http://schemas.openxmlformats.org/officeDocument/2006/relationships/hyperlink" Target="https://isolde.cern/" TargetMode="External"/><Relationship Id="rId10" Type="http://schemas.openxmlformats.org/officeDocument/2006/relationships/hyperlink" Target="https://www.ijclab.in2p3.fr/en/home/" TargetMode="External"/><Relationship Id="rId19" Type="http://schemas.openxmlformats.org/officeDocument/2006/relationships/hyperlink" Target="mailto:paul.greenlees@jyu.fi" TargetMode="External"/><Relationship Id="rId4" Type="http://schemas.openxmlformats.org/officeDocument/2006/relationships/hyperlink" Target="http://www.lnl.infn.it/en/" TargetMode="External"/><Relationship Id="rId9" Type="http://schemas.openxmlformats.org/officeDocument/2006/relationships/hyperlink" Target="mailto:Emmanuel.Clement@ganil.fr" TargetMode="External"/><Relationship Id="rId14" Type="http://schemas.openxmlformats.org/officeDocument/2006/relationships/hyperlink" Target="https://home.cern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anil-spiral2.eu/" TargetMode="External"/><Relationship Id="rId13" Type="http://schemas.openxmlformats.org/officeDocument/2006/relationships/hyperlink" Target="https://www.gsi.de/en/start/news" TargetMode="External"/><Relationship Id="rId18" Type="http://schemas.openxmlformats.org/officeDocument/2006/relationships/hyperlink" Target="https://www.jyu.fi/en/" TargetMode="External"/><Relationship Id="rId3" Type="http://schemas.openxmlformats.org/officeDocument/2006/relationships/image" Target="../media/image5.png"/><Relationship Id="rId7" Type="http://schemas.openxmlformats.org/officeDocument/2006/relationships/hyperlink" Target="mailto:dipietro@lns.infn.it" TargetMode="External"/><Relationship Id="rId12" Type="http://schemas.openxmlformats.org/officeDocument/2006/relationships/hyperlink" Target="https://www.ijclab.in2p3.fr/en/platforms/alto/" TargetMode="External"/><Relationship Id="rId17" Type="http://schemas.openxmlformats.org/officeDocument/2006/relationships/hyperlink" Target="mailto:sean.freeman@cern.ch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s://isolde.cern/" TargetMode="External"/><Relationship Id="rId20" Type="http://schemas.openxmlformats.org/officeDocument/2006/relationships/hyperlink" Target="mailto:paul.greenlees@jyu.f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tommaso.marchi@lnl.infn.it" TargetMode="External"/><Relationship Id="rId11" Type="http://schemas.openxmlformats.org/officeDocument/2006/relationships/hyperlink" Target="https://www.ijclab.in2p3.fr/en/home/" TargetMode="External"/><Relationship Id="rId5" Type="http://schemas.openxmlformats.org/officeDocument/2006/relationships/hyperlink" Target="http://www.lnl.infn.it/en/" TargetMode="External"/><Relationship Id="rId15" Type="http://schemas.openxmlformats.org/officeDocument/2006/relationships/hyperlink" Target="https://home.cern/" TargetMode="External"/><Relationship Id="rId10" Type="http://schemas.openxmlformats.org/officeDocument/2006/relationships/hyperlink" Target="mailto:Emmanuel.Clement@ganil.fr" TargetMode="External"/><Relationship Id="rId19" Type="http://schemas.openxmlformats.org/officeDocument/2006/relationships/hyperlink" Target="https://www.jyu.fi/science/en/physics/research/infrastructures/accelerator-laboratory/" TargetMode="External"/><Relationship Id="rId4" Type="http://schemas.openxmlformats.org/officeDocument/2006/relationships/hyperlink" Target="https://home.infn.it/en/" TargetMode="External"/><Relationship Id="rId9" Type="http://schemas.openxmlformats.org/officeDocument/2006/relationships/hyperlink" Target="https://www.ganil-spiral2.eu/scientists/ganil-spiral-2-facilities/accelerators/" TargetMode="External"/><Relationship Id="rId14" Type="http://schemas.openxmlformats.org/officeDocument/2006/relationships/hyperlink" Target="https://www.gsi.de/en/work/research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emf"/><Relationship Id="rId4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Body Level One"/>
          <p:cNvSpPr txBox="1">
            <a:spLocks noGrp="1"/>
          </p:cNvSpPr>
          <p:nvPr>
            <p:ph type="body" idx="13"/>
          </p:nvPr>
        </p:nvSpPr>
        <p:spPr>
          <a:xfrm>
            <a:off x="5366838" y="4192409"/>
            <a:ext cx="17561494" cy="2036094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/>
            <a:r>
              <a:rPr lang="fr-FR" sz="4800" i="1" dirty="0">
                <a:solidFill>
                  <a:schemeClr val="tx1"/>
                </a:solidFill>
              </a:rPr>
              <a:t>Gheorghe Iulian STEFAN </a:t>
            </a:r>
            <a:endParaRPr sz="4800" i="1" dirty="0">
              <a:solidFill>
                <a:schemeClr val="tx1"/>
              </a:solidFill>
            </a:endParaRPr>
          </a:p>
        </p:txBody>
      </p:sp>
      <p:sp>
        <p:nvSpPr>
          <p:cNvPr id="61" name="Title Text"/>
          <p:cNvSpPr txBox="1">
            <a:spLocks noGrp="1"/>
          </p:cNvSpPr>
          <p:nvPr>
            <p:ph type="body" idx="14"/>
          </p:nvPr>
        </p:nvSpPr>
        <p:spPr>
          <a:xfrm>
            <a:off x="4013479" y="1660464"/>
            <a:ext cx="16357042" cy="3426579"/>
          </a:xfrm>
          <a:prstGeom prst="rect">
            <a:avLst/>
          </a:prstGeom>
        </p:spPr>
        <p:txBody>
          <a:bodyPr/>
          <a:lstStyle/>
          <a:p>
            <a:r>
              <a:rPr lang="fr-FR" sz="7200" dirty="0">
                <a:solidFill>
                  <a:schemeClr val="bg1">
                    <a:lumMod val="50000"/>
                  </a:schemeClr>
                </a:solidFill>
              </a:rPr>
              <a:t>WP2 - </a:t>
            </a:r>
            <a:r>
              <a:rPr lang="fr-FR" sz="7200" dirty="0" err="1">
                <a:solidFill>
                  <a:schemeClr val="bg1">
                    <a:lumMod val="50000"/>
                  </a:schemeClr>
                </a:solidFill>
              </a:rPr>
              <a:t>Task</a:t>
            </a:r>
            <a:r>
              <a:rPr lang="fr-FR" sz="7200" dirty="0">
                <a:solidFill>
                  <a:schemeClr val="bg1">
                    <a:lumMod val="50000"/>
                  </a:schemeClr>
                </a:solidFill>
              </a:rPr>
              <a:t> 2.2 </a:t>
            </a:r>
            <a:r>
              <a:rPr lang="fr-FR" sz="7200" dirty="0"/>
              <a:t> Highlights </a:t>
            </a:r>
            <a:r>
              <a:rPr lang="fr-FR" sz="7200" dirty="0" err="1"/>
              <a:t>with</a:t>
            </a:r>
            <a:r>
              <a:rPr lang="fr-FR" sz="7200" dirty="0"/>
              <a:t> TA </a:t>
            </a:r>
            <a:r>
              <a:rPr lang="fr-FR" sz="7200" dirty="0" err="1"/>
              <a:t>activities</a:t>
            </a:r>
            <a:endParaRPr lang="fr-FR" sz="7200" dirty="0"/>
          </a:p>
          <a:p>
            <a:r>
              <a:rPr lang="fr-FR" sz="7200" dirty="0"/>
              <a:t> </a:t>
            </a:r>
            <a:r>
              <a:rPr lang="fr-FR" sz="7200" dirty="0" err="1"/>
              <a:t>with</a:t>
            </a:r>
            <a:r>
              <a:rPr lang="fr-FR" sz="7200" dirty="0"/>
              <a:t> radioactive ion </a:t>
            </a:r>
            <a:r>
              <a:rPr lang="fr-FR" sz="7200" dirty="0" err="1"/>
              <a:t>beams</a:t>
            </a:r>
            <a:endParaRPr lang="fr-FR" sz="7200" dirty="0"/>
          </a:p>
          <a:p>
            <a:endParaRPr lang="fr-FR" sz="7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BD622CA-53AB-508A-72DD-2E5769C76C75}"/>
              </a:ext>
            </a:extLst>
          </p:cNvPr>
          <p:cNvSpPr txBox="1"/>
          <p:nvPr/>
        </p:nvSpPr>
        <p:spPr>
          <a:xfrm>
            <a:off x="0" y="8780308"/>
            <a:ext cx="24384000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1" u="none" strike="noStrike" cap="none" spc="0" normalizeH="0" baseline="0" dirty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- EURO-LABS Fourth Annual Meeting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1" u="none" strike="noStrike" cap="none" spc="0" normalizeH="0" baseline="0" dirty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29 September 2025 - 1 October 2025            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8B776E2-0F80-2DA6-C2D3-46B8D007E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8821" y="6041219"/>
            <a:ext cx="4343400" cy="22352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8DBF19E-AB82-1382-A698-FA67C48731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98821" y="8441422"/>
            <a:ext cx="5486584" cy="18781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4582B0F-B051-0192-08DD-A58501ADD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1235" y="7559932"/>
            <a:ext cx="8751586" cy="5303200"/>
          </a:xfrm>
          <a:prstGeom prst="rect">
            <a:avLst/>
          </a:prstGeom>
        </p:spPr>
      </p:pic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430" name="Text">
            <a:extLst>
              <a:ext uri="{FF2B5EF4-FFF2-40B4-BE49-F238E27FC236}">
                <a16:creationId xmlns:a16="http://schemas.microsoft.com/office/drawing/2014/main" id="{9A0048FF-4CE7-1212-176D-9C4873B0F368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GSI/FAIR phase 0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9" name="ZoneTexte 408">
            <a:extLst>
              <a:ext uri="{FF2B5EF4-FFF2-40B4-BE49-F238E27FC236}">
                <a16:creationId xmlns:a16="http://schemas.microsoft.com/office/drawing/2014/main" id="{253DB723-A444-4F82-9835-762458C8DDC8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  <p:pic>
        <p:nvPicPr>
          <p:cNvPr id="23" name="Picture 17">
            <a:extLst>
              <a:ext uri="{FF2B5EF4-FFF2-40B4-BE49-F238E27FC236}">
                <a16:creationId xmlns:a16="http://schemas.microsoft.com/office/drawing/2014/main" id="{3D5C78B0-3DAE-7C86-8CDC-0204EBE6C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4619" y="2312108"/>
            <a:ext cx="6964297" cy="9590515"/>
          </a:xfrm>
          <a:prstGeom prst="rect">
            <a:avLst/>
          </a:prstGeom>
        </p:spPr>
      </p:pic>
      <p:sp>
        <p:nvSpPr>
          <p:cNvPr id="24" name="TextBox 18">
            <a:extLst>
              <a:ext uri="{FF2B5EF4-FFF2-40B4-BE49-F238E27FC236}">
                <a16:creationId xmlns:a16="http://schemas.microsoft.com/office/drawing/2014/main" id="{88E8A214-86BA-4D3E-D022-1BE307D14E0F}"/>
              </a:ext>
            </a:extLst>
          </p:cNvPr>
          <p:cNvSpPr txBox="1"/>
          <p:nvPr/>
        </p:nvSpPr>
        <p:spPr>
          <a:xfrm>
            <a:off x="8334172" y="1607659"/>
            <a:ext cx="7477704" cy="12639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Arial"/>
              </a:rPr>
              <a:t>Combined Isochronous and Schottky 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Arial"/>
              </a:rPr>
              <a:t>Mass Spectroscopy (ISMS)</a:t>
            </a:r>
            <a:endParaRPr lang="en-GB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DBF593AC-E98B-9804-F40D-CFABF115B865}"/>
              </a:ext>
            </a:extLst>
          </p:cNvPr>
          <p:cNvSpPr txBox="1">
            <a:spLocks/>
          </p:cNvSpPr>
          <p:nvPr/>
        </p:nvSpPr>
        <p:spPr>
          <a:xfrm>
            <a:off x="20244901" y="12321424"/>
            <a:ext cx="1021288" cy="714005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defTabSz="457200"/>
            <a:fld id="{AEFB9B6D-867A-40B8-ACB0-35CC9F272C9C}" type="slidenum">
              <a:rPr lang="fr-FR" sz="1100" smtClean="0">
                <a:solidFill>
                  <a:prstClr val="black"/>
                </a:solidFill>
                <a:latin typeface="Arial"/>
              </a:rPr>
              <a:pPr defTabSz="457200"/>
              <a:t>10</a:t>
            </a:fld>
            <a:endParaRPr lang="fr-FR" sz="110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31" name="Group 8">
            <a:extLst>
              <a:ext uri="{FF2B5EF4-FFF2-40B4-BE49-F238E27FC236}">
                <a16:creationId xmlns:a16="http://schemas.microsoft.com/office/drawing/2014/main" id="{4AA7DB9B-15E1-01A7-88B6-4D05E2245A06}"/>
              </a:ext>
            </a:extLst>
          </p:cNvPr>
          <p:cNvGrpSpPr/>
          <p:nvPr/>
        </p:nvGrpSpPr>
        <p:grpSpPr>
          <a:xfrm>
            <a:off x="954475" y="2312108"/>
            <a:ext cx="6016593" cy="5174420"/>
            <a:chOff x="4445499" y="3314654"/>
            <a:chExt cx="3466850" cy="2646074"/>
          </a:xfrm>
        </p:grpSpPr>
        <p:pic>
          <p:nvPicPr>
            <p:cNvPr id="32" name="Picture 9">
              <a:extLst>
                <a:ext uri="{FF2B5EF4-FFF2-40B4-BE49-F238E27FC236}">
                  <a16:creationId xmlns:a16="http://schemas.microsoft.com/office/drawing/2014/main" id="{1C2497C9-6485-CF7D-42D6-7ED87B1EB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45499" y="3341127"/>
              <a:ext cx="3455643" cy="2619601"/>
            </a:xfrm>
            <a:prstGeom prst="rect">
              <a:avLst/>
            </a:prstGeom>
          </p:spPr>
        </p:pic>
        <p:sp>
          <p:nvSpPr>
            <p:cNvPr id="33" name="TextBox 11">
              <a:extLst>
                <a:ext uri="{FF2B5EF4-FFF2-40B4-BE49-F238E27FC236}">
                  <a16:creationId xmlns:a16="http://schemas.microsoft.com/office/drawing/2014/main" id="{1ECC70B5-9935-8398-2DB0-2E00FD49F84C}"/>
                </a:ext>
              </a:extLst>
            </p:cNvPr>
            <p:cNvSpPr txBox="1"/>
            <p:nvPr/>
          </p:nvSpPr>
          <p:spPr>
            <a:xfrm>
              <a:off x="4544282" y="5039586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B0F0"/>
                  </a:solidFill>
                </a:rPr>
                <a:t>2E1</a:t>
              </a:r>
            </a:p>
          </p:txBody>
        </p:sp>
        <p:sp>
          <p:nvSpPr>
            <p:cNvPr id="34" name="TextBox 12">
              <a:extLst>
                <a:ext uri="{FF2B5EF4-FFF2-40B4-BE49-F238E27FC236}">
                  <a16:creationId xmlns:a16="http://schemas.microsoft.com/office/drawing/2014/main" id="{CDCA40A0-A03F-CCCD-E0C2-8A106A3DDB02}"/>
                </a:ext>
              </a:extLst>
            </p:cNvPr>
            <p:cNvSpPr txBox="1"/>
            <p:nvPr/>
          </p:nvSpPr>
          <p:spPr>
            <a:xfrm>
              <a:off x="7278842" y="503958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2M1</a:t>
              </a:r>
            </a:p>
          </p:txBody>
        </p:sp>
        <p:grpSp>
          <p:nvGrpSpPr>
            <p:cNvPr id="35" name="Group 13">
              <a:extLst>
                <a:ext uri="{FF2B5EF4-FFF2-40B4-BE49-F238E27FC236}">
                  <a16:creationId xmlns:a16="http://schemas.microsoft.com/office/drawing/2014/main" id="{8DAE03AA-7AAA-B2DE-9F74-803386BB8920}"/>
                </a:ext>
              </a:extLst>
            </p:cNvPr>
            <p:cNvGrpSpPr/>
            <p:nvPr/>
          </p:nvGrpSpPr>
          <p:grpSpPr>
            <a:xfrm>
              <a:off x="4682347" y="3314654"/>
              <a:ext cx="402674" cy="2646074"/>
              <a:chOff x="442865" y="3647168"/>
              <a:chExt cx="402674" cy="2646074"/>
            </a:xfrm>
          </p:grpSpPr>
          <p:sp>
            <p:nvSpPr>
              <p:cNvPr id="36" name="TextBox 15">
                <a:extLst>
                  <a:ext uri="{FF2B5EF4-FFF2-40B4-BE49-F238E27FC236}">
                    <a16:creationId xmlns:a16="http://schemas.microsoft.com/office/drawing/2014/main" id="{811DBCF9-335F-4309-1D16-9451E9B5A006}"/>
                  </a:ext>
                </a:extLst>
              </p:cNvPr>
              <p:cNvSpPr txBox="1"/>
              <p:nvPr/>
            </p:nvSpPr>
            <p:spPr>
              <a:xfrm>
                <a:off x="442865" y="476014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0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+</a:t>
                </a:r>
              </a:p>
            </p:txBody>
          </p:sp>
          <p:sp>
            <p:nvSpPr>
              <p:cNvPr id="37" name="TextBox 19">
                <a:extLst>
                  <a:ext uri="{FF2B5EF4-FFF2-40B4-BE49-F238E27FC236}">
                    <a16:creationId xmlns:a16="http://schemas.microsoft.com/office/drawing/2014/main" id="{0DA20762-6C3C-F4BA-12B3-BB67F8862950}"/>
                  </a:ext>
                </a:extLst>
              </p:cNvPr>
              <p:cNvSpPr txBox="1"/>
              <p:nvPr/>
            </p:nvSpPr>
            <p:spPr>
              <a:xfrm>
                <a:off x="442865" y="5923910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0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+</a:t>
                </a:r>
              </a:p>
            </p:txBody>
          </p:sp>
          <p:sp>
            <p:nvSpPr>
              <p:cNvPr id="38" name="TextBox 20">
                <a:extLst>
                  <a:ext uri="{FF2B5EF4-FFF2-40B4-BE49-F238E27FC236}">
                    <a16:creationId xmlns:a16="http://schemas.microsoft.com/office/drawing/2014/main" id="{6CA171B1-514F-13E3-01F4-BE9A221DC4E3}"/>
                  </a:ext>
                </a:extLst>
              </p:cNvPr>
              <p:cNvSpPr txBox="1"/>
              <p:nvPr/>
            </p:nvSpPr>
            <p:spPr>
              <a:xfrm>
                <a:off x="442865" y="405125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1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±</a:t>
                </a:r>
              </a:p>
            </p:txBody>
          </p:sp>
          <p:sp>
            <p:nvSpPr>
              <p:cNvPr id="39" name="TextBox 21">
                <a:extLst>
                  <a:ext uri="{FF2B5EF4-FFF2-40B4-BE49-F238E27FC236}">
                    <a16:creationId xmlns:a16="http://schemas.microsoft.com/office/drawing/2014/main" id="{D490C48A-315C-465B-3FFB-F0C3CABE1CBF}"/>
                  </a:ext>
                </a:extLst>
              </p:cNvPr>
              <p:cNvSpPr txBox="1"/>
              <p:nvPr/>
            </p:nvSpPr>
            <p:spPr>
              <a:xfrm>
                <a:off x="442865" y="364716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1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±</a:t>
                </a:r>
              </a:p>
            </p:txBody>
          </p:sp>
        </p:grpSp>
      </p:grpSp>
      <p:sp>
        <p:nvSpPr>
          <p:cNvPr id="40" name="TextBox 23">
            <a:extLst>
              <a:ext uri="{FF2B5EF4-FFF2-40B4-BE49-F238E27FC236}">
                <a16:creationId xmlns:a16="http://schemas.microsoft.com/office/drawing/2014/main" id="{EAEFDE46-0CC6-4B87-6788-14BEBB86E3F2}"/>
              </a:ext>
            </a:extLst>
          </p:cNvPr>
          <p:cNvSpPr txBox="1"/>
          <p:nvPr/>
        </p:nvSpPr>
        <p:spPr>
          <a:xfrm>
            <a:off x="695439" y="1607659"/>
            <a:ext cx="6183135" cy="722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N</a:t>
            </a:r>
            <a:r>
              <a:rPr lang="en-DE" b="1" dirty="0">
                <a:solidFill>
                  <a:srgbClr val="7030A0"/>
                </a:solidFill>
              </a:rPr>
              <a:t>uclear two-photon decay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1" name="TextBox 24">
            <a:extLst>
              <a:ext uri="{FF2B5EF4-FFF2-40B4-BE49-F238E27FC236}">
                <a16:creationId xmlns:a16="http://schemas.microsoft.com/office/drawing/2014/main" id="{D1430039-3E93-D45F-536B-07D1EF2D34BF}"/>
              </a:ext>
            </a:extLst>
          </p:cNvPr>
          <p:cNvSpPr txBox="1"/>
          <p:nvPr/>
        </p:nvSpPr>
        <p:spPr>
          <a:xfrm>
            <a:off x="1181673" y="7461743"/>
            <a:ext cx="5506042" cy="1805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Only decay mode in bar ions </a:t>
            </a:r>
          </a:p>
          <a:p>
            <a:pPr algn="ctr"/>
            <a:r>
              <a:rPr lang="en-GB" dirty="0"/>
              <a:t>where first-excited 0</a:t>
            </a:r>
            <a:r>
              <a:rPr lang="en-GB" baseline="30000" dirty="0"/>
              <a:t>+</a:t>
            </a:r>
            <a:r>
              <a:rPr lang="en-GB" dirty="0"/>
              <a:t> state </a:t>
            </a:r>
          </a:p>
          <a:p>
            <a:pPr algn="ctr"/>
            <a:r>
              <a:rPr lang="en-GB" dirty="0"/>
              <a:t>is located below 2m</a:t>
            </a:r>
            <a:r>
              <a:rPr lang="en-GB" baseline="-25000" dirty="0"/>
              <a:t>e</a:t>
            </a:r>
          </a:p>
        </p:txBody>
      </p:sp>
      <p:sp>
        <p:nvSpPr>
          <p:cNvPr id="42" name="TextBox 25">
            <a:extLst>
              <a:ext uri="{FF2B5EF4-FFF2-40B4-BE49-F238E27FC236}">
                <a16:creationId xmlns:a16="http://schemas.microsoft.com/office/drawing/2014/main" id="{D055B1EA-19D6-89E0-B805-0EDAB2C5CD91}"/>
              </a:ext>
            </a:extLst>
          </p:cNvPr>
          <p:cNvSpPr txBox="1"/>
          <p:nvPr/>
        </p:nvSpPr>
        <p:spPr>
          <a:xfrm>
            <a:off x="1547503" y="9184816"/>
            <a:ext cx="47772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Very few cases </a:t>
            </a:r>
          </a:p>
          <a:p>
            <a:pPr algn="ctr"/>
            <a:r>
              <a:rPr lang="en-GB" dirty="0"/>
              <a:t>Stable: </a:t>
            </a:r>
            <a:r>
              <a:rPr lang="en-GB" baseline="30000" dirty="0"/>
              <a:t>72</a:t>
            </a:r>
            <a:r>
              <a:rPr lang="en-GB" dirty="0"/>
              <a:t>Ge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b="1" baseline="30000" dirty="0">
                <a:solidFill>
                  <a:schemeClr val="tx1"/>
                </a:solidFill>
              </a:rPr>
              <a:t>98</a:t>
            </a:r>
            <a:r>
              <a:rPr lang="en-GB" b="1" dirty="0">
                <a:solidFill>
                  <a:schemeClr val="tx1"/>
                </a:solidFill>
              </a:rPr>
              <a:t>Mo</a:t>
            </a:r>
          </a:p>
          <a:p>
            <a:pPr algn="ctr"/>
            <a:r>
              <a:rPr lang="en-GB" dirty="0"/>
              <a:t>Unstable </a:t>
            </a:r>
            <a:r>
              <a:rPr lang="en-GB" b="1" baseline="30000" dirty="0"/>
              <a:t>98</a:t>
            </a:r>
            <a:r>
              <a:rPr lang="en-GB" b="1" dirty="0"/>
              <a:t>Zr</a:t>
            </a:r>
            <a:r>
              <a:rPr lang="en-GB" dirty="0"/>
              <a:t>, </a:t>
            </a:r>
            <a:r>
              <a:rPr lang="en-GB" baseline="30000" dirty="0"/>
              <a:t>194</a:t>
            </a:r>
            <a:r>
              <a:rPr lang="en-GB" dirty="0"/>
              <a:t>Pb, </a:t>
            </a:r>
            <a:r>
              <a:rPr lang="en-GB" baseline="30000" dirty="0"/>
              <a:t>72</a:t>
            </a:r>
            <a:r>
              <a:rPr lang="en-GB" dirty="0"/>
              <a:t>Kr </a:t>
            </a:r>
          </a:p>
        </p:txBody>
      </p:sp>
      <p:sp>
        <p:nvSpPr>
          <p:cNvPr id="43" name="TextBox 28">
            <a:extLst>
              <a:ext uri="{FF2B5EF4-FFF2-40B4-BE49-F238E27FC236}">
                <a16:creationId xmlns:a16="http://schemas.microsoft.com/office/drawing/2014/main" id="{C34EE7C3-DE07-2F72-D61A-6E49ED214D1E}"/>
              </a:ext>
            </a:extLst>
          </p:cNvPr>
          <p:cNvSpPr txBox="1"/>
          <p:nvPr/>
        </p:nvSpPr>
        <p:spPr>
          <a:xfrm>
            <a:off x="214596" y="11057552"/>
            <a:ext cx="7360604" cy="1805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Fundamental quantities accessible:</a:t>
            </a:r>
          </a:p>
          <a:p>
            <a:pPr algn="ctr"/>
            <a:r>
              <a:rPr lang="en-GB" dirty="0"/>
              <a:t>Transitional electric dipole polarizability </a:t>
            </a:r>
          </a:p>
          <a:p>
            <a:pPr algn="ctr"/>
            <a:r>
              <a:rPr lang="en-GB" dirty="0"/>
              <a:t>and magnetic dipole susceptibility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280093C-23A6-5A65-3808-5FC83258DB3B}"/>
              </a:ext>
            </a:extLst>
          </p:cNvPr>
          <p:cNvSpPr/>
          <p:nvPr/>
        </p:nvSpPr>
        <p:spPr>
          <a:xfrm>
            <a:off x="16987177" y="7325128"/>
            <a:ext cx="3577223" cy="567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45" name="Group 32">
            <a:extLst>
              <a:ext uri="{FF2B5EF4-FFF2-40B4-BE49-F238E27FC236}">
                <a16:creationId xmlns:a16="http://schemas.microsoft.com/office/drawing/2014/main" id="{DAF30272-7C5A-8D09-73EE-636FAB12F5D4}"/>
              </a:ext>
            </a:extLst>
          </p:cNvPr>
          <p:cNvGrpSpPr/>
          <p:nvPr/>
        </p:nvGrpSpPr>
        <p:grpSpPr>
          <a:xfrm>
            <a:off x="16602981" y="1438747"/>
            <a:ext cx="6336952" cy="6447675"/>
            <a:chOff x="8136669" y="955548"/>
            <a:chExt cx="3651446" cy="3297186"/>
          </a:xfrm>
        </p:grpSpPr>
        <p:pic>
          <p:nvPicPr>
            <p:cNvPr id="46" name="Picture 10">
              <a:extLst>
                <a:ext uri="{FF2B5EF4-FFF2-40B4-BE49-F238E27FC236}">
                  <a16:creationId xmlns:a16="http://schemas.microsoft.com/office/drawing/2014/main" id="{4E030F29-7541-7BFB-F3AB-7688F8B926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0576" t="17737" r="37721" b="12513"/>
            <a:stretch/>
          </p:blipFill>
          <p:spPr>
            <a:xfrm>
              <a:off x="8136669" y="1174029"/>
              <a:ext cx="3651446" cy="3078705"/>
            </a:xfrm>
            <a:prstGeom prst="rect">
              <a:avLst/>
            </a:prstGeom>
          </p:spPr>
        </p:pic>
        <p:sp>
          <p:nvSpPr>
            <p:cNvPr id="47" name="TextBox 7">
              <a:extLst>
                <a:ext uri="{FF2B5EF4-FFF2-40B4-BE49-F238E27FC236}">
                  <a16:creationId xmlns:a16="http://schemas.microsoft.com/office/drawing/2014/main" id="{451BAAB1-4157-3F25-1001-916242309194}"/>
                </a:ext>
              </a:extLst>
            </p:cNvPr>
            <p:cNvSpPr txBox="1"/>
            <p:nvPr/>
          </p:nvSpPr>
          <p:spPr>
            <a:xfrm>
              <a:off x="9267842" y="955548"/>
              <a:ext cx="2350012" cy="236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sz="2400" dirty="0">
                  <a:solidFill>
                    <a:prstClr val="black"/>
                  </a:solidFill>
                  <a:latin typeface="Arial"/>
                </a:rPr>
                <a:t>Result from E143 in </a:t>
              </a:r>
              <a:r>
                <a:rPr lang="en-GB" sz="2400" baseline="30000" dirty="0">
                  <a:solidFill>
                    <a:prstClr val="black"/>
                  </a:solidFill>
                  <a:latin typeface="Arial"/>
                </a:rPr>
                <a:t>72</a:t>
              </a:r>
              <a:r>
                <a:rPr lang="en-GB" sz="2400" dirty="0">
                  <a:solidFill>
                    <a:prstClr val="black"/>
                  </a:solidFill>
                  <a:latin typeface="Arial"/>
                </a:rPr>
                <a:t>Ge</a:t>
              </a:r>
              <a:r>
                <a:rPr lang="en-GB" sz="2400" baseline="30000" dirty="0">
                  <a:solidFill>
                    <a:prstClr val="black"/>
                  </a:solidFill>
                  <a:latin typeface="Arial"/>
                </a:rPr>
                <a:t>m</a:t>
              </a:r>
            </a:p>
          </p:txBody>
        </p:sp>
        <p:sp>
          <p:nvSpPr>
            <p:cNvPr id="48" name="TextBox 26">
              <a:extLst>
                <a:ext uri="{FF2B5EF4-FFF2-40B4-BE49-F238E27FC236}">
                  <a16:creationId xmlns:a16="http://schemas.microsoft.com/office/drawing/2014/main" id="{F95A9D83-3B0F-67F4-4F54-02338C4DF9F7}"/>
                </a:ext>
              </a:extLst>
            </p:cNvPr>
            <p:cNvSpPr txBox="1"/>
            <p:nvPr/>
          </p:nvSpPr>
          <p:spPr>
            <a:xfrm>
              <a:off x="9477605" y="3960000"/>
              <a:ext cx="2237324" cy="2675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sz="2800" dirty="0">
                  <a:solidFill>
                    <a:prstClr val="black"/>
                  </a:solidFill>
                  <a:latin typeface="Arial"/>
                </a:rPr>
                <a:t>“Schottky frequency”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5CC9F98-E2B8-0201-FB5A-B2B14C4AFBE2}"/>
              </a:ext>
            </a:extLst>
          </p:cNvPr>
          <p:cNvSpPr txBox="1"/>
          <p:nvPr/>
        </p:nvSpPr>
        <p:spPr>
          <a:xfrm>
            <a:off x="5143750" y="6317371"/>
            <a:ext cx="17080445" cy="2123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2060"/>
                </a:solidFill>
              </a:rPr>
              <a:t> </a:t>
            </a:r>
            <a:r>
              <a:rPr lang="en-GB" sz="4400" dirty="0">
                <a:solidFill>
                  <a:srgbClr val="002060"/>
                </a:solidFill>
              </a:rPr>
              <a:t>11 user project had EURO-LABS support.</a:t>
            </a:r>
          </a:p>
          <a:p>
            <a:pPr algn="ctr"/>
            <a:r>
              <a:rPr lang="en-GB" sz="4400" dirty="0">
                <a:solidFill>
                  <a:srgbClr val="002060"/>
                </a:solidFill>
              </a:rPr>
              <a:t>(RI and stable beam ) 2150 total hours of beamtime (150% of AU beam time)</a:t>
            </a:r>
          </a:p>
        </p:txBody>
      </p:sp>
    </p:spTree>
    <p:extLst>
      <p:ext uri="{BB962C8B-B14F-4D97-AF65-F5344CB8AC3E}">
        <p14:creationId xmlns:p14="http://schemas.microsoft.com/office/powerpoint/2010/main" val="374854666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Kuva, joka sisältää kohteen kone, lelu, insinööritieteet&#10;&#10;Kuvaus luotu automaattisesti">
            <a:extLst>
              <a:ext uri="{FF2B5EF4-FFF2-40B4-BE49-F238E27FC236}">
                <a16:creationId xmlns:a16="http://schemas.microsoft.com/office/drawing/2014/main" id="{EA8F350D-0FDF-4E83-B4E2-DEBC5A37BF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7399" y="5130177"/>
            <a:ext cx="7772401" cy="4098727"/>
          </a:xfrm>
          <a:prstGeom prst="rect">
            <a:avLst/>
          </a:prstGeom>
        </p:spPr>
      </p:pic>
      <p:sp>
        <p:nvSpPr>
          <p:cNvPr id="66" name="Body"/>
          <p:cNvSpPr txBox="1">
            <a:spLocks noGrp="1"/>
          </p:cNvSpPr>
          <p:nvPr>
            <p:ph type="body" idx="1"/>
          </p:nvPr>
        </p:nvSpPr>
        <p:spPr>
          <a:xfrm>
            <a:off x="303030" y="2776884"/>
            <a:ext cx="14566856" cy="74613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6500" dirty="0">
                <a:latin typeface="+mj-lt"/>
              </a:rPr>
              <a:t>I300 Trap-</a:t>
            </a:r>
            <a:r>
              <a:rPr lang="fi-FI" sz="6500" dirty="0" err="1">
                <a:latin typeface="+mj-lt"/>
              </a:rPr>
              <a:t>assisted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decay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spectroscopy</a:t>
            </a:r>
            <a:r>
              <a:rPr lang="fi-FI" sz="6500" dirty="0">
                <a:latin typeface="+mj-lt"/>
              </a:rPr>
              <a:t> of </a:t>
            </a:r>
            <a:r>
              <a:rPr lang="fi-FI" sz="6500" dirty="0" err="1">
                <a:latin typeface="+mj-lt"/>
              </a:rPr>
              <a:t>very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neutron-rich</a:t>
            </a:r>
            <a:r>
              <a:rPr lang="fi-FI" sz="6500" dirty="0">
                <a:latin typeface="+mj-lt"/>
              </a:rPr>
              <a:t> Rh and </a:t>
            </a:r>
            <a:r>
              <a:rPr lang="fi-FI" sz="6500" dirty="0" err="1">
                <a:latin typeface="+mj-lt"/>
              </a:rPr>
              <a:t>Pd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isotopes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around</a:t>
            </a:r>
            <a:r>
              <a:rPr lang="fi-FI" sz="6500" dirty="0">
                <a:latin typeface="+mj-lt"/>
              </a:rPr>
              <a:t> A=110 at IGISOL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6500" dirty="0">
                <a:latin typeface="+mj-lt"/>
              </a:rPr>
              <a:t>I290 Fission </a:t>
            </a:r>
            <a:r>
              <a:rPr lang="fi-FI" sz="6500" dirty="0" err="1">
                <a:latin typeface="+mj-lt"/>
              </a:rPr>
              <a:t>isomer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studies</a:t>
            </a:r>
            <a:r>
              <a:rPr lang="fi-FI" sz="6500" dirty="0">
                <a:latin typeface="+mj-lt"/>
              </a:rPr>
              <a:t> on </a:t>
            </a:r>
            <a:r>
              <a:rPr lang="fi-FI" sz="6500" baseline="30000" dirty="0">
                <a:latin typeface="+mj-lt"/>
              </a:rPr>
              <a:t>240,242</a:t>
            </a:r>
            <a:r>
              <a:rPr lang="fi-FI" sz="6500" dirty="0">
                <a:latin typeface="+mj-lt"/>
              </a:rPr>
              <a:t>Am at IGISOL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6500" dirty="0">
                <a:latin typeface="+mj-lt"/>
              </a:rPr>
              <a:t>I233 </a:t>
            </a:r>
            <a:r>
              <a:rPr lang="fi-FI" sz="6500" dirty="0" err="1">
                <a:latin typeface="+mj-lt"/>
              </a:rPr>
              <a:t>Study</a:t>
            </a:r>
            <a:r>
              <a:rPr lang="fi-FI" sz="6500" dirty="0">
                <a:latin typeface="+mj-lt"/>
              </a:rPr>
              <a:t> of </a:t>
            </a:r>
            <a:r>
              <a:rPr lang="fi-FI" sz="6500" dirty="0" err="1">
                <a:latin typeface="+mj-lt"/>
              </a:rPr>
              <a:t>beta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shapes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relevant</a:t>
            </a:r>
            <a:r>
              <a:rPr lang="fi-FI" sz="6500" dirty="0">
                <a:latin typeface="+mj-lt"/>
              </a:rPr>
              <a:t> for </a:t>
            </a:r>
            <a:r>
              <a:rPr lang="fi-FI" sz="6500" dirty="0" err="1">
                <a:latin typeface="+mj-lt"/>
              </a:rPr>
              <a:t>precise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predictions</a:t>
            </a:r>
            <a:r>
              <a:rPr lang="fi-FI" sz="6500" dirty="0">
                <a:latin typeface="+mj-lt"/>
              </a:rPr>
              <a:t> of </a:t>
            </a:r>
            <a:r>
              <a:rPr lang="fi-FI" sz="6500" dirty="0" err="1">
                <a:latin typeface="+mj-lt"/>
              </a:rPr>
              <a:t>reactor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neutrino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spectra</a:t>
            </a:r>
            <a:r>
              <a:rPr lang="fi-FI" sz="6500" dirty="0">
                <a:latin typeface="+mj-lt"/>
              </a:rPr>
              <a:t> II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6500" dirty="0">
                <a:latin typeface="+mj-lt"/>
              </a:rPr>
              <a:t>I291+I294 Trap-</a:t>
            </a:r>
            <a:r>
              <a:rPr lang="fi-FI" sz="6500" dirty="0" err="1">
                <a:latin typeface="+mj-lt"/>
              </a:rPr>
              <a:t>assisted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decay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spectroscopy</a:t>
            </a:r>
            <a:r>
              <a:rPr lang="fi-FI" sz="6500" dirty="0">
                <a:latin typeface="+mj-lt"/>
              </a:rPr>
              <a:t> of fission </a:t>
            </a:r>
            <a:r>
              <a:rPr lang="fi-FI" sz="6500" dirty="0" err="1">
                <a:latin typeface="+mj-lt"/>
              </a:rPr>
              <a:t>fragments</a:t>
            </a:r>
            <a:endParaRPr lang="fi-FI" sz="6500" dirty="0">
              <a:latin typeface="+mj-lt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6500" dirty="0">
                <a:latin typeface="+mj-lt"/>
              </a:rPr>
              <a:t>I306 </a:t>
            </a:r>
            <a:r>
              <a:rPr lang="fi-FI" sz="6500" dirty="0" err="1">
                <a:latin typeface="+mj-lt"/>
              </a:rPr>
              <a:t>Determining</a:t>
            </a:r>
            <a:r>
              <a:rPr lang="fi-FI" sz="6500" dirty="0">
                <a:latin typeface="+mj-lt"/>
              </a:rPr>
              <a:t> a </a:t>
            </a:r>
            <a:r>
              <a:rPr lang="fi-FI" sz="6500" dirty="0" err="1">
                <a:latin typeface="+mj-lt"/>
              </a:rPr>
              <a:t>reference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quadrupole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moment</a:t>
            </a:r>
            <a:r>
              <a:rPr lang="fi-FI" sz="6500" dirty="0">
                <a:latin typeface="+mj-lt"/>
              </a:rPr>
              <a:t> for </a:t>
            </a:r>
            <a:r>
              <a:rPr lang="fi-FI" sz="6500" dirty="0" err="1">
                <a:latin typeface="+mj-lt"/>
              </a:rPr>
              <a:t>Ag</a:t>
            </a:r>
            <a:endParaRPr lang="fi-FI" sz="6500" dirty="0">
              <a:latin typeface="+mj-lt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fi-FI" dirty="0" err="1"/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3BE37C-AE95-853A-60E4-D35E8D874BFA}"/>
              </a:ext>
            </a:extLst>
          </p:cNvPr>
          <p:cNvSpPr txBox="1"/>
          <p:nvPr/>
        </p:nvSpPr>
        <p:spPr>
          <a:xfrm>
            <a:off x="21227330" y="6712322"/>
            <a:ext cx="1585370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FI" dirty="0"/>
              <a:t>MR-ToF</a:t>
            </a:r>
            <a:endParaRPr kumimoji="0" lang="en-FI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7FE2D2E-9A77-A999-24BE-2AD0A1176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5943" y="9336610"/>
            <a:ext cx="4718798" cy="354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495A90-2129-9D3B-DD31-DD542D220596}"/>
              </a:ext>
            </a:extLst>
          </p:cNvPr>
          <p:cNvSpPr txBox="1"/>
          <p:nvPr/>
        </p:nvSpPr>
        <p:spPr>
          <a:xfrm>
            <a:off x="14475047" y="10826325"/>
            <a:ext cx="4039567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FI" dirty="0"/>
              <a:t>New gas cell for MNT</a:t>
            </a:r>
            <a:endParaRPr kumimoji="0" lang="en-FI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719141-F9EF-5E7B-18DA-0D59C152F2C9}"/>
              </a:ext>
            </a:extLst>
          </p:cNvPr>
          <p:cNvSpPr txBox="1"/>
          <p:nvPr/>
        </p:nvSpPr>
        <p:spPr>
          <a:xfrm>
            <a:off x="255540" y="1689005"/>
            <a:ext cx="11007822" cy="15491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GB" sz="3200" dirty="0">
                <a:latin typeface="+mj-lt"/>
              </a:rPr>
              <a:t>Low energy (keV) RIBs produced via </a:t>
            </a:r>
          </a:p>
          <a:p>
            <a:r>
              <a:rPr lang="en-GB" sz="32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proton-induced fission, heavy-ion fusion, multi-nucleon transfer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Text">
            <a:extLst>
              <a:ext uri="{FF2B5EF4-FFF2-40B4-BE49-F238E27FC236}">
                <a16:creationId xmlns:a16="http://schemas.microsoft.com/office/drawing/2014/main" id="{A2CA0BEB-1952-DBA7-451D-CB1DA86CBA84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JYU/JYFL ACCLAB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25CF160-312D-5F42-1233-26DE293F4F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97879" y="1304538"/>
            <a:ext cx="5983091" cy="4487318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D49AD76A-003A-E44E-E9E3-6824E700B9ED}"/>
              </a:ext>
            </a:extLst>
          </p:cNvPr>
          <p:cNvSpPr txBox="1"/>
          <p:nvPr/>
        </p:nvSpPr>
        <p:spPr>
          <a:xfrm>
            <a:off x="13778430" y="1775412"/>
            <a:ext cx="3831936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Total Absorption </a:t>
            </a:r>
            <a:r>
              <a:rPr lang="fr-FR" sz="320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Spectrometer</a:t>
            </a:r>
            <a:endParaRPr kumimoji="0" lang="en-GB" sz="32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5168FFD-08C8-4303-45B8-AF49711B91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52114" y="-595"/>
            <a:ext cx="4831886" cy="110443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6293710-15E3-BA85-ADC1-8EEE53A3840C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</p:spTree>
    <p:extLst>
      <p:ext uri="{BB962C8B-B14F-4D97-AF65-F5344CB8AC3E}">
        <p14:creationId xmlns:p14="http://schemas.microsoft.com/office/powerpoint/2010/main" val="365908601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Kuva, joka sisältää kohteen kone, lelu, insinööritieteet&#10;&#10;Kuvaus luotu automaattisesti">
            <a:extLst>
              <a:ext uri="{FF2B5EF4-FFF2-40B4-BE49-F238E27FC236}">
                <a16:creationId xmlns:a16="http://schemas.microsoft.com/office/drawing/2014/main" id="{EA8F350D-0FDF-4E83-B4E2-DEBC5A37BF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7399" y="5130177"/>
            <a:ext cx="7772401" cy="4098727"/>
          </a:xfrm>
          <a:prstGeom prst="rect">
            <a:avLst/>
          </a:prstGeom>
        </p:spPr>
      </p:pic>
      <p:sp>
        <p:nvSpPr>
          <p:cNvPr id="66" name="Body"/>
          <p:cNvSpPr txBox="1">
            <a:spLocks noGrp="1"/>
          </p:cNvSpPr>
          <p:nvPr>
            <p:ph type="body" idx="1"/>
          </p:nvPr>
        </p:nvSpPr>
        <p:spPr>
          <a:xfrm>
            <a:off x="303030" y="2776884"/>
            <a:ext cx="14566856" cy="74613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6500" dirty="0">
                <a:latin typeface="+mj-lt"/>
              </a:rPr>
              <a:t>I300 Trap-</a:t>
            </a:r>
            <a:r>
              <a:rPr lang="fi-FI" sz="6500" dirty="0" err="1">
                <a:latin typeface="+mj-lt"/>
              </a:rPr>
              <a:t>assisted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decay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spectroscopy</a:t>
            </a:r>
            <a:r>
              <a:rPr lang="fi-FI" sz="6500" dirty="0">
                <a:latin typeface="+mj-lt"/>
              </a:rPr>
              <a:t> of </a:t>
            </a:r>
            <a:r>
              <a:rPr lang="fi-FI" sz="6500" dirty="0" err="1">
                <a:latin typeface="+mj-lt"/>
              </a:rPr>
              <a:t>very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neutron-rich</a:t>
            </a:r>
            <a:r>
              <a:rPr lang="fi-FI" sz="6500" dirty="0">
                <a:latin typeface="+mj-lt"/>
              </a:rPr>
              <a:t> Rh and </a:t>
            </a:r>
            <a:r>
              <a:rPr lang="fi-FI" sz="6500" dirty="0" err="1">
                <a:latin typeface="+mj-lt"/>
              </a:rPr>
              <a:t>Pd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isotopes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around</a:t>
            </a:r>
            <a:r>
              <a:rPr lang="fi-FI" sz="6500" dirty="0">
                <a:latin typeface="+mj-lt"/>
              </a:rPr>
              <a:t> A=110 at IGISOL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6500" dirty="0">
                <a:latin typeface="+mj-lt"/>
              </a:rPr>
              <a:t>I290 Fission </a:t>
            </a:r>
            <a:r>
              <a:rPr lang="fi-FI" sz="6500" dirty="0" err="1">
                <a:latin typeface="+mj-lt"/>
              </a:rPr>
              <a:t>isomer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studies</a:t>
            </a:r>
            <a:r>
              <a:rPr lang="fi-FI" sz="6500" dirty="0">
                <a:latin typeface="+mj-lt"/>
              </a:rPr>
              <a:t> on </a:t>
            </a:r>
            <a:r>
              <a:rPr lang="fi-FI" sz="6500" baseline="30000" dirty="0">
                <a:latin typeface="+mj-lt"/>
              </a:rPr>
              <a:t>240,242</a:t>
            </a:r>
            <a:r>
              <a:rPr lang="fi-FI" sz="6500" dirty="0">
                <a:latin typeface="+mj-lt"/>
              </a:rPr>
              <a:t>Am at IGISOL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6500" dirty="0">
                <a:latin typeface="+mj-lt"/>
              </a:rPr>
              <a:t>I233 </a:t>
            </a:r>
            <a:r>
              <a:rPr lang="fi-FI" sz="6500" dirty="0" err="1">
                <a:latin typeface="+mj-lt"/>
              </a:rPr>
              <a:t>Study</a:t>
            </a:r>
            <a:r>
              <a:rPr lang="fi-FI" sz="6500" dirty="0">
                <a:latin typeface="+mj-lt"/>
              </a:rPr>
              <a:t> of </a:t>
            </a:r>
            <a:r>
              <a:rPr lang="fi-FI" sz="6500" dirty="0" err="1">
                <a:latin typeface="+mj-lt"/>
              </a:rPr>
              <a:t>beta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shapes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relevant</a:t>
            </a:r>
            <a:r>
              <a:rPr lang="fi-FI" sz="6500" dirty="0">
                <a:latin typeface="+mj-lt"/>
              </a:rPr>
              <a:t> for </a:t>
            </a:r>
            <a:r>
              <a:rPr lang="fi-FI" sz="6500" dirty="0" err="1">
                <a:latin typeface="+mj-lt"/>
              </a:rPr>
              <a:t>precise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predictions</a:t>
            </a:r>
            <a:r>
              <a:rPr lang="fi-FI" sz="6500" dirty="0">
                <a:latin typeface="+mj-lt"/>
              </a:rPr>
              <a:t> of </a:t>
            </a:r>
            <a:r>
              <a:rPr lang="fi-FI" sz="6500" dirty="0" err="1">
                <a:latin typeface="+mj-lt"/>
              </a:rPr>
              <a:t>reactor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neutrino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spectra</a:t>
            </a:r>
            <a:r>
              <a:rPr lang="fi-FI" sz="6500" dirty="0">
                <a:latin typeface="+mj-lt"/>
              </a:rPr>
              <a:t> II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6500" dirty="0">
                <a:latin typeface="+mj-lt"/>
              </a:rPr>
              <a:t>I291+I294 Trap-</a:t>
            </a:r>
            <a:r>
              <a:rPr lang="fi-FI" sz="6500" dirty="0" err="1">
                <a:latin typeface="+mj-lt"/>
              </a:rPr>
              <a:t>assisted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decay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spectroscopy</a:t>
            </a:r>
            <a:r>
              <a:rPr lang="fi-FI" sz="6500" dirty="0">
                <a:latin typeface="+mj-lt"/>
              </a:rPr>
              <a:t> of fission </a:t>
            </a:r>
            <a:r>
              <a:rPr lang="fi-FI" sz="6500" dirty="0" err="1">
                <a:latin typeface="+mj-lt"/>
              </a:rPr>
              <a:t>fragments</a:t>
            </a:r>
            <a:endParaRPr lang="fi-FI" sz="6500" dirty="0">
              <a:latin typeface="+mj-lt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6500" dirty="0">
                <a:latin typeface="+mj-lt"/>
              </a:rPr>
              <a:t>I306 </a:t>
            </a:r>
            <a:r>
              <a:rPr lang="fi-FI" sz="6500" dirty="0" err="1">
                <a:latin typeface="+mj-lt"/>
              </a:rPr>
              <a:t>Determining</a:t>
            </a:r>
            <a:r>
              <a:rPr lang="fi-FI" sz="6500" dirty="0">
                <a:latin typeface="+mj-lt"/>
              </a:rPr>
              <a:t> a </a:t>
            </a:r>
            <a:r>
              <a:rPr lang="fi-FI" sz="6500" dirty="0" err="1">
                <a:latin typeface="+mj-lt"/>
              </a:rPr>
              <a:t>reference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quadrupole</a:t>
            </a:r>
            <a:r>
              <a:rPr lang="fi-FI" sz="6500" dirty="0">
                <a:latin typeface="+mj-lt"/>
              </a:rPr>
              <a:t> </a:t>
            </a:r>
            <a:r>
              <a:rPr lang="fi-FI" sz="6500" dirty="0" err="1">
                <a:latin typeface="+mj-lt"/>
              </a:rPr>
              <a:t>moment</a:t>
            </a:r>
            <a:r>
              <a:rPr lang="fi-FI" sz="6500" dirty="0">
                <a:latin typeface="+mj-lt"/>
              </a:rPr>
              <a:t> for </a:t>
            </a:r>
            <a:r>
              <a:rPr lang="fi-FI" sz="6500" dirty="0" err="1">
                <a:latin typeface="+mj-lt"/>
              </a:rPr>
              <a:t>Ag</a:t>
            </a:r>
            <a:endParaRPr lang="fi-FI" sz="6500" dirty="0">
              <a:latin typeface="+mj-lt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fi-FI" dirty="0" err="1"/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3BE37C-AE95-853A-60E4-D35E8D874BFA}"/>
              </a:ext>
            </a:extLst>
          </p:cNvPr>
          <p:cNvSpPr txBox="1"/>
          <p:nvPr/>
        </p:nvSpPr>
        <p:spPr>
          <a:xfrm>
            <a:off x="21227330" y="6712322"/>
            <a:ext cx="1585370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FI" dirty="0"/>
              <a:t>MR-ToF</a:t>
            </a:r>
            <a:endParaRPr kumimoji="0" lang="en-FI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7FE2D2E-9A77-A999-24BE-2AD0A1176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5943" y="9336610"/>
            <a:ext cx="4718798" cy="354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495A90-2129-9D3B-DD31-DD542D220596}"/>
              </a:ext>
            </a:extLst>
          </p:cNvPr>
          <p:cNvSpPr txBox="1"/>
          <p:nvPr/>
        </p:nvSpPr>
        <p:spPr>
          <a:xfrm>
            <a:off x="14475047" y="10826325"/>
            <a:ext cx="4039567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FI" dirty="0"/>
              <a:t>New gas cell for MNT</a:t>
            </a:r>
            <a:endParaRPr kumimoji="0" lang="en-FI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719141-F9EF-5E7B-18DA-0D59C152F2C9}"/>
              </a:ext>
            </a:extLst>
          </p:cNvPr>
          <p:cNvSpPr txBox="1"/>
          <p:nvPr/>
        </p:nvSpPr>
        <p:spPr>
          <a:xfrm>
            <a:off x="255540" y="1689005"/>
            <a:ext cx="11007822" cy="15491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GB" sz="3200" dirty="0">
                <a:latin typeface="+mj-lt"/>
              </a:rPr>
              <a:t>Low energy (keV) RIBs produced via </a:t>
            </a:r>
          </a:p>
          <a:p>
            <a:r>
              <a:rPr lang="en-GB" sz="32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proton-induced fission, heavy-ion fusion, multi-nucleon transfer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Text">
            <a:extLst>
              <a:ext uri="{FF2B5EF4-FFF2-40B4-BE49-F238E27FC236}">
                <a16:creationId xmlns:a16="http://schemas.microsoft.com/office/drawing/2014/main" id="{A2CA0BEB-1952-DBA7-451D-CB1DA86CBA84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JYU/JYFL ACCLAB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25CF160-312D-5F42-1233-26DE293F4F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97879" y="1304538"/>
            <a:ext cx="5983091" cy="4487318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D49AD76A-003A-E44E-E9E3-6824E700B9ED}"/>
              </a:ext>
            </a:extLst>
          </p:cNvPr>
          <p:cNvSpPr txBox="1"/>
          <p:nvPr/>
        </p:nvSpPr>
        <p:spPr>
          <a:xfrm>
            <a:off x="13778430" y="1775412"/>
            <a:ext cx="3831936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Total Absorption </a:t>
            </a:r>
            <a:r>
              <a:rPr lang="fr-FR" sz="320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Spectrometer</a:t>
            </a:r>
            <a:endParaRPr kumimoji="0" lang="en-GB" sz="32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3D0523F4-92A8-C722-0DCB-C37BD637A47A}"/>
              </a:ext>
            </a:extLst>
          </p:cNvPr>
          <p:cNvSpPr txBox="1"/>
          <p:nvPr/>
        </p:nvSpPr>
        <p:spPr>
          <a:xfrm>
            <a:off x="5143750" y="6317371"/>
            <a:ext cx="17080445" cy="2123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2060"/>
                </a:solidFill>
              </a:rPr>
              <a:t> </a:t>
            </a:r>
            <a:r>
              <a:rPr lang="en-GB" sz="4400" dirty="0">
                <a:solidFill>
                  <a:srgbClr val="002060"/>
                </a:solidFill>
              </a:rPr>
              <a:t>6 user project had EURO-LABS support.</a:t>
            </a:r>
          </a:p>
          <a:p>
            <a:pPr algn="ctr"/>
            <a:r>
              <a:rPr lang="en-GB" sz="4400" dirty="0">
                <a:solidFill>
                  <a:srgbClr val="002060"/>
                </a:solidFill>
              </a:rPr>
              <a:t>(RI and stable beam ) 3500 total hours of beamtime (250% of AU beam time)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A15EF28-67C2-FAFC-0F58-5DDA31BE32C8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85040E4-969D-7B38-ECDE-7543EAD1E9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52114" y="-595"/>
            <a:ext cx="4831886" cy="110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30190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B07AF194-07C9-5F4F-FC67-06883914DD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r="3683" b="1665"/>
          <a:stretch/>
        </p:blipFill>
        <p:spPr>
          <a:xfrm rot="5400000">
            <a:off x="2934194" y="-2827056"/>
            <a:ext cx="11595988" cy="17843058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67E489BA-0370-5305-0A59-0EBBA71BCD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62" t="40687" r="41299" b="40756"/>
          <a:stretch/>
        </p:blipFill>
        <p:spPr>
          <a:xfrm>
            <a:off x="13953872" y="2255940"/>
            <a:ext cx="1860826" cy="3124512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47EA94F4-7866-E302-D56F-FEE5196F8482}"/>
              </a:ext>
            </a:extLst>
          </p:cNvPr>
          <p:cNvSpPr txBox="1"/>
          <p:nvPr/>
        </p:nvSpPr>
        <p:spPr>
          <a:xfrm>
            <a:off x="651694" y="1118255"/>
            <a:ext cx="109055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ISOL facility</a:t>
            </a:r>
            <a:r>
              <a:rPr lang="en-US" sz="4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Low energies: </a:t>
            </a:r>
            <a:r>
              <a:rPr lang="en-US" sz="4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30-60 keV</a:t>
            </a:r>
            <a:endParaRPr lang="en-US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Post-acceleration up to 10 MeV/A</a:t>
            </a: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 (HIE-ISOLDE)</a:t>
            </a:r>
            <a:br>
              <a:rPr lang="en-US" sz="36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60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35AFACFA-9BCC-F96B-0CB3-ABF6796DBD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4" b="14672"/>
          <a:stretch/>
        </p:blipFill>
        <p:spPr>
          <a:xfrm>
            <a:off x="76066" y="2973526"/>
            <a:ext cx="6698974" cy="2966806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C9464204-E1A5-7DBA-9AF3-E19C7A82E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65947" y="0"/>
            <a:ext cx="5818013" cy="116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 descr="CERN144">
            <a:extLst>
              <a:ext uri="{FF2B5EF4-FFF2-40B4-BE49-F238E27FC236}">
                <a16:creationId xmlns:a16="http://schemas.microsoft.com/office/drawing/2014/main" id="{5969BBE7-12C2-FFB1-138B-BB8D7B6B9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274209" y="0"/>
            <a:ext cx="1291738" cy="123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00D0E5AB-D7F8-B8DC-2F71-84F6E0B92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066" y="1182014"/>
            <a:ext cx="5431499" cy="392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Étoile à 5 branches 18">
            <a:extLst>
              <a:ext uri="{FF2B5EF4-FFF2-40B4-BE49-F238E27FC236}">
                <a16:creationId xmlns:a16="http://schemas.microsoft.com/office/drawing/2014/main" id="{167E76FD-4F48-208C-62E1-6A8BF5EFD780}"/>
              </a:ext>
            </a:extLst>
          </p:cNvPr>
          <p:cNvSpPr/>
          <p:nvPr/>
        </p:nvSpPr>
        <p:spPr>
          <a:xfrm>
            <a:off x="20771526" y="3849579"/>
            <a:ext cx="318175" cy="253032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0" name="Text">
            <a:extLst>
              <a:ext uri="{FF2B5EF4-FFF2-40B4-BE49-F238E27FC236}">
                <a16:creationId xmlns:a16="http://schemas.microsoft.com/office/drawing/2014/main" id="{2D09CD84-C6BA-67CD-DA39-EBD7AD908643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ISOLDE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5">
            <a:extLst>
              <a:ext uri="{FF2B5EF4-FFF2-40B4-BE49-F238E27FC236}">
                <a16:creationId xmlns:a16="http://schemas.microsoft.com/office/drawing/2014/main" id="{0612AD18-5934-1CC5-19E9-64152C898952}"/>
              </a:ext>
            </a:extLst>
          </p:cNvPr>
          <p:cNvSpPr txBox="1"/>
          <p:nvPr/>
        </p:nvSpPr>
        <p:spPr>
          <a:xfrm>
            <a:off x="0" y="6586915"/>
            <a:ext cx="24307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r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942188D-C1BC-3F0E-9E8D-16071D09E9D5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</p:spTree>
    <p:extLst>
      <p:ext uri="{BB962C8B-B14F-4D97-AF65-F5344CB8AC3E}">
        <p14:creationId xmlns:p14="http://schemas.microsoft.com/office/powerpoint/2010/main" val="253082390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B07AF194-07C9-5F4F-FC67-06883914DD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r="3683" b="1665"/>
          <a:stretch/>
        </p:blipFill>
        <p:spPr>
          <a:xfrm rot="5400000">
            <a:off x="2934194" y="-2827056"/>
            <a:ext cx="11595988" cy="17843058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67E489BA-0370-5305-0A59-0EBBA71BCD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62" t="40687" r="41299" b="40756"/>
          <a:stretch/>
        </p:blipFill>
        <p:spPr>
          <a:xfrm>
            <a:off x="13953872" y="2255940"/>
            <a:ext cx="1860826" cy="3124512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47EA94F4-7866-E302-D56F-FEE5196F8482}"/>
              </a:ext>
            </a:extLst>
          </p:cNvPr>
          <p:cNvSpPr txBox="1"/>
          <p:nvPr/>
        </p:nvSpPr>
        <p:spPr>
          <a:xfrm>
            <a:off x="651694" y="1118255"/>
            <a:ext cx="109055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ISOL facility</a:t>
            </a:r>
            <a:r>
              <a:rPr lang="en-US" sz="4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Low energies: </a:t>
            </a:r>
            <a:r>
              <a:rPr lang="en-US" sz="4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30-60 keV</a:t>
            </a:r>
            <a:endParaRPr lang="en-US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Post-acceleration up to 10 MeV/A</a:t>
            </a: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 (HIE-ISOLDE)</a:t>
            </a:r>
            <a:br>
              <a:rPr lang="en-US" sz="36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60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35AFACFA-9BCC-F96B-0CB3-ABF6796DBD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4" b="14672"/>
          <a:stretch/>
        </p:blipFill>
        <p:spPr>
          <a:xfrm>
            <a:off x="76066" y="2973526"/>
            <a:ext cx="6698974" cy="2966806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C9464204-E1A5-7DBA-9AF3-E19C7A82E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65947" y="0"/>
            <a:ext cx="5818013" cy="116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 descr="CERN144">
            <a:extLst>
              <a:ext uri="{FF2B5EF4-FFF2-40B4-BE49-F238E27FC236}">
                <a16:creationId xmlns:a16="http://schemas.microsoft.com/office/drawing/2014/main" id="{5969BBE7-12C2-FFB1-138B-BB8D7B6B9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274209" y="0"/>
            <a:ext cx="1291738" cy="123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00D0E5AB-D7F8-B8DC-2F71-84F6E0B92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066" y="1182014"/>
            <a:ext cx="5431499" cy="392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Étoile à 5 branches 18">
            <a:extLst>
              <a:ext uri="{FF2B5EF4-FFF2-40B4-BE49-F238E27FC236}">
                <a16:creationId xmlns:a16="http://schemas.microsoft.com/office/drawing/2014/main" id="{167E76FD-4F48-208C-62E1-6A8BF5EFD780}"/>
              </a:ext>
            </a:extLst>
          </p:cNvPr>
          <p:cNvSpPr/>
          <p:nvPr/>
        </p:nvSpPr>
        <p:spPr>
          <a:xfrm>
            <a:off x="20771526" y="3849579"/>
            <a:ext cx="318175" cy="253032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0" name="Text">
            <a:extLst>
              <a:ext uri="{FF2B5EF4-FFF2-40B4-BE49-F238E27FC236}">
                <a16:creationId xmlns:a16="http://schemas.microsoft.com/office/drawing/2014/main" id="{2D09CD84-C6BA-67CD-DA39-EBD7AD908643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ISOLDE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5">
            <a:extLst>
              <a:ext uri="{FF2B5EF4-FFF2-40B4-BE49-F238E27FC236}">
                <a16:creationId xmlns:a16="http://schemas.microsoft.com/office/drawing/2014/main" id="{0612AD18-5934-1CC5-19E9-64152C898952}"/>
              </a:ext>
            </a:extLst>
          </p:cNvPr>
          <p:cNvSpPr txBox="1"/>
          <p:nvPr/>
        </p:nvSpPr>
        <p:spPr>
          <a:xfrm>
            <a:off x="0" y="6586915"/>
            <a:ext cx="24307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r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62D6E17-BE97-9FA6-2E9F-7EE1DE36C6C7}"/>
              </a:ext>
            </a:extLst>
          </p:cNvPr>
          <p:cNvSpPr/>
          <p:nvPr/>
        </p:nvSpPr>
        <p:spPr>
          <a:xfrm>
            <a:off x="3765176" y="10676965"/>
            <a:ext cx="4168589" cy="121550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D69EE2A-2DE7-2437-520C-673351231A50}"/>
              </a:ext>
            </a:extLst>
          </p:cNvPr>
          <p:cNvSpPr txBox="1"/>
          <p:nvPr/>
        </p:nvSpPr>
        <p:spPr>
          <a:xfrm>
            <a:off x="-446284" y="6951070"/>
            <a:ext cx="24694364" cy="49962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					</a:t>
            </a:r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Study around exotic double magic nucleus </a:t>
            </a:r>
            <a:r>
              <a:rPr lang="en-US" sz="3600" kern="100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132</a:t>
            </a:r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Sn:</a:t>
            </a:r>
            <a:endParaRPr lang="fr-FR" sz="36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										 </a:t>
            </a:r>
            <a:r>
              <a:rPr lang="en-US" sz="3600" kern="100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132</a:t>
            </a:r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Sn</a:t>
            </a:r>
            <a:r>
              <a:rPr lang="en-US" sz="3600" i="1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3600" i="1" kern="1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d,p</a:t>
            </a:r>
            <a:r>
              <a:rPr lang="en-US" sz="3600" i="1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 transfer reaction</a:t>
            </a:r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Using I * 10, higher beam energy, much improved 										resolution  revealed population of </a:t>
            </a:r>
            <a:r>
              <a:rPr lang="en-US" sz="3600" i="1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the valence single-neutron orbitals for the first 									    time and their single-particle content has been deduced, establishing them all as 										carrying 	“full” single-particle strength. </a:t>
            </a:r>
            <a:endParaRPr lang="fr-FR" sz="36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						</a:t>
            </a:r>
            <a:r>
              <a:rPr lang="el-GR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-delayed neutron decay studies in </a:t>
            </a:r>
            <a:r>
              <a:rPr lang="en-US" sz="3600" kern="100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134</a:t>
            </a:r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In:  very impactful as they can be used in shell-model 								calculations of wide regions of medium-mass nuclei. </a:t>
            </a:r>
            <a:endParaRPr lang="fr-FR" sz="36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			    Coulomb-excitation of </a:t>
            </a:r>
            <a:r>
              <a:rPr lang="en-US" sz="3600" kern="100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130,134</a:t>
            </a:r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Sn: Probe the collectivity of states in this by measurements in </a:t>
            </a:r>
            <a:r>
              <a:rPr lang="en-US" sz="3600" kern="100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130</a:t>
            </a:r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Sn&amp;</a:t>
            </a:r>
            <a:r>
              <a:rPr lang="en-US" sz="3600" kern="100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134</a:t>
            </a:r>
            <a:r>
              <a:rPr lang="en-US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Sn</a:t>
            </a:r>
            <a:endParaRPr lang="fr-FR" sz="36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Bouée 11">
            <a:extLst>
              <a:ext uri="{FF2B5EF4-FFF2-40B4-BE49-F238E27FC236}">
                <a16:creationId xmlns:a16="http://schemas.microsoft.com/office/drawing/2014/main" id="{FF097514-E5BE-DD28-7893-4F3FCC8A5A0D}"/>
              </a:ext>
            </a:extLst>
          </p:cNvPr>
          <p:cNvSpPr/>
          <p:nvPr/>
        </p:nvSpPr>
        <p:spPr>
          <a:xfrm>
            <a:off x="9494485" y="5111461"/>
            <a:ext cx="1343844" cy="983012"/>
          </a:xfrm>
          <a:prstGeom prst="donut">
            <a:avLst/>
          </a:prstGeom>
          <a:solidFill>
            <a:schemeClr val="accent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8540D5E-9A57-349E-5D54-5F83C0C201DE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</p:spTree>
    <p:extLst>
      <p:ext uri="{BB962C8B-B14F-4D97-AF65-F5344CB8AC3E}">
        <p14:creationId xmlns:p14="http://schemas.microsoft.com/office/powerpoint/2010/main" val="21077681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B07AF194-07C9-5F4F-FC67-06883914DD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r="3683" b="1665"/>
          <a:stretch/>
        </p:blipFill>
        <p:spPr>
          <a:xfrm rot="5400000">
            <a:off x="2934194" y="-2827056"/>
            <a:ext cx="11595988" cy="17843058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67E489BA-0370-5305-0A59-0EBBA71BCD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62" t="40687" r="41299" b="40756"/>
          <a:stretch/>
        </p:blipFill>
        <p:spPr>
          <a:xfrm>
            <a:off x="13953872" y="2255940"/>
            <a:ext cx="1860826" cy="3124512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47EA94F4-7866-E302-D56F-FEE5196F8482}"/>
              </a:ext>
            </a:extLst>
          </p:cNvPr>
          <p:cNvSpPr txBox="1"/>
          <p:nvPr/>
        </p:nvSpPr>
        <p:spPr>
          <a:xfrm>
            <a:off x="651694" y="1118255"/>
            <a:ext cx="109055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ISOL facility</a:t>
            </a:r>
            <a:r>
              <a:rPr lang="en-US" sz="4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Low energies: </a:t>
            </a:r>
            <a:r>
              <a:rPr lang="en-US" sz="4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30-60 keV</a:t>
            </a:r>
            <a:endParaRPr lang="en-US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Post-acceleration up to 10 MeV/A</a:t>
            </a: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 (HIE-ISOLDE)</a:t>
            </a:r>
            <a:br>
              <a:rPr lang="en-US" sz="36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60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35AFACFA-9BCC-F96B-0CB3-ABF6796DBD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4" b="14672"/>
          <a:stretch/>
        </p:blipFill>
        <p:spPr>
          <a:xfrm>
            <a:off x="76066" y="2973526"/>
            <a:ext cx="6698974" cy="2966806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C9464204-E1A5-7DBA-9AF3-E19C7A82E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65947" y="0"/>
            <a:ext cx="5818013" cy="116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 descr="CERN144">
            <a:extLst>
              <a:ext uri="{FF2B5EF4-FFF2-40B4-BE49-F238E27FC236}">
                <a16:creationId xmlns:a16="http://schemas.microsoft.com/office/drawing/2014/main" id="{5969BBE7-12C2-FFB1-138B-BB8D7B6B9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274209" y="0"/>
            <a:ext cx="1291738" cy="123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00D0E5AB-D7F8-B8DC-2F71-84F6E0B92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066" y="1182014"/>
            <a:ext cx="5431499" cy="392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Étoile à 5 branches 18">
            <a:extLst>
              <a:ext uri="{FF2B5EF4-FFF2-40B4-BE49-F238E27FC236}">
                <a16:creationId xmlns:a16="http://schemas.microsoft.com/office/drawing/2014/main" id="{167E76FD-4F48-208C-62E1-6A8BF5EFD780}"/>
              </a:ext>
            </a:extLst>
          </p:cNvPr>
          <p:cNvSpPr/>
          <p:nvPr/>
        </p:nvSpPr>
        <p:spPr>
          <a:xfrm>
            <a:off x="20771526" y="3849579"/>
            <a:ext cx="318175" cy="253032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0" name="Text">
            <a:extLst>
              <a:ext uri="{FF2B5EF4-FFF2-40B4-BE49-F238E27FC236}">
                <a16:creationId xmlns:a16="http://schemas.microsoft.com/office/drawing/2014/main" id="{2D09CD84-C6BA-67CD-DA39-EBD7AD908643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ISOLDE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5">
            <a:extLst>
              <a:ext uri="{FF2B5EF4-FFF2-40B4-BE49-F238E27FC236}">
                <a16:creationId xmlns:a16="http://schemas.microsoft.com/office/drawing/2014/main" id="{0612AD18-5934-1CC5-19E9-64152C898952}"/>
              </a:ext>
            </a:extLst>
          </p:cNvPr>
          <p:cNvSpPr txBox="1"/>
          <p:nvPr/>
        </p:nvSpPr>
        <p:spPr>
          <a:xfrm>
            <a:off x="0" y="6586915"/>
            <a:ext cx="24307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r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12" name="Bouée 11">
            <a:extLst>
              <a:ext uri="{FF2B5EF4-FFF2-40B4-BE49-F238E27FC236}">
                <a16:creationId xmlns:a16="http://schemas.microsoft.com/office/drawing/2014/main" id="{FF097514-E5BE-DD28-7893-4F3FCC8A5A0D}"/>
              </a:ext>
            </a:extLst>
          </p:cNvPr>
          <p:cNvSpPr/>
          <p:nvPr/>
        </p:nvSpPr>
        <p:spPr>
          <a:xfrm>
            <a:off x="9494485" y="5111461"/>
            <a:ext cx="1343844" cy="983012"/>
          </a:xfrm>
          <a:prstGeom prst="donut">
            <a:avLst/>
          </a:prstGeom>
          <a:solidFill>
            <a:schemeClr val="accent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559987-7EF7-00FD-4014-013C120C9D9C}"/>
              </a:ext>
            </a:extLst>
          </p:cNvPr>
          <p:cNvSpPr/>
          <p:nvPr/>
        </p:nvSpPr>
        <p:spPr>
          <a:xfrm>
            <a:off x="3765176" y="10676965"/>
            <a:ext cx="4168589" cy="121550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1A37400-4961-7321-F71A-ED6304DDDC59}"/>
              </a:ext>
            </a:extLst>
          </p:cNvPr>
          <p:cNvSpPr txBox="1"/>
          <p:nvPr/>
        </p:nvSpPr>
        <p:spPr>
          <a:xfrm>
            <a:off x="5849470" y="6228346"/>
            <a:ext cx="19258270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600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									</a:t>
            </a:r>
            <a:r>
              <a:rPr lang="en-US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High precision mass measurements in </a:t>
            </a:r>
            <a:r>
              <a:rPr lang="en-US" sz="3600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100</a:t>
            </a:r>
            <a:r>
              <a:rPr lang="en-US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Sn region</a:t>
            </a:r>
          </a:p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600" baseline="30000" dirty="0">
              <a:latin typeface="+mj-lt"/>
              <a:cs typeface="Times New Roman" panose="02020603050405020304" pitchFamily="18" charset="0"/>
            </a:endParaRPr>
          </a:p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					</a:t>
            </a:r>
            <a:endParaRPr kumimoji="0" lang="fr-FR" sz="3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1BA0580-6990-41B3-BA44-3258C0CDDE23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  <p:grpSp>
        <p:nvGrpSpPr>
          <p:cNvPr id="22" name="Group 28">
            <a:extLst>
              <a:ext uri="{FF2B5EF4-FFF2-40B4-BE49-F238E27FC236}">
                <a16:creationId xmlns:a16="http://schemas.microsoft.com/office/drawing/2014/main" id="{8D95FF40-1CDE-BB39-581D-AE2F0BE639B8}"/>
              </a:ext>
            </a:extLst>
          </p:cNvPr>
          <p:cNvGrpSpPr>
            <a:grpSpLocks noChangeAspect="1"/>
          </p:cNvGrpSpPr>
          <p:nvPr/>
        </p:nvGrpSpPr>
        <p:grpSpPr>
          <a:xfrm>
            <a:off x="5948170" y="7232649"/>
            <a:ext cx="9002443" cy="5711676"/>
            <a:chOff x="2320129" y="3695225"/>
            <a:chExt cx="3966371" cy="2516495"/>
          </a:xfrm>
        </p:grpSpPr>
        <p:pic>
          <p:nvPicPr>
            <p:cNvPr id="23" name="Picture 27">
              <a:extLst>
                <a:ext uri="{FF2B5EF4-FFF2-40B4-BE49-F238E27FC236}">
                  <a16:creationId xmlns:a16="http://schemas.microsoft.com/office/drawing/2014/main" id="{B396611C-A1D7-C7C3-B990-CE726644E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717" t="9932" r="8554"/>
            <a:stretch>
              <a:fillRect/>
            </a:stretch>
          </p:blipFill>
          <p:spPr>
            <a:xfrm>
              <a:off x="2320129" y="3695225"/>
              <a:ext cx="3966371" cy="2516495"/>
            </a:xfrm>
            <a:prstGeom prst="rect">
              <a:avLst/>
            </a:prstGeom>
          </p:spPr>
        </p:pic>
        <p:sp>
          <p:nvSpPr>
            <p:cNvPr id="24" name="Textfeld 20">
              <a:extLst>
                <a:ext uri="{FF2B5EF4-FFF2-40B4-BE49-F238E27FC236}">
                  <a16:creationId xmlns:a16="http://schemas.microsoft.com/office/drawing/2014/main" id="{1813830A-4261-7229-90B4-3248EAF50B13}"/>
                </a:ext>
              </a:extLst>
            </p:cNvPr>
            <p:cNvSpPr txBox="1"/>
            <p:nvPr/>
          </p:nvSpPr>
          <p:spPr>
            <a:xfrm>
              <a:off x="3423083" y="3938182"/>
              <a:ext cx="6783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noProof="0" dirty="0">
                  <a:latin typeface="Aptos" panose="020B0004020202020204" pitchFamily="34" charset="0"/>
                </a:rPr>
                <a:t>2025</a:t>
              </a:r>
            </a:p>
          </p:txBody>
        </p:sp>
        <p:sp>
          <p:nvSpPr>
            <p:cNvPr id="25" name="Textfeld 26">
              <a:extLst>
                <a:ext uri="{FF2B5EF4-FFF2-40B4-BE49-F238E27FC236}">
                  <a16:creationId xmlns:a16="http://schemas.microsoft.com/office/drawing/2014/main" id="{E562F4F2-AD55-96F1-E604-8B89B68BE452}"/>
                </a:ext>
              </a:extLst>
            </p:cNvPr>
            <p:cNvSpPr txBox="1"/>
            <p:nvPr/>
          </p:nvSpPr>
          <p:spPr>
            <a:xfrm rot="20484707">
              <a:off x="3257320" y="4491693"/>
              <a:ext cx="1952885" cy="284766"/>
            </a:xfrm>
            <a:prstGeom prst="rect">
              <a:avLst/>
            </a:prstGeom>
            <a:noFill/>
            <a:effectLst>
              <a:outerShdw sx="1000" sy="1000" algn="ctr" rotWithShape="0">
                <a:srgbClr val="000000"/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GB" sz="3600" b="1" noProof="0" dirty="0">
                  <a:solidFill>
                    <a:srgbClr val="DC133B">
                      <a:alpha val="50000"/>
                    </a:srgbClr>
                  </a:solidFill>
                </a:rPr>
                <a:t>Preliminary</a:t>
              </a:r>
              <a:endParaRPr lang="en-GB" sz="2000" b="1" noProof="0" dirty="0">
                <a:solidFill>
                  <a:srgbClr val="DC133B">
                    <a:alpha val="50000"/>
                  </a:srgbClr>
                </a:solidFill>
              </a:endParaRPr>
            </a:p>
          </p:txBody>
        </p:sp>
      </p:grpSp>
      <p:grpSp>
        <p:nvGrpSpPr>
          <p:cNvPr id="26" name="Group 31">
            <a:extLst>
              <a:ext uri="{FF2B5EF4-FFF2-40B4-BE49-F238E27FC236}">
                <a16:creationId xmlns:a16="http://schemas.microsoft.com/office/drawing/2014/main" id="{91A1B41B-96A7-2B54-DF77-FBA35D2904D0}"/>
              </a:ext>
            </a:extLst>
          </p:cNvPr>
          <p:cNvGrpSpPr>
            <a:grpSpLocks noChangeAspect="1"/>
          </p:cNvGrpSpPr>
          <p:nvPr/>
        </p:nvGrpSpPr>
        <p:grpSpPr>
          <a:xfrm>
            <a:off x="15049312" y="7261783"/>
            <a:ext cx="8646644" cy="5473088"/>
            <a:chOff x="5810747" y="3260718"/>
            <a:chExt cx="4008662" cy="2537371"/>
          </a:xfrm>
        </p:grpSpPr>
        <p:pic>
          <p:nvPicPr>
            <p:cNvPr id="27" name="Picture 32">
              <a:extLst>
                <a:ext uri="{FF2B5EF4-FFF2-40B4-BE49-F238E27FC236}">
                  <a16:creationId xmlns:a16="http://schemas.microsoft.com/office/drawing/2014/main" id="{E87A2AD2-B834-F85A-670B-F375F7F5B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3089" t="9185" r="8247"/>
            <a:stretch>
              <a:fillRect/>
            </a:stretch>
          </p:blipFill>
          <p:spPr>
            <a:xfrm>
              <a:off x="5810747" y="3260718"/>
              <a:ext cx="4008662" cy="2537371"/>
            </a:xfrm>
            <a:prstGeom prst="rect">
              <a:avLst/>
            </a:prstGeom>
          </p:spPr>
        </p:pic>
        <p:sp>
          <p:nvSpPr>
            <p:cNvPr id="28" name="Textfeld 30">
              <a:extLst>
                <a:ext uri="{FF2B5EF4-FFF2-40B4-BE49-F238E27FC236}">
                  <a16:creationId xmlns:a16="http://schemas.microsoft.com/office/drawing/2014/main" id="{427834E7-BFDF-6BE6-D811-11CADA7726B2}"/>
                </a:ext>
              </a:extLst>
            </p:cNvPr>
            <p:cNvSpPr txBox="1"/>
            <p:nvPr/>
          </p:nvSpPr>
          <p:spPr>
            <a:xfrm rot="20484707">
              <a:off x="7013873" y="3938652"/>
              <a:ext cx="1952884" cy="299645"/>
            </a:xfrm>
            <a:prstGeom prst="rect">
              <a:avLst/>
            </a:prstGeom>
            <a:noFill/>
            <a:effectLst>
              <a:outerShdw sx="1000" sy="1000" algn="ctr" rotWithShape="0">
                <a:srgbClr val="000000"/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GB" sz="3600" b="1" noProof="0" dirty="0">
                  <a:solidFill>
                    <a:srgbClr val="DC133B">
                      <a:alpha val="50000"/>
                    </a:srgbClr>
                  </a:solidFill>
                </a:rPr>
                <a:t>Preliminary</a:t>
              </a:r>
            </a:p>
          </p:txBody>
        </p:sp>
        <p:sp>
          <p:nvSpPr>
            <p:cNvPr id="29" name="Textfeld 32">
              <a:extLst>
                <a:ext uri="{FF2B5EF4-FFF2-40B4-BE49-F238E27FC236}">
                  <a16:creationId xmlns:a16="http://schemas.microsoft.com/office/drawing/2014/main" id="{CC066580-1C8B-EB10-A492-65D51FA75DE1}"/>
                </a:ext>
              </a:extLst>
            </p:cNvPr>
            <p:cNvSpPr txBox="1"/>
            <p:nvPr/>
          </p:nvSpPr>
          <p:spPr>
            <a:xfrm>
              <a:off x="7458024" y="3528511"/>
              <a:ext cx="6783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noProof="0" dirty="0">
                  <a:latin typeface="Aptos" panose="020B0004020202020204" pitchFamily="34" charset="0"/>
                </a:rPr>
                <a:t>2025</a:t>
              </a: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CFA3E62F-4230-4F9A-4AE1-A6459525E6D0}"/>
              </a:ext>
            </a:extLst>
          </p:cNvPr>
          <p:cNvSpPr>
            <a:spLocks/>
          </p:cNvSpPr>
          <p:nvPr/>
        </p:nvSpPr>
        <p:spPr>
          <a:xfrm>
            <a:off x="14071276" y="9077862"/>
            <a:ext cx="505336" cy="3461188"/>
          </a:xfrm>
          <a:prstGeom prst="rect">
            <a:avLst/>
          </a:prstGeom>
          <a:noFill/>
          <a:ln w="762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1" name="TextBox 64">
            <a:extLst>
              <a:ext uri="{FF2B5EF4-FFF2-40B4-BE49-F238E27FC236}">
                <a16:creationId xmlns:a16="http://schemas.microsoft.com/office/drawing/2014/main" id="{5AC67D99-35F3-A382-7592-4A87AF36910A}"/>
              </a:ext>
            </a:extLst>
          </p:cNvPr>
          <p:cNvSpPr txBox="1"/>
          <p:nvPr/>
        </p:nvSpPr>
        <p:spPr>
          <a:xfrm>
            <a:off x="16520520" y="5707447"/>
            <a:ext cx="70485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800" noProof="0" dirty="0">
                <a:solidFill>
                  <a:srgbClr val="FF0000"/>
                </a:solidFill>
              </a:rPr>
              <a:t>~50 counts, profited from 2.5 </a:t>
            </a:r>
            <a:r>
              <a:rPr lang="en-GB" sz="2800" noProof="0" dirty="0" err="1">
                <a:solidFill>
                  <a:srgbClr val="FF0000"/>
                </a:solidFill>
              </a:rPr>
              <a:t>uA</a:t>
            </a:r>
            <a:r>
              <a:rPr lang="en-GB" sz="2800" noProof="0" dirty="0">
                <a:solidFill>
                  <a:srgbClr val="FF0000"/>
                </a:solidFill>
              </a:rPr>
              <a:t> intensity </a:t>
            </a:r>
          </a:p>
        </p:txBody>
      </p:sp>
      <p:sp>
        <p:nvSpPr>
          <p:cNvPr id="32" name="Bouée 31">
            <a:extLst>
              <a:ext uri="{FF2B5EF4-FFF2-40B4-BE49-F238E27FC236}">
                <a16:creationId xmlns:a16="http://schemas.microsoft.com/office/drawing/2014/main" id="{B205C3F2-3B8E-0EA5-5DA1-078AA97CF7BA}"/>
              </a:ext>
            </a:extLst>
          </p:cNvPr>
          <p:cNvSpPr/>
          <p:nvPr/>
        </p:nvSpPr>
        <p:spPr>
          <a:xfrm>
            <a:off x="5432612" y="5461028"/>
            <a:ext cx="1607835" cy="923727"/>
          </a:xfrm>
          <a:prstGeom prst="donu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9046154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B07AF194-07C9-5F4F-FC67-06883914DD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r="3683" b="1665"/>
          <a:stretch/>
        </p:blipFill>
        <p:spPr>
          <a:xfrm rot="5400000">
            <a:off x="2934194" y="-2827056"/>
            <a:ext cx="11595988" cy="17843058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67E489BA-0370-5305-0A59-0EBBA71BCD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62" t="40687" r="41299" b="40756"/>
          <a:stretch/>
        </p:blipFill>
        <p:spPr>
          <a:xfrm>
            <a:off x="13953872" y="2255940"/>
            <a:ext cx="1860826" cy="3124512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47EA94F4-7866-E302-D56F-FEE5196F8482}"/>
              </a:ext>
            </a:extLst>
          </p:cNvPr>
          <p:cNvSpPr txBox="1"/>
          <p:nvPr/>
        </p:nvSpPr>
        <p:spPr>
          <a:xfrm>
            <a:off x="651694" y="1118255"/>
            <a:ext cx="109055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ISOL facility</a:t>
            </a:r>
            <a:r>
              <a:rPr lang="en-US" sz="4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Low energies: </a:t>
            </a:r>
            <a:r>
              <a:rPr lang="en-US" sz="4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30-60 keV</a:t>
            </a:r>
            <a:endParaRPr lang="en-US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Post-acceleration up to 10 MeV/A</a:t>
            </a: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 (HIE-ISOLDE)</a:t>
            </a:r>
            <a:br>
              <a:rPr lang="en-US" sz="36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60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35AFACFA-9BCC-F96B-0CB3-ABF6796DBD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4" b="14672"/>
          <a:stretch/>
        </p:blipFill>
        <p:spPr>
          <a:xfrm>
            <a:off x="76066" y="2973526"/>
            <a:ext cx="6698974" cy="2966806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C9464204-E1A5-7DBA-9AF3-E19C7A82E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65947" y="0"/>
            <a:ext cx="5818013" cy="116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 descr="CERN144">
            <a:extLst>
              <a:ext uri="{FF2B5EF4-FFF2-40B4-BE49-F238E27FC236}">
                <a16:creationId xmlns:a16="http://schemas.microsoft.com/office/drawing/2014/main" id="{5969BBE7-12C2-FFB1-138B-BB8D7B6B9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274209" y="0"/>
            <a:ext cx="1291738" cy="123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00D0E5AB-D7F8-B8DC-2F71-84F6E0B92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066" y="1182014"/>
            <a:ext cx="5431499" cy="392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Étoile à 5 branches 18">
            <a:extLst>
              <a:ext uri="{FF2B5EF4-FFF2-40B4-BE49-F238E27FC236}">
                <a16:creationId xmlns:a16="http://schemas.microsoft.com/office/drawing/2014/main" id="{167E76FD-4F48-208C-62E1-6A8BF5EFD780}"/>
              </a:ext>
            </a:extLst>
          </p:cNvPr>
          <p:cNvSpPr/>
          <p:nvPr/>
        </p:nvSpPr>
        <p:spPr>
          <a:xfrm>
            <a:off x="20771526" y="3849579"/>
            <a:ext cx="318175" cy="253032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0" name="Text">
            <a:extLst>
              <a:ext uri="{FF2B5EF4-FFF2-40B4-BE49-F238E27FC236}">
                <a16:creationId xmlns:a16="http://schemas.microsoft.com/office/drawing/2014/main" id="{2D09CD84-C6BA-67CD-DA39-EBD7AD908643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ISOLDE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5">
            <a:extLst>
              <a:ext uri="{FF2B5EF4-FFF2-40B4-BE49-F238E27FC236}">
                <a16:creationId xmlns:a16="http://schemas.microsoft.com/office/drawing/2014/main" id="{0612AD18-5934-1CC5-19E9-64152C898952}"/>
              </a:ext>
            </a:extLst>
          </p:cNvPr>
          <p:cNvSpPr txBox="1"/>
          <p:nvPr/>
        </p:nvSpPr>
        <p:spPr>
          <a:xfrm>
            <a:off x="0" y="6586915"/>
            <a:ext cx="24307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r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12" name="Bouée 11">
            <a:extLst>
              <a:ext uri="{FF2B5EF4-FFF2-40B4-BE49-F238E27FC236}">
                <a16:creationId xmlns:a16="http://schemas.microsoft.com/office/drawing/2014/main" id="{FF097514-E5BE-DD28-7893-4F3FCC8A5A0D}"/>
              </a:ext>
            </a:extLst>
          </p:cNvPr>
          <p:cNvSpPr/>
          <p:nvPr/>
        </p:nvSpPr>
        <p:spPr>
          <a:xfrm>
            <a:off x="9494485" y="5111461"/>
            <a:ext cx="1343844" cy="983012"/>
          </a:xfrm>
          <a:prstGeom prst="donut">
            <a:avLst/>
          </a:prstGeom>
          <a:solidFill>
            <a:schemeClr val="accent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" name="Bouée 1">
            <a:extLst>
              <a:ext uri="{FF2B5EF4-FFF2-40B4-BE49-F238E27FC236}">
                <a16:creationId xmlns:a16="http://schemas.microsoft.com/office/drawing/2014/main" id="{5A670B0B-FC4F-0B38-EE08-3108889C7591}"/>
              </a:ext>
            </a:extLst>
          </p:cNvPr>
          <p:cNvSpPr/>
          <p:nvPr/>
        </p:nvSpPr>
        <p:spPr>
          <a:xfrm>
            <a:off x="5432612" y="5461028"/>
            <a:ext cx="1607835" cy="923727"/>
          </a:xfrm>
          <a:prstGeom prst="donu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559987-7EF7-00FD-4014-013C120C9D9C}"/>
              </a:ext>
            </a:extLst>
          </p:cNvPr>
          <p:cNvSpPr/>
          <p:nvPr/>
        </p:nvSpPr>
        <p:spPr>
          <a:xfrm>
            <a:off x="3765176" y="10676965"/>
            <a:ext cx="4168589" cy="121550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1A37400-4961-7321-F71A-ED6304DDDC59}"/>
              </a:ext>
            </a:extLst>
          </p:cNvPr>
          <p:cNvSpPr txBox="1"/>
          <p:nvPr/>
        </p:nvSpPr>
        <p:spPr>
          <a:xfrm>
            <a:off x="4706471" y="7340399"/>
            <a:ext cx="19258270" cy="43499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600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									</a:t>
            </a:r>
            <a:endParaRPr lang="en-US" sz="3600" baseline="30000" dirty="0">
              <a:latin typeface="+mj-lt"/>
              <a:cs typeface="Times New Roman" panose="02020603050405020304" pitchFamily="18" charset="0"/>
            </a:endParaRPr>
          </a:p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					Nuclear techniques were employed to characterize a number of novel 					materials, which included perovskites that are potentially important for novel solar 			cells, vanadium-based materials that have important applications in batteries, indium-			gallium nitride semi-conductors, quantum </a:t>
            </a:r>
            <a:r>
              <a:rPr lang="en-US" sz="36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colour</a:t>
            </a:r>
            <a:r>
              <a:rPr lang="en-US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centers in diamond that may have 		application as q-bits, </a:t>
            </a:r>
            <a:r>
              <a:rPr lang="en-US" sz="36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ferroic</a:t>
            </a:r>
            <a:r>
              <a:rPr lang="en-US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systems such as lithium niobate that is important in piezo-electrics, and other functional materials</a:t>
            </a:r>
            <a:r>
              <a:rPr lang="fr-FR" sz="3600" dirty="0">
                <a:effectLst/>
                <a:latin typeface="+mj-lt"/>
              </a:rPr>
              <a:t>  </a:t>
            </a:r>
            <a:endParaRPr lang="en-US" sz="3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1BA0580-6990-41B3-BA44-3258C0CDDE23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</p:spTree>
    <p:extLst>
      <p:ext uri="{BB962C8B-B14F-4D97-AF65-F5344CB8AC3E}">
        <p14:creationId xmlns:p14="http://schemas.microsoft.com/office/powerpoint/2010/main" val="25483601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B07AF194-07C9-5F4F-FC67-06883914DD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r="3683" b="1665"/>
          <a:stretch/>
        </p:blipFill>
        <p:spPr>
          <a:xfrm rot="5400000">
            <a:off x="2934194" y="-2827056"/>
            <a:ext cx="11595988" cy="17843058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67E489BA-0370-5305-0A59-0EBBA71BCD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62" t="40687" r="41299" b="40756"/>
          <a:stretch/>
        </p:blipFill>
        <p:spPr>
          <a:xfrm>
            <a:off x="13953872" y="2255940"/>
            <a:ext cx="1860826" cy="3124512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47EA94F4-7866-E302-D56F-FEE5196F8482}"/>
              </a:ext>
            </a:extLst>
          </p:cNvPr>
          <p:cNvSpPr txBox="1"/>
          <p:nvPr/>
        </p:nvSpPr>
        <p:spPr>
          <a:xfrm>
            <a:off x="651694" y="1118255"/>
            <a:ext cx="109055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ISOL facility</a:t>
            </a:r>
            <a:r>
              <a:rPr lang="en-US" sz="4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Low energies: </a:t>
            </a:r>
            <a:r>
              <a:rPr lang="en-US" sz="4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30-60 keV</a:t>
            </a:r>
            <a:endParaRPr lang="en-US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Post-acceleration up to 10 MeV/A</a:t>
            </a:r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 (HIE-ISOLDE)</a:t>
            </a:r>
            <a:br>
              <a:rPr lang="en-US" sz="36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60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35AFACFA-9BCC-F96B-0CB3-ABF6796DBD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4" b="14672"/>
          <a:stretch/>
        </p:blipFill>
        <p:spPr>
          <a:xfrm>
            <a:off x="76066" y="2973526"/>
            <a:ext cx="6698974" cy="2966806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C9464204-E1A5-7DBA-9AF3-E19C7A82E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65947" y="0"/>
            <a:ext cx="5818013" cy="116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 descr="CERN144">
            <a:extLst>
              <a:ext uri="{FF2B5EF4-FFF2-40B4-BE49-F238E27FC236}">
                <a16:creationId xmlns:a16="http://schemas.microsoft.com/office/drawing/2014/main" id="{5969BBE7-12C2-FFB1-138B-BB8D7B6B9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274209" y="0"/>
            <a:ext cx="1291738" cy="123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00D0E5AB-D7F8-B8DC-2F71-84F6E0B92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066" y="1182014"/>
            <a:ext cx="5431499" cy="392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Étoile à 5 branches 18">
            <a:extLst>
              <a:ext uri="{FF2B5EF4-FFF2-40B4-BE49-F238E27FC236}">
                <a16:creationId xmlns:a16="http://schemas.microsoft.com/office/drawing/2014/main" id="{167E76FD-4F48-208C-62E1-6A8BF5EFD780}"/>
              </a:ext>
            </a:extLst>
          </p:cNvPr>
          <p:cNvSpPr/>
          <p:nvPr/>
        </p:nvSpPr>
        <p:spPr>
          <a:xfrm>
            <a:off x="20771526" y="3849579"/>
            <a:ext cx="318175" cy="253032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0" name="Text">
            <a:extLst>
              <a:ext uri="{FF2B5EF4-FFF2-40B4-BE49-F238E27FC236}">
                <a16:creationId xmlns:a16="http://schemas.microsoft.com/office/drawing/2014/main" id="{2D09CD84-C6BA-67CD-DA39-EBD7AD908643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ISOLDE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5">
            <a:extLst>
              <a:ext uri="{FF2B5EF4-FFF2-40B4-BE49-F238E27FC236}">
                <a16:creationId xmlns:a16="http://schemas.microsoft.com/office/drawing/2014/main" id="{0612AD18-5934-1CC5-19E9-64152C898952}"/>
              </a:ext>
            </a:extLst>
          </p:cNvPr>
          <p:cNvSpPr txBox="1"/>
          <p:nvPr/>
        </p:nvSpPr>
        <p:spPr>
          <a:xfrm>
            <a:off x="0" y="6586915"/>
            <a:ext cx="24307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r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12" name="Bouée 11">
            <a:extLst>
              <a:ext uri="{FF2B5EF4-FFF2-40B4-BE49-F238E27FC236}">
                <a16:creationId xmlns:a16="http://schemas.microsoft.com/office/drawing/2014/main" id="{FF097514-E5BE-DD28-7893-4F3FCC8A5A0D}"/>
              </a:ext>
            </a:extLst>
          </p:cNvPr>
          <p:cNvSpPr/>
          <p:nvPr/>
        </p:nvSpPr>
        <p:spPr>
          <a:xfrm>
            <a:off x="9494485" y="5111461"/>
            <a:ext cx="1343844" cy="983012"/>
          </a:xfrm>
          <a:prstGeom prst="donut">
            <a:avLst/>
          </a:prstGeom>
          <a:solidFill>
            <a:schemeClr val="accent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559987-7EF7-00FD-4014-013C120C9D9C}"/>
              </a:ext>
            </a:extLst>
          </p:cNvPr>
          <p:cNvSpPr/>
          <p:nvPr/>
        </p:nvSpPr>
        <p:spPr>
          <a:xfrm>
            <a:off x="3765176" y="10676965"/>
            <a:ext cx="4168589" cy="121550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1A37400-4961-7321-F71A-ED6304DDDC59}"/>
              </a:ext>
            </a:extLst>
          </p:cNvPr>
          <p:cNvSpPr txBox="1"/>
          <p:nvPr/>
        </p:nvSpPr>
        <p:spPr>
          <a:xfrm>
            <a:off x="4706471" y="7340399"/>
            <a:ext cx="19258270" cy="43499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600" baseline="30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									</a:t>
            </a:r>
            <a:endParaRPr lang="en-US" sz="3600" baseline="30000" dirty="0">
              <a:latin typeface="+mj-lt"/>
              <a:cs typeface="Times New Roman" panose="02020603050405020304" pitchFamily="18" charset="0"/>
            </a:endParaRPr>
          </a:p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					Nuclear techniques were employed to characterize a number of novel 					materials, which included perovskites that are potentially important for novel solar 			cells, vanadium-based materials that have important applications in batteries, indium-			gallium nitride semi-conductors, quantum </a:t>
            </a:r>
            <a:r>
              <a:rPr lang="en-US" sz="36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colour</a:t>
            </a:r>
            <a:r>
              <a:rPr lang="en-US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centers in diamond that may have 		application as q-bits, </a:t>
            </a:r>
            <a:r>
              <a:rPr lang="en-US" sz="36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ferroic</a:t>
            </a:r>
            <a:r>
              <a:rPr lang="en-US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systems such as lithium niobate that is important in piezo-electrics, and other functional materials</a:t>
            </a:r>
            <a:r>
              <a:rPr lang="fr-FR" sz="3600" dirty="0">
                <a:effectLst/>
                <a:latin typeface="+mj-lt"/>
              </a:rPr>
              <a:t>  </a:t>
            </a:r>
            <a:endParaRPr lang="en-US" sz="3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1BA0580-6990-41B3-BA44-3258C0CDDE23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  <p:sp>
        <p:nvSpPr>
          <p:cNvPr id="6" name="Bouée 5">
            <a:extLst>
              <a:ext uri="{FF2B5EF4-FFF2-40B4-BE49-F238E27FC236}">
                <a16:creationId xmlns:a16="http://schemas.microsoft.com/office/drawing/2014/main" id="{782095EE-F817-26A0-651D-5CB4B14F0C99}"/>
              </a:ext>
            </a:extLst>
          </p:cNvPr>
          <p:cNvSpPr/>
          <p:nvPr/>
        </p:nvSpPr>
        <p:spPr>
          <a:xfrm>
            <a:off x="5432612" y="5461028"/>
            <a:ext cx="1607835" cy="923727"/>
          </a:xfrm>
          <a:prstGeom prst="donu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03501B64-D0EC-B96D-F30F-CA248BF73C08}"/>
              </a:ext>
            </a:extLst>
          </p:cNvPr>
          <p:cNvSpPr txBox="1"/>
          <p:nvPr/>
        </p:nvSpPr>
        <p:spPr>
          <a:xfrm>
            <a:off x="5143750" y="6317371"/>
            <a:ext cx="17080445" cy="1446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2060"/>
                </a:solidFill>
              </a:rPr>
              <a:t> </a:t>
            </a:r>
            <a:r>
              <a:rPr lang="en-GB" sz="4400" dirty="0">
                <a:solidFill>
                  <a:srgbClr val="002060"/>
                </a:solidFill>
              </a:rPr>
              <a:t>45 experiments and 5 LOI with EURO-LABS support.</a:t>
            </a:r>
          </a:p>
          <a:p>
            <a:pPr algn="ctr"/>
            <a:r>
              <a:rPr lang="en-GB" sz="4400" dirty="0">
                <a:solidFill>
                  <a:srgbClr val="002060"/>
                </a:solidFill>
              </a:rPr>
              <a:t>4500 total hours of beamtime (200% of AU beam time)</a:t>
            </a:r>
          </a:p>
        </p:txBody>
      </p:sp>
    </p:spTree>
    <p:extLst>
      <p:ext uri="{BB962C8B-B14F-4D97-AF65-F5344CB8AC3E}">
        <p14:creationId xmlns:p14="http://schemas.microsoft.com/office/powerpoint/2010/main" val="227163981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62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64" name="Text"/>
          <p:cNvSpPr txBox="1">
            <a:spLocks noGrp="1"/>
          </p:cNvSpPr>
          <p:nvPr>
            <p:ph type="body" idx="13"/>
          </p:nvPr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</a:rPr>
              <a:t>WP2 - </a:t>
            </a:r>
            <a:r>
              <a:rPr lang="fr-FR" sz="6600" dirty="0" err="1">
                <a:solidFill>
                  <a:srgbClr val="FF0000"/>
                </a:solidFill>
              </a:rPr>
              <a:t>Task</a:t>
            </a:r>
            <a:r>
              <a:rPr lang="fr-FR" sz="6600" dirty="0">
                <a:solidFill>
                  <a:srgbClr val="FF0000"/>
                </a:solidFill>
              </a:rPr>
              <a:t> 2.2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Radioactive Ion Beam Facilities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AC2BB2C-28B8-7CBE-D541-68DF8FA64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4475" y="5305425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BDFE1E8-4CC5-DB9A-A783-0020FBCED404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8CF01A0-4924-2C8A-EF98-8DEE9F1C282D}"/>
              </a:ext>
            </a:extLst>
          </p:cNvPr>
          <p:cNvSpPr txBox="1"/>
          <p:nvPr/>
        </p:nvSpPr>
        <p:spPr>
          <a:xfrm>
            <a:off x="750233" y="2018035"/>
            <a:ext cx="23214177" cy="96949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GB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4/6 facilities highly active </a:t>
            </a:r>
            <a:endParaRPr lang="en-GB" sz="48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GB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All active facilities delivering a high level of access units and performing leading-edge experiments</a:t>
            </a:r>
            <a:endParaRPr lang="en-GB" sz="48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GB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 problems within WP to exhaust budget and deliver much greater than promised number of</a:t>
            </a:r>
            <a:r>
              <a:rPr lang="en-GB" sz="4800" dirty="0">
                <a:latin typeface="Arial" panose="020B0604020202020204" pitchFamily="34" charset="0"/>
              </a:rPr>
              <a:t> </a:t>
            </a:r>
            <a:r>
              <a:rPr lang="en-GB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access hours (possibly with some redistribution reflecting availability of beam time across WP</a:t>
            </a:r>
            <a:r>
              <a:rPr lang="en-GB" sz="4800" dirty="0">
                <a:latin typeface="Arial" panose="020B0604020202020204" pitchFamily="34" charset="0"/>
              </a:rPr>
              <a:t> </a:t>
            </a:r>
            <a:r>
              <a:rPr lang="en-GB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facilities)</a:t>
            </a:r>
            <a:endParaRPr lang="en-GB" sz="48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GB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High impact results and publications to follow</a:t>
            </a:r>
          </a:p>
          <a:p>
            <a:pPr algn="just"/>
            <a:endParaRPr lang="en-GB" sz="4800" dirty="0">
              <a:latin typeface="Arial" panose="020B0604020202020204" pitchFamily="34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GB" sz="4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Total number of projects supported for Task 2.2 (Radioactive Ion Beams) in P2: </a:t>
            </a:r>
            <a:r>
              <a:rPr lang="en-GB" sz="4800" dirty="0">
                <a:solidFill>
                  <a:srgbClr val="FB0007"/>
                </a:solidFill>
                <a:effectLst/>
                <a:latin typeface="Arial" panose="020B0604020202020204" pitchFamily="34" charset="0"/>
              </a:rPr>
              <a:t>69</a:t>
            </a:r>
          </a:p>
          <a:p>
            <a:pPr algn="l"/>
            <a:r>
              <a:rPr lang="fr-FR" sz="4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Total </a:t>
            </a:r>
            <a:r>
              <a:rPr lang="fr-FR" sz="48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access</a:t>
            </a:r>
            <a:r>
              <a:rPr lang="fr-FR" sz="4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fr-FR" sz="48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provided</a:t>
            </a:r>
            <a:r>
              <a:rPr lang="fr-FR" sz="4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in WP2: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fr-FR" sz="4800" dirty="0">
                <a:solidFill>
                  <a:srgbClr val="FB0007"/>
                </a:solidFill>
                <a:effectLst/>
                <a:latin typeface="Arial" panose="020B0604020202020204" pitchFamily="34" charset="0"/>
              </a:rPr>
              <a:t>23000 </a:t>
            </a:r>
            <a:r>
              <a:rPr lang="fr-FR" sz="48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access</a:t>
            </a:r>
            <a:r>
              <a:rPr lang="fr-FR" sz="4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fr-FR" sz="48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units</a:t>
            </a:r>
            <a:r>
              <a:rPr lang="fr-FR" sz="4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fr-FR" sz="4800" dirty="0">
                <a:solidFill>
                  <a:srgbClr val="FB0007"/>
                </a:solidFill>
                <a:effectLst/>
                <a:latin typeface="Arial" panose="020B0604020202020204" pitchFamily="34" charset="0"/>
              </a:rPr>
              <a:t>194 </a:t>
            </a:r>
            <a:r>
              <a:rPr lang="fr-FR" sz="4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TA </a:t>
            </a:r>
            <a:r>
              <a:rPr lang="fr-FR" sz="48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projects</a:t>
            </a:r>
            <a:r>
              <a:rPr lang="fr-FR" sz="4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fr-FR" sz="4800" dirty="0">
                <a:solidFill>
                  <a:srgbClr val="FB0007"/>
                </a:solidFill>
                <a:effectLst/>
                <a:latin typeface="Arial" panose="020B0604020202020204" pitchFamily="34" charset="0"/>
              </a:rPr>
              <a:t>28% </a:t>
            </a:r>
            <a:r>
              <a:rPr lang="fr-FR" sz="4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of T&amp;S, </a:t>
            </a:r>
            <a:r>
              <a:rPr lang="fr-FR" sz="4800" dirty="0">
                <a:solidFill>
                  <a:srgbClr val="FB0007"/>
                </a:solidFill>
                <a:effectLst/>
                <a:latin typeface="Arial" panose="020B0604020202020204" pitchFamily="34" charset="0"/>
              </a:rPr>
              <a:t>836 </a:t>
            </a:r>
            <a:r>
              <a:rPr lang="fr-FR" sz="48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visits</a:t>
            </a:r>
            <a:endParaRPr lang="fr-FR" sz="48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fr-FR" sz="48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642386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62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64" name="Text"/>
          <p:cNvSpPr txBox="1">
            <a:spLocks noGrp="1"/>
          </p:cNvSpPr>
          <p:nvPr>
            <p:ph type="body" idx="13"/>
          </p:nvPr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</a:rPr>
              <a:t>WP2 - </a:t>
            </a:r>
            <a:r>
              <a:rPr lang="fr-FR" sz="6600" dirty="0" err="1">
                <a:solidFill>
                  <a:srgbClr val="FF0000"/>
                </a:solidFill>
              </a:rPr>
              <a:t>Task</a:t>
            </a:r>
            <a:r>
              <a:rPr lang="fr-FR" sz="6600" dirty="0">
                <a:solidFill>
                  <a:srgbClr val="FF0000"/>
                </a:solidFill>
              </a:rPr>
              <a:t> 2.2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Radioactive Ion Beam Facilities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AC2BB2C-28B8-7CBE-D541-68DF8FA64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4475" y="5305425"/>
            <a:ext cx="2438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93F8F371-2EC7-F254-7BAF-C94DDE609A3D}"/>
              </a:ext>
            </a:extLst>
          </p:cNvPr>
          <p:cNvGrpSpPr/>
          <p:nvPr/>
        </p:nvGrpSpPr>
        <p:grpSpPr>
          <a:xfrm>
            <a:off x="2178425" y="2178424"/>
            <a:ext cx="21135414" cy="9193589"/>
            <a:chOff x="-527329" y="1452283"/>
            <a:chExt cx="25466218" cy="11415256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6BA7CC96-93AA-228A-136E-C760C62ED600}"/>
                </a:ext>
              </a:extLst>
            </p:cNvPr>
            <p:cNvSpPr txBox="1"/>
            <p:nvPr/>
          </p:nvSpPr>
          <p:spPr>
            <a:xfrm>
              <a:off x="21865192" y="8156818"/>
              <a:ext cx="3073697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4800" b="1" i="0" u="none" strike="noStrike" cap="none" spc="0" normalizeH="0" baseline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ALTO</a:t>
              </a:r>
            </a:p>
          </p:txBody>
        </p: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1B97FA20-DD06-89B8-8DA5-B27825C20977}"/>
                </a:ext>
              </a:extLst>
            </p:cNvPr>
            <p:cNvGrpSpPr/>
            <p:nvPr/>
          </p:nvGrpSpPr>
          <p:grpSpPr>
            <a:xfrm>
              <a:off x="-527329" y="1452283"/>
              <a:ext cx="24911329" cy="11415256"/>
              <a:chOff x="-527329" y="1466885"/>
              <a:chExt cx="24801043" cy="11400653"/>
            </a:xfrm>
          </p:grpSpPr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93EDACC-F441-1563-8CC7-763933994E0D}"/>
                  </a:ext>
                </a:extLst>
              </p:cNvPr>
              <p:cNvSpPr txBox="1"/>
              <p:nvPr/>
            </p:nvSpPr>
            <p:spPr>
              <a:xfrm>
                <a:off x="2844291" y="11827479"/>
                <a:ext cx="3073697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4800" b="1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GSI/FAIR</a:t>
                </a:r>
              </a:p>
            </p:txBody>
          </p:sp>
          <p:sp>
            <p:nvSpPr>
              <p:cNvPr id="11" name="Étoile à 5 branches 10">
                <a:extLst>
                  <a:ext uri="{FF2B5EF4-FFF2-40B4-BE49-F238E27FC236}">
                    <a16:creationId xmlns:a16="http://schemas.microsoft.com/office/drawing/2014/main" id="{2D8F8D1F-37B1-95F8-CFA8-94A99548D84E}"/>
                  </a:ext>
                </a:extLst>
              </p:cNvPr>
              <p:cNvSpPr/>
              <p:nvPr/>
            </p:nvSpPr>
            <p:spPr>
              <a:xfrm>
                <a:off x="6055903" y="1490458"/>
                <a:ext cx="2030364" cy="1684529"/>
              </a:xfrm>
              <a:prstGeom prst="star5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9D69AB8-50AF-7412-AD01-7FF5A2E95196}"/>
                  </a:ext>
                </a:extLst>
              </p:cNvPr>
              <p:cNvSpPr txBox="1"/>
              <p:nvPr/>
            </p:nvSpPr>
            <p:spPr>
              <a:xfrm>
                <a:off x="1009520" y="1888521"/>
                <a:ext cx="4908468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4800" b="1" i="0" u="none" strike="noStrike" cap="none" spc="0" normalizeH="0" baseline="0" dirty="0">
                    <a:ln>
                      <a:noFill/>
                    </a:ln>
                    <a:solidFill>
                      <a:schemeClr val="tx2">
                        <a:lumMod val="40000"/>
                        <a:lumOff val="60000"/>
                      </a:schemeClr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INFN LNL/LNS</a:t>
                </a:r>
              </a:p>
            </p:txBody>
          </p:sp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435ACFB5-C11F-10F2-F6F4-57C760EB4DB9}"/>
                  </a:ext>
                </a:extLst>
              </p:cNvPr>
              <p:cNvSpPr txBox="1"/>
              <p:nvPr/>
            </p:nvSpPr>
            <p:spPr>
              <a:xfrm>
                <a:off x="17242817" y="1888521"/>
                <a:ext cx="3073697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48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GANIL</a:t>
                </a:r>
              </a:p>
            </p:txBody>
          </p:sp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9FBAA7FE-D9C9-3147-4CEB-73E12B69EECC}"/>
                  </a:ext>
                </a:extLst>
              </p:cNvPr>
              <p:cNvSpPr txBox="1"/>
              <p:nvPr/>
            </p:nvSpPr>
            <p:spPr>
              <a:xfrm>
                <a:off x="17098648" y="11827479"/>
                <a:ext cx="3073697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48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ISOLDE</a:t>
                </a:r>
              </a:p>
            </p:txBody>
          </p:sp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760BD16B-1414-EEF5-59F4-B36CDEABC659}"/>
                  </a:ext>
                </a:extLst>
              </p:cNvPr>
              <p:cNvSpPr txBox="1"/>
              <p:nvPr/>
            </p:nvSpPr>
            <p:spPr>
              <a:xfrm>
                <a:off x="-527329" y="8363045"/>
                <a:ext cx="3073697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48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JYFL</a:t>
                </a:r>
              </a:p>
            </p:txBody>
          </p:sp>
          <p:grpSp>
            <p:nvGrpSpPr>
              <p:cNvPr id="16" name="Groupe 15">
                <a:extLst>
                  <a:ext uri="{FF2B5EF4-FFF2-40B4-BE49-F238E27FC236}">
                    <a16:creationId xmlns:a16="http://schemas.microsoft.com/office/drawing/2014/main" id="{7F85FAF9-B089-0741-25DA-B60FF076FBA7}"/>
                  </a:ext>
                </a:extLst>
              </p:cNvPr>
              <p:cNvGrpSpPr/>
              <p:nvPr/>
            </p:nvGrpSpPr>
            <p:grpSpPr>
              <a:xfrm>
                <a:off x="4203216" y="4914282"/>
                <a:ext cx="16113299" cy="4718955"/>
                <a:chOff x="5740065" y="4898570"/>
                <a:chExt cx="16113299" cy="4718955"/>
              </a:xfrm>
            </p:grpSpPr>
            <p:sp>
              <p:nvSpPr>
                <p:cNvPr id="29" name="Ellipse 28">
                  <a:extLst>
                    <a:ext uri="{FF2B5EF4-FFF2-40B4-BE49-F238E27FC236}">
                      <a16:creationId xmlns:a16="http://schemas.microsoft.com/office/drawing/2014/main" id="{3A2A24B0-07B3-DCFA-C6F9-2D2388A8CA39}"/>
                    </a:ext>
                  </a:extLst>
                </p:cNvPr>
                <p:cNvSpPr/>
                <p:nvPr/>
              </p:nvSpPr>
              <p:spPr>
                <a:xfrm>
                  <a:off x="5740065" y="4898570"/>
                  <a:ext cx="16113299" cy="4718955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0" rIns="0" bIns="0" numCol="1" spcCol="38100" rtlCol="0" anchor="ctr">
                  <a:sp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Medium"/>
                  </a:endParaRPr>
                </a:p>
              </p:txBody>
            </p:sp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6396912A-32A3-6615-1F71-F8402780DDC1}"/>
                    </a:ext>
                  </a:extLst>
                </p:cNvPr>
                <p:cNvSpPr txBox="1"/>
                <p:nvPr/>
              </p:nvSpPr>
              <p:spPr>
                <a:xfrm>
                  <a:off x="5985629" y="5669068"/>
                  <a:ext cx="15486444" cy="337161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36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Access to state-of-the-art</a:t>
                  </a:r>
                </a:p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36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 </a:t>
                  </a:r>
                  <a:r>
                    <a:rPr lang="en-GB" sz="3600" dirty="0"/>
                    <a:t>instrumentation (many traveling detectors) and high variety of RIB for high precision and frontier physics</a:t>
                  </a:r>
                  <a:endParaRPr kumimoji="0" lang="en-GB" sz="54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p:grpSp>
          <p:sp>
            <p:nvSpPr>
              <p:cNvPr id="17" name="Étoile à 5 branches 16">
                <a:extLst>
                  <a:ext uri="{FF2B5EF4-FFF2-40B4-BE49-F238E27FC236}">
                    <a16:creationId xmlns:a16="http://schemas.microsoft.com/office/drawing/2014/main" id="{A3E8575C-9939-DFCC-9A0F-DB3255CDE9DA}"/>
                  </a:ext>
                </a:extLst>
              </p:cNvPr>
              <p:cNvSpPr/>
              <p:nvPr/>
            </p:nvSpPr>
            <p:spPr>
              <a:xfrm>
                <a:off x="15068284" y="1466885"/>
                <a:ext cx="2030364" cy="1684529"/>
              </a:xfrm>
              <a:prstGeom prst="star5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19" name="Étoile à 5 branches 18">
                <a:extLst>
                  <a:ext uri="{FF2B5EF4-FFF2-40B4-BE49-F238E27FC236}">
                    <a16:creationId xmlns:a16="http://schemas.microsoft.com/office/drawing/2014/main" id="{E8DC5C88-A05E-1AB5-453D-1D5F764F35E5}"/>
                  </a:ext>
                </a:extLst>
              </p:cNvPr>
              <p:cNvSpPr/>
              <p:nvPr/>
            </p:nvSpPr>
            <p:spPr>
              <a:xfrm>
                <a:off x="22243350" y="6189184"/>
                <a:ext cx="2030364" cy="1684529"/>
              </a:xfrm>
              <a:prstGeom prst="star5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20" name="Étoile à 5 branches 19">
                <a:extLst>
                  <a:ext uri="{FF2B5EF4-FFF2-40B4-BE49-F238E27FC236}">
                    <a16:creationId xmlns:a16="http://schemas.microsoft.com/office/drawing/2014/main" id="{E483357E-E9A6-81D9-CDC2-D84294074F7E}"/>
                  </a:ext>
                </a:extLst>
              </p:cNvPr>
              <p:cNvSpPr/>
              <p:nvPr/>
            </p:nvSpPr>
            <p:spPr>
              <a:xfrm>
                <a:off x="110286" y="6269866"/>
                <a:ext cx="2030364" cy="1684529"/>
              </a:xfrm>
              <a:prstGeom prst="star5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21" name="Étoile à 5 branches 20">
                <a:extLst>
                  <a:ext uri="{FF2B5EF4-FFF2-40B4-BE49-F238E27FC236}">
                    <a16:creationId xmlns:a16="http://schemas.microsoft.com/office/drawing/2014/main" id="{4C0BEB8D-F895-A168-2E1B-F15272E9D213}"/>
                  </a:ext>
                </a:extLst>
              </p:cNvPr>
              <p:cNvSpPr/>
              <p:nvPr/>
            </p:nvSpPr>
            <p:spPr>
              <a:xfrm>
                <a:off x="15068284" y="11151154"/>
                <a:ext cx="2030364" cy="1684529"/>
              </a:xfrm>
              <a:prstGeom prst="star5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22" name="Flèche vers le bas 23">
                <a:extLst>
                  <a:ext uri="{FF2B5EF4-FFF2-40B4-BE49-F238E27FC236}">
                    <a16:creationId xmlns:a16="http://schemas.microsoft.com/office/drawing/2014/main" id="{506219B3-CAD4-E10A-B3DB-357C9B168123}"/>
                  </a:ext>
                </a:extLst>
              </p:cNvPr>
              <p:cNvSpPr/>
              <p:nvPr/>
            </p:nvSpPr>
            <p:spPr>
              <a:xfrm rot="19862947">
                <a:off x="7417173" y="3395177"/>
                <a:ext cx="1072121" cy="1706717"/>
              </a:xfrm>
              <a:custGeom>
                <a:avLst/>
                <a:gdLst>
                  <a:gd name="connsiteX0" fmla="*/ 0 w 496330"/>
                  <a:gd name="connsiteY0" fmla="*/ 1270392 h 1518557"/>
                  <a:gd name="connsiteX1" fmla="*/ 124083 w 496330"/>
                  <a:gd name="connsiteY1" fmla="*/ 1270392 h 1518557"/>
                  <a:gd name="connsiteX2" fmla="*/ 124083 w 496330"/>
                  <a:gd name="connsiteY2" fmla="*/ 0 h 1518557"/>
                  <a:gd name="connsiteX3" fmla="*/ 372248 w 496330"/>
                  <a:gd name="connsiteY3" fmla="*/ 0 h 1518557"/>
                  <a:gd name="connsiteX4" fmla="*/ 372248 w 496330"/>
                  <a:gd name="connsiteY4" fmla="*/ 1270392 h 1518557"/>
                  <a:gd name="connsiteX5" fmla="*/ 496330 w 496330"/>
                  <a:gd name="connsiteY5" fmla="*/ 1270392 h 1518557"/>
                  <a:gd name="connsiteX6" fmla="*/ 248165 w 496330"/>
                  <a:gd name="connsiteY6" fmla="*/ 1518557 h 1518557"/>
                  <a:gd name="connsiteX7" fmla="*/ 0 w 496330"/>
                  <a:gd name="connsiteY7" fmla="*/ 1270392 h 1518557"/>
                  <a:gd name="connsiteX0" fmla="*/ 0 w 769099"/>
                  <a:gd name="connsiteY0" fmla="*/ 1270392 h 1518557"/>
                  <a:gd name="connsiteX1" fmla="*/ 124083 w 769099"/>
                  <a:gd name="connsiteY1" fmla="*/ 1270392 h 1518557"/>
                  <a:gd name="connsiteX2" fmla="*/ 124083 w 769099"/>
                  <a:gd name="connsiteY2" fmla="*/ 0 h 1518557"/>
                  <a:gd name="connsiteX3" fmla="*/ 372248 w 769099"/>
                  <a:gd name="connsiteY3" fmla="*/ 0 h 1518557"/>
                  <a:gd name="connsiteX4" fmla="*/ 372248 w 769099"/>
                  <a:gd name="connsiteY4" fmla="*/ 1270392 h 1518557"/>
                  <a:gd name="connsiteX5" fmla="*/ 769099 w 769099"/>
                  <a:gd name="connsiteY5" fmla="*/ 1293148 h 1518557"/>
                  <a:gd name="connsiteX6" fmla="*/ 248165 w 769099"/>
                  <a:gd name="connsiteY6" fmla="*/ 1518557 h 1518557"/>
                  <a:gd name="connsiteX7" fmla="*/ 0 w 769099"/>
                  <a:gd name="connsiteY7" fmla="*/ 1270392 h 1518557"/>
                  <a:gd name="connsiteX0" fmla="*/ 0 w 1072121"/>
                  <a:gd name="connsiteY0" fmla="*/ 1235338 h 1518557"/>
                  <a:gd name="connsiteX1" fmla="*/ 427105 w 1072121"/>
                  <a:gd name="connsiteY1" fmla="*/ 1270392 h 1518557"/>
                  <a:gd name="connsiteX2" fmla="*/ 427105 w 1072121"/>
                  <a:gd name="connsiteY2" fmla="*/ 0 h 1518557"/>
                  <a:gd name="connsiteX3" fmla="*/ 675270 w 1072121"/>
                  <a:gd name="connsiteY3" fmla="*/ 0 h 1518557"/>
                  <a:gd name="connsiteX4" fmla="*/ 675270 w 1072121"/>
                  <a:gd name="connsiteY4" fmla="*/ 1270392 h 1518557"/>
                  <a:gd name="connsiteX5" fmla="*/ 1072121 w 1072121"/>
                  <a:gd name="connsiteY5" fmla="*/ 1293148 h 1518557"/>
                  <a:gd name="connsiteX6" fmla="*/ 551187 w 1072121"/>
                  <a:gd name="connsiteY6" fmla="*/ 1518557 h 1518557"/>
                  <a:gd name="connsiteX7" fmla="*/ 0 w 1072121"/>
                  <a:gd name="connsiteY7" fmla="*/ 1235338 h 1518557"/>
                  <a:gd name="connsiteX0" fmla="*/ 0 w 1072121"/>
                  <a:gd name="connsiteY0" fmla="*/ 1235338 h 1706717"/>
                  <a:gd name="connsiteX1" fmla="*/ 427105 w 1072121"/>
                  <a:gd name="connsiteY1" fmla="*/ 1270392 h 1706717"/>
                  <a:gd name="connsiteX2" fmla="*/ 427105 w 1072121"/>
                  <a:gd name="connsiteY2" fmla="*/ 0 h 1706717"/>
                  <a:gd name="connsiteX3" fmla="*/ 675270 w 1072121"/>
                  <a:gd name="connsiteY3" fmla="*/ 0 h 1706717"/>
                  <a:gd name="connsiteX4" fmla="*/ 675270 w 1072121"/>
                  <a:gd name="connsiteY4" fmla="*/ 1270392 h 1706717"/>
                  <a:gd name="connsiteX5" fmla="*/ 1072121 w 1072121"/>
                  <a:gd name="connsiteY5" fmla="*/ 1293148 h 1706717"/>
                  <a:gd name="connsiteX6" fmla="*/ 580452 w 1072121"/>
                  <a:gd name="connsiteY6" fmla="*/ 1706717 h 1706717"/>
                  <a:gd name="connsiteX7" fmla="*/ 0 w 1072121"/>
                  <a:gd name="connsiteY7" fmla="*/ 1235338 h 1706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2121" h="1706717">
                    <a:moveTo>
                      <a:pt x="0" y="1235338"/>
                    </a:moveTo>
                    <a:lnTo>
                      <a:pt x="427105" y="1270392"/>
                    </a:lnTo>
                    <a:lnTo>
                      <a:pt x="427105" y="0"/>
                    </a:lnTo>
                    <a:lnTo>
                      <a:pt x="675270" y="0"/>
                    </a:lnTo>
                    <a:lnTo>
                      <a:pt x="675270" y="1270392"/>
                    </a:lnTo>
                    <a:lnTo>
                      <a:pt x="1072121" y="1293148"/>
                    </a:lnTo>
                    <a:lnTo>
                      <a:pt x="580452" y="1706717"/>
                    </a:lnTo>
                    <a:lnTo>
                      <a:pt x="0" y="1235338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23" name="Flèche vers le bas 23">
                <a:extLst>
                  <a:ext uri="{FF2B5EF4-FFF2-40B4-BE49-F238E27FC236}">
                    <a16:creationId xmlns:a16="http://schemas.microsoft.com/office/drawing/2014/main" id="{35DC2D80-A04A-CB3D-2274-2A2107602803}"/>
                  </a:ext>
                </a:extLst>
              </p:cNvPr>
              <p:cNvSpPr/>
              <p:nvPr/>
            </p:nvSpPr>
            <p:spPr>
              <a:xfrm rot="1792541">
                <a:off x="14532224" y="3293370"/>
                <a:ext cx="1072121" cy="1706717"/>
              </a:xfrm>
              <a:custGeom>
                <a:avLst/>
                <a:gdLst>
                  <a:gd name="connsiteX0" fmla="*/ 0 w 496330"/>
                  <a:gd name="connsiteY0" fmla="*/ 1270392 h 1518557"/>
                  <a:gd name="connsiteX1" fmla="*/ 124083 w 496330"/>
                  <a:gd name="connsiteY1" fmla="*/ 1270392 h 1518557"/>
                  <a:gd name="connsiteX2" fmla="*/ 124083 w 496330"/>
                  <a:gd name="connsiteY2" fmla="*/ 0 h 1518557"/>
                  <a:gd name="connsiteX3" fmla="*/ 372248 w 496330"/>
                  <a:gd name="connsiteY3" fmla="*/ 0 h 1518557"/>
                  <a:gd name="connsiteX4" fmla="*/ 372248 w 496330"/>
                  <a:gd name="connsiteY4" fmla="*/ 1270392 h 1518557"/>
                  <a:gd name="connsiteX5" fmla="*/ 496330 w 496330"/>
                  <a:gd name="connsiteY5" fmla="*/ 1270392 h 1518557"/>
                  <a:gd name="connsiteX6" fmla="*/ 248165 w 496330"/>
                  <a:gd name="connsiteY6" fmla="*/ 1518557 h 1518557"/>
                  <a:gd name="connsiteX7" fmla="*/ 0 w 496330"/>
                  <a:gd name="connsiteY7" fmla="*/ 1270392 h 1518557"/>
                  <a:gd name="connsiteX0" fmla="*/ 0 w 769099"/>
                  <a:gd name="connsiteY0" fmla="*/ 1270392 h 1518557"/>
                  <a:gd name="connsiteX1" fmla="*/ 124083 w 769099"/>
                  <a:gd name="connsiteY1" fmla="*/ 1270392 h 1518557"/>
                  <a:gd name="connsiteX2" fmla="*/ 124083 w 769099"/>
                  <a:gd name="connsiteY2" fmla="*/ 0 h 1518557"/>
                  <a:gd name="connsiteX3" fmla="*/ 372248 w 769099"/>
                  <a:gd name="connsiteY3" fmla="*/ 0 h 1518557"/>
                  <a:gd name="connsiteX4" fmla="*/ 372248 w 769099"/>
                  <a:gd name="connsiteY4" fmla="*/ 1270392 h 1518557"/>
                  <a:gd name="connsiteX5" fmla="*/ 769099 w 769099"/>
                  <a:gd name="connsiteY5" fmla="*/ 1293148 h 1518557"/>
                  <a:gd name="connsiteX6" fmla="*/ 248165 w 769099"/>
                  <a:gd name="connsiteY6" fmla="*/ 1518557 h 1518557"/>
                  <a:gd name="connsiteX7" fmla="*/ 0 w 769099"/>
                  <a:gd name="connsiteY7" fmla="*/ 1270392 h 1518557"/>
                  <a:gd name="connsiteX0" fmla="*/ 0 w 1072121"/>
                  <a:gd name="connsiteY0" fmla="*/ 1235338 h 1518557"/>
                  <a:gd name="connsiteX1" fmla="*/ 427105 w 1072121"/>
                  <a:gd name="connsiteY1" fmla="*/ 1270392 h 1518557"/>
                  <a:gd name="connsiteX2" fmla="*/ 427105 w 1072121"/>
                  <a:gd name="connsiteY2" fmla="*/ 0 h 1518557"/>
                  <a:gd name="connsiteX3" fmla="*/ 675270 w 1072121"/>
                  <a:gd name="connsiteY3" fmla="*/ 0 h 1518557"/>
                  <a:gd name="connsiteX4" fmla="*/ 675270 w 1072121"/>
                  <a:gd name="connsiteY4" fmla="*/ 1270392 h 1518557"/>
                  <a:gd name="connsiteX5" fmla="*/ 1072121 w 1072121"/>
                  <a:gd name="connsiteY5" fmla="*/ 1293148 h 1518557"/>
                  <a:gd name="connsiteX6" fmla="*/ 551187 w 1072121"/>
                  <a:gd name="connsiteY6" fmla="*/ 1518557 h 1518557"/>
                  <a:gd name="connsiteX7" fmla="*/ 0 w 1072121"/>
                  <a:gd name="connsiteY7" fmla="*/ 1235338 h 1518557"/>
                  <a:gd name="connsiteX0" fmla="*/ 0 w 1072121"/>
                  <a:gd name="connsiteY0" fmla="*/ 1235338 h 1706717"/>
                  <a:gd name="connsiteX1" fmla="*/ 427105 w 1072121"/>
                  <a:gd name="connsiteY1" fmla="*/ 1270392 h 1706717"/>
                  <a:gd name="connsiteX2" fmla="*/ 427105 w 1072121"/>
                  <a:gd name="connsiteY2" fmla="*/ 0 h 1706717"/>
                  <a:gd name="connsiteX3" fmla="*/ 675270 w 1072121"/>
                  <a:gd name="connsiteY3" fmla="*/ 0 h 1706717"/>
                  <a:gd name="connsiteX4" fmla="*/ 675270 w 1072121"/>
                  <a:gd name="connsiteY4" fmla="*/ 1270392 h 1706717"/>
                  <a:gd name="connsiteX5" fmla="*/ 1072121 w 1072121"/>
                  <a:gd name="connsiteY5" fmla="*/ 1293148 h 1706717"/>
                  <a:gd name="connsiteX6" fmla="*/ 580452 w 1072121"/>
                  <a:gd name="connsiteY6" fmla="*/ 1706717 h 1706717"/>
                  <a:gd name="connsiteX7" fmla="*/ 0 w 1072121"/>
                  <a:gd name="connsiteY7" fmla="*/ 1235338 h 1706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2121" h="1706717">
                    <a:moveTo>
                      <a:pt x="0" y="1235338"/>
                    </a:moveTo>
                    <a:lnTo>
                      <a:pt x="427105" y="1270392"/>
                    </a:lnTo>
                    <a:lnTo>
                      <a:pt x="427105" y="0"/>
                    </a:lnTo>
                    <a:lnTo>
                      <a:pt x="675270" y="0"/>
                    </a:lnTo>
                    <a:lnTo>
                      <a:pt x="675270" y="1270392"/>
                    </a:lnTo>
                    <a:lnTo>
                      <a:pt x="1072121" y="1293148"/>
                    </a:lnTo>
                    <a:lnTo>
                      <a:pt x="580452" y="1706717"/>
                    </a:lnTo>
                    <a:lnTo>
                      <a:pt x="0" y="123533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24" name="Flèche vers le bas 23">
                <a:extLst>
                  <a:ext uri="{FF2B5EF4-FFF2-40B4-BE49-F238E27FC236}">
                    <a16:creationId xmlns:a16="http://schemas.microsoft.com/office/drawing/2014/main" id="{910C2D16-CCB8-8403-CB4E-709CEC769927}"/>
                  </a:ext>
                </a:extLst>
              </p:cNvPr>
              <p:cNvSpPr/>
              <p:nvPr/>
            </p:nvSpPr>
            <p:spPr>
              <a:xfrm rot="5400000">
                <a:off x="20633812" y="6258773"/>
                <a:ext cx="1072121" cy="1706717"/>
              </a:xfrm>
              <a:custGeom>
                <a:avLst/>
                <a:gdLst>
                  <a:gd name="connsiteX0" fmla="*/ 0 w 496330"/>
                  <a:gd name="connsiteY0" fmla="*/ 1270392 h 1518557"/>
                  <a:gd name="connsiteX1" fmla="*/ 124083 w 496330"/>
                  <a:gd name="connsiteY1" fmla="*/ 1270392 h 1518557"/>
                  <a:gd name="connsiteX2" fmla="*/ 124083 w 496330"/>
                  <a:gd name="connsiteY2" fmla="*/ 0 h 1518557"/>
                  <a:gd name="connsiteX3" fmla="*/ 372248 w 496330"/>
                  <a:gd name="connsiteY3" fmla="*/ 0 h 1518557"/>
                  <a:gd name="connsiteX4" fmla="*/ 372248 w 496330"/>
                  <a:gd name="connsiteY4" fmla="*/ 1270392 h 1518557"/>
                  <a:gd name="connsiteX5" fmla="*/ 496330 w 496330"/>
                  <a:gd name="connsiteY5" fmla="*/ 1270392 h 1518557"/>
                  <a:gd name="connsiteX6" fmla="*/ 248165 w 496330"/>
                  <a:gd name="connsiteY6" fmla="*/ 1518557 h 1518557"/>
                  <a:gd name="connsiteX7" fmla="*/ 0 w 496330"/>
                  <a:gd name="connsiteY7" fmla="*/ 1270392 h 1518557"/>
                  <a:gd name="connsiteX0" fmla="*/ 0 w 769099"/>
                  <a:gd name="connsiteY0" fmla="*/ 1270392 h 1518557"/>
                  <a:gd name="connsiteX1" fmla="*/ 124083 w 769099"/>
                  <a:gd name="connsiteY1" fmla="*/ 1270392 h 1518557"/>
                  <a:gd name="connsiteX2" fmla="*/ 124083 w 769099"/>
                  <a:gd name="connsiteY2" fmla="*/ 0 h 1518557"/>
                  <a:gd name="connsiteX3" fmla="*/ 372248 w 769099"/>
                  <a:gd name="connsiteY3" fmla="*/ 0 h 1518557"/>
                  <a:gd name="connsiteX4" fmla="*/ 372248 w 769099"/>
                  <a:gd name="connsiteY4" fmla="*/ 1270392 h 1518557"/>
                  <a:gd name="connsiteX5" fmla="*/ 769099 w 769099"/>
                  <a:gd name="connsiteY5" fmla="*/ 1293148 h 1518557"/>
                  <a:gd name="connsiteX6" fmla="*/ 248165 w 769099"/>
                  <a:gd name="connsiteY6" fmla="*/ 1518557 h 1518557"/>
                  <a:gd name="connsiteX7" fmla="*/ 0 w 769099"/>
                  <a:gd name="connsiteY7" fmla="*/ 1270392 h 1518557"/>
                  <a:gd name="connsiteX0" fmla="*/ 0 w 1072121"/>
                  <a:gd name="connsiteY0" fmla="*/ 1235338 h 1518557"/>
                  <a:gd name="connsiteX1" fmla="*/ 427105 w 1072121"/>
                  <a:gd name="connsiteY1" fmla="*/ 1270392 h 1518557"/>
                  <a:gd name="connsiteX2" fmla="*/ 427105 w 1072121"/>
                  <a:gd name="connsiteY2" fmla="*/ 0 h 1518557"/>
                  <a:gd name="connsiteX3" fmla="*/ 675270 w 1072121"/>
                  <a:gd name="connsiteY3" fmla="*/ 0 h 1518557"/>
                  <a:gd name="connsiteX4" fmla="*/ 675270 w 1072121"/>
                  <a:gd name="connsiteY4" fmla="*/ 1270392 h 1518557"/>
                  <a:gd name="connsiteX5" fmla="*/ 1072121 w 1072121"/>
                  <a:gd name="connsiteY5" fmla="*/ 1293148 h 1518557"/>
                  <a:gd name="connsiteX6" fmla="*/ 551187 w 1072121"/>
                  <a:gd name="connsiteY6" fmla="*/ 1518557 h 1518557"/>
                  <a:gd name="connsiteX7" fmla="*/ 0 w 1072121"/>
                  <a:gd name="connsiteY7" fmla="*/ 1235338 h 1518557"/>
                  <a:gd name="connsiteX0" fmla="*/ 0 w 1072121"/>
                  <a:gd name="connsiteY0" fmla="*/ 1235338 h 1706717"/>
                  <a:gd name="connsiteX1" fmla="*/ 427105 w 1072121"/>
                  <a:gd name="connsiteY1" fmla="*/ 1270392 h 1706717"/>
                  <a:gd name="connsiteX2" fmla="*/ 427105 w 1072121"/>
                  <a:gd name="connsiteY2" fmla="*/ 0 h 1706717"/>
                  <a:gd name="connsiteX3" fmla="*/ 675270 w 1072121"/>
                  <a:gd name="connsiteY3" fmla="*/ 0 h 1706717"/>
                  <a:gd name="connsiteX4" fmla="*/ 675270 w 1072121"/>
                  <a:gd name="connsiteY4" fmla="*/ 1270392 h 1706717"/>
                  <a:gd name="connsiteX5" fmla="*/ 1072121 w 1072121"/>
                  <a:gd name="connsiteY5" fmla="*/ 1293148 h 1706717"/>
                  <a:gd name="connsiteX6" fmla="*/ 580452 w 1072121"/>
                  <a:gd name="connsiteY6" fmla="*/ 1706717 h 1706717"/>
                  <a:gd name="connsiteX7" fmla="*/ 0 w 1072121"/>
                  <a:gd name="connsiteY7" fmla="*/ 1235338 h 1706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2121" h="1706717">
                    <a:moveTo>
                      <a:pt x="0" y="1235338"/>
                    </a:moveTo>
                    <a:lnTo>
                      <a:pt x="427105" y="1270392"/>
                    </a:lnTo>
                    <a:lnTo>
                      <a:pt x="427105" y="0"/>
                    </a:lnTo>
                    <a:lnTo>
                      <a:pt x="675270" y="0"/>
                    </a:lnTo>
                    <a:lnTo>
                      <a:pt x="675270" y="1270392"/>
                    </a:lnTo>
                    <a:lnTo>
                      <a:pt x="1072121" y="1293148"/>
                    </a:lnTo>
                    <a:lnTo>
                      <a:pt x="580452" y="1706717"/>
                    </a:lnTo>
                    <a:lnTo>
                      <a:pt x="0" y="1235338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25" name="Flèche vers le bas 23">
                <a:extLst>
                  <a:ext uri="{FF2B5EF4-FFF2-40B4-BE49-F238E27FC236}">
                    <a16:creationId xmlns:a16="http://schemas.microsoft.com/office/drawing/2014/main" id="{30165658-F75A-2B58-0062-97077343036E}"/>
                  </a:ext>
                </a:extLst>
              </p:cNvPr>
              <p:cNvSpPr/>
              <p:nvPr/>
            </p:nvSpPr>
            <p:spPr>
              <a:xfrm rot="16200000">
                <a:off x="2635872" y="6396950"/>
                <a:ext cx="1072121" cy="1706717"/>
              </a:xfrm>
              <a:custGeom>
                <a:avLst/>
                <a:gdLst>
                  <a:gd name="connsiteX0" fmla="*/ 0 w 496330"/>
                  <a:gd name="connsiteY0" fmla="*/ 1270392 h 1518557"/>
                  <a:gd name="connsiteX1" fmla="*/ 124083 w 496330"/>
                  <a:gd name="connsiteY1" fmla="*/ 1270392 h 1518557"/>
                  <a:gd name="connsiteX2" fmla="*/ 124083 w 496330"/>
                  <a:gd name="connsiteY2" fmla="*/ 0 h 1518557"/>
                  <a:gd name="connsiteX3" fmla="*/ 372248 w 496330"/>
                  <a:gd name="connsiteY3" fmla="*/ 0 h 1518557"/>
                  <a:gd name="connsiteX4" fmla="*/ 372248 w 496330"/>
                  <a:gd name="connsiteY4" fmla="*/ 1270392 h 1518557"/>
                  <a:gd name="connsiteX5" fmla="*/ 496330 w 496330"/>
                  <a:gd name="connsiteY5" fmla="*/ 1270392 h 1518557"/>
                  <a:gd name="connsiteX6" fmla="*/ 248165 w 496330"/>
                  <a:gd name="connsiteY6" fmla="*/ 1518557 h 1518557"/>
                  <a:gd name="connsiteX7" fmla="*/ 0 w 496330"/>
                  <a:gd name="connsiteY7" fmla="*/ 1270392 h 1518557"/>
                  <a:gd name="connsiteX0" fmla="*/ 0 w 769099"/>
                  <a:gd name="connsiteY0" fmla="*/ 1270392 h 1518557"/>
                  <a:gd name="connsiteX1" fmla="*/ 124083 w 769099"/>
                  <a:gd name="connsiteY1" fmla="*/ 1270392 h 1518557"/>
                  <a:gd name="connsiteX2" fmla="*/ 124083 w 769099"/>
                  <a:gd name="connsiteY2" fmla="*/ 0 h 1518557"/>
                  <a:gd name="connsiteX3" fmla="*/ 372248 w 769099"/>
                  <a:gd name="connsiteY3" fmla="*/ 0 h 1518557"/>
                  <a:gd name="connsiteX4" fmla="*/ 372248 w 769099"/>
                  <a:gd name="connsiteY4" fmla="*/ 1270392 h 1518557"/>
                  <a:gd name="connsiteX5" fmla="*/ 769099 w 769099"/>
                  <a:gd name="connsiteY5" fmla="*/ 1293148 h 1518557"/>
                  <a:gd name="connsiteX6" fmla="*/ 248165 w 769099"/>
                  <a:gd name="connsiteY6" fmla="*/ 1518557 h 1518557"/>
                  <a:gd name="connsiteX7" fmla="*/ 0 w 769099"/>
                  <a:gd name="connsiteY7" fmla="*/ 1270392 h 1518557"/>
                  <a:gd name="connsiteX0" fmla="*/ 0 w 1072121"/>
                  <a:gd name="connsiteY0" fmla="*/ 1235338 h 1518557"/>
                  <a:gd name="connsiteX1" fmla="*/ 427105 w 1072121"/>
                  <a:gd name="connsiteY1" fmla="*/ 1270392 h 1518557"/>
                  <a:gd name="connsiteX2" fmla="*/ 427105 w 1072121"/>
                  <a:gd name="connsiteY2" fmla="*/ 0 h 1518557"/>
                  <a:gd name="connsiteX3" fmla="*/ 675270 w 1072121"/>
                  <a:gd name="connsiteY3" fmla="*/ 0 h 1518557"/>
                  <a:gd name="connsiteX4" fmla="*/ 675270 w 1072121"/>
                  <a:gd name="connsiteY4" fmla="*/ 1270392 h 1518557"/>
                  <a:gd name="connsiteX5" fmla="*/ 1072121 w 1072121"/>
                  <a:gd name="connsiteY5" fmla="*/ 1293148 h 1518557"/>
                  <a:gd name="connsiteX6" fmla="*/ 551187 w 1072121"/>
                  <a:gd name="connsiteY6" fmla="*/ 1518557 h 1518557"/>
                  <a:gd name="connsiteX7" fmla="*/ 0 w 1072121"/>
                  <a:gd name="connsiteY7" fmla="*/ 1235338 h 1518557"/>
                  <a:gd name="connsiteX0" fmla="*/ 0 w 1072121"/>
                  <a:gd name="connsiteY0" fmla="*/ 1235338 h 1706717"/>
                  <a:gd name="connsiteX1" fmla="*/ 427105 w 1072121"/>
                  <a:gd name="connsiteY1" fmla="*/ 1270392 h 1706717"/>
                  <a:gd name="connsiteX2" fmla="*/ 427105 w 1072121"/>
                  <a:gd name="connsiteY2" fmla="*/ 0 h 1706717"/>
                  <a:gd name="connsiteX3" fmla="*/ 675270 w 1072121"/>
                  <a:gd name="connsiteY3" fmla="*/ 0 h 1706717"/>
                  <a:gd name="connsiteX4" fmla="*/ 675270 w 1072121"/>
                  <a:gd name="connsiteY4" fmla="*/ 1270392 h 1706717"/>
                  <a:gd name="connsiteX5" fmla="*/ 1072121 w 1072121"/>
                  <a:gd name="connsiteY5" fmla="*/ 1293148 h 1706717"/>
                  <a:gd name="connsiteX6" fmla="*/ 580452 w 1072121"/>
                  <a:gd name="connsiteY6" fmla="*/ 1706717 h 1706717"/>
                  <a:gd name="connsiteX7" fmla="*/ 0 w 1072121"/>
                  <a:gd name="connsiteY7" fmla="*/ 1235338 h 1706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2121" h="1706717">
                    <a:moveTo>
                      <a:pt x="0" y="1235338"/>
                    </a:moveTo>
                    <a:lnTo>
                      <a:pt x="427105" y="1270392"/>
                    </a:lnTo>
                    <a:lnTo>
                      <a:pt x="427105" y="0"/>
                    </a:lnTo>
                    <a:lnTo>
                      <a:pt x="675270" y="0"/>
                    </a:lnTo>
                    <a:lnTo>
                      <a:pt x="675270" y="1270392"/>
                    </a:lnTo>
                    <a:lnTo>
                      <a:pt x="1072121" y="1293148"/>
                    </a:lnTo>
                    <a:lnTo>
                      <a:pt x="580452" y="1706717"/>
                    </a:lnTo>
                    <a:lnTo>
                      <a:pt x="0" y="123533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26" name="Flèche vers le bas 23">
                <a:extLst>
                  <a:ext uri="{FF2B5EF4-FFF2-40B4-BE49-F238E27FC236}">
                    <a16:creationId xmlns:a16="http://schemas.microsoft.com/office/drawing/2014/main" id="{78F32EEE-C13F-AB3A-22E5-2B214F223DC1}"/>
                  </a:ext>
                </a:extLst>
              </p:cNvPr>
              <p:cNvSpPr/>
              <p:nvPr/>
            </p:nvSpPr>
            <p:spPr>
              <a:xfrm rot="12500617">
                <a:off x="7664067" y="9517344"/>
                <a:ext cx="1072121" cy="1706717"/>
              </a:xfrm>
              <a:custGeom>
                <a:avLst/>
                <a:gdLst>
                  <a:gd name="connsiteX0" fmla="*/ 0 w 496330"/>
                  <a:gd name="connsiteY0" fmla="*/ 1270392 h 1518557"/>
                  <a:gd name="connsiteX1" fmla="*/ 124083 w 496330"/>
                  <a:gd name="connsiteY1" fmla="*/ 1270392 h 1518557"/>
                  <a:gd name="connsiteX2" fmla="*/ 124083 w 496330"/>
                  <a:gd name="connsiteY2" fmla="*/ 0 h 1518557"/>
                  <a:gd name="connsiteX3" fmla="*/ 372248 w 496330"/>
                  <a:gd name="connsiteY3" fmla="*/ 0 h 1518557"/>
                  <a:gd name="connsiteX4" fmla="*/ 372248 w 496330"/>
                  <a:gd name="connsiteY4" fmla="*/ 1270392 h 1518557"/>
                  <a:gd name="connsiteX5" fmla="*/ 496330 w 496330"/>
                  <a:gd name="connsiteY5" fmla="*/ 1270392 h 1518557"/>
                  <a:gd name="connsiteX6" fmla="*/ 248165 w 496330"/>
                  <a:gd name="connsiteY6" fmla="*/ 1518557 h 1518557"/>
                  <a:gd name="connsiteX7" fmla="*/ 0 w 496330"/>
                  <a:gd name="connsiteY7" fmla="*/ 1270392 h 1518557"/>
                  <a:gd name="connsiteX0" fmla="*/ 0 w 769099"/>
                  <a:gd name="connsiteY0" fmla="*/ 1270392 h 1518557"/>
                  <a:gd name="connsiteX1" fmla="*/ 124083 w 769099"/>
                  <a:gd name="connsiteY1" fmla="*/ 1270392 h 1518557"/>
                  <a:gd name="connsiteX2" fmla="*/ 124083 w 769099"/>
                  <a:gd name="connsiteY2" fmla="*/ 0 h 1518557"/>
                  <a:gd name="connsiteX3" fmla="*/ 372248 w 769099"/>
                  <a:gd name="connsiteY3" fmla="*/ 0 h 1518557"/>
                  <a:gd name="connsiteX4" fmla="*/ 372248 w 769099"/>
                  <a:gd name="connsiteY4" fmla="*/ 1270392 h 1518557"/>
                  <a:gd name="connsiteX5" fmla="*/ 769099 w 769099"/>
                  <a:gd name="connsiteY5" fmla="*/ 1293148 h 1518557"/>
                  <a:gd name="connsiteX6" fmla="*/ 248165 w 769099"/>
                  <a:gd name="connsiteY6" fmla="*/ 1518557 h 1518557"/>
                  <a:gd name="connsiteX7" fmla="*/ 0 w 769099"/>
                  <a:gd name="connsiteY7" fmla="*/ 1270392 h 1518557"/>
                  <a:gd name="connsiteX0" fmla="*/ 0 w 1072121"/>
                  <a:gd name="connsiteY0" fmla="*/ 1235338 h 1518557"/>
                  <a:gd name="connsiteX1" fmla="*/ 427105 w 1072121"/>
                  <a:gd name="connsiteY1" fmla="*/ 1270392 h 1518557"/>
                  <a:gd name="connsiteX2" fmla="*/ 427105 w 1072121"/>
                  <a:gd name="connsiteY2" fmla="*/ 0 h 1518557"/>
                  <a:gd name="connsiteX3" fmla="*/ 675270 w 1072121"/>
                  <a:gd name="connsiteY3" fmla="*/ 0 h 1518557"/>
                  <a:gd name="connsiteX4" fmla="*/ 675270 w 1072121"/>
                  <a:gd name="connsiteY4" fmla="*/ 1270392 h 1518557"/>
                  <a:gd name="connsiteX5" fmla="*/ 1072121 w 1072121"/>
                  <a:gd name="connsiteY5" fmla="*/ 1293148 h 1518557"/>
                  <a:gd name="connsiteX6" fmla="*/ 551187 w 1072121"/>
                  <a:gd name="connsiteY6" fmla="*/ 1518557 h 1518557"/>
                  <a:gd name="connsiteX7" fmla="*/ 0 w 1072121"/>
                  <a:gd name="connsiteY7" fmla="*/ 1235338 h 1518557"/>
                  <a:gd name="connsiteX0" fmla="*/ 0 w 1072121"/>
                  <a:gd name="connsiteY0" fmla="*/ 1235338 h 1706717"/>
                  <a:gd name="connsiteX1" fmla="*/ 427105 w 1072121"/>
                  <a:gd name="connsiteY1" fmla="*/ 1270392 h 1706717"/>
                  <a:gd name="connsiteX2" fmla="*/ 427105 w 1072121"/>
                  <a:gd name="connsiteY2" fmla="*/ 0 h 1706717"/>
                  <a:gd name="connsiteX3" fmla="*/ 675270 w 1072121"/>
                  <a:gd name="connsiteY3" fmla="*/ 0 h 1706717"/>
                  <a:gd name="connsiteX4" fmla="*/ 675270 w 1072121"/>
                  <a:gd name="connsiteY4" fmla="*/ 1270392 h 1706717"/>
                  <a:gd name="connsiteX5" fmla="*/ 1072121 w 1072121"/>
                  <a:gd name="connsiteY5" fmla="*/ 1293148 h 1706717"/>
                  <a:gd name="connsiteX6" fmla="*/ 580452 w 1072121"/>
                  <a:gd name="connsiteY6" fmla="*/ 1706717 h 1706717"/>
                  <a:gd name="connsiteX7" fmla="*/ 0 w 1072121"/>
                  <a:gd name="connsiteY7" fmla="*/ 1235338 h 1706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2121" h="1706717">
                    <a:moveTo>
                      <a:pt x="0" y="1235338"/>
                    </a:moveTo>
                    <a:lnTo>
                      <a:pt x="427105" y="1270392"/>
                    </a:lnTo>
                    <a:lnTo>
                      <a:pt x="427105" y="0"/>
                    </a:lnTo>
                    <a:lnTo>
                      <a:pt x="675270" y="0"/>
                    </a:lnTo>
                    <a:lnTo>
                      <a:pt x="675270" y="1270392"/>
                    </a:lnTo>
                    <a:lnTo>
                      <a:pt x="1072121" y="1293148"/>
                    </a:lnTo>
                    <a:lnTo>
                      <a:pt x="580452" y="1706717"/>
                    </a:lnTo>
                    <a:lnTo>
                      <a:pt x="0" y="123533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27" name="Flèche vers le bas 23">
                <a:extLst>
                  <a:ext uri="{FF2B5EF4-FFF2-40B4-BE49-F238E27FC236}">
                    <a16:creationId xmlns:a16="http://schemas.microsoft.com/office/drawing/2014/main" id="{4ADBBD1B-FE83-701D-BF63-A60AC086560B}"/>
                  </a:ext>
                </a:extLst>
              </p:cNvPr>
              <p:cNvSpPr/>
              <p:nvPr/>
            </p:nvSpPr>
            <p:spPr>
              <a:xfrm rot="9159725">
                <a:off x="14770879" y="9608036"/>
                <a:ext cx="1072121" cy="1706717"/>
              </a:xfrm>
              <a:custGeom>
                <a:avLst/>
                <a:gdLst>
                  <a:gd name="connsiteX0" fmla="*/ 0 w 496330"/>
                  <a:gd name="connsiteY0" fmla="*/ 1270392 h 1518557"/>
                  <a:gd name="connsiteX1" fmla="*/ 124083 w 496330"/>
                  <a:gd name="connsiteY1" fmla="*/ 1270392 h 1518557"/>
                  <a:gd name="connsiteX2" fmla="*/ 124083 w 496330"/>
                  <a:gd name="connsiteY2" fmla="*/ 0 h 1518557"/>
                  <a:gd name="connsiteX3" fmla="*/ 372248 w 496330"/>
                  <a:gd name="connsiteY3" fmla="*/ 0 h 1518557"/>
                  <a:gd name="connsiteX4" fmla="*/ 372248 w 496330"/>
                  <a:gd name="connsiteY4" fmla="*/ 1270392 h 1518557"/>
                  <a:gd name="connsiteX5" fmla="*/ 496330 w 496330"/>
                  <a:gd name="connsiteY5" fmla="*/ 1270392 h 1518557"/>
                  <a:gd name="connsiteX6" fmla="*/ 248165 w 496330"/>
                  <a:gd name="connsiteY6" fmla="*/ 1518557 h 1518557"/>
                  <a:gd name="connsiteX7" fmla="*/ 0 w 496330"/>
                  <a:gd name="connsiteY7" fmla="*/ 1270392 h 1518557"/>
                  <a:gd name="connsiteX0" fmla="*/ 0 w 769099"/>
                  <a:gd name="connsiteY0" fmla="*/ 1270392 h 1518557"/>
                  <a:gd name="connsiteX1" fmla="*/ 124083 w 769099"/>
                  <a:gd name="connsiteY1" fmla="*/ 1270392 h 1518557"/>
                  <a:gd name="connsiteX2" fmla="*/ 124083 w 769099"/>
                  <a:gd name="connsiteY2" fmla="*/ 0 h 1518557"/>
                  <a:gd name="connsiteX3" fmla="*/ 372248 w 769099"/>
                  <a:gd name="connsiteY3" fmla="*/ 0 h 1518557"/>
                  <a:gd name="connsiteX4" fmla="*/ 372248 w 769099"/>
                  <a:gd name="connsiteY4" fmla="*/ 1270392 h 1518557"/>
                  <a:gd name="connsiteX5" fmla="*/ 769099 w 769099"/>
                  <a:gd name="connsiteY5" fmla="*/ 1293148 h 1518557"/>
                  <a:gd name="connsiteX6" fmla="*/ 248165 w 769099"/>
                  <a:gd name="connsiteY6" fmla="*/ 1518557 h 1518557"/>
                  <a:gd name="connsiteX7" fmla="*/ 0 w 769099"/>
                  <a:gd name="connsiteY7" fmla="*/ 1270392 h 1518557"/>
                  <a:gd name="connsiteX0" fmla="*/ 0 w 1072121"/>
                  <a:gd name="connsiteY0" fmla="*/ 1235338 h 1518557"/>
                  <a:gd name="connsiteX1" fmla="*/ 427105 w 1072121"/>
                  <a:gd name="connsiteY1" fmla="*/ 1270392 h 1518557"/>
                  <a:gd name="connsiteX2" fmla="*/ 427105 w 1072121"/>
                  <a:gd name="connsiteY2" fmla="*/ 0 h 1518557"/>
                  <a:gd name="connsiteX3" fmla="*/ 675270 w 1072121"/>
                  <a:gd name="connsiteY3" fmla="*/ 0 h 1518557"/>
                  <a:gd name="connsiteX4" fmla="*/ 675270 w 1072121"/>
                  <a:gd name="connsiteY4" fmla="*/ 1270392 h 1518557"/>
                  <a:gd name="connsiteX5" fmla="*/ 1072121 w 1072121"/>
                  <a:gd name="connsiteY5" fmla="*/ 1293148 h 1518557"/>
                  <a:gd name="connsiteX6" fmla="*/ 551187 w 1072121"/>
                  <a:gd name="connsiteY6" fmla="*/ 1518557 h 1518557"/>
                  <a:gd name="connsiteX7" fmla="*/ 0 w 1072121"/>
                  <a:gd name="connsiteY7" fmla="*/ 1235338 h 1518557"/>
                  <a:gd name="connsiteX0" fmla="*/ 0 w 1072121"/>
                  <a:gd name="connsiteY0" fmla="*/ 1235338 h 1706717"/>
                  <a:gd name="connsiteX1" fmla="*/ 427105 w 1072121"/>
                  <a:gd name="connsiteY1" fmla="*/ 1270392 h 1706717"/>
                  <a:gd name="connsiteX2" fmla="*/ 427105 w 1072121"/>
                  <a:gd name="connsiteY2" fmla="*/ 0 h 1706717"/>
                  <a:gd name="connsiteX3" fmla="*/ 675270 w 1072121"/>
                  <a:gd name="connsiteY3" fmla="*/ 0 h 1706717"/>
                  <a:gd name="connsiteX4" fmla="*/ 675270 w 1072121"/>
                  <a:gd name="connsiteY4" fmla="*/ 1270392 h 1706717"/>
                  <a:gd name="connsiteX5" fmla="*/ 1072121 w 1072121"/>
                  <a:gd name="connsiteY5" fmla="*/ 1293148 h 1706717"/>
                  <a:gd name="connsiteX6" fmla="*/ 580452 w 1072121"/>
                  <a:gd name="connsiteY6" fmla="*/ 1706717 h 1706717"/>
                  <a:gd name="connsiteX7" fmla="*/ 0 w 1072121"/>
                  <a:gd name="connsiteY7" fmla="*/ 1235338 h 1706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2121" h="1706717">
                    <a:moveTo>
                      <a:pt x="0" y="1235338"/>
                    </a:moveTo>
                    <a:lnTo>
                      <a:pt x="427105" y="1270392"/>
                    </a:lnTo>
                    <a:lnTo>
                      <a:pt x="427105" y="0"/>
                    </a:lnTo>
                    <a:lnTo>
                      <a:pt x="675270" y="0"/>
                    </a:lnTo>
                    <a:lnTo>
                      <a:pt x="675270" y="1270392"/>
                    </a:lnTo>
                    <a:lnTo>
                      <a:pt x="1072121" y="1293148"/>
                    </a:lnTo>
                    <a:lnTo>
                      <a:pt x="580452" y="1706717"/>
                    </a:lnTo>
                    <a:lnTo>
                      <a:pt x="0" y="123533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28" name="Étoile à 5 branches 27">
                <a:extLst>
                  <a:ext uri="{FF2B5EF4-FFF2-40B4-BE49-F238E27FC236}">
                    <a16:creationId xmlns:a16="http://schemas.microsoft.com/office/drawing/2014/main" id="{39183F19-EDCB-61A6-5CDD-99678B7E353E}"/>
                  </a:ext>
                </a:extLst>
              </p:cNvPr>
              <p:cNvSpPr/>
              <p:nvPr/>
            </p:nvSpPr>
            <p:spPr>
              <a:xfrm>
                <a:off x="6568520" y="11183009"/>
                <a:ext cx="2030364" cy="1684529"/>
              </a:xfrm>
              <a:prstGeom prst="star5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D4ED333E-8433-A2E0-C261-AD0164F4DBA7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</p:spTree>
    <p:extLst>
      <p:ext uri="{BB962C8B-B14F-4D97-AF65-F5344CB8AC3E}">
        <p14:creationId xmlns:p14="http://schemas.microsoft.com/office/powerpoint/2010/main" val="8001268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62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 dirty="0"/>
          </a:p>
        </p:txBody>
      </p:sp>
      <p:sp>
        <p:nvSpPr>
          <p:cNvPr id="64" name="Text"/>
          <p:cNvSpPr txBox="1">
            <a:spLocks noGrp="1"/>
          </p:cNvSpPr>
          <p:nvPr>
            <p:ph type="body" idx="13"/>
          </p:nvPr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</a:rPr>
              <a:t>WP2 - </a:t>
            </a:r>
            <a:r>
              <a:rPr lang="fr-FR" sz="6600" dirty="0" err="1">
                <a:solidFill>
                  <a:srgbClr val="FF0000"/>
                </a:solidFill>
              </a:rPr>
              <a:t>Task</a:t>
            </a:r>
            <a:r>
              <a:rPr lang="fr-FR" sz="6600" dirty="0">
                <a:solidFill>
                  <a:srgbClr val="FF0000"/>
                </a:solidFill>
              </a:rPr>
              <a:t> 2.2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Radioactive Ion Beam Facilities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C2AA2D6-21F9-C840-5310-4344F7373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3164" y="1118255"/>
            <a:ext cx="12416663" cy="1097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Étoile à 5 branches 4">
            <a:extLst>
              <a:ext uri="{FF2B5EF4-FFF2-40B4-BE49-F238E27FC236}">
                <a16:creationId xmlns:a16="http://schemas.microsoft.com/office/drawing/2014/main" id="{9A454394-A3E7-C050-405C-389A98AC3843}"/>
              </a:ext>
            </a:extLst>
          </p:cNvPr>
          <p:cNvSpPr/>
          <p:nvPr/>
        </p:nvSpPr>
        <p:spPr>
          <a:xfrm>
            <a:off x="20468711" y="3499427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6" name="Étoile à 5 branches 5">
            <a:extLst>
              <a:ext uri="{FF2B5EF4-FFF2-40B4-BE49-F238E27FC236}">
                <a16:creationId xmlns:a16="http://schemas.microsoft.com/office/drawing/2014/main" id="{E8A5ECA9-5797-86B2-6C3D-1596ED66662E}"/>
              </a:ext>
            </a:extLst>
          </p:cNvPr>
          <p:cNvSpPr/>
          <p:nvPr/>
        </p:nvSpPr>
        <p:spPr>
          <a:xfrm>
            <a:off x="17768562" y="7267864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Étoile à 5 branches 6">
            <a:extLst>
              <a:ext uri="{FF2B5EF4-FFF2-40B4-BE49-F238E27FC236}">
                <a16:creationId xmlns:a16="http://schemas.microsoft.com/office/drawing/2014/main" id="{6D32E7D0-1B34-9D74-193E-CEF087060644}"/>
              </a:ext>
            </a:extLst>
          </p:cNvPr>
          <p:cNvSpPr/>
          <p:nvPr/>
        </p:nvSpPr>
        <p:spPr>
          <a:xfrm>
            <a:off x="15884342" y="7607301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8" name="Étoile à 5 branches 7">
            <a:extLst>
              <a:ext uri="{FF2B5EF4-FFF2-40B4-BE49-F238E27FC236}">
                <a16:creationId xmlns:a16="http://schemas.microsoft.com/office/drawing/2014/main" id="{6A099E2A-12DF-1B33-8E7A-B0AEE8AB28C2}"/>
              </a:ext>
            </a:extLst>
          </p:cNvPr>
          <p:cNvSpPr/>
          <p:nvPr/>
        </p:nvSpPr>
        <p:spPr>
          <a:xfrm>
            <a:off x="16369250" y="7842829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9" name="Étoile à 5 branches 8">
            <a:extLst>
              <a:ext uri="{FF2B5EF4-FFF2-40B4-BE49-F238E27FC236}">
                <a16:creationId xmlns:a16="http://schemas.microsoft.com/office/drawing/2014/main" id="{09CC3287-0462-B864-9077-D5D934FB4E6A}"/>
              </a:ext>
            </a:extLst>
          </p:cNvPr>
          <p:cNvSpPr/>
          <p:nvPr/>
        </p:nvSpPr>
        <p:spPr>
          <a:xfrm>
            <a:off x="18350448" y="8639465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" name="Étoile à 5 branches 9">
            <a:extLst>
              <a:ext uri="{FF2B5EF4-FFF2-40B4-BE49-F238E27FC236}">
                <a16:creationId xmlns:a16="http://schemas.microsoft.com/office/drawing/2014/main" id="{3CD599D9-8662-8C89-4D6B-F543153C7D00}"/>
              </a:ext>
            </a:extLst>
          </p:cNvPr>
          <p:cNvSpPr/>
          <p:nvPr/>
        </p:nvSpPr>
        <p:spPr>
          <a:xfrm>
            <a:off x="19292557" y="11119431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6C9E35E8-E546-CB45-CC4B-9EEA71699F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08434"/>
              </p:ext>
            </p:extLst>
          </p:nvPr>
        </p:nvGraphicFramePr>
        <p:xfrm>
          <a:off x="80682" y="1720809"/>
          <a:ext cx="12578964" cy="9867903"/>
        </p:xfrm>
        <a:graphic>
          <a:graphicData uri="http://schemas.openxmlformats.org/drawingml/2006/table">
            <a:tbl>
              <a:tblPr/>
              <a:tblGrid>
                <a:gridCol w="2932682">
                  <a:extLst>
                    <a:ext uri="{9D8B030D-6E8A-4147-A177-3AD203B41FA5}">
                      <a16:colId xmlns:a16="http://schemas.microsoft.com/office/drawing/2014/main" val="1717427564"/>
                    </a:ext>
                  </a:extLst>
                </a:gridCol>
                <a:gridCol w="2992581">
                  <a:extLst>
                    <a:ext uri="{9D8B030D-6E8A-4147-A177-3AD203B41FA5}">
                      <a16:colId xmlns:a16="http://schemas.microsoft.com/office/drawing/2014/main" val="3475443181"/>
                    </a:ext>
                  </a:extLst>
                </a:gridCol>
                <a:gridCol w="2867891">
                  <a:extLst>
                    <a:ext uri="{9D8B030D-6E8A-4147-A177-3AD203B41FA5}">
                      <a16:colId xmlns:a16="http://schemas.microsoft.com/office/drawing/2014/main" val="3281446764"/>
                    </a:ext>
                  </a:extLst>
                </a:gridCol>
                <a:gridCol w="3785810">
                  <a:extLst>
                    <a:ext uri="{9D8B030D-6E8A-4147-A177-3AD203B41FA5}">
                      <a16:colId xmlns:a16="http://schemas.microsoft.com/office/drawing/2014/main" val="3773016174"/>
                    </a:ext>
                  </a:extLst>
                </a:gridCol>
              </a:tblGrid>
              <a:tr h="1097324">
                <a:tc>
                  <a:txBody>
                    <a:bodyPr/>
                    <a:lstStyle/>
                    <a:p>
                      <a:pPr latinLnBrk="0"/>
                      <a:r>
                        <a:rPr lang="fr-FR" sz="3200" b="1" dirty="0">
                          <a:effectLst/>
                        </a:rPr>
                        <a:t>Institution</a:t>
                      </a:r>
                      <a:endParaRPr lang="fr-FR" sz="32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200" b="1">
                          <a:effectLst/>
                        </a:rPr>
                        <a:t>Infrastructure</a:t>
                      </a:r>
                      <a:endParaRPr lang="fr-FR" sz="32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200" b="1" dirty="0">
                          <a:effectLst/>
                        </a:rPr>
                        <a:t>Country</a:t>
                      </a:r>
                      <a:endParaRPr lang="fr-FR" sz="32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200" b="1" dirty="0">
                          <a:effectLst/>
                        </a:rPr>
                        <a:t>Facility </a:t>
                      </a:r>
                      <a:r>
                        <a:rPr lang="fr-FR" sz="3200" b="1" dirty="0" err="1">
                          <a:effectLst/>
                        </a:rPr>
                        <a:t>Coordinator</a:t>
                      </a:r>
                      <a:r>
                        <a:rPr lang="fr-FR" sz="3200" dirty="0">
                          <a:effectLst/>
                        </a:rPr>
                        <a:t> 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251574"/>
                  </a:ext>
                </a:extLst>
              </a:tr>
              <a:tr h="2388543"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4"/>
                        </a:rPr>
                        <a:t>INFN</a:t>
                      </a:r>
                      <a:endParaRPr lang="fr-FR" sz="36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5"/>
                        </a:rPr>
                        <a:t>LNL</a:t>
                      </a:r>
                      <a:r>
                        <a:rPr lang="fr-FR" sz="3600" dirty="0">
                          <a:solidFill>
                            <a:srgbClr val="0000FF"/>
                          </a:solidFill>
                          <a:effectLst/>
                        </a:rPr>
                        <a:t>/LNS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</a:rPr>
                        <a:t>Italy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Tommaso Marchi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0" marR="0" lvl="0" indent="0" algn="ctr" defTabSz="8255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Alessia Di Pietro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latinLnBrk="0"/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229527"/>
                  </a:ext>
                </a:extLst>
              </a:tr>
              <a:tr h="1351349"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8"/>
                        </a:rPr>
                        <a:t>GANIL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9"/>
                        </a:rPr>
                        <a:t>GANIL-SPIRAL2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</a:rPr>
                        <a:t>France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Emmanuel Clement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9013442"/>
                  </a:ext>
                </a:extLst>
              </a:tr>
              <a:tr h="1351349"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11"/>
                        </a:rPr>
                        <a:t>IJCLab</a:t>
                      </a:r>
                      <a:endParaRPr lang="fr-FR" sz="36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12"/>
                        </a:rPr>
                        <a:t>ALTO</a:t>
                      </a:r>
                      <a:r>
                        <a:rPr lang="fr-FR" sz="3600" dirty="0">
                          <a:effectLst/>
                        </a:rPr>
                        <a:t>  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</a:rPr>
                        <a:t>France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sng" dirty="0">
                          <a:solidFill>
                            <a:srgbClr val="0070C0"/>
                          </a:solidFill>
                          <a:effectLst/>
                        </a:rPr>
                        <a:t>Enrique </a:t>
                      </a:r>
                      <a:r>
                        <a:rPr lang="fr-FR" sz="3600" b="0" u="sng" dirty="0" err="1">
                          <a:solidFill>
                            <a:srgbClr val="0070C0"/>
                          </a:solidFill>
                          <a:effectLst/>
                        </a:rPr>
                        <a:t>Minaya</a:t>
                      </a:r>
                      <a:endParaRPr lang="fr-FR" sz="3600" b="0" u="sng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76248"/>
                  </a:ext>
                </a:extLst>
              </a:tr>
              <a:tr h="1226446"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3"/>
                        </a:rPr>
                        <a:t>GSI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4"/>
                        </a:rPr>
                        <a:t>GSI/FAIR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</a:rPr>
                        <a:t>Germany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sng" dirty="0">
                          <a:solidFill>
                            <a:srgbClr val="0070C0"/>
                          </a:solidFill>
                          <a:effectLst/>
                        </a:rPr>
                        <a:t>Christoph </a:t>
                      </a:r>
                      <a:r>
                        <a:rPr lang="fr-FR" sz="3600" b="0" u="sng" dirty="0" err="1">
                          <a:solidFill>
                            <a:srgbClr val="0070C0"/>
                          </a:solidFill>
                          <a:effectLst/>
                        </a:rPr>
                        <a:t>Scheidenberger</a:t>
                      </a:r>
                      <a:endParaRPr lang="fr-FR" sz="3600" b="0" u="sng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46177"/>
                  </a:ext>
                </a:extLst>
              </a:tr>
              <a:tr h="1226446"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5"/>
                        </a:rPr>
                        <a:t>CERN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6"/>
                        </a:rPr>
                        <a:t>ISOLDE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</a:rPr>
                        <a:t>International Organisation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1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Sean Freeman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latinLnBrk="0"/>
                      <a:r>
                        <a:rPr lang="fr-FR" sz="3600" b="0" u="sng" dirty="0">
                          <a:solidFill>
                            <a:srgbClr val="0070C0"/>
                          </a:solidFill>
                          <a:effectLst/>
                        </a:rPr>
                        <a:t>Luis Mario Fraile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555512"/>
                  </a:ext>
                </a:extLst>
              </a:tr>
              <a:tr h="1226446"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18"/>
                        </a:rPr>
                        <a:t>Univ. Jyväskylä</a:t>
                      </a:r>
                      <a:endParaRPr lang="fr-FR" sz="36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19"/>
                        </a:rPr>
                        <a:t>JYFL</a:t>
                      </a:r>
                      <a:endParaRPr lang="fr-FR" sz="36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</a:rPr>
                        <a:t>Finland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2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Paul Greenlees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734814"/>
                  </a:ext>
                </a:extLst>
              </a:tr>
            </a:tbl>
          </a:graphicData>
        </a:graphic>
      </p:graphicFrame>
      <p:sp>
        <p:nvSpPr>
          <p:cNvPr id="18" name="ZoneTexte 17">
            <a:extLst>
              <a:ext uri="{FF2B5EF4-FFF2-40B4-BE49-F238E27FC236}">
                <a16:creationId xmlns:a16="http://schemas.microsoft.com/office/drawing/2014/main" id="{EB42A862-2408-2DC0-DEFA-1974E237AD3C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  <p:sp>
        <p:nvSpPr>
          <p:cNvPr id="3" name="Étoile à 5 branches 2">
            <a:extLst>
              <a:ext uri="{FF2B5EF4-FFF2-40B4-BE49-F238E27FC236}">
                <a16:creationId xmlns:a16="http://schemas.microsoft.com/office/drawing/2014/main" id="{F59F123B-5400-786E-83A9-77CFB657C949}"/>
              </a:ext>
            </a:extLst>
          </p:cNvPr>
          <p:cNvSpPr/>
          <p:nvPr/>
        </p:nvSpPr>
        <p:spPr>
          <a:xfrm>
            <a:off x="17096614" y="8549410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54A34DDD-2A03-02F4-3368-859D6CA2B096}"/>
              </a:ext>
            </a:extLst>
          </p:cNvPr>
          <p:cNvSpPr/>
          <p:nvPr/>
        </p:nvSpPr>
        <p:spPr>
          <a:xfrm rot="20408162">
            <a:off x="18452048" y="8498610"/>
            <a:ext cx="1486952" cy="3541645"/>
          </a:xfrm>
          <a:prstGeom prst="ellipse">
            <a:avLst/>
          </a:prstGeom>
          <a:noFill/>
          <a:ln w="57150" cap="flat">
            <a:solidFill>
              <a:srgbClr val="0070C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F368C66-0D59-6027-C3D2-80232A9AA59F}"/>
              </a:ext>
            </a:extLst>
          </p:cNvPr>
          <p:cNvSpPr txBox="1"/>
          <p:nvPr/>
        </p:nvSpPr>
        <p:spPr>
          <a:xfrm>
            <a:off x="974437" y="11588713"/>
            <a:ext cx="1056640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48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Thank to all the facility coordinators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E367194F-47F4-8CE3-6143-874C838BF278}"/>
              </a:ext>
            </a:extLst>
          </p:cNvPr>
          <p:cNvGrpSpPr/>
          <p:nvPr/>
        </p:nvGrpSpPr>
        <p:grpSpPr>
          <a:xfrm>
            <a:off x="4767943" y="2647152"/>
            <a:ext cx="14888296" cy="3329105"/>
            <a:chOff x="4767943" y="2647152"/>
            <a:chExt cx="14888296" cy="3329105"/>
          </a:xfrm>
        </p:grpSpPr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A7105F97-A589-FF00-095E-02B7793D4ED3}"/>
                </a:ext>
              </a:extLst>
            </p:cNvPr>
            <p:cNvSpPr/>
            <p:nvPr/>
          </p:nvSpPr>
          <p:spPr>
            <a:xfrm>
              <a:off x="4767943" y="2647152"/>
              <a:ext cx="14888296" cy="332910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C746477B-D280-337A-5858-E25E56310820}"/>
                </a:ext>
              </a:extLst>
            </p:cNvPr>
            <p:cNvSpPr txBox="1"/>
            <p:nvPr/>
          </p:nvSpPr>
          <p:spPr>
            <a:xfrm>
              <a:off x="5078186" y="3536559"/>
              <a:ext cx="14352814" cy="20415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n-GB" sz="9600" i="1" dirty="0">
                  <a:solidFill>
                    <a:srgbClr val="BF0000"/>
                  </a:solidFill>
                  <a:effectLst/>
                  <a:latin typeface="+mj-lt"/>
                </a:rPr>
                <a:t>Thank you</a:t>
              </a:r>
              <a:endParaRPr lang="en-GB" sz="8000" i="1" dirty="0">
                <a:solidFill>
                  <a:schemeClr val="accent3">
                    <a:lumMod val="75000"/>
                  </a:schemeClr>
                </a:solidFill>
                <a:latin typeface="+mj-lt"/>
              </a:endParaRP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77ACE834-DFA2-2A8C-74F8-05058ED1764A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</p:spTree>
    <p:extLst>
      <p:ext uri="{BB962C8B-B14F-4D97-AF65-F5344CB8AC3E}">
        <p14:creationId xmlns:p14="http://schemas.microsoft.com/office/powerpoint/2010/main" val="120647177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1B91AE94-156B-F33C-D85A-E48727A3A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773602"/>
              </p:ext>
            </p:extLst>
          </p:nvPr>
        </p:nvGraphicFramePr>
        <p:xfrm>
          <a:off x="80682" y="1720809"/>
          <a:ext cx="12578964" cy="9867903"/>
        </p:xfrm>
        <a:graphic>
          <a:graphicData uri="http://schemas.openxmlformats.org/drawingml/2006/table">
            <a:tbl>
              <a:tblPr/>
              <a:tblGrid>
                <a:gridCol w="2932682">
                  <a:extLst>
                    <a:ext uri="{9D8B030D-6E8A-4147-A177-3AD203B41FA5}">
                      <a16:colId xmlns:a16="http://schemas.microsoft.com/office/drawing/2014/main" val="1717427564"/>
                    </a:ext>
                  </a:extLst>
                </a:gridCol>
                <a:gridCol w="2992581">
                  <a:extLst>
                    <a:ext uri="{9D8B030D-6E8A-4147-A177-3AD203B41FA5}">
                      <a16:colId xmlns:a16="http://schemas.microsoft.com/office/drawing/2014/main" val="3475443181"/>
                    </a:ext>
                  </a:extLst>
                </a:gridCol>
                <a:gridCol w="2867891">
                  <a:extLst>
                    <a:ext uri="{9D8B030D-6E8A-4147-A177-3AD203B41FA5}">
                      <a16:colId xmlns:a16="http://schemas.microsoft.com/office/drawing/2014/main" val="3281446764"/>
                    </a:ext>
                  </a:extLst>
                </a:gridCol>
                <a:gridCol w="3785810">
                  <a:extLst>
                    <a:ext uri="{9D8B030D-6E8A-4147-A177-3AD203B41FA5}">
                      <a16:colId xmlns:a16="http://schemas.microsoft.com/office/drawing/2014/main" val="3773016174"/>
                    </a:ext>
                  </a:extLst>
                </a:gridCol>
              </a:tblGrid>
              <a:tr h="1097324">
                <a:tc>
                  <a:txBody>
                    <a:bodyPr/>
                    <a:lstStyle/>
                    <a:p>
                      <a:pPr latinLnBrk="0"/>
                      <a:r>
                        <a:rPr lang="fr-FR" sz="3200" b="1" dirty="0">
                          <a:effectLst/>
                        </a:rPr>
                        <a:t>Institution</a:t>
                      </a:r>
                      <a:endParaRPr lang="fr-FR" sz="32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200" b="1">
                          <a:effectLst/>
                        </a:rPr>
                        <a:t>Infrastructure</a:t>
                      </a:r>
                      <a:endParaRPr lang="fr-FR" sz="32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200" b="1" dirty="0">
                          <a:effectLst/>
                        </a:rPr>
                        <a:t>Country</a:t>
                      </a:r>
                      <a:endParaRPr lang="fr-FR" sz="32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200" b="1" dirty="0">
                          <a:effectLst/>
                        </a:rPr>
                        <a:t>Facility </a:t>
                      </a:r>
                      <a:r>
                        <a:rPr lang="fr-FR" sz="3200" b="1" dirty="0" err="1">
                          <a:effectLst/>
                        </a:rPr>
                        <a:t>Coordinator</a:t>
                      </a:r>
                      <a:r>
                        <a:rPr lang="fr-FR" sz="3200" dirty="0">
                          <a:effectLst/>
                        </a:rPr>
                        <a:t> 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251574"/>
                  </a:ext>
                </a:extLst>
              </a:tr>
              <a:tr h="2388543"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3"/>
                        </a:rPr>
                        <a:t>INFN</a:t>
                      </a:r>
                      <a:endParaRPr lang="fr-FR" sz="36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4"/>
                        </a:rPr>
                        <a:t>LNL</a:t>
                      </a:r>
                      <a:r>
                        <a:rPr lang="fr-FR" sz="3600" dirty="0">
                          <a:solidFill>
                            <a:srgbClr val="0000FF"/>
                          </a:solidFill>
                          <a:effectLst/>
                        </a:rPr>
                        <a:t>/LNS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</a:rPr>
                        <a:t>Italy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Tommaso Marchi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0" marR="0" lvl="0" indent="0" algn="ctr" defTabSz="8255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Alessia Di Pietro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latinLnBrk="0"/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229527"/>
                  </a:ext>
                </a:extLst>
              </a:tr>
              <a:tr h="1351349"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7"/>
                        </a:rPr>
                        <a:t>GANIL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8"/>
                        </a:rPr>
                        <a:t>GANIL-SPIRAL2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</a:rPr>
                        <a:t>France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Emmanuel Clement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9013442"/>
                  </a:ext>
                </a:extLst>
              </a:tr>
              <a:tr h="1351349"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10"/>
                        </a:rPr>
                        <a:t>IJCLab</a:t>
                      </a:r>
                      <a:endParaRPr lang="fr-FR" sz="36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11"/>
                        </a:rPr>
                        <a:t>ALTO</a:t>
                      </a:r>
                      <a:r>
                        <a:rPr lang="fr-FR" sz="3600" dirty="0">
                          <a:effectLst/>
                        </a:rPr>
                        <a:t>  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</a:rPr>
                        <a:t>France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sng" dirty="0">
                          <a:solidFill>
                            <a:srgbClr val="0070C0"/>
                          </a:solidFill>
                          <a:effectLst/>
                        </a:rPr>
                        <a:t>Enrique </a:t>
                      </a:r>
                      <a:r>
                        <a:rPr lang="fr-FR" sz="3600" b="0" u="sng" dirty="0" err="1">
                          <a:solidFill>
                            <a:srgbClr val="0070C0"/>
                          </a:solidFill>
                          <a:effectLst/>
                        </a:rPr>
                        <a:t>Minaya</a:t>
                      </a:r>
                      <a:endParaRPr lang="fr-FR" sz="3600" b="0" u="sng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76248"/>
                  </a:ext>
                </a:extLst>
              </a:tr>
              <a:tr h="1226446"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2"/>
                        </a:rPr>
                        <a:t>GSI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3"/>
                        </a:rPr>
                        <a:t>GSI/FAIR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</a:rPr>
                        <a:t>Germany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sng" dirty="0">
                          <a:solidFill>
                            <a:srgbClr val="0070C0"/>
                          </a:solidFill>
                          <a:effectLst/>
                        </a:rPr>
                        <a:t>Christoph </a:t>
                      </a:r>
                      <a:r>
                        <a:rPr lang="fr-FR" sz="3600" b="0" u="sng" dirty="0" err="1">
                          <a:solidFill>
                            <a:srgbClr val="0070C0"/>
                          </a:solidFill>
                          <a:effectLst/>
                        </a:rPr>
                        <a:t>Scheidenberger</a:t>
                      </a:r>
                      <a:endParaRPr lang="fr-FR" sz="3600" b="0" u="sng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46177"/>
                  </a:ext>
                </a:extLst>
              </a:tr>
              <a:tr h="1226446"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4"/>
                        </a:rPr>
                        <a:t>CERN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5"/>
                        </a:rPr>
                        <a:t>ISOLDE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</a:rPr>
                        <a:t>International Organisation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1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Sean Freeman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latinLnBrk="0"/>
                      <a:r>
                        <a:rPr lang="fr-FR" sz="3600" b="0" u="sng" dirty="0">
                          <a:solidFill>
                            <a:srgbClr val="0070C0"/>
                          </a:solidFill>
                          <a:effectLst/>
                        </a:rPr>
                        <a:t>Luis Mario Fraile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555512"/>
                  </a:ext>
                </a:extLst>
              </a:tr>
              <a:tr h="1226446"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17"/>
                        </a:rPr>
                        <a:t>Univ. Jyväskylä</a:t>
                      </a:r>
                      <a:endParaRPr lang="fr-FR" sz="36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18"/>
                        </a:rPr>
                        <a:t>JYFL</a:t>
                      </a:r>
                      <a:endParaRPr lang="fr-FR" sz="36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</a:rPr>
                        <a:t>Finland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1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Paul Greenlees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734814"/>
                  </a:ext>
                </a:extLst>
              </a:tr>
            </a:tbl>
          </a:graphicData>
        </a:graphic>
      </p:graphicFrame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62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 dirty="0"/>
          </a:p>
        </p:txBody>
      </p:sp>
      <p:sp>
        <p:nvSpPr>
          <p:cNvPr id="64" name="Text"/>
          <p:cNvSpPr txBox="1">
            <a:spLocks noGrp="1"/>
          </p:cNvSpPr>
          <p:nvPr>
            <p:ph type="body" idx="13"/>
          </p:nvPr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</a:rPr>
              <a:t>WP2 - </a:t>
            </a:r>
            <a:r>
              <a:rPr lang="fr-FR" sz="6600" dirty="0" err="1">
                <a:solidFill>
                  <a:srgbClr val="FF0000"/>
                </a:solidFill>
              </a:rPr>
              <a:t>Task</a:t>
            </a:r>
            <a:r>
              <a:rPr lang="fr-FR" sz="6600" dirty="0">
                <a:solidFill>
                  <a:srgbClr val="FF0000"/>
                </a:solidFill>
              </a:rPr>
              <a:t> 2.2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Radioactive Ion Beam Facilities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C2AA2D6-21F9-C840-5310-4344F7373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3164" y="1118255"/>
            <a:ext cx="12416663" cy="1097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Étoile à 5 branches 4">
            <a:extLst>
              <a:ext uri="{FF2B5EF4-FFF2-40B4-BE49-F238E27FC236}">
                <a16:creationId xmlns:a16="http://schemas.microsoft.com/office/drawing/2014/main" id="{9A454394-A3E7-C050-405C-389A98AC3843}"/>
              </a:ext>
            </a:extLst>
          </p:cNvPr>
          <p:cNvSpPr/>
          <p:nvPr/>
        </p:nvSpPr>
        <p:spPr>
          <a:xfrm>
            <a:off x="20468711" y="3499427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6" name="Étoile à 5 branches 5">
            <a:extLst>
              <a:ext uri="{FF2B5EF4-FFF2-40B4-BE49-F238E27FC236}">
                <a16:creationId xmlns:a16="http://schemas.microsoft.com/office/drawing/2014/main" id="{E8A5ECA9-5797-86B2-6C3D-1596ED66662E}"/>
              </a:ext>
            </a:extLst>
          </p:cNvPr>
          <p:cNvSpPr/>
          <p:nvPr/>
        </p:nvSpPr>
        <p:spPr>
          <a:xfrm>
            <a:off x="17768562" y="7267864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Étoile à 5 branches 6">
            <a:extLst>
              <a:ext uri="{FF2B5EF4-FFF2-40B4-BE49-F238E27FC236}">
                <a16:creationId xmlns:a16="http://schemas.microsoft.com/office/drawing/2014/main" id="{6D32E7D0-1B34-9D74-193E-CEF087060644}"/>
              </a:ext>
            </a:extLst>
          </p:cNvPr>
          <p:cNvSpPr/>
          <p:nvPr/>
        </p:nvSpPr>
        <p:spPr>
          <a:xfrm>
            <a:off x="15884342" y="7607301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8" name="Étoile à 5 branches 7">
            <a:extLst>
              <a:ext uri="{FF2B5EF4-FFF2-40B4-BE49-F238E27FC236}">
                <a16:creationId xmlns:a16="http://schemas.microsoft.com/office/drawing/2014/main" id="{6A099E2A-12DF-1B33-8E7A-B0AEE8AB28C2}"/>
              </a:ext>
            </a:extLst>
          </p:cNvPr>
          <p:cNvSpPr/>
          <p:nvPr/>
        </p:nvSpPr>
        <p:spPr>
          <a:xfrm>
            <a:off x="16369250" y="7842829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9" name="Étoile à 5 branches 8">
            <a:extLst>
              <a:ext uri="{FF2B5EF4-FFF2-40B4-BE49-F238E27FC236}">
                <a16:creationId xmlns:a16="http://schemas.microsoft.com/office/drawing/2014/main" id="{09CC3287-0462-B864-9077-D5D934FB4E6A}"/>
              </a:ext>
            </a:extLst>
          </p:cNvPr>
          <p:cNvSpPr/>
          <p:nvPr/>
        </p:nvSpPr>
        <p:spPr>
          <a:xfrm>
            <a:off x="18350448" y="8639465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" name="Étoile à 5 branches 9">
            <a:extLst>
              <a:ext uri="{FF2B5EF4-FFF2-40B4-BE49-F238E27FC236}">
                <a16:creationId xmlns:a16="http://schemas.microsoft.com/office/drawing/2014/main" id="{3CD599D9-8662-8C89-4D6B-F543153C7D00}"/>
              </a:ext>
            </a:extLst>
          </p:cNvPr>
          <p:cNvSpPr/>
          <p:nvPr/>
        </p:nvSpPr>
        <p:spPr>
          <a:xfrm>
            <a:off x="19292557" y="11119431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B42A862-2408-2DC0-DEFA-1974E237AD3C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  <p:sp>
        <p:nvSpPr>
          <p:cNvPr id="3" name="Étoile à 5 branches 2">
            <a:extLst>
              <a:ext uri="{FF2B5EF4-FFF2-40B4-BE49-F238E27FC236}">
                <a16:creationId xmlns:a16="http://schemas.microsoft.com/office/drawing/2014/main" id="{F59F123B-5400-786E-83A9-77CFB657C949}"/>
              </a:ext>
            </a:extLst>
          </p:cNvPr>
          <p:cNvSpPr/>
          <p:nvPr/>
        </p:nvSpPr>
        <p:spPr>
          <a:xfrm>
            <a:off x="17096614" y="8549410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54A34DDD-2A03-02F4-3368-859D6CA2B096}"/>
              </a:ext>
            </a:extLst>
          </p:cNvPr>
          <p:cNvSpPr/>
          <p:nvPr/>
        </p:nvSpPr>
        <p:spPr>
          <a:xfrm rot="20408162">
            <a:off x="18452048" y="8498610"/>
            <a:ext cx="1486952" cy="3541645"/>
          </a:xfrm>
          <a:prstGeom prst="ellipse">
            <a:avLst/>
          </a:prstGeom>
          <a:noFill/>
          <a:ln w="57150" cap="flat">
            <a:solidFill>
              <a:srgbClr val="0070C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F129750-6BB2-D3C5-FD1D-474537943204}"/>
              </a:ext>
            </a:extLst>
          </p:cNvPr>
          <p:cNvSpPr txBox="1"/>
          <p:nvPr/>
        </p:nvSpPr>
        <p:spPr>
          <a:xfrm>
            <a:off x="974437" y="11588713"/>
            <a:ext cx="1056640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48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Thank to all the facility coordinators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143EC27-095A-D22D-F157-00C11FDBDC3B}"/>
              </a:ext>
            </a:extLst>
          </p:cNvPr>
          <p:cNvSpPr/>
          <p:nvPr/>
        </p:nvSpPr>
        <p:spPr>
          <a:xfrm>
            <a:off x="2077819" y="4108449"/>
            <a:ext cx="21051981" cy="549910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E8D95F8-19C9-6C9B-11D7-DB999EDBCBAF}"/>
              </a:ext>
            </a:extLst>
          </p:cNvPr>
          <p:cNvSpPr txBox="1"/>
          <p:nvPr/>
        </p:nvSpPr>
        <p:spPr>
          <a:xfrm>
            <a:off x="2368763" y="4798291"/>
            <a:ext cx="20761037" cy="34265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5400" i="0" u="none" strike="noStrike" dirty="0">
                <a:solidFill>
                  <a:srgbClr val="2D3748"/>
                </a:solidFill>
                <a:effectLst/>
                <a:latin typeface="+mj-lt"/>
              </a:rPr>
              <a:t> </a:t>
            </a:r>
            <a:r>
              <a:rPr lang="en-GB" sz="5400" dirty="0">
                <a:solidFill>
                  <a:srgbClr val="2D3748"/>
                </a:solidFill>
                <a:latin typeface="+mj-lt"/>
              </a:rPr>
              <a:t>GOAL: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5400" dirty="0">
                <a:solidFill>
                  <a:srgbClr val="2D3748"/>
                </a:solidFill>
                <a:latin typeface="+mj-lt"/>
              </a:rPr>
              <a:t>P</a:t>
            </a:r>
            <a:r>
              <a:rPr lang="en-GB" sz="5400" i="0" u="none" strike="noStrike" dirty="0">
                <a:solidFill>
                  <a:srgbClr val="2D3748"/>
                </a:solidFill>
                <a:effectLst/>
                <a:latin typeface="+mj-lt"/>
              </a:rPr>
              <a:t>rovide Transnational (TA) Access to various Research Infrastructures providing radioactive ions at various energies, combined with state-of-the-art equipment to explore nuclei under extreme conditions.</a:t>
            </a:r>
            <a:endParaRPr kumimoji="0" lang="en-GB" sz="54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71431408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62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 dirty="0"/>
          </a:p>
        </p:txBody>
      </p:sp>
      <p:sp>
        <p:nvSpPr>
          <p:cNvPr id="64" name="Text"/>
          <p:cNvSpPr txBox="1">
            <a:spLocks noGrp="1"/>
          </p:cNvSpPr>
          <p:nvPr>
            <p:ph type="body" idx="13"/>
          </p:nvPr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</a:rPr>
              <a:t>WP2 - </a:t>
            </a:r>
            <a:r>
              <a:rPr lang="fr-FR" sz="6600" dirty="0" err="1">
                <a:solidFill>
                  <a:srgbClr val="FF0000"/>
                </a:solidFill>
              </a:rPr>
              <a:t>Task</a:t>
            </a:r>
            <a:r>
              <a:rPr lang="fr-FR" sz="6600" dirty="0">
                <a:solidFill>
                  <a:srgbClr val="FF0000"/>
                </a:solidFill>
              </a:rPr>
              <a:t> 2.2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Radioactive Ion Beam Facilities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C2AA2D6-21F9-C840-5310-4344F7373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3164" y="1118255"/>
            <a:ext cx="12416663" cy="1097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Étoile à 5 branches 4">
            <a:extLst>
              <a:ext uri="{FF2B5EF4-FFF2-40B4-BE49-F238E27FC236}">
                <a16:creationId xmlns:a16="http://schemas.microsoft.com/office/drawing/2014/main" id="{9A454394-A3E7-C050-405C-389A98AC3843}"/>
              </a:ext>
            </a:extLst>
          </p:cNvPr>
          <p:cNvSpPr/>
          <p:nvPr/>
        </p:nvSpPr>
        <p:spPr>
          <a:xfrm>
            <a:off x="20468711" y="3499427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6" name="Étoile à 5 branches 5">
            <a:extLst>
              <a:ext uri="{FF2B5EF4-FFF2-40B4-BE49-F238E27FC236}">
                <a16:creationId xmlns:a16="http://schemas.microsoft.com/office/drawing/2014/main" id="{E8A5ECA9-5797-86B2-6C3D-1596ED66662E}"/>
              </a:ext>
            </a:extLst>
          </p:cNvPr>
          <p:cNvSpPr/>
          <p:nvPr/>
        </p:nvSpPr>
        <p:spPr>
          <a:xfrm>
            <a:off x="17768562" y="7267864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Étoile à 5 branches 6">
            <a:extLst>
              <a:ext uri="{FF2B5EF4-FFF2-40B4-BE49-F238E27FC236}">
                <a16:creationId xmlns:a16="http://schemas.microsoft.com/office/drawing/2014/main" id="{6D32E7D0-1B34-9D74-193E-CEF087060644}"/>
              </a:ext>
            </a:extLst>
          </p:cNvPr>
          <p:cNvSpPr/>
          <p:nvPr/>
        </p:nvSpPr>
        <p:spPr>
          <a:xfrm>
            <a:off x="15884342" y="7607301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8" name="Étoile à 5 branches 7">
            <a:extLst>
              <a:ext uri="{FF2B5EF4-FFF2-40B4-BE49-F238E27FC236}">
                <a16:creationId xmlns:a16="http://schemas.microsoft.com/office/drawing/2014/main" id="{6A099E2A-12DF-1B33-8E7A-B0AEE8AB28C2}"/>
              </a:ext>
            </a:extLst>
          </p:cNvPr>
          <p:cNvSpPr/>
          <p:nvPr/>
        </p:nvSpPr>
        <p:spPr>
          <a:xfrm>
            <a:off x="16369250" y="7842829"/>
            <a:ext cx="727364" cy="706581"/>
          </a:xfrm>
          <a:prstGeom prst="star5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9" name="Étoile à 5 branches 8">
            <a:extLst>
              <a:ext uri="{FF2B5EF4-FFF2-40B4-BE49-F238E27FC236}">
                <a16:creationId xmlns:a16="http://schemas.microsoft.com/office/drawing/2014/main" id="{09CC3287-0462-B864-9077-D5D934FB4E6A}"/>
              </a:ext>
            </a:extLst>
          </p:cNvPr>
          <p:cNvSpPr/>
          <p:nvPr/>
        </p:nvSpPr>
        <p:spPr>
          <a:xfrm>
            <a:off x="18350448" y="8639465"/>
            <a:ext cx="727364" cy="706581"/>
          </a:xfrm>
          <a:prstGeom prst="star5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" name="Étoile à 5 branches 9">
            <a:extLst>
              <a:ext uri="{FF2B5EF4-FFF2-40B4-BE49-F238E27FC236}">
                <a16:creationId xmlns:a16="http://schemas.microsoft.com/office/drawing/2014/main" id="{3CD599D9-8662-8C89-4D6B-F543153C7D00}"/>
              </a:ext>
            </a:extLst>
          </p:cNvPr>
          <p:cNvSpPr/>
          <p:nvPr/>
        </p:nvSpPr>
        <p:spPr>
          <a:xfrm>
            <a:off x="19292557" y="11119431"/>
            <a:ext cx="727364" cy="706581"/>
          </a:xfrm>
          <a:prstGeom prst="star5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" name="Étoile à 5 branches 2">
            <a:extLst>
              <a:ext uri="{FF2B5EF4-FFF2-40B4-BE49-F238E27FC236}">
                <a16:creationId xmlns:a16="http://schemas.microsoft.com/office/drawing/2014/main" id="{F59F123B-5400-786E-83A9-77CFB657C949}"/>
              </a:ext>
            </a:extLst>
          </p:cNvPr>
          <p:cNvSpPr/>
          <p:nvPr/>
        </p:nvSpPr>
        <p:spPr>
          <a:xfrm>
            <a:off x="17096614" y="8549410"/>
            <a:ext cx="727364" cy="706581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54A34DDD-2A03-02F4-3368-859D6CA2B096}"/>
              </a:ext>
            </a:extLst>
          </p:cNvPr>
          <p:cNvSpPr/>
          <p:nvPr/>
        </p:nvSpPr>
        <p:spPr>
          <a:xfrm rot="20408162">
            <a:off x="18452048" y="8498610"/>
            <a:ext cx="1486952" cy="3541645"/>
          </a:xfrm>
          <a:prstGeom prst="ellipse">
            <a:avLst/>
          </a:prstGeom>
          <a:noFill/>
          <a:ln w="57150" cap="flat">
            <a:solidFill>
              <a:schemeClr val="bg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A5EE187-02B5-17F2-06BA-4FBA52279C8C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EA35C5D1-D1EE-E308-8D68-A45C0DE320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2035"/>
              </p:ext>
            </p:extLst>
          </p:nvPr>
        </p:nvGraphicFramePr>
        <p:xfrm>
          <a:off x="80682" y="1720809"/>
          <a:ext cx="12578964" cy="9867903"/>
        </p:xfrm>
        <a:graphic>
          <a:graphicData uri="http://schemas.openxmlformats.org/drawingml/2006/table">
            <a:tbl>
              <a:tblPr/>
              <a:tblGrid>
                <a:gridCol w="2932682">
                  <a:extLst>
                    <a:ext uri="{9D8B030D-6E8A-4147-A177-3AD203B41FA5}">
                      <a16:colId xmlns:a16="http://schemas.microsoft.com/office/drawing/2014/main" val="1717427564"/>
                    </a:ext>
                  </a:extLst>
                </a:gridCol>
                <a:gridCol w="2992581">
                  <a:extLst>
                    <a:ext uri="{9D8B030D-6E8A-4147-A177-3AD203B41FA5}">
                      <a16:colId xmlns:a16="http://schemas.microsoft.com/office/drawing/2014/main" val="3475443181"/>
                    </a:ext>
                  </a:extLst>
                </a:gridCol>
                <a:gridCol w="2867891">
                  <a:extLst>
                    <a:ext uri="{9D8B030D-6E8A-4147-A177-3AD203B41FA5}">
                      <a16:colId xmlns:a16="http://schemas.microsoft.com/office/drawing/2014/main" val="3281446764"/>
                    </a:ext>
                  </a:extLst>
                </a:gridCol>
                <a:gridCol w="3785810">
                  <a:extLst>
                    <a:ext uri="{9D8B030D-6E8A-4147-A177-3AD203B41FA5}">
                      <a16:colId xmlns:a16="http://schemas.microsoft.com/office/drawing/2014/main" val="3773016174"/>
                    </a:ext>
                  </a:extLst>
                </a:gridCol>
              </a:tblGrid>
              <a:tr h="1097324">
                <a:tc>
                  <a:txBody>
                    <a:bodyPr/>
                    <a:lstStyle/>
                    <a:p>
                      <a:pPr latinLnBrk="0"/>
                      <a:r>
                        <a:rPr lang="fr-FR" sz="3200" b="1" dirty="0">
                          <a:effectLst/>
                        </a:rPr>
                        <a:t>Institution</a:t>
                      </a:r>
                      <a:endParaRPr lang="fr-FR" sz="32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200" b="1">
                          <a:effectLst/>
                        </a:rPr>
                        <a:t>Infrastructure</a:t>
                      </a:r>
                      <a:endParaRPr lang="fr-FR" sz="32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200" b="1" dirty="0">
                          <a:effectLst/>
                        </a:rPr>
                        <a:t>Country</a:t>
                      </a:r>
                      <a:endParaRPr lang="fr-FR" sz="32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200" b="1" dirty="0">
                          <a:effectLst/>
                        </a:rPr>
                        <a:t>Facility </a:t>
                      </a:r>
                      <a:r>
                        <a:rPr lang="fr-FR" sz="3200" b="1" dirty="0" err="1">
                          <a:effectLst/>
                        </a:rPr>
                        <a:t>Coordinator</a:t>
                      </a:r>
                      <a:r>
                        <a:rPr lang="fr-FR" sz="3200" dirty="0">
                          <a:effectLst/>
                        </a:rPr>
                        <a:t> 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251574"/>
                  </a:ext>
                </a:extLst>
              </a:tr>
              <a:tr h="2388543"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INFN</a:t>
                      </a:r>
                      <a:endParaRPr lang="fr-FR" sz="3600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LNL</a:t>
                      </a:r>
                      <a:r>
                        <a:rPr lang="fr-FR" sz="3600" dirty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/LNS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 err="1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Italy</a:t>
                      </a:r>
                      <a:endParaRPr lang="fr-FR" sz="3600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Tommaso Marchi</a:t>
                      </a:r>
                      <a:endParaRPr lang="fr-FR" sz="3600" b="0" u="none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effectLst/>
                      </a:endParaRPr>
                    </a:p>
                    <a:p>
                      <a:pPr marL="0" marR="0" lvl="0" indent="0" algn="ctr" defTabSz="8255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u="none" dirty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Alessia Di Pietro</a:t>
                      </a:r>
                      <a:endParaRPr lang="fr-FR" sz="3600" b="0" u="none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effectLst/>
                      </a:endParaRPr>
                    </a:p>
                    <a:p>
                      <a:pPr latinLnBrk="0"/>
                      <a:endParaRPr lang="fr-FR" sz="3600" b="0" u="none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229527"/>
                  </a:ext>
                </a:extLst>
              </a:tr>
              <a:tr h="1351349"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8"/>
                        </a:rPr>
                        <a:t>GANIL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9"/>
                        </a:rPr>
                        <a:t>GANIL-SPIRAL2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</a:rPr>
                        <a:t>France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Emmanuel Clement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9013442"/>
                  </a:ext>
                </a:extLst>
              </a:tr>
              <a:tr h="1351349"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IJCLab</a:t>
                      </a:r>
                      <a:endParaRPr lang="fr-FR" sz="3600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ALTO</a:t>
                      </a:r>
                      <a:r>
                        <a:rPr lang="fr-FR" sz="3600" dirty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  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France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sng" dirty="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Enrique </a:t>
                      </a:r>
                      <a:r>
                        <a:rPr lang="fr-FR" sz="3600" b="0" u="sng" dirty="0" err="1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Minaya</a:t>
                      </a:r>
                      <a:endParaRPr lang="fr-FR" sz="3600" b="0" u="sng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76248"/>
                  </a:ext>
                </a:extLst>
              </a:tr>
              <a:tr h="1226446"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3"/>
                        </a:rPr>
                        <a:t>GSI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4"/>
                        </a:rPr>
                        <a:t>GSI/FAIR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</a:rPr>
                        <a:t>Germany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sng" dirty="0">
                          <a:solidFill>
                            <a:srgbClr val="0070C0"/>
                          </a:solidFill>
                          <a:effectLst/>
                        </a:rPr>
                        <a:t>Christoph </a:t>
                      </a:r>
                      <a:r>
                        <a:rPr lang="fr-FR" sz="3600" b="0" u="sng" dirty="0" err="1">
                          <a:solidFill>
                            <a:srgbClr val="0070C0"/>
                          </a:solidFill>
                          <a:effectLst/>
                        </a:rPr>
                        <a:t>Scheidenberger</a:t>
                      </a:r>
                      <a:endParaRPr lang="fr-FR" sz="3600" b="0" u="sng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46177"/>
                  </a:ext>
                </a:extLst>
              </a:tr>
              <a:tr h="1226446"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5"/>
                        </a:rPr>
                        <a:t>CERN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  <a:hlinkClick r:id="rId16"/>
                        </a:rPr>
                        <a:t>ISOLDE</a:t>
                      </a:r>
                      <a:endParaRPr lang="fr-FR" sz="360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</a:rPr>
                        <a:t>International Organisation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1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Sean Freeman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latinLnBrk="0"/>
                      <a:r>
                        <a:rPr lang="fr-FR" sz="3600" b="0" u="sng" dirty="0">
                          <a:solidFill>
                            <a:srgbClr val="0070C0"/>
                          </a:solidFill>
                          <a:effectLst/>
                        </a:rPr>
                        <a:t>Luis Mario Fraile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555512"/>
                  </a:ext>
                </a:extLst>
              </a:tr>
              <a:tr h="1226446"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18"/>
                        </a:rPr>
                        <a:t>Univ. Jyväskylä</a:t>
                      </a:r>
                      <a:endParaRPr lang="fr-FR" sz="36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dirty="0">
                          <a:effectLst/>
                          <a:hlinkClick r:id="rId19"/>
                        </a:rPr>
                        <a:t>JYFL</a:t>
                      </a:r>
                      <a:endParaRPr lang="fr-FR" sz="3600" dirty="0"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>
                          <a:effectLst/>
                        </a:rPr>
                        <a:t>Finland</a:t>
                      </a: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fr-FR" sz="3600" b="0" u="none" dirty="0">
                          <a:solidFill>
                            <a:srgbClr val="0070C0"/>
                          </a:solidFill>
                          <a:effectLst/>
                          <a:hlinkClick r:id="rId2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Paul Greenlees</a:t>
                      </a:r>
                      <a:endParaRPr lang="fr-FR" sz="3600" b="0" u="none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0761" marR="60761" marT="30380" marB="303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734814"/>
                  </a:ext>
                </a:extLst>
              </a:tr>
            </a:tbl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id="{5BF187E2-D1A2-1C03-8747-AC037EEC7E6E}"/>
              </a:ext>
            </a:extLst>
          </p:cNvPr>
          <p:cNvSpPr txBox="1"/>
          <p:nvPr/>
        </p:nvSpPr>
        <p:spPr>
          <a:xfrm>
            <a:off x="974437" y="11588713"/>
            <a:ext cx="1056640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48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Thank to all the facility coordinators</a:t>
            </a:r>
          </a:p>
        </p:txBody>
      </p:sp>
    </p:spTree>
    <p:extLst>
      <p:ext uri="{BB962C8B-B14F-4D97-AF65-F5344CB8AC3E}">
        <p14:creationId xmlns:p14="http://schemas.microsoft.com/office/powerpoint/2010/main" val="188488874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A39F00A-ED1A-67E2-6E01-A49BC460A878}"/>
              </a:ext>
            </a:extLst>
          </p:cNvPr>
          <p:cNvSpPr/>
          <p:nvPr/>
        </p:nvSpPr>
        <p:spPr>
          <a:xfrm>
            <a:off x="12720918" y="1355249"/>
            <a:ext cx="6220714" cy="392944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889317B-FEA2-3D0A-6707-701E724729CB}"/>
              </a:ext>
            </a:extLst>
          </p:cNvPr>
          <p:cNvSpPr/>
          <p:nvPr/>
        </p:nvSpPr>
        <p:spPr>
          <a:xfrm>
            <a:off x="14056824" y="6309924"/>
            <a:ext cx="10321740" cy="64475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D779EF1-A706-CAC7-D523-CBF0E67AF2F6}"/>
              </a:ext>
            </a:extLst>
          </p:cNvPr>
          <p:cNvSpPr txBox="1"/>
          <p:nvPr/>
        </p:nvSpPr>
        <p:spPr>
          <a:xfrm>
            <a:off x="1" y="1397507"/>
            <a:ext cx="13716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Means of production: </a:t>
            </a:r>
            <a:r>
              <a:rPr lang="en-GB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fragmentation, fusion-evaporation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(ISOL &amp; In Flight)</a:t>
            </a:r>
          </a:p>
          <a:p>
            <a:pPr algn="l"/>
            <a:r>
              <a:rPr lang="en-GB" sz="28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ISOL:         </a:t>
            </a:r>
            <a:r>
              <a:rPr lang="en-GB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energy &amp;</a:t>
            </a:r>
            <a:r>
              <a:rPr lang="en-GB" sz="28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Post-Accelerated</a:t>
            </a:r>
            <a:r>
              <a:rPr lang="en-GB" sz="28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up to 25 MeV/A </a:t>
            </a:r>
          </a:p>
          <a:p>
            <a:pPr algn="l"/>
            <a:r>
              <a:rPr lang="en-GB" sz="2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future, </a:t>
            </a:r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proton-rich nuclei</a:t>
            </a:r>
            <a:r>
              <a:rPr lang="en-GB" sz="2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up to SHE at Low-Energy </a:t>
            </a:r>
          </a:p>
          <a:p>
            <a:pPr algn="l"/>
            <a:r>
              <a:rPr lang="en-GB" sz="2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after </a:t>
            </a:r>
            <a:r>
              <a:rPr lang="en-GB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fusion evaporation </a:t>
            </a:r>
            <a:r>
              <a:rPr lang="en-GB" sz="2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(LINAG)</a:t>
            </a:r>
          </a:p>
          <a:p>
            <a:pPr algn="l"/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FC0791B-5500-48BF-5809-25FF875D6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363" y="-23959"/>
            <a:ext cx="3687637" cy="1210588"/>
          </a:xfrm>
          <a:prstGeom prst="rect">
            <a:avLst/>
          </a:prstGeom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592D05A-9F8A-3AD3-4E26-C47B33A0C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066" y="1182014"/>
            <a:ext cx="5431499" cy="392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Étoile à 5 branches 20">
            <a:extLst>
              <a:ext uri="{FF2B5EF4-FFF2-40B4-BE49-F238E27FC236}">
                <a16:creationId xmlns:a16="http://schemas.microsoft.com/office/drawing/2014/main" id="{A09E1F38-8FB0-BD35-42FC-9CC891E06AA7}"/>
              </a:ext>
            </a:extLst>
          </p:cNvPr>
          <p:cNvSpPr/>
          <p:nvPr/>
        </p:nvSpPr>
        <p:spPr>
          <a:xfrm>
            <a:off x="20249842" y="3513751"/>
            <a:ext cx="318175" cy="253032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2" name="Text">
            <a:extLst>
              <a:ext uri="{FF2B5EF4-FFF2-40B4-BE49-F238E27FC236}">
                <a16:creationId xmlns:a16="http://schemas.microsoft.com/office/drawing/2014/main" id="{FA6B3BB3-03D3-3896-BEAA-9FF75CFBB0A3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en-GB" sz="6600" dirty="0">
                <a:solidFill>
                  <a:schemeClr val="accent5">
                    <a:lumMod val="50000"/>
                  </a:schemeClr>
                </a:solidFill>
              </a:rPr>
              <a:t>GANIL-SPIRAL2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653B15FD-055A-5EAB-FCEF-2F17F64AEEAF}"/>
              </a:ext>
            </a:extLst>
          </p:cNvPr>
          <p:cNvSpPr txBox="1"/>
          <p:nvPr/>
        </p:nvSpPr>
        <p:spPr>
          <a:xfrm>
            <a:off x="12775349" y="1355854"/>
            <a:ext cx="6166282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C00000"/>
                </a:solidFill>
              </a:rPr>
              <a:t>1540 hours of beamtime receiving TA</a:t>
            </a:r>
          </a:p>
          <a:p>
            <a:pPr algn="ctr"/>
            <a:r>
              <a:rPr lang="en-GB" sz="4000" dirty="0">
                <a:solidFill>
                  <a:srgbClr val="C00000"/>
                </a:solidFill>
              </a:rPr>
              <a:t>Estimated AU provided in the full project - 90%</a:t>
            </a:r>
          </a:p>
          <a:p>
            <a:pPr algn="ctr"/>
            <a:r>
              <a:rPr lang="en-GB" sz="4000" dirty="0">
                <a:solidFill>
                  <a:srgbClr val="C00000"/>
                </a:solidFill>
              </a:rPr>
              <a:t>Stable + radioactive beams</a:t>
            </a:r>
          </a:p>
          <a:p>
            <a:pPr algn="ctr"/>
            <a:endParaRPr lang="en-GB" sz="4000" dirty="0">
              <a:solidFill>
                <a:srgbClr val="C0000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63620E3-34BF-DC2A-2981-91C3E4DB4981}"/>
              </a:ext>
            </a:extLst>
          </p:cNvPr>
          <p:cNvSpPr txBox="1"/>
          <p:nvPr/>
        </p:nvSpPr>
        <p:spPr>
          <a:xfrm>
            <a:off x="394720" y="4073766"/>
            <a:ext cx="12084793" cy="74892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>
                <a:latin typeface="+mn-lt"/>
                <a:ea typeface="Calibri" panose="020F0502020204030204" pitchFamily="34" charset="0"/>
              </a:rPr>
              <a:t>T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wo projects received Transnational Access during EURO-LABS P2 focusing on Nuclear Physics investigations on light radioactive nuclei  </a:t>
            </a:r>
            <a:r>
              <a:rPr lang="en-US" sz="3200" b="0" dirty="0">
                <a:latin typeface="+mn-lt"/>
                <a:ea typeface="Calibri" panose="020F0502020204030204" pitchFamily="34" charset="0"/>
              </a:rPr>
              <a:t>u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sing ACTAR – TPC detector:</a:t>
            </a:r>
          </a:p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b="0" dirty="0">
              <a:effectLst/>
              <a:latin typeface="+mn-lt"/>
              <a:ea typeface="Calibri" panose="020F0502020204030204" pitchFamily="34" charset="0"/>
            </a:endParaRPr>
          </a:p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effectLst/>
                <a:latin typeface="+mn-lt"/>
                <a:ea typeface="Calibri" panose="020F0502020204030204" pitchFamily="34" charset="0"/>
              </a:rPr>
              <a:t>E837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	</a:t>
            </a:r>
            <a:r>
              <a:rPr lang="en-US" sz="3200" b="0" dirty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</a:rPr>
              <a:t> Study of </a:t>
            </a:r>
            <a:r>
              <a:rPr lang="en-US" sz="3200" b="0" baseline="30000" dirty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</a:rPr>
              <a:t>12</a:t>
            </a:r>
            <a:r>
              <a:rPr lang="en-US" sz="3200" b="0" dirty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</a:rPr>
              <a:t>Be structure 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in the vicinity of different cluster thresholds vicinity, such as </a:t>
            </a:r>
            <a:r>
              <a:rPr lang="en-US" sz="3200" b="0" baseline="30000" dirty="0">
                <a:effectLst/>
                <a:latin typeface="+mn-lt"/>
                <a:ea typeface="Calibri" panose="020F0502020204030204" pitchFamily="34" charset="0"/>
              </a:rPr>
              <a:t>4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He, </a:t>
            </a:r>
            <a:r>
              <a:rPr lang="en-US" sz="3200" b="0" baseline="30000" dirty="0">
                <a:effectLst/>
                <a:latin typeface="+mn-lt"/>
                <a:ea typeface="Calibri" panose="020F0502020204030204" pitchFamily="34" charset="0"/>
              </a:rPr>
              <a:t>7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He, </a:t>
            </a:r>
            <a:r>
              <a:rPr lang="en-US" sz="3200" b="0" baseline="30000" dirty="0">
                <a:effectLst/>
                <a:latin typeface="+mn-lt"/>
                <a:ea typeface="Calibri" panose="020F0502020204030204" pitchFamily="34" charset="0"/>
              </a:rPr>
              <a:t>8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He by looking for narrow resonances </a:t>
            </a:r>
          </a:p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sym typeface="Helvetica Neue"/>
            </a:endParaRPr>
          </a:p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effectLst/>
                <a:latin typeface="+mn-lt"/>
                <a:ea typeface="Calibri" panose="020F0502020204030204" pitchFamily="34" charset="0"/>
              </a:rPr>
              <a:t>E864_22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 </a:t>
            </a:r>
            <a:r>
              <a:rPr lang="en-US" sz="3200" b="0" dirty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</a:rPr>
              <a:t>Indirect study of </a:t>
            </a:r>
            <a:r>
              <a:rPr lang="en-US" sz="3200" b="0" baseline="30000" dirty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</a:rPr>
              <a:t>8</a:t>
            </a:r>
            <a:r>
              <a:rPr lang="en-US" sz="3200" b="0" dirty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</a:rPr>
              <a:t>Li(α, n)</a:t>
            </a:r>
            <a:r>
              <a:rPr lang="en-US" sz="3200" b="0" baseline="30000" dirty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</a:rPr>
              <a:t>11</a:t>
            </a:r>
            <a:r>
              <a:rPr lang="en-US" sz="3200" b="0" dirty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</a:rPr>
              <a:t>B reaction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. This reaction is involved in the nucleosynthesis from the early evolutionary stage of our universe, till the starting of r-process nucleosynthesis in supernovae, collapsars and neutron star mergers. The compound nucleus </a:t>
            </a:r>
            <a:r>
              <a:rPr lang="en-US" sz="3200" b="0" baseline="30000" dirty="0">
                <a:effectLst/>
                <a:latin typeface="+mn-lt"/>
                <a:ea typeface="Calibri" panose="020F0502020204030204" pitchFamily="34" charset="0"/>
              </a:rPr>
              <a:t>12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B, has been investigated with the help of the resonant elastic scattering reaction </a:t>
            </a:r>
            <a:r>
              <a:rPr lang="en-US" sz="3200" b="0" baseline="30000" dirty="0">
                <a:effectLst/>
                <a:latin typeface="+mn-lt"/>
                <a:ea typeface="Calibri" panose="020F0502020204030204" pitchFamily="34" charset="0"/>
              </a:rPr>
              <a:t>4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He(</a:t>
            </a:r>
            <a:r>
              <a:rPr lang="en-US" sz="3200" b="0" baseline="30000" dirty="0">
                <a:effectLst/>
                <a:latin typeface="+mn-lt"/>
                <a:ea typeface="Calibri" panose="020F0502020204030204" pitchFamily="34" charset="0"/>
              </a:rPr>
              <a:t>8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Li, α) </a:t>
            </a:r>
            <a:r>
              <a:rPr lang="en-US" sz="3200" b="0" baseline="30000" dirty="0">
                <a:effectLst/>
                <a:latin typeface="+mn-lt"/>
                <a:ea typeface="Calibri" panose="020F0502020204030204" pitchFamily="34" charset="0"/>
              </a:rPr>
              <a:t>8</a:t>
            </a:r>
            <a:r>
              <a:rPr lang="en-US" sz="3200" b="0" dirty="0">
                <a:effectLst/>
                <a:latin typeface="+mn-lt"/>
                <a:ea typeface="Calibri" panose="020F0502020204030204" pitchFamily="34" charset="0"/>
              </a:rPr>
              <a:t>Li.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A2A061C-09F2-43B3-31B5-522394C424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56825" y="5657028"/>
            <a:ext cx="10321740" cy="641695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4D0AA84-FB33-CF22-4E43-F7EB5C278777}"/>
              </a:ext>
            </a:extLst>
          </p:cNvPr>
          <p:cNvSpPr txBox="1"/>
          <p:nvPr/>
        </p:nvSpPr>
        <p:spPr>
          <a:xfrm>
            <a:off x="14056822" y="12057384"/>
            <a:ext cx="10321741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alpha cluster structure observed in </a:t>
            </a:r>
            <a:r>
              <a:rPr lang="en-US" sz="4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endParaRPr kumimoji="0" lang="fr-FR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D4D11AD-088A-91B2-1D84-FD73CA606732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</p:spTree>
    <p:extLst>
      <p:ext uri="{BB962C8B-B14F-4D97-AF65-F5344CB8AC3E}">
        <p14:creationId xmlns:p14="http://schemas.microsoft.com/office/powerpoint/2010/main" val="293377997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Picture 2">
            <a:extLst>
              <a:ext uri="{FF2B5EF4-FFF2-40B4-BE49-F238E27FC236}">
                <a16:creationId xmlns:a16="http://schemas.microsoft.com/office/drawing/2014/main" id="{4CD0D7D6-28A5-DB7F-0D72-CDAA8BC7A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066" y="1182014"/>
            <a:ext cx="5431499" cy="392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7" name="Étoile à 5 branches 426">
            <a:extLst>
              <a:ext uri="{FF2B5EF4-FFF2-40B4-BE49-F238E27FC236}">
                <a16:creationId xmlns:a16="http://schemas.microsoft.com/office/drawing/2014/main" id="{2F05D6BD-7198-62D4-2B76-545AB5C5396B}"/>
              </a:ext>
            </a:extLst>
          </p:cNvPr>
          <p:cNvSpPr/>
          <p:nvPr/>
        </p:nvSpPr>
        <p:spPr>
          <a:xfrm>
            <a:off x="21107102" y="3357344"/>
            <a:ext cx="318175" cy="253032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id="{1674D390-3728-A8A1-CD97-948BC5AFA9C2}"/>
              </a:ext>
            </a:extLst>
          </p:cNvPr>
          <p:cNvSpPr txBox="1">
            <a:spLocks/>
          </p:cNvSpPr>
          <p:nvPr/>
        </p:nvSpPr>
        <p:spPr bwMode="auto">
          <a:xfrm>
            <a:off x="287258" y="1426154"/>
            <a:ext cx="11791272" cy="4572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766242" indent="-762010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sz="4267" dirty="0">
                <a:solidFill>
                  <a:schemeClr val="tx1"/>
                </a:solidFill>
                <a:latin typeface="+mj-lt"/>
              </a:rPr>
              <a:t>UNILAC: </a:t>
            </a:r>
            <a:r>
              <a:rPr lang="en-US" sz="4267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 to U, Energy &lt;11.4 MeV/A</a:t>
            </a:r>
          </a:p>
          <a:p>
            <a:pPr marL="804343" lvl="1" indent="0" hangingPunct="1">
              <a:lnSpc>
                <a:spcPct val="130000"/>
              </a:lnSpc>
              <a:spcBef>
                <a:spcPts val="0"/>
              </a:spcBef>
              <a:buNone/>
              <a:defRPr/>
            </a:pPr>
            <a:r>
              <a:rPr lang="en-GB" sz="3467" dirty="0">
                <a:solidFill>
                  <a:schemeClr val="tx1"/>
                </a:solidFill>
                <a:latin typeface="+mj-lt"/>
              </a:rPr>
              <a:t>facilities: SHIP/SHIPTRAP, TASCA, M-Branch, irradiation cave</a:t>
            </a:r>
          </a:p>
          <a:p>
            <a:pPr marL="575732" indent="-571500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GB" sz="4267" dirty="0">
                <a:solidFill>
                  <a:schemeClr val="tx1"/>
                </a:solidFill>
                <a:latin typeface="+mj-lt"/>
              </a:rPr>
              <a:t>SIS18: </a:t>
            </a:r>
            <a:r>
              <a:rPr lang="en-GB" sz="4267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 to U, max. energy 1.0 (U)… 2.0 (</a:t>
            </a:r>
            <a:r>
              <a:rPr lang="en-GB" sz="4267" baseline="30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12</a:t>
            </a:r>
            <a:r>
              <a:rPr lang="en-GB" sz="4267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C) GeV/A, 4.2 GeV (p)</a:t>
            </a:r>
          </a:p>
          <a:p>
            <a:pPr marL="4232" indent="0" hangingPunct="1">
              <a:lnSpc>
                <a:spcPct val="130000"/>
              </a:lnSpc>
              <a:spcBef>
                <a:spcPts val="0"/>
              </a:spcBef>
              <a:buNone/>
              <a:defRPr/>
            </a:pPr>
            <a:r>
              <a:rPr lang="en-GB" sz="4267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	Fragmentation and fission</a:t>
            </a:r>
          </a:p>
        </p:txBody>
      </p:sp>
      <p:pic>
        <p:nvPicPr>
          <p:cNvPr id="406" name="Picture 6">
            <a:extLst>
              <a:ext uri="{FF2B5EF4-FFF2-40B4-BE49-F238E27FC236}">
                <a16:creationId xmlns:a16="http://schemas.microsoft.com/office/drawing/2014/main" id="{1A881C7A-D5DD-8B65-2F37-DC60867936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3308" y="907342"/>
            <a:ext cx="3491098" cy="3394367"/>
          </a:xfrm>
          <a:prstGeom prst="rect">
            <a:avLst/>
          </a:prstGeom>
          <a:noFill/>
        </p:spPr>
      </p:pic>
      <p:sp>
        <p:nvSpPr>
          <p:cNvPr id="430" name="Text">
            <a:extLst>
              <a:ext uri="{FF2B5EF4-FFF2-40B4-BE49-F238E27FC236}">
                <a16:creationId xmlns:a16="http://schemas.microsoft.com/office/drawing/2014/main" id="{9A0048FF-4CE7-1212-176D-9C4873B0F368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GSI/FAIR phase 0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7" name="ZoneTexte 406">
            <a:extLst>
              <a:ext uri="{FF2B5EF4-FFF2-40B4-BE49-F238E27FC236}">
                <a16:creationId xmlns:a16="http://schemas.microsoft.com/office/drawing/2014/main" id="{A6F847BC-08D1-97E0-E5EC-D3C65CA8B9B3}"/>
              </a:ext>
            </a:extLst>
          </p:cNvPr>
          <p:cNvSpPr txBox="1"/>
          <p:nvPr/>
        </p:nvSpPr>
        <p:spPr>
          <a:xfrm>
            <a:off x="0" y="5998823"/>
            <a:ext cx="23867279" cy="71091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 err="1">
                <a:effectLst/>
              </a:rPr>
              <a:t>Experiments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with</a:t>
            </a:r>
            <a:r>
              <a:rPr lang="fr-FR" dirty="0">
                <a:effectLst/>
              </a:rPr>
              <a:t> the FRS: 											G-22-00160 (FRS </a:t>
            </a:r>
            <a:r>
              <a:rPr lang="fr-FR" dirty="0" err="1">
                <a:effectLst/>
              </a:rPr>
              <a:t>Developments</a:t>
            </a:r>
            <a:r>
              <a:rPr lang="fr-FR" dirty="0">
                <a:effectLst/>
              </a:rPr>
              <a:t> for APPA and NUSTAR)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</a:rPr>
              <a:t>G-22-00180 (Production Cross Sections in </a:t>
            </a:r>
            <a:r>
              <a:rPr lang="fr-FR" baseline="30000" dirty="0">
                <a:effectLst/>
              </a:rPr>
              <a:t>238</a:t>
            </a:r>
            <a:r>
              <a:rPr lang="fr-FR" dirty="0">
                <a:effectLst/>
              </a:rPr>
              <a:t>U+</a:t>
            </a:r>
            <a:r>
              <a:rPr lang="fr-FR" baseline="30000" dirty="0">
                <a:effectLst/>
              </a:rPr>
              <a:t>9</a:t>
            </a:r>
            <a:r>
              <a:rPr lang="fr-FR" dirty="0">
                <a:effectLst/>
              </a:rPr>
              <a:t>Be)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 err="1">
                <a:effectLst/>
              </a:rPr>
              <a:t>Experiments</a:t>
            </a:r>
            <a:r>
              <a:rPr lang="fr-FR" dirty="0">
                <a:effectLst/>
              </a:rPr>
              <a:t> at the ESR:						      G-22-00018 (</a:t>
            </a:r>
            <a:r>
              <a:rPr lang="fr-FR" dirty="0" err="1">
                <a:effectLst/>
              </a:rPr>
              <a:t>Nuclear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Two</a:t>
            </a:r>
            <a:r>
              <a:rPr lang="fr-FR" dirty="0">
                <a:effectLst/>
              </a:rPr>
              <a:t>-Photon </a:t>
            </a:r>
            <a:r>
              <a:rPr lang="fr-FR" dirty="0" err="1">
                <a:effectLst/>
              </a:rPr>
              <a:t>Decay</a:t>
            </a:r>
            <a:r>
              <a:rPr lang="fr-FR" dirty="0">
                <a:effectLst/>
              </a:rPr>
              <a:t> and Bound-State Pair Conversion)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</a:rPr>
              <a:t>G-22-00028 (NECTAR – </a:t>
            </a:r>
            <a:r>
              <a:rPr lang="fr-FR" dirty="0" err="1">
                <a:effectLst/>
              </a:rPr>
              <a:t>Nuclear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Reactions</a:t>
            </a:r>
            <a:r>
              <a:rPr lang="fr-FR" dirty="0">
                <a:effectLst/>
              </a:rPr>
              <a:t> at Storage Rings)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 err="1">
                <a:effectLst/>
              </a:rPr>
              <a:t>Experiments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with</a:t>
            </a:r>
            <a:r>
              <a:rPr lang="fr-FR" dirty="0">
                <a:effectLst/>
              </a:rPr>
              <a:t> the R3B Setup:			   G-22-00118/G-22-00091 (R3B Commissioning and </a:t>
            </a:r>
            <a:r>
              <a:rPr lang="fr-FR" dirty="0" err="1">
                <a:effectLst/>
              </a:rPr>
              <a:t>Nucleon-Nucleon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Correlations</a:t>
            </a:r>
            <a:r>
              <a:rPr lang="fr-FR" dirty="0">
                <a:effectLst/>
              </a:rPr>
              <a:t>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 err="1">
                <a:effectLst/>
              </a:rPr>
              <a:t>Experiments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with</a:t>
            </a:r>
            <a:r>
              <a:rPr lang="fr-FR" dirty="0">
                <a:effectLst/>
              </a:rPr>
              <a:t> the DESPEC Setup:  	 		    				    G-22-00100 (Structure of Neutron-Rich Rare-</a:t>
            </a:r>
            <a:r>
              <a:rPr lang="fr-FR" dirty="0" err="1">
                <a:effectLst/>
              </a:rPr>
              <a:t>Earth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Nuclei</a:t>
            </a:r>
            <a:r>
              <a:rPr lang="fr-FR" dirty="0">
                <a:effectLst/>
              </a:rPr>
              <a:t>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</a:rPr>
              <a:t>G-22-00181 (</a:t>
            </a:r>
            <a:r>
              <a:rPr lang="fr-FR" dirty="0" err="1">
                <a:effectLst/>
              </a:rPr>
              <a:t>Towards</a:t>
            </a:r>
            <a:r>
              <a:rPr lang="fr-FR" dirty="0">
                <a:effectLst/>
              </a:rPr>
              <a:t> the N=126 r-Process </a:t>
            </a:r>
            <a:r>
              <a:rPr lang="fr-FR" dirty="0" err="1">
                <a:effectLst/>
              </a:rPr>
              <a:t>Waiting</a:t>
            </a:r>
            <a:r>
              <a:rPr lang="fr-FR" dirty="0">
                <a:effectLst/>
              </a:rPr>
              <a:t> Point)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 err="1">
                <a:effectLst/>
              </a:rPr>
              <a:t>Experiments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with</a:t>
            </a:r>
            <a:r>
              <a:rPr lang="fr-FR" dirty="0">
                <a:effectLst/>
              </a:rPr>
              <a:t> the FRS Ion Catcher:		 	 G-22-00117/G-22-00179 (Multi-</a:t>
            </a:r>
            <a:r>
              <a:rPr lang="fr-FR" dirty="0" err="1">
                <a:effectLst/>
              </a:rPr>
              <a:t>Nucleon</a:t>
            </a:r>
            <a:r>
              <a:rPr lang="fr-FR" dirty="0">
                <a:effectLst/>
              </a:rPr>
              <a:t> Transfer </a:t>
            </a:r>
            <a:r>
              <a:rPr lang="fr-FR" dirty="0" err="1">
                <a:effectLst/>
              </a:rPr>
              <a:t>Reactions</a:t>
            </a:r>
            <a:r>
              <a:rPr lang="fr-FR" dirty="0">
                <a:effectLst/>
              </a:rPr>
              <a:t> in the Ion Catcher)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</a:rPr>
              <a:t>G-22-00182 (Fission </a:t>
            </a:r>
            <a:r>
              <a:rPr lang="fr-FR" dirty="0" err="1">
                <a:effectLst/>
              </a:rPr>
              <a:t>Isomer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Studies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with</a:t>
            </a:r>
            <a:r>
              <a:rPr lang="fr-FR" dirty="0">
                <a:effectLst/>
              </a:rPr>
              <a:t> the FRS)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</a:rPr>
              <a:t>G-22-00056 (Mass </a:t>
            </a:r>
            <a:r>
              <a:rPr lang="fr-FR" dirty="0" err="1">
                <a:effectLst/>
              </a:rPr>
              <a:t>Measurements</a:t>
            </a:r>
            <a:r>
              <a:rPr lang="fr-FR" dirty="0">
                <a:effectLst/>
              </a:rPr>
              <a:t> at the N=Z Line)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 err="1">
                <a:effectLst/>
              </a:rPr>
              <a:t>Experiments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with</a:t>
            </a:r>
            <a:r>
              <a:rPr lang="fr-FR" dirty="0">
                <a:effectLst/>
              </a:rPr>
              <a:t> the EXPERT Detector:						 G-22-00111 (</a:t>
            </a:r>
            <a:r>
              <a:rPr lang="fr-FR" dirty="0" err="1">
                <a:effectLst/>
              </a:rPr>
              <a:t>Exploring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Nuclear</a:t>
            </a:r>
            <a:r>
              <a:rPr lang="fr-FR" dirty="0">
                <a:effectLst/>
              </a:rPr>
              <a:t> Structure Limits </a:t>
            </a:r>
            <a:r>
              <a:rPr lang="fr-FR" dirty="0" err="1">
                <a:effectLst/>
              </a:rPr>
              <a:t>with</a:t>
            </a:r>
            <a:r>
              <a:rPr lang="fr-FR" dirty="0">
                <a:effectLst/>
              </a:rPr>
              <a:t> a </a:t>
            </a:r>
            <a:r>
              <a:rPr lang="fr-FR" baseline="30000" dirty="0">
                <a:effectLst/>
              </a:rPr>
              <a:t>9</a:t>
            </a:r>
            <a:r>
              <a:rPr lang="fr-FR" dirty="0">
                <a:effectLst/>
              </a:rPr>
              <a:t>C Beam)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</a:rPr>
              <a:t> </a:t>
            </a:r>
            <a:endParaRPr lang="fr-FR" dirty="0"/>
          </a:p>
        </p:txBody>
      </p:sp>
      <p:sp>
        <p:nvSpPr>
          <p:cNvPr id="409" name="ZoneTexte 408">
            <a:extLst>
              <a:ext uri="{FF2B5EF4-FFF2-40B4-BE49-F238E27FC236}">
                <a16:creationId xmlns:a16="http://schemas.microsoft.com/office/drawing/2014/main" id="{253DB723-A444-4F82-9835-762458C8DDC8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</p:spTree>
    <p:extLst>
      <p:ext uri="{BB962C8B-B14F-4D97-AF65-F5344CB8AC3E}">
        <p14:creationId xmlns:p14="http://schemas.microsoft.com/office/powerpoint/2010/main" val="349847553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430" name="Text">
            <a:extLst>
              <a:ext uri="{FF2B5EF4-FFF2-40B4-BE49-F238E27FC236}">
                <a16:creationId xmlns:a16="http://schemas.microsoft.com/office/drawing/2014/main" id="{9A0048FF-4CE7-1212-176D-9C4873B0F368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GSI/FAIR phase 0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9" name="ZoneTexte 408">
            <a:extLst>
              <a:ext uri="{FF2B5EF4-FFF2-40B4-BE49-F238E27FC236}">
                <a16:creationId xmlns:a16="http://schemas.microsoft.com/office/drawing/2014/main" id="{253DB723-A444-4F82-9835-762458C8DDC8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DBF593AC-E98B-9804-F40D-CFABF115B865}"/>
              </a:ext>
            </a:extLst>
          </p:cNvPr>
          <p:cNvSpPr txBox="1">
            <a:spLocks/>
          </p:cNvSpPr>
          <p:nvPr/>
        </p:nvSpPr>
        <p:spPr>
          <a:xfrm>
            <a:off x="20244901" y="12321424"/>
            <a:ext cx="1021288" cy="714005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defTabSz="457200"/>
            <a:fld id="{AEFB9B6D-867A-40B8-ACB0-35CC9F272C9C}" type="slidenum">
              <a:rPr lang="fr-FR" sz="1100" smtClean="0">
                <a:solidFill>
                  <a:prstClr val="black"/>
                </a:solidFill>
                <a:latin typeface="Arial"/>
              </a:rPr>
              <a:pPr defTabSz="457200"/>
              <a:t>7</a:t>
            </a:fld>
            <a:endParaRPr lang="fr-FR" sz="110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31" name="Group 8">
            <a:extLst>
              <a:ext uri="{FF2B5EF4-FFF2-40B4-BE49-F238E27FC236}">
                <a16:creationId xmlns:a16="http://schemas.microsoft.com/office/drawing/2014/main" id="{4AA7DB9B-15E1-01A7-88B6-4D05E2245A06}"/>
              </a:ext>
            </a:extLst>
          </p:cNvPr>
          <p:cNvGrpSpPr/>
          <p:nvPr/>
        </p:nvGrpSpPr>
        <p:grpSpPr>
          <a:xfrm>
            <a:off x="954475" y="2312108"/>
            <a:ext cx="6016593" cy="5174420"/>
            <a:chOff x="4445499" y="3314654"/>
            <a:chExt cx="3466850" cy="2646074"/>
          </a:xfrm>
        </p:grpSpPr>
        <p:pic>
          <p:nvPicPr>
            <p:cNvPr id="32" name="Picture 9">
              <a:extLst>
                <a:ext uri="{FF2B5EF4-FFF2-40B4-BE49-F238E27FC236}">
                  <a16:creationId xmlns:a16="http://schemas.microsoft.com/office/drawing/2014/main" id="{1C2497C9-6485-CF7D-42D6-7ED87B1EB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45499" y="3341127"/>
              <a:ext cx="3455643" cy="2619601"/>
            </a:xfrm>
            <a:prstGeom prst="rect">
              <a:avLst/>
            </a:prstGeom>
          </p:spPr>
        </p:pic>
        <p:sp>
          <p:nvSpPr>
            <p:cNvPr id="33" name="TextBox 11">
              <a:extLst>
                <a:ext uri="{FF2B5EF4-FFF2-40B4-BE49-F238E27FC236}">
                  <a16:creationId xmlns:a16="http://schemas.microsoft.com/office/drawing/2014/main" id="{1ECC70B5-9935-8398-2DB0-2E00FD49F84C}"/>
                </a:ext>
              </a:extLst>
            </p:cNvPr>
            <p:cNvSpPr txBox="1"/>
            <p:nvPr/>
          </p:nvSpPr>
          <p:spPr>
            <a:xfrm>
              <a:off x="4544282" y="5039586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B0F0"/>
                  </a:solidFill>
                </a:rPr>
                <a:t>2E1</a:t>
              </a:r>
            </a:p>
          </p:txBody>
        </p:sp>
        <p:sp>
          <p:nvSpPr>
            <p:cNvPr id="34" name="TextBox 12">
              <a:extLst>
                <a:ext uri="{FF2B5EF4-FFF2-40B4-BE49-F238E27FC236}">
                  <a16:creationId xmlns:a16="http://schemas.microsoft.com/office/drawing/2014/main" id="{CDCA40A0-A03F-CCCD-E0C2-8A106A3DDB02}"/>
                </a:ext>
              </a:extLst>
            </p:cNvPr>
            <p:cNvSpPr txBox="1"/>
            <p:nvPr/>
          </p:nvSpPr>
          <p:spPr>
            <a:xfrm>
              <a:off x="7278842" y="503958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2M1</a:t>
              </a:r>
            </a:p>
          </p:txBody>
        </p:sp>
        <p:grpSp>
          <p:nvGrpSpPr>
            <p:cNvPr id="35" name="Group 13">
              <a:extLst>
                <a:ext uri="{FF2B5EF4-FFF2-40B4-BE49-F238E27FC236}">
                  <a16:creationId xmlns:a16="http://schemas.microsoft.com/office/drawing/2014/main" id="{8DAE03AA-7AAA-B2DE-9F74-803386BB8920}"/>
                </a:ext>
              </a:extLst>
            </p:cNvPr>
            <p:cNvGrpSpPr/>
            <p:nvPr/>
          </p:nvGrpSpPr>
          <p:grpSpPr>
            <a:xfrm>
              <a:off x="4682347" y="3314654"/>
              <a:ext cx="402674" cy="2646074"/>
              <a:chOff x="442865" y="3647168"/>
              <a:chExt cx="402674" cy="2646074"/>
            </a:xfrm>
          </p:grpSpPr>
          <p:sp>
            <p:nvSpPr>
              <p:cNvPr id="36" name="TextBox 15">
                <a:extLst>
                  <a:ext uri="{FF2B5EF4-FFF2-40B4-BE49-F238E27FC236}">
                    <a16:creationId xmlns:a16="http://schemas.microsoft.com/office/drawing/2014/main" id="{811DBCF9-335F-4309-1D16-9451E9B5A006}"/>
                  </a:ext>
                </a:extLst>
              </p:cNvPr>
              <p:cNvSpPr txBox="1"/>
              <p:nvPr/>
            </p:nvSpPr>
            <p:spPr>
              <a:xfrm>
                <a:off x="442865" y="476014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0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+</a:t>
                </a:r>
              </a:p>
            </p:txBody>
          </p:sp>
          <p:sp>
            <p:nvSpPr>
              <p:cNvPr id="37" name="TextBox 19">
                <a:extLst>
                  <a:ext uri="{FF2B5EF4-FFF2-40B4-BE49-F238E27FC236}">
                    <a16:creationId xmlns:a16="http://schemas.microsoft.com/office/drawing/2014/main" id="{0DA20762-6C3C-F4BA-12B3-BB67F8862950}"/>
                  </a:ext>
                </a:extLst>
              </p:cNvPr>
              <p:cNvSpPr txBox="1"/>
              <p:nvPr/>
            </p:nvSpPr>
            <p:spPr>
              <a:xfrm>
                <a:off x="442865" y="5923910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0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+</a:t>
                </a:r>
              </a:p>
            </p:txBody>
          </p:sp>
          <p:sp>
            <p:nvSpPr>
              <p:cNvPr id="38" name="TextBox 20">
                <a:extLst>
                  <a:ext uri="{FF2B5EF4-FFF2-40B4-BE49-F238E27FC236}">
                    <a16:creationId xmlns:a16="http://schemas.microsoft.com/office/drawing/2014/main" id="{6CA171B1-514F-13E3-01F4-BE9A221DC4E3}"/>
                  </a:ext>
                </a:extLst>
              </p:cNvPr>
              <p:cNvSpPr txBox="1"/>
              <p:nvPr/>
            </p:nvSpPr>
            <p:spPr>
              <a:xfrm>
                <a:off x="442865" y="405125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1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±</a:t>
                </a:r>
              </a:p>
            </p:txBody>
          </p:sp>
          <p:sp>
            <p:nvSpPr>
              <p:cNvPr id="39" name="TextBox 21">
                <a:extLst>
                  <a:ext uri="{FF2B5EF4-FFF2-40B4-BE49-F238E27FC236}">
                    <a16:creationId xmlns:a16="http://schemas.microsoft.com/office/drawing/2014/main" id="{D490C48A-315C-465B-3FFB-F0C3CABE1CBF}"/>
                  </a:ext>
                </a:extLst>
              </p:cNvPr>
              <p:cNvSpPr txBox="1"/>
              <p:nvPr/>
            </p:nvSpPr>
            <p:spPr>
              <a:xfrm>
                <a:off x="442865" y="364716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1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±</a:t>
                </a:r>
              </a:p>
            </p:txBody>
          </p:sp>
        </p:grpSp>
      </p:grpSp>
      <p:sp>
        <p:nvSpPr>
          <p:cNvPr id="40" name="TextBox 23">
            <a:extLst>
              <a:ext uri="{FF2B5EF4-FFF2-40B4-BE49-F238E27FC236}">
                <a16:creationId xmlns:a16="http://schemas.microsoft.com/office/drawing/2014/main" id="{EAEFDE46-0CC6-4B87-6788-14BEBB86E3F2}"/>
              </a:ext>
            </a:extLst>
          </p:cNvPr>
          <p:cNvSpPr txBox="1"/>
          <p:nvPr/>
        </p:nvSpPr>
        <p:spPr>
          <a:xfrm>
            <a:off x="695439" y="1607659"/>
            <a:ext cx="6183135" cy="722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N</a:t>
            </a:r>
            <a:r>
              <a:rPr lang="en-DE" b="1" dirty="0">
                <a:solidFill>
                  <a:srgbClr val="7030A0"/>
                </a:solidFill>
              </a:rPr>
              <a:t>uclear two-photon decay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1" name="TextBox 24">
            <a:extLst>
              <a:ext uri="{FF2B5EF4-FFF2-40B4-BE49-F238E27FC236}">
                <a16:creationId xmlns:a16="http://schemas.microsoft.com/office/drawing/2014/main" id="{D1430039-3E93-D45F-536B-07D1EF2D34BF}"/>
              </a:ext>
            </a:extLst>
          </p:cNvPr>
          <p:cNvSpPr txBox="1"/>
          <p:nvPr/>
        </p:nvSpPr>
        <p:spPr>
          <a:xfrm>
            <a:off x="1181673" y="7461743"/>
            <a:ext cx="5506042" cy="1805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Only decay mode in bar ions </a:t>
            </a:r>
          </a:p>
          <a:p>
            <a:pPr algn="ctr"/>
            <a:r>
              <a:rPr lang="en-GB" dirty="0"/>
              <a:t>where first-excited 0</a:t>
            </a:r>
            <a:r>
              <a:rPr lang="en-GB" baseline="30000" dirty="0"/>
              <a:t>+</a:t>
            </a:r>
            <a:r>
              <a:rPr lang="en-GB" dirty="0"/>
              <a:t> state </a:t>
            </a:r>
          </a:p>
          <a:p>
            <a:pPr algn="ctr"/>
            <a:r>
              <a:rPr lang="en-GB" dirty="0"/>
              <a:t>is located below 2m</a:t>
            </a:r>
            <a:r>
              <a:rPr lang="en-GB" baseline="-25000" dirty="0"/>
              <a:t>e</a:t>
            </a:r>
          </a:p>
        </p:txBody>
      </p:sp>
      <p:sp>
        <p:nvSpPr>
          <p:cNvPr id="42" name="TextBox 25">
            <a:extLst>
              <a:ext uri="{FF2B5EF4-FFF2-40B4-BE49-F238E27FC236}">
                <a16:creationId xmlns:a16="http://schemas.microsoft.com/office/drawing/2014/main" id="{D055B1EA-19D6-89E0-B805-0EDAB2C5CD91}"/>
              </a:ext>
            </a:extLst>
          </p:cNvPr>
          <p:cNvSpPr txBox="1"/>
          <p:nvPr/>
        </p:nvSpPr>
        <p:spPr>
          <a:xfrm>
            <a:off x="1547503" y="9184816"/>
            <a:ext cx="47772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Very few cases </a:t>
            </a:r>
          </a:p>
          <a:p>
            <a:pPr algn="ctr"/>
            <a:r>
              <a:rPr lang="en-GB" dirty="0"/>
              <a:t>Stable: </a:t>
            </a:r>
            <a:r>
              <a:rPr lang="en-GB" baseline="30000" dirty="0"/>
              <a:t>72</a:t>
            </a:r>
            <a:r>
              <a:rPr lang="en-GB" dirty="0"/>
              <a:t>Ge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b="1" baseline="30000" dirty="0">
                <a:solidFill>
                  <a:schemeClr val="tx1"/>
                </a:solidFill>
              </a:rPr>
              <a:t>98</a:t>
            </a:r>
            <a:r>
              <a:rPr lang="en-GB" b="1" dirty="0">
                <a:solidFill>
                  <a:schemeClr val="tx1"/>
                </a:solidFill>
              </a:rPr>
              <a:t>Mo</a:t>
            </a:r>
          </a:p>
          <a:p>
            <a:pPr algn="ctr"/>
            <a:r>
              <a:rPr lang="en-GB" dirty="0"/>
              <a:t>Unstable </a:t>
            </a:r>
            <a:r>
              <a:rPr lang="en-GB" b="1" baseline="30000" dirty="0"/>
              <a:t>98</a:t>
            </a:r>
            <a:r>
              <a:rPr lang="en-GB" b="1" dirty="0"/>
              <a:t>Zr</a:t>
            </a:r>
            <a:r>
              <a:rPr lang="en-GB" dirty="0"/>
              <a:t>, </a:t>
            </a:r>
            <a:r>
              <a:rPr lang="en-GB" baseline="30000" dirty="0"/>
              <a:t>194</a:t>
            </a:r>
            <a:r>
              <a:rPr lang="en-GB" dirty="0"/>
              <a:t>Pb, </a:t>
            </a:r>
            <a:r>
              <a:rPr lang="en-GB" baseline="30000" dirty="0"/>
              <a:t>72</a:t>
            </a:r>
            <a:r>
              <a:rPr lang="en-GB" dirty="0"/>
              <a:t>Kr </a:t>
            </a:r>
          </a:p>
        </p:txBody>
      </p:sp>
      <p:sp>
        <p:nvSpPr>
          <p:cNvPr id="43" name="TextBox 28">
            <a:extLst>
              <a:ext uri="{FF2B5EF4-FFF2-40B4-BE49-F238E27FC236}">
                <a16:creationId xmlns:a16="http://schemas.microsoft.com/office/drawing/2014/main" id="{C34EE7C3-DE07-2F72-D61A-6E49ED214D1E}"/>
              </a:ext>
            </a:extLst>
          </p:cNvPr>
          <p:cNvSpPr txBox="1"/>
          <p:nvPr/>
        </p:nvSpPr>
        <p:spPr>
          <a:xfrm>
            <a:off x="214596" y="11057552"/>
            <a:ext cx="7360604" cy="1805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Fundamental quantities accessible:</a:t>
            </a:r>
          </a:p>
          <a:p>
            <a:pPr algn="ctr"/>
            <a:r>
              <a:rPr lang="en-GB" dirty="0"/>
              <a:t>Transitional electric dipole polarizability </a:t>
            </a:r>
          </a:p>
          <a:p>
            <a:pPr algn="ctr"/>
            <a:r>
              <a:rPr lang="en-GB" dirty="0"/>
              <a:t>and magnetic dipole susceptibility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280093C-23A6-5A65-3808-5FC83258DB3B}"/>
              </a:ext>
            </a:extLst>
          </p:cNvPr>
          <p:cNvSpPr/>
          <p:nvPr/>
        </p:nvSpPr>
        <p:spPr>
          <a:xfrm>
            <a:off x="16987177" y="7325128"/>
            <a:ext cx="3577223" cy="567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884874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430" name="Text">
            <a:extLst>
              <a:ext uri="{FF2B5EF4-FFF2-40B4-BE49-F238E27FC236}">
                <a16:creationId xmlns:a16="http://schemas.microsoft.com/office/drawing/2014/main" id="{9A0048FF-4CE7-1212-176D-9C4873B0F368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GSI/FAIR phase 0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9" name="ZoneTexte 408">
            <a:extLst>
              <a:ext uri="{FF2B5EF4-FFF2-40B4-BE49-F238E27FC236}">
                <a16:creationId xmlns:a16="http://schemas.microsoft.com/office/drawing/2014/main" id="{253DB723-A444-4F82-9835-762458C8DDC8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  <p:pic>
        <p:nvPicPr>
          <p:cNvPr id="23" name="Picture 17">
            <a:extLst>
              <a:ext uri="{FF2B5EF4-FFF2-40B4-BE49-F238E27FC236}">
                <a16:creationId xmlns:a16="http://schemas.microsoft.com/office/drawing/2014/main" id="{3D5C78B0-3DAE-7C86-8CDC-0204EBE6C9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4619" y="2312108"/>
            <a:ext cx="6964297" cy="9590515"/>
          </a:xfrm>
          <a:prstGeom prst="rect">
            <a:avLst/>
          </a:prstGeom>
        </p:spPr>
      </p:pic>
      <p:sp>
        <p:nvSpPr>
          <p:cNvPr id="24" name="TextBox 18">
            <a:extLst>
              <a:ext uri="{FF2B5EF4-FFF2-40B4-BE49-F238E27FC236}">
                <a16:creationId xmlns:a16="http://schemas.microsoft.com/office/drawing/2014/main" id="{88E8A214-86BA-4D3E-D022-1BE307D14E0F}"/>
              </a:ext>
            </a:extLst>
          </p:cNvPr>
          <p:cNvSpPr txBox="1"/>
          <p:nvPr/>
        </p:nvSpPr>
        <p:spPr>
          <a:xfrm>
            <a:off x="8334172" y="1607659"/>
            <a:ext cx="7477704" cy="12639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Arial"/>
              </a:rPr>
              <a:t>Combined Isochronous and Schottky 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Arial"/>
              </a:rPr>
              <a:t>Mass Spectroscopy (ISMS)</a:t>
            </a:r>
            <a:endParaRPr lang="en-GB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DBF593AC-E98B-9804-F40D-CFABF115B865}"/>
              </a:ext>
            </a:extLst>
          </p:cNvPr>
          <p:cNvSpPr txBox="1">
            <a:spLocks/>
          </p:cNvSpPr>
          <p:nvPr/>
        </p:nvSpPr>
        <p:spPr>
          <a:xfrm>
            <a:off x="20244901" y="12321424"/>
            <a:ext cx="1021288" cy="714005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defTabSz="457200"/>
            <a:fld id="{AEFB9B6D-867A-40B8-ACB0-35CC9F272C9C}" type="slidenum">
              <a:rPr lang="fr-FR" sz="1100" smtClean="0">
                <a:solidFill>
                  <a:prstClr val="black"/>
                </a:solidFill>
                <a:latin typeface="Arial"/>
              </a:rPr>
              <a:pPr defTabSz="457200"/>
              <a:t>8</a:t>
            </a:fld>
            <a:endParaRPr lang="fr-FR" sz="110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31" name="Group 8">
            <a:extLst>
              <a:ext uri="{FF2B5EF4-FFF2-40B4-BE49-F238E27FC236}">
                <a16:creationId xmlns:a16="http://schemas.microsoft.com/office/drawing/2014/main" id="{4AA7DB9B-15E1-01A7-88B6-4D05E2245A06}"/>
              </a:ext>
            </a:extLst>
          </p:cNvPr>
          <p:cNvGrpSpPr/>
          <p:nvPr/>
        </p:nvGrpSpPr>
        <p:grpSpPr>
          <a:xfrm>
            <a:off x="954475" y="2312108"/>
            <a:ext cx="6016593" cy="5174420"/>
            <a:chOff x="4445499" y="3314654"/>
            <a:chExt cx="3466850" cy="2646074"/>
          </a:xfrm>
        </p:grpSpPr>
        <p:pic>
          <p:nvPicPr>
            <p:cNvPr id="32" name="Picture 9">
              <a:extLst>
                <a:ext uri="{FF2B5EF4-FFF2-40B4-BE49-F238E27FC236}">
                  <a16:creationId xmlns:a16="http://schemas.microsoft.com/office/drawing/2014/main" id="{1C2497C9-6485-CF7D-42D6-7ED87B1EB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45499" y="3341127"/>
              <a:ext cx="3455643" cy="2619601"/>
            </a:xfrm>
            <a:prstGeom prst="rect">
              <a:avLst/>
            </a:prstGeom>
          </p:spPr>
        </p:pic>
        <p:sp>
          <p:nvSpPr>
            <p:cNvPr id="33" name="TextBox 11">
              <a:extLst>
                <a:ext uri="{FF2B5EF4-FFF2-40B4-BE49-F238E27FC236}">
                  <a16:creationId xmlns:a16="http://schemas.microsoft.com/office/drawing/2014/main" id="{1ECC70B5-9935-8398-2DB0-2E00FD49F84C}"/>
                </a:ext>
              </a:extLst>
            </p:cNvPr>
            <p:cNvSpPr txBox="1"/>
            <p:nvPr/>
          </p:nvSpPr>
          <p:spPr>
            <a:xfrm>
              <a:off x="4544282" y="5039586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B0F0"/>
                  </a:solidFill>
                </a:rPr>
                <a:t>2E1</a:t>
              </a:r>
            </a:p>
          </p:txBody>
        </p:sp>
        <p:sp>
          <p:nvSpPr>
            <p:cNvPr id="34" name="TextBox 12">
              <a:extLst>
                <a:ext uri="{FF2B5EF4-FFF2-40B4-BE49-F238E27FC236}">
                  <a16:creationId xmlns:a16="http://schemas.microsoft.com/office/drawing/2014/main" id="{CDCA40A0-A03F-CCCD-E0C2-8A106A3DDB02}"/>
                </a:ext>
              </a:extLst>
            </p:cNvPr>
            <p:cNvSpPr txBox="1"/>
            <p:nvPr/>
          </p:nvSpPr>
          <p:spPr>
            <a:xfrm>
              <a:off x="7278842" y="503958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2M1</a:t>
              </a:r>
            </a:p>
          </p:txBody>
        </p:sp>
        <p:grpSp>
          <p:nvGrpSpPr>
            <p:cNvPr id="35" name="Group 13">
              <a:extLst>
                <a:ext uri="{FF2B5EF4-FFF2-40B4-BE49-F238E27FC236}">
                  <a16:creationId xmlns:a16="http://schemas.microsoft.com/office/drawing/2014/main" id="{8DAE03AA-7AAA-B2DE-9F74-803386BB8920}"/>
                </a:ext>
              </a:extLst>
            </p:cNvPr>
            <p:cNvGrpSpPr/>
            <p:nvPr/>
          </p:nvGrpSpPr>
          <p:grpSpPr>
            <a:xfrm>
              <a:off x="4682347" y="3314654"/>
              <a:ext cx="402674" cy="2646074"/>
              <a:chOff x="442865" y="3647168"/>
              <a:chExt cx="402674" cy="2646074"/>
            </a:xfrm>
          </p:grpSpPr>
          <p:sp>
            <p:nvSpPr>
              <p:cNvPr id="36" name="TextBox 15">
                <a:extLst>
                  <a:ext uri="{FF2B5EF4-FFF2-40B4-BE49-F238E27FC236}">
                    <a16:creationId xmlns:a16="http://schemas.microsoft.com/office/drawing/2014/main" id="{811DBCF9-335F-4309-1D16-9451E9B5A006}"/>
                  </a:ext>
                </a:extLst>
              </p:cNvPr>
              <p:cNvSpPr txBox="1"/>
              <p:nvPr/>
            </p:nvSpPr>
            <p:spPr>
              <a:xfrm>
                <a:off x="442865" y="476014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0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+</a:t>
                </a:r>
              </a:p>
            </p:txBody>
          </p:sp>
          <p:sp>
            <p:nvSpPr>
              <p:cNvPr id="37" name="TextBox 19">
                <a:extLst>
                  <a:ext uri="{FF2B5EF4-FFF2-40B4-BE49-F238E27FC236}">
                    <a16:creationId xmlns:a16="http://schemas.microsoft.com/office/drawing/2014/main" id="{0DA20762-6C3C-F4BA-12B3-BB67F8862950}"/>
                  </a:ext>
                </a:extLst>
              </p:cNvPr>
              <p:cNvSpPr txBox="1"/>
              <p:nvPr/>
            </p:nvSpPr>
            <p:spPr>
              <a:xfrm>
                <a:off x="442865" y="5923910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0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+</a:t>
                </a:r>
              </a:p>
            </p:txBody>
          </p:sp>
          <p:sp>
            <p:nvSpPr>
              <p:cNvPr id="38" name="TextBox 20">
                <a:extLst>
                  <a:ext uri="{FF2B5EF4-FFF2-40B4-BE49-F238E27FC236}">
                    <a16:creationId xmlns:a16="http://schemas.microsoft.com/office/drawing/2014/main" id="{6CA171B1-514F-13E3-01F4-BE9A221DC4E3}"/>
                  </a:ext>
                </a:extLst>
              </p:cNvPr>
              <p:cNvSpPr txBox="1"/>
              <p:nvPr/>
            </p:nvSpPr>
            <p:spPr>
              <a:xfrm>
                <a:off x="442865" y="405125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1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±</a:t>
                </a:r>
              </a:p>
            </p:txBody>
          </p:sp>
          <p:sp>
            <p:nvSpPr>
              <p:cNvPr id="39" name="TextBox 21">
                <a:extLst>
                  <a:ext uri="{FF2B5EF4-FFF2-40B4-BE49-F238E27FC236}">
                    <a16:creationId xmlns:a16="http://schemas.microsoft.com/office/drawing/2014/main" id="{D490C48A-315C-465B-3FFB-F0C3CABE1CBF}"/>
                  </a:ext>
                </a:extLst>
              </p:cNvPr>
              <p:cNvSpPr txBox="1"/>
              <p:nvPr/>
            </p:nvSpPr>
            <p:spPr>
              <a:xfrm>
                <a:off x="442865" y="364716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1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±</a:t>
                </a:r>
              </a:p>
            </p:txBody>
          </p:sp>
        </p:grpSp>
      </p:grpSp>
      <p:sp>
        <p:nvSpPr>
          <p:cNvPr id="40" name="TextBox 23">
            <a:extLst>
              <a:ext uri="{FF2B5EF4-FFF2-40B4-BE49-F238E27FC236}">
                <a16:creationId xmlns:a16="http://schemas.microsoft.com/office/drawing/2014/main" id="{EAEFDE46-0CC6-4B87-6788-14BEBB86E3F2}"/>
              </a:ext>
            </a:extLst>
          </p:cNvPr>
          <p:cNvSpPr txBox="1"/>
          <p:nvPr/>
        </p:nvSpPr>
        <p:spPr>
          <a:xfrm>
            <a:off x="695439" y="1607659"/>
            <a:ext cx="6183135" cy="722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N</a:t>
            </a:r>
            <a:r>
              <a:rPr lang="en-DE" b="1" dirty="0">
                <a:solidFill>
                  <a:srgbClr val="7030A0"/>
                </a:solidFill>
              </a:rPr>
              <a:t>uclear two-photon decay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1" name="TextBox 24">
            <a:extLst>
              <a:ext uri="{FF2B5EF4-FFF2-40B4-BE49-F238E27FC236}">
                <a16:creationId xmlns:a16="http://schemas.microsoft.com/office/drawing/2014/main" id="{D1430039-3E93-D45F-536B-07D1EF2D34BF}"/>
              </a:ext>
            </a:extLst>
          </p:cNvPr>
          <p:cNvSpPr txBox="1"/>
          <p:nvPr/>
        </p:nvSpPr>
        <p:spPr>
          <a:xfrm>
            <a:off x="1181673" y="7461743"/>
            <a:ext cx="5506042" cy="1805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Only decay mode in bar ions </a:t>
            </a:r>
          </a:p>
          <a:p>
            <a:pPr algn="ctr"/>
            <a:r>
              <a:rPr lang="en-GB" dirty="0"/>
              <a:t>where first-excited 0</a:t>
            </a:r>
            <a:r>
              <a:rPr lang="en-GB" baseline="30000" dirty="0"/>
              <a:t>+</a:t>
            </a:r>
            <a:r>
              <a:rPr lang="en-GB" dirty="0"/>
              <a:t> state </a:t>
            </a:r>
          </a:p>
          <a:p>
            <a:pPr algn="ctr"/>
            <a:r>
              <a:rPr lang="en-GB" dirty="0"/>
              <a:t>is located below 2m</a:t>
            </a:r>
            <a:r>
              <a:rPr lang="en-GB" baseline="-25000" dirty="0"/>
              <a:t>e</a:t>
            </a:r>
          </a:p>
        </p:txBody>
      </p:sp>
      <p:sp>
        <p:nvSpPr>
          <p:cNvPr id="42" name="TextBox 25">
            <a:extLst>
              <a:ext uri="{FF2B5EF4-FFF2-40B4-BE49-F238E27FC236}">
                <a16:creationId xmlns:a16="http://schemas.microsoft.com/office/drawing/2014/main" id="{D055B1EA-19D6-89E0-B805-0EDAB2C5CD91}"/>
              </a:ext>
            </a:extLst>
          </p:cNvPr>
          <p:cNvSpPr txBox="1"/>
          <p:nvPr/>
        </p:nvSpPr>
        <p:spPr>
          <a:xfrm>
            <a:off x="1547503" y="9184816"/>
            <a:ext cx="47772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Very few cases </a:t>
            </a:r>
          </a:p>
          <a:p>
            <a:pPr algn="ctr"/>
            <a:r>
              <a:rPr lang="en-GB" dirty="0"/>
              <a:t>Stable: </a:t>
            </a:r>
            <a:r>
              <a:rPr lang="en-GB" baseline="30000" dirty="0"/>
              <a:t>72</a:t>
            </a:r>
            <a:r>
              <a:rPr lang="en-GB" dirty="0"/>
              <a:t>Ge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b="1" baseline="30000" dirty="0">
                <a:solidFill>
                  <a:schemeClr val="tx1"/>
                </a:solidFill>
              </a:rPr>
              <a:t>98</a:t>
            </a:r>
            <a:r>
              <a:rPr lang="en-GB" b="1" dirty="0">
                <a:solidFill>
                  <a:schemeClr val="tx1"/>
                </a:solidFill>
              </a:rPr>
              <a:t>Mo</a:t>
            </a:r>
          </a:p>
          <a:p>
            <a:pPr algn="ctr"/>
            <a:r>
              <a:rPr lang="en-GB" dirty="0"/>
              <a:t>Unstable </a:t>
            </a:r>
            <a:r>
              <a:rPr lang="en-GB" b="1" baseline="30000" dirty="0"/>
              <a:t>98</a:t>
            </a:r>
            <a:r>
              <a:rPr lang="en-GB" b="1" dirty="0"/>
              <a:t>Zr</a:t>
            </a:r>
            <a:r>
              <a:rPr lang="en-GB" dirty="0"/>
              <a:t>, </a:t>
            </a:r>
            <a:r>
              <a:rPr lang="en-GB" baseline="30000" dirty="0"/>
              <a:t>194</a:t>
            </a:r>
            <a:r>
              <a:rPr lang="en-GB" dirty="0"/>
              <a:t>Pb, </a:t>
            </a:r>
            <a:r>
              <a:rPr lang="en-GB" baseline="30000" dirty="0"/>
              <a:t>72</a:t>
            </a:r>
            <a:r>
              <a:rPr lang="en-GB" dirty="0"/>
              <a:t>Kr </a:t>
            </a:r>
          </a:p>
        </p:txBody>
      </p:sp>
      <p:sp>
        <p:nvSpPr>
          <p:cNvPr id="43" name="TextBox 28">
            <a:extLst>
              <a:ext uri="{FF2B5EF4-FFF2-40B4-BE49-F238E27FC236}">
                <a16:creationId xmlns:a16="http://schemas.microsoft.com/office/drawing/2014/main" id="{C34EE7C3-DE07-2F72-D61A-6E49ED214D1E}"/>
              </a:ext>
            </a:extLst>
          </p:cNvPr>
          <p:cNvSpPr txBox="1"/>
          <p:nvPr/>
        </p:nvSpPr>
        <p:spPr>
          <a:xfrm>
            <a:off x="214596" y="11057552"/>
            <a:ext cx="7360604" cy="1805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Fundamental quantities accessible:</a:t>
            </a:r>
          </a:p>
          <a:p>
            <a:pPr algn="ctr"/>
            <a:r>
              <a:rPr lang="en-GB" dirty="0"/>
              <a:t>Transitional electric dipole polarizability </a:t>
            </a:r>
          </a:p>
          <a:p>
            <a:pPr algn="ctr"/>
            <a:r>
              <a:rPr lang="en-GB" dirty="0"/>
              <a:t>and magnetic dipole susceptibility</a:t>
            </a:r>
          </a:p>
        </p:txBody>
      </p:sp>
    </p:spTree>
    <p:extLst>
      <p:ext uri="{BB962C8B-B14F-4D97-AF65-F5344CB8AC3E}">
        <p14:creationId xmlns:p14="http://schemas.microsoft.com/office/powerpoint/2010/main" val="155762421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4582B0F-B051-0192-08DD-A58501ADD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1235" y="7559932"/>
            <a:ext cx="8751586" cy="5303200"/>
          </a:xfrm>
          <a:prstGeom prst="rect">
            <a:avLst/>
          </a:prstGeom>
        </p:spPr>
      </p:pic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430" name="Text">
            <a:extLst>
              <a:ext uri="{FF2B5EF4-FFF2-40B4-BE49-F238E27FC236}">
                <a16:creationId xmlns:a16="http://schemas.microsoft.com/office/drawing/2014/main" id="{9A0048FF-4CE7-1212-176D-9C4873B0F368}"/>
              </a:ext>
            </a:extLst>
          </p:cNvPr>
          <p:cNvSpPr txBox="1">
            <a:spLocks/>
          </p:cNvSpPr>
          <p:nvPr/>
        </p:nvSpPr>
        <p:spPr>
          <a:xfrm>
            <a:off x="6437117" y="0"/>
            <a:ext cx="16692683" cy="1118255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WP2 - </a:t>
            </a:r>
            <a:r>
              <a:rPr lang="fr-FR" sz="6600" dirty="0" err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fr-FR" sz="660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 2.2 : </a:t>
            </a:r>
            <a:r>
              <a:rPr lang="fr-FR" sz="6600" dirty="0">
                <a:solidFill>
                  <a:schemeClr val="accent6">
                    <a:lumMod val="50000"/>
                  </a:schemeClr>
                </a:solidFill>
              </a:rPr>
              <a:t>GSI/FAIR phase 0</a:t>
            </a:r>
            <a:endParaRPr lang="en-GB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9" name="ZoneTexte 408">
            <a:extLst>
              <a:ext uri="{FF2B5EF4-FFF2-40B4-BE49-F238E27FC236}">
                <a16:creationId xmlns:a16="http://schemas.microsoft.com/office/drawing/2014/main" id="{253DB723-A444-4F82-9835-762458C8DDC8}"/>
              </a:ext>
            </a:extLst>
          </p:cNvPr>
          <p:cNvSpPr txBox="1"/>
          <p:nvPr/>
        </p:nvSpPr>
        <p:spPr>
          <a:xfrm>
            <a:off x="8334172" y="13071571"/>
            <a:ext cx="10161754" cy="533479"/>
          </a:xfrm>
          <a:prstGeom prst="rect">
            <a:avLst/>
          </a:prstGeom>
          <a:gradFill>
            <a:gsLst>
              <a:gs pos="0">
                <a:srgbClr val="C3ECF8"/>
              </a:gs>
              <a:gs pos="24000">
                <a:srgbClr val="BBE8FF"/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7CA7FF"/>
              </a:gs>
            </a:gsLst>
            <a:lin ang="0" scaled="1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Helvetica Neue"/>
                <a:cs typeface="Helvetica Neue"/>
                <a:sym typeface="Helvetica Neue"/>
              </a:rPr>
              <a:t>FAME 2025               I. STEFAN</a:t>
            </a:r>
          </a:p>
        </p:txBody>
      </p:sp>
      <p:pic>
        <p:nvPicPr>
          <p:cNvPr id="23" name="Picture 17">
            <a:extLst>
              <a:ext uri="{FF2B5EF4-FFF2-40B4-BE49-F238E27FC236}">
                <a16:creationId xmlns:a16="http://schemas.microsoft.com/office/drawing/2014/main" id="{3D5C78B0-3DAE-7C86-8CDC-0204EBE6C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4619" y="2312108"/>
            <a:ext cx="6964297" cy="9590515"/>
          </a:xfrm>
          <a:prstGeom prst="rect">
            <a:avLst/>
          </a:prstGeom>
        </p:spPr>
      </p:pic>
      <p:sp>
        <p:nvSpPr>
          <p:cNvPr id="24" name="TextBox 18">
            <a:extLst>
              <a:ext uri="{FF2B5EF4-FFF2-40B4-BE49-F238E27FC236}">
                <a16:creationId xmlns:a16="http://schemas.microsoft.com/office/drawing/2014/main" id="{88E8A214-86BA-4D3E-D022-1BE307D14E0F}"/>
              </a:ext>
            </a:extLst>
          </p:cNvPr>
          <p:cNvSpPr txBox="1"/>
          <p:nvPr/>
        </p:nvSpPr>
        <p:spPr>
          <a:xfrm>
            <a:off x="8334172" y="1607659"/>
            <a:ext cx="7477704" cy="12639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Arial"/>
              </a:rPr>
              <a:t>Combined Isochronous and Schottky 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Arial"/>
              </a:rPr>
              <a:t>Mass Spectroscopy (ISMS)</a:t>
            </a:r>
            <a:endParaRPr lang="en-GB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DBF593AC-E98B-9804-F40D-CFABF115B865}"/>
              </a:ext>
            </a:extLst>
          </p:cNvPr>
          <p:cNvSpPr txBox="1">
            <a:spLocks/>
          </p:cNvSpPr>
          <p:nvPr/>
        </p:nvSpPr>
        <p:spPr>
          <a:xfrm>
            <a:off x="20244901" y="12321424"/>
            <a:ext cx="1021288" cy="714005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defTabSz="457200"/>
            <a:fld id="{AEFB9B6D-867A-40B8-ACB0-35CC9F272C9C}" type="slidenum">
              <a:rPr lang="fr-FR" sz="1100" smtClean="0">
                <a:solidFill>
                  <a:prstClr val="black"/>
                </a:solidFill>
                <a:latin typeface="Arial"/>
              </a:rPr>
              <a:pPr defTabSz="457200"/>
              <a:t>9</a:t>
            </a:fld>
            <a:endParaRPr lang="fr-FR" sz="110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31" name="Group 8">
            <a:extLst>
              <a:ext uri="{FF2B5EF4-FFF2-40B4-BE49-F238E27FC236}">
                <a16:creationId xmlns:a16="http://schemas.microsoft.com/office/drawing/2014/main" id="{4AA7DB9B-15E1-01A7-88B6-4D05E2245A06}"/>
              </a:ext>
            </a:extLst>
          </p:cNvPr>
          <p:cNvGrpSpPr/>
          <p:nvPr/>
        </p:nvGrpSpPr>
        <p:grpSpPr>
          <a:xfrm>
            <a:off x="954475" y="2312108"/>
            <a:ext cx="6016593" cy="5174420"/>
            <a:chOff x="4445499" y="3314654"/>
            <a:chExt cx="3466850" cy="2646074"/>
          </a:xfrm>
        </p:grpSpPr>
        <p:pic>
          <p:nvPicPr>
            <p:cNvPr id="32" name="Picture 9">
              <a:extLst>
                <a:ext uri="{FF2B5EF4-FFF2-40B4-BE49-F238E27FC236}">
                  <a16:creationId xmlns:a16="http://schemas.microsoft.com/office/drawing/2014/main" id="{1C2497C9-6485-CF7D-42D6-7ED87B1EB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45499" y="3341127"/>
              <a:ext cx="3455643" cy="2619601"/>
            </a:xfrm>
            <a:prstGeom prst="rect">
              <a:avLst/>
            </a:prstGeom>
          </p:spPr>
        </p:pic>
        <p:sp>
          <p:nvSpPr>
            <p:cNvPr id="33" name="TextBox 11">
              <a:extLst>
                <a:ext uri="{FF2B5EF4-FFF2-40B4-BE49-F238E27FC236}">
                  <a16:creationId xmlns:a16="http://schemas.microsoft.com/office/drawing/2014/main" id="{1ECC70B5-9935-8398-2DB0-2E00FD49F84C}"/>
                </a:ext>
              </a:extLst>
            </p:cNvPr>
            <p:cNvSpPr txBox="1"/>
            <p:nvPr/>
          </p:nvSpPr>
          <p:spPr>
            <a:xfrm>
              <a:off x="4544282" y="5039586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B0F0"/>
                  </a:solidFill>
                </a:rPr>
                <a:t>2E1</a:t>
              </a:r>
            </a:p>
          </p:txBody>
        </p:sp>
        <p:sp>
          <p:nvSpPr>
            <p:cNvPr id="34" name="TextBox 12">
              <a:extLst>
                <a:ext uri="{FF2B5EF4-FFF2-40B4-BE49-F238E27FC236}">
                  <a16:creationId xmlns:a16="http://schemas.microsoft.com/office/drawing/2014/main" id="{CDCA40A0-A03F-CCCD-E0C2-8A106A3DDB02}"/>
                </a:ext>
              </a:extLst>
            </p:cNvPr>
            <p:cNvSpPr txBox="1"/>
            <p:nvPr/>
          </p:nvSpPr>
          <p:spPr>
            <a:xfrm>
              <a:off x="7278842" y="503958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2M1</a:t>
              </a:r>
            </a:p>
          </p:txBody>
        </p:sp>
        <p:grpSp>
          <p:nvGrpSpPr>
            <p:cNvPr id="35" name="Group 13">
              <a:extLst>
                <a:ext uri="{FF2B5EF4-FFF2-40B4-BE49-F238E27FC236}">
                  <a16:creationId xmlns:a16="http://schemas.microsoft.com/office/drawing/2014/main" id="{8DAE03AA-7AAA-B2DE-9F74-803386BB8920}"/>
                </a:ext>
              </a:extLst>
            </p:cNvPr>
            <p:cNvGrpSpPr/>
            <p:nvPr/>
          </p:nvGrpSpPr>
          <p:grpSpPr>
            <a:xfrm>
              <a:off x="4682347" y="3314654"/>
              <a:ext cx="402674" cy="2646074"/>
              <a:chOff x="442865" y="3647168"/>
              <a:chExt cx="402674" cy="2646074"/>
            </a:xfrm>
          </p:grpSpPr>
          <p:sp>
            <p:nvSpPr>
              <p:cNvPr id="36" name="TextBox 15">
                <a:extLst>
                  <a:ext uri="{FF2B5EF4-FFF2-40B4-BE49-F238E27FC236}">
                    <a16:creationId xmlns:a16="http://schemas.microsoft.com/office/drawing/2014/main" id="{811DBCF9-335F-4309-1D16-9451E9B5A006}"/>
                  </a:ext>
                </a:extLst>
              </p:cNvPr>
              <p:cNvSpPr txBox="1"/>
              <p:nvPr/>
            </p:nvSpPr>
            <p:spPr>
              <a:xfrm>
                <a:off x="442865" y="476014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0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+</a:t>
                </a:r>
              </a:p>
            </p:txBody>
          </p:sp>
          <p:sp>
            <p:nvSpPr>
              <p:cNvPr id="37" name="TextBox 19">
                <a:extLst>
                  <a:ext uri="{FF2B5EF4-FFF2-40B4-BE49-F238E27FC236}">
                    <a16:creationId xmlns:a16="http://schemas.microsoft.com/office/drawing/2014/main" id="{0DA20762-6C3C-F4BA-12B3-BB67F8862950}"/>
                  </a:ext>
                </a:extLst>
              </p:cNvPr>
              <p:cNvSpPr txBox="1"/>
              <p:nvPr/>
            </p:nvSpPr>
            <p:spPr>
              <a:xfrm>
                <a:off x="442865" y="5923910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0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+</a:t>
                </a:r>
              </a:p>
            </p:txBody>
          </p:sp>
          <p:sp>
            <p:nvSpPr>
              <p:cNvPr id="38" name="TextBox 20">
                <a:extLst>
                  <a:ext uri="{FF2B5EF4-FFF2-40B4-BE49-F238E27FC236}">
                    <a16:creationId xmlns:a16="http://schemas.microsoft.com/office/drawing/2014/main" id="{6CA171B1-514F-13E3-01F4-BE9A221DC4E3}"/>
                  </a:ext>
                </a:extLst>
              </p:cNvPr>
              <p:cNvSpPr txBox="1"/>
              <p:nvPr/>
            </p:nvSpPr>
            <p:spPr>
              <a:xfrm>
                <a:off x="442865" y="405125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1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±</a:t>
                </a:r>
              </a:p>
            </p:txBody>
          </p:sp>
          <p:sp>
            <p:nvSpPr>
              <p:cNvPr id="39" name="TextBox 21">
                <a:extLst>
                  <a:ext uri="{FF2B5EF4-FFF2-40B4-BE49-F238E27FC236}">
                    <a16:creationId xmlns:a16="http://schemas.microsoft.com/office/drawing/2014/main" id="{D490C48A-315C-465B-3FFB-F0C3CABE1CBF}"/>
                  </a:ext>
                </a:extLst>
              </p:cNvPr>
              <p:cNvSpPr txBox="1"/>
              <p:nvPr/>
            </p:nvSpPr>
            <p:spPr>
              <a:xfrm>
                <a:off x="442865" y="3647168"/>
                <a:ext cx="4026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1</a:t>
                </a:r>
                <a:r>
                  <a:rPr lang="en-GB" b="1" baseline="30000" dirty="0">
                    <a:solidFill>
                      <a:srgbClr val="002060"/>
                    </a:solidFill>
                  </a:rPr>
                  <a:t>±</a:t>
                </a:r>
              </a:p>
            </p:txBody>
          </p:sp>
        </p:grpSp>
      </p:grpSp>
      <p:sp>
        <p:nvSpPr>
          <p:cNvPr id="40" name="TextBox 23">
            <a:extLst>
              <a:ext uri="{FF2B5EF4-FFF2-40B4-BE49-F238E27FC236}">
                <a16:creationId xmlns:a16="http://schemas.microsoft.com/office/drawing/2014/main" id="{EAEFDE46-0CC6-4B87-6788-14BEBB86E3F2}"/>
              </a:ext>
            </a:extLst>
          </p:cNvPr>
          <p:cNvSpPr txBox="1"/>
          <p:nvPr/>
        </p:nvSpPr>
        <p:spPr>
          <a:xfrm>
            <a:off x="695439" y="1607659"/>
            <a:ext cx="6183135" cy="722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N</a:t>
            </a:r>
            <a:r>
              <a:rPr lang="en-DE" b="1" dirty="0">
                <a:solidFill>
                  <a:srgbClr val="7030A0"/>
                </a:solidFill>
              </a:rPr>
              <a:t>uclear two-photon decay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1" name="TextBox 24">
            <a:extLst>
              <a:ext uri="{FF2B5EF4-FFF2-40B4-BE49-F238E27FC236}">
                <a16:creationId xmlns:a16="http://schemas.microsoft.com/office/drawing/2014/main" id="{D1430039-3E93-D45F-536B-07D1EF2D34BF}"/>
              </a:ext>
            </a:extLst>
          </p:cNvPr>
          <p:cNvSpPr txBox="1"/>
          <p:nvPr/>
        </p:nvSpPr>
        <p:spPr>
          <a:xfrm>
            <a:off x="1181673" y="7461743"/>
            <a:ext cx="5506042" cy="1805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Only decay mode in bar ions </a:t>
            </a:r>
          </a:p>
          <a:p>
            <a:pPr algn="ctr"/>
            <a:r>
              <a:rPr lang="en-GB" dirty="0"/>
              <a:t>where first-excited 0</a:t>
            </a:r>
            <a:r>
              <a:rPr lang="en-GB" baseline="30000" dirty="0"/>
              <a:t>+</a:t>
            </a:r>
            <a:r>
              <a:rPr lang="en-GB" dirty="0"/>
              <a:t> state </a:t>
            </a:r>
          </a:p>
          <a:p>
            <a:pPr algn="ctr"/>
            <a:r>
              <a:rPr lang="en-GB" dirty="0"/>
              <a:t>is located below 2m</a:t>
            </a:r>
            <a:r>
              <a:rPr lang="en-GB" baseline="-25000" dirty="0"/>
              <a:t>e</a:t>
            </a:r>
          </a:p>
        </p:txBody>
      </p:sp>
      <p:sp>
        <p:nvSpPr>
          <p:cNvPr id="42" name="TextBox 25">
            <a:extLst>
              <a:ext uri="{FF2B5EF4-FFF2-40B4-BE49-F238E27FC236}">
                <a16:creationId xmlns:a16="http://schemas.microsoft.com/office/drawing/2014/main" id="{D055B1EA-19D6-89E0-B805-0EDAB2C5CD91}"/>
              </a:ext>
            </a:extLst>
          </p:cNvPr>
          <p:cNvSpPr txBox="1"/>
          <p:nvPr/>
        </p:nvSpPr>
        <p:spPr>
          <a:xfrm>
            <a:off x="1547503" y="9184816"/>
            <a:ext cx="47772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Very few cases </a:t>
            </a:r>
          </a:p>
          <a:p>
            <a:pPr algn="ctr"/>
            <a:r>
              <a:rPr lang="en-GB" dirty="0"/>
              <a:t>Stable: </a:t>
            </a:r>
            <a:r>
              <a:rPr lang="en-GB" baseline="30000" dirty="0"/>
              <a:t>72</a:t>
            </a:r>
            <a:r>
              <a:rPr lang="en-GB" dirty="0"/>
              <a:t>Ge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b="1" baseline="30000" dirty="0">
                <a:solidFill>
                  <a:schemeClr val="tx1"/>
                </a:solidFill>
              </a:rPr>
              <a:t>98</a:t>
            </a:r>
            <a:r>
              <a:rPr lang="en-GB" b="1" dirty="0">
                <a:solidFill>
                  <a:schemeClr val="tx1"/>
                </a:solidFill>
              </a:rPr>
              <a:t>Mo</a:t>
            </a:r>
          </a:p>
          <a:p>
            <a:pPr algn="ctr"/>
            <a:r>
              <a:rPr lang="en-GB" dirty="0"/>
              <a:t>Unstable </a:t>
            </a:r>
            <a:r>
              <a:rPr lang="en-GB" b="1" baseline="30000" dirty="0"/>
              <a:t>98</a:t>
            </a:r>
            <a:r>
              <a:rPr lang="en-GB" b="1" dirty="0"/>
              <a:t>Zr</a:t>
            </a:r>
            <a:r>
              <a:rPr lang="en-GB" dirty="0"/>
              <a:t>, </a:t>
            </a:r>
            <a:r>
              <a:rPr lang="en-GB" baseline="30000" dirty="0"/>
              <a:t>194</a:t>
            </a:r>
            <a:r>
              <a:rPr lang="en-GB" dirty="0"/>
              <a:t>Pb, </a:t>
            </a:r>
            <a:r>
              <a:rPr lang="en-GB" baseline="30000" dirty="0"/>
              <a:t>72</a:t>
            </a:r>
            <a:r>
              <a:rPr lang="en-GB" dirty="0"/>
              <a:t>Kr </a:t>
            </a:r>
          </a:p>
        </p:txBody>
      </p:sp>
      <p:sp>
        <p:nvSpPr>
          <p:cNvPr id="43" name="TextBox 28">
            <a:extLst>
              <a:ext uri="{FF2B5EF4-FFF2-40B4-BE49-F238E27FC236}">
                <a16:creationId xmlns:a16="http://schemas.microsoft.com/office/drawing/2014/main" id="{C34EE7C3-DE07-2F72-D61A-6E49ED214D1E}"/>
              </a:ext>
            </a:extLst>
          </p:cNvPr>
          <p:cNvSpPr txBox="1"/>
          <p:nvPr/>
        </p:nvSpPr>
        <p:spPr>
          <a:xfrm>
            <a:off x="214596" y="11057552"/>
            <a:ext cx="7360604" cy="1805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Fundamental quantities accessible:</a:t>
            </a:r>
          </a:p>
          <a:p>
            <a:pPr algn="ctr"/>
            <a:r>
              <a:rPr lang="en-GB" dirty="0"/>
              <a:t>Transitional electric dipole polarizability </a:t>
            </a:r>
          </a:p>
          <a:p>
            <a:pPr algn="ctr"/>
            <a:r>
              <a:rPr lang="en-GB" dirty="0"/>
              <a:t>and magnetic dipole susceptibility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280093C-23A6-5A65-3808-5FC83258DB3B}"/>
              </a:ext>
            </a:extLst>
          </p:cNvPr>
          <p:cNvSpPr/>
          <p:nvPr/>
        </p:nvSpPr>
        <p:spPr>
          <a:xfrm>
            <a:off x="16987177" y="7325128"/>
            <a:ext cx="3577223" cy="567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45" name="Group 32">
            <a:extLst>
              <a:ext uri="{FF2B5EF4-FFF2-40B4-BE49-F238E27FC236}">
                <a16:creationId xmlns:a16="http://schemas.microsoft.com/office/drawing/2014/main" id="{DAF30272-7C5A-8D09-73EE-636FAB12F5D4}"/>
              </a:ext>
            </a:extLst>
          </p:cNvPr>
          <p:cNvGrpSpPr/>
          <p:nvPr/>
        </p:nvGrpSpPr>
        <p:grpSpPr>
          <a:xfrm>
            <a:off x="16602981" y="1438747"/>
            <a:ext cx="6336952" cy="6447675"/>
            <a:chOff x="8136669" y="955548"/>
            <a:chExt cx="3651446" cy="3297186"/>
          </a:xfrm>
        </p:grpSpPr>
        <p:pic>
          <p:nvPicPr>
            <p:cNvPr id="46" name="Picture 10">
              <a:extLst>
                <a:ext uri="{FF2B5EF4-FFF2-40B4-BE49-F238E27FC236}">
                  <a16:creationId xmlns:a16="http://schemas.microsoft.com/office/drawing/2014/main" id="{4E030F29-7541-7BFB-F3AB-7688F8B926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0576" t="17737" r="37721" b="12513"/>
            <a:stretch/>
          </p:blipFill>
          <p:spPr>
            <a:xfrm>
              <a:off x="8136669" y="1174029"/>
              <a:ext cx="3651446" cy="3078705"/>
            </a:xfrm>
            <a:prstGeom prst="rect">
              <a:avLst/>
            </a:prstGeom>
          </p:spPr>
        </p:pic>
        <p:sp>
          <p:nvSpPr>
            <p:cNvPr id="47" name="TextBox 7">
              <a:extLst>
                <a:ext uri="{FF2B5EF4-FFF2-40B4-BE49-F238E27FC236}">
                  <a16:creationId xmlns:a16="http://schemas.microsoft.com/office/drawing/2014/main" id="{451BAAB1-4157-3F25-1001-916242309194}"/>
                </a:ext>
              </a:extLst>
            </p:cNvPr>
            <p:cNvSpPr txBox="1"/>
            <p:nvPr/>
          </p:nvSpPr>
          <p:spPr>
            <a:xfrm>
              <a:off x="9267842" y="955548"/>
              <a:ext cx="2350012" cy="236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sz="2400" dirty="0">
                  <a:solidFill>
                    <a:prstClr val="black"/>
                  </a:solidFill>
                  <a:latin typeface="Arial"/>
                </a:rPr>
                <a:t>Result from E143 in </a:t>
              </a:r>
              <a:r>
                <a:rPr lang="en-GB" sz="2400" baseline="30000" dirty="0">
                  <a:solidFill>
                    <a:prstClr val="black"/>
                  </a:solidFill>
                  <a:latin typeface="Arial"/>
                </a:rPr>
                <a:t>72</a:t>
              </a:r>
              <a:r>
                <a:rPr lang="en-GB" sz="2400" dirty="0">
                  <a:solidFill>
                    <a:prstClr val="black"/>
                  </a:solidFill>
                  <a:latin typeface="Arial"/>
                </a:rPr>
                <a:t>Ge</a:t>
              </a:r>
              <a:r>
                <a:rPr lang="en-GB" sz="2400" baseline="30000" dirty="0">
                  <a:solidFill>
                    <a:prstClr val="black"/>
                  </a:solidFill>
                  <a:latin typeface="Arial"/>
                </a:rPr>
                <a:t>m</a:t>
              </a:r>
            </a:p>
          </p:txBody>
        </p:sp>
        <p:sp>
          <p:nvSpPr>
            <p:cNvPr id="48" name="TextBox 26">
              <a:extLst>
                <a:ext uri="{FF2B5EF4-FFF2-40B4-BE49-F238E27FC236}">
                  <a16:creationId xmlns:a16="http://schemas.microsoft.com/office/drawing/2014/main" id="{F95A9D83-3B0F-67F4-4F54-02338C4DF9F7}"/>
                </a:ext>
              </a:extLst>
            </p:cNvPr>
            <p:cNvSpPr txBox="1"/>
            <p:nvPr/>
          </p:nvSpPr>
          <p:spPr>
            <a:xfrm>
              <a:off x="9477605" y="3960000"/>
              <a:ext cx="2237324" cy="2675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sz="2800" dirty="0">
                  <a:solidFill>
                    <a:prstClr val="black"/>
                  </a:solidFill>
                  <a:latin typeface="Arial"/>
                </a:rPr>
                <a:t>“Schottky frequency”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613272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9338</TotalTime>
  <Words>2160</Words>
  <Application>Microsoft Macintosh PowerPoint</Application>
  <PresentationFormat>Personnalisé</PresentationFormat>
  <Paragraphs>347</Paragraphs>
  <Slides>20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30" baseType="lpstr">
      <vt:lpstr>Aptos</vt:lpstr>
      <vt:lpstr>Arial</vt:lpstr>
      <vt:lpstr>Calibri</vt:lpstr>
      <vt:lpstr>Calibri Light</vt:lpstr>
      <vt:lpstr>Helvetica</vt:lpstr>
      <vt:lpstr>Helvetica Neue</vt:lpstr>
      <vt:lpstr>Helvetica Neue Light</vt:lpstr>
      <vt:lpstr>Helvetica Neue Medium</vt:lpstr>
      <vt:lpstr>Wingdings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Gheorghe Iulian Stefan</cp:lastModifiedBy>
  <cp:revision>340</cp:revision>
  <dcterms:modified xsi:type="dcterms:W3CDTF">2025-09-29T13:03:59Z</dcterms:modified>
</cp:coreProperties>
</file>