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5"/>
  </p:notesMasterIdLst>
  <p:sldIdLst>
    <p:sldId id="260" r:id="rId3"/>
    <p:sldId id="445" r:id="rId4"/>
    <p:sldId id="466" r:id="rId5"/>
    <p:sldId id="1161" r:id="rId6"/>
    <p:sldId id="1163" r:id="rId7"/>
    <p:sldId id="513" r:id="rId8"/>
    <p:sldId id="514" r:id="rId9"/>
    <p:sldId id="522" r:id="rId10"/>
    <p:sldId id="1164" r:id="rId11"/>
    <p:sldId id="1190" r:id="rId12"/>
    <p:sldId id="1170" r:id="rId13"/>
    <p:sldId id="261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1C9EBAD-3E1A-064F-A6B4-D1D40ED38F1B}">
          <p14:sldIdLst>
            <p14:sldId id="260"/>
            <p14:sldId id="445"/>
            <p14:sldId id="466"/>
            <p14:sldId id="1161"/>
            <p14:sldId id="1163"/>
            <p14:sldId id="513"/>
            <p14:sldId id="514"/>
            <p14:sldId id="522"/>
            <p14:sldId id="1164"/>
            <p14:sldId id="1190"/>
            <p14:sldId id="1170"/>
            <p14:sldId id="261"/>
          </p14:sldIdLst>
        </p14:section>
        <p14:section name="Backup" id="{A5B4FE83-514E-6542-B9FA-168E407B839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83FF"/>
    <a:srgbClr val="FF40FF"/>
    <a:srgbClr val="00FA00"/>
    <a:srgbClr val="941100"/>
    <a:srgbClr val="941651"/>
    <a:srgbClr val="D5FC79"/>
    <a:srgbClr val="73FEFF"/>
    <a:srgbClr val="008F00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602"/>
    <p:restoredTop sz="93717"/>
  </p:normalViewPr>
  <p:slideViewPr>
    <p:cSldViewPr snapToGrid="0" showGuides="1">
      <p:cViewPr varScale="1">
        <p:scale>
          <a:sx n="140" d="100"/>
          <a:sy n="140" d="100"/>
        </p:scale>
        <p:origin x="240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18" d="100"/>
          <a:sy n="118" d="100"/>
        </p:scale>
        <p:origin x="34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9/29/25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PERLE : A High Power Energy Recovery Facility for Europe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8BB2D-4963-BD44-8248-E5296E072B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5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8BB2D-4963-BD44-8248-E5296E072B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accent1">
              <a:lumMod val="75000"/>
            </a:schemeClr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35FA6E-E9DA-A84E-985A-717C9FB6D8B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CH"/>
              <a:t>EURO-LABS P2 Review 15.05.2025</a:t>
            </a:r>
            <a:endParaRPr 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44FC8698-274B-A648-97AD-8E62622B31B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I. Efthymiopoulos, CERN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02F0F2-D983-6040-B34B-697C5D49C46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DCA7CAF-765E-154D-AA22-34E36AEAB5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04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Efthymiopoulos,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de-CH"/>
              <a:t>EURO-LABS P2 Review 15.05.2025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US"/>
              <a:t>I. Efthymiopoulos,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99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06396" y="10564"/>
            <a:ext cx="9785604" cy="1082118"/>
          </a:xfrm>
          <a:noFill/>
        </p:spPr>
        <p:txBody>
          <a:bodyPr anchor="ctr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33044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8DA801-A86F-F0ED-B466-3D566F2CF0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5177" y="2694305"/>
            <a:ext cx="4092320" cy="3486495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CD51D48-2611-DA8D-25F5-8DA2CF7D5C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5113" y="1271588"/>
            <a:ext cx="4092575" cy="1314450"/>
          </a:xfrm>
          <a:solidFill>
            <a:srgbClr val="0432F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accent1">
              <a:lumMod val="75000"/>
            </a:schemeClr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accent1">
              <a:lumMod val="75000"/>
            </a:schemeClr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200" i="1">
                <a:solidFill>
                  <a:srgbClr val="C00000"/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 i="1">
                <a:solidFill>
                  <a:srgbClr val="C00000"/>
                </a:solidFill>
              </a:defRPr>
            </a:lvl1pPr>
          </a:lstStyle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 i="1">
                <a:solidFill>
                  <a:srgbClr val="C00000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4" r:id="rId9"/>
    <p:sldLayoutId id="2147483673" r:id="rId10"/>
    <p:sldLayoutId id="214748367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EURO-LABS P2 Review 15.05.2025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 Efthymiopoulos,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76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CAC2DA7-5836-D5C2-6887-014BE37AF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9429" y="3885089"/>
            <a:ext cx="7322457" cy="1539940"/>
          </a:xfrm>
        </p:spPr>
        <p:txBody>
          <a:bodyPr anchor="b">
            <a:normAutofit/>
          </a:bodyPr>
          <a:lstStyle/>
          <a:p>
            <a:pPr algn="r"/>
            <a:r>
              <a:rPr lang="en-US" sz="2000" b="1" i="1" dirty="0"/>
              <a:t>	I. Efthymiopoulos – for the WP3 Task 3.2 </a:t>
            </a:r>
            <a:r>
              <a:rPr lang="en-US" sz="20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9" y="2448554"/>
            <a:ext cx="9833113" cy="168812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WP3 – Task 3.2 Access to </a:t>
            </a:r>
            <a:r>
              <a:rPr lang="en-US" dirty="0">
                <a:solidFill>
                  <a:srgbClr val="00B050"/>
                </a:solidFill>
                <a:latin typeface="Arial Rounded MT Bold" panose="020F0704030504030204" pitchFamily="34" charset="77"/>
              </a:rPr>
              <a:t>Technology Infrastructures</a:t>
            </a:r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 for Accelerator R&amp;D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7FAB2-C20A-8AB4-6E92-A2FF9E10C3F5}"/>
              </a:ext>
            </a:extLst>
          </p:cNvPr>
          <p:cNvSpPr txBox="1"/>
          <p:nvPr/>
        </p:nvSpPr>
        <p:spPr>
          <a:xfrm>
            <a:off x="8246260" y="2089036"/>
            <a:ext cx="3110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77"/>
              </a:rPr>
              <a:t>HORIZON-INFRA-SERV-07-01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E9F48-7DCE-2E9D-58CB-450316B2C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D6D23-A015-5D6A-6591-5541EE59B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WP3.2 – SUPRATECH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419C9-3EFB-7F63-FB76-896D1CEAB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8241261" cy="2946926"/>
          </a:xfrm>
        </p:spPr>
        <p:txBody>
          <a:bodyPr>
            <a:normAutofit lnSpcReduction="10000"/>
          </a:bodyPr>
          <a:lstStyle/>
          <a:p>
            <a:r>
              <a:rPr lang="en-US" sz="2600" i="1" dirty="0">
                <a:latin typeface="Chalkboard SE" panose="03050602040202020205" pitchFamily="66" charset="77"/>
              </a:rPr>
              <a:t>In total, </a:t>
            </a:r>
            <a:r>
              <a:rPr lang="en-US" sz="2600" i="1" dirty="0" err="1">
                <a:latin typeface="Chalkboard SE" panose="03050602040202020205" pitchFamily="66" charset="77"/>
              </a:rPr>
              <a:t>Supratech</a:t>
            </a:r>
            <a:r>
              <a:rPr lang="en-US" sz="2600" i="1" dirty="0">
                <a:latin typeface="Chalkboard SE" panose="03050602040202020205" pitchFamily="66" charset="77"/>
              </a:rPr>
              <a:t> provided 3 remote access to users:</a:t>
            </a:r>
          </a:p>
          <a:p>
            <a:pPr lvl="1"/>
            <a:r>
              <a:rPr lang="en-US" sz="2000" i="1" dirty="0">
                <a:latin typeface="Chalkboard SE" panose="03050602040202020205" pitchFamily="66" charset="77"/>
              </a:rPr>
              <a:t>For HZB (Germany) : Surface treatment of Niobium sample by metallographic polishing</a:t>
            </a:r>
          </a:p>
          <a:p>
            <a:pPr lvl="1"/>
            <a:r>
              <a:rPr lang="en-US" sz="2000" i="1" dirty="0">
                <a:latin typeface="Chalkboard SE" panose="03050602040202020205" pitchFamily="66" charset="77"/>
              </a:rPr>
              <a:t>For </a:t>
            </a:r>
            <a:r>
              <a:rPr lang="en-US" sz="2000" i="1" dirty="0" err="1">
                <a:latin typeface="Chalkboard SE" panose="03050602040202020205" pitchFamily="66" charset="77"/>
              </a:rPr>
              <a:t>Zanon</a:t>
            </a:r>
            <a:r>
              <a:rPr lang="en-US" sz="2000" i="1" dirty="0">
                <a:latin typeface="Chalkboard SE" panose="03050602040202020205" pitchFamily="66" charset="77"/>
              </a:rPr>
              <a:t> company (Italy) : Testing at cryogenic temperature of 3 prototypes Spoke resonator (SSR2) for PIP2 project</a:t>
            </a:r>
          </a:p>
          <a:p>
            <a:pPr lvl="1"/>
            <a:r>
              <a:rPr lang="en-US" sz="2000" i="1" dirty="0">
                <a:latin typeface="Chalkboard SE" panose="03050602040202020205" pitchFamily="66" charset="77"/>
              </a:rPr>
              <a:t>For Fermilab (USA) : 2 cryogenic tests of 1 prototype Spoke resonator (SSR1) before/after plasma processing.</a:t>
            </a:r>
            <a:endParaRPr lang="en-US" sz="1800" i="1" dirty="0">
              <a:latin typeface="Chalkboard SE" panose="03050602040202020205" pitchFamily="66" charset="77"/>
            </a:endParaRPr>
          </a:p>
          <a:p>
            <a:r>
              <a:rPr lang="en-US" sz="2600" i="1" dirty="0">
                <a:latin typeface="Chalkboard SE" panose="03050602040202020205" pitchFamily="66" charset="77"/>
              </a:rPr>
              <a:t>No further access foreseen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9A79B-F291-AF39-BD52-BF7BCF599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83D7C-EB50-F0C4-D476-5C666FFF5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7D580-9539-84DC-89D9-F4D8E2B42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10</a:t>
            </a:fld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11AE56A-98C7-725D-6513-B47540AC4F2A}"/>
              </a:ext>
            </a:extLst>
          </p:cNvPr>
          <p:cNvSpPr txBox="1"/>
          <p:nvPr/>
        </p:nvSpPr>
        <p:spPr>
          <a:xfrm>
            <a:off x="9305384" y="6002787"/>
            <a:ext cx="2479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PIP-II </a:t>
            </a:r>
            <a:r>
              <a:rPr lang="fr-FR" sz="1200" dirty="0" err="1"/>
              <a:t>Spoke</a:t>
            </a:r>
            <a:r>
              <a:rPr lang="fr-FR" sz="1200" dirty="0"/>
              <a:t> </a:t>
            </a:r>
            <a:r>
              <a:rPr lang="fr-FR" sz="1200" dirty="0" err="1"/>
              <a:t>resonators</a:t>
            </a:r>
            <a:r>
              <a:rPr lang="fr-FR" sz="1200" dirty="0"/>
              <a:t> </a:t>
            </a:r>
            <a:r>
              <a:rPr lang="fr-FR" sz="1200" dirty="0" err="1"/>
              <a:t>built</a:t>
            </a:r>
            <a:r>
              <a:rPr lang="fr-FR" sz="1200" dirty="0"/>
              <a:t> by </a:t>
            </a:r>
            <a:r>
              <a:rPr lang="fr-FR" sz="1200" dirty="0" err="1"/>
              <a:t>Zanon</a:t>
            </a:r>
            <a:r>
              <a:rPr lang="fr-FR" sz="1200" dirty="0"/>
              <a:t> </a:t>
            </a:r>
            <a:r>
              <a:rPr lang="fr-FR" sz="1200" dirty="0" err="1"/>
              <a:t>installed</a:t>
            </a:r>
            <a:r>
              <a:rPr lang="fr-FR" sz="1200" dirty="0"/>
              <a:t> on insert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43B26C-344E-0E47-118D-9F3ACB91F97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3" r="16283"/>
          <a:stretch/>
        </p:blipFill>
        <p:spPr>
          <a:xfrm>
            <a:off x="9471645" y="1156203"/>
            <a:ext cx="2146704" cy="48465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11D79D5-3BAB-6C80-D91A-0F71EB1530E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1730" y="4320747"/>
            <a:ext cx="1517751" cy="193359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1C454F-59A9-3E7D-6A75-8FF56D12E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934" y="4320746"/>
            <a:ext cx="2590819" cy="193358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6EE79B6-1969-88CF-E628-B64D8DC67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0649" y="3318914"/>
            <a:ext cx="2031289" cy="295925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F07544F-C8AD-256E-8CC0-13A7DA452F6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827731" y="4320746"/>
            <a:ext cx="2057941" cy="1933589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958F031-5F53-7034-24BF-C94B76BF329A}"/>
              </a:ext>
            </a:extLst>
          </p:cNvPr>
          <p:cNvSpPr txBox="1">
            <a:spLocks/>
          </p:cNvSpPr>
          <p:nvPr/>
        </p:nvSpPr>
        <p:spPr>
          <a:xfrm>
            <a:off x="6636757" y="6657181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CH"/>
            </a:defPPr>
            <a:lvl1pPr marL="0" algn="r" defTabSz="914400" rtl="0" eaLnBrk="1" latinLnBrk="0" hangingPunct="1">
              <a:defRPr sz="1400" i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562A29-F7CD-E34E-BAEE-8E8E72BF419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15064E7-55FD-D518-A7B4-A393F4858115}"/>
              </a:ext>
            </a:extLst>
          </p:cNvPr>
          <p:cNvSpPr txBox="1"/>
          <p:nvPr/>
        </p:nvSpPr>
        <p:spPr>
          <a:xfrm>
            <a:off x="6807285" y="6303618"/>
            <a:ext cx="247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Set-up</a:t>
            </a:r>
            <a:r>
              <a:rPr lang="fr-FR" sz="1200" dirty="0"/>
              <a:t> for plasma </a:t>
            </a:r>
            <a:r>
              <a:rPr lang="fr-FR" sz="1200" dirty="0" err="1"/>
              <a:t>cleaning</a:t>
            </a:r>
            <a:r>
              <a:rPr lang="fr-FR" sz="1200" dirty="0"/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97F42AC-B734-05ED-9577-00ED07A74E3B}"/>
              </a:ext>
            </a:extLst>
          </p:cNvPr>
          <p:cNvSpPr txBox="1"/>
          <p:nvPr/>
        </p:nvSpPr>
        <p:spPr>
          <a:xfrm>
            <a:off x="4215283" y="6278167"/>
            <a:ext cx="247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Plasma </a:t>
            </a:r>
            <a:r>
              <a:rPr lang="fr-FR" sz="1200" dirty="0" err="1"/>
              <a:t>ignited</a:t>
            </a:r>
            <a:r>
              <a:rPr lang="fr-FR" sz="1200" dirty="0"/>
              <a:t> </a:t>
            </a:r>
            <a:r>
              <a:rPr lang="fr-FR" sz="1200" dirty="0" err="1"/>
              <a:t>inside</a:t>
            </a:r>
            <a:r>
              <a:rPr lang="fr-FR" sz="1200" dirty="0"/>
              <a:t> </a:t>
            </a:r>
            <a:r>
              <a:rPr lang="fr-FR" sz="1200" dirty="0" err="1"/>
              <a:t>cavity</a:t>
            </a:r>
            <a:endParaRPr lang="fr-FR" sz="12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92CEACF-EDA7-0D0B-ADD4-1595895C7F82}"/>
              </a:ext>
            </a:extLst>
          </p:cNvPr>
          <p:cNvSpPr txBox="1"/>
          <p:nvPr/>
        </p:nvSpPr>
        <p:spPr>
          <a:xfrm>
            <a:off x="1726621" y="6286386"/>
            <a:ext cx="247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Polished</a:t>
            </a:r>
            <a:r>
              <a:rPr lang="fr-FR" sz="1200" dirty="0"/>
              <a:t> Niobium </a:t>
            </a:r>
            <a:r>
              <a:rPr lang="fr-FR" sz="1200" dirty="0" err="1"/>
              <a:t>sample</a:t>
            </a:r>
            <a:endParaRPr lang="fr-FR" sz="12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1BDAB01-A99A-1EB0-5A55-EC863F3D96CB}"/>
              </a:ext>
            </a:extLst>
          </p:cNvPr>
          <p:cNvSpPr txBox="1"/>
          <p:nvPr/>
        </p:nvSpPr>
        <p:spPr>
          <a:xfrm>
            <a:off x="-243714" y="6278166"/>
            <a:ext cx="2479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Polishing</a:t>
            </a:r>
            <a:r>
              <a:rPr lang="fr-FR" sz="1200" dirty="0"/>
              <a:t> </a:t>
            </a:r>
            <a:r>
              <a:rPr lang="fr-FR" sz="1200"/>
              <a:t>device</a:t>
            </a:r>
            <a:endParaRPr lang="fr-FR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AB4DC-6E3B-0CDC-A137-DD84C88C359D}"/>
              </a:ext>
            </a:extLst>
          </p:cNvPr>
          <p:cNvSpPr txBox="1"/>
          <p:nvPr/>
        </p:nvSpPr>
        <p:spPr>
          <a:xfrm>
            <a:off x="9882910" y="950942"/>
            <a:ext cx="1935017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David </a:t>
            </a:r>
            <a:r>
              <a:rPr lang="en-GB" sz="1600" b="1" i="1" dirty="0" err="1">
                <a:solidFill>
                  <a:srgbClr val="C00000"/>
                </a:solidFill>
              </a:rPr>
              <a:t>Longuevergne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00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DCF42-BAA3-B60A-AF63-42CE1E5A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WP3.2 – XBOX - CERN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8C528-E8F8-B6C8-3FED-534A1274BE9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No TA requests so far. 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GB" dirty="0"/>
              <a:t>XBOX is a highly specialized facility that was developed for the CERN-CLIC project. </a:t>
            </a:r>
          </a:p>
          <a:p>
            <a:pPr>
              <a:lnSpc>
                <a:spcPct val="100000"/>
              </a:lnSpc>
            </a:pPr>
            <a:endParaRPr lang="en-GB" dirty="0">
              <a:solidFill>
                <a:srgbClr val="0432FF"/>
              </a:solidFill>
            </a:endParaRP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0432FF"/>
                </a:solidFill>
              </a:rPr>
              <a:t>No requests received. Its use within the broader community and the ongoing R&amp;D projects is of little interest or need.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CDC5F-1421-06C0-A12C-D8B90F8C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B9360-8440-B6E6-7A36-53B53E50A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984B6-0094-2A39-D51D-1AA3688F3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519A6D-39D8-B531-D550-7770D14135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XBOX @ CERN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300" dirty="0"/>
              <a:t>Klystron </a:t>
            </a:r>
            <a:r>
              <a:rPr lang="en-US" sz="2300" dirty="0">
                <a:solidFill>
                  <a:srgbClr val="FFFF00"/>
                </a:solidFill>
              </a:rPr>
              <a:t>X-band test stands</a:t>
            </a:r>
            <a:r>
              <a:rPr lang="en-US" sz="2300" dirty="0"/>
              <a:t> (11.994GHz – 50MW/1.5</a:t>
            </a:r>
            <a:r>
              <a:rPr lang="el-GR" sz="2300" dirty="0"/>
              <a:t>μ</a:t>
            </a:r>
            <a:r>
              <a:rPr lang="en-US" sz="2300" dirty="0"/>
              <a:t>s/50Hz and 6MW/5</a:t>
            </a:r>
            <a:r>
              <a:rPr lang="el-GR" sz="2300" dirty="0"/>
              <a:t>μ</a:t>
            </a:r>
            <a:r>
              <a:rPr lang="en-US" sz="2300" dirty="0"/>
              <a:t>s/400Hz)</a:t>
            </a:r>
          </a:p>
        </p:txBody>
      </p:sp>
      <p:pic>
        <p:nvPicPr>
          <p:cNvPr id="9" name="Picture Placeholder 8" descr="WP12Xbox">
            <a:extLst>
              <a:ext uri="{FF2B5EF4-FFF2-40B4-BE49-F238E27FC236}">
                <a16:creationId xmlns:a16="http://schemas.microsoft.com/office/drawing/2014/main" id="{F67F2BB6-2B24-B112-28DD-37AB67A5C12E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1" r="20651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9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26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8B78A-26B4-CD45-9B97-BCAE66EB0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Arial Rounded MT Bold" panose="020F0704030504030204" pitchFamily="34" charset="77"/>
              </a:rPr>
              <a:t>WP3.2 – Technology Infrastructures</a:t>
            </a:r>
            <a:endParaRPr lang="en-US" sz="40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31ED15DE-CCFB-394F-9E88-2B40FC410F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049710"/>
              </p:ext>
            </p:extLst>
          </p:nvPr>
        </p:nvGraphicFramePr>
        <p:xfrm>
          <a:off x="289720" y="1523836"/>
          <a:ext cx="11657085" cy="378667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25897">
                  <a:extLst>
                    <a:ext uri="{9D8B030D-6E8A-4147-A177-3AD203B41FA5}">
                      <a16:colId xmlns:a16="http://schemas.microsoft.com/office/drawing/2014/main" val="2401044295"/>
                    </a:ext>
                  </a:extLst>
                </a:gridCol>
                <a:gridCol w="2063442">
                  <a:extLst>
                    <a:ext uri="{9D8B030D-6E8A-4147-A177-3AD203B41FA5}">
                      <a16:colId xmlns:a16="http://schemas.microsoft.com/office/drawing/2014/main" val="607395330"/>
                    </a:ext>
                  </a:extLst>
                </a:gridCol>
                <a:gridCol w="1380565">
                  <a:extLst>
                    <a:ext uri="{9D8B030D-6E8A-4147-A177-3AD203B41FA5}">
                      <a16:colId xmlns:a16="http://schemas.microsoft.com/office/drawing/2014/main" val="1684753926"/>
                    </a:ext>
                  </a:extLst>
                </a:gridCol>
                <a:gridCol w="1918447">
                  <a:extLst>
                    <a:ext uri="{9D8B030D-6E8A-4147-A177-3AD203B41FA5}">
                      <a16:colId xmlns:a16="http://schemas.microsoft.com/office/drawing/2014/main" val="2752383822"/>
                    </a:ext>
                  </a:extLst>
                </a:gridCol>
                <a:gridCol w="2870009">
                  <a:extLst>
                    <a:ext uri="{9D8B030D-6E8A-4147-A177-3AD203B41FA5}">
                      <a16:colId xmlns:a16="http://schemas.microsoft.com/office/drawing/2014/main" val="2590025411"/>
                    </a:ext>
                  </a:extLst>
                </a:gridCol>
                <a:gridCol w="2998725">
                  <a:extLst>
                    <a:ext uri="{9D8B030D-6E8A-4147-A177-3AD203B41FA5}">
                      <a16:colId xmlns:a16="http://schemas.microsoft.com/office/drawing/2014/main" val="678445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Facility</a:t>
                      </a:r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Coordinator</a:t>
                      </a:r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Users</a:t>
                      </a:r>
                      <a:endParaRPr lang="el-GR" dirty="0"/>
                    </a:p>
                  </a:txBody>
                  <a:tcP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480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Task 2 : Technology Infrastructures</a:t>
                      </a:r>
                      <a:endParaRPr lang="el-GR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510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FREIA/Univ. Uppsala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Uppsala, Sweden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Rocio Santiago Kern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Test stand for SC magnets and RF, vertical (GERSEMI) and horizontal (HNOSS) cryostat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ESS, CERN, MYRRHA/MINERVA, ITER/DONES, and PIP II at Fermilab, US)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85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INFN-LASA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Milano Italy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Dario Giove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Test stand for SC magnets and RF cavities, complex UHV system for growing photocathodes, laser applications for cavities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LAL Orsay, Saclay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464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INFN-THOR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Salerno, Italy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Antonella Chiuchiolo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Horizontal test stand for SC magnets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GSI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51167"/>
                  </a:ext>
                </a:extLst>
              </a:tr>
              <a:tr h="38307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err="1"/>
                        <a:t>IJCLab</a:t>
                      </a:r>
                      <a:r>
                        <a:rPr lang="en-US" sz="1200" b="1" dirty="0"/>
                        <a:t> SUPRATECH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CNRS Orsay, France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David Longuevergne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Test stand for SC RF cavities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US teams from PIP-II 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997812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LRFU-</a:t>
                      </a:r>
                      <a:r>
                        <a:rPr lang="en-US" sz="1200" b="1" dirty="0" err="1"/>
                        <a:t>Synergium</a:t>
                      </a:r>
                      <a:r>
                        <a:rPr lang="en-US" sz="1200" b="1" dirty="0"/>
                        <a:t> (MACHAFILM – CRYOMECH)</a:t>
                      </a:r>
                      <a:endParaRPr lang="el-GR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CEA Saclay, France</a:t>
                      </a:r>
                      <a:endParaRPr lang="el-GR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Thomas </a:t>
                      </a:r>
                      <a:r>
                        <a:rPr lang="en-US" sz="1200" dirty="0" err="1"/>
                        <a:t>Proslier</a:t>
                      </a:r>
                      <a:r>
                        <a:rPr lang="en-US" sz="1200" dirty="0"/>
                        <a:t>, </a:t>
                      </a:r>
                    </a:p>
                    <a:p>
                      <a:r>
                        <a:rPr lang="en-US" sz="1200" dirty="0"/>
                        <a:t>Roser </a:t>
                      </a:r>
                      <a:r>
                        <a:rPr lang="en-US" sz="1200" dirty="0" err="1"/>
                        <a:t>Vallcorba</a:t>
                      </a:r>
                      <a:r>
                        <a:rPr lang="en-US" sz="1200" dirty="0"/>
                        <a:t>-Carbonell</a:t>
                      </a:r>
                      <a:endParaRPr lang="el-GR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Characterization of thin film SC layers for RF cavities and materials at low temperature</a:t>
                      </a:r>
                      <a:endParaRPr lang="el-GR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Teams from CERN, </a:t>
                      </a:r>
                      <a:r>
                        <a:rPr lang="en-US" sz="1200" dirty="0" err="1"/>
                        <a:t>FermiLab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Jlab</a:t>
                      </a:r>
                      <a:r>
                        <a:rPr lang="en-US" sz="1200" dirty="0"/>
                        <a:t>, Chicago Univ. possibly industrial firms</a:t>
                      </a:r>
                      <a:endParaRPr lang="el-GR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556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6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XBOX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CERN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Roberto Corsini</a:t>
                      </a:r>
                      <a:endParaRPr lang="el-GR" sz="1200" b="1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Hgh</a:t>
                      </a:r>
                      <a:r>
                        <a:rPr lang="en-US" sz="1200" dirty="0"/>
                        <a:t>-power RF testing</a:t>
                      </a:r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l-GR" sz="1200" dirty="0"/>
                    </a:p>
                  </a:txBody>
                  <a:tcPr>
                    <a:lnL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416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6683081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458FFD8-7774-9948-9D8E-2B30502C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Efthymiopoulos, CERN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99121BF-4F4B-F849-BCC0-36D60EAC8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E633-F825-48D7-A92D-31EFE942D96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14BC59-905C-B802-B71E-609383DEE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5C2714-30BE-46FB-207A-E9915550A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6396" y="10564"/>
            <a:ext cx="9785604" cy="1082118"/>
          </a:xfrm>
          <a:noFill/>
        </p:spPr>
        <p:txBody>
          <a:bodyPr anchor="ctr">
            <a:normAutofit/>
          </a:bodyPr>
          <a:lstStyle/>
          <a:p>
            <a:r>
              <a:rPr lang="en-US" sz="4400" dirty="0">
                <a:latin typeface="Arial Rounded MT Bold" panose="020F0704030504030204" pitchFamily="34" charset="77"/>
              </a:rPr>
              <a:t>WP3.2 – FREIA – Univ. Uppsala</a:t>
            </a:r>
            <a:endParaRPr lang="en-US" sz="2700" dirty="0">
              <a:solidFill>
                <a:srgbClr val="C00000"/>
              </a:solidFill>
            </a:endParaRP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15CB33E-10D6-A06B-E382-9A0A4B1D964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330440" cy="4908995"/>
          </a:xfrm>
        </p:spPr>
        <p:txBody>
          <a:bodyPr lIns="36000" tIns="36000" rIns="36000" bIns="36000"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The facility had a strong start in P1, successfully delivering approximately </a:t>
            </a:r>
            <a:r>
              <a:rPr lang="en-US" b="1" dirty="0">
                <a:solidFill>
                  <a:srgbClr val="FF0000"/>
                </a:solidFill>
              </a:rPr>
              <a:t>50%</a:t>
            </a:r>
            <a:r>
              <a:rPr lang="en-US" dirty="0"/>
              <a:t> of the planned projects and Access Units (AU)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Since then, no new Transnational Access (TA) projects have been requested.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The facility has signed a contract to test the series production of cryomodules for a new Research Infrastructure (RI), reducing the availability of the HNOSS cryostat for other users.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dirty="0">
              <a:solidFill>
                <a:srgbClr val="0432FF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>
                <a:solidFill>
                  <a:srgbClr val="0432FF"/>
                </a:solidFill>
              </a:rPr>
              <a:t>To date, no requests have been received for the use of the other cryostats</a:t>
            </a:r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F9B3F1CA-5B81-0849-027C-6017A1E1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39D74-BFBA-B501-3C6F-D2486F26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 dirty="0"/>
              <a:t>I. Efthymiopoulos,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B287E-E939-0BDD-1BA2-C4712C81E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2" name="Picture 10">
            <a:extLst>
              <a:ext uri="{FF2B5EF4-FFF2-40B4-BE49-F238E27FC236}">
                <a16:creationId xmlns:a16="http://schemas.microsoft.com/office/drawing/2014/main" id="{03A28EB9-C12F-60EF-F422-5FE75663F5A4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7" b="24977"/>
          <a:stretch/>
        </p:blipFill>
        <p:spPr bwMode="auto">
          <a:xfrm>
            <a:off x="265177" y="2694305"/>
            <a:ext cx="4092320" cy="34864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5F46C874-21A5-1D39-DE0B-DF42061501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FREIA @ UU</a:t>
            </a:r>
            <a:br>
              <a:rPr lang="en-US" sz="1800" dirty="0"/>
            </a:br>
            <a:r>
              <a:rPr lang="en-US" sz="1800" dirty="0"/>
              <a:t>A facility for testing RF cavities and SC magnets, </a:t>
            </a:r>
            <a:br>
              <a:rPr lang="en-US" sz="1800" dirty="0"/>
            </a:br>
            <a:r>
              <a:rPr lang="en-US" sz="1800" dirty="0"/>
              <a:t>H  &amp; V cryostats (HNOSS – Gersemi)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AAC8D9-E1AD-21D8-0FED-336306B53914}"/>
              </a:ext>
            </a:extLst>
          </p:cNvPr>
          <p:cNvSpPr txBox="1"/>
          <p:nvPr/>
        </p:nvSpPr>
        <p:spPr>
          <a:xfrm>
            <a:off x="9882910" y="950942"/>
            <a:ext cx="1891800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C00000"/>
                </a:solidFill>
              </a:rPr>
              <a:t>Rocio Santiago Kern</a:t>
            </a:r>
          </a:p>
        </p:txBody>
      </p:sp>
    </p:spTree>
    <p:extLst>
      <p:ext uri="{BB962C8B-B14F-4D97-AF65-F5344CB8AC3E}">
        <p14:creationId xmlns:p14="http://schemas.microsoft.com/office/powerpoint/2010/main" val="201186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8DD3F-2B46-9112-A413-EE46BE639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D15A5-55F2-4184-1609-7D708317D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WP3.2 – LASA – INFN-MI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75B5E4A-B5F4-4DA2-6C8C-F5F55182E975}"/>
              </a:ext>
            </a:extLst>
          </p:cNvPr>
          <p:cNvSpPr>
            <a:spLocks noGrp="1"/>
          </p:cNvSpPr>
          <p:nvPr>
            <p:ph idx="13"/>
          </p:nvPr>
        </p:nvSpPr>
        <p:spPr>
          <a:noFill/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Despite the high expectations at the time of the project proposal, no TA projects </a:t>
            </a:r>
            <a:r>
              <a:rPr lang="en-US" dirty="0"/>
              <a:t>have been </a:t>
            </a:r>
            <a:r>
              <a:rPr lang="en-US" dirty="0" err="1"/>
              <a:t>realised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Infrastructure works planned for the extension of the Lab prohibited the use of the facilities for TA projects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Additionally, the recent incident involving the He liquefier (April 25) further limits the</a:t>
            </a:r>
            <a:r>
              <a:rPr lang="en-US" dirty="0">
                <a:solidFill>
                  <a:schemeClr val="tx1"/>
                </a:solidFill>
              </a:rPr>
              <a:t> possibility of TA for the cryogenic infrastructures of </a:t>
            </a:r>
            <a:r>
              <a:rPr lang="en-US" dirty="0"/>
              <a:t>the Lab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Expectation for new TA requests to </a:t>
            </a:r>
            <a:r>
              <a:rPr lang="en-US" dirty="0">
                <a:solidFill>
                  <a:schemeClr val="tx1"/>
                </a:solidFill>
              </a:rPr>
              <a:t>th</a:t>
            </a:r>
            <a:r>
              <a:rPr lang="en-US" dirty="0"/>
              <a:t>e end of the project:</a:t>
            </a:r>
          </a:p>
          <a:p>
            <a:pPr marL="579438" lvl="1" indent="-220663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1" dirty="0"/>
              <a:t>2 shifts of 7-9 days each </a:t>
            </a:r>
            <a:r>
              <a:rPr lang="en-US" dirty="0"/>
              <a:t>(including travel) for measurements on high-voltage systems for copper cavities with 1-2 people  - US laboratory present</a:t>
            </a:r>
          </a:p>
          <a:p>
            <a:pPr marL="579438" lvl="1" indent="-220663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1" dirty="0"/>
              <a:t>3 shifts of 7 days each </a:t>
            </a:r>
            <a:r>
              <a:rPr lang="en-GB" dirty="0"/>
              <a:t>(including travel) for measurements on superconducting RF cavities with 1-2 people - French laboratory present.</a:t>
            </a:r>
            <a:endParaRPr lang="en-US" b="0" dirty="0"/>
          </a:p>
          <a:p>
            <a:pPr marL="342900" indent="-342900" algn="l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>
                <a:solidFill>
                  <a:srgbClr val="0432FF"/>
                </a:solidFill>
              </a:rPr>
              <a:t>If any of these tests are realized in 2025/2026, they could cover a sizeable fraction of the planned TA project/Acces</a:t>
            </a:r>
            <a:r>
              <a:rPr lang="en-US" dirty="0">
                <a:solidFill>
                  <a:srgbClr val="0432FF"/>
                </a:solidFill>
              </a:rPr>
              <a:t>s Units.</a:t>
            </a:r>
            <a:endParaRPr lang="en-US" b="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A774273-8477-87EA-368A-7EF3A5F9F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3A21D-B7F5-1EC9-DA69-A0B42F79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I. Efthymiopoulos,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97ED-C45A-3866-165D-BBEA6C1B1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4" name="Picture 14">
            <a:extLst>
              <a:ext uri="{FF2B5EF4-FFF2-40B4-BE49-F238E27FC236}">
                <a16:creationId xmlns:a16="http://schemas.microsoft.com/office/drawing/2014/main" id="{ECBBE13D-EB84-AEC1-7ADE-BCA68169C5A4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7" b="18037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C7894BE-2E6D-A7B1-A212-ED1BDA5594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solidFill>
            <a:srgbClr val="0432FF"/>
          </a:solidFill>
        </p:spPr>
        <p:txBody>
          <a:bodyPr anchor="t"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200" b="1" dirty="0"/>
              <a:t>LASA @ INFN-MI</a:t>
            </a:r>
          </a:p>
          <a:p>
            <a:pPr marL="0" indent="0" algn="ctr">
              <a:buNone/>
            </a:pPr>
            <a:r>
              <a:rPr lang="en-US" sz="2800" dirty="0"/>
              <a:t>A facility for testing RF cavities and SC magnets</a:t>
            </a:r>
          </a:p>
          <a:p>
            <a:pPr marL="0" indent="0" algn="ctr">
              <a:buNone/>
            </a:pPr>
            <a:r>
              <a:rPr lang="en-US" sz="2800" dirty="0"/>
              <a:t>V cryostats </a:t>
            </a:r>
          </a:p>
          <a:p>
            <a:pPr marL="0" indent="0" algn="ctr">
              <a:buNone/>
            </a:pPr>
            <a:r>
              <a:rPr lang="en-US" sz="2800" dirty="0"/>
              <a:t>Laser/Photocathode lab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A8CBD4-2A8B-2C7F-6558-655575028797}"/>
              </a:ext>
            </a:extLst>
          </p:cNvPr>
          <p:cNvSpPr txBox="1"/>
          <p:nvPr/>
        </p:nvSpPr>
        <p:spPr>
          <a:xfrm>
            <a:off x="9882910" y="950942"/>
            <a:ext cx="1187569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C00000"/>
                </a:solidFill>
              </a:rPr>
              <a:t>Dario Giove</a:t>
            </a:r>
          </a:p>
        </p:txBody>
      </p:sp>
    </p:spTree>
    <p:extLst>
      <p:ext uri="{BB962C8B-B14F-4D97-AF65-F5344CB8AC3E}">
        <p14:creationId xmlns:p14="http://schemas.microsoft.com/office/powerpoint/2010/main" val="113870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F0B22-1C65-7F07-532B-601C1F819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0FB488-CC07-E7E2-C55F-3DB223A2E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WP3.2 – THOR – Univ. Salerno</a:t>
            </a:r>
            <a:endParaRPr lang="en-US" sz="2700" dirty="0">
              <a:solidFill>
                <a:srgbClr val="C00000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BE1D6F6-E37A-647E-0301-753E7F113DA6}"/>
              </a:ext>
            </a:extLst>
          </p:cNvPr>
          <p:cNvSpPr>
            <a:spLocks noGrp="1"/>
          </p:cNvSpPr>
          <p:nvPr>
            <p:ph idx="13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No TA projects accepted so far.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The facility has signed a contract for the series production testing of magnets for GSI/FAIR, significantly limiting availability for external users.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Additionally, access to THOR has been restricted due to upgrade and consolidation works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582E55-C294-57EB-1821-08BB624F5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D76DE-4F13-80D2-ACB6-FAE6F32D6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133B8-5D71-68D4-CDC3-A7C60D988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138" name="Picture 18" descr="FDR THOR">
            <a:extLst>
              <a:ext uri="{FF2B5EF4-FFF2-40B4-BE49-F238E27FC236}">
                <a16:creationId xmlns:a16="http://schemas.microsoft.com/office/drawing/2014/main" id="{F3618BC5-9CFF-A19C-E7E6-BCD6E564DA86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r="6033"/>
          <a:stretch/>
        </p:blipFill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7C0B045-BF9F-98CF-0C0D-40F01F08702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solidFill>
            <a:srgbClr val="0432FF"/>
          </a:solidFill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b="1" dirty="0"/>
              <a:t>THOR &amp; INFN – </a:t>
            </a:r>
            <a:r>
              <a:rPr lang="en-US" sz="1800" b="1" dirty="0" err="1"/>
              <a:t>USalerno</a:t>
            </a:r>
            <a:endParaRPr lang="en-US" sz="1800" b="1" dirty="0"/>
          </a:p>
          <a:p>
            <a:pPr marL="0" indent="0">
              <a:buNone/>
            </a:pPr>
            <a:r>
              <a:rPr lang="en-US" sz="1800" dirty="0"/>
              <a:t>A facility for testing SC magnets </a:t>
            </a:r>
          </a:p>
          <a:p>
            <a:pPr marL="0" indent="0">
              <a:buNone/>
            </a:pPr>
            <a:r>
              <a:rPr lang="en-US" sz="1800" dirty="0"/>
              <a:t>H cryostat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1A4F26-089B-5229-A576-D4166DF7F8EA}"/>
              </a:ext>
            </a:extLst>
          </p:cNvPr>
          <p:cNvSpPr txBox="1"/>
          <p:nvPr/>
        </p:nvSpPr>
        <p:spPr>
          <a:xfrm>
            <a:off x="9882910" y="950942"/>
            <a:ext cx="1990353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Antonella Chiuchiolo 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2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5336C-5D94-2ED9-1381-58FF2AE39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8D049F2-3065-ACC5-ACD7-83AC23AA4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WP3.2 – IRFU-Synergium 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AD99AB4-6D80-1C86-8454-3D09B2F54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71806"/>
            <a:ext cx="12192000" cy="14469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dirty="0"/>
              <a:t>MACHAFILM</a:t>
            </a:r>
            <a:r>
              <a:rPr lang="fr-FR" sz="2000" dirty="0"/>
              <a:t> – Platform for the </a:t>
            </a:r>
            <a:r>
              <a:rPr lang="fr-FR" sz="2000" dirty="0" err="1">
                <a:solidFill>
                  <a:srgbClr val="0070C0"/>
                </a:solidFill>
              </a:rPr>
              <a:t>manufacturing</a:t>
            </a:r>
            <a:r>
              <a:rPr lang="fr-FR" sz="2000" dirty="0">
                <a:solidFill>
                  <a:srgbClr val="0070C0"/>
                </a:solidFill>
              </a:rPr>
              <a:t> and </a:t>
            </a:r>
            <a:r>
              <a:rPr lang="fr-FR" sz="2000" dirty="0" err="1">
                <a:solidFill>
                  <a:srgbClr val="0070C0"/>
                </a:solidFill>
              </a:rPr>
              <a:t>characterization</a:t>
            </a:r>
            <a:r>
              <a:rPr lang="fr-FR" sz="2000" dirty="0">
                <a:solidFill>
                  <a:srgbClr val="0070C0"/>
                </a:solidFill>
              </a:rPr>
              <a:t> of </a:t>
            </a:r>
            <a:r>
              <a:rPr lang="fr-FR" sz="2000" dirty="0" err="1">
                <a:solidFill>
                  <a:srgbClr val="0070C0"/>
                </a:solidFill>
              </a:rPr>
              <a:t>thin</a:t>
            </a:r>
            <a:r>
              <a:rPr lang="fr-FR" sz="2000" dirty="0">
                <a:solidFill>
                  <a:srgbClr val="0070C0"/>
                </a:solidFill>
              </a:rPr>
              <a:t> film</a:t>
            </a:r>
            <a:r>
              <a:rPr lang="fr-FR" sz="2000" dirty="0"/>
              <a:t> on </a:t>
            </a:r>
            <a:r>
              <a:rPr lang="fr-FR" sz="2000" dirty="0" err="1">
                <a:solidFill>
                  <a:srgbClr val="C00000"/>
                </a:solidFill>
              </a:rPr>
              <a:t>radiofrequency</a:t>
            </a:r>
            <a:r>
              <a:rPr lang="fr-FR" sz="2000" dirty="0">
                <a:solidFill>
                  <a:srgbClr val="C00000"/>
                </a:solidFill>
              </a:rPr>
              <a:t> </a:t>
            </a:r>
            <a:r>
              <a:rPr lang="fr-FR" sz="2000" dirty="0" err="1">
                <a:solidFill>
                  <a:srgbClr val="C00000"/>
                </a:solidFill>
              </a:rPr>
              <a:t>cavities</a:t>
            </a:r>
            <a:r>
              <a:rPr lang="fr-FR" sz="2000" dirty="0">
                <a:solidFill>
                  <a:srgbClr val="C00000"/>
                </a:solidFill>
              </a:rPr>
              <a:t>. </a:t>
            </a:r>
            <a:r>
              <a:rPr lang="fr-FR" sz="2000" dirty="0"/>
              <a:t>Use of Synergium platform (Chemistry, clean room, high vacuum </a:t>
            </a:r>
            <a:r>
              <a:rPr lang="fr-FR" sz="2000" dirty="0" err="1"/>
              <a:t>oven</a:t>
            </a:r>
            <a:r>
              <a:rPr lang="fr-FR" sz="2000" dirty="0"/>
              <a:t>) for bulk Nb surface </a:t>
            </a:r>
            <a:r>
              <a:rPr lang="fr-FR" sz="2000" dirty="0" err="1"/>
              <a:t>treatments</a:t>
            </a:r>
            <a:r>
              <a:rPr lang="fr-FR" sz="2000" dirty="0"/>
              <a:t>.</a:t>
            </a:r>
          </a:p>
          <a:p>
            <a:pPr marL="0" indent="0">
              <a:buNone/>
            </a:pPr>
            <a:r>
              <a:rPr lang="fr-FR" sz="2000" b="1" dirty="0"/>
              <a:t>CRYOMECH</a:t>
            </a:r>
            <a:r>
              <a:rPr lang="fr-FR" sz="2000" dirty="0"/>
              <a:t> – Platform for the </a:t>
            </a:r>
            <a:r>
              <a:rPr lang="fr-FR" sz="2000" dirty="0" err="1">
                <a:solidFill>
                  <a:srgbClr val="0070C0"/>
                </a:solidFill>
              </a:rPr>
              <a:t>characterization</a:t>
            </a:r>
            <a:r>
              <a:rPr lang="fr-FR" sz="2000" dirty="0">
                <a:solidFill>
                  <a:srgbClr val="0070C0"/>
                </a:solidFill>
              </a:rPr>
              <a:t>, </a:t>
            </a:r>
            <a:r>
              <a:rPr lang="fr-FR" sz="2000" dirty="0" err="1">
                <a:solidFill>
                  <a:srgbClr val="0070C0"/>
                </a:solidFill>
              </a:rPr>
              <a:t>analysis</a:t>
            </a:r>
            <a:r>
              <a:rPr lang="fr-FR" sz="2000" dirty="0">
                <a:solidFill>
                  <a:srgbClr val="0070C0"/>
                </a:solidFill>
              </a:rPr>
              <a:t> </a:t>
            </a:r>
            <a:r>
              <a:rPr lang="fr-FR" sz="2000" dirty="0"/>
              <a:t>and </a:t>
            </a:r>
            <a:r>
              <a:rPr lang="fr-FR" sz="2000" dirty="0" err="1">
                <a:solidFill>
                  <a:srgbClr val="0070C0"/>
                </a:solidFill>
              </a:rPr>
              <a:t>measurement</a:t>
            </a:r>
            <a:r>
              <a:rPr lang="fr-FR" sz="2000" dirty="0"/>
              <a:t> of </a:t>
            </a:r>
            <a:r>
              <a:rPr lang="fr-FR" sz="2000" dirty="0" err="1"/>
              <a:t>materials</a:t>
            </a:r>
            <a:r>
              <a:rPr lang="fr-FR" sz="2000" dirty="0"/>
              <a:t> at </a:t>
            </a:r>
            <a:r>
              <a:rPr lang="fr-FR" sz="2000" dirty="0" err="1">
                <a:solidFill>
                  <a:srgbClr val="C00000"/>
                </a:solidFill>
              </a:rPr>
              <a:t>low</a:t>
            </a:r>
            <a:r>
              <a:rPr lang="fr-FR" sz="2000" dirty="0">
                <a:solidFill>
                  <a:srgbClr val="C00000"/>
                </a:solidFill>
              </a:rPr>
              <a:t> </a:t>
            </a:r>
            <a:r>
              <a:rPr lang="fr-FR" sz="2000" dirty="0" err="1">
                <a:solidFill>
                  <a:srgbClr val="C00000"/>
                </a:solidFill>
              </a:rPr>
              <a:t>temperature</a:t>
            </a:r>
            <a:endParaRPr lang="fr-FR" sz="2000" dirty="0"/>
          </a:p>
          <a:p>
            <a:pPr marL="0" indent="0">
              <a:buNone/>
            </a:pPr>
            <a:r>
              <a:rPr lang="en-US" sz="2000" b="1" u="sng" dirty="0"/>
              <a:t>Both platforms are operational.</a:t>
            </a:r>
          </a:p>
          <a:p>
            <a:pPr marL="0" indent="0">
              <a:buNone/>
            </a:pPr>
            <a:endParaRPr lang="en-US" u="sng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93A471-2897-1CD4-F097-AC0939F28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I.Efthymiopoulos, WP3 P2 repot V1.0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CA306-27A7-7E1B-795A-99790B6DC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04108" y="4450626"/>
            <a:ext cx="6008914" cy="203132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l"/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sz="1800" i="1" dirty="0" err="1">
                <a:solidFill>
                  <a:srgbClr val="0070C0"/>
                </a:solidFill>
              </a:rPr>
              <a:t>Mastery</a:t>
            </a:r>
            <a:r>
              <a:rPr lang="fr-FR" sz="1800" i="1" dirty="0">
                <a:solidFill>
                  <a:srgbClr val="0070C0"/>
                </a:solidFill>
              </a:rPr>
              <a:t> of the </a:t>
            </a:r>
            <a:r>
              <a:rPr lang="fr-FR" sz="1800" i="1" dirty="0" err="1">
                <a:solidFill>
                  <a:srgbClr val="0070C0"/>
                </a:solidFill>
              </a:rPr>
              <a:t>stringent</a:t>
            </a:r>
            <a:r>
              <a:rPr lang="fr-FR" sz="1800" i="1" dirty="0">
                <a:solidFill>
                  <a:srgbClr val="0070C0"/>
                </a:solidFill>
              </a:rPr>
              <a:t> operating  conditions in the </a:t>
            </a:r>
            <a:r>
              <a:rPr lang="fr-FR" sz="1800" i="1" dirty="0" err="1">
                <a:solidFill>
                  <a:srgbClr val="0070C0"/>
                </a:solidFill>
              </a:rPr>
              <a:t>specific</a:t>
            </a:r>
            <a:r>
              <a:rPr lang="fr-FR" sz="1800" i="1" dirty="0">
                <a:solidFill>
                  <a:srgbClr val="0070C0"/>
                </a:solidFill>
              </a:rPr>
              <a:t> </a:t>
            </a:r>
            <a:r>
              <a:rPr lang="fr-FR" sz="1800" i="1" dirty="0" err="1">
                <a:solidFill>
                  <a:srgbClr val="0070C0"/>
                </a:solidFill>
              </a:rPr>
              <a:t>accelerator</a:t>
            </a:r>
            <a:r>
              <a:rPr lang="fr-FR" sz="1800" i="1" dirty="0">
                <a:solidFill>
                  <a:srgbClr val="0070C0"/>
                </a:solidFill>
              </a:rPr>
              <a:t> </a:t>
            </a:r>
            <a:r>
              <a:rPr lang="fr-FR" sz="1800" i="1" dirty="0" err="1">
                <a:solidFill>
                  <a:srgbClr val="0070C0"/>
                </a:solidFill>
              </a:rPr>
              <a:t>environment</a:t>
            </a:r>
            <a:r>
              <a:rPr lang="fr-FR" sz="1800" i="1" dirty="0">
                <a:solidFill>
                  <a:srgbClr val="0070C0"/>
                </a:solidFill>
              </a:rPr>
              <a:t> due to:</a:t>
            </a:r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/>
              <a:t>Ultra-high-vacuum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 err="1"/>
              <a:t>Cryogenic</a:t>
            </a:r>
            <a:r>
              <a:rPr lang="fr-FR" sz="1800" i="1" dirty="0"/>
              <a:t> </a:t>
            </a:r>
            <a:r>
              <a:rPr lang="fr-FR" sz="1800" i="1" dirty="0" err="1"/>
              <a:t>temperatures</a:t>
            </a:r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/>
              <a:t>High </a:t>
            </a:r>
            <a:r>
              <a:rPr lang="fr-FR" sz="1800" i="1" dirty="0" err="1"/>
              <a:t>electromagnetic</a:t>
            </a:r>
            <a:r>
              <a:rPr lang="fr-FR" sz="1800" i="1" dirty="0"/>
              <a:t> </a:t>
            </a:r>
            <a:r>
              <a:rPr lang="fr-FR" sz="1800" i="1" dirty="0" err="1"/>
              <a:t>fields</a:t>
            </a:r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/>
              <a:t>Irradiations …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987577" y="4461156"/>
            <a:ext cx="6294230" cy="17543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l"/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fr-FR" sz="1800" i="1" dirty="0">
                <a:solidFill>
                  <a:srgbClr val="0070C0"/>
                </a:solidFill>
              </a:rPr>
              <a:t>Scientific and </a:t>
            </a:r>
            <a:r>
              <a:rPr lang="fr-FR" sz="1800" i="1" dirty="0" err="1">
                <a:solidFill>
                  <a:srgbClr val="0070C0"/>
                </a:solidFill>
              </a:rPr>
              <a:t>technical</a:t>
            </a:r>
            <a:r>
              <a:rPr lang="fr-FR" sz="1800" i="1" dirty="0">
                <a:solidFill>
                  <a:srgbClr val="0070C0"/>
                </a:solidFill>
              </a:rPr>
              <a:t> challenges:</a:t>
            </a:r>
            <a:endParaRPr lang="fr-FR" sz="1800" i="1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 err="1"/>
              <a:t>Innovate</a:t>
            </a:r>
            <a:r>
              <a:rPr lang="fr-FR" sz="1800" i="1" dirty="0"/>
              <a:t> surface </a:t>
            </a:r>
            <a:r>
              <a:rPr lang="fr-FR" sz="1800" i="1" dirty="0" err="1"/>
              <a:t>treatments</a:t>
            </a:r>
            <a:r>
              <a:rPr lang="fr-FR" sz="1800" i="1" dirty="0"/>
              <a:t> (</a:t>
            </a:r>
            <a:r>
              <a:rPr lang="fr-FR" sz="1800" i="1" dirty="0" err="1"/>
              <a:t>chemical</a:t>
            </a:r>
            <a:r>
              <a:rPr lang="fr-FR" sz="1800" i="1" dirty="0"/>
              <a:t>, thermal, </a:t>
            </a:r>
            <a:r>
              <a:rPr lang="fr-FR" sz="1800" i="1" dirty="0" err="1"/>
              <a:t>mechanical</a:t>
            </a:r>
            <a:r>
              <a:rPr lang="fr-FR" sz="1800" i="1" dirty="0"/>
              <a:t>…)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/>
              <a:t>New fabrication </a:t>
            </a:r>
            <a:r>
              <a:rPr lang="fr-FR" sz="1800" i="1" dirty="0" err="1"/>
              <a:t>methods</a:t>
            </a:r>
            <a:r>
              <a:rPr lang="fr-FR" sz="1800" i="1" dirty="0"/>
              <a:t> : Additive </a:t>
            </a:r>
            <a:r>
              <a:rPr lang="fr-FR" sz="1800" i="1" dirty="0" err="1"/>
              <a:t>manufacturing</a:t>
            </a:r>
            <a:r>
              <a:rPr lang="fr-FR" sz="1800" i="1" dirty="0"/>
              <a:t>…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/>
              <a:t>New </a:t>
            </a:r>
            <a:r>
              <a:rPr lang="fr-FR" sz="1800" i="1" dirty="0" err="1"/>
              <a:t>materials</a:t>
            </a:r>
            <a:r>
              <a:rPr lang="fr-FR" sz="1800" i="1" dirty="0"/>
              <a:t> </a:t>
            </a:r>
            <a:r>
              <a:rPr lang="fr-FR" sz="1800" i="1" dirty="0" err="1"/>
              <a:t>testing</a:t>
            </a:r>
            <a:r>
              <a:rPr lang="fr-FR" sz="1800" i="1" dirty="0"/>
              <a:t> : Nb</a:t>
            </a:r>
            <a:r>
              <a:rPr lang="fr-FR" sz="1800" i="1" baseline="-25000" dirty="0"/>
              <a:t>3</a:t>
            </a:r>
            <a:r>
              <a:rPr lang="fr-FR" sz="1800" i="1" dirty="0"/>
              <a:t>Sn </a:t>
            </a:r>
            <a:r>
              <a:rPr lang="fr-FR" sz="1800" i="1" dirty="0" err="1"/>
              <a:t>conductor</a:t>
            </a:r>
            <a:r>
              <a:rPr lang="fr-FR" sz="1800" i="1" dirty="0"/>
              <a:t> stacks, HTS tapes…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fr-FR" sz="1800" i="1" dirty="0" err="1"/>
              <a:t>Improvement</a:t>
            </a:r>
            <a:r>
              <a:rPr lang="fr-FR" sz="1800" i="1" dirty="0"/>
              <a:t> of the </a:t>
            </a:r>
            <a:r>
              <a:rPr lang="fr-FR" sz="1800" i="1" dirty="0" err="1"/>
              <a:t>cryogenic</a:t>
            </a:r>
            <a:r>
              <a:rPr lang="fr-FR" sz="1800" i="1" dirty="0"/>
              <a:t> </a:t>
            </a:r>
            <a:r>
              <a:rPr lang="fr-FR" sz="1800" i="1" dirty="0" err="1"/>
              <a:t>cooling</a:t>
            </a:r>
            <a:r>
              <a:rPr lang="fr-FR" sz="1800" i="1" dirty="0"/>
              <a:t> </a:t>
            </a:r>
            <a:r>
              <a:rPr lang="fr-FR" sz="1800" i="1" dirty="0" err="1"/>
              <a:t>systems</a:t>
            </a:r>
            <a:endParaRPr lang="fr-FR" sz="18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2"/>
          <a:stretch/>
        </p:blipFill>
        <p:spPr>
          <a:xfrm>
            <a:off x="3305322" y="2948702"/>
            <a:ext cx="2500463" cy="169227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25181" y="2592460"/>
            <a:ext cx="238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Tunneling </a:t>
            </a:r>
            <a:r>
              <a:rPr lang="fr-FR" dirty="0" err="1"/>
              <a:t>spectroscopy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79083" y="2612239"/>
            <a:ext cx="2468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Atomic Layer Deposition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8746670" y="2500994"/>
            <a:ext cx="2721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mechanical</a:t>
            </a:r>
            <a:r>
              <a:rPr lang="fr-FR" dirty="0"/>
              <a:t> tests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D60AAB-B8C5-4C57-AA48-18DBF8C6D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535" y="2767768"/>
            <a:ext cx="2701903" cy="203735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7321380-D2B3-4E6C-844E-F45112FA976D}"/>
              </a:ext>
            </a:extLst>
          </p:cNvPr>
          <p:cNvSpPr txBox="1"/>
          <p:nvPr/>
        </p:nvSpPr>
        <p:spPr>
          <a:xfrm>
            <a:off x="6788038" y="2407801"/>
            <a:ext cx="1174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Synergium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EF376C1-DCD9-4AE6-80F6-ACB593B12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93" y="2938416"/>
            <a:ext cx="3304488" cy="170827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41A82579-21EF-477B-85B4-B73F63EFCFCC}"/>
              </a:ext>
            </a:extLst>
          </p:cNvPr>
          <p:cNvSpPr txBox="1"/>
          <p:nvPr/>
        </p:nvSpPr>
        <p:spPr>
          <a:xfrm>
            <a:off x="2662820" y="2611046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RRR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362A0BD-7697-4395-BE15-49637AE5AF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80" r="20365"/>
          <a:stretch/>
        </p:blipFill>
        <p:spPr>
          <a:xfrm>
            <a:off x="10279769" y="2857111"/>
            <a:ext cx="1613680" cy="18754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01C4865-B74F-41DF-9501-FBE14BFEC4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950" t="18544" r="13748"/>
          <a:stretch/>
        </p:blipFill>
        <p:spPr>
          <a:xfrm>
            <a:off x="8853637" y="2857111"/>
            <a:ext cx="1284159" cy="18754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F7E0B0-BA98-65CD-DCDA-617093EBA7F7}"/>
              </a:ext>
            </a:extLst>
          </p:cNvPr>
          <p:cNvSpPr txBox="1"/>
          <p:nvPr/>
        </p:nvSpPr>
        <p:spPr>
          <a:xfrm>
            <a:off x="9882910" y="950942"/>
            <a:ext cx="1547218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Thomas </a:t>
            </a:r>
            <a:r>
              <a:rPr lang="en-GB" sz="1600" b="1" i="1" dirty="0" err="1">
                <a:solidFill>
                  <a:srgbClr val="C00000"/>
                </a:solidFill>
              </a:rPr>
              <a:t>Proslier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95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E8B62-3B38-1A4C-F157-E6282DC15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78095F5-C027-6D18-AC9F-E6A6282DA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WP3.2 – IRFU-</a:t>
            </a:r>
            <a:r>
              <a:rPr lang="en-US" dirty="0" err="1"/>
              <a:t>Synergium</a:t>
            </a:r>
            <a:r>
              <a:rPr lang="en-US" dirty="0"/>
              <a:t> 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5643511-3D44-9770-3FDA-4E59D9748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36" y="1127025"/>
            <a:ext cx="11612880" cy="4908995"/>
          </a:xfrm>
        </p:spPr>
        <p:txBody>
          <a:bodyPr/>
          <a:lstStyle/>
          <a:p>
            <a:r>
              <a:rPr lang="en-US" dirty="0"/>
              <a:t>List of projects: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1137D-E3CA-9F5A-7A6C-5ED1A3B5C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3156" y="6492875"/>
            <a:ext cx="5876544" cy="365125"/>
          </a:xfrm>
        </p:spPr>
        <p:txBody>
          <a:bodyPr/>
          <a:lstStyle/>
          <a:p>
            <a:r>
              <a:rPr lang="en-US"/>
              <a:t>I.Efthymiopoulos, WP3 P2 repot V1.0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05E6C-B8B8-AB33-8A36-732B5EF5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184947"/>
              </p:ext>
            </p:extLst>
          </p:nvPr>
        </p:nvGraphicFramePr>
        <p:xfrm>
          <a:off x="266700" y="1559560"/>
          <a:ext cx="11555728" cy="497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97455">
                  <a:extLst>
                    <a:ext uri="{9D8B030D-6E8A-4147-A177-3AD203B41FA5}">
                      <a16:colId xmlns:a16="http://schemas.microsoft.com/office/drawing/2014/main" val="2611018653"/>
                    </a:ext>
                  </a:extLst>
                </a:gridCol>
                <a:gridCol w="2094203">
                  <a:extLst>
                    <a:ext uri="{9D8B030D-6E8A-4147-A177-3AD203B41FA5}">
                      <a16:colId xmlns:a16="http://schemas.microsoft.com/office/drawing/2014/main" val="2623418370"/>
                    </a:ext>
                  </a:extLst>
                </a:gridCol>
                <a:gridCol w="1652814">
                  <a:extLst>
                    <a:ext uri="{9D8B030D-6E8A-4147-A177-3AD203B41FA5}">
                      <a16:colId xmlns:a16="http://schemas.microsoft.com/office/drawing/2014/main" val="1945327555"/>
                    </a:ext>
                  </a:extLst>
                </a:gridCol>
                <a:gridCol w="1654448">
                  <a:extLst>
                    <a:ext uri="{9D8B030D-6E8A-4147-A177-3AD203B41FA5}">
                      <a16:colId xmlns:a16="http://schemas.microsoft.com/office/drawing/2014/main" val="3018284183"/>
                    </a:ext>
                  </a:extLst>
                </a:gridCol>
                <a:gridCol w="1651180">
                  <a:extLst>
                    <a:ext uri="{9D8B030D-6E8A-4147-A177-3AD203B41FA5}">
                      <a16:colId xmlns:a16="http://schemas.microsoft.com/office/drawing/2014/main" val="2479495242"/>
                    </a:ext>
                  </a:extLst>
                </a:gridCol>
                <a:gridCol w="1652814">
                  <a:extLst>
                    <a:ext uri="{9D8B030D-6E8A-4147-A177-3AD203B41FA5}">
                      <a16:colId xmlns:a16="http://schemas.microsoft.com/office/drawing/2014/main" val="2646862283"/>
                    </a:ext>
                  </a:extLst>
                </a:gridCol>
                <a:gridCol w="1652814">
                  <a:extLst>
                    <a:ext uri="{9D8B030D-6E8A-4147-A177-3AD203B41FA5}">
                      <a16:colId xmlns:a16="http://schemas.microsoft.com/office/drawing/2014/main" val="33364039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Users</a:t>
                      </a:r>
                      <a:r>
                        <a:rPr lang="fr-FR" sz="1400" dirty="0"/>
                        <a:t>/Institution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Title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Status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units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099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HZB-O. Kugeler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QPR </a:t>
                      </a:r>
                      <a:r>
                        <a:rPr lang="fr-FR" sz="1100" dirty="0" err="1"/>
                        <a:t>sample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rejuvenation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Electropolishing</a:t>
                      </a:r>
                      <a:r>
                        <a:rPr lang="fr-FR" sz="1100" baseline="0" dirty="0"/>
                        <a:t> and thermal </a:t>
                      </a:r>
                      <a:r>
                        <a:rPr lang="fr-FR" sz="1100" baseline="0" dirty="0" err="1"/>
                        <a:t>treatments</a:t>
                      </a:r>
                      <a:r>
                        <a:rPr lang="fr-FR" sz="1100" baseline="0" dirty="0"/>
                        <a:t> on 2 QPR </a:t>
                      </a:r>
                      <a:r>
                        <a:rPr lang="fr-FR" sz="1100" baseline="0" dirty="0" err="1"/>
                        <a:t>samples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/>
                        <a:t>Completed</a:t>
                      </a:r>
                      <a:r>
                        <a:rPr lang="fr-FR" sz="1100" dirty="0"/>
                        <a:t> / report</a:t>
                      </a:r>
                      <a:r>
                        <a:rPr lang="fr-FR" sz="1100" baseline="0" dirty="0"/>
                        <a:t> sent. 11/2024.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097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INFN-C. Pira/JLAB- A-M. Valente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Tunneling </a:t>
                      </a:r>
                      <a:r>
                        <a:rPr lang="fr-FR" sz="1100" dirty="0" err="1"/>
                        <a:t>spectroscopy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measurements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/>
                        <a:t>Measure</a:t>
                      </a:r>
                      <a:r>
                        <a:rPr lang="fr-FR" sz="1100" dirty="0"/>
                        <a:t> the surface superconducting </a:t>
                      </a:r>
                      <a:r>
                        <a:rPr lang="fr-FR" sz="1100" dirty="0" err="1"/>
                        <a:t>properties</a:t>
                      </a:r>
                      <a:r>
                        <a:rPr lang="fr-FR" sz="1100" dirty="0"/>
                        <a:t> of</a:t>
                      </a:r>
                      <a:r>
                        <a:rPr lang="fr-FR" sz="1100" baseline="0" dirty="0"/>
                        <a:t> 6 Nb</a:t>
                      </a:r>
                      <a:r>
                        <a:rPr lang="fr-FR" sz="1100" baseline="-25000" dirty="0"/>
                        <a:t>3</a:t>
                      </a:r>
                      <a:r>
                        <a:rPr lang="fr-FR" sz="1100" baseline="0" dirty="0"/>
                        <a:t>Sn and NbTiN </a:t>
                      </a:r>
                      <a:r>
                        <a:rPr lang="fr-FR" sz="1100" baseline="0" dirty="0" err="1"/>
                        <a:t>samples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/>
                        <a:t>Completed</a:t>
                      </a:r>
                      <a:r>
                        <a:rPr lang="fr-FR" sz="1100" dirty="0"/>
                        <a:t>/ report sent. 04/2025.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0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STFC- R. Valizadeh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High Tc superconducting alloys characterization by tunneling spectroscopy and X-ray diffraction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Measure</a:t>
                      </a:r>
                      <a:r>
                        <a:rPr lang="fr-FR" sz="1100" dirty="0"/>
                        <a:t> the superconducting and structural </a:t>
                      </a:r>
                      <a:r>
                        <a:rPr lang="fr-FR" sz="1100" dirty="0" err="1"/>
                        <a:t>properties</a:t>
                      </a:r>
                      <a:r>
                        <a:rPr lang="fr-FR" sz="1100" dirty="0"/>
                        <a:t> of</a:t>
                      </a:r>
                      <a:r>
                        <a:rPr lang="fr-FR" sz="1100" baseline="0" dirty="0"/>
                        <a:t> 4 Nb</a:t>
                      </a:r>
                      <a:r>
                        <a:rPr lang="fr-FR" sz="1100" baseline="-25000" dirty="0"/>
                        <a:t>3</a:t>
                      </a:r>
                      <a:r>
                        <a:rPr lang="fr-FR" sz="1100" baseline="0" dirty="0"/>
                        <a:t>Sn </a:t>
                      </a:r>
                      <a:r>
                        <a:rPr lang="fr-FR" sz="1100" baseline="0" dirty="0" err="1"/>
                        <a:t>samples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 err="1"/>
                        <a:t>Completed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616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STFC - R. Valizadeh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1.3</a:t>
                      </a:r>
                      <a:r>
                        <a:rPr lang="fr-FR" sz="1100" baseline="0" dirty="0"/>
                        <a:t> GHz Nb </a:t>
                      </a:r>
                      <a:r>
                        <a:rPr lang="fr-FR" sz="1100" baseline="0" dirty="0" err="1"/>
                        <a:t>cavity</a:t>
                      </a:r>
                      <a:r>
                        <a:rPr lang="fr-FR" sz="1100" baseline="0" dirty="0"/>
                        <a:t> surface </a:t>
                      </a:r>
                      <a:r>
                        <a:rPr lang="fr-FR" sz="1100" baseline="0" dirty="0" err="1"/>
                        <a:t>treatments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Electropolishing, thermal </a:t>
                      </a:r>
                      <a:r>
                        <a:rPr lang="fr-FR" sz="1100" dirty="0" err="1"/>
                        <a:t>treatments</a:t>
                      </a:r>
                      <a:r>
                        <a:rPr lang="fr-FR" sz="1100" dirty="0"/>
                        <a:t> and clean room </a:t>
                      </a:r>
                      <a:r>
                        <a:rPr lang="fr-FR" sz="1100" dirty="0" err="1"/>
                        <a:t>assembly</a:t>
                      </a:r>
                      <a:r>
                        <a:rPr lang="fr-FR" sz="1100" dirty="0"/>
                        <a:t> on</a:t>
                      </a:r>
                      <a:r>
                        <a:rPr lang="fr-FR" sz="1100" baseline="0" dirty="0"/>
                        <a:t> </a:t>
                      </a:r>
                      <a:r>
                        <a:rPr lang="fr-FR" sz="1100" baseline="0" dirty="0" err="1"/>
                        <a:t>three</a:t>
                      </a:r>
                      <a:r>
                        <a:rPr lang="fr-FR" sz="1100" baseline="0" dirty="0"/>
                        <a:t> Nb 1.3 GHz </a:t>
                      </a:r>
                      <a:r>
                        <a:rPr lang="fr-FR" sz="1100" baseline="0" dirty="0" err="1"/>
                        <a:t>cavities</a:t>
                      </a:r>
                      <a:r>
                        <a:rPr lang="fr-FR" sz="1100" baseline="0" dirty="0"/>
                        <a:t>.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1 </a:t>
                      </a:r>
                      <a:r>
                        <a:rPr lang="fr-FR" sz="1100" dirty="0" err="1"/>
                        <a:t>cavity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treated</a:t>
                      </a:r>
                      <a:r>
                        <a:rPr lang="fr-FR" sz="1100" dirty="0"/>
                        <a:t> and sent back. </a:t>
                      </a:r>
                      <a:r>
                        <a:rPr lang="fr-FR" sz="1100" dirty="0" err="1"/>
                        <a:t>Waiting</a:t>
                      </a:r>
                      <a:r>
                        <a:rPr lang="fr-FR" sz="1100" dirty="0"/>
                        <a:t> for final components </a:t>
                      </a:r>
                      <a:r>
                        <a:rPr lang="fr-FR" sz="1100" dirty="0" err="1"/>
                        <a:t>from</a:t>
                      </a:r>
                      <a:r>
                        <a:rPr lang="fr-FR" sz="1100" dirty="0"/>
                        <a:t> STFC for the last 2 </a:t>
                      </a:r>
                      <a:r>
                        <a:rPr lang="fr-FR" sz="1100" dirty="0" err="1"/>
                        <a:t>cavities</a:t>
                      </a:r>
                      <a:r>
                        <a:rPr lang="fr-FR" sz="11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143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340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HZB-O. Kugeler/University of </a:t>
                      </a:r>
                      <a:r>
                        <a:rPr lang="fr-FR" sz="1100" dirty="0" err="1"/>
                        <a:t>Hamburg</a:t>
                      </a:r>
                      <a:r>
                        <a:rPr lang="fr-FR" sz="1100" dirty="0"/>
                        <a:t> – M. Wenskat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QPR </a:t>
                      </a:r>
                      <a:r>
                        <a:rPr lang="fr-FR" sz="1100" dirty="0" err="1"/>
                        <a:t>sample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rejuvenation</a:t>
                      </a:r>
                      <a:endParaRPr lang="fr-FR" sz="1100" dirty="0"/>
                    </a:p>
                    <a:p>
                      <a:pPr algn="l"/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Electropolishing</a:t>
                      </a:r>
                      <a:r>
                        <a:rPr lang="fr-FR" sz="1100" baseline="0" dirty="0"/>
                        <a:t> and thermal </a:t>
                      </a:r>
                      <a:r>
                        <a:rPr lang="fr-FR" sz="1100" baseline="0" dirty="0" err="1"/>
                        <a:t>treatments</a:t>
                      </a:r>
                      <a:r>
                        <a:rPr lang="fr-FR" sz="1100" baseline="0" dirty="0"/>
                        <a:t> on 4 QPR </a:t>
                      </a:r>
                      <a:r>
                        <a:rPr lang="fr-FR" sz="1100" baseline="0" dirty="0" err="1"/>
                        <a:t>samples</a:t>
                      </a:r>
                      <a:r>
                        <a:rPr lang="fr-FR" sz="1100" baseline="0" dirty="0"/>
                        <a:t>.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2 </a:t>
                      </a:r>
                      <a:r>
                        <a:rPr lang="fr-FR" sz="1100" dirty="0" err="1"/>
                        <a:t>QPRs</a:t>
                      </a:r>
                      <a:r>
                        <a:rPr lang="fr-FR" sz="1100" dirty="0"/>
                        <a:t> have been </a:t>
                      </a:r>
                      <a:r>
                        <a:rPr lang="fr-FR" sz="1100" dirty="0" err="1"/>
                        <a:t>treated</a:t>
                      </a:r>
                      <a:r>
                        <a:rPr lang="fr-FR" sz="1100" dirty="0"/>
                        <a:t> out of 4. </a:t>
                      </a:r>
                      <a:r>
                        <a:rPr lang="fr-FR" sz="1100" dirty="0" err="1"/>
                        <a:t>Waiting</a:t>
                      </a:r>
                      <a:r>
                        <a:rPr lang="fr-FR" sz="1100" dirty="0"/>
                        <a:t> for the last 2 </a:t>
                      </a:r>
                      <a:r>
                        <a:rPr lang="fr-FR" sz="1100" dirty="0" err="1"/>
                        <a:t>from</a:t>
                      </a:r>
                      <a:r>
                        <a:rPr lang="fr-FR" sz="1100" dirty="0"/>
                        <a:t> HZB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104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53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MACHAFILM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University of </a:t>
                      </a:r>
                      <a:r>
                        <a:rPr lang="fr-FR" sz="1100" dirty="0" err="1"/>
                        <a:t>Hamburg</a:t>
                      </a:r>
                      <a:r>
                        <a:rPr lang="fr-FR" sz="1100" dirty="0"/>
                        <a:t> – LM. Wenskat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Tunneling </a:t>
                      </a:r>
                      <a:r>
                        <a:rPr lang="fr-FR" sz="1100" dirty="0" err="1"/>
                        <a:t>spectroscopy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measurements</a:t>
                      </a:r>
                      <a:r>
                        <a:rPr lang="fr-FR" sz="1100" dirty="0"/>
                        <a:t> of bulk 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Measure</a:t>
                      </a:r>
                      <a:r>
                        <a:rPr lang="fr-FR" sz="1100" dirty="0"/>
                        <a:t> the surface superconducting </a:t>
                      </a:r>
                      <a:r>
                        <a:rPr lang="fr-FR" sz="1100" dirty="0" err="1"/>
                        <a:t>properties</a:t>
                      </a:r>
                      <a:r>
                        <a:rPr lang="fr-FR" sz="1100" dirty="0"/>
                        <a:t> of</a:t>
                      </a:r>
                      <a:r>
                        <a:rPr lang="fr-FR" sz="1100" baseline="0" dirty="0"/>
                        <a:t> a bulk Nb </a:t>
                      </a:r>
                      <a:r>
                        <a:rPr lang="fr-FR" sz="1100" baseline="0" dirty="0" err="1"/>
                        <a:t>sample</a:t>
                      </a:r>
                      <a:r>
                        <a:rPr lang="fr-FR" sz="1100" baseline="0" dirty="0"/>
                        <a:t>.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Under </a:t>
                      </a:r>
                      <a:r>
                        <a:rPr lang="fr-FR" sz="1100" dirty="0" err="1"/>
                        <a:t>assessment</a:t>
                      </a:r>
                      <a:r>
                        <a:rPr lang="fr-FR" sz="1100" dirty="0"/>
                        <a:t> by the </a:t>
                      </a:r>
                      <a:r>
                        <a:rPr lang="fr-FR" sz="1100" dirty="0" err="1"/>
                        <a:t>Machafilm</a:t>
                      </a:r>
                      <a:r>
                        <a:rPr lang="fr-FR" sz="1100" dirty="0"/>
                        <a:t>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Remote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100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778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/>
                        <a:t>760/640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4408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8882CFB-39E8-C2FA-3D8D-C01170FCDF9F}"/>
              </a:ext>
            </a:extLst>
          </p:cNvPr>
          <p:cNvSpPr txBox="1"/>
          <p:nvPr/>
        </p:nvSpPr>
        <p:spPr>
          <a:xfrm>
            <a:off x="9882910" y="950942"/>
            <a:ext cx="1547218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Thomas </a:t>
            </a:r>
            <a:r>
              <a:rPr lang="en-GB" sz="1600" b="1" i="1" dirty="0" err="1">
                <a:solidFill>
                  <a:srgbClr val="C00000"/>
                </a:solidFill>
              </a:rPr>
              <a:t>Proslier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7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WP3.2 – IRFU-</a:t>
            </a:r>
            <a:r>
              <a:rPr lang="en-US" dirty="0" err="1"/>
              <a:t>Synergium</a:t>
            </a:r>
            <a:r>
              <a:rPr lang="en-US" dirty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3340" y="1269628"/>
            <a:ext cx="11612880" cy="51088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/>
              <a:t>Services improvements:</a:t>
            </a:r>
          </a:p>
          <a:p>
            <a:pPr>
              <a:buFontTx/>
              <a:buChar char="-"/>
            </a:pPr>
            <a:r>
              <a:rPr lang="en-US" dirty="0"/>
              <a:t>Purchase and use of program Instron</a:t>
            </a:r>
            <a:r>
              <a:rPr lang="en-US" baseline="30000" dirty="0"/>
              <a:t>@</a:t>
            </a:r>
            <a:r>
              <a:rPr lang="en-US" dirty="0"/>
              <a:t> and mechanical parts for the mechanical tests at cryogenic temperature. (40 k€)</a:t>
            </a:r>
          </a:p>
          <a:p>
            <a:pPr>
              <a:buFontTx/>
              <a:buChar char="-"/>
            </a:pPr>
            <a:r>
              <a:rPr lang="en-US" dirty="0"/>
              <a:t>Purchase and use of X-ray and TEM fitting program </a:t>
            </a:r>
            <a:r>
              <a:rPr lang="en-US" dirty="0" err="1"/>
              <a:t>CrystalMaker</a:t>
            </a:r>
            <a:r>
              <a:rPr lang="en-US" baseline="30000" dirty="0"/>
              <a:t>@</a:t>
            </a:r>
            <a:r>
              <a:rPr lang="en-US" dirty="0"/>
              <a:t> to extract thin film structural properties. (2,1k€)</a:t>
            </a:r>
          </a:p>
          <a:p>
            <a:pPr>
              <a:buFontTx/>
              <a:buChar char="-"/>
            </a:pPr>
            <a:r>
              <a:rPr lang="en-US" dirty="0"/>
              <a:t>Purchase and use of Cernox temperature sensors for the low temperature material characterization platforms (Tunneling spectroscopy and magnetometry – 6,5 k€).</a:t>
            </a:r>
          </a:p>
          <a:p>
            <a:pPr>
              <a:buFontTx/>
              <a:buChar char="-"/>
            </a:pPr>
            <a:r>
              <a:rPr lang="en-US" dirty="0"/>
              <a:t>Supply (</a:t>
            </a:r>
            <a:r>
              <a:rPr lang="en-US" dirty="0" err="1"/>
              <a:t>LHe</a:t>
            </a:r>
            <a:r>
              <a:rPr lang="en-US" dirty="0"/>
              <a:t>) for Tunneling spectroscopy </a:t>
            </a:r>
            <a:r>
              <a:rPr lang="en-US" dirty="0" err="1"/>
              <a:t>mesurements</a:t>
            </a:r>
            <a:r>
              <a:rPr lang="en-US" dirty="0"/>
              <a:t>. (1,4 k€ )</a:t>
            </a:r>
          </a:p>
          <a:p>
            <a:pPr>
              <a:buFontTx/>
              <a:buChar char="-"/>
            </a:pPr>
            <a:r>
              <a:rPr lang="en-US" dirty="0"/>
              <a:t>Total: 50 k€ (spent) / 50 k€(asked).</a:t>
            </a:r>
          </a:p>
          <a:p>
            <a:pPr marL="0" indent="0">
              <a:buNone/>
            </a:pPr>
            <a:r>
              <a:rPr lang="fr-FR" u="sng" dirty="0"/>
              <a:t>Scientific informations:</a:t>
            </a:r>
          </a:p>
          <a:p>
            <a:pPr>
              <a:buFontTx/>
              <a:buChar char="-"/>
            </a:pPr>
            <a:r>
              <a:rPr lang="fr-FR" dirty="0"/>
              <a:t>1 </a:t>
            </a:r>
            <a:r>
              <a:rPr lang="fr-FR" dirty="0" err="1"/>
              <a:t>Ph.D</a:t>
            </a:r>
            <a:r>
              <a:rPr lang="fr-FR" dirty="0"/>
              <a:t>. </a:t>
            </a:r>
            <a:r>
              <a:rPr lang="fr-FR" dirty="0" err="1"/>
              <a:t>thesis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on the tunneling </a:t>
            </a:r>
            <a:r>
              <a:rPr lang="fr-FR" dirty="0" err="1"/>
              <a:t>spectroscopy</a:t>
            </a:r>
            <a:r>
              <a:rPr lang="fr-FR" dirty="0"/>
              <a:t>.</a:t>
            </a:r>
          </a:p>
          <a:p>
            <a:pPr>
              <a:buFontTx/>
              <a:buChar char="-"/>
            </a:pPr>
            <a:r>
              <a:rPr lang="fr-FR" dirty="0"/>
              <a:t>1 </a:t>
            </a:r>
            <a:r>
              <a:rPr lang="fr-FR" dirty="0" err="1"/>
              <a:t>Ph.D</a:t>
            </a:r>
            <a:r>
              <a:rPr lang="fr-FR" dirty="0"/>
              <a:t>. </a:t>
            </a:r>
            <a:r>
              <a:rPr lang="fr-FR" dirty="0" err="1"/>
              <a:t>thesis</a:t>
            </a:r>
            <a:r>
              <a:rPr lang="fr-FR" dirty="0"/>
              <a:t> and 1 post doctorant </a:t>
            </a:r>
            <a:r>
              <a:rPr lang="fr-FR" dirty="0" err="1"/>
              <a:t>working</a:t>
            </a:r>
            <a:r>
              <a:rPr lang="fr-FR" dirty="0"/>
              <a:t> on the Atomic layer deposition.</a:t>
            </a:r>
          </a:p>
          <a:p>
            <a:pPr>
              <a:buFontTx/>
              <a:buChar char="-"/>
            </a:pPr>
            <a:r>
              <a:rPr lang="fr-FR" dirty="0"/>
              <a:t>4 articles </a:t>
            </a:r>
            <a:r>
              <a:rPr lang="fr-FR" dirty="0" err="1"/>
              <a:t>published</a:t>
            </a:r>
            <a:r>
              <a:rPr lang="fr-FR" dirty="0"/>
              <a:t> and 2 in </a:t>
            </a:r>
            <a:r>
              <a:rPr lang="fr-FR" dirty="0" err="1"/>
              <a:t>redaction</a:t>
            </a:r>
            <a:r>
              <a:rPr lang="fr-FR" dirty="0"/>
              <a:t>.</a:t>
            </a:r>
          </a:p>
          <a:p>
            <a:pPr>
              <a:buFontTx/>
              <a:buChar char="-"/>
            </a:pPr>
            <a:r>
              <a:rPr lang="fr-FR" dirty="0" err="1"/>
              <a:t>Presentation</a:t>
            </a:r>
            <a:r>
              <a:rPr lang="fr-FR" dirty="0"/>
              <a:t> of </a:t>
            </a:r>
            <a:r>
              <a:rPr lang="fr-FR" dirty="0" err="1"/>
              <a:t>results</a:t>
            </a:r>
            <a:r>
              <a:rPr lang="fr-FR" dirty="0"/>
              <a:t> at 6 international </a:t>
            </a:r>
            <a:r>
              <a:rPr lang="fr-FR" dirty="0" err="1"/>
              <a:t>conferences</a:t>
            </a:r>
            <a:r>
              <a:rPr lang="fr-FR" dirty="0"/>
              <a:t> and workshops.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I.Efthymiopoulos, WP3 P2 repot V1.0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A8D59-6770-70B0-4E81-A739290B0682}"/>
              </a:ext>
            </a:extLst>
          </p:cNvPr>
          <p:cNvSpPr txBox="1"/>
          <p:nvPr/>
        </p:nvSpPr>
        <p:spPr>
          <a:xfrm>
            <a:off x="9882910" y="950942"/>
            <a:ext cx="1547218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Thomas </a:t>
            </a:r>
            <a:r>
              <a:rPr lang="en-GB" sz="1600" b="1" i="1" dirty="0" err="1">
                <a:solidFill>
                  <a:srgbClr val="C00000"/>
                </a:solidFill>
              </a:rPr>
              <a:t>Proslier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33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266FA-7094-AE2E-B88D-B60C25BD6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4AB0D5-E369-7CB3-592C-42211BE0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WP3.2 – SUPRATECH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1A26FB-1F3F-AC3E-108D-DEF0348B1E2C}"/>
              </a:ext>
            </a:extLst>
          </p:cNvPr>
          <p:cNvSpPr>
            <a:spLocks noGrp="1"/>
          </p:cNvSpPr>
          <p:nvPr>
            <p:ph idx="13"/>
          </p:nvPr>
        </p:nvSpPr>
        <p:spPr>
          <a:noFill/>
        </p:spPr>
        <p:txBody>
          <a:bodyPr anchor="t">
            <a:norm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The facility is in operation, 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n-US" sz="2200" dirty="0"/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3 TA projects were accepted, all as Remote Access (RA)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SUPRATECH is strongly linked to IRFU-</a:t>
            </a:r>
            <a:r>
              <a:rPr lang="en-US" sz="2200" dirty="0" err="1">
                <a:solidFill>
                  <a:schemeClr val="tx1"/>
                </a:solidFill>
              </a:rPr>
              <a:t>Synergium</a:t>
            </a:r>
            <a:r>
              <a:rPr lang="en-US" sz="2200" dirty="0">
                <a:solidFill>
                  <a:schemeClr val="tx1"/>
                </a:solidFill>
              </a:rPr>
              <a:t> for offering combined surface processing of accelerator RF components for R&amp;D activities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69C34-48B5-F931-3B74-20EDAD6DF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EURO-LABS P2 Review 15.05.2025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0E6C7-E4DD-CD33-0A75-FA002E241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Efthymiopoulos,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F937E-A11E-CE8B-15A6-42194CE5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194" name="Picture 2" descr="Supratech : vers les accélérateurs de particules du futur">
            <a:extLst>
              <a:ext uri="{FF2B5EF4-FFF2-40B4-BE49-F238E27FC236}">
                <a16:creationId xmlns:a16="http://schemas.microsoft.com/office/drawing/2014/main" id="{55919CA5-3CA4-4458-41D6-3DDC707BABDD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9" r="3599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A13784D-2BB6-A93C-8B69-0C0A331D33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solidFill>
            <a:srgbClr val="0432FF"/>
          </a:solidFill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4500" b="1" dirty="0" err="1">
                <a:solidFill>
                  <a:schemeClr val="bg1"/>
                </a:solidFill>
              </a:rPr>
              <a:t>IJCLab</a:t>
            </a:r>
            <a:r>
              <a:rPr lang="en-US" sz="4500" b="1" dirty="0">
                <a:solidFill>
                  <a:schemeClr val="bg1"/>
                </a:solidFill>
              </a:rPr>
              <a:t> SUPRATECH @ CNRS Orsay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dirty="0">
                <a:solidFill>
                  <a:schemeClr val="bg1"/>
                </a:solidFill>
              </a:rPr>
              <a:t>A facility for testing RF cavities, cryomodules,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dirty="0">
                <a:solidFill>
                  <a:schemeClr val="bg1"/>
                </a:solidFill>
              </a:rPr>
              <a:t>V &amp; H cryostats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457CB6-D79A-9963-6A37-D9F9A40688C2}"/>
              </a:ext>
            </a:extLst>
          </p:cNvPr>
          <p:cNvSpPr txBox="1"/>
          <p:nvPr/>
        </p:nvSpPr>
        <p:spPr>
          <a:xfrm>
            <a:off x="9882910" y="950942"/>
            <a:ext cx="1935017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rgbClr val="C00000"/>
                </a:solidFill>
              </a:rPr>
              <a:t>David </a:t>
            </a:r>
            <a:r>
              <a:rPr lang="en-GB" sz="1600" b="1" i="1" dirty="0" err="1">
                <a:solidFill>
                  <a:srgbClr val="C00000"/>
                </a:solidFill>
              </a:rPr>
              <a:t>Longuevergne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6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12411</TotalTime>
  <Words>1429</Words>
  <Application>Microsoft Macintosh PowerPoint</Application>
  <PresentationFormat>Widescreen</PresentationFormat>
  <Paragraphs>233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Rounded MT Bold</vt:lpstr>
      <vt:lpstr>Calibri</vt:lpstr>
      <vt:lpstr>Calibri Light</vt:lpstr>
      <vt:lpstr>Chalkboard SE</vt:lpstr>
      <vt:lpstr>Wingdings</vt:lpstr>
      <vt:lpstr>Office Theme</vt:lpstr>
      <vt:lpstr>Custom Design</vt:lpstr>
      <vt:lpstr>WP3 – Task 3.2 Access to Technology Infrastructures for Accelerator R&amp;D</vt:lpstr>
      <vt:lpstr>WP3.2 – Technology Infrastructures</vt:lpstr>
      <vt:lpstr>WP3.2 – FREIA – Univ. Uppsala</vt:lpstr>
      <vt:lpstr>WP3.2 – LASA – INFN-MI</vt:lpstr>
      <vt:lpstr>WP3.2 – THOR – Univ. Salerno</vt:lpstr>
      <vt:lpstr>WP3.2 – IRFU-Synergium </vt:lpstr>
      <vt:lpstr>WP3.2 – IRFU-Synergium </vt:lpstr>
      <vt:lpstr>WP3.2 – IRFU-Synergium </vt:lpstr>
      <vt:lpstr>WP3.2 – SUPRATECH</vt:lpstr>
      <vt:lpstr>WP3.2 – SUPRATECH</vt:lpstr>
      <vt:lpstr>WP3.2 – XBOX - CERN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117</cp:revision>
  <dcterms:created xsi:type="dcterms:W3CDTF">2022-10-01T09:49:21Z</dcterms:created>
  <dcterms:modified xsi:type="dcterms:W3CDTF">2025-09-30T06:47:52Z</dcterms:modified>
</cp:coreProperties>
</file>