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468" r:id="rId3"/>
    <p:sldId id="469" r:id="rId4"/>
    <p:sldId id="258" r:id="rId5"/>
    <p:sldId id="453" r:id="rId6"/>
    <p:sldId id="454" r:id="rId7"/>
    <p:sldId id="459" r:id="rId8"/>
    <p:sldId id="261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7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9"/>
    <p:restoredTop sz="94807"/>
  </p:normalViewPr>
  <p:slideViewPr>
    <p:cSldViewPr snapToGrid="0">
      <p:cViewPr varScale="1">
        <p:scale>
          <a:sx n="60" d="100"/>
          <a:sy n="60" d="100"/>
        </p:scale>
        <p:origin x="25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526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"/>
          <p:cNvGrpSpPr/>
          <p:nvPr/>
        </p:nvGrpSpPr>
        <p:grpSpPr>
          <a:xfrm>
            <a:off x="6309259" y="11043650"/>
            <a:ext cx="11765481" cy="1361259"/>
            <a:chOff x="0" y="0"/>
            <a:chExt cx="11765480" cy="1361257"/>
          </a:xfrm>
        </p:grpSpPr>
        <p:sp>
          <p:nvSpPr>
            <p:cNvPr id="15" name="This project has received funding from the European Union’s Horizon Europe Research and Innovation programme under Grant Agreement No 101057511."/>
            <p:cNvSpPr txBox="1"/>
            <p:nvPr/>
          </p:nvSpPr>
          <p:spPr>
            <a:xfrm>
              <a:off x="2365025" y="1581"/>
              <a:ext cx="9400456" cy="13580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just" defTabSz="584200">
                <a:lnSpc>
                  <a:spcPct val="110000"/>
                </a:lnSpc>
                <a:defRPr sz="2100" b="0" i="1">
                  <a:solidFill>
                    <a:srgbClr val="424242"/>
                  </a:solidFill>
                </a:defRPr>
              </a:lvl1pPr>
            </a:lstStyle>
            <a:p>
              <a:r>
                <a:t>This project has received funding from the European Union’s Horizon Europe Research and Innovation programme under Grant Agreement No 101057511.</a:t>
              </a:r>
            </a:p>
          </p:txBody>
        </p:sp>
        <p:pic>
          <p:nvPicPr>
            <p:cNvPr id="16" name="eu_flag.jpg" descr="eu_flag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036795" cy="13612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" name="Rectangle"/>
          <p:cNvSpPr/>
          <p:nvPr/>
        </p:nvSpPr>
        <p:spPr>
          <a:xfrm>
            <a:off x="-855" y="-6192"/>
            <a:ext cx="24385710" cy="1374358"/>
          </a:xfrm>
          <a:prstGeom prst="rect">
            <a:avLst/>
          </a:prstGeom>
          <a:gradFill>
            <a:gsLst>
              <a:gs pos="0">
                <a:srgbClr val="73FDFF">
                  <a:alpha val="0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76D6FF">
                    <a:alpha val="0"/>
                  </a:srgb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11" y="44460"/>
            <a:ext cx="2688917" cy="1273054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55" y="12691789"/>
            <a:ext cx="24385710" cy="1030403"/>
          </a:xfrm>
          <a:prstGeom prst="rect">
            <a:avLst/>
          </a:prstGeom>
          <a:gradFill>
            <a:gsLst>
              <a:gs pos="0">
                <a:srgbClr val="76D6FF">
                  <a:alpha val="11458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76D6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" name="Body Level One"/>
          <p:cNvSpPr txBox="1">
            <a:spLocks noGrp="1"/>
          </p:cNvSpPr>
          <p:nvPr>
            <p:ph type="body" sz="quarter" idx="13"/>
          </p:nvPr>
        </p:nvSpPr>
        <p:spPr>
          <a:xfrm>
            <a:off x="3411253" y="5945477"/>
            <a:ext cx="17561494" cy="2036094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1371565">
              <a:lnSpc>
                <a:spcPct val="90000"/>
              </a:lnSpc>
              <a:spcBef>
                <a:spcPts val="1400"/>
              </a:spcBef>
              <a:buSzTx/>
              <a:buNone/>
              <a:defRPr sz="3800">
                <a:solidFill>
                  <a:srgbClr val="171A6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Body Level One</a:t>
            </a:r>
          </a:p>
        </p:txBody>
      </p:sp>
      <p:sp>
        <p:nvSpPr>
          <p:cNvPr id="22" name="Title Text"/>
          <p:cNvSpPr txBox="1">
            <a:spLocks noGrp="1"/>
          </p:cNvSpPr>
          <p:nvPr>
            <p:ph type="body" sz="quarter" idx="14"/>
          </p:nvPr>
        </p:nvSpPr>
        <p:spPr>
          <a:xfrm>
            <a:off x="10057549" y="4641513"/>
            <a:ext cx="4293953" cy="1498601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9000">
                <a:solidFill>
                  <a:srgbClr val="181A6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Text"/>
          <p:cNvSpPr txBox="1">
            <a:spLocks noGrp="1"/>
          </p:cNvSpPr>
          <p:nvPr>
            <p:ph type="body" sz="quarter" idx="13"/>
          </p:nvPr>
        </p:nvSpPr>
        <p:spPr>
          <a:xfrm>
            <a:off x="6420788" y="104849"/>
            <a:ext cx="16692683" cy="12192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970456" y="12767697"/>
            <a:ext cx="1262320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fld id="{AC7580CF-2C48-BD43-BB43-CB974FC5A3CA}" type="datetime1">
              <a:rPr lang="es-ES" smtClean="0"/>
              <a:t>30/9/25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30363" y="12978933"/>
            <a:ext cx="447237" cy="30777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69597" y="13062251"/>
            <a:ext cx="131444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Maria Jose Gª Borge, Coordinator WP5,  IEM-CSIC, Madrid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5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92140" y="4396155"/>
            <a:ext cx="10399720" cy="492369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01475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Rectangle"/>
          <p:cNvSpPr/>
          <p:nvPr/>
        </p:nvSpPr>
        <p:spPr>
          <a:xfrm>
            <a:off x="-855" y="12909708"/>
            <a:ext cx="24385710" cy="812484"/>
          </a:xfrm>
          <a:prstGeom prst="rect">
            <a:avLst/>
          </a:prstGeom>
          <a:gradFill>
            <a:gsLst>
              <a:gs pos="0">
                <a:srgbClr val="73FDFF">
                  <a:alpha val="11256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" name="Rectangle"/>
          <p:cNvSpPr/>
          <p:nvPr/>
        </p:nvSpPr>
        <p:spPr>
          <a:xfrm>
            <a:off x="6650" y="-26150"/>
            <a:ext cx="24370700" cy="1219201"/>
          </a:xfrm>
          <a:prstGeom prst="rect">
            <a:avLst/>
          </a:prstGeom>
          <a:gradFill>
            <a:gsLst>
              <a:gs pos="0">
                <a:srgbClr val="73FDFF">
                  <a:alpha val="702"/>
                </a:srgbClr>
              </a:gs>
              <a:gs pos="100000">
                <a:srgbClr val="0433FF">
                  <a:alpha val="75166"/>
                </a:srgbClr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11" y="44460"/>
            <a:ext cx="2358067" cy="111641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18714" y="13081000"/>
            <a:ext cx="423269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</p:sldLayoutIdLst>
  <p:transition spd="med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2286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2743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3200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3657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.appel@gsi.d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"/>
          <p:cNvSpPr txBox="1">
            <a:spLocks noGrp="1"/>
          </p:cNvSpPr>
          <p:nvPr>
            <p:ph type="body" idx="13"/>
          </p:nvPr>
        </p:nvSpPr>
        <p:spPr>
          <a:xfrm>
            <a:off x="3636439" y="9124236"/>
            <a:ext cx="17561494" cy="203609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s-ES" dirty="0"/>
              <a:t>María José G. Borge</a:t>
            </a:r>
          </a:p>
          <a:p>
            <a:r>
              <a:rPr lang="es-ES" dirty="0"/>
              <a:t>Instituto Estructura de la Materia, CSIC</a:t>
            </a:r>
          </a:p>
          <a:p>
            <a:r>
              <a:rPr lang="es-ES" dirty="0"/>
              <a:t>Madrid, </a:t>
            </a:r>
            <a:r>
              <a:rPr lang="es-ES" dirty="0" err="1"/>
              <a:t>Spain</a:t>
            </a:r>
            <a:endParaRPr dirty="0"/>
          </a:p>
        </p:txBody>
      </p:sp>
      <p:sp>
        <p:nvSpPr>
          <p:cNvPr id="61" name="Title Text"/>
          <p:cNvSpPr txBox="1">
            <a:spLocks noGrp="1"/>
          </p:cNvSpPr>
          <p:nvPr>
            <p:ph type="body" idx="14"/>
          </p:nvPr>
        </p:nvSpPr>
        <p:spPr>
          <a:xfrm>
            <a:off x="2252580" y="2841154"/>
            <a:ext cx="19878839" cy="5473505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WP 5: Open, Diverse and Inclusive </a:t>
            </a:r>
            <a:r>
              <a:rPr lang="es-ES" dirty="0" err="1"/>
              <a:t>Science</a:t>
            </a:r>
            <a:endParaRPr lang="es-ES" dirty="0"/>
          </a:p>
          <a:p>
            <a:pPr>
              <a:lnSpc>
                <a:spcPct val="150000"/>
              </a:lnSpc>
            </a:pPr>
            <a:r>
              <a:rPr lang="es-ES" dirty="0" err="1"/>
              <a:t>Looking</a:t>
            </a:r>
            <a:r>
              <a:rPr lang="es-ES" dirty="0"/>
              <a:t> </a:t>
            </a:r>
            <a:r>
              <a:rPr lang="es-ES" dirty="0" err="1"/>
              <a:t>Ahead</a:t>
            </a:r>
            <a:r>
              <a:rPr lang="es-ES" dirty="0">
                <a:sym typeface="Wingdings" pitchFamily="2" charset="2"/>
              </a:rPr>
              <a:t> </a:t>
            </a:r>
          </a:p>
          <a:p>
            <a:pPr>
              <a:lnSpc>
                <a:spcPct val="150000"/>
              </a:lnSpc>
            </a:pP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to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be done </a:t>
            </a:r>
            <a:r>
              <a:rPr lang="es-ES" sz="44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until</a:t>
            </a:r>
            <a:r>
              <a:rPr lang="es-ES" sz="44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44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end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of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future </a:t>
            </a:r>
            <a:r>
              <a:rPr lang="es-ES" sz="44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after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44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44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DDDCC-E009-A147-A932-181B0D312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434932" y="12178833"/>
            <a:ext cx="142668" cy="307777"/>
          </a:xfrm>
        </p:spPr>
        <p:txBody>
          <a:bodyPr/>
          <a:lstStyle>
            <a:defPPr>
              <a:defRPr lang="en-US"/>
            </a:defPPr>
            <a:lvl1pPr marL="0" algn="r" defTabSz="18288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244D365-CFC9-7A43-8E02-23708CE9A827}"/>
              </a:ext>
            </a:extLst>
          </p:cNvPr>
          <p:cNvGraphicFramePr>
            <a:graphicFrameLocks noGrp="1"/>
          </p:cNvGraphicFramePr>
          <p:nvPr/>
        </p:nvGraphicFramePr>
        <p:xfrm>
          <a:off x="2598821" y="4761756"/>
          <a:ext cx="3986821" cy="494976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986821">
                  <a:extLst>
                    <a:ext uri="{9D8B030D-6E8A-4147-A177-3AD203B41FA5}">
                      <a16:colId xmlns:a16="http://schemas.microsoft.com/office/drawing/2014/main" val="3013623921"/>
                    </a:ext>
                  </a:extLst>
                </a:gridCol>
              </a:tblGrid>
              <a:tr h="56064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Task 1</a:t>
                      </a:r>
                      <a:endParaRPr lang="el-GR" sz="24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400555069"/>
                  </a:ext>
                </a:extLst>
              </a:tr>
              <a:tr h="80255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Diversity and Dissemination</a:t>
                      </a:r>
                      <a:endParaRPr lang="el-GR" sz="2400" dirty="0"/>
                    </a:p>
                  </a:txBody>
                  <a:tcPr marL="182880" marR="182880" marT="91440" marB="91440" anchor="ctr"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135086"/>
                  </a:ext>
                </a:extLst>
              </a:tr>
              <a:tr h="3370741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>
                          <a:solidFill>
                            <a:srgbClr val="FF0000"/>
                          </a:solidFill>
                        </a:rPr>
                        <a:t>Enhancing</a:t>
                      </a:r>
                      <a:r>
                        <a:rPr lang="it-IT" sz="2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2400" dirty="0" err="1">
                          <a:solidFill>
                            <a:srgbClr val="FF0000"/>
                          </a:solidFill>
                        </a:rPr>
                        <a:t>diversity</a:t>
                      </a:r>
                      <a:r>
                        <a:rPr lang="it-IT" sz="2400" dirty="0">
                          <a:solidFill>
                            <a:srgbClr val="FF0000"/>
                          </a:solidFill>
                        </a:rPr>
                        <a:t>:</a:t>
                      </a:r>
                    </a:p>
                    <a:p>
                      <a:pPr algn="ctr"/>
                      <a:r>
                        <a:rPr lang="it-IT" sz="2400" dirty="0" err="1"/>
                        <a:t>Nacionality</a:t>
                      </a:r>
                      <a:endParaRPr lang="it-IT" sz="2400" dirty="0"/>
                    </a:p>
                    <a:p>
                      <a:pPr algn="ctr"/>
                      <a:r>
                        <a:rPr lang="it-IT" sz="2400" dirty="0"/>
                        <a:t>Gender</a:t>
                      </a:r>
                    </a:p>
                    <a:p>
                      <a:pPr algn="ctr"/>
                      <a:r>
                        <a:rPr lang="it-IT" sz="2400" dirty="0"/>
                        <a:t>Age</a:t>
                      </a:r>
                    </a:p>
                    <a:p>
                      <a:pPr algn="ctr"/>
                      <a:r>
                        <a:rPr lang="it-IT" sz="2400" dirty="0"/>
                        <a:t>Level of expertise</a:t>
                      </a:r>
                    </a:p>
                    <a:p>
                      <a:pPr algn="ctr"/>
                      <a:r>
                        <a:rPr lang="it-IT" sz="2400" dirty="0" err="1">
                          <a:solidFill>
                            <a:srgbClr val="FF0000"/>
                          </a:solidFill>
                        </a:rPr>
                        <a:t>Enhancing</a:t>
                      </a:r>
                      <a:r>
                        <a:rPr lang="it-IT" sz="2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2400" dirty="0" err="1">
                          <a:solidFill>
                            <a:srgbClr val="FF0000"/>
                          </a:solidFill>
                        </a:rPr>
                        <a:t>Dissemination</a:t>
                      </a:r>
                      <a:endParaRPr lang="it-IT" sz="24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it-IT" sz="2400" dirty="0"/>
                        <a:t>Web site</a:t>
                      </a:r>
                    </a:p>
                    <a:p>
                      <a:pPr algn="ctr"/>
                      <a:r>
                        <a:rPr lang="it-IT" sz="2400" dirty="0" err="1"/>
                        <a:t>Videos</a:t>
                      </a:r>
                      <a:r>
                        <a:rPr lang="it-IT" sz="2400" dirty="0"/>
                        <a:t> of RI</a:t>
                      </a:r>
                    </a:p>
                    <a:p>
                      <a:pPr algn="ctr"/>
                      <a:r>
                        <a:rPr lang="it-IT" sz="2400" dirty="0" err="1"/>
                        <a:t>Newsletters</a:t>
                      </a:r>
                      <a:r>
                        <a:rPr lang="it-IT" sz="2400" dirty="0"/>
                        <a:t>,…</a:t>
                      </a:r>
                    </a:p>
                  </a:txBody>
                  <a:tcPr marL="182880" marR="182880" marT="91440" marB="91440"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25170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78A6A67-6A6C-EC40-AB74-4F739D8A885F}"/>
              </a:ext>
            </a:extLst>
          </p:cNvPr>
          <p:cNvGraphicFramePr>
            <a:graphicFrameLocks noGrp="1"/>
          </p:cNvGraphicFramePr>
          <p:nvPr/>
        </p:nvGraphicFramePr>
        <p:xfrm>
          <a:off x="7737770" y="4761756"/>
          <a:ext cx="3600400" cy="4622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3013623921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Task 2</a:t>
                      </a:r>
                      <a:endParaRPr lang="el-GR" sz="24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400555069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Open Science &amp; Data Management</a:t>
                      </a:r>
                      <a:endParaRPr lang="el-GR" sz="2400" dirty="0"/>
                    </a:p>
                  </a:txBody>
                  <a:tcPr marL="182880" marR="182880" marT="91440" marB="91440" anchor="ctr"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135086"/>
                  </a:ext>
                </a:extLst>
              </a:tr>
              <a:tr h="29667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Promoting</a:t>
                      </a:r>
                      <a:r>
                        <a:rPr lang="en-US" sz="2400" dirty="0"/>
                        <a:t> Data Management Plan</a:t>
                      </a:r>
                    </a:p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Creating</a:t>
                      </a:r>
                      <a:r>
                        <a:rPr lang="en-US" sz="2400" dirty="0"/>
                        <a:t> a portal for Nuclear Physics data tools</a:t>
                      </a:r>
                    </a:p>
                  </a:txBody>
                  <a:tcPr marL="182880" marR="182880" marT="91440" marB="91440"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25170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24DB8EB-3F24-7547-8AA1-C4C3F46962FF}"/>
              </a:ext>
            </a:extLst>
          </p:cNvPr>
          <p:cNvGraphicFramePr>
            <a:graphicFrameLocks noGrp="1"/>
          </p:cNvGraphicFramePr>
          <p:nvPr/>
        </p:nvGraphicFramePr>
        <p:xfrm>
          <a:off x="16478466" y="4825732"/>
          <a:ext cx="3600400" cy="445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3013623921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Task 4</a:t>
                      </a:r>
                      <a:endParaRPr lang="el-GR" sz="24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400555069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Training</a:t>
                      </a:r>
                      <a:endParaRPr lang="el-GR" sz="2400" dirty="0"/>
                    </a:p>
                  </a:txBody>
                  <a:tcPr marL="182880" marR="182880" marT="91440" marB="91440" anchor="ctr"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135086"/>
                  </a:ext>
                </a:extLst>
              </a:tr>
              <a:tr h="29667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Hands-on training on the facilities</a:t>
                      </a:r>
                    </a:p>
                    <a:p>
                      <a:pPr algn="ctr"/>
                      <a:r>
                        <a:rPr lang="en-US" sz="2400" dirty="0"/>
                        <a:t>4 events of Basic Training</a:t>
                      </a:r>
                    </a:p>
                    <a:p>
                      <a:pPr algn="ctr"/>
                      <a:r>
                        <a:rPr lang="en-US" sz="2400" dirty="0"/>
                        <a:t>4 events of Advanced training</a:t>
                      </a:r>
                    </a:p>
                  </a:txBody>
                  <a:tcPr marL="182880" marR="182880" marT="91440" marB="91440"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251708"/>
                  </a:ext>
                </a:extLst>
              </a:tr>
            </a:tbl>
          </a:graphicData>
        </a:graphic>
      </p:graphicFrame>
      <p:sp>
        <p:nvSpPr>
          <p:cNvPr id="17" name="Snip Diagonal Corner of Rectangle 16">
            <a:extLst>
              <a:ext uri="{FF2B5EF4-FFF2-40B4-BE49-F238E27FC236}">
                <a16:creationId xmlns:a16="http://schemas.microsoft.com/office/drawing/2014/main" id="{D7C43A81-749A-A347-90B2-7C15EBA77CED}"/>
              </a:ext>
            </a:extLst>
          </p:cNvPr>
          <p:cNvSpPr/>
          <p:nvPr/>
        </p:nvSpPr>
        <p:spPr>
          <a:xfrm>
            <a:off x="9465962" y="1161356"/>
            <a:ext cx="6264695" cy="1440000"/>
          </a:xfrm>
          <a:prstGeom prst="snip2DiagRect">
            <a:avLst>
              <a:gd name="adj1" fmla="val 25818"/>
              <a:gd name="adj2" fmla="val 24067"/>
            </a:avLst>
          </a:prstGeom>
          <a:solidFill>
            <a:srgbClr val="9416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3200" dirty="0"/>
              <a:t>WP5</a:t>
            </a:r>
          </a:p>
          <a:p>
            <a:pPr algn="ctr"/>
            <a:r>
              <a:rPr lang="en-US" sz="3200" dirty="0"/>
              <a:t>Open, Diverse and Inclusive Science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84C2042F-C4CD-494D-804E-C5039A37E656}"/>
              </a:ext>
            </a:extLst>
          </p:cNvPr>
          <p:cNvCxnSpPr>
            <a:cxnSpLocks/>
            <a:stCxn id="17" idx="1"/>
            <a:endCxn id="11" idx="0"/>
          </p:cNvCxnSpPr>
          <p:nvPr/>
        </p:nvCxnSpPr>
        <p:spPr>
          <a:xfrm rot="5400000">
            <a:off x="7515071" y="-321483"/>
            <a:ext cx="2160400" cy="8006079"/>
          </a:xfrm>
          <a:prstGeom prst="bentConnector3">
            <a:avLst>
              <a:gd name="adj1" fmla="val 50000"/>
            </a:avLst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51B7811-A968-EA48-8AE4-B4AD80A86DDE}"/>
              </a:ext>
            </a:extLst>
          </p:cNvPr>
          <p:cNvCxnSpPr>
            <a:cxnSpLocks/>
            <a:stCxn id="17" idx="1"/>
            <a:endCxn id="12" idx="0"/>
          </p:cNvCxnSpPr>
          <p:nvPr/>
        </p:nvCxnSpPr>
        <p:spPr>
          <a:xfrm rot="5400000">
            <a:off x="9987940" y="2151386"/>
            <a:ext cx="2160400" cy="3060340"/>
          </a:xfrm>
          <a:prstGeom prst="bentConnector3">
            <a:avLst>
              <a:gd name="adj1" fmla="val 50000"/>
            </a:avLst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347B61B7-7AC3-4C40-84B2-95C929FB85E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4258657" y="931393"/>
            <a:ext cx="2224376" cy="5500334"/>
          </a:xfrm>
          <a:prstGeom prst="bentConnector3">
            <a:avLst>
              <a:gd name="adj1" fmla="val 50000"/>
            </a:avLst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BE861DE-7913-5643-9031-56B46ADFC845}"/>
              </a:ext>
            </a:extLst>
          </p:cNvPr>
          <p:cNvSpPr/>
          <p:nvPr/>
        </p:nvSpPr>
        <p:spPr>
          <a:xfrm>
            <a:off x="15082586" y="2691427"/>
            <a:ext cx="6912768" cy="7741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200" dirty="0"/>
              <a:t>WP Coordinator Maria J G </a:t>
            </a:r>
            <a:r>
              <a:rPr lang="en-US" sz="3200" dirty="0" err="1"/>
              <a:t>Borge</a:t>
            </a:r>
            <a:endParaRPr lang="en-US" sz="3200" dirty="0"/>
          </a:p>
          <a:p>
            <a:pPr algn="ctr"/>
            <a:endParaRPr lang="el-GR" sz="3200" dirty="0"/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321CD8B-93DD-AB4E-9EC0-2ADC096AF3A4}"/>
              </a:ext>
            </a:extLst>
          </p:cNvPr>
          <p:cNvCxnSpPr>
            <a:cxnSpLocks/>
            <a:stCxn id="17" idx="1"/>
            <a:endCxn id="25" idx="1"/>
          </p:cNvCxnSpPr>
          <p:nvPr/>
        </p:nvCxnSpPr>
        <p:spPr>
          <a:xfrm rot="16200000" flipH="1">
            <a:off x="13601866" y="1597800"/>
            <a:ext cx="477164" cy="2484276"/>
          </a:xfrm>
          <a:prstGeom prst="bentConnector2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Text, logo&#10;&#10;Description automatically generated">
            <a:extLst>
              <a:ext uri="{FF2B5EF4-FFF2-40B4-BE49-F238E27FC236}">
                <a16:creationId xmlns:a16="http://schemas.microsoft.com/office/drawing/2014/main" id="{0DCAB54E-1AA9-014C-A741-DD9C7F927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594" y="1449389"/>
            <a:ext cx="3312368" cy="16247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3C4FDA-F631-6248-AFA6-541E033D247C}"/>
              </a:ext>
            </a:extLst>
          </p:cNvPr>
          <p:cNvSpPr txBox="1"/>
          <p:nvPr/>
        </p:nvSpPr>
        <p:spPr>
          <a:xfrm>
            <a:off x="8241268" y="10124340"/>
            <a:ext cx="244938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latin typeface="Times" pitchFamily="2" charset="0"/>
              </a:rPr>
              <a:t>Antoine </a:t>
            </a:r>
            <a:r>
              <a:rPr lang="en-GB" sz="2400" dirty="0" err="1">
                <a:latin typeface="Times" pitchFamily="2" charset="0"/>
              </a:rPr>
              <a:t>Lemasson</a:t>
            </a:r>
            <a:endParaRPr lang="en-GB" sz="2400" dirty="0">
              <a:latin typeface="Times" pitchFamily="2" charset="0"/>
            </a:endParaRPr>
          </a:p>
          <a:p>
            <a:pPr algn="l"/>
            <a:r>
              <a:rPr lang="en-GB" sz="2400" dirty="0" err="1">
                <a:latin typeface="Times" pitchFamily="2" charset="0"/>
              </a:rPr>
              <a:t>lemasson@ganil.fr</a:t>
            </a:r>
            <a:endParaRPr lang="en-GB" sz="2400" dirty="0">
              <a:latin typeface="Times" pitchFamily="2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4F4CCB75-9996-2845-A99D-02EFCE47F8B7}"/>
              </a:ext>
            </a:extLst>
          </p:cNvPr>
          <p:cNvGraphicFramePr>
            <a:graphicFrameLocks noGrp="1"/>
          </p:cNvGraphicFramePr>
          <p:nvPr/>
        </p:nvGraphicFramePr>
        <p:xfrm>
          <a:off x="12130258" y="4788646"/>
          <a:ext cx="3600400" cy="4592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3013623921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Task 3</a:t>
                      </a:r>
                      <a:endParaRPr lang="el-GR" sz="24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400555069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Machine learning</a:t>
                      </a:r>
                      <a:endParaRPr lang="el-GR" sz="2400" dirty="0"/>
                    </a:p>
                  </a:txBody>
                  <a:tcPr marL="182880" marR="182880" marT="91440" marB="91440" anchor="ctr"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135086"/>
                  </a:ext>
                </a:extLst>
              </a:tr>
              <a:tr h="296672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Machine Learning</a:t>
                      </a:r>
                      <a:endParaRPr lang="en-US" sz="2400" dirty="0"/>
                    </a:p>
                    <a:p>
                      <a:pPr algn="ctr"/>
                      <a:r>
                        <a:rPr lang="en-US" sz="2400" dirty="0"/>
                        <a:t>Beam control and Optimization</a:t>
                      </a:r>
                    </a:p>
                    <a:p>
                      <a:pPr algn="ctr"/>
                      <a:r>
                        <a:rPr lang="en-US" sz="2400" dirty="0"/>
                        <a:t>&amp;</a:t>
                      </a:r>
                    </a:p>
                    <a:p>
                      <a:pPr algn="ctr"/>
                      <a:r>
                        <a:rPr lang="en-US" sz="2400" dirty="0"/>
                        <a:t>Control of the source of Laser driven Accelerator</a:t>
                      </a:r>
                      <a:endParaRPr lang="el-GR" sz="2400" dirty="0"/>
                    </a:p>
                  </a:txBody>
                  <a:tcPr marL="182880" marR="182880" marT="91440" marB="91440"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251708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916B19B7-B659-234E-B285-8C145BA8A82B}"/>
              </a:ext>
            </a:extLst>
          </p:cNvPr>
          <p:cNvSpPr/>
          <p:nvPr/>
        </p:nvSpPr>
        <p:spPr>
          <a:xfrm>
            <a:off x="16684319" y="10032007"/>
            <a:ext cx="31886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>
                <a:latin typeface="Times" pitchFamily="2" charset="0"/>
              </a:rPr>
              <a:t>Livius</a:t>
            </a:r>
            <a:r>
              <a:rPr lang="en-GB" sz="2400" dirty="0">
                <a:latin typeface="Times" pitchFamily="2" charset="0"/>
              </a:rPr>
              <a:t> </a:t>
            </a:r>
            <a:r>
              <a:rPr lang="en-GB" sz="2400" dirty="0" err="1">
                <a:latin typeface="Times" pitchFamily="2" charset="0"/>
              </a:rPr>
              <a:t>Trache</a:t>
            </a:r>
            <a:r>
              <a:rPr lang="en-GB" sz="2400" dirty="0">
                <a:latin typeface="Times" pitchFamily="2" charset="0"/>
              </a:rPr>
              <a:t> </a:t>
            </a:r>
          </a:p>
          <a:p>
            <a:r>
              <a:rPr lang="en-GB" sz="2400" dirty="0" err="1">
                <a:latin typeface="Times" pitchFamily="2" charset="0"/>
              </a:rPr>
              <a:t>livius.trache@nipne.ro</a:t>
            </a:r>
            <a:endParaRPr lang="en-GB" sz="2400" dirty="0">
              <a:latin typeface="Time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7BA6FF-6B50-F74A-AC79-C9BF14F8C721}"/>
              </a:ext>
            </a:extLst>
          </p:cNvPr>
          <p:cNvSpPr/>
          <p:nvPr/>
        </p:nvSpPr>
        <p:spPr>
          <a:xfrm>
            <a:off x="13307812" y="10032007"/>
            <a:ext cx="22461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" pitchFamily="2" charset="0"/>
              </a:rPr>
              <a:t>Sabrina Appel. </a:t>
            </a:r>
          </a:p>
          <a:p>
            <a:r>
              <a:rPr lang="en-GB" sz="2400" dirty="0">
                <a:solidFill>
                  <a:schemeClr val="tx1"/>
                </a:solidFill>
                <a:latin typeface="Time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s.appel@gsi</a:t>
            </a:r>
            <a:r>
              <a:rPr lang="en-GB" sz="2400" dirty="0">
                <a:solidFill>
                  <a:srgbClr val="0000FF"/>
                </a:solidFill>
                <a:latin typeface="Time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2400" dirty="0">
                <a:solidFill>
                  <a:schemeClr val="tx1"/>
                </a:solidFill>
                <a:latin typeface="Time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</a:t>
            </a:r>
            <a:endParaRPr lang="en-GB" sz="2400" dirty="0">
              <a:solidFill>
                <a:schemeClr val="tx1"/>
              </a:solidFill>
              <a:latin typeface="Time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8B818E-C6FA-4B4E-821B-A6E486A26DC5}"/>
              </a:ext>
            </a:extLst>
          </p:cNvPr>
          <p:cNvSpPr/>
          <p:nvPr/>
        </p:nvSpPr>
        <p:spPr>
          <a:xfrm>
            <a:off x="2729750" y="10032007"/>
            <a:ext cx="37946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>
                <a:latin typeface="Times" pitchFamily="2" charset="0"/>
              </a:rPr>
              <a:t>Paolo.Giacomelli</a:t>
            </a:r>
            <a:endParaRPr lang="en-GB" sz="2400" dirty="0">
              <a:latin typeface="Times" pitchFamily="2" charset="0"/>
            </a:endParaRPr>
          </a:p>
          <a:p>
            <a:r>
              <a:rPr lang="en-GB" sz="2400" dirty="0" err="1">
                <a:latin typeface="Times" pitchFamily="2" charset="0"/>
              </a:rPr>
              <a:t>paolo.giacomelli@bo.infn.it</a:t>
            </a:r>
            <a:endParaRPr lang="en-GB" sz="2400" dirty="0">
              <a:latin typeface="Times" pitchFamily="2" charset="0"/>
            </a:endParaRPr>
          </a:p>
        </p:txBody>
      </p:sp>
      <p:cxnSp>
        <p:nvCxnSpPr>
          <p:cNvPr id="23" name="Elbow Connector 23">
            <a:extLst>
              <a:ext uri="{FF2B5EF4-FFF2-40B4-BE49-F238E27FC236}">
                <a16:creationId xmlns:a16="http://schemas.microsoft.com/office/drawing/2014/main" id="{347B61B7-7AC3-4C40-84B2-95C929FB85EE}"/>
              </a:ext>
            </a:extLst>
          </p:cNvPr>
          <p:cNvCxnSpPr>
            <a:cxnSpLocks/>
            <a:stCxn id="17" idx="1"/>
            <a:endCxn id="19" idx="0"/>
          </p:cNvCxnSpPr>
          <p:nvPr/>
        </p:nvCxnSpPr>
        <p:spPr>
          <a:xfrm rot="16200000" flipH="1">
            <a:off x="12170739" y="3028927"/>
            <a:ext cx="2187290" cy="1332148"/>
          </a:xfrm>
          <a:prstGeom prst="bentConnector3">
            <a:avLst>
              <a:gd name="adj1" fmla="val 50000"/>
            </a:avLst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09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">
            <a:extLst>
              <a:ext uri="{FF2B5EF4-FFF2-40B4-BE49-F238E27FC236}">
                <a16:creationId xmlns:a16="http://schemas.microsoft.com/office/drawing/2014/main" id="{CFA84749-06A7-5F7D-DD85-1EBEAF025B5C}"/>
              </a:ext>
            </a:extLst>
          </p:cNvPr>
          <p:cNvSpPr txBox="1">
            <a:spLocks/>
          </p:cNvSpPr>
          <p:nvPr/>
        </p:nvSpPr>
        <p:spPr>
          <a:xfrm>
            <a:off x="6420788" y="104849"/>
            <a:ext cx="16692683" cy="1219201"/>
          </a:xfrm>
          <a:prstGeom prst="rect">
            <a:avLst/>
          </a:prstGeom>
        </p:spPr>
        <p:txBody>
          <a:bodyPr/>
          <a:lstStyle>
            <a:lvl1pPr marL="63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indent="-635000" algn="l" defTabSz="825500" rtl="0" latinLnBrk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hangingPunct="1">
              <a:spcBef>
                <a:spcPts val="0"/>
              </a:spcBef>
              <a:buSzTx/>
              <a:buFont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es-ES" sz="7200" dirty="0" err="1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rPr>
              <a:t>Task</a:t>
            </a:r>
            <a:r>
              <a:rPr lang="es-ES" sz="72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rPr>
              <a:t> 1: </a:t>
            </a:r>
            <a:r>
              <a:rPr lang="es-ES" sz="7200" dirty="0" err="1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rPr>
              <a:t>Diversity</a:t>
            </a:r>
            <a:r>
              <a:rPr lang="es-ES" sz="72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rPr>
              <a:t> &amp; </a:t>
            </a:r>
            <a:r>
              <a:rPr lang="es-ES" sz="7200" dirty="0" err="1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rPr>
              <a:t>Dissemination</a:t>
            </a:r>
            <a:endParaRPr lang="es-ES" sz="7200" dirty="0">
              <a:solidFill>
                <a:srgbClr val="00206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4C14849D-61F6-9167-9807-530E8DC32ECD}"/>
              </a:ext>
            </a:extLst>
          </p:cNvPr>
          <p:cNvGrpSpPr/>
          <p:nvPr/>
        </p:nvGrpSpPr>
        <p:grpSpPr>
          <a:xfrm>
            <a:off x="1850642" y="1717900"/>
            <a:ext cx="16739752" cy="4424288"/>
            <a:chOff x="2042029" y="4354773"/>
            <a:chExt cx="16739752" cy="4424288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4A92C552-D50B-69B5-90FC-0622B9EBB49A}"/>
                </a:ext>
              </a:extLst>
            </p:cNvPr>
            <p:cNvSpPr txBox="1"/>
            <p:nvPr/>
          </p:nvSpPr>
          <p:spPr>
            <a:xfrm>
              <a:off x="2042029" y="5213982"/>
              <a:ext cx="16739752" cy="35650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Within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task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5.1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we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will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work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to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ensure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the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largest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posible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diversity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of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potential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users</a:t>
              </a: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Engaging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people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of 	</a:t>
              </a:r>
              <a:r>
                <a:rPr lang="es-ES" dirty="0" err="1"/>
                <a:t>D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ifferent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Nationality</a:t>
              </a: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ES" dirty="0"/>
                <a:t>		</a:t>
              </a:r>
              <a:r>
                <a:rPr lang="es-ES" dirty="0" err="1"/>
                <a:t>Gender</a:t>
              </a:r>
              <a:endParaRPr lang="es-ES" dirty="0"/>
            </a:p>
            <a:p>
              <a:pPr marL="0" marR="0" indent="0" algn="ct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ES" dirty="0"/>
                <a:t>	  </a:t>
              </a:r>
              <a:r>
                <a:rPr lang="es-ES" dirty="0" err="1"/>
                <a:t>Age</a:t>
              </a:r>
              <a:endParaRPr lang="es-ES" dirty="0"/>
            </a:p>
            <a:p>
              <a:pPr marL="0" marR="0" indent="0" algn="ct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							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Level</a:t>
              </a:r>
              <a:r>
                <a:rPr kumimoji="0" lang="es-ES" sz="3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of profesional </a:t>
              </a:r>
              <a:r>
                <a:rPr kumimoji="0" lang="es-ES" sz="30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expertise</a:t>
              </a: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A5BE8479-1AF0-1E0C-C619-807BBB2FA5C9}"/>
                </a:ext>
              </a:extLst>
            </p:cNvPr>
            <p:cNvSpPr txBox="1"/>
            <p:nvPr/>
          </p:nvSpPr>
          <p:spPr>
            <a:xfrm>
              <a:off x="2235200" y="4354773"/>
              <a:ext cx="2641600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ES" dirty="0" err="1">
                  <a:solidFill>
                    <a:srgbClr val="5171FF"/>
                  </a:solidFill>
                </a:rPr>
                <a:t>Diversity</a:t>
              </a:r>
              <a:r>
                <a:rPr lang="es-ES" dirty="0">
                  <a:solidFill>
                    <a:srgbClr val="00B0F0"/>
                  </a:solidFill>
                </a:rPr>
                <a:t>: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021E81ED-BB49-8331-00FE-677291D57AEA}"/>
              </a:ext>
            </a:extLst>
          </p:cNvPr>
          <p:cNvSpPr txBox="1"/>
          <p:nvPr/>
        </p:nvSpPr>
        <p:spPr>
          <a:xfrm>
            <a:off x="2087723" y="7979592"/>
            <a:ext cx="21025748" cy="21236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 err="1">
                <a:solidFill>
                  <a:srgbClr val="5171FF"/>
                </a:solidFill>
              </a:rPr>
              <a:t>Statistics</a:t>
            </a:r>
            <a:r>
              <a:rPr lang="es-ES" sz="3200" dirty="0">
                <a:solidFill>
                  <a:srgbClr val="5171FF"/>
                </a:solidFill>
              </a:rPr>
              <a:t> </a:t>
            </a:r>
            <a:r>
              <a:rPr lang="es-ES" sz="3200" dirty="0" err="1">
                <a:solidFill>
                  <a:srgbClr val="5171FF"/>
                </a:solidFill>
              </a:rPr>
              <a:t>on</a:t>
            </a:r>
            <a:r>
              <a:rPr lang="es-ES" sz="3200" dirty="0">
                <a:solidFill>
                  <a:srgbClr val="5171FF"/>
                </a:solidFill>
              </a:rPr>
              <a:t> </a:t>
            </a:r>
            <a:r>
              <a:rPr lang="es-ES" sz="3200" dirty="0" err="1">
                <a:solidFill>
                  <a:srgbClr val="5171FF"/>
                </a:solidFill>
              </a:rPr>
              <a:t>Gender</a:t>
            </a:r>
            <a:r>
              <a:rPr lang="es-ES" sz="3200" dirty="0">
                <a:solidFill>
                  <a:srgbClr val="5171FF"/>
                </a:solidFill>
              </a:rPr>
              <a:t> </a:t>
            </a:r>
            <a:r>
              <a:rPr lang="es-ES" sz="3200" dirty="0">
                <a:sym typeface="Wingdings" pitchFamily="2" charset="2"/>
              </a:rPr>
              <a:t> to be </a:t>
            </a:r>
            <a:r>
              <a:rPr lang="es-ES" sz="3200" dirty="0" err="1">
                <a:sym typeface="Wingdings" pitchFamily="2" charset="2"/>
              </a:rPr>
              <a:t>compared</a:t>
            </a:r>
            <a:r>
              <a:rPr lang="es-ES" sz="3200" dirty="0">
                <a:sym typeface="Wingdings" pitchFamily="2" charset="2"/>
              </a:rPr>
              <a:t> </a:t>
            </a:r>
            <a:r>
              <a:rPr lang="es-ES" sz="3200" dirty="0" err="1">
                <a:sym typeface="Wingdings" pitchFamily="2" charset="2"/>
              </a:rPr>
              <a:t>with</a:t>
            </a:r>
            <a:r>
              <a:rPr lang="es-ES" sz="3200" dirty="0">
                <a:sym typeface="Wingdings" pitchFamily="2" charset="2"/>
              </a:rPr>
              <a:t> </a:t>
            </a:r>
            <a:r>
              <a:rPr lang="es-ES" sz="3200" dirty="0" err="1">
                <a:sym typeface="Wingdings" pitchFamily="2" charset="2"/>
              </a:rPr>
              <a:t>previous</a:t>
            </a:r>
            <a:r>
              <a:rPr lang="es-ES" sz="3200" dirty="0">
                <a:sym typeface="Wingdings" pitchFamily="2" charset="2"/>
              </a:rPr>
              <a:t> </a:t>
            </a:r>
            <a:r>
              <a:rPr lang="es-ES" sz="3200" dirty="0" err="1">
                <a:sym typeface="Wingdings" pitchFamily="2" charset="2"/>
              </a:rPr>
              <a:t>Projects</a:t>
            </a:r>
            <a:r>
              <a:rPr lang="es-ES" sz="3200" dirty="0">
                <a:sym typeface="Wingdings" pitchFamily="2" charset="2"/>
              </a:rPr>
              <a:t> ENSAR2, AIDA, </a:t>
            </a:r>
            <a:r>
              <a:rPr lang="es-ES" sz="3200" dirty="0" err="1">
                <a:sym typeface="Wingdings" pitchFamily="2" charset="2"/>
              </a:rPr>
              <a:t>check</a:t>
            </a:r>
            <a:r>
              <a:rPr lang="es-ES" sz="3200" dirty="0">
                <a:sym typeface="Wingdings" pitchFamily="2" charset="2"/>
              </a:rPr>
              <a:t> </a:t>
            </a:r>
            <a:r>
              <a:rPr lang="es-ES" sz="3200" dirty="0" err="1">
                <a:sym typeface="Wingdings" pitchFamily="2" charset="2"/>
              </a:rPr>
              <a:t>evolution</a:t>
            </a:r>
            <a:r>
              <a:rPr lang="es-ES" sz="3200" dirty="0">
                <a:sym typeface="Wingdings" pitchFamily="2" charset="2"/>
              </a:rPr>
              <a:t> in a </a:t>
            </a:r>
            <a:r>
              <a:rPr lang="es-ES" sz="3200" dirty="0" err="1">
                <a:sym typeface="Wingdings" pitchFamily="2" charset="2"/>
              </a:rPr>
              <a:t>decade</a:t>
            </a:r>
            <a:endParaRPr lang="es-ES" sz="32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rgbClr val="00B050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>
                <a:sym typeface="Wingdings" pitchFamily="2" charset="2"/>
              </a:rPr>
              <a:t>Deliverable</a:t>
            </a:r>
            <a:r>
              <a:rPr lang="es-ES" b="1" dirty="0">
                <a:sym typeface="Wingdings" pitchFamily="2" charset="2"/>
              </a:rPr>
              <a:t>: EURO-</a:t>
            </a:r>
            <a:r>
              <a:rPr lang="es-ES" b="1" dirty="0" err="1">
                <a:sym typeface="Wingdings" pitchFamily="2" charset="2"/>
              </a:rPr>
              <a:t>LABs</a:t>
            </a:r>
            <a:r>
              <a:rPr lang="es-ES" b="1" dirty="0">
                <a:sym typeface="Wingdings" pitchFamily="2" charset="2"/>
              </a:rPr>
              <a:t> </a:t>
            </a:r>
            <a:r>
              <a:rPr lang="es-ES" b="1" dirty="0" err="1">
                <a:sym typeface="Wingdings" pitchFamily="2" charset="2"/>
              </a:rPr>
              <a:t>user’s</a:t>
            </a:r>
            <a:r>
              <a:rPr lang="es-ES" b="1" dirty="0">
                <a:sym typeface="Wingdings" pitchFamily="2" charset="2"/>
              </a:rPr>
              <a:t> </a:t>
            </a:r>
            <a:r>
              <a:rPr lang="es-ES" b="1" dirty="0" err="1">
                <a:sym typeface="Wingdings" pitchFamily="2" charset="2"/>
              </a:rPr>
              <a:t>diversity</a:t>
            </a:r>
            <a:r>
              <a:rPr lang="es-ES" b="1" dirty="0">
                <a:sym typeface="Wingdings" pitchFamily="2" charset="2"/>
              </a:rPr>
              <a:t> final </a:t>
            </a:r>
            <a:r>
              <a:rPr lang="es-ES" b="1" dirty="0" err="1">
                <a:sym typeface="Wingdings" pitchFamily="2" charset="2"/>
              </a:rPr>
              <a:t>report</a:t>
            </a:r>
            <a:r>
              <a:rPr lang="es-ES" b="1" dirty="0">
                <a:sym typeface="Wingdings" pitchFamily="2" charset="2"/>
              </a:rPr>
              <a:t> M48</a:t>
            </a:r>
            <a:endParaRPr lang="es-ES" dirty="0">
              <a:sym typeface="Wingdings" pitchFamily="2" charset="2"/>
            </a:endParaRPr>
          </a:p>
          <a:p>
            <a:pPr algn="l"/>
            <a:r>
              <a:rPr lang="es-ES" dirty="0">
                <a:sym typeface="Wingdings" pitchFamily="2" charset="2"/>
              </a:rPr>
              <a:t> </a:t>
            </a:r>
            <a:r>
              <a:rPr lang="es-ES" dirty="0"/>
              <a:t>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A93BC1-D160-0281-288C-EB0C9291B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6595" y="2028171"/>
            <a:ext cx="6172643" cy="441991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A4F8B15-E022-2F70-AE11-5512BD2F1D18}"/>
              </a:ext>
            </a:extLst>
          </p:cNvPr>
          <p:cNvSpPr txBox="1"/>
          <p:nvPr/>
        </p:nvSpPr>
        <p:spPr>
          <a:xfrm>
            <a:off x="2232837" y="6997445"/>
            <a:ext cx="20478307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Deliverable 5.2: User’s Diversity Final report ( December 23</a:t>
            </a:r>
            <a:r>
              <a:rPr kumimoji="0" lang="en-GB" sz="3000" b="1" i="0" u="none" strike="noStrike" cap="none" spc="0" normalizeH="0" baseline="3000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rd</a:t>
            </a:r>
            <a:r>
              <a:rPr kumimoji="0" lang="en-GB" sz="3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, 2025)</a:t>
            </a:r>
            <a:r>
              <a:rPr kumimoji="0" lang="en-GB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9A410C3-F6BF-85B0-7F8B-F5478BDD146C}"/>
              </a:ext>
            </a:extLst>
          </p:cNvPr>
          <p:cNvSpPr txBox="1"/>
          <p:nvPr/>
        </p:nvSpPr>
        <p:spPr>
          <a:xfrm>
            <a:off x="1672856" y="6185597"/>
            <a:ext cx="9399182" cy="10567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be done 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until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end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E872BA5-7657-DDA9-B29B-B963FB1D87FB}"/>
              </a:ext>
            </a:extLst>
          </p:cNvPr>
          <p:cNvSpPr txBox="1"/>
          <p:nvPr/>
        </p:nvSpPr>
        <p:spPr>
          <a:xfrm>
            <a:off x="999461" y="10312195"/>
            <a:ext cx="8647815" cy="10567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future 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after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AB49AD8-AA0B-EC27-B615-027DED23F04B}"/>
              </a:ext>
            </a:extLst>
          </p:cNvPr>
          <p:cNvSpPr txBox="1"/>
          <p:nvPr/>
        </p:nvSpPr>
        <p:spPr>
          <a:xfrm>
            <a:off x="8867554" y="10260232"/>
            <a:ext cx="10632558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The webpage contains a lot of documentation and videos it will be important to maintain it</a:t>
            </a:r>
          </a:p>
        </p:txBody>
      </p:sp>
    </p:spTree>
    <p:extLst>
      <p:ext uri="{BB962C8B-B14F-4D97-AF65-F5344CB8AC3E}">
        <p14:creationId xmlns:p14="http://schemas.microsoft.com/office/powerpoint/2010/main" val="199334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"/>
          <p:cNvSpPr txBox="1">
            <a:spLocks noGrp="1"/>
          </p:cNvSpPr>
          <p:nvPr>
            <p:ph type="body" idx="13"/>
          </p:nvPr>
        </p:nvSpPr>
        <p:spPr>
          <a:xfrm>
            <a:off x="3996565" y="108887"/>
            <a:ext cx="16692683" cy="121058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7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es-ES" b="1" dirty="0" err="1">
                <a:solidFill>
                  <a:srgbClr val="002060"/>
                </a:solidFill>
              </a:rPr>
              <a:t>Task</a:t>
            </a:r>
            <a:r>
              <a:rPr lang="es-ES" b="1" dirty="0">
                <a:solidFill>
                  <a:srgbClr val="002060"/>
                </a:solidFill>
              </a:rPr>
              <a:t> 2 </a:t>
            </a:r>
            <a:r>
              <a:rPr lang="es-ES" dirty="0">
                <a:solidFill>
                  <a:srgbClr val="002060"/>
                </a:solidFill>
              </a:rPr>
              <a:t>: Data </a:t>
            </a:r>
            <a:r>
              <a:rPr lang="es-ES" dirty="0" err="1">
                <a:solidFill>
                  <a:srgbClr val="002060"/>
                </a:solidFill>
              </a:rPr>
              <a:t>Availability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es-ES" dirty="0" err="1">
                <a:solidFill>
                  <a:srgbClr val="002060"/>
                </a:solidFill>
              </a:rPr>
              <a:t>from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es-ES" dirty="0" err="1">
                <a:solidFill>
                  <a:srgbClr val="002060"/>
                </a:solidFill>
              </a:rPr>
              <a:t>the</a:t>
            </a:r>
            <a:r>
              <a:rPr lang="es-ES" dirty="0">
                <a:solidFill>
                  <a:srgbClr val="002060"/>
                </a:solidFill>
              </a:rPr>
              <a:t> </a:t>
            </a:r>
            <a:r>
              <a:rPr lang="es-ES" dirty="0" err="1">
                <a:solidFill>
                  <a:srgbClr val="002060"/>
                </a:solidFill>
              </a:rPr>
              <a:t>Facilities</a:t>
            </a:r>
            <a:endParaRPr lang="es-ES" dirty="0">
              <a:solidFill>
                <a:srgbClr val="002060"/>
              </a:solidFill>
            </a:endParaRP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5956" y="13081000"/>
            <a:ext cx="268785" cy="4699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9EF3E7B5-B7E8-6948-9B8A-023F568E2C6E}"/>
              </a:ext>
            </a:extLst>
          </p:cNvPr>
          <p:cNvGrpSpPr/>
          <p:nvPr/>
        </p:nvGrpSpPr>
        <p:grpSpPr>
          <a:xfrm>
            <a:off x="513520" y="1472546"/>
            <a:ext cx="22599951" cy="2503900"/>
            <a:chOff x="666896" y="6194422"/>
            <a:chExt cx="22599951" cy="2503900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915F127E-8511-7020-194A-1F0BE91703D9}"/>
                </a:ext>
              </a:extLst>
            </p:cNvPr>
            <p:cNvSpPr txBox="1"/>
            <p:nvPr/>
          </p:nvSpPr>
          <p:spPr>
            <a:xfrm>
              <a:off x="2298430" y="6790107"/>
              <a:ext cx="20968417" cy="19082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s-ES" dirty="0" err="1"/>
                <a:t>Develop</a:t>
              </a:r>
              <a:r>
                <a:rPr lang="es-ES" dirty="0"/>
                <a:t> a Open NP Catalogue of </a:t>
              </a:r>
              <a:r>
                <a:rPr lang="es-ES" dirty="0" err="1"/>
                <a:t>Dataset</a:t>
              </a:r>
              <a:r>
                <a:rPr lang="es-ES" dirty="0"/>
                <a:t> and Tools </a:t>
              </a:r>
            </a:p>
            <a:p>
              <a:pPr marL="457200" lvl="2" indent="-457200" algn="l">
                <a:buFont typeface="Arial" panose="020B0604020202020204" pitchFamily="34" charset="0"/>
                <a:buChar char="•"/>
              </a:pPr>
              <a:r>
                <a:rPr lang="en-GB" sz="3200" b="0" dirty="0">
                  <a:solidFill>
                    <a:schemeClr val="tx1"/>
                  </a:solidFill>
                  <a:sym typeface="Calibri"/>
                </a:rPr>
                <a:t>Definition of the catalogue perimeter, architecture, and standards. </a:t>
              </a:r>
            </a:p>
            <a:p>
              <a:pPr marL="457200" lvl="2" indent="-457200" algn="l">
                <a:buFont typeface="Arial" panose="020B0604020202020204" pitchFamily="34" charset="0"/>
                <a:buChar char="•"/>
              </a:pPr>
              <a:r>
                <a:rPr lang="en-GB" sz="3200" b="0" dirty="0">
                  <a:solidFill>
                    <a:srgbClr val="5171FF"/>
                  </a:solidFill>
                  <a:sym typeface="Calibri"/>
                </a:rPr>
                <a:t>Release of terms of reference</a:t>
              </a:r>
              <a:r>
                <a:rPr lang="es-ES" dirty="0">
                  <a:solidFill>
                    <a:srgbClr val="5171FF"/>
                  </a:solidFill>
                </a:rPr>
                <a:t> (M 36). </a:t>
              </a:r>
            </a:p>
            <a:p>
              <a:pPr marL="457200" lvl="2" indent="-457200" algn="l">
                <a:buFont typeface="Arial" panose="020B0604020202020204" pitchFamily="34" charset="0"/>
                <a:buChar char="•"/>
              </a:pPr>
              <a:r>
                <a:rPr lang="es-ES" dirty="0" err="1">
                  <a:solidFill>
                    <a:srgbClr val="FF0000"/>
                  </a:solidFill>
                </a:rPr>
                <a:t>Deliverable</a:t>
              </a:r>
              <a:r>
                <a:rPr lang="es-ES" dirty="0">
                  <a:solidFill>
                    <a:srgbClr val="FF0000"/>
                  </a:solidFill>
                </a:rPr>
                <a:t> 5.6 Final </a:t>
              </a:r>
              <a:r>
                <a:rPr lang="es-ES" dirty="0" err="1">
                  <a:solidFill>
                    <a:srgbClr val="FF0000"/>
                  </a:solidFill>
                </a:rPr>
                <a:t>Report</a:t>
              </a:r>
              <a:r>
                <a:rPr lang="es-ES" dirty="0">
                  <a:solidFill>
                    <a:srgbClr val="FF0000"/>
                  </a:solidFill>
                </a:rPr>
                <a:t> in Open </a:t>
              </a:r>
              <a:r>
                <a:rPr lang="es-ES" dirty="0" err="1">
                  <a:solidFill>
                    <a:srgbClr val="FF0000"/>
                  </a:solidFill>
                </a:rPr>
                <a:t>Science</a:t>
              </a:r>
              <a:r>
                <a:rPr lang="es-ES" dirty="0">
                  <a:solidFill>
                    <a:srgbClr val="FF0000"/>
                  </a:solidFill>
                </a:rPr>
                <a:t> (M 46</a:t>
              </a:r>
              <a:r>
                <a:rPr lang="es-ES" dirty="0">
                  <a:solidFill>
                    <a:srgbClr val="5171FF"/>
                  </a:solidFill>
                </a:rPr>
                <a:t>)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EE77E1C3-7574-B847-B290-22B7F0BEAFFA}"/>
                </a:ext>
              </a:extLst>
            </p:cNvPr>
            <p:cNvSpPr txBox="1"/>
            <p:nvPr/>
          </p:nvSpPr>
          <p:spPr>
            <a:xfrm>
              <a:off x="666896" y="6194422"/>
              <a:ext cx="2325757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ES" dirty="0" err="1">
                  <a:solidFill>
                    <a:srgbClr val="0070C0"/>
                  </a:solidFill>
                </a:rPr>
                <a:t>Task</a:t>
              </a:r>
              <a:r>
                <a:rPr lang="es-ES" dirty="0">
                  <a:solidFill>
                    <a:srgbClr val="0070C0"/>
                  </a:solidFill>
                </a:rPr>
                <a:t> 1: 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5C8CA64-365A-8848-9E41-07A36EAF4F3B}"/>
              </a:ext>
            </a:extLst>
          </p:cNvPr>
          <p:cNvGrpSpPr/>
          <p:nvPr/>
        </p:nvGrpSpPr>
        <p:grpSpPr>
          <a:xfrm>
            <a:off x="220327" y="4687277"/>
            <a:ext cx="18463748" cy="2995650"/>
            <a:chOff x="666895" y="8175794"/>
            <a:chExt cx="18463748" cy="2995650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7E522A19-B811-ABFC-9CD4-CD892CE4AC3F}"/>
                </a:ext>
              </a:extLst>
            </p:cNvPr>
            <p:cNvSpPr txBox="1"/>
            <p:nvPr/>
          </p:nvSpPr>
          <p:spPr>
            <a:xfrm>
              <a:off x="2298430" y="8832342"/>
              <a:ext cx="16832213" cy="23391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n-GB" dirty="0"/>
                <a:t>Prepare a Platform to integrate existing infrastructures in the EOSC environment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n-GB" dirty="0"/>
                <a:t>Milestone: 	Report on existing solution in EOSC ecosystem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n-GB" dirty="0"/>
                <a:t>Report on how to adapt and integrate existing solutions to NP Ecosystem 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n-GB" sz="3200" b="0" dirty="0">
                  <a:solidFill>
                    <a:srgbClr val="5171FF"/>
                  </a:solidFill>
                  <a:sym typeface="Calibri"/>
                </a:rPr>
                <a:t>Release of the first functional version of the Open NP and data access tools</a:t>
              </a:r>
              <a:r>
                <a:rPr lang="en-GB" dirty="0">
                  <a:solidFill>
                    <a:srgbClr val="5171FF"/>
                  </a:solidFill>
                </a:rPr>
                <a:t> (M36</a:t>
              </a:r>
              <a:r>
                <a:rPr lang="es-ES" dirty="0">
                  <a:solidFill>
                    <a:srgbClr val="5171FF"/>
                  </a:solidFill>
                </a:rPr>
                <a:t>)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s-ES" dirty="0" err="1">
                  <a:solidFill>
                    <a:srgbClr val="FF0000"/>
                  </a:solidFill>
                </a:rPr>
                <a:t>Deliverable</a:t>
              </a:r>
              <a:r>
                <a:rPr lang="es-ES" dirty="0">
                  <a:solidFill>
                    <a:srgbClr val="FF0000"/>
                  </a:solidFill>
                </a:rPr>
                <a:t> 5.9 Data </a:t>
              </a:r>
              <a:r>
                <a:rPr lang="es-ES" dirty="0" err="1">
                  <a:solidFill>
                    <a:srgbClr val="FF0000"/>
                  </a:solidFill>
                </a:rPr>
                <a:t>management</a:t>
              </a:r>
              <a:r>
                <a:rPr lang="es-ES" dirty="0">
                  <a:solidFill>
                    <a:srgbClr val="FF0000"/>
                  </a:solidFill>
                </a:rPr>
                <a:t> Plan Final </a:t>
              </a:r>
              <a:r>
                <a:rPr lang="es-ES" dirty="0" err="1">
                  <a:solidFill>
                    <a:srgbClr val="FF0000"/>
                  </a:solidFill>
                </a:rPr>
                <a:t>Release</a:t>
              </a:r>
              <a:r>
                <a:rPr lang="es-ES" dirty="0">
                  <a:solidFill>
                    <a:srgbClr val="FF0000"/>
                  </a:solidFill>
                </a:rPr>
                <a:t> (M 48)</a:t>
              </a:r>
              <a:endParaRPr lang="es-ES" dirty="0">
                <a:solidFill>
                  <a:srgbClr val="5171FF"/>
                </a:solidFill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A8BFADB4-DB28-6149-80F7-AF3CD5A3CF74}"/>
                </a:ext>
              </a:extLst>
            </p:cNvPr>
            <p:cNvSpPr txBox="1"/>
            <p:nvPr/>
          </p:nvSpPr>
          <p:spPr>
            <a:xfrm>
              <a:off x="666895" y="8175794"/>
              <a:ext cx="2325757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ES" dirty="0" err="1">
                  <a:solidFill>
                    <a:srgbClr val="0070C0"/>
                  </a:solidFill>
                </a:rPr>
                <a:t>Task</a:t>
              </a:r>
              <a:r>
                <a:rPr lang="es-ES" dirty="0">
                  <a:solidFill>
                    <a:srgbClr val="0070C0"/>
                  </a:solidFill>
                </a:rPr>
                <a:t> 2: 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3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" name="Marcador de pie de página 5">
            <a:extLst>
              <a:ext uri="{FF2B5EF4-FFF2-40B4-BE49-F238E27FC236}">
                <a16:creationId xmlns:a16="http://schemas.microsoft.com/office/drawing/2014/main" id="{67A296AC-BAAD-DE49-B755-A42B2FFE5EC9}"/>
              </a:ext>
            </a:extLst>
          </p:cNvPr>
          <p:cNvSpPr txBox="1">
            <a:spLocks/>
          </p:cNvSpPr>
          <p:nvPr/>
        </p:nvSpPr>
        <p:spPr>
          <a:xfrm>
            <a:off x="4145443" y="12921585"/>
            <a:ext cx="13144442" cy="730250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/>
              <a:t>Maria Jose Gª Borge, Coordinator WP5,  IEM-CSIC, Madrid Spain</a:t>
            </a:r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955E434-AC72-B17A-693B-85C9CDE78AB3}"/>
              </a:ext>
            </a:extLst>
          </p:cNvPr>
          <p:cNvSpPr txBox="1"/>
          <p:nvPr/>
        </p:nvSpPr>
        <p:spPr>
          <a:xfrm>
            <a:off x="-3545" y="8290739"/>
            <a:ext cx="17058167" cy="7595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be done 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until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end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 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Look at Quentin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Presentation</a:t>
            </a:r>
            <a:endParaRPr lang="es-ES" sz="3200" b="0" i="0" u="none" strike="noStrike" dirty="0"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B0B4D9D-0401-F065-6DC2-ADB9003E3191}"/>
              </a:ext>
            </a:extLst>
          </p:cNvPr>
          <p:cNvSpPr txBox="1"/>
          <p:nvPr/>
        </p:nvSpPr>
        <p:spPr>
          <a:xfrm>
            <a:off x="1510767" y="9269346"/>
            <a:ext cx="18413794" cy="3365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future 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after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GANIL will continue already discussed with the Management</a:t>
            </a:r>
          </a:p>
          <a:p>
            <a:endParaRPr lang="en-GB" dirty="0"/>
          </a:p>
          <a:p>
            <a:r>
              <a:rPr lang="en-GB" dirty="0"/>
              <a:t>What about the other facilities? How useful is for the community the work done @ GANIL?</a:t>
            </a:r>
          </a:p>
          <a:p>
            <a:endParaRPr lang="en-GB" dirty="0"/>
          </a:p>
          <a:p>
            <a:r>
              <a:rPr lang="en-GB" dirty="0"/>
              <a:t>It has been already indicated that a survey within EUROLABS will be done</a:t>
            </a:r>
          </a:p>
          <a:p>
            <a:r>
              <a:rPr lang="en-GB" dirty="0"/>
              <a:t>It has been suggested to collaborate with CNA  to see the similarities and possible help for improvements</a:t>
            </a:r>
            <a:endParaRPr lang="es-ES" sz="3200" b="0" i="0" u="none" strike="noStrike" dirty="0">
              <a:solidFill>
                <a:srgbClr val="00B050"/>
              </a:solidFill>
              <a:effectLst/>
              <a:latin typeface="Helvetica" pitchFamily="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50F705-EE41-BEC0-72A9-5A67EF223B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32042" y="291383"/>
            <a:ext cx="16692683" cy="841256"/>
          </a:xfrm>
        </p:spPr>
        <p:txBody>
          <a:bodyPr/>
          <a:lstStyle/>
          <a:p>
            <a:pPr marL="0" indent="0">
              <a:buNone/>
            </a:pPr>
            <a:r>
              <a:rPr lang="es-ES" dirty="0" err="1"/>
              <a:t>Task</a:t>
            </a:r>
            <a:r>
              <a:rPr lang="es-ES" dirty="0"/>
              <a:t> 3 : Machine </a:t>
            </a:r>
            <a:r>
              <a:rPr lang="es-ES" dirty="0" err="1"/>
              <a:t>Learning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accelerator</a:t>
            </a:r>
            <a:r>
              <a:rPr lang="es-ES" dirty="0"/>
              <a:t> and Plasma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A2E98CF-412D-360F-D94C-0CD78FA56CF0}"/>
              </a:ext>
            </a:extLst>
          </p:cNvPr>
          <p:cNvSpPr txBox="1"/>
          <p:nvPr/>
        </p:nvSpPr>
        <p:spPr>
          <a:xfrm>
            <a:off x="1895656" y="1446254"/>
            <a:ext cx="1970704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rgbClr val="0070C0"/>
                </a:solidFill>
              </a:rPr>
              <a:t>Objetive: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Use Machine </a:t>
            </a:r>
            <a:r>
              <a:rPr lang="es-ES" dirty="0" err="1"/>
              <a:t>Learning</a:t>
            </a:r>
            <a:r>
              <a:rPr lang="es-ES" dirty="0"/>
              <a:t> (ML) </a:t>
            </a:r>
            <a:r>
              <a:rPr lang="es-ES" dirty="0" err="1"/>
              <a:t>methods</a:t>
            </a:r>
            <a:r>
              <a:rPr lang="es-ES" dirty="0"/>
              <a:t> to </a:t>
            </a:r>
            <a:r>
              <a:rPr lang="es-ES" dirty="0" err="1"/>
              <a:t>improve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quality</a:t>
            </a:r>
            <a:r>
              <a:rPr lang="es-ES" dirty="0"/>
              <a:t>, </a:t>
            </a:r>
            <a:r>
              <a:rPr lang="es-ES" dirty="0" err="1"/>
              <a:t>transport</a:t>
            </a:r>
            <a:r>
              <a:rPr lang="es-ES" dirty="0"/>
              <a:t> </a:t>
            </a:r>
            <a:r>
              <a:rPr lang="es-ES" dirty="0" err="1"/>
              <a:t>efficiency</a:t>
            </a:r>
            <a:r>
              <a:rPr lang="es-ES" dirty="0"/>
              <a:t> and </a:t>
            </a:r>
            <a:r>
              <a:rPr lang="es-ES" dirty="0" err="1"/>
              <a:t>reproducibility</a:t>
            </a:r>
            <a:r>
              <a:rPr lang="es-ES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D1B6C9-B175-F43C-86E2-3E9804F60131}"/>
              </a:ext>
            </a:extLst>
          </p:cNvPr>
          <p:cNvSpPr txBox="1"/>
          <p:nvPr/>
        </p:nvSpPr>
        <p:spPr>
          <a:xfrm>
            <a:off x="1780528" y="2860954"/>
            <a:ext cx="2052198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>
                <a:solidFill>
                  <a:srgbClr val="0070C0"/>
                </a:solidFill>
              </a:rPr>
              <a:t>Task</a:t>
            </a:r>
            <a:r>
              <a:rPr lang="es-ES" dirty="0">
                <a:solidFill>
                  <a:srgbClr val="0070C0"/>
                </a:solidFill>
              </a:rPr>
              <a:t> 1: </a:t>
            </a:r>
            <a:r>
              <a:rPr lang="es-ES" b="1" dirty="0">
                <a:solidFill>
                  <a:srgbClr val="0070C0"/>
                </a:solidFill>
              </a:rPr>
              <a:t>Beam control and </a:t>
            </a:r>
            <a:r>
              <a:rPr lang="es-ES" b="1" dirty="0" err="1">
                <a:solidFill>
                  <a:srgbClr val="0070C0"/>
                </a:solidFill>
              </a:rPr>
              <a:t>optimization</a:t>
            </a:r>
            <a:r>
              <a:rPr lang="es-ES" b="1" dirty="0">
                <a:solidFill>
                  <a:srgbClr val="0070C0"/>
                </a:solidFill>
              </a:rPr>
              <a:t> </a:t>
            </a:r>
            <a:r>
              <a:rPr lang="es-ES" b="1" dirty="0" err="1">
                <a:solidFill>
                  <a:srgbClr val="0070C0"/>
                </a:solidFill>
              </a:rPr>
              <a:t>Applications</a:t>
            </a:r>
            <a:endParaRPr lang="es-ES" b="1" dirty="0"/>
          </a:p>
          <a:p>
            <a:pPr algn="l"/>
            <a:r>
              <a:rPr lang="es-ES" dirty="0" err="1">
                <a:solidFill>
                  <a:srgbClr val="002060"/>
                </a:solidFill>
              </a:rPr>
              <a:t>Milestone</a:t>
            </a:r>
            <a:r>
              <a:rPr lang="es-ES" dirty="0">
                <a:solidFill>
                  <a:srgbClr val="002060"/>
                </a:solidFill>
              </a:rPr>
              <a:t>: </a:t>
            </a:r>
            <a:r>
              <a:rPr lang="es-ES" b="0" dirty="0" err="1"/>
              <a:t>The</a:t>
            </a:r>
            <a:r>
              <a:rPr lang="es-ES" b="0" dirty="0"/>
              <a:t> </a:t>
            </a:r>
            <a:r>
              <a:rPr lang="es-ES" b="0" dirty="0" err="1"/>
              <a:t>source</a:t>
            </a:r>
            <a:r>
              <a:rPr lang="es-ES" b="0" dirty="0"/>
              <a:t> </a:t>
            </a:r>
            <a:r>
              <a:rPr lang="es-ES" b="0" dirty="0" err="1"/>
              <a:t>code</a:t>
            </a:r>
            <a:r>
              <a:rPr lang="es-ES" b="0" dirty="0"/>
              <a:t> of </a:t>
            </a:r>
            <a:r>
              <a:rPr lang="es-ES" b="0" dirty="0" err="1"/>
              <a:t>the</a:t>
            </a:r>
            <a:r>
              <a:rPr lang="es-ES" b="0" dirty="0"/>
              <a:t> ML </a:t>
            </a:r>
            <a:r>
              <a:rPr lang="es-ES" b="0" dirty="0" err="1"/>
              <a:t>toolkit</a:t>
            </a:r>
            <a:r>
              <a:rPr lang="es-ES" b="0" dirty="0"/>
              <a:t> </a:t>
            </a:r>
            <a:r>
              <a:rPr lang="es-ES" b="0" dirty="0" err="1"/>
              <a:t>prototype</a:t>
            </a:r>
            <a:r>
              <a:rPr lang="es-ES" b="0" dirty="0"/>
              <a:t> has </a:t>
            </a:r>
            <a:r>
              <a:rPr lang="es-ES" b="0" dirty="0" err="1"/>
              <a:t>been</a:t>
            </a:r>
            <a:r>
              <a:rPr lang="es-ES" b="0" dirty="0"/>
              <a:t> </a:t>
            </a:r>
            <a:r>
              <a:rPr lang="es-ES" b="0" dirty="0" err="1"/>
              <a:t>made</a:t>
            </a:r>
            <a:r>
              <a:rPr lang="es-ES" b="0" dirty="0"/>
              <a:t> </a:t>
            </a:r>
            <a:r>
              <a:rPr lang="es-ES" b="0" dirty="0" err="1"/>
              <a:t>available</a:t>
            </a:r>
            <a:r>
              <a:rPr lang="es-ES" b="0" dirty="0"/>
              <a:t> </a:t>
            </a:r>
            <a:r>
              <a:rPr lang="es-ES" b="0" dirty="0" err="1"/>
              <a:t>on</a:t>
            </a:r>
            <a:r>
              <a:rPr lang="es-ES" b="0" dirty="0"/>
              <a:t> a </a:t>
            </a:r>
            <a:r>
              <a:rPr lang="es-ES" b="0" dirty="0" err="1"/>
              <a:t>shared</a:t>
            </a:r>
            <a:r>
              <a:rPr lang="es-ES" b="0" dirty="0"/>
              <a:t> </a:t>
            </a:r>
            <a:r>
              <a:rPr lang="es-ES" b="0" dirty="0" err="1"/>
              <a:t>platform</a:t>
            </a:r>
            <a:r>
              <a:rPr lang="es-ES" b="0" dirty="0"/>
              <a:t> (</a:t>
            </a:r>
            <a:r>
              <a:rPr lang="es-ES" b="0" dirty="0" err="1"/>
              <a:t>e.g</a:t>
            </a:r>
            <a:r>
              <a:rPr lang="es-ES" b="0" dirty="0"/>
              <a:t>. </a:t>
            </a:r>
            <a:r>
              <a:rPr lang="es-ES" b="0" dirty="0" err="1"/>
              <a:t>Gitlab</a:t>
            </a:r>
            <a:r>
              <a:rPr lang="es-ES" b="0" dirty="0"/>
              <a:t> at CERN) (M8).</a:t>
            </a:r>
            <a:br>
              <a:rPr lang="es-ES" b="0" dirty="0"/>
            </a:br>
            <a:r>
              <a:rPr lang="es-ES" dirty="0" err="1">
                <a:solidFill>
                  <a:srgbClr val="002060"/>
                </a:solidFill>
              </a:rPr>
              <a:t>Deliverable</a:t>
            </a:r>
            <a:r>
              <a:rPr lang="es-ES" dirty="0">
                <a:solidFill>
                  <a:srgbClr val="002060"/>
                </a:solidFill>
              </a:rPr>
              <a:t> : </a:t>
            </a:r>
            <a:r>
              <a:rPr lang="es-ES" b="0" dirty="0" err="1">
                <a:solidFill>
                  <a:srgbClr val="5171FF"/>
                </a:solidFill>
              </a:rPr>
              <a:t>The</a:t>
            </a:r>
            <a:r>
              <a:rPr lang="es-ES" b="0" dirty="0">
                <a:solidFill>
                  <a:srgbClr val="5171FF"/>
                </a:solidFill>
              </a:rPr>
              <a:t> new </a:t>
            </a:r>
            <a:r>
              <a:rPr lang="es-ES" b="0" dirty="0" err="1">
                <a:solidFill>
                  <a:srgbClr val="5171FF"/>
                </a:solidFill>
              </a:rPr>
              <a:t>toolkit</a:t>
            </a:r>
            <a:r>
              <a:rPr lang="es-ES" b="0" dirty="0">
                <a:solidFill>
                  <a:srgbClr val="5171FF"/>
                </a:solidFill>
              </a:rPr>
              <a:t> has </a:t>
            </a:r>
            <a:r>
              <a:rPr lang="es-ES" b="0" dirty="0" err="1">
                <a:solidFill>
                  <a:srgbClr val="5171FF"/>
                </a:solidFill>
              </a:rPr>
              <a:t>been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deployed</a:t>
            </a:r>
            <a:r>
              <a:rPr lang="es-ES" b="0" dirty="0">
                <a:solidFill>
                  <a:srgbClr val="5171FF"/>
                </a:solidFill>
              </a:rPr>
              <a:t> at </a:t>
            </a:r>
            <a:r>
              <a:rPr lang="es-ES" b="0" dirty="0" err="1">
                <a:solidFill>
                  <a:srgbClr val="5171FF"/>
                </a:solidFill>
              </a:rPr>
              <a:t>least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two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facilities</a:t>
            </a:r>
            <a:r>
              <a:rPr lang="es-ES" b="0" dirty="0">
                <a:solidFill>
                  <a:srgbClr val="5171FF"/>
                </a:solidFill>
              </a:rPr>
              <a:t> (</a:t>
            </a:r>
            <a:r>
              <a:rPr lang="es-ES" b="0" dirty="0" err="1">
                <a:solidFill>
                  <a:srgbClr val="5171FF"/>
                </a:solidFill>
              </a:rPr>
              <a:t>e.g</a:t>
            </a:r>
            <a:r>
              <a:rPr lang="es-ES" b="0" dirty="0">
                <a:solidFill>
                  <a:srgbClr val="5171FF"/>
                </a:solidFill>
              </a:rPr>
              <a:t>. CERN and GSI) and has </a:t>
            </a:r>
            <a:r>
              <a:rPr lang="es-ES" b="0" dirty="0" err="1">
                <a:solidFill>
                  <a:srgbClr val="5171FF"/>
                </a:solidFill>
              </a:rPr>
              <a:t>successfully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been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used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for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an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optimitation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task</a:t>
            </a:r>
            <a:r>
              <a:rPr lang="es-ES" b="0" dirty="0">
                <a:solidFill>
                  <a:srgbClr val="5171FF"/>
                </a:solidFill>
              </a:rPr>
              <a:t>. (M24) . </a:t>
            </a:r>
          </a:p>
          <a:p>
            <a:pPr algn="l"/>
            <a:r>
              <a:rPr lang="es-ES" b="0" dirty="0" err="1">
                <a:solidFill>
                  <a:srgbClr val="5171FF"/>
                </a:solidFill>
              </a:rPr>
              <a:t>The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toolkit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is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established</a:t>
            </a:r>
            <a:r>
              <a:rPr lang="es-ES" b="0" dirty="0">
                <a:solidFill>
                  <a:srgbClr val="5171FF"/>
                </a:solidFill>
              </a:rPr>
              <a:t> at </a:t>
            </a:r>
            <a:r>
              <a:rPr lang="es-ES" b="0" dirty="0" err="1">
                <a:solidFill>
                  <a:srgbClr val="5171FF"/>
                </a:solidFill>
              </a:rPr>
              <a:t>the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involved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facilities</a:t>
            </a:r>
            <a:r>
              <a:rPr lang="es-ES" b="0" dirty="0">
                <a:solidFill>
                  <a:srgbClr val="5171FF"/>
                </a:solidFill>
              </a:rPr>
              <a:t> and has </a:t>
            </a:r>
            <a:r>
              <a:rPr lang="es-ES" b="0" dirty="0" err="1">
                <a:solidFill>
                  <a:srgbClr val="5171FF"/>
                </a:solidFill>
              </a:rPr>
              <a:t>been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applied</a:t>
            </a:r>
            <a:r>
              <a:rPr lang="es-ES" b="0" dirty="0">
                <a:solidFill>
                  <a:srgbClr val="5171FF"/>
                </a:solidFill>
              </a:rPr>
              <a:t> to at </a:t>
            </a:r>
            <a:r>
              <a:rPr lang="es-ES" b="0" dirty="0" err="1">
                <a:solidFill>
                  <a:srgbClr val="5171FF"/>
                </a:solidFill>
              </a:rPr>
              <a:t>least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one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user</a:t>
            </a:r>
            <a:r>
              <a:rPr lang="es-ES" b="0" dirty="0">
                <a:solidFill>
                  <a:srgbClr val="5171FF"/>
                </a:solidFill>
              </a:rPr>
              <a:t> </a:t>
            </a:r>
            <a:r>
              <a:rPr lang="es-ES" b="0" dirty="0" err="1">
                <a:solidFill>
                  <a:srgbClr val="5171FF"/>
                </a:solidFill>
              </a:rPr>
              <a:t>beam</a:t>
            </a:r>
            <a:r>
              <a:rPr lang="es-ES" b="0" dirty="0">
                <a:solidFill>
                  <a:srgbClr val="5171FF"/>
                </a:solidFill>
              </a:rPr>
              <a:t> line. (M36)</a:t>
            </a:r>
            <a:br>
              <a:rPr lang="es-ES" b="0" dirty="0"/>
            </a:br>
            <a:r>
              <a:rPr lang="es-ES" b="0" dirty="0" err="1">
                <a:solidFill>
                  <a:srgbClr val="FF0000"/>
                </a:solidFill>
              </a:rPr>
              <a:t>Report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on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the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different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tested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algorithms</a:t>
            </a:r>
            <a:r>
              <a:rPr lang="es-ES" b="0" dirty="0">
                <a:solidFill>
                  <a:srgbClr val="FF0000"/>
                </a:solidFill>
              </a:rPr>
              <a:t> and </a:t>
            </a:r>
            <a:r>
              <a:rPr lang="es-ES" b="0" dirty="0" err="1">
                <a:solidFill>
                  <a:srgbClr val="FF0000"/>
                </a:solidFill>
              </a:rPr>
              <a:t>reported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results</a:t>
            </a:r>
            <a:r>
              <a:rPr lang="es-ES" b="0" dirty="0">
                <a:solidFill>
                  <a:srgbClr val="FF0000"/>
                </a:solidFill>
              </a:rPr>
              <a:t> in </a:t>
            </a:r>
            <a:r>
              <a:rPr lang="es-ES" b="0" dirty="0" err="1">
                <a:solidFill>
                  <a:srgbClr val="FF0000"/>
                </a:solidFill>
              </a:rPr>
              <a:t>applications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beyond</a:t>
            </a:r>
            <a:r>
              <a:rPr lang="es-ES" b="0" dirty="0">
                <a:solidFill>
                  <a:srgbClr val="FF0000"/>
                </a:solidFill>
              </a:rPr>
              <a:t> ion </a:t>
            </a:r>
            <a:r>
              <a:rPr lang="es-ES" b="0" dirty="0" err="1">
                <a:solidFill>
                  <a:srgbClr val="FF0000"/>
                </a:solidFill>
              </a:rPr>
              <a:t>beam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tuning</a:t>
            </a:r>
            <a:r>
              <a:rPr lang="es-ES" b="0" dirty="0">
                <a:solidFill>
                  <a:srgbClr val="FF0000"/>
                </a:solidFill>
              </a:rPr>
              <a:t> </a:t>
            </a:r>
            <a:r>
              <a:rPr lang="es-ES" b="0" dirty="0" err="1">
                <a:solidFill>
                  <a:srgbClr val="FF0000"/>
                </a:solidFill>
              </a:rPr>
              <a:t>optimitation</a:t>
            </a:r>
            <a:r>
              <a:rPr lang="es-ES" b="0" dirty="0">
                <a:solidFill>
                  <a:srgbClr val="FF0000"/>
                </a:solidFill>
              </a:rPr>
              <a:t>. (M48) </a:t>
            </a:r>
          </a:p>
          <a:p>
            <a:pPr algn="l"/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2534581-EFA4-4442-93EA-58980FEFF94B}"/>
              </a:ext>
            </a:extLst>
          </p:cNvPr>
          <p:cNvSpPr txBox="1"/>
          <p:nvPr/>
        </p:nvSpPr>
        <p:spPr>
          <a:xfrm>
            <a:off x="1780527" y="6587568"/>
            <a:ext cx="2052198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>
                <a:solidFill>
                  <a:srgbClr val="0070C0"/>
                </a:solidFill>
              </a:rPr>
              <a:t>Task</a:t>
            </a:r>
            <a:r>
              <a:rPr lang="es-ES" dirty="0">
                <a:solidFill>
                  <a:srgbClr val="0070C0"/>
                </a:solidFill>
              </a:rPr>
              <a:t> 2: ML </a:t>
            </a:r>
            <a:r>
              <a:rPr lang="es-ES" dirty="0" err="1">
                <a:solidFill>
                  <a:srgbClr val="0070C0"/>
                </a:solidFill>
              </a:rPr>
              <a:t>applied</a:t>
            </a:r>
            <a:r>
              <a:rPr lang="es-ES" dirty="0">
                <a:solidFill>
                  <a:srgbClr val="0070C0"/>
                </a:solidFill>
              </a:rPr>
              <a:t> to </a:t>
            </a:r>
            <a:r>
              <a:rPr lang="es-ES" dirty="0" err="1">
                <a:solidFill>
                  <a:srgbClr val="0070C0"/>
                </a:solidFill>
              </a:rPr>
              <a:t>the</a:t>
            </a:r>
            <a:r>
              <a:rPr lang="es-ES" dirty="0">
                <a:solidFill>
                  <a:srgbClr val="0070C0"/>
                </a:solidFill>
              </a:rPr>
              <a:t> control of </a:t>
            </a:r>
            <a:r>
              <a:rPr lang="es-ES" dirty="0" err="1">
                <a:solidFill>
                  <a:srgbClr val="0070C0"/>
                </a:solidFill>
              </a:rPr>
              <a:t>the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source</a:t>
            </a:r>
            <a:r>
              <a:rPr lang="es-ES" dirty="0">
                <a:solidFill>
                  <a:srgbClr val="0070C0"/>
                </a:solidFill>
              </a:rPr>
              <a:t> of </a:t>
            </a:r>
            <a:r>
              <a:rPr lang="es-ES" dirty="0" err="1">
                <a:solidFill>
                  <a:srgbClr val="0070C0"/>
                </a:solidFill>
              </a:rPr>
              <a:t>the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b="1" dirty="0">
                <a:solidFill>
                  <a:srgbClr val="0070C0"/>
                </a:solidFill>
              </a:rPr>
              <a:t>laser </a:t>
            </a:r>
            <a:r>
              <a:rPr lang="es-ES" b="1" dirty="0" err="1">
                <a:solidFill>
                  <a:srgbClr val="0070C0"/>
                </a:solidFill>
              </a:rPr>
              <a:t>driven</a:t>
            </a:r>
            <a:r>
              <a:rPr lang="es-ES" b="1" dirty="0">
                <a:solidFill>
                  <a:srgbClr val="0070C0"/>
                </a:solidFill>
              </a:rPr>
              <a:t> </a:t>
            </a:r>
            <a:r>
              <a:rPr lang="es-ES" b="1" dirty="0" err="1">
                <a:solidFill>
                  <a:srgbClr val="0070C0"/>
                </a:solidFill>
              </a:rPr>
              <a:t>accelerator</a:t>
            </a:r>
            <a:endParaRPr lang="es-ES" b="1" dirty="0"/>
          </a:p>
          <a:p>
            <a:pPr algn="l"/>
            <a:r>
              <a:rPr lang="en-GB" dirty="0"/>
              <a:t>Already started</a:t>
            </a:r>
          </a:p>
          <a:p>
            <a:pPr algn="l"/>
            <a:r>
              <a:rPr lang="en-GB" dirty="0">
                <a:solidFill>
                  <a:srgbClr val="FF0000"/>
                </a:solidFill>
              </a:rPr>
              <a:t>In a final step, the optimizer kit may be apply to other fields, such as medical </a:t>
            </a:r>
            <a:r>
              <a:rPr lang="en-GB" dirty="0" err="1">
                <a:solidFill>
                  <a:srgbClr val="FF0000"/>
                </a:solidFill>
              </a:rPr>
              <a:t>physi</a:t>
            </a:r>
            <a:r>
              <a:rPr lang="es-ES" dirty="0" err="1">
                <a:solidFill>
                  <a:srgbClr val="FF0000"/>
                </a:solidFill>
              </a:rPr>
              <a:t>cs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0" name="Marcador de pie de página 5">
            <a:extLst>
              <a:ext uri="{FF2B5EF4-FFF2-40B4-BE49-F238E27FC236}">
                <a16:creationId xmlns:a16="http://schemas.microsoft.com/office/drawing/2014/main" id="{8D17A5FE-4D59-1240-923C-6B7115B4E915}"/>
              </a:ext>
            </a:extLst>
          </p:cNvPr>
          <p:cNvSpPr txBox="1">
            <a:spLocks/>
          </p:cNvSpPr>
          <p:nvPr/>
        </p:nvSpPr>
        <p:spPr>
          <a:xfrm>
            <a:off x="4145443" y="12921585"/>
            <a:ext cx="13144442" cy="730250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/>
              <a:t>Maria Jose Gª Borge, Coordinator WP5,  IEM-CSIC, Madrid Spain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DC4F97-30AB-1966-DEF9-4D909094A738}"/>
              </a:ext>
            </a:extLst>
          </p:cNvPr>
          <p:cNvSpPr txBox="1"/>
          <p:nvPr/>
        </p:nvSpPr>
        <p:spPr>
          <a:xfrm>
            <a:off x="0" y="8246011"/>
            <a:ext cx="21328912" cy="7595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be done 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until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end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See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presentation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Penny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Madysa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and Proxy </a:t>
            </a:r>
            <a:r>
              <a:rPr lang="es-ES" sz="3200" b="0" dirty="0" err="1">
                <a:solidFill>
                  <a:schemeClr val="tx1"/>
                </a:solidFill>
                <a:latin typeface="Helvetica" pitchFamily="2" charset="0"/>
              </a:rPr>
              <a:t>K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ad</a:t>
            </a:r>
            <a:endParaRPr lang="es-ES" sz="3200" b="0" i="0" u="none" strike="noStrike" dirty="0"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3BB25F2-A51F-E799-0B72-C202E533AC40}"/>
              </a:ext>
            </a:extLst>
          </p:cNvPr>
          <p:cNvSpPr txBox="1"/>
          <p:nvPr/>
        </p:nvSpPr>
        <p:spPr>
          <a:xfrm>
            <a:off x="1621869" y="9494808"/>
            <a:ext cx="19707043" cy="20415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future 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after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?:</a:t>
            </a:r>
            <a:r>
              <a:rPr lang="es-ES" sz="3200" b="0" dirty="0">
                <a:solidFill>
                  <a:srgbClr val="00B050"/>
                </a:solidFill>
                <a:latin typeface="Helvetica" pitchFamily="2" charset="0"/>
                <a:sym typeface="Wingdings" pitchFamily="2" charset="2"/>
              </a:rPr>
              <a:t>--&gt;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opening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other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facilities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will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take</a:t>
            </a:r>
            <a:r>
              <a:rPr lang="es-ES" sz="32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priority</a:t>
            </a:r>
            <a:endParaRPr lang="es-ES" sz="32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endParaRPr lang="es-ES" sz="3200" b="0" i="0" u="none" strike="noStrike" dirty="0">
              <a:solidFill>
                <a:srgbClr val="00B050"/>
              </a:solidFill>
              <a:effectLst/>
              <a:latin typeface="Helvetica" pitchFamily="2" charset="0"/>
            </a:endParaRPr>
          </a:p>
          <a:p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GANIL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is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interested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in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getting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Geoff</a:t>
            </a:r>
            <a:r>
              <a:rPr lang="es-ES" sz="3200" b="0" dirty="0">
                <a:solidFill>
                  <a:schemeClr val="tx1"/>
                </a:solidFill>
                <a:latin typeface="Helvetica" pitchFamily="2" charset="0"/>
              </a:rPr>
              <a:t>. </a:t>
            </a:r>
            <a:r>
              <a:rPr lang="es-ES" sz="3200" b="0" dirty="0" err="1">
                <a:solidFill>
                  <a:schemeClr val="tx1"/>
                </a:solidFill>
                <a:latin typeface="Helvetica" pitchFamily="2" charset="0"/>
              </a:rPr>
              <a:t>We</a:t>
            </a:r>
            <a:r>
              <a:rPr lang="es-ES" sz="3200" b="0" dirty="0">
                <a:solidFill>
                  <a:schemeClr val="tx1"/>
                </a:solidFill>
                <a:latin typeface="Helvetica" pitchFamily="2" charset="0"/>
              </a:rPr>
              <a:t> </a:t>
            </a:r>
            <a:r>
              <a:rPr lang="es-ES" sz="3200" b="0" dirty="0" err="1">
                <a:solidFill>
                  <a:schemeClr val="tx1"/>
                </a:solidFill>
                <a:latin typeface="Helvetica" pitchFamily="2" charset="0"/>
              </a:rPr>
              <a:t>think</a:t>
            </a:r>
            <a:r>
              <a:rPr lang="es-ES" sz="3200" b="0" dirty="0">
                <a:solidFill>
                  <a:schemeClr val="tx1"/>
                </a:solidFill>
                <a:latin typeface="Helvetica" pitchFamily="2" charset="0"/>
              </a:rPr>
              <a:t> Penny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should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give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a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seminar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in GANIL……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106946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3EAC46-EDE4-37EC-C0DB-4F5B0231BE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20788" y="293821"/>
            <a:ext cx="16692683" cy="841256"/>
          </a:xfrm>
        </p:spPr>
        <p:txBody>
          <a:bodyPr/>
          <a:lstStyle/>
          <a:p>
            <a:pPr marL="0" indent="0">
              <a:buNone/>
            </a:pPr>
            <a:r>
              <a:rPr lang="es-ES" dirty="0" err="1"/>
              <a:t>Task</a:t>
            </a:r>
            <a:r>
              <a:rPr lang="es-ES" dirty="0"/>
              <a:t> 4 : Training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348104-557D-DAF1-3B2F-C2D13B02A684}"/>
              </a:ext>
            </a:extLst>
          </p:cNvPr>
          <p:cNvSpPr txBox="1"/>
          <p:nvPr/>
        </p:nvSpPr>
        <p:spPr>
          <a:xfrm>
            <a:off x="2262592" y="1664778"/>
            <a:ext cx="1918389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Objetives:</a:t>
            </a:r>
            <a:r>
              <a:rPr lang="es-ES" dirty="0"/>
              <a:t> </a:t>
            </a:r>
            <a:r>
              <a:rPr lang="en-GB" dirty="0"/>
              <a:t>In order to enhance competitiveness of our RI and its technical capabilities we will forge a </a:t>
            </a:r>
            <a:r>
              <a:rPr lang="en-GB" b="1" dirty="0"/>
              <a:t>coherent, stable, and predictable system of training, formation schools and events</a:t>
            </a:r>
            <a:r>
              <a:rPr lang="en-GB" dirty="0"/>
              <a:t> that uses the strengths and capabilities of all partners  providing hands-on training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A82E75D-89CA-F0F8-5C73-893B9B754F0D}"/>
              </a:ext>
            </a:extLst>
          </p:cNvPr>
          <p:cNvSpPr txBox="1"/>
          <p:nvPr/>
        </p:nvSpPr>
        <p:spPr>
          <a:xfrm>
            <a:off x="1152649" y="3245186"/>
            <a:ext cx="21960822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rgbClr val="0070C0"/>
                </a:solidFill>
              </a:rPr>
              <a:t>Plan: 2 set of </a:t>
            </a:r>
            <a:r>
              <a:rPr lang="es-ES" b="1" dirty="0" err="1">
                <a:solidFill>
                  <a:srgbClr val="0070C0"/>
                </a:solidFill>
              </a:rPr>
              <a:t>schools</a:t>
            </a:r>
            <a:endParaRPr lang="es-ES" b="1" dirty="0">
              <a:solidFill>
                <a:srgbClr val="0070C0"/>
              </a:solidFill>
            </a:endParaRPr>
          </a:p>
          <a:p>
            <a:r>
              <a:rPr lang="es-ES" dirty="0"/>
              <a:t>	4 </a:t>
            </a:r>
            <a:r>
              <a:rPr lang="es-ES" dirty="0">
                <a:solidFill>
                  <a:srgbClr val="0070C0"/>
                </a:solidFill>
              </a:rPr>
              <a:t>Basic Training </a:t>
            </a:r>
            <a:r>
              <a:rPr lang="es-ES" dirty="0"/>
              <a:t>(1/</a:t>
            </a:r>
            <a:r>
              <a:rPr lang="es-ES" dirty="0" err="1"/>
              <a:t>year</a:t>
            </a:r>
            <a:r>
              <a:rPr lang="es-ES" dirty="0"/>
              <a:t>) </a:t>
            </a:r>
            <a:r>
              <a:rPr lang="en-US" dirty="0"/>
              <a:t>to take place at smaller accelerator facilities that allows hands-on activities: IFIN-HH,, HIL Warsaw, etc.</a:t>
            </a:r>
            <a:r>
              <a:rPr lang="es-ES" dirty="0"/>
              <a:t> </a:t>
            </a:r>
          </a:p>
          <a:p>
            <a:r>
              <a:rPr lang="es-ES" dirty="0"/>
              <a:t>	  4 </a:t>
            </a:r>
            <a:r>
              <a:rPr lang="es-ES" dirty="0" err="1">
                <a:solidFill>
                  <a:srgbClr val="0070C0"/>
                </a:solidFill>
              </a:rPr>
              <a:t>Advanced</a:t>
            </a:r>
            <a:r>
              <a:rPr lang="es-ES" dirty="0">
                <a:solidFill>
                  <a:srgbClr val="0070C0"/>
                </a:solidFill>
              </a:rPr>
              <a:t> Training</a:t>
            </a:r>
            <a:r>
              <a:rPr lang="es-ES" dirty="0"/>
              <a:t> (1/</a:t>
            </a:r>
            <a:r>
              <a:rPr lang="es-ES" dirty="0" err="1"/>
              <a:t>year</a:t>
            </a:r>
            <a:r>
              <a:rPr lang="es-ES" dirty="0"/>
              <a:t>) </a:t>
            </a:r>
            <a:r>
              <a:rPr lang="en-US" dirty="0"/>
              <a:t>at larger, state-of-the-art facilities: CERN ISOLDE (2023), GANIL (2024), GSI/FAIR (2025) and ELI-NP (2026). Two of these will be dedicated to the </a:t>
            </a:r>
            <a:r>
              <a:rPr lang="en-US" b="1" dirty="0"/>
              <a:t>technical and engineering staff.</a:t>
            </a:r>
            <a:r>
              <a:rPr lang="es-ES" dirty="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E10218F-C236-268E-99BD-7E7D3380C2A7}"/>
              </a:ext>
            </a:extLst>
          </p:cNvPr>
          <p:cNvSpPr txBox="1"/>
          <p:nvPr/>
        </p:nvSpPr>
        <p:spPr>
          <a:xfrm>
            <a:off x="2547257" y="10150071"/>
            <a:ext cx="18614571" cy="2292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2060"/>
                </a:solidFill>
              </a:rPr>
              <a:t>Milestones and Deliverables</a:t>
            </a:r>
            <a:endParaRPr lang="es-ES" b="1" dirty="0">
              <a:solidFill>
                <a:srgbClr val="002060"/>
              </a:solidFill>
            </a:endParaRPr>
          </a:p>
          <a:p>
            <a:pPr algn="l"/>
            <a:r>
              <a:rPr lang="en-US" dirty="0"/>
              <a:t>Milestone: </a:t>
            </a:r>
            <a:r>
              <a:rPr lang="en-US" b="0" dirty="0">
                <a:solidFill>
                  <a:srgbClr val="5171FF"/>
                </a:solidFill>
              </a:rPr>
              <a:t>Selection of the Training Scientific Board. M6 of Euro-Labs</a:t>
            </a:r>
            <a:endParaRPr lang="es-ES" b="0" dirty="0">
              <a:solidFill>
                <a:srgbClr val="5171FF"/>
              </a:solidFill>
            </a:endParaRPr>
          </a:p>
          <a:p>
            <a:pPr algn="l"/>
            <a:r>
              <a:rPr lang="en-US" dirty="0">
                <a:solidFill>
                  <a:srgbClr val="5171FF"/>
                </a:solidFill>
              </a:rPr>
              <a:t>Deliverable: </a:t>
            </a:r>
            <a:r>
              <a:rPr lang="en-US" b="0" dirty="0">
                <a:solidFill>
                  <a:srgbClr val="5171FF"/>
                </a:solidFill>
              </a:rPr>
              <a:t>Report on activities after 24 months, including follow-ups from participants. M24</a:t>
            </a:r>
            <a:endParaRPr lang="es-ES" b="0" dirty="0">
              <a:solidFill>
                <a:srgbClr val="5171FF"/>
              </a:solidFill>
            </a:endParaRPr>
          </a:p>
          <a:p>
            <a:pPr algn="l"/>
            <a:r>
              <a:rPr lang="en-US" dirty="0">
                <a:solidFill>
                  <a:srgbClr val="FF0000"/>
                </a:solidFill>
              </a:rPr>
              <a:t>Deliverable: </a:t>
            </a:r>
            <a:r>
              <a:rPr lang="en-US" b="0" dirty="0">
                <a:solidFill>
                  <a:srgbClr val="FF0000"/>
                </a:solidFill>
              </a:rPr>
              <a:t>Final report. M48</a:t>
            </a:r>
            <a:endParaRPr lang="es-ES" b="0" dirty="0">
              <a:solidFill>
                <a:srgbClr val="FF0000"/>
              </a:solidFill>
            </a:endParaRPr>
          </a:p>
          <a:p>
            <a:pPr algn="l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C7CCD8A-AA62-574A-13DE-F25361D681F8}"/>
              </a:ext>
            </a:extLst>
          </p:cNvPr>
          <p:cNvSpPr txBox="1"/>
          <p:nvPr/>
        </p:nvSpPr>
        <p:spPr>
          <a:xfrm>
            <a:off x="987295" y="5979755"/>
            <a:ext cx="2136199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To coordinate the activities of this task we will select a </a:t>
            </a:r>
            <a:r>
              <a:rPr lang="en-US" b="1" dirty="0">
                <a:solidFill>
                  <a:srgbClr val="0070C0"/>
                </a:solidFill>
              </a:rPr>
              <a:t>Training Scientific Board (TSB) </a:t>
            </a:r>
            <a:r>
              <a:rPr lang="en-US" u="sng" dirty="0"/>
              <a:t>in the first 6 months </a:t>
            </a:r>
            <a:r>
              <a:rPr lang="en-US" dirty="0"/>
              <a:t>of the Euro-Labs project</a:t>
            </a:r>
            <a:endParaRPr lang="es-ES" dirty="0"/>
          </a:p>
        </p:txBody>
      </p:sp>
      <p:sp>
        <p:nvSpPr>
          <p:cNvPr id="13" name="Marcador de pie de página 5">
            <a:extLst>
              <a:ext uri="{FF2B5EF4-FFF2-40B4-BE49-F238E27FC236}">
                <a16:creationId xmlns:a16="http://schemas.microsoft.com/office/drawing/2014/main" id="{0719A2B9-7FE5-D04B-BF37-D324FC1F09DF}"/>
              </a:ext>
            </a:extLst>
          </p:cNvPr>
          <p:cNvSpPr txBox="1">
            <a:spLocks/>
          </p:cNvSpPr>
          <p:nvPr/>
        </p:nvSpPr>
        <p:spPr>
          <a:xfrm>
            <a:off x="4145443" y="12921585"/>
            <a:ext cx="13144442" cy="730250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/>
              <a:t>Maria Jose Gª Borge, Coordinator WP5,  IEM-CSIC, Madrid Spain</a:t>
            </a:r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08BF02B-6295-F277-D2AF-51E5DDA6EBE3}"/>
              </a:ext>
            </a:extLst>
          </p:cNvPr>
          <p:cNvSpPr txBox="1"/>
          <p:nvPr/>
        </p:nvSpPr>
        <p:spPr>
          <a:xfrm>
            <a:off x="323015" y="6949546"/>
            <a:ext cx="23664035" cy="14981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to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be done </a:t>
            </a:r>
            <a:r>
              <a:rPr lang="es-ES" sz="320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until</a:t>
            </a:r>
            <a:r>
              <a:rPr lang="es-ES" sz="320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i="1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end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of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</a:t>
            </a:r>
            <a:r>
              <a:rPr lang="es-ES" sz="3200" i="0" u="none" strike="noStrike" dirty="0">
                <a:solidFill>
                  <a:srgbClr val="00B050"/>
                </a:solidFill>
                <a:effectLst/>
                <a:latin typeface="Helvetica" pitchFamily="2" charset="0"/>
                <a:sym typeface="Wingdings" pitchFamily="2" charset="2"/>
              </a:rPr>
              <a:t> 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1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basic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School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(IFIN-HH)and 2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advanced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schools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(CERN and GANIL)</a:t>
            </a:r>
            <a:endParaRPr lang="es-ES" sz="3200" b="0" dirty="0">
              <a:solidFill>
                <a:schemeClr val="tx1"/>
              </a:solidFill>
              <a:latin typeface="Helvetica" pitchFamily="2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Co-sponsor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different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schools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(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see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presentation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of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Livius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Trache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  <a:sym typeface="Wingdings" pitchFamily="2" charset="2"/>
              </a:rPr>
              <a:t>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C52C9C3-E643-BF0F-D248-B23FE2E4CF31}"/>
              </a:ext>
            </a:extLst>
          </p:cNvPr>
          <p:cNvSpPr txBox="1"/>
          <p:nvPr/>
        </p:nvSpPr>
        <p:spPr>
          <a:xfrm>
            <a:off x="1564542" y="8706140"/>
            <a:ext cx="21254916" cy="15491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What's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future </a:t>
            </a:r>
            <a:r>
              <a:rPr lang="es-ES" sz="3200" b="0" i="1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after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 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rgbClr val="00B050"/>
                </a:solidFill>
                <a:effectLst/>
                <a:latin typeface="Helvetica" pitchFamily="2" charset="0"/>
              </a:rPr>
              <a:t>project</a:t>
            </a:r>
            <a:r>
              <a:rPr lang="es-ES" sz="3200" b="0" i="0" u="none" strike="noStrike" dirty="0">
                <a:solidFill>
                  <a:srgbClr val="00B050"/>
                </a:solidFill>
                <a:effectLst/>
                <a:latin typeface="Helvetica" pitchFamily="2" charset="0"/>
              </a:rPr>
              <a:t>?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It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is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clear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need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hands-on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Schools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. So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we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would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like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get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at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least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CERN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to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support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ATSOA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school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and IFIN-HH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is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also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consideirng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possibility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of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runing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the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basic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  <a:r>
              <a:rPr lang="es-ES" sz="3200" b="0" i="0" u="none" strike="noStrike" dirty="0" err="1">
                <a:solidFill>
                  <a:schemeClr val="tx1"/>
                </a:solidFill>
                <a:effectLst/>
                <a:latin typeface="Helvetica" pitchFamily="2" charset="0"/>
              </a:rPr>
              <a:t>school</a:t>
            </a:r>
            <a:r>
              <a:rPr lang="es-ES" sz="3200" b="0" i="0" u="none" strike="noStrike" dirty="0">
                <a:solidFill>
                  <a:schemeClr val="tx1"/>
                </a:solidFill>
                <a:effectLst/>
                <a:latin typeface="Helvetica" pitchFamily="2" charset="0"/>
              </a:rPr>
              <a:t>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871451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E8108E6-0D4A-FE4E-9322-C6334C764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99853" y="2741385"/>
            <a:ext cx="21005800" cy="9296400"/>
          </a:xfrm>
        </p:spPr>
        <p:txBody>
          <a:bodyPr>
            <a:normAutofit fontScale="25000" lnSpcReduction="20000"/>
          </a:bodyPr>
          <a:lstStyle/>
          <a:p>
            <a:pPr lvl="0">
              <a:spcBef>
                <a:spcPts val="3500"/>
              </a:spcBef>
            </a:pPr>
            <a:r>
              <a:rPr lang="en-GB" sz="11200" b="1" dirty="0"/>
              <a:t>Provide and maintain the webpage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Provide regular exchanges by the newsletter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Provide videos of the 39 RI so the users can choose the best RI for their research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Foster diversity by engaging people of different nationalities, gender, age and level of expertise.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Develop a Data Management Plan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Develop an Open NP catalogue of data sets and tools and an associated Open Science Desk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Integrate the Nuclear Physics community to existing infrastructures and services of EOSC environment.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Provide a ML optimizer toolkit for beam control and optimization of friendly use and that it can be applied at different facilities to improve performances.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ML will also be used for the source of the laser-driven accelerators will the same spirit.</a:t>
            </a:r>
            <a:endParaRPr lang="en-GB" sz="11200" dirty="0"/>
          </a:p>
          <a:p>
            <a:pPr lvl="0">
              <a:spcBef>
                <a:spcPts val="3500"/>
              </a:spcBef>
            </a:pPr>
            <a:r>
              <a:rPr lang="en-GB" sz="11200" b="1" dirty="0"/>
              <a:t>Enhance the competitiveness of our research infrastructure and its technical capabilities by training researcher and technical personnel both at the </a:t>
            </a:r>
            <a:r>
              <a:rPr lang="en-GB" sz="11200" b="1" dirty="0">
                <a:solidFill>
                  <a:srgbClr val="002060"/>
                </a:solidFill>
              </a:rPr>
              <a:t>basic </a:t>
            </a:r>
            <a:r>
              <a:rPr lang="en-GB" sz="11200" b="1" dirty="0"/>
              <a:t>and </a:t>
            </a:r>
            <a:r>
              <a:rPr lang="en-GB" sz="11200" b="1" dirty="0">
                <a:solidFill>
                  <a:srgbClr val="002060"/>
                </a:solidFill>
              </a:rPr>
              <a:t>advanced</a:t>
            </a:r>
            <a:r>
              <a:rPr lang="en-GB" sz="11200" b="1" dirty="0"/>
              <a:t> level providing hands-on courses in our facilities.</a:t>
            </a:r>
            <a:endParaRPr lang="en-GB" sz="11200" dirty="0"/>
          </a:p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7151D0-542C-814C-AED0-99887FD0C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20788" y="293821"/>
            <a:ext cx="16692683" cy="841256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WP5: </a:t>
            </a:r>
            <a:r>
              <a:rPr lang="en-GB" dirty="0"/>
              <a:t>Service Improvements </a:t>
            </a:r>
            <a:r>
              <a:rPr lang="en-GB" dirty="0">
                <a:sym typeface="Wingdings" pitchFamily="2" charset="2"/>
              </a:rPr>
              <a:t> All accomplished</a:t>
            </a:r>
            <a:endParaRPr lang="en-GB" dirty="0"/>
          </a:p>
        </p:txBody>
      </p:sp>
      <p:sp>
        <p:nvSpPr>
          <p:cNvPr id="4" name="Marcador de pie de página 5">
            <a:extLst>
              <a:ext uri="{FF2B5EF4-FFF2-40B4-BE49-F238E27FC236}">
                <a16:creationId xmlns:a16="http://schemas.microsoft.com/office/drawing/2014/main" id="{B7E4D06A-AAA2-B64E-9761-873A998FC3D5}"/>
              </a:ext>
            </a:extLst>
          </p:cNvPr>
          <p:cNvSpPr txBox="1">
            <a:spLocks/>
          </p:cNvSpPr>
          <p:nvPr/>
        </p:nvSpPr>
        <p:spPr>
          <a:xfrm>
            <a:off x="4145443" y="12921585"/>
            <a:ext cx="13144442" cy="730250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2286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2743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3200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3657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/>
              <a:t>Maria Jose Gª Borge, Coordinator WP5,  IEM-CSIC, Madrid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1460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79CA7E3-109E-A447-9300-087E935FA339}"/>
              </a:ext>
            </a:extLst>
          </p:cNvPr>
          <p:cNvSpPr txBox="1"/>
          <p:nvPr/>
        </p:nvSpPr>
        <p:spPr>
          <a:xfrm>
            <a:off x="6792686" y="2718863"/>
            <a:ext cx="1358537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40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Thanks</a:t>
            </a:r>
            <a:r>
              <a:rPr kumimoji="0" lang="es-E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kumimoji="0" lang="es-ES" sz="40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for</a:t>
            </a:r>
            <a:r>
              <a:rPr kumimoji="0" lang="es-E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kumimoji="0" lang="es-ES" sz="40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your</a:t>
            </a:r>
            <a:r>
              <a:rPr kumimoji="0" lang="es-E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kumimoji="0" lang="es-ES" sz="40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attention</a:t>
            </a:r>
            <a:r>
              <a:rPr kumimoji="0" lang="es-E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!!</a:t>
            </a:r>
          </a:p>
        </p:txBody>
      </p:sp>
    </p:spTree>
    <p:extLst>
      <p:ext uri="{BB962C8B-B14F-4D97-AF65-F5344CB8AC3E}">
        <p14:creationId xmlns:p14="http://schemas.microsoft.com/office/powerpoint/2010/main" val="2060872083"/>
      </p:ext>
    </p:extLst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5312</TotalTime>
  <Words>1212</Words>
  <Application>Microsoft Macintosh PowerPoint</Application>
  <PresentationFormat>Personalizado</PresentationFormat>
  <Paragraphs>124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Calibri</vt:lpstr>
      <vt:lpstr>Helvetica</vt:lpstr>
      <vt:lpstr>Helvetica Neue</vt:lpstr>
      <vt:lpstr>Helvetica Neue Light</vt:lpstr>
      <vt:lpstr>Helvetica Neue Medium</vt:lpstr>
      <vt:lpstr>Times</vt:lpstr>
      <vt:lpstr>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Microsoft Office User</cp:lastModifiedBy>
  <cp:revision>63</cp:revision>
  <dcterms:modified xsi:type="dcterms:W3CDTF">2025-10-01T08:13:58Z</dcterms:modified>
</cp:coreProperties>
</file>