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1"/>
    <p:sldMasterId id="2147483713" r:id="rId2"/>
    <p:sldMasterId id="2147483725" r:id="rId3"/>
  </p:sldMasterIdLst>
  <p:notesMasterIdLst>
    <p:notesMasterId r:id="rId20"/>
  </p:notesMasterIdLst>
  <p:sldIdLst>
    <p:sldId id="383" r:id="rId4"/>
    <p:sldId id="382" r:id="rId5"/>
    <p:sldId id="390" r:id="rId6"/>
    <p:sldId id="384" r:id="rId7"/>
    <p:sldId id="391" r:id="rId8"/>
    <p:sldId id="393" r:id="rId9"/>
    <p:sldId id="394" r:id="rId10"/>
    <p:sldId id="395" r:id="rId11"/>
    <p:sldId id="396" r:id="rId12"/>
    <p:sldId id="397" r:id="rId13"/>
    <p:sldId id="398" r:id="rId14"/>
    <p:sldId id="399" r:id="rId15"/>
    <p:sldId id="400" r:id="rId16"/>
    <p:sldId id="401" r:id="rId17"/>
    <p:sldId id="402" r:id="rId18"/>
    <p:sldId id="403" r:id="rId19"/>
  </p:sldIdLst>
  <p:sldSz cx="10772775" cy="6059488"/>
  <p:notesSz cx="7104063" cy="10234613"/>
  <p:defaultTextStyle>
    <a:defPPr>
      <a:defRPr lang="fr-FR"/>
    </a:defPPr>
    <a:lvl1pPr algn="l" defTabSz="1004888" rtl="0" fontAlgn="base">
      <a:spcBef>
        <a:spcPct val="0"/>
      </a:spcBef>
      <a:spcAft>
        <a:spcPct val="0"/>
      </a:spcAft>
      <a:defRPr sz="2000" kern="1200">
        <a:solidFill>
          <a:schemeClr val="tx1"/>
        </a:solidFill>
        <a:latin typeface="Arial" charset="0"/>
        <a:ea typeface="+mn-ea"/>
        <a:cs typeface="Arial" charset="0"/>
      </a:defRPr>
    </a:lvl1pPr>
    <a:lvl2pPr marL="501650" indent="-44450" algn="l" defTabSz="1004888" rtl="0" fontAlgn="base">
      <a:spcBef>
        <a:spcPct val="0"/>
      </a:spcBef>
      <a:spcAft>
        <a:spcPct val="0"/>
      </a:spcAft>
      <a:defRPr sz="2000" kern="1200">
        <a:solidFill>
          <a:schemeClr val="tx1"/>
        </a:solidFill>
        <a:latin typeface="Arial" charset="0"/>
        <a:ea typeface="+mn-ea"/>
        <a:cs typeface="Arial" charset="0"/>
      </a:defRPr>
    </a:lvl2pPr>
    <a:lvl3pPr marL="1004888" indent="-90488" algn="l" defTabSz="1004888" rtl="0" fontAlgn="base">
      <a:spcBef>
        <a:spcPct val="0"/>
      </a:spcBef>
      <a:spcAft>
        <a:spcPct val="0"/>
      </a:spcAft>
      <a:defRPr sz="2000" kern="1200">
        <a:solidFill>
          <a:schemeClr val="tx1"/>
        </a:solidFill>
        <a:latin typeface="Arial" charset="0"/>
        <a:ea typeface="+mn-ea"/>
        <a:cs typeface="Arial" charset="0"/>
      </a:defRPr>
    </a:lvl3pPr>
    <a:lvl4pPr marL="1508125" indent="-136525" algn="l" defTabSz="1004888" rtl="0" fontAlgn="base">
      <a:spcBef>
        <a:spcPct val="0"/>
      </a:spcBef>
      <a:spcAft>
        <a:spcPct val="0"/>
      </a:spcAft>
      <a:defRPr sz="2000" kern="1200">
        <a:solidFill>
          <a:schemeClr val="tx1"/>
        </a:solidFill>
        <a:latin typeface="Arial" charset="0"/>
        <a:ea typeface="+mn-ea"/>
        <a:cs typeface="Arial" charset="0"/>
      </a:defRPr>
    </a:lvl4pPr>
    <a:lvl5pPr marL="2009775" indent="-180975" algn="l" defTabSz="1004888"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909">
          <p15:clr>
            <a:srgbClr val="A4A3A4"/>
          </p15:clr>
        </p15:guide>
        <p15:guide id="2" pos="339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6487"/>
    <a:srgbClr val="F39200"/>
    <a:srgbClr val="FF6700"/>
    <a:srgbClr val="00294B"/>
    <a:srgbClr val="E05314"/>
    <a:srgbClr val="6600CC"/>
    <a:srgbClr val="511F74"/>
    <a:srgbClr val="7A286A"/>
    <a:srgbClr val="DF8A2D"/>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549" autoAdjust="0"/>
    <p:restoredTop sz="96370" autoAdjust="0"/>
  </p:normalViewPr>
  <p:slideViewPr>
    <p:cSldViewPr>
      <p:cViewPr varScale="1">
        <p:scale>
          <a:sx n="121" d="100"/>
          <a:sy n="121" d="100"/>
        </p:scale>
        <p:origin x="126" y="258"/>
      </p:cViewPr>
      <p:guideLst>
        <p:guide orient="horz" pos="1909"/>
        <p:guide pos="339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6" d="100"/>
          <a:sy n="96" d="100"/>
        </p:scale>
        <p:origin x="3688"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D:\PERLE%20PATH%20LENGTH%20MONITORING%20AVEC%20SPECTRUM%20ANALYZER.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927109210011931"/>
          <c:y val="7.1459883996617804E-2"/>
          <c:w val="0.70110432442606763"/>
          <c:h val="0.56079282106946338"/>
        </c:manualLayout>
      </c:layout>
      <c:scatterChart>
        <c:scatterStyle val="smoothMarker"/>
        <c:varyColors val="0"/>
        <c:ser>
          <c:idx val="0"/>
          <c:order val="0"/>
          <c:tx>
            <c:strRef>
              <c:f>Feuil1!$G$1</c:f>
              <c:strCache>
                <c:ptCount val="1"/>
                <c:pt idx="0">
                  <c:v>LEVEL 800</c:v>
                </c:pt>
              </c:strCache>
            </c:strRef>
          </c:tx>
          <c:spPr>
            <a:ln w="19050" cap="rnd">
              <a:solidFill>
                <a:schemeClr val="accent1"/>
              </a:solidFill>
              <a:round/>
            </a:ln>
            <a:effectLst/>
          </c:spPr>
          <c:marker>
            <c:symbol val="none"/>
          </c:marker>
          <c:xVal>
            <c:numRef>
              <c:f>Feuil1!$B$2:$B$40</c:f>
              <c:numCache>
                <c:formatCode>General</c:formatCode>
                <c:ptCount val="39"/>
                <c:pt idx="0">
                  <c:v>2.875</c:v>
                </c:pt>
                <c:pt idx="1">
                  <c:v>2.9</c:v>
                </c:pt>
                <c:pt idx="2">
                  <c:v>2.9249999999999998</c:v>
                </c:pt>
                <c:pt idx="3">
                  <c:v>2.95</c:v>
                </c:pt>
                <c:pt idx="4">
                  <c:v>2.9750000000000001</c:v>
                </c:pt>
                <c:pt idx="5">
                  <c:v>3</c:v>
                </c:pt>
                <c:pt idx="6">
                  <c:v>3.0249999999999999</c:v>
                </c:pt>
                <c:pt idx="7">
                  <c:v>3.05</c:v>
                </c:pt>
                <c:pt idx="8">
                  <c:v>3.0750000000000002</c:v>
                </c:pt>
                <c:pt idx="9">
                  <c:v>3.1</c:v>
                </c:pt>
                <c:pt idx="10">
                  <c:v>3.1025</c:v>
                </c:pt>
                <c:pt idx="11">
                  <c:v>3.105</c:v>
                </c:pt>
                <c:pt idx="12">
                  <c:v>3.1074999999999999</c:v>
                </c:pt>
                <c:pt idx="13">
                  <c:v>3.11</c:v>
                </c:pt>
                <c:pt idx="14">
                  <c:v>3.1124999999999998</c:v>
                </c:pt>
                <c:pt idx="15">
                  <c:v>3.1150000000000002</c:v>
                </c:pt>
                <c:pt idx="16">
                  <c:v>3.1175000000000002</c:v>
                </c:pt>
                <c:pt idx="17">
                  <c:v>3.12</c:v>
                </c:pt>
                <c:pt idx="18">
                  <c:v>3.1225000000000001</c:v>
                </c:pt>
                <c:pt idx="19">
                  <c:v>3.125</c:v>
                </c:pt>
                <c:pt idx="20">
                  <c:v>3.1274999999999999</c:v>
                </c:pt>
                <c:pt idx="21">
                  <c:v>3.13</c:v>
                </c:pt>
                <c:pt idx="22">
                  <c:v>3.1324999999999998</c:v>
                </c:pt>
                <c:pt idx="23">
                  <c:v>3.1349999999999998</c:v>
                </c:pt>
                <c:pt idx="24">
                  <c:v>3.1375000000000002</c:v>
                </c:pt>
                <c:pt idx="25">
                  <c:v>3.14</c:v>
                </c:pt>
                <c:pt idx="26">
                  <c:v>3.1425000000000001</c:v>
                </c:pt>
                <c:pt idx="27">
                  <c:v>3.145</c:v>
                </c:pt>
                <c:pt idx="28">
                  <c:v>3.1475</c:v>
                </c:pt>
                <c:pt idx="29">
                  <c:v>3.15</c:v>
                </c:pt>
                <c:pt idx="30">
                  <c:v>3.1749999999999998</c:v>
                </c:pt>
                <c:pt idx="31">
                  <c:v>3.2</c:v>
                </c:pt>
                <c:pt idx="32">
                  <c:v>3.2250000000000001</c:v>
                </c:pt>
                <c:pt idx="33">
                  <c:v>3.25</c:v>
                </c:pt>
                <c:pt idx="34">
                  <c:v>3.2749999999999999</c:v>
                </c:pt>
                <c:pt idx="35">
                  <c:v>3.3</c:v>
                </c:pt>
                <c:pt idx="36">
                  <c:v>3.3250000000000002</c:v>
                </c:pt>
                <c:pt idx="37">
                  <c:v>3.35</c:v>
                </c:pt>
                <c:pt idx="38">
                  <c:v>3.375</c:v>
                </c:pt>
              </c:numCache>
            </c:numRef>
          </c:xVal>
          <c:yVal>
            <c:numRef>
              <c:f>Feuil1!$G$2:$G$40</c:f>
              <c:numCache>
                <c:formatCode>General</c:formatCode>
                <c:ptCount val="39"/>
                <c:pt idx="0">
                  <c:v>-34.18</c:v>
                </c:pt>
                <c:pt idx="1">
                  <c:v>-34.979999999999997</c:v>
                </c:pt>
                <c:pt idx="2">
                  <c:v>-35.909999999999997</c:v>
                </c:pt>
                <c:pt idx="3">
                  <c:v>-36.979999999999997</c:v>
                </c:pt>
                <c:pt idx="4">
                  <c:v>-38.24</c:v>
                </c:pt>
                <c:pt idx="5">
                  <c:v>-39.770000000000003</c:v>
                </c:pt>
                <c:pt idx="6">
                  <c:v>-41.65</c:v>
                </c:pt>
                <c:pt idx="7">
                  <c:v>-44.11</c:v>
                </c:pt>
                <c:pt idx="8">
                  <c:v>-47.6</c:v>
                </c:pt>
                <c:pt idx="9">
                  <c:v>-53.6</c:v>
                </c:pt>
                <c:pt idx="10">
                  <c:v>-54.52</c:v>
                </c:pt>
                <c:pt idx="11">
                  <c:v>-55.54</c:v>
                </c:pt>
                <c:pt idx="12">
                  <c:v>-56.7</c:v>
                </c:pt>
                <c:pt idx="13">
                  <c:v>-58.04</c:v>
                </c:pt>
                <c:pt idx="14">
                  <c:v>-59.62</c:v>
                </c:pt>
                <c:pt idx="15">
                  <c:v>-61.56</c:v>
                </c:pt>
                <c:pt idx="16">
                  <c:v>-64.06</c:v>
                </c:pt>
                <c:pt idx="17">
                  <c:v>-67.58</c:v>
                </c:pt>
                <c:pt idx="18">
                  <c:v>-73.599999999999994</c:v>
                </c:pt>
                <c:pt idx="19">
                  <c:v>-80</c:v>
                </c:pt>
                <c:pt idx="20">
                  <c:v>-73.599999999999994</c:v>
                </c:pt>
                <c:pt idx="21">
                  <c:v>-67.58</c:v>
                </c:pt>
                <c:pt idx="22">
                  <c:v>-64.06</c:v>
                </c:pt>
                <c:pt idx="23">
                  <c:v>-61.56</c:v>
                </c:pt>
                <c:pt idx="24">
                  <c:v>-59.62</c:v>
                </c:pt>
                <c:pt idx="25">
                  <c:v>-58.04</c:v>
                </c:pt>
                <c:pt idx="26">
                  <c:v>-56.7</c:v>
                </c:pt>
                <c:pt idx="27">
                  <c:v>-55.54</c:v>
                </c:pt>
                <c:pt idx="28">
                  <c:v>-54.52</c:v>
                </c:pt>
                <c:pt idx="29">
                  <c:v>-53.6</c:v>
                </c:pt>
                <c:pt idx="30">
                  <c:v>-47.6</c:v>
                </c:pt>
                <c:pt idx="31">
                  <c:v>-44.11</c:v>
                </c:pt>
                <c:pt idx="32">
                  <c:v>-41.65</c:v>
                </c:pt>
                <c:pt idx="33">
                  <c:v>-39.770000000000003</c:v>
                </c:pt>
                <c:pt idx="34">
                  <c:v>-38.24</c:v>
                </c:pt>
                <c:pt idx="35">
                  <c:v>-36.979999999999997</c:v>
                </c:pt>
                <c:pt idx="36">
                  <c:v>-35.909999999999997</c:v>
                </c:pt>
                <c:pt idx="37">
                  <c:v>-34.979999999999997</c:v>
                </c:pt>
                <c:pt idx="38">
                  <c:v>-34.18</c:v>
                </c:pt>
              </c:numCache>
            </c:numRef>
          </c:yVal>
          <c:smooth val="1"/>
          <c:extLst>
            <c:ext xmlns:c16="http://schemas.microsoft.com/office/drawing/2014/chart" uri="{C3380CC4-5D6E-409C-BE32-E72D297353CC}">
              <c16:uniqueId val="{00000000-ED47-4D53-9CD3-AE37EA5EDC7E}"/>
            </c:ext>
          </c:extLst>
        </c:ser>
        <c:dLbls>
          <c:showLegendKey val="0"/>
          <c:showVal val="0"/>
          <c:showCatName val="0"/>
          <c:showSerName val="0"/>
          <c:showPercent val="0"/>
          <c:showBubbleSize val="0"/>
        </c:dLbls>
        <c:axId val="1364589663"/>
        <c:axId val="1364597567"/>
      </c:scatterChart>
      <c:valAx>
        <c:axId val="1364589663"/>
        <c:scaling>
          <c:orientation val="minMax"/>
          <c:max val="3.25"/>
          <c:min val="3"/>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Delay between accelerated and decelerated beam (ns)</a:t>
                </a:r>
              </a:p>
            </c:rich>
          </c:tx>
          <c:layout>
            <c:manualLayout>
              <c:xMode val="edge"/>
              <c:yMode val="edge"/>
              <c:x val="0.1519517343264174"/>
              <c:y val="0.76996413706179667"/>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4597567"/>
        <c:crossesAt val="-80"/>
        <c:crossBetween val="midCat"/>
      </c:valAx>
      <c:valAx>
        <c:axId val="1364597567"/>
        <c:scaling>
          <c:orientation val="minMax"/>
          <c:max val="-40"/>
          <c:min val="-8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800MHz ton level</a:t>
                </a:r>
              </a:p>
            </c:rich>
          </c:tx>
          <c:layout>
            <c:manualLayout>
              <c:xMode val="edge"/>
              <c:yMode val="edge"/>
              <c:x val="1.0507525912013949E-2"/>
              <c:y val="0.1004637986887597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4589663"/>
        <c:crosses val="autoZero"/>
        <c:crossBetween val="midCat"/>
        <c:majorUnit val="10"/>
      </c:valAx>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8427" cy="511731"/>
          </a:xfrm>
          <a:prstGeom prst="rect">
            <a:avLst/>
          </a:prstGeom>
        </p:spPr>
        <p:txBody>
          <a:bodyPr vert="horz" lIns="99075" tIns="49538" rIns="99075" bIns="49538" rtlCol="0"/>
          <a:lstStyle>
            <a:lvl1pPr algn="l" defTabSz="1089499" fontAlgn="auto">
              <a:spcBef>
                <a:spcPts val="0"/>
              </a:spcBef>
              <a:spcAft>
                <a:spcPts val="0"/>
              </a:spcAft>
              <a:defRPr sz="1300">
                <a:latin typeface="+mn-lt"/>
                <a:cs typeface="+mn-cs"/>
              </a:defRPr>
            </a:lvl1pPr>
          </a:lstStyle>
          <a:p>
            <a:pPr>
              <a:defRPr/>
            </a:pPr>
            <a:endParaRPr lang="fr-FR"/>
          </a:p>
        </p:txBody>
      </p:sp>
      <p:sp>
        <p:nvSpPr>
          <p:cNvPr id="3" name="Espace réservé de la date 2"/>
          <p:cNvSpPr>
            <a:spLocks noGrp="1"/>
          </p:cNvSpPr>
          <p:nvPr>
            <p:ph type="dt" idx="1"/>
          </p:nvPr>
        </p:nvSpPr>
        <p:spPr>
          <a:xfrm>
            <a:off x="4023992" y="0"/>
            <a:ext cx="3078427" cy="511731"/>
          </a:xfrm>
          <a:prstGeom prst="rect">
            <a:avLst/>
          </a:prstGeom>
        </p:spPr>
        <p:txBody>
          <a:bodyPr vert="horz" lIns="99075" tIns="49538" rIns="99075" bIns="49538" rtlCol="0"/>
          <a:lstStyle>
            <a:lvl1pPr algn="r" defTabSz="1089499" fontAlgn="auto">
              <a:spcBef>
                <a:spcPts val="0"/>
              </a:spcBef>
              <a:spcAft>
                <a:spcPts val="0"/>
              </a:spcAft>
              <a:defRPr sz="1300">
                <a:latin typeface="+mn-lt"/>
                <a:cs typeface="+mn-cs"/>
              </a:defRPr>
            </a:lvl1pPr>
          </a:lstStyle>
          <a:p>
            <a:pPr>
              <a:defRPr/>
            </a:pPr>
            <a:fld id="{DA0983F0-3B2B-4346-9D34-6FF74AEF7015}" type="datetimeFigureOut">
              <a:rPr lang="fr-FR"/>
              <a:pPr>
                <a:defRPr/>
              </a:pPr>
              <a:t>13/10/2025</a:t>
            </a:fld>
            <a:endParaRPr lang="fr-FR"/>
          </a:p>
        </p:txBody>
      </p:sp>
      <p:sp>
        <p:nvSpPr>
          <p:cNvPr id="4" name="Espace réservé de l'image des diapositives 3"/>
          <p:cNvSpPr>
            <a:spLocks noGrp="1" noRot="1" noChangeAspect="1"/>
          </p:cNvSpPr>
          <p:nvPr>
            <p:ph type="sldImg" idx="2"/>
          </p:nvPr>
        </p:nvSpPr>
        <p:spPr>
          <a:xfrm>
            <a:off x="141288" y="768350"/>
            <a:ext cx="6821487" cy="3836988"/>
          </a:xfrm>
          <a:prstGeom prst="rect">
            <a:avLst/>
          </a:prstGeom>
          <a:noFill/>
          <a:ln w="12700">
            <a:solidFill>
              <a:prstClr val="black"/>
            </a:solidFill>
          </a:ln>
        </p:spPr>
        <p:txBody>
          <a:bodyPr vert="horz" lIns="99075" tIns="49538" rIns="99075" bIns="49538" rtlCol="0" anchor="ctr"/>
          <a:lstStyle/>
          <a:p>
            <a:pPr lvl="0"/>
            <a:endParaRPr lang="fr-FR" noProof="0"/>
          </a:p>
        </p:txBody>
      </p:sp>
      <p:sp>
        <p:nvSpPr>
          <p:cNvPr id="5" name="Espace réservé des commentaires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defTabSz="1089499" fontAlgn="auto">
              <a:spcBef>
                <a:spcPts val="0"/>
              </a:spcBef>
              <a:spcAft>
                <a:spcPts val="0"/>
              </a:spcAft>
              <a:defRPr sz="13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defTabSz="1089499" fontAlgn="auto">
              <a:spcBef>
                <a:spcPts val="0"/>
              </a:spcBef>
              <a:spcAft>
                <a:spcPts val="0"/>
              </a:spcAft>
              <a:defRPr sz="1300">
                <a:latin typeface="+mn-lt"/>
                <a:cs typeface="+mn-cs"/>
              </a:defRPr>
            </a:lvl1pPr>
          </a:lstStyle>
          <a:p>
            <a:pPr>
              <a:defRPr/>
            </a:pPr>
            <a:fld id="{C3BC699F-DBFB-4FA7-9A20-949047200EDB}" type="slidenum">
              <a:rPr lang="fr-FR"/>
              <a:pPr>
                <a:defRPr/>
              </a:pPr>
              <a:t>‹N°›</a:t>
            </a:fld>
            <a:endParaRPr lang="fr-FR"/>
          </a:p>
        </p:txBody>
      </p:sp>
    </p:spTree>
    <p:extLst>
      <p:ext uri="{BB962C8B-B14F-4D97-AF65-F5344CB8AC3E}">
        <p14:creationId xmlns:p14="http://schemas.microsoft.com/office/powerpoint/2010/main" val="2153952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PERLE</a:t>
            </a:r>
            <a:r>
              <a:rPr lang="en-US" baseline="0" dirty="0" smtClean="0"/>
              <a:t> studies point out challenging issues for diagnostics, these issues are mentioned in this slide and will be addressed one by one in the following slides. For example, we would like diagnostics to cover a large brand of commissioning schemes and help in the monitoring of different beam properties </a:t>
            </a:r>
            <a:endParaRPr lang="en-US" dirty="0" smtClean="0"/>
          </a:p>
          <a:p>
            <a:endParaRPr lang="en-US" dirty="0"/>
          </a:p>
        </p:txBody>
      </p:sp>
      <p:sp>
        <p:nvSpPr>
          <p:cNvPr id="4" name="Espace réservé du numéro de diapositive 3"/>
          <p:cNvSpPr>
            <a:spLocks noGrp="1"/>
          </p:cNvSpPr>
          <p:nvPr>
            <p:ph type="sldNum" sz="quarter" idx="10"/>
          </p:nvPr>
        </p:nvSpPr>
        <p:spPr/>
        <p:txBody>
          <a:bodyPr/>
          <a:lstStyle/>
          <a:p>
            <a:pPr>
              <a:defRPr/>
            </a:pPr>
            <a:fld id="{C3BC699F-DBFB-4FA7-9A20-949047200EDB}" type="slidenum">
              <a:rPr lang="fr-FR" smtClean="0"/>
              <a:pPr>
                <a:defRPr/>
              </a:pPr>
              <a:t>2</a:t>
            </a:fld>
            <a:endParaRPr lang="fr-FR"/>
          </a:p>
        </p:txBody>
      </p:sp>
    </p:spTree>
    <p:extLst>
      <p:ext uri="{BB962C8B-B14F-4D97-AF65-F5344CB8AC3E}">
        <p14:creationId xmlns:p14="http://schemas.microsoft.com/office/powerpoint/2010/main" val="4173252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C3BC699F-DBFB-4FA7-9A20-949047200EDB}" type="slidenum">
              <a:rPr lang="fr-FR" smtClean="0"/>
              <a:pPr>
                <a:defRPr/>
              </a:pPr>
              <a:t>12</a:t>
            </a:fld>
            <a:endParaRPr lang="fr-FR"/>
          </a:p>
        </p:txBody>
      </p:sp>
    </p:spTree>
    <p:extLst>
      <p:ext uri="{BB962C8B-B14F-4D97-AF65-F5344CB8AC3E}">
        <p14:creationId xmlns:p14="http://schemas.microsoft.com/office/powerpoint/2010/main" val="24242370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tiff"/><Relationship Id="rId4" Type="http://schemas.openxmlformats.org/officeDocument/2006/relationships/image" Target="../media/image3.tiff"/></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tiff"/><Relationship Id="rId4" Type="http://schemas.openxmlformats.org/officeDocument/2006/relationships/image" Target="../media/image3.tif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slide-2">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7" y="0"/>
            <a:ext cx="10772418" cy="6059485"/>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fld id="{D1A58243-5D6D-40DD-80B1-B5C04F2FD357}" type="datetime1">
              <a:rPr lang="fr-FR" smtClean="0"/>
              <a:t>13/10/2025</a:t>
            </a:fld>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smtClean="0"/>
              <a:t>PERLE Diagnostics</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1" name="Ellipse 10"/>
          <p:cNvSpPr/>
          <p:nvPr userDrawn="1"/>
        </p:nvSpPr>
        <p:spPr>
          <a:xfrm rot="20947518">
            <a:off x="109593" y="136345"/>
            <a:ext cx="1993692" cy="105865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Image 11">
            <a:extLst>
              <a:ext uri="{FF2B5EF4-FFF2-40B4-BE49-F238E27FC236}">
                <a16:creationId xmlns:a16="http://schemas.microsoft.com/office/drawing/2014/main" id="{9FCDDD6A-6318-C941-9A67-09D5B75CB229}"/>
              </a:ext>
            </a:extLst>
          </p:cNvPr>
          <p:cNvPicPr>
            <a:picLocks noChangeAspect="1"/>
          </p:cNvPicPr>
          <p:nvPr userDrawn="1"/>
        </p:nvPicPr>
        <p:blipFill rotWithShape="1">
          <a:blip r:embed="rId3"/>
          <a:srcRect b="16288"/>
          <a:stretch/>
        </p:blipFill>
        <p:spPr>
          <a:xfrm>
            <a:off x="71902" y="718146"/>
            <a:ext cx="846279" cy="466077"/>
          </a:xfrm>
          <a:prstGeom prst="rect">
            <a:avLst/>
          </a:prstGeom>
        </p:spPr>
      </p:pic>
      <p:pic>
        <p:nvPicPr>
          <p:cNvPr id="13" name="Image 12">
            <a:extLst>
              <a:ext uri="{FF2B5EF4-FFF2-40B4-BE49-F238E27FC236}">
                <a16:creationId xmlns:a16="http://schemas.microsoft.com/office/drawing/2014/main" id="{CEA73405-F1D4-E64B-9AD0-873C04D6188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16908" y="281852"/>
            <a:ext cx="1010145" cy="610190"/>
          </a:xfrm>
          <a:prstGeom prst="rect">
            <a:avLst/>
          </a:prstGeom>
        </p:spPr>
      </p:pic>
      <p:pic>
        <p:nvPicPr>
          <p:cNvPr id="14" name="Image 13">
            <a:extLst>
              <a:ext uri="{FF2B5EF4-FFF2-40B4-BE49-F238E27FC236}">
                <a16:creationId xmlns:a16="http://schemas.microsoft.com/office/drawing/2014/main" id="{9CE3602F-F131-0C4F-9881-9C6BA266FB23}"/>
              </a:ext>
            </a:extLst>
          </p:cNvPr>
          <p:cNvPicPr>
            <a:picLocks noChangeAspect="1"/>
          </p:cNvPicPr>
          <p:nvPr userDrawn="1"/>
        </p:nvPicPr>
        <p:blipFill rotWithShape="1">
          <a:blip r:embed="rId5"/>
          <a:srcRect b="27800"/>
          <a:stretch/>
        </p:blipFill>
        <p:spPr>
          <a:xfrm>
            <a:off x="26363" y="25887"/>
            <a:ext cx="1030695" cy="561841"/>
          </a:xfrm>
          <a:prstGeom prst="rect">
            <a:avLst/>
          </a:prstGeom>
        </p:spPr>
      </p:pic>
    </p:spTree>
    <p:extLst>
      <p:ext uri="{BB962C8B-B14F-4D97-AF65-F5344CB8AC3E}">
        <p14:creationId xmlns:p14="http://schemas.microsoft.com/office/powerpoint/2010/main" val="317065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slide-2-fili">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7" y="0"/>
            <a:ext cx="10772418" cy="6059486"/>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1803155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slide-2">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7" y="0"/>
            <a:ext cx="10772418" cy="6059485"/>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2567538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2-small">
    <p:spTree>
      <p:nvGrpSpPr>
        <p:cNvPr id="1" name=""/>
        <p:cNvGrpSpPr/>
        <p:nvPr/>
      </p:nvGrpSpPr>
      <p:grpSpPr>
        <a:xfrm>
          <a:off x="0" y="0"/>
          <a:ext cx="0" cy="0"/>
          <a:chOff x="0" y="0"/>
          <a:chExt cx="0" cy="0"/>
        </a:xfrm>
      </p:grpSpPr>
      <p:sp>
        <p:nvSpPr>
          <p:cNvPr id="2" name="Titre 1"/>
          <p:cNvSpPr>
            <a:spLocks noGrp="1"/>
          </p:cNvSpPr>
          <p:nvPr>
            <p:ph type="title"/>
          </p:nvPr>
        </p:nvSpPr>
        <p:spPr>
          <a:xfrm>
            <a:off x="849883" y="149424"/>
            <a:ext cx="9577064" cy="432048"/>
          </a:xfrm>
        </p:spPr>
        <p:txBody>
          <a:bodyPr>
            <a:normAutofit/>
          </a:bodyPr>
          <a:lstStyle>
            <a:lvl1pPr>
              <a:defRPr sz="3200" b="1">
                <a:solidFill>
                  <a:schemeClr val="tx1"/>
                </a:solidFill>
              </a:defRPr>
            </a:lvl1pPr>
          </a:lstStyle>
          <a:p>
            <a:r>
              <a:rPr lang="fr-FR" dirty="0"/>
              <a:t>Modifiez le style du titre</a:t>
            </a:r>
          </a:p>
        </p:txBody>
      </p:sp>
      <p:sp>
        <p:nvSpPr>
          <p:cNvPr id="6" name="Espace réservé du contenu 5"/>
          <p:cNvSpPr>
            <a:spLocks noGrp="1"/>
          </p:cNvSpPr>
          <p:nvPr>
            <p:ph sz="quarter" idx="4" hasCustomPrompt="1"/>
          </p:nvPr>
        </p:nvSpPr>
        <p:spPr>
          <a:xfrm>
            <a:off x="345827" y="941512"/>
            <a:ext cx="10081120" cy="4608512"/>
          </a:xfrm>
        </p:spPr>
        <p:txBody>
          <a:bodyPr/>
          <a:lstStyle>
            <a:lvl1pPr marL="228600" indent="-228600">
              <a:defRPr lang="fr-FR" sz="2800" kern="1200" dirty="0" smtClean="0">
                <a:solidFill>
                  <a:schemeClr val="tx1"/>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1224135" cy="322263"/>
          </a:xfrm>
        </p:spPr>
        <p:txBody>
          <a:bodyPr/>
          <a:lstStyle>
            <a:lvl1pPr>
              <a:defRPr>
                <a:solidFill>
                  <a:schemeClr val="tx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tx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9850883" y="5714820"/>
            <a:ext cx="731049" cy="322263"/>
          </a:xfrm>
        </p:spPr>
        <p:txBody>
          <a:bodyPr/>
          <a:lstStyle>
            <a:lvl1pPr>
              <a:defRPr>
                <a:solidFill>
                  <a:schemeClr val="tx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117137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A8FD5F-E33E-40BC-9DD7-0723FC62E9E4}"/>
              </a:ext>
            </a:extLst>
          </p:cNvPr>
          <p:cNvSpPr>
            <a:spLocks noGrp="1"/>
          </p:cNvSpPr>
          <p:nvPr>
            <p:ph type="ctrTitle"/>
          </p:nvPr>
        </p:nvSpPr>
        <p:spPr>
          <a:xfrm>
            <a:off x="1346597" y="991680"/>
            <a:ext cx="8079581" cy="2109600"/>
          </a:xfrm>
        </p:spPr>
        <p:txBody>
          <a:bodyPr anchor="b"/>
          <a:lstStyle>
            <a:lvl1pPr algn="ctr">
              <a:defRPr sz="5302"/>
            </a:lvl1pPr>
          </a:lstStyle>
          <a:p>
            <a:r>
              <a:rPr lang="fr-FR"/>
              <a:t>Modifiez le style du titre</a:t>
            </a:r>
          </a:p>
        </p:txBody>
      </p:sp>
      <p:sp>
        <p:nvSpPr>
          <p:cNvPr id="3" name="Sous-titre 2">
            <a:extLst>
              <a:ext uri="{FF2B5EF4-FFF2-40B4-BE49-F238E27FC236}">
                <a16:creationId xmlns:a16="http://schemas.microsoft.com/office/drawing/2014/main" id="{C2AD7478-505D-44CF-BCB9-0510EA3966F7}"/>
              </a:ext>
            </a:extLst>
          </p:cNvPr>
          <p:cNvSpPr>
            <a:spLocks noGrp="1"/>
          </p:cNvSpPr>
          <p:nvPr>
            <p:ph type="subTitle" idx="1"/>
          </p:nvPr>
        </p:nvSpPr>
        <p:spPr>
          <a:xfrm>
            <a:off x="1346597" y="3182634"/>
            <a:ext cx="8079581" cy="1462973"/>
          </a:xfrm>
        </p:spPr>
        <p:txBody>
          <a:bodyPr/>
          <a:lstStyle>
            <a:lvl1pPr marL="0" indent="0" algn="ctr">
              <a:buNone/>
              <a:defRPr sz="2121"/>
            </a:lvl1pPr>
            <a:lvl2pPr marL="403982" indent="0" algn="ctr">
              <a:buNone/>
              <a:defRPr sz="1767"/>
            </a:lvl2pPr>
            <a:lvl3pPr marL="807964" indent="0" algn="ctr">
              <a:buNone/>
              <a:defRPr sz="1590"/>
            </a:lvl3pPr>
            <a:lvl4pPr marL="1211946" indent="0" algn="ctr">
              <a:buNone/>
              <a:defRPr sz="1414"/>
            </a:lvl4pPr>
            <a:lvl5pPr marL="1615928" indent="0" algn="ctr">
              <a:buNone/>
              <a:defRPr sz="1414"/>
            </a:lvl5pPr>
            <a:lvl6pPr marL="2019910" indent="0" algn="ctr">
              <a:buNone/>
              <a:defRPr sz="1414"/>
            </a:lvl6pPr>
            <a:lvl7pPr marL="2423892" indent="0" algn="ctr">
              <a:buNone/>
              <a:defRPr sz="1414"/>
            </a:lvl7pPr>
            <a:lvl8pPr marL="2827873" indent="0" algn="ctr">
              <a:buNone/>
              <a:defRPr sz="1414"/>
            </a:lvl8pPr>
            <a:lvl9pPr marL="3231855" indent="0" algn="ctr">
              <a:buNone/>
              <a:defRPr sz="1414"/>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22959662-BAB8-40BE-8F94-2794A0187EED}"/>
              </a:ext>
            </a:extLst>
          </p:cNvPr>
          <p:cNvSpPr>
            <a:spLocks noGrp="1"/>
          </p:cNvSpPr>
          <p:nvPr>
            <p:ph type="dt" sz="half" idx="10"/>
          </p:nvPr>
        </p:nvSpPr>
        <p:spPr/>
        <p:txBody>
          <a:body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13/10/25</a:t>
            </a:r>
          </a:p>
        </p:txBody>
      </p:sp>
      <p:sp>
        <p:nvSpPr>
          <p:cNvPr id="5" name="Espace réservé du pied de page 4">
            <a:extLst>
              <a:ext uri="{FF2B5EF4-FFF2-40B4-BE49-F238E27FC236}">
                <a16:creationId xmlns:a16="http://schemas.microsoft.com/office/drawing/2014/main" id="{8E033093-330B-497C-8C4E-F72E815657A2}"/>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p>
        </p:txBody>
      </p:sp>
      <p:sp>
        <p:nvSpPr>
          <p:cNvPr id="6" name="Espace réservé du numéro de diapositive 5">
            <a:extLst>
              <a:ext uri="{FF2B5EF4-FFF2-40B4-BE49-F238E27FC236}">
                <a16:creationId xmlns:a16="http://schemas.microsoft.com/office/drawing/2014/main" id="{F4429CB5-682C-4F44-AF45-94E50533C2C3}"/>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287C888C-2246-473E-A69D-9BC16C973E16}" type="slidenum">
              <a:rPr kumimoji="0" lang="fr-FR"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37789830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lide-2-fili-small">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7" y="0"/>
            <a:ext cx="10772417" cy="6059485"/>
          </a:xfrm>
          <a:prstGeom prst="rect">
            <a:avLst/>
          </a:prstGeom>
        </p:spPr>
      </p:pic>
      <p:sp>
        <p:nvSpPr>
          <p:cNvPr id="2" name="Titre 1"/>
          <p:cNvSpPr>
            <a:spLocks noGrp="1"/>
          </p:cNvSpPr>
          <p:nvPr>
            <p:ph type="title"/>
          </p:nvPr>
        </p:nvSpPr>
        <p:spPr>
          <a:xfrm>
            <a:off x="849883" y="158502"/>
            <a:ext cx="5688632" cy="432048"/>
          </a:xfrm>
        </p:spPr>
        <p:txBody>
          <a:bodyPr>
            <a:normAutofit/>
          </a:bodyPr>
          <a:lstStyle>
            <a:lvl1pPr>
              <a:defRPr sz="2400" b="1">
                <a:solidFill>
                  <a:srgbClr val="00294B"/>
                </a:solidFill>
              </a:defRPr>
            </a:lvl1pPr>
          </a:lstStyle>
          <a:p>
            <a:r>
              <a:rPr lang="fr-FR" dirty="0"/>
              <a:t>Modifiez le style du titre</a:t>
            </a:r>
          </a:p>
        </p:txBody>
      </p:sp>
      <p:sp>
        <p:nvSpPr>
          <p:cNvPr id="4" name="Espace réservé du contenu 3"/>
          <p:cNvSpPr>
            <a:spLocks noGrp="1"/>
          </p:cNvSpPr>
          <p:nvPr>
            <p:ph sz="half" idx="2" hasCustomPrompt="1"/>
          </p:nvPr>
        </p:nvSpPr>
        <p:spPr>
          <a:xfrm>
            <a:off x="334512" y="869504"/>
            <a:ext cx="10247420" cy="4680520"/>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6388393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tro-logo-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7" y="0"/>
            <a:ext cx="10772418" cy="6059486"/>
          </a:xfrm>
          <a:prstGeom prst="rect">
            <a:avLst/>
          </a:prstGeom>
        </p:spPr>
      </p:pic>
      <p:sp>
        <p:nvSpPr>
          <p:cNvPr id="2" name="Titre 1"/>
          <p:cNvSpPr>
            <a:spLocks noGrp="1"/>
          </p:cNvSpPr>
          <p:nvPr>
            <p:ph type="title"/>
          </p:nvPr>
        </p:nvSpPr>
        <p:spPr>
          <a:xfrm>
            <a:off x="1173918" y="149425"/>
            <a:ext cx="8424938" cy="432048"/>
          </a:xfrm>
        </p:spPr>
        <p:txBody>
          <a:bodyPr>
            <a:normAutofit/>
          </a:bodyPr>
          <a:lstStyle>
            <a:lvl1pPr algn="ctr">
              <a:defRPr sz="2400"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34118551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Key-number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7" y="0"/>
            <a:ext cx="10772418" cy="6059485"/>
          </a:xfrm>
          <a:prstGeom prst="rect">
            <a:avLst/>
          </a:prstGeom>
        </p:spPr>
      </p:pic>
      <p:sp>
        <p:nvSpPr>
          <p:cNvPr id="2" name="Titre 1"/>
          <p:cNvSpPr>
            <a:spLocks noGrp="1"/>
          </p:cNvSpPr>
          <p:nvPr>
            <p:ph type="title"/>
          </p:nvPr>
        </p:nvSpPr>
        <p:spPr>
          <a:xfrm>
            <a:off x="1173918" y="149425"/>
            <a:ext cx="8424938" cy="432048"/>
          </a:xfrm>
        </p:spPr>
        <p:txBody>
          <a:bodyPr>
            <a:normAutofit/>
          </a:bodyPr>
          <a:lstStyle>
            <a:lvl1pPr algn="ctr">
              <a:defRPr sz="2400"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3161788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ap-ijclab">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2" name="Titre 1"/>
          <p:cNvSpPr>
            <a:spLocks noGrp="1"/>
          </p:cNvSpPr>
          <p:nvPr>
            <p:ph type="title"/>
          </p:nvPr>
        </p:nvSpPr>
        <p:spPr>
          <a:xfrm>
            <a:off x="2290043" y="149425"/>
            <a:ext cx="8208911"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9225453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ntro-slide-fili-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11" name="Titre 1"/>
          <p:cNvSpPr>
            <a:spLocks noGrp="1"/>
          </p:cNvSpPr>
          <p:nvPr>
            <p:ph type="title"/>
          </p:nvPr>
        </p:nvSpPr>
        <p:spPr>
          <a:xfrm>
            <a:off x="2290044" y="149425"/>
            <a:ext cx="5688632"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13145632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ntro-slide-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11" name="Titre 1"/>
          <p:cNvSpPr>
            <a:spLocks noGrp="1"/>
          </p:cNvSpPr>
          <p:nvPr>
            <p:ph type="title"/>
          </p:nvPr>
        </p:nvSpPr>
        <p:spPr>
          <a:xfrm>
            <a:off x="2290044" y="149425"/>
            <a:ext cx="5688632"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1483482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slide-2-fili-small">
    <p:spTree>
      <p:nvGrpSpPr>
        <p:cNvPr id="1" name=""/>
        <p:cNvGrpSpPr/>
        <p:nvPr/>
      </p:nvGrpSpPr>
      <p:grpSpPr>
        <a:xfrm>
          <a:off x="0" y="0"/>
          <a:ext cx="0" cy="0"/>
          <a:chOff x="0" y="0"/>
          <a:chExt cx="0" cy="0"/>
        </a:xfrm>
      </p:grpSpPr>
      <p:pic>
        <p:nvPicPr>
          <p:cNvPr id="23" name="Image 22">
            <a:extLst>
              <a:ext uri="{FF2B5EF4-FFF2-40B4-BE49-F238E27FC236}">
                <a16:creationId xmlns:a16="http://schemas.microsoft.com/office/drawing/2014/main" id="{8D861AC4-9170-4F20-A2F1-79B19EA6A0B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7" y="0"/>
            <a:ext cx="10772418" cy="6059485"/>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fld id="{0040DB82-F59B-435B-A88A-5D6D7B7E9BD0}" type="datetime1">
              <a:rPr lang="fr-FR" smtClean="0"/>
              <a:t>13/10/2025</a:t>
            </a:fld>
            <a:endParaRPr lang="fr-FR" dirty="0"/>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r>
              <a:rPr lang="fr-FR" smtClean="0"/>
              <a:t>PERLE Diagnostics</a:t>
            </a:r>
            <a:endParaRPr lang="fr-FR" dirty="0"/>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fld id="{77E71596-5F9D-49C5-9701-16B3CA54319D}" type="slidenum">
              <a:rPr lang="fr-FR" smtClean="0"/>
              <a:pPr/>
              <a:t>‹N°›</a:t>
            </a:fld>
            <a:endParaRPr lang="fr-FR" dirty="0"/>
          </a:p>
        </p:txBody>
      </p:sp>
      <p:sp>
        <p:nvSpPr>
          <p:cNvPr id="15" name="Rectangle 14"/>
          <p:cNvSpPr/>
          <p:nvPr userDrawn="1"/>
        </p:nvSpPr>
        <p:spPr>
          <a:xfrm>
            <a:off x="0" y="0"/>
            <a:ext cx="921891" cy="653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Ellipse 20">
            <a:extLst>
              <a:ext uri="{FF2B5EF4-FFF2-40B4-BE49-F238E27FC236}">
                <a16:creationId xmlns:a16="http://schemas.microsoft.com/office/drawing/2014/main" id="{1454340B-8381-4544-B0A1-5ED0B3EEF73B}"/>
              </a:ext>
            </a:extLst>
          </p:cNvPr>
          <p:cNvSpPr/>
          <p:nvPr userDrawn="1"/>
        </p:nvSpPr>
        <p:spPr>
          <a:xfrm rot="20947518">
            <a:off x="109593" y="136345"/>
            <a:ext cx="1993692" cy="105865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6" name="Image 15">
            <a:extLst>
              <a:ext uri="{FF2B5EF4-FFF2-40B4-BE49-F238E27FC236}">
                <a16:creationId xmlns:a16="http://schemas.microsoft.com/office/drawing/2014/main" id="{9FCDDD6A-6318-C941-9A67-09D5B75CB229}"/>
              </a:ext>
            </a:extLst>
          </p:cNvPr>
          <p:cNvPicPr>
            <a:picLocks noChangeAspect="1"/>
          </p:cNvPicPr>
          <p:nvPr userDrawn="1"/>
        </p:nvPicPr>
        <p:blipFill rotWithShape="1">
          <a:blip r:embed="rId3"/>
          <a:srcRect b="16288"/>
          <a:stretch/>
        </p:blipFill>
        <p:spPr>
          <a:xfrm>
            <a:off x="71902" y="718146"/>
            <a:ext cx="846279" cy="466077"/>
          </a:xfrm>
          <a:prstGeom prst="rect">
            <a:avLst/>
          </a:prstGeom>
        </p:spPr>
      </p:pic>
      <p:pic>
        <p:nvPicPr>
          <p:cNvPr id="22" name="Image 21">
            <a:extLst>
              <a:ext uri="{FF2B5EF4-FFF2-40B4-BE49-F238E27FC236}">
                <a16:creationId xmlns:a16="http://schemas.microsoft.com/office/drawing/2014/main" id="{C0B8294E-85F2-4768-AED7-34D1D8612E2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16908" y="281852"/>
            <a:ext cx="1010145" cy="610190"/>
          </a:xfrm>
          <a:prstGeom prst="rect">
            <a:avLst/>
          </a:prstGeom>
        </p:spPr>
      </p:pic>
      <p:pic>
        <p:nvPicPr>
          <p:cNvPr id="18" name="Image 17">
            <a:extLst>
              <a:ext uri="{FF2B5EF4-FFF2-40B4-BE49-F238E27FC236}">
                <a16:creationId xmlns:a16="http://schemas.microsoft.com/office/drawing/2014/main" id="{9CE3602F-F131-0C4F-9881-9C6BA266FB23}"/>
              </a:ext>
            </a:extLst>
          </p:cNvPr>
          <p:cNvPicPr>
            <a:picLocks noChangeAspect="1"/>
          </p:cNvPicPr>
          <p:nvPr userDrawn="1"/>
        </p:nvPicPr>
        <p:blipFill rotWithShape="1">
          <a:blip r:embed="rId5"/>
          <a:srcRect b="27800"/>
          <a:stretch/>
        </p:blipFill>
        <p:spPr>
          <a:xfrm>
            <a:off x="26363" y="25887"/>
            <a:ext cx="1030695" cy="561841"/>
          </a:xfrm>
          <a:prstGeom prst="rect">
            <a:avLst/>
          </a:prstGeom>
        </p:spPr>
      </p:pic>
    </p:spTree>
    <p:extLst>
      <p:ext uri="{BB962C8B-B14F-4D97-AF65-F5344CB8AC3E}">
        <p14:creationId xmlns:p14="http://schemas.microsoft.com/office/powerpoint/2010/main" val="33561091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slide-2-fili-tutelle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25847595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slide-2-fili">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7" y="0"/>
            <a:ext cx="10772418" cy="6059486"/>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40948198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slide-2">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7" y="0"/>
            <a:ext cx="10772418" cy="6059485"/>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10395175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lide-2-small">
    <p:spTree>
      <p:nvGrpSpPr>
        <p:cNvPr id="1" name=""/>
        <p:cNvGrpSpPr/>
        <p:nvPr/>
      </p:nvGrpSpPr>
      <p:grpSpPr>
        <a:xfrm>
          <a:off x="0" y="0"/>
          <a:ext cx="0" cy="0"/>
          <a:chOff x="0" y="0"/>
          <a:chExt cx="0" cy="0"/>
        </a:xfrm>
      </p:grpSpPr>
      <p:sp>
        <p:nvSpPr>
          <p:cNvPr id="2" name="Titre 1"/>
          <p:cNvSpPr>
            <a:spLocks noGrp="1"/>
          </p:cNvSpPr>
          <p:nvPr>
            <p:ph type="title"/>
          </p:nvPr>
        </p:nvSpPr>
        <p:spPr>
          <a:xfrm>
            <a:off x="849883" y="149424"/>
            <a:ext cx="9577064" cy="432048"/>
          </a:xfrm>
        </p:spPr>
        <p:txBody>
          <a:bodyPr>
            <a:normAutofit/>
          </a:bodyPr>
          <a:lstStyle>
            <a:lvl1pPr>
              <a:defRPr sz="3200" b="1">
                <a:solidFill>
                  <a:schemeClr val="tx1"/>
                </a:solidFill>
              </a:defRPr>
            </a:lvl1pPr>
          </a:lstStyle>
          <a:p>
            <a:r>
              <a:rPr lang="fr-FR" dirty="0"/>
              <a:t>Modifiez le style du titre</a:t>
            </a:r>
          </a:p>
        </p:txBody>
      </p:sp>
      <p:sp>
        <p:nvSpPr>
          <p:cNvPr id="6" name="Espace réservé du contenu 5"/>
          <p:cNvSpPr>
            <a:spLocks noGrp="1"/>
          </p:cNvSpPr>
          <p:nvPr>
            <p:ph sz="quarter" idx="4" hasCustomPrompt="1"/>
          </p:nvPr>
        </p:nvSpPr>
        <p:spPr>
          <a:xfrm>
            <a:off x="345827" y="941512"/>
            <a:ext cx="10081120" cy="4608512"/>
          </a:xfrm>
        </p:spPr>
        <p:txBody>
          <a:bodyPr/>
          <a:lstStyle>
            <a:lvl1pPr marL="228600" indent="-228600">
              <a:defRPr lang="fr-FR" sz="2800" kern="1200" dirty="0" smtClean="0">
                <a:solidFill>
                  <a:schemeClr val="tx1"/>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1224135" cy="322263"/>
          </a:xfrm>
        </p:spPr>
        <p:txBody>
          <a:bodyPr/>
          <a:lstStyle>
            <a:lvl1pPr>
              <a:defRPr>
                <a:solidFill>
                  <a:schemeClr val="tx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tx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9850883" y="5714820"/>
            <a:ext cx="731049" cy="322263"/>
          </a:xfrm>
        </p:spPr>
        <p:txBody>
          <a:bodyPr/>
          <a:lstStyle>
            <a:lvl1pPr>
              <a:defRPr>
                <a:solidFill>
                  <a:schemeClr val="tx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8092508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A8FD5F-E33E-40BC-9DD7-0723FC62E9E4}"/>
              </a:ext>
            </a:extLst>
          </p:cNvPr>
          <p:cNvSpPr>
            <a:spLocks noGrp="1"/>
          </p:cNvSpPr>
          <p:nvPr>
            <p:ph type="ctrTitle"/>
          </p:nvPr>
        </p:nvSpPr>
        <p:spPr>
          <a:xfrm>
            <a:off x="1346597" y="991680"/>
            <a:ext cx="8079581" cy="2109600"/>
          </a:xfrm>
        </p:spPr>
        <p:txBody>
          <a:bodyPr anchor="b"/>
          <a:lstStyle>
            <a:lvl1pPr algn="ctr">
              <a:defRPr sz="5302"/>
            </a:lvl1pPr>
          </a:lstStyle>
          <a:p>
            <a:r>
              <a:rPr lang="fr-FR"/>
              <a:t>Modifiez le style du titre</a:t>
            </a:r>
          </a:p>
        </p:txBody>
      </p:sp>
      <p:sp>
        <p:nvSpPr>
          <p:cNvPr id="3" name="Sous-titre 2">
            <a:extLst>
              <a:ext uri="{FF2B5EF4-FFF2-40B4-BE49-F238E27FC236}">
                <a16:creationId xmlns:a16="http://schemas.microsoft.com/office/drawing/2014/main" id="{C2AD7478-505D-44CF-BCB9-0510EA3966F7}"/>
              </a:ext>
            </a:extLst>
          </p:cNvPr>
          <p:cNvSpPr>
            <a:spLocks noGrp="1"/>
          </p:cNvSpPr>
          <p:nvPr>
            <p:ph type="subTitle" idx="1"/>
          </p:nvPr>
        </p:nvSpPr>
        <p:spPr>
          <a:xfrm>
            <a:off x="1346597" y="3182634"/>
            <a:ext cx="8079581" cy="1462973"/>
          </a:xfrm>
        </p:spPr>
        <p:txBody>
          <a:bodyPr/>
          <a:lstStyle>
            <a:lvl1pPr marL="0" indent="0" algn="ctr">
              <a:buNone/>
              <a:defRPr sz="2121"/>
            </a:lvl1pPr>
            <a:lvl2pPr marL="403982" indent="0" algn="ctr">
              <a:buNone/>
              <a:defRPr sz="1767"/>
            </a:lvl2pPr>
            <a:lvl3pPr marL="807964" indent="0" algn="ctr">
              <a:buNone/>
              <a:defRPr sz="1590"/>
            </a:lvl3pPr>
            <a:lvl4pPr marL="1211946" indent="0" algn="ctr">
              <a:buNone/>
              <a:defRPr sz="1414"/>
            </a:lvl4pPr>
            <a:lvl5pPr marL="1615928" indent="0" algn="ctr">
              <a:buNone/>
              <a:defRPr sz="1414"/>
            </a:lvl5pPr>
            <a:lvl6pPr marL="2019910" indent="0" algn="ctr">
              <a:buNone/>
              <a:defRPr sz="1414"/>
            </a:lvl6pPr>
            <a:lvl7pPr marL="2423892" indent="0" algn="ctr">
              <a:buNone/>
              <a:defRPr sz="1414"/>
            </a:lvl7pPr>
            <a:lvl8pPr marL="2827873" indent="0" algn="ctr">
              <a:buNone/>
              <a:defRPr sz="1414"/>
            </a:lvl8pPr>
            <a:lvl9pPr marL="3231855" indent="0" algn="ctr">
              <a:buNone/>
              <a:defRPr sz="1414"/>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22959662-BAB8-40BE-8F94-2794A0187EED}"/>
              </a:ext>
            </a:extLst>
          </p:cNvPr>
          <p:cNvSpPr>
            <a:spLocks noGrp="1"/>
          </p:cNvSpPr>
          <p:nvPr>
            <p:ph type="dt" sz="half" idx="10"/>
          </p:nvPr>
        </p:nvSpPr>
        <p:spPr/>
        <p:txBody>
          <a:body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13/10/25</a:t>
            </a:r>
          </a:p>
        </p:txBody>
      </p:sp>
      <p:sp>
        <p:nvSpPr>
          <p:cNvPr id="5" name="Espace réservé du pied de page 4">
            <a:extLst>
              <a:ext uri="{FF2B5EF4-FFF2-40B4-BE49-F238E27FC236}">
                <a16:creationId xmlns:a16="http://schemas.microsoft.com/office/drawing/2014/main" id="{8E033093-330B-497C-8C4E-F72E815657A2}"/>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p>
        </p:txBody>
      </p:sp>
      <p:sp>
        <p:nvSpPr>
          <p:cNvPr id="6" name="Espace réservé du numéro de diapositive 5">
            <a:extLst>
              <a:ext uri="{FF2B5EF4-FFF2-40B4-BE49-F238E27FC236}">
                <a16:creationId xmlns:a16="http://schemas.microsoft.com/office/drawing/2014/main" id="{F4429CB5-682C-4F44-AF45-94E50533C2C3}"/>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287C888C-2246-473E-A69D-9BC16C973E16}" type="slidenum">
              <a:rPr kumimoji="0" lang="fr-FR"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2645185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2-fili-small">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7" y="0"/>
            <a:ext cx="10772417" cy="6059485"/>
          </a:xfrm>
          <a:prstGeom prst="rect">
            <a:avLst/>
          </a:prstGeom>
        </p:spPr>
      </p:pic>
      <p:sp>
        <p:nvSpPr>
          <p:cNvPr id="2" name="Titre 1"/>
          <p:cNvSpPr>
            <a:spLocks noGrp="1"/>
          </p:cNvSpPr>
          <p:nvPr>
            <p:ph type="title"/>
          </p:nvPr>
        </p:nvSpPr>
        <p:spPr>
          <a:xfrm>
            <a:off x="849883" y="158502"/>
            <a:ext cx="5688632" cy="432048"/>
          </a:xfrm>
        </p:spPr>
        <p:txBody>
          <a:bodyPr>
            <a:normAutofit/>
          </a:bodyPr>
          <a:lstStyle>
            <a:lvl1pPr>
              <a:defRPr sz="2400" b="1">
                <a:solidFill>
                  <a:srgbClr val="00294B"/>
                </a:solidFill>
              </a:defRPr>
            </a:lvl1pPr>
          </a:lstStyle>
          <a:p>
            <a:r>
              <a:rPr lang="fr-FR" dirty="0"/>
              <a:t>Modifiez le style du titre</a:t>
            </a:r>
          </a:p>
        </p:txBody>
      </p:sp>
      <p:sp>
        <p:nvSpPr>
          <p:cNvPr id="4" name="Espace réservé du contenu 3"/>
          <p:cNvSpPr>
            <a:spLocks noGrp="1"/>
          </p:cNvSpPr>
          <p:nvPr>
            <p:ph sz="half" idx="2" hasCustomPrompt="1"/>
          </p:nvPr>
        </p:nvSpPr>
        <p:spPr>
          <a:xfrm>
            <a:off x="334512" y="869504"/>
            <a:ext cx="10247420" cy="4680520"/>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2796636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logo-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7" y="0"/>
            <a:ext cx="10772418" cy="6059486"/>
          </a:xfrm>
          <a:prstGeom prst="rect">
            <a:avLst/>
          </a:prstGeom>
        </p:spPr>
      </p:pic>
      <p:sp>
        <p:nvSpPr>
          <p:cNvPr id="2" name="Titre 1"/>
          <p:cNvSpPr>
            <a:spLocks noGrp="1"/>
          </p:cNvSpPr>
          <p:nvPr>
            <p:ph type="title"/>
          </p:nvPr>
        </p:nvSpPr>
        <p:spPr>
          <a:xfrm>
            <a:off x="1173918" y="149425"/>
            <a:ext cx="8424938" cy="432048"/>
          </a:xfrm>
        </p:spPr>
        <p:txBody>
          <a:bodyPr>
            <a:normAutofit/>
          </a:bodyPr>
          <a:lstStyle>
            <a:lvl1pPr algn="ctr">
              <a:defRPr sz="2400"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2247965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ey-number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7" y="0"/>
            <a:ext cx="10772418" cy="6059485"/>
          </a:xfrm>
          <a:prstGeom prst="rect">
            <a:avLst/>
          </a:prstGeom>
        </p:spPr>
      </p:pic>
      <p:sp>
        <p:nvSpPr>
          <p:cNvPr id="2" name="Titre 1"/>
          <p:cNvSpPr>
            <a:spLocks noGrp="1"/>
          </p:cNvSpPr>
          <p:nvPr>
            <p:ph type="title"/>
          </p:nvPr>
        </p:nvSpPr>
        <p:spPr>
          <a:xfrm>
            <a:off x="1173918" y="149425"/>
            <a:ext cx="8424938" cy="432048"/>
          </a:xfrm>
        </p:spPr>
        <p:txBody>
          <a:bodyPr>
            <a:normAutofit/>
          </a:bodyPr>
          <a:lstStyle>
            <a:lvl1pPr algn="ctr">
              <a:defRPr sz="2400" b="1">
                <a:solidFill>
                  <a:schemeClr val="bg1"/>
                </a:solidFill>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1101367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p-ijclab">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2" name="Titre 1"/>
          <p:cNvSpPr>
            <a:spLocks noGrp="1"/>
          </p:cNvSpPr>
          <p:nvPr>
            <p:ph type="title"/>
          </p:nvPr>
        </p:nvSpPr>
        <p:spPr>
          <a:xfrm>
            <a:off x="2290043" y="149425"/>
            <a:ext cx="8208911"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159461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tro-slide-fili-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6" y="0"/>
            <a:ext cx="10772420" cy="6059487"/>
          </a:xfrm>
          <a:prstGeom prst="rect">
            <a:avLst/>
          </a:prstGeom>
        </p:spPr>
      </p:pic>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11" name="Titre 1"/>
          <p:cNvSpPr>
            <a:spLocks noGrp="1"/>
          </p:cNvSpPr>
          <p:nvPr>
            <p:ph type="title"/>
          </p:nvPr>
        </p:nvSpPr>
        <p:spPr>
          <a:xfrm>
            <a:off x="2290044" y="149425"/>
            <a:ext cx="5688632"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1501695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Intro-slide-perso">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11" name="Titre 1"/>
          <p:cNvSpPr>
            <a:spLocks noGrp="1"/>
          </p:cNvSpPr>
          <p:nvPr>
            <p:ph type="title"/>
          </p:nvPr>
        </p:nvSpPr>
        <p:spPr>
          <a:xfrm>
            <a:off x="2290044" y="149425"/>
            <a:ext cx="5688632" cy="432048"/>
          </a:xfrm>
        </p:spPr>
        <p:txBody>
          <a:bodyPr>
            <a:normAutofit/>
          </a:bodyPr>
          <a:lstStyle>
            <a:lvl1pPr>
              <a:defRPr lang="fr-FR" sz="2400" b="1" kern="1200" dirty="0" smtClean="0">
                <a:solidFill>
                  <a:srgbClr val="00294B"/>
                </a:solidFill>
                <a:latin typeface="+mj-lt"/>
                <a:ea typeface="+mj-ea"/>
                <a:cs typeface="+mj-cs"/>
              </a:defRPr>
            </a:lvl1pPr>
          </a:lstStyle>
          <a:p>
            <a:r>
              <a:rPr lang="fr-FR" dirty="0"/>
              <a:t>Modifiez le style du titre</a:t>
            </a:r>
          </a:p>
        </p:txBody>
      </p:sp>
    </p:spTree>
    <p:extLst>
      <p:ext uri="{BB962C8B-B14F-4D97-AF65-F5344CB8AC3E}">
        <p14:creationId xmlns:p14="http://schemas.microsoft.com/office/powerpoint/2010/main" val="4161107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slide-2-fili-tutelles">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6" y="0"/>
            <a:ext cx="10772420" cy="6059486"/>
          </a:xfrm>
          <a:prstGeom prst="rect">
            <a:avLst/>
          </a:prstGeom>
        </p:spPr>
      </p:pic>
      <p:sp>
        <p:nvSpPr>
          <p:cNvPr id="2" name="Titre 1"/>
          <p:cNvSpPr>
            <a:spLocks noGrp="1"/>
          </p:cNvSpPr>
          <p:nvPr>
            <p:ph type="title"/>
          </p:nvPr>
        </p:nvSpPr>
        <p:spPr>
          <a:xfrm>
            <a:off x="2290044" y="149425"/>
            <a:ext cx="5688632" cy="432048"/>
          </a:xfrm>
        </p:spPr>
        <p:txBody>
          <a:bodyPr>
            <a:normAutofit/>
          </a:bodyPr>
          <a:lstStyle>
            <a:lvl1pPr>
              <a:defRPr sz="2400" b="1">
                <a:solidFill>
                  <a:srgbClr val="00294B"/>
                </a:solidFill>
              </a:defRPr>
            </a:lvl1pPr>
          </a:lstStyle>
          <a:p>
            <a:r>
              <a:rPr lang="fr-FR" dirty="0"/>
              <a:t>Modifiez le style du titre</a:t>
            </a:r>
          </a:p>
        </p:txBody>
      </p:sp>
      <p:sp>
        <p:nvSpPr>
          <p:cNvPr id="3" name="Espace réservé du texte 2"/>
          <p:cNvSpPr>
            <a:spLocks noGrp="1"/>
          </p:cNvSpPr>
          <p:nvPr>
            <p:ph type="body" idx="1"/>
          </p:nvPr>
        </p:nvSpPr>
        <p:spPr>
          <a:xfrm>
            <a:off x="741363" y="1485900"/>
            <a:ext cx="4557712"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hasCustomPrompt="1"/>
          </p:nvPr>
        </p:nvSpPr>
        <p:spPr>
          <a:xfrm>
            <a:off x="741363" y="2212975"/>
            <a:ext cx="4557712" cy="3255963"/>
          </a:xfrm>
        </p:spPr>
        <p:txBody>
          <a:bodyPr/>
          <a:lstStyle>
            <a:lvl1pPr>
              <a:defRPr>
                <a:solidFill>
                  <a:srgbClr val="FF6700"/>
                </a:solidFill>
              </a:defRPr>
            </a:lvl1pPr>
            <a:lvl2pPr>
              <a:defRPr>
                <a:solidFill>
                  <a:srgbClr val="00294B"/>
                </a:solidFill>
              </a:defRPr>
            </a:lvl2pPr>
            <a:lvl3pPr>
              <a:defRPr>
                <a:solidFill>
                  <a:srgbClr val="456487"/>
                </a:solidFill>
              </a:defRPr>
            </a:lvl3pPr>
            <a:lvl4pPr>
              <a:defRPr>
                <a:solidFill>
                  <a:srgbClr val="456487"/>
                </a:solidFill>
              </a:defRPr>
            </a:lvl4pPr>
            <a:lvl5pPr>
              <a:defRPr>
                <a:solidFill>
                  <a:srgbClr val="456487"/>
                </a:solidFill>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texte 4"/>
          <p:cNvSpPr>
            <a:spLocks noGrp="1"/>
          </p:cNvSpPr>
          <p:nvPr>
            <p:ph type="body" sz="quarter" idx="3"/>
          </p:nvPr>
        </p:nvSpPr>
        <p:spPr>
          <a:xfrm>
            <a:off x="5453063" y="1485900"/>
            <a:ext cx="4579937" cy="727075"/>
          </a:xfrm>
        </p:spPr>
        <p:txBody>
          <a:bodyPr anchor="b"/>
          <a:lstStyle>
            <a:lvl1pPr marL="0" indent="0">
              <a:buNone/>
              <a:defRPr sz="2400" b="1">
                <a:solidFill>
                  <a:srgbClr val="00294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6" name="Espace réservé du contenu 5"/>
          <p:cNvSpPr>
            <a:spLocks noGrp="1"/>
          </p:cNvSpPr>
          <p:nvPr>
            <p:ph sz="quarter" idx="4" hasCustomPrompt="1"/>
          </p:nvPr>
        </p:nvSpPr>
        <p:spPr>
          <a:xfrm>
            <a:off x="5453063" y="2212975"/>
            <a:ext cx="4579937" cy="3255963"/>
          </a:xfrm>
        </p:spPr>
        <p:txBody>
          <a:bodyPr/>
          <a:lstStyle>
            <a:lvl1pPr marL="228600" indent="-228600">
              <a:defRPr lang="fr-FR" sz="2800" kern="1200" dirty="0" smtClean="0">
                <a:solidFill>
                  <a:srgbClr val="FF6700"/>
                </a:solidFill>
                <a:latin typeface="+mn-lt"/>
                <a:ea typeface="+mn-ea"/>
                <a:cs typeface="+mn-cs"/>
              </a:defRPr>
            </a:lvl1pPr>
            <a:lvl2pPr marL="685800" indent="-228600">
              <a:defRPr lang="fr-FR" sz="2400" kern="1200" dirty="0" smtClean="0">
                <a:solidFill>
                  <a:srgbClr val="00294B"/>
                </a:solidFill>
                <a:latin typeface="+mn-lt"/>
                <a:ea typeface="+mn-ea"/>
                <a:cs typeface="+mn-cs"/>
              </a:defRPr>
            </a:lvl2pPr>
            <a:lvl3pPr marL="1143000" indent="-228600">
              <a:defRPr lang="fr-FR" sz="2000" kern="1200" dirty="0" smtClean="0">
                <a:solidFill>
                  <a:srgbClr val="456487"/>
                </a:solidFill>
                <a:latin typeface="+mn-lt"/>
                <a:ea typeface="+mn-ea"/>
                <a:cs typeface="+mn-cs"/>
              </a:defRPr>
            </a:lvl3pPr>
            <a:lvl4pPr>
              <a:defRPr>
                <a:solidFill>
                  <a:srgbClr val="456487"/>
                </a:solidFill>
              </a:defRPr>
            </a:lvl4pPr>
            <a:lvl5pPr>
              <a:defRPr>
                <a:solidFill>
                  <a:srgbClr val="456487"/>
                </a:solidFill>
              </a:defRPr>
            </a:lvl5pPr>
          </a:lstStyle>
          <a:p>
            <a:pPr marL="228600" lvl="0" indent="-228600" algn="l" defTabSz="914400" rtl="0" eaLnBrk="1" latinLnBrk="0" hangingPunct="1">
              <a:lnSpc>
                <a:spcPct val="90000"/>
              </a:lnSpc>
              <a:spcBef>
                <a:spcPts val="1000"/>
              </a:spcBef>
              <a:buFont typeface="Arial" panose="020B0604020202020204" pitchFamily="34" charset="0"/>
              <a:buChar char="•"/>
            </a:pPr>
            <a:r>
              <a:rPr lang="fr-FR" dirty="0"/>
              <a:t>Modifier les styles du texte du masque</a:t>
            </a:r>
          </a:p>
          <a:p>
            <a:pPr marL="685800" lvl="1" indent="-228600" algn="l" defTabSz="914400" rtl="0" eaLnBrk="1" latinLnBrk="0" hangingPunct="1">
              <a:lnSpc>
                <a:spcPct val="90000"/>
              </a:lnSpc>
              <a:spcBef>
                <a:spcPts val="500"/>
              </a:spcBef>
              <a:buFont typeface="Arial" panose="020B0604020202020204" pitchFamily="34" charset="0"/>
              <a:buChar char="•"/>
            </a:pPr>
            <a:r>
              <a:rPr lang="fr-FR" dirty="0"/>
              <a:t>Deuxième niveau</a:t>
            </a:r>
          </a:p>
          <a:p>
            <a:pPr marL="1143000" lvl="2" indent="-228600" algn="l" defTabSz="914400" rtl="0" eaLnBrk="1" latinLnBrk="0" hangingPunct="1">
              <a:lnSpc>
                <a:spcPct val="90000"/>
              </a:lnSpc>
              <a:spcBef>
                <a:spcPts val="500"/>
              </a:spcBef>
              <a:buFont typeface="Arial" panose="020B0604020202020204" pitchFamily="34" charset="0"/>
              <a:buChar char="•"/>
            </a:pPr>
            <a:r>
              <a:rPr lang="fr-FR" dirty="0"/>
              <a:t>Troisième niveau</a:t>
            </a:r>
          </a:p>
          <a:p>
            <a:pPr lvl="3"/>
            <a:r>
              <a:rPr lang="fr-FR" dirty="0"/>
              <a:t>Quatrième niveau</a:t>
            </a:r>
          </a:p>
          <a:p>
            <a:pPr lvl="4"/>
            <a:r>
              <a:rPr lang="fr-FR" dirty="0"/>
              <a:t>Cinquième niveau</a:t>
            </a:r>
          </a:p>
        </p:txBody>
      </p:sp>
      <p:sp>
        <p:nvSpPr>
          <p:cNvPr id="7" name="Espace réservé de la date 6"/>
          <p:cNvSpPr>
            <a:spLocks noGrp="1"/>
          </p:cNvSpPr>
          <p:nvPr>
            <p:ph type="dt" sz="half" idx="10"/>
          </p:nvPr>
        </p:nvSpPr>
        <p:spPr>
          <a:xfrm>
            <a:off x="201812" y="5714820"/>
            <a:ext cx="2411556" cy="322263"/>
          </a:xfrm>
        </p:spPr>
        <p:txBody>
          <a:bodyPr/>
          <a:lstStyle>
            <a:lvl1pPr>
              <a:defRPr>
                <a:solidFill>
                  <a:schemeClr val="bg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8" name="Espace réservé du pied de page 7"/>
          <p:cNvSpPr>
            <a:spLocks noGrp="1"/>
          </p:cNvSpPr>
          <p:nvPr>
            <p:ph type="ftr" sz="quarter" idx="11"/>
          </p:nvPr>
        </p:nvSpPr>
        <p:spPr>
          <a:xfrm>
            <a:off x="2938116" y="5714820"/>
            <a:ext cx="4896544" cy="322263"/>
          </a:xfrm>
        </p:spPr>
        <p:txBody>
          <a:bodyPr/>
          <a:lstStyle>
            <a:lvl1pPr>
              <a:defRPr>
                <a:solidFill>
                  <a:schemeClr val="bg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white"/>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
        <p:nvSpPr>
          <p:cNvPr id="9" name="Espace réservé du numéro de diapositive 8"/>
          <p:cNvSpPr>
            <a:spLocks noGrp="1"/>
          </p:cNvSpPr>
          <p:nvPr>
            <p:ph type="sldNum" sz="quarter" idx="12"/>
          </p:nvPr>
        </p:nvSpPr>
        <p:spPr>
          <a:xfrm>
            <a:off x="8159407" y="5714820"/>
            <a:ext cx="2422525" cy="322263"/>
          </a:xfrm>
        </p:spPr>
        <p:txBody>
          <a:bodyPr/>
          <a:lstStyle>
            <a:lvl1pPr>
              <a:defRPr>
                <a:solidFill>
                  <a:schemeClr val="bg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white"/>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white"/>
              </a:solidFill>
              <a:effectLst/>
              <a:uLnTx/>
              <a:uFillTx/>
              <a:latin typeface="Arial" charset="0"/>
              <a:ea typeface="+mn-ea"/>
              <a:cs typeface="Arial" charset="0"/>
            </a:endParaRPr>
          </a:p>
        </p:txBody>
      </p:sp>
    </p:spTree>
    <p:extLst>
      <p:ext uri="{BB962C8B-B14F-4D97-AF65-F5344CB8AC3E}">
        <p14:creationId xmlns:p14="http://schemas.microsoft.com/office/powerpoint/2010/main" val="30824864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5.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5.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41363" y="322263"/>
            <a:ext cx="9290050" cy="11715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741363" y="1612900"/>
            <a:ext cx="9290050" cy="3844925"/>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741363" y="5616575"/>
            <a:ext cx="2422525" cy="322263"/>
          </a:xfrm>
          <a:prstGeom prst="rect">
            <a:avLst/>
          </a:prstGeom>
        </p:spPr>
        <p:txBody>
          <a:bodyPr vert="horz" lIns="91440" tIns="45720" rIns="91440" bIns="45720" rtlCol="0" anchor="ctr"/>
          <a:lstStyle>
            <a:lvl1pPr algn="l">
              <a:defRPr sz="1200">
                <a:solidFill>
                  <a:schemeClr val="tx1">
                    <a:tint val="75000"/>
                  </a:schemeClr>
                </a:solidFill>
              </a:defRPr>
            </a:lvl1pPr>
          </a:lstStyle>
          <a:p>
            <a:fld id="{7B3458B8-B097-4454-B43A-B71CD6B15906}" type="datetime1">
              <a:rPr lang="fr-FR" smtClean="0"/>
              <a:t>13/10/2025</a:t>
            </a:fld>
            <a:endParaRPr lang="fr-FR" dirty="0"/>
          </a:p>
        </p:txBody>
      </p:sp>
      <p:sp>
        <p:nvSpPr>
          <p:cNvPr id="5" name="Espace réservé du pied de page 4"/>
          <p:cNvSpPr>
            <a:spLocks noGrp="1"/>
          </p:cNvSpPr>
          <p:nvPr>
            <p:ph type="ftr" sz="quarter" idx="3"/>
          </p:nvPr>
        </p:nvSpPr>
        <p:spPr>
          <a:xfrm>
            <a:off x="3568700" y="5616575"/>
            <a:ext cx="3635375" cy="32226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PERLE Diagnostics</a:t>
            </a:r>
            <a:endParaRPr lang="fr-FR" dirty="0"/>
          </a:p>
        </p:txBody>
      </p:sp>
      <p:sp>
        <p:nvSpPr>
          <p:cNvPr id="6" name="Espace réservé du numéro de diapositive 5"/>
          <p:cNvSpPr>
            <a:spLocks noGrp="1"/>
          </p:cNvSpPr>
          <p:nvPr>
            <p:ph type="sldNum" sz="quarter" idx="4"/>
          </p:nvPr>
        </p:nvSpPr>
        <p:spPr>
          <a:xfrm>
            <a:off x="7608888" y="5616575"/>
            <a:ext cx="2422525" cy="322263"/>
          </a:xfrm>
          <a:prstGeom prst="rect">
            <a:avLst/>
          </a:prstGeom>
        </p:spPr>
        <p:txBody>
          <a:bodyPr vert="horz" lIns="91440" tIns="45720" rIns="91440" bIns="45720" rtlCol="0" anchor="ctr"/>
          <a:lstStyle>
            <a:lvl1pPr algn="r">
              <a:defRPr sz="1200">
                <a:solidFill>
                  <a:schemeClr val="tx1">
                    <a:tint val="75000"/>
                  </a:schemeClr>
                </a:solidFill>
              </a:defRPr>
            </a:lvl1pPr>
          </a:lstStyle>
          <a:p>
            <a:fld id="{77E71596-5F9D-49C5-9701-16B3CA54319D}" type="slidenum">
              <a:rPr lang="fr-FR" smtClean="0"/>
              <a:t>‹N°›</a:t>
            </a:fld>
            <a:endParaRPr lang="fr-FR"/>
          </a:p>
        </p:txBody>
      </p:sp>
    </p:spTree>
    <p:extLst>
      <p:ext uri="{BB962C8B-B14F-4D97-AF65-F5344CB8AC3E}">
        <p14:creationId xmlns:p14="http://schemas.microsoft.com/office/powerpoint/2010/main" val="3316465882"/>
      </p:ext>
    </p:extLst>
  </p:cSld>
  <p:clrMap bg1="lt1" tx1="dk1" bg2="lt2" tx2="dk2" accent1="accent1" accent2="accent2" accent3="accent3" accent4="accent4" accent5="accent5" accent6="accent6" hlink="hlink" folHlink="folHlink"/>
  <p:sldLayoutIdLst>
    <p:sldLayoutId id="2147483704" r:id="rId1"/>
    <p:sldLayoutId id="2147483710" r:id="rId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EF6AF78A-AFF9-4BA2-81A3-F48AFC1755DA}"/>
              </a:ext>
            </a:extLst>
          </p:cNvPr>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177" y="0"/>
            <a:ext cx="10772417" cy="6059485"/>
          </a:xfrm>
          <a:prstGeom prst="rect">
            <a:avLst/>
          </a:prstGeom>
        </p:spPr>
      </p:pic>
      <p:sp>
        <p:nvSpPr>
          <p:cNvPr id="2" name="Espace réservé du titre 1"/>
          <p:cNvSpPr>
            <a:spLocks noGrp="1"/>
          </p:cNvSpPr>
          <p:nvPr>
            <p:ph type="title"/>
          </p:nvPr>
        </p:nvSpPr>
        <p:spPr>
          <a:xfrm>
            <a:off x="921891" y="120651"/>
            <a:ext cx="9577064" cy="561652"/>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p:cNvSpPr>
            <a:spLocks noGrp="1"/>
          </p:cNvSpPr>
          <p:nvPr>
            <p:ph type="body" idx="1"/>
          </p:nvPr>
        </p:nvSpPr>
        <p:spPr>
          <a:xfrm>
            <a:off x="345827" y="941512"/>
            <a:ext cx="10153128" cy="4536504"/>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11534" y="5731817"/>
            <a:ext cx="2422525" cy="322263"/>
          </a:xfrm>
          <a:prstGeom prst="rect">
            <a:avLst/>
          </a:prstGeom>
        </p:spPr>
        <p:txBody>
          <a:bodyPr vert="horz" lIns="91440" tIns="45720" rIns="91440" bIns="45720" rtlCol="0" anchor="ctr"/>
          <a:lstStyle>
            <a:lvl1pPr algn="l">
              <a:defRPr sz="1200">
                <a:solidFill>
                  <a:schemeClr val="tx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 name="Espace réservé du pied de page 4"/>
          <p:cNvSpPr>
            <a:spLocks noGrp="1"/>
          </p:cNvSpPr>
          <p:nvPr>
            <p:ph type="ftr" sz="quarter" idx="3"/>
          </p:nvPr>
        </p:nvSpPr>
        <p:spPr>
          <a:xfrm>
            <a:off x="3568700" y="5731817"/>
            <a:ext cx="3635375" cy="322263"/>
          </a:xfrm>
          <a:prstGeom prst="rect">
            <a:avLst/>
          </a:prstGeom>
        </p:spPr>
        <p:txBody>
          <a:bodyPr vert="horz" lIns="91440" tIns="45720" rIns="91440" bIns="45720" rtlCol="0" anchor="ctr"/>
          <a:lstStyle>
            <a:lvl1pPr algn="ctr">
              <a:defRPr sz="1200">
                <a:solidFill>
                  <a:schemeClr val="tx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6" name="Espace réservé du numéro de diapositive 5"/>
          <p:cNvSpPr>
            <a:spLocks noGrp="1"/>
          </p:cNvSpPr>
          <p:nvPr>
            <p:ph type="sldNum" sz="quarter" idx="4"/>
          </p:nvPr>
        </p:nvSpPr>
        <p:spPr>
          <a:xfrm>
            <a:off x="8345256" y="5737225"/>
            <a:ext cx="2422525" cy="322263"/>
          </a:xfrm>
          <a:prstGeom prst="rect">
            <a:avLst/>
          </a:prstGeom>
        </p:spPr>
        <p:txBody>
          <a:bodyPr vert="horz" lIns="91440" tIns="45720" rIns="91440" bIns="45720" rtlCol="0" anchor="ctr"/>
          <a:lstStyle>
            <a:lvl1pPr algn="r">
              <a:defRPr sz="1200">
                <a:solidFill>
                  <a:schemeClr val="tx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10316556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hf hdr="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EF6AF78A-AFF9-4BA2-81A3-F48AFC1755DA}"/>
              </a:ext>
            </a:extLst>
          </p:cNvPr>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177" y="0"/>
            <a:ext cx="10772417" cy="6059485"/>
          </a:xfrm>
          <a:prstGeom prst="rect">
            <a:avLst/>
          </a:prstGeom>
        </p:spPr>
      </p:pic>
      <p:sp>
        <p:nvSpPr>
          <p:cNvPr id="2" name="Espace réservé du titre 1"/>
          <p:cNvSpPr>
            <a:spLocks noGrp="1"/>
          </p:cNvSpPr>
          <p:nvPr>
            <p:ph type="title"/>
          </p:nvPr>
        </p:nvSpPr>
        <p:spPr>
          <a:xfrm>
            <a:off x="921891" y="120651"/>
            <a:ext cx="9577064" cy="561652"/>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p:cNvSpPr>
            <a:spLocks noGrp="1"/>
          </p:cNvSpPr>
          <p:nvPr>
            <p:ph type="body" idx="1"/>
          </p:nvPr>
        </p:nvSpPr>
        <p:spPr>
          <a:xfrm>
            <a:off x="345827" y="941512"/>
            <a:ext cx="10153128" cy="4536504"/>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11534" y="5731817"/>
            <a:ext cx="2422525" cy="322263"/>
          </a:xfrm>
          <a:prstGeom prst="rect">
            <a:avLst/>
          </a:prstGeom>
        </p:spPr>
        <p:txBody>
          <a:bodyPr vert="horz" lIns="91440" tIns="45720" rIns="91440" bIns="45720" rtlCol="0" anchor="ctr"/>
          <a:lstStyle>
            <a:lvl1pPr algn="l">
              <a:defRPr sz="1200">
                <a:solidFill>
                  <a:schemeClr val="tx1"/>
                </a:solidFill>
              </a:defRPr>
            </a:lvl1p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 name="Espace réservé du pied de page 4"/>
          <p:cNvSpPr>
            <a:spLocks noGrp="1"/>
          </p:cNvSpPr>
          <p:nvPr>
            <p:ph type="ftr" sz="quarter" idx="3"/>
          </p:nvPr>
        </p:nvSpPr>
        <p:spPr>
          <a:xfrm>
            <a:off x="3568700" y="5731817"/>
            <a:ext cx="3635375" cy="322263"/>
          </a:xfrm>
          <a:prstGeom prst="rect">
            <a:avLst/>
          </a:prstGeom>
        </p:spPr>
        <p:txBody>
          <a:bodyPr vert="horz" lIns="91440" tIns="45720" rIns="91440" bIns="45720" rtlCol="0" anchor="ctr"/>
          <a:lstStyle>
            <a:lvl1pPr algn="ctr">
              <a:defRPr sz="1200">
                <a:solidFill>
                  <a:schemeClr val="tx1"/>
                </a:solidFill>
              </a:defRPr>
            </a:lvl1p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6" name="Espace réservé du numéro de diapositive 5"/>
          <p:cNvSpPr>
            <a:spLocks noGrp="1"/>
          </p:cNvSpPr>
          <p:nvPr>
            <p:ph type="sldNum" sz="quarter" idx="4"/>
          </p:nvPr>
        </p:nvSpPr>
        <p:spPr>
          <a:xfrm>
            <a:off x="8345256" y="5737225"/>
            <a:ext cx="2422525" cy="322263"/>
          </a:xfrm>
          <a:prstGeom prst="rect">
            <a:avLst/>
          </a:prstGeom>
        </p:spPr>
        <p:txBody>
          <a:bodyPr vert="horz" lIns="91440" tIns="45720" rIns="91440" bIns="45720" rtlCol="0" anchor="ctr"/>
          <a:lstStyle>
            <a:lvl1pPr algn="r">
              <a:defRPr sz="1200">
                <a:solidFill>
                  <a:schemeClr val="tx1"/>
                </a:solidFill>
              </a:defRPr>
            </a:lvl1p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‹N°›</a:t>
            </a:fld>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3888659841"/>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hdr="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chart" Target="../charts/chart1.xml"/><Relationship Id="rId5" Type="http://schemas.openxmlformats.org/officeDocument/2006/relationships/image" Target="../media/image39.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12.xml"/><Relationship Id="rId6" Type="http://schemas.openxmlformats.org/officeDocument/2006/relationships/image" Target="../media/image44.png"/><Relationship Id="rId5" Type="http://schemas.openxmlformats.org/officeDocument/2006/relationships/image" Target="../media/image43.jp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12.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12.xml"/><Relationship Id="rId4" Type="http://schemas.openxmlformats.org/officeDocument/2006/relationships/image" Target="../media/image28.jpe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g"/><Relationship Id="rId1" Type="http://schemas.openxmlformats.org/officeDocument/2006/relationships/slideLayout" Target="../slideLayouts/slideLayout12.xml"/><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2429DF77-A478-FFF4-2246-33D934A1FF26}"/>
              </a:ext>
            </a:extLst>
          </p:cNvPr>
          <p:cNvSpPr>
            <a:spLocks noGrp="1"/>
          </p:cNvSpPr>
          <p:nvPr>
            <p:ph type="dt" sz="half" idx="10"/>
          </p:nvPr>
        </p:nvSpPr>
        <p:spPr/>
        <p:txBody>
          <a:bodyPr/>
          <a:lstStyle/>
          <a:p>
            <a:pPr marL="0" marR="0" lvl="0" indent="0" algn="l"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13/10/25</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2" name="Espace réservé du pied de page 1">
            <a:extLst>
              <a:ext uri="{FF2B5EF4-FFF2-40B4-BE49-F238E27FC236}">
                <a16:creationId xmlns:a16="http://schemas.microsoft.com/office/drawing/2014/main" id="{558073F5-65AE-433A-92CC-DF8F85E0129C}"/>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6" name="Espace réservé du numéro de diapositive 5">
            <a:extLst>
              <a:ext uri="{FF2B5EF4-FFF2-40B4-BE49-F238E27FC236}">
                <a16:creationId xmlns:a16="http://schemas.microsoft.com/office/drawing/2014/main" id="{0C332A01-431A-48EB-AFE2-7D28EA117D83}"/>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fr-FR"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1</a:t>
            </a:fld>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pic>
        <p:nvPicPr>
          <p:cNvPr id="12" name="Image 11">
            <a:extLst>
              <a:ext uri="{FF2B5EF4-FFF2-40B4-BE49-F238E27FC236}">
                <a16:creationId xmlns:a16="http://schemas.microsoft.com/office/drawing/2014/main" id="{8CE213AC-7DC4-881A-BE68-5F6D90102AD1}"/>
              </a:ext>
            </a:extLst>
          </p:cNvPr>
          <p:cNvPicPr>
            <a:picLocks noChangeAspect="1"/>
          </p:cNvPicPr>
          <p:nvPr/>
        </p:nvPicPr>
        <p:blipFill rotWithShape="1">
          <a:blip r:embed="rId2" cstate="screen">
            <a:alphaModFix amt="54000"/>
            <a:extLst>
              <a:ext uri="{28A0092B-C50C-407E-A947-70E740481C1C}">
                <a14:useLocalDpi xmlns:a14="http://schemas.microsoft.com/office/drawing/2010/main"/>
              </a:ext>
            </a:extLst>
          </a:blip>
          <a:srcRect/>
          <a:stretch/>
        </p:blipFill>
        <p:spPr>
          <a:xfrm>
            <a:off x="3336252" y="1712099"/>
            <a:ext cx="4426399" cy="3477885"/>
          </a:xfrm>
          <a:prstGeom prst="rect">
            <a:avLst/>
          </a:prstGeom>
        </p:spPr>
      </p:pic>
      <p:sp>
        <p:nvSpPr>
          <p:cNvPr id="13" name="ZoneTexte 12">
            <a:extLst>
              <a:ext uri="{FF2B5EF4-FFF2-40B4-BE49-F238E27FC236}">
                <a16:creationId xmlns:a16="http://schemas.microsoft.com/office/drawing/2014/main" id="{27E7CFD6-0172-42A9-A91E-F497F6A95F1D}"/>
              </a:ext>
            </a:extLst>
          </p:cNvPr>
          <p:cNvSpPr txBox="1"/>
          <p:nvPr/>
        </p:nvSpPr>
        <p:spPr>
          <a:xfrm>
            <a:off x="993899" y="1733600"/>
            <a:ext cx="9145016" cy="3600986"/>
          </a:xfrm>
          <a:prstGeom prst="rect">
            <a:avLst/>
          </a:prstGeom>
          <a:noFill/>
        </p:spPr>
        <p:txBody>
          <a:bodyPr wrap="square" rtlCol="0">
            <a:spAutoFit/>
          </a:bodyPr>
          <a:lstStyle/>
          <a:p>
            <a:pPr algn="ctr"/>
            <a:r>
              <a:rPr lang="en-US" sz="3600" dirty="0" smtClean="0">
                <a:solidFill>
                  <a:schemeClr val="accent1">
                    <a:lumMod val="75000"/>
                  </a:schemeClr>
                </a:solidFill>
                <a:latin typeface="+mn-lt"/>
              </a:rPr>
              <a:t>CERN Collaboration Meeting </a:t>
            </a:r>
          </a:p>
          <a:p>
            <a:pPr algn="ctr"/>
            <a:endParaRPr lang="en-US" sz="3600" dirty="0" smtClean="0">
              <a:solidFill>
                <a:schemeClr val="accent1">
                  <a:lumMod val="75000"/>
                </a:schemeClr>
              </a:solidFill>
              <a:latin typeface="+mn-lt"/>
            </a:endParaRPr>
          </a:p>
          <a:p>
            <a:pPr algn="ctr"/>
            <a:r>
              <a:rPr lang="en-US" sz="2800" b="1" dirty="0" smtClean="0">
                <a:effectLst>
                  <a:outerShdw blurRad="38100" dist="38100" dir="2700000" algn="tl">
                    <a:srgbClr val="000000">
                      <a:alpha val="43137"/>
                    </a:srgbClr>
                  </a:outerShdw>
                </a:effectLst>
              </a:rPr>
              <a:t>DIAGNOSTICS choices for PERLE </a:t>
            </a:r>
          </a:p>
          <a:p>
            <a:pPr algn="ctr"/>
            <a:endParaRPr lang="en-US" sz="2800" b="1" dirty="0" smtClean="0">
              <a:effectLst>
                <a:outerShdw blurRad="38100" dist="38100" dir="2700000" algn="tl">
                  <a:srgbClr val="000000">
                    <a:alpha val="43137"/>
                  </a:srgbClr>
                </a:outerShdw>
              </a:effectLst>
            </a:endParaRPr>
          </a:p>
          <a:p>
            <a:pPr algn="ctr"/>
            <a:r>
              <a:rPr lang="en-US" sz="2800" dirty="0" smtClean="0">
                <a:latin typeface="Aptos" panose="020B0004020202020204" pitchFamily="34" charset="0"/>
              </a:rPr>
              <a:t>M. Ben Abdillah (IJCLab)</a:t>
            </a:r>
          </a:p>
          <a:p>
            <a:pPr algn="ctr"/>
            <a:endParaRPr lang="en-US" sz="2400" dirty="0" smtClean="0">
              <a:latin typeface="+mn-lt"/>
            </a:endParaRPr>
          </a:p>
          <a:p>
            <a:pPr algn="ctr"/>
            <a:endParaRPr lang="en-US" sz="2400" dirty="0" smtClean="0">
              <a:latin typeface="+mn-lt"/>
            </a:endParaRPr>
          </a:p>
          <a:p>
            <a:pPr algn="ctr"/>
            <a:r>
              <a:rPr lang="en-US" sz="2400" dirty="0" smtClean="0">
                <a:latin typeface="+mn-lt"/>
              </a:rPr>
              <a:t>October 14th  2025</a:t>
            </a:r>
            <a:endParaRPr lang="en-US" sz="2400" dirty="0">
              <a:latin typeface="+mn-lt"/>
            </a:endParaRPr>
          </a:p>
        </p:txBody>
      </p:sp>
      <p:pic>
        <p:nvPicPr>
          <p:cNvPr id="14" name="Image 13">
            <a:extLst>
              <a:ext uri="{FF2B5EF4-FFF2-40B4-BE49-F238E27FC236}">
                <a16:creationId xmlns:a16="http://schemas.microsoft.com/office/drawing/2014/main" id="{E0537CC1-C2DF-C452-B89B-2387774B0826}"/>
              </a:ext>
            </a:extLst>
          </p:cNvPr>
          <p:cNvPicPr>
            <a:picLocks noChangeAspect="1"/>
          </p:cNvPicPr>
          <p:nvPr/>
        </p:nvPicPr>
        <p:blipFill>
          <a:blip r:embed="rId3"/>
          <a:stretch>
            <a:fillRect/>
          </a:stretch>
        </p:blipFill>
        <p:spPr>
          <a:xfrm>
            <a:off x="4988867" y="774789"/>
            <a:ext cx="1117600" cy="762000"/>
          </a:xfrm>
          <a:prstGeom prst="rect">
            <a:avLst/>
          </a:prstGeom>
        </p:spPr>
      </p:pic>
    </p:spTree>
    <p:extLst>
      <p:ext uri="{BB962C8B-B14F-4D97-AF65-F5344CB8AC3E}">
        <p14:creationId xmlns:p14="http://schemas.microsoft.com/office/powerpoint/2010/main" val="3568942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Diagnostics for PERLE 1 turn</a:t>
            </a:r>
            <a:endParaRPr lang="en-US" dirty="0">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pic>
        <p:nvPicPr>
          <p:cNvPr id="13" name="Image 12">
            <a:extLst>
              <a:ext uri="{FF2B5EF4-FFF2-40B4-BE49-F238E27FC236}">
                <a16:creationId xmlns:a16="http://schemas.microsoft.com/office/drawing/2014/main" id="{6EDB9237-6162-5B83-363A-495C6D2BBA63}"/>
              </a:ext>
            </a:extLst>
          </p:cNvPr>
          <p:cNvPicPr>
            <a:picLocks noChangeAspect="1"/>
          </p:cNvPicPr>
          <p:nvPr/>
        </p:nvPicPr>
        <p:blipFill>
          <a:blip r:embed="rId2"/>
          <a:stretch>
            <a:fillRect/>
          </a:stretch>
        </p:blipFill>
        <p:spPr>
          <a:xfrm>
            <a:off x="0" y="725488"/>
            <a:ext cx="9282024" cy="4067091"/>
          </a:xfrm>
          <a:prstGeom prst="rect">
            <a:avLst/>
          </a:prstGeom>
          <a:solidFill>
            <a:schemeClr val="accent2"/>
          </a:solidFill>
        </p:spPr>
      </p:pic>
      <p:sp>
        <p:nvSpPr>
          <p:cNvPr id="14" name="Rectangle 13"/>
          <p:cNvSpPr/>
          <p:nvPr/>
        </p:nvSpPr>
        <p:spPr>
          <a:xfrm>
            <a:off x="3347538" y="3314163"/>
            <a:ext cx="7234394" cy="2092881"/>
          </a:xfrm>
          <a:prstGeom prst="rect">
            <a:avLst/>
          </a:prstGeom>
        </p:spPr>
        <p:txBody>
          <a:bodyPr wrap="square">
            <a:spAutoFit/>
          </a:bodyPr>
          <a:lstStyle/>
          <a:p>
            <a:r>
              <a:rPr lang="en-US" b="1" dirty="0" smtClean="0"/>
              <a:t>Diagnostics goals:</a:t>
            </a:r>
          </a:p>
          <a:p>
            <a:pPr marL="285750" indent="-285750">
              <a:buFont typeface="Arial" panose="020B0604020202020204" pitchFamily="34" charset="0"/>
              <a:buChar char="•"/>
            </a:pPr>
            <a:r>
              <a:rPr lang="en-US" sz="1800" dirty="0" smtClean="0">
                <a:latin typeface="Aptos" panose="020B0004020202020204" pitchFamily="34" charset="0"/>
                <a:sym typeface="Wingdings" panose="05000000000000000000" pitchFamily="2" charset="2"/>
              </a:rPr>
              <a:t>Calibration of cavities phases in the Linac</a:t>
            </a:r>
          </a:p>
          <a:p>
            <a:pPr marL="285750" indent="-285750">
              <a:buFont typeface="Arial" panose="020B0604020202020204" pitchFamily="34" charset="0"/>
              <a:buChar char="•"/>
            </a:pPr>
            <a:r>
              <a:rPr lang="en-US" sz="1800" dirty="0" smtClean="0">
                <a:latin typeface="Aptos" panose="020B0004020202020204" pitchFamily="34" charset="0"/>
                <a:sym typeface="Wingdings" panose="05000000000000000000" pitchFamily="2" charset="2"/>
              </a:rPr>
              <a:t>Measurement of Linac transmission coefficient</a:t>
            </a:r>
          </a:p>
          <a:p>
            <a:pPr marL="285750" indent="-285750">
              <a:buFont typeface="Arial" panose="020B0604020202020204" pitchFamily="34" charset="0"/>
              <a:buChar char="•"/>
            </a:pPr>
            <a:r>
              <a:rPr lang="en-US" sz="1800" dirty="0" smtClean="0">
                <a:latin typeface="Aptos" panose="020B0004020202020204" pitchFamily="34" charset="0"/>
                <a:sym typeface="Wingdings" panose="05000000000000000000" pitchFamily="2" charset="2"/>
              </a:rPr>
              <a:t>Distinguish and measure each beam position</a:t>
            </a:r>
          </a:p>
          <a:p>
            <a:pPr marL="285750" indent="-285750">
              <a:buFont typeface="Arial" panose="020B0604020202020204" pitchFamily="34" charset="0"/>
              <a:buChar char="•"/>
            </a:pPr>
            <a:r>
              <a:rPr lang="en-US" sz="1800" dirty="0" smtClean="0">
                <a:latin typeface="Aptos" panose="020B0004020202020204" pitchFamily="34" charset="0"/>
                <a:sym typeface="Wingdings" panose="05000000000000000000" pitchFamily="2" charset="2"/>
              </a:rPr>
              <a:t>Beams path adjustment</a:t>
            </a:r>
          </a:p>
          <a:p>
            <a:pPr marL="285750" indent="-285750">
              <a:buFont typeface="Arial" panose="020B0604020202020204" pitchFamily="34" charset="0"/>
              <a:buChar char="•"/>
            </a:pPr>
            <a:r>
              <a:rPr lang="en-US" sz="1800" dirty="0" smtClean="0">
                <a:latin typeface="Aptos" panose="020B0004020202020204" pitchFamily="34" charset="0"/>
                <a:sym typeface="Wingdings" panose="05000000000000000000" pitchFamily="2" charset="2"/>
              </a:rPr>
              <a:t>Measurement of beams losses</a:t>
            </a:r>
          </a:p>
          <a:p>
            <a:pPr marL="285750" indent="-285750">
              <a:buFont typeface="Arial" panose="020B0604020202020204" pitchFamily="34" charset="0"/>
              <a:buChar char="•"/>
            </a:pPr>
            <a:r>
              <a:rPr lang="en-US" sz="1800" dirty="0" smtClean="0">
                <a:latin typeface="Aptos" panose="020B0004020202020204" pitchFamily="34" charset="0"/>
                <a:sym typeface="Wingdings" panose="05000000000000000000" pitchFamily="2" charset="2"/>
              </a:rPr>
              <a:t>Non invasive measurements </a:t>
            </a:r>
            <a:r>
              <a:rPr lang="en-US" sz="2000" dirty="0" smtClean="0">
                <a:latin typeface="Aptos" panose="020B0004020202020204" pitchFamily="34" charset="0"/>
                <a:sym typeface="Wingdings" panose="05000000000000000000" pitchFamily="2" charset="2"/>
              </a:rPr>
              <a:t>of beam properties (emittance, …)</a:t>
            </a:r>
            <a:endParaRPr lang="en-US" sz="2000" dirty="0">
              <a:latin typeface="Aptos" panose="020B0004020202020204" pitchFamily="34" charset="0"/>
              <a:sym typeface="Wingdings" panose="05000000000000000000" pitchFamily="2" charset="2"/>
            </a:endParaRPr>
          </a:p>
        </p:txBody>
      </p:sp>
      <p:sp>
        <p:nvSpPr>
          <p:cNvPr id="15" name="ZoneTexte 14">
            <a:extLst>
              <a:ext uri="{FF2B5EF4-FFF2-40B4-BE49-F238E27FC236}">
                <a16:creationId xmlns:a16="http://schemas.microsoft.com/office/drawing/2014/main" id="{64430C00-6970-523F-6751-E4B2264E2E6B}"/>
              </a:ext>
            </a:extLst>
          </p:cNvPr>
          <p:cNvSpPr txBox="1"/>
          <p:nvPr/>
        </p:nvSpPr>
        <p:spPr>
          <a:xfrm>
            <a:off x="0" y="826606"/>
            <a:ext cx="3347537" cy="677108"/>
          </a:xfrm>
          <a:prstGeom prst="rect">
            <a:avLst/>
          </a:prstGeom>
          <a:noFill/>
        </p:spPr>
        <p:txBody>
          <a:bodyPr wrap="square">
            <a:spAutoFit/>
          </a:bodyPr>
          <a:lstStyle/>
          <a:p>
            <a:pPr algn="ctr"/>
            <a:r>
              <a:rPr lang="fr-FR" sz="1400" b="1" dirty="0">
                <a:solidFill>
                  <a:srgbClr val="2D4780"/>
                </a:solidFill>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Inverse </a:t>
            </a:r>
            <a:r>
              <a:rPr lang="fr-FR" sz="1400" b="1" dirty="0" err="1">
                <a:solidFill>
                  <a:srgbClr val="2D4780"/>
                </a:solidFill>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compton</a:t>
            </a:r>
            <a:r>
              <a:rPr lang="fr-FR" sz="1400" b="1" dirty="0">
                <a:solidFill>
                  <a:srgbClr val="2D4780"/>
                </a:solidFill>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 source</a:t>
            </a:r>
          </a:p>
          <a:p>
            <a:pPr algn="ctr"/>
            <a:r>
              <a:rPr lang="fr-FR" sz="1200" i="1" dirty="0">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Fabry-</a:t>
            </a:r>
            <a:r>
              <a:rPr lang="fr-FR" sz="1200" i="1" dirty="0" err="1">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Perot</a:t>
            </a:r>
            <a:r>
              <a:rPr lang="fr-FR" sz="1200" i="1" dirty="0">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 </a:t>
            </a:r>
            <a:r>
              <a:rPr lang="fr-FR" sz="1200" i="1" dirty="0" err="1">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cavity</a:t>
            </a:r>
            <a:r>
              <a:rPr lang="fr-FR" sz="1200" i="1" dirty="0">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 </a:t>
            </a:r>
            <a:r>
              <a:rPr lang="fr-FR" sz="1200" i="1" dirty="0" err="1">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experiement</a:t>
            </a:r>
            <a:r>
              <a:rPr lang="fr-FR" sz="1200" i="1" dirty="0">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 @ 89 MeV </a:t>
            </a:r>
          </a:p>
          <a:p>
            <a:pPr algn="ctr"/>
            <a:r>
              <a:rPr lang="fr-FR" sz="1200" i="1" dirty="0"/>
              <a:t>515 nm /200 kW</a:t>
            </a:r>
          </a:p>
        </p:txBody>
      </p:sp>
      <p:sp>
        <p:nvSpPr>
          <p:cNvPr id="17" name="ZoneTexte 16">
            <a:extLst>
              <a:ext uri="{FF2B5EF4-FFF2-40B4-BE49-F238E27FC236}">
                <a16:creationId xmlns:a16="http://schemas.microsoft.com/office/drawing/2014/main" id="{65E74868-694C-E858-DBD5-63B923B6B892}"/>
              </a:ext>
            </a:extLst>
          </p:cNvPr>
          <p:cNvSpPr txBox="1"/>
          <p:nvPr/>
        </p:nvSpPr>
        <p:spPr>
          <a:xfrm>
            <a:off x="0" y="1487032"/>
            <a:ext cx="3162810" cy="677108"/>
          </a:xfrm>
          <a:prstGeom prst="rect">
            <a:avLst/>
          </a:prstGeom>
          <a:noFill/>
        </p:spPr>
        <p:txBody>
          <a:bodyPr wrap="square">
            <a:spAutoFit/>
          </a:bodyPr>
          <a:lstStyle/>
          <a:p>
            <a:pPr algn="ctr"/>
            <a:r>
              <a:rPr lang="fr-FR" sz="1400" b="1" dirty="0">
                <a:solidFill>
                  <a:srgbClr val="2D4780"/>
                </a:solidFill>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DESTIN</a:t>
            </a:r>
          </a:p>
          <a:p>
            <a:pPr algn="ctr"/>
            <a:r>
              <a:rPr lang="fr-FR" sz="1200" i="1" dirty="0">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e- </a:t>
            </a:r>
            <a:r>
              <a:rPr lang="fr-FR" sz="1200" i="1" dirty="0" err="1">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scattering</a:t>
            </a:r>
            <a:r>
              <a:rPr lang="fr-FR" sz="1200" i="1" dirty="0">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 / </a:t>
            </a:r>
            <a:r>
              <a:rPr lang="fr-FR" sz="1200" i="1" dirty="0" err="1">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nuclear</a:t>
            </a:r>
            <a:r>
              <a:rPr lang="fr-FR" sz="1200" i="1" dirty="0">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 </a:t>
            </a:r>
            <a:r>
              <a:rPr lang="fr-FR" sz="1200" i="1" dirty="0" err="1">
                <a:effectLst>
                  <a:outerShdw blurRad="38100" dist="38100" dir="2700000" algn="tl">
                    <a:srgbClr val="000000">
                      <a:alpha val="43137"/>
                    </a:srgbClr>
                  </a:outerShdw>
                </a:effectLst>
                <a:latin typeface="Aptos" panose="020B0004020202020204" pitchFamily="34" charset="0"/>
                <a:sym typeface="Wingdings" panose="05000000000000000000" pitchFamily="2" charset="2"/>
              </a:rPr>
              <a:t>Porbe</a:t>
            </a:r>
            <a:endParaRPr lang="fr-FR" sz="1200" i="1" dirty="0">
              <a:effectLst>
                <a:outerShdw blurRad="38100" dist="38100" dir="2700000" algn="tl">
                  <a:srgbClr val="000000">
                    <a:alpha val="43137"/>
                  </a:srgbClr>
                </a:outerShdw>
              </a:effectLst>
              <a:latin typeface="Aptos" panose="020B0004020202020204" pitchFamily="34" charset="0"/>
              <a:sym typeface="Wingdings" panose="05000000000000000000" pitchFamily="2" charset="2"/>
            </a:endParaRPr>
          </a:p>
          <a:p>
            <a:pPr algn="ctr"/>
            <a:r>
              <a:rPr lang="fr-FR" sz="1200" i="1" dirty="0" err="1"/>
              <a:t>Spectrometer</a:t>
            </a:r>
            <a:r>
              <a:rPr lang="fr-FR" sz="1200" i="1" dirty="0"/>
              <a:t> and Ion trap</a:t>
            </a:r>
          </a:p>
        </p:txBody>
      </p:sp>
    </p:spTree>
    <p:extLst>
      <p:ext uri="{BB962C8B-B14F-4D97-AF65-F5344CB8AC3E}">
        <p14:creationId xmlns:p14="http://schemas.microsoft.com/office/powerpoint/2010/main" val="42095017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Diagnostics for PERLE 1 turn: </a:t>
            </a:r>
            <a:r>
              <a:rPr lang="en-US" dirty="0" smtClean="0">
                <a:solidFill>
                  <a:srgbClr val="FF0000"/>
                </a:solidFill>
                <a:latin typeface="Bahnschrift SemiBold" panose="020B0502040204020203" pitchFamily="34" charset="0"/>
              </a:rPr>
              <a:t>Linac BPMs</a:t>
            </a:r>
            <a:endParaRPr lang="en-US" dirty="0">
              <a:solidFill>
                <a:srgbClr val="FF0000"/>
              </a:solidFill>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grpSp>
        <p:nvGrpSpPr>
          <p:cNvPr id="9" name="Groupe 8"/>
          <p:cNvGrpSpPr/>
          <p:nvPr/>
        </p:nvGrpSpPr>
        <p:grpSpPr>
          <a:xfrm>
            <a:off x="0" y="786619"/>
            <a:ext cx="6248279" cy="3262187"/>
            <a:chOff x="0" y="257680"/>
            <a:chExt cx="11925300" cy="3829049"/>
          </a:xfrm>
        </p:grpSpPr>
        <p:pic>
          <p:nvPicPr>
            <p:cNvPr id="10" name="Image 9"/>
            <p:cNvPicPr>
              <a:picLocks noChangeAspect="1"/>
            </p:cNvPicPr>
            <p:nvPr/>
          </p:nvPicPr>
          <p:blipFill>
            <a:blip r:embed="rId2"/>
            <a:stretch>
              <a:fillRect/>
            </a:stretch>
          </p:blipFill>
          <p:spPr>
            <a:xfrm>
              <a:off x="0" y="257680"/>
              <a:ext cx="11925300" cy="3829049"/>
            </a:xfrm>
            <a:prstGeom prst="rect">
              <a:avLst/>
            </a:prstGeom>
          </p:spPr>
        </p:pic>
        <p:grpSp>
          <p:nvGrpSpPr>
            <p:cNvPr id="11" name="Groupe 10"/>
            <p:cNvGrpSpPr/>
            <p:nvPr/>
          </p:nvGrpSpPr>
          <p:grpSpPr>
            <a:xfrm>
              <a:off x="155882" y="307184"/>
              <a:ext cx="11629971" cy="3597783"/>
              <a:chOff x="155882" y="307184"/>
              <a:chExt cx="11629971" cy="3597783"/>
            </a:xfrm>
          </p:grpSpPr>
          <p:sp>
            <p:nvSpPr>
              <p:cNvPr id="18" name="ZoneTexte 2"/>
              <p:cNvSpPr txBox="1"/>
              <p:nvPr/>
            </p:nvSpPr>
            <p:spPr>
              <a:xfrm>
                <a:off x="5093106" y="1918379"/>
                <a:ext cx="1292188" cy="370205"/>
              </a:xfrm>
              <a:prstGeom prst="rect">
                <a:avLst/>
              </a:prstGeom>
              <a:noFill/>
            </p:spPr>
            <p:txBody>
              <a:bodyPr wrap="square" rtlCol="0">
                <a:noAutofit/>
              </a:bodyPr>
              <a:lstStyle/>
              <a:p>
                <a:pPr>
                  <a:spcAft>
                    <a:spcPts val="0"/>
                  </a:spcAft>
                </a:pPr>
                <a:r>
                  <a:rPr lang="en-US" sz="1800" b="1" kern="1200" dirty="0" smtClean="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BPM</a:t>
                </a:r>
                <a:endParaRPr lang="en-US" sz="1200" dirty="0">
                  <a:effectLst/>
                  <a:latin typeface="Times New Roman" panose="02020603050405020304" pitchFamily="18" charset="0"/>
                  <a:ea typeface="Times New Roman" panose="02020603050405020304" pitchFamily="18" charset="0"/>
                </a:endParaRPr>
              </a:p>
            </p:txBody>
          </p:sp>
          <p:cxnSp>
            <p:nvCxnSpPr>
              <p:cNvPr id="19" name="Connecteur droit avec flèche 18"/>
              <p:cNvCxnSpPr/>
              <p:nvPr/>
            </p:nvCxnSpPr>
            <p:spPr>
              <a:xfrm flipV="1">
                <a:off x="5739203" y="743456"/>
                <a:ext cx="2376097" cy="1203538"/>
              </a:xfrm>
              <a:prstGeom prst="straightConnector1">
                <a:avLst/>
              </a:prstGeom>
              <a:ln w="19050">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20" name="Connecteur droit avec flèche 19"/>
              <p:cNvCxnSpPr/>
              <p:nvPr/>
            </p:nvCxnSpPr>
            <p:spPr>
              <a:xfrm flipH="1" flipV="1">
                <a:off x="3867151" y="743457"/>
                <a:ext cx="1872052" cy="1203537"/>
              </a:xfrm>
              <a:prstGeom prst="straightConnector1">
                <a:avLst/>
              </a:prstGeom>
              <a:ln w="19050">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21" name="Connecteur droit avec flèche 20"/>
              <p:cNvCxnSpPr/>
              <p:nvPr/>
            </p:nvCxnSpPr>
            <p:spPr>
              <a:xfrm flipH="1">
                <a:off x="1943100" y="2639924"/>
                <a:ext cx="3796103" cy="12650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a:off x="5739203" y="2639924"/>
                <a:ext cx="5304584" cy="10188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a:off x="5739203" y="2639924"/>
                <a:ext cx="4197949" cy="12650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ZoneTexte 13"/>
              <p:cNvSpPr txBox="1"/>
              <p:nvPr/>
            </p:nvSpPr>
            <p:spPr>
              <a:xfrm>
                <a:off x="5145807" y="2317449"/>
                <a:ext cx="1310778" cy="370205"/>
              </a:xfrm>
              <a:prstGeom prst="rect">
                <a:avLst/>
              </a:prstGeom>
              <a:noFill/>
            </p:spPr>
            <p:txBody>
              <a:bodyPr wrap="square" rtlCol="0">
                <a:noAutofit/>
              </a:bodyPr>
              <a:lstStyle/>
              <a:p>
                <a:pPr>
                  <a:spcAft>
                    <a:spcPts val="0"/>
                  </a:spcAft>
                </a:pPr>
                <a:r>
                  <a:rPr lang="en-US" sz="1800" b="1" kern="1200" dirty="0" smtClean="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BPM</a:t>
                </a:r>
                <a:endParaRPr lang="en-US" sz="1200" dirty="0">
                  <a:effectLst/>
                  <a:latin typeface="Times New Roman" panose="02020603050405020304" pitchFamily="18" charset="0"/>
                  <a:ea typeface="Times New Roman" panose="02020603050405020304" pitchFamily="18" charset="0"/>
                </a:endParaRPr>
              </a:p>
            </p:txBody>
          </p:sp>
          <p:cxnSp>
            <p:nvCxnSpPr>
              <p:cNvPr id="25" name="Connecteur droit avec flèche 24"/>
              <p:cNvCxnSpPr/>
              <p:nvPr/>
            </p:nvCxnSpPr>
            <p:spPr>
              <a:xfrm>
                <a:off x="6104848" y="2455258"/>
                <a:ext cx="5576281" cy="724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flipV="1">
                <a:off x="6104848" y="2229355"/>
                <a:ext cx="5681005" cy="2259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V="1">
                <a:off x="6104848" y="1588233"/>
                <a:ext cx="5638584" cy="8670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ZoneTexte 18"/>
              <p:cNvSpPr txBox="1"/>
              <p:nvPr/>
            </p:nvSpPr>
            <p:spPr>
              <a:xfrm>
                <a:off x="5440802" y="307184"/>
                <a:ext cx="1536923" cy="370205"/>
              </a:xfrm>
              <a:prstGeom prst="rect">
                <a:avLst/>
              </a:prstGeom>
              <a:noFill/>
            </p:spPr>
            <p:txBody>
              <a:bodyPr wrap="square" rtlCol="0">
                <a:noAutofit/>
              </a:bodyPr>
              <a:lstStyle/>
              <a:p>
                <a:pPr>
                  <a:spcAft>
                    <a:spcPts val="0"/>
                  </a:spcAft>
                </a:pPr>
                <a:r>
                  <a:rPr lang="en-US" sz="1800" kern="1200"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LINAC</a:t>
                </a:r>
                <a:endParaRPr lang="en-US" sz="1200" dirty="0">
                  <a:effectLst/>
                  <a:latin typeface="Times New Roman" panose="02020603050405020304" pitchFamily="18" charset="0"/>
                  <a:ea typeface="Times New Roman" panose="02020603050405020304" pitchFamily="18" charset="0"/>
                </a:endParaRPr>
              </a:p>
            </p:txBody>
          </p:sp>
          <p:cxnSp>
            <p:nvCxnSpPr>
              <p:cNvPr id="29" name="Connecteur droit avec flèche 28"/>
              <p:cNvCxnSpPr/>
              <p:nvPr/>
            </p:nvCxnSpPr>
            <p:spPr>
              <a:xfrm flipV="1">
                <a:off x="6104848" y="819655"/>
                <a:ext cx="4715552" cy="16356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p:nvPr/>
            </p:nvCxnSpPr>
            <p:spPr>
              <a:xfrm flipH="1">
                <a:off x="756172" y="2639924"/>
                <a:ext cx="4983031" cy="9164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flipH="1">
                <a:off x="390528" y="2455258"/>
                <a:ext cx="4983030" cy="724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p:nvPr/>
            </p:nvCxnSpPr>
            <p:spPr>
              <a:xfrm flipH="1" flipV="1">
                <a:off x="155882" y="2451802"/>
                <a:ext cx="5217676" cy="34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flipH="1" flipV="1">
                <a:off x="273206" y="1598386"/>
                <a:ext cx="5100352" cy="8568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p:cNvCxnSpPr/>
              <p:nvPr/>
            </p:nvCxnSpPr>
            <p:spPr>
              <a:xfrm flipH="1" flipV="1">
                <a:off x="1023652" y="962531"/>
                <a:ext cx="4349906" cy="14927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flipV="1">
                <a:off x="6104848" y="743455"/>
                <a:ext cx="3654396" cy="17118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Connecteur droit avec flèche 35"/>
              <p:cNvCxnSpPr/>
              <p:nvPr/>
            </p:nvCxnSpPr>
            <p:spPr>
              <a:xfrm flipH="1" flipV="1">
                <a:off x="2040486" y="743455"/>
                <a:ext cx="3333072" cy="171180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12" name="Rectangle à coins arrondis 11"/>
            <p:cNvSpPr/>
            <p:nvPr/>
          </p:nvSpPr>
          <p:spPr>
            <a:xfrm>
              <a:off x="8433493" y="830993"/>
              <a:ext cx="1878181" cy="673507"/>
            </a:xfrm>
            <a:prstGeom prst="round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ZoneTexte 80"/>
            <p:cNvSpPr txBox="1"/>
            <p:nvPr/>
          </p:nvSpPr>
          <p:spPr>
            <a:xfrm>
              <a:off x="8533397" y="1517560"/>
              <a:ext cx="2510391" cy="370205"/>
            </a:xfrm>
            <a:prstGeom prst="rect">
              <a:avLst/>
            </a:prstGeom>
            <a:noFill/>
          </p:spPr>
          <p:txBody>
            <a:bodyPr wrap="square" rtlCol="0">
              <a:noAutofit/>
            </a:bodyPr>
            <a:lstStyle/>
            <a:p>
              <a:pPr>
                <a:spcAft>
                  <a:spcPts val="0"/>
                </a:spcAft>
              </a:pPr>
              <a:r>
                <a:rPr lang="en-US" sz="1800" kern="1200"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rPr>
                <a:t>Beam Dump line</a:t>
              </a:r>
              <a:endParaRPr lang="en-US" sz="1200" dirty="0">
                <a:effectLst/>
                <a:latin typeface="Times New Roman" panose="02020603050405020304" pitchFamily="18" charset="0"/>
                <a:ea typeface="Times New Roman" panose="02020603050405020304" pitchFamily="18" charset="0"/>
              </a:endParaRPr>
            </a:p>
          </p:txBody>
        </p:sp>
      </p:grpSp>
      <p:graphicFrame>
        <p:nvGraphicFramePr>
          <p:cNvPr id="37" name="Tableau 36">
            <a:extLst>
              <a:ext uri="{FF2B5EF4-FFF2-40B4-BE49-F238E27FC236}">
                <a16:creationId xmlns:a16="http://schemas.microsoft.com/office/drawing/2014/main" id="{101AAA5A-D82C-475E-94B5-F4D03FA926C5}"/>
              </a:ext>
            </a:extLst>
          </p:cNvPr>
          <p:cNvGraphicFramePr>
            <a:graphicFrameLocks noGrp="1"/>
          </p:cNvGraphicFramePr>
          <p:nvPr>
            <p:extLst>
              <p:ext uri="{D42A27DB-BD31-4B8C-83A1-F6EECF244321}">
                <p14:modId xmlns:p14="http://schemas.microsoft.com/office/powerpoint/2010/main" val="3144216816"/>
              </p:ext>
            </p:extLst>
          </p:nvPr>
        </p:nvGraphicFramePr>
        <p:xfrm>
          <a:off x="143147" y="4096942"/>
          <a:ext cx="4623215" cy="935071"/>
        </p:xfrm>
        <a:graphic>
          <a:graphicData uri="http://schemas.openxmlformats.org/drawingml/2006/table">
            <a:tbl>
              <a:tblPr firstRow="1" bandRow="1">
                <a:tableStyleId>{5C22544A-7EE6-4342-B048-85BDC9FD1C3A}</a:tableStyleId>
              </a:tblPr>
              <a:tblGrid>
                <a:gridCol w="1428060">
                  <a:extLst>
                    <a:ext uri="{9D8B030D-6E8A-4147-A177-3AD203B41FA5}">
                      <a16:colId xmlns:a16="http://schemas.microsoft.com/office/drawing/2014/main" val="2880484655"/>
                    </a:ext>
                  </a:extLst>
                </a:gridCol>
                <a:gridCol w="1554622">
                  <a:extLst>
                    <a:ext uri="{9D8B030D-6E8A-4147-A177-3AD203B41FA5}">
                      <a16:colId xmlns:a16="http://schemas.microsoft.com/office/drawing/2014/main" val="3195494824"/>
                    </a:ext>
                  </a:extLst>
                </a:gridCol>
                <a:gridCol w="1640533">
                  <a:extLst>
                    <a:ext uri="{9D8B030D-6E8A-4147-A177-3AD203B41FA5}">
                      <a16:colId xmlns:a16="http://schemas.microsoft.com/office/drawing/2014/main" val="2895328937"/>
                    </a:ext>
                  </a:extLst>
                </a:gridCol>
              </a:tblGrid>
              <a:tr h="593943">
                <a:tc>
                  <a:txBody>
                    <a:bodyPr/>
                    <a:lstStyle/>
                    <a:p>
                      <a:pPr algn="ctr"/>
                      <a:r>
                        <a:rPr lang="fr-FR" sz="1600" b="1" dirty="0"/>
                        <a:t>Position </a:t>
                      </a:r>
                      <a:endParaRPr lang="fr-FR" sz="1600" b="1" dirty="0" smtClean="0"/>
                    </a:p>
                    <a:p>
                      <a:pPr algn="ctr"/>
                      <a:r>
                        <a:rPr lang="fr-FR" sz="1600" b="1" dirty="0" smtClean="0"/>
                        <a:t>(</a:t>
                      </a:r>
                      <a:r>
                        <a:rPr lang="fr-FR" sz="1600" b="1" dirty="0"/>
                        <a:t>Single Bunch)</a:t>
                      </a:r>
                    </a:p>
                  </a:txBody>
                  <a:tcPr anchor="ctr"/>
                </a:tc>
                <a:tc>
                  <a:txBody>
                    <a:bodyPr/>
                    <a:lstStyle/>
                    <a:p>
                      <a:pPr algn="ctr"/>
                      <a:r>
                        <a:rPr lang="fr-FR" sz="1600" b="1" dirty="0">
                          <a:solidFill>
                            <a:schemeClr val="bg1"/>
                          </a:solidFill>
                        </a:rPr>
                        <a:t>Phase </a:t>
                      </a:r>
                      <a:endParaRPr lang="fr-FR" sz="1600" b="1" dirty="0" smtClean="0">
                        <a:solidFill>
                          <a:schemeClr val="bg1"/>
                        </a:solidFill>
                      </a:endParaRPr>
                    </a:p>
                    <a:p>
                      <a:pPr algn="ctr"/>
                      <a:r>
                        <a:rPr lang="fr-FR" sz="1600" b="1" dirty="0" smtClean="0">
                          <a:solidFill>
                            <a:schemeClr val="bg1"/>
                          </a:solidFill>
                        </a:rPr>
                        <a:t>(</a:t>
                      </a:r>
                      <a:r>
                        <a:rPr lang="fr-FR" sz="1600" b="1" dirty="0">
                          <a:solidFill>
                            <a:schemeClr val="bg1"/>
                          </a:solidFill>
                        </a:rPr>
                        <a:t>Single Bunch)</a:t>
                      </a:r>
                    </a:p>
                  </a:txBody>
                  <a:tcPr anchor="ctr"/>
                </a:tc>
                <a:tc>
                  <a:txBody>
                    <a:bodyPr/>
                    <a:lstStyle/>
                    <a:p>
                      <a:pPr algn="ctr"/>
                      <a:r>
                        <a:rPr lang="fr-FR" sz="1600" b="1" dirty="0"/>
                        <a:t>Position </a:t>
                      </a:r>
                      <a:endParaRPr lang="fr-FR" sz="1600" b="1" dirty="0" smtClean="0"/>
                    </a:p>
                    <a:p>
                      <a:pPr algn="ctr"/>
                      <a:r>
                        <a:rPr lang="fr-FR" sz="1600" b="1" dirty="0" smtClean="0"/>
                        <a:t>(Multiple</a:t>
                      </a:r>
                      <a:r>
                        <a:rPr lang="fr-FR" sz="1600" b="1" baseline="0" dirty="0" smtClean="0"/>
                        <a:t> </a:t>
                      </a:r>
                      <a:r>
                        <a:rPr lang="fr-FR" sz="1600" b="1" dirty="0" smtClean="0"/>
                        <a:t>Bunch</a:t>
                      </a:r>
                      <a:r>
                        <a:rPr lang="fr-FR" sz="1600" b="1" dirty="0"/>
                        <a:t>)</a:t>
                      </a:r>
                    </a:p>
                  </a:txBody>
                  <a:tcPr anchor="ctr"/>
                </a:tc>
                <a:extLst>
                  <a:ext uri="{0D108BD9-81ED-4DB2-BD59-A6C34878D82A}">
                    <a16:rowId xmlns:a16="http://schemas.microsoft.com/office/drawing/2014/main" val="2572871606"/>
                  </a:ext>
                </a:extLst>
              </a:tr>
              <a:tr h="341128">
                <a:tc>
                  <a:txBody>
                    <a:bodyPr/>
                    <a:lstStyle/>
                    <a:p>
                      <a:pPr algn="ctr"/>
                      <a:r>
                        <a:rPr lang="fr-FR" sz="1600" dirty="0">
                          <a:solidFill>
                            <a:schemeClr val="tx1"/>
                          </a:solidFill>
                        </a:rPr>
                        <a:t>14</a:t>
                      </a:r>
                    </a:p>
                  </a:txBody>
                  <a:tcPr anchor="ctr"/>
                </a:tc>
                <a:tc>
                  <a:txBody>
                    <a:bodyPr/>
                    <a:lstStyle/>
                    <a:p>
                      <a:pPr algn="ctr"/>
                      <a:r>
                        <a:rPr lang="fr-FR" sz="1600" dirty="0">
                          <a:solidFill>
                            <a:srgbClr val="FF0000"/>
                          </a:solidFill>
                        </a:rPr>
                        <a:t>2</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dirty="0">
                          <a:solidFill>
                            <a:srgbClr val="FF0000"/>
                          </a:solidFill>
                        </a:rPr>
                        <a:t>2</a:t>
                      </a:r>
                    </a:p>
                  </a:txBody>
                  <a:tcPr anchor="ctr"/>
                </a:tc>
                <a:extLst>
                  <a:ext uri="{0D108BD9-81ED-4DB2-BD59-A6C34878D82A}">
                    <a16:rowId xmlns:a16="http://schemas.microsoft.com/office/drawing/2014/main" val="3033329345"/>
                  </a:ext>
                </a:extLst>
              </a:tr>
            </a:tbl>
          </a:graphicData>
        </a:graphic>
      </p:graphicFrame>
      <p:sp>
        <p:nvSpPr>
          <p:cNvPr id="38" name="Rectangle 37"/>
          <p:cNvSpPr/>
          <p:nvPr/>
        </p:nvSpPr>
        <p:spPr>
          <a:xfrm>
            <a:off x="6344570" y="731781"/>
            <a:ext cx="4415667" cy="1673022"/>
          </a:xfrm>
          <a:prstGeom prst="rect">
            <a:avLst/>
          </a:prstGeom>
        </p:spPr>
        <p:txBody>
          <a:bodyPr wrap="square">
            <a:spAutoFit/>
          </a:bodyPr>
          <a:lstStyle/>
          <a:p>
            <a:pPr>
              <a:lnSpc>
                <a:spcPct val="107000"/>
              </a:lnSpc>
              <a:spcAft>
                <a:spcPts val="0"/>
              </a:spcAft>
            </a:pPr>
            <a:r>
              <a:rPr lang="en-US" sz="2400" dirty="0">
                <a:latin typeface="Calibri" panose="020F0502020204030204" pitchFamily="34" charset="0"/>
                <a:ea typeface="Calibri" panose="020F0502020204030204" pitchFamily="34" charset="0"/>
                <a:cs typeface="Arial" panose="020B0604020202020204" pitchFamily="34" charset="0"/>
              </a:rPr>
              <a:t>beam scheme for the calibration of Linac </a:t>
            </a:r>
            <a:r>
              <a:rPr lang="en-US" sz="2400" dirty="0" smtClean="0">
                <a:latin typeface="Calibri" panose="020F0502020204030204" pitchFamily="34" charset="0"/>
                <a:ea typeface="Calibri" panose="020F0502020204030204" pitchFamily="34" charset="0"/>
                <a:cs typeface="Arial" panose="020B0604020202020204" pitchFamily="34" charset="0"/>
              </a:rPr>
              <a:t>cavities</a:t>
            </a:r>
            <a:r>
              <a:rPr lang="fr-FR" sz="2400" dirty="0" smtClean="0">
                <a:latin typeface="Calibri" panose="020F0502020204030204" pitchFamily="34" charset="0"/>
                <a:ea typeface="Calibri" panose="020F0502020204030204" pitchFamily="34" charset="0"/>
                <a:cs typeface="Arial" panose="020B0604020202020204" pitchFamily="34" charset="0"/>
              </a:rPr>
              <a:t>: </a:t>
            </a:r>
            <a:r>
              <a:rPr lang="fr-FR" sz="2400" dirty="0" err="1" smtClean="0">
                <a:latin typeface="Calibri" panose="020F0502020204030204" pitchFamily="34" charset="0"/>
                <a:ea typeface="Calibri" panose="020F0502020204030204" pitchFamily="34" charset="0"/>
                <a:cs typeface="Arial" panose="020B0604020202020204" pitchFamily="34" charset="0"/>
              </a:rPr>
              <a:t>measure</a:t>
            </a:r>
            <a:r>
              <a:rPr lang="fr-FR" sz="2400" dirty="0" smtClean="0">
                <a:latin typeface="Calibri" panose="020F0502020204030204" pitchFamily="34" charset="0"/>
                <a:ea typeface="Calibri" panose="020F0502020204030204" pitchFamily="34" charset="0"/>
                <a:cs typeface="Arial" panose="020B0604020202020204" pitchFamily="34" charset="0"/>
              </a:rPr>
              <a:t> of </a:t>
            </a:r>
            <a:r>
              <a:rPr lang="fr-FR" sz="2400" dirty="0">
                <a:latin typeface="Calibri" panose="020F0502020204030204" pitchFamily="34" charset="0"/>
                <a:ea typeface="Calibri" panose="020F0502020204030204" pitchFamily="34" charset="0"/>
                <a:cs typeface="Arial" panose="020B0604020202020204" pitchFamily="34" charset="0"/>
              </a:rPr>
              <a:t>t</a:t>
            </a:r>
            <a:r>
              <a:rPr lang="fr-FR" sz="2400" dirty="0" smtClean="0">
                <a:latin typeface="Calibri" panose="020F0502020204030204" pitchFamily="34" charset="0"/>
                <a:ea typeface="Calibri" panose="020F0502020204030204" pitchFamily="34" charset="0"/>
                <a:cs typeface="Arial" panose="020B0604020202020204" pitchFamily="34" charset="0"/>
              </a:rPr>
              <a:t>he phase </a:t>
            </a:r>
            <a:r>
              <a:rPr lang="fr-FR" sz="2400" dirty="0" err="1" smtClean="0">
                <a:latin typeface="Calibri" panose="020F0502020204030204" pitchFamily="34" charset="0"/>
                <a:ea typeface="Calibri" panose="020F0502020204030204" pitchFamily="34" charset="0"/>
                <a:cs typeface="Arial" panose="020B0604020202020204" pitchFamily="34" charset="0"/>
              </a:rPr>
              <a:t>difference</a:t>
            </a:r>
            <a:r>
              <a:rPr lang="fr-FR" sz="2400" dirty="0" smtClean="0">
                <a:latin typeface="Calibri" panose="020F0502020204030204" pitchFamily="34" charset="0"/>
                <a:ea typeface="Calibri" panose="020F0502020204030204" pitchFamily="34" charset="0"/>
                <a:cs typeface="Arial" panose="020B0604020202020204" pitchFamily="34" charset="0"/>
              </a:rPr>
              <a:t> </a:t>
            </a:r>
            <a:r>
              <a:rPr lang="fr-FR" sz="2400" dirty="0" err="1" smtClean="0">
                <a:latin typeface="Calibri" panose="020F0502020204030204" pitchFamily="34" charset="0"/>
                <a:ea typeface="Calibri" panose="020F0502020204030204" pitchFamily="34" charset="0"/>
                <a:cs typeface="Arial" panose="020B0604020202020204" pitchFamily="34" charset="0"/>
              </a:rPr>
              <a:t>between</a:t>
            </a:r>
            <a:r>
              <a:rPr lang="fr-FR" sz="2400" dirty="0" smtClean="0">
                <a:latin typeface="Calibri" panose="020F0502020204030204" pitchFamily="34" charset="0"/>
                <a:ea typeface="Calibri" panose="020F0502020204030204" pitchFamily="34" charset="0"/>
                <a:cs typeface="Arial" panose="020B0604020202020204" pitchFamily="34" charset="0"/>
              </a:rPr>
              <a:t> the </a:t>
            </a:r>
            <a:r>
              <a:rPr lang="fr-FR" sz="2400" dirty="0" err="1" smtClean="0">
                <a:solidFill>
                  <a:srgbClr val="FF0000"/>
                </a:solidFill>
                <a:latin typeface="Calibri" panose="020F0502020204030204" pitchFamily="34" charset="0"/>
                <a:ea typeface="Calibri" panose="020F0502020204030204" pitchFamily="34" charset="0"/>
                <a:cs typeface="Arial" panose="020B0604020202020204" pitchFamily="34" charset="0"/>
              </a:rPr>
              <a:t>two</a:t>
            </a:r>
            <a:r>
              <a:rPr lang="fr-FR" sz="2400" dirty="0" smtClean="0">
                <a:solidFill>
                  <a:srgbClr val="FF0000"/>
                </a:solidFill>
                <a:latin typeface="Calibri" panose="020F0502020204030204" pitchFamily="34" charset="0"/>
                <a:ea typeface="Calibri" panose="020F0502020204030204" pitchFamily="34" charset="0"/>
                <a:cs typeface="Arial" panose="020B0604020202020204" pitchFamily="34" charset="0"/>
              </a:rPr>
              <a:t> </a:t>
            </a:r>
            <a:r>
              <a:rPr lang="fr-FR" sz="2400" dirty="0" err="1" smtClean="0">
                <a:solidFill>
                  <a:srgbClr val="FF0000"/>
                </a:solidFill>
                <a:latin typeface="Calibri" panose="020F0502020204030204" pitchFamily="34" charset="0"/>
                <a:ea typeface="Calibri" panose="020F0502020204030204" pitchFamily="34" charset="0"/>
                <a:cs typeface="Arial" panose="020B0604020202020204" pitchFamily="34" charset="0"/>
              </a:rPr>
              <a:t>BPMs</a:t>
            </a:r>
            <a:r>
              <a:rPr lang="fr-FR" sz="2400" dirty="0" smtClean="0">
                <a:solidFill>
                  <a:srgbClr val="FF0000"/>
                </a:solidFill>
                <a:latin typeface="Calibri" panose="020F0502020204030204" pitchFamily="34" charset="0"/>
                <a:ea typeface="Calibri" panose="020F0502020204030204" pitchFamily="34" charset="0"/>
                <a:cs typeface="Arial" panose="020B0604020202020204" pitchFamily="34" charset="0"/>
              </a:rPr>
              <a:t> </a:t>
            </a:r>
            <a:r>
              <a:rPr lang="fr-FR" sz="2400" dirty="0" smtClean="0">
                <a:latin typeface="Calibri" panose="020F0502020204030204" pitchFamily="34" charset="0"/>
                <a:ea typeface="Calibri" panose="020F0502020204030204" pitchFamily="34" charset="0"/>
                <a:cs typeface="Arial" panose="020B0604020202020204" pitchFamily="34" charset="0"/>
              </a:rPr>
              <a:t>for the </a:t>
            </a:r>
            <a:r>
              <a:rPr lang="fr-FR" sz="2400" dirty="0" err="1" smtClean="0">
                <a:latin typeface="Calibri" panose="020F0502020204030204" pitchFamily="34" charset="0"/>
                <a:ea typeface="Calibri" panose="020F0502020204030204" pitchFamily="34" charset="0"/>
                <a:cs typeface="Arial" panose="020B0604020202020204" pitchFamily="34" charset="0"/>
              </a:rPr>
              <a:t>same</a:t>
            </a:r>
            <a:r>
              <a:rPr lang="fr-FR" sz="2400" dirty="0" smtClean="0">
                <a:latin typeface="Calibri" panose="020F0502020204030204" pitchFamily="34" charset="0"/>
                <a:ea typeface="Calibri" panose="020F0502020204030204" pitchFamily="34" charset="0"/>
                <a:cs typeface="Arial" panose="020B0604020202020204" pitchFamily="34" charset="0"/>
              </a:rPr>
              <a:t> </a:t>
            </a:r>
            <a:r>
              <a:rPr lang="fr-FR" sz="2400" dirty="0" err="1" smtClean="0">
                <a:latin typeface="Calibri" panose="020F0502020204030204" pitchFamily="34" charset="0"/>
                <a:ea typeface="Calibri" panose="020F0502020204030204" pitchFamily="34" charset="0"/>
                <a:cs typeface="Arial" panose="020B0604020202020204" pitchFamily="34" charset="0"/>
              </a:rPr>
              <a:t>beam</a:t>
            </a:r>
            <a:endParaRPr lang="fr-FR" sz="2400" dirty="0">
              <a:latin typeface="Calibri" panose="020F0502020204030204" pitchFamily="34" charset="0"/>
              <a:ea typeface="Calibri" panose="020F0502020204030204" pitchFamily="34" charset="0"/>
              <a:cs typeface="Arial" panose="020B0604020202020204" pitchFamily="34" charset="0"/>
            </a:endParaRPr>
          </a:p>
        </p:txBody>
      </p:sp>
      <p:sp>
        <p:nvSpPr>
          <p:cNvPr id="39" name="Rectangle 38"/>
          <p:cNvSpPr/>
          <p:nvPr/>
        </p:nvSpPr>
        <p:spPr>
          <a:xfrm>
            <a:off x="5206587" y="4239492"/>
            <a:ext cx="5469622" cy="882678"/>
          </a:xfrm>
          <a:prstGeom prst="rect">
            <a:avLst/>
          </a:prstGeom>
        </p:spPr>
        <p:txBody>
          <a:bodyPr wrap="square">
            <a:spAutoFit/>
          </a:bodyPr>
          <a:lstStyle/>
          <a:p>
            <a:pPr>
              <a:lnSpc>
                <a:spcPct val="107000"/>
              </a:lnSpc>
              <a:spcAft>
                <a:spcPts val="0"/>
              </a:spcAft>
            </a:pPr>
            <a:r>
              <a:rPr lang="en-US" sz="2400" b="1" dirty="0" smtClean="0">
                <a:solidFill>
                  <a:srgbClr val="00B050"/>
                </a:solidFill>
                <a:latin typeface="Calibri" panose="020F0502020204030204" pitchFamily="34" charset="0"/>
                <a:ea typeface="Calibri" panose="020F0502020204030204" pitchFamily="34" charset="0"/>
                <a:cs typeface="Arial" panose="020B0604020202020204" pitchFamily="34" charset="0"/>
              </a:rPr>
              <a:t>For PERLE 3 turns, specific beam schemes for Linac commissioning will be defined </a:t>
            </a:r>
            <a:endParaRPr lang="en-US" sz="2400" b="1" dirty="0">
              <a:solidFill>
                <a:srgbClr val="00B05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439299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Diagnostics for PERLE 1 turn: </a:t>
            </a:r>
            <a:r>
              <a:rPr lang="en-US" dirty="0" smtClean="0">
                <a:solidFill>
                  <a:srgbClr val="FF0000"/>
                </a:solidFill>
                <a:latin typeface="Bahnschrift SemiBold" panose="020B0502040204020203" pitchFamily="34" charset="0"/>
              </a:rPr>
              <a:t>Linac BPMs</a:t>
            </a:r>
            <a:endParaRPr lang="en-US" dirty="0">
              <a:solidFill>
                <a:srgbClr val="FF0000"/>
              </a:solidFill>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pic>
        <p:nvPicPr>
          <p:cNvPr id="40" name="Image 39">
            <a:extLst>
              <a:ext uri="{FF2B5EF4-FFF2-40B4-BE49-F238E27FC236}">
                <a16:creationId xmlns:a16="http://schemas.microsoft.com/office/drawing/2014/main" id="{C6245385-EC3F-4E70-B6B7-7B2AA9FEB34F}"/>
              </a:ext>
            </a:extLst>
          </p:cNvPr>
          <p:cNvPicPr/>
          <p:nvPr/>
        </p:nvPicPr>
        <p:blipFill>
          <a:blip r:embed="rId3"/>
          <a:stretch>
            <a:fillRect/>
          </a:stretch>
        </p:blipFill>
        <p:spPr>
          <a:xfrm>
            <a:off x="301327" y="1371170"/>
            <a:ext cx="3956787" cy="723900"/>
          </a:xfrm>
          <a:prstGeom prst="rect">
            <a:avLst/>
          </a:prstGeom>
        </p:spPr>
      </p:pic>
      <p:sp>
        <p:nvSpPr>
          <p:cNvPr id="41" name="Rectangle 40"/>
          <p:cNvSpPr/>
          <p:nvPr/>
        </p:nvSpPr>
        <p:spPr>
          <a:xfrm>
            <a:off x="0" y="724225"/>
            <a:ext cx="7114579" cy="707886"/>
          </a:xfrm>
          <a:prstGeom prst="rect">
            <a:avLst/>
          </a:prstGeom>
        </p:spPr>
        <p:txBody>
          <a:bodyPr wrap="square">
            <a:spAutoFit/>
          </a:bodyPr>
          <a:lstStyle/>
          <a:p>
            <a:r>
              <a:rPr lang="en-US" b="1" dirty="0"/>
              <a:t>Adjustment of the length traveled by the beam on a </a:t>
            </a:r>
            <a:r>
              <a:rPr lang="en-US" b="1" dirty="0" smtClean="0"/>
              <a:t>turn:</a:t>
            </a:r>
            <a:endParaRPr lang="en-US" b="1" dirty="0"/>
          </a:p>
          <a:p>
            <a:r>
              <a:rPr lang="en-US" b="1" dirty="0"/>
              <a:t>Goal: </a:t>
            </a:r>
            <a:r>
              <a:rPr lang="en-US" dirty="0"/>
              <a:t>2 beams </a:t>
            </a:r>
            <a:r>
              <a:rPr lang="en-US" dirty="0" smtClean="0"/>
              <a:t>(A &amp; D) </a:t>
            </a:r>
            <a:r>
              <a:rPr lang="en-US" dirty="0"/>
              <a:t>separated by 3.125ns</a:t>
            </a:r>
          </a:p>
        </p:txBody>
      </p:sp>
      <p:pic>
        <p:nvPicPr>
          <p:cNvPr id="42" name="Image 41"/>
          <p:cNvPicPr/>
          <p:nvPr/>
        </p:nvPicPr>
        <p:blipFill>
          <a:blip r:embed="rId4"/>
          <a:stretch>
            <a:fillRect/>
          </a:stretch>
        </p:blipFill>
        <p:spPr>
          <a:xfrm>
            <a:off x="301327" y="2747643"/>
            <a:ext cx="4296831" cy="1847695"/>
          </a:xfrm>
          <a:prstGeom prst="rect">
            <a:avLst/>
          </a:prstGeom>
        </p:spPr>
      </p:pic>
      <p:sp>
        <p:nvSpPr>
          <p:cNvPr id="43" name="Rectangle 42"/>
          <p:cNvSpPr/>
          <p:nvPr/>
        </p:nvSpPr>
        <p:spPr>
          <a:xfrm>
            <a:off x="2563419" y="2156410"/>
            <a:ext cx="1694695" cy="400110"/>
          </a:xfrm>
          <a:prstGeom prst="rect">
            <a:avLst/>
          </a:prstGeom>
        </p:spPr>
        <p:txBody>
          <a:bodyPr wrap="none">
            <a:spAutoFit/>
          </a:bodyPr>
          <a:lstStyle/>
          <a:p>
            <a:r>
              <a:rPr lang="fr-FR" b="1" dirty="0"/>
              <a:t>BPM output </a:t>
            </a:r>
          </a:p>
        </p:txBody>
      </p:sp>
      <p:cxnSp>
        <p:nvCxnSpPr>
          <p:cNvPr id="44" name="Connecteur droit avec flèche 43"/>
          <p:cNvCxnSpPr/>
          <p:nvPr/>
        </p:nvCxnSpPr>
        <p:spPr>
          <a:xfrm flipV="1">
            <a:off x="683666" y="1566584"/>
            <a:ext cx="367922" cy="14567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Connecteur droit avec flèche 44"/>
          <p:cNvCxnSpPr/>
          <p:nvPr/>
        </p:nvCxnSpPr>
        <p:spPr>
          <a:xfrm flipH="1" flipV="1">
            <a:off x="1244137" y="1640117"/>
            <a:ext cx="72228" cy="15424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Rectangle 50"/>
          <p:cNvSpPr/>
          <p:nvPr/>
        </p:nvSpPr>
        <p:spPr>
          <a:xfrm>
            <a:off x="417835" y="4595338"/>
            <a:ext cx="4752528" cy="882678"/>
          </a:xfrm>
          <a:prstGeom prst="rect">
            <a:avLst/>
          </a:prstGeom>
        </p:spPr>
        <p:txBody>
          <a:bodyPr wrap="square">
            <a:spAutoFit/>
          </a:bodyPr>
          <a:lstStyle/>
          <a:p>
            <a:pPr>
              <a:lnSpc>
                <a:spcPct val="107000"/>
              </a:lnSpc>
              <a:spcAft>
                <a:spcPts val="0"/>
              </a:spcAft>
            </a:pPr>
            <a:r>
              <a:rPr lang="en-US" sz="2400" b="1" dirty="0" smtClean="0">
                <a:solidFill>
                  <a:srgbClr val="00B050"/>
                </a:solidFill>
                <a:latin typeface="Calibri" panose="020F0502020204030204" pitchFamily="34" charset="0"/>
                <a:ea typeface="Calibri" panose="020F0502020204030204" pitchFamily="34" charset="0"/>
                <a:cs typeface="Arial" panose="020B0604020202020204" pitchFamily="34" charset="0"/>
              </a:rPr>
              <a:t>For PERLE 3 turns, a similar method will be applied for each turn</a:t>
            </a:r>
          </a:p>
        </p:txBody>
      </p:sp>
      <p:pic>
        <p:nvPicPr>
          <p:cNvPr id="46" name="Image 45"/>
          <p:cNvPicPr>
            <a:picLocks noChangeAspect="1"/>
          </p:cNvPicPr>
          <p:nvPr/>
        </p:nvPicPr>
        <p:blipFill>
          <a:blip r:embed="rId5"/>
          <a:stretch>
            <a:fillRect/>
          </a:stretch>
        </p:blipFill>
        <p:spPr>
          <a:xfrm>
            <a:off x="5462421" y="1354683"/>
            <a:ext cx="5119511" cy="2120167"/>
          </a:xfrm>
          <a:prstGeom prst="rect">
            <a:avLst/>
          </a:prstGeom>
          <a:ln>
            <a:noFill/>
          </a:ln>
        </p:spPr>
        <p:style>
          <a:lnRef idx="2">
            <a:schemeClr val="accent6"/>
          </a:lnRef>
          <a:fillRef idx="1">
            <a:schemeClr val="lt1"/>
          </a:fillRef>
          <a:effectRef idx="0">
            <a:schemeClr val="accent6"/>
          </a:effectRef>
          <a:fontRef idx="minor">
            <a:schemeClr val="dk1"/>
          </a:fontRef>
        </p:style>
      </p:pic>
      <p:sp>
        <p:nvSpPr>
          <p:cNvPr id="47" name="Rectangle 46"/>
          <p:cNvSpPr/>
          <p:nvPr/>
        </p:nvSpPr>
        <p:spPr>
          <a:xfrm>
            <a:off x="8458050" y="1733600"/>
            <a:ext cx="200726" cy="1181059"/>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49" name="Rectangle 48"/>
          <p:cNvSpPr/>
          <p:nvPr/>
        </p:nvSpPr>
        <p:spPr>
          <a:xfrm>
            <a:off x="6383890" y="2744054"/>
            <a:ext cx="1261702" cy="28569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50" name="Rectangle 49"/>
          <p:cNvSpPr/>
          <p:nvPr/>
        </p:nvSpPr>
        <p:spPr>
          <a:xfrm>
            <a:off x="5756328" y="2093640"/>
            <a:ext cx="2384582" cy="938719"/>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sz="1100" b="1" i="1" dirty="0">
                <a:solidFill>
                  <a:srgbClr val="2D4780"/>
                </a:solidFill>
                <a:latin typeface="Aptos" panose="020B0004020202020204" pitchFamily="34" charset="0"/>
                <a:sym typeface="Wingdings" panose="05000000000000000000" pitchFamily="2" charset="2"/>
              </a:rPr>
              <a:t>J. </a:t>
            </a:r>
            <a:r>
              <a:rPr lang="en-US" sz="1100" b="1" i="1" dirty="0" err="1">
                <a:solidFill>
                  <a:srgbClr val="2D4780"/>
                </a:solidFill>
                <a:latin typeface="Aptos" panose="020B0004020202020204" pitchFamily="34" charset="0"/>
                <a:sym typeface="Wingdings" panose="05000000000000000000" pitchFamily="2" charset="2"/>
              </a:rPr>
              <a:t>Issa</a:t>
            </a:r>
            <a:r>
              <a:rPr lang="en-US" sz="1100" b="1" i="1" dirty="0">
                <a:solidFill>
                  <a:srgbClr val="2D4780"/>
                </a:solidFill>
                <a:latin typeface="Aptos" panose="020B0004020202020204" pitchFamily="34" charset="0"/>
                <a:sym typeface="Wingdings" panose="05000000000000000000" pitchFamily="2" charset="2"/>
              </a:rPr>
              <a:t> : Longitudinal matching of the PERLE </a:t>
            </a:r>
            <a:r>
              <a:rPr lang="en-US" sz="1100" b="1" i="1" dirty="0" smtClean="0">
                <a:solidFill>
                  <a:srgbClr val="2D4780"/>
                </a:solidFill>
                <a:latin typeface="Aptos" panose="020B0004020202020204" pitchFamily="34" charset="0"/>
                <a:sym typeface="Wingdings" panose="05000000000000000000" pitchFamily="2" charset="2"/>
              </a:rPr>
              <a:t>accelerator</a:t>
            </a:r>
          </a:p>
          <a:p>
            <a:pPr algn="ctr"/>
            <a:endParaRPr lang="fr-FR" sz="1100" dirty="0"/>
          </a:p>
          <a:p>
            <a:pPr algn="ctr"/>
            <a:r>
              <a:rPr lang="en-US" sz="1100" b="1" i="1" dirty="0" smtClean="0">
                <a:solidFill>
                  <a:srgbClr val="2D4780"/>
                </a:solidFill>
                <a:latin typeface="Aptos" panose="020B0004020202020204" pitchFamily="34" charset="0"/>
                <a:sym typeface="Wingdings" panose="05000000000000000000" pitchFamily="2" charset="2"/>
              </a:rPr>
              <a:t>Chicane giving up to </a:t>
            </a:r>
            <a:r>
              <a:rPr lang="en-US" sz="1100" b="1" i="1" dirty="0" smtClean="0">
                <a:solidFill>
                  <a:srgbClr val="FF0000"/>
                </a:solidFill>
                <a:latin typeface="Aptos" panose="020B0004020202020204" pitchFamily="34" charset="0"/>
                <a:sym typeface="Wingdings" panose="05000000000000000000" pitchFamily="2" charset="2"/>
              </a:rPr>
              <a:t>10mm</a:t>
            </a:r>
            <a:r>
              <a:rPr lang="en-US" sz="1100" b="1" i="1" dirty="0" smtClean="0">
                <a:solidFill>
                  <a:srgbClr val="2D4780"/>
                </a:solidFill>
                <a:latin typeface="Aptos" panose="020B0004020202020204" pitchFamily="34" charset="0"/>
                <a:sym typeface="Wingdings" panose="05000000000000000000" pitchFamily="2" charset="2"/>
              </a:rPr>
              <a:t> additional path length</a:t>
            </a:r>
            <a:endParaRPr lang="fr-FR" sz="1100" dirty="0"/>
          </a:p>
        </p:txBody>
      </p:sp>
      <p:graphicFrame>
        <p:nvGraphicFramePr>
          <p:cNvPr id="56" name="Graphique 55"/>
          <p:cNvGraphicFramePr>
            <a:graphicFrameLocks/>
          </p:cNvGraphicFramePr>
          <p:nvPr>
            <p:extLst>
              <p:ext uri="{D42A27DB-BD31-4B8C-83A1-F6EECF244321}">
                <p14:modId xmlns:p14="http://schemas.microsoft.com/office/powerpoint/2010/main" val="3244841652"/>
              </p:ext>
            </p:extLst>
          </p:nvPr>
        </p:nvGraphicFramePr>
        <p:xfrm>
          <a:off x="8434816" y="1505382"/>
          <a:ext cx="2147116" cy="1954943"/>
        </p:xfrm>
        <a:graphic>
          <a:graphicData uri="http://schemas.openxmlformats.org/drawingml/2006/chart">
            <c:chart xmlns:c="http://schemas.openxmlformats.org/drawingml/2006/chart" xmlns:r="http://schemas.openxmlformats.org/officeDocument/2006/relationships" r:id="rId6"/>
          </a:graphicData>
        </a:graphic>
      </p:graphicFrame>
      <p:sp>
        <p:nvSpPr>
          <p:cNvPr id="3" name="Rectangle 2"/>
          <p:cNvSpPr/>
          <p:nvPr/>
        </p:nvSpPr>
        <p:spPr>
          <a:xfrm flipH="1">
            <a:off x="9480154" y="2165350"/>
            <a:ext cx="223555" cy="585302"/>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8" name="Rectangle à coins arrondis 57"/>
          <p:cNvSpPr/>
          <p:nvPr/>
        </p:nvSpPr>
        <p:spPr>
          <a:xfrm>
            <a:off x="8458050" y="1327166"/>
            <a:ext cx="2132267" cy="2062618"/>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8" name="Rectangle 7"/>
          <p:cNvSpPr/>
          <p:nvPr/>
        </p:nvSpPr>
        <p:spPr>
          <a:xfrm>
            <a:off x="5537882" y="3755048"/>
            <a:ext cx="5249105" cy="1938992"/>
          </a:xfrm>
          <a:prstGeom prst="rect">
            <a:avLst/>
          </a:prstGeom>
        </p:spPr>
        <p:txBody>
          <a:bodyPr wrap="square">
            <a:spAutoFit/>
          </a:bodyPr>
          <a:lstStyle/>
          <a:p>
            <a:pPr marL="457200" indent="-457200">
              <a:buFont typeface="+mj-lt"/>
              <a:buAutoNum type="arabicPeriod"/>
            </a:pPr>
            <a:r>
              <a:rPr lang="en-US" dirty="0" smtClean="0"/>
              <a:t>Measure tone level with a </a:t>
            </a:r>
            <a:r>
              <a:rPr lang="en-US" dirty="0" err="1" smtClean="0"/>
              <a:t>powermeter</a:t>
            </a:r>
            <a:endParaRPr lang="en-US" dirty="0" smtClean="0"/>
          </a:p>
          <a:p>
            <a:pPr marL="457200" indent="-457200">
              <a:buFont typeface="+mj-lt"/>
              <a:buAutoNum type="arabicPeriod"/>
            </a:pPr>
            <a:r>
              <a:rPr lang="en-US" dirty="0"/>
              <a:t>Measure phase shift between Linac BPMs for the same </a:t>
            </a:r>
            <a:r>
              <a:rPr lang="en-US" dirty="0" smtClean="0"/>
              <a:t>beam</a:t>
            </a:r>
          </a:p>
          <a:p>
            <a:pPr marL="457200" indent="-457200">
              <a:buFont typeface="+mj-lt"/>
              <a:buAutoNum type="arabicPeriod"/>
            </a:pPr>
            <a:r>
              <a:rPr lang="en-US" dirty="0"/>
              <a:t>Use </a:t>
            </a:r>
            <a:r>
              <a:rPr lang="en-US" dirty="0">
                <a:solidFill>
                  <a:srgbClr val="FF0000"/>
                </a:solidFill>
              </a:rPr>
              <a:t>Ultra-fast Comparator </a:t>
            </a:r>
            <a:r>
              <a:rPr lang="en-US" dirty="0"/>
              <a:t>to compare BPM output signal to a predefined pattern over a given </a:t>
            </a:r>
            <a:r>
              <a:rPr lang="en-US" dirty="0" smtClean="0"/>
              <a:t>period</a:t>
            </a:r>
            <a:endParaRPr lang="en-US" dirty="0"/>
          </a:p>
        </p:txBody>
      </p:sp>
    </p:spTree>
    <p:extLst>
      <p:ext uri="{BB962C8B-B14F-4D97-AF65-F5344CB8AC3E}">
        <p14:creationId xmlns:p14="http://schemas.microsoft.com/office/powerpoint/2010/main" val="35842375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Diagnostics for PERLE 1 turn: </a:t>
            </a:r>
            <a:r>
              <a:rPr lang="en-US" dirty="0" smtClean="0">
                <a:solidFill>
                  <a:srgbClr val="FF0000"/>
                </a:solidFill>
                <a:latin typeface="Bahnschrift SemiBold" panose="020B0502040204020203" pitchFamily="34" charset="0"/>
              </a:rPr>
              <a:t>Linac BPMs</a:t>
            </a:r>
            <a:endParaRPr lang="en-US" dirty="0">
              <a:solidFill>
                <a:srgbClr val="FF0000"/>
              </a:solidFill>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0" name="Rectangle 39"/>
          <p:cNvSpPr/>
          <p:nvPr/>
        </p:nvSpPr>
        <p:spPr>
          <a:xfrm>
            <a:off x="3226147" y="634607"/>
            <a:ext cx="6552728" cy="400110"/>
          </a:xfrm>
          <a:prstGeom prst="rect">
            <a:avLst/>
          </a:prstGeom>
        </p:spPr>
        <p:txBody>
          <a:bodyPr wrap="square">
            <a:spAutoFit/>
          </a:bodyPr>
          <a:lstStyle/>
          <a:p>
            <a:r>
              <a:rPr lang="en-US" b="1" dirty="0" smtClean="0"/>
              <a:t>Measure the position of each beam (</a:t>
            </a:r>
            <a:r>
              <a:rPr lang="en-US" b="1" dirty="0" smtClean="0">
                <a:solidFill>
                  <a:srgbClr val="0070C0"/>
                </a:solidFill>
              </a:rPr>
              <a:t>blue</a:t>
            </a:r>
            <a:r>
              <a:rPr lang="en-US" b="1" dirty="0" smtClean="0"/>
              <a:t> &amp; </a:t>
            </a:r>
            <a:r>
              <a:rPr lang="en-US" b="1" dirty="0" smtClean="0">
                <a:solidFill>
                  <a:srgbClr val="FF0000"/>
                </a:solidFill>
              </a:rPr>
              <a:t>red</a:t>
            </a:r>
            <a:r>
              <a:rPr lang="en-US" b="1" dirty="0" smtClean="0"/>
              <a:t>)</a:t>
            </a:r>
            <a:endParaRPr lang="en-US" dirty="0"/>
          </a:p>
        </p:txBody>
      </p:sp>
      <p:sp>
        <p:nvSpPr>
          <p:cNvPr id="41" name="Rectangle 40"/>
          <p:cNvSpPr/>
          <p:nvPr/>
        </p:nvSpPr>
        <p:spPr>
          <a:xfrm>
            <a:off x="21792" y="4429831"/>
            <a:ext cx="5004555" cy="1200329"/>
          </a:xfrm>
          <a:prstGeom prst="rect">
            <a:avLst/>
          </a:prstGeom>
        </p:spPr>
        <p:txBody>
          <a:bodyPr wrap="square">
            <a:spAutoFit/>
          </a:bodyPr>
          <a:lstStyle/>
          <a:p>
            <a:r>
              <a:rPr lang="en-US" sz="2400" b="1" u="sng" dirty="0" smtClean="0"/>
              <a:t>« Over sampling » solution:</a:t>
            </a:r>
            <a:r>
              <a:rPr lang="en-US" sz="2400" dirty="0" smtClean="0"/>
              <a:t> reconstruct BPM output signal over some sampling periods </a:t>
            </a:r>
            <a:endParaRPr lang="en-US" sz="2400" dirty="0"/>
          </a:p>
        </p:txBody>
      </p:sp>
      <p:sp>
        <p:nvSpPr>
          <p:cNvPr id="42" name="Rectangle 41"/>
          <p:cNvSpPr/>
          <p:nvPr/>
        </p:nvSpPr>
        <p:spPr>
          <a:xfrm>
            <a:off x="10090677" y="2659310"/>
            <a:ext cx="775142" cy="772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3" name="Image 42">
            <a:extLst>
              <a:ext uri="{FF2B5EF4-FFF2-40B4-BE49-F238E27FC236}">
                <a16:creationId xmlns:a16="http://schemas.microsoft.com/office/drawing/2014/main" id="{C6245385-EC3F-4E70-B6B7-7B2AA9FEB34F}"/>
              </a:ext>
            </a:extLst>
          </p:cNvPr>
          <p:cNvPicPr/>
          <p:nvPr/>
        </p:nvPicPr>
        <p:blipFill>
          <a:blip r:embed="rId2"/>
          <a:stretch>
            <a:fillRect/>
          </a:stretch>
        </p:blipFill>
        <p:spPr>
          <a:xfrm>
            <a:off x="151240" y="1368134"/>
            <a:ext cx="3956787" cy="723900"/>
          </a:xfrm>
          <a:prstGeom prst="rect">
            <a:avLst/>
          </a:prstGeom>
        </p:spPr>
      </p:pic>
      <p:pic>
        <p:nvPicPr>
          <p:cNvPr id="44" name="Image 43"/>
          <p:cNvPicPr/>
          <p:nvPr/>
        </p:nvPicPr>
        <p:blipFill>
          <a:blip r:embed="rId3"/>
          <a:stretch>
            <a:fillRect/>
          </a:stretch>
        </p:blipFill>
        <p:spPr>
          <a:xfrm>
            <a:off x="151240" y="2343789"/>
            <a:ext cx="3956787" cy="1847695"/>
          </a:xfrm>
          <a:prstGeom prst="rect">
            <a:avLst/>
          </a:prstGeom>
        </p:spPr>
      </p:pic>
      <p:sp>
        <p:nvSpPr>
          <p:cNvPr id="45" name="Rectangle 44"/>
          <p:cNvSpPr/>
          <p:nvPr/>
        </p:nvSpPr>
        <p:spPr>
          <a:xfrm>
            <a:off x="1634027" y="2036053"/>
            <a:ext cx="1694695" cy="400110"/>
          </a:xfrm>
          <a:prstGeom prst="rect">
            <a:avLst/>
          </a:prstGeom>
        </p:spPr>
        <p:txBody>
          <a:bodyPr wrap="none">
            <a:spAutoFit/>
          </a:bodyPr>
          <a:lstStyle/>
          <a:p>
            <a:r>
              <a:rPr lang="fr-FR" b="1" dirty="0"/>
              <a:t>BPM output </a:t>
            </a:r>
          </a:p>
        </p:txBody>
      </p:sp>
      <p:cxnSp>
        <p:nvCxnSpPr>
          <p:cNvPr id="46" name="Connecteur droit avec flèche 45"/>
          <p:cNvCxnSpPr/>
          <p:nvPr/>
        </p:nvCxnSpPr>
        <p:spPr>
          <a:xfrm flipV="1">
            <a:off x="438684" y="1563549"/>
            <a:ext cx="462817" cy="10814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7" name="Connecteur droit avec flèche 46"/>
          <p:cNvCxnSpPr/>
          <p:nvPr/>
        </p:nvCxnSpPr>
        <p:spPr>
          <a:xfrm flipV="1">
            <a:off x="1056636" y="1637081"/>
            <a:ext cx="37415" cy="10079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8" name="Rectangle 47"/>
          <p:cNvSpPr/>
          <p:nvPr/>
        </p:nvSpPr>
        <p:spPr>
          <a:xfrm>
            <a:off x="5093448" y="1211537"/>
            <a:ext cx="5384800" cy="2246769"/>
          </a:xfrm>
          <a:prstGeom prst="rect">
            <a:avLst/>
          </a:prstGeom>
        </p:spPr>
        <p:txBody>
          <a:bodyPr>
            <a:spAutoFit/>
          </a:bodyPr>
          <a:lstStyle/>
          <a:p>
            <a:r>
              <a:rPr lang="en-US" b="1" u="sng" dirty="0"/>
              <a:t>CBETA solution:</a:t>
            </a:r>
            <a:r>
              <a:rPr lang="en-US" dirty="0"/>
              <a:t> trigger ADC start at a given beam peak then trigger it on the peak of the other beam. Measure a beam at a time</a:t>
            </a:r>
          </a:p>
          <a:p>
            <a:endParaRPr lang="en-US" dirty="0"/>
          </a:p>
          <a:p>
            <a:r>
              <a:rPr lang="en-US" b="1" u="sng" dirty="0" smtClean="0"/>
              <a:t>Fast ADCs </a:t>
            </a:r>
            <a:r>
              <a:rPr lang="en-US" b="1" u="sng" dirty="0"/>
              <a:t>solution:</a:t>
            </a:r>
            <a:r>
              <a:rPr lang="en-US" dirty="0"/>
              <a:t> Sample BPM output at 1GSPS rate </a:t>
            </a:r>
            <a:r>
              <a:rPr lang="en-US" dirty="0" smtClean="0"/>
              <a:t>or more allowing </a:t>
            </a:r>
            <a:r>
              <a:rPr lang="en-US" dirty="0"/>
              <a:t>the distinction between the two beams</a:t>
            </a:r>
          </a:p>
        </p:txBody>
      </p:sp>
      <p:sp>
        <p:nvSpPr>
          <p:cNvPr id="49" name="Rectangle 48"/>
          <p:cNvSpPr/>
          <p:nvPr/>
        </p:nvSpPr>
        <p:spPr>
          <a:xfrm>
            <a:off x="5414808" y="3715213"/>
            <a:ext cx="5233817" cy="1277850"/>
          </a:xfrm>
          <a:prstGeom prst="rect">
            <a:avLst/>
          </a:prstGeom>
        </p:spPr>
        <p:txBody>
          <a:bodyPr wrap="square">
            <a:spAutoFit/>
          </a:bodyPr>
          <a:lstStyle/>
          <a:p>
            <a:pPr>
              <a:lnSpc>
                <a:spcPct val="107000"/>
              </a:lnSpc>
              <a:spcAft>
                <a:spcPts val="0"/>
              </a:spcAft>
            </a:pPr>
            <a:r>
              <a:rPr lang="en-US" sz="2400" b="1" dirty="0" smtClean="0">
                <a:solidFill>
                  <a:srgbClr val="00B050"/>
                </a:solidFill>
                <a:latin typeface="Calibri" panose="020F0502020204030204" pitchFamily="34" charset="0"/>
                <a:ea typeface="Calibri" panose="020F0502020204030204" pitchFamily="34" charset="0"/>
                <a:cs typeface="Arial" panose="020B0604020202020204" pitchFamily="34" charset="0"/>
              </a:rPr>
              <a:t>For PERLE 3 turns, the chosen solution will be matched (particularly to the 6 beams seen by Linac BPMs)</a:t>
            </a:r>
            <a:endParaRPr lang="en-US" sz="2400" b="1" dirty="0">
              <a:solidFill>
                <a:srgbClr val="00B05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643768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Diagnostics for PERLE 1 turn: BLMs</a:t>
            </a:r>
            <a:endParaRPr lang="en-US" dirty="0">
              <a:solidFill>
                <a:srgbClr val="FF0000"/>
              </a:solidFill>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15" name="Rectangle 14"/>
          <p:cNvSpPr/>
          <p:nvPr/>
        </p:nvSpPr>
        <p:spPr>
          <a:xfrm>
            <a:off x="1368151" y="2788268"/>
            <a:ext cx="8554740" cy="236988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fr-FR" sz="2800" b="1" dirty="0" smtClean="0">
                <a:solidFill>
                  <a:srgbClr val="000000"/>
                </a:solidFill>
                <a:latin typeface="Arial" panose="020B0604020202020204" pitchFamily="34" charset="0"/>
              </a:rPr>
              <a:t>Challenges for </a:t>
            </a:r>
            <a:r>
              <a:rPr lang="en-US" sz="2800" b="1" dirty="0" smtClean="0">
                <a:solidFill>
                  <a:srgbClr val="000000"/>
                </a:solidFill>
                <a:latin typeface="Arial" panose="020B0604020202020204" pitchFamily="34" charset="0"/>
              </a:rPr>
              <a:t>electronics</a:t>
            </a:r>
            <a:r>
              <a:rPr lang="fr-FR" sz="2800" b="1" dirty="0" smtClean="0">
                <a:solidFill>
                  <a:srgbClr val="000000"/>
                </a:solidFill>
                <a:latin typeface="Arial" panose="020B0604020202020204" pitchFamily="34" charset="0"/>
              </a:rPr>
              <a:t>:</a:t>
            </a:r>
          </a:p>
          <a:p>
            <a:r>
              <a:rPr lang="en-US" sz="2400" dirty="0"/>
              <a:t>The ERL interlaced beams increase the difficulty of tracking losses throughout the complete journey through the machine.</a:t>
            </a:r>
          </a:p>
          <a:p>
            <a:endParaRPr lang="en-US" sz="2400" dirty="0"/>
          </a:p>
          <a:p>
            <a:r>
              <a:rPr lang="en-US" sz="2400" dirty="0"/>
              <a:t>The location of the beam(s) responsible for the losses is only more complicated</a:t>
            </a:r>
            <a:endParaRPr lang="fr-FR" sz="2400" dirty="0"/>
          </a:p>
        </p:txBody>
      </p:sp>
      <p:sp>
        <p:nvSpPr>
          <p:cNvPr id="16" name="ZoneTexte 15"/>
          <p:cNvSpPr txBox="1"/>
          <p:nvPr/>
        </p:nvSpPr>
        <p:spPr>
          <a:xfrm>
            <a:off x="1368151" y="1813255"/>
            <a:ext cx="8554740" cy="830997"/>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2400" dirty="0"/>
              <a:t>Interlock management and </a:t>
            </a:r>
            <a:r>
              <a:rPr lang="en-US" sz="2400" dirty="0" smtClean="0"/>
              <a:t>relation </a:t>
            </a:r>
            <a:r>
              <a:rPr lang="en-US" sz="2400" dirty="0"/>
              <a:t>with MPS</a:t>
            </a:r>
          </a:p>
          <a:p>
            <a:r>
              <a:rPr lang="en-US" sz="2400" dirty="0"/>
              <a:t>Location of losses and reasons for losses</a:t>
            </a:r>
            <a:endParaRPr lang="fr-FR" sz="2400" dirty="0" smtClean="0"/>
          </a:p>
        </p:txBody>
      </p:sp>
      <p:sp>
        <p:nvSpPr>
          <p:cNvPr id="17" name="ZoneTexte 16"/>
          <p:cNvSpPr txBox="1"/>
          <p:nvPr/>
        </p:nvSpPr>
        <p:spPr>
          <a:xfrm>
            <a:off x="1368151" y="869504"/>
            <a:ext cx="8554740" cy="830997"/>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2400" dirty="0"/>
              <a:t>A lot of simulations to do</a:t>
            </a:r>
          </a:p>
          <a:p>
            <a:r>
              <a:rPr lang="en-US" sz="2400" dirty="0"/>
              <a:t>Definitions of needs to be refined</a:t>
            </a:r>
            <a:r>
              <a:rPr lang="fr-FR" sz="2400" dirty="0" smtClean="0"/>
              <a:t> </a:t>
            </a:r>
            <a:endParaRPr lang="fr-FR" sz="2400" dirty="0"/>
          </a:p>
        </p:txBody>
      </p:sp>
    </p:spTree>
    <p:extLst>
      <p:ext uri="{BB962C8B-B14F-4D97-AF65-F5344CB8AC3E}">
        <p14:creationId xmlns:p14="http://schemas.microsoft.com/office/powerpoint/2010/main" val="157641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Diagnostics for PERLE 1 turn: Non Invasive Diags</a:t>
            </a:r>
            <a:endParaRPr lang="en-US" dirty="0">
              <a:solidFill>
                <a:srgbClr val="FF0000"/>
              </a:solidFill>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8" name="Rectangle 7"/>
          <p:cNvSpPr/>
          <p:nvPr/>
        </p:nvSpPr>
        <p:spPr>
          <a:xfrm>
            <a:off x="-192407" y="4895985"/>
            <a:ext cx="4496277" cy="830997"/>
          </a:xfrm>
          <a:prstGeom prst="rect">
            <a:avLst/>
          </a:prstGeom>
        </p:spPr>
        <p:txBody>
          <a:bodyPr wrap="square">
            <a:spAutoFit/>
          </a:bodyPr>
          <a:lstStyle/>
          <a:p>
            <a:pPr lvl="1" indent="0" algn="ctr"/>
            <a:r>
              <a:rPr lang="en-US" sz="2400" dirty="0" smtClean="0"/>
              <a:t>Single </a:t>
            </a:r>
            <a:r>
              <a:rPr lang="en-US" sz="2400" dirty="0"/>
              <a:t>Shot Emittance with MLA (</a:t>
            </a:r>
            <a:r>
              <a:rPr lang="en-US" sz="2400" dirty="0" err="1"/>
              <a:t>MicroLens</a:t>
            </a:r>
            <a:r>
              <a:rPr lang="en-US" sz="2400" dirty="0"/>
              <a:t> Array</a:t>
            </a:r>
            <a:r>
              <a:rPr lang="en-US" sz="2400" dirty="0" smtClean="0"/>
              <a:t>)</a:t>
            </a:r>
            <a:endParaRPr lang="en-US" sz="2400" dirty="0"/>
          </a:p>
        </p:txBody>
      </p:sp>
      <p:grpSp>
        <p:nvGrpSpPr>
          <p:cNvPr id="9" name="Group 16"/>
          <p:cNvGrpSpPr/>
          <p:nvPr/>
        </p:nvGrpSpPr>
        <p:grpSpPr>
          <a:xfrm>
            <a:off x="201812" y="869504"/>
            <a:ext cx="4460986" cy="4012478"/>
            <a:chOff x="129450" y="1174071"/>
            <a:chExt cx="4553885" cy="4645704"/>
          </a:xfrm>
        </p:grpSpPr>
        <p:grpSp>
          <p:nvGrpSpPr>
            <p:cNvPr id="10" name="Group 13"/>
            <p:cNvGrpSpPr/>
            <p:nvPr/>
          </p:nvGrpSpPr>
          <p:grpSpPr>
            <a:xfrm>
              <a:off x="129450" y="1174071"/>
              <a:ext cx="4553885" cy="4645704"/>
              <a:chOff x="7234702" y="2259104"/>
              <a:chExt cx="4553885" cy="4645704"/>
            </a:xfrm>
          </p:grpSpPr>
          <p:sp>
            <p:nvSpPr>
              <p:cNvPr id="31" name="Rounded Rectangle 62"/>
              <p:cNvSpPr/>
              <p:nvPr/>
            </p:nvSpPr>
            <p:spPr>
              <a:xfrm>
                <a:off x="7234702" y="2259104"/>
                <a:ext cx="4553885" cy="4645704"/>
              </a:xfrm>
              <a:prstGeom prst="roundRect">
                <a:avLst>
                  <a:gd name="adj" fmla="val 2466"/>
                </a:avLst>
              </a:prstGeom>
              <a:solidFill>
                <a:srgbClr val="05649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2" name="Group 11"/>
              <p:cNvGrpSpPr/>
              <p:nvPr/>
            </p:nvGrpSpPr>
            <p:grpSpPr>
              <a:xfrm>
                <a:off x="7316516" y="2327211"/>
                <a:ext cx="4376534" cy="2470201"/>
                <a:chOff x="7660088" y="2369113"/>
                <a:chExt cx="3598834" cy="2031251"/>
              </a:xfrm>
            </p:grpSpPr>
            <p:pic>
              <p:nvPicPr>
                <p:cNvPr id="33" name="Picture 50"/>
                <p:cNvPicPr>
                  <a:picLocks noChangeAspect="1"/>
                </p:cNvPicPr>
                <p:nvPr/>
              </p:nvPicPr>
              <p:blipFill rotWithShape="1">
                <a:blip r:embed="rId2" cstate="print">
                  <a:extLst>
                    <a:ext uri="{28A0092B-C50C-407E-A947-70E740481C1C}">
                      <a14:useLocalDpi xmlns:a14="http://schemas.microsoft.com/office/drawing/2010/main" val="0"/>
                    </a:ext>
                  </a:extLst>
                </a:blip>
                <a:srcRect t="26248" b="44480"/>
                <a:stretch/>
              </p:blipFill>
              <p:spPr>
                <a:xfrm flipH="1">
                  <a:off x="7660088" y="2369113"/>
                  <a:ext cx="3598832" cy="690283"/>
                </a:xfrm>
                <a:prstGeom prst="rect">
                  <a:avLst/>
                </a:prstGeom>
              </p:spPr>
            </p:pic>
            <p:pic>
              <p:nvPicPr>
                <p:cNvPr id="34" name="Picture 5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7921" y="3050364"/>
                  <a:ext cx="1854876" cy="1350000"/>
                </a:xfrm>
                <a:prstGeom prst="rect">
                  <a:avLst/>
                </a:prstGeom>
              </p:spPr>
            </p:pic>
            <p:pic>
              <p:nvPicPr>
                <p:cNvPr id="35" name="Picture 6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58922" y="3049816"/>
                  <a:ext cx="1800000" cy="1350548"/>
                </a:xfrm>
                <a:prstGeom prst="rect">
                  <a:avLst/>
                </a:prstGeom>
              </p:spPr>
            </p:pic>
          </p:grpSp>
        </p:grpSp>
        <p:cxnSp>
          <p:nvCxnSpPr>
            <p:cNvPr id="11" name="Straight Arrow Connector 63"/>
            <p:cNvCxnSpPr/>
            <p:nvPr/>
          </p:nvCxnSpPr>
          <p:spPr>
            <a:xfrm flipH="1" flipV="1">
              <a:off x="453599" y="1708554"/>
              <a:ext cx="611894" cy="464442"/>
            </a:xfrm>
            <a:prstGeom prst="straightConnector1">
              <a:avLst/>
            </a:prstGeom>
            <a:ln w="38100">
              <a:solidFill>
                <a:srgbClr val="077FC9"/>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64"/>
            <p:cNvCxnSpPr/>
            <p:nvPr/>
          </p:nvCxnSpPr>
          <p:spPr>
            <a:xfrm flipH="1" flipV="1">
              <a:off x="1696235" y="1661904"/>
              <a:ext cx="1437447" cy="487831"/>
            </a:xfrm>
            <a:prstGeom prst="straightConnector1">
              <a:avLst/>
            </a:prstGeom>
            <a:ln w="38100">
              <a:solidFill>
                <a:srgbClr val="077FC9"/>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67"/>
            <p:cNvCxnSpPr>
              <a:stCxn id="22" idx="0"/>
            </p:cNvCxnSpPr>
            <p:nvPr/>
          </p:nvCxnSpPr>
          <p:spPr>
            <a:xfrm flipH="1" flipV="1">
              <a:off x="1681506" y="1678117"/>
              <a:ext cx="198732" cy="1673912"/>
            </a:xfrm>
            <a:prstGeom prst="straightConnector1">
              <a:avLst/>
            </a:prstGeom>
            <a:ln w="38100">
              <a:solidFill>
                <a:srgbClr val="077FC9"/>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36"/>
            <p:cNvSpPr txBox="1"/>
            <p:nvPr/>
          </p:nvSpPr>
          <p:spPr>
            <a:xfrm>
              <a:off x="3064895" y="1727117"/>
              <a:ext cx="453770" cy="307777"/>
            </a:xfrm>
            <a:prstGeom prst="rect">
              <a:avLst/>
            </a:prstGeom>
            <a:solidFill>
              <a:schemeClr val="bg1"/>
            </a:solidFill>
            <a:ln>
              <a:solidFill>
                <a:schemeClr val="tx1"/>
              </a:solidFill>
            </a:ln>
          </p:spPr>
          <p:txBody>
            <a:bodyPr wrap="square" rtlCol="0">
              <a:spAutoFit/>
            </a:bodyPr>
            <a:lstStyle/>
            <a:p>
              <a:pPr algn="ctr"/>
              <a:r>
                <a:rPr lang="en-GB" sz="1400" b="1" dirty="0" smtClean="0"/>
                <a:t>L1</a:t>
              </a:r>
              <a:endParaRPr lang="en-GB" sz="1400" dirty="0"/>
            </a:p>
          </p:txBody>
        </p:sp>
        <p:sp>
          <p:nvSpPr>
            <p:cNvPr id="18" name="TextBox 38"/>
            <p:cNvSpPr txBox="1"/>
            <p:nvPr/>
          </p:nvSpPr>
          <p:spPr>
            <a:xfrm>
              <a:off x="1143057" y="1733401"/>
              <a:ext cx="439914" cy="307777"/>
            </a:xfrm>
            <a:prstGeom prst="rect">
              <a:avLst/>
            </a:prstGeom>
            <a:solidFill>
              <a:schemeClr val="bg1"/>
            </a:solidFill>
            <a:ln>
              <a:solidFill>
                <a:schemeClr val="tx1"/>
              </a:solidFill>
            </a:ln>
          </p:spPr>
          <p:txBody>
            <a:bodyPr wrap="square" rtlCol="0">
              <a:spAutoFit/>
            </a:bodyPr>
            <a:lstStyle/>
            <a:p>
              <a:pPr algn="ctr"/>
              <a:r>
                <a:rPr lang="en-GB" sz="1400" b="1" dirty="0" smtClean="0"/>
                <a:t>L2</a:t>
              </a:r>
              <a:endParaRPr lang="en-GB" sz="1400" dirty="0"/>
            </a:p>
          </p:txBody>
        </p:sp>
        <p:sp>
          <p:nvSpPr>
            <p:cNvPr id="19" name="TextBox 48"/>
            <p:cNvSpPr txBox="1"/>
            <p:nvPr/>
          </p:nvSpPr>
          <p:spPr>
            <a:xfrm>
              <a:off x="3761565" y="2504064"/>
              <a:ext cx="456107" cy="307777"/>
            </a:xfrm>
            <a:prstGeom prst="rect">
              <a:avLst/>
            </a:prstGeom>
            <a:solidFill>
              <a:schemeClr val="bg1"/>
            </a:solidFill>
            <a:ln>
              <a:solidFill>
                <a:schemeClr val="tx1"/>
              </a:solidFill>
            </a:ln>
          </p:spPr>
          <p:txBody>
            <a:bodyPr wrap="square" rtlCol="0">
              <a:spAutoFit/>
            </a:bodyPr>
            <a:lstStyle/>
            <a:p>
              <a:pPr algn="ctr"/>
              <a:r>
                <a:rPr lang="en-GB" sz="1400" b="1" dirty="0" smtClean="0"/>
                <a:t>I1</a:t>
              </a:r>
              <a:endParaRPr lang="en-GB" sz="1400" dirty="0"/>
            </a:p>
          </p:txBody>
        </p:sp>
        <p:sp>
          <p:nvSpPr>
            <p:cNvPr id="20" name="TextBox 49"/>
            <p:cNvSpPr txBox="1"/>
            <p:nvPr/>
          </p:nvSpPr>
          <p:spPr>
            <a:xfrm>
              <a:off x="371182" y="2914082"/>
              <a:ext cx="418783" cy="307777"/>
            </a:xfrm>
            <a:prstGeom prst="rect">
              <a:avLst/>
            </a:prstGeom>
            <a:solidFill>
              <a:schemeClr val="bg1"/>
            </a:solidFill>
            <a:ln>
              <a:solidFill>
                <a:schemeClr val="tx1"/>
              </a:solidFill>
            </a:ln>
          </p:spPr>
          <p:txBody>
            <a:bodyPr wrap="square" rtlCol="0">
              <a:spAutoFit/>
            </a:bodyPr>
            <a:lstStyle/>
            <a:p>
              <a:pPr algn="ctr"/>
              <a:r>
                <a:rPr lang="en-GB" sz="1400" b="1" dirty="0" smtClean="0"/>
                <a:t>I2</a:t>
              </a:r>
              <a:endParaRPr lang="en-GB" sz="1400" dirty="0"/>
            </a:p>
          </p:txBody>
        </p:sp>
        <p:grpSp>
          <p:nvGrpSpPr>
            <p:cNvPr id="21" name="Group 8"/>
            <p:cNvGrpSpPr/>
            <p:nvPr/>
          </p:nvGrpSpPr>
          <p:grpSpPr>
            <a:xfrm>
              <a:off x="207298" y="3381661"/>
              <a:ext cx="4380497" cy="2366912"/>
              <a:chOff x="5459448" y="1680826"/>
              <a:chExt cx="6059099" cy="3680742"/>
            </a:xfrm>
          </p:grpSpPr>
          <p:pic>
            <p:nvPicPr>
              <p:cNvPr id="24" name="Picture 1"/>
              <p:cNvPicPr>
                <a:picLocks noChangeAspect="1"/>
              </p:cNvPicPr>
              <p:nvPr/>
            </p:nvPicPr>
            <p:blipFill rotWithShape="1">
              <a:blip r:embed="rId5" cstate="print">
                <a:extLst>
                  <a:ext uri="{28A0092B-C50C-407E-A947-70E740481C1C}">
                    <a14:useLocalDpi xmlns:a14="http://schemas.microsoft.com/office/drawing/2010/main" val="0"/>
                  </a:ext>
                </a:extLst>
              </a:blip>
              <a:srcRect l="3113" t="10475" b="11098"/>
              <a:stretch/>
            </p:blipFill>
            <p:spPr>
              <a:xfrm>
                <a:off x="5459448" y="1680826"/>
                <a:ext cx="6059099" cy="3680742"/>
              </a:xfrm>
              <a:prstGeom prst="rect">
                <a:avLst/>
              </a:prstGeom>
            </p:spPr>
          </p:pic>
          <p:sp>
            <p:nvSpPr>
              <p:cNvPr id="25" name="TextBox 39"/>
              <p:cNvSpPr txBox="1"/>
              <p:nvPr/>
            </p:nvSpPr>
            <p:spPr>
              <a:xfrm>
                <a:off x="10809772" y="2728294"/>
                <a:ext cx="708775" cy="554151"/>
              </a:xfrm>
              <a:prstGeom prst="rect">
                <a:avLst/>
              </a:prstGeom>
              <a:solidFill>
                <a:schemeClr val="bg1"/>
              </a:solidFill>
              <a:ln>
                <a:solidFill>
                  <a:schemeClr val="tx1"/>
                </a:solidFill>
              </a:ln>
            </p:spPr>
            <p:txBody>
              <a:bodyPr wrap="square" rtlCol="0">
                <a:spAutoFit/>
              </a:bodyPr>
              <a:lstStyle/>
              <a:p>
                <a:pPr algn="ctr"/>
                <a:r>
                  <a:rPr lang="en-GB" sz="1400" b="1" dirty="0" smtClean="0"/>
                  <a:t>L1</a:t>
                </a:r>
                <a:endParaRPr lang="en-GB" sz="1400" dirty="0"/>
              </a:p>
            </p:txBody>
          </p:sp>
          <p:sp>
            <p:nvSpPr>
              <p:cNvPr id="26" name="TextBox 40"/>
              <p:cNvSpPr txBox="1"/>
              <p:nvPr/>
            </p:nvSpPr>
            <p:spPr>
              <a:xfrm>
                <a:off x="7109177" y="3556110"/>
                <a:ext cx="597206" cy="554151"/>
              </a:xfrm>
              <a:prstGeom prst="rect">
                <a:avLst/>
              </a:prstGeom>
              <a:solidFill>
                <a:schemeClr val="bg1"/>
              </a:solidFill>
              <a:ln>
                <a:solidFill>
                  <a:schemeClr val="tx1"/>
                </a:solidFill>
              </a:ln>
            </p:spPr>
            <p:txBody>
              <a:bodyPr wrap="square" rtlCol="0">
                <a:spAutoFit/>
              </a:bodyPr>
              <a:lstStyle/>
              <a:p>
                <a:pPr algn="ctr"/>
                <a:r>
                  <a:rPr lang="en-GB" sz="1400" b="1" dirty="0" smtClean="0"/>
                  <a:t>L2</a:t>
                </a:r>
                <a:endParaRPr lang="en-GB" sz="1400" dirty="0"/>
              </a:p>
            </p:txBody>
          </p:sp>
          <p:sp>
            <p:nvSpPr>
              <p:cNvPr id="27" name="TextBox 44"/>
              <p:cNvSpPr txBox="1"/>
              <p:nvPr/>
            </p:nvSpPr>
            <p:spPr>
              <a:xfrm>
                <a:off x="6553415" y="4265297"/>
                <a:ext cx="2832193" cy="478618"/>
              </a:xfrm>
              <a:prstGeom prst="rect">
                <a:avLst/>
              </a:prstGeom>
              <a:solidFill>
                <a:schemeClr val="bg1"/>
              </a:solidFill>
              <a:ln>
                <a:solidFill>
                  <a:schemeClr val="tx1"/>
                </a:solidFill>
              </a:ln>
            </p:spPr>
            <p:txBody>
              <a:bodyPr wrap="square" rtlCol="0">
                <a:spAutoFit/>
              </a:bodyPr>
              <a:lstStyle/>
              <a:p>
                <a:pPr algn="ctr"/>
                <a:r>
                  <a:rPr lang="en-GB" sz="1400" b="1" dirty="0" smtClean="0"/>
                  <a:t>Pellicle </a:t>
                </a:r>
                <a:r>
                  <a:rPr lang="en-GB" sz="1400" b="1" dirty="0" err="1" smtClean="0"/>
                  <a:t>Beamsplitter</a:t>
                </a:r>
                <a:endParaRPr lang="en-GB" sz="1400" dirty="0"/>
              </a:p>
            </p:txBody>
          </p:sp>
          <p:cxnSp>
            <p:nvCxnSpPr>
              <p:cNvPr id="28" name="Straight Arrow Connector 45"/>
              <p:cNvCxnSpPr/>
              <p:nvPr/>
            </p:nvCxnSpPr>
            <p:spPr>
              <a:xfrm flipV="1">
                <a:off x="9385607" y="3638348"/>
                <a:ext cx="453718" cy="857782"/>
              </a:xfrm>
              <a:prstGeom prst="straightConnector1">
                <a:avLst/>
              </a:prstGeom>
              <a:ln w="38100">
                <a:solidFill>
                  <a:srgbClr val="077FC9"/>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51"/>
              <p:cNvSpPr txBox="1"/>
              <p:nvPr/>
            </p:nvSpPr>
            <p:spPr>
              <a:xfrm>
                <a:off x="10004132" y="1804799"/>
                <a:ext cx="582668" cy="478618"/>
              </a:xfrm>
              <a:prstGeom prst="rect">
                <a:avLst/>
              </a:prstGeom>
              <a:solidFill>
                <a:schemeClr val="bg1"/>
              </a:solidFill>
              <a:ln>
                <a:solidFill>
                  <a:schemeClr val="tx1"/>
                </a:solidFill>
              </a:ln>
            </p:spPr>
            <p:txBody>
              <a:bodyPr wrap="square" rtlCol="0">
                <a:spAutoFit/>
              </a:bodyPr>
              <a:lstStyle/>
              <a:p>
                <a:pPr algn="ctr"/>
                <a:r>
                  <a:rPr lang="en-GB" sz="1400" b="1" dirty="0" smtClean="0"/>
                  <a:t>I1</a:t>
                </a:r>
                <a:endParaRPr lang="en-GB" sz="1400" dirty="0"/>
              </a:p>
            </p:txBody>
          </p:sp>
          <p:sp>
            <p:nvSpPr>
              <p:cNvPr id="30" name="TextBox 53"/>
              <p:cNvSpPr txBox="1"/>
              <p:nvPr/>
            </p:nvSpPr>
            <p:spPr>
              <a:xfrm>
                <a:off x="5658478" y="3649328"/>
                <a:ext cx="582668" cy="478618"/>
              </a:xfrm>
              <a:prstGeom prst="rect">
                <a:avLst/>
              </a:prstGeom>
              <a:solidFill>
                <a:schemeClr val="bg1"/>
              </a:solidFill>
              <a:ln>
                <a:solidFill>
                  <a:schemeClr val="tx1"/>
                </a:solidFill>
              </a:ln>
            </p:spPr>
            <p:txBody>
              <a:bodyPr wrap="square" rtlCol="0">
                <a:spAutoFit/>
              </a:bodyPr>
              <a:lstStyle/>
              <a:p>
                <a:pPr algn="ctr"/>
                <a:r>
                  <a:rPr lang="en-GB" sz="1400" b="1" dirty="0" smtClean="0"/>
                  <a:t>I2</a:t>
                </a:r>
                <a:endParaRPr lang="en-GB" sz="1400" dirty="0"/>
              </a:p>
            </p:txBody>
          </p:sp>
        </p:grpSp>
        <p:sp>
          <p:nvSpPr>
            <p:cNvPr id="22" name="TextBox 19"/>
            <p:cNvSpPr txBox="1"/>
            <p:nvPr/>
          </p:nvSpPr>
          <p:spPr>
            <a:xfrm>
              <a:off x="581390" y="3352029"/>
              <a:ext cx="2597696" cy="534522"/>
            </a:xfrm>
            <a:prstGeom prst="rect">
              <a:avLst/>
            </a:prstGeom>
            <a:solidFill>
              <a:schemeClr val="bg1"/>
            </a:solidFill>
            <a:ln>
              <a:solidFill>
                <a:schemeClr val="tx1"/>
              </a:solidFill>
            </a:ln>
          </p:spPr>
          <p:txBody>
            <a:bodyPr wrap="square" rtlCol="0">
              <a:spAutoFit/>
            </a:bodyPr>
            <a:lstStyle/>
            <a:p>
              <a:pPr algn="ctr"/>
              <a:r>
                <a:rPr lang="en-GB" sz="2400" b="1" dirty="0"/>
                <a:t>M</a:t>
              </a:r>
              <a:r>
                <a:rPr lang="en-GB" sz="2400" dirty="0"/>
                <a:t>icro-</a:t>
              </a:r>
              <a:r>
                <a:rPr lang="en-GB" sz="2400" b="1" dirty="0"/>
                <a:t>L</a:t>
              </a:r>
              <a:r>
                <a:rPr lang="en-GB" sz="2400" dirty="0"/>
                <a:t>ens </a:t>
              </a:r>
              <a:r>
                <a:rPr lang="en-GB" sz="2400" b="1" dirty="0"/>
                <a:t>A</a:t>
              </a:r>
              <a:r>
                <a:rPr lang="en-GB" sz="2400" dirty="0"/>
                <a:t>rray</a:t>
              </a:r>
            </a:p>
          </p:txBody>
        </p:sp>
        <p:cxnSp>
          <p:nvCxnSpPr>
            <p:cNvPr id="23" name="Straight Arrow Connector 33"/>
            <p:cNvCxnSpPr>
              <a:stCxn id="22" idx="2"/>
            </p:cNvCxnSpPr>
            <p:nvPr/>
          </p:nvCxnSpPr>
          <p:spPr>
            <a:xfrm>
              <a:off x="1880238" y="3886552"/>
              <a:ext cx="120011" cy="356907"/>
            </a:xfrm>
            <a:prstGeom prst="straightConnector1">
              <a:avLst/>
            </a:prstGeom>
            <a:ln w="38100">
              <a:solidFill>
                <a:srgbClr val="077FC9"/>
              </a:solidFill>
              <a:tailEnd type="triangle"/>
            </a:ln>
          </p:spPr>
          <p:style>
            <a:lnRef idx="1">
              <a:schemeClr val="accent1"/>
            </a:lnRef>
            <a:fillRef idx="0">
              <a:schemeClr val="accent1"/>
            </a:fillRef>
            <a:effectRef idx="0">
              <a:schemeClr val="accent1"/>
            </a:effectRef>
            <a:fontRef idx="minor">
              <a:schemeClr val="tx1"/>
            </a:fontRef>
          </p:style>
        </p:cxnSp>
      </p:grpSp>
      <p:sp>
        <p:nvSpPr>
          <p:cNvPr id="36" name="Rectangle 35"/>
          <p:cNvSpPr/>
          <p:nvPr/>
        </p:nvSpPr>
        <p:spPr>
          <a:xfrm>
            <a:off x="5589866" y="3217833"/>
            <a:ext cx="4489588" cy="830997"/>
          </a:xfrm>
          <a:prstGeom prst="rect">
            <a:avLst/>
          </a:prstGeom>
        </p:spPr>
        <p:txBody>
          <a:bodyPr wrap="square">
            <a:spAutoFit/>
          </a:bodyPr>
          <a:lstStyle/>
          <a:p>
            <a:pPr lvl="1" indent="0" algn="ctr"/>
            <a:r>
              <a:rPr lang="en-US" sz="2400" smtClean="0"/>
              <a:t>Halo imaging with DMD (Digital Micromirror Device)</a:t>
            </a:r>
            <a:endParaRPr lang="en-US" dirty="0"/>
          </a:p>
        </p:txBody>
      </p:sp>
      <p:grpSp>
        <p:nvGrpSpPr>
          <p:cNvPr id="37" name="Group 89"/>
          <p:cNvGrpSpPr/>
          <p:nvPr/>
        </p:nvGrpSpPr>
        <p:grpSpPr>
          <a:xfrm>
            <a:off x="5168181" y="839017"/>
            <a:ext cx="5461338" cy="2358393"/>
            <a:chOff x="3352467" y="1842621"/>
            <a:chExt cx="6243670" cy="2261404"/>
          </a:xfrm>
        </p:grpSpPr>
        <p:sp>
          <p:nvSpPr>
            <p:cNvPr id="38" name="Rounded Rectangle 90"/>
            <p:cNvSpPr/>
            <p:nvPr/>
          </p:nvSpPr>
          <p:spPr>
            <a:xfrm>
              <a:off x="3352467" y="1842621"/>
              <a:ext cx="6243670" cy="2261404"/>
            </a:xfrm>
            <a:prstGeom prst="roundRect">
              <a:avLst>
                <a:gd name="adj" fmla="val 7493"/>
              </a:avLst>
            </a:prstGeom>
            <a:solidFill>
              <a:srgbClr val="E2AC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nvGrpSpPr>
            <p:cNvPr id="39" name="Group 91"/>
            <p:cNvGrpSpPr/>
            <p:nvPr/>
          </p:nvGrpSpPr>
          <p:grpSpPr>
            <a:xfrm>
              <a:off x="3490373" y="1988297"/>
              <a:ext cx="5969715" cy="1972363"/>
              <a:chOff x="3138311" y="1117596"/>
              <a:chExt cx="6698409" cy="2213120"/>
            </a:xfrm>
            <a:effectLst>
              <a:outerShdw blurRad="50800" dist="38100" dir="2700000" algn="tl" rotWithShape="0">
                <a:prstClr val="black">
                  <a:alpha val="40000"/>
                </a:prstClr>
              </a:outerShdw>
            </a:effectLst>
          </p:grpSpPr>
          <p:pic>
            <p:nvPicPr>
              <p:cNvPr id="40" name="Picture 93"/>
              <p:cNvPicPr>
                <a:picLocks noChangeAspect="1"/>
              </p:cNvPicPr>
              <p:nvPr/>
            </p:nvPicPr>
            <p:blipFill>
              <a:blip r:embed="rId6"/>
              <a:stretch>
                <a:fillRect/>
              </a:stretch>
            </p:blipFill>
            <p:spPr>
              <a:xfrm>
                <a:off x="3138311" y="1117598"/>
                <a:ext cx="3623733" cy="2213118"/>
              </a:xfrm>
              <a:prstGeom prst="rect">
                <a:avLst/>
              </a:prstGeom>
            </p:spPr>
          </p:pic>
          <p:pic>
            <p:nvPicPr>
              <p:cNvPr id="41" name="Picture 94"/>
              <p:cNvPicPr>
                <a:picLocks noChangeAspect="1"/>
              </p:cNvPicPr>
              <p:nvPr/>
            </p:nvPicPr>
            <p:blipFill>
              <a:blip r:embed="rId7"/>
              <a:stretch>
                <a:fillRect/>
              </a:stretch>
            </p:blipFill>
            <p:spPr>
              <a:xfrm>
                <a:off x="6748334" y="1117596"/>
                <a:ext cx="3088386" cy="2212628"/>
              </a:xfrm>
              <a:prstGeom prst="rect">
                <a:avLst/>
              </a:prstGeom>
            </p:spPr>
          </p:pic>
        </p:grpSp>
      </p:grpSp>
      <p:sp>
        <p:nvSpPr>
          <p:cNvPr id="42" name="Rectangle 41"/>
          <p:cNvSpPr/>
          <p:nvPr/>
        </p:nvSpPr>
        <p:spPr>
          <a:xfrm>
            <a:off x="5168181" y="4312806"/>
            <a:ext cx="4633567" cy="1200329"/>
          </a:xfrm>
          <a:prstGeom prst="rect">
            <a:avLst/>
          </a:prstGeom>
        </p:spPr>
        <p:txBody>
          <a:bodyPr wrap="square">
            <a:spAutoFit/>
          </a:bodyPr>
          <a:lstStyle/>
          <a:p>
            <a:r>
              <a:rPr lang="en-US" sz="2400" b="1" dirty="0">
                <a:solidFill>
                  <a:srgbClr val="00B050"/>
                </a:solidFill>
              </a:rPr>
              <a:t>Non-Invasive diagnostics development for ERLs </a:t>
            </a:r>
            <a:r>
              <a:rPr lang="en-US" sz="2400" dirty="0" smtClean="0">
                <a:solidFill>
                  <a:srgbClr val="00B050"/>
                </a:solidFill>
              </a:rPr>
              <a:t>Speaker: J. Wolfenden</a:t>
            </a:r>
            <a:endParaRPr lang="en-US" sz="2400" dirty="0">
              <a:solidFill>
                <a:srgbClr val="00B050"/>
              </a:solidFill>
            </a:endParaRPr>
          </a:p>
        </p:txBody>
      </p:sp>
    </p:spTree>
    <p:extLst>
      <p:ext uri="{BB962C8B-B14F-4D97-AF65-F5344CB8AC3E}">
        <p14:creationId xmlns:p14="http://schemas.microsoft.com/office/powerpoint/2010/main" val="10712982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Conclusion</a:t>
            </a:r>
            <a:endParaRPr lang="en-US" dirty="0">
              <a:solidFill>
                <a:srgbClr val="FF0000"/>
              </a:solidFill>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10" name="Espace réservé du contenu 1">
            <a:extLst>
              <a:ext uri="{FF2B5EF4-FFF2-40B4-BE49-F238E27FC236}">
                <a16:creationId xmlns:a16="http://schemas.microsoft.com/office/drawing/2014/main" id="{A470962A-43CD-7863-38E4-C5803D84D73E}"/>
              </a:ext>
            </a:extLst>
          </p:cNvPr>
          <p:cNvSpPr>
            <a:spLocks noGrp="1"/>
          </p:cNvSpPr>
          <p:nvPr>
            <p:ph idx="4294967295"/>
          </p:nvPr>
        </p:nvSpPr>
        <p:spPr>
          <a:xfrm>
            <a:off x="633859" y="1085528"/>
            <a:ext cx="10138916" cy="4412230"/>
          </a:xfrm>
          <a:prstGeom prst="rect">
            <a:avLst/>
          </a:prstGeom>
        </p:spPr>
        <p:txBody>
          <a:bodyPr>
            <a:normAutofit/>
          </a:bodyPr>
          <a:lstStyle/>
          <a:p>
            <a:pPr marL="342900" indent="-342900">
              <a:buFont typeface="Wingdings" panose="05000000000000000000" pitchFamily="2" charset="2"/>
              <a:buChar char="v"/>
            </a:pPr>
            <a:r>
              <a:rPr lang="en-US" sz="2100" b="1" dirty="0" smtClean="0"/>
              <a:t>Design phase ends (TDR to come)  start of construction and prototyping</a:t>
            </a:r>
          </a:p>
          <a:p>
            <a:pPr marL="342900" indent="-342900">
              <a:buFont typeface="Wingdings" panose="05000000000000000000" pitchFamily="2" charset="2"/>
              <a:buChar char="v"/>
            </a:pPr>
            <a:r>
              <a:rPr lang="en-US" sz="2100" b="1" dirty="0" smtClean="0"/>
              <a:t>Injector </a:t>
            </a:r>
          </a:p>
          <a:p>
            <a:pPr lvl="1"/>
            <a:r>
              <a:rPr lang="en-US" sz="1800" b="1" dirty="0" smtClean="0"/>
              <a:t>Diagnostics for the gun already provided: commissioning in 2026</a:t>
            </a:r>
          </a:p>
          <a:p>
            <a:pPr lvl="1"/>
            <a:r>
              <a:rPr lang="en-US" sz="1800" b="1" dirty="0" smtClean="0"/>
              <a:t>Well defined tasks: rather tight schedule and backup solutions identified</a:t>
            </a:r>
          </a:p>
          <a:p>
            <a:pPr lvl="1"/>
            <a:r>
              <a:rPr lang="en-US" sz="1800" b="1" dirty="0" smtClean="0"/>
              <a:t>Integration challenges: reduced space for BPM, steerers and viewers in the merger, </a:t>
            </a:r>
          </a:p>
          <a:p>
            <a:pPr lvl="1"/>
            <a:r>
              <a:rPr lang="en-US" sz="1800" b="1" dirty="0" smtClean="0"/>
              <a:t>Acquisition challenges: large dynamic range for BPM signal, Diag line measurements to be optimized</a:t>
            </a:r>
            <a:endParaRPr lang="en-US" b="1" dirty="0" smtClean="0"/>
          </a:p>
          <a:p>
            <a:pPr marL="342900" indent="-342900">
              <a:buFont typeface="Wingdings" panose="05000000000000000000" pitchFamily="2" charset="2"/>
              <a:buChar char="v"/>
            </a:pPr>
            <a:r>
              <a:rPr lang="en-US" b="1" dirty="0" smtClean="0"/>
              <a:t>PERLE 1 turn</a:t>
            </a:r>
          </a:p>
          <a:p>
            <a:pPr lvl="1"/>
            <a:r>
              <a:rPr lang="en-US" sz="1800" b="1" dirty="0" smtClean="0"/>
              <a:t>Stringent specifications for two BPMs at Linac entrance and exit</a:t>
            </a:r>
          </a:p>
          <a:p>
            <a:pPr lvl="1"/>
            <a:r>
              <a:rPr lang="en-US" sz="1800" b="1" dirty="0" smtClean="0"/>
              <a:t>Acquisition challenges: new constraints required a particular processing of BPM output signals</a:t>
            </a:r>
          </a:p>
          <a:p>
            <a:pPr lvl="1"/>
            <a:r>
              <a:rPr lang="en-US" sz="1800" b="1" dirty="0" smtClean="0"/>
              <a:t>BLM task requiring a lot of work</a:t>
            </a:r>
          </a:p>
          <a:p>
            <a:pPr lvl="1"/>
            <a:r>
              <a:rPr lang="en-US" sz="1800" b="1" dirty="0" smtClean="0"/>
              <a:t>Possible interesting advances for non invasive diagnostics based on synchrotron radiation</a:t>
            </a:r>
            <a:endParaRPr lang="en-US" b="1" dirty="0"/>
          </a:p>
          <a:p>
            <a:pPr lvl="1"/>
            <a:r>
              <a:rPr lang="en-US" sz="1800" b="1" dirty="0" err="1">
                <a:solidFill>
                  <a:srgbClr val="00B050"/>
                </a:solidFill>
              </a:rPr>
              <a:t>Perle</a:t>
            </a:r>
            <a:r>
              <a:rPr lang="en-US" sz="1800" b="1" dirty="0">
                <a:solidFill>
                  <a:srgbClr val="00B050"/>
                </a:solidFill>
              </a:rPr>
              <a:t> 1 turn diagnostics will mostly guide diagnostics for PERLE 3 turns</a:t>
            </a:r>
          </a:p>
          <a:p>
            <a:pPr marL="457200" lvl="1" indent="0">
              <a:buNone/>
            </a:pPr>
            <a:endParaRPr lang="en-US" sz="1800" b="1" dirty="0" smtClean="0"/>
          </a:p>
        </p:txBody>
      </p:sp>
    </p:spTree>
    <p:extLst>
      <p:ext uri="{BB962C8B-B14F-4D97-AF65-F5344CB8AC3E}">
        <p14:creationId xmlns:p14="http://schemas.microsoft.com/office/powerpoint/2010/main" val="1597884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a:latin typeface="Bahnschrift SemiBold" panose="020B0502040204020203" pitchFamily="34" charset="0"/>
              </a:rPr>
              <a:t>PERLE </a:t>
            </a:r>
            <a:r>
              <a:rPr lang="en-US" dirty="0" smtClean="0">
                <a:latin typeface="Bahnschrift SemiBold" panose="020B0502040204020203" pitchFamily="34" charset="0"/>
              </a:rPr>
              <a:t>Diagnostics issues</a:t>
            </a:r>
            <a:endParaRPr lang="en-US" dirty="0">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155" name="Espace réservé du contenu 1">
            <a:extLst>
              <a:ext uri="{FF2B5EF4-FFF2-40B4-BE49-F238E27FC236}">
                <a16:creationId xmlns:a16="http://schemas.microsoft.com/office/drawing/2014/main" id="{83FBD867-1B0B-020A-A350-D712D755F8D5}"/>
              </a:ext>
            </a:extLst>
          </p:cNvPr>
          <p:cNvSpPr txBox="1">
            <a:spLocks/>
          </p:cNvSpPr>
          <p:nvPr/>
        </p:nvSpPr>
        <p:spPr>
          <a:xfrm>
            <a:off x="29567" y="725488"/>
            <a:ext cx="10618605" cy="3087378"/>
          </a:xfrm>
          <a:prstGeom prst="rect">
            <a:avLst/>
          </a:prstGeom>
        </p:spPr>
        <p:txBody>
          <a:bodyPr vert="horz" lIns="109728" tIns="54864" rIns="109728" bIns="54864" rtlCol="0">
            <a:normAutofit/>
          </a:bodyPr>
          <a:lstStyle>
            <a:lvl1pPr marL="154775" indent="-154775" algn="just" defTabSz="619100" rtl="0" eaLnBrk="1" latinLnBrk="0" hangingPunct="1">
              <a:lnSpc>
                <a:spcPct val="90000"/>
              </a:lnSpc>
              <a:spcBef>
                <a:spcPts val="0"/>
              </a:spcBef>
              <a:spcAft>
                <a:spcPts val="500"/>
              </a:spcAft>
              <a:buClr>
                <a:srgbClr val="00274C"/>
              </a:buClr>
              <a:buSzPct val="75000"/>
              <a:buFont typeface="Wingdings 2" panose="05020102010507070707" pitchFamily="18" charset="2"/>
              <a:buChar char=""/>
              <a:defRPr sz="1500" kern="1200">
                <a:solidFill>
                  <a:schemeClr val="tx1"/>
                </a:solidFill>
                <a:latin typeface="Aptos" panose="020B0004020202020204" pitchFamily="34" charset="0"/>
                <a:ea typeface="+mn-ea"/>
                <a:cs typeface="+mn-cs"/>
              </a:defRPr>
            </a:lvl1pPr>
            <a:lvl2pPr marL="464326" indent="-154775" algn="just" defTabSz="619100" rtl="0" eaLnBrk="1" latinLnBrk="0" hangingPunct="1">
              <a:lnSpc>
                <a:spcPct val="90000"/>
              </a:lnSpc>
              <a:spcBef>
                <a:spcPts val="0"/>
              </a:spcBef>
              <a:spcAft>
                <a:spcPts val="500"/>
              </a:spcAft>
              <a:buClr>
                <a:srgbClr val="013460"/>
              </a:buClr>
              <a:buSzPct val="75000"/>
              <a:buFont typeface="Wingdings 2" panose="05020102010507070707" pitchFamily="18" charset="2"/>
              <a:buChar char="±"/>
              <a:defRPr sz="1333" kern="1200">
                <a:solidFill>
                  <a:schemeClr val="tx1"/>
                </a:solidFill>
                <a:latin typeface="+mn-lt"/>
                <a:ea typeface="+mn-ea"/>
                <a:cs typeface="+mn-cs"/>
              </a:defRPr>
            </a:lvl2pPr>
            <a:lvl3pPr marL="773876" indent="-154775" algn="just" defTabSz="619100" rtl="0" eaLnBrk="1" latinLnBrk="0" hangingPunct="1">
              <a:lnSpc>
                <a:spcPct val="90000"/>
              </a:lnSpc>
              <a:spcBef>
                <a:spcPts val="0"/>
              </a:spcBef>
              <a:spcAft>
                <a:spcPts val="500"/>
              </a:spcAft>
              <a:buClr>
                <a:srgbClr val="013460"/>
              </a:buClr>
              <a:buSzPct val="75000"/>
              <a:buFont typeface="Wingdings 2" panose="05020102010507070707" pitchFamily="18" charset="2"/>
              <a:buChar char="±"/>
              <a:defRPr sz="1167" kern="1200">
                <a:solidFill>
                  <a:schemeClr val="tx1"/>
                </a:solidFill>
                <a:latin typeface="+mn-lt"/>
                <a:ea typeface="+mn-ea"/>
                <a:cs typeface="+mn-cs"/>
              </a:defRPr>
            </a:lvl3pPr>
            <a:lvl4pPr marL="1083426" indent="-154775" algn="just" defTabSz="619100" rtl="0" eaLnBrk="1" latinLnBrk="0" hangingPunct="1">
              <a:lnSpc>
                <a:spcPct val="90000"/>
              </a:lnSpc>
              <a:spcBef>
                <a:spcPts val="0"/>
              </a:spcBef>
              <a:spcAft>
                <a:spcPts val="500"/>
              </a:spcAft>
              <a:buClr>
                <a:srgbClr val="013460"/>
              </a:buClr>
              <a:buSzPct val="75000"/>
              <a:buFont typeface="Wingdings 2" panose="05020102010507070707" pitchFamily="18" charset="2"/>
              <a:buChar char="±"/>
              <a:defRPr sz="1000" kern="1200">
                <a:solidFill>
                  <a:schemeClr val="tx1"/>
                </a:solidFill>
                <a:latin typeface="+mn-lt"/>
                <a:ea typeface="+mn-ea"/>
                <a:cs typeface="+mn-cs"/>
              </a:defRPr>
            </a:lvl4pPr>
            <a:lvl5pPr marL="1392976" indent="-154775" algn="just" defTabSz="619100" rtl="0" eaLnBrk="1" latinLnBrk="0" hangingPunct="1">
              <a:lnSpc>
                <a:spcPct val="90000"/>
              </a:lnSpc>
              <a:spcBef>
                <a:spcPts val="0"/>
              </a:spcBef>
              <a:spcAft>
                <a:spcPts val="500"/>
              </a:spcAft>
              <a:buClr>
                <a:srgbClr val="013460"/>
              </a:buClr>
              <a:buSzPct val="75000"/>
              <a:buFont typeface="Wingdings 2" panose="05020102010507070707" pitchFamily="18" charset="2"/>
              <a:buChar char="±"/>
              <a:defRPr sz="833" kern="1200">
                <a:solidFill>
                  <a:schemeClr val="tx1"/>
                </a:solidFill>
                <a:latin typeface="+mn-lt"/>
                <a:ea typeface="+mn-ea"/>
                <a:cs typeface="+mn-cs"/>
              </a:defRPr>
            </a:lvl5pPr>
            <a:lvl6pPr marL="1702526" indent="-154775" algn="l" defTabSz="619100" rtl="0" eaLnBrk="1" latinLnBrk="0" hangingPunct="1">
              <a:lnSpc>
                <a:spcPct val="90000"/>
              </a:lnSpc>
              <a:spcBef>
                <a:spcPts val="338"/>
              </a:spcBef>
              <a:buFont typeface="Arial" panose="020B0604020202020204" pitchFamily="34" charset="0"/>
              <a:buChar char="•"/>
              <a:defRPr sz="1219" kern="1200">
                <a:solidFill>
                  <a:schemeClr val="tx1"/>
                </a:solidFill>
                <a:latin typeface="+mn-lt"/>
                <a:ea typeface="+mn-ea"/>
                <a:cs typeface="+mn-cs"/>
              </a:defRPr>
            </a:lvl6pPr>
            <a:lvl7pPr marL="2012076" indent="-154775" algn="l" defTabSz="619100" rtl="0" eaLnBrk="1" latinLnBrk="0" hangingPunct="1">
              <a:lnSpc>
                <a:spcPct val="90000"/>
              </a:lnSpc>
              <a:spcBef>
                <a:spcPts val="338"/>
              </a:spcBef>
              <a:buFont typeface="Arial" panose="020B0604020202020204" pitchFamily="34" charset="0"/>
              <a:buChar char="•"/>
              <a:defRPr sz="1219" kern="1200">
                <a:solidFill>
                  <a:schemeClr val="tx1"/>
                </a:solidFill>
                <a:latin typeface="+mn-lt"/>
                <a:ea typeface="+mn-ea"/>
                <a:cs typeface="+mn-cs"/>
              </a:defRPr>
            </a:lvl7pPr>
            <a:lvl8pPr marL="2321626" indent="-154775" algn="l" defTabSz="619100" rtl="0" eaLnBrk="1" latinLnBrk="0" hangingPunct="1">
              <a:lnSpc>
                <a:spcPct val="90000"/>
              </a:lnSpc>
              <a:spcBef>
                <a:spcPts val="338"/>
              </a:spcBef>
              <a:buFont typeface="Arial" panose="020B0604020202020204" pitchFamily="34" charset="0"/>
              <a:buChar char="•"/>
              <a:defRPr sz="1219" kern="1200">
                <a:solidFill>
                  <a:schemeClr val="tx1"/>
                </a:solidFill>
                <a:latin typeface="+mn-lt"/>
                <a:ea typeface="+mn-ea"/>
                <a:cs typeface="+mn-cs"/>
              </a:defRPr>
            </a:lvl8pPr>
            <a:lvl9pPr marL="2631176" indent="-154775" algn="l" defTabSz="619100" rtl="0" eaLnBrk="1" latinLnBrk="0" hangingPunct="1">
              <a:lnSpc>
                <a:spcPct val="90000"/>
              </a:lnSpc>
              <a:spcBef>
                <a:spcPts val="338"/>
              </a:spcBef>
              <a:buFont typeface="Arial" panose="020B0604020202020204" pitchFamily="34" charset="0"/>
              <a:buChar char="•"/>
              <a:defRPr sz="1219" kern="1200">
                <a:solidFill>
                  <a:schemeClr val="tx1"/>
                </a:solidFill>
                <a:latin typeface="+mn-lt"/>
                <a:ea typeface="+mn-ea"/>
                <a:cs typeface="+mn-cs"/>
              </a:defRPr>
            </a:lvl9pPr>
          </a:lstStyle>
          <a:p>
            <a:r>
              <a:rPr lang="en-US" sz="2000" dirty="0"/>
              <a:t>Issues specific to diagnostics for the development and multi-turn ERL operation</a:t>
            </a:r>
            <a:r>
              <a:rPr lang="fr-FR" sz="2000" dirty="0"/>
              <a:t> </a:t>
            </a:r>
          </a:p>
          <a:p>
            <a:pPr lvl="1"/>
            <a:r>
              <a:rPr lang="en-US" sz="1600" dirty="0" smtClean="0">
                <a:latin typeface="Aptos" panose="020B0004020202020204" pitchFamily="34" charset="0"/>
              </a:rPr>
              <a:t>6D measurements of the beam at the output of the injector: high load, low emittance, low to high current, pulsed to CW</a:t>
            </a:r>
          </a:p>
          <a:p>
            <a:pPr lvl="1"/>
            <a:r>
              <a:rPr lang="en-US" sz="1600" dirty="0" smtClean="0">
                <a:latin typeface="Aptos" panose="020B0004020202020204" pitchFamily="34" charset="0"/>
                <a:sym typeface="Wingdings" panose="05000000000000000000" pitchFamily="2" charset="2"/>
              </a:rPr>
              <a:t>Calibration of the phases of the cavities of the Linac</a:t>
            </a:r>
          </a:p>
          <a:p>
            <a:pPr lvl="1"/>
            <a:r>
              <a:rPr lang="en-US" sz="1600" dirty="0" smtClean="0">
                <a:latin typeface="Aptos" panose="020B0004020202020204" pitchFamily="34" charset="0"/>
                <a:sym typeface="Wingdings" panose="05000000000000000000" pitchFamily="2" charset="2"/>
              </a:rPr>
              <a:t>Beam path adjustment</a:t>
            </a:r>
          </a:p>
          <a:p>
            <a:pPr lvl="1"/>
            <a:r>
              <a:rPr lang="en-US" sz="1600" dirty="0" smtClean="0">
                <a:latin typeface="Aptos" panose="020B0004020202020204" pitchFamily="34" charset="0"/>
                <a:sym typeface="Wingdings" panose="05000000000000000000" pitchFamily="2" charset="2"/>
              </a:rPr>
              <a:t>Monitoring of several beams: measurement of the position of each beam individually</a:t>
            </a:r>
          </a:p>
          <a:p>
            <a:pPr lvl="1"/>
            <a:r>
              <a:rPr lang="en-US" sz="1600" dirty="0" smtClean="0">
                <a:latin typeface="Aptos" panose="020B0004020202020204" pitchFamily="34" charset="0"/>
                <a:sym typeface="Wingdings" panose="05000000000000000000" pitchFamily="2" charset="2"/>
              </a:rPr>
              <a:t>Measurement beams properties in the ring: emittance, halo, transverse profile.</a:t>
            </a:r>
          </a:p>
          <a:p>
            <a:pPr lvl="1"/>
            <a:r>
              <a:rPr lang="en-US" sz="1600" dirty="0" smtClean="0">
                <a:latin typeface="Aptos" panose="020B0004020202020204" pitchFamily="34" charset="0"/>
                <a:sym typeface="Wingdings" panose="05000000000000000000" pitchFamily="2" charset="2"/>
              </a:rPr>
              <a:t>Losses m</a:t>
            </a:r>
            <a:r>
              <a:rPr lang="en-US" sz="1600" dirty="0" smtClean="0">
                <a:latin typeface="Aptos" panose="020B0004020202020204"/>
                <a:sym typeface="Wingdings" panose="05000000000000000000" pitchFamily="2" charset="2"/>
              </a:rPr>
              <a:t>onitoring: interleaved beams increase the difficulty of tracking losses throughout the machine</a:t>
            </a:r>
            <a:r>
              <a:rPr lang="fr-FR" sz="1700" dirty="0" smtClean="0">
                <a:latin typeface="Aptos" panose="020B0004020202020204"/>
              </a:rPr>
              <a:t>.</a:t>
            </a:r>
          </a:p>
          <a:p>
            <a:pPr lvl="1"/>
            <a:r>
              <a:rPr lang="fr-FR" sz="1300" dirty="0" smtClean="0">
                <a:latin typeface="Aptos" panose="020B0004020202020204" pitchFamily="34" charset="0"/>
                <a:sym typeface="Wingdings" panose="05000000000000000000" pitchFamily="2" charset="2"/>
              </a:rPr>
              <a:t>… </a:t>
            </a:r>
            <a:endParaRPr lang="fr-FR" sz="1300" dirty="0">
              <a:latin typeface="Aptos" panose="020B0004020202020204" pitchFamily="34" charset="0"/>
              <a:sym typeface="Wingdings" panose="05000000000000000000" pitchFamily="2" charset="2"/>
            </a:endParaRPr>
          </a:p>
          <a:p>
            <a:pPr lvl="1"/>
            <a:endParaRPr lang="fr-FR" sz="1440" dirty="0">
              <a:latin typeface="Aptos" panose="020B0004020202020204" pitchFamily="34" charset="0"/>
              <a:sym typeface="Wingdings" panose="05000000000000000000" pitchFamily="2" charset="2"/>
            </a:endParaRPr>
          </a:p>
          <a:p>
            <a:pPr lvl="1"/>
            <a:endParaRPr lang="fr-FR" sz="1600" dirty="0">
              <a:latin typeface="Aptos" panose="020B0004020202020204" pitchFamily="34" charset="0"/>
            </a:endParaRPr>
          </a:p>
        </p:txBody>
      </p:sp>
      <p:graphicFrame>
        <p:nvGraphicFramePr>
          <p:cNvPr id="166" name="Tableau 165">
            <a:extLst>
              <a:ext uri="{FF2B5EF4-FFF2-40B4-BE49-F238E27FC236}">
                <a16:creationId xmlns:a16="http://schemas.microsoft.com/office/drawing/2014/main" id="{D12BC361-3BE3-BD51-F668-3B68BF39B6ED}"/>
              </a:ext>
            </a:extLst>
          </p:cNvPr>
          <p:cNvGraphicFramePr>
            <a:graphicFrameLocks noGrp="1"/>
          </p:cNvGraphicFramePr>
          <p:nvPr>
            <p:extLst>
              <p:ext uri="{D42A27DB-BD31-4B8C-83A1-F6EECF244321}">
                <p14:modId xmlns:p14="http://schemas.microsoft.com/office/powerpoint/2010/main" val="4036963479"/>
              </p:ext>
            </p:extLst>
          </p:nvPr>
        </p:nvGraphicFramePr>
        <p:xfrm>
          <a:off x="1426999" y="3408129"/>
          <a:ext cx="3506952" cy="2190435"/>
        </p:xfrm>
        <a:graphic>
          <a:graphicData uri="http://schemas.openxmlformats.org/drawingml/2006/table">
            <a:tbl>
              <a:tblPr firstRow="1" firstCol="1" bandRow="1"/>
              <a:tblGrid>
                <a:gridCol w="1721929">
                  <a:extLst>
                    <a:ext uri="{9D8B030D-6E8A-4147-A177-3AD203B41FA5}">
                      <a16:colId xmlns:a16="http://schemas.microsoft.com/office/drawing/2014/main" val="20000"/>
                    </a:ext>
                  </a:extLst>
                </a:gridCol>
                <a:gridCol w="846309">
                  <a:extLst>
                    <a:ext uri="{9D8B030D-6E8A-4147-A177-3AD203B41FA5}">
                      <a16:colId xmlns:a16="http://schemas.microsoft.com/office/drawing/2014/main" val="20001"/>
                    </a:ext>
                  </a:extLst>
                </a:gridCol>
                <a:gridCol w="938714">
                  <a:extLst>
                    <a:ext uri="{9D8B030D-6E8A-4147-A177-3AD203B41FA5}">
                      <a16:colId xmlns:a16="http://schemas.microsoft.com/office/drawing/2014/main" val="20002"/>
                    </a:ext>
                  </a:extLst>
                </a:gridCol>
              </a:tblGrid>
              <a:tr h="228251">
                <a:tc>
                  <a:txBody>
                    <a:bodyPr/>
                    <a:lstStyle/>
                    <a:p>
                      <a:pPr algn="l">
                        <a:spcAft>
                          <a:spcPts val="0"/>
                        </a:spcAft>
                      </a:pPr>
                      <a:r>
                        <a:rPr lang="en-GB" sz="1200" b="1" dirty="0">
                          <a:effectLst/>
                          <a:latin typeface="+mn-lt"/>
                          <a:ea typeface="Arial" charset="0"/>
                          <a:cs typeface="Arial" charset="0"/>
                        </a:rPr>
                        <a:t>Target Parameter</a:t>
                      </a:r>
                      <a:endParaRPr lang="fr-FR" sz="1200" b="1" dirty="0">
                        <a:effectLst/>
                        <a:latin typeface="+mn-lt"/>
                        <a:ea typeface="Arial" charset="0"/>
                        <a:cs typeface="Arial" charset="0"/>
                      </a:endParaRPr>
                    </a:p>
                  </a:txBody>
                  <a:tcPr marL="82296" marR="8229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GB" sz="1200" b="1" dirty="0">
                          <a:effectLst/>
                          <a:latin typeface="+mn-lt"/>
                          <a:ea typeface="Arial" charset="0"/>
                          <a:cs typeface="Arial" charset="0"/>
                        </a:rPr>
                        <a:t>Unit</a:t>
                      </a:r>
                      <a:endParaRPr lang="fr-FR" sz="1200" b="1" dirty="0">
                        <a:effectLst/>
                        <a:latin typeface="+mn-lt"/>
                        <a:ea typeface="Arial" charset="0"/>
                        <a:cs typeface="Arial" charset="0"/>
                      </a:endParaRPr>
                    </a:p>
                  </a:txBody>
                  <a:tcPr marL="82296" marR="8229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GB" sz="1200" b="1" dirty="0">
                          <a:effectLst/>
                          <a:latin typeface="+mn-lt"/>
                          <a:ea typeface="Arial" charset="0"/>
                          <a:cs typeface="Arial" charset="0"/>
                        </a:rPr>
                        <a:t>Value</a:t>
                      </a:r>
                      <a:endParaRPr lang="fr-FR" sz="1200" b="1" dirty="0">
                        <a:effectLst/>
                        <a:latin typeface="+mn-lt"/>
                        <a:ea typeface="Arial" charset="0"/>
                        <a:cs typeface="Arial" charset="0"/>
                      </a:endParaRPr>
                    </a:p>
                  </a:txBody>
                  <a:tcPr marL="82296" marR="82296"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217091">
                <a:tc>
                  <a:txBody>
                    <a:bodyPr/>
                    <a:lstStyle/>
                    <a:p>
                      <a:pPr algn="l">
                        <a:spcAft>
                          <a:spcPts val="0"/>
                        </a:spcAft>
                      </a:pPr>
                      <a:r>
                        <a:rPr lang="en-GB" sz="1200" b="0" dirty="0">
                          <a:effectLst/>
                          <a:latin typeface="+mn-lt"/>
                          <a:ea typeface="Arial" charset="0"/>
                          <a:cs typeface="Arial" charset="0"/>
                        </a:rPr>
                        <a:t>Injection energy</a:t>
                      </a:r>
                      <a:endParaRPr lang="fr-FR" sz="1200" b="0" dirty="0">
                        <a:effectLst/>
                        <a:latin typeface="+mn-lt"/>
                        <a:ea typeface="Arial" charset="0"/>
                        <a:cs typeface="Arial" charset="0"/>
                      </a:endParaRPr>
                    </a:p>
                  </a:txBody>
                  <a:tcPr marL="82296" marR="82296"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spcAft>
                          <a:spcPts val="0"/>
                        </a:spcAft>
                      </a:pPr>
                      <a:r>
                        <a:rPr lang="en-GB" sz="1200" b="0" dirty="0">
                          <a:effectLst/>
                          <a:latin typeface="+mn-lt"/>
                          <a:ea typeface="Arial" charset="0"/>
                          <a:cs typeface="Arial" charset="0"/>
                        </a:rPr>
                        <a:t>MeV</a:t>
                      </a:r>
                      <a:endParaRPr lang="fr-FR" sz="1200" b="0" dirty="0">
                        <a:effectLst/>
                        <a:latin typeface="+mn-lt"/>
                        <a:ea typeface="Arial" charset="0"/>
                        <a:cs typeface="Arial" charset="0"/>
                      </a:endParaRPr>
                    </a:p>
                  </a:txBody>
                  <a:tcPr marL="82296" marR="82296"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spcAft>
                          <a:spcPts val="0"/>
                        </a:spcAft>
                      </a:pPr>
                      <a:r>
                        <a:rPr lang="en-GB" sz="1200" b="0" dirty="0">
                          <a:solidFill>
                            <a:schemeClr val="tx1"/>
                          </a:solidFill>
                          <a:effectLst/>
                          <a:latin typeface="+mn-lt"/>
                          <a:ea typeface="Arial" charset="0"/>
                          <a:cs typeface="Arial" charset="0"/>
                        </a:rPr>
                        <a:t>7</a:t>
                      </a:r>
                      <a:endParaRPr lang="fr-FR" sz="1200" b="0" dirty="0">
                        <a:solidFill>
                          <a:schemeClr val="tx1"/>
                        </a:solidFill>
                        <a:effectLst/>
                        <a:latin typeface="+mn-lt"/>
                        <a:ea typeface="Arial" charset="0"/>
                        <a:cs typeface="Arial" charset="0"/>
                      </a:endParaRPr>
                    </a:p>
                  </a:txBody>
                  <a:tcPr marL="82296" marR="82296"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0001"/>
                  </a:ext>
                </a:extLst>
              </a:tr>
              <a:tr h="184350">
                <a:tc>
                  <a:txBody>
                    <a:bodyPr/>
                    <a:lstStyle/>
                    <a:p>
                      <a:pPr algn="l">
                        <a:spcAft>
                          <a:spcPts val="0"/>
                        </a:spcAft>
                      </a:pPr>
                      <a:r>
                        <a:rPr lang="en-GB" sz="1200" b="0" dirty="0">
                          <a:effectLst/>
                          <a:latin typeface="+mn-lt"/>
                          <a:ea typeface="Arial" charset="0"/>
                          <a:cs typeface="Arial" charset="0"/>
                        </a:rPr>
                        <a:t>Electron beam energy</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a:effectLst/>
                          <a:latin typeface="+mn-lt"/>
                          <a:ea typeface="Arial" charset="0"/>
                          <a:cs typeface="Arial" charset="0"/>
                        </a:rPr>
                        <a:t>MeV</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a:solidFill>
                            <a:schemeClr val="tx1"/>
                          </a:solidFill>
                          <a:effectLst/>
                          <a:latin typeface="+mn-lt"/>
                          <a:ea typeface="Arial" charset="0"/>
                          <a:cs typeface="Arial" charset="0"/>
                        </a:rPr>
                        <a:t>89/250</a:t>
                      </a:r>
                      <a:r>
                        <a:rPr lang="en-GB" sz="1200" b="0" dirty="0">
                          <a:solidFill>
                            <a:srgbClr val="9F9FA0"/>
                          </a:solidFill>
                          <a:effectLst/>
                          <a:latin typeface="+mn-lt"/>
                          <a:ea typeface="Arial" charset="0"/>
                          <a:cs typeface="Arial" charset="0"/>
                        </a:rPr>
                        <a:t>/500</a:t>
                      </a:r>
                      <a:endParaRPr lang="fr-FR" sz="1200" b="0" dirty="0">
                        <a:solidFill>
                          <a:srgbClr val="9F9FA0"/>
                        </a:solidFill>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extLst>
                  <a:ext uri="{0D108BD9-81ED-4DB2-BD59-A6C34878D82A}">
                    <a16:rowId xmlns:a16="http://schemas.microsoft.com/office/drawing/2014/main" val="10002"/>
                  </a:ext>
                </a:extLst>
              </a:tr>
              <a:tr h="368699">
                <a:tc>
                  <a:txBody>
                    <a:bodyPr/>
                    <a:lstStyle/>
                    <a:p>
                      <a:pPr algn="l">
                        <a:spcAft>
                          <a:spcPts val="0"/>
                        </a:spcAft>
                      </a:pPr>
                      <a:r>
                        <a:rPr lang="en-GB" sz="1200" b="0" dirty="0">
                          <a:effectLst/>
                          <a:latin typeface="+mn-lt"/>
                          <a:ea typeface="Arial" charset="0"/>
                          <a:cs typeface="Arial" charset="0"/>
                        </a:rPr>
                        <a:t>Normalised Emittance </a:t>
                      </a:r>
                      <a:r>
                        <a:rPr lang="en-GB" sz="1200" b="0" dirty="0" err="1">
                          <a:effectLst/>
                          <a:latin typeface="+mn-lt"/>
                          <a:ea typeface="Arial" charset="0"/>
                          <a:cs typeface="Arial" charset="0"/>
                        </a:rPr>
                        <a:t>γε</a:t>
                      </a:r>
                      <a:r>
                        <a:rPr lang="en-GB" sz="1200" b="0" baseline="-25000" dirty="0" err="1">
                          <a:effectLst/>
                          <a:latin typeface="+mn-lt"/>
                          <a:ea typeface="Arial" charset="0"/>
                          <a:cs typeface="Arial" charset="0"/>
                        </a:rPr>
                        <a:t>x,y</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a:effectLst/>
                          <a:latin typeface="+mn-lt"/>
                          <a:ea typeface="Arial" charset="0"/>
                          <a:cs typeface="Arial" charset="0"/>
                        </a:rPr>
                        <a:t>mm mrad</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a:solidFill>
                            <a:schemeClr val="tx1"/>
                          </a:solidFill>
                          <a:effectLst/>
                          <a:latin typeface="+mn-lt"/>
                          <a:ea typeface="Arial" charset="0"/>
                          <a:cs typeface="Arial" charset="0"/>
                        </a:rPr>
                        <a:t>6</a:t>
                      </a:r>
                      <a:endParaRPr lang="fr-FR" sz="1200" b="0" dirty="0">
                        <a:solidFill>
                          <a:schemeClr val="tx1"/>
                        </a:solidFill>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extLst>
                  <a:ext uri="{0D108BD9-81ED-4DB2-BD59-A6C34878D82A}">
                    <a16:rowId xmlns:a16="http://schemas.microsoft.com/office/drawing/2014/main" val="10003"/>
                  </a:ext>
                </a:extLst>
              </a:tr>
              <a:tr h="200983">
                <a:tc>
                  <a:txBody>
                    <a:bodyPr/>
                    <a:lstStyle/>
                    <a:p>
                      <a:pPr algn="l">
                        <a:spcAft>
                          <a:spcPts val="0"/>
                        </a:spcAft>
                      </a:pPr>
                      <a:r>
                        <a:rPr lang="en-GB" sz="1200" b="0" dirty="0">
                          <a:effectLst/>
                          <a:latin typeface="+mn-lt"/>
                          <a:ea typeface="Arial" charset="0"/>
                          <a:cs typeface="Arial" charset="0"/>
                        </a:rPr>
                        <a:t>Average beam current</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a:effectLst/>
                          <a:latin typeface="+mn-lt"/>
                          <a:ea typeface="Arial" charset="0"/>
                          <a:cs typeface="Arial" charset="0"/>
                        </a:rPr>
                        <a:t>mA</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a:solidFill>
                            <a:schemeClr val="tx1"/>
                          </a:solidFill>
                          <a:effectLst/>
                          <a:latin typeface="+mn-lt"/>
                          <a:ea typeface="Arial" charset="0"/>
                          <a:cs typeface="Arial" charset="0"/>
                        </a:rPr>
                        <a:t>20</a:t>
                      </a:r>
                      <a:endParaRPr lang="fr-FR" sz="1200" b="0" dirty="0">
                        <a:solidFill>
                          <a:schemeClr val="tx1"/>
                        </a:solidFill>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extLst>
                  <a:ext uri="{0D108BD9-81ED-4DB2-BD59-A6C34878D82A}">
                    <a16:rowId xmlns:a16="http://schemas.microsoft.com/office/drawing/2014/main" val="10004"/>
                  </a:ext>
                </a:extLst>
              </a:tr>
              <a:tr h="199845">
                <a:tc>
                  <a:txBody>
                    <a:bodyPr/>
                    <a:lstStyle/>
                    <a:p>
                      <a:pPr algn="l">
                        <a:spcAft>
                          <a:spcPts val="0"/>
                        </a:spcAft>
                      </a:pPr>
                      <a:r>
                        <a:rPr lang="en-GB" sz="1200" b="0" dirty="0">
                          <a:effectLst/>
                          <a:latin typeface="+mn-lt"/>
                          <a:ea typeface="Arial" charset="0"/>
                          <a:cs typeface="Arial" charset="0"/>
                        </a:rPr>
                        <a:t>Bunch charge</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err="1">
                          <a:effectLst/>
                          <a:latin typeface="+mn-lt"/>
                          <a:ea typeface="Arial" charset="0"/>
                          <a:cs typeface="Arial" charset="0"/>
                        </a:rPr>
                        <a:t>pC</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a:solidFill>
                            <a:schemeClr val="tx1"/>
                          </a:solidFill>
                          <a:effectLst/>
                          <a:latin typeface="+mn-lt"/>
                          <a:ea typeface="Arial" charset="0"/>
                          <a:cs typeface="Arial" charset="0"/>
                        </a:rPr>
                        <a:t>500</a:t>
                      </a:r>
                      <a:endParaRPr lang="fr-FR" sz="1200" b="0" dirty="0">
                        <a:solidFill>
                          <a:schemeClr val="tx1"/>
                        </a:solidFill>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extLst>
                  <a:ext uri="{0D108BD9-81ED-4DB2-BD59-A6C34878D82A}">
                    <a16:rowId xmlns:a16="http://schemas.microsoft.com/office/drawing/2014/main" val="10005"/>
                  </a:ext>
                </a:extLst>
              </a:tr>
              <a:tr h="184350">
                <a:tc>
                  <a:txBody>
                    <a:bodyPr/>
                    <a:lstStyle/>
                    <a:p>
                      <a:pPr algn="l">
                        <a:spcAft>
                          <a:spcPts val="0"/>
                        </a:spcAft>
                      </a:pPr>
                      <a:r>
                        <a:rPr lang="en-GB" sz="1200" b="0" dirty="0">
                          <a:effectLst/>
                          <a:latin typeface="+mn-lt"/>
                          <a:ea typeface="Arial" charset="0"/>
                          <a:cs typeface="Arial" charset="0"/>
                        </a:rPr>
                        <a:t>Bunch length</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a:effectLst/>
                          <a:latin typeface="+mn-lt"/>
                          <a:ea typeface="Arial" charset="0"/>
                          <a:cs typeface="Arial" charset="0"/>
                        </a:rPr>
                        <a:t>mm</a:t>
                      </a:r>
                      <a:endParaRPr lang="fr-FR" sz="1200" b="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a:solidFill>
                            <a:schemeClr val="tx1"/>
                          </a:solidFill>
                          <a:effectLst/>
                          <a:latin typeface="+mn-lt"/>
                          <a:ea typeface="Arial" charset="0"/>
                          <a:cs typeface="Arial" charset="0"/>
                        </a:rPr>
                        <a:t>3</a:t>
                      </a:r>
                      <a:endParaRPr lang="fr-FR" sz="1200" b="0" dirty="0">
                        <a:solidFill>
                          <a:schemeClr val="tx1"/>
                        </a:solidFill>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extLst>
                  <a:ext uri="{0D108BD9-81ED-4DB2-BD59-A6C34878D82A}">
                    <a16:rowId xmlns:a16="http://schemas.microsoft.com/office/drawing/2014/main" val="10006"/>
                  </a:ext>
                </a:extLst>
              </a:tr>
              <a:tr h="212019">
                <a:tc>
                  <a:txBody>
                    <a:bodyPr/>
                    <a:lstStyle/>
                    <a:p>
                      <a:pPr algn="l">
                        <a:spcAft>
                          <a:spcPts val="0"/>
                        </a:spcAft>
                      </a:pPr>
                      <a:r>
                        <a:rPr lang="en-GB" sz="1200" b="0" dirty="0">
                          <a:effectLst/>
                          <a:latin typeface="+mn-lt"/>
                          <a:ea typeface="Arial" charset="0"/>
                          <a:cs typeface="Arial" charset="0"/>
                        </a:rPr>
                        <a:t>Bunch spacing</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a:effectLst/>
                          <a:latin typeface="+mn-lt"/>
                          <a:ea typeface="Arial" charset="0"/>
                          <a:cs typeface="Arial" charset="0"/>
                        </a:rPr>
                        <a:t>ns</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a:solidFill>
                            <a:schemeClr val="tx1"/>
                          </a:solidFill>
                          <a:effectLst/>
                          <a:latin typeface="+mn-lt"/>
                          <a:ea typeface="Arial" charset="0"/>
                          <a:cs typeface="Arial" charset="0"/>
                        </a:rPr>
                        <a:t>25</a:t>
                      </a:r>
                      <a:endParaRPr lang="fr-FR" sz="1200" b="0" dirty="0">
                        <a:solidFill>
                          <a:schemeClr val="tx1"/>
                        </a:solidFill>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extLst>
                  <a:ext uri="{0D108BD9-81ED-4DB2-BD59-A6C34878D82A}">
                    <a16:rowId xmlns:a16="http://schemas.microsoft.com/office/drawing/2014/main" val="10007"/>
                  </a:ext>
                </a:extLst>
              </a:tr>
              <a:tr h="184350">
                <a:tc>
                  <a:txBody>
                    <a:bodyPr/>
                    <a:lstStyle/>
                    <a:p>
                      <a:pPr algn="l">
                        <a:spcAft>
                          <a:spcPts val="0"/>
                        </a:spcAft>
                      </a:pPr>
                      <a:r>
                        <a:rPr lang="en-GB" sz="1200" b="0" dirty="0">
                          <a:effectLst/>
                          <a:latin typeface="+mn-lt"/>
                          <a:ea typeface="Arial" charset="0"/>
                          <a:cs typeface="Arial" charset="0"/>
                        </a:rPr>
                        <a:t>RF frequency</a:t>
                      </a:r>
                      <a:endParaRPr lang="fr-FR" sz="1200" b="0" dirty="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a:effectLst/>
                          <a:latin typeface="+mn-lt"/>
                          <a:ea typeface="Arial" charset="0"/>
                          <a:cs typeface="Arial" charset="0"/>
                        </a:rPr>
                        <a:t>MHz</a:t>
                      </a:r>
                      <a:endParaRPr lang="fr-FR" sz="1200" b="0">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tc>
                  <a:txBody>
                    <a:bodyPr/>
                    <a:lstStyle/>
                    <a:p>
                      <a:pPr algn="ctr">
                        <a:spcAft>
                          <a:spcPts val="0"/>
                        </a:spcAft>
                      </a:pPr>
                      <a:r>
                        <a:rPr lang="en-GB" sz="1200" b="0" dirty="0">
                          <a:solidFill>
                            <a:schemeClr val="tx1"/>
                          </a:solidFill>
                          <a:effectLst/>
                          <a:latin typeface="+mn-lt"/>
                          <a:ea typeface="Arial" charset="0"/>
                          <a:cs typeface="Arial" charset="0"/>
                        </a:rPr>
                        <a:t>801.58</a:t>
                      </a:r>
                      <a:endParaRPr lang="fr-FR" sz="1200" b="0" dirty="0">
                        <a:solidFill>
                          <a:schemeClr val="tx1"/>
                        </a:solidFill>
                        <a:effectLst/>
                        <a:latin typeface="+mn-lt"/>
                        <a:ea typeface="Arial" charset="0"/>
                        <a:cs typeface="Arial" charset="0"/>
                      </a:endParaRPr>
                    </a:p>
                  </a:txBody>
                  <a:tcPr marL="82296" marR="82296" marT="0" marB="0" anchor="ctr">
                    <a:lnL>
                      <a:noFill/>
                    </a:lnL>
                    <a:lnR>
                      <a:noFill/>
                    </a:lnR>
                    <a:lnT>
                      <a:noFill/>
                    </a:lnT>
                    <a:lnB>
                      <a:noFill/>
                    </a:lnB>
                    <a:solidFill>
                      <a:srgbClr val="FFFFFF"/>
                    </a:solidFill>
                  </a:tcPr>
                </a:tc>
                <a:extLst>
                  <a:ext uri="{0D108BD9-81ED-4DB2-BD59-A6C34878D82A}">
                    <a16:rowId xmlns:a16="http://schemas.microsoft.com/office/drawing/2014/main" val="10008"/>
                  </a:ext>
                </a:extLst>
              </a:tr>
              <a:tr h="210497">
                <a:tc>
                  <a:txBody>
                    <a:bodyPr/>
                    <a:lstStyle/>
                    <a:p>
                      <a:pPr algn="l">
                        <a:spcAft>
                          <a:spcPts val="0"/>
                        </a:spcAft>
                      </a:pPr>
                      <a:r>
                        <a:rPr lang="en-GB" sz="1200" b="0" dirty="0">
                          <a:effectLst/>
                          <a:latin typeface="+mn-lt"/>
                          <a:ea typeface="Arial" charset="0"/>
                          <a:cs typeface="Arial" charset="0"/>
                        </a:rPr>
                        <a:t>Duty factor</a:t>
                      </a:r>
                      <a:endParaRPr lang="fr-FR" sz="1200" b="0" dirty="0">
                        <a:effectLst/>
                        <a:latin typeface="+mn-lt"/>
                        <a:ea typeface="Arial" charset="0"/>
                        <a:cs typeface="Arial" charset="0"/>
                      </a:endParaRPr>
                    </a:p>
                  </a:txBody>
                  <a:tcPr marL="82296" marR="82296"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GB" sz="1200" b="0">
                          <a:effectLst/>
                          <a:latin typeface="+mn-lt"/>
                          <a:ea typeface="Arial" charset="0"/>
                          <a:cs typeface="Arial" charset="0"/>
                        </a:rPr>
                        <a:t> </a:t>
                      </a:r>
                      <a:endParaRPr lang="fr-FR" sz="1200" b="0">
                        <a:effectLst/>
                        <a:latin typeface="+mn-lt"/>
                        <a:ea typeface="Arial" charset="0"/>
                        <a:cs typeface="Arial" charset="0"/>
                      </a:endParaRPr>
                    </a:p>
                  </a:txBody>
                  <a:tcPr marL="82296" marR="82296"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GB" sz="1200" b="0" dirty="0">
                          <a:solidFill>
                            <a:schemeClr val="tx1"/>
                          </a:solidFill>
                          <a:effectLst/>
                          <a:latin typeface="+mn-lt"/>
                          <a:ea typeface="Arial" charset="0"/>
                          <a:cs typeface="Arial" charset="0"/>
                        </a:rPr>
                        <a:t>CW</a:t>
                      </a:r>
                      <a:endParaRPr lang="fr-FR" sz="1200" b="0" dirty="0">
                        <a:solidFill>
                          <a:schemeClr val="tx1"/>
                        </a:solidFill>
                        <a:effectLst/>
                        <a:latin typeface="+mn-lt"/>
                        <a:ea typeface="Arial" charset="0"/>
                        <a:cs typeface="Arial" charset="0"/>
                      </a:endParaRPr>
                    </a:p>
                  </a:txBody>
                  <a:tcPr marL="82296" marR="82296"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bl>
          </a:graphicData>
        </a:graphic>
      </p:graphicFrame>
      <p:pic>
        <p:nvPicPr>
          <p:cNvPr id="167" name="Image 166" descr="Une image contenant jouet, Modèle réduit, Jeu de construction&#10;&#10;Le contenu généré par l’IA peut être incorrect.">
            <a:extLst>
              <a:ext uri="{FF2B5EF4-FFF2-40B4-BE49-F238E27FC236}">
                <a16:creationId xmlns:a16="http://schemas.microsoft.com/office/drawing/2014/main" id="{07BF22FC-6971-7859-5C23-9D95C9F545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228106" y="3317776"/>
            <a:ext cx="4063209" cy="2298558"/>
          </a:xfrm>
          <a:prstGeom prst="rect">
            <a:avLst/>
          </a:prstGeom>
          <a:effectLst>
            <a:softEdge rad="25400"/>
          </a:effectLst>
        </p:spPr>
      </p:pic>
    </p:spTree>
    <p:extLst>
      <p:ext uri="{BB962C8B-B14F-4D97-AF65-F5344CB8AC3E}">
        <p14:creationId xmlns:p14="http://schemas.microsoft.com/office/powerpoint/2010/main" val="3948973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4" name="Connecteur droit 113">
            <a:extLst>
              <a:ext uri="{FF2B5EF4-FFF2-40B4-BE49-F238E27FC236}">
                <a16:creationId xmlns:a16="http://schemas.microsoft.com/office/drawing/2014/main" id="{6D4F1AB3-8962-469C-8B52-085679F9C72F}"/>
              </a:ext>
            </a:extLst>
          </p:cNvPr>
          <p:cNvCxnSpPr>
            <a:cxnSpLocks/>
          </p:cNvCxnSpPr>
          <p:nvPr/>
        </p:nvCxnSpPr>
        <p:spPr>
          <a:xfrm>
            <a:off x="6288084" y="3234123"/>
            <a:ext cx="0" cy="145548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8" name="Connecteur droit 167">
            <a:extLst>
              <a:ext uri="{FF2B5EF4-FFF2-40B4-BE49-F238E27FC236}">
                <a16:creationId xmlns:a16="http://schemas.microsoft.com/office/drawing/2014/main" id="{7985C0CA-6523-4FFA-8435-ABD046B18568}"/>
              </a:ext>
            </a:extLst>
          </p:cNvPr>
          <p:cNvCxnSpPr>
            <a:cxnSpLocks/>
          </p:cNvCxnSpPr>
          <p:nvPr/>
        </p:nvCxnSpPr>
        <p:spPr>
          <a:xfrm>
            <a:off x="6054256" y="2321234"/>
            <a:ext cx="0" cy="23442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2460D9F2-147A-4585-97CB-B7AAACBDA8A4}"/>
              </a:ext>
            </a:extLst>
          </p:cNvPr>
          <p:cNvSpPr/>
          <p:nvPr/>
        </p:nvSpPr>
        <p:spPr>
          <a:xfrm>
            <a:off x="3174031" y="1280778"/>
            <a:ext cx="1430559" cy="3408828"/>
          </a:xfrm>
          <a:prstGeom prst="rect">
            <a:avLst/>
          </a:prstGeom>
          <a:solidFill>
            <a:srgbClr val="F43CDE">
              <a:alpha val="11000"/>
            </a:srgbClr>
          </a:solidFill>
          <a:ln w="28575">
            <a:solidFill>
              <a:srgbClr val="FF66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a:latin typeface="Bahnschrift SemiBold" panose="020B0502040204020203" pitchFamily="34" charset="0"/>
              </a:rPr>
              <a:t>PERLE Global planning</a:t>
            </a:r>
          </a:p>
        </p:txBody>
      </p:sp>
      <p:sp>
        <p:nvSpPr>
          <p:cNvPr id="4" name="Espace réservé de la date 3">
            <a:extLst>
              <a:ext uri="{FF2B5EF4-FFF2-40B4-BE49-F238E27FC236}">
                <a16:creationId xmlns:a16="http://schemas.microsoft.com/office/drawing/2014/main" id="{6862CA38-2E83-43C1-A287-BA54CF0C3297}"/>
              </a:ext>
            </a:extLst>
          </p:cNvPr>
          <p:cNvSpPr>
            <a:spLocks noGrp="1"/>
          </p:cNvSpPr>
          <p:nvPr>
            <p:ph type="dt" sz="half" idx="10"/>
          </p:nvPr>
        </p:nvSpPr>
        <p:spPr>
          <a:xfrm>
            <a:off x="5282335" y="196661"/>
            <a:ext cx="1224135" cy="322263"/>
          </a:xfrm>
        </p:spPr>
        <p:txBody>
          <a:bodyPr/>
          <a:lstStyle/>
          <a:p>
            <a:r>
              <a:rPr lang="fr-FR">
                <a:latin typeface="Bahnschrift SemiBold" panose="020B0502040204020203" pitchFamily="34" charset="0"/>
              </a:rPr>
              <a:t>13/10/25</a:t>
            </a:r>
            <a:endParaRPr lang="en-US" dirty="0">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fld id="{77E71596-5F9D-49C5-9701-16B3CA54319D}" type="slidenum">
              <a:rPr lang="en-US" smtClean="0">
                <a:latin typeface="Bahnschrift SemiBold" panose="020B0502040204020203" pitchFamily="34" charset="0"/>
              </a:rPr>
              <a:pPr/>
              <a:t>3</a:t>
            </a:fld>
            <a:endParaRPr lang="en-US" dirty="0">
              <a:latin typeface="Bahnschrift SemiBold" panose="020B0502040204020203" pitchFamily="34" charset="0"/>
            </a:endParaRPr>
          </a:p>
        </p:txBody>
      </p:sp>
      <p:sp>
        <p:nvSpPr>
          <p:cNvPr id="102" name="Rectangle 101">
            <a:extLst>
              <a:ext uri="{FF2B5EF4-FFF2-40B4-BE49-F238E27FC236}">
                <a16:creationId xmlns:a16="http://schemas.microsoft.com/office/drawing/2014/main" id="{D4A8584B-18CE-43FA-8BB8-B9B8022ACD61}"/>
              </a:ext>
            </a:extLst>
          </p:cNvPr>
          <p:cNvSpPr/>
          <p:nvPr/>
        </p:nvSpPr>
        <p:spPr>
          <a:xfrm>
            <a:off x="6970563" y="722771"/>
            <a:ext cx="445608" cy="9360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03" name="Rectangle 102">
            <a:extLst>
              <a:ext uri="{FF2B5EF4-FFF2-40B4-BE49-F238E27FC236}">
                <a16:creationId xmlns:a16="http://schemas.microsoft.com/office/drawing/2014/main" id="{BCB818CE-E54D-4C56-9C94-E0C040867C2B}"/>
              </a:ext>
            </a:extLst>
          </p:cNvPr>
          <p:cNvSpPr/>
          <p:nvPr/>
        </p:nvSpPr>
        <p:spPr>
          <a:xfrm>
            <a:off x="6969299" y="963787"/>
            <a:ext cx="445608" cy="936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nvGrpSpPr>
          <p:cNvPr id="104" name="Groupe 103">
            <a:extLst>
              <a:ext uri="{FF2B5EF4-FFF2-40B4-BE49-F238E27FC236}">
                <a16:creationId xmlns:a16="http://schemas.microsoft.com/office/drawing/2014/main" id="{910C4706-2D89-4C41-8A97-2E5597AED78C}"/>
              </a:ext>
            </a:extLst>
          </p:cNvPr>
          <p:cNvGrpSpPr/>
          <p:nvPr/>
        </p:nvGrpSpPr>
        <p:grpSpPr>
          <a:xfrm>
            <a:off x="6970563" y="1198532"/>
            <a:ext cx="456906" cy="124817"/>
            <a:chOff x="5746387" y="2231600"/>
            <a:chExt cx="547848" cy="72008"/>
          </a:xfrm>
        </p:grpSpPr>
        <p:sp>
          <p:nvSpPr>
            <p:cNvPr id="105" name="Rectangle 104">
              <a:extLst>
                <a:ext uri="{FF2B5EF4-FFF2-40B4-BE49-F238E27FC236}">
                  <a16:creationId xmlns:a16="http://schemas.microsoft.com/office/drawing/2014/main" id="{5042C351-E8B1-4B3B-8A07-E6DB1FEB5838}"/>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06" name="Rectangle 105">
              <a:extLst>
                <a:ext uri="{FF2B5EF4-FFF2-40B4-BE49-F238E27FC236}">
                  <a16:creationId xmlns:a16="http://schemas.microsoft.com/office/drawing/2014/main" id="{1D9E6B47-B4C2-4FFD-9F86-3055EE3E21EA}"/>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sp>
        <p:nvSpPr>
          <p:cNvPr id="3" name="ZoneTexte 2">
            <a:extLst>
              <a:ext uri="{FF2B5EF4-FFF2-40B4-BE49-F238E27FC236}">
                <a16:creationId xmlns:a16="http://schemas.microsoft.com/office/drawing/2014/main" id="{0E8BE5BE-236A-443C-8628-5AC492094ED3}"/>
              </a:ext>
            </a:extLst>
          </p:cNvPr>
          <p:cNvSpPr txBox="1"/>
          <p:nvPr/>
        </p:nvSpPr>
        <p:spPr>
          <a:xfrm>
            <a:off x="7431409" y="605522"/>
            <a:ext cx="892125" cy="307777"/>
          </a:xfrm>
          <a:prstGeom prst="rect">
            <a:avLst/>
          </a:prstGeom>
          <a:noFill/>
        </p:spPr>
        <p:txBody>
          <a:bodyPr wrap="square" rtlCol="0">
            <a:spAutoFit/>
          </a:bodyPr>
          <a:lstStyle/>
          <a:p>
            <a:r>
              <a:rPr lang="en-US" sz="1400" dirty="0">
                <a:latin typeface="Bahnschrift SemiBold" panose="020B0502040204020203" pitchFamily="34" charset="0"/>
              </a:rPr>
              <a:t>Design</a:t>
            </a:r>
          </a:p>
        </p:txBody>
      </p:sp>
      <p:sp>
        <p:nvSpPr>
          <p:cNvPr id="108" name="ZoneTexte 107">
            <a:extLst>
              <a:ext uri="{FF2B5EF4-FFF2-40B4-BE49-F238E27FC236}">
                <a16:creationId xmlns:a16="http://schemas.microsoft.com/office/drawing/2014/main" id="{57267DC7-FF52-4E4D-A6AD-51E349BD8A17}"/>
              </a:ext>
            </a:extLst>
          </p:cNvPr>
          <p:cNvSpPr txBox="1"/>
          <p:nvPr/>
        </p:nvSpPr>
        <p:spPr>
          <a:xfrm>
            <a:off x="7427469" y="848773"/>
            <a:ext cx="3345306" cy="307777"/>
          </a:xfrm>
          <a:prstGeom prst="rect">
            <a:avLst/>
          </a:prstGeom>
          <a:noFill/>
        </p:spPr>
        <p:txBody>
          <a:bodyPr wrap="square" rtlCol="0">
            <a:spAutoFit/>
          </a:bodyPr>
          <a:lstStyle/>
          <a:p>
            <a:r>
              <a:rPr lang="en-US" sz="1400" dirty="0">
                <a:latin typeface="Bahnschrift SemiBold" panose="020B0502040204020203" pitchFamily="34" charset="0"/>
              </a:rPr>
              <a:t>Procurement/Construction/Installation</a:t>
            </a:r>
          </a:p>
        </p:txBody>
      </p:sp>
      <p:sp>
        <p:nvSpPr>
          <p:cNvPr id="110" name="ZoneTexte 109">
            <a:extLst>
              <a:ext uri="{FF2B5EF4-FFF2-40B4-BE49-F238E27FC236}">
                <a16:creationId xmlns:a16="http://schemas.microsoft.com/office/drawing/2014/main" id="{4F5A91F0-9842-4F9C-B583-D34ABA8A4BE3}"/>
              </a:ext>
            </a:extLst>
          </p:cNvPr>
          <p:cNvSpPr txBox="1"/>
          <p:nvPr/>
        </p:nvSpPr>
        <p:spPr>
          <a:xfrm>
            <a:off x="7417486" y="1070626"/>
            <a:ext cx="1467232" cy="307777"/>
          </a:xfrm>
          <a:prstGeom prst="rect">
            <a:avLst/>
          </a:prstGeom>
          <a:noFill/>
        </p:spPr>
        <p:txBody>
          <a:bodyPr wrap="square" rtlCol="0">
            <a:spAutoFit/>
          </a:bodyPr>
          <a:lstStyle/>
          <a:p>
            <a:r>
              <a:rPr lang="en-US" sz="1400" dirty="0">
                <a:latin typeface="Bahnschrift SemiBold" panose="020B0502040204020203" pitchFamily="34" charset="0"/>
              </a:rPr>
              <a:t>Commissioning</a:t>
            </a:r>
          </a:p>
        </p:txBody>
      </p:sp>
      <p:sp>
        <p:nvSpPr>
          <p:cNvPr id="26" name="Rectangle 25">
            <a:extLst>
              <a:ext uri="{FF2B5EF4-FFF2-40B4-BE49-F238E27FC236}">
                <a16:creationId xmlns:a16="http://schemas.microsoft.com/office/drawing/2014/main" id="{5CA33EBC-FD9C-4F78-9E0A-62AFD1DD98B8}"/>
              </a:ext>
            </a:extLst>
          </p:cNvPr>
          <p:cNvSpPr/>
          <p:nvPr/>
        </p:nvSpPr>
        <p:spPr>
          <a:xfrm rot="5400000">
            <a:off x="9380192" y="4760669"/>
            <a:ext cx="216010" cy="5248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a:solidFill>
                  <a:schemeClr val="tx1"/>
                </a:solidFill>
                <a:latin typeface="Bahnschrift SemiBold" panose="020B0502040204020203" pitchFamily="34" charset="0"/>
              </a:rPr>
              <a:t>2031</a:t>
            </a:r>
          </a:p>
        </p:txBody>
      </p:sp>
      <p:sp>
        <p:nvSpPr>
          <p:cNvPr id="127" name="ZoneTexte 126">
            <a:extLst>
              <a:ext uri="{FF2B5EF4-FFF2-40B4-BE49-F238E27FC236}">
                <a16:creationId xmlns:a16="http://schemas.microsoft.com/office/drawing/2014/main" id="{B704FE3C-F80F-40AB-8B99-1050B80310EB}"/>
              </a:ext>
            </a:extLst>
          </p:cNvPr>
          <p:cNvSpPr txBox="1"/>
          <p:nvPr/>
        </p:nvSpPr>
        <p:spPr>
          <a:xfrm>
            <a:off x="9797420" y="3536339"/>
            <a:ext cx="577176" cy="261610"/>
          </a:xfrm>
          <a:prstGeom prst="rect">
            <a:avLst/>
          </a:prstGeom>
          <a:noFill/>
        </p:spPr>
        <p:txBody>
          <a:bodyPr wrap="square" rtlCol="0">
            <a:spAutoFit/>
          </a:bodyPr>
          <a:lstStyle/>
          <a:p>
            <a:r>
              <a:rPr lang="en-US" sz="1100" dirty="0">
                <a:latin typeface="Bahnschrift SemiBold" panose="020B0502040204020203" pitchFamily="34" charset="0"/>
              </a:rPr>
              <a:t>5 MW</a:t>
            </a:r>
          </a:p>
        </p:txBody>
      </p:sp>
      <p:sp>
        <p:nvSpPr>
          <p:cNvPr id="132" name="ZoneTexte 131">
            <a:extLst>
              <a:ext uri="{FF2B5EF4-FFF2-40B4-BE49-F238E27FC236}">
                <a16:creationId xmlns:a16="http://schemas.microsoft.com/office/drawing/2014/main" id="{EEB143AD-4B6E-42D6-BE95-DF299A706EF2}"/>
              </a:ext>
            </a:extLst>
          </p:cNvPr>
          <p:cNvSpPr txBox="1"/>
          <p:nvPr/>
        </p:nvSpPr>
        <p:spPr>
          <a:xfrm>
            <a:off x="1732658" y="4272396"/>
            <a:ext cx="560267" cy="276999"/>
          </a:xfrm>
          <a:prstGeom prst="rect">
            <a:avLst/>
          </a:prstGeom>
          <a:noFill/>
        </p:spPr>
        <p:txBody>
          <a:bodyPr wrap="square" rtlCol="0">
            <a:spAutoFit/>
          </a:bodyPr>
          <a:lstStyle/>
          <a:p>
            <a:r>
              <a:rPr lang="en-US" sz="1200" dirty="0">
                <a:solidFill>
                  <a:srgbClr val="FF0000"/>
                </a:solidFill>
                <a:latin typeface="Bahnschrift SemiBold" panose="020B0502040204020203" pitchFamily="34" charset="0"/>
              </a:rPr>
              <a:t>TDR</a:t>
            </a:r>
          </a:p>
        </p:txBody>
      </p:sp>
      <p:sp>
        <p:nvSpPr>
          <p:cNvPr id="62" name="ZoneTexte 61">
            <a:extLst>
              <a:ext uri="{FF2B5EF4-FFF2-40B4-BE49-F238E27FC236}">
                <a16:creationId xmlns:a16="http://schemas.microsoft.com/office/drawing/2014/main" id="{46C19C5F-DCA9-478B-8FD4-7C58F1994C0A}"/>
              </a:ext>
            </a:extLst>
          </p:cNvPr>
          <p:cNvSpPr txBox="1"/>
          <p:nvPr/>
        </p:nvSpPr>
        <p:spPr>
          <a:xfrm>
            <a:off x="2997667" y="3178554"/>
            <a:ext cx="1760087" cy="523220"/>
          </a:xfrm>
          <a:prstGeom prst="rect">
            <a:avLst/>
          </a:prstGeom>
          <a:noFill/>
        </p:spPr>
        <p:txBody>
          <a:bodyPr wrap="square" rtlCol="0">
            <a:spAutoFit/>
          </a:bodyPr>
          <a:lstStyle/>
          <a:p>
            <a:pPr algn="ctr"/>
            <a:r>
              <a:rPr lang="en-US" sz="1400" b="1" dirty="0">
                <a:solidFill>
                  <a:srgbClr val="FF00FF"/>
                </a:solidFill>
                <a:latin typeface="Bahnschrift SemiBold" panose="020B0502040204020203" pitchFamily="34" charset="0"/>
              </a:rPr>
              <a:t>Civil engineering work</a:t>
            </a:r>
          </a:p>
        </p:txBody>
      </p:sp>
      <p:sp>
        <p:nvSpPr>
          <p:cNvPr id="22" name="Rectangle 21">
            <a:extLst>
              <a:ext uri="{FF2B5EF4-FFF2-40B4-BE49-F238E27FC236}">
                <a16:creationId xmlns:a16="http://schemas.microsoft.com/office/drawing/2014/main" id="{17B29C54-BFBF-4616-98B2-05B0CBDEC141}"/>
              </a:ext>
            </a:extLst>
          </p:cNvPr>
          <p:cNvSpPr/>
          <p:nvPr/>
        </p:nvSpPr>
        <p:spPr>
          <a:xfrm rot="5400000">
            <a:off x="831933" y="4751240"/>
            <a:ext cx="216010" cy="5248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a:solidFill>
                  <a:schemeClr val="tx1"/>
                </a:solidFill>
                <a:latin typeface="Bahnschrift SemiBold" panose="020B0502040204020203" pitchFamily="34" charset="0"/>
              </a:rPr>
              <a:t>2025</a:t>
            </a:r>
          </a:p>
        </p:txBody>
      </p:sp>
      <p:sp>
        <p:nvSpPr>
          <p:cNvPr id="24" name="Rectangle 23">
            <a:extLst>
              <a:ext uri="{FF2B5EF4-FFF2-40B4-BE49-F238E27FC236}">
                <a16:creationId xmlns:a16="http://schemas.microsoft.com/office/drawing/2014/main" id="{AFEC691B-F827-4B7F-862C-C2E37340C2BF}"/>
              </a:ext>
            </a:extLst>
          </p:cNvPr>
          <p:cNvSpPr/>
          <p:nvPr/>
        </p:nvSpPr>
        <p:spPr>
          <a:xfrm rot="5400000">
            <a:off x="6631342" y="4760669"/>
            <a:ext cx="216010" cy="5248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a:solidFill>
                  <a:schemeClr val="tx1"/>
                </a:solidFill>
                <a:latin typeface="Bahnschrift SemiBold" panose="020B0502040204020203" pitchFamily="34" charset="0"/>
              </a:rPr>
              <a:t>2029</a:t>
            </a:r>
          </a:p>
        </p:txBody>
      </p:sp>
      <p:sp>
        <p:nvSpPr>
          <p:cNvPr id="25" name="Rectangle 24">
            <a:extLst>
              <a:ext uri="{FF2B5EF4-FFF2-40B4-BE49-F238E27FC236}">
                <a16:creationId xmlns:a16="http://schemas.microsoft.com/office/drawing/2014/main" id="{26C766F0-B337-4916-987F-38AC93AEFBB2}"/>
              </a:ext>
            </a:extLst>
          </p:cNvPr>
          <p:cNvSpPr/>
          <p:nvPr/>
        </p:nvSpPr>
        <p:spPr>
          <a:xfrm rot="5400000">
            <a:off x="8055910" y="4760669"/>
            <a:ext cx="216010" cy="5248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a:solidFill>
                  <a:schemeClr val="tx1"/>
                </a:solidFill>
                <a:latin typeface="Bahnschrift SemiBold" panose="020B0502040204020203" pitchFamily="34" charset="0"/>
              </a:rPr>
              <a:t>2030</a:t>
            </a:r>
          </a:p>
        </p:txBody>
      </p:sp>
      <p:sp>
        <p:nvSpPr>
          <p:cNvPr id="27" name="Rectangle 26">
            <a:extLst>
              <a:ext uri="{FF2B5EF4-FFF2-40B4-BE49-F238E27FC236}">
                <a16:creationId xmlns:a16="http://schemas.microsoft.com/office/drawing/2014/main" id="{0D112267-1D0D-4941-8396-48DEC6D16435}"/>
              </a:ext>
            </a:extLst>
          </p:cNvPr>
          <p:cNvSpPr/>
          <p:nvPr/>
        </p:nvSpPr>
        <p:spPr>
          <a:xfrm rot="5400000">
            <a:off x="5153287" y="4771113"/>
            <a:ext cx="216010" cy="5248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a:solidFill>
                  <a:schemeClr val="tx1"/>
                </a:solidFill>
                <a:latin typeface="Bahnschrift SemiBold" panose="020B0502040204020203" pitchFamily="34" charset="0"/>
              </a:rPr>
              <a:t>2028</a:t>
            </a:r>
          </a:p>
        </p:txBody>
      </p:sp>
      <p:sp>
        <p:nvSpPr>
          <p:cNvPr id="28" name="Rectangle 27">
            <a:extLst>
              <a:ext uri="{FF2B5EF4-FFF2-40B4-BE49-F238E27FC236}">
                <a16:creationId xmlns:a16="http://schemas.microsoft.com/office/drawing/2014/main" id="{A5901AA2-7033-4D26-B23C-5B5DE0F3D897}"/>
              </a:ext>
            </a:extLst>
          </p:cNvPr>
          <p:cNvSpPr/>
          <p:nvPr/>
        </p:nvSpPr>
        <p:spPr>
          <a:xfrm rot="5400000">
            <a:off x="3750986" y="4771112"/>
            <a:ext cx="216010" cy="5248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a:solidFill>
                  <a:schemeClr val="tx1"/>
                </a:solidFill>
                <a:latin typeface="Bahnschrift SemiBold" panose="020B0502040204020203" pitchFamily="34" charset="0"/>
              </a:rPr>
              <a:t>2027</a:t>
            </a:r>
          </a:p>
        </p:txBody>
      </p:sp>
      <p:sp>
        <p:nvSpPr>
          <p:cNvPr id="29" name="Rectangle 28">
            <a:extLst>
              <a:ext uri="{FF2B5EF4-FFF2-40B4-BE49-F238E27FC236}">
                <a16:creationId xmlns:a16="http://schemas.microsoft.com/office/drawing/2014/main" id="{EB3E3B31-BFEA-4631-8F96-872746F2DBB5}"/>
              </a:ext>
            </a:extLst>
          </p:cNvPr>
          <p:cNvSpPr/>
          <p:nvPr/>
        </p:nvSpPr>
        <p:spPr>
          <a:xfrm rot="5400000">
            <a:off x="2221006" y="4760669"/>
            <a:ext cx="216010" cy="5248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a:solidFill>
                  <a:schemeClr val="tx1"/>
                </a:solidFill>
                <a:latin typeface="Bahnschrift SemiBold" panose="020B0502040204020203" pitchFamily="34" charset="0"/>
              </a:rPr>
              <a:t>2026</a:t>
            </a:r>
          </a:p>
        </p:txBody>
      </p:sp>
      <p:grpSp>
        <p:nvGrpSpPr>
          <p:cNvPr id="21" name="Groupe 20">
            <a:extLst>
              <a:ext uri="{FF2B5EF4-FFF2-40B4-BE49-F238E27FC236}">
                <a16:creationId xmlns:a16="http://schemas.microsoft.com/office/drawing/2014/main" id="{3192D377-EAB2-4E02-A00D-E97F6171945F}"/>
              </a:ext>
            </a:extLst>
          </p:cNvPr>
          <p:cNvGrpSpPr/>
          <p:nvPr/>
        </p:nvGrpSpPr>
        <p:grpSpPr>
          <a:xfrm>
            <a:off x="293806" y="4451405"/>
            <a:ext cx="10080789" cy="585726"/>
            <a:chOff x="345828" y="4901952"/>
            <a:chExt cx="10081119" cy="585745"/>
          </a:xfrm>
        </p:grpSpPr>
        <p:sp>
          <p:nvSpPr>
            <p:cNvPr id="12" name="Flèche : droite 11">
              <a:extLst>
                <a:ext uri="{FF2B5EF4-FFF2-40B4-BE49-F238E27FC236}">
                  <a16:creationId xmlns:a16="http://schemas.microsoft.com/office/drawing/2014/main" id="{54447B63-6AAF-479A-AB60-4B0299C6D594}"/>
                </a:ext>
              </a:extLst>
            </p:cNvPr>
            <p:cNvSpPr/>
            <p:nvPr/>
          </p:nvSpPr>
          <p:spPr>
            <a:xfrm>
              <a:off x="345828" y="5117976"/>
              <a:ext cx="10081119" cy="13964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cxnSp>
          <p:nvCxnSpPr>
            <p:cNvPr id="14" name="Connecteur droit 13">
              <a:extLst>
                <a:ext uri="{FF2B5EF4-FFF2-40B4-BE49-F238E27FC236}">
                  <a16:creationId xmlns:a16="http://schemas.microsoft.com/office/drawing/2014/main" id="{82759382-F6B3-47AD-AE3D-71BD39771B40}"/>
                </a:ext>
              </a:extLst>
            </p:cNvPr>
            <p:cNvCxnSpPr/>
            <p:nvPr/>
          </p:nvCxnSpPr>
          <p:spPr>
            <a:xfrm>
              <a:off x="345828" y="4901952"/>
              <a:ext cx="0"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ABCC2C2A-DF41-4FB3-8D38-FF695B405C75}"/>
                </a:ext>
              </a:extLst>
            </p:cNvPr>
            <p:cNvCxnSpPr/>
            <p:nvPr/>
          </p:nvCxnSpPr>
          <p:spPr>
            <a:xfrm>
              <a:off x="1785987" y="4901952"/>
              <a:ext cx="0"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0651991D-1641-4ABF-906F-3B30173FD4D9}"/>
                </a:ext>
              </a:extLst>
            </p:cNvPr>
            <p:cNvCxnSpPr/>
            <p:nvPr/>
          </p:nvCxnSpPr>
          <p:spPr>
            <a:xfrm>
              <a:off x="3226147" y="4901952"/>
              <a:ext cx="0"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EB1127C1-C9CD-40C9-A450-ACAB37DAB411}"/>
                </a:ext>
              </a:extLst>
            </p:cNvPr>
            <p:cNvCxnSpPr/>
            <p:nvPr/>
          </p:nvCxnSpPr>
          <p:spPr>
            <a:xfrm>
              <a:off x="4666307" y="4911633"/>
              <a:ext cx="0"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EDBB0071-36F6-436E-A31E-DDD009CA082D}"/>
                </a:ext>
              </a:extLst>
            </p:cNvPr>
            <p:cNvCxnSpPr/>
            <p:nvPr/>
          </p:nvCxnSpPr>
          <p:spPr>
            <a:xfrm>
              <a:off x="6106467" y="4901952"/>
              <a:ext cx="0"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FD03B697-1E49-4CE2-8745-E965DE51CFF2}"/>
                </a:ext>
              </a:extLst>
            </p:cNvPr>
            <p:cNvCxnSpPr/>
            <p:nvPr/>
          </p:nvCxnSpPr>
          <p:spPr>
            <a:xfrm>
              <a:off x="7546627" y="4901952"/>
              <a:ext cx="0"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271E85FE-C030-4EB5-B48C-73BCEC46F42D}"/>
                </a:ext>
              </a:extLst>
            </p:cNvPr>
            <p:cNvCxnSpPr/>
            <p:nvPr/>
          </p:nvCxnSpPr>
          <p:spPr>
            <a:xfrm>
              <a:off x="8986787" y="4901952"/>
              <a:ext cx="0"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Rectangle 60">
            <a:extLst>
              <a:ext uri="{FF2B5EF4-FFF2-40B4-BE49-F238E27FC236}">
                <a16:creationId xmlns:a16="http://schemas.microsoft.com/office/drawing/2014/main" id="{72769F4D-267F-4C1B-A251-8D70920677EA}"/>
              </a:ext>
            </a:extLst>
          </p:cNvPr>
          <p:cNvSpPr/>
          <p:nvPr/>
        </p:nvSpPr>
        <p:spPr>
          <a:xfrm>
            <a:off x="3157839" y="2824615"/>
            <a:ext cx="1437192" cy="55129"/>
          </a:xfrm>
          <a:prstGeom prst="rect">
            <a:avLst/>
          </a:prstGeom>
          <a:solidFill>
            <a:srgbClr val="F43CD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cxnSp>
        <p:nvCxnSpPr>
          <p:cNvPr id="84" name="Connecteur droit 83">
            <a:extLst>
              <a:ext uri="{FF2B5EF4-FFF2-40B4-BE49-F238E27FC236}">
                <a16:creationId xmlns:a16="http://schemas.microsoft.com/office/drawing/2014/main" id="{8DF8BB1D-449F-4CE3-A004-3FEA71E31153}"/>
              </a:ext>
            </a:extLst>
          </p:cNvPr>
          <p:cNvCxnSpPr>
            <a:cxnSpLocks/>
            <a:stCxn id="36" idx="2"/>
          </p:cNvCxnSpPr>
          <p:nvPr/>
        </p:nvCxnSpPr>
        <p:spPr>
          <a:xfrm>
            <a:off x="6751963" y="2381560"/>
            <a:ext cx="16480" cy="23084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7" name="Connecteur droit 106">
            <a:extLst>
              <a:ext uri="{FF2B5EF4-FFF2-40B4-BE49-F238E27FC236}">
                <a16:creationId xmlns:a16="http://schemas.microsoft.com/office/drawing/2014/main" id="{137D0DEE-29CA-481C-8494-2CD86A9A6D88}"/>
              </a:ext>
            </a:extLst>
          </p:cNvPr>
          <p:cNvCxnSpPr>
            <a:cxnSpLocks/>
          </p:cNvCxnSpPr>
          <p:nvPr/>
        </p:nvCxnSpPr>
        <p:spPr>
          <a:xfrm>
            <a:off x="7494369" y="3213555"/>
            <a:ext cx="0" cy="145386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9" name="Connecteur droit 108">
            <a:extLst>
              <a:ext uri="{FF2B5EF4-FFF2-40B4-BE49-F238E27FC236}">
                <a16:creationId xmlns:a16="http://schemas.microsoft.com/office/drawing/2014/main" id="{F44A2E3B-8453-4E6F-9607-7E9A532856FF}"/>
              </a:ext>
            </a:extLst>
          </p:cNvPr>
          <p:cNvCxnSpPr>
            <a:cxnSpLocks/>
          </p:cNvCxnSpPr>
          <p:nvPr/>
        </p:nvCxnSpPr>
        <p:spPr>
          <a:xfrm>
            <a:off x="5043565" y="2323150"/>
            <a:ext cx="6635" cy="240231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8" name="Explosion : 8 points 127">
            <a:extLst>
              <a:ext uri="{FF2B5EF4-FFF2-40B4-BE49-F238E27FC236}">
                <a16:creationId xmlns:a16="http://schemas.microsoft.com/office/drawing/2014/main" id="{565D6643-C694-4F86-91B3-A77B0E6710B6}"/>
              </a:ext>
            </a:extLst>
          </p:cNvPr>
          <p:cNvSpPr/>
          <p:nvPr/>
        </p:nvSpPr>
        <p:spPr>
          <a:xfrm>
            <a:off x="1787816" y="4543684"/>
            <a:ext cx="360027" cy="361960"/>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8" name="Rectangle 7">
            <a:extLst>
              <a:ext uri="{FF2B5EF4-FFF2-40B4-BE49-F238E27FC236}">
                <a16:creationId xmlns:a16="http://schemas.microsoft.com/office/drawing/2014/main" id="{39F05704-CE4F-4CDA-9E61-BCDB096E0916}"/>
              </a:ext>
            </a:extLst>
          </p:cNvPr>
          <p:cNvSpPr/>
          <p:nvPr/>
        </p:nvSpPr>
        <p:spPr>
          <a:xfrm>
            <a:off x="4604590" y="3960000"/>
            <a:ext cx="4329893" cy="93429"/>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45" name="ZoneTexte 44">
            <a:extLst>
              <a:ext uri="{FF2B5EF4-FFF2-40B4-BE49-F238E27FC236}">
                <a16:creationId xmlns:a16="http://schemas.microsoft.com/office/drawing/2014/main" id="{741776B4-5433-4FA9-A3CB-994802AB7B67}"/>
              </a:ext>
            </a:extLst>
          </p:cNvPr>
          <p:cNvSpPr txBox="1"/>
          <p:nvPr/>
        </p:nvSpPr>
        <p:spPr>
          <a:xfrm>
            <a:off x="231837" y="3812416"/>
            <a:ext cx="1742555" cy="338554"/>
          </a:xfrm>
          <a:prstGeom prst="rect">
            <a:avLst/>
          </a:prstGeom>
          <a:noFill/>
        </p:spPr>
        <p:txBody>
          <a:bodyPr wrap="square" rtlCol="0">
            <a:spAutoFit/>
          </a:bodyPr>
          <a:lstStyle/>
          <a:p>
            <a:r>
              <a:rPr lang="en-US" sz="1600" b="1" dirty="0">
                <a:latin typeface="Bahnschrift SemiBold" panose="020B0502040204020203" pitchFamily="34" charset="0"/>
              </a:rPr>
              <a:t>ERL 3-loop</a:t>
            </a:r>
          </a:p>
        </p:txBody>
      </p:sp>
      <p:grpSp>
        <p:nvGrpSpPr>
          <p:cNvPr id="115" name="Groupe 114">
            <a:extLst>
              <a:ext uri="{FF2B5EF4-FFF2-40B4-BE49-F238E27FC236}">
                <a16:creationId xmlns:a16="http://schemas.microsoft.com/office/drawing/2014/main" id="{53BCA8AB-DC79-401E-BA83-543537E6C51F}"/>
              </a:ext>
            </a:extLst>
          </p:cNvPr>
          <p:cNvGrpSpPr/>
          <p:nvPr/>
        </p:nvGrpSpPr>
        <p:grpSpPr>
          <a:xfrm>
            <a:off x="9026869" y="3960000"/>
            <a:ext cx="1015043" cy="93600"/>
            <a:chOff x="5718995" y="2231600"/>
            <a:chExt cx="1350025" cy="72008"/>
          </a:xfrm>
        </p:grpSpPr>
        <p:grpSp>
          <p:nvGrpSpPr>
            <p:cNvPr id="116" name="Groupe 115">
              <a:extLst>
                <a:ext uri="{FF2B5EF4-FFF2-40B4-BE49-F238E27FC236}">
                  <a16:creationId xmlns:a16="http://schemas.microsoft.com/office/drawing/2014/main" id="{29C06C71-C6D3-47FC-9D00-56A00E4BA524}"/>
                </a:ext>
              </a:extLst>
            </p:cNvPr>
            <p:cNvGrpSpPr/>
            <p:nvPr/>
          </p:nvGrpSpPr>
          <p:grpSpPr>
            <a:xfrm>
              <a:off x="5718995" y="2231600"/>
              <a:ext cx="602633" cy="72008"/>
              <a:chOff x="5746387" y="2231600"/>
              <a:chExt cx="547848" cy="72008"/>
            </a:xfrm>
          </p:grpSpPr>
          <p:sp>
            <p:nvSpPr>
              <p:cNvPr id="120" name="Rectangle 119">
                <a:extLst>
                  <a:ext uri="{FF2B5EF4-FFF2-40B4-BE49-F238E27FC236}">
                    <a16:creationId xmlns:a16="http://schemas.microsoft.com/office/drawing/2014/main" id="{00D74F05-D7F9-4612-B286-BD344F85F7E1}"/>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21" name="Rectangle 120">
                <a:extLst>
                  <a:ext uri="{FF2B5EF4-FFF2-40B4-BE49-F238E27FC236}">
                    <a16:creationId xmlns:a16="http://schemas.microsoft.com/office/drawing/2014/main" id="{CEABCF9B-CFB4-4DDD-A8FE-EBCFE07E4909}"/>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grpSp>
          <p:nvGrpSpPr>
            <p:cNvPr id="117" name="Groupe 116">
              <a:extLst>
                <a:ext uri="{FF2B5EF4-FFF2-40B4-BE49-F238E27FC236}">
                  <a16:creationId xmlns:a16="http://schemas.microsoft.com/office/drawing/2014/main" id="{18AE6D9D-009A-4393-996D-BD5F2577C844}"/>
                </a:ext>
              </a:extLst>
            </p:cNvPr>
            <p:cNvGrpSpPr/>
            <p:nvPr/>
          </p:nvGrpSpPr>
          <p:grpSpPr>
            <a:xfrm>
              <a:off x="6466387" y="2231600"/>
              <a:ext cx="602633" cy="72008"/>
              <a:chOff x="5746387" y="2231600"/>
              <a:chExt cx="547848" cy="72008"/>
            </a:xfrm>
          </p:grpSpPr>
          <p:sp>
            <p:nvSpPr>
              <p:cNvPr id="118" name="Rectangle 117">
                <a:extLst>
                  <a:ext uri="{FF2B5EF4-FFF2-40B4-BE49-F238E27FC236}">
                    <a16:creationId xmlns:a16="http://schemas.microsoft.com/office/drawing/2014/main" id="{2D7D65B7-E5DF-4819-BFCF-EAB8443DCE3C}"/>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19" name="Rectangle 118">
                <a:extLst>
                  <a:ext uri="{FF2B5EF4-FFF2-40B4-BE49-F238E27FC236}">
                    <a16:creationId xmlns:a16="http://schemas.microsoft.com/office/drawing/2014/main" id="{4E40D036-D713-497B-A72D-2A5C077221A1}"/>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grpSp>
      <p:sp>
        <p:nvSpPr>
          <p:cNvPr id="125" name="Explosion : 8 points 124">
            <a:extLst>
              <a:ext uri="{FF2B5EF4-FFF2-40B4-BE49-F238E27FC236}">
                <a16:creationId xmlns:a16="http://schemas.microsoft.com/office/drawing/2014/main" id="{54D5D116-2E93-4AA9-8889-2C4A755D99DB}"/>
              </a:ext>
            </a:extLst>
          </p:cNvPr>
          <p:cNvSpPr/>
          <p:nvPr/>
        </p:nvSpPr>
        <p:spPr>
          <a:xfrm>
            <a:off x="9912049" y="3797949"/>
            <a:ext cx="325792" cy="36196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7" name="Rectangle 6">
            <a:extLst>
              <a:ext uri="{FF2B5EF4-FFF2-40B4-BE49-F238E27FC236}">
                <a16:creationId xmlns:a16="http://schemas.microsoft.com/office/drawing/2014/main" id="{AA24C463-DCED-448D-8F74-65DD7DACCF40}"/>
              </a:ext>
            </a:extLst>
          </p:cNvPr>
          <p:cNvSpPr/>
          <p:nvPr/>
        </p:nvSpPr>
        <p:spPr>
          <a:xfrm>
            <a:off x="288795" y="1280778"/>
            <a:ext cx="1833377" cy="7020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9" name="Rectangle 8">
            <a:extLst>
              <a:ext uri="{FF2B5EF4-FFF2-40B4-BE49-F238E27FC236}">
                <a16:creationId xmlns:a16="http://schemas.microsoft.com/office/drawing/2014/main" id="{D56CFC21-74A9-4CB2-B09A-11FB37926E2D}"/>
              </a:ext>
            </a:extLst>
          </p:cNvPr>
          <p:cNvSpPr/>
          <p:nvPr/>
        </p:nvSpPr>
        <p:spPr>
          <a:xfrm>
            <a:off x="2497905" y="2164532"/>
            <a:ext cx="3464560" cy="8679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0" name="Rectangle 9">
            <a:extLst>
              <a:ext uri="{FF2B5EF4-FFF2-40B4-BE49-F238E27FC236}">
                <a16:creationId xmlns:a16="http://schemas.microsoft.com/office/drawing/2014/main" id="{F2861E4A-DD03-4A29-9C32-B86B566815B0}"/>
              </a:ext>
            </a:extLst>
          </p:cNvPr>
          <p:cNvSpPr/>
          <p:nvPr/>
        </p:nvSpPr>
        <p:spPr>
          <a:xfrm>
            <a:off x="2553246" y="3060000"/>
            <a:ext cx="3615860" cy="936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30" name="Rectangle 29">
            <a:extLst>
              <a:ext uri="{FF2B5EF4-FFF2-40B4-BE49-F238E27FC236}">
                <a16:creationId xmlns:a16="http://schemas.microsoft.com/office/drawing/2014/main" id="{13E5AB75-4F44-439C-AFAA-6ADD9A339E2A}"/>
              </a:ext>
            </a:extLst>
          </p:cNvPr>
          <p:cNvSpPr/>
          <p:nvPr/>
        </p:nvSpPr>
        <p:spPr>
          <a:xfrm>
            <a:off x="288795" y="2163407"/>
            <a:ext cx="2209109" cy="93748"/>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31" name="Rectangle 30">
            <a:extLst>
              <a:ext uri="{FF2B5EF4-FFF2-40B4-BE49-F238E27FC236}">
                <a16:creationId xmlns:a16="http://schemas.microsoft.com/office/drawing/2014/main" id="{6E6EDC81-4AA6-45AF-A206-C96D96FE0C29}"/>
              </a:ext>
            </a:extLst>
          </p:cNvPr>
          <p:cNvSpPr/>
          <p:nvPr/>
        </p:nvSpPr>
        <p:spPr>
          <a:xfrm>
            <a:off x="288795" y="3060000"/>
            <a:ext cx="2264451" cy="9360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33" name="Explosion : 8 points 32">
            <a:extLst>
              <a:ext uri="{FF2B5EF4-FFF2-40B4-BE49-F238E27FC236}">
                <a16:creationId xmlns:a16="http://schemas.microsoft.com/office/drawing/2014/main" id="{CC66CD2A-4554-4C49-91A6-D852F1516E2A}"/>
              </a:ext>
            </a:extLst>
          </p:cNvPr>
          <p:cNvSpPr/>
          <p:nvPr/>
        </p:nvSpPr>
        <p:spPr>
          <a:xfrm>
            <a:off x="1998413" y="1143853"/>
            <a:ext cx="360027" cy="36196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37" name="Explosion : 8 points 36">
            <a:extLst>
              <a:ext uri="{FF2B5EF4-FFF2-40B4-BE49-F238E27FC236}">
                <a16:creationId xmlns:a16="http://schemas.microsoft.com/office/drawing/2014/main" id="{3F4AE2A3-73F2-4832-9D4E-50FDF53D45B8}"/>
              </a:ext>
            </a:extLst>
          </p:cNvPr>
          <p:cNvSpPr/>
          <p:nvPr/>
        </p:nvSpPr>
        <p:spPr>
          <a:xfrm>
            <a:off x="5894403" y="2019600"/>
            <a:ext cx="360027" cy="36196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39" name="ZoneTexte 38">
            <a:extLst>
              <a:ext uri="{FF2B5EF4-FFF2-40B4-BE49-F238E27FC236}">
                <a16:creationId xmlns:a16="http://schemas.microsoft.com/office/drawing/2014/main" id="{C44D5E37-4BC2-4E6F-BE40-2B1329D06B7B}"/>
              </a:ext>
            </a:extLst>
          </p:cNvPr>
          <p:cNvSpPr txBox="1"/>
          <p:nvPr/>
        </p:nvSpPr>
        <p:spPr>
          <a:xfrm>
            <a:off x="1545874" y="767879"/>
            <a:ext cx="1248225" cy="430887"/>
          </a:xfrm>
          <a:prstGeom prst="rect">
            <a:avLst/>
          </a:prstGeom>
          <a:noFill/>
        </p:spPr>
        <p:txBody>
          <a:bodyPr wrap="square" rtlCol="0">
            <a:spAutoFit/>
          </a:bodyPr>
          <a:lstStyle/>
          <a:p>
            <a:pPr algn="ctr"/>
            <a:r>
              <a:rPr lang="en-US" sz="1100" b="1" dirty="0">
                <a:latin typeface="Bahnschrift SemiBold" panose="020B0502040204020203" pitchFamily="34" charset="0"/>
              </a:rPr>
              <a:t>First electrons April 2026</a:t>
            </a:r>
          </a:p>
        </p:txBody>
      </p:sp>
      <p:sp>
        <p:nvSpPr>
          <p:cNvPr id="41" name="ZoneTexte 40">
            <a:extLst>
              <a:ext uri="{FF2B5EF4-FFF2-40B4-BE49-F238E27FC236}">
                <a16:creationId xmlns:a16="http://schemas.microsoft.com/office/drawing/2014/main" id="{987FA562-3A21-4B64-89DD-60FA6DE8B58C}"/>
              </a:ext>
            </a:extLst>
          </p:cNvPr>
          <p:cNvSpPr txBox="1"/>
          <p:nvPr/>
        </p:nvSpPr>
        <p:spPr>
          <a:xfrm>
            <a:off x="200786" y="1373560"/>
            <a:ext cx="2097631" cy="338554"/>
          </a:xfrm>
          <a:prstGeom prst="rect">
            <a:avLst/>
          </a:prstGeom>
          <a:noFill/>
        </p:spPr>
        <p:txBody>
          <a:bodyPr wrap="square" rtlCol="0">
            <a:spAutoFit/>
          </a:bodyPr>
          <a:lstStyle/>
          <a:p>
            <a:r>
              <a:rPr lang="en-US" sz="1600" b="1" dirty="0">
                <a:latin typeface="Bahnschrift SemiBold" panose="020B0502040204020203" pitchFamily="34" charset="0"/>
              </a:rPr>
              <a:t>DC Gun @ 350 keV</a:t>
            </a:r>
          </a:p>
        </p:txBody>
      </p:sp>
      <p:sp>
        <p:nvSpPr>
          <p:cNvPr id="42" name="ZoneTexte 41">
            <a:extLst>
              <a:ext uri="{FF2B5EF4-FFF2-40B4-BE49-F238E27FC236}">
                <a16:creationId xmlns:a16="http://schemas.microsoft.com/office/drawing/2014/main" id="{284D7AF9-3C4A-4751-BB85-4C2FBC423AD9}"/>
              </a:ext>
            </a:extLst>
          </p:cNvPr>
          <p:cNvSpPr txBox="1"/>
          <p:nvPr/>
        </p:nvSpPr>
        <p:spPr>
          <a:xfrm>
            <a:off x="225508" y="2262286"/>
            <a:ext cx="2628473" cy="338554"/>
          </a:xfrm>
          <a:prstGeom prst="rect">
            <a:avLst/>
          </a:prstGeom>
          <a:noFill/>
        </p:spPr>
        <p:txBody>
          <a:bodyPr wrap="square" rtlCol="0">
            <a:spAutoFit/>
          </a:bodyPr>
          <a:lstStyle/>
          <a:p>
            <a:r>
              <a:rPr lang="en-US" sz="1600" b="1" dirty="0">
                <a:latin typeface="Bahnschrift SemiBold" panose="020B0502040204020203" pitchFamily="34" charset="0"/>
              </a:rPr>
              <a:t>Injector @ 7 MeV</a:t>
            </a:r>
          </a:p>
        </p:txBody>
      </p:sp>
      <p:sp>
        <p:nvSpPr>
          <p:cNvPr id="43" name="ZoneTexte 42">
            <a:extLst>
              <a:ext uri="{FF2B5EF4-FFF2-40B4-BE49-F238E27FC236}">
                <a16:creationId xmlns:a16="http://schemas.microsoft.com/office/drawing/2014/main" id="{C1E8C3B2-A511-476B-BD9D-4354B857A3AD}"/>
              </a:ext>
            </a:extLst>
          </p:cNvPr>
          <p:cNvSpPr txBox="1"/>
          <p:nvPr/>
        </p:nvSpPr>
        <p:spPr>
          <a:xfrm>
            <a:off x="4526541" y="1634037"/>
            <a:ext cx="1083821" cy="430887"/>
          </a:xfrm>
          <a:prstGeom prst="rect">
            <a:avLst/>
          </a:prstGeom>
          <a:noFill/>
        </p:spPr>
        <p:txBody>
          <a:bodyPr wrap="square" rtlCol="0">
            <a:spAutoFit/>
          </a:bodyPr>
          <a:lstStyle/>
          <a:p>
            <a:pPr algn="ctr"/>
            <a:r>
              <a:rPr lang="en-US" sz="1100" dirty="0">
                <a:latin typeface="Bahnschrift SemiBold" panose="020B0502040204020203" pitchFamily="34" charset="0"/>
              </a:rPr>
              <a:t>Buncher installation</a:t>
            </a:r>
          </a:p>
        </p:txBody>
      </p:sp>
      <p:sp>
        <p:nvSpPr>
          <p:cNvPr id="44" name="ZoneTexte 43">
            <a:extLst>
              <a:ext uri="{FF2B5EF4-FFF2-40B4-BE49-F238E27FC236}">
                <a16:creationId xmlns:a16="http://schemas.microsoft.com/office/drawing/2014/main" id="{44270FA8-78DE-4AE0-9BBD-D16623331837}"/>
              </a:ext>
            </a:extLst>
          </p:cNvPr>
          <p:cNvSpPr txBox="1"/>
          <p:nvPr/>
        </p:nvSpPr>
        <p:spPr>
          <a:xfrm>
            <a:off x="229761" y="3154816"/>
            <a:ext cx="2708477" cy="338554"/>
          </a:xfrm>
          <a:prstGeom prst="rect">
            <a:avLst/>
          </a:prstGeom>
          <a:noFill/>
        </p:spPr>
        <p:txBody>
          <a:bodyPr wrap="square" rtlCol="0">
            <a:spAutoFit/>
          </a:bodyPr>
          <a:lstStyle/>
          <a:p>
            <a:r>
              <a:rPr lang="en-US" sz="1600" b="1" dirty="0">
                <a:latin typeface="Bahnschrift SemiBold" panose="020B0502040204020203" pitchFamily="34" charset="0"/>
              </a:rPr>
              <a:t>ERL 1-loop @ 89 </a:t>
            </a:r>
            <a:r>
              <a:rPr lang="en-US" sz="1600" b="1" dirty="0" err="1">
                <a:latin typeface="Bahnschrift SemiBold" panose="020B0502040204020203" pitchFamily="34" charset="0"/>
              </a:rPr>
              <a:t>Mev</a:t>
            </a:r>
            <a:endParaRPr lang="en-US" sz="1600" b="1" dirty="0">
              <a:latin typeface="Bahnschrift SemiBold" panose="020B0502040204020203" pitchFamily="34" charset="0"/>
            </a:endParaRPr>
          </a:p>
        </p:txBody>
      </p:sp>
      <p:sp>
        <p:nvSpPr>
          <p:cNvPr id="78" name="ZoneTexte 77">
            <a:extLst>
              <a:ext uri="{FF2B5EF4-FFF2-40B4-BE49-F238E27FC236}">
                <a16:creationId xmlns:a16="http://schemas.microsoft.com/office/drawing/2014/main" id="{317FD999-1C06-4240-8B1C-D32961AFB197}"/>
              </a:ext>
            </a:extLst>
          </p:cNvPr>
          <p:cNvSpPr txBox="1"/>
          <p:nvPr/>
        </p:nvSpPr>
        <p:spPr>
          <a:xfrm>
            <a:off x="4487393" y="909635"/>
            <a:ext cx="947029" cy="261610"/>
          </a:xfrm>
          <a:prstGeom prst="rect">
            <a:avLst/>
          </a:prstGeom>
          <a:noFill/>
        </p:spPr>
        <p:txBody>
          <a:bodyPr wrap="square" rtlCol="0">
            <a:spAutoFit/>
          </a:bodyPr>
          <a:lstStyle/>
          <a:p>
            <a:r>
              <a:rPr lang="en-US" sz="1100" dirty="0">
                <a:latin typeface="Bahnschrift SemiBold" panose="020B0502040204020203" pitchFamily="34" charset="0"/>
              </a:rPr>
              <a:t>20 mA</a:t>
            </a:r>
          </a:p>
        </p:txBody>
      </p:sp>
      <p:sp>
        <p:nvSpPr>
          <p:cNvPr id="82" name="ZoneTexte 81">
            <a:extLst>
              <a:ext uri="{FF2B5EF4-FFF2-40B4-BE49-F238E27FC236}">
                <a16:creationId xmlns:a16="http://schemas.microsoft.com/office/drawing/2014/main" id="{2B01EB11-DBB4-4495-9A92-95ADFA956F97}"/>
              </a:ext>
            </a:extLst>
          </p:cNvPr>
          <p:cNvSpPr txBox="1"/>
          <p:nvPr/>
        </p:nvSpPr>
        <p:spPr>
          <a:xfrm>
            <a:off x="6526137" y="1755524"/>
            <a:ext cx="686098" cy="261610"/>
          </a:xfrm>
          <a:prstGeom prst="rect">
            <a:avLst/>
          </a:prstGeom>
          <a:noFill/>
        </p:spPr>
        <p:txBody>
          <a:bodyPr wrap="square" rtlCol="0">
            <a:spAutoFit/>
          </a:bodyPr>
          <a:lstStyle/>
          <a:p>
            <a:r>
              <a:rPr lang="en-US" sz="1100" dirty="0">
                <a:latin typeface="Bahnschrift SemiBold" panose="020B0502040204020203" pitchFamily="34" charset="0"/>
              </a:rPr>
              <a:t>5 mA</a:t>
            </a:r>
          </a:p>
        </p:txBody>
      </p:sp>
      <p:grpSp>
        <p:nvGrpSpPr>
          <p:cNvPr id="85" name="Groupe 84">
            <a:extLst>
              <a:ext uri="{FF2B5EF4-FFF2-40B4-BE49-F238E27FC236}">
                <a16:creationId xmlns:a16="http://schemas.microsoft.com/office/drawing/2014/main" id="{8619935D-4F0F-4DA7-A9C8-5A90CE5EA080}"/>
              </a:ext>
            </a:extLst>
          </p:cNvPr>
          <p:cNvGrpSpPr/>
          <p:nvPr/>
        </p:nvGrpSpPr>
        <p:grpSpPr>
          <a:xfrm>
            <a:off x="2367998" y="1281599"/>
            <a:ext cx="1015043" cy="93600"/>
            <a:chOff x="5718995" y="2231600"/>
            <a:chExt cx="1350025" cy="72008"/>
          </a:xfrm>
        </p:grpSpPr>
        <p:grpSp>
          <p:nvGrpSpPr>
            <p:cNvPr id="86" name="Groupe 85">
              <a:extLst>
                <a:ext uri="{FF2B5EF4-FFF2-40B4-BE49-F238E27FC236}">
                  <a16:creationId xmlns:a16="http://schemas.microsoft.com/office/drawing/2014/main" id="{BFED919B-94F4-40F7-A6F9-E14CBE347422}"/>
                </a:ext>
              </a:extLst>
            </p:cNvPr>
            <p:cNvGrpSpPr/>
            <p:nvPr/>
          </p:nvGrpSpPr>
          <p:grpSpPr>
            <a:xfrm>
              <a:off x="5718995" y="2231600"/>
              <a:ext cx="602633" cy="72008"/>
              <a:chOff x="5746387" y="2231600"/>
              <a:chExt cx="547848" cy="72008"/>
            </a:xfrm>
          </p:grpSpPr>
          <p:sp>
            <p:nvSpPr>
              <p:cNvPr id="90" name="Rectangle 89">
                <a:extLst>
                  <a:ext uri="{FF2B5EF4-FFF2-40B4-BE49-F238E27FC236}">
                    <a16:creationId xmlns:a16="http://schemas.microsoft.com/office/drawing/2014/main" id="{766D27F4-1553-44CF-B49A-8896A853F615}"/>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91" name="Rectangle 90">
                <a:extLst>
                  <a:ext uri="{FF2B5EF4-FFF2-40B4-BE49-F238E27FC236}">
                    <a16:creationId xmlns:a16="http://schemas.microsoft.com/office/drawing/2014/main" id="{C91B4CE9-FAB5-4274-BEF2-FED29D7DF23C}"/>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grpSp>
          <p:nvGrpSpPr>
            <p:cNvPr id="87" name="Groupe 86">
              <a:extLst>
                <a:ext uri="{FF2B5EF4-FFF2-40B4-BE49-F238E27FC236}">
                  <a16:creationId xmlns:a16="http://schemas.microsoft.com/office/drawing/2014/main" id="{BAC895DC-4A58-4AEC-B59A-6637B64394DA}"/>
                </a:ext>
              </a:extLst>
            </p:cNvPr>
            <p:cNvGrpSpPr/>
            <p:nvPr/>
          </p:nvGrpSpPr>
          <p:grpSpPr>
            <a:xfrm>
              <a:off x="6466387" y="2231600"/>
              <a:ext cx="602633" cy="72008"/>
              <a:chOff x="5746387" y="2231600"/>
              <a:chExt cx="547848" cy="72008"/>
            </a:xfrm>
          </p:grpSpPr>
          <p:sp>
            <p:nvSpPr>
              <p:cNvPr id="88" name="Rectangle 87">
                <a:extLst>
                  <a:ext uri="{FF2B5EF4-FFF2-40B4-BE49-F238E27FC236}">
                    <a16:creationId xmlns:a16="http://schemas.microsoft.com/office/drawing/2014/main" id="{A03655A5-AA25-469C-9B59-E1914845AC94}"/>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89" name="Rectangle 88">
                <a:extLst>
                  <a:ext uri="{FF2B5EF4-FFF2-40B4-BE49-F238E27FC236}">
                    <a16:creationId xmlns:a16="http://schemas.microsoft.com/office/drawing/2014/main" id="{E71F2DF3-E11D-4C69-A84F-B3A98FBE316C}"/>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grpSp>
      <p:grpSp>
        <p:nvGrpSpPr>
          <p:cNvPr id="92" name="Groupe 91">
            <a:extLst>
              <a:ext uri="{FF2B5EF4-FFF2-40B4-BE49-F238E27FC236}">
                <a16:creationId xmlns:a16="http://schemas.microsoft.com/office/drawing/2014/main" id="{D118EEFC-FC46-47F0-9B9B-F923E5271226}"/>
              </a:ext>
            </a:extLst>
          </p:cNvPr>
          <p:cNvGrpSpPr/>
          <p:nvPr/>
        </p:nvGrpSpPr>
        <p:grpSpPr>
          <a:xfrm>
            <a:off x="6326957" y="3059514"/>
            <a:ext cx="1015043" cy="93600"/>
            <a:chOff x="5718995" y="2231600"/>
            <a:chExt cx="1350025" cy="72008"/>
          </a:xfrm>
        </p:grpSpPr>
        <p:grpSp>
          <p:nvGrpSpPr>
            <p:cNvPr id="93" name="Groupe 92">
              <a:extLst>
                <a:ext uri="{FF2B5EF4-FFF2-40B4-BE49-F238E27FC236}">
                  <a16:creationId xmlns:a16="http://schemas.microsoft.com/office/drawing/2014/main" id="{D0A1AC23-2492-48BC-8733-FB480B3F9DC2}"/>
                </a:ext>
              </a:extLst>
            </p:cNvPr>
            <p:cNvGrpSpPr/>
            <p:nvPr/>
          </p:nvGrpSpPr>
          <p:grpSpPr>
            <a:xfrm>
              <a:off x="5718995" y="2231600"/>
              <a:ext cx="602633" cy="72008"/>
              <a:chOff x="5746387" y="2231600"/>
              <a:chExt cx="547848" cy="72008"/>
            </a:xfrm>
          </p:grpSpPr>
          <p:sp>
            <p:nvSpPr>
              <p:cNvPr id="97" name="Rectangle 96">
                <a:extLst>
                  <a:ext uri="{FF2B5EF4-FFF2-40B4-BE49-F238E27FC236}">
                    <a16:creationId xmlns:a16="http://schemas.microsoft.com/office/drawing/2014/main" id="{FF64D2C8-FB8B-4FDE-8F17-798CB608965A}"/>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98" name="Rectangle 97">
                <a:extLst>
                  <a:ext uri="{FF2B5EF4-FFF2-40B4-BE49-F238E27FC236}">
                    <a16:creationId xmlns:a16="http://schemas.microsoft.com/office/drawing/2014/main" id="{289E69E0-AE9C-4DF1-A756-83E763DAAAF7}"/>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grpSp>
          <p:nvGrpSpPr>
            <p:cNvPr id="94" name="Groupe 93">
              <a:extLst>
                <a:ext uri="{FF2B5EF4-FFF2-40B4-BE49-F238E27FC236}">
                  <a16:creationId xmlns:a16="http://schemas.microsoft.com/office/drawing/2014/main" id="{05E47180-6E4F-40F1-B72D-DA9846574D55}"/>
                </a:ext>
              </a:extLst>
            </p:cNvPr>
            <p:cNvGrpSpPr/>
            <p:nvPr/>
          </p:nvGrpSpPr>
          <p:grpSpPr>
            <a:xfrm>
              <a:off x="6466387" y="2231600"/>
              <a:ext cx="602633" cy="72008"/>
              <a:chOff x="5746387" y="2231600"/>
              <a:chExt cx="547848" cy="72008"/>
            </a:xfrm>
          </p:grpSpPr>
          <p:sp>
            <p:nvSpPr>
              <p:cNvPr id="95" name="Rectangle 94">
                <a:extLst>
                  <a:ext uri="{FF2B5EF4-FFF2-40B4-BE49-F238E27FC236}">
                    <a16:creationId xmlns:a16="http://schemas.microsoft.com/office/drawing/2014/main" id="{DFFC6B3A-07E9-4F02-B4FA-6D71545521AD}"/>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96" name="Rectangle 95">
                <a:extLst>
                  <a:ext uri="{FF2B5EF4-FFF2-40B4-BE49-F238E27FC236}">
                    <a16:creationId xmlns:a16="http://schemas.microsoft.com/office/drawing/2014/main" id="{BE5B606E-6091-4013-A71C-27D2C4AB4FFB}"/>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grpSp>
      <p:sp>
        <p:nvSpPr>
          <p:cNvPr id="99" name="ZoneTexte 98">
            <a:extLst>
              <a:ext uri="{FF2B5EF4-FFF2-40B4-BE49-F238E27FC236}">
                <a16:creationId xmlns:a16="http://schemas.microsoft.com/office/drawing/2014/main" id="{7CAB749B-D88C-4A8F-8EC1-D66154D8ED7D}"/>
              </a:ext>
            </a:extLst>
          </p:cNvPr>
          <p:cNvSpPr txBox="1"/>
          <p:nvPr/>
        </p:nvSpPr>
        <p:spPr>
          <a:xfrm>
            <a:off x="5728380" y="2519103"/>
            <a:ext cx="1189523" cy="430887"/>
          </a:xfrm>
          <a:prstGeom prst="rect">
            <a:avLst/>
          </a:prstGeom>
          <a:noFill/>
        </p:spPr>
        <p:txBody>
          <a:bodyPr wrap="square" rtlCol="0">
            <a:spAutoFit/>
          </a:bodyPr>
          <a:lstStyle/>
          <a:p>
            <a:pPr algn="ctr"/>
            <a:r>
              <a:rPr lang="en-US" sz="1100" dirty="0">
                <a:latin typeface="Bahnschrift SemiBold" panose="020B0502040204020203" pitchFamily="34" charset="0"/>
              </a:rPr>
              <a:t>Cryomodule installation</a:t>
            </a:r>
          </a:p>
        </p:txBody>
      </p:sp>
      <p:sp>
        <p:nvSpPr>
          <p:cNvPr id="100" name="Explosion : 8 points 99">
            <a:extLst>
              <a:ext uri="{FF2B5EF4-FFF2-40B4-BE49-F238E27FC236}">
                <a16:creationId xmlns:a16="http://schemas.microsoft.com/office/drawing/2014/main" id="{6BFD55CF-408F-4008-B1BF-0CF6935E4A47}"/>
              </a:ext>
            </a:extLst>
          </p:cNvPr>
          <p:cNvSpPr/>
          <p:nvPr/>
        </p:nvSpPr>
        <p:spPr>
          <a:xfrm>
            <a:off x="7304799" y="2916000"/>
            <a:ext cx="360027" cy="36196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01" name="ZoneTexte 100">
            <a:extLst>
              <a:ext uri="{FF2B5EF4-FFF2-40B4-BE49-F238E27FC236}">
                <a16:creationId xmlns:a16="http://schemas.microsoft.com/office/drawing/2014/main" id="{69C0FEF1-D0F3-422B-BFDC-5DB571843D7D}"/>
              </a:ext>
            </a:extLst>
          </p:cNvPr>
          <p:cNvSpPr txBox="1"/>
          <p:nvPr/>
        </p:nvSpPr>
        <p:spPr>
          <a:xfrm>
            <a:off x="7193367" y="2666141"/>
            <a:ext cx="648021" cy="261610"/>
          </a:xfrm>
          <a:prstGeom prst="rect">
            <a:avLst/>
          </a:prstGeom>
          <a:noFill/>
        </p:spPr>
        <p:txBody>
          <a:bodyPr wrap="square" rtlCol="0">
            <a:spAutoFit/>
          </a:bodyPr>
          <a:lstStyle/>
          <a:p>
            <a:r>
              <a:rPr lang="en-US" sz="1100" dirty="0">
                <a:latin typeface="Bahnschrift SemiBold" panose="020B0502040204020203" pitchFamily="34" charset="0"/>
              </a:rPr>
              <a:t>0.5 MW</a:t>
            </a:r>
          </a:p>
        </p:txBody>
      </p:sp>
      <p:sp>
        <p:nvSpPr>
          <p:cNvPr id="133" name="Explosion : 8 points 132">
            <a:extLst>
              <a:ext uri="{FF2B5EF4-FFF2-40B4-BE49-F238E27FC236}">
                <a16:creationId xmlns:a16="http://schemas.microsoft.com/office/drawing/2014/main" id="{F82EB025-9717-4286-9E64-CE137DD1968D}"/>
              </a:ext>
            </a:extLst>
          </p:cNvPr>
          <p:cNvSpPr/>
          <p:nvPr/>
        </p:nvSpPr>
        <p:spPr>
          <a:xfrm>
            <a:off x="6102423" y="2921971"/>
            <a:ext cx="360027" cy="36196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34" name="Explosion : 8 points 33">
            <a:extLst>
              <a:ext uri="{FF2B5EF4-FFF2-40B4-BE49-F238E27FC236}">
                <a16:creationId xmlns:a16="http://schemas.microsoft.com/office/drawing/2014/main" id="{F524DA4D-4089-47C2-A132-6F1850E19508}"/>
              </a:ext>
            </a:extLst>
          </p:cNvPr>
          <p:cNvSpPr/>
          <p:nvPr/>
        </p:nvSpPr>
        <p:spPr>
          <a:xfrm>
            <a:off x="4307380" y="2621161"/>
            <a:ext cx="360027" cy="451544"/>
          </a:xfrm>
          <a:prstGeom prst="irregularSeal1">
            <a:avLst/>
          </a:prstGeom>
          <a:solidFill>
            <a:srgbClr val="F43CD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cxnSp>
        <p:nvCxnSpPr>
          <p:cNvPr id="113" name="Connecteur droit 112">
            <a:extLst>
              <a:ext uri="{FF2B5EF4-FFF2-40B4-BE49-F238E27FC236}">
                <a16:creationId xmlns:a16="http://schemas.microsoft.com/office/drawing/2014/main" id="{04B2FB1F-BD09-4359-8186-74246DD146BD}"/>
              </a:ext>
            </a:extLst>
          </p:cNvPr>
          <p:cNvCxnSpPr>
            <a:cxnSpLocks/>
          </p:cNvCxnSpPr>
          <p:nvPr/>
        </p:nvCxnSpPr>
        <p:spPr>
          <a:xfrm>
            <a:off x="10041912" y="4077650"/>
            <a:ext cx="0" cy="64781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2" name="Explosion : 8 points 111">
            <a:extLst>
              <a:ext uri="{FF2B5EF4-FFF2-40B4-BE49-F238E27FC236}">
                <a16:creationId xmlns:a16="http://schemas.microsoft.com/office/drawing/2014/main" id="{6D7A1C93-AC07-4F49-BB41-35DFFD2D6461}"/>
              </a:ext>
            </a:extLst>
          </p:cNvPr>
          <p:cNvSpPr/>
          <p:nvPr/>
        </p:nvSpPr>
        <p:spPr>
          <a:xfrm>
            <a:off x="2866107" y="1155278"/>
            <a:ext cx="360027" cy="36196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26" name="ZoneTexte 125">
            <a:extLst>
              <a:ext uri="{FF2B5EF4-FFF2-40B4-BE49-F238E27FC236}">
                <a16:creationId xmlns:a16="http://schemas.microsoft.com/office/drawing/2014/main" id="{9C34E812-8D34-4912-8E11-AEA3A1AFCEFC}"/>
              </a:ext>
            </a:extLst>
          </p:cNvPr>
          <p:cNvSpPr txBox="1"/>
          <p:nvPr/>
        </p:nvSpPr>
        <p:spPr>
          <a:xfrm>
            <a:off x="2745944" y="917635"/>
            <a:ext cx="650075" cy="261610"/>
          </a:xfrm>
          <a:prstGeom prst="rect">
            <a:avLst/>
          </a:prstGeom>
          <a:noFill/>
        </p:spPr>
        <p:txBody>
          <a:bodyPr wrap="square" rtlCol="0">
            <a:spAutoFit/>
          </a:bodyPr>
          <a:lstStyle/>
          <a:p>
            <a:r>
              <a:rPr lang="en-US" sz="1100" dirty="0">
                <a:latin typeface="Bahnschrift SemiBold" panose="020B0502040204020203" pitchFamily="34" charset="0"/>
              </a:rPr>
              <a:t>5 mA</a:t>
            </a:r>
          </a:p>
        </p:txBody>
      </p:sp>
      <p:sp>
        <p:nvSpPr>
          <p:cNvPr id="129" name="Explosion : 8 points 128">
            <a:extLst>
              <a:ext uri="{FF2B5EF4-FFF2-40B4-BE49-F238E27FC236}">
                <a16:creationId xmlns:a16="http://schemas.microsoft.com/office/drawing/2014/main" id="{F676BD80-C51F-45A1-AFC1-BDF31CDF98B5}"/>
              </a:ext>
            </a:extLst>
          </p:cNvPr>
          <p:cNvSpPr/>
          <p:nvPr/>
        </p:nvSpPr>
        <p:spPr>
          <a:xfrm>
            <a:off x="8615821" y="2020139"/>
            <a:ext cx="360027" cy="36196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31" name="ZoneTexte 130">
            <a:extLst>
              <a:ext uri="{FF2B5EF4-FFF2-40B4-BE49-F238E27FC236}">
                <a16:creationId xmlns:a16="http://schemas.microsoft.com/office/drawing/2014/main" id="{E2C4055D-C96E-4469-B594-5DA6BAB6FAC0}"/>
              </a:ext>
            </a:extLst>
          </p:cNvPr>
          <p:cNvSpPr txBox="1"/>
          <p:nvPr/>
        </p:nvSpPr>
        <p:spPr>
          <a:xfrm>
            <a:off x="8491461" y="1740394"/>
            <a:ext cx="713338" cy="261610"/>
          </a:xfrm>
          <a:prstGeom prst="rect">
            <a:avLst/>
          </a:prstGeom>
          <a:noFill/>
        </p:spPr>
        <p:txBody>
          <a:bodyPr wrap="square" rtlCol="0">
            <a:spAutoFit/>
          </a:bodyPr>
          <a:lstStyle/>
          <a:p>
            <a:r>
              <a:rPr lang="en-US" sz="1100" dirty="0">
                <a:latin typeface="Bahnschrift SemiBold" panose="020B0502040204020203" pitchFamily="34" charset="0"/>
              </a:rPr>
              <a:t>20 mA</a:t>
            </a:r>
          </a:p>
        </p:txBody>
      </p:sp>
      <p:cxnSp>
        <p:nvCxnSpPr>
          <p:cNvPr id="137" name="Connecteur droit 136">
            <a:extLst>
              <a:ext uri="{FF2B5EF4-FFF2-40B4-BE49-F238E27FC236}">
                <a16:creationId xmlns:a16="http://schemas.microsoft.com/office/drawing/2014/main" id="{7F2858D5-D3AC-48B8-B33D-1423760DA732}"/>
              </a:ext>
            </a:extLst>
          </p:cNvPr>
          <p:cNvCxnSpPr>
            <a:cxnSpLocks/>
          </p:cNvCxnSpPr>
          <p:nvPr/>
        </p:nvCxnSpPr>
        <p:spPr>
          <a:xfrm flipH="1">
            <a:off x="8748783" y="2450709"/>
            <a:ext cx="21980" cy="228653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68" name="Groupe 67">
            <a:extLst>
              <a:ext uri="{FF2B5EF4-FFF2-40B4-BE49-F238E27FC236}">
                <a16:creationId xmlns:a16="http://schemas.microsoft.com/office/drawing/2014/main" id="{10991568-5D1B-4D70-8C62-5B7A699C0093}"/>
              </a:ext>
            </a:extLst>
          </p:cNvPr>
          <p:cNvGrpSpPr/>
          <p:nvPr/>
        </p:nvGrpSpPr>
        <p:grpSpPr>
          <a:xfrm>
            <a:off x="7807507" y="3059514"/>
            <a:ext cx="987744" cy="94085"/>
            <a:chOff x="7807507" y="3059514"/>
            <a:chExt cx="987744" cy="94085"/>
          </a:xfrm>
        </p:grpSpPr>
        <p:grpSp>
          <p:nvGrpSpPr>
            <p:cNvPr id="138" name="Groupe 137">
              <a:extLst>
                <a:ext uri="{FF2B5EF4-FFF2-40B4-BE49-F238E27FC236}">
                  <a16:creationId xmlns:a16="http://schemas.microsoft.com/office/drawing/2014/main" id="{7952F619-0BB4-4D6D-88C8-13A30924801C}"/>
                </a:ext>
              </a:extLst>
            </p:cNvPr>
            <p:cNvGrpSpPr/>
            <p:nvPr/>
          </p:nvGrpSpPr>
          <p:grpSpPr>
            <a:xfrm>
              <a:off x="7807507" y="3059514"/>
              <a:ext cx="453929" cy="93600"/>
              <a:chOff x="5746387" y="2231600"/>
              <a:chExt cx="547848" cy="72008"/>
            </a:xfrm>
          </p:grpSpPr>
          <p:sp>
            <p:nvSpPr>
              <p:cNvPr id="139" name="Rectangle 138">
                <a:extLst>
                  <a:ext uri="{FF2B5EF4-FFF2-40B4-BE49-F238E27FC236}">
                    <a16:creationId xmlns:a16="http://schemas.microsoft.com/office/drawing/2014/main" id="{C1F2D880-FCC8-462B-BB4C-095EDAD822D1}"/>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40" name="Rectangle 139">
                <a:extLst>
                  <a:ext uri="{FF2B5EF4-FFF2-40B4-BE49-F238E27FC236}">
                    <a16:creationId xmlns:a16="http://schemas.microsoft.com/office/drawing/2014/main" id="{0B81BF83-2E06-4E1A-8D35-254B43B6F2B1}"/>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grpSp>
          <p:nvGrpSpPr>
            <p:cNvPr id="141" name="Groupe 140">
              <a:extLst>
                <a:ext uri="{FF2B5EF4-FFF2-40B4-BE49-F238E27FC236}">
                  <a16:creationId xmlns:a16="http://schemas.microsoft.com/office/drawing/2014/main" id="{F9E6239B-0438-42DC-A64C-F31FBD2AC2D3}"/>
                </a:ext>
              </a:extLst>
            </p:cNvPr>
            <p:cNvGrpSpPr/>
            <p:nvPr/>
          </p:nvGrpSpPr>
          <p:grpSpPr>
            <a:xfrm>
              <a:off x="8341322" y="3059999"/>
              <a:ext cx="453929" cy="93600"/>
              <a:chOff x="5746387" y="2231600"/>
              <a:chExt cx="547848" cy="72008"/>
            </a:xfrm>
          </p:grpSpPr>
          <p:sp>
            <p:nvSpPr>
              <p:cNvPr id="142" name="Rectangle 141">
                <a:extLst>
                  <a:ext uri="{FF2B5EF4-FFF2-40B4-BE49-F238E27FC236}">
                    <a16:creationId xmlns:a16="http://schemas.microsoft.com/office/drawing/2014/main" id="{33A12036-B23A-494F-924E-E01609322604}"/>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43" name="Rectangle 142">
                <a:extLst>
                  <a:ext uri="{FF2B5EF4-FFF2-40B4-BE49-F238E27FC236}">
                    <a16:creationId xmlns:a16="http://schemas.microsoft.com/office/drawing/2014/main" id="{9DEA3446-72DD-478B-9958-6A185BAA9F40}"/>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grpSp>
      <p:sp>
        <p:nvSpPr>
          <p:cNvPr id="144" name="Explosion : 8 points 143">
            <a:extLst>
              <a:ext uri="{FF2B5EF4-FFF2-40B4-BE49-F238E27FC236}">
                <a16:creationId xmlns:a16="http://schemas.microsoft.com/office/drawing/2014/main" id="{388C298D-923C-43E3-883C-8CD87D31D231}"/>
              </a:ext>
            </a:extLst>
          </p:cNvPr>
          <p:cNvSpPr/>
          <p:nvPr/>
        </p:nvSpPr>
        <p:spPr>
          <a:xfrm>
            <a:off x="8768656" y="2915874"/>
            <a:ext cx="360027" cy="36196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45" name="ZoneTexte 144">
            <a:extLst>
              <a:ext uri="{FF2B5EF4-FFF2-40B4-BE49-F238E27FC236}">
                <a16:creationId xmlns:a16="http://schemas.microsoft.com/office/drawing/2014/main" id="{8B8820FE-F047-46D3-B389-83C6BF3A5726}"/>
              </a:ext>
            </a:extLst>
          </p:cNvPr>
          <p:cNvSpPr txBox="1"/>
          <p:nvPr/>
        </p:nvSpPr>
        <p:spPr>
          <a:xfrm>
            <a:off x="8721441" y="2660149"/>
            <a:ext cx="766756" cy="261610"/>
          </a:xfrm>
          <a:prstGeom prst="rect">
            <a:avLst/>
          </a:prstGeom>
          <a:noFill/>
        </p:spPr>
        <p:txBody>
          <a:bodyPr wrap="square" rtlCol="0">
            <a:spAutoFit/>
          </a:bodyPr>
          <a:lstStyle/>
          <a:p>
            <a:r>
              <a:rPr lang="en-US" sz="1100" dirty="0">
                <a:latin typeface="Bahnschrift SemiBold" panose="020B0502040204020203" pitchFamily="34" charset="0"/>
              </a:rPr>
              <a:t>2 MW</a:t>
            </a:r>
          </a:p>
        </p:txBody>
      </p:sp>
      <p:sp>
        <p:nvSpPr>
          <p:cNvPr id="149" name="Explosion : 8 points 148">
            <a:extLst>
              <a:ext uri="{FF2B5EF4-FFF2-40B4-BE49-F238E27FC236}">
                <a16:creationId xmlns:a16="http://schemas.microsoft.com/office/drawing/2014/main" id="{5035F8F8-01FF-40B8-8827-9A2B107E23D4}"/>
              </a:ext>
            </a:extLst>
          </p:cNvPr>
          <p:cNvSpPr/>
          <p:nvPr/>
        </p:nvSpPr>
        <p:spPr>
          <a:xfrm>
            <a:off x="4882344" y="2019712"/>
            <a:ext cx="360027" cy="36196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50" name="ZoneTexte 149">
            <a:extLst>
              <a:ext uri="{FF2B5EF4-FFF2-40B4-BE49-F238E27FC236}">
                <a16:creationId xmlns:a16="http://schemas.microsoft.com/office/drawing/2014/main" id="{07943AB1-36F5-4971-A9DE-F8716D94B632}"/>
              </a:ext>
            </a:extLst>
          </p:cNvPr>
          <p:cNvSpPr txBox="1"/>
          <p:nvPr/>
        </p:nvSpPr>
        <p:spPr>
          <a:xfrm>
            <a:off x="5505631" y="1639362"/>
            <a:ext cx="1083821" cy="430887"/>
          </a:xfrm>
          <a:prstGeom prst="rect">
            <a:avLst/>
          </a:prstGeom>
          <a:noFill/>
        </p:spPr>
        <p:txBody>
          <a:bodyPr wrap="square" rtlCol="0">
            <a:spAutoFit/>
          </a:bodyPr>
          <a:lstStyle/>
          <a:p>
            <a:pPr algn="ctr"/>
            <a:r>
              <a:rPr lang="en-US" sz="1100" dirty="0">
                <a:latin typeface="Bahnschrift SemiBold" panose="020B0502040204020203" pitchFamily="34" charset="0"/>
              </a:rPr>
              <a:t>Booster installation</a:t>
            </a:r>
          </a:p>
        </p:txBody>
      </p:sp>
      <p:grpSp>
        <p:nvGrpSpPr>
          <p:cNvPr id="151" name="Groupe 150">
            <a:extLst>
              <a:ext uri="{FF2B5EF4-FFF2-40B4-BE49-F238E27FC236}">
                <a16:creationId xmlns:a16="http://schemas.microsoft.com/office/drawing/2014/main" id="{E2BB400E-6154-4463-A037-CE12BE92C5D8}"/>
              </a:ext>
            </a:extLst>
          </p:cNvPr>
          <p:cNvGrpSpPr/>
          <p:nvPr/>
        </p:nvGrpSpPr>
        <p:grpSpPr>
          <a:xfrm>
            <a:off x="6272219" y="2163600"/>
            <a:ext cx="453929" cy="93600"/>
            <a:chOff x="5746387" y="2231600"/>
            <a:chExt cx="547848" cy="72008"/>
          </a:xfrm>
        </p:grpSpPr>
        <p:sp>
          <p:nvSpPr>
            <p:cNvPr id="152" name="Rectangle 151">
              <a:extLst>
                <a:ext uri="{FF2B5EF4-FFF2-40B4-BE49-F238E27FC236}">
                  <a16:creationId xmlns:a16="http://schemas.microsoft.com/office/drawing/2014/main" id="{CA204EA6-1D1C-49FE-868D-E5D4C079AC07}"/>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53" name="Rectangle 152">
              <a:extLst>
                <a:ext uri="{FF2B5EF4-FFF2-40B4-BE49-F238E27FC236}">
                  <a16:creationId xmlns:a16="http://schemas.microsoft.com/office/drawing/2014/main" id="{E570B130-F6EB-4E14-AA99-8A15504A1466}"/>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sp>
        <p:nvSpPr>
          <p:cNvPr id="154" name="Rectangle 153">
            <a:extLst>
              <a:ext uri="{FF2B5EF4-FFF2-40B4-BE49-F238E27FC236}">
                <a16:creationId xmlns:a16="http://schemas.microsoft.com/office/drawing/2014/main" id="{A5F9F5F8-7EB7-43E3-BCD1-D49F9B618BEA}"/>
              </a:ext>
            </a:extLst>
          </p:cNvPr>
          <p:cNvSpPr/>
          <p:nvPr/>
        </p:nvSpPr>
        <p:spPr>
          <a:xfrm>
            <a:off x="3203932" y="3960660"/>
            <a:ext cx="1409494" cy="9360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56" name="Rectangle 155">
            <a:extLst>
              <a:ext uri="{FF2B5EF4-FFF2-40B4-BE49-F238E27FC236}">
                <a16:creationId xmlns:a16="http://schemas.microsoft.com/office/drawing/2014/main" id="{BC44C555-F8ED-40FC-A1AE-2A0861E56FDA}"/>
              </a:ext>
            </a:extLst>
          </p:cNvPr>
          <p:cNvSpPr/>
          <p:nvPr/>
        </p:nvSpPr>
        <p:spPr>
          <a:xfrm>
            <a:off x="3219025" y="1281600"/>
            <a:ext cx="509951" cy="8465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nvGrpSpPr>
          <p:cNvPr id="157" name="Groupe 156">
            <a:extLst>
              <a:ext uri="{FF2B5EF4-FFF2-40B4-BE49-F238E27FC236}">
                <a16:creationId xmlns:a16="http://schemas.microsoft.com/office/drawing/2014/main" id="{0368A806-D714-4391-9194-CCDEC17B76EE}"/>
              </a:ext>
            </a:extLst>
          </p:cNvPr>
          <p:cNvGrpSpPr/>
          <p:nvPr/>
        </p:nvGrpSpPr>
        <p:grpSpPr>
          <a:xfrm>
            <a:off x="7546627" y="2163600"/>
            <a:ext cx="453929" cy="93600"/>
            <a:chOff x="5746387" y="2231600"/>
            <a:chExt cx="547848" cy="72008"/>
          </a:xfrm>
        </p:grpSpPr>
        <p:sp>
          <p:nvSpPr>
            <p:cNvPr id="158" name="Rectangle 157">
              <a:extLst>
                <a:ext uri="{FF2B5EF4-FFF2-40B4-BE49-F238E27FC236}">
                  <a16:creationId xmlns:a16="http://schemas.microsoft.com/office/drawing/2014/main" id="{9F0AC16E-5FCC-4069-BA7C-A75AE0F09304}"/>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59" name="Rectangle 158">
              <a:extLst>
                <a:ext uri="{FF2B5EF4-FFF2-40B4-BE49-F238E27FC236}">
                  <a16:creationId xmlns:a16="http://schemas.microsoft.com/office/drawing/2014/main" id="{E84CAA5E-A39B-4BB2-B712-D7B7AF99B110}"/>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grpSp>
        <p:nvGrpSpPr>
          <p:cNvPr id="160" name="Groupe 159">
            <a:extLst>
              <a:ext uri="{FF2B5EF4-FFF2-40B4-BE49-F238E27FC236}">
                <a16:creationId xmlns:a16="http://schemas.microsoft.com/office/drawing/2014/main" id="{57483A3F-7872-4330-9917-358DD59EF4A8}"/>
              </a:ext>
            </a:extLst>
          </p:cNvPr>
          <p:cNvGrpSpPr/>
          <p:nvPr/>
        </p:nvGrpSpPr>
        <p:grpSpPr>
          <a:xfrm>
            <a:off x="8172818" y="2163406"/>
            <a:ext cx="453929" cy="93600"/>
            <a:chOff x="5746387" y="2231600"/>
            <a:chExt cx="547848" cy="72008"/>
          </a:xfrm>
        </p:grpSpPr>
        <p:sp>
          <p:nvSpPr>
            <p:cNvPr id="161" name="Rectangle 160">
              <a:extLst>
                <a:ext uri="{FF2B5EF4-FFF2-40B4-BE49-F238E27FC236}">
                  <a16:creationId xmlns:a16="http://schemas.microsoft.com/office/drawing/2014/main" id="{65C9D5F8-0D28-40C2-A8BC-38F57C602EAC}"/>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62" name="Rectangle 161">
              <a:extLst>
                <a:ext uri="{FF2B5EF4-FFF2-40B4-BE49-F238E27FC236}">
                  <a16:creationId xmlns:a16="http://schemas.microsoft.com/office/drawing/2014/main" id="{1BB99FA6-1071-41CE-83AB-2659178869D9}"/>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grpSp>
        <p:nvGrpSpPr>
          <p:cNvPr id="163" name="Groupe 162">
            <a:extLst>
              <a:ext uri="{FF2B5EF4-FFF2-40B4-BE49-F238E27FC236}">
                <a16:creationId xmlns:a16="http://schemas.microsoft.com/office/drawing/2014/main" id="{54B1C1A8-A658-4E74-90E3-3BBCE1029751}"/>
              </a:ext>
            </a:extLst>
          </p:cNvPr>
          <p:cNvGrpSpPr/>
          <p:nvPr/>
        </p:nvGrpSpPr>
        <p:grpSpPr>
          <a:xfrm>
            <a:off x="6960978" y="2163600"/>
            <a:ext cx="453929" cy="93600"/>
            <a:chOff x="5746387" y="2231600"/>
            <a:chExt cx="547848" cy="72008"/>
          </a:xfrm>
        </p:grpSpPr>
        <p:sp>
          <p:nvSpPr>
            <p:cNvPr id="164" name="Rectangle 163">
              <a:extLst>
                <a:ext uri="{FF2B5EF4-FFF2-40B4-BE49-F238E27FC236}">
                  <a16:creationId xmlns:a16="http://schemas.microsoft.com/office/drawing/2014/main" id="{E7F18B4E-F3F8-4204-B630-AFC6F8353623}"/>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65" name="Rectangle 164">
              <a:extLst>
                <a:ext uri="{FF2B5EF4-FFF2-40B4-BE49-F238E27FC236}">
                  <a16:creationId xmlns:a16="http://schemas.microsoft.com/office/drawing/2014/main" id="{CFC8EE4C-2467-40A2-9737-F6D9F5E3B449}"/>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sp>
        <p:nvSpPr>
          <p:cNvPr id="36" name="Explosion : 8 points 35">
            <a:extLst>
              <a:ext uri="{FF2B5EF4-FFF2-40B4-BE49-F238E27FC236}">
                <a16:creationId xmlns:a16="http://schemas.microsoft.com/office/drawing/2014/main" id="{502D169A-3BD6-4352-A542-32EA313AED02}"/>
              </a:ext>
            </a:extLst>
          </p:cNvPr>
          <p:cNvSpPr/>
          <p:nvPr/>
        </p:nvSpPr>
        <p:spPr>
          <a:xfrm>
            <a:off x="6610536" y="2019600"/>
            <a:ext cx="360027" cy="36196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48" name="ZoneTexte 147">
            <a:extLst>
              <a:ext uri="{FF2B5EF4-FFF2-40B4-BE49-F238E27FC236}">
                <a16:creationId xmlns:a16="http://schemas.microsoft.com/office/drawing/2014/main" id="{46C19C5F-DCA9-478B-8FD4-7C58F1994C0A}"/>
              </a:ext>
            </a:extLst>
          </p:cNvPr>
          <p:cNvSpPr txBox="1"/>
          <p:nvPr/>
        </p:nvSpPr>
        <p:spPr>
          <a:xfrm>
            <a:off x="6923970" y="1735473"/>
            <a:ext cx="1619491" cy="430887"/>
          </a:xfrm>
          <a:prstGeom prst="rect">
            <a:avLst/>
          </a:prstGeom>
          <a:noFill/>
        </p:spPr>
        <p:txBody>
          <a:bodyPr wrap="square" rtlCol="0">
            <a:spAutoFit/>
          </a:bodyPr>
          <a:lstStyle/>
          <a:p>
            <a:pPr algn="ctr"/>
            <a:r>
              <a:rPr lang="en-US" sz="1100" b="1" dirty="0">
                <a:solidFill>
                  <a:srgbClr val="C00000"/>
                </a:solidFill>
                <a:latin typeface="Bahnschrift SemiBold" panose="020B0502040204020203" pitchFamily="34" charset="0"/>
              </a:rPr>
              <a:t>Booster </a:t>
            </a:r>
          </a:p>
          <a:p>
            <a:pPr algn="ctr"/>
            <a:r>
              <a:rPr lang="en-US" sz="1100" b="1" dirty="0">
                <a:solidFill>
                  <a:srgbClr val="C00000"/>
                </a:solidFill>
                <a:latin typeface="Bahnschrift SemiBold" panose="020B0502040204020203" pitchFamily="34" charset="0"/>
              </a:rPr>
              <a:t>RF sources upgrade</a:t>
            </a:r>
          </a:p>
        </p:txBody>
      </p:sp>
      <p:cxnSp>
        <p:nvCxnSpPr>
          <p:cNvPr id="23" name="Connecteur droit 22"/>
          <p:cNvCxnSpPr/>
          <p:nvPr/>
        </p:nvCxnSpPr>
        <p:spPr>
          <a:xfrm>
            <a:off x="8060042" y="1884544"/>
            <a:ext cx="381196" cy="2743"/>
          </a:xfrm>
          <a:prstGeom prst="line">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0" name="Connecteur droit 169"/>
          <p:cNvCxnSpPr/>
          <p:nvPr/>
        </p:nvCxnSpPr>
        <p:spPr>
          <a:xfrm>
            <a:off x="7031526" y="1872816"/>
            <a:ext cx="381196" cy="2743"/>
          </a:xfrm>
          <a:prstGeom prst="line">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4" name="ZoneTexte 123">
            <a:extLst>
              <a:ext uri="{FF2B5EF4-FFF2-40B4-BE49-F238E27FC236}">
                <a16:creationId xmlns:a16="http://schemas.microsoft.com/office/drawing/2014/main" id="{3D8E7892-27EB-4652-B2A7-6E920B7D6A94}"/>
              </a:ext>
            </a:extLst>
          </p:cNvPr>
          <p:cNvSpPr txBox="1"/>
          <p:nvPr/>
        </p:nvSpPr>
        <p:spPr>
          <a:xfrm>
            <a:off x="3095303" y="853736"/>
            <a:ext cx="778916" cy="430887"/>
          </a:xfrm>
          <a:prstGeom prst="rect">
            <a:avLst/>
          </a:prstGeom>
          <a:noFill/>
        </p:spPr>
        <p:txBody>
          <a:bodyPr wrap="square" rtlCol="0">
            <a:spAutoFit/>
          </a:bodyPr>
          <a:lstStyle/>
          <a:p>
            <a:pPr algn="ctr"/>
            <a:r>
              <a:rPr lang="en-US" sz="1100" b="1" dirty="0">
                <a:solidFill>
                  <a:srgbClr val="C00000"/>
                </a:solidFill>
                <a:latin typeface="Bahnschrift SemiBold" panose="020B0502040204020203" pitchFamily="34" charset="0"/>
              </a:rPr>
              <a:t> Upgrade</a:t>
            </a:r>
          </a:p>
          <a:p>
            <a:pPr algn="ctr"/>
            <a:r>
              <a:rPr lang="en-US" sz="1100" b="1" dirty="0">
                <a:solidFill>
                  <a:srgbClr val="C00000"/>
                </a:solidFill>
                <a:latin typeface="Bahnschrift SemiBold" panose="020B0502040204020203" pitchFamily="34" charset="0"/>
              </a:rPr>
              <a:t>Laser</a:t>
            </a:r>
          </a:p>
        </p:txBody>
      </p:sp>
      <p:grpSp>
        <p:nvGrpSpPr>
          <p:cNvPr id="130" name="Groupe 129">
            <a:extLst>
              <a:ext uri="{FF2B5EF4-FFF2-40B4-BE49-F238E27FC236}">
                <a16:creationId xmlns:a16="http://schemas.microsoft.com/office/drawing/2014/main" id="{EBA64772-5B41-457E-916B-C77C510C7D8A}"/>
              </a:ext>
            </a:extLst>
          </p:cNvPr>
          <p:cNvGrpSpPr/>
          <p:nvPr/>
        </p:nvGrpSpPr>
        <p:grpSpPr>
          <a:xfrm>
            <a:off x="4546277" y="1256773"/>
            <a:ext cx="294106" cy="84656"/>
            <a:chOff x="5746387" y="2231600"/>
            <a:chExt cx="547848" cy="72008"/>
          </a:xfrm>
        </p:grpSpPr>
        <p:sp>
          <p:nvSpPr>
            <p:cNvPr id="134" name="Rectangle 133">
              <a:extLst>
                <a:ext uri="{FF2B5EF4-FFF2-40B4-BE49-F238E27FC236}">
                  <a16:creationId xmlns:a16="http://schemas.microsoft.com/office/drawing/2014/main" id="{02FAA450-8041-45EB-ADD3-35AFCC7887CE}"/>
                </a:ext>
              </a:extLst>
            </p:cNvPr>
            <p:cNvSpPr/>
            <p:nvPr/>
          </p:nvSpPr>
          <p:spPr>
            <a:xfrm>
              <a:off x="574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sp>
          <p:nvSpPr>
            <p:cNvPr id="135" name="Rectangle 134">
              <a:extLst>
                <a:ext uri="{FF2B5EF4-FFF2-40B4-BE49-F238E27FC236}">
                  <a16:creationId xmlns:a16="http://schemas.microsoft.com/office/drawing/2014/main" id="{E27BF89D-ABDE-4BB8-8770-429CB4722CE3}"/>
                </a:ext>
              </a:extLst>
            </p:cNvPr>
            <p:cNvSpPr/>
            <p:nvPr/>
          </p:nvSpPr>
          <p:spPr>
            <a:xfrm>
              <a:off x="6106387" y="2231600"/>
              <a:ext cx="187848" cy="720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grpSp>
      <p:sp>
        <p:nvSpPr>
          <p:cNvPr id="136" name="Explosion : 8 points 135">
            <a:extLst>
              <a:ext uri="{FF2B5EF4-FFF2-40B4-BE49-F238E27FC236}">
                <a16:creationId xmlns:a16="http://schemas.microsoft.com/office/drawing/2014/main" id="{305F7B37-D845-406A-AC43-13EF5617BF90}"/>
              </a:ext>
            </a:extLst>
          </p:cNvPr>
          <p:cNvSpPr/>
          <p:nvPr/>
        </p:nvSpPr>
        <p:spPr>
          <a:xfrm>
            <a:off x="4810336" y="1146526"/>
            <a:ext cx="360027" cy="36196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Bahnschrift SemiBold" panose="020B0502040204020203" pitchFamily="34" charset="0"/>
            </a:endParaRPr>
          </a:p>
        </p:txBody>
      </p:sp>
      <p:cxnSp>
        <p:nvCxnSpPr>
          <p:cNvPr id="146" name="Connecteur droit 145">
            <a:extLst>
              <a:ext uri="{FF2B5EF4-FFF2-40B4-BE49-F238E27FC236}">
                <a16:creationId xmlns:a16="http://schemas.microsoft.com/office/drawing/2014/main" id="{D5EBCBBB-D7DB-42F6-9F0F-20F971A67133}"/>
              </a:ext>
            </a:extLst>
          </p:cNvPr>
          <p:cNvCxnSpPr>
            <a:cxnSpLocks/>
          </p:cNvCxnSpPr>
          <p:nvPr/>
        </p:nvCxnSpPr>
        <p:spPr>
          <a:xfrm flipH="1">
            <a:off x="8946583" y="3137730"/>
            <a:ext cx="7773" cy="175191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r>
              <a:rPr lang="fr-FR"/>
              <a:t>PERLE Collaboration meeting - CERN</a:t>
            </a:r>
            <a:endParaRPr lang="fr-FR" dirty="0"/>
          </a:p>
        </p:txBody>
      </p:sp>
    </p:spTree>
    <p:extLst>
      <p:ext uri="{BB962C8B-B14F-4D97-AF65-F5344CB8AC3E}">
        <p14:creationId xmlns:p14="http://schemas.microsoft.com/office/powerpoint/2010/main" val="1447523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Collaborations in Diagnostics </a:t>
            </a:r>
            <a:r>
              <a:rPr lang="en-US" dirty="0" err="1" smtClean="0">
                <a:latin typeface="Bahnschrift SemiBold" panose="020B0502040204020203" pitchFamily="34" charset="0"/>
              </a:rPr>
              <a:t>WorkPackage</a:t>
            </a:r>
            <a:endParaRPr lang="en-US" dirty="0">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grpSp>
        <p:nvGrpSpPr>
          <p:cNvPr id="147" name="Groupe 146"/>
          <p:cNvGrpSpPr/>
          <p:nvPr/>
        </p:nvGrpSpPr>
        <p:grpSpPr>
          <a:xfrm>
            <a:off x="236564" y="1518724"/>
            <a:ext cx="5869904" cy="3383228"/>
            <a:chOff x="236563" y="1528559"/>
            <a:chExt cx="6314569" cy="3495467"/>
          </a:xfrm>
        </p:grpSpPr>
        <p:pic>
          <p:nvPicPr>
            <p:cNvPr id="155" name="Picture 2" descr="Laboratoire de physique des deux infinis Irène Joliot-Curie ...">
              <a:extLst>
                <a:ext uri="{FF2B5EF4-FFF2-40B4-BE49-F238E27FC236}">
                  <a16:creationId xmlns:a16="http://schemas.microsoft.com/office/drawing/2014/main" id="{3E4B49A0-E02E-DC4B-0028-84985E7C682E}"/>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938219" y="2868181"/>
              <a:ext cx="1124119" cy="848787"/>
            </a:xfrm>
            <a:prstGeom prst="rect">
              <a:avLst/>
            </a:prstGeom>
            <a:noFill/>
            <a:extLst>
              <a:ext uri="{909E8E84-426E-40DD-AFC4-6F175D3DCCD1}">
                <a14:hiddenFill xmlns:a14="http://schemas.microsoft.com/office/drawing/2010/main">
                  <a:solidFill>
                    <a:srgbClr val="FFFFFF"/>
                  </a:solidFill>
                </a14:hiddenFill>
              </a:ext>
            </a:extLst>
          </p:spPr>
        </p:pic>
        <p:pic>
          <p:nvPicPr>
            <p:cNvPr id="166" name="Image 165" descr="Une image contenant texte, Graphique, graphisme, Police&#10;&#10;Le contenu généré par l’IA peut être incorrect.">
              <a:extLst>
                <a:ext uri="{FF2B5EF4-FFF2-40B4-BE49-F238E27FC236}">
                  <a16:creationId xmlns:a16="http://schemas.microsoft.com/office/drawing/2014/main" id="{EB731CFC-51F0-AA99-1ACF-C91368147E75}"/>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36563" y="4235185"/>
              <a:ext cx="1111792" cy="788841"/>
            </a:xfrm>
            <a:prstGeom prst="rect">
              <a:avLst/>
            </a:prstGeom>
          </p:spPr>
        </p:pic>
        <p:pic>
          <p:nvPicPr>
            <p:cNvPr id="167" name="Picture 4" descr="Platforms">
              <a:extLst>
                <a:ext uri="{FF2B5EF4-FFF2-40B4-BE49-F238E27FC236}">
                  <a16:creationId xmlns:a16="http://schemas.microsoft.com/office/drawing/2014/main" id="{75F13FC8-0A74-B5D8-AE76-F25BC36CB5FB}"/>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b="15817"/>
            <a:stretch/>
          </p:blipFill>
          <p:spPr bwMode="auto">
            <a:xfrm>
              <a:off x="5708809" y="4229355"/>
              <a:ext cx="685625" cy="744452"/>
            </a:xfrm>
            <a:prstGeom prst="rect">
              <a:avLst/>
            </a:prstGeom>
            <a:noFill/>
            <a:extLst>
              <a:ext uri="{909E8E84-426E-40DD-AFC4-6F175D3DCCD1}">
                <a14:hiddenFill xmlns:a14="http://schemas.microsoft.com/office/drawing/2010/main">
                  <a:solidFill>
                    <a:srgbClr val="FFFFFF"/>
                  </a:solidFill>
                </a14:hiddenFill>
              </a:ext>
            </a:extLst>
          </p:spPr>
        </p:pic>
        <p:pic>
          <p:nvPicPr>
            <p:cNvPr id="169" name="Picture 6" descr="Institut pluridisciplinaire Hubert Curien – IPHC">
              <a:extLst>
                <a:ext uri="{FF2B5EF4-FFF2-40B4-BE49-F238E27FC236}">
                  <a16:creationId xmlns:a16="http://schemas.microsoft.com/office/drawing/2014/main" id="{C524B0BB-8071-EB34-D1E2-4EA4F6C357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0600" y="1528559"/>
              <a:ext cx="900532" cy="619116"/>
            </a:xfrm>
            <a:prstGeom prst="rect">
              <a:avLst/>
            </a:prstGeom>
            <a:noFill/>
            <a:extLst>
              <a:ext uri="{909E8E84-426E-40DD-AFC4-6F175D3DCCD1}">
                <a14:hiddenFill xmlns:a14="http://schemas.microsoft.com/office/drawing/2010/main">
                  <a:solidFill>
                    <a:srgbClr val="FFFFFF"/>
                  </a:solidFill>
                </a14:hiddenFill>
              </a:ext>
            </a:extLst>
          </p:spPr>
        </p:pic>
        <p:cxnSp>
          <p:nvCxnSpPr>
            <p:cNvPr id="171" name="Connecteur droit avec flèche 170"/>
            <p:cNvCxnSpPr/>
            <p:nvPr/>
          </p:nvCxnSpPr>
          <p:spPr>
            <a:xfrm>
              <a:off x="3800001" y="3631062"/>
              <a:ext cx="1850599" cy="86406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72" name="ZoneTexte 171"/>
            <p:cNvSpPr txBox="1"/>
            <p:nvPr/>
          </p:nvSpPr>
          <p:spPr>
            <a:xfrm>
              <a:off x="4562482" y="3541879"/>
              <a:ext cx="723275" cy="447495"/>
            </a:xfrm>
            <a:prstGeom prst="rect">
              <a:avLst/>
            </a:prstGeom>
            <a:noFill/>
          </p:spPr>
          <p:txBody>
            <a:bodyPr wrap="none" rtlCol="0">
              <a:spAutoFit/>
            </a:bodyPr>
            <a:lstStyle/>
            <a:p>
              <a:r>
                <a:rPr lang="fr-FR" dirty="0" smtClean="0"/>
                <a:t>BLM</a:t>
              </a:r>
              <a:endParaRPr lang="fr-FR" dirty="0"/>
            </a:p>
          </p:txBody>
        </p:sp>
        <p:sp>
          <p:nvSpPr>
            <p:cNvPr id="173" name="ZoneTexte 172"/>
            <p:cNvSpPr txBox="1"/>
            <p:nvPr/>
          </p:nvSpPr>
          <p:spPr>
            <a:xfrm>
              <a:off x="4259567" y="1941143"/>
              <a:ext cx="1391984" cy="802656"/>
            </a:xfrm>
            <a:prstGeom prst="rect">
              <a:avLst/>
            </a:prstGeom>
            <a:noFill/>
          </p:spPr>
          <p:txBody>
            <a:bodyPr wrap="none" rtlCol="0">
              <a:spAutoFit/>
            </a:bodyPr>
            <a:lstStyle/>
            <a:p>
              <a:r>
                <a:rPr lang="fr-FR" dirty="0" smtClean="0"/>
                <a:t>BLM</a:t>
              </a:r>
            </a:p>
            <a:p>
              <a:r>
                <a:rPr lang="fr-FR" dirty="0" smtClean="0"/>
                <a:t>Emittance</a:t>
              </a:r>
            </a:p>
          </p:txBody>
        </p:sp>
        <p:cxnSp>
          <p:nvCxnSpPr>
            <p:cNvPr id="174" name="Connecteur droit avec flèche 173"/>
            <p:cNvCxnSpPr>
              <a:stCxn id="182" idx="2"/>
            </p:cNvCxnSpPr>
            <p:nvPr/>
          </p:nvCxnSpPr>
          <p:spPr>
            <a:xfrm>
              <a:off x="1034601" y="2128395"/>
              <a:ext cx="1927204" cy="90056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5" name="Connecteur droit avec flèche 174"/>
            <p:cNvCxnSpPr/>
            <p:nvPr/>
          </p:nvCxnSpPr>
          <p:spPr>
            <a:xfrm flipV="1">
              <a:off x="1227376" y="3540773"/>
              <a:ext cx="1710843" cy="87948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76" name="ZoneTexte 175"/>
            <p:cNvSpPr txBox="1"/>
            <p:nvPr/>
          </p:nvSpPr>
          <p:spPr>
            <a:xfrm>
              <a:off x="1381820" y="3659009"/>
              <a:ext cx="750526" cy="447495"/>
            </a:xfrm>
            <a:prstGeom prst="rect">
              <a:avLst/>
            </a:prstGeom>
            <a:noFill/>
          </p:spPr>
          <p:txBody>
            <a:bodyPr wrap="none" rtlCol="0">
              <a:spAutoFit/>
            </a:bodyPr>
            <a:lstStyle/>
            <a:p>
              <a:r>
                <a:rPr lang="fr-FR" dirty="0" smtClean="0"/>
                <a:t>BPM</a:t>
              </a:r>
              <a:endParaRPr lang="fr-FR" dirty="0"/>
            </a:p>
          </p:txBody>
        </p:sp>
        <p:cxnSp>
          <p:nvCxnSpPr>
            <p:cNvPr id="177" name="Connecteur droit avec flèche 176"/>
            <p:cNvCxnSpPr/>
            <p:nvPr/>
          </p:nvCxnSpPr>
          <p:spPr>
            <a:xfrm flipV="1">
              <a:off x="4062338" y="2117703"/>
              <a:ext cx="1710843" cy="87948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78" name="ZoneTexte 177"/>
            <p:cNvSpPr txBox="1"/>
            <p:nvPr/>
          </p:nvSpPr>
          <p:spPr>
            <a:xfrm>
              <a:off x="1926181" y="2212043"/>
              <a:ext cx="1228144" cy="413384"/>
            </a:xfrm>
            <a:prstGeom prst="rect">
              <a:avLst/>
            </a:prstGeom>
            <a:noFill/>
          </p:spPr>
          <p:txBody>
            <a:bodyPr wrap="none" rtlCol="0">
              <a:spAutoFit/>
            </a:bodyPr>
            <a:lstStyle/>
            <a:p>
              <a:r>
                <a:rPr lang="fr-FR" dirty="0" smtClean="0"/>
                <a:t>Diag SR</a:t>
              </a:r>
              <a:endParaRPr lang="fr-FR" dirty="0"/>
            </a:p>
          </p:txBody>
        </p:sp>
        <p:sp>
          <p:nvSpPr>
            <p:cNvPr id="179" name="ZoneTexte 178"/>
            <p:cNvSpPr txBox="1"/>
            <p:nvPr/>
          </p:nvSpPr>
          <p:spPr>
            <a:xfrm>
              <a:off x="3024402" y="3695114"/>
              <a:ext cx="1210899" cy="1049358"/>
            </a:xfrm>
            <a:prstGeom prst="rect">
              <a:avLst/>
            </a:prstGeom>
            <a:noFill/>
          </p:spPr>
          <p:txBody>
            <a:bodyPr wrap="none" rtlCol="0">
              <a:spAutoFit/>
            </a:bodyPr>
            <a:lstStyle/>
            <a:p>
              <a:r>
                <a:rPr lang="en-US" dirty="0" smtClean="0"/>
                <a:t>BCM</a:t>
              </a:r>
            </a:p>
            <a:p>
              <a:r>
                <a:rPr lang="en-US" dirty="0" smtClean="0"/>
                <a:t>Profilers</a:t>
              </a:r>
            </a:p>
            <a:p>
              <a:r>
                <a:rPr lang="en-US" dirty="0" smtClean="0"/>
                <a:t>Energy</a:t>
              </a:r>
              <a:endParaRPr lang="en-US" dirty="0"/>
            </a:p>
          </p:txBody>
        </p:sp>
      </p:grpSp>
      <p:sp>
        <p:nvSpPr>
          <p:cNvPr id="180" name="ZoneTexte 179"/>
          <p:cNvSpPr txBox="1"/>
          <p:nvPr/>
        </p:nvSpPr>
        <p:spPr>
          <a:xfrm>
            <a:off x="6354276" y="705735"/>
            <a:ext cx="4769882" cy="2554545"/>
          </a:xfrm>
          <a:prstGeom prst="rect">
            <a:avLst/>
          </a:prstGeom>
          <a:noFill/>
        </p:spPr>
        <p:txBody>
          <a:bodyPr wrap="square" rtlCol="0">
            <a:spAutoFit/>
          </a:bodyPr>
          <a:lstStyle/>
          <a:p>
            <a:r>
              <a:rPr lang="en-US" dirty="0" smtClean="0"/>
              <a:t>BPM: Beam Position Monitors</a:t>
            </a:r>
          </a:p>
          <a:p>
            <a:r>
              <a:rPr lang="en-US" dirty="0" smtClean="0"/>
              <a:t>BLM: Beam Loss Monitors</a:t>
            </a:r>
          </a:p>
          <a:p>
            <a:r>
              <a:rPr lang="en-US" dirty="0" smtClean="0"/>
              <a:t>BCM: Beam Current Monitors</a:t>
            </a:r>
          </a:p>
          <a:p>
            <a:r>
              <a:rPr lang="en-US" dirty="0" smtClean="0"/>
              <a:t>Profilers: transverse &amp; longitudinal</a:t>
            </a:r>
          </a:p>
          <a:p>
            <a:r>
              <a:rPr lang="en-US" dirty="0" smtClean="0"/>
              <a:t>Energy: nominal value &amp; spread</a:t>
            </a:r>
          </a:p>
          <a:p>
            <a:r>
              <a:rPr lang="en-US" dirty="0" smtClean="0"/>
              <a:t>Emittance:</a:t>
            </a:r>
          </a:p>
          <a:p>
            <a:r>
              <a:rPr lang="en-US" dirty="0" smtClean="0"/>
              <a:t>Diagnostics based on Synchrotron Radiation: Emittance, Halo, Losses</a:t>
            </a:r>
            <a:endParaRPr lang="en-US" dirty="0"/>
          </a:p>
        </p:txBody>
      </p:sp>
      <p:sp>
        <p:nvSpPr>
          <p:cNvPr id="181" name="Rectangle 180"/>
          <p:cNvSpPr/>
          <p:nvPr/>
        </p:nvSpPr>
        <p:spPr>
          <a:xfrm>
            <a:off x="1157605" y="5004176"/>
            <a:ext cx="8842771" cy="553357"/>
          </a:xfrm>
          <a:prstGeom prst="rect">
            <a:avLst/>
          </a:prstGeom>
        </p:spPr>
        <p:txBody>
          <a:bodyPr wrap="square">
            <a:spAutoFit/>
          </a:bodyPr>
          <a:lstStyle/>
          <a:p>
            <a:pPr algn="ctr">
              <a:lnSpc>
                <a:spcPct val="107000"/>
              </a:lnSpc>
              <a:spcAft>
                <a:spcPts val="0"/>
              </a:spcAft>
            </a:pPr>
            <a:r>
              <a:rPr lang="fr-FR" sz="2800" b="1" dirty="0" err="1" smtClean="0">
                <a:solidFill>
                  <a:srgbClr val="00B050"/>
                </a:solidFill>
                <a:latin typeface="Calibri" panose="020F0502020204030204" pitchFamily="34" charset="0"/>
                <a:ea typeface="Calibri" panose="020F0502020204030204" pitchFamily="34" charset="0"/>
                <a:cs typeface="Arial" panose="020B0604020202020204" pitchFamily="34" charset="0"/>
              </a:rPr>
              <a:t>We</a:t>
            </a:r>
            <a:r>
              <a:rPr lang="fr-FR" sz="2800" b="1" dirty="0" smtClean="0">
                <a:solidFill>
                  <a:srgbClr val="00B050"/>
                </a:solidFill>
                <a:latin typeface="Calibri" panose="020F0502020204030204" pitchFamily="34" charset="0"/>
                <a:ea typeface="Calibri" panose="020F0502020204030204" pitchFamily="34" charset="0"/>
                <a:cs typeface="Arial" panose="020B0604020202020204" pitchFamily="34" charset="0"/>
              </a:rPr>
              <a:t> are </a:t>
            </a:r>
            <a:r>
              <a:rPr lang="fr-FR" sz="2800" b="1" dirty="0" err="1" smtClean="0">
                <a:solidFill>
                  <a:srgbClr val="00B050"/>
                </a:solidFill>
                <a:latin typeface="Calibri" panose="020F0502020204030204" pitchFamily="34" charset="0"/>
                <a:ea typeface="Calibri" panose="020F0502020204030204" pitchFamily="34" charset="0"/>
                <a:cs typeface="Arial" panose="020B0604020202020204" pitchFamily="34" charset="0"/>
              </a:rPr>
              <a:t>still</a:t>
            </a:r>
            <a:r>
              <a:rPr lang="fr-FR" sz="2800" b="1" dirty="0" smtClean="0">
                <a:solidFill>
                  <a:srgbClr val="00B050"/>
                </a:solidFill>
                <a:latin typeface="Calibri" panose="020F0502020204030204" pitchFamily="34" charset="0"/>
                <a:ea typeface="Calibri" panose="020F0502020204030204" pitchFamily="34" charset="0"/>
                <a:cs typeface="Arial" panose="020B0604020202020204" pitchFamily="34" charset="0"/>
              </a:rPr>
              <a:t> </a:t>
            </a:r>
            <a:r>
              <a:rPr lang="fr-FR" sz="2800" b="1" dirty="0" err="1" smtClean="0">
                <a:solidFill>
                  <a:srgbClr val="00B050"/>
                </a:solidFill>
                <a:latin typeface="Calibri" panose="020F0502020204030204" pitchFamily="34" charset="0"/>
                <a:ea typeface="Calibri" panose="020F0502020204030204" pitchFamily="34" charset="0"/>
                <a:cs typeface="Arial" panose="020B0604020202020204" pitchFamily="34" charset="0"/>
              </a:rPr>
              <a:t>looking</a:t>
            </a:r>
            <a:r>
              <a:rPr lang="fr-FR" sz="2800" b="1" dirty="0" smtClean="0">
                <a:solidFill>
                  <a:srgbClr val="00B050"/>
                </a:solidFill>
                <a:latin typeface="Calibri" panose="020F0502020204030204" pitchFamily="34" charset="0"/>
                <a:ea typeface="Calibri" panose="020F0502020204030204" pitchFamily="34" charset="0"/>
                <a:cs typeface="Arial" panose="020B0604020202020204" pitchFamily="34" charset="0"/>
              </a:rPr>
              <a:t> for new collaborations</a:t>
            </a:r>
          </a:p>
        </p:txBody>
      </p:sp>
      <p:pic>
        <p:nvPicPr>
          <p:cNvPr id="182" name="Image 18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6534" y="1414283"/>
            <a:ext cx="1623741" cy="685016"/>
          </a:xfrm>
          <a:prstGeom prst="rect">
            <a:avLst/>
          </a:prstGeom>
        </p:spPr>
      </p:pic>
    </p:spTree>
    <p:extLst>
      <p:ext uri="{BB962C8B-B14F-4D97-AF65-F5344CB8AC3E}">
        <p14:creationId xmlns:p14="http://schemas.microsoft.com/office/powerpoint/2010/main" val="16504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Diagnostics for PERLE injector</a:t>
            </a:r>
            <a:endParaRPr lang="en-US" dirty="0">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grpSp>
        <p:nvGrpSpPr>
          <p:cNvPr id="22" name="Groupe 21"/>
          <p:cNvGrpSpPr/>
          <p:nvPr/>
        </p:nvGrpSpPr>
        <p:grpSpPr>
          <a:xfrm>
            <a:off x="-20996" y="681607"/>
            <a:ext cx="5650891" cy="2774783"/>
            <a:chOff x="54722" y="694102"/>
            <a:chExt cx="5294400" cy="2577213"/>
          </a:xfrm>
        </p:grpSpPr>
        <p:pic>
          <p:nvPicPr>
            <p:cNvPr id="23" name="Image 22">
              <a:extLst>
                <a:ext uri="{FF2B5EF4-FFF2-40B4-BE49-F238E27FC236}">
                  <a16:creationId xmlns:a16="http://schemas.microsoft.com/office/drawing/2014/main" id="{79954920-C2F7-F1D5-A1FE-067796D684B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1203" y="694102"/>
              <a:ext cx="5201438" cy="2577213"/>
            </a:xfrm>
            <a:prstGeom prst="rect">
              <a:avLst/>
            </a:prstGeom>
          </p:spPr>
        </p:pic>
        <p:sp>
          <p:nvSpPr>
            <p:cNvPr id="24" name="ZoneTexte 23">
              <a:extLst>
                <a:ext uri="{FF2B5EF4-FFF2-40B4-BE49-F238E27FC236}">
                  <a16:creationId xmlns:a16="http://schemas.microsoft.com/office/drawing/2014/main" id="{B0D2F0E4-F5B3-B727-39F2-257A16BD376A}"/>
                </a:ext>
              </a:extLst>
            </p:cNvPr>
            <p:cNvSpPr txBox="1"/>
            <p:nvPr/>
          </p:nvSpPr>
          <p:spPr>
            <a:xfrm>
              <a:off x="54722" y="1833982"/>
              <a:ext cx="1056648" cy="314448"/>
            </a:xfrm>
            <a:prstGeom prst="rect">
              <a:avLst/>
            </a:prstGeom>
            <a:noFill/>
          </p:spPr>
          <p:txBody>
            <a:bodyPr wrap="square">
              <a:spAutoFit/>
            </a:bodyPr>
            <a:lstStyle/>
            <a:p>
              <a:pPr algn="ctr"/>
              <a:r>
                <a:rPr lang="fr-FR" sz="1600" dirty="0" err="1">
                  <a:solidFill>
                    <a:srgbClr val="FF00FF"/>
                  </a:solidFill>
                  <a:latin typeface="Aptos" panose="020B0004020202020204" pitchFamily="34" charset="0"/>
                </a:rPr>
                <a:t>Photogun</a:t>
              </a:r>
              <a:endParaRPr lang="fr-FR" sz="1600" dirty="0">
                <a:solidFill>
                  <a:srgbClr val="FF00FF"/>
                </a:solidFill>
                <a:latin typeface="Aptos" panose="020B0004020202020204" pitchFamily="34" charset="0"/>
              </a:endParaRPr>
            </a:p>
          </p:txBody>
        </p:sp>
        <p:cxnSp>
          <p:nvCxnSpPr>
            <p:cNvPr id="25" name="Connecteur droit avec flèche 24">
              <a:extLst>
                <a:ext uri="{FF2B5EF4-FFF2-40B4-BE49-F238E27FC236}">
                  <a16:creationId xmlns:a16="http://schemas.microsoft.com/office/drawing/2014/main" id="{5E95EB64-A10E-1451-7F88-89444E40B873}"/>
                </a:ext>
              </a:extLst>
            </p:cNvPr>
            <p:cNvCxnSpPr>
              <a:cxnSpLocks/>
            </p:cNvCxnSpPr>
            <p:nvPr/>
          </p:nvCxnSpPr>
          <p:spPr>
            <a:xfrm>
              <a:off x="932507" y="1982709"/>
              <a:ext cx="809734" cy="110587"/>
            </a:xfrm>
            <a:prstGeom prst="straightConnector1">
              <a:avLst/>
            </a:prstGeom>
            <a:ln w="190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24DD1C03-CF51-48AA-E1BD-2D71C21B0D0D}"/>
                </a:ext>
              </a:extLst>
            </p:cNvPr>
            <p:cNvSpPr txBox="1"/>
            <p:nvPr/>
          </p:nvSpPr>
          <p:spPr>
            <a:xfrm>
              <a:off x="2272768" y="2607523"/>
              <a:ext cx="1221878" cy="543138"/>
            </a:xfrm>
            <a:prstGeom prst="rect">
              <a:avLst/>
            </a:prstGeom>
            <a:noFill/>
          </p:spPr>
          <p:txBody>
            <a:bodyPr wrap="square">
              <a:spAutoFit/>
            </a:bodyPr>
            <a:lstStyle/>
            <a:p>
              <a:pPr algn="ctr"/>
              <a:r>
                <a:rPr lang="fr-FR" sz="1600" dirty="0" err="1">
                  <a:solidFill>
                    <a:srgbClr val="00B050"/>
                  </a:solidFill>
                  <a:latin typeface="Aptos" panose="020B0004020202020204" pitchFamily="34" charset="0"/>
                </a:rPr>
                <a:t>Cryomodule</a:t>
              </a:r>
              <a:r>
                <a:rPr lang="fr-FR" sz="1600" dirty="0">
                  <a:solidFill>
                    <a:srgbClr val="00B050"/>
                  </a:solidFill>
                  <a:latin typeface="Aptos" panose="020B0004020202020204" pitchFamily="34" charset="0"/>
                </a:rPr>
                <a:t> Booster</a:t>
              </a:r>
            </a:p>
          </p:txBody>
        </p:sp>
        <p:sp>
          <p:nvSpPr>
            <p:cNvPr id="27" name="ZoneTexte 26">
              <a:extLst>
                <a:ext uri="{FF2B5EF4-FFF2-40B4-BE49-F238E27FC236}">
                  <a16:creationId xmlns:a16="http://schemas.microsoft.com/office/drawing/2014/main" id="{A24F44B3-550C-BB19-1886-0E9CDA45848E}"/>
                </a:ext>
              </a:extLst>
            </p:cNvPr>
            <p:cNvSpPr txBox="1"/>
            <p:nvPr/>
          </p:nvSpPr>
          <p:spPr>
            <a:xfrm>
              <a:off x="4025388" y="2072557"/>
              <a:ext cx="1105630" cy="244375"/>
            </a:xfrm>
            <a:prstGeom prst="rect">
              <a:avLst/>
            </a:prstGeom>
            <a:noFill/>
          </p:spPr>
          <p:txBody>
            <a:bodyPr wrap="square">
              <a:spAutoFit/>
            </a:bodyPr>
            <a:lstStyle/>
            <a:p>
              <a:pPr algn="ctr"/>
              <a:r>
                <a:rPr lang="fr-FR" sz="1333" dirty="0" smtClean="0">
                  <a:latin typeface="Aptos" panose="020B0004020202020204" pitchFamily="34" charset="0"/>
                </a:rPr>
                <a:t>Merger</a:t>
              </a:r>
              <a:endParaRPr lang="fr-FR" sz="1333" dirty="0">
                <a:latin typeface="Aptos" panose="020B0004020202020204" pitchFamily="34" charset="0"/>
              </a:endParaRPr>
            </a:p>
          </p:txBody>
        </p:sp>
        <p:sp>
          <p:nvSpPr>
            <p:cNvPr id="28" name="ZoneTexte 27">
              <a:extLst>
                <a:ext uri="{FF2B5EF4-FFF2-40B4-BE49-F238E27FC236}">
                  <a16:creationId xmlns:a16="http://schemas.microsoft.com/office/drawing/2014/main" id="{BFEEB89D-9F81-5349-8B20-1A1CA25D1544}"/>
                </a:ext>
              </a:extLst>
            </p:cNvPr>
            <p:cNvSpPr txBox="1"/>
            <p:nvPr/>
          </p:nvSpPr>
          <p:spPr>
            <a:xfrm>
              <a:off x="3303914" y="717189"/>
              <a:ext cx="2045208" cy="523220"/>
            </a:xfrm>
            <a:prstGeom prst="rect">
              <a:avLst/>
            </a:prstGeom>
            <a:noFill/>
            <a:ln>
              <a:solidFill>
                <a:srgbClr val="CC0066"/>
              </a:solidFill>
            </a:ln>
          </p:spPr>
          <p:txBody>
            <a:bodyPr wrap="square" rtlCol="0">
              <a:spAutoFit/>
            </a:bodyPr>
            <a:lstStyle/>
            <a:p>
              <a:pPr algn="ctr"/>
              <a:r>
                <a:rPr lang="en-GB" sz="1400" b="1" i="1" dirty="0">
                  <a:solidFill>
                    <a:srgbClr val="CC0066"/>
                  </a:solidFill>
                  <a:latin typeface="+mn-lt"/>
                </a:rPr>
                <a:t>Funded by the national program RI2 (CNRS)</a:t>
              </a:r>
            </a:p>
          </p:txBody>
        </p:sp>
        <p:cxnSp>
          <p:nvCxnSpPr>
            <p:cNvPr id="29" name="Connecteur droit avec flèche 28">
              <a:extLst>
                <a:ext uri="{FF2B5EF4-FFF2-40B4-BE49-F238E27FC236}">
                  <a16:creationId xmlns:a16="http://schemas.microsoft.com/office/drawing/2014/main" id="{6E3D5740-6CE5-D288-30C6-02AD86B2D271}"/>
                </a:ext>
              </a:extLst>
            </p:cNvPr>
            <p:cNvCxnSpPr>
              <a:cxnSpLocks/>
            </p:cNvCxnSpPr>
            <p:nvPr/>
          </p:nvCxnSpPr>
          <p:spPr>
            <a:xfrm flipV="1">
              <a:off x="2138355" y="2353901"/>
              <a:ext cx="34477" cy="305301"/>
            </a:xfrm>
            <a:prstGeom prst="straightConnector1">
              <a:avLst/>
            </a:prstGeom>
            <a:ln w="190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30" name="Connecteur droit avec flèche 29"/>
          <p:cNvCxnSpPr/>
          <p:nvPr/>
        </p:nvCxnSpPr>
        <p:spPr>
          <a:xfrm flipV="1">
            <a:off x="5406593" y="1369929"/>
            <a:ext cx="707299" cy="114654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graphicFrame>
            <p:nvGraphicFramePr>
              <p:cNvPr id="31" name="Tableau 30"/>
              <p:cNvGraphicFramePr>
                <a:graphicFrameLocks noGrp="1"/>
              </p:cNvGraphicFramePr>
              <p:nvPr>
                <p:extLst>
                  <p:ext uri="{D42A27DB-BD31-4B8C-83A1-F6EECF244321}">
                    <p14:modId xmlns:p14="http://schemas.microsoft.com/office/powerpoint/2010/main" val="2774157350"/>
                  </p:ext>
                </p:extLst>
              </p:nvPr>
            </p:nvGraphicFramePr>
            <p:xfrm>
              <a:off x="4818287" y="3308389"/>
              <a:ext cx="5964939" cy="2663508"/>
            </p:xfrm>
            <a:graphic>
              <a:graphicData uri="http://schemas.openxmlformats.org/drawingml/2006/table">
                <a:tbl>
                  <a:tblPr firstRow="1" bandRow="1">
                    <a:tableStyleId>{5C22544A-7EE6-4342-B048-85BDC9FD1C3A}</a:tableStyleId>
                  </a:tblPr>
                  <a:tblGrid>
                    <a:gridCol w="1268778">
                      <a:extLst>
                        <a:ext uri="{9D8B030D-6E8A-4147-A177-3AD203B41FA5}">
                          <a16:colId xmlns:a16="http://schemas.microsoft.com/office/drawing/2014/main" val="178055780"/>
                        </a:ext>
                      </a:extLst>
                    </a:gridCol>
                    <a:gridCol w="711247">
                      <a:extLst>
                        <a:ext uri="{9D8B030D-6E8A-4147-A177-3AD203B41FA5}">
                          <a16:colId xmlns:a16="http://schemas.microsoft.com/office/drawing/2014/main" val="4218434464"/>
                        </a:ext>
                      </a:extLst>
                    </a:gridCol>
                    <a:gridCol w="695198">
                      <a:extLst>
                        <a:ext uri="{9D8B030D-6E8A-4147-A177-3AD203B41FA5}">
                          <a16:colId xmlns:a16="http://schemas.microsoft.com/office/drawing/2014/main" val="208596753"/>
                        </a:ext>
                      </a:extLst>
                    </a:gridCol>
                    <a:gridCol w="1186053">
                      <a:extLst>
                        <a:ext uri="{9D8B030D-6E8A-4147-A177-3AD203B41FA5}">
                          <a16:colId xmlns:a16="http://schemas.microsoft.com/office/drawing/2014/main" val="3069138262"/>
                        </a:ext>
                      </a:extLst>
                    </a:gridCol>
                    <a:gridCol w="682071">
                      <a:extLst>
                        <a:ext uri="{9D8B030D-6E8A-4147-A177-3AD203B41FA5}">
                          <a16:colId xmlns:a16="http://schemas.microsoft.com/office/drawing/2014/main" val="267204783"/>
                        </a:ext>
                      </a:extLst>
                    </a:gridCol>
                    <a:gridCol w="802530">
                      <a:extLst>
                        <a:ext uri="{9D8B030D-6E8A-4147-A177-3AD203B41FA5}">
                          <a16:colId xmlns:a16="http://schemas.microsoft.com/office/drawing/2014/main" val="4065462407"/>
                        </a:ext>
                      </a:extLst>
                    </a:gridCol>
                    <a:gridCol w="619062">
                      <a:extLst>
                        <a:ext uri="{9D8B030D-6E8A-4147-A177-3AD203B41FA5}">
                          <a16:colId xmlns:a16="http://schemas.microsoft.com/office/drawing/2014/main" val="2813897162"/>
                        </a:ext>
                      </a:extLst>
                    </a:gridCol>
                  </a:tblGrid>
                  <a:tr h="573212">
                    <a:tc>
                      <a:txBody>
                        <a:bodyPr/>
                        <a:lstStyle/>
                        <a:p>
                          <a:pPr algn="ctr"/>
                          <a:r>
                            <a:rPr lang="fr-FR" sz="1800" dirty="0" smtClean="0"/>
                            <a:t>Mesure</a:t>
                          </a:r>
                          <a:endParaRPr lang="fr-FR" sz="1800" dirty="0"/>
                        </a:p>
                      </a:txBody>
                      <a:tcPr anchor="ctr"/>
                    </a:tc>
                    <a:tc>
                      <a:txBody>
                        <a:bodyPr/>
                        <a:lstStyle/>
                        <a:p>
                          <a:pPr algn="ctr"/>
                          <a14:m>
                            <m:oMathPara xmlns:m="http://schemas.openxmlformats.org/officeDocument/2006/math">
                              <m:oMathParaPr>
                                <m:jc m:val="centerGroup"/>
                              </m:oMathParaPr>
                              <m:oMath xmlns:m="http://schemas.openxmlformats.org/officeDocument/2006/math">
                                <m:r>
                                  <m:rPr>
                                    <m:brk m:alnAt="7"/>
                                  </m:rPr>
                                  <a:rPr lang="fr-FR" sz="1800" b="0" i="1" smtClean="0">
                                    <a:latin typeface="Cambria Math" panose="02040503050406030204" pitchFamily="18" charset="0"/>
                                  </a:rPr>
                                  <m:t>𝑋</m:t>
                                </m:r>
                                <m:r>
                                  <a:rPr lang="fr-FR" sz="1800" b="0" i="1" smtClean="0">
                                    <a:latin typeface="Cambria Math" panose="02040503050406030204" pitchFamily="18" charset="0"/>
                                  </a:rPr>
                                  <m:t>,</m:t>
                                </m:r>
                                <m:r>
                                  <a:rPr lang="fr-FR" sz="1800" b="0" i="1" smtClean="0">
                                    <a:latin typeface="Cambria Math" panose="02040503050406030204" pitchFamily="18" charset="0"/>
                                  </a:rPr>
                                  <m:t>𝑌</m:t>
                                </m:r>
                              </m:oMath>
                            </m:oMathPara>
                          </a14:m>
                          <a:endParaRPr lang="fr-FR" sz="1800" dirty="0" smtClean="0"/>
                        </a:p>
                      </a:txBody>
                      <a:tcPr anchor="ctr"/>
                    </a:tc>
                    <a:tc>
                      <a:txBody>
                        <a:bodyPr/>
                        <a:lstStyle/>
                        <a:p>
                          <a:pPr algn="ctr"/>
                          <a:r>
                            <a:rPr lang="fr-FR" sz="1800" dirty="0" smtClean="0"/>
                            <a:t>I</a:t>
                          </a:r>
                        </a:p>
                      </a:txBody>
                      <a:tcPr anchor="ctr"/>
                    </a:tc>
                    <a:tc>
                      <a:txBody>
                        <a:bodyPr/>
                        <a:lstStyle/>
                        <a:p>
                          <a:pPr algn="ctr"/>
                          <a:r>
                            <a:rPr lang="fr-FR" sz="1800" baseline="0" dirty="0" smtClean="0"/>
                            <a:t>Emittance</a:t>
                          </a:r>
                        </a:p>
                      </a:txBody>
                      <a:tcPr anchor="ctr"/>
                    </a:tc>
                    <a:tc>
                      <a:txBody>
                        <a:bodyPr/>
                        <a:lstStyle/>
                        <a:p>
                          <a:pPr algn="ctr"/>
                          <a14:m>
                            <m:oMathPara xmlns:m="http://schemas.openxmlformats.org/officeDocument/2006/math">
                              <m:oMathParaPr>
                                <m:jc m:val="centerGroup"/>
                              </m:oMathParaPr>
                              <m:oMath xmlns:m="http://schemas.openxmlformats.org/officeDocument/2006/math">
                                <m:r>
                                  <a:rPr lang="fr-FR" sz="1800" i="1" smtClean="0">
                                    <a:latin typeface="Cambria Math" panose="02040503050406030204" pitchFamily="18" charset="0"/>
                                  </a:rPr>
                                  <m:t>𝐸</m:t>
                                </m:r>
                                <m:r>
                                  <a:rPr lang="fr-FR" sz="1800" i="1" smtClean="0">
                                    <a:latin typeface="Cambria Math" panose="02040503050406030204" pitchFamily="18" charset="0"/>
                                  </a:rPr>
                                  <m:t>,∆</m:t>
                                </m:r>
                                <m:r>
                                  <a:rPr lang="fr-FR" sz="1800" i="1">
                                    <a:latin typeface="Cambria Math" panose="02040503050406030204" pitchFamily="18" charset="0"/>
                                    <a:ea typeface="Cambria Math" panose="02040503050406030204" pitchFamily="18" charset="0"/>
                                  </a:rPr>
                                  <m:t>𝐸</m:t>
                                </m:r>
                              </m:oMath>
                            </m:oMathPara>
                          </a14:m>
                          <a:endParaRPr lang="fr-FR" sz="1800" baseline="0" dirty="0" smtClean="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smtClean="0">
                                        <a:solidFill>
                                          <a:schemeClr val="bg1"/>
                                        </a:solidFill>
                                        <a:latin typeface="Cambria Math" panose="02040503050406030204" pitchFamily="18" charset="0"/>
                                      </a:rPr>
                                    </m:ctrlPr>
                                  </m:sSubPr>
                                  <m:e>
                                    <m:r>
                                      <a:rPr lang="en-US" sz="1800" i="1">
                                        <a:solidFill>
                                          <a:schemeClr val="bg1"/>
                                        </a:solidFill>
                                        <a:latin typeface="Cambria Math" panose="02040503050406030204" pitchFamily="18" charset="0"/>
                                        <a:ea typeface="Cambria Math" panose="02040503050406030204" pitchFamily="18" charset="0"/>
                                      </a:rPr>
                                      <m:t>𝜎</m:t>
                                    </m:r>
                                  </m:e>
                                  <m:sub>
                                    <m:r>
                                      <a:rPr lang="fr-FR" sz="1800" i="1">
                                        <a:solidFill>
                                          <a:schemeClr val="bg1"/>
                                        </a:solidFill>
                                        <a:latin typeface="Cambria Math" panose="02040503050406030204" pitchFamily="18" charset="0"/>
                                      </a:rPr>
                                      <m:t>𝑋</m:t>
                                    </m:r>
                                  </m:sub>
                                </m:sSub>
                                <m:r>
                                  <a:rPr lang="fr-FR" sz="1800" i="1">
                                    <a:solidFill>
                                      <a:schemeClr val="bg1"/>
                                    </a:solidFill>
                                    <a:latin typeface="Cambria Math" panose="02040503050406030204" pitchFamily="18" charset="0"/>
                                  </a:rPr>
                                  <m:t>,</m:t>
                                </m:r>
                                <m:sSub>
                                  <m:sSubPr>
                                    <m:ctrlPr>
                                      <a:rPr lang="en-US" sz="1800" i="1">
                                        <a:solidFill>
                                          <a:schemeClr val="bg1"/>
                                        </a:solidFill>
                                        <a:latin typeface="Cambria Math" panose="02040503050406030204" pitchFamily="18" charset="0"/>
                                      </a:rPr>
                                    </m:ctrlPr>
                                  </m:sSubPr>
                                  <m:e>
                                    <m:r>
                                      <a:rPr lang="en-US" sz="1800" i="1">
                                        <a:solidFill>
                                          <a:schemeClr val="bg1"/>
                                        </a:solidFill>
                                        <a:latin typeface="Cambria Math" panose="02040503050406030204" pitchFamily="18" charset="0"/>
                                        <a:ea typeface="Cambria Math" panose="02040503050406030204" pitchFamily="18" charset="0"/>
                                      </a:rPr>
                                      <m:t>𝜎</m:t>
                                    </m:r>
                                  </m:e>
                                  <m:sub>
                                    <m:r>
                                      <a:rPr lang="fr-FR" sz="1800" i="1">
                                        <a:solidFill>
                                          <a:schemeClr val="bg1"/>
                                        </a:solidFill>
                                        <a:latin typeface="Cambria Math" panose="02040503050406030204" pitchFamily="18" charset="0"/>
                                        <a:ea typeface="Cambria Math" panose="02040503050406030204" pitchFamily="18" charset="0"/>
                                      </a:rPr>
                                      <m:t>𝑌</m:t>
                                    </m:r>
                                  </m:sub>
                                </m:sSub>
                              </m:oMath>
                            </m:oMathPara>
                          </a14:m>
                          <a:endParaRPr lang="fr-FR" sz="1800" baseline="0" dirty="0" smtClean="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800" i="1" smtClean="0">
                                        <a:solidFill>
                                          <a:schemeClr val="bg1"/>
                                        </a:solidFill>
                                        <a:latin typeface="Cambria Math" panose="02040503050406030204" pitchFamily="18" charset="0"/>
                                      </a:rPr>
                                    </m:ctrlPr>
                                  </m:sSubPr>
                                  <m:e>
                                    <m:r>
                                      <a:rPr lang="en-US" sz="1800" i="1">
                                        <a:solidFill>
                                          <a:schemeClr val="bg1"/>
                                        </a:solidFill>
                                        <a:latin typeface="Cambria Math" panose="02040503050406030204" pitchFamily="18" charset="0"/>
                                        <a:ea typeface="Cambria Math" panose="02040503050406030204" pitchFamily="18" charset="0"/>
                                      </a:rPr>
                                      <m:t>𝜎</m:t>
                                    </m:r>
                                  </m:e>
                                  <m:sub>
                                    <m:r>
                                      <a:rPr lang="fr-FR" sz="1800" b="1" i="1" smtClean="0">
                                        <a:solidFill>
                                          <a:schemeClr val="bg1"/>
                                        </a:solidFill>
                                        <a:latin typeface="Cambria Math" panose="02040503050406030204" pitchFamily="18" charset="0"/>
                                        <a:ea typeface="Cambria Math" panose="02040503050406030204" pitchFamily="18" charset="0"/>
                                      </a:rPr>
                                      <m:t>𝒁</m:t>
                                    </m:r>
                                  </m:sub>
                                </m:sSub>
                              </m:oMath>
                            </m:oMathPara>
                          </a14:m>
                          <a:endParaRPr lang="fr-FR" sz="1800" baseline="0" dirty="0" smtClean="0"/>
                        </a:p>
                      </a:txBody>
                      <a:tcPr anchor="ctr"/>
                    </a:tc>
                    <a:extLst>
                      <a:ext uri="{0D108BD9-81ED-4DB2-BD59-A6C34878D82A}">
                        <a16:rowId xmlns:a16="http://schemas.microsoft.com/office/drawing/2014/main" val="2688176599"/>
                      </a:ext>
                    </a:extLst>
                  </a:tr>
                  <a:tr h="410994">
                    <a:tc>
                      <a:txBody>
                        <a:bodyPr/>
                        <a:lstStyle/>
                        <a:p>
                          <a:pPr algn="ctr"/>
                          <a:r>
                            <a:rPr lang="fr-FR" sz="1800" b="1" dirty="0" smtClean="0"/>
                            <a:t>Gun</a:t>
                          </a:r>
                        </a:p>
                      </a:txBody>
                      <a:tcPr anchor="ctr"/>
                    </a:tc>
                    <a:tc>
                      <a:txBody>
                        <a:bodyPr/>
                        <a:lstStyle/>
                        <a:p>
                          <a:pPr algn="ctr"/>
                          <a:r>
                            <a:rPr lang="fr-FR" sz="1800" dirty="0" smtClean="0"/>
                            <a:t>2</a:t>
                          </a:r>
                          <a:endParaRPr lang="fr-FR" sz="1800" dirty="0"/>
                        </a:p>
                      </a:txBody>
                      <a:tcPr anchor="ctr"/>
                    </a:tc>
                    <a:tc>
                      <a:txBody>
                        <a:bodyPr/>
                        <a:lstStyle/>
                        <a:p>
                          <a:pPr algn="ctr"/>
                          <a:r>
                            <a:rPr lang="fr-FR" sz="1800" dirty="0" smtClean="0"/>
                            <a:t>1 FC</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0</a:t>
                          </a:r>
                          <a:endParaRPr lang="fr-FR" sz="1800" dirty="0"/>
                        </a:p>
                      </a:txBody>
                      <a:tcPr anchor="ctr"/>
                    </a:tc>
                    <a:extLst>
                      <a:ext uri="{0D108BD9-81ED-4DB2-BD59-A6C34878D82A}">
                        <a16:rowId xmlns:a16="http://schemas.microsoft.com/office/drawing/2014/main" val="3571400220"/>
                      </a:ext>
                    </a:extLst>
                  </a:tr>
                  <a:tr h="410994">
                    <a:tc>
                      <a:txBody>
                        <a:bodyPr/>
                        <a:lstStyle/>
                        <a:p>
                          <a:pPr algn="ctr"/>
                          <a:r>
                            <a:rPr lang="fr-FR" sz="1800" b="1" dirty="0" smtClean="0"/>
                            <a:t>Booster</a:t>
                          </a:r>
                          <a:endParaRPr lang="fr-FR" sz="1800" b="1" dirty="0"/>
                        </a:p>
                      </a:txBody>
                      <a:tcPr anchor="ctr"/>
                    </a:tc>
                    <a:tc>
                      <a:txBody>
                        <a:bodyPr/>
                        <a:lstStyle/>
                        <a:p>
                          <a:pPr algn="ctr"/>
                          <a:r>
                            <a:rPr lang="fr-FR" sz="1800" dirty="0" smtClean="0"/>
                            <a:t>3</a:t>
                          </a:r>
                          <a:endParaRPr lang="fr-FR" sz="1800" dirty="0"/>
                        </a:p>
                      </a:txBody>
                      <a:tcPr anchor="ctr"/>
                    </a:tc>
                    <a:tc>
                      <a:txBody>
                        <a:bodyPr/>
                        <a:lstStyle/>
                        <a:p>
                          <a:pPr algn="ctr"/>
                          <a:r>
                            <a:rPr lang="fr-FR" sz="1800" dirty="0" smtClean="0"/>
                            <a:t>1 ICT</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1</a:t>
                          </a:r>
                          <a:endParaRPr lang="fr-FR" sz="1800" dirty="0"/>
                        </a:p>
                      </a:txBody>
                      <a:tcPr anchor="ctr"/>
                    </a:tc>
                    <a:extLst>
                      <a:ext uri="{0D108BD9-81ED-4DB2-BD59-A6C34878D82A}">
                        <a16:rowId xmlns:a16="http://schemas.microsoft.com/office/drawing/2014/main" val="2625639718"/>
                      </a:ext>
                    </a:extLst>
                  </a:tr>
                  <a:tr h="446320">
                    <a:tc>
                      <a:txBody>
                        <a:bodyPr/>
                        <a:lstStyle/>
                        <a:p>
                          <a:pPr algn="ctr"/>
                          <a:r>
                            <a:rPr lang="fr-FR" sz="1800" b="1" dirty="0" smtClean="0"/>
                            <a:t>Merger</a:t>
                          </a:r>
                        </a:p>
                      </a:txBody>
                      <a:tcPr anchor="ctr"/>
                    </a:tc>
                    <a:tc>
                      <a:txBody>
                        <a:bodyPr/>
                        <a:lstStyle/>
                        <a:p>
                          <a:pPr algn="ctr"/>
                          <a:r>
                            <a:rPr lang="fr-FR" sz="1800" dirty="0" smtClean="0"/>
                            <a:t>3</a:t>
                          </a:r>
                          <a:endParaRPr lang="fr-FR" sz="1800" dirty="0"/>
                        </a:p>
                      </a:txBody>
                      <a:tcPr anchor="ctr"/>
                    </a:tc>
                    <a:tc>
                      <a:txBody>
                        <a:bodyPr/>
                        <a:lstStyle/>
                        <a:p>
                          <a:pPr algn="ctr"/>
                          <a:r>
                            <a:rPr lang="fr-FR" sz="1800" dirty="0" smtClean="0"/>
                            <a:t>1 ICT</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0</a:t>
                          </a:r>
                          <a:endParaRPr lang="fr-FR" sz="1800" dirty="0"/>
                        </a:p>
                      </a:txBody>
                      <a:tcPr anchor="ctr"/>
                    </a:tc>
                    <a:extLst>
                      <a:ext uri="{0D108BD9-81ED-4DB2-BD59-A6C34878D82A}">
                        <a16:rowId xmlns:a16="http://schemas.microsoft.com/office/drawing/2014/main" val="2529599276"/>
                      </a:ext>
                    </a:extLst>
                  </a:tr>
                  <a:tr h="410994">
                    <a:tc>
                      <a:txBody>
                        <a:bodyPr/>
                        <a:lstStyle/>
                        <a:p>
                          <a:pPr algn="ctr"/>
                          <a:r>
                            <a:rPr lang="fr-FR" sz="1800" b="1" dirty="0" smtClean="0"/>
                            <a:t>Diag line</a:t>
                          </a:r>
                        </a:p>
                      </a:txBody>
                      <a:tcPr anchor="ctr"/>
                    </a:tc>
                    <a:tc>
                      <a:txBody>
                        <a:bodyPr/>
                        <a:lstStyle/>
                        <a:p>
                          <a:pPr algn="ctr"/>
                          <a:r>
                            <a:rPr lang="fr-FR" sz="1800" dirty="0" smtClean="0"/>
                            <a:t>2</a:t>
                          </a:r>
                          <a:endParaRPr lang="fr-FR" sz="1800" dirty="0"/>
                        </a:p>
                      </a:txBody>
                      <a:tcPr anchor="ctr"/>
                    </a:tc>
                    <a:tc>
                      <a:txBody>
                        <a:bodyPr/>
                        <a:lstStyle/>
                        <a:p>
                          <a:pPr algn="ctr"/>
                          <a:r>
                            <a:rPr lang="fr-FR" sz="1800" dirty="0" smtClean="0"/>
                            <a:t>1</a:t>
                          </a:r>
                          <a:r>
                            <a:rPr lang="fr-FR" sz="1800" baseline="0" dirty="0" smtClean="0"/>
                            <a:t> </a:t>
                          </a:r>
                          <a:r>
                            <a:rPr lang="fr-FR" sz="1800" dirty="0" smtClean="0"/>
                            <a:t>FC</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1</a:t>
                          </a:r>
                          <a:endParaRPr lang="fr-FR" sz="1800" dirty="0"/>
                        </a:p>
                      </a:txBody>
                      <a:tcPr anchor="ctr"/>
                    </a:tc>
                    <a:extLst>
                      <a:ext uri="{0D108BD9-81ED-4DB2-BD59-A6C34878D82A}">
                        <a16:rowId xmlns:a16="http://schemas.microsoft.com/office/drawing/2014/main" val="3524711237"/>
                      </a:ext>
                    </a:extLst>
                  </a:tr>
                  <a:tr h="410994">
                    <a:tc>
                      <a:txBody>
                        <a:bodyPr/>
                        <a:lstStyle/>
                        <a:p>
                          <a:pPr algn="ctr"/>
                          <a:r>
                            <a:rPr lang="fr-FR" sz="1800" b="1" dirty="0" smtClean="0"/>
                            <a:t>Total</a:t>
                          </a:r>
                          <a:endParaRPr lang="fr-FR" sz="1800" b="1" dirty="0"/>
                        </a:p>
                      </a:txBody>
                      <a:tcPr anchor="ctr"/>
                    </a:tc>
                    <a:tc>
                      <a:txBody>
                        <a:bodyPr/>
                        <a:lstStyle/>
                        <a:p>
                          <a:pPr algn="ctr"/>
                          <a:r>
                            <a:rPr lang="fr-FR" sz="1800" dirty="0" smtClean="0"/>
                            <a:t>10</a:t>
                          </a:r>
                          <a:endParaRPr lang="fr-FR" sz="1800" dirty="0"/>
                        </a:p>
                      </a:txBody>
                      <a:tcPr anchor="ctr"/>
                    </a:tc>
                    <a:tc>
                      <a:txBody>
                        <a:bodyPr/>
                        <a:lstStyle/>
                        <a:p>
                          <a:pPr algn="ctr"/>
                          <a:r>
                            <a:rPr lang="fr-FR" sz="1800" dirty="0" smtClean="0"/>
                            <a:t>3</a:t>
                          </a:r>
                          <a:endParaRPr lang="fr-FR" sz="1800" dirty="0"/>
                        </a:p>
                      </a:txBody>
                      <a:tcPr anchor="ctr"/>
                    </a:tc>
                    <a:tc gridSpan="4">
                      <a:txBody>
                        <a:bodyPr/>
                        <a:lstStyle/>
                        <a:p>
                          <a:pPr algn="ctr"/>
                          <a:endParaRPr lang="fr-FR" sz="1800" dirty="0"/>
                        </a:p>
                      </a:txBody>
                      <a:tcPr anchor="ctr"/>
                    </a:tc>
                    <a:tc hMerge="1">
                      <a:txBody>
                        <a:bodyPr/>
                        <a:lstStyle/>
                        <a:p>
                          <a:pPr algn="ctr"/>
                          <a:endParaRPr lang="fr-FR" dirty="0"/>
                        </a:p>
                      </a:txBody>
                      <a:tcPr anchor="ctr"/>
                    </a:tc>
                    <a:tc hMerge="1">
                      <a:txBody>
                        <a:bodyPr/>
                        <a:lstStyle/>
                        <a:p>
                          <a:pPr algn="ctr"/>
                          <a:endParaRPr lang="fr-FR" dirty="0"/>
                        </a:p>
                      </a:txBody>
                      <a:tcPr anchor="ctr"/>
                    </a:tc>
                    <a:tc hMerge="1">
                      <a:txBody>
                        <a:bodyPr/>
                        <a:lstStyle/>
                        <a:p>
                          <a:pPr algn="ctr"/>
                          <a:endParaRPr lang="fr-FR" dirty="0"/>
                        </a:p>
                      </a:txBody>
                      <a:tcPr anchor="ctr"/>
                    </a:tc>
                    <a:extLst>
                      <a:ext uri="{0D108BD9-81ED-4DB2-BD59-A6C34878D82A}">
                        <a16:rowId xmlns:a16="http://schemas.microsoft.com/office/drawing/2014/main" val="2929658027"/>
                      </a:ext>
                    </a:extLst>
                  </a:tr>
                </a:tbl>
              </a:graphicData>
            </a:graphic>
          </p:graphicFrame>
        </mc:Choice>
        <mc:Fallback>
          <p:graphicFrame>
            <p:nvGraphicFramePr>
              <p:cNvPr id="31" name="Tableau 30"/>
              <p:cNvGraphicFramePr>
                <a:graphicFrameLocks noGrp="1"/>
              </p:cNvGraphicFramePr>
              <p:nvPr>
                <p:extLst>
                  <p:ext uri="{D42A27DB-BD31-4B8C-83A1-F6EECF244321}">
                    <p14:modId xmlns:p14="http://schemas.microsoft.com/office/powerpoint/2010/main" val="2774157350"/>
                  </p:ext>
                </p:extLst>
              </p:nvPr>
            </p:nvGraphicFramePr>
            <p:xfrm>
              <a:off x="4818287" y="3308389"/>
              <a:ext cx="5964939" cy="2663508"/>
            </p:xfrm>
            <a:graphic>
              <a:graphicData uri="http://schemas.openxmlformats.org/drawingml/2006/table">
                <a:tbl>
                  <a:tblPr firstRow="1" bandRow="1">
                    <a:tableStyleId>{5C22544A-7EE6-4342-B048-85BDC9FD1C3A}</a:tableStyleId>
                  </a:tblPr>
                  <a:tblGrid>
                    <a:gridCol w="1268778">
                      <a:extLst>
                        <a:ext uri="{9D8B030D-6E8A-4147-A177-3AD203B41FA5}">
                          <a16:colId xmlns:a16="http://schemas.microsoft.com/office/drawing/2014/main" val="178055780"/>
                        </a:ext>
                      </a:extLst>
                    </a:gridCol>
                    <a:gridCol w="711247">
                      <a:extLst>
                        <a:ext uri="{9D8B030D-6E8A-4147-A177-3AD203B41FA5}">
                          <a16:colId xmlns:a16="http://schemas.microsoft.com/office/drawing/2014/main" val="4218434464"/>
                        </a:ext>
                      </a:extLst>
                    </a:gridCol>
                    <a:gridCol w="695198">
                      <a:extLst>
                        <a:ext uri="{9D8B030D-6E8A-4147-A177-3AD203B41FA5}">
                          <a16:colId xmlns:a16="http://schemas.microsoft.com/office/drawing/2014/main" val="208596753"/>
                        </a:ext>
                      </a:extLst>
                    </a:gridCol>
                    <a:gridCol w="1186053">
                      <a:extLst>
                        <a:ext uri="{9D8B030D-6E8A-4147-A177-3AD203B41FA5}">
                          <a16:colId xmlns:a16="http://schemas.microsoft.com/office/drawing/2014/main" val="3069138262"/>
                        </a:ext>
                      </a:extLst>
                    </a:gridCol>
                    <a:gridCol w="682071">
                      <a:extLst>
                        <a:ext uri="{9D8B030D-6E8A-4147-A177-3AD203B41FA5}">
                          <a16:colId xmlns:a16="http://schemas.microsoft.com/office/drawing/2014/main" val="267204783"/>
                        </a:ext>
                      </a:extLst>
                    </a:gridCol>
                    <a:gridCol w="802530">
                      <a:extLst>
                        <a:ext uri="{9D8B030D-6E8A-4147-A177-3AD203B41FA5}">
                          <a16:colId xmlns:a16="http://schemas.microsoft.com/office/drawing/2014/main" val="4065462407"/>
                        </a:ext>
                      </a:extLst>
                    </a:gridCol>
                    <a:gridCol w="619062">
                      <a:extLst>
                        <a:ext uri="{9D8B030D-6E8A-4147-A177-3AD203B41FA5}">
                          <a16:colId xmlns:a16="http://schemas.microsoft.com/office/drawing/2014/main" val="2813897162"/>
                        </a:ext>
                      </a:extLst>
                    </a:gridCol>
                  </a:tblGrid>
                  <a:tr h="573212">
                    <a:tc>
                      <a:txBody>
                        <a:bodyPr/>
                        <a:lstStyle/>
                        <a:p>
                          <a:pPr algn="ctr"/>
                          <a:r>
                            <a:rPr lang="fr-FR" sz="1800" dirty="0" smtClean="0"/>
                            <a:t>Mesure</a:t>
                          </a:r>
                          <a:endParaRPr lang="fr-FR" sz="1800" dirty="0"/>
                        </a:p>
                      </a:txBody>
                      <a:tcPr anchor="ctr"/>
                    </a:tc>
                    <a:tc>
                      <a:txBody>
                        <a:bodyPr/>
                        <a:lstStyle/>
                        <a:p>
                          <a:endParaRPr lang="en-US"/>
                        </a:p>
                      </a:txBody>
                      <a:tcPr anchor="ctr">
                        <a:blipFill>
                          <a:blip r:embed="rId3"/>
                          <a:stretch>
                            <a:fillRect l="-178632" t="-1064" r="-563248" b="-378723"/>
                          </a:stretch>
                        </a:blipFill>
                      </a:tcPr>
                    </a:tc>
                    <a:tc>
                      <a:txBody>
                        <a:bodyPr/>
                        <a:lstStyle/>
                        <a:p>
                          <a:pPr algn="ctr"/>
                          <a:r>
                            <a:rPr lang="fr-FR" sz="1800" dirty="0" smtClean="0"/>
                            <a:t>I</a:t>
                          </a:r>
                        </a:p>
                      </a:txBody>
                      <a:tcPr anchor="ctr"/>
                    </a:tc>
                    <a:tc>
                      <a:txBody>
                        <a:bodyPr/>
                        <a:lstStyle/>
                        <a:p>
                          <a:pPr algn="ctr"/>
                          <a:r>
                            <a:rPr lang="fr-FR" sz="1800" baseline="0" dirty="0" smtClean="0"/>
                            <a:t>Emittance</a:t>
                          </a:r>
                        </a:p>
                      </a:txBody>
                      <a:tcPr anchor="ctr"/>
                    </a:tc>
                    <a:tc>
                      <a:txBody>
                        <a:bodyPr/>
                        <a:lstStyle/>
                        <a:p>
                          <a:endParaRPr lang="en-US"/>
                        </a:p>
                      </a:txBody>
                      <a:tcPr anchor="ctr">
                        <a:blipFill>
                          <a:blip r:embed="rId3"/>
                          <a:stretch>
                            <a:fillRect l="-566964" t="-1064" r="-212500" b="-378723"/>
                          </a:stretch>
                        </a:blipFill>
                      </a:tcPr>
                    </a:tc>
                    <a:tc>
                      <a:txBody>
                        <a:bodyPr/>
                        <a:lstStyle/>
                        <a:p>
                          <a:endParaRPr lang="en-US"/>
                        </a:p>
                      </a:txBody>
                      <a:tcPr anchor="ctr">
                        <a:blipFill>
                          <a:blip r:embed="rId3"/>
                          <a:stretch>
                            <a:fillRect l="-570229" t="-1064" r="-81679" b="-378723"/>
                          </a:stretch>
                        </a:blipFill>
                      </a:tcPr>
                    </a:tc>
                    <a:tc>
                      <a:txBody>
                        <a:bodyPr/>
                        <a:lstStyle/>
                        <a:p>
                          <a:endParaRPr lang="en-US"/>
                        </a:p>
                      </a:txBody>
                      <a:tcPr anchor="ctr">
                        <a:blipFill>
                          <a:blip r:embed="rId3"/>
                          <a:stretch>
                            <a:fillRect l="-860784" t="-1064" r="-4902" b="-378723"/>
                          </a:stretch>
                        </a:blipFill>
                      </a:tcPr>
                    </a:tc>
                    <a:extLst>
                      <a:ext uri="{0D108BD9-81ED-4DB2-BD59-A6C34878D82A}">
                        <a16:rowId xmlns:a16="http://schemas.microsoft.com/office/drawing/2014/main" val="2688176599"/>
                      </a:ext>
                    </a:extLst>
                  </a:tr>
                  <a:tr h="410994">
                    <a:tc>
                      <a:txBody>
                        <a:bodyPr/>
                        <a:lstStyle/>
                        <a:p>
                          <a:pPr algn="ctr"/>
                          <a:r>
                            <a:rPr lang="fr-FR" sz="1800" b="1" dirty="0" smtClean="0"/>
                            <a:t>Gun</a:t>
                          </a:r>
                        </a:p>
                      </a:txBody>
                      <a:tcPr anchor="ctr"/>
                    </a:tc>
                    <a:tc>
                      <a:txBody>
                        <a:bodyPr/>
                        <a:lstStyle/>
                        <a:p>
                          <a:pPr algn="ctr"/>
                          <a:r>
                            <a:rPr lang="fr-FR" sz="1800" dirty="0" smtClean="0"/>
                            <a:t>2</a:t>
                          </a:r>
                          <a:endParaRPr lang="fr-FR" sz="1800" dirty="0"/>
                        </a:p>
                      </a:txBody>
                      <a:tcPr anchor="ctr"/>
                    </a:tc>
                    <a:tc>
                      <a:txBody>
                        <a:bodyPr/>
                        <a:lstStyle/>
                        <a:p>
                          <a:pPr algn="ctr"/>
                          <a:r>
                            <a:rPr lang="fr-FR" sz="1800" dirty="0" smtClean="0"/>
                            <a:t>1 FC</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0</a:t>
                          </a:r>
                          <a:endParaRPr lang="fr-FR" sz="1800" dirty="0"/>
                        </a:p>
                      </a:txBody>
                      <a:tcPr anchor="ctr"/>
                    </a:tc>
                    <a:extLst>
                      <a:ext uri="{0D108BD9-81ED-4DB2-BD59-A6C34878D82A}">
                        <a16:rowId xmlns:a16="http://schemas.microsoft.com/office/drawing/2014/main" val="3571400220"/>
                      </a:ext>
                    </a:extLst>
                  </a:tr>
                  <a:tr h="410994">
                    <a:tc>
                      <a:txBody>
                        <a:bodyPr/>
                        <a:lstStyle/>
                        <a:p>
                          <a:pPr algn="ctr"/>
                          <a:r>
                            <a:rPr lang="fr-FR" sz="1800" b="1" dirty="0" smtClean="0"/>
                            <a:t>Booster</a:t>
                          </a:r>
                          <a:endParaRPr lang="fr-FR" sz="1800" b="1" dirty="0"/>
                        </a:p>
                      </a:txBody>
                      <a:tcPr anchor="ctr"/>
                    </a:tc>
                    <a:tc>
                      <a:txBody>
                        <a:bodyPr/>
                        <a:lstStyle/>
                        <a:p>
                          <a:pPr algn="ctr"/>
                          <a:r>
                            <a:rPr lang="fr-FR" sz="1800" dirty="0" smtClean="0"/>
                            <a:t>3</a:t>
                          </a:r>
                          <a:endParaRPr lang="fr-FR" sz="1800" dirty="0"/>
                        </a:p>
                      </a:txBody>
                      <a:tcPr anchor="ctr"/>
                    </a:tc>
                    <a:tc>
                      <a:txBody>
                        <a:bodyPr/>
                        <a:lstStyle/>
                        <a:p>
                          <a:pPr algn="ctr"/>
                          <a:r>
                            <a:rPr lang="fr-FR" sz="1800" dirty="0" smtClean="0"/>
                            <a:t>1 ICT</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1</a:t>
                          </a:r>
                          <a:endParaRPr lang="fr-FR" sz="1800" dirty="0"/>
                        </a:p>
                      </a:txBody>
                      <a:tcPr anchor="ctr"/>
                    </a:tc>
                    <a:extLst>
                      <a:ext uri="{0D108BD9-81ED-4DB2-BD59-A6C34878D82A}">
                        <a16:rowId xmlns:a16="http://schemas.microsoft.com/office/drawing/2014/main" val="2625639718"/>
                      </a:ext>
                    </a:extLst>
                  </a:tr>
                  <a:tr h="446320">
                    <a:tc>
                      <a:txBody>
                        <a:bodyPr/>
                        <a:lstStyle/>
                        <a:p>
                          <a:pPr algn="ctr"/>
                          <a:r>
                            <a:rPr lang="fr-FR" sz="1800" b="1" dirty="0" smtClean="0"/>
                            <a:t>Merger</a:t>
                          </a:r>
                        </a:p>
                      </a:txBody>
                      <a:tcPr anchor="ctr"/>
                    </a:tc>
                    <a:tc>
                      <a:txBody>
                        <a:bodyPr/>
                        <a:lstStyle/>
                        <a:p>
                          <a:pPr algn="ctr"/>
                          <a:r>
                            <a:rPr lang="fr-FR" sz="1800" dirty="0" smtClean="0"/>
                            <a:t>3</a:t>
                          </a:r>
                          <a:endParaRPr lang="fr-FR" sz="1800" dirty="0"/>
                        </a:p>
                      </a:txBody>
                      <a:tcPr anchor="ctr"/>
                    </a:tc>
                    <a:tc>
                      <a:txBody>
                        <a:bodyPr/>
                        <a:lstStyle/>
                        <a:p>
                          <a:pPr algn="ctr"/>
                          <a:r>
                            <a:rPr lang="fr-FR" sz="1800" dirty="0" smtClean="0"/>
                            <a:t>1 ICT</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0</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0</a:t>
                          </a:r>
                          <a:endParaRPr lang="fr-FR" sz="1800" dirty="0"/>
                        </a:p>
                      </a:txBody>
                      <a:tcPr anchor="ctr"/>
                    </a:tc>
                    <a:extLst>
                      <a:ext uri="{0D108BD9-81ED-4DB2-BD59-A6C34878D82A}">
                        <a16:rowId xmlns:a16="http://schemas.microsoft.com/office/drawing/2014/main" val="2529599276"/>
                      </a:ext>
                    </a:extLst>
                  </a:tr>
                  <a:tr h="410994">
                    <a:tc>
                      <a:txBody>
                        <a:bodyPr/>
                        <a:lstStyle/>
                        <a:p>
                          <a:pPr algn="ctr"/>
                          <a:r>
                            <a:rPr lang="fr-FR" sz="1800" b="1" dirty="0" smtClean="0"/>
                            <a:t>Diag line</a:t>
                          </a:r>
                        </a:p>
                      </a:txBody>
                      <a:tcPr anchor="ctr"/>
                    </a:tc>
                    <a:tc>
                      <a:txBody>
                        <a:bodyPr/>
                        <a:lstStyle/>
                        <a:p>
                          <a:pPr algn="ctr"/>
                          <a:r>
                            <a:rPr lang="fr-FR" sz="1800" dirty="0" smtClean="0"/>
                            <a:t>2</a:t>
                          </a:r>
                          <a:endParaRPr lang="fr-FR" sz="1800" dirty="0"/>
                        </a:p>
                      </a:txBody>
                      <a:tcPr anchor="ctr"/>
                    </a:tc>
                    <a:tc>
                      <a:txBody>
                        <a:bodyPr/>
                        <a:lstStyle/>
                        <a:p>
                          <a:pPr algn="ctr"/>
                          <a:r>
                            <a:rPr lang="fr-FR" sz="1800" dirty="0" smtClean="0"/>
                            <a:t>1</a:t>
                          </a:r>
                          <a:r>
                            <a:rPr lang="fr-FR" sz="1800" baseline="0" dirty="0" smtClean="0"/>
                            <a:t> </a:t>
                          </a:r>
                          <a:r>
                            <a:rPr lang="fr-FR" sz="1800" dirty="0" smtClean="0"/>
                            <a:t>FC</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1</a:t>
                          </a:r>
                          <a:endParaRPr lang="fr-FR" sz="1800" dirty="0"/>
                        </a:p>
                      </a:txBody>
                      <a:tcPr anchor="ctr"/>
                    </a:tc>
                    <a:tc>
                      <a:txBody>
                        <a:bodyPr/>
                        <a:lstStyle/>
                        <a:p>
                          <a:pPr algn="ctr"/>
                          <a:r>
                            <a:rPr lang="fr-FR" sz="1800" dirty="0" smtClean="0"/>
                            <a:t>1</a:t>
                          </a:r>
                          <a:endParaRPr lang="fr-FR" sz="1800" dirty="0"/>
                        </a:p>
                      </a:txBody>
                      <a:tcPr anchor="ctr"/>
                    </a:tc>
                    <a:extLst>
                      <a:ext uri="{0D108BD9-81ED-4DB2-BD59-A6C34878D82A}">
                        <a16:rowId xmlns:a16="http://schemas.microsoft.com/office/drawing/2014/main" val="3524711237"/>
                      </a:ext>
                    </a:extLst>
                  </a:tr>
                  <a:tr h="410994">
                    <a:tc>
                      <a:txBody>
                        <a:bodyPr/>
                        <a:lstStyle/>
                        <a:p>
                          <a:pPr algn="ctr"/>
                          <a:r>
                            <a:rPr lang="fr-FR" sz="1800" b="1" dirty="0" smtClean="0"/>
                            <a:t>Total</a:t>
                          </a:r>
                          <a:endParaRPr lang="fr-FR" sz="1800" b="1" dirty="0"/>
                        </a:p>
                      </a:txBody>
                      <a:tcPr anchor="ctr"/>
                    </a:tc>
                    <a:tc>
                      <a:txBody>
                        <a:bodyPr/>
                        <a:lstStyle/>
                        <a:p>
                          <a:pPr algn="ctr"/>
                          <a:r>
                            <a:rPr lang="fr-FR" sz="1800" dirty="0" smtClean="0"/>
                            <a:t>10</a:t>
                          </a:r>
                          <a:endParaRPr lang="fr-FR" sz="1800" dirty="0"/>
                        </a:p>
                      </a:txBody>
                      <a:tcPr anchor="ctr"/>
                    </a:tc>
                    <a:tc>
                      <a:txBody>
                        <a:bodyPr/>
                        <a:lstStyle/>
                        <a:p>
                          <a:pPr algn="ctr"/>
                          <a:r>
                            <a:rPr lang="fr-FR" sz="1800" dirty="0" smtClean="0"/>
                            <a:t>3</a:t>
                          </a:r>
                          <a:endParaRPr lang="fr-FR" sz="1800" dirty="0"/>
                        </a:p>
                      </a:txBody>
                      <a:tcPr anchor="ctr"/>
                    </a:tc>
                    <a:tc gridSpan="4">
                      <a:txBody>
                        <a:bodyPr/>
                        <a:lstStyle/>
                        <a:p>
                          <a:pPr algn="ctr"/>
                          <a:endParaRPr lang="fr-FR" sz="1800" dirty="0"/>
                        </a:p>
                      </a:txBody>
                      <a:tcPr anchor="ctr"/>
                    </a:tc>
                    <a:tc hMerge="1">
                      <a:txBody>
                        <a:bodyPr/>
                        <a:lstStyle/>
                        <a:p>
                          <a:pPr algn="ctr"/>
                          <a:endParaRPr lang="fr-FR" dirty="0"/>
                        </a:p>
                      </a:txBody>
                      <a:tcPr anchor="ctr"/>
                    </a:tc>
                    <a:tc hMerge="1">
                      <a:txBody>
                        <a:bodyPr/>
                        <a:lstStyle/>
                        <a:p>
                          <a:pPr algn="ctr"/>
                          <a:endParaRPr lang="fr-FR" dirty="0"/>
                        </a:p>
                      </a:txBody>
                      <a:tcPr anchor="ctr"/>
                    </a:tc>
                    <a:tc hMerge="1">
                      <a:txBody>
                        <a:bodyPr/>
                        <a:lstStyle/>
                        <a:p>
                          <a:pPr algn="ctr"/>
                          <a:endParaRPr lang="fr-FR" dirty="0"/>
                        </a:p>
                      </a:txBody>
                      <a:tcPr anchor="ctr"/>
                    </a:tc>
                    <a:extLst>
                      <a:ext uri="{0D108BD9-81ED-4DB2-BD59-A6C34878D82A}">
                        <a16:rowId xmlns:a16="http://schemas.microsoft.com/office/drawing/2014/main" val="2929658027"/>
                      </a:ext>
                    </a:extLst>
                  </a:tr>
                </a:tbl>
              </a:graphicData>
            </a:graphic>
          </p:graphicFrame>
        </mc:Fallback>
      </mc:AlternateContent>
      <mc:AlternateContent xmlns:mc="http://schemas.openxmlformats.org/markup-compatibility/2006">
        <mc:Choice xmlns:a14="http://schemas.microsoft.com/office/drawing/2010/main" Requires="a14">
          <p:sp>
            <p:nvSpPr>
              <p:cNvPr id="32" name="ZoneTexte 31"/>
              <p:cNvSpPr txBox="1"/>
              <p:nvPr/>
            </p:nvSpPr>
            <p:spPr>
              <a:xfrm>
                <a:off x="1668070" y="3082576"/>
                <a:ext cx="896912" cy="6692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sz="1800" i="1" smtClean="0">
                              <a:solidFill>
                                <a:srgbClr val="FF00FF"/>
                              </a:solidFill>
                              <a:latin typeface="Cambria Math" panose="02040503050406030204" pitchFamily="18" charset="0"/>
                            </a:rPr>
                          </m:ctrlPr>
                        </m:dPr>
                        <m:e>
                          <m:m>
                            <m:mPr>
                              <m:mcs>
                                <m:mc>
                                  <m:mcPr>
                                    <m:count m:val="1"/>
                                    <m:mcJc m:val="center"/>
                                  </m:mcPr>
                                </m:mc>
                              </m:mcs>
                              <m:ctrlPr>
                                <a:rPr lang="en-US" sz="1800" i="1" smtClean="0">
                                  <a:solidFill>
                                    <a:srgbClr val="FF00FF"/>
                                  </a:solidFill>
                                  <a:latin typeface="Cambria Math" panose="02040503050406030204" pitchFamily="18" charset="0"/>
                                </a:rPr>
                              </m:ctrlPr>
                            </m:mPr>
                            <m:mr>
                              <m:e>
                                <m:r>
                                  <m:rPr>
                                    <m:brk m:alnAt="7"/>
                                  </m:rPr>
                                  <a:rPr lang="fr-FR" sz="1800" i="1">
                                    <a:solidFill>
                                      <a:srgbClr val="FF00FF"/>
                                    </a:solidFill>
                                    <a:latin typeface="Cambria Math" panose="02040503050406030204" pitchFamily="18" charset="0"/>
                                  </a:rPr>
                                  <m:t>𝑋</m:t>
                                </m:r>
                                <m:r>
                                  <a:rPr lang="fr-FR" sz="1800" i="1">
                                    <a:solidFill>
                                      <a:srgbClr val="FF00FF"/>
                                    </a:solidFill>
                                    <a:latin typeface="Cambria Math" panose="02040503050406030204" pitchFamily="18" charset="0"/>
                                  </a:rPr>
                                  <m:t>,</m:t>
                                </m:r>
                                <m:r>
                                  <a:rPr lang="fr-FR" sz="1800" i="1">
                                    <a:solidFill>
                                      <a:srgbClr val="FF00FF"/>
                                    </a:solidFill>
                                    <a:latin typeface="Cambria Math" panose="02040503050406030204" pitchFamily="18" charset="0"/>
                                  </a:rPr>
                                  <m:t>𝑌</m:t>
                                </m:r>
                              </m:e>
                            </m:mr>
                            <m:mr>
                              <m:e>
                                <m:m>
                                  <m:mPr>
                                    <m:mcs>
                                      <m:mc>
                                        <m:mcPr>
                                          <m:count m:val="1"/>
                                          <m:mcJc m:val="center"/>
                                        </m:mcPr>
                                      </m:mc>
                                    </m:mcs>
                                    <m:ctrlPr>
                                      <a:rPr lang="fr-FR" sz="1800" b="0" i="1" smtClean="0">
                                        <a:solidFill>
                                          <a:srgbClr val="FF00FF"/>
                                        </a:solidFill>
                                        <a:latin typeface="Cambria Math" panose="02040503050406030204" pitchFamily="18" charset="0"/>
                                      </a:rPr>
                                    </m:ctrlPr>
                                  </m:mPr>
                                  <m:mr>
                                    <m:e>
                                      <m:sSub>
                                        <m:sSubPr>
                                          <m:ctrlPr>
                                            <a:rPr lang="en-US" sz="1800" i="1">
                                              <a:solidFill>
                                                <a:srgbClr val="FF00FF"/>
                                              </a:solidFill>
                                              <a:latin typeface="Cambria Math" panose="02040503050406030204" pitchFamily="18" charset="0"/>
                                            </a:rPr>
                                          </m:ctrlPr>
                                        </m:sSubPr>
                                        <m:e>
                                          <m:sSub>
                                            <m:sSubPr>
                                              <m:ctrlPr>
                                                <a:rPr lang="en-US" sz="1800" i="1">
                                                  <a:solidFill>
                                                    <a:srgbClr val="FF00FF"/>
                                                  </a:solidFill>
                                                  <a:latin typeface="Cambria Math" panose="02040503050406030204" pitchFamily="18" charset="0"/>
                                                </a:rPr>
                                              </m:ctrlPr>
                                            </m:sSubPr>
                                            <m:e>
                                              <m:r>
                                                <a:rPr lang="en-US" sz="1800" i="1">
                                                  <a:solidFill>
                                                    <a:srgbClr val="FF00FF"/>
                                                  </a:solidFill>
                                                  <a:latin typeface="Cambria Math" panose="02040503050406030204" pitchFamily="18" charset="0"/>
                                                  <a:ea typeface="Cambria Math" panose="02040503050406030204" pitchFamily="18" charset="0"/>
                                                </a:rPr>
                                                <m:t>𝜎</m:t>
                                              </m:r>
                                            </m:e>
                                            <m:sub>
                                              <m:r>
                                                <a:rPr lang="fr-FR" sz="1800" i="1">
                                                  <a:solidFill>
                                                    <a:srgbClr val="FF00FF"/>
                                                  </a:solidFill>
                                                  <a:latin typeface="Cambria Math" panose="02040503050406030204" pitchFamily="18" charset="0"/>
                                                </a:rPr>
                                                <m:t>𝑋</m:t>
                                              </m:r>
                                            </m:sub>
                                          </m:sSub>
                                          <m:r>
                                            <a:rPr lang="fr-FR" sz="1800" b="0" i="1" smtClean="0">
                                              <a:solidFill>
                                                <a:srgbClr val="FF00FF"/>
                                              </a:solidFill>
                                              <a:latin typeface="Cambria Math" panose="02040503050406030204" pitchFamily="18" charset="0"/>
                                            </a:rPr>
                                            <m:t>,</m:t>
                                          </m:r>
                                          <m:r>
                                            <a:rPr lang="en-US" sz="1800" i="1">
                                              <a:solidFill>
                                                <a:srgbClr val="FF00FF"/>
                                              </a:solidFill>
                                              <a:latin typeface="Cambria Math" panose="02040503050406030204" pitchFamily="18" charset="0"/>
                                              <a:ea typeface="Cambria Math" panose="02040503050406030204" pitchFamily="18" charset="0"/>
                                            </a:rPr>
                                            <m:t>𝜎</m:t>
                                          </m:r>
                                        </m:e>
                                        <m:sub>
                                          <m:r>
                                            <a:rPr lang="fr-FR" sz="1800" i="1">
                                              <a:solidFill>
                                                <a:srgbClr val="FF00FF"/>
                                              </a:solidFill>
                                              <a:latin typeface="Cambria Math" panose="02040503050406030204" pitchFamily="18" charset="0"/>
                                              <a:ea typeface="Cambria Math" panose="02040503050406030204" pitchFamily="18" charset="0"/>
                                            </a:rPr>
                                            <m:t>𝑌</m:t>
                                          </m:r>
                                        </m:sub>
                                      </m:sSub>
                                    </m:e>
                                  </m:mr>
                                  <m:mr>
                                    <m:e>
                                      <m:r>
                                        <a:rPr lang="fr-FR" sz="1800" b="0" i="1" smtClean="0">
                                          <a:solidFill>
                                            <a:srgbClr val="FF00FF"/>
                                          </a:solidFill>
                                          <a:latin typeface="Cambria Math" panose="02040503050406030204" pitchFamily="18" charset="0"/>
                                          <a:ea typeface="Cambria Math" panose="02040503050406030204" pitchFamily="18" charset="0"/>
                                        </a:rPr>
                                        <m:t>𝐼</m:t>
                                      </m:r>
                                    </m:e>
                                  </m:mr>
                                </m:m>
                              </m:e>
                            </m:mr>
                          </m:m>
                        </m:e>
                      </m:d>
                    </m:oMath>
                  </m:oMathPara>
                </a14:m>
                <a:endParaRPr lang="en-US" sz="1800" dirty="0">
                  <a:solidFill>
                    <a:srgbClr val="FF00FF"/>
                  </a:solidFill>
                </a:endParaRPr>
              </a:p>
            </p:txBody>
          </p:sp>
        </mc:Choice>
        <mc:Fallback>
          <p:sp>
            <p:nvSpPr>
              <p:cNvPr id="32" name="ZoneTexte 31"/>
              <p:cNvSpPr txBox="1">
                <a:spLocks noRot="1" noChangeAspect="1" noMove="1" noResize="1" noEditPoints="1" noAdjustHandles="1" noChangeArrowheads="1" noChangeShapeType="1" noTextEdit="1"/>
              </p:cNvSpPr>
              <p:nvPr/>
            </p:nvSpPr>
            <p:spPr>
              <a:xfrm>
                <a:off x="1668070" y="3082576"/>
                <a:ext cx="896912" cy="66922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4" name="ZoneTexte 33"/>
              <p:cNvSpPr txBox="1"/>
              <p:nvPr/>
            </p:nvSpPr>
            <p:spPr>
              <a:xfrm>
                <a:off x="6074606" y="631754"/>
                <a:ext cx="1483676" cy="14955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sz="1800" i="1" smtClean="0">
                              <a:latin typeface="Cambria Math" panose="02040503050406030204" pitchFamily="18" charset="0"/>
                            </a:rPr>
                          </m:ctrlPr>
                        </m:dPr>
                        <m:e>
                          <m:m>
                            <m:mPr>
                              <m:mcs>
                                <m:mc>
                                  <m:mcPr>
                                    <m:count m:val="1"/>
                                    <m:mcJc m:val="center"/>
                                  </m:mcPr>
                                </m:mc>
                              </m:mcs>
                              <m:ctrlPr>
                                <a:rPr lang="en-US" sz="1800" i="1" smtClean="0">
                                  <a:latin typeface="Cambria Math" panose="02040503050406030204" pitchFamily="18" charset="0"/>
                                </a:rPr>
                              </m:ctrlPr>
                            </m:mPr>
                            <m:mr>
                              <m:e>
                                <m:m>
                                  <m:mPr>
                                    <m:mcs>
                                      <m:mc>
                                        <m:mcPr>
                                          <m:count m:val="1"/>
                                          <m:mcJc m:val="center"/>
                                        </m:mcPr>
                                      </m:mc>
                                    </m:mcs>
                                    <m:ctrlPr>
                                      <a:rPr lang="en-US" sz="1800" i="1" smtClean="0">
                                        <a:latin typeface="Cambria Math" panose="02040503050406030204" pitchFamily="18" charset="0"/>
                                      </a:rPr>
                                    </m:ctrlPr>
                                  </m:mPr>
                                  <m:mr>
                                    <m:e>
                                      <m:r>
                                        <m:rPr>
                                          <m:brk m:alnAt="7"/>
                                        </m:rPr>
                                        <a:rPr lang="fr-FR" sz="1800" b="0" i="1" smtClean="0">
                                          <a:latin typeface="Cambria Math" panose="02040503050406030204" pitchFamily="18" charset="0"/>
                                        </a:rPr>
                                        <m:t>𝑋</m:t>
                                      </m:r>
                                    </m:e>
                                  </m:mr>
                                  <m:mr>
                                    <m:e>
                                      <m:r>
                                        <a:rPr lang="fr-FR" sz="1800" b="0" i="1" smtClean="0">
                                          <a:latin typeface="Cambria Math" panose="02040503050406030204" pitchFamily="18" charset="0"/>
                                        </a:rPr>
                                        <m:t>𝑌</m:t>
                                      </m:r>
                                    </m:e>
                                  </m:mr>
                                </m:m>
                              </m:e>
                            </m:mr>
                            <m:mr>
                              <m:e>
                                <m:m>
                                  <m:mPr>
                                    <m:mcs>
                                      <m:mc>
                                        <m:mcPr>
                                          <m:count m:val="1"/>
                                          <m:mcJc m:val="center"/>
                                        </m:mcPr>
                                      </m:mc>
                                    </m:mcs>
                                    <m:ctrlPr>
                                      <a:rPr lang="en-US" sz="1800" i="1" smtClean="0">
                                        <a:latin typeface="Cambria Math" panose="02040503050406030204" pitchFamily="18" charset="0"/>
                                      </a:rPr>
                                    </m:ctrlPr>
                                  </m:mPr>
                                  <m:mr>
                                    <m:e>
                                      <m:sSub>
                                        <m:sSubPr>
                                          <m:ctrlPr>
                                            <a:rPr lang="en-US" sz="1800" i="1">
                                              <a:latin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𝜎</m:t>
                                          </m:r>
                                        </m:e>
                                        <m:sub>
                                          <m:r>
                                            <a:rPr lang="fr-FR" sz="1800" i="1">
                                              <a:latin typeface="Cambria Math" panose="02040503050406030204" pitchFamily="18" charset="0"/>
                                            </a:rPr>
                                            <m:t>𝑋</m:t>
                                          </m:r>
                                        </m:sub>
                                      </m:sSub>
                                      <m:r>
                                        <a:rPr lang="fr-FR"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𝜎</m:t>
                                          </m:r>
                                        </m:e>
                                        <m:sub>
                                          <m:r>
                                            <a:rPr lang="fr-FR" sz="1800" i="1">
                                              <a:latin typeface="Cambria Math" panose="02040503050406030204" pitchFamily="18" charset="0"/>
                                              <a:ea typeface="Cambria Math" panose="02040503050406030204" pitchFamily="18" charset="0"/>
                                            </a:rPr>
                                            <m:t>𝑌</m:t>
                                          </m:r>
                                        </m:sub>
                                      </m:sSub>
                                      <m:r>
                                        <a:rPr lang="fr-FR" sz="1800" b="0" i="1" smtClean="0">
                                          <a:latin typeface="Cambria Math" panose="02040503050406030204" pitchFamily="18" charset="0"/>
                                          <a:ea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𝜎</m:t>
                                          </m:r>
                                        </m:e>
                                        <m:sub>
                                          <m:r>
                                            <a:rPr lang="fr-FR" sz="1800" i="1">
                                              <a:latin typeface="Cambria Math" panose="02040503050406030204" pitchFamily="18" charset="0"/>
                                              <a:ea typeface="Cambria Math" panose="02040503050406030204" pitchFamily="18" charset="0"/>
                                            </a:rPr>
                                            <m:t>𝑍</m:t>
                                          </m:r>
                                        </m:sub>
                                      </m:sSub>
                                    </m:e>
                                  </m:mr>
                                  <m:mr>
                                    <m:e>
                                      <m:r>
                                        <a:rPr lang="fr-FR" sz="1800" i="1">
                                          <a:latin typeface="Cambria Math" panose="02040503050406030204" pitchFamily="18" charset="0"/>
                                        </a:rPr>
                                        <m:t>𝐸</m:t>
                                      </m:r>
                                      <m:r>
                                        <a:rPr lang="fr-FR" sz="1800" i="1">
                                          <a:latin typeface="Cambria Math" panose="02040503050406030204" pitchFamily="18" charset="0"/>
                                        </a:rPr>
                                        <m:t>,∆</m:t>
                                      </m:r>
                                      <m:r>
                                        <a:rPr lang="fr-FR" sz="1800" i="1">
                                          <a:latin typeface="Cambria Math" panose="02040503050406030204" pitchFamily="18" charset="0"/>
                                          <a:ea typeface="Cambria Math" panose="02040503050406030204" pitchFamily="18" charset="0"/>
                                        </a:rPr>
                                        <m:t>𝐸</m:t>
                                      </m:r>
                                    </m:e>
                                  </m:mr>
                                </m:m>
                              </m:e>
                            </m:mr>
                            <m:mr>
                              <m:e>
                                <m:m>
                                  <m:mPr>
                                    <m:mcs>
                                      <m:mc>
                                        <m:mcPr>
                                          <m:count m:val="1"/>
                                          <m:mcJc m:val="center"/>
                                        </m:mcPr>
                                      </m:mc>
                                    </m:mcs>
                                    <m:ctrlPr>
                                      <a:rPr lang="en-US" sz="1800" i="1" smtClean="0">
                                        <a:latin typeface="Cambria Math" panose="02040503050406030204" pitchFamily="18" charset="0"/>
                                      </a:rPr>
                                    </m:ctrlPr>
                                  </m:mPr>
                                  <m:mr>
                                    <m:e>
                                      <m:r>
                                        <m:rPr>
                                          <m:brk m:alnAt="7"/>
                                        </m:rPr>
                                        <a:rPr lang="fr-FR" sz="1800" b="0" i="1" smtClean="0">
                                          <a:latin typeface="Cambria Math" panose="02040503050406030204" pitchFamily="18" charset="0"/>
                                        </a:rPr>
                                        <m:t>𝐼</m:t>
                                      </m:r>
                                    </m:e>
                                  </m:mr>
                                  <m:mr>
                                    <m:e>
                                      <m:r>
                                        <a:rPr lang="fr-FR" sz="1800" b="0" i="1" smtClean="0">
                                          <a:latin typeface="Cambria Math" panose="02040503050406030204" pitchFamily="18" charset="0"/>
                                          <a:ea typeface="Cambria Math" panose="02040503050406030204" pitchFamily="18" charset="0"/>
                                        </a:rPr>
                                        <m:t>𝐸𝑚𝑖𝑡𝑡𝑎𝑛𝑐𝑒</m:t>
                                      </m:r>
                                    </m:e>
                                  </m:mr>
                                </m:m>
                              </m:e>
                            </m:mr>
                          </m:m>
                        </m:e>
                      </m:d>
                    </m:oMath>
                  </m:oMathPara>
                </a14:m>
                <a:endParaRPr lang="en-US" sz="1800" dirty="0"/>
              </a:p>
            </p:txBody>
          </p:sp>
        </mc:Choice>
        <mc:Fallback>
          <p:sp>
            <p:nvSpPr>
              <p:cNvPr id="34" name="ZoneTexte 33"/>
              <p:cNvSpPr txBox="1">
                <a:spLocks noRot="1" noChangeAspect="1" noMove="1" noResize="1" noEditPoints="1" noAdjustHandles="1" noChangeArrowheads="1" noChangeShapeType="1" noTextEdit="1"/>
              </p:cNvSpPr>
              <p:nvPr/>
            </p:nvSpPr>
            <p:spPr>
              <a:xfrm>
                <a:off x="6074606" y="631754"/>
                <a:ext cx="1483676" cy="1495538"/>
              </a:xfrm>
              <a:prstGeom prst="rect">
                <a:avLst/>
              </a:prstGeom>
              <a:blipFill>
                <a:blip r:embed="rId5"/>
                <a:stretch>
                  <a:fillRect/>
                </a:stretch>
              </a:blipFill>
            </p:spPr>
            <p:txBody>
              <a:bodyPr/>
              <a:lstStyle/>
              <a:p>
                <a:r>
                  <a:rPr lang="en-US">
                    <a:noFill/>
                  </a:rPr>
                  <a:t> </a:t>
                </a:r>
              </a:p>
            </p:txBody>
          </p:sp>
        </mc:Fallback>
      </mc:AlternateContent>
      <p:cxnSp>
        <p:nvCxnSpPr>
          <p:cNvPr id="35" name="Connecteur droit avec flèche 34">
            <a:extLst>
              <a:ext uri="{FF2B5EF4-FFF2-40B4-BE49-F238E27FC236}">
                <a16:creationId xmlns:a16="http://schemas.microsoft.com/office/drawing/2014/main" id="{5E95EB64-A10E-1451-7F88-89444E40B873}"/>
              </a:ext>
            </a:extLst>
          </p:cNvPr>
          <p:cNvCxnSpPr>
            <a:cxnSpLocks/>
          </p:cNvCxnSpPr>
          <p:nvPr/>
        </p:nvCxnSpPr>
        <p:spPr>
          <a:xfrm flipH="1">
            <a:off x="2074019" y="2271957"/>
            <a:ext cx="203840" cy="807128"/>
          </a:xfrm>
          <a:prstGeom prst="straightConnector1">
            <a:avLst/>
          </a:prstGeom>
          <a:ln w="19050">
            <a:solidFill>
              <a:srgbClr val="FF00FF"/>
            </a:solidFill>
            <a:tailEnd type="arrow"/>
          </a:ln>
        </p:spPr>
        <p:style>
          <a:lnRef idx="1">
            <a:schemeClr val="accent1"/>
          </a:lnRef>
          <a:fillRef idx="0">
            <a:schemeClr val="accent1"/>
          </a:fillRef>
          <a:effectRef idx="0">
            <a:schemeClr val="accent1"/>
          </a:effectRef>
          <a:fontRef idx="minor">
            <a:schemeClr val="tx1"/>
          </a:fontRef>
        </p:style>
      </p:cxnSp>
      <p:cxnSp>
        <p:nvCxnSpPr>
          <p:cNvPr id="36" name="Connecteur droit avec flèche 35">
            <a:extLst>
              <a:ext uri="{FF2B5EF4-FFF2-40B4-BE49-F238E27FC236}">
                <a16:creationId xmlns:a16="http://schemas.microsoft.com/office/drawing/2014/main" id="{5E95EB64-A10E-1451-7F88-89444E40B873}"/>
              </a:ext>
            </a:extLst>
          </p:cNvPr>
          <p:cNvCxnSpPr>
            <a:cxnSpLocks/>
          </p:cNvCxnSpPr>
          <p:nvPr/>
        </p:nvCxnSpPr>
        <p:spPr>
          <a:xfrm flipH="1">
            <a:off x="3730202" y="2428844"/>
            <a:ext cx="138395" cy="743019"/>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113892" y="2244899"/>
            <a:ext cx="1624612" cy="400110"/>
          </a:xfrm>
          <a:prstGeom prst="rect">
            <a:avLst/>
          </a:prstGeom>
        </p:spPr>
        <p:txBody>
          <a:bodyPr wrap="none">
            <a:spAutoFit/>
          </a:bodyPr>
          <a:lstStyle/>
          <a:p>
            <a:pPr algn="ctr"/>
            <a:r>
              <a:rPr lang="fr-FR" dirty="0" smtClean="0"/>
              <a:t>To the Linac</a:t>
            </a:r>
            <a:endParaRPr lang="fr-FR" dirty="0"/>
          </a:p>
        </p:txBody>
      </p:sp>
      <p:sp>
        <p:nvSpPr>
          <p:cNvPr id="38" name="Rectangle 37"/>
          <p:cNvSpPr/>
          <p:nvPr/>
        </p:nvSpPr>
        <p:spPr>
          <a:xfrm>
            <a:off x="6114535" y="2678975"/>
            <a:ext cx="2296188" cy="400110"/>
          </a:xfrm>
          <a:prstGeom prst="rect">
            <a:avLst/>
          </a:prstGeom>
        </p:spPr>
        <p:txBody>
          <a:bodyPr wrap="square">
            <a:spAutoFit/>
          </a:bodyPr>
          <a:lstStyle/>
          <a:p>
            <a:pPr algn="ctr"/>
            <a:r>
              <a:rPr lang="fr-FR" dirty="0" smtClean="0"/>
              <a:t>To diagnostics line</a:t>
            </a:r>
            <a:endParaRPr lang="fr-FR" dirty="0"/>
          </a:p>
        </p:txBody>
      </p:sp>
      <p:cxnSp>
        <p:nvCxnSpPr>
          <p:cNvPr id="39" name="Connecteur droit avec flèche 38"/>
          <p:cNvCxnSpPr/>
          <p:nvPr/>
        </p:nvCxnSpPr>
        <p:spPr>
          <a:xfrm>
            <a:off x="5778715" y="2533073"/>
            <a:ext cx="41746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0" name="Connecteur droit avec flèche 39"/>
          <p:cNvCxnSpPr/>
          <p:nvPr/>
        </p:nvCxnSpPr>
        <p:spPr>
          <a:xfrm>
            <a:off x="5778715" y="2953920"/>
            <a:ext cx="41746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mc:AlternateContent xmlns:mc="http://schemas.openxmlformats.org/markup-compatibility/2006">
        <mc:Choice xmlns:a14="http://schemas.microsoft.com/office/drawing/2010/main" Requires="a14">
          <p:sp>
            <p:nvSpPr>
              <p:cNvPr id="41" name="ZoneTexte 40"/>
              <p:cNvSpPr txBox="1"/>
              <p:nvPr/>
            </p:nvSpPr>
            <p:spPr>
              <a:xfrm>
                <a:off x="3380961" y="3044299"/>
                <a:ext cx="896912" cy="6692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sz="1800" i="1" smtClean="0">
                              <a:solidFill>
                                <a:srgbClr val="00B050"/>
                              </a:solidFill>
                              <a:latin typeface="Cambria Math" panose="02040503050406030204" pitchFamily="18" charset="0"/>
                            </a:rPr>
                          </m:ctrlPr>
                        </m:dPr>
                        <m:e>
                          <m:m>
                            <m:mPr>
                              <m:mcs>
                                <m:mc>
                                  <m:mcPr>
                                    <m:count m:val="1"/>
                                    <m:mcJc m:val="center"/>
                                  </m:mcPr>
                                </m:mc>
                              </m:mcs>
                              <m:ctrlPr>
                                <a:rPr lang="en-US" sz="1800" i="1" smtClean="0">
                                  <a:solidFill>
                                    <a:srgbClr val="00B050"/>
                                  </a:solidFill>
                                  <a:latin typeface="Cambria Math" panose="02040503050406030204" pitchFamily="18" charset="0"/>
                                </a:rPr>
                              </m:ctrlPr>
                            </m:mPr>
                            <m:mr>
                              <m:e>
                                <m:r>
                                  <m:rPr>
                                    <m:brk m:alnAt="7"/>
                                  </m:rPr>
                                  <a:rPr lang="fr-FR" sz="1800" i="1">
                                    <a:solidFill>
                                      <a:srgbClr val="00B050"/>
                                    </a:solidFill>
                                    <a:latin typeface="Cambria Math" panose="02040503050406030204" pitchFamily="18" charset="0"/>
                                  </a:rPr>
                                  <m:t>𝑋</m:t>
                                </m:r>
                                <m:r>
                                  <a:rPr lang="fr-FR" sz="1800" i="1">
                                    <a:solidFill>
                                      <a:srgbClr val="00B050"/>
                                    </a:solidFill>
                                    <a:latin typeface="Cambria Math" panose="02040503050406030204" pitchFamily="18" charset="0"/>
                                  </a:rPr>
                                  <m:t>,</m:t>
                                </m:r>
                                <m:r>
                                  <a:rPr lang="fr-FR" sz="1800" i="1">
                                    <a:solidFill>
                                      <a:srgbClr val="00B050"/>
                                    </a:solidFill>
                                    <a:latin typeface="Cambria Math" panose="02040503050406030204" pitchFamily="18" charset="0"/>
                                  </a:rPr>
                                  <m:t>𝑌</m:t>
                                </m:r>
                              </m:e>
                            </m:mr>
                            <m:mr>
                              <m:e>
                                <m:m>
                                  <m:mPr>
                                    <m:mcs>
                                      <m:mc>
                                        <m:mcPr>
                                          <m:count m:val="1"/>
                                          <m:mcJc m:val="center"/>
                                        </m:mcPr>
                                      </m:mc>
                                    </m:mcs>
                                    <m:ctrlPr>
                                      <a:rPr lang="fr-FR" sz="1800" b="0" i="1" smtClean="0">
                                        <a:solidFill>
                                          <a:srgbClr val="00B050"/>
                                        </a:solidFill>
                                        <a:latin typeface="Cambria Math" panose="02040503050406030204" pitchFamily="18" charset="0"/>
                                      </a:rPr>
                                    </m:ctrlPr>
                                  </m:mPr>
                                  <m:mr>
                                    <m:e>
                                      <m:sSub>
                                        <m:sSubPr>
                                          <m:ctrlPr>
                                            <a:rPr lang="en-US" sz="1800" i="1">
                                              <a:solidFill>
                                                <a:srgbClr val="00B050"/>
                                              </a:solidFill>
                                              <a:latin typeface="Cambria Math" panose="02040503050406030204" pitchFamily="18" charset="0"/>
                                            </a:rPr>
                                          </m:ctrlPr>
                                        </m:sSubPr>
                                        <m:e>
                                          <m:sSub>
                                            <m:sSubPr>
                                              <m:ctrlPr>
                                                <a:rPr lang="en-US" sz="1800" i="1">
                                                  <a:solidFill>
                                                    <a:srgbClr val="00B050"/>
                                                  </a:solidFill>
                                                  <a:latin typeface="Cambria Math" panose="02040503050406030204" pitchFamily="18" charset="0"/>
                                                </a:rPr>
                                              </m:ctrlPr>
                                            </m:sSubPr>
                                            <m:e>
                                              <m:r>
                                                <a:rPr lang="en-US" sz="1800" i="1">
                                                  <a:solidFill>
                                                    <a:srgbClr val="00B050"/>
                                                  </a:solidFill>
                                                  <a:latin typeface="Cambria Math" panose="02040503050406030204" pitchFamily="18" charset="0"/>
                                                  <a:ea typeface="Cambria Math" panose="02040503050406030204" pitchFamily="18" charset="0"/>
                                                </a:rPr>
                                                <m:t>𝜎</m:t>
                                              </m:r>
                                            </m:e>
                                            <m:sub>
                                              <m:r>
                                                <a:rPr lang="fr-FR" sz="1800" i="1">
                                                  <a:solidFill>
                                                    <a:srgbClr val="00B050"/>
                                                  </a:solidFill>
                                                  <a:latin typeface="Cambria Math" panose="02040503050406030204" pitchFamily="18" charset="0"/>
                                                </a:rPr>
                                                <m:t>𝑋</m:t>
                                              </m:r>
                                            </m:sub>
                                          </m:sSub>
                                          <m:r>
                                            <a:rPr lang="fr-FR" sz="1800" b="0" i="1" smtClean="0">
                                              <a:solidFill>
                                                <a:srgbClr val="00B050"/>
                                              </a:solidFill>
                                              <a:latin typeface="Cambria Math" panose="02040503050406030204" pitchFamily="18" charset="0"/>
                                            </a:rPr>
                                            <m:t>,</m:t>
                                          </m:r>
                                          <m:r>
                                            <a:rPr lang="en-US" sz="1800" i="1">
                                              <a:solidFill>
                                                <a:srgbClr val="00B050"/>
                                              </a:solidFill>
                                              <a:latin typeface="Cambria Math" panose="02040503050406030204" pitchFamily="18" charset="0"/>
                                              <a:ea typeface="Cambria Math" panose="02040503050406030204" pitchFamily="18" charset="0"/>
                                            </a:rPr>
                                            <m:t>𝜎</m:t>
                                          </m:r>
                                        </m:e>
                                        <m:sub>
                                          <m:r>
                                            <a:rPr lang="fr-FR" sz="1800" i="1">
                                              <a:solidFill>
                                                <a:srgbClr val="00B050"/>
                                              </a:solidFill>
                                              <a:latin typeface="Cambria Math" panose="02040503050406030204" pitchFamily="18" charset="0"/>
                                              <a:ea typeface="Cambria Math" panose="02040503050406030204" pitchFamily="18" charset="0"/>
                                            </a:rPr>
                                            <m:t>𝑌</m:t>
                                          </m:r>
                                        </m:sub>
                                      </m:sSub>
                                    </m:e>
                                  </m:mr>
                                  <m:mr>
                                    <m:e>
                                      <m:r>
                                        <a:rPr lang="fr-FR" sz="1800" b="0" i="1" smtClean="0">
                                          <a:solidFill>
                                            <a:srgbClr val="00B050"/>
                                          </a:solidFill>
                                          <a:latin typeface="Cambria Math" panose="02040503050406030204" pitchFamily="18" charset="0"/>
                                          <a:ea typeface="Cambria Math" panose="02040503050406030204" pitchFamily="18" charset="0"/>
                                        </a:rPr>
                                        <m:t>𝐼</m:t>
                                      </m:r>
                                    </m:e>
                                  </m:mr>
                                </m:m>
                              </m:e>
                            </m:mr>
                          </m:m>
                        </m:e>
                      </m:d>
                    </m:oMath>
                  </m:oMathPara>
                </a14:m>
                <a:endParaRPr lang="en-US" sz="1800" dirty="0">
                  <a:solidFill>
                    <a:srgbClr val="00B050"/>
                  </a:solidFill>
                </a:endParaRPr>
              </a:p>
            </p:txBody>
          </p:sp>
        </mc:Choice>
        <mc:Fallback>
          <p:sp>
            <p:nvSpPr>
              <p:cNvPr id="41" name="ZoneTexte 40"/>
              <p:cNvSpPr txBox="1">
                <a:spLocks noRot="1" noChangeAspect="1" noMove="1" noResize="1" noEditPoints="1" noAdjustHandles="1" noChangeArrowheads="1" noChangeShapeType="1" noTextEdit="1"/>
              </p:cNvSpPr>
              <p:nvPr/>
            </p:nvSpPr>
            <p:spPr>
              <a:xfrm>
                <a:off x="3380961" y="3044299"/>
                <a:ext cx="896912" cy="669222"/>
              </a:xfrm>
              <a:prstGeom prst="rect">
                <a:avLst/>
              </a:prstGeom>
              <a:blipFill>
                <a:blip r:embed="rId6"/>
                <a:stretch>
                  <a:fillRect/>
                </a:stretch>
              </a:blipFill>
            </p:spPr>
            <p:txBody>
              <a:bodyPr/>
              <a:lstStyle/>
              <a:p>
                <a:r>
                  <a:rPr lang="en-US">
                    <a:noFill/>
                  </a:rPr>
                  <a:t> </a:t>
                </a:r>
              </a:p>
            </p:txBody>
          </p:sp>
        </mc:Fallback>
      </mc:AlternateContent>
      <p:sp>
        <p:nvSpPr>
          <p:cNvPr id="42" name="ZoneTexte 41"/>
          <p:cNvSpPr txBox="1"/>
          <p:nvPr/>
        </p:nvSpPr>
        <p:spPr>
          <a:xfrm>
            <a:off x="91526" y="3920578"/>
            <a:ext cx="4574781" cy="1631216"/>
          </a:xfrm>
          <a:prstGeom prst="rect">
            <a:avLst/>
          </a:prstGeom>
          <a:noFill/>
        </p:spPr>
        <p:txBody>
          <a:bodyPr wrap="square" rtlCol="0">
            <a:spAutoFit/>
          </a:bodyPr>
          <a:lstStyle/>
          <a:p>
            <a:r>
              <a:rPr lang="en-US" dirty="0" smtClean="0"/>
              <a:t>Beam properties:</a:t>
            </a:r>
          </a:p>
          <a:p>
            <a:pPr marL="342900" indent="-342900">
              <a:buFont typeface="Arial" panose="020B0604020202020204" pitchFamily="34" charset="0"/>
              <a:buChar char="•"/>
            </a:pPr>
            <a:r>
              <a:rPr lang="en-US" dirty="0" smtClean="0"/>
              <a:t>In operation: 500pC, 40MHz, 20mA, </a:t>
            </a:r>
            <a:endParaRPr lang="en-US" dirty="0" smtClean="0"/>
          </a:p>
          <a:p>
            <a:pPr marL="342900" indent="-342900">
              <a:buFont typeface="Arial" panose="020B0604020202020204" pitchFamily="34" charset="0"/>
              <a:buChar char="•"/>
            </a:pPr>
            <a:r>
              <a:rPr lang="en-US" dirty="0" smtClean="0"/>
              <a:t>During </a:t>
            </a:r>
            <a:r>
              <a:rPr lang="en-US" dirty="0" smtClean="0"/>
              <a:t>the commissioning:</a:t>
            </a:r>
          </a:p>
          <a:p>
            <a:pPr marL="928900" lvl="1" indent="-342900">
              <a:buFont typeface="Arial" panose="020B0604020202020204" pitchFamily="34" charset="0"/>
              <a:buChar char="•"/>
            </a:pPr>
            <a:r>
              <a:rPr lang="en-US" dirty="0" smtClean="0"/>
              <a:t>125pC, 10MHz + </a:t>
            </a:r>
            <a:r>
              <a:rPr lang="en-US" dirty="0" err="1" smtClean="0"/>
              <a:t>macropulse</a:t>
            </a:r>
            <a:endParaRPr lang="en-US" dirty="0" smtClean="0"/>
          </a:p>
          <a:p>
            <a:pPr marL="928900" lvl="1" indent="-342900">
              <a:buFont typeface="Arial" panose="020B0604020202020204" pitchFamily="34" charset="0"/>
              <a:buChar char="•"/>
            </a:pPr>
            <a:r>
              <a:rPr lang="en-US" dirty="0" smtClean="0"/>
              <a:t>10pC, 10MHz ,100µA CW</a:t>
            </a:r>
          </a:p>
        </p:txBody>
      </p:sp>
    </p:spTree>
    <p:extLst>
      <p:ext uri="{BB962C8B-B14F-4D97-AF65-F5344CB8AC3E}">
        <p14:creationId xmlns:p14="http://schemas.microsoft.com/office/powerpoint/2010/main" val="24979717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Diagnostics for PERLE injector: BPMs</a:t>
            </a:r>
            <a:endParaRPr lang="en-US" dirty="0">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pic>
        <p:nvPicPr>
          <p:cNvPr id="9" name="Image 8"/>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35241" y="1155203"/>
            <a:ext cx="1890554" cy="1517576"/>
          </a:xfrm>
          <a:prstGeom prst="rect">
            <a:avLst/>
          </a:prstGeom>
        </p:spPr>
      </p:pic>
      <p:pic>
        <p:nvPicPr>
          <p:cNvPr id="10" name="Image 9"/>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933851" y="1112374"/>
            <a:ext cx="1047561" cy="1049655"/>
          </a:xfrm>
          <a:prstGeom prst="rect">
            <a:avLst/>
          </a:prstGeom>
        </p:spPr>
      </p:pic>
      <p:pic>
        <p:nvPicPr>
          <p:cNvPr id="11" name="Image 10"/>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933851" y="2112819"/>
            <a:ext cx="942348" cy="944232"/>
          </a:xfrm>
          <a:prstGeom prst="rect">
            <a:avLst/>
          </a:prstGeom>
        </p:spPr>
      </p:pic>
      <p:sp>
        <p:nvSpPr>
          <p:cNvPr id="12" name="Rectangle 11"/>
          <p:cNvSpPr/>
          <p:nvPr/>
        </p:nvSpPr>
        <p:spPr>
          <a:xfrm>
            <a:off x="224521" y="1112374"/>
            <a:ext cx="6722624" cy="3600986"/>
          </a:xfrm>
          <a:prstGeom prst="rect">
            <a:avLst/>
          </a:prstGeom>
        </p:spPr>
        <p:txBody>
          <a:bodyPr wrap="square">
            <a:spAutoFit/>
          </a:bodyPr>
          <a:lstStyle/>
          <a:p>
            <a:r>
              <a:rPr lang="en-US" sz="2400" dirty="0" smtClean="0"/>
              <a:t>Gun BPMs</a:t>
            </a:r>
          </a:p>
          <a:p>
            <a:r>
              <a:rPr lang="en-US" sz="2400" dirty="0" smtClean="0"/>
              <a:t>Button diameter 11mm </a:t>
            </a:r>
          </a:p>
          <a:p>
            <a:r>
              <a:rPr lang="en-US" sz="2400" dirty="0" smtClean="0"/>
              <a:t>BPM diameter 60mm</a:t>
            </a:r>
          </a:p>
          <a:p>
            <a:r>
              <a:rPr lang="en-US" sz="2400" dirty="0" smtClean="0"/>
              <a:t>Position sensitivity 1dB/mm</a:t>
            </a:r>
          </a:p>
          <a:p>
            <a:endParaRPr lang="en-US" sz="1800" dirty="0" smtClean="0"/>
          </a:p>
          <a:p>
            <a:r>
              <a:rPr lang="en-US" sz="2400" dirty="0" smtClean="0"/>
              <a:t>BPM + steerer = 178mm along beam axis</a:t>
            </a:r>
          </a:p>
          <a:p>
            <a:r>
              <a:rPr lang="en-US" sz="2400" dirty="0" smtClean="0"/>
              <a:t>Matching </a:t>
            </a:r>
            <a:r>
              <a:rPr lang="en-US" sz="2400" dirty="0" smtClean="0"/>
              <a:t>might be </a:t>
            </a:r>
            <a:r>
              <a:rPr lang="en-US" sz="2400" dirty="0" smtClean="0"/>
              <a:t>needed </a:t>
            </a:r>
            <a:r>
              <a:rPr lang="en-US" sz="2400" dirty="0" smtClean="0"/>
              <a:t>inside the merger</a:t>
            </a:r>
          </a:p>
          <a:p>
            <a:endParaRPr lang="en-US" sz="1800" dirty="0" smtClean="0"/>
          </a:p>
          <a:p>
            <a:r>
              <a:rPr lang="en-US" sz="2400" dirty="0" smtClean="0"/>
              <a:t>Optional measurement: BPM output level at 2 tones for beam longitudinal length measurement</a:t>
            </a:r>
          </a:p>
        </p:txBody>
      </p:sp>
    </p:spTree>
    <p:extLst>
      <p:ext uri="{BB962C8B-B14F-4D97-AF65-F5344CB8AC3E}">
        <p14:creationId xmlns:p14="http://schemas.microsoft.com/office/powerpoint/2010/main" val="2061204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Diagnostics for PERLE injector: BCMs</a:t>
            </a:r>
            <a:endParaRPr lang="en-US" dirty="0">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pic>
        <p:nvPicPr>
          <p:cNvPr id="14" name="Image 13"/>
          <p:cNvPicPr>
            <a:picLocks noChangeAspect="1"/>
          </p:cNvPicPr>
          <p:nvPr/>
        </p:nvPicPr>
        <p:blipFill>
          <a:blip r:embed="rId2"/>
          <a:stretch>
            <a:fillRect/>
          </a:stretch>
        </p:blipFill>
        <p:spPr>
          <a:xfrm>
            <a:off x="7242355" y="3533800"/>
            <a:ext cx="1744432" cy="2060092"/>
          </a:xfrm>
          <a:prstGeom prst="rect">
            <a:avLst/>
          </a:prstGeom>
        </p:spPr>
      </p:pic>
      <p:pic>
        <p:nvPicPr>
          <p:cNvPr id="15" name="Imag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2530" y="241953"/>
            <a:ext cx="4556029" cy="3291847"/>
          </a:xfrm>
          <a:prstGeom prst="rect">
            <a:avLst/>
          </a:prstGeom>
        </p:spPr>
      </p:pic>
      <p:sp>
        <p:nvSpPr>
          <p:cNvPr id="16" name="Espace réservé du contenu 2">
            <a:extLst>
              <a:ext uri="{FF2B5EF4-FFF2-40B4-BE49-F238E27FC236}">
                <a16:creationId xmlns:a16="http://schemas.microsoft.com/office/drawing/2014/main" id="{0F3B8B97-368B-4533-AAE7-4AFDAA16C81A}"/>
              </a:ext>
            </a:extLst>
          </p:cNvPr>
          <p:cNvSpPr>
            <a:spLocks noGrp="1"/>
          </p:cNvSpPr>
          <p:nvPr>
            <p:ph sz="quarter" idx="4294967295"/>
          </p:nvPr>
        </p:nvSpPr>
        <p:spPr>
          <a:xfrm>
            <a:off x="14052" y="1133420"/>
            <a:ext cx="10081120" cy="4608512"/>
          </a:xfrm>
          <a:prstGeom prst="rect">
            <a:avLst/>
          </a:prstGeom>
        </p:spPr>
        <p:txBody>
          <a:bodyPr/>
          <a:lstStyle/>
          <a:p>
            <a:r>
              <a:rPr lang="en-US" sz="2800" dirty="0" smtClean="0"/>
              <a:t>Faraday cup for the Gun: </a:t>
            </a:r>
          </a:p>
          <a:p>
            <a:pPr lvl="1"/>
            <a:r>
              <a:rPr lang="en-US" sz="2400" dirty="0" smtClean="0"/>
              <a:t>Delivery expected mid </a:t>
            </a:r>
            <a:r>
              <a:rPr lang="en-US" sz="2400" dirty="0" err="1" smtClean="0"/>
              <a:t>november</a:t>
            </a:r>
            <a:r>
              <a:rPr lang="en-US" sz="2400" dirty="0" smtClean="0"/>
              <a:t> 2025</a:t>
            </a:r>
          </a:p>
          <a:p>
            <a:pPr lvl="1"/>
            <a:endParaRPr lang="en-US" sz="2400" dirty="0" smtClean="0"/>
          </a:p>
          <a:p>
            <a:pPr lvl="1"/>
            <a:r>
              <a:rPr lang="en-US" sz="2400" dirty="0" smtClean="0"/>
              <a:t>Current measurement at the Gun exit (350KeV &amp; up to 20mA)</a:t>
            </a:r>
          </a:p>
          <a:p>
            <a:pPr lvl="1"/>
            <a:endParaRPr lang="en-US" sz="2400" dirty="0" smtClean="0"/>
          </a:p>
          <a:p>
            <a:pPr lvl="1"/>
            <a:r>
              <a:rPr lang="en-US" sz="2400" dirty="0" smtClean="0"/>
              <a:t>Current measurement at the end of diagnostics line (7MeV, 1mA)</a:t>
            </a:r>
          </a:p>
          <a:p>
            <a:pPr marL="457200" lvl="1" indent="0">
              <a:buNone/>
            </a:pPr>
            <a:endParaRPr lang="en-US" sz="2400" dirty="0" smtClean="0"/>
          </a:p>
          <a:p>
            <a:r>
              <a:rPr lang="en-US" sz="2800" dirty="0" smtClean="0"/>
              <a:t>Non invasive current measurement:</a:t>
            </a:r>
          </a:p>
          <a:p>
            <a:pPr lvl="1"/>
            <a:endParaRPr lang="en-US" sz="2400" dirty="0" smtClean="0"/>
          </a:p>
          <a:p>
            <a:pPr marL="371418" lvl="1" indent="0">
              <a:buNone/>
            </a:pPr>
            <a:r>
              <a:rPr lang="en-US" sz="2400" dirty="0" smtClean="0"/>
              <a:t>Chosen solution: ICT with fast stable output (5 ns)</a:t>
            </a:r>
          </a:p>
          <a:p>
            <a:pPr lvl="1"/>
            <a:endParaRPr lang="en-US" sz="2400" dirty="0" smtClean="0"/>
          </a:p>
          <a:p>
            <a:endParaRPr lang="en-US" dirty="0"/>
          </a:p>
        </p:txBody>
      </p:sp>
    </p:spTree>
    <p:extLst>
      <p:ext uri="{BB962C8B-B14F-4D97-AF65-F5344CB8AC3E}">
        <p14:creationId xmlns:p14="http://schemas.microsoft.com/office/powerpoint/2010/main" val="1671449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Diagnostics for PERLE injector: Diagnostics line</a:t>
            </a:r>
            <a:endParaRPr lang="en-US" dirty="0">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pic>
        <p:nvPicPr>
          <p:cNvPr id="13" name="Image 12"/>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90242" y="725488"/>
            <a:ext cx="6491689" cy="3128259"/>
          </a:xfrm>
          <a:prstGeom prst="rect">
            <a:avLst/>
          </a:prstGeom>
        </p:spPr>
      </p:pic>
      <p:sp>
        <p:nvSpPr>
          <p:cNvPr id="14" name="ZoneTexte 13"/>
          <p:cNvSpPr txBox="1"/>
          <p:nvPr/>
        </p:nvSpPr>
        <p:spPr>
          <a:xfrm>
            <a:off x="26252" y="2165648"/>
            <a:ext cx="4392488" cy="3416320"/>
          </a:xfrm>
          <a:prstGeom prst="rect">
            <a:avLst/>
          </a:prstGeom>
          <a:noFill/>
        </p:spPr>
        <p:txBody>
          <a:bodyPr wrap="square" rtlCol="0">
            <a:spAutoFit/>
          </a:bodyPr>
          <a:lstStyle/>
          <a:p>
            <a:r>
              <a:rPr lang="en-US" sz="2400" dirty="0" smtClean="0"/>
              <a:t>Gun screen to be reproduced for the measurement of: </a:t>
            </a:r>
          </a:p>
          <a:p>
            <a:endParaRPr lang="en-US" sz="2400" dirty="0" smtClean="0"/>
          </a:p>
          <a:p>
            <a:pPr marL="342900" indent="-342900">
              <a:buFont typeface="Arial" panose="020B0604020202020204" pitchFamily="34" charset="0"/>
              <a:buChar char="•"/>
            </a:pPr>
            <a:r>
              <a:rPr lang="en-US" sz="2400" dirty="0" smtClean="0"/>
              <a:t>Transverse profile</a:t>
            </a:r>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r>
              <a:rPr lang="en-US" sz="2400" dirty="0" smtClean="0"/>
              <a:t>Emittance with a quad scan</a:t>
            </a:r>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r>
              <a:rPr lang="en-US" sz="2400" dirty="0" smtClean="0"/>
              <a:t>Energy profile with a dipole ahead of the screen</a:t>
            </a:r>
            <a:endParaRPr lang="en-US" sz="2400" dirty="0"/>
          </a:p>
        </p:txBody>
      </p:sp>
      <p:sp>
        <p:nvSpPr>
          <p:cNvPr id="15" name="Rectangle 14"/>
          <p:cNvSpPr/>
          <p:nvPr/>
        </p:nvSpPr>
        <p:spPr>
          <a:xfrm>
            <a:off x="4581114" y="4193036"/>
            <a:ext cx="5619242" cy="830997"/>
          </a:xfrm>
          <a:prstGeom prst="rect">
            <a:avLst/>
          </a:prstGeom>
        </p:spPr>
        <p:txBody>
          <a:bodyPr wrap="square">
            <a:spAutoFit/>
          </a:bodyPr>
          <a:lstStyle/>
          <a:p>
            <a:pPr algn="ctr"/>
            <a:r>
              <a:rPr lang="en-US" sz="2400" b="1" dirty="0" smtClean="0"/>
              <a:t>Simulations to be run to optimize diagnostics line measurements</a:t>
            </a:r>
            <a:endParaRPr lang="en-US" b="1" dirty="0"/>
          </a:p>
        </p:txBody>
      </p:sp>
    </p:spTree>
    <p:extLst>
      <p:ext uri="{BB962C8B-B14F-4D97-AF65-F5344CB8AC3E}">
        <p14:creationId xmlns:p14="http://schemas.microsoft.com/office/powerpoint/2010/main" val="23607189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7DFE00-088A-47F8-A389-D10B52F5561B}"/>
              </a:ext>
            </a:extLst>
          </p:cNvPr>
          <p:cNvSpPr>
            <a:spLocks noGrp="1"/>
          </p:cNvSpPr>
          <p:nvPr>
            <p:ph type="title"/>
          </p:nvPr>
        </p:nvSpPr>
        <p:spPr/>
        <p:txBody>
          <a:bodyPr>
            <a:noAutofit/>
          </a:bodyPr>
          <a:lstStyle/>
          <a:p>
            <a:r>
              <a:rPr lang="en-US" dirty="0" smtClean="0">
                <a:latin typeface="Bahnschrift SemiBold" panose="020B0502040204020203" pitchFamily="34" charset="0"/>
              </a:rPr>
              <a:t>Diagnostics for PERLE injector: Diagnostics line</a:t>
            </a:r>
            <a:endParaRPr lang="en-US" dirty="0">
              <a:latin typeface="Bahnschrift SemiBold" panose="020B0502040204020203" pitchFamily="34" charset="0"/>
            </a:endParaRPr>
          </a:p>
        </p:txBody>
      </p:sp>
      <p:sp>
        <p:nvSpPr>
          <p:cNvPr id="6" name="Espace réservé du numéro de diapositive 5">
            <a:extLst>
              <a:ext uri="{FF2B5EF4-FFF2-40B4-BE49-F238E27FC236}">
                <a16:creationId xmlns:a16="http://schemas.microsoft.com/office/drawing/2014/main" id="{39472CD2-9620-40CC-A973-EC60C8677B9F}"/>
              </a:ext>
            </a:extLst>
          </p:cNvPr>
          <p:cNvSpPr>
            <a:spLocks noGrp="1"/>
          </p:cNvSpPr>
          <p:nvPr>
            <p:ph type="sldNum" sz="quarter" idx="12"/>
          </p:nvPr>
        </p:nvSpPr>
        <p:spPr/>
        <p:txBody>
          <a:bodyPr/>
          <a:lstStyle/>
          <a:p>
            <a:pPr marL="0" marR="0" lvl="0" indent="0" algn="r" defTabSz="1004888" rtl="0" eaLnBrk="1" fontAlgn="base" latinLnBrk="0" hangingPunct="1">
              <a:lnSpc>
                <a:spcPct val="100000"/>
              </a:lnSpc>
              <a:spcBef>
                <a:spcPct val="0"/>
              </a:spcBef>
              <a:spcAft>
                <a:spcPct val="0"/>
              </a:spcAft>
              <a:buClrTx/>
              <a:buSzTx/>
              <a:buFontTx/>
              <a:buNone/>
              <a:tabLst/>
              <a:defRPr/>
            </a:pPr>
            <a:fld id="{77E71596-5F9D-49C5-9701-16B3CA54319D}" type="slidenum">
              <a:rPr kumimoji="0" lang="en-US" sz="1200" b="0" i="0" u="none" strike="noStrike" kern="1200" cap="none" spc="0" normalizeH="0" baseline="0" noProof="0" smtClean="0">
                <a:ln>
                  <a:noFill/>
                </a:ln>
                <a:solidFill>
                  <a:prstClr val="black"/>
                </a:solidFill>
                <a:effectLst/>
                <a:uLnTx/>
                <a:uFillTx/>
                <a:latin typeface="Bahnschrift SemiBold" panose="020B0502040204020203" pitchFamily="34" charset="0"/>
                <a:ea typeface="+mn-ea"/>
                <a:cs typeface="Arial" charset="0"/>
              </a:rPr>
              <a:pPr marL="0" marR="0" lvl="0" indent="0" algn="r" defTabSz="1004888"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Bahnschrift SemiBold" panose="020B0502040204020203" pitchFamily="34" charset="0"/>
              <a:ea typeface="+mn-ea"/>
              <a:cs typeface="Arial" charset="0"/>
            </a:endParaRPr>
          </a:p>
        </p:txBody>
      </p:sp>
      <p:sp>
        <p:nvSpPr>
          <p:cNvPr id="5" name="Espace réservé du pied de page 4">
            <a:extLst>
              <a:ext uri="{FF2B5EF4-FFF2-40B4-BE49-F238E27FC236}">
                <a16:creationId xmlns:a16="http://schemas.microsoft.com/office/drawing/2014/main" id="{D56D7B93-14E0-46E1-AB6B-B21FAC6AB05B}"/>
              </a:ext>
            </a:extLst>
          </p:cNvPr>
          <p:cNvSpPr>
            <a:spLocks noGrp="1"/>
          </p:cNvSpPr>
          <p:nvPr>
            <p:ph type="ftr" sz="quarter" idx="11"/>
          </p:nvPr>
        </p:nvSpPr>
        <p:spPr/>
        <p:txBody>
          <a:bodyPr/>
          <a:lstStyle/>
          <a:p>
            <a:pPr marL="0" marR="0" lvl="0" indent="0" algn="ctr" defTabSz="1004888"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Arial" charset="0"/>
                <a:ea typeface="+mn-ea"/>
                <a:cs typeface="Arial" charset="0"/>
              </a:rPr>
              <a:t>PERLE Collaboration meeting - CERN</a:t>
            </a:r>
            <a:endParaRPr kumimoji="0" lang="fr-FR"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8" name="ZoneTexte 7">
            <a:extLst>
              <a:ext uri="{FF2B5EF4-FFF2-40B4-BE49-F238E27FC236}">
                <a16:creationId xmlns:a16="http://schemas.microsoft.com/office/drawing/2014/main" id="{1C2CD532-9C34-4B21-9031-E6FA59CB79A6}"/>
              </a:ext>
            </a:extLst>
          </p:cNvPr>
          <p:cNvSpPr txBox="1"/>
          <p:nvPr/>
        </p:nvSpPr>
        <p:spPr>
          <a:xfrm>
            <a:off x="1830428" y="764600"/>
            <a:ext cx="6283259" cy="400110"/>
          </a:xfrm>
          <a:prstGeom prst="rect">
            <a:avLst/>
          </a:prstGeom>
          <a:noFill/>
        </p:spPr>
        <p:txBody>
          <a:bodyPr wrap="none" rtlCol="0">
            <a:spAutoFit/>
          </a:bodyPr>
          <a:lstStyle/>
          <a:p>
            <a:r>
              <a:rPr lang="fr-FR" dirty="0">
                <a:solidFill>
                  <a:srgbClr val="FF0000"/>
                </a:solidFill>
              </a:rPr>
              <a:t>RF Cavity </a:t>
            </a:r>
            <a:r>
              <a:rPr lang="en-US" dirty="0" smtClean="0">
                <a:solidFill>
                  <a:srgbClr val="FF0000"/>
                </a:solidFill>
              </a:rPr>
              <a:t>exciting</a:t>
            </a:r>
            <a:r>
              <a:rPr lang="fr-FR" dirty="0" smtClean="0">
                <a:solidFill>
                  <a:srgbClr val="FF0000"/>
                </a:solidFill>
              </a:rPr>
              <a:t> </a:t>
            </a:r>
            <a:r>
              <a:rPr lang="fr-FR" dirty="0">
                <a:solidFill>
                  <a:srgbClr val="FF0000"/>
                </a:solidFill>
              </a:rPr>
              <a:t>TE11 mode at 3 GHz+ YAG </a:t>
            </a:r>
            <a:r>
              <a:rPr lang="fr-FR" dirty="0" err="1">
                <a:solidFill>
                  <a:srgbClr val="FF0000"/>
                </a:solidFill>
              </a:rPr>
              <a:t>screen</a:t>
            </a:r>
            <a:endParaRPr lang="fr-FR" dirty="0">
              <a:solidFill>
                <a:srgbClr val="FF0000"/>
              </a:solidFill>
            </a:endParaRPr>
          </a:p>
        </p:txBody>
      </p:sp>
      <p:sp>
        <p:nvSpPr>
          <p:cNvPr id="9" name="ZoneTexte 8">
            <a:extLst>
              <a:ext uri="{FF2B5EF4-FFF2-40B4-BE49-F238E27FC236}">
                <a16:creationId xmlns:a16="http://schemas.microsoft.com/office/drawing/2014/main" id="{65A2798E-1EA2-426A-9470-EA36D5C46D75}"/>
              </a:ext>
            </a:extLst>
          </p:cNvPr>
          <p:cNvSpPr txBox="1"/>
          <p:nvPr/>
        </p:nvSpPr>
        <p:spPr>
          <a:xfrm>
            <a:off x="5188370" y="1187967"/>
            <a:ext cx="6912768" cy="577850"/>
          </a:xfrm>
          <a:prstGeom prst="rect">
            <a:avLst/>
          </a:prstGeom>
          <a:noFill/>
        </p:spPr>
        <p:txBody>
          <a:bodyPr wrap="square" rtlCol="0">
            <a:spAutoFit/>
          </a:bodyPr>
          <a:lstStyle/>
          <a:p>
            <a:pPr>
              <a:lnSpc>
                <a:spcPct val="150000"/>
              </a:lnSpc>
            </a:pPr>
            <a:r>
              <a:rPr lang="fr-FR" sz="2400" dirty="0" smtClean="0"/>
              <a:t>RF &amp; </a:t>
            </a:r>
            <a:r>
              <a:rPr lang="fr-FR" sz="2400" dirty="0" err="1" smtClean="0"/>
              <a:t>mechanical</a:t>
            </a:r>
            <a:r>
              <a:rPr lang="fr-FR" sz="2400" dirty="0" smtClean="0"/>
              <a:t> design</a:t>
            </a:r>
            <a:endParaRPr lang="fr-FR" sz="2400" dirty="0"/>
          </a:p>
        </p:txBody>
      </p:sp>
      <p:pic>
        <p:nvPicPr>
          <p:cNvPr id="10" name="Image 9">
            <a:extLst>
              <a:ext uri="{FF2B5EF4-FFF2-40B4-BE49-F238E27FC236}">
                <a16:creationId xmlns:a16="http://schemas.microsoft.com/office/drawing/2014/main" id="{23F2569B-5047-435B-BA6C-E74815D443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2311" y="1882108"/>
            <a:ext cx="2418332" cy="1533259"/>
          </a:xfrm>
          <a:prstGeom prst="rect">
            <a:avLst/>
          </a:prstGeom>
        </p:spPr>
      </p:pic>
      <p:pic>
        <p:nvPicPr>
          <p:cNvPr id="11" name="Image 10">
            <a:extLst>
              <a:ext uri="{FF2B5EF4-FFF2-40B4-BE49-F238E27FC236}">
                <a16:creationId xmlns:a16="http://schemas.microsoft.com/office/drawing/2014/main" id="{3B2774DD-9EFE-44DA-B88A-370C81DD2D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9407" y="1882108"/>
            <a:ext cx="2193670" cy="1867716"/>
          </a:xfrm>
          <a:prstGeom prst="rect">
            <a:avLst/>
          </a:prstGeom>
        </p:spPr>
      </p:pic>
      <p:pic>
        <p:nvPicPr>
          <p:cNvPr id="12" name="Image 11">
            <a:extLst>
              <a:ext uri="{FF2B5EF4-FFF2-40B4-BE49-F238E27FC236}">
                <a16:creationId xmlns:a16="http://schemas.microsoft.com/office/drawing/2014/main" id="{1EF64F81-DE12-4F5D-BACD-94B33E7480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439" y="1348463"/>
            <a:ext cx="4972744" cy="1590897"/>
          </a:xfrm>
          <a:prstGeom prst="rect">
            <a:avLst/>
          </a:prstGeom>
        </p:spPr>
      </p:pic>
      <p:sp>
        <p:nvSpPr>
          <p:cNvPr id="16" name="ZoneTexte 15">
            <a:extLst>
              <a:ext uri="{FF2B5EF4-FFF2-40B4-BE49-F238E27FC236}">
                <a16:creationId xmlns:a16="http://schemas.microsoft.com/office/drawing/2014/main" id="{91A13633-CE94-41B2-B3AE-AE176135F2D6}"/>
              </a:ext>
            </a:extLst>
          </p:cNvPr>
          <p:cNvSpPr txBox="1"/>
          <p:nvPr/>
        </p:nvSpPr>
        <p:spPr>
          <a:xfrm>
            <a:off x="32060" y="2939360"/>
            <a:ext cx="5175502" cy="2805320"/>
          </a:xfrm>
          <a:prstGeom prst="rect">
            <a:avLst/>
          </a:prstGeom>
          <a:noFill/>
        </p:spPr>
        <p:txBody>
          <a:bodyPr wrap="square" rtlCol="0">
            <a:spAutoFit/>
          </a:bodyPr>
          <a:lstStyle/>
          <a:p>
            <a:pPr>
              <a:lnSpc>
                <a:spcPct val="150000"/>
              </a:lnSpc>
            </a:pPr>
            <a:r>
              <a:rPr lang="en-US" dirty="0" smtClean="0"/>
              <a:t>Length L=2m</a:t>
            </a:r>
          </a:p>
          <a:p>
            <a:pPr>
              <a:lnSpc>
                <a:spcPct val="150000"/>
              </a:lnSpc>
            </a:pPr>
            <a:r>
              <a:rPr lang="en-US" dirty="0" smtClean="0"/>
              <a:t>Electrical field peak value= 2,7 MV/m</a:t>
            </a:r>
          </a:p>
          <a:p>
            <a:pPr>
              <a:lnSpc>
                <a:spcPct val="150000"/>
              </a:lnSpc>
            </a:pPr>
            <a:r>
              <a:rPr lang="en-US" dirty="0" smtClean="0"/>
              <a:t>Pulse duration=3µs</a:t>
            </a:r>
          </a:p>
          <a:p>
            <a:pPr>
              <a:lnSpc>
                <a:spcPct val="150000"/>
              </a:lnSpc>
            </a:pPr>
            <a:r>
              <a:rPr lang="en-US" dirty="0" smtClean="0"/>
              <a:t>Pulse period=100ms</a:t>
            </a:r>
          </a:p>
          <a:p>
            <a:pPr>
              <a:lnSpc>
                <a:spcPct val="150000"/>
              </a:lnSpc>
            </a:pPr>
            <a:r>
              <a:rPr lang="en-US" dirty="0" smtClean="0"/>
              <a:t>CH cavity</a:t>
            </a:r>
          </a:p>
          <a:p>
            <a:pPr>
              <a:lnSpc>
                <a:spcPct val="150000"/>
              </a:lnSpc>
            </a:pPr>
            <a:r>
              <a:rPr lang="en-US" dirty="0" smtClean="0"/>
              <a:t>Needed RF power ~ 2 kW 	</a:t>
            </a:r>
            <a:endParaRPr lang="en-US" dirty="0"/>
          </a:p>
        </p:txBody>
      </p:sp>
    </p:spTree>
    <p:extLst>
      <p:ext uri="{BB962C8B-B14F-4D97-AF65-F5344CB8AC3E}">
        <p14:creationId xmlns:p14="http://schemas.microsoft.com/office/powerpoint/2010/main" val="173280310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modele-IJCLAb-powerpoi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modele-IJCLAb-powerpoi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modele-IJCLAb-powerpoi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35986</TotalTime>
  <Words>1294</Words>
  <Application>Microsoft Office PowerPoint</Application>
  <PresentationFormat>Personnalisé</PresentationFormat>
  <Paragraphs>312</Paragraphs>
  <Slides>16</Slides>
  <Notes>2</Notes>
  <HiddenSlides>0</HiddenSlides>
  <MMClips>0</MMClips>
  <ScaleCrop>false</ScaleCrop>
  <HeadingPairs>
    <vt:vector size="6" baseType="variant">
      <vt:variant>
        <vt:lpstr>Polices utilisées</vt:lpstr>
      </vt:variant>
      <vt:variant>
        <vt:i4>9</vt:i4>
      </vt:variant>
      <vt:variant>
        <vt:lpstr>Thème</vt:lpstr>
      </vt:variant>
      <vt:variant>
        <vt:i4>3</vt:i4>
      </vt:variant>
      <vt:variant>
        <vt:lpstr>Titres des diapositives</vt:lpstr>
      </vt:variant>
      <vt:variant>
        <vt:i4>16</vt:i4>
      </vt:variant>
    </vt:vector>
  </HeadingPairs>
  <TitlesOfParts>
    <vt:vector size="28" baseType="lpstr">
      <vt:lpstr>Aptos</vt:lpstr>
      <vt:lpstr>Arial</vt:lpstr>
      <vt:lpstr>Bahnschrift SemiBold</vt:lpstr>
      <vt:lpstr>Calibri</vt:lpstr>
      <vt:lpstr>Calibri Light</vt:lpstr>
      <vt:lpstr>Cambria Math</vt:lpstr>
      <vt:lpstr>Times New Roman</vt:lpstr>
      <vt:lpstr>Wingdings</vt:lpstr>
      <vt:lpstr>Wingdings 2</vt:lpstr>
      <vt:lpstr>1_modele-IJCLAb-powerpoint</vt:lpstr>
      <vt:lpstr>2_modele-IJCLAb-powerpoint</vt:lpstr>
      <vt:lpstr>3_modele-IJCLAb-powerpoint</vt:lpstr>
      <vt:lpstr>Présentation PowerPoint</vt:lpstr>
      <vt:lpstr>PERLE Diagnostics issues</vt:lpstr>
      <vt:lpstr>PERLE Global planning</vt:lpstr>
      <vt:lpstr>Collaborations in Diagnostics WorkPackage</vt:lpstr>
      <vt:lpstr>Diagnostics for PERLE injector</vt:lpstr>
      <vt:lpstr>Diagnostics for PERLE injector: BPMs</vt:lpstr>
      <vt:lpstr>Diagnostics for PERLE injector: BCMs</vt:lpstr>
      <vt:lpstr>Diagnostics for PERLE injector: Diagnostics line</vt:lpstr>
      <vt:lpstr>Diagnostics for PERLE injector: Diagnostics line</vt:lpstr>
      <vt:lpstr>Diagnostics for PERLE 1 turn</vt:lpstr>
      <vt:lpstr>Diagnostics for PERLE 1 turn: Linac BPMs</vt:lpstr>
      <vt:lpstr>Diagnostics for PERLE 1 turn: Linac BPMs</vt:lpstr>
      <vt:lpstr>Diagnostics for PERLE 1 turn: Linac BPMs</vt:lpstr>
      <vt:lpstr>Diagnostics for PERLE 1 turn: BLMs</vt:lpstr>
      <vt:lpstr>Diagnostics for PERLE 1 turn: Non Invasive Diags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Luc Petizon</dc:creator>
  <cp:lastModifiedBy>$benabdillah</cp:lastModifiedBy>
  <cp:revision>2054</cp:revision>
  <cp:lastPrinted>2025-10-13T13:00:42Z</cp:lastPrinted>
  <dcterms:created xsi:type="dcterms:W3CDTF">2011-03-09T16:37:49Z</dcterms:created>
  <dcterms:modified xsi:type="dcterms:W3CDTF">2025-10-13T21:13:18Z</dcterms:modified>
</cp:coreProperties>
</file>