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15"/>
  </p:notesMasterIdLst>
  <p:handoutMasterIdLst>
    <p:handoutMasterId r:id="rId16"/>
  </p:handoutMasterIdLst>
  <p:sldIdLst>
    <p:sldId id="1815" r:id="rId2"/>
    <p:sldId id="1831" r:id="rId3"/>
    <p:sldId id="1816" r:id="rId4"/>
    <p:sldId id="1822" r:id="rId5"/>
    <p:sldId id="1832" r:id="rId6"/>
    <p:sldId id="1833" r:id="rId7"/>
    <p:sldId id="1827" r:id="rId8"/>
    <p:sldId id="1821" r:id="rId9"/>
    <p:sldId id="1824" r:id="rId10"/>
    <p:sldId id="1834" r:id="rId11"/>
    <p:sldId id="1836" r:id="rId12"/>
    <p:sldId id="1828" r:id="rId13"/>
    <p:sldId id="1825" r:id="rId14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1979D1"/>
    <a:srgbClr val="FFFFFF"/>
    <a:srgbClr val="ED7D30"/>
    <a:srgbClr val="449EE8"/>
    <a:srgbClr val="FF6700"/>
    <a:srgbClr val="B3D6F3"/>
    <a:srgbClr val="A9D1F5"/>
    <a:srgbClr val="CBE3F9"/>
    <a:srgbClr val="B6DF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7710" autoAdjust="0"/>
  </p:normalViewPr>
  <p:slideViewPr>
    <p:cSldViewPr>
      <p:cViewPr varScale="1">
        <p:scale>
          <a:sx n="125" d="100"/>
          <a:sy n="125" d="100"/>
        </p:scale>
        <p:origin x="858" y="90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302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1DB7C21-2201-4FD9-BE52-38FA3D0DF6D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7ED4254-97D9-4B1C-B4A1-A63B9A87DBD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26944-0850-4CFF-8E41-4DD3F994F7EB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43FDECD-6950-47A5-A9C6-401984C3175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B954EB-97A8-48B7-A6BD-494D4E09F1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7CE10-2953-4538-A679-AF701A5516B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23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14/10/2025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_p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24AD03B-AB16-444B-9578-E5E8522E65E6}"/>
              </a:ext>
            </a:extLst>
          </p:cNvPr>
          <p:cNvSpPr/>
          <p:nvPr userDrawn="1"/>
        </p:nvSpPr>
        <p:spPr>
          <a:xfrm>
            <a:off x="0" y="5653548"/>
            <a:ext cx="10772775" cy="40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B6441-39E4-40C8-A8BE-DC0461B30F0B}"/>
              </a:ext>
            </a:extLst>
          </p:cNvPr>
          <p:cNvSpPr/>
          <p:nvPr userDrawn="1"/>
        </p:nvSpPr>
        <p:spPr>
          <a:xfrm>
            <a:off x="0" y="1"/>
            <a:ext cx="10772775" cy="6534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B3D6F3"/>
              </a:gs>
              <a:gs pos="75000">
                <a:srgbClr val="196BAF"/>
              </a:gs>
              <a:gs pos="97000">
                <a:srgbClr val="1558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487628-3288-4E69-B4CA-F01578CFA21D}"/>
              </a:ext>
            </a:extLst>
          </p:cNvPr>
          <p:cNvSpPr/>
          <p:nvPr userDrawn="1"/>
        </p:nvSpPr>
        <p:spPr>
          <a:xfrm>
            <a:off x="0" y="149425"/>
            <a:ext cx="10772775" cy="360039"/>
          </a:xfrm>
          <a:prstGeom prst="rect">
            <a:avLst/>
          </a:prstGeom>
          <a:gradFill>
            <a:gsLst>
              <a:gs pos="0">
                <a:schemeClr val="bg1"/>
              </a:gs>
              <a:gs pos="40000">
                <a:srgbClr val="A9D1F5"/>
              </a:gs>
              <a:gs pos="75000">
                <a:srgbClr val="449EE8"/>
              </a:gs>
              <a:gs pos="100000">
                <a:srgbClr val="449EE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86187" y="1815170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B06A55CC-1D55-4355-AF4C-FF0F97E0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1EED420-81DF-407C-866A-58012A3D03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168" y="1023060"/>
            <a:ext cx="936843" cy="90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0A307EC-8ABB-4FAF-86E2-80E4E12ACC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1864" y="3840956"/>
            <a:ext cx="1194147" cy="90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5943798-38EE-4782-9D73-D06127E258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145" y="2488308"/>
            <a:ext cx="1049866" cy="787400"/>
          </a:xfrm>
          <a:prstGeom prst="rect">
            <a:avLst/>
          </a:prstGeom>
        </p:spPr>
      </p:pic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0DA0BE31-0156-4BCD-8F2F-566E72D33D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50683" y="4105956"/>
            <a:ext cx="2448272" cy="12700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rgbClr val="002060"/>
                </a:solidFill>
              </a:defRPr>
            </a:lvl1pPr>
          </a:lstStyle>
          <a:p>
            <a:r>
              <a:rPr lang="fr-FR" dirty="0"/>
              <a:t>Coordonnées Auteur</a:t>
            </a:r>
          </a:p>
        </p:txBody>
      </p:sp>
    </p:spTree>
    <p:extLst>
      <p:ext uri="{BB962C8B-B14F-4D97-AF65-F5344CB8AC3E}">
        <p14:creationId xmlns:p14="http://schemas.microsoft.com/office/powerpoint/2010/main" val="3581075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rps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532E9B0-DAA9-44C6-AAF2-26E03E153A30}"/>
              </a:ext>
            </a:extLst>
          </p:cNvPr>
          <p:cNvSpPr/>
          <p:nvPr userDrawn="1"/>
        </p:nvSpPr>
        <p:spPr>
          <a:xfrm>
            <a:off x="0" y="5653548"/>
            <a:ext cx="10772775" cy="40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B6441-39E4-40C8-A8BE-DC0461B30F0B}"/>
              </a:ext>
            </a:extLst>
          </p:cNvPr>
          <p:cNvSpPr/>
          <p:nvPr userDrawn="1"/>
        </p:nvSpPr>
        <p:spPr>
          <a:xfrm>
            <a:off x="0" y="1"/>
            <a:ext cx="10772775" cy="653480"/>
          </a:xfrm>
          <a:prstGeom prst="rect">
            <a:avLst/>
          </a:prstGeom>
          <a:gradFill flip="none" rotWithShape="1">
            <a:gsLst>
              <a:gs pos="6000">
                <a:schemeClr val="bg1"/>
              </a:gs>
              <a:gs pos="25000">
                <a:srgbClr val="B3D6F3"/>
              </a:gs>
              <a:gs pos="75000">
                <a:srgbClr val="196BAF"/>
              </a:gs>
              <a:gs pos="97000">
                <a:srgbClr val="1558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E1066E-C7E4-4EF7-B195-8AF9E42CF2EC}"/>
              </a:ext>
            </a:extLst>
          </p:cNvPr>
          <p:cNvSpPr/>
          <p:nvPr userDrawn="1"/>
        </p:nvSpPr>
        <p:spPr>
          <a:xfrm>
            <a:off x="0" y="149425"/>
            <a:ext cx="10772775" cy="360039"/>
          </a:xfrm>
          <a:prstGeom prst="rect">
            <a:avLst/>
          </a:prstGeom>
          <a:gradFill>
            <a:gsLst>
              <a:gs pos="0">
                <a:schemeClr val="bg1"/>
              </a:gs>
              <a:gs pos="40000">
                <a:srgbClr val="A9D1F5"/>
              </a:gs>
              <a:gs pos="75000">
                <a:srgbClr val="449EE8"/>
              </a:gs>
              <a:gs pos="100000">
                <a:srgbClr val="449EE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2022" y="10618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B06A55CC-1D55-4355-AF4C-FF0F97E0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5943798-38EE-4782-9D73-D06127E258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64" y="60455"/>
            <a:ext cx="719999" cy="54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55E31AC-7524-4DF3-88DC-84A98002E6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883" y="60455"/>
            <a:ext cx="42971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27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52173" y="166339"/>
            <a:ext cx="2513648" cy="322612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4 June 2024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20192" y="166339"/>
            <a:ext cx="3411379" cy="3226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Akira Miyazaki - akira.miyazaki@ijclab.in2p3.fr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158BF-16FC-E743-AE63-0CB2413AA2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7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1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4" y="1485901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186" indent="0">
              <a:buNone/>
              <a:defRPr sz="2000" b="1"/>
            </a:lvl2pPr>
            <a:lvl3pPr marL="914372" indent="0">
              <a:buNone/>
              <a:defRPr sz="1800" b="1"/>
            </a:lvl3pPr>
            <a:lvl4pPr marL="1371559" indent="0">
              <a:buNone/>
              <a:defRPr sz="1600" b="1"/>
            </a:lvl4pPr>
            <a:lvl5pPr marL="1828745" indent="0">
              <a:buNone/>
              <a:defRPr sz="1600" b="1"/>
            </a:lvl5pPr>
            <a:lvl6pPr marL="2285932" indent="0">
              <a:buNone/>
              <a:defRPr sz="1600" b="1"/>
            </a:lvl6pPr>
            <a:lvl7pPr marL="2743118" indent="0">
              <a:buNone/>
              <a:defRPr sz="1600" b="1"/>
            </a:lvl7pPr>
            <a:lvl8pPr marL="3200305" indent="0">
              <a:buNone/>
              <a:defRPr sz="1600" b="1"/>
            </a:lvl8pPr>
            <a:lvl9pPr marL="3657491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4" y="2212976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1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186" indent="0">
              <a:buNone/>
              <a:defRPr sz="2000" b="1"/>
            </a:lvl2pPr>
            <a:lvl3pPr marL="914372" indent="0">
              <a:buNone/>
              <a:defRPr sz="1800" b="1"/>
            </a:lvl3pPr>
            <a:lvl4pPr marL="1371559" indent="0">
              <a:buNone/>
              <a:defRPr sz="1600" b="1"/>
            </a:lvl4pPr>
            <a:lvl5pPr marL="1828745" indent="0">
              <a:buNone/>
              <a:defRPr sz="1600" b="1"/>
            </a:lvl5pPr>
            <a:lvl6pPr marL="2285932" indent="0">
              <a:buNone/>
              <a:defRPr sz="1600" b="1"/>
            </a:lvl6pPr>
            <a:lvl7pPr marL="2743118" indent="0">
              <a:buNone/>
              <a:defRPr sz="1600" b="1"/>
            </a:lvl7pPr>
            <a:lvl8pPr marL="3200305" indent="0">
              <a:buNone/>
              <a:defRPr sz="1600" b="1"/>
            </a:lvl8pPr>
            <a:lvl9pPr marL="3657491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6"/>
            <a:ext cx="4579937" cy="3255963"/>
          </a:xfrm>
        </p:spPr>
        <p:txBody>
          <a:bodyPr/>
          <a:lstStyle>
            <a:lvl1pPr marL="228594" indent="-228594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780" indent="-228594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2966" indent="-228594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594" lvl="0" indent="-228594" algn="l" defTabSz="914372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780" lvl="1" indent="-228594" algn="l" defTabSz="91437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2966" lvl="2" indent="-228594" algn="l" defTabSz="91437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1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1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8" y="5714821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6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45904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2" r:id="rId3"/>
    <p:sldLayoutId id="214748371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hyperlink" Target="https://box.in2p3.fr/s/djm6kB9L5YWD9T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8">
            <a:extLst>
              <a:ext uri="{FF2B5EF4-FFF2-40B4-BE49-F238E27FC236}">
                <a16:creationId xmlns:a16="http://schemas.microsoft.com/office/drawing/2014/main" id="{575663ED-4D64-4C15-995E-04D42184BAF4}"/>
              </a:ext>
            </a:extLst>
          </p:cNvPr>
          <p:cNvSpPr txBox="1"/>
          <p:nvPr/>
        </p:nvSpPr>
        <p:spPr>
          <a:xfrm>
            <a:off x="1065907" y="2032774"/>
            <a:ext cx="8950000" cy="3737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2"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6700"/>
              </a:buClr>
              <a:defRPr/>
            </a:pPr>
            <a:r>
              <a:rPr lang="sv-SE" altLang="ja-SE" sz="4241" b="1" dirty="0" smtClean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ERL cryomodule status and plan</a:t>
            </a:r>
          </a:p>
          <a:p>
            <a:pPr algn="ctr" defTabSz="914372">
              <a:lnSpc>
                <a:spcPct val="90000"/>
              </a:lnSpc>
              <a:spcBef>
                <a:spcPts val="1001"/>
              </a:spcBef>
              <a:buClr>
                <a:srgbClr val="FF6700"/>
              </a:buClr>
              <a:defRPr/>
            </a:pPr>
            <a:endParaRPr lang="en-GB" sz="1767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914372">
              <a:lnSpc>
                <a:spcPct val="90000"/>
              </a:lnSpc>
              <a:spcBef>
                <a:spcPts val="1001"/>
              </a:spcBef>
              <a:buClr>
                <a:srgbClr val="FF6700"/>
              </a:buClr>
              <a:defRPr/>
            </a:pPr>
            <a:endParaRPr lang="en-GB" sz="1767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914372">
              <a:lnSpc>
                <a:spcPct val="90000"/>
              </a:lnSpc>
              <a:spcBef>
                <a:spcPts val="1001"/>
              </a:spcBef>
              <a:buClr>
                <a:srgbClr val="FF6700"/>
              </a:buClr>
              <a:defRPr/>
            </a:pPr>
            <a:endParaRPr lang="en-GB" sz="1767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914372">
              <a:lnSpc>
                <a:spcPct val="90000"/>
              </a:lnSpc>
              <a:spcBef>
                <a:spcPts val="1001"/>
              </a:spcBef>
              <a:buClr>
                <a:srgbClr val="FF6700"/>
              </a:buClr>
              <a:defRPr/>
            </a:pPr>
            <a:r>
              <a:rPr lang="sv-SE" altLang="ja-SE" sz="2400" b="1" dirty="0" smtClean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Collaboration </a:t>
            </a:r>
            <a:r>
              <a:rPr lang="sv-SE" altLang="ja-SE" sz="2400" b="1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meeting</a:t>
            </a:r>
          </a:p>
          <a:p>
            <a:pPr algn="ctr" defTabSz="914372">
              <a:lnSpc>
                <a:spcPct val="90000"/>
              </a:lnSpc>
              <a:spcBef>
                <a:spcPts val="1001"/>
              </a:spcBef>
              <a:buClr>
                <a:srgbClr val="FF6700"/>
              </a:buClr>
              <a:defRPr/>
            </a:pPr>
            <a:endParaRPr lang="en-GB" sz="1767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914372">
              <a:lnSpc>
                <a:spcPct val="90000"/>
              </a:lnSpc>
              <a:spcBef>
                <a:spcPts val="1001"/>
              </a:spcBef>
              <a:buClr>
                <a:srgbClr val="FF6700"/>
              </a:buClr>
              <a:defRPr/>
            </a:pPr>
            <a:r>
              <a:rPr lang="en-GB" sz="14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Guillaume </a:t>
            </a:r>
            <a:r>
              <a:rPr lang="en-GB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Olry </a:t>
            </a:r>
            <a:r>
              <a:rPr lang="en-GB" sz="14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(CNRS/IN2P3/IJCLab)</a:t>
            </a:r>
            <a:endParaRPr lang="en-GB" sz="14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914372">
              <a:lnSpc>
                <a:spcPct val="90000"/>
              </a:lnSpc>
              <a:spcBef>
                <a:spcPts val="1001"/>
              </a:spcBef>
              <a:buClr>
                <a:srgbClr val="FF6700"/>
              </a:buClr>
              <a:defRPr/>
            </a:pPr>
            <a:r>
              <a:rPr lang="en-GB" sz="1400" i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GB" sz="1400" i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behalf of </a:t>
            </a:r>
            <a:r>
              <a:rPr lang="en-GB" sz="1400" i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PERLE partners</a:t>
            </a:r>
            <a:endParaRPr lang="en-GB" sz="1400" i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914372"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FF6700"/>
              </a:buClr>
              <a:defRPr/>
            </a:pPr>
            <a:endParaRPr lang="en-GB" sz="2400" b="1" dirty="0">
              <a:solidFill>
                <a:srgbClr val="4F81BD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821" y="2976889"/>
            <a:ext cx="1342438" cy="810915"/>
          </a:xfrm>
          <a:prstGeom prst="rect">
            <a:avLst/>
          </a:prstGeom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C395FD-B4B9-ACA1-DFBD-F0B8D9C59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DEDE24B-A544-4964-9A3D-632B638CD7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906" y="5325373"/>
            <a:ext cx="448164" cy="36567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E338D71-F233-4A08-AA02-6BC1F9712D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7830" y="5269669"/>
            <a:ext cx="440744" cy="44074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AC75166-B88F-42B9-87FF-A468FA0BF5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302" y="5310169"/>
            <a:ext cx="874810" cy="395414"/>
          </a:xfrm>
          <a:prstGeom prst="rect">
            <a:avLst/>
          </a:prstGeom>
        </p:spPr>
      </p:pic>
      <p:pic>
        <p:nvPicPr>
          <p:cNvPr id="13" name="Picture 2" descr="Fichier:Logo CERN.jpg">
            <a:extLst>
              <a:ext uri="{FF2B5EF4-FFF2-40B4-BE49-F238E27FC236}">
                <a16:creationId xmlns:a16="http://schemas.microsoft.com/office/drawing/2014/main" id="{4E0A8048-B2E7-43B7-A03E-FA497F38A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500" y="5347778"/>
            <a:ext cx="304287" cy="31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19.png">
            <a:extLst>
              <a:ext uri="{FF2B5EF4-FFF2-40B4-BE49-F238E27FC236}">
                <a16:creationId xmlns:a16="http://schemas.microsoft.com/office/drawing/2014/main" id="{6EE7110A-6AF2-4818-ADC9-76F447BF4B6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4413" y="5394272"/>
            <a:ext cx="795597" cy="2363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C7CBE4F-A206-40F9-95A4-2178EFED6E6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523" y="5380857"/>
            <a:ext cx="391227" cy="26398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8721F8B0-DD32-453C-92C2-46D9FA82484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6915" y="5343024"/>
            <a:ext cx="444608" cy="31131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592506" y="5750913"/>
            <a:ext cx="1896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FFFFFF"/>
                </a:solidFill>
                <a:latin typeface="+mn-lt"/>
              </a:rPr>
              <a:t>13-14 </a:t>
            </a:r>
            <a:r>
              <a:rPr lang="fr-FR" sz="1200" dirty="0" err="1" smtClean="0">
                <a:solidFill>
                  <a:srgbClr val="FFFFFF"/>
                </a:solidFill>
                <a:latin typeface="+mn-lt"/>
              </a:rPr>
              <a:t>October</a:t>
            </a:r>
            <a:r>
              <a:rPr lang="fr-FR" sz="1200" dirty="0" smtClean="0">
                <a:solidFill>
                  <a:srgbClr val="FFFFFF"/>
                </a:solidFill>
                <a:latin typeface="+mn-lt"/>
              </a:rPr>
              <a:t> 2025 - CERN</a:t>
            </a:r>
            <a:endParaRPr lang="fr-FR" sz="1200" dirty="0">
              <a:solidFill>
                <a:srgbClr val="FFFFFF"/>
              </a:solidFill>
              <a:latin typeface="+mn-lt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214" y="2813720"/>
            <a:ext cx="2907995" cy="160743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343976" y="2157623"/>
            <a:ext cx="1609358" cy="306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49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Main cryomodule adaptations</a:t>
            </a:r>
            <a:endParaRPr lang="fr-FR" dirty="0"/>
          </a:p>
        </p:txBody>
      </p:sp>
      <p:sp>
        <p:nvSpPr>
          <p:cNvPr id="13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0478" y="1142412"/>
            <a:ext cx="7068697" cy="4263596"/>
          </a:xfrm>
        </p:spPr>
        <p:txBody>
          <a:bodyPr>
            <a:noAutofit/>
          </a:bodyPr>
          <a:lstStyle/>
          <a:p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We have to deal with two different </a:t>
            </a:r>
            <a:r>
              <a:rPr lang="en-US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cryo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configurations: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ja-SE" sz="16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At Lund (=qualification test within ISAS): heat exchanger needs to be inside the jumper.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ja-SE" sz="16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At </a:t>
            </a:r>
            <a:r>
              <a:rPr lang="en-US" altLang="ja-SE" sz="16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Orsay</a:t>
            </a:r>
            <a:r>
              <a:rPr lang="en-US" altLang="ja-SE" sz="16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: heat exchanger is inside the valve box</a:t>
            </a:r>
          </a:p>
          <a:p>
            <a:pPr marL="0" indent="0">
              <a:buNone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 heat exchanger and JT valve nee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d to be removed after qualification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test</a:t>
            </a:r>
          </a:p>
          <a:p>
            <a:r>
              <a:rPr lang="en-US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Cryo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piping is modified to allow a fast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cooling down between 50 K and 4 K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with external </a:t>
            </a:r>
            <a:r>
              <a:rPr lang="en-US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dewars</a:t>
            </a:r>
            <a:endParaRPr lang="en-US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The cooling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circuit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of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the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beam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line absorbers will be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connected to the 50K circuit for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the nominal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operation (even if BLAs are not assembled for the testing)</a:t>
            </a:r>
          </a:p>
          <a:p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New design of the cryomodule end-cap to get more space for potential cold BLAs integration and ease removal operations of heat exchanger and JT valve.  Total cryomodule length increase by 400mm.</a:t>
            </a:r>
          </a:p>
          <a:p>
            <a:endParaRPr lang="en-US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16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47892"/>
            <a:ext cx="1033215" cy="317558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8590465" y="1913099"/>
            <a:ext cx="7679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New end-cap </a:t>
            </a:r>
          </a:p>
          <a:p>
            <a:pPr algn="ctr"/>
            <a:endParaRPr lang="fr-FR" sz="1200" dirty="0"/>
          </a:p>
          <a:p>
            <a:pPr algn="ctr"/>
            <a:endParaRPr lang="fr-FR" sz="1200" dirty="0" smtClean="0"/>
          </a:p>
          <a:p>
            <a:pPr algn="ctr"/>
            <a:r>
              <a:rPr lang="fr-FR" sz="1200" dirty="0" smtClean="0"/>
              <a:t>design</a:t>
            </a:r>
            <a:endParaRPr lang="fr-FR" sz="1200" dirty="0"/>
          </a:p>
        </p:txBody>
      </p:sp>
      <p:grpSp>
        <p:nvGrpSpPr>
          <p:cNvPr id="26" name="Groupe 25"/>
          <p:cNvGrpSpPr/>
          <p:nvPr/>
        </p:nvGrpSpPr>
        <p:grpSpPr>
          <a:xfrm>
            <a:off x="7543810" y="1393386"/>
            <a:ext cx="1113672" cy="2128070"/>
            <a:chOff x="144879" y="876300"/>
            <a:chExt cx="1045746" cy="2123288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3176" y="876300"/>
              <a:ext cx="1017449" cy="21232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0" name="Ellipse 29"/>
            <p:cNvSpPr/>
            <p:nvPr/>
          </p:nvSpPr>
          <p:spPr>
            <a:xfrm>
              <a:off x="144879" y="1562665"/>
              <a:ext cx="554443" cy="1136985"/>
            </a:xfrm>
            <a:prstGeom prst="ellipse">
              <a:avLst/>
            </a:prstGeom>
            <a:noFill/>
            <a:ln w="38100">
              <a:solidFill>
                <a:srgbClr val="E05314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7" name="Groupe 36"/>
          <p:cNvGrpSpPr/>
          <p:nvPr/>
        </p:nvGrpSpPr>
        <p:grpSpPr>
          <a:xfrm>
            <a:off x="9358403" y="1364138"/>
            <a:ext cx="1233352" cy="2157318"/>
            <a:chOff x="5271250" y="3248025"/>
            <a:chExt cx="1158126" cy="2152470"/>
          </a:xfrm>
        </p:grpSpPr>
        <p:pic>
          <p:nvPicPr>
            <p:cNvPr id="38" name="Image 3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673"/>
            <a:stretch/>
          </p:blipFill>
          <p:spPr>
            <a:xfrm>
              <a:off x="5271250" y="3248025"/>
              <a:ext cx="1158126" cy="215247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9" name="Ellipse 38"/>
            <p:cNvSpPr/>
            <p:nvPr/>
          </p:nvSpPr>
          <p:spPr>
            <a:xfrm>
              <a:off x="5484968" y="4035418"/>
              <a:ext cx="452404" cy="106514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0" name="Flèche droite 39"/>
          <p:cNvSpPr/>
          <p:nvPr/>
        </p:nvSpPr>
        <p:spPr>
          <a:xfrm>
            <a:off x="8732977" y="2322527"/>
            <a:ext cx="578191" cy="3734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7342179" y="1393386"/>
            <a:ext cx="720080" cy="687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836854" y="1131776"/>
            <a:ext cx="11945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SE" sz="1100" dirty="0">
                <a:solidFill>
                  <a:srgbClr val="1979D1"/>
                </a:solidFill>
                <a:sym typeface="Wingdings" panose="05000000000000000000" pitchFamily="2" charset="2"/>
              </a:rPr>
              <a:t>heat exchanger </a:t>
            </a:r>
            <a:endParaRPr lang="fr-FR" sz="1100" dirty="0">
              <a:solidFill>
                <a:srgbClr val="1979D1"/>
              </a:solidFill>
            </a:endParaRPr>
          </a:p>
        </p:txBody>
      </p:sp>
      <p:pic>
        <p:nvPicPr>
          <p:cNvPr id="42" name="Image 4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04943" y="3909950"/>
            <a:ext cx="1127863" cy="1280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" name="ZoneTexte 42"/>
          <p:cNvSpPr txBox="1"/>
          <p:nvPr/>
        </p:nvSpPr>
        <p:spPr>
          <a:xfrm>
            <a:off x="7241201" y="5323877"/>
            <a:ext cx="2091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New </a:t>
            </a:r>
            <a:r>
              <a:rPr lang="fr-FR" sz="1200" dirty="0" err="1" smtClean="0"/>
              <a:t>mechanical</a:t>
            </a:r>
            <a:r>
              <a:rPr lang="fr-FR" sz="1200" dirty="0" smtClean="0"/>
              <a:t> support for </a:t>
            </a:r>
            <a:r>
              <a:rPr lang="fr-FR" sz="1200" dirty="0" err="1" smtClean="0"/>
              <a:t>assembly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83566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CO2 </a:t>
            </a:r>
            <a:r>
              <a:rPr lang="fr-FR" dirty="0" err="1" smtClean="0"/>
              <a:t>savings</a:t>
            </a:r>
            <a:endParaRPr lang="fr-FR" dirty="0"/>
          </a:p>
        </p:txBody>
      </p:sp>
      <p:sp>
        <p:nvSpPr>
          <p:cNvPr id="13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0478" y="1142412"/>
            <a:ext cx="10312493" cy="42635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Reuse of the main cryomodule components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Vacuum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vessel made of stainless steel, 3850 kg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Spaceframe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made of </a:t>
            </a:r>
            <a:r>
              <a:rPr lang="en-US" altLang="ja-SE" sz="1800" dirty="0" err="1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aluminium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, 400 kg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Thermal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shield made of </a:t>
            </a:r>
            <a:r>
              <a:rPr lang="en-US" altLang="ja-SE" sz="1800" dirty="0" err="1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aluminium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, 120 kg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Miscellaneous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(jacks, coupler bells…), mainly made of stainless steel, 285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kg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 CO2 emission for the fabrication of raw material is estimated at 17 kg CO2e/kg for aluminium and 2 kg CO2e/kg </a:t>
            </a:r>
            <a:r>
              <a:rPr lang="en-GB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(</a:t>
            </a:r>
            <a:r>
              <a:rPr lang="en-GB" sz="1800" dirty="0">
                <a:solidFill>
                  <a:schemeClr val="tx1"/>
                </a:solidFill>
                <a:cs typeface="Times New Roman" panose="02020603050405020304" pitchFamily="18" charset="0"/>
              </a:rPr>
              <a:t>ref: </a:t>
            </a:r>
            <a:r>
              <a:rPr lang="en-GB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france</a:t>
            </a:r>
            <a:r>
              <a:rPr lang="en-GB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stratégie</a:t>
            </a:r>
            <a:r>
              <a:rPr lang="en-GB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2020)</a:t>
            </a:r>
            <a:endParaRPr lang="fr-FR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ja-SE" sz="20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 For what it’s worth, </a:t>
            </a:r>
            <a:r>
              <a:rPr lang="en-GB" altLang="ja-SE" sz="20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t</a:t>
            </a:r>
            <a:r>
              <a:rPr lang="en-GB" sz="2000" dirty="0" smtClean="0">
                <a:solidFill>
                  <a:schemeClr val="tx1"/>
                </a:solidFill>
                <a:cs typeface="Arial" charset="0"/>
              </a:rPr>
              <a:t>aking </a:t>
            </a:r>
            <a:r>
              <a:rPr lang="en-GB" sz="2000" dirty="0">
                <a:solidFill>
                  <a:schemeClr val="tx1"/>
                </a:solidFill>
                <a:cs typeface="Arial" charset="0"/>
              </a:rPr>
              <a:t>into account a very rough assessment of additional 17% for final fabrication (forming, machining…) and transportation, we can consider a </a:t>
            </a:r>
            <a:r>
              <a:rPr lang="en-GB" sz="2000" b="1" dirty="0">
                <a:solidFill>
                  <a:schemeClr val="tx1"/>
                </a:solidFill>
                <a:cs typeface="Arial" charset="0"/>
              </a:rPr>
              <a:t>global saving of about 20 tons CO2e by reusing many components of the ESS cryomodule</a:t>
            </a:r>
            <a:endParaRPr lang="en-US" altLang="ja-SE" sz="2000" b="1" dirty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16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47892"/>
            <a:ext cx="1033215" cy="31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87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2290043" y="149426"/>
            <a:ext cx="6408712" cy="432048"/>
          </a:xfrm>
        </p:spPr>
        <p:txBody>
          <a:bodyPr>
            <a:normAutofit/>
          </a:bodyPr>
          <a:lstStyle/>
          <a:p>
            <a:r>
              <a:rPr lang="fr-FR" dirty="0" smtClean="0"/>
              <a:t>Planning: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r>
              <a:rPr lang="fr-FR" dirty="0" smtClean="0"/>
              <a:t> for </a:t>
            </a:r>
            <a:r>
              <a:rPr lang="fr-FR" dirty="0" err="1" smtClean="0"/>
              <a:t>critical</a:t>
            </a:r>
            <a:r>
              <a:rPr lang="fr-FR" dirty="0" smtClean="0"/>
              <a:t> components...</a:t>
            </a:r>
            <a:endParaRPr lang="fr-FR" dirty="0"/>
          </a:p>
        </p:txBody>
      </p:sp>
      <p:pic>
        <p:nvPicPr>
          <p:cNvPr id="16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47892"/>
            <a:ext cx="1033215" cy="317558"/>
          </a:xfrm>
          <a:prstGeom prst="rect">
            <a:avLst/>
          </a:prstGeom>
        </p:spPr>
      </p:pic>
      <p:grpSp>
        <p:nvGrpSpPr>
          <p:cNvPr id="21" name="Groupe 20"/>
          <p:cNvGrpSpPr>
            <a:grpSpLocks noChangeAspect="1"/>
          </p:cNvGrpSpPr>
          <p:nvPr/>
        </p:nvGrpSpPr>
        <p:grpSpPr>
          <a:xfrm>
            <a:off x="5026347" y="696289"/>
            <a:ext cx="6646528" cy="1324294"/>
            <a:chOff x="2362051" y="725489"/>
            <a:chExt cx="7654640" cy="1525156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2051" y="725489"/>
              <a:ext cx="7654640" cy="792088"/>
            </a:xfrm>
            <a:prstGeom prst="rect">
              <a:avLst/>
            </a:prstGeom>
          </p:spPr>
        </p:pic>
        <p:pic>
          <p:nvPicPr>
            <p:cNvPr id="64" name="Image 6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2051" y="1517576"/>
              <a:ext cx="6624736" cy="733069"/>
            </a:xfrm>
            <a:prstGeom prst="rect">
              <a:avLst/>
            </a:prstGeom>
          </p:spPr>
        </p:pic>
      </p:grpSp>
      <p:sp>
        <p:nvSpPr>
          <p:cNvPr id="66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8152" y="1040174"/>
            <a:ext cx="10312493" cy="46236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Goal: </a:t>
            </a:r>
            <a:r>
              <a:rPr lang="fr-FR" altLang="ja-SE" sz="1800" b="1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be</a:t>
            </a:r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b="1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ready</a:t>
            </a:r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by end of T1 2029</a:t>
            </a:r>
          </a:p>
          <a:p>
            <a:pPr marL="0" indent="0">
              <a:buNone/>
            </a:pPr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 Intensive </a:t>
            </a:r>
            <a:r>
              <a:rPr lang="fr-FR" altLang="ja-SE" sz="1800" b="1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ordering</a:t>
            </a:r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phase </a:t>
            </a:r>
            <a:r>
              <a:rPr lang="fr-FR" altLang="ja-SE" sz="1800" b="1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is</a:t>
            </a:r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b="1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coming</a:t>
            </a:r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in 2026...</a:t>
            </a:r>
            <a:endParaRPr lang="en-US" altLang="ja-SE" sz="2000" b="1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1400" b="1" dirty="0" smtClean="0">
                <a:solidFill>
                  <a:schemeClr val="tx1"/>
                </a:solidFill>
              </a:rPr>
              <a:t>Components </a:t>
            </a:r>
            <a:r>
              <a:rPr lang="fr-FR" sz="1400" b="1" dirty="0" err="1">
                <a:solidFill>
                  <a:schemeClr val="tx1"/>
                </a:solidFill>
              </a:rPr>
              <a:t>available</a:t>
            </a:r>
            <a:r>
              <a:rPr lang="fr-FR" sz="1400" b="1" dirty="0">
                <a:solidFill>
                  <a:schemeClr val="tx1"/>
                </a:solidFill>
              </a:rPr>
              <a:t> in </a:t>
            </a:r>
            <a:r>
              <a:rPr lang="fr-FR" sz="1400" b="1" dirty="0" smtClean="0">
                <a:solidFill>
                  <a:schemeClr val="tx1"/>
                </a:solidFill>
              </a:rPr>
              <a:t>2026 </a:t>
            </a:r>
            <a:r>
              <a:rPr lang="fr-FR" sz="1400" b="1" dirty="0" err="1" smtClean="0">
                <a:solidFill>
                  <a:schemeClr val="tx1"/>
                </a:solidFill>
              </a:rPr>
              <a:t>provided</a:t>
            </a:r>
            <a:r>
              <a:rPr lang="fr-FR" sz="1400" b="1" dirty="0" smtClean="0">
                <a:solidFill>
                  <a:schemeClr val="tx1"/>
                </a:solidFill>
              </a:rPr>
              <a:t> by CERN </a:t>
            </a:r>
            <a:r>
              <a:rPr lang="fr-FR" sz="1400" b="1" dirty="0" err="1" smtClean="0">
                <a:solidFill>
                  <a:schemeClr val="tx1"/>
                </a:solidFill>
              </a:rPr>
              <a:t>through</a:t>
            </a:r>
            <a:r>
              <a:rPr lang="fr-FR" sz="1400" b="1" dirty="0" smtClean="0">
                <a:solidFill>
                  <a:schemeClr val="tx1"/>
                </a:solidFill>
              </a:rPr>
              <a:t> </a:t>
            </a:r>
            <a:r>
              <a:rPr lang="fr-FR" sz="1400" b="1" dirty="0" err="1" smtClean="0">
                <a:solidFill>
                  <a:schemeClr val="tx1"/>
                </a:solidFill>
              </a:rPr>
              <a:t>iSAS</a:t>
            </a:r>
            <a:r>
              <a:rPr lang="fr-FR" sz="1400" b="1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fr-FR" sz="1400" dirty="0" smtClean="0">
                <a:solidFill>
                  <a:schemeClr val="tx1"/>
                </a:solidFill>
              </a:rPr>
              <a:t>4 </a:t>
            </a:r>
            <a:r>
              <a:rPr lang="fr-FR" sz="1400" dirty="0" err="1">
                <a:solidFill>
                  <a:schemeClr val="tx1"/>
                </a:solidFill>
              </a:rPr>
              <a:t>Hook</a:t>
            </a:r>
            <a:r>
              <a:rPr lang="fr-FR" sz="1400" dirty="0">
                <a:solidFill>
                  <a:schemeClr val="tx1"/>
                </a:solidFill>
              </a:rPr>
              <a:t> type HOM </a:t>
            </a:r>
            <a:r>
              <a:rPr lang="fr-FR" sz="1400" dirty="0" err="1" smtClean="0">
                <a:solidFill>
                  <a:schemeClr val="tx1"/>
                </a:solidFill>
              </a:rPr>
              <a:t>couplers</a:t>
            </a:r>
            <a:endParaRPr lang="fr-FR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4 </a:t>
            </a:r>
            <a:r>
              <a:rPr lang="en-US" sz="1400" dirty="0">
                <a:solidFill>
                  <a:schemeClr val="tx1"/>
                </a:solidFill>
              </a:rPr>
              <a:t>Fundamental Power Couplers (modified SPL type)</a:t>
            </a:r>
          </a:p>
          <a:p>
            <a:pPr marL="0" indent="0">
              <a:buNone/>
            </a:pPr>
            <a:r>
              <a:rPr lang="fr-FR" sz="1400" b="1" dirty="0" smtClean="0">
                <a:solidFill>
                  <a:schemeClr val="tx1"/>
                </a:solidFill>
              </a:rPr>
              <a:t>Components </a:t>
            </a:r>
            <a:r>
              <a:rPr lang="fr-FR" sz="1400" b="1" dirty="0" err="1" smtClean="0">
                <a:solidFill>
                  <a:schemeClr val="tx1"/>
                </a:solidFill>
              </a:rPr>
              <a:t>ordered</a:t>
            </a:r>
            <a:r>
              <a:rPr lang="fr-FR" sz="1400" b="1" dirty="0" smtClean="0">
                <a:solidFill>
                  <a:schemeClr val="tx1"/>
                </a:solidFill>
              </a:rPr>
              <a:t> in 2026 and </a:t>
            </a:r>
            <a:r>
              <a:rPr lang="fr-FR" sz="1400" b="1" dirty="0" err="1" smtClean="0">
                <a:solidFill>
                  <a:schemeClr val="tx1"/>
                </a:solidFill>
              </a:rPr>
              <a:t>available</a:t>
            </a:r>
            <a:r>
              <a:rPr lang="fr-FR" sz="1400" b="1" dirty="0" smtClean="0">
                <a:solidFill>
                  <a:schemeClr val="tx1"/>
                </a:solidFill>
              </a:rPr>
              <a:t> </a:t>
            </a:r>
            <a:r>
              <a:rPr lang="fr-FR" sz="1400" b="1" dirty="0">
                <a:solidFill>
                  <a:schemeClr val="tx1"/>
                </a:solidFill>
              </a:rPr>
              <a:t>in </a:t>
            </a:r>
            <a:r>
              <a:rPr lang="fr-FR" sz="1400" b="1" dirty="0" smtClean="0">
                <a:solidFill>
                  <a:schemeClr val="tx1"/>
                </a:solidFill>
              </a:rPr>
              <a:t>2027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285750" indent="-285750"/>
            <a:r>
              <a:rPr lang="en-US" sz="1400" dirty="0" smtClean="0">
                <a:solidFill>
                  <a:schemeClr val="tx1"/>
                </a:solidFill>
              </a:rPr>
              <a:t>5-cell </a:t>
            </a:r>
            <a:r>
              <a:rPr lang="en-US" sz="1400" dirty="0">
                <a:solidFill>
                  <a:schemeClr val="tx1"/>
                </a:solidFill>
              </a:rPr>
              <a:t>cavities </a:t>
            </a:r>
            <a:r>
              <a:rPr 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 to be ordered </a:t>
            </a:r>
            <a:r>
              <a:rPr lang="en-US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now (but already on </a:t>
            </a:r>
            <a:r>
              <a:rPr 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the critical path)</a:t>
            </a:r>
            <a:endParaRPr lang="en-US" sz="1400" dirty="0">
              <a:solidFill>
                <a:schemeClr val="tx1"/>
              </a:solidFill>
            </a:endParaRPr>
          </a:p>
          <a:p>
            <a:pPr marL="285750" indent="-285750"/>
            <a:r>
              <a:rPr lang="en-US" sz="1400" dirty="0" smtClean="0">
                <a:solidFill>
                  <a:schemeClr val="tx1"/>
                </a:solidFill>
              </a:rPr>
              <a:t>warm and cold magnetic shields </a:t>
            </a:r>
          </a:p>
          <a:p>
            <a:pPr marL="285750" indent="-285750"/>
            <a:r>
              <a:rPr lang="en-US" sz="1400" dirty="0" smtClean="0">
                <a:solidFill>
                  <a:schemeClr val="tx1"/>
                </a:solidFill>
              </a:rPr>
              <a:t>Cryogenic </a:t>
            </a:r>
            <a:r>
              <a:rPr lang="en-US" sz="1400" dirty="0">
                <a:solidFill>
                  <a:schemeClr val="tx1"/>
                </a:solidFill>
              </a:rPr>
              <a:t>circuit </a:t>
            </a:r>
            <a:endParaRPr lang="en-US" sz="1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/>
            <a:r>
              <a:rPr lang="en-US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gate </a:t>
            </a:r>
            <a:r>
              <a:rPr 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valves </a:t>
            </a:r>
            <a:endParaRPr lang="en-US" sz="14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/>
            <a:r>
              <a:rPr lang="en-US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new </a:t>
            </a:r>
            <a:r>
              <a:rPr 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dished </a:t>
            </a:r>
            <a:r>
              <a:rPr lang="en-US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end-caps</a:t>
            </a:r>
            <a:endParaRPr lang="en-US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400" b="1" dirty="0" smtClean="0">
                <a:solidFill>
                  <a:schemeClr val="tx1"/>
                </a:solidFill>
              </a:rPr>
              <a:t>Components </a:t>
            </a:r>
            <a:r>
              <a:rPr lang="fr-FR" sz="1400" b="1" dirty="0" err="1" smtClean="0">
                <a:solidFill>
                  <a:schemeClr val="tx1"/>
                </a:solidFill>
              </a:rPr>
              <a:t>ordered</a:t>
            </a:r>
            <a:r>
              <a:rPr lang="fr-FR" sz="1400" b="1" dirty="0" smtClean="0">
                <a:solidFill>
                  <a:schemeClr val="tx1"/>
                </a:solidFill>
              </a:rPr>
              <a:t> in 2027 and </a:t>
            </a:r>
            <a:r>
              <a:rPr lang="fr-FR" sz="1400" b="1" dirty="0" err="1" smtClean="0">
                <a:solidFill>
                  <a:schemeClr val="tx1"/>
                </a:solidFill>
              </a:rPr>
              <a:t>available</a:t>
            </a:r>
            <a:r>
              <a:rPr lang="fr-FR" sz="1400" b="1" dirty="0" smtClean="0">
                <a:solidFill>
                  <a:schemeClr val="tx1"/>
                </a:solidFill>
              </a:rPr>
              <a:t> in 2027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tuning systems 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MLI, bellows, mechanical support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Instrumentation, cables</a:t>
            </a:r>
          </a:p>
          <a:p>
            <a:endParaRPr lang="en-US" sz="14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6427" y="2187415"/>
            <a:ext cx="4750398" cy="2669631"/>
          </a:xfrm>
          <a:prstGeom prst="rect">
            <a:avLst/>
          </a:prstGeom>
        </p:spPr>
      </p:pic>
      <p:sp>
        <p:nvSpPr>
          <p:cNvPr id="70" name="ZoneTexte 69"/>
          <p:cNvSpPr txBox="1"/>
          <p:nvPr/>
        </p:nvSpPr>
        <p:spPr>
          <a:xfrm>
            <a:off x="6215752" y="4860318"/>
            <a:ext cx="3811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9300"/>
                </a:solidFill>
                <a:latin typeface="+mn-lt"/>
              </a:rPr>
              <a:t>Excellent job </a:t>
            </a:r>
            <a:r>
              <a:rPr lang="fr-FR" b="1" dirty="0" err="1" smtClean="0">
                <a:solidFill>
                  <a:srgbClr val="FF9300"/>
                </a:solidFill>
                <a:latin typeface="+mn-lt"/>
              </a:rPr>
              <a:t>everyone</a:t>
            </a:r>
            <a:r>
              <a:rPr lang="fr-FR" b="1" dirty="0" smtClean="0">
                <a:solidFill>
                  <a:srgbClr val="FF9300"/>
                </a:solidFill>
                <a:latin typeface="+mn-lt"/>
              </a:rPr>
              <a:t> up to </a:t>
            </a:r>
            <a:r>
              <a:rPr lang="fr-FR" b="1" dirty="0" err="1" smtClean="0">
                <a:solidFill>
                  <a:srgbClr val="FF9300"/>
                </a:solidFill>
                <a:latin typeface="+mn-lt"/>
              </a:rPr>
              <a:t>now</a:t>
            </a:r>
            <a:r>
              <a:rPr lang="fr-FR" b="1" dirty="0" smtClean="0">
                <a:solidFill>
                  <a:srgbClr val="FF9300"/>
                </a:solidFill>
                <a:latin typeface="+mn-lt"/>
              </a:rPr>
              <a:t>!</a:t>
            </a:r>
          </a:p>
          <a:p>
            <a:pPr algn="ctr"/>
            <a:r>
              <a:rPr lang="fr-FR" b="1" dirty="0" err="1" smtClean="0">
                <a:solidFill>
                  <a:srgbClr val="FF9300"/>
                </a:solidFill>
                <a:latin typeface="+mn-lt"/>
              </a:rPr>
              <a:t>Keep</a:t>
            </a:r>
            <a:r>
              <a:rPr lang="fr-FR" b="1" dirty="0" smtClean="0">
                <a:solidFill>
                  <a:srgbClr val="FF9300"/>
                </a:solidFill>
                <a:latin typeface="+mn-lt"/>
              </a:rPr>
              <a:t> the good </a:t>
            </a:r>
            <a:r>
              <a:rPr lang="fr-FR" b="1" dirty="0" err="1" smtClean="0">
                <a:solidFill>
                  <a:srgbClr val="FF9300"/>
                </a:solidFill>
                <a:latin typeface="+mn-lt"/>
              </a:rPr>
              <a:t>momentum</a:t>
            </a:r>
            <a:r>
              <a:rPr lang="fr-FR" b="1" dirty="0" smtClean="0">
                <a:solidFill>
                  <a:srgbClr val="FF9300"/>
                </a:solidFill>
                <a:latin typeface="+mn-lt"/>
              </a:rPr>
              <a:t>!</a:t>
            </a:r>
            <a:endParaRPr lang="fr-FR" b="1" dirty="0">
              <a:solidFill>
                <a:srgbClr val="FF93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815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3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90043" y="2021632"/>
            <a:ext cx="6517437" cy="2232248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altLang="ja-SE" sz="3200" dirty="0" smtClean="0">
                <a:solidFill>
                  <a:srgbClr val="ED7D30"/>
                </a:solidFill>
                <a:cs typeface="Arial" charset="0"/>
              </a:rPr>
              <a:t>Thank you for your attention</a:t>
            </a:r>
            <a:endParaRPr lang="en-US" altLang="ja-SE" sz="2400" dirty="0">
              <a:solidFill>
                <a:schemeClr val="tx1"/>
              </a:solidFill>
              <a:cs typeface="Arial" charset="0"/>
            </a:endParaRPr>
          </a:p>
          <a:p>
            <a:pPr lvl="1" algn="ctr"/>
            <a:endParaRPr lang="en-US" altLang="ja-SE" dirty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66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527560" y="5498797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2182031" y="149424"/>
            <a:ext cx="5688632" cy="432048"/>
          </a:xfrm>
        </p:spPr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grpSp>
        <p:nvGrpSpPr>
          <p:cNvPr id="24" name="Groupe 23"/>
          <p:cNvGrpSpPr>
            <a:grpSpLocks noChangeAspect="1"/>
          </p:cNvGrpSpPr>
          <p:nvPr/>
        </p:nvGrpSpPr>
        <p:grpSpPr>
          <a:xfrm>
            <a:off x="3864634" y="805116"/>
            <a:ext cx="6838130" cy="4878476"/>
            <a:chOff x="4302885" y="941512"/>
            <a:chExt cx="6257857" cy="4464496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02885" y="941512"/>
              <a:ext cx="6257857" cy="4464496"/>
            </a:xfrm>
            <a:prstGeom prst="rect">
              <a:avLst/>
            </a:prstGeom>
          </p:spPr>
        </p:pic>
        <p:sp>
          <p:nvSpPr>
            <p:cNvPr id="23" name="Explosion 2 22"/>
            <p:cNvSpPr/>
            <p:nvPr/>
          </p:nvSpPr>
          <p:spPr>
            <a:xfrm rot="2836031">
              <a:off x="6894930" y="2183361"/>
              <a:ext cx="1879456" cy="1048384"/>
            </a:xfrm>
            <a:prstGeom prst="irregularSeal2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7138225" y="1253412"/>
            <a:ext cx="278512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ERL Cryomodule in the igloo</a:t>
            </a:r>
            <a:endParaRPr lang="fr-FR" sz="1600" dirty="0"/>
          </a:p>
        </p:txBody>
      </p:sp>
      <p:sp>
        <p:nvSpPr>
          <p:cNvPr id="18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27" y="1405598"/>
            <a:ext cx="9806650" cy="4415462"/>
          </a:xfrm>
        </p:spPr>
        <p:txBody>
          <a:bodyPr>
            <a:normAutofit/>
          </a:bodyPr>
          <a:lstStyle/>
          <a:p>
            <a:r>
              <a:rPr lang="en-US" altLang="ja-SE" sz="20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Context/News</a:t>
            </a:r>
          </a:p>
          <a:p>
            <a:r>
              <a:rPr lang="en-US" altLang="ja-SE" sz="20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5cell cavities and more...</a:t>
            </a:r>
          </a:p>
          <a:p>
            <a:r>
              <a:rPr lang="en-US" altLang="ja-SE" sz="20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HOM / BLA</a:t>
            </a:r>
          </a:p>
          <a:p>
            <a:r>
              <a:rPr lang="en-US" altLang="ja-SE" sz="20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Power couplers</a:t>
            </a:r>
          </a:p>
          <a:p>
            <a:r>
              <a:rPr lang="en-US" altLang="ja-SE" sz="20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Magnetic shields</a:t>
            </a:r>
          </a:p>
          <a:p>
            <a:r>
              <a:rPr lang="en-US" altLang="ja-SE" sz="20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Cryomodule adaptations</a:t>
            </a:r>
          </a:p>
          <a:p>
            <a:pPr lvl="1"/>
            <a:r>
              <a:rPr lang="en-US" altLang="ja-SE" sz="16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End-caps</a:t>
            </a:r>
          </a:p>
          <a:p>
            <a:pPr lvl="1"/>
            <a:r>
              <a:rPr lang="en-US" altLang="ja-SE" sz="16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Cryogenic circuits</a:t>
            </a:r>
          </a:p>
          <a:p>
            <a:r>
              <a:rPr lang="en-US" altLang="ja-SE" sz="20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CO2 saving</a:t>
            </a:r>
            <a:endParaRPr lang="en-US" altLang="ja-SE" sz="24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r>
              <a:rPr lang="en-US" altLang="ja-SE" sz="20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Planning</a:t>
            </a:r>
          </a:p>
          <a:p>
            <a:pPr marL="0" indent="0">
              <a:buNone/>
            </a:pPr>
            <a:endParaRPr lang="en-US" altLang="ja-SE" sz="2000" dirty="0" smtClean="0">
              <a:solidFill>
                <a:srgbClr val="FF9300"/>
              </a:solidFill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4179" y="1805608"/>
            <a:ext cx="2119608" cy="1138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744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527560" y="5498797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2182031" y="149424"/>
            <a:ext cx="5688632" cy="432048"/>
          </a:xfrm>
        </p:spPr>
        <p:txBody>
          <a:bodyPr/>
          <a:lstStyle/>
          <a:p>
            <a:r>
              <a:rPr lang="fr-FR" dirty="0" err="1" smtClean="0"/>
              <a:t>Context</a:t>
            </a:r>
            <a:r>
              <a:rPr lang="fr-FR" dirty="0" smtClean="0"/>
              <a:t>/News</a:t>
            </a:r>
            <a:endParaRPr lang="fr-FR" dirty="0"/>
          </a:p>
        </p:txBody>
      </p:sp>
      <p:sp>
        <p:nvSpPr>
          <p:cNvPr id="13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956" y="1371814"/>
            <a:ext cx="7580332" cy="4274501"/>
          </a:xfrm>
        </p:spPr>
        <p:txBody>
          <a:bodyPr>
            <a:noAutofit/>
          </a:bodyPr>
          <a:lstStyle/>
          <a:p>
            <a:pPr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</a:rPr>
              <a:t>Major in-kind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</a:rPr>
              <a:t>from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</a:rPr>
              <a:t>ESS (Medium beta cryomodule)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</a:rPr>
              <a:t>: vacuum vessel, thermal shield, spaceframe, MLI</a:t>
            </a:r>
            <a:endParaRPr lang="en-US" altLang="ja-SE" sz="1800" dirty="0">
              <a:solidFill>
                <a:schemeClr val="tx1"/>
              </a:solidFill>
              <a:cs typeface="Arial" charset="0"/>
            </a:endParaRPr>
          </a:p>
          <a:p>
            <a:pPr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</a:rPr>
              <a:t>New components : </a:t>
            </a:r>
          </a:p>
          <a:p>
            <a:pPr lvl="1"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ja-SE" sz="1600" dirty="0" smtClean="0">
                <a:solidFill>
                  <a:schemeClr val="tx1"/>
                </a:solidFill>
                <a:cs typeface="Arial" charset="0"/>
              </a:rPr>
              <a:t>Cavity string : 5cell cavities, HOM couplers and cold absorbers, power couplers, tuning systems</a:t>
            </a:r>
          </a:p>
          <a:p>
            <a:pPr lvl="1"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ja-SE" sz="1600" dirty="0" smtClean="0">
                <a:solidFill>
                  <a:schemeClr val="tx1"/>
                </a:solidFill>
                <a:cs typeface="Arial" charset="0"/>
              </a:rPr>
              <a:t>Warm and cold magnetic shields</a:t>
            </a:r>
          </a:p>
          <a:p>
            <a:pPr lvl="1"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ja-SE" sz="1600" dirty="0" smtClean="0">
                <a:solidFill>
                  <a:schemeClr val="tx1"/>
                </a:solidFill>
                <a:cs typeface="Arial" charset="0"/>
              </a:rPr>
              <a:t>Cryogenic circuits</a:t>
            </a:r>
          </a:p>
          <a:p>
            <a:pPr marL="0" indent="0"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ja-SE" sz="1200" dirty="0" smtClean="0">
              <a:solidFill>
                <a:schemeClr val="tx1"/>
              </a:solidFill>
              <a:cs typeface="Arial" charset="0"/>
            </a:endParaRPr>
          </a:p>
          <a:p>
            <a:pPr marL="0" indent="0"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SE" sz="1800" b="1" dirty="0" smtClean="0">
                <a:solidFill>
                  <a:schemeClr val="tx1"/>
                </a:solidFill>
                <a:cs typeface="Arial" charset="0"/>
              </a:rPr>
              <a:t>We are about to complete the design and adaptation phase</a:t>
            </a:r>
          </a:p>
          <a:p>
            <a:pPr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</a:rPr>
              <a:t>Important and fruitful technical review in June to validate our choices</a:t>
            </a:r>
            <a:endParaRPr lang="en-US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pPr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Writing of the technical report in August (</a:t>
            </a:r>
            <a:r>
              <a:rPr lang="en-US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iSAS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milestone)</a:t>
            </a:r>
          </a:p>
          <a:p>
            <a:pPr marL="0" indent="0"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ja-SE" sz="1200" b="1" dirty="0" smtClean="0">
              <a:solidFill>
                <a:schemeClr val="tx1"/>
              </a:solidFill>
              <a:cs typeface="Arial" charset="0"/>
            </a:endParaRPr>
          </a:p>
          <a:p>
            <a:pPr marL="0" indent="0"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SE" sz="1800" b="1" dirty="0">
                <a:solidFill>
                  <a:schemeClr val="tx1"/>
                </a:solidFill>
                <a:cs typeface="Arial" charset="0"/>
              </a:rPr>
              <a:t>1 October 2025: </a:t>
            </a:r>
            <a:r>
              <a:rPr lang="en-US" altLang="ja-SE" sz="1800" b="1" dirty="0" smtClean="0">
                <a:solidFill>
                  <a:schemeClr val="tx1"/>
                </a:solidFill>
                <a:cs typeface="Arial" charset="0"/>
              </a:rPr>
              <a:t>New PhD student Axel Perez-Ruiz, </a:t>
            </a:r>
            <a:r>
              <a:rPr lang="en-US" altLang="ja-SE" sz="1800" b="1" dirty="0">
                <a:solidFill>
                  <a:schemeClr val="tx1"/>
                </a:solidFill>
                <a:cs typeface="Arial" charset="0"/>
              </a:rPr>
              <a:t>on cryogenic </a:t>
            </a:r>
            <a:r>
              <a:rPr lang="en-US" altLang="ja-SE" sz="1800" b="1" dirty="0" smtClean="0">
                <a:solidFill>
                  <a:schemeClr val="tx1"/>
                </a:solidFill>
                <a:cs typeface="Arial" charset="0"/>
              </a:rPr>
              <a:t>absorbers (supervisor</a:t>
            </a:r>
            <a:r>
              <a:rPr lang="en-US" altLang="ja-SE" sz="1800" b="1" dirty="0">
                <a:solidFill>
                  <a:schemeClr val="tx1"/>
                </a:solidFill>
                <a:cs typeface="Arial" charset="0"/>
              </a:rPr>
              <a:t>: Akira </a:t>
            </a:r>
            <a:r>
              <a:rPr lang="en-US" altLang="ja-SE" sz="1800" b="1" dirty="0" err="1" smtClean="0">
                <a:solidFill>
                  <a:schemeClr val="tx1"/>
                </a:solidFill>
                <a:cs typeface="Arial" charset="0"/>
              </a:rPr>
              <a:t>Myazaki</a:t>
            </a:r>
            <a:r>
              <a:rPr lang="en-US" altLang="ja-SE" sz="1800" b="1" dirty="0" smtClean="0">
                <a:solidFill>
                  <a:schemeClr val="tx1"/>
                </a:solidFill>
                <a:cs typeface="Arial" charset="0"/>
              </a:rPr>
              <a:t>)</a:t>
            </a:r>
            <a:endParaRPr lang="en-US" altLang="ja-SE" sz="1800" b="1" dirty="0">
              <a:solidFill>
                <a:schemeClr val="tx1"/>
              </a:solidFill>
              <a:cs typeface="Arial" charset="0"/>
            </a:endParaRPr>
          </a:p>
          <a:p>
            <a:pPr marL="0" indent="0" defTabSz="100488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ja-SE" sz="1800" dirty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85659" y="1013343"/>
            <a:ext cx="5017207" cy="4025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ja-SE" sz="1800" b="1" dirty="0">
                <a:solidFill>
                  <a:prstClr val="black"/>
                </a:solidFill>
                <a:latin typeface="Calibri" panose="020F0502020204030204"/>
              </a:rPr>
              <a:t>Most of the work is done through the </a:t>
            </a:r>
            <a:r>
              <a:rPr lang="en-US" altLang="ja-SE" sz="1800" b="1" i="1" dirty="0" err="1">
                <a:solidFill>
                  <a:prstClr val="black"/>
                </a:solidFill>
                <a:latin typeface="Calibri" panose="020F0502020204030204"/>
              </a:rPr>
              <a:t>iSAS</a:t>
            </a:r>
            <a:r>
              <a:rPr lang="en-US" altLang="ja-SE" sz="1800" b="1" i="1" dirty="0">
                <a:solidFill>
                  <a:prstClr val="black"/>
                </a:solidFill>
                <a:latin typeface="Calibri" panose="020F0502020204030204"/>
              </a:rPr>
              <a:t> project: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F5B9ACBE-AECD-4374-B19E-F09230282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1016" y="804660"/>
            <a:ext cx="2600980" cy="189594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866" y="2948002"/>
            <a:ext cx="2076299" cy="962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Image 30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2651" y="3678185"/>
            <a:ext cx="2118297" cy="1183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Image 3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3005" y="4669494"/>
            <a:ext cx="2098804" cy="1169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47892"/>
            <a:ext cx="1033215" cy="31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28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5cell </a:t>
            </a:r>
            <a:r>
              <a:rPr lang="fr-FR" dirty="0" err="1" smtClean="0"/>
              <a:t>cavities</a:t>
            </a:r>
            <a:endParaRPr lang="fr-FR" dirty="0"/>
          </a:p>
        </p:txBody>
      </p:sp>
      <p:sp>
        <p:nvSpPr>
          <p:cNvPr id="13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8061" y="2783110"/>
            <a:ext cx="7715145" cy="3003099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chemeClr val="tx1"/>
                </a:solidFill>
                <a:sym typeface="Wingdings" panose="05000000000000000000" pitchFamily="2" charset="2"/>
              </a:rPr>
              <a:t>P</a:t>
            </a:r>
            <a:r>
              <a:rPr lang="en-US" sz="18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reparation and testing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Vertical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EP to be done at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CEA (1</a:t>
            </a:r>
            <a:r>
              <a:rPr lang="en-US" sz="1600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try with ESS proto cavity) &amp;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Heat Treatment (650°C)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+ Mid-T bake at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IJCLAB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Field flatness tuning bench under development @IJCLAB  adaptation of the one used for the SPL 5 cell prototype of </a:t>
            </a:r>
            <a:r>
              <a:rPr lang="en-US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EuCARD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project...</a:t>
            </a: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1"/>
                </a:solidFill>
              </a:rPr>
              <a:t>Vertical </a:t>
            </a:r>
            <a:r>
              <a:rPr lang="en-US" sz="1600" dirty="0">
                <a:solidFill>
                  <a:schemeClr val="tx1"/>
                </a:solidFill>
              </a:rPr>
              <a:t>test </a:t>
            </a:r>
            <a:r>
              <a:rPr lang="en-US" sz="1600" dirty="0" smtClean="0">
                <a:solidFill>
                  <a:schemeClr val="tx1"/>
                </a:solidFill>
              </a:rPr>
              <a:t>configuration @ INFN-LASA </a:t>
            </a:r>
            <a:r>
              <a:rPr lang="en-US" sz="1600" dirty="0">
                <a:solidFill>
                  <a:schemeClr val="tx1"/>
                </a:solidFill>
              </a:rPr>
              <a:t>: possible with and without the helium </a:t>
            </a:r>
            <a:r>
              <a:rPr lang="en-US" sz="1600" dirty="0" smtClean="0">
                <a:solidFill>
                  <a:schemeClr val="tx1"/>
                </a:solidFill>
              </a:rPr>
              <a:t>jacket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olidFill>
                  <a:schemeClr val="tx1"/>
                </a:solidFill>
              </a:rPr>
              <a:t> CF </a:t>
            </a:r>
            <a:r>
              <a:rPr lang="en-US" sz="1600" dirty="0">
                <a:solidFill>
                  <a:schemeClr val="tx1"/>
                </a:solidFill>
              </a:rPr>
              <a:t>16 (inlet) and CF40 (outlet) have be added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1400" dirty="0">
              <a:solidFill>
                <a:schemeClr val="tx1"/>
              </a:solidFill>
            </a:endParaRPr>
          </a:p>
          <a:p>
            <a:r>
              <a:rPr lang="en-US" sz="1800" b="1" dirty="0" smtClean="0">
                <a:solidFill>
                  <a:schemeClr val="tx1"/>
                </a:solidFill>
              </a:rPr>
              <a:t>2</a:t>
            </a:r>
            <a:r>
              <a:rPr lang="en-US" sz="1800" b="1" baseline="30000" dirty="0" smtClean="0">
                <a:solidFill>
                  <a:schemeClr val="tx1"/>
                </a:solidFill>
              </a:rPr>
              <a:t>nd</a:t>
            </a:r>
            <a:r>
              <a:rPr lang="en-US" sz="1800" b="1" dirty="0" smtClean="0">
                <a:solidFill>
                  <a:schemeClr val="tx1"/>
                </a:solidFill>
              </a:rPr>
              <a:t> call for tender </a:t>
            </a:r>
            <a:r>
              <a:rPr lang="en-US" sz="1800" dirty="0" smtClean="0">
                <a:solidFill>
                  <a:schemeClr val="tx1"/>
                </a:solidFill>
              </a:rPr>
              <a:t>: new offers received 2 weeks ago. Technical analysis is done </a:t>
            </a:r>
            <a:r>
              <a:rPr 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order is planned end of October. Cavities fabrication on the critical path.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lvl="1"/>
            <a:endParaRPr lang="en-US" altLang="ja-SE" sz="1800" dirty="0">
              <a:solidFill>
                <a:schemeClr val="tx1"/>
              </a:solidFill>
              <a:cs typeface="Arial" charset="0"/>
            </a:endParaRPr>
          </a:p>
          <a:p>
            <a:endParaRPr lang="en-US" altLang="ja-SE" sz="1800" dirty="0" smtClean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32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47892"/>
            <a:ext cx="1033215" cy="31755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643" y="559832"/>
            <a:ext cx="3082132" cy="1888008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8690398" y="2686619"/>
            <a:ext cx="1175206" cy="2764320"/>
            <a:chOff x="8554739" y="2936412"/>
            <a:chExt cx="1175206" cy="2764320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54739" y="2936412"/>
              <a:ext cx="1168158" cy="2764320"/>
            </a:xfrm>
            <a:prstGeom prst="rect">
              <a:avLst/>
            </a:prstGeom>
          </p:spPr>
        </p:pic>
        <p:sp>
          <p:nvSpPr>
            <p:cNvPr id="17" name="Étoile à 5 branches 16"/>
            <p:cNvSpPr/>
            <p:nvPr/>
          </p:nvSpPr>
          <p:spPr>
            <a:xfrm>
              <a:off x="9138818" y="5148584"/>
              <a:ext cx="591127" cy="508000"/>
            </a:xfrm>
            <a:prstGeom prst="star5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8" name="Étoile à 5 branches 17"/>
            <p:cNvSpPr/>
            <p:nvPr/>
          </p:nvSpPr>
          <p:spPr>
            <a:xfrm>
              <a:off x="8732418" y="2991397"/>
              <a:ext cx="591127" cy="508000"/>
            </a:xfrm>
            <a:prstGeom prst="star5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sp>
        <p:nvSpPr>
          <p:cNvPr id="21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18509" y="905756"/>
            <a:ext cx="6264697" cy="1447155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Reminder: 1</a:t>
            </a:r>
            <a:r>
              <a:rPr lang="en-US" sz="1800" b="1" baseline="30000" dirty="0" smtClean="0">
                <a:solidFill>
                  <a:schemeClr val="tx1"/>
                </a:solidFill>
              </a:rPr>
              <a:t>st</a:t>
            </a:r>
            <a:r>
              <a:rPr lang="en-US" sz="1800" b="1" dirty="0" smtClean="0">
                <a:solidFill>
                  <a:schemeClr val="tx1"/>
                </a:solidFill>
              </a:rPr>
              <a:t> call for tender has been cancelled </a:t>
            </a:r>
            <a:r>
              <a:rPr 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due to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Changes on preparation strategy (validation of mid-T bake in IJCLAB furnace  no need of single-cell prototype incl. in the call for tender)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M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andatory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technical changes </a:t>
            </a:r>
            <a:r>
              <a:rPr lang="en-US" sz="1600" dirty="0" smtClean="0">
                <a:solidFill>
                  <a:schemeClr val="tx1"/>
                </a:solidFill>
              </a:rPr>
              <a:t>on the cavity (HOM ports diameter, flanges material) and the helium vessel (bi-phase </a:t>
            </a:r>
            <a:r>
              <a:rPr lang="en-US" sz="1600" dirty="0">
                <a:solidFill>
                  <a:schemeClr val="tx1"/>
                </a:solidFill>
              </a:rPr>
              <a:t>flanges type/material, </a:t>
            </a:r>
            <a:r>
              <a:rPr lang="en-US" sz="1600" dirty="0" smtClean="0">
                <a:solidFill>
                  <a:schemeClr val="tx1"/>
                </a:solidFill>
              </a:rPr>
              <a:t>He degassing ports for vertical testing...) </a:t>
            </a:r>
            <a:endParaRPr lang="en-US" altLang="ja-SE" sz="2000" dirty="0" smtClean="0">
              <a:solidFill>
                <a:schemeClr val="tx1"/>
              </a:solidFill>
              <a:cs typeface="Arial" charset="0"/>
            </a:endParaRPr>
          </a:p>
          <a:p>
            <a:pPr lvl="1"/>
            <a:endParaRPr lang="en-US" altLang="ja-SE" sz="18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818668" y="5050829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CF 16 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47941" y="2984542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CF </a:t>
            </a:r>
            <a:r>
              <a:rPr lang="en-US" sz="1200" dirty="0" smtClean="0">
                <a:solidFill>
                  <a:srgbClr val="FF0000"/>
                </a:solidFill>
              </a:rPr>
              <a:t>40</a:t>
            </a:r>
            <a:endParaRPr lang="fr-FR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28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73819" y="4109864"/>
            <a:ext cx="504056" cy="7824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5cell </a:t>
            </a:r>
            <a:r>
              <a:rPr lang="fr-FR" dirty="0" err="1" smtClean="0"/>
              <a:t>cavities</a:t>
            </a:r>
            <a:endParaRPr lang="fr-FR" dirty="0"/>
          </a:p>
        </p:txBody>
      </p:sp>
      <p:pic>
        <p:nvPicPr>
          <p:cNvPr id="32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47892"/>
            <a:ext cx="1033215" cy="317558"/>
          </a:xfrm>
          <a:prstGeom prst="rect">
            <a:avLst/>
          </a:prstGeom>
        </p:spPr>
      </p:pic>
      <p:sp>
        <p:nvSpPr>
          <p:cNvPr id="21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9715" y="1224782"/>
            <a:ext cx="9991821" cy="793447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1800" dirty="0" smtClean="0">
                <a:solidFill>
                  <a:schemeClr val="tx1"/>
                </a:solidFill>
                <a:cs typeface="Arial" charset="0"/>
              </a:rPr>
              <a:t>Expected planning: lead-time of about 2 years to get the 4 cavities ready for clean room assembly (NB: no spare cavity)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4" y="2741712"/>
            <a:ext cx="10801200" cy="1189243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90957" y="1980931"/>
            <a:ext cx="4000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 smtClean="0">
                <a:solidFill>
                  <a:srgbClr val="0070C0"/>
                </a:solidFill>
                <a:latin typeface="+mn-lt"/>
                <a:cs typeface="Arial" charset="0"/>
              </a:rPr>
              <a:t>Delivery of </a:t>
            </a:r>
            <a:r>
              <a:rPr lang="fr-FR" sz="1400" dirty="0" err="1" smtClean="0">
                <a:solidFill>
                  <a:srgbClr val="0070C0"/>
                </a:solidFill>
                <a:latin typeface="+mn-lt"/>
                <a:cs typeface="Arial" charset="0"/>
              </a:rPr>
              <a:t>cavities</a:t>
            </a:r>
            <a:r>
              <a:rPr lang="fr-FR" sz="1400" dirty="0" smtClean="0">
                <a:solidFill>
                  <a:srgbClr val="0070C0"/>
                </a:solidFill>
                <a:latin typeface="+mn-lt"/>
                <a:cs typeface="Arial" charset="0"/>
              </a:rPr>
              <a:t> by pair</a:t>
            </a:r>
          </a:p>
          <a:p>
            <a:pPr algn="ctr"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 smtClean="0">
                <a:solidFill>
                  <a:srgbClr val="0070C0"/>
                </a:solidFill>
                <a:latin typeface="+mn-lt"/>
                <a:cs typeface="Arial" charset="0"/>
              </a:rPr>
              <a:t>~12 </a:t>
            </a:r>
            <a:r>
              <a:rPr lang="fr-FR" sz="1400" dirty="0" err="1" smtClean="0">
                <a:solidFill>
                  <a:srgbClr val="0070C0"/>
                </a:solidFill>
                <a:latin typeface="+mn-lt"/>
                <a:cs typeface="Arial" charset="0"/>
              </a:rPr>
              <a:t>months</a:t>
            </a:r>
            <a:r>
              <a:rPr lang="fr-FR" sz="1400" dirty="0" smtClean="0">
                <a:solidFill>
                  <a:srgbClr val="0070C0"/>
                </a:solidFill>
                <a:latin typeface="+mn-lt"/>
                <a:cs typeface="Arial" charset="0"/>
              </a:rPr>
              <a:t> for </a:t>
            </a:r>
            <a:r>
              <a:rPr lang="fr-FR" sz="1400" dirty="0" err="1" smtClean="0">
                <a:solidFill>
                  <a:srgbClr val="0070C0"/>
                </a:solidFill>
                <a:latin typeface="+mn-lt"/>
                <a:cs typeface="Arial" charset="0"/>
              </a:rPr>
              <a:t>cav</a:t>
            </a:r>
            <a:r>
              <a:rPr lang="fr-FR" sz="1400" dirty="0" smtClean="0">
                <a:solidFill>
                  <a:srgbClr val="0070C0"/>
                </a:solidFill>
                <a:latin typeface="+mn-lt"/>
                <a:cs typeface="Arial" charset="0"/>
              </a:rPr>
              <a:t> #1 &amp; #2</a:t>
            </a:r>
          </a:p>
          <a:p>
            <a:pPr algn="ctr"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 smtClean="0">
                <a:solidFill>
                  <a:srgbClr val="0070C0"/>
                </a:solidFill>
                <a:latin typeface="+mn-lt"/>
                <a:cs typeface="Arial" charset="0"/>
              </a:rPr>
              <a:t>~14 </a:t>
            </a:r>
            <a:r>
              <a:rPr lang="fr-FR" sz="1400" dirty="0" err="1" smtClean="0">
                <a:solidFill>
                  <a:srgbClr val="0070C0"/>
                </a:solidFill>
                <a:latin typeface="+mn-lt"/>
                <a:cs typeface="Arial" charset="0"/>
              </a:rPr>
              <a:t>months</a:t>
            </a:r>
            <a:r>
              <a:rPr lang="fr-FR" sz="1400" dirty="0" smtClean="0">
                <a:solidFill>
                  <a:srgbClr val="0070C0"/>
                </a:solidFill>
                <a:latin typeface="+mn-lt"/>
                <a:cs typeface="Arial" charset="0"/>
              </a:rPr>
              <a:t> for </a:t>
            </a:r>
            <a:r>
              <a:rPr lang="fr-FR" sz="1400" dirty="0" err="1" smtClean="0">
                <a:solidFill>
                  <a:srgbClr val="0070C0"/>
                </a:solidFill>
                <a:latin typeface="+mn-lt"/>
                <a:cs typeface="Arial" charset="0"/>
              </a:rPr>
              <a:t>cav</a:t>
            </a:r>
            <a:r>
              <a:rPr lang="fr-FR" sz="1400" dirty="0" smtClean="0">
                <a:solidFill>
                  <a:srgbClr val="0070C0"/>
                </a:solidFill>
                <a:latin typeface="+mn-lt"/>
                <a:cs typeface="Arial" charset="0"/>
              </a:rPr>
              <a:t> #3 &amp; #4</a:t>
            </a:r>
            <a:endParaRPr lang="fr-FR" sz="1400" dirty="0">
              <a:solidFill>
                <a:srgbClr val="0070C0"/>
              </a:solidFill>
              <a:latin typeface="+mn-lt"/>
              <a:cs typeface="Arial" charset="0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5281610" y="3173760"/>
            <a:ext cx="288032" cy="14401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569642" y="3173760"/>
            <a:ext cx="1008112" cy="144016"/>
          </a:xfrm>
          <a:prstGeom prst="rect">
            <a:avLst/>
          </a:prstGeom>
          <a:noFill/>
          <a:ln w="12700" cap="flat" cmpd="sng" algn="ctr">
            <a:solidFill>
              <a:srgbClr val="6600C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Hexagone 22"/>
          <p:cNvSpPr/>
          <p:nvPr/>
        </p:nvSpPr>
        <p:spPr>
          <a:xfrm>
            <a:off x="6826547" y="3173760"/>
            <a:ext cx="360040" cy="144016"/>
          </a:xfrm>
          <a:prstGeom prst="hexagon">
            <a:avLst/>
          </a:prstGeom>
          <a:noFill/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Hexagone 23"/>
          <p:cNvSpPr/>
          <p:nvPr/>
        </p:nvSpPr>
        <p:spPr>
          <a:xfrm>
            <a:off x="8698755" y="3171007"/>
            <a:ext cx="360040" cy="144016"/>
          </a:xfrm>
          <a:prstGeom prst="hexagon">
            <a:avLst/>
          </a:prstGeom>
          <a:noFill/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305946" y="3171851"/>
            <a:ext cx="360040" cy="144016"/>
          </a:xfrm>
          <a:prstGeom prst="rect">
            <a:avLst/>
          </a:prstGeom>
          <a:noFill/>
          <a:ln w="12700" cap="flat" cmpd="sng" algn="ctr">
            <a:solidFill>
              <a:srgbClr val="6600C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398524" y="4168617"/>
            <a:ext cx="288032" cy="14401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75724" y="4442251"/>
            <a:ext cx="315233" cy="145316"/>
          </a:xfrm>
          <a:prstGeom prst="rect">
            <a:avLst/>
          </a:prstGeom>
          <a:noFill/>
          <a:ln w="12700" cap="flat" cmpd="sng" algn="ctr">
            <a:solidFill>
              <a:srgbClr val="6600C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Hexagone 27"/>
          <p:cNvSpPr/>
          <p:nvPr/>
        </p:nvSpPr>
        <p:spPr>
          <a:xfrm>
            <a:off x="362520" y="4717185"/>
            <a:ext cx="360040" cy="144016"/>
          </a:xfrm>
          <a:prstGeom prst="hexagon">
            <a:avLst/>
          </a:prstGeom>
          <a:noFill/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04558" y="4037856"/>
            <a:ext cx="63446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1800" dirty="0" smtClean="0">
                <a:solidFill>
                  <a:srgbClr val="FF0000"/>
                </a:solidFill>
                <a:latin typeface="+mn-lt"/>
                <a:cs typeface="Arial" charset="0"/>
              </a:rPr>
              <a:t>Vertical EP @ CEA</a:t>
            </a:r>
          </a:p>
          <a:p>
            <a:pPr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1800" dirty="0" err="1" smtClean="0">
                <a:solidFill>
                  <a:srgbClr val="6600CC"/>
                </a:solidFill>
                <a:latin typeface="+mn-lt"/>
                <a:cs typeface="Arial" charset="0"/>
              </a:rPr>
              <a:t>Heat</a:t>
            </a:r>
            <a:r>
              <a:rPr lang="fr-FR" sz="1800" dirty="0" smtClean="0">
                <a:solidFill>
                  <a:srgbClr val="6600CC"/>
                </a:solidFill>
                <a:latin typeface="+mn-lt"/>
                <a:cs typeface="Arial" charset="0"/>
              </a:rPr>
              <a:t> </a:t>
            </a:r>
            <a:r>
              <a:rPr lang="fr-FR" sz="1800" dirty="0" err="1" smtClean="0">
                <a:solidFill>
                  <a:srgbClr val="6600CC"/>
                </a:solidFill>
                <a:latin typeface="+mn-lt"/>
                <a:cs typeface="Arial" charset="0"/>
              </a:rPr>
              <a:t>treatments</a:t>
            </a:r>
            <a:r>
              <a:rPr lang="fr-FR" sz="1800" dirty="0" smtClean="0">
                <a:solidFill>
                  <a:srgbClr val="6600CC"/>
                </a:solidFill>
                <a:latin typeface="+mn-lt"/>
                <a:cs typeface="Arial" charset="0"/>
              </a:rPr>
              <a:t> + </a:t>
            </a:r>
            <a:r>
              <a:rPr lang="fr-FR" sz="1800" dirty="0" err="1" smtClean="0">
                <a:solidFill>
                  <a:srgbClr val="6600CC"/>
                </a:solidFill>
                <a:latin typeface="+mn-lt"/>
                <a:cs typeface="Arial" charset="0"/>
              </a:rPr>
              <a:t>freq</a:t>
            </a:r>
            <a:r>
              <a:rPr lang="fr-FR" sz="1800" dirty="0" smtClean="0">
                <a:solidFill>
                  <a:srgbClr val="6600CC"/>
                </a:solidFill>
                <a:latin typeface="+mn-lt"/>
                <a:cs typeface="Arial" charset="0"/>
              </a:rPr>
              <a:t> </a:t>
            </a:r>
            <a:r>
              <a:rPr lang="fr-FR" sz="1800" dirty="0" err="1" smtClean="0">
                <a:solidFill>
                  <a:srgbClr val="6600CC"/>
                </a:solidFill>
                <a:latin typeface="+mn-lt"/>
                <a:cs typeface="Arial" charset="0"/>
              </a:rPr>
              <a:t>tuning</a:t>
            </a:r>
            <a:r>
              <a:rPr lang="fr-FR" sz="1800" dirty="0" smtClean="0">
                <a:solidFill>
                  <a:srgbClr val="6600CC"/>
                </a:solidFill>
                <a:latin typeface="+mn-lt"/>
                <a:cs typeface="Arial" charset="0"/>
              </a:rPr>
              <a:t> + clean room </a:t>
            </a:r>
            <a:r>
              <a:rPr lang="fr-FR" sz="1800" dirty="0" err="1" smtClean="0">
                <a:solidFill>
                  <a:srgbClr val="6600CC"/>
                </a:solidFill>
                <a:latin typeface="+mn-lt"/>
                <a:cs typeface="Arial" charset="0"/>
              </a:rPr>
              <a:t>preparation</a:t>
            </a:r>
            <a:r>
              <a:rPr lang="fr-FR" sz="1800" dirty="0" smtClean="0">
                <a:solidFill>
                  <a:srgbClr val="6600CC"/>
                </a:solidFill>
                <a:latin typeface="+mn-lt"/>
                <a:cs typeface="Arial" charset="0"/>
              </a:rPr>
              <a:t> @ IJCLAB</a:t>
            </a:r>
          </a:p>
          <a:p>
            <a:pPr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1800" dirty="0" err="1" smtClean="0">
                <a:solidFill>
                  <a:srgbClr val="00B0F0"/>
                </a:solidFill>
                <a:latin typeface="+mn-lt"/>
                <a:cs typeface="Arial" charset="0"/>
              </a:rPr>
              <a:t>Cavity</a:t>
            </a:r>
            <a:r>
              <a:rPr lang="fr-FR" sz="1800" dirty="0" smtClean="0">
                <a:solidFill>
                  <a:srgbClr val="00B0F0"/>
                </a:solidFill>
                <a:latin typeface="+mn-lt"/>
                <a:cs typeface="Arial" charset="0"/>
              </a:rPr>
              <a:t> tests @ INFN-LASA (+ backup @ IJCLAB)</a:t>
            </a:r>
            <a:endParaRPr lang="fr-FR" sz="1800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4993578" y="2661537"/>
            <a:ext cx="5472608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31" name="Connecteur droit avec flèche 30"/>
          <p:cNvCxnSpPr/>
          <p:nvPr/>
        </p:nvCxnSpPr>
        <p:spPr>
          <a:xfrm flipV="1">
            <a:off x="404029" y="2661537"/>
            <a:ext cx="4589549" cy="8167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33" name="ZoneTexte 32"/>
          <p:cNvSpPr txBox="1"/>
          <p:nvPr/>
        </p:nvSpPr>
        <p:spPr>
          <a:xfrm>
            <a:off x="6042597" y="2166701"/>
            <a:ext cx="3510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 smtClean="0">
                <a:solidFill>
                  <a:prstClr val="black"/>
                </a:solidFill>
                <a:latin typeface="+mn-lt"/>
                <a:cs typeface="Arial" charset="0"/>
              </a:rPr>
              <a:t>~12 </a:t>
            </a:r>
            <a:r>
              <a:rPr lang="fr-FR" sz="1400" dirty="0" err="1" smtClean="0">
                <a:solidFill>
                  <a:prstClr val="black"/>
                </a:solidFill>
                <a:latin typeface="+mn-lt"/>
                <a:cs typeface="Arial" charset="0"/>
              </a:rPr>
              <a:t>months</a:t>
            </a:r>
            <a:r>
              <a:rPr lang="fr-FR" sz="1400" dirty="0" smtClean="0">
                <a:solidFill>
                  <a:prstClr val="black"/>
                </a:solidFill>
                <a:latin typeface="+mn-lt"/>
                <a:cs typeface="Arial" charset="0"/>
              </a:rPr>
              <a:t> for </a:t>
            </a:r>
            <a:r>
              <a:rPr lang="fr-FR" sz="1400" dirty="0" err="1" smtClean="0">
                <a:solidFill>
                  <a:prstClr val="black"/>
                </a:solidFill>
                <a:latin typeface="+mn-lt"/>
                <a:cs typeface="Arial" charset="0"/>
              </a:rPr>
              <a:t>cavity</a:t>
            </a:r>
            <a:r>
              <a:rPr lang="fr-FR" sz="1400" dirty="0" smtClean="0">
                <a:solidFill>
                  <a:prstClr val="black"/>
                </a:solidFill>
                <a:latin typeface="+mn-lt"/>
                <a:cs typeface="Arial" charset="0"/>
              </a:rPr>
              <a:t> </a:t>
            </a:r>
            <a:r>
              <a:rPr lang="fr-FR" sz="1400" dirty="0" err="1" smtClean="0">
                <a:solidFill>
                  <a:prstClr val="black"/>
                </a:solidFill>
                <a:latin typeface="+mn-lt"/>
                <a:cs typeface="Arial" charset="0"/>
              </a:rPr>
              <a:t>preparation</a:t>
            </a:r>
            <a:r>
              <a:rPr lang="fr-FR" sz="1400" dirty="0" smtClean="0">
                <a:solidFill>
                  <a:prstClr val="black"/>
                </a:solidFill>
                <a:latin typeface="+mn-lt"/>
                <a:cs typeface="Arial" charset="0"/>
              </a:rPr>
              <a:t> and </a:t>
            </a:r>
            <a:r>
              <a:rPr lang="fr-FR" sz="1400" dirty="0" err="1" smtClean="0">
                <a:solidFill>
                  <a:prstClr val="black"/>
                </a:solidFill>
                <a:latin typeface="+mn-lt"/>
                <a:cs typeface="Arial" charset="0"/>
              </a:rPr>
              <a:t>testing</a:t>
            </a:r>
            <a:endParaRPr lang="fr-FR" sz="1400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91207" y="5098864"/>
            <a:ext cx="5678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SE" sz="1800" b="1" dirty="0" smtClean="0"/>
              <a:t>Goal: High </a:t>
            </a:r>
            <a:r>
              <a:rPr lang="en-US" altLang="ja-SE" sz="1800" b="1" dirty="0"/>
              <a:t>Qo </a:t>
            </a:r>
            <a:r>
              <a:rPr lang="en-US" altLang="ja-SE" sz="1800" b="1" dirty="0" smtClean="0"/>
              <a:t>&gt; 3 10</a:t>
            </a:r>
            <a:r>
              <a:rPr lang="en-US" altLang="ja-SE" sz="1800" b="1" baseline="30000" dirty="0" smtClean="0"/>
              <a:t>10</a:t>
            </a:r>
            <a:r>
              <a:rPr lang="en-US" altLang="ja-SE" sz="1800" b="1" dirty="0"/>
              <a:t> </a:t>
            </a:r>
            <a:r>
              <a:rPr lang="en-US" altLang="ja-SE" sz="1800" b="1" dirty="0" smtClean="0"/>
              <a:t>(at </a:t>
            </a:r>
            <a:r>
              <a:rPr lang="en-US" altLang="ja-SE" sz="1800" b="1" dirty="0"/>
              <a:t>2K) </a:t>
            </a:r>
            <a:r>
              <a:rPr lang="en-US" altLang="ja-SE" sz="1800" b="1" dirty="0" smtClean="0"/>
              <a:t>@ Eacc=22 MV/m 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13464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Testing</a:t>
            </a:r>
            <a:r>
              <a:rPr lang="fr-FR" dirty="0" smtClean="0"/>
              <a:t> 800MHz </a:t>
            </a:r>
            <a:r>
              <a:rPr lang="fr-FR" dirty="0" err="1" smtClean="0"/>
              <a:t>cavities</a:t>
            </a:r>
            <a:r>
              <a:rPr lang="fr-FR" dirty="0" smtClean="0"/>
              <a:t> @ IJCLab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195" y="1023197"/>
            <a:ext cx="1899883" cy="367117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5966" y="1023197"/>
            <a:ext cx="2104514" cy="3671179"/>
          </a:xfrm>
          <a:prstGeom prst="rect">
            <a:avLst/>
          </a:prstGeom>
        </p:spPr>
      </p:pic>
      <p:sp>
        <p:nvSpPr>
          <p:cNvPr id="35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601" y="1517576"/>
            <a:ext cx="6120679" cy="4050684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Adaptation of the Vertical Cryostat </a:t>
            </a:r>
            <a:r>
              <a:rPr lang="en-US" sz="1800" dirty="0" smtClean="0">
                <a:solidFill>
                  <a:schemeClr val="tx1"/>
                </a:solidFill>
              </a:rPr>
              <a:t>to host </a:t>
            </a:r>
            <a:r>
              <a:rPr lang="en-US" sz="1800" dirty="0" err="1" smtClean="0">
                <a:solidFill>
                  <a:schemeClr val="tx1"/>
                </a:solidFill>
              </a:rPr>
              <a:t>monocell</a:t>
            </a:r>
            <a:r>
              <a:rPr lang="en-US" sz="1800" dirty="0" smtClean="0">
                <a:solidFill>
                  <a:schemeClr val="tx1"/>
                </a:solidFill>
              </a:rPr>
              <a:t> and </a:t>
            </a:r>
            <a:r>
              <a:rPr lang="en-US" sz="1800" dirty="0" err="1" smtClean="0">
                <a:solidFill>
                  <a:schemeClr val="tx1"/>
                </a:solidFill>
              </a:rPr>
              <a:t>multicell</a:t>
            </a:r>
            <a:r>
              <a:rPr lang="en-US" sz="1800" dirty="0" smtClean="0">
                <a:solidFill>
                  <a:schemeClr val="tx1"/>
                </a:solidFill>
              </a:rPr>
              <a:t> bare or jacketed cavities.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New mechanical support and </a:t>
            </a:r>
            <a:r>
              <a:rPr lang="en-US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cryo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piping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ja-SE" sz="16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New reservoir</a:t>
            </a:r>
            <a:endParaRPr lang="en-US" altLang="ja-SE" sz="1800" dirty="0">
              <a:solidFill>
                <a:schemeClr val="tx1"/>
              </a:solidFill>
              <a:cs typeface="Arial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ja-SE" sz="16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New magnetic shield (</a:t>
            </a:r>
            <a:r>
              <a:rPr lang="en-US" altLang="ja-SE" sz="16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cryophy</a:t>
            </a:r>
            <a:r>
              <a:rPr lang="en-US" altLang="ja-SE" sz="16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) to minimize the residual B field</a:t>
            </a:r>
          </a:p>
          <a:p>
            <a:pPr marL="0" indent="0">
              <a:buNone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 Order of the reservoir and mechanical support : November 2025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Order of the magnetic shield: Jan 2026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Assembly in March.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1</a:t>
            </a:r>
            <a:r>
              <a:rPr lang="en-US" altLang="ja-SE" sz="1800" baseline="300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st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test with the new FCC </a:t>
            </a:r>
            <a:r>
              <a:rPr lang="en-US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monocell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cavity or the repaired PERLE </a:t>
            </a:r>
            <a:r>
              <a:rPr lang="en-US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monocell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cavity.</a:t>
            </a:r>
          </a:p>
          <a:p>
            <a:pPr marL="0" indent="0">
              <a:buNone/>
            </a:pPr>
            <a:endParaRPr lang="en-US" altLang="ja-SE" sz="16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ja-S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Financial support from </a:t>
            </a:r>
            <a:r>
              <a:rPr lang="en-US" altLang="ja-SE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Université</a:t>
            </a:r>
            <a:r>
              <a:rPr lang="en-US" altLang="ja-S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Paris/</a:t>
            </a:r>
            <a:r>
              <a:rPr lang="en-US" altLang="ja-SE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Saclay</a:t>
            </a:r>
            <a:r>
              <a:rPr lang="en-US" altLang="ja-SE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(awarded this summer).</a:t>
            </a:r>
            <a:endParaRPr lang="en-US" altLang="ja-SE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ja-SE" sz="2000" dirty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US" altLang="ja-SE" sz="20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6598290" y="4694376"/>
            <a:ext cx="1548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5cell PERLE </a:t>
            </a:r>
            <a:r>
              <a:rPr lang="fr-FR" sz="1200" dirty="0" err="1" smtClean="0"/>
              <a:t>cavity</a:t>
            </a:r>
            <a:endParaRPr lang="fr-FR" sz="1200" dirty="0"/>
          </a:p>
        </p:txBody>
      </p:sp>
      <p:sp>
        <p:nvSpPr>
          <p:cNvPr id="37" name="ZoneTexte 36"/>
          <p:cNvSpPr txBox="1"/>
          <p:nvPr/>
        </p:nvSpPr>
        <p:spPr>
          <a:xfrm>
            <a:off x="8915138" y="4713482"/>
            <a:ext cx="1366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6</a:t>
            </a:r>
            <a:r>
              <a:rPr lang="fr-FR" sz="1200" dirty="0" smtClean="0"/>
              <a:t>cell FCC </a:t>
            </a:r>
            <a:r>
              <a:rPr lang="fr-FR" sz="1200" dirty="0" err="1" smtClean="0"/>
              <a:t>cavity</a:t>
            </a:r>
            <a:endParaRPr lang="fr-FR" sz="1200" dirty="0"/>
          </a:p>
        </p:txBody>
      </p:sp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0083" y="718273"/>
            <a:ext cx="2885373" cy="490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611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HOM </a:t>
            </a:r>
            <a:r>
              <a:rPr lang="fr-FR" dirty="0" err="1" smtClean="0"/>
              <a:t>couplers</a:t>
            </a:r>
            <a:r>
              <a:rPr lang="fr-FR" dirty="0" smtClean="0"/>
              <a:t> and </a:t>
            </a:r>
            <a:r>
              <a:rPr lang="fr-FR" dirty="0" err="1" smtClean="0"/>
              <a:t>Absorbers</a:t>
            </a:r>
            <a:endParaRPr lang="fr-FR" dirty="0"/>
          </a:p>
        </p:txBody>
      </p:sp>
      <p:sp>
        <p:nvSpPr>
          <p:cNvPr id="13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1210" y="1231873"/>
            <a:ext cx="7932364" cy="4478663"/>
          </a:xfrm>
        </p:spPr>
        <p:txBody>
          <a:bodyPr>
            <a:noAutofit/>
          </a:bodyPr>
          <a:lstStyle/>
          <a:p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HOM </a:t>
            </a:r>
            <a:r>
              <a:rPr lang="fr-FR" altLang="ja-SE" sz="1800" b="1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couplers</a:t>
            </a:r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: 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2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hook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type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couplers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per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cavity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(8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needed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, 4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produced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by CERN)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RF design has been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optimised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to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integrate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an off-the-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shelf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RF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feedthrough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(P</a:t>
            </a:r>
            <a:r>
              <a:rPr lang="fr-FR" altLang="ja-SE" sz="12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HOM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max 2W @ 2K)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Optimization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of the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cooling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circuit (diam &amp;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length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2 designs for the He jacket: SS or Ti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Start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requesting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quotation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from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industry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to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order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4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additional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HOM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couplers</a:t>
            </a:r>
            <a:endParaRPr lang="fr-FR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altLang="ja-SE" sz="1800" dirty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Cold </a:t>
            </a:r>
            <a:r>
              <a:rPr lang="fr-FR" altLang="ja-SE" sz="1800" b="1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absorbers</a:t>
            </a:r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: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study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to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be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done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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PhD thesis just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started</a:t>
            </a:r>
            <a:endParaRPr lang="en-US" altLang="ja-SE" sz="1800" dirty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Which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material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(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SiC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,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AlN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,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other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...)?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Number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of cold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BLAs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? 2 options: 3 cold + </a:t>
            </a:r>
            <a:r>
              <a:rPr lang="fr-FR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2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warm BLA or 5 cold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</a:t>
            </a:r>
            <a:r>
              <a:rPr lang="en-US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ooled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by </a:t>
            </a:r>
            <a:r>
              <a:rPr lang="en-US" altLang="ja-SE" sz="1800" dirty="0" err="1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GHe</a:t>
            </a:r>
            <a:r>
              <a:rPr lang="en-US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at 50K by a 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new dedicated </a:t>
            </a:r>
            <a:r>
              <a:rPr lang="en-US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cryo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circuit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Preliminary design for 100W extracted P</a:t>
            </a:r>
            <a:r>
              <a:rPr lang="en-US" altLang="ja-SE" sz="12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HOM: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to be </a:t>
            </a:r>
            <a:r>
              <a:rPr lang="en-US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optimised</a:t>
            </a:r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</a:p>
        </p:txBody>
      </p:sp>
      <p:pic>
        <p:nvPicPr>
          <p:cNvPr id="16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47892"/>
            <a:ext cx="1033215" cy="317558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159408" y="5667048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680C43C-D362-413B-99BB-3F74B7AF72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2522" y="1928862"/>
            <a:ext cx="710507" cy="95686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4586" y="3965847"/>
            <a:ext cx="1579129" cy="1490389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6746" y="647533"/>
            <a:ext cx="2040329" cy="115807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Connecteur droit avec flèche 8"/>
          <p:cNvCxnSpPr>
            <a:stCxn id="12" idx="3"/>
          </p:cNvCxnSpPr>
          <p:nvPr/>
        </p:nvCxnSpPr>
        <p:spPr>
          <a:xfrm flipV="1">
            <a:off x="8626746" y="771546"/>
            <a:ext cx="421860" cy="158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243499" y="699331"/>
            <a:ext cx="2383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solidFill>
                  <a:srgbClr val="1979D1"/>
                </a:solidFill>
              </a:rPr>
              <a:t>Standard RF </a:t>
            </a:r>
            <a:r>
              <a:rPr lang="fr-FR" sz="1200" dirty="0" err="1" smtClean="0">
                <a:solidFill>
                  <a:srgbClr val="1979D1"/>
                </a:solidFill>
              </a:rPr>
              <a:t>feedthrough</a:t>
            </a:r>
            <a:r>
              <a:rPr lang="fr-FR" sz="1200" dirty="0" smtClean="0">
                <a:solidFill>
                  <a:srgbClr val="1979D1"/>
                </a:solidFill>
              </a:rPr>
              <a:t> on CF16 </a:t>
            </a:r>
            <a:r>
              <a:rPr lang="fr-FR" sz="1200" dirty="0" err="1" smtClean="0">
                <a:solidFill>
                  <a:srgbClr val="1979D1"/>
                </a:solidFill>
              </a:rPr>
              <a:t>flange</a:t>
            </a:r>
            <a:endParaRPr lang="fr-FR" sz="1200" dirty="0">
              <a:solidFill>
                <a:srgbClr val="1979D1"/>
              </a:solidFill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786" y="1938915"/>
            <a:ext cx="1014816" cy="946813"/>
          </a:xfrm>
          <a:prstGeom prst="rect">
            <a:avLst/>
          </a:prstGeom>
        </p:spPr>
      </p:pic>
      <p:sp>
        <p:nvSpPr>
          <p:cNvPr id="24" name="Flèche droite 23"/>
          <p:cNvSpPr/>
          <p:nvPr/>
        </p:nvSpPr>
        <p:spPr>
          <a:xfrm>
            <a:off x="6918022" y="2303685"/>
            <a:ext cx="360040" cy="241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9418835" y="1788964"/>
            <a:ext cx="1123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 err="1" smtClean="0"/>
              <a:t>Helium</a:t>
            </a:r>
            <a:r>
              <a:rPr lang="fr-FR" sz="1200" dirty="0" smtClean="0"/>
              <a:t> jacket</a:t>
            </a:r>
            <a:endParaRPr lang="fr-FR" sz="12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070D539C-55A2-4CBB-A228-9D9726A750B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2731" y="2077421"/>
            <a:ext cx="1819209" cy="1460767"/>
          </a:xfrm>
          <a:prstGeom prst="rect">
            <a:avLst/>
          </a:prstGeom>
        </p:spPr>
      </p:pic>
      <p:cxnSp>
        <p:nvCxnSpPr>
          <p:cNvPr id="26" name="Connecteur droit avec flèche 25"/>
          <p:cNvCxnSpPr/>
          <p:nvPr/>
        </p:nvCxnSpPr>
        <p:spPr>
          <a:xfrm flipH="1">
            <a:off x="9418835" y="2065963"/>
            <a:ext cx="432050" cy="6037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6595050" y="3735935"/>
            <a:ext cx="1366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Thermal </a:t>
            </a:r>
            <a:r>
              <a:rPr lang="fr-FR" sz="1200" dirty="0" err="1" smtClean="0"/>
              <a:t>mapping</a:t>
            </a:r>
            <a:endParaRPr lang="fr-FR" sz="1200" dirty="0"/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574" y="4062837"/>
            <a:ext cx="2614104" cy="1311357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8430856" y="3814999"/>
            <a:ext cx="19953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Config </a:t>
            </a:r>
            <a:r>
              <a:rPr lang="fr-FR" sz="1200" dirty="0" err="1" smtClean="0"/>
              <a:t>with</a:t>
            </a:r>
            <a:r>
              <a:rPr lang="fr-FR" sz="1200" dirty="0" smtClean="0"/>
              <a:t> 5 cold </a:t>
            </a:r>
            <a:r>
              <a:rPr lang="fr-FR" sz="1200" dirty="0" err="1" smtClean="0"/>
              <a:t>BLAs</a:t>
            </a:r>
            <a:endParaRPr lang="fr-FR" sz="1200" dirty="0"/>
          </a:p>
        </p:txBody>
      </p:sp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6107" y="596754"/>
            <a:ext cx="2826144" cy="576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359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Power </a:t>
            </a:r>
            <a:r>
              <a:rPr lang="fr-FR" dirty="0" err="1" smtClean="0"/>
              <a:t>couplers</a:t>
            </a:r>
            <a:endParaRPr lang="fr-FR" dirty="0"/>
          </a:p>
        </p:txBody>
      </p:sp>
      <p:pic>
        <p:nvPicPr>
          <p:cNvPr id="10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47892"/>
            <a:ext cx="1033215" cy="317558"/>
          </a:xfrm>
          <a:prstGeom prst="rect">
            <a:avLst/>
          </a:prstGeom>
        </p:spPr>
      </p:pic>
      <p:sp>
        <p:nvSpPr>
          <p:cNvPr id="27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7044" y="1143369"/>
            <a:ext cx="7823639" cy="1747865"/>
          </a:xfrm>
        </p:spPr>
        <p:txBody>
          <a:bodyPr>
            <a:noAutofit/>
          </a:bodyPr>
          <a:lstStyle/>
          <a:p>
            <a:r>
              <a:rPr lang="fr-FR" altLang="ja-SE" sz="1800" b="1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Power </a:t>
            </a:r>
            <a:r>
              <a:rPr lang="fr-FR" altLang="ja-SE" sz="1800" b="1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couplers</a:t>
            </a:r>
            <a:endParaRPr lang="fr-FR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SPL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is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the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baseline</a:t>
            </a:r>
            <a:r>
              <a:rPr lang="fr-FR" altLang="ja-SE" sz="1800" dirty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with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some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adaptations to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cope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with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PERLE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requirements</a:t>
            </a:r>
            <a:endParaRPr lang="fr-FR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Design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completed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and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validated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(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iSAS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: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technical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review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in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June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CERN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will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produce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4 of </a:t>
            </a:r>
            <a:r>
              <a:rPr lang="fr-FR" altLang="ja-SE" sz="1800" dirty="0" err="1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them</a:t>
            </a:r>
            <a:r>
              <a:rPr lang="fr-FR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 by end of 2026</a:t>
            </a:r>
          </a:p>
          <a:p>
            <a:pPr marL="0" indent="0">
              <a:buNone/>
            </a:pPr>
            <a:endParaRPr lang="fr-FR" altLang="ja-SE" sz="1800" dirty="0" smtClean="0">
              <a:solidFill>
                <a:schemeClr val="tx1"/>
              </a:solidFill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1862" y="700802"/>
            <a:ext cx="1392890" cy="219043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1" y="2891770"/>
            <a:ext cx="3913640" cy="2482701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2051" y="705279"/>
            <a:ext cx="2916819" cy="476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676" y="881734"/>
            <a:ext cx="1167805" cy="182856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27043" y="2957736"/>
            <a:ext cx="6167455" cy="2848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fr-FR" altLang="ja-SE" sz="1800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Same</a:t>
            </a:r>
            <a:r>
              <a:rPr lang="fr-FR" altLang="ja-SE" sz="18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lang="fr-FR" altLang="ja-SE" sz="1800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cooling</a:t>
            </a:r>
            <a:r>
              <a:rPr lang="fr-FR" altLang="ja-SE" sz="18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configuration </a:t>
            </a:r>
            <a:r>
              <a:rPr lang="fr-FR" altLang="ja-SE" sz="1800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than</a:t>
            </a:r>
            <a:r>
              <a:rPr lang="fr-FR" altLang="ja-SE" sz="18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the one of ESS: </a:t>
            </a:r>
            <a:r>
              <a:rPr lang="en-US" altLang="ja-SE" sz="18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helium circulation from 4/5 K to 300 K through a double wall tube</a:t>
            </a:r>
          </a:p>
          <a:p>
            <a:pPr marL="228600" lvl="0" indent="-22860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ja-SE" sz="1800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Double-wall tube procurement was not included in ISAS: need to be ordered in 2026. We got 2 options:</a:t>
            </a:r>
          </a:p>
          <a:p>
            <a:pPr marL="730250" lvl="1" indent="-22860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ja-SE" sz="1800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Take the ESS design (baseline)  need to sign an NDA with CEA.</a:t>
            </a:r>
          </a:p>
          <a:p>
            <a:pPr marL="730250" lvl="1" indent="-22860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ja-SE" sz="1800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Mitigation: modify/adapt the DWT of the ESS double-spoke  Study about to start.</a:t>
            </a:r>
          </a:p>
          <a:p>
            <a:pPr marL="730250" lvl="1" indent="-22860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altLang="ja-SE" sz="1800" dirty="0">
              <a:solidFill>
                <a:prstClr val="black"/>
              </a:solidFill>
              <a:latin typeface="Calibri" panose="020F0502020204030204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6257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184640" y="5827476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shield</a:t>
            </a:r>
            <a:endParaRPr lang="fr-FR" dirty="0"/>
          </a:p>
        </p:txBody>
      </p:sp>
      <p:sp>
        <p:nvSpPr>
          <p:cNvPr id="13" name="コンテンツ プレースホルダー 3">
            <a:extLst>
              <a:ext uri="{FF2B5EF4-FFF2-40B4-BE49-F238E27FC236}">
                <a16:creationId xmlns:a16="http://schemas.microsoft.com/office/drawing/2014/main" id="{4FEBCDB5-0880-A40F-0D15-8729FCB36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671" y="1079223"/>
            <a:ext cx="10640104" cy="2291740"/>
          </a:xfrm>
        </p:spPr>
        <p:txBody>
          <a:bodyPr>
            <a:noAutofit/>
          </a:bodyPr>
          <a:lstStyle/>
          <a:p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Design finished: need a warm and cold magnetic shields to get less than 1mG onto the cavity inner surfaces</a:t>
            </a:r>
          </a:p>
          <a:p>
            <a:r>
              <a:rPr lang="en-US" altLang="ja-SE" sz="1800" dirty="0" smtClean="0">
                <a:solidFill>
                  <a:schemeClr val="tx1"/>
                </a:solidFill>
                <a:cs typeface="Arial" charset="0"/>
                <a:sym typeface="Wingdings" panose="05000000000000000000" pitchFamily="2" charset="2"/>
              </a:rPr>
              <a:t>Raw material will be ordered this week. Order for the fabrication planned in 2026 (lead-time 3 months).</a:t>
            </a:r>
          </a:p>
        </p:txBody>
      </p:sp>
      <p:pic>
        <p:nvPicPr>
          <p:cNvPr id="16" name="図 5">
            <a:extLst>
              <a:ext uri="{FF2B5EF4-FFF2-40B4-BE49-F238E27FC236}">
                <a16:creationId xmlns:a16="http://schemas.microsoft.com/office/drawing/2014/main" id="{72340021-A603-A93A-CA1D-4D3BC08A01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47892"/>
            <a:ext cx="1033215" cy="31755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788" y="2232523"/>
            <a:ext cx="2058310" cy="132220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96" y="4244688"/>
            <a:ext cx="1869943" cy="152788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673563" y="1925396"/>
            <a:ext cx="2044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Warm </a:t>
            </a:r>
            <a:r>
              <a:rPr lang="fr-FR" sz="1200" dirty="0" err="1" smtClean="0"/>
              <a:t>magnetic</a:t>
            </a:r>
            <a:r>
              <a:rPr lang="fr-FR" sz="1200" dirty="0" smtClean="0"/>
              <a:t> </a:t>
            </a:r>
            <a:r>
              <a:rPr lang="fr-FR" sz="1200" dirty="0" err="1" smtClean="0"/>
              <a:t>shield</a:t>
            </a:r>
            <a:endParaRPr lang="fr-FR" sz="1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642834" y="3959360"/>
            <a:ext cx="16065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Cold </a:t>
            </a:r>
            <a:r>
              <a:rPr lang="fr-FR" sz="1200" dirty="0" err="1" smtClean="0"/>
              <a:t>magnetic</a:t>
            </a:r>
            <a:r>
              <a:rPr lang="fr-FR" sz="1200" dirty="0" smtClean="0"/>
              <a:t> </a:t>
            </a:r>
            <a:r>
              <a:rPr lang="fr-FR" sz="1200" dirty="0" err="1" smtClean="0"/>
              <a:t>shield</a:t>
            </a:r>
            <a:endParaRPr lang="fr-FR" sz="1200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9164A77A-C7B4-4183-B755-ADBAA51B3D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458" y="3964688"/>
            <a:ext cx="3217775" cy="1765258"/>
          </a:xfrm>
          <a:prstGeom prst="rect">
            <a:avLst/>
          </a:prstGeom>
        </p:spPr>
      </p:pic>
      <p:graphicFrame>
        <p:nvGraphicFramePr>
          <p:cNvPr id="20" name="Tableau 19">
            <a:extLst>
              <a:ext uri="{FF2B5EF4-FFF2-40B4-BE49-F238E27FC236}">
                <a16:creationId xmlns:a16="http://schemas.microsoft.com/office/drawing/2014/main" id="{951C39E8-BF96-48FD-A082-6BAA92857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631179"/>
              </p:ext>
            </p:extLst>
          </p:nvPr>
        </p:nvGraphicFramePr>
        <p:xfrm>
          <a:off x="7065592" y="3670451"/>
          <a:ext cx="2819274" cy="14861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39758">
                  <a:extLst>
                    <a:ext uri="{9D8B030D-6E8A-4147-A177-3AD203B41FA5}">
                      <a16:colId xmlns:a16="http://schemas.microsoft.com/office/drawing/2014/main" val="429473769"/>
                    </a:ext>
                  </a:extLst>
                </a:gridCol>
                <a:gridCol w="939758">
                  <a:extLst>
                    <a:ext uri="{9D8B030D-6E8A-4147-A177-3AD203B41FA5}">
                      <a16:colId xmlns:a16="http://schemas.microsoft.com/office/drawing/2014/main" val="813220916"/>
                    </a:ext>
                  </a:extLst>
                </a:gridCol>
                <a:gridCol w="939758">
                  <a:extLst>
                    <a:ext uri="{9D8B030D-6E8A-4147-A177-3AD203B41FA5}">
                      <a16:colId xmlns:a16="http://schemas.microsoft.com/office/drawing/2014/main" val="1834856812"/>
                    </a:ext>
                  </a:extLst>
                </a:gridCol>
              </a:tblGrid>
              <a:tr h="247369"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  <a:latin typeface="+mn-lt"/>
                        </a:rPr>
                        <a:t>B Min (</a:t>
                      </a:r>
                      <a:r>
                        <a:rPr lang="fr-FR" sz="1100" b="1" u="none" strike="noStrike" dirty="0" err="1">
                          <a:effectLst/>
                          <a:latin typeface="+mn-lt"/>
                        </a:rPr>
                        <a:t>mG</a:t>
                      </a:r>
                      <a:r>
                        <a:rPr lang="fr-FR" sz="1100" b="1" u="none" strike="noStrike" dirty="0">
                          <a:effectLst/>
                          <a:latin typeface="+mn-lt"/>
                        </a:rPr>
                        <a:t>)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  <a:latin typeface="+mn-lt"/>
                        </a:rPr>
                        <a:t>B Max (</a:t>
                      </a:r>
                      <a:r>
                        <a:rPr lang="fr-FR" sz="1100" b="1" u="none" strike="noStrike" dirty="0" err="1">
                          <a:effectLst/>
                          <a:latin typeface="+mn-lt"/>
                        </a:rPr>
                        <a:t>mG</a:t>
                      </a:r>
                      <a:r>
                        <a:rPr lang="fr-FR" sz="1100" b="1" u="none" strike="noStrike" dirty="0">
                          <a:effectLst/>
                          <a:latin typeface="+mn-lt"/>
                        </a:rPr>
                        <a:t>)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7864289"/>
                  </a:ext>
                </a:extLst>
              </a:tr>
              <a:tr h="24736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  <a:latin typeface="+mn-lt"/>
                        </a:rPr>
                        <a:t>Endcell1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  <a:latin typeface="+mn-lt"/>
                        </a:rPr>
                        <a:t>0.15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u="none" strike="noStrike" dirty="0">
                          <a:effectLst/>
                          <a:latin typeface="+mn-lt"/>
                        </a:rPr>
                        <a:t>0.24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8416099"/>
                  </a:ext>
                </a:extLst>
              </a:tr>
              <a:tr h="24736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  <a:latin typeface="+mn-lt"/>
                        </a:rPr>
                        <a:t>Endcell2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  <a:latin typeface="+mn-lt"/>
                        </a:rPr>
                        <a:t>0.15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0.35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818919"/>
                  </a:ext>
                </a:extLst>
              </a:tr>
              <a:tr h="24736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  <a:latin typeface="+mn-lt"/>
                        </a:rPr>
                        <a:t>Middlecell1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  <a:latin typeface="+mn-lt"/>
                        </a:rPr>
                        <a:t>0.13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u="none" strike="noStrike" dirty="0">
                          <a:effectLst/>
                          <a:latin typeface="+mn-lt"/>
                        </a:rPr>
                        <a:t>0.19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561334"/>
                  </a:ext>
                </a:extLst>
              </a:tr>
              <a:tr h="24736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  <a:latin typeface="+mn-lt"/>
                        </a:rPr>
                        <a:t>Middlecell2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  <a:latin typeface="+mn-lt"/>
                        </a:rPr>
                        <a:t>0.13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0.19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5131747"/>
                  </a:ext>
                </a:extLst>
              </a:tr>
              <a:tr h="2493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effectLst/>
                          <a:latin typeface="+mn-lt"/>
                        </a:rPr>
                        <a:t>Middlecell3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  <a:latin typeface="+mn-lt"/>
                        </a:rPr>
                        <a:t>0.14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0.24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2697655"/>
                  </a:ext>
                </a:extLst>
              </a:tr>
            </a:tbl>
          </a:graphicData>
        </a:graphic>
      </p:graphicFrame>
      <p:pic>
        <p:nvPicPr>
          <p:cNvPr id="28" name="Image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9101" y="5182578"/>
            <a:ext cx="1377331" cy="79740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85D757DA-0F99-4B43-8E08-05DC1184099B}"/>
              </a:ext>
            </a:extLst>
          </p:cNvPr>
          <p:cNvSpPr/>
          <p:nvPr/>
        </p:nvSpPr>
        <p:spPr>
          <a:xfrm>
            <a:off x="4949464" y="4040753"/>
            <a:ext cx="324602" cy="20393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CD7E0B8-758F-454D-8B39-28717C74BB6C}"/>
              </a:ext>
            </a:extLst>
          </p:cNvPr>
          <p:cNvSpPr txBox="1"/>
          <p:nvPr/>
        </p:nvSpPr>
        <p:spPr>
          <a:xfrm>
            <a:off x="5209236" y="4007720"/>
            <a:ext cx="1118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B &gt; 1 </a:t>
            </a:r>
            <a:r>
              <a:rPr lang="fr-FR" sz="1200" dirty="0" err="1"/>
              <a:t>mG</a:t>
            </a:r>
            <a:endParaRPr lang="fr-FR" sz="1200" dirty="0"/>
          </a:p>
        </p:txBody>
      </p:sp>
      <p:sp>
        <p:nvSpPr>
          <p:cNvPr id="33" name="ZoneTexte 32"/>
          <p:cNvSpPr txBox="1"/>
          <p:nvPr/>
        </p:nvSpPr>
        <p:spPr>
          <a:xfrm>
            <a:off x="7224021" y="3393452"/>
            <a:ext cx="25024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Values at the </a:t>
            </a:r>
            <a:r>
              <a:rPr lang="fr-FR" sz="1200" dirty="0" err="1" smtClean="0"/>
              <a:t>equator</a:t>
            </a:r>
            <a:r>
              <a:rPr lang="fr-FR" sz="1200" dirty="0" smtClean="0"/>
              <a:t> of </a:t>
            </a:r>
            <a:r>
              <a:rPr lang="fr-FR" sz="1200" dirty="0" err="1" smtClean="0"/>
              <a:t>each</a:t>
            </a:r>
            <a:r>
              <a:rPr lang="fr-FR" sz="1200" dirty="0" smtClean="0"/>
              <a:t> </a:t>
            </a:r>
            <a:r>
              <a:rPr lang="fr-FR" sz="1200" dirty="0" err="1" smtClean="0"/>
              <a:t>cell</a:t>
            </a:r>
            <a:endParaRPr lang="fr-FR" sz="1200" dirty="0"/>
          </a:p>
        </p:txBody>
      </p:sp>
      <p:sp>
        <p:nvSpPr>
          <p:cNvPr id="34" name="Rectangle 33"/>
          <p:cNvSpPr/>
          <p:nvPr/>
        </p:nvSpPr>
        <p:spPr>
          <a:xfrm>
            <a:off x="2317637" y="606507"/>
            <a:ext cx="85413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ja-SE" sz="1600" dirty="0">
                <a:latin typeface="+mn-lt"/>
                <a:sym typeface="Wingdings" panose="05000000000000000000" pitchFamily="2" charset="2"/>
              </a:rPr>
              <a:t>Reminder: we aim at a </a:t>
            </a:r>
            <a:r>
              <a:rPr lang="en-US" altLang="ja-SE" sz="1600" b="1" dirty="0">
                <a:latin typeface="+mn-lt"/>
                <a:sym typeface="Wingdings" panose="05000000000000000000" pitchFamily="2" charset="2"/>
              </a:rPr>
              <a:t>very low residual magnetic field (&lt; 1mG!) to get 3E+10 @ 22MV/m. </a:t>
            </a:r>
            <a:endParaRPr lang="en-US" altLang="ja-SE" sz="1600" dirty="0">
              <a:latin typeface="+mn-lt"/>
              <a:sym typeface="Wingdings" panose="05000000000000000000" pitchFamily="2" charset="2"/>
            </a:endParaRPr>
          </a:p>
        </p:txBody>
      </p:sp>
      <p:grpSp>
        <p:nvGrpSpPr>
          <p:cNvPr id="36" name="Groupe 35"/>
          <p:cNvGrpSpPr/>
          <p:nvPr/>
        </p:nvGrpSpPr>
        <p:grpSpPr>
          <a:xfrm>
            <a:off x="3935113" y="1873008"/>
            <a:ext cx="5669863" cy="1462005"/>
            <a:chOff x="4255152" y="2032521"/>
            <a:chExt cx="5669863" cy="1462005"/>
          </a:xfrm>
        </p:grpSpPr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D0AAEF88-CAD4-49C5-8CA5-F548597CC2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55152" y="2032521"/>
              <a:ext cx="4951711" cy="1462005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 rot="21168339">
              <a:off x="4540215" y="3047558"/>
              <a:ext cx="5384800" cy="3077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SE" sz="1400" dirty="0">
                  <a:latin typeface="+mn-lt"/>
                  <a:sym typeface="Wingdings" panose="05000000000000000000" pitchFamily="2" charset="2"/>
                </a:rPr>
                <a:t>Both µmetal and </a:t>
              </a:r>
              <a:r>
                <a:rPr lang="en-US" altLang="ja-SE" sz="1400" dirty="0" err="1">
                  <a:latin typeface="+mn-lt"/>
                  <a:sym typeface="Wingdings" panose="05000000000000000000" pitchFamily="2" charset="2"/>
                </a:rPr>
                <a:t>Cryophy</a:t>
              </a:r>
              <a:r>
                <a:rPr lang="en-US" altLang="ja-SE" sz="1400" dirty="0">
                  <a:latin typeface="+mn-lt"/>
                  <a:sym typeface="Wingdings" panose="05000000000000000000" pitchFamily="2" charset="2"/>
                </a:rPr>
                <a:t> : 2mm thick, µr estimated ~ 30000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605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37106</TotalTime>
  <Words>1308</Words>
  <Application>Microsoft Office PowerPoint</Application>
  <PresentationFormat>Personnalisé</PresentationFormat>
  <Paragraphs>174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2" baseType="lpstr">
      <vt:lpstr>ＭＳ Ｐゴシック</vt:lpstr>
      <vt:lpstr>Arial</vt:lpstr>
      <vt:lpstr>Calibri</vt:lpstr>
      <vt:lpstr>Calibri Light</vt:lpstr>
      <vt:lpstr>Courier New</vt:lpstr>
      <vt:lpstr>Roboto</vt:lpstr>
      <vt:lpstr>Times New Roman</vt:lpstr>
      <vt:lpstr>Wingdings</vt:lpstr>
      <vt:lpstr>1_modele-IJCLAb-powerpoint</vt:lpstr>
      <vt:lpstr>Présentation PowerPoint</vt:lpstr>
      <vt:lpstr>Outline</vt:lpstr>
      <vt:lpstr>Context/News</vt:lpstr>
      <vt:lpstr>5cell cavities</vt:lpstr>
      <vt:lpstr>5cell cavities</vt:lpstr>
      <vt:lpstr>Testing 800MHz cavities @ IJCLab</vt:lpstr>
      <vt:lpstr>HOM couplers and Absorbers</vt:lpstr>
      <vt:lpstr>Power couplers</vt:lpstr>
      <vt:lpstr>Magnetic shield</vt:lpstr>
      <vt:lpstr>Main cryomodule adaptations</vt:lpstr>
      <vt:lpstr>CO2 savings</vt:lpstr>
      <vt:lpstr>Planning: next steps for critical components...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OLRY Guillaume</cp:lastModifiedBy>
  <cp:revision>2015</cp:revision>
  <dcterms:created xsi:type="dcterms:W3CDTF">2011-03-09T16:37:49Z</dcterms:created>
  <dcterms:modified xsi:type="dcterms:W3CDTF">2025-10-14T12:25:58Z</dcterms:modified>
</cp:coreProperties>
</file>