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313" r:id="rId4"/>
    <p:sldId id="345" r:id="rId5"/>
    <p:sldId id="314" r:id="rId6"/>
    <p:sldId id="344" r:id="rId7"/>
    <p:sldId id="320" r:id="rId8"/>
    <p:sldId id="349" r:id="rId9"/>
    <p:sldId id="350" r:id="rId10"/>
    <p:sldId id="348" r:id="rId11"/>
    <p:sldId id="332" r:id="rId12"/>
    <p:sldId id="331" r:id="rId13"/>
    <p:sldId id="353" r:id="rId14"/>
    <p:sldId id="354" r:id="rId15"/>
    <p:sldId id="328" r:id="rId16"/>
    <p:sldId id="351" r:id="rId17"/>
    <p:sldId id="329" r:id="rId18"/>
    <p:sldId id="272" r:id="rId19"/>
    <p:sldId id="287" r:id="rId2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79" autoAdjust="0"/>
    <p:restoredTop sz="94660"/>
  </p:normalViewPr>
  <p:slideViewPr>
    <p:cSldViewPr snapToGrid="0">
      <p:cViewPr varScale="1">
        <p:scale>
          <a:sx n="68" d="100"/>
          <a:sy n="68" d="100"/>
        </p:scale>
        <p:origin x="45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D15BFD-0CD3-4044-9F0E-CBE2C8EF41B9}" type="datetimeFigureOut">
              <a:rPr lang="es-ES" smtClean="0"/>
              <a:t>14/10/2025</a:t>
            </a:fld>
            <a:endParaRPr lang="es-E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s-E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4B3E9-6914-41C0-9B78-80D720EDBA6C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5258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8530193B-564F-4854-8A52-728F3FB19C8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514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s-E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s-E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1BEE-2EF1-4374-B457-B896E02C211D}" type="datetimeFigureOut">
              <a:rPr lang="es-ES" smtClean="0"/>
              <a:t>14/10/2025</a:t>
            </a:fld>
            <a:endParaRPr lang="es-E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02EDD-A44B-45B7-A85F-5769D8B1C114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7708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s-E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s-E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1BEE-2EF1-4374-B457-B896E02C211D}" type="datetimeFigureOut">
              <a:rPr lang="es-ES" smtClean="0"/>
              <a:t>14/10/2025</a:t>
            </a:fld>
            <a:endParaRPr lang="es-E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02EDD-A44B-45B7-A85F-5769D8B1C114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6282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s-E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s-E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1BEE-2EF1-4374-B457-B896E02C211D}" type="datetimeFigureOut">
              <a:rPr lang="es-ES" smtClean="0"/>
              <a:t>14/10/2025</a:t>
            </a:fld>
            <a:endParaRPr lang="es-E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02EDD-A44B-45B7-A85F-5769D8B1C114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1185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GB" noProof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Subtitle</a:t>
            </a:r>
          </a:p>
        </p:txBody>
      </p:sp>
      <p:sp>
        <p:nvSpPr>
          <p:cNvPr id="3" name="Comparison Left Placeholder 1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2000" y="1432296"/>
            <a:ext cx="4500000" cy="527076"/>
          </a:xfrm>
          <a:solidFill>
            <a:schemeClr val="tx1"/>
          </a:solidFill>
        </p:spPr>
        <p:txBody>
          <a:bodyPr lIns="180000" tIns="36000" rtlCol="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32000" y="2023668"/>
            <a:ext cx="4500000" cy="4168332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12" name="Comparison Left Placeholder 2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29800" y="1433105"/>
            <a:ext cx="4500000" cy="525283"/>
          </a:xfrm>
          <a:solidFill>
            <a:schemeClr val="tx1"/>
          </a:solidFill>
        </p:spPr>
        <p:txBody>
          <a:bodyPr lIns="180000" tIns="36000" rtlCol="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29800" y="2020359"/>
            <a:ext cx="4500000" cy="4170891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 rtl="0"/>
              <a:t>‹N°›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810478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s-E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s-E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1BEE-2EF1-4374-B457-B896E02C211D}" type="datetimeFigureOut">
              <a:rPr lang="es-ES" smtClean="0"/>
              <a:t>14/10/2025</a:t>
            </a:fld>
            <a:endParaRPr lang="es-E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02EDD-A44B-45B7-A85F-5769D8B1C114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6261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s-E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1BEE-2EF1-4374-B457-B896E02C211D}" type="datetimeFigureOut">
              <a:rPr lang="es-ES" smtClean="0"/>
              <a:t>14/10/2025</a:t>
            </a:fld>
            <a:endParaRPr lang="es-E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02EDD-A44B-45B7-A85F-5769D8B1C114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7558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s-E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s-E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s-E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1BEE-2EF1-4374-B457-B896E02C211D}" type="datetimeFigureOut">
              <a:rPr lang="es-ES" smtClean="0"/>
              <a:t>14/10/2025</a:t>
            </a:fld>
            <a:endParaRPr lang="es-E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02EDD-A44B-45B7-A85F-5769D8B1C114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9567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s-E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s-E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s-E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1BEE-2EF1-4374-B457-B896E02C211D}" type="datetimeFigureOut">
              <a:rPr lang="es-ES" smtClean="0"/>
              <a:t>14/10/2025</a:t>
            </a:fld>
            <a:endParaRPr lang="es-E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02EDD-A44B-45B7-A85F-5769D8B1C114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8144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s-E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1BEE-2EF1-4374-B457-B896E02C211D}" type="datetimeFigureOut">
              <a:rPr lang="es-ES" smtClean="0"/>
              <a:t>14/10/2025</a:t>
            </a:fld>
            <a:endParaRPr lang="es-E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02EDD-A44B-45B7-A85F-5769D8B1C114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8028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1BEE-2EF1-4374-B457-B896E02C211D}" type="datetimeFigureOut">
              <a:rPr lang="es-ES" smtClean="0"/>
              <a:t>14/10/2025</a:t>
            </a:fld>
            <a:endParaRPr lang="es-E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02EDD-A44B-45B7-A85F-5769D8B1C114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468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s-E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s-E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1BEE-2EF1-4374-B457-B896E02C211D}" type="datetimeFigureOut">
              <a:rPr lang="es-ES" smtClean="0"/>
              <a:t>14/10/2025</a:t>
            </a:fld>
            <a:endParaRPr lang="es-E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02EDD-A44B-45B7-A85F-5769D8B1C114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0472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s-E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1BEE-2EF1-4374-B457-B896E02C211D}" type="datetimeFigureOut">
              <a:rPr lang="es-ES" smtClean="0"/>
              <a:t>14/10/2025</a:t>
            </a:fld>
            <a:endParaRPr lang="es-E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02EDD-A44B-45B7-A85F-5769D8B1C114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1501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s-E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s-E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61BEE-2EF1-4374-B457-B896E02C211D}" type="datetimeFigureOut">
              <a:rPr lang="es-ES" smtClean="0"/>
              <a:t>14/10/2025</a:t>
            </a:fld>
            <a:endParaRPr lang="es-E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02EDD-A44B-45B7-A85F-5769D8B1C114}" type="slidenum">
              <a:rPr lang="es-ES" smtClean="0"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250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7" Type="http://schemas.openxmlformats.org/officeDocument/2006/relationships/image" Target="../media/image3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921916"/>
            <a:ext cx="12163720" cy="1878969"/>
          </a:xfrm>
          <a:solidFill>
            <a:schemeClr val="accent5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PERLE</a:t>
            </a:r>
            <a:br>
              <a:rPr lang="es-ES" b="1" dirty="0" smtClean="0">
                <a:solidFill>
                  <a:schemeClr val="bg1"/>
                </a:solidFill>
              </a:rPr>
            </a:br>
            <a:r>
              <a:rPr lang="es-ES" b="1" dirty="0" smtClean="0">
                <a:solidFill>
                  <a:schemeClr val="bg1"/>
                </a:solidFill>
              </a:rPr>
              <a:t>fundamental </a:t>
            </a:r>
            <a:r>
              <a:rPr lang="es-ES" b="1" dirty="0" err="1" smtClean="0">
                <a:solidFill>
                  <a:schemeClr val="bg1"/>
                </a:solidFill>
              </a:rPr>
              <a:t>power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coupler</a:t>
            </a:r>
            <a:r>
              <a:rPr lang="es-ES" b="1" dirty="0" smtClean="0">
                <a:solidFill>
                  <a:schemeClr val="bg1"/>
                </a:solidFill>
              </a:rPr>
              <a:t> status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3004149"/>
            <a:ext cx="12163720" cy="165576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2500"/>
          </a:bodyPr>
          <a:lstStyle/>
          <a:p>
            <a:r>
              <a:rPr lang="en-GB" sz="2200" dirty="0">
                <a:solidFill>
                  <a:schemeClr val="accent5">
                    <a:lumMod val="50000"/>
                  </a:schemeClr>
                </a:solidFill>
              </a:rPr>
              <a:t>Yolanda Gómez Martínez </a:t>
            </a:r>
            <a:r>
              <a:rPr lang="en-GB" sz="2200" dirty="0" smtClean="0">
                <a:solidFill>
                  <a:schemeClr val="accent5">
                    <a:lumMod val="50000"/>
                  </a:schemeClr>
                </a:solidFill>
              </a:rPr>
              <a:t>( LPSC) </a:t>
            </a:r>
            <a:r>
              <a:rPr lang="fr-FR" sz="2200" dirty="0" smtClean="0">
                <a:solidFill>
                  <a:schemeClr val="accent5">
                    <a:lumMod val="50000"/>
                  </a:schemeClr>
                </a:solidFill>
              </a:rPr>
              <a:t>on </a:t>
            </a:r>
            <a:r>
              <a:rPr lang="fr-FR" sz="2200" dirty="0" err="1">
                <a:solidFill>
                  <a:schemeClr val="accent5">
                    <a:lumMod val="50000"/>
                  </a:schemeClr>
                </a:solidFill>
              </a:rPr>
              <a:t>behalf</a:t>
            </a:r>
            <a:r>
              <a:rPr lang="fr-FR" sz="2200" dirty="0">
                <a:solidFill>
                  <a:schemeClr val="accent5">
                    <a:lumMod val="50000"/>
                  </a:schemeClr>
                </a:solidFill>
              </a:rPr>
              <a:t> of </a:t>
            </a:r>
            <a:r>
              <a:rPr lang="fr-FR" sz="2200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r>
              <a:rPr lang="it-IT" sz="2200" dirty="0" smtClean="0">
                <a:solidFill>
                  <a:schemeClr val="accent5">
                    <a:lumMod val="50000"/>
                  </a:schemeClr>
                </a:solidFill>
              </a:rPr>
              <a:t>Karin </a:t>
            </a:r>
            <a:r>
              <a:rPr lang="it-IT" sz="2200" dirty="0">
                <a:solidFill>
                  <a:schemeClr val="accent5">
                    <a:lumMod val="50000"/>
                  </a:schemeClr>
                </a:solidFill>
              </a:rPr>
              <a:t>Canderan, Marco Garlasche, Sebastien </a:t>
            </a:r>
            <a:r>
              <a:rPr lang="it-IT" sz="2200" dirty="0" smtClean="0">
                <a:solidFill>
                  <a:schemeClr val="accent5">
                    <a:lumMod val="50000"/>
                  </a:schemeClr>
                </a:solidFill>
              </a:rPr>
              <a:t>Jerome</a:t>
            </a:r>
            <a:r>
              <a:rPr lang="it-IT" sz="2200" dirty="0">
                <a:solidFill>
                  <a:schemeClr val="accent5">
                    <a:lumMod val="50000"/>
                  </a:schemeClr>
                </a:solidFill>
              </a:rPr>
              <a:t>, Vittorio Parma, Calum Sharp, Shahnam Gorgi </a:t>
            </a:r>
            <a:r>
              <a:rPr lang="it-IT" sz="2200" dirty="0" smtClean="0">
                <a:solidFill>
                  <a:schemeClr val="accent5">
                    <a:lumMod val="50000"/>
                  </a:schemeClr>
                </a:solidFill>
              </a:rPr>
              <a:t>Zadeh, (</a:t>
            </a:r>
            <a:r>
              <a:rPr lang="it-IT" sz="2200" dirty="0">
                <a:solidFill>
                  <a:schemeClr val="accent5">
                    <a:lumMod val="50000"/>
                  </a:schemeClr>
                </a:solidFill>
              </a:rPr>
              <a:t>CERN)</a:t>
            </a:r>
            <a:endParaRPr lang="en-GB" sz="22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GB" sz="2200" dirty="0">
                <a:solidFill>
                  <a:schemeClr val="accent5">
                    <a:lumMod val="50000"/>
                  </a:schemeClr>
                </a:solidFill>
              </a:rPr>
              <a:t>Patricia Duchesne, </a:t>
            </a:r>
            <a:r>
              <a:rPr lang="en-GB" sz="2200" dirty="0" err="1">
                <a:solidFill>
                  <a:schemeClr val="accent5">
                    <a:lumMod val="50000"/>
                  </a:schemeClr>
                </a:solidFill>
              </a:rPr>
              <a:t>Sébastien</a:t>
            </a:r>
            <a:r>
              <a:rPr lang="en-GB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2200" dirty="0" err="1">
                <a:solidFill>
                  <a:schemeClr val="accent5">
                    <a:lumMod val="50000"/>
                  </a:schemeClr>
                </a:solidFill>
              </a:rPr>
              <a:t>Blivet</a:t>
            </a:r>
            <a:r>
              <a:rPr lang="en-GB" sz="2200" dirty="0">
                <a:solidFill>
                  <a:schemeClr val="accent5">
                    <a:lumMod val="50000"/>
                  </a:schemeClr>
                </a:solidFill>
              </a:rPr>
              <a:t>, Gilles Olivier, Guillaume </a:t>
            </a:r>
            <a:r>
              <a:rPr lang="en-GB" sz="2200" dirty="0" err="1">
                <a:solidFill>
                  <a:schemeClr val="accent5">
                    <a:lumMod val="50000"/>
                  </a:schemeClr>
                </a:solidFill>
              </a:rPr>
              <a:t>Olry</a:t>
            </a:r>
            <a:r>
              <a:rPr lang="en-GB" sz="2200" dirty="0">
                <a:solidFill>
                  <a:schemeClr val="accent5">
                    <a:lumMod val="50000"/>
                  </a:schemeClr>
                </a:solidFill>
              </a:rPr>
              <a:t> (</a:t>
            </a:r>
            <a:r>
              <a:rPr lang="en-GB" sz="2200" dirty="0" err="1">
                <a:solidFill>
                  <a:schemeClr val="accent5">
                    <a:lumMod val="50000"/>
                  </a:schemeClr>
                </a:solidFill>
              </a:rPr>
              <a:t>IJCLab</a:t>
            </a:r>
            <a:r>
              <a:rPr lang="en-GB" sz="2200" dirty="0">
                <a:solidFill>
                  <a:schemeClr val="accent5">
                    <a:lumMod val="50000"/>
                  </a:schemeClr>
                </a:solidFill>
              </a:rPr>
              <a:t>)</a:t>
            </a:r>
          </a:p>
          <a:p>
            <a:r>
              <a:rPr lang="en-GB" sz="2200" dirty="0">
                <a:solidFill>
                  <a:schemeClr val="accent5">
                    <a:lumMod val="50000"/>
                  </a:schemeClr>
                </a:solidFill>
              </a:rPr>
              <a:t>Julien </a:t>
            </a:r>
            <a:r>
              <a:rPr lang="en-GB" sz="2200" dirty="0" err="1">
                <a:solidFill>
                  <a:schemeClr val="accent5">
                    <a:lumMod val="50000"/>
                  </a:schemeClr>
                </a:solidFill>
              </a:rPr>
              <a:t>Angot</a:t>
            </a:r>
            <a:r>
              <a:rPr lang="en-GB" sz="2200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GB" sz="2200" dirty="0">
                <a:solidFill>
                  <a:schemeClr val="accent5">
                    <a:lumMod val="50000"/>
                  </a:schemeClr>
                </a:solidFill>
              </a:rPr>
              <a:t>Adrien </a:t>
            </a:r>
            <a:r>
              <a:rPr lang="en-GB" sz="2200" dirty="0" err="1">
                <a:solidFill>
                  <a:schemeClr val="accent5">
                    <a:lumMod val="50000"/>
                  </a:schemeClr>
                </a:solidFill>
              </a:rPr>
              <a:t>Plaçais</a:t>
            </a:r>
            <a:r>
              <a:rPr lang="en-GB" sz="2200" dirty="0">
                <a:solidFill>
                  <a:schemeClr val="accent5">
                    <a:lumMod val="50000"/>
                  </a:schemeClr>
                </a:solidFill>
              </a:rPr>
              <a:t> (LPSC)</a:t>
            </a:r>
          </a:p>
          <a:p>
            <a:endParaRPr lang="es-ES" dirty="0"/>
          </a:p>
        </p:txBody>
      </p:sp>
      <p:sp>
        <p:nvSpPr>
          <p:cNvPr id="4" name="ZoneTexte 3"/>
          <p:cNvSpPr txBox="1"/>
          <p:nvPr/>
        </p:nvSpPr>
        <p:spPr>
          <a:xfrm>
            <a:off x="0" y="6438943"/>
            <a:ext cx="776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PERLE collaboration meeting, 13- 14 </a:t>
            </a:r>
            <a:r>
              <a:rPr lang="fr-FR" dirty="0" err="1" smtClean="0"/>
              <a:t>Oct</a:t>
            </a:r>
            <a:r>
              <a:rPr lang="fr-FR" dirty="0" smtClean="0"/>
              <a:t> 2025 </a:t>
            </a:r>
            <a:endParaRPr lang="es-E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40" y="4779787"/>
            <a:ext cx="1647825" cy="14097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470" y="4752587"/>
            <a:ext cx="2108561" cy="159368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7316" y="4844981"/>
            <a:ext cx="1947084" cy="127931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047" y="520267"/>
            <a:ext cx="2333625" cy="140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28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6887292" y="1875531"/>
            <a:ext cx="488886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5.2 </a:t>
            </a:r>
            <a:r>
              <a:rPr lang="fr-FR" dirty="0" err="1" smtClean="0"/>
              <a:t>Preliminary</a:t>
            </a:r>
            <a:r>
              <a:rPr lang="fr-FR" dirty="0" smtClean="0"/>
              <a:t> </a:t>
            </a:r>
            <a:r>
              <a:rPr lang="fr-FR" dirty="0" err="1" smtClean="0"/>
              <a:t>multipacting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endParaRPr lang="fr-FR" dirty="0" smtClean="0"/>
          </a:p>
          <a:p>
            <a:r>
              <a:rPr lang="fr-FR" sz="1600" dirty="0" smtClean="0">
                <a:sym typeface="Wingdings" panose="05000000000000000000" pitchFamily="2" charset="2"/>
              </a:rPr>
              <a:t></a:t>
            </a:r>
            <a:r>
              <a:rPr lang="fr-FR" sz="1600" dirty="0" err="1" smtClean="0">
                <a:sym typeface="Wingdings" panose="05000000000000000000" pitchFamily="2" charset="2"/>
              </a:rPr>
              <a:t>Similar</a:t>
            </a:r>
            <a:r>
              <a:rPr lang="fr-FR" sz="1600" dirty="0" smtClean="0">
                <a:sym typeface="Wingdings" panose="05000000000000000000" pitchFamily="2" charset="2"/>
              </a:rPr>
              <a:t> to SPL FPC </a:t>
            </a:r>
            <a:r>
              <a:rPr lang="fr-FR" sz="1600" dirty="0" err="1" smtClean="0">
                <a:sym typeface="Wingdings" panose="05000000000000000000" pitchFamily="2" charset="2"/>
              </a:rPr>
              <a:t>that</a:t>
            </a:r>
            <a:r>
              <a:rPr lang="fr-FR" sz="1600" dirty="0" smtClean="0">
                <a:sym typeface="Wingdings" panose="05000000000000000000" pitchFamily="2" charset="2"/>
              </a:rPr>
              <a:t> has been </a:t>
            </a:r>
            <a:r>
              <a:rPr lang="fr-FR" sz="1600" dirty="0" err="1" smtClean="0">
                <a:sym typeface="Wingdings" panose="05000000000000000000" pitchFamily="2" charset="2"/>
              </a:rPr>
              <a:t>tested</a:t>
            </a:r>
            <a:r>
              <a:rPr lang="fr-FR" sz="1600" dirty="0" smtClean="0"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ym typeface="Wingdings" panose="05000000000000000000" pitchFamily="2" charset="2"/>
              </a:rPr>
              <a:t>without</a:t>
            </a:r>
            <a:r>
              <a:rPr lang="fr-FR" sz="1600" dirty="0" smtClean="0">
                <a:sym typeface="Wingdings" panose="05000000000000000000" pitchFamily="2" charset="2"/>
              </a:rPr>
              <a:t> multipactor </a:t>
            </a:r>
            <a:r>
              <a:rPr lang="fr-FR" sz="1600" dirty="0" err="1" smtClean="0">
                <a:sym typeface="Wingdings" panose="05000000000000000000" pitchFamily="2" charset="2"/>
              </a:rPr>
              <a:t>problem</a:t>
            </a:r>
            <a:endParaRPr lang="es-ES" sz="1600" dirty="0"/>
          </a:p>
        </p:txBody>
      </p:sp>
      <p:sp>
        <p:nvSpPr>
          <p:cNvPr id="11" name="ZoneTexte 10"/>
          <p:cNvSpPr txBox="1"/>
          <p:nvPr/>
        </p:nvSpPr>
        <p:spPr>
          <a:xfrm>
            <a:off x="7740949" y="6019223"/>
            <a:ext cx="2938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Courtesy</a:t>
            </a:r>
            <a:r>
              <a:rPr lang="fr-FR" dirty="0" smtClean="0"/>
              <a:t> of A. </a:t>
            </a:r>
            <a:r>
              <a:rPr lang="fr-FR" dirty="0" err="1" smtClean="0"/>
              <a:t>Placais</a:t>
            </a:r>
            <a:r>
              <a:rPr lang="fr-FR" dirty="0" smtClean="0"/>
              <a:t> ( LPSC)</a:t>
            </a:r>
            <a:endParaRPr lang="es-ES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7"/>
          <a:stretch/>
        </p:blipFill>
        <p:spPr>
          <a:xfrm>
            <a:off x="7524946" y="3353059"/>
            <a:ext cx="3613555" cy="250995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3"/>
          <a:srcRect r="27018"/>
          <a:stretch/>
        </p:blipFill>
        <p:spPr>
          <a:xfrm>
            <a:off x="7101225" y="2911495"/>
            <a:ext cx="1560600" cy="44548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0" y="898065"/>
            <a:ext cx="12192000" cy="7289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6775780" y="1828164"/>
            <a:ext cx="5111888" cy="456039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angle 28"/>
          <p:cNvSpPr/>
          <p:nvPr/>
        </p:nvSpPr>
        <p:spPr>
          <a:xfrm>
            <a:off x="98962" y="1092169"/>
            <a:ext cx="12093037" cy="4154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100" dirty="0" smtClean="0"/>
              <a:t>5/ Study the good operation of the FPC up to </a:t>
            </a:r>
            <a:r>
              <a:rPr lang="en-GB" sz="2100" b="1" dirty="0" smtClean="0"/>
              <a:t>50 kW CW </a:t>
            </a:r>
            <a:r>
              <a:rPr lang="en-GB" sz="2100" dirty="0" smtClean="0"/>
              <a:t>( Traveling wave and standing wave) ( IJC Lab &amp; LPSC) </a:t>
            </a:r>
            <a:endParaRPr lang="en-GB" sz="2100" dirty="0"/>
          </a:p>
        </p:txBody>
      </p:sp>
      <p:sp>
        <p:nvSpPr>
          <p:cNvPr id="19" name="Titre 1"/>
          <p:cNvSpPr>
            <a:spLocks noGrp="1"/>
          </p:cNvSpPr>
          <p:nvPr>
            <p:ph type="title"/>
          </p:nvPr>
        </p:nvSpPr>
        <p:spPr>
          <a:xfrm>
            <a:off x="545969" y="82656"/>
            <a:ext cx="10515600" cy="804237"/>
          </a:xfrm>
        </p:spPr>
        <p:txBody>
          <a:bodyPr/>
          <a:lstStyle/>
          <a:p>
            <a:pPr algn="ctr"/>
            <a:r>
              <a:rPr lang="fr-FR" dirty="0" smtClean="0"/>
              <a:t>FPC </a:t>
            </a:r>
            <a:r>
              <a:rPr lang="fr-FR" dirty="0" err="1" smtClean="0"/>
              <a:t>status</a:t>
            </a:r>
            <a:r>
              <a:rPr lang="fr-FR" dirty="0" smtClean="0"/>
              <a:t>: </a:t>
            </a:r>
            <a:r>
              <a:rPr lang="fr-FR" dirty="0" err="1" smtClean="0"/>
              <a:t>done</a:t>
            </a:r>
            <a:r>
              <a:rPr lang="fr-FR" dirty="0" smtClean="0"/>
              <a:t> ( 5/11)</a:t>
            </a:r>
            <a:endParaRPr lang="es-ES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7B2CA235-4002-474D-825B-DC808BACE75A}"/>
              </a:ext>
            </a:extLst>
          </p:cNvPr>
          <p:cNvSpPr txBox="1"/>
          <p:nvPr/>
        </p:nvSpPr>
        <p:spPr>
          <a:xfrm>
            <a:off x="1421327" y="2983727"/>
            <a:ext cx="184665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4 * 50 kW TW</a:t>
            </a:r>
            <a:endParaRPr lang="fr-FR" dirty="0"/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3230" y="3402889"/>
            <a:ext cx="2313877" cy="2420753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2953693" y="5946319"/>
            <a:ext cx="2792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Courtesy</a:t>
            </a:r>
            <a:r>
              <a:rPr lang="fr-FR" dirty="0" smtClean="0"/>
              <a:t> of J. </a:t>
            </a:r>
            <a:r>
              <a:rPr lang="fr-FR" dirty="0" err="1" smtClean="0"/>
              <a:t>Angot</a:t>
            </a:r>
            <a:r>
              <a:rPr lang="fr-FR" dirty="0" smtClean="0"/>
              <a:t> ( LPSC)</a:t>
            </a:r>
            <a:endParaRPr lang="es-ES" dirty="0"/>
          </a:p>
        </p:txBody>
      </p:sp>
      <p:sp>
        <p:nvSpPr>
          <p:cNvPr id="23" name="ZoneTexte 22"/>
          <p:cNvSpPr txBox="1"/>
          <p:nvPr/>
        </p:nvSpPr>
        <p:spPr>
          <a:xfrm>
            <a:off x="1523230" y="5873472"/>
            <a:ext cx="1430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 </a:t>
            </a:r>
            <a:r>
              <a:rPr lang="fr-FR" dirty="0" err="1" smtClean="0"/>
              <a:t>field</a:t>
            </a:r>
            <a:endParaRPr lang="es-ES" dirty="0"/>
          </a:p>
        </p:txBody>
      </p:sp>
      <p:sp>
        <p:nvSpPr>
          <p:cNvPr id="24" name="Rectangle 23"/>
          <p:cNvSpPr/>
          <p:nvPr/>
        </p:nvSpPr>
        <p:spPr>
          <a:xfrm>
            <a:off x="407122" y="1815010"/>
            <a:ext cx="5550393" cy="457354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ZoneTexte 24"/>
          <p:cNvSpPr txBox="1"/>
          <p:nvPr/>
        </p:nvSpPr>
        <p:spPr>
          <a:xfrm>
            <a:off x="807172" y="1875531"/>
            <a:ext cx="5219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5.1 </a:t>
            </a:r>
            <a:r>
              <a:rPr lang="fr-FR" dirty="0" err="1" smtClean="0"/>
              <a:t>Electrical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r>
              <a:rPr lang="fr-FR" dirty="0" smtClean="0"/>
              <a:t> 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r>
              <a:rPr lang="fr-FR" dirty="0" smtClean="0">
                <a:sym typeface="Wingdings" panose="05000000000000000000" pitchFamily="2" charset="2"/>
              </a:rPr>
              <a:t></a:t>
            </a:r>
            <a:r>
              <a:rPr lang="fr-FR" dirty="0" smtClean="0"/>
              <a:t> 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max</a:t>
            </a:r>
            <a:r>
              <a:rPr lang="en-GB" dirty="0" smtClean="0"/>
              <a:t> </a:t>
            </a:r>
            <a:r>
              <a:rPr lang="en-GB" dirty="0">
                <a:sym typeface="Symbol" panose="05050102010706020507" pitchFamily="18" charset="2"/>
              </a:rPr>
              <a:t></a:t>
            </a:r>
            <a:r>
              <a:rPr lang="en-GB" dirty="0"/>
              <a:t> 1MV/m and </a:t>
            </a:r>
            <a:r>
              <a:rPr lang="fr-FR" dirty="0" err="1"/>
              <a:t>E</a:t>
            </a:r>
            <a:r>
              <a:rPr lang="fr-FR" baseline="-25000" dirty="0" err="1"/>
              <a:t>triple_point</a:t>
            </a:r>
            <a:r>
              <a:rPr lang="fr-FR" dirty="0"/>
              <a:t> </a:t>
            </a:r>
            <a:r>
              <a:rPr lang="en-GB" dirty="0">
                <a:sym typeface="Symbol" panose="05050102010706020507" pitchFamily="18" charset="2"/>
              </a:rPr>
              <a:t> 0.3 </a:t>
            </a:r>
            <a:r>
              <a:rPr lang="en-GB" dirty="0" smtClean="0">
                <a:sym typeface="Symbol" panose="05050102010706020507" pitchFamily="18" charset="2"/>
              </a:rPr>
              <a:t>MV/m</a:t>
            </a:r>
            <a:endParaRPr lang="es-ES" sz="2300" dirty="0"/>
          </a:p>
        </p:txBody>
      </p:sp>
      <p:pic>
        <p:nvPicPr>
          <p:cNvPr id="26" name="Image 25"/>
          <p:cNvPicPr/>
          <p:nvPr/>
        </p:nvPicPr>
        <p:blipFill rotWithShape="1">
          <a:blip r:embed="rId5"/>
          <a:srcRect l="1356" t="46071" r="72812" b="28073"/>
          <a:stretch/>
        </p:blipFill>
        <p:spPr bwMode="auto">
          <a:xfrm>
            <a:off x="3751627" y="3533234"/>
            <a:ext cx="1230493" cy="872350"/>
          </a:xfrm>
          <a:prstGeom prst="rect">
            <a:avLst/>
          </a:prstGeom>
        </p:spPr>
      </p:pic>
      <p:pic>
        <p:nvPicPr>
          <p:cNvPr id="27" name="Image 26"/>
          <p:cNvPicPr/>
          <p:nvPr/>
        </p:nvPicPr>
        <p:blipFill rotWithShape="1">
          <a:blip r:embed="rId5"/>
          <a:srcRect l="1356" t="20402" r="72812" b="69773"/>
          <a:stretch/>
        </p:blipFill>
        <p:spPr bwMode="auto">
          <a:xfrm>
            <a:off x="3576589" y="3134239"/>
            <a:ext cx="1166217" cy="346331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11470879" y="6350851"/>
            <a:ext cx="36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8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1909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2466" y="2121031"/>
            <a:ext cx="3755797" cy="3385160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0967" y="1035255"/>
            <a:ext cx="11855244" cy="33104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100" dirty="0" smtClean="0"/>
              <a:t>6/ Studies thermo-mechanics to define the </a:t>
            </a:r>
            <a:r>
              <a:rPr lang="fr-FR" sz="2100" b="1" dirty="0" err="1" smtClean="0"/>
              <a:t>antenna</a:t>
            </a:r>
            <a:r>
              <a:rPr lang="fr-FR" sz="2100" b="1" dirty="0" smtClean="0"/>
              <a:t> </a:t>
            </a:r>
            <a:r>
              <a:rPr lang="fr-FR" sz="2100" b="1" dirty="0"/>
              <a:t>and </a:t>
            </a:r>
            <a:r>
              <a:rPr lang="fr-FR" sz="2100" b="1" dirty="0" smtClean="0"/>
              <a:t>the </a:t>
            </a:r>
            <a:r>
              <a:rPr lang="fr-FR" sz="2100" b="1" dirty="0" err="1" smtClean="0"/>
              <a:t>window</a:t>
            </a:r>
            <a:r>
              <a:rPr lang="fr-FR" sz="2100" b="1" dirty="0" smtClean="0"/>
              <a:t> </a:t>
            </a:r>
            <a:r>
              <a:rPr lang="en-GB" sz="2100" b="1" dirty="0"/>
              <a:t>air </a:t>
            </a:r>
            <a:r>
              <a:rPr lang="en-GB" sz="2100" b="1" dirty="0" smtClean="0"/>
              <a:t>cooling </a:t>
            </a:r>
            <a:r>
              <a:rPr lang="en-GB" sz="2100" dirty="0" smtClean="0"/>
              <a:t>(CERN)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9160473" y="5372762"/>
            <a:ext cx="3031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Courtesy</a:t>
            </a:r>
            <a:r>
              <a:rPr lang="fr-FR" dirty="0" smtClean="0"/>
              <a:t> of C. Sharp (CERN)</a:t>
            </a:r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0" y="898065"/>
            <a:ext cx="12192000" cy="7289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-1" y="1618810"/>
            <a:ext cx="11915479" cy="31061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300" dirty="0" smtClean="0"/>
              <a:t>To </a:t>
            </a:r>
            <a:r>
              <a:rPr lang="en-US" sz="2300" dirty="0"/>
              <a:t>maintain temperatures everywhere in an acceptable range, </a:t>
            </a:r>
            <a:r>
              <a:rPr lang="en-US" sz="2300" dirty="0" smtClean="0"/>
              <a:t>minimize </a:t>
            </a:r>
            <a:r>
              <a:rPr lang="en-US" sz="2300" dirty="0"/>
              <a:t>antenna deformation, avoid condensation on the window,  avoid induced stresses in the window </a:t>
            </a:r>
            <a:r>
              <a:rPr lang="en-US" sz="2300" dirty="0" smtClean="0"/>
              <a:t>and minimize </a:t>
            </a:r>
            <a:r>
              <a:rPr lang="en-US" sz="2300" dirty="0"/>
              <a:t>radiation heat loads to the </a:t>
            </a:r>
            <a:r>
              <a:rPr lang="en-US" sz="2300" dirty="0" smtClean="0"/>
              <a:t>cavity</a:t>
            </a:r>
          </a:p>
          <a:p>
            <a:pPr lvl="1"/>
            <a:r>
              <a:rPr lang="es-ES" sz="2300" dirty="0" smtClean="0"/>
              <a:t>3 air </a:t>
            </a:r>
            <a:r>
              <a:rPr lang="es-ES" sz="2300" dirty="0" err="1" smtClean="0"/>
              <a:t>flow</a:t>
            </a:r>
            <a:r>
              <a:rPr lang="es-ES" sz="2300" dirty="0" smtClean="0"/>
              <a:t> </a:t>
            </a:r>
            <a:r>
              <a:rPr lang="es-ES" sz="2300" dirty="0" err="1" smtClean="0"/>
              <a:t>rates</a:t>
            </a:r>
            <a:r>
              <a:rPr lang="es-ES" sz="2300" dirty="0" smtClean="0"/>
              <a:t> </a:t>
            </a:r>
            <a:r>
              <a:rPr lang="es-ES" sz="2300" dirty="0" err="1" smtClean="0"/>
              <a:t>studied</a:t>
            </a:r>
            <a:r>
              <a:rPr lang="es-ES" sz="2300" dirty="0" smtClean="0"/>
              <a:t> : </a:t>
            </a:r>
          </a:p>
          <a:p>
            <a:pPr lvl="2"/>
            <a:r>
              <a:rPr lang="es-ES" sz="1700" dirty="0" smtClean="0"/>
              <a:t>Laminar ( &lt;200 l/min), </a:t>
            </a:r>
          </a:p>
          <a:p>
            <a:pPr lvl="2"/>
            <a:r>
              <a:rPr lang="en-US" sz="1700" dirty="0" smtClean="0"/>
              <a:t>Just turbulent ( 200 l/min), </a:t>
            </a:r>
          </a:p>
          <a:p>
            <a:pPr lvl="2"/>
            <a:r>
              <a:rPr lang="da-DK" sz="1700" dirty="0" smtClean="0"/>
              <a:t>Turbulent ( 400 l/min)</a:t>
            </a:r>
          </a:p>
          <a:p>
            <a:pPr lvl="1"/>
            <a:r>
              <a:rPr lang="da-DK" sz="2300" dirty="0" smtClean="0"/>
              <a:t>5 cases studied:  </a:t>
            </a:r>
          </a:p>
          <a:p>
            <a:pPr lvl="2"/>
            <a:r>
              <a:rPr lang="da-DK" sz="1700" dirty="0" smtClean="0"/>
              <a:t>50 kW TW</a:t>
            </a:r>
          </a:p>
          <a:p>
            <a:pPr lvl="2"/>
            <a:r>
              <a:rPr lang="da-DK" sz="1700" dirty="0" smtClean="0"/>
              <a:t>50 kW SW with </a:t>
            </a:r>
            <a:r>
              <a:rPr lang="en-US" sz="1700" dirty="0"/>
              <a:t>m</a:t>
            </a:r>
            <a:r>
              <a:rPr lang="en-US" sz="1700" dirty="0" smtClean="0"/>
              <a:t>ax </a:t>
            </a:r>
            <a:r>
              <a:rPr lang="en-US" sz="1700" dirty="0"/>
              <a:t>H field at the antenna </a:t>
            </a:r>
            <a:r>
              <a:rPr lang="en-US" sz="1700" dirty="0" smtClean="0"/>
              <a:t>tip </a:t>
            </a:r>
            <a:endParaRPr lang="en-US" sz="1700" dirty="0"/>
          </a:p>
          <a:p>
            <a:pPr lvl="2"/>
            <a:r>
              <a:rPr lang="en-GB" sz="1700" dirty="0" smtClean="0"/>
              <a:t>50 kW SW with max </a:t>
            </a:r>
            <a:r>
              <a:rPr lang="en-GB" sz="1700" dirty="0"/>
              <a:t>H field at </a:t>
            </a:r>
            <a:r>
              <a:rPr lang="el-GR" sz="1700" dirty="0" smtClean="0"/>
              <a:t>λ</a:t>
            </a:r>
            <a:r>
              <a:rPr lang="en-GB" sz="1700" dirty="0" smtClean="0"/>
              <a:t>/ </a:t>
            </a:r>
            <a:r>
              <a:rPr lang="en-GB" sz="1700" dirty="0"/>
              <a:t>4 from antenna </a:t>
            </a:r>
            <a:r>
              <a:rPr lang="en-GB" sz="1700" dirty="0" smtClean="0"/>
              <a:t>tip</a:t>
            </a:r>
          </a:p>
          <a:p>
            <a:pPr lvl="2"/>
            <a:r>
              <a:rPr lang="fr-FR" sz="1700" dirty="0" err="1" smtClean="0"/>
              <a:t>without</a:t>
            </a:r>
            <a:r>
              <a:rPr lang="fr-FR" sz="1700" dirty="0" smtClean="0"/>
              <a:t> </a:t>
            </a:r>
            <a:r>
              <a:rPr lang="fr-FR" sz="1700" dirty="0"/>
              <a:t>RF </a:t>
            </a:r>
            <a:r>
              <a:rPr lang="fr-FR" sz="1700" dirty="0" smtClean="0"/>
              <a:t>w/o </a:t>
            </a:r>
            <a:r>
              <a:rPr lang="fr-FR" sz="1700" dirty="0"/>
              <a:t>air </a:t>
            </a:r>
            <a:r>
              <a:rPr lang="fr-FR" sz="1700" dirty="0" err="1" smtClean="0"/>
              <a:t>cooling</a:t>
            </a:r>
            <a:r>
              <a:rPr lang="en-GB" sz="1700" dirty="0" smtClean="0">
                <a:sym typeface="Wingdings" panose="05000000000000000000" pitchFamily="2" charset="2"/>
              </a:rPr>
              <a:t>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26450" y="4945164"/>
            <a:ext cx="11862575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en-GB" sz="2100" dirty="0">
              <a:sym typeface="Wingdings" panose="05000000000000000000" pitchFamily="2" charset="2"/>
            </a:endParaRPr>
          </a:p>
          <a:p>
            <a:pPr lvl="1"/>
            <a:r>
              <a:rPr lang="en-GB" sz="2100" dirty="0" smtClean="0">
                <a:sym typeface="Wingdings" panose="05000000000000000000" pitchFamily="2" charset="2"/>
              </a:rPr>
              <a:t> </a:t>
            </a:r>
            <a:r>
              <a:rPr lang="en-GB" sz="2100" dirty="0" smtClean="0"/>
              <a:t>Air </a:t>
            </a:r>
            <a:r>
              <a:rPr lang="en-GB" sz="2100" dirty="0"/>
              <a:t>flow of at least 400 l/min is required </a:t>
            </a:r>
          </a:p>
          <a:p>
            <a:pPr marL="800100" lvl="1" indent="-342900">
              <a:buFont typeface="Wingdings" panose="05000000000000000000" pitchFamily="2" charset="2"/>
              <a:buChar char="à"/>
            </a:pPr>
            <a:r>
              <a:rPr lang="en-GB" sz="2100" dirty="0" smtClean="0">
                <a:sym typeface="Wingdings" panose="05000000000000000000" pitchFamily="2" charset="2"/>
              </a:rPr>
              <a:t>0,5 W power radiation to the cavity</a:t>
            </a:r>
          </a:p>
          <a:p>
            <a:pPr lvl="1"/>
            <a:r>
              <a:rPr lang="en-GB" sz="2100" dirty="0" smtClean="0">
                <a:sym typeface="Wingdings" panose="05000000000000000000" pitchFamily="2" charset="2"/>
              </a:rPr>
              <a:t> </a:t>
            </a:r>
            <a:r>
              <a:rPr lang="en-GB" sz="2100" dirty="0" smtClean="0"/>
              <a:t>Electrical </a:t>
            </a:r>
            <a:r>
              <a:rPr lang="en-GB" sz="2100" dirty="0"/>
              <a:t>heaters </a:t>
            </a:r>
            <a:r>
              <a:rPr lang="en-GB" sz="2100" dirty="0" smtClean="0"/>
              <a:t>on </a:t>
            </a:r>
            <a:r>
              <a:rPr lang="en-GB" sz="2100" dirty="0"/>
              <a:t>outer conductor of </a:t>
            </a:r>
            <a:r>
              <a:rPr lang="en-GB" sz="2100" dirty="0" smtClean="0"/>
              <a:t>the </a:t>
            </a:r>
            <a:r>
              <a:rPr lang="en-GB" sz="2100" dirty="0"/>
              <a:t>window </a:t>
            </a:r>
            <a:r>
              <a:rPr lang="en-GB" sz="2100" dirty="0" smtClean="0"/>
              <a:t>(risk </a:t>
            </a:r>
            <a:r>
              <a:rPr lang="en-GB" sz="2100" dirty="0"/>
              <a:t>of water </a:t>
            </a:r>
            <a:r>
              <a:rPr lang="en-GB" sz="2100" dirty="0" smtClean="0"/>
              <a:t>condensation </a:t>
            </a:r>
            <a:r>
              <a:rPr lang="fr-FR" sz="2100" dirty="0" smtClean="0"/>
              <a:t>if </a:t>
            </a:r>
            <a:r>
              <a:rPr lang="fr-FR" sz="2100" dirty="0" err="1" smtClean="0"/>
              <a:t>there</a:t>
            </a:r>
            <a:r>
              <a:rPr lang="fr-FR" sz="2100" dirty="0" smtClean="0"/>
              <a:t> </a:t>
            </a:r>
            <a:r>
              <a:rPr lang="fr-FR" sz="2100" dirty="0" err="1" smtClean="0"/>
              <a:t>is</a:t>
            </a:r>
            <a:r>
              <a:rPr lang="fr-FR" sz="2100" dirty="0" smtClean="0"/>
              <a:t> no RF and the air </a:t>
            </a:r>
            <a:r>
              <a:rPr lang="fr-FR" sz="2100" dirty="0" err="1" smtClean="0"/>
              <a:t>supply</a:t>
            </a:r>
            <a:r>
              <a:rPr lang="fr-FR" sz="2100" dirty="0" smtClean="0"/>
              <a:t> </a:t>
            </a:r>
            <a:r>
              <a:rPr lang="fr-FR" sz="2100" dirty="0" err="1" smtClean="0"/>
              <a:t>is</a:t>
            </a:r>
            <a:r>
              <a:rPr lang="fr-FR" sz="2100" dirty="0" smtClean="0"/>
              <a:t> </a:t>
            </a:r>
            <a:r>
              <a:rPr lang="fr-FR" sz="2100" dirty="0" err="1" smtClean="0"/>
              <a:t>interrupted</a:t>
            </a:r>
            <a:r>
              <a:rPr lang="fr-FR" sz="2100" dirty="0"/>
              <a:t>)</a:t>
            </a:r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545969" y="82656"/>
            <a:ext cx="10515600" cy="804237"/>
          </a:xfrm>
        </p:spPr>
        <p:txBody>
          <a:bodyPr/>
          <a:lstStyle/>
          <a:p>
            <a:pPr algn="ctr"/>
            <a:r>
              <a:rPr lang="fr-FR" dirty="0" smtClean="0"/>
              <a:t>FPC </a:t>
            </a:r>
            <a:r>
              <a:rPr lang="fr-FR" dirty="0" err="1" smtClean="0"/>
              <a:t>status</a:t>
            </a:r>
            <a:r>
              <a:rPr lang="fr-FR" dirty="0" smtClean="0"/>
              <a:t>: </a:t>
            </a:r>
            <a:r>
              <a:rPr lang="fr-FR" dirty="0" err="1" smtClean="0"/>
              <a:t>done</a:t>
            </a:r>
            <a:r>
              <a:rPr lang="fr-FR" dirty="0" smtClean="0"/>
              <a:t> ( 6/11)</a:t>
            </a:r>
            <a:endParaRPr lang="es-ES" dirty="0"/>
          </a:p>
        </p:txBody>
      </p:sp>
      <p:sp>
        <p:nvSpPr>
          <p:cNvPr id="10" name="ZoneTexte 9"/>
          <p:cNvSpPr txBox="1"/>
          <p:nvPr/>
        </p:nvSpPr>
        <p:spPr>
          <a:xfrm>
            <a:off x="11470879" y="6341424"/>
            <a:ext cx="36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9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6775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4457" y="1519569"/>
            <a:ext cx="11888263" cy="1022221"/>
          </a:xfrm>
        </p:spPr>
        <p:txBody>
          <a:bodyPr>
            <a:noAutofit/>
          </a:bodyPr>
          <a:lstStyle/>
          <a:p>
            <a:pPr marL="285750" indent="-285750" algn="just"/>
            <a:r>
              <a:rPr lang="en-US" sz="2100" dirty="0" smtClean="0"/>
              <a:t>Re-use of ESS DWT, FPC outer conductor</a:t>
            </a:r>
          </a:p>
          <a:p>
            <a:r>
              <a:rPr lang="en-US" sz="2100" dirty="0" smtClean="0"/>
              <a:t>Calculation </a:t>
            </a:r>
            <a:r>
              <a:rPr lang="en-US" sz="2100" dirty="0"/>
              <a:t>of the heat </a:t>
            </a:r>
            <a:r>
              <a:rPr lang="en-US" sz="2100" dirty="0" smtClean="0"/>
              <a:t>loads in </a:t>
            </a:r>
            <a:r>
              <a:rPr lang="en-US" sz="2100" dirty="0"/>
              <a:t>the outer conductor (conduction, convection, radiation and RF </a:t>
            </a:r>
            <a:r>
              <a:rPr lang="en-US" sz="2100" dirty="0" smtClean="0"/>
              <a:t>dissipation as </a:t>
            </a:r>
            <a:r>
              <a:rPr lang="en-US" sz="2100" dirty="0"/>
              <a:t>position of the Max </a:t>
            </a:r>
            <a:r>
              <a:rPr lang="en-US" sz="2100" dirty="0" err="1" smtClean="0"/>
              <a:t>H</a:t>
            </a:r>
            <a:r>
              <a:rPr lang="en-US" sz="2100" baseline="-25000" dirty="0" err="1" smtClean="0"/>
              <a:t>field</a:t>
            </a:r>
            <a:r>
              <a:rPr lang="en-US" sz="2100" dirty="0" smtClean="0"/>
              <a:t>) </a:t>
            </a:r>
            <a:r>
              <a:rPr lang="en-US" sz="2100" dirty="0" smtClean="0"/>
              <a:t>, </a:t>
            </a:r>
            <a:r>
              <a:rPr lang="en-US" sz="2100" dirty="0" smtClean="0"/>
              <a:t>the </a:t>
            </a:r>
            <a:r>
              <a:rPr lang="en-US" sz="2100" dirty="0"/>
              <a:t>equivalent cost to the cryogenic plant in </a:t>
            </a:r>
            <a:r>
              <a:rPr lang="en-US" sz="2100" dirty="0" smtClean="0"/>
              <a:t>operation and the </a:t>
            </a:r>
            <a:r>
              <a:rPr lang="en-US" sz="2100" dirty="0"/>
              <a:t>helium </a:t>
            </a:r>
            <a:r>
              <a:rPr lang="en-US" sz="2100" dirty="0" smtClean="0"/>
              <a:t>mass </a:t>
            </a:r>
            <a:r>
              <a:rPr lang="en-US" sz="2100" dirty="0" smtClean="0"/>
              <a:t>flowrate which </a:t>
            </a:r>
            <a:r>
              <a:rPr lang="en-US" sz="2100" dirty="0"/>
              <a:t>minimize  the  heat  leaking  to  the  cavity  helium  bath  at  </a:t>
            </a:r>
            <a:r>
              <a:rPr lang="en-US" sz="2100" dirty="0" smtClean="0"/>
              <a:t>2K.</a:t>
            </a:r>
            <a:endParaRPr lang="es-ES" sz="2100" dirty="0"/>
          </a:p>
        </p:txBody>
      </p:sp>
      <p:sp>
        <p:nvSpPr>
          <p:cNvPr id="14" name="Rectangle 13"/>
          <p:cNvSpPr/>
          <p:nvPr/>
        </p:nvSpPr>
        <p:spPr>
          <a:xfrm>
            <a:off x="0" y="898065"/>
            <a:ext cx="12192000" cy="7289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l="72940"/>
          <a:stretch/>
        </p:blipFill>
        <p:spPr>
          <a:xfrm>
            <a:off x="498266" y="2895456"/>
            <a:ext cx="706872" cy="2056609"/>
          </a:xfrm>
          <a:prstGeom prst="rect">
            <a:avLst/>
          </a:prstGeom>
        </p:spPr>
      </p:pic>
      <p:graphicFrame>
        <p:nvGraphicFramePr>
          <p:cNvPr id="31" name="Table 2">
            <a:extLst>
              <a:ext uri="{FF2B5EF4-FFF2-40B4-BE49-F238E27FC236}">
                <a16:creationId xmlns:a16="http://schemas.microsoft.com/office/drawing/2014/main" id="{29AFF59D-F2B3-3721-EB36-0D8F4B9C80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845380"/>
              </p:ext>
            </p:extLst>
          </p:nvPr>
        </p:nvGraphicFramePr>
        <p:xfrm>
          <a:off x="1781666" y="3058604"/>
          <a:ext cx="5943255" cy="1797448"/>
        </p:xfrm>
        <a:graphic>
          <a:graphicData uri="http://schemas.openxmlformats.org/drawingml/2006/table">
            <a:tbl>
              <a:tblPr firstRow="1" bandRow="1"/>
              <a:tblGrid>
                <a:gridCol w="4321716">
                  <a:extLst>
                    <a:ext uri="{9D8B030D-6E8A-4147-A177-3AD203B41FA5}">
                      <a16:colId xmlns:a16="http://schemas.microsoft.com/office/drawing/2014/main" val="3370191711"/>
                    </a:ext>
                  </a:extLst>
                </a:gridCol>
                <a:gridCol w="1621539">
                  <a:extLst>
                    <a:ext uri="{9D8B030D-6E8A-4147-A177-3AD203B41FA5}">
                      <a16:colId xmlns:a16="http://schemas.microsoft.com/office/drawing/2014/main" val="1567765053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i="0" u="none" dirty="0" smtClean="0">
                          <a:solidFill>
                            <a:srgbClr val="1B3C70"/>
                          </a:solidFill>
                        </a:rPr>
                        <a:t>Parameter</a:t>
                      </a:r>
                      <a:endParaRPr lang="en-GB" sz="1200" i="0" u="none" dirty="0">
                        <a:solidFill>
                          <a:srgbClr val="1B3C7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0F124A"/>
                      </a:solidFill>
                    </a:lnL>
                    <a:lnR w="12700" cmpd="sng">
                      <a:solidFill>
                        <a:srgbClr val="0F124A"/>
                      </a:solidFill>
                    </a:lnR>
                    <a:lnT w="12700" cmpd="sng">
                      <a:solidFill>
                        <a:srgbClr val="0F124A"/>
                      </a:solidFill>
                    </a:lnT>
                    <a:lnB w="254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GB" sz="1200" b="1" dirty="0" smtClean="0">
                          <a:solidFill>
                            <a:srgbClr val="1B3C70"/>
                          </a:solidFill>
                        </a:rPr>
                        <a:t>Values</a:t>
                      </a:r>
                      <a:endParaRPr lang="en-GB" sz="1200" b="1" dirty="0">
                        <a:solidFill>
                          <a:srgbClr val="1B3C7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B3C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B3C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9300397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rgbClr val="24275A"/>
                          </a:solidFill>
                          <a:latin typeface="Arial"/>
                          <a:ea typeface="+mn-ea"/>
                          <a:cs typeface="+mn-cs"/>
                        </a:rPr>
                        <a:t>Liquefaction capacity</a:t>
                      </a:r>
                      <a:endParaRPr lang="en-GB" sz="1200" kern="1200" dirty="0">
                        <a:solidFill>
                          <a:srgbClr val="24275A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0F124A"/>
                      </a:solidFill>
                    </a:lnL>
                    <a:lnR w="12700" cmpd="sng">
                      <a:solidFill>
                        <a:srgbClr val="0F124A"/>
                      </a:solidFill>
                    </a:lnR>
                    <a:lnT w="25400" cmpd="sng">
                      <a:solidFill>
                        <a:srgbClr val="0F124A"/>
                      </a:solidFill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rgbClr val="24275A"/>
                          </a:solidFill>
                          <a:latin typeface="Arial"/>
                          <a:ea typeface="+mn-ea"/>
                          <a:cs typeface="+mn-cs"/>
                        </a:rPr>
                        <a:t>23.1 </a:t>
                      </a:r>
                      <a:r>
                        <a:rPr lang="en-US" sz="1200" kern="1200" dirty="0" smtClean="0">
                          <a:solidFill>
                            <a:srgbClr val="24275A"/>
                          </a:solidFill>
                          <a:latin typeface="Arial"/>
                          <a:ea typeface="+mn-ea"/>
                          <a:cs typeface="+mn-cs"/>
                        </a:rPr>
                        <a:t>mg/s</a:t>
                      </a:r>
                      <a:endParaRPr lang="en-GB" sz="1200" kern="1200" dirty="0">
                        <a:solidFill>
                          <a:srgbClr val="24275A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B3C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B3C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1211904"/>
                  </a:ext>
                </a:extLst>
              </a:tr>
              <a:tr h="3344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rgbClr val="24275A"/>
                          </a:solidFill>
                          <a:latin typeface="Arial"/>
                          <a:ea typeface="+mn-ea"/>
                          <a:cs typeface="+mn-cs"/>
                        </a:rPr>
                        <a:t>Max RF </a:t>
                      </a:r>
                      <a:r>
                        <a:rPr lang="en-US" sz="1200" kern="1200" dirty="0">
                          <a:solidFill>
                            <a:srgbClr val="24275A"/>
                          </a:solidFill>
                          <a:latin typeface="Arial"/>
                          <a:ea typeface="+mn-ea"/>
                          <a:cs typeface="+mn-cs"/>
                        </a:rPr>
                        <a:t>power dissipated in the </a:t>
                      </a:r>
                      <a:r>
                        <a:rPr lang="en-US" sz="1200" kern="1200" dirty="0" err="1" smtClean="0">
                          <a:solidFill>
                            <a:srgbClr val="24275A"/>
                          </a:solidFill>
                          <a:latin typeface="Arial"/>
                          <a:ea typeface="+mn-ea"/>
                          <a:cs typeface="+mn-cs"/>
                        </a:rPr>
                        <a:t>DWT@MaxH</a:t>
                      </a:r>
                      <a:r>
                        <a:rPr lang="en-US" sz="1200" kern="1200" baseline="-25000" dirty="0" err="1" smtClean="0">
                          <a:solidFill>
                            <a:srgbClr val="24275A"/>
                          </a:solidFill>
                          <a:latin typeface="Arial"/>
                          <a:ea typeface="+mn-ea"/>
                          <a:cs typeface="+mn-cs"/>
                        </a:rPr>
                        <a:t>field</a:t>
                      </a:r>
                      <a:r>
                        <a:rPr lang="en-US" sz="1200" kern="1200" dirty="0" smtClean="0">
                          <a:solidFill>
                            <a:srgbClr val="24275A"/>
                          </a:solidFill>
                          <a:latin typeface="Arial"/>
                          <a:ea typeface="+mn-ea"/>
                          <a:cs typeface="+mn-cs"/>
                        </a:rPr>
                        <a:t> position</a:t>
                      </a:r>
                      <a:endParaRPr lang="en-US" sz="1200" kern="1200" dirty="0">
                        <a:solidFill>
                          <a:srgbClr val="24275A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0F124A"/>
                      </a:solidFill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rgbClr val="24275A"/>
                          </a:solidFill>
                          <a:latin typeface="Arial"/>
                          <a:ea typeface="+mn-ea"/>
                          <a:cs typeface="+mn-cs"/>
                        </a:rPr>
                        <a:t>6.25 W</a:t>
                      </a:r>
                      <a:endParaRPr lang="en-GB" sz="1200" kern="1200" dirty="0">
                        <a:solidFill>
                          <a:srgbClr val="24275A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B3C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B3C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5504027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rgbClr val="24275A"/>
                          </a:solidFill>
                          <a:latin typeface="Arial"/>
                          <a:ea typeface="+mn-ea"/>
                          <a:cs typeface="+mn-cs"/>
                        </a:rPr>
                        <a:t>Heat released to the He bath @2K from DWT</a:t>
                      </a:r>
                      <a:endParaRPr lang="en-GB" sz="1200" kern="1200" dirty="0">
                        <a:solidFill>
                          <a:srgbClr val="24275A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0F124A"/>
                      </a:solidFill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rgbClr val="24275A"/>
                          </a:solidFill>
                          <a:latin typeface="Arial"/>
                          <a:ea typeface="+mn-ea"/>
                          <a:cs typeface="+mn-cs"/>
                        </a:rPr>
                        <a:t>0.5 </a:t>
                      </a:r>
                      <a:r>
                        <a:rPr lang="en-US" sz="1200" kern="1200" dirty="0" smtClean="0">
                          <a:solidFill>
                            <a:srgbClr val="24275A"/>
                          </a:solidFill>
                          <a:latin typeface="Arial"/>
                          <a:ea typeface="+mn-ea"/>
                          <a:cs typeface="+mn-cs"/>
                        </a:rPr>
                        <a:t>W (inlet 5.1K) &amp;1,8 W (inlet 9K)</a:t>
                      </a:r>
                      <a:endParaRPr lang="en-GB" sz="1200" kern="1200" dirty="0">
                        <a:solidFill>
                          <a:srgbClr val="24275A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B3C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B3C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7548125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rgbClr val="24275A"/>
                          </a:solidFill>
                          <a:latin typeface="Arial"/>
                          <a:ea typeface="+mn-ea"/>
                          <a:cs typeface="+mn-cs"/>
                        </a:rPr>
                        <a:t>Total cryogenic cost [</a:t>
                      </a:r>
                      <a:r>
                        <a:rPr lang="en-US" sz="1200" kern="1200" dirty="0" err="1" smtClean="0">
                          <a:solidFill>
                            <a:srgbClr val="24275A"/>
                          </a:solidFill>
                          <a:latin typeface="Arial"/>
                          <a:ea typeface="+mn-ea"/>
                          <a:cs typeface="+mn-cs"/>
                        </a:rPr>
                        <a:t>W</a:t>
                      </a:r>
                      <a:r>
                        <a:rPr lang="en-US" sz="1200" kern="1200" baseline="-25000" dirty="0" err="1" smtClean="0">
                          <a:solidFill>
                            <a:srgbClr val="24275A"/>
                          </a:solidFill>
                          <a:latin typeface="Arial"/>
                          <a:ea typeface="+mn-ea"/>
                          <a:cs typeface="+mn-cs"/>
                        </a:rPr>
                        <a:t>el</a:t>
                      </a:r>
                      <a:r>
                        <a:rPr lang="en-US" sz="1200" kern="1200" dirty="0" smtClean="0">
                          <a:solidFill>
                            <a:srgbClr val="24275A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24275A"/>
                          </a:solidFill>
                        </a:rPr>
                        <a:t>(15% of the Carnot efficiency)</a:t>
                      </a:r>
                    </a:p>
                  </a:txBody>
                  <a:tcPr>
                    <a:lnL w="12700" cmpd="sng">
                      <a:solidFill>
                        <a:srgbClr val="0F124A"/>
                      </a:solidFill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rgbClr val="24275A"/>
                          </a:solidFill>
                          <a:latin typeface="Arial"/>
                          <a:ea typeface="+mn-ea"/>
                          <a:cs typeface="+mn-cs"/>
                        </a:rPr>
                        <a:t>0.96 </a:t>
                      </a:r>
                      <a:r>
                        <a:rPr lang="en-US" sz="1200" b="1" kern="1200" dirty="0" smtClean="0">
                          <a:solidFill>
                            <a:srgbClr val="24275A"/>
                          </a:solidFill>
                          <a:latin typeface="Arial"/>
                          <a:ea typeface="+mn-ea"/>
                          <a:cs typeface="+mn-cs"/>
                        </a:rPr>
                        <a:t>kW( inlet 5,1K) &amp; 2,2 kW (inlet 9K)</a:t>
                      </a:r>
                      <a:endParaRPr lang="en-GB" sz="1200" b="1" kern="1200" dirty="0">
                        <a:solidFill>
                          <a:srgbClr val="24275A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B3C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B3C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1639461"/>
                  </a:ext>
                </a:extLst>
              </a:tr>
            </a:tbl>
          </a:graphicData>
        </a:graphic>
      </p:graphicFrame>
      <p:sp>
        <p:nvSpPr>
          <p:cNvPr id="32" name="Rectangle 31"/>
          <p:cNvSpPr/>
          <p:nvPr/>
        </p:nvSpPr>
        <p:spPr>
          <a:xfrm>
            <a:off x="40284" y="5555585"/>
            <a:ext cx="1194118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n-US" sz="2100" dirty="0" smtClean="0">
                <a:sym typeface="Wingdings" panose="05000000000000000000" pitchFamily="2" charset="2"/>
              </a:rPr>
              <a:t></a:t>
            </a:r>
            <a:r>
              <a:rPr lang="en-US" sz="2100" dirty="0" smtClean="0"/>
              <a:t>The </a:t>
            </a:r>
            <a:r>
              <a:rPr lang="en-US" sz="2100" dirty="0"/>
              <a:t>He inlet temperature </a:t>
            </a:r>
            <a:r>
              <a:rPr lang="en-US" sz="2100" dirty="0" smtClean="0"/>
              <a:t>has an important impact in cryogenic </a:t>
            </a:r>
            <a:r>
              <a:rPr lang="en-US" sz="2100" dirty="0" smtClean="0"/>
              <a:t>cost.</a:t>
            </a:r>
            <a:endParaRPr lang="en-US" sz="2100" dirty="0" smtClean="0"/>
          </a:p>
          <a:p>
            <a:pPr lvl="1" algn="just"/>
            <a:r>
              <a:rPr lang="en-US" sz="2100" dirty="0" smtClean="0">
                <a:sym typeface="Wingdings" panose="05000000000000000000" pitchFamily="2" charset="2"/>
              </a:rPr>
              <a:t></a:t>
            </a:r>
            <a:r>
              <a:rPr lang="en-US" sz="2100" dirty="0">
                <a:sym typeface="Wingdings" panose="05000000000000000000" pitchFamily="2" charset="2"/>
              </a:rPr>
              <a:t>E</a:t>
            </a:r>
            <a:r>
              <a:rPr lang="en-US" sz="2100" dirty="0" smtClean="0"/>
              <a:t>lectrical heaters </a:t>
            </a:r>
            <a:r>
              <a:rPr lang="en-US" sz="2100" dirty="0"/>
              <a:t>to ensure that the warm flange </a:t>
            </a:r>
            <a:r>
              <a:rPr lang="en-US" sz="2100" dirty="0" smtClean="0"/>
              <a:t>(30 </a:t>
            </a:r>
            <a:r>
              <a:rPr lang="en-US" sz="2100" dirty="0"/>
              <a:t>- 50W) and outlet helium pipe (10W) temperature don’t drop below the dew </a:t>
            </a:r>
            <a:r>
              <a:rPr lang="en-US" sz="2100" dirty="0" smtClean="0"/>
              <a:t>point.</a:t>
            </a:r>
            <a:endParaRPr lang="en-US" sz="21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US" sz="1700" dirty="0"/>
          </a:p>
        </p:txBody>
      </p:sp>
      <p:sp>
        <p:nvSpPr>
          <p:cNvPr id="11" name="ZoneTexte 10"/>
          <p:cNvSpPr txBox="1"/>
          <p:nvPr/>
        </p:nvSpPr>
        <p:spPr>
          <a:xfrm rot="5400000">
            <a:off x="1020449" y="3963434"/>
            <a:ext cx="828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247 mm</a:t>
            </a:r>
            <a:endParaRPr lang="es-ES" sz="1200" dirty="0"/>
          </a:p>
        </p:txBody>
      </p:sp>
      <p:cxnSp>
        <p:nvCxnSpPr>
          <p:cNvPr id="35" name="Connecteur droit avec flèche 34"/>
          <p:cNvCxnSpPr/>
          <p:nvPr/>
        </p:nvCxnSpPr>
        <p:spPr>
          <a:xfrm>
            <a:off x="1304271" y="3402688"/>
            <a:ext cx="0" cy="12899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1781666" y="5021152"/>
            <a:ext cx="3243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Courtesy</a:t>
            </a:r>
            <a:r>
              <a:rPr lang="fr-FR" dirty="0" smtClean="0"/>
              <a:t> of K. </a:t>
            </a:r>
            <a:r>
              <a:rPr lang="fr-FR" dirty="0" err="1" smtClean="0"/>
              <a:t>Candera</a:t>
            </a:r>
            <a:r>
              <a:rPr lang="fr-FR" dirty="0" smtClean="0"/>
              <a:t> (CERN)</a:t>
            </a:r>
            <a:endParaRPr lang="es-ES" dirty="0"/>
          </a:p>
        </p:txBody>
      </p:sp>
      <p:pic>
        <p:nvPicPr>
          <p:cNvPr id="38" name="Image 37"/>
          <p:cNvPicPr>
            <a:picLocks noChangeAspect="1"/>
          </p:cNvPicPr>
          <p:nvPr/>
        </p:nvPicPr>
        <p:blipFill rotWithShape="1">
          <a:blip r:embed="rId3"/>
          <a:srcRect t="8111"/>
          <a:stretch/>
        </p:blipFill>
        <p:spPr>
          <a:xfrm>
            <a:off x="8040973" y="2895456"/>
            <a:ext cx="3864317" cy="2434469"/>
          </a:xfrm>
          <a:prstGeom prst="rect">
            <a:avLst/>
          </a:prstGeom>
        </p:spPr>
      </p:pic>
      <p:sp>
        <p:nvSpPr>
          <p:cNvPr id="15" name="Espace réservé du contenu 2"/>
          <p:cNvSpPr txBox="1">
            <a:spLocks/>
          </p:cNvSpPr>
          <p:nvPr/>
        </p:nvSpPr>
        <p:spPr>
          <a:xfrm>
            <a:off x="210967" y="1035255"/>
            <a:ext cx="11855244" cy="33104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100" dirty="0" smtClean="0"/>
              <a:t>7/ Studies of the double walled tube ( DWT) </a:t>
            </a:r>
            <a:r>
              <a:rPr lang="en-GB" sz="2100" b="1" dirty="0" smtClean="0"/>
              <a:t>active He cooling </a:t>
            </a:r>
            <a:r>
              <a:rPr lang="en-GB" sz="2100" dirty="0" smtClean="0"/>
              <a:t>(CERN) </a:t>
            </a:r>
          </a:p>
        </p:txBody>
      </p:sp>
      <p:sp>
        <p:nvSpPr>
          <p:cNvPr id="5" name="Rectangle 4"/>
          <p:cNvSpPr/>
          <p:nvPr/>
        </p:nvSpPr>
        <p:spPr>
          <a:xfrm>
            <a:off x="364203" y="4939449"/>
            <a:ext cx="1070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ESS DWT </a:t>
            </a:r>
            <a:endParaRPr lang="es-ES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545969" y="82656"/>
            <a:ext cx="10515600" cy="804237"/>
          </a:xfrm>
        </p:spPr>
        <p:txBody>
          <a:bodyPr/>
          <a:lstStyle/>
          <a:p>
            <a:pPr algn="ctr"/>
            <a:r>
              <a:rPr lang="fr-FR" dirty="0" smtClean="0"/>
              <a:t>FPC </a:t>
            </a:r>
            <a:r>
              <a:rPr lang="fr-FR" dirty="0" err="1" smtClean="0"/>
              <a:t>status</a:t>
            </a:r>
            <a:r>
              <a:rPr lang="fr-FR" dirty="0" smtClean="0"/>
              <a:t>: </a:t>
            </a:r>
            <a:r>
              <a:rPr lang="fr-FR" dirty="0" err="1" smtClean="0"/>
              <a:t>done</a:t>
            </a:r>
            <a:r>
              <a:rPr lang="fr-FR" dirty="0" smtClean="0"/>
              <a:t> ( 7/11)</a:t>
            </a:r>
            <a:endParaRPr lang="es-ES" dirty="0"/>
          </a:p>
        </p:txBody>
      </p:sp>
      <p:sp>
        <p:nvSpPr>
          <p:cNvPr id="16" name="ZoneTexte 15"/>
          <p:cNvSpPr txBox="1"/>
          <p:nvPr/>
        </p:nvSpPr>
        <p:spPr>
          <a:xfrm>
            <a:off x="11470878" y="6341424"/>
            <a:ext cx="611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10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8729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898065"/>
            <a:ext cx="12192000" cy="7289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Rectangle 1"/>
          <p:cNvSpPr/>
          <p:nvPr/>
        </p:nvSpPr>
        <p:spPr>
          <a:xfrm>
            <a:off x="248234" y="1180575"/>
            <a:ext cx="11943766" cy="36304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05000"/>
              </a:lnSpc>
              <a:spcAft>
                <a:spcPts val="600"/>
              </a:spcAft>
            </a:pPr>
            <a:r>
              <a:rPr lang="en-GB" dirty="0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8</a:t>
            </a:r>
            <a:r>
              <a:rPr lang="en-GB" dirty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/ </a:t>
            </a:r>
            <a:r>
              <a:rPr lang="en-GB" dirty="0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FPC </a:t>
            </a:r>
            <a:r>
              <a:rPr lang="en-GB" b="1" dirty="0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materials</a:t>
            </a:r>
            <a:r>
              <a:rPr lang="en-GB" dirty="0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have been </a:t>
            </a:r>
            <a:r>
              <a:rPr lang="en-GB" dirty="0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assigned and validated </a:t>
            </a:r>
            <a:r>
              <a:rPr lang="en-GB" dirty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( CERN, CNRS</a:t>
            </a:r>
            <a:r>
              <a:rPr lang="en-GB" dirty="0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19" name="Titre 1"/>
          <p:cNvSpPr>
            <a:spLocks noGrp="1"/>
          </p:cNvSpPr>
          <p:nvPr>
            <p:ph type="title"/>
          </p:nvPr>
        </p:nvSpPr>
        <p:spPr>
          <a:xfrm>
            <a:off x="545969" y="82656"/>
            <a:ext cx="10515600" cy="804237"/>
          </a:xfrm>
        </p:spPr>
        <p:txBody>
          <a:bodyPr/>
          <a:lstStyle/>
          <a:p>
            <a:pPr algn="ctr"/>
            <a:r>
              <a:rPr lang="fr-FR" dirty="0" smtClean="0"/>
              <a:t>FPC </a:t>
            </a:r>
            <a:r>
              <a:rPr lang="fr-FR" dirty="0" err="1" smtClean="0"/>
              <a:t>status</a:t>
            </a:r>
            <a:r>
              <a:rPr lang="fr-FR" dirty="0" smtClean="0"/>
              <a:t>: </a:t>
            </a:r>
            <a:r>
              <a:rPr lang="fr-FR" dirty="0" err="1" smtClean="0"/>
              <a:t>done</a:t>
            </a:r>
            <a:r>
              <a:rPr lang="fr-FR" dirty="0" smtClean="0"/>
              <a:t> ( 8/11)</a:t>
            </a:r>
            <a:endParaRPr lang="es-ES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3911" y="1563757"/>
            <a:ext cx="3973864" cy="5216936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6426570" y="5966252"/>
            <a:ext cx="3047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Courtesy</a:t>
            </a:r>
            <a:r>
              <a:rPr lang="fr-FR" dirty="0" smtClean="0"/>
              <a:t> of S. </a:t>
            </a:r>
            <a:r>
              <a:rPr lang="fr-FR" dirty="0" err="1" smtClean="0"/>
              <a:t>Blivet</a:t>
            </a:r>
            <a:r>
              <a:rPr lang="fr-FR" dirty="0" smtClean="0"/>
              <a:t> ( </a:t>
            </a:r>
            <a:r>
              <a:rPr lang="fr-FR" dirty="0" err="1" smtClean="0"/>
              <a:t>IJCLab</a:t>
            </a:r>
            <a:r>
              <a:rPr lang="fr-FR" dirty="0" smtClean="0"/>
              <a:t>)</a:t>
            </a:r>
            <a:endParaRPr lang="es-ES" dirty="0"/>
          </a:p>
        </p:txBody>
      </p:sp>
      <p:sp>
        <p:nvSpPr>
          <p:cNvPr id="22" name="ZoneTexte 21"/>
          <p:cNvSpPr txBox="1"/>
          <p:nvPr/>
        </p:nvSpPr>
        <p:spPr>
          <a:xfrm>
            <a:off x="11470878" y="6341424"/>
            <a:ext cx="611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1676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3476" y="2368255"/>
            <a:ext cx="3337500" cy="425423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6617" y="3777446"/>
            <a:ext cx="1682336" cy="297868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898065"/>
            <a:ext cx="12192000" cy="7289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angle 3"/>
          <p:cNvSpPr/>
          <p:nvPr/>
        </p:nvSpPr>
        <p:spPr>
          <a:xfrm>
            <a:off x="290656" y="1203163"/>
            <a:ext cx="11455141" cy="38318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05000"/>
              </a:lnSpc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9/ </a:t>
            </a:r>
            <a:r>
              <a:rPr lang="en-GB" dirty="0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The FPC </a:t>
            </a:r>
            <a:r>
              <a:rPr lang="en-GB" b="1" dirty="0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</a:t>
            </a:r>
            <a:r>
              <a:rPr lang="en-US" b="1" dirty="0" err="1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ssembly</a:t>
            </a:r>
            <a:r>
              <a:rPr lang="en-US" b="1" dirty="0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was</a:t>
            </a:r>
            <a:r>
              <a:rPr lang="fr-FR" dirty="0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detailed</a:t>
            </a:r>
            <a:r>
              <a:rPr lang="fr-FR" dirty="0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( </a:t>
            </a:r>
            <a:r>
              <a:rPr lang="en-GB" dirty="0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CERN)</a:t>
            </a:r>
            <a:endParaRPr lang="en-GB" dirty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itre 1"/>
          <p:cNvSpPr>
            <a:spLocks noGrp="1"/>
          </p:cNvSpPr>
          <p:nvPr>
            <p:ph type="title"/>
          </p:nvPr>
        </p:nvSpPr>
        <p:spPr>
          <a:xfrm>
            <a:off x="545969" y="82656"/>
            <a:ext cx="10515600" cy="804237"/>
          </a:xfrm>
        </p:spPr>
        <p:txBody>
          <a:bodyPr/>
          <a:lstStyle/>
          <a:p>
            <a:pPr algn="ctr"/>
            <a:r>
              <a:rPr lang="fr-FR" dirty="0" smtClean="0"/>
              <a:t>FPC </a:t>
            </a:r>
            <a:r>
              <a:rPr lang="fr-FR" dirty="0" err="1" smtClean="0"/>
              <a:t>status</a:t>
            </a:r>
            <a:r>
              <a:rPr lang="fr-FR" dirty="0" smtClean="0"/>
              <a:t>: </a:t>
            </a:r>
            <a:r>
              <a:rPr lang="fr-FR" dirty="0" err="1" smtClean="0"/>
              <a:t>done</a:t>
            </a:r>
            <a:r>
              <a:rPr lang="fr-FR" dirty="0" smtClean="0"/>
              <a:t> ( 9/11)</a:t>
            </a:r>
            <a:endParaRPr lang="es-ES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0511" y="4459950"/>
            <a:ext cx="1934535" cy="1986618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4753160" y="4150390"/>
            <a:ext cx="1414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Air </a:t>
            </a:r>
            <a:r>
              <a:rPr lang="fr-FR" dirty="0" err="1" smtClean="0"/>
              <a:t>side</a:t>
            </a:r>
            <a:endParaRPr lang="es-ES" dirty="0"/>
          </a:p>
        </p:txBody>
      </p:sp>
      <p:sp>
        <p:nvSpPr>
          <p:cNvPr id="21" name="ZoneTexte 20"/>
          <p:cNvSpPr txBox="1"/>
          <p:nvPr/>
        </p:nvSpPr>
        <p:spPr>
          <a:xfrm>
            <a:off x="290656" y="1738668"/>
            <a:ext cx="114362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 </a:t>
            </a:r>
            <a:r>
              <a:rPr lang="en-US" dirty="0"/>
              <a:t>test box assembly in clean </a:t>
            </a:r>
            <a:r>
              <a:rPr lang="en-US" dirty="0" smtClean="0"/>
              <a:t>room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And </a:t>
            </a:r>
            <a:r>
              <a:rPr lang="en-US" dirty="0" smtClean="0"/>
              <a:t>removed </a:t>
            </a:r>
            <a:r>
              <a:rPr lang="en-US" dirty="0"/>
              <a:t>from test box, </a:t>
            </a:r>
            <a:r>
              <a:rPr lang="en-US" dirty="0" smtClean="0"/>
              <a:t>and installed </a:t>
            </a:r>
            <a:r>
              <a:rPr lang="en-US" dirty="0"/>
              <a:t>on PERLE double-walled tube and cavity string, inserted in </a:t>
            </a:r>
            <a:r>
              <a:rPr lang="en-US" dirty="0" err="1" smtClean="0"/>
              <a:t>cryomodule</a:t>
            </a:r>
            <a:r>
              <a:rPr lang="en-US" dirty="0" smtClean="0"/>
              <a:t>. T</a:t>
            </a:r>
            <a:r>
              <a:rPr lang="es-ES" dirty="0" err="1" smtClean="0"/>
              <a:t>hen</a:t>
            </a:r>
            <a:r>
              <a:rPr lang="es-ES" dirty="0" smtClean="0"/>
              <a:t>, air </a:t>
            </a:r>
            <a:r>
              <a:rPr lang="es-ES" dirty="0" err="1" smtClean="0"/>
              <a:t>side</a:t>
            </a:r>
            <a:r>
              <a:rPr lang="es-ES" dirty="0" smtClean="0"/>
              <a:t> </a:t>
            </a:r>
            <a:r>
              <a:rPr lang="es-ES" dirty="0" err="1" smtClean="0"/>
              <a:t>assembly</a:t>
            </a:r>
            <a:r>
              <a:rPr lang="es-ES" dirty="0"/>
              <a:t>.</a:t>
            </a:r>
            <a:endParaRPr lang="es-ES" dirty="0"/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416" y="3204702"/>
            <a:ext cx="3930448" cy="324186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80069" y="2511792"/>
            <a:ext cx="2617732" cy="3896316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6907405" y="6408108"/>
            <a:ext cx="4193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Courtesy</a:t>
            </a:r>
            <a:r>
              <a:rPr lang="fr-FR" dirty="0" smtClean="0"/>
              <a:t> of S. Calvo ( CERN)</a:t>
            </a:r>
            <a:endParaRPr lang="es-ES" dirty="0"/>
          </a:p>
        </p:txBody>
      </p:sp>
      <p:sp>
        <p:nvSpPr>
          <p:cNvPr id="24" name="ZoneTexte 23"/>
          <p:cNvSpPr txBox="1"/>
          <p:nvPr/>
        </p:nvSpPr>
        <p:spPr>
          <a:xfrm>
            <a:off x="11470878" y="6341424"/>
            <a:ext cx="611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12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4257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898065"/>
            <a:ext cx="12192000" cy="7289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F887F06-4341-4113-A60E-3E275038870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829700" y="1552685"/>
            <a:ext cx="2501319" cy="474979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48232" y="1319974"/>
            <a:ext cx="7736270" cy="38318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05000"/>
              </a:lnSpc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10/ Technical review ( CERN, CNRS) </a:t>
            </a:r>
          </a:p>
        </p:txBody>
      </p:sp>
      <p:sp>
        <p:nvSpPr>
          <p:cNvPr id="6" name="Rectangle 5"/>
          <p:cNvSpPr/>
          <p:nvPr/>
        </p:nvSpPr>
        <p:spPr>
          <a:xfrm>
            <a:off x="394351" y="1877864"/>
            <a:ext cx="7444032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lnSpc>
                <a:spcPct val="10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Validation of the design	</a:t>
            </a:r>
          </a:p>
          <a:p>
            <a:pPr marL="742950" lvl="1" indent="-285750" algn="just">
              <a:lnSpc>
                <a:spcPct val="10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Decide to do RF conditioning at 801.58 MHz up </a:t>
            </a:r>
            <a:r>
              <a:rPr lang="en-US" dirty="0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to 50 kW CW</a:t>
            </a:r>
            <a:endParaRPr lang="en-GB" dirty="0" smtClean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8232" y="2779336"/>
            <a:ext cx="7557161" cy="39229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05000"/>
              </a:lnSpc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11/ FPC design </a:t>
            </a:r>
            <a:r>
              <a:rPr lang="en-GB" dirty="0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report ( CERN, CNRS)  </a:t>
            </a:r>
            <a:endParaRPr lang="en-GB" dirty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1223" y="3513428"/>
            <a:ext cx="7557160" cy="38318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05000"/>
              </a:lnSpc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12/ 3D</a:t>
            </a:r>
            <a:r>
              <a:rPr lang="en-US" dirty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step </a:t>
            </a:r>
            <a:r>
              <a:rPr lang="en-US" dirty="0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file ( CNRS)</a:t>
            </a:r>
            <a:endParaRPr lang="en-US" dirty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itre 1"/>
          <p:cNvSpPr>
            <a:spLocks noGrp="1"/>
          </p:cNvSpPr>
          <p:nvPr>
            <p:ph type="title"/>
          </p:nvPr>
        </p:nvSpPr>
        <p:spPr>
          <a:xfrm>
            <a:off x="545969" y="82656"/>
            <a:ext cx="10515600" cy="804237"/>
          </a:xfrm>
        </p:spPr>
        <p:txBody>
          <a:bodyPr/>
          <a:lstStyle/>
          <a:p>
            <a:pPr algn="ctr"/>
            <a:r>
              <a:rPr lang="fr-FR" dirty="0" smtClean="0"/>
              <a:t>FPC </a:t>
            </a:r>
            <a:r>
              <a:rPr lang="fr-FR" dirty="0" err="1" smtClean="0"/>
              <a:t>status</a:t>
            </a:r>
            <a:r>
              <a:rPr lang="fr-FR" dirty="0" smtClean="0"/>
              <a:t>: </a:t>
            </a:r>
            <a:r>
              <a:rPr lang="fr-FR" dirty="0" err="1" smtClean="0"/>
              <a:t>done</a:t>
            </a:r>
            <a:r>
              <a:rPr lang="fr-FR" dirty="0" smtClean="0"/>
              <a:t> ( 10/11)</a:t>
            </a:r>
            <a:endParaRPr lang="es-ES" dirty="0"/>
          </a:p>
        </p:txBody>
      </p:sp>
      <p:sp>
        <p:nvSpPr>
          <p:cNvPr id="13" name="ZoneTexte 12"/>
          <p:cNvSpPr txBox="1"/>
          <p:nvPr/>
        </p:nvSpPr>
        <p:spPr>
          <a:xfrm>
            <a:off x="4854650" y="6116236"/>
            <a:ext cx="3572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Courtesy</a:t>
            </a:r>
            <a:r>
              <a:rPr lang="fr-FR" dirty="0" smtClean="0"/>
              <a:t> of S. </a:t>
            </a:r>
            <a:r>
              <a:rPr lang="fr-FR" dirty="0" err="1" smtClean="0"/>
              <a:t>Blivet</a:t>
            </a:r>
            <a:r>
              <a:rPr lang="fr-FR" dirty="0" smtClean="0"/>
              <a:t> ( </a:t>
            </a:r>
            <a:r>
              <a:rPr lang="fr-FR" dirty="0" err="1" smtClean="0"/>
              <a:t>IJCLab</a:t>
            </a:r>
            <a:r>
              <a:rPr lang="fr-FR" dirty="0" smtClean="0"/>
              <a:t>)</a:t>
            </a:r>
            <a:endParaRPr lang="es-ES" dirty="0"/>
          </a:p>
        </p:txBody>
      </p:sp>
      <p:sp>
        <p:nvSpPr>
          <p:cNvPr id="16" name="ZoneTexte 15"/>
          <p:cNvSpPr txBox="1"/>
          <p:nvPr/>
        </p:nvSpPr>
        <p:spPr>
          <a:xfrm>
            <a:off x="11470878" y="6341424"/>
            <a:ext cx="61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13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5456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898065"/>
            <a:ext cx="12192000" cy="7289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Espace réservé du contenu 2"/>
          <p:cNvSpPr txBox="1">
            <a:spLocks/>
          </p:cNvSpPr>
          <p:nvPr/>
        </p:nvSpPr>
        <p:spPr>
          <a:xfrm>
            <a:off x="323646" y="1376801"/>
            <a:ext cx="11563553" cy="4427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100" dirty="0" smtClean="0"/>
              <a:t>13/ </a:t>
            </a:r>
            <a:r>
              <a:rPr lang="en-GB" sz="1800" dirty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RF studies to use the 704 MHz test box at 801,58 </a:t>
            </a:r>
            <a:r>
              <a:rPr lang="en-GB" sz="1800" dirty="0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MHz (CERN)  </a:t>
            </a:r>
            <a:endParaRPr lang="en-GB" sz="1800" dirty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itre 1"/>
          <p:cNvSpPr>
            <a:spLocks noGrp="1"/>
          </p:cNvSpPr>
          <p:nvPr>
            <p:ph type="title"/>
          </p:nvPr>
        </p:nvSpPr>
        <p:spPr>
          <a:xfrm>
            <a:off x="545969" y="82656"/>
            <a:ext cx="10515600" cy="804237"/>
          </a:xfrm>
        </p:spPr>
        <p:txBody>
          <a:bodyPr/>
          <a:lstStyle/>
          <a:p>
            <a:pPr algn="ctr"/>
            <a:r>
              <a:rPr lang="fr-FR" dirty="0" smtClean="0"/>
              <a:t>FPC </a:t>
            </a:r>
            <a:r>
              <a:rPr lang="fr-FR" dirty="0" err="1" smtClean="0"/>
              <a:t>status</a:t>
            </a:r>
            <a:r>
              <a:rPr lang="fr-FR" dirty="0" smtClean="0"/>
              <a:t>: </a:t>
            </a:r>
            <a:r>
              <a:rPr lang="fr-FR" dirty="0" err="1" smtClean="0"/>
              <a:t>done</a:t>
            </a:r>
            <a:r>
              <a:rPr lang="fr-FR" dirty="0" smtClean="0"/>
              <a:t> ( 11/11)</a:t>
            </a:r>
            <a:endParaRPr lang="es-ES" dirty="0"/>
          </a:p>
        </p:txBody>
      </p:sp>
      <p:sp>
        <p:nvSpPr>
          <p:cNvPr id="16" name="ZoneTexte 15"/>
          <p:cNvSpPr txBox="1"/>
          <p:nvPr/>
        </p:nvSpPr>
        <p:spPr>
          <a:xfrm>
            <a:off x="11470878" y="6341424"/>
            <a:ext cx="61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14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807770" y="1997681"/>
                <a:ext cx="11145417" cy="671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>
                    <a:sym typeface="Wingdings" panose="05000000000000000000" pitchFamily="2" charset="2"/>
                  </a:rPr>
                  <a:t> 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tip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=18.5 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mm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and a maximum tolerance of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±</m:t>
                    </m:r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1.5 mm the S1,1 reflection remains below -20 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dB</a:t>
                </a: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770" y="1997681"/>
                <a:ext cx="11145417" cy="671018"/>
              </a:xfrm>
              <a:prstGeom prst="rect">
                <a:avLst/>
              </a:prstGeom>
              <a:blipFill>
                <a:blip r:embed="rId2"/>
                <a:stretch>
                  <a:fillRect l="-492" t="-545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Content Placeholder 21" descr="A blue and green colored metal objects&#10;&#10;AI-generated content may be incorrect.">
            <a:extLst>
              <a:ext uri="{FF2B5EF4-FFF2-40B4-BE49-F238E27FC236}">
                <a16:creationId xmlns:a16="http://schemas.microsoft.com/office/drawing/2014/main" id="{D86AA59A-4BA2-E0DF-8BC2-6A092AFF3E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00" r="16681"/>
          <a:stretch/>
        </p:blipFill>
        <p:spPr>
          <a:xfrm>
            <a:off x="7517637" y="2846254"/>
            <a:ext cx="4369562" cy="25763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8">
                <a:extLst>
                  <a:ext uri="{FF2B5EF4-FFF2-40B4-BE49-F238E27FC236}">
                    <a16:creationId xmlns:a16="http://schemas.microsoft.com/office/drawing/2014/main" id="{6F2D64A0-C38B-80BE-9D60-D604C2F3147D}"/>
                  </a:ext>
                </a:extLst>
              </p:cNvPr>
              <p:cNvSpPr txBox="1"/>
              <p:nvPr/>
            </p:nvSpPr>
            <p:spPr>
              <a:xfrm>
                <a:off x="6255820" y="5794747"/>
                <a:ext cx="6097772" cy="3907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=801 </m:t>
                      </m:r>
                      <m:r>
                        <m:rPr>
                          <m:sty m:val="p"/>
                        </m:rPr>
                        <a:rPr lang="en-US" i="0" dirty="0" smtClean="0">
                          <a:latin typeface="Cambria Math" panose="02040503050406030204" pitchFamily="18" charset="0"/>
                        </a:rPr>
                        <m:t>MHz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err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0" dirty="0" err="1" smtClean="0">
                              <a:latin typeface="Cambria Math" panose="02040503050406030204" pitchFamily="18" charset="0"/>
                            </a:rPr>
                            <m:t>tip</m:t>
                          </m:r>
                        </m:sub>
                      </m:sSub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18.5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8">
                <a:extLst>
                  <a:ext uri="{FF2B5EF4-FFF2-40B4-BE49-F238E27FC236}">
                    <a16:creationId xmlns:a16="http://schemas.microsoft.com/office/drawing/2014/main" id="{6F2D64A0-C38B-80BE-9D60-D604C2F314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5820" y="5794747"/>
                <a:ext cx="6097772" cy="390748"/>
              </a:xfrm>
              <a:prstGeom prst="rect">
                <a:avLst/>
              </a:prstGeom>
              <a:blipFill>
                <a:blip r:embed="rId4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16">
            <a:extLst>
              <a:ext uri="{FF2B5EF4-FFF2-40B4-BE49-F238E27FC236}">
                <a16:creationId xmlns:a16="http://schemas.microsoft.com/office/drawing/2014/main" id="{66EF57E5-C22E-A34D-FC9B-F545D6E1B2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8648" y="3377456"/>
            <a:ext cx="826289" cy="1576306"/>
          </a:xfrm>
          <a:prstGeom prst="rect">
            <a:avLst/>
          </a:prstGeom>
        </p:spPr>
      </p:pic>
      <p:sp>
        <p:nvSpPr>
          <p:cNvPr id="23" name="TextBox 17">
            <a:extLst>
              <a:ext uri="{FF2B5EF4-FFF2-40B4-BE49-F238E27FC236}">
                <a16:creationId xmlns:a16="http://schemas.microsoft.com/office/drawing/2014/main" id="{2953A021-99F7-8D49-9466-77DE4F979899}"/>
              </a:ext>
            </a:extLst>
          </p:cNvPr>
          <p:cNvSpPr txBox="1"/>
          <p:nvPr/>
        </p:nvSpPr>
        <p:spPr>
          <a:xfrm>
            <a:off x="5943106" y="5108609"/>
            <a:ext cx="236125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For 0.5 W input power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5017080" y="6285701"/>
            <a:ext cx="3640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Courtesy</a:t>
            </a:r>
            <a:r>
              <a:rPr lang="fr-FR" dirty="0"/>
              <a:t> of </a:t>
            </a:r>
            <a:r>
              <a:rPr lang="fr-FR" dirty="0" smtClean="0"/>
              <a:t>S. </a:t>
            </a:r>
            <a:r>
              <a:rPr lang="fr-FR" dirty="0" err="1" smtClean="0"/>
              <a:t>Gorgi</a:t>
            </a:r>
            <a:r>
              <a:rPr lang="fr-FR" dirty="0" smtClean="0"/>
              <a:t> </a:t>
            </a:r>
            <a:r>
              <a:rPr lang="fr-FR" dirty="0" err="1"/>
              <a:t>Z</a:t>
            </a:r>
            <a:r>
              <a:rPr lang="fr-FR" dirty="0" err="1" smtClean="0"/>
              <a:t>adeh</a:t>
            </a:r>
            <a:r>
              <a:rPr lang="fr-FR" dirty="0" smtClean="0"/>
              <a:t> ( CERN)</a:t>
            </a:r>
            <a:endParaRPr lang="es-ES" dirty="0"/>
          </a:p>
        </p:txBody>
      </p:sp>
      <p:pic>
        <p:nvPicPr>
          <p:cNvPr id="26" name="Picture 14">
            <a:extLst>
              <a:ext uri="{FF2B5EF4-FFF2-40B4-BE49-F238E27FC236}">
                <a16:creationId xmlns:a16="http://schemas.microsoft.com/office/drawing/2014/main" id="{14466D19-3D1A-F4E6-F9D6-09F4FC3E84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151" y="2525561"/>
            <a:ext cx="4850084" cy="3634801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22413" y="2332210"/>
            <a:ext cx="2337865" cy="1320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17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898065"/>
            <a:ext cx="12192000" cy="7289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593103" y="195731"/>
            <a:ext cx="10515600" cy="7340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dirty="0" smtClean="0"/>
              <a:t>FPC </a:t>
            </a:r>
            <a:r>
              <a:rPr lang="fr-FR" dirty="0" err="1" smtClean="0"/>
              <a:t>status</a:t>
            </a:r>
            <a:r>
              <a:rPr lang="fr-FR" dirty="0" smtClean="0"/>
              <a:t>: in </a:t>
            </a:r>
            <a:r>
              <a:rPr lang="fr-FR" dirty="0" err="1" smtClean="0"/>
              <a:t>progress</a:t>
            </a:r>
            <a:r>
              <a:rPr lang="fr-FR" dirty="0" smtClean="0"/>
              <a:t> </a:t>
            </a:r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248234" y="1180574"/>
            <a:ext cx="11704954" cy="38318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05000"/>
              </a:lnSpc>
              <a:spcAft>
                <a:spcPts val="600"/>
              </a:spcAft>
            </a:pPr>
            <a:r>
              <a:rPr lang="en-GB" dirty="0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1/ The 2D plans ( CERN)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43523" y="1870302"/>
            <a:ext cx="11704954" cy="38318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05000"/>
              </a:lnSpc>
              <a:spcAft>
                <a:spcPts val="600"/>
              </a:spcAft>
            </a:pPr>
            <a:r>
              <a:rPr lang="en-GB" dirty="0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2/ The raw orders (CERN)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3523" y="2539896"/>
            <a:ext cx="11704954" cy="363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05000"/>
              </a:lnSpc>
              <a:spcAft>
                <a:spcPts val="600"/>
              </a:spcAft>
            </a:pPr>
            <a:r>
              <a:rPr lang="en-GB" dirty="0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3/ </a:t>
            </a:r>
            <a:r>
              <a:rPr lang="en-US" dirty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The task list to have the operational test </a:t>
            </a:r>
            <a:r>
              <a:rPr lang="en-US" dirty="0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bench </a:t>
            </a:r>
            <a:r>
              <a:rPr lang="en-GB" dirty="0" smtClean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(CERN)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1470878" y="6341424"/>
            <a:ext cx="633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15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4847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6755" y="365125"/>
            <a:ext cx="10807045" cy="605835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Planning and conclusion</a:t>
            </a:r>
            <a:endParaRPr lang="es-ES" dirty="0"/>
          </a:p>
        </p:txBody>
      </p:sp>
      <p:sp>
        <p:nvSpPr>
          <p:cNvPr id="4" name="Rectangle 3"/>
          <p:cNvSpPr/>
          <p:nvPr/>
        </p:nvSpPr>
        <p:spPr>
          <a:xfrm>
            <a:off x="0" y="898065"/>
            <a:ext cx="12192000" cy="7289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453754" y="4977352"/>
            <a:ext cx="11387580" cy="95210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fr-FR" sz="2100" dirty="0" smtClean="0"/>
              <a:t>The FPC design </a:t>
            </a:r>
            <a:r>
              <a:rPr lang="fr-FR" sz="2100" dirty="0" err="1" smtClean="0"/>
              <a:t>is</a:t>
            </a:r>
            <a:r>
              <a:rPr lang="fr-FR" sz="2100" dirty="0" smtClean="0"/>
              <a:t> </a:t>
            </a:r>
            <a:r>
              <a:rPr lang="fr-FR" sz="2100" dirty="0" err="1" smtClean="0"/>
              <a:t>finished</a:t>
            </a:r>
            <a:r>
              <a:rPr lang="fr-FR" sz="2100" dirty="0" smtClean="0"/>
              <a:t> </a:t>
            </a:r>
            <a:r>
              <a:rPr lang="fr-FR" sz="2100" dirty="0" smtClean="0"/>
              <a:t>and the </a:t>
            </a:r>
            <a:r>
              <a:rPr lang="fr-FR" sz="2100" dirty="0" err="1" smtClean="0"/>
              <a:t>manufacturing</a:t>
            </a:r>
            <a:r>
              <a:rPr lang="fr-FR" sz="2100" dirty="0" smtClean="0"/>
              <a:t> phase </a:t>
            </a:r>
            <a:r>
              <a:rPr lang="fr-FR" sz="2100" dirty="0" err="1" smtClean="0"/>
              <a:t>is</a:t>
            </a:r>
            <a:r>
              <a:rPr lang="fr-FR" sz="2100" dirty="0" smtClean="0"/>
              <a:t> in </a:t>
            </a:r>
            <a:r>
              <a:rPr lang="fr-FR" sz="2100" dirty="0" err="1" smtClean="0"/>
              <a:t>progress</a:t>
            </a:r>
            <a:r>
              <a:rPr lang="fr-FR" sz="2100" dirty="0" smtClean="0"/>
              <a:t>.</a:t>
            </a:r>
          </a:p>
          <a:p>
            <a:r>
              <a:rPr lang="fr-FR" sz="2100" dirty="0" smtClean="0"/>
              <a:t>The 4 FPC </a:t>
            </a:r>
            <a:r>
              <a:rPr lang="fr-FR" sz="2100" dirty="0" err="1" smtClean="0"/>
              <a:t>manufactured</a:t>
            </a:r>
            <a:r>
              <a:rPr lang="fr-FR" sz="2100" dirty="0" smtClean="0"/>
              <a:t> and </a:t>
            </a:r>
            <a:r>
              <a:rPr lang="fr-FR" sz="2100" dirty="0" err="1" smtClean="0"/>
              <a:t>tested</a:t>
            </a:r>
            <a:r>
              <a:rPr lang="fr-FR" sz="2100" dirty="0" smtClean="0"/>
              <a:t> are </a:t>
            </a:r>
            <a:r>
              <a:rPr lang="fr-FR" sz="2100" dirty="0" err="1" smtClean="0"/>
              <a:t>expected</a:t>
            </a:r>
            <a:r>
              <a:rPr lang="fr-FR" sz="2100" dirty="0" smtClean="0"/>
              <a:t> by April 2027</a:t>
            </a:r>
            <a:endParaRPr lang="es-ES" sz="21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1975"/>
            <a:ext cx="12279439" cy="2172003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1470879" y="6341424"/>
            <a:ext cx="808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16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9987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2994548"/>
            <a:ext cx="10515600" cy="842161"/>
          </a:xfrm>
        </p:spPr>
        <p:txBody>
          <a:bodyPr/>
          <a:lstStyle/>
          <a:p>
            <a:pPr marL="0" indent="0" algn="ctr">
              <a:buNone/>
            </a:pPr>
            <a:r>
              <a:rPr lang="fr-FR" b="1" dirty="0" err="1" smtClean="0"/>
              <a:t>Thank</a:t>
            </a:r>
            <a:r>
              <a:rPr lang="fr-FR" b="1" dirty="0" smtClean="0"/>
              <a:t> </a:t>
            </a:r>
            <a:r>
              <a:rPr lang="fr-FR" b="1" dirty="0" err="1" smtClean="0"/>
              <a:t>you</a:t>
            </a:r>
            <a:r>
              <a:rPr lang="fr-FR" b="1" dirty="0" smtClean="0"/>
              <a:t> for </a:t>
            </a:r>
            <a:r>
              <a:rPr lang="fr-FR" b="1" dirty="0" err="1" smtClean="0"/>
              <a:t>your</a:t>
            </a:r>
            <a:r>
              <a:rPr lang="fr-FR" b="1" dirty="0" smtClean="0"/>
              <a:t> attention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13674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79108"/>
            <a:ext cx="12192000" cy="718957"/>
          </a:xfrm>
        </p:spPr>
        <p:txBody>
          <a:bodyPr/>
          <a:lstStyle/>
          <a:p>
            <a:pPr algn="ctr"/>
            <a:r>
              <a:rPr lang="fr-FR" dirty="0" smtClean="0"/>
              <a:t>Table of content</a:t>
            </a:r>
            <a:endParaRPr lang="es-E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56977" y="2612482"/>
            <a:ext cx="8344293" cy="2402578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Introduction</a:t>
            </a:r>
          </a:p>
          <a:p>
            <a:endParaRPr lang="fr-FR" dirty="0" smtClean="0"/>
          </a:p>
          <a:p>
            <a:r>
              <a:rPr lang="fr-FR" dirty="0" smtClean="0"/>
              <a:t>PERLE FPC </a:t>
            </a:r>
            <a:r>
              <a:rPr lang="fr-FR" dirty="0" err="1" smtClean="0"/>
              <a:t>status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Planning and conclusion</a:t>
            </a:r>
            <a:endParaRPr lang="es-ES" dirty="0"/>
          </a:p>
        </p:txBody>
      </p:sp>
      <p:sp>
        <p:nvSpPr>
          <p:cNvPr id="4" name="Rectangle 3"/>
          <p:cNvSpPr/>
          <p:nvPr/>
        </p:nvSpPr>
        <p:spPr>
          <a:xfrm>
            <a:off x="0" y="898065"/>
            <a:ext cx="12192000" cy="7289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269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8555" y="145978"/>
            <a:ext cx="10515600" cy="752088"/>
          </a:xfrm>
        </p:spPr>
        <p:txBody>
          <a:bodyPr/>
          <a:lstStyle/>
          <a:p>
            <a:pPr algn="ctr"/>
            <a:r>
              <a:rPr lang="fr-FR" dirty="0" smtClean="0"/>
              <a:t>Introduction (1/3) </a:t>
            </a:r>
            <a:endParaRPr lang="es-E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8150" y="3294555"/>
            <a:ext cx="12103850" cy="15490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1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‘</a:t>
            </a:r>
            <a:r>
              <a:rPr lang="en-US" sz="2100" b="1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iSAS</a:t>
            </a:r>
            <a:r>
              <a:rPr lang="en-US" sz="21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100" dirty="0"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2100" dirty="0"/>
              <a:t>Innovate for Sustainable Accelerating Systems</a:t>
            </a:r>
            <a:r>
              <a:rPr lang="en-US" sz="2100" dirty="0" smtClean="0"/>
              <a:t>) </a:t>
            </a:r>
            <a:r>
              <a:rPr lang="en-US" sz="2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is an EU project with the overall ambition to expedite the </a:t>
            </a:r>
            <a:r>
              <a:rPr lang="en-US" sz="21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development and deployment of energy-saving technologies </a:t>
            </a:r>
            <a:r>
              <a:rPr lang="en-US" sz="2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that are at the core of the </a:t>
            </a:r>
            <a:r>
              <a:rPr lang="en-US" sz="21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superconducting RF </a:t>
            </a:r>
            <a:r>
              <a:rPr lang="en-US" sz="2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accelerating systems for many </a:t>
            </a:r>
            <a:r>
              <a:rPr lang="en-US" sz="21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accelerator-driven Research Infrastructures </a:t>
            </a:r>
            <a:r>
              <a:rPr lang="en-US" sz="2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and to enable a broad portfolio of future industrial applications’.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692" y="4359486"/>
            <a:ext cx="5869156" cy="231693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1470879" y="6341424"/>
            <a:ext cx="36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</a:t>
            </a:r>
            <a:endParaRPr lang="es-ES" dirty="0"/>
          </a:p>
        </p:txBody>
      </p:sp>
      <p:sp>
        <p:nvSpPr>
          <p:cNvPr id="6" name="ZoneTexte 5"/>
          <p:cNvSpPr txBox="1"/>
          <p:nvPr/>
        </p:nvSpPr>
        <p:spPr>
          <a:xfrm>
            <a:off x="199778" y="6362968"/>
            <a:ext cx="4602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Courtesy</a:t>
            </a:r>
            <a:r>
              <a:rPr lang="fr-FR" dirty="0" smtClean="0"/>
              <a:t> of G. Olivier ( </a:t>
            </a:r>
            <a:r>
              <a:rPr lang="fr-FR" dirty="0" err="1" smtClean="0"/>
              <a:t>IJCLab</a:t>
            </a:r>
            <a:r>
              <a:rPr lang="fr-FR" dirty="0" smtClean="0"/>
              <a:t>)</a:t>
            </a:r>
            <a:endParaRPr lang="es-ES" dirty="0"/>
          </a:p>
        </p:txBody>
      </p:sp>
      <p:sp>
        <p:nvSpPr>
          <p:cNvPr id="7" name="Rectangle 6"/>
          <p:cNvSpPr/>
          <p:nvPr/>
        </p:nvSpPr>
        <p:spPr>
          <a:xfrm>
            <a:off x="0" y="898065"/>
            <a:ext cx="12192000" cy="7289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88150" y="1120512"/>
            <a:ext cx="11915427" cy="1792370"/>
          </a:xfrm>
          <a:prstGeom prst="rect">
            <a:avLst/>
          </a:prstGeom>
          <a:solidFill>
            <a:schemeClr val="accent5"/>
          </a:solidFill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400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 fundamental power couplers (FPC) transmit the </a:t>
            </a:r>
            <a:r>
              <a:rPr lang="en-US" sz="3400" dirty="0" err="1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US" sz="3400" dirty="0" err="1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adioFrequency</a:t>
            </a:r>
            <a:r>
              <a:rPr lang="en-US" sz="3400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(RF) power from the RF amplifiers to the cavity,  achieve the vacuum tightness of the accelerator and realize the thermal interface 4 K – 300 K.</a:t>
            </a:r>
          </a:p>
          <a:p>
            <a:r>
              <a:rPr lang="en-US" sz="3400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There are 4 FPC in the PERLE ERL </a:t>
            </a:r>
            <a:r>
              <a:rPr lang="en-US" sz="3400" dirty="0" err="1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cryomodule</a:t>
            </a:r>
            <a:r>
              <a:rPr lang="en-US" sz="3400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r>
              <a:rPr lang="fr-FR" sz="3400" dirty="0" err="1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Their</a:t>
            </a:r>
            <a:r>
              <a:rPr lang="fr-FR" sz="3400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400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design, manufacture and the test are realized in the </a:t>
            </a:r>
            <a:r>
              <a:rPr lang="fr-FR" sz="3400" b="1" dirty="0" err="1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iSAS</a:t>
            </a:r>
            <a:r>
              <a:rPr lang="fr-FR" sz="3400" b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400" b="1" dirty="0" err="1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project</a:t>
            </a:r>
            <a:r>
              <a:rPr lang="fr-FR" sz="3400" b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3400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 CERN ( C. Sharp) is in charge of these tasks. The work is done in collaboration with the CNRS.</a:t>
            </a:r>
          </a:p>
        </p:txBody>
      </p:sp>
    </p:spTree>
    <p:extLst>
      <p:ext uri="{BB962C8B-B14F-4D97-AF65-F5344CB8AC3E}">
        <p14:creationId xmlns:p14="http://schemas.microsoft.com/office/powerpoint/2010/main" val="163699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8555" y="145978"/>
            <a:ext cx="10515600" cy="752088"/>
          </a:xfrm>
        </p:spPr>
        <p:txBody>
          <a:bodyPr/>
          <a:lstStyle/>
          <a:p>
            <a:pPr algn="ctr"/>
            <a:r>
              <a:rPr lang="fr-FR" dirty="0" smtClean="0"/>
              <a:t>Introduction (2/3) </a:t>
            </a:r>
            <a:endParaRPr lang="es-ES" dirty="0"/>
          </a:p>
        </p:txBody>
      </p:sp>
      <p:sp>
        <p:nvSpPr>
          <p:cNvPr id="5" name="ZoneTexte 4"/>
          <p:cNvSpPr txBox="1"/>
          <p:nvPr/>
        </p:nvSpPr>
        <p:spPr>
          <a:xfrm>
            <a:off x="11470879" y="6341424"/>
            <a:ext cx="36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</a:t>
            </a:r>
            <a:endParaRPr lang="es-ES" dirty="0"/>
          </a:p>
        </p:txBody>
      </p:sp>
      <p:sp>
        <p:nvSpPr>
          <p:cNvPr id="7" name="Rectangle 6"/>
          <p:cNvSpPr/>
          <p:nvPr/>
        </p:nvSpPr>
        <p:spPr>
          <a:xfrm>
            <a:off x="0" y="898065"/>
            <a:ext cx="12192000" cy="7289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455592" y="3392461"/>
            <a:ext cx="11736408" cy="47892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PERLE FPC RF characteristics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6102" y="1177083"/>
            <a:ext cx="7708867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FPC includes: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100" dirty="0"/>
              <a:t>the disc window with </a:t>
            </a:r>
            <a:r>
              <a:rPr lang="en-US" sz="2100" dirty="0" err="1"/>
              <a:t>TiO</a:t>
            </a:r>
            <a:r>
              <a:rPr lang="en-US" sz="2100" dirty="0"/>
              <a:t> coating on vacuum side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100" dirty="0"/>
              <a:t>the antenna,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100" dirty="0"/>
              <a:t>the coupler sleeve with 1 gauge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100" dirty="0"/>
              <a:t>the transition to the RF connection a WR 1150 and with a HV DC biasing capacitor</a:t>
            </a:r>
          </a:p>
        </p:txBody>
      </p:sp>
      <p:graphicFrame>
        <p:nvGraphicFramePr>
          <p:cNvPr id="11" name="Content Placeholder 9">
            <a:extLst>
              <a:ext uri="{FF2B5EF4-FFF2-40B4-BE49-F238E27FC236}">
                <a16:creationId xmlns:a16="http://schemas.microsoft.com/office/drawing/2014/main" id="{4870F63C-5C44-AFB6-5383-E8F3F42F5D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2849706"/>
              </p:ext>
            </p:extLst>
          </p:nvPr>
        </p:nvGraphicFramePr>
        <p:xfrm>
          <a:off x="510697" y="3888490"/>
          <a:ext cx="7617427" cy="2637600"/>
        </p:xfrm>
        <a:graphic>
          <a:graphicData uri="http://schemas.openxmlformats.org/drawingml/2006/table">
            <a:tbl>
              <a:tblPr>
                <a:tableStyleId>{327F97BB-C833-4FB7-BDE5-3F7075034690}</a:tableStyleId>
              </a:tblPr>
              <a:tblGrid>
                <a:gridCol w="4623715">
                  <a:extLst>
                    <a:ext uri="{9D8B030D-6E8A-4147-A177-3AD203B41FA5}">
                      <a16:colId xmlns:a16="http://schemas.microsoft.com/office/drawing/2014/main" val="3624128198"/>
                    </a:ext>
                  </a:extLst>
                </a:gridCol>
                <a:gridCol w="2993712">
                  <a:extLst>
                    <a:ext uri="{9D8B030D-6E8A-4147-A177-3AD203B41FA5}">
                      <a16:colId xmlns:a16="http://schemas.microsoft.com/office/drawing/2014/main" val="275149139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bg1"/>
                          </a:solidFill>
                          <a:effectLst/>
                        </a:rPr>
                        <a:t>Parameter </a:t>
                      </a:r>
                      <a:endParaRPr lang="es-ES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08000" marR="72000" marT="36000" marB="3600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solidFill>
                            <a:schemeClr val="bg1"/>
                          </a:solidFill>
                          <a:effectLst/>
                        </a:rPr>
                        <a:t>Specification</a:t>
                      </a:r>
                      <a:endParaRPr lang="en-GB" sz="20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108000" marR="72000" marT="36000" marB="36000"/>
                </a:tc>
                <a:extLst>
                  <a:ext uri="{0D108BD9-81ED-4DB2-BD59-A6C34878D82A}">
                    <a16:rowId xmlns:a16="http://schemas.microsoft.com/office/drawing/2014/main" val="17375020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0" dirty="0">
                          <a:solidFill>
                            <a:schemeClr val="bg1"/>
                          </a:solidFill>
                          <a:effectLst/>
                        </a:rPr>
                        <a:t>Frequency</a:t>
                      </a:r>
                      <a:endParaRPr lang="es-ES" sz="20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08000" marR="72000" marT="36000" marB="3600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370205" algn="dec"/>
                        </a:tabLst>
                      </a:pPr>
                      <a:r>
                        <a:rPr lang="en-GB" sz="2000" b="0" dirty="0" smtClean="0">
                          <a:solidFill>
                            <a:schemeClr val="bg1"/>
                          </a:solidFill>
                          <a:effectLst/>
                        </a:rPr>
                        <a:t>801,58</a:t>
                      </a:r>
                      <a:r>
                        <a:rPr lang="en-GB" sz="2000" b="0" baseline="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GB" sz="2000" b="0" dirty="0" smtClean="0">
                          <a:solidFill>
                            <a:schemeClr val="bg1"/>
                          </a:solidFill>
                          <a:effectLst/>
                        </a:rPr>
                        <a:t>MHz</a:t>
                      </a:r>
                      <a:endParaRPr lang="es-ES" sz="20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08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4625676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Traveling wave (TW) maximal</a:t>
                      </a:r>
                      <a:r>
                        <a:rPr lang="en-GB" sz="2000" b="0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power</a:t>
                      </a:r>
                      <a:endParaRPr lang="es-ES" sz="20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08000" marR="72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70205" algn="dec"/>
                        </a:tabLst>
                        <a:defRPr/>
                      </a:pPr>
                      <a:r>
                        <a:rPr lang="en-GB" sz="20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 kW CW</a:t>
                      </a:r>
                      <a:endParaRPr lang="en-GB" sz="2000" b="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23365811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Standing wave (SW) maximal power</a:t>
                      </a:r>
                      <a:endParaRPr lang="es-ES" sz="2000" b="0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72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70205" algn="dec"/>
                        </a:tabLst>
                        <a:defRPr/>
                      </a:pPr>
                      <a:r>
                        <a:rPr lang="en-GB" sz="20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 kW CW</a:t>
                      </a:r>
                      <a:endParaRPr lang="en-GB" sz="2000" b="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32327243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0" dirty="0">
                          <a:solidFill>
                            <a:schemeClr val="bg1"/>
                          </a:solidFill>
                          <a:effectLst/>
                        </a:rPr>
                        <a:t>Max. reflection </a:t>
                      </a:r>
                      <a:r>
                        <a:rPr lang="en-GB" sz="2000" b="0" dirty="0" smtClean="0">
                          <a:solidFill>
                            <a:schemeClr val="bg1"/>
                          </a:solidFill>
                          <a:effectLst/>
                        </a:rPr>
                        <a:t>S</a:t>
                      </a:r>
                      <a:r>
                        <a:rPr lang="en-GB" sz="2000" b="0" baseline="-25000" dirty="0" smtClean="0">
                          <a:solidFill>
                            <a:schemeClr val="bg1"/>
                          </a:solidFill>
                          <a:effectLst/>
                        </a:rPr>
                        <a:t>11 </a:t>
                      </a:r>
                      <a:r>
                        <a:rPr lang="en-GB" sz="2000" b="0" baseline="0" dirty="0" smtClean="0">
                          <a:solidFill>
                            <a:schemeClr val="bg1"/>
                          </a:solidFill>
                          <a:effectLst/>
                        </a:rPr>
                        <a:t>@ 801,58  </a:t>
                      </a:r>
                      <a:endParaRPr lang="es-ES" sz="2000" b="0" baseline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08000" marR="72000" marT="36000" marB="3600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370205" algn="dec"/>
                        </a:tabLst>
                      </a:pPr>
                      <a:r>
                        <a:rPr lang="en-GB" sz="2000" b="0" dirty="0">
                          <a:solidFill>
                            <a:schemeClr val="bg1"/>
                          </a:solidFill>
                          <a:effectLst/>
                        </a:rPr>
                        <a:t>&lt;- </a:t>
                      </a:r>
                      <a:r>
                        <a:rPr lang="en-GB" sz="2000" b="0" dirty="0" smtClean="0">
                          <a:solidFill>
                            <a:schemeClr val="bg1"/>
                          </a:solidFill>
                          <a:effectLst/>
                        </a:rPr>
                        <a:t>30 </a:t>
                      </a:r>
                      <a:r>
                        <a:rPr lang="en-GB" sz="2000" b="0" dirty="0">
                          <a:solidFill>
                            <a:schemeClr val="bg1"/>
                          </a:solidFill>
                          <a:effectLst/>
                        </a:rPr>
                        <a:t>dB </a:t>
                      </a:r>
                    </a:p>
                  </a:txBody>
                  <a:tcPr marL="108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36843323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GB" sz="2000" b="0" baseline="-25000" dirty="0" smtClean="0">
                          <a:solidFill>
                            <a:schemeClr val="bg1"/>
                          </a:solidFill>
                          <a:effectLst/>
                        </a:rPr>
                        <a:t>11</a:t>
                      </a:r>
                      <a:r>
                        <a:rPr lang="en-GB" sz="20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bandwidth at -20dB </a:t>
                      </a:r>
                      <a:endParaRPr lang="es-ES" sz="2000" b="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72000" marT="36000" marB="3600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  <a:tabLst>
                          <a:tab pos="370205" algn="dec"/>
                        </a:tabLst>
                      </a:pPr>
                      <a:r>
                        <a:rPr lang="en-GB" sz="20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 10 MHz</a:t>
                      </a:r>
                      <a:endParaRPr lang="en-GB" sz="2000" b="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856574469"/>
                  </a:ext>
                </a:extLst>
              </a:tr>
              <a:tr h="3042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 err="1" smtClean="0">
                          <a:solidFill>
                            <a:schemeClr val="bg1"/>
                          </a:solidFill>
                          <a:effectLst/>
                        </a:rPr>
                        <a:t>Qext</a:t>
                      </a:r>
                      <a:r>
                        <a:rPr lang="en-GB" sz="2000" b="0" dirty="0" smtClean="0">
                          <a:solidFill>
                            <a:schemeClr val="bg1"/>
                          </a:solidFill>
                          <a:effectLst/>
                        </a:rPr>
                        <a:t> range ( at cold temperature)</a:t>
                      </a:r>
                    </a:p>
                  </a:txBody>
                  <a:tcPr marL="108000" marR="72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70205" algn="dec"/>
                        </a:tabLst>
                        <a:defRPr/>
                      </a:pPr>
                      <a:r>
                        <a:rPr lang="en-GB" sz="2000" b="0" dirty="0" smtClean="0">
                          <a:solidFill>
                            <a:schemeClr val="bg1"/>
                          </a:solidFill>
                          <a:effectLst/>
                        </a:rPr>
                        <a:t>7×10</a:t>
                      </a:r>
                      <a:r>
                        <a:rPr lang="en-GB" sz="2000" b="0" baseline="30000" dirty="0" smtClean="0">
                          <a:solidFill>
                            <a:schemeClr val="bg1"/>
                          </a:solidFill>
                          <a:effectLst/>
                        </a:rPr>
                        <a:t>6 </a:t>
                      </a:r>
                      <a:r>
                        <a:rPr lang="en-GB" sz="2000" b="0" baseline="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GB" sz="2000" b="0" dirty="0" smtClean="0">
                          <a:solidFill>
                            <a:schemeClr val="bg1"/>
                          </a:solidFill>
                          <a:effectLst/>
                        </a:rPr>
                        <a:t>&lt; </a:t>
                      </a:r>
                      <a:r>
                        <a:rPr lang="en-GB" sz="2000" b="0" dirty="0" err="1" smtClean="0">
                          <a:solidFill>
                            <a:schemeClr val="bg1"/>
                          </a:solidFill>
                          <a:effectLst/>
                        </a:rPr>
                        <a:t>Qext</a:t>
                      </a:r>
                      <a:r>
                        <a:rPr lang="en-GB" sz="2000" b="0" dirty="0" smtClean="0">
                          <a:solidFill>
                            <a:schemeClr val="bg1"/>
                          </a:solidFill>
                          <a:effectLst/>
                        </a:rPr>
                        <a:t> &lt; 1×10</a:t>
                      </a:r>
                      <a:r>
                        <a:rPr lang="en-GB" sz="2000" b="0" baseline="30000" dirty="0" smtClean="0">
                          <a:solidFill>
                            <a:schemeClr val="bg1"/>
                          </a:solidFill>
                          <a:effectLst/>
                        </a:rPr>
                        <a:t>7 </a:t>
                      </a:r>
                      <a:endParaRPr lang="en-GB" sz="2000" b="0" strike="sngStrike" baseline="0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08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527507303"/>
                  </a:ext>
                </a:extLst>
              </a:tr>
            </a:tbl>
          </a:graphicData>
        </a:graphic>
      </p:graphicFrame>
      <p:pic>
        <p:nvPicPr>
          <p:cNvPr id="12" name="Image 11">
            <a:extLst>
              <a:ext uri="{FF2B5EF4-FFF2-40B4-BE49-F238E27FC236}">
                <a16:creationId xmlns:a16="http://schemas.microsoft.com/office/drawing/2014/main" id="{EC7B366A-11CB-492F-8952-2C9650067E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0093" y="1573040"/>
            <a:ext cx="2288364" cy="4920235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26966360-C2BF-4584-91F7-23836A5C33F3}"/>
              </a:ext>
            </a:extLst>
          </p:cNvPr>
          <p:cNvSpPr txBox="1"/>
          <p:nvPr/>
        </p:nvSpPr>
        <p:spPr>
          <a:xfrm>
            <a:off x="8458200" y="1759714"/>
            <a:ext cx="101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Antenna</a:t>
            </a:r>
            <a:endParaRPr lang="en-GB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0C82961-F3C2-4EF8-97E3-8C2C6D32BD67}"/>
              </a:ext>
            </a:extLst>
          </p:cNvPr>
          <p:cNvSpPr txBox="1"/>
          <p:nvPr/>
        </p:nvSpPr>
        <p:spPr>
          <a:xfrm>
            <a:off x="10134755" y="3374508"/>
            <a:ext cx="2039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Copper </a:t>
            </a:r>
            <a:r>
              <a:rPr lang="fr-FR" dirty="0" err="1" smtClean="0"/>
              <a:t>sleeve</a:t>
            </a:r>
            <a:endParaRPr lang="fr-FR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8065470-A3C1-47FD-80CF-A2E92ABEB257}"/>
              </a:ext>
            </a:extLst>
          </p:cNvPr>
          <p:cNvSpPr txBox="1"/>
          <p:nvPr/>
        </p:nvSpPr>
        <p:spPr>
          <a:xfrm>
            <a:off x="10839732" y="5103096"/>
            <a:ext cx="1233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Transition</a:t>
            </a:r>
            <a:endParaRPr lang="en-GB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966360-C2BF-4584-91F7-23836A5C33F3}"/>
              </a:ext>
            </a:extLst>
          </p:cNvPr>
          <p:cNvSpPr txBox="1"/>
          <p:nvPr/>
        </p:nvSpPr>
        <p:spPr>
          <a:xfrm>
            <a:off x="8235447" y="3663825"/>
            <a:ext cx="101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Window</a:t>
            </a:r>
            <a:endParaRPr lang="en-GB" dirty="0"/>
          </a:p>
        </p:txBody>
      </p:sp>
      <p:cxnSp>
        <p:nvCxnSpPr>
          <p:cNvPr id="18" name="Connecteur droit avec flèche 17"/>
          <p:cNvCxnSpPr/>
          <p:nvPr/>
        </p:nvCxnSpPr>
        <p:spPr>
          <a:xfrm>
            <a:off x="9029700" y="2129046"/>
            <a:ext cx="6123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9119507" y="3951514"/>
            <a:ext cx="310243" cy="16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Accolade fermante 28"/>
          <p:cNvSpPr/>
          <p:nvPr/>
        </p:nvSpPr>
        <p:spPr>
          <a:xfrm>
            <a:off x="10807010" y="4090307"/>
            <a:ext cx="146093" cy="240296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Accolade fermante 29"/>
          <p:cNvSpPr/>
          <p:nvPr/>
        </p:nvSpPr>
        <p:spPr>
          <a:xfrm>
            <a:off x="10344150" y="3175907"/>
            <a:ext cx="48986" cy="77560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ZoneTexte 16"/>
          <p:cNvSpPr txBox="1"/>
          <p:nvPr/>
        </p:nvSpPr>
        <p:spPr>
          <a:xfrm>
            <a:off x="8430061" y="6422403"/>
            <a:ext cx="3138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Courtesy</a:t>
            </a:r>
            <a:r>
              <a:rPr lang="fr-FR" dirty="0" smtClean="0"/>
              <a:t> of S. </a:t>
            </a:r>
            <a:r>
              <a:rPr lang="fr-FR" dirty="0" err="1" smtClean="0"/>
              <a:t>Blivet</a:t>
            </a:r>
            <a:r>
              <a:rPr lang="fr-FR" dirty="0" smtClean="0"/>
              <a:t> ( </a:t>
            </a:r>
            <a:r>
              <a:rPr lang="fr-FR" dirty="0" err="1" smtClean="0"/>
              <a:t>IJCLab</a:t>
            </a:r>
            <a:r>
              <a:rPr lang="fr-FR" dirty="0" smtClean="0"/>
              <a:t>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1870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51580" y="1857392"/>
            <a:ext cx="8462716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100" dirty="0" smtClean="0"/>
              <a:t>Fixed coupler</a:t>
            </a:r>
            <a:endParaRPr lang="es-ES" sz="21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100" dirty="0" smtClean="0"/>
              <a:t>Air cooled</a:t>
            </a:r>
            <a:endParaRPr lang="es-ES" sz="21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100" dirty="0" smtClean="0"/>
              <a:t>Disc ceramic with </a:t>
            </a:r>
            <a:r>
              <a:rPr lang="en-US" sz="2100" dirty="0" err="1" smtClean="0"/>
              <a:t>TiOx</a:t>
            </a:r>
            <a:r>
              <a:rPr lang="en-US" sz="2100" dirty="0" smtClean="0"/>
              <a:t> coating on vacuum side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100" dirty="0" smtClean="0"/>
              <a:t>With a HV DC biasing capacitor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100" dirty="0" smtClean="0"/>
              <a:t>Connections 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2100" dirty="0" err="1" smtClean="0"/>
              <a:t>Cavity</a:t>
            </a:r>
            <a:r>
              <a:rPr lang="fr-FR" sz="2100" dirty="0" smtClean="0"/>
              <a:t> flange </a:t>
            </a:r>
            <a:r>
              <a:rPr lang="en-US" sz="2100" dirty="0" smtClean="0"/>
              <a:t>Ø : 100 / 43.5 mm (50 </a:t>
            </a:r>
            <a:r>
              <a:rPr lang="el-GR" sz="2100" dirty="0" smtClean="0"/>
              <a:t>Ω</a:t>
            </a:r>
            <a:r>
              <a:rPr lang="en-US" sz="2100" dirty="0" smtClean="0"/>
              <a:t>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100" dirty="0" smtClean="0"/>
              <a:t>WR 1150</a:t>
            </a:r>
          </a:p>
          <a:p>
            <a:pPr lvl="1"/>
            <a:endParaRPr lang="en-US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7236" y="1450667"/>
            <a:ext cx="2301572" cy="3811979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8441356" y="5440712"/>
            <a:ext cx="3835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SPL FPC </a:t>
            </a:r>
            <a:r>
              <a:rPr lang="es-ES" dirty="0" err="1" smtClean="0"/>
              <a:t>courtesy</a:t>
            </a:r>
            <a:r>
              <a:rPr lang="es-ES" dirty="0" smtClean="0"/>
              <a:t> </a:t>
            </a:r>
            <a:r>
              <a:rPr lang="es-ES" dirty="0"/>
              <a:t>of</a:t>
            </a:r>
            <a:r>
              <a:rPr lang="fr-FR" dirty="0" smtClean="0"/>
              <a:t> C. Sharp ( CERN)</a:t>
            </a:r>
            <a:endParaRPr lang="es-ES" dirty="0"/>
          </a:p>
        </p:txBody>
      </p:sp>
      <p:sp>
        <p:nvSpPr>
          <p:cNvPr id="9" name="Rectangle 8"/>
          <p:cNvSpPr/>
          <p:nvPr/>
        </p:nvSpPr>
        <p:spPr>
          <a:xfrm>
            <a:off x="0" y="898065"/>
            <a:ext cx="12192000" cy="7289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angle 2"/>
          <p:cNvSpPr/>
          <p:nvPr/>
        </p:nvSpPr>
        <p:spPr>
          <a:xfrm>
            <a:off x="176317" y="1398557"/>
            <a:ext cx="8265039" cy="415498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r>
              <a:rPr lang="en-GB" sz="2100" b="1" dirty="0">
                <a:solidFill>
                  <a:schemeClr val="bg1"/>
                </a:solidFill>
              </a:rPr>
              <a:t>PERLE FPC is based on the CERN Superconducting Proton Linac (SPL) FPC</a:t>
            </a:r>
          </a:p>
        </p:txBody>
      </p:sp>
      <p:sp>
        <p:nvSpPr>
          <p:cNvPr id="10" name="Rectangle 9"/>
          <p:cNvSpPr/>
          <p:nvPr/>
        </p:nvSpPr>
        <p:spPr>
          <a:xfrm>
            <a:off x="251580" y="4595842"/>
            <a:ext cx="8462716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alt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s-ES" sz="2100" dirty="0"/>
              <a:t>SPL FPC works at </a:t>
            </a:r>
            <a:r>
              <a:rPr lang="en-GB" altLang="es-ES" sz="2100" b="1" dirty="0"/>
              <a:t>704 MHz</a:t>
            </a:r>
            <a:r>
              <a:rPr lang="en-GB" altLang="es-ES" sz="2100" dirty="0"/>
              <a:t>, frequency close to PERLE </a:t>
            </a:r>
            <a:r>
              <a:rPr lang="en-GB" altLang="es-ES" sz="2100" dirty="0" smtClean="0"/>
              <a:t>FPC 801,58 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s-ES" sz="2100" dirty="0" smtClean="0"/>
              <a:t>The original SPL design was </a:t>
            </a:r>
            <a:r>
              <a:rPr lang="en-GB" altLang="es-ES" sz="2100" b="1" dirty="0" smtClean="0"/>
              <a:t>previously produced and tested at power higher than PERLE specification </a:t>
            </a:r>
            <a:r>
              <a:rPr lang="en-GB" altLang="es-ES" sz="2100" dirty="0" smtClean="0"/>
              <a:t>( 50 kW CW TW and SW):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s-ES" sz="2100" dirty="0" smtClean="0"/>
              <a:t>TW and SW up to 1 MW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s-ES" sz="2100" dirty="0" smtClean="0"/>
              <a:t>100 kW average power : 1 MW 10 % duty cycle ( 2 </a:t>
            </a:r>
            <a:r>
              <a:rPr lang="en-GB" altLang="es-ES" sz="2100" dirty="0" err="1" smtClean="0"/>
              <a:t>ms</a:t>
            </a:r>
            <a:r>
              <a:rPr lang="en-GB" altLang="es-ES" sz="2100" dirty="0" smtClean="0"/>
              <a:t> / 20 </a:t>
            </a:r>
            <a:r>
              <a:rPr lang="en-GB" altLang="es-ES" sz="2100" dirty="0" err="1" smtClean="0"/>
              <a:t>ms</a:t>
            </a:r>
            <a:r>
              <a:rPr lang="en-GB" altLang="es-ES" sz="2100" dirty="0" smtClean="0"/>
              <a:t>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51580" y="4330641"/>
            <a:ext cx="8265039" cy="415498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chemeClr val="bg1"/>
                </a:solidFill>
              </a:rPr>
              <a:t>Why SPL FPC? </a:t>
            </a:r>
            <a:endParaRPr lang="en-GB" sz="2100" b="1" dirty="0">
              <a:solidFill>
                <a:schemeClr val="bg1"/>
              </a:solidFill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698555" y="145978"/>
            <a:ext cx="10515600" cy="75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dirty="0" smtClean="0"/>
              <a:t>Introduction (3/3) </a:t>
            </a:r>
            <a:endParaRPr lang="es-ES" dirty="0"/>
          </a:p>
        </p:txBody>
      </p:sp>
      <p:sp>
        <p:nvSpPr>
          <p:cNvPr id="14" name="ZoneTexte 13"/>
          <p:cNvSpPr txBox="1"/>
          <p:nvPr/>
        </p:nvSpPr>
        <p:spPr>
          <a:xfrm>
            <a:off x="11470879" y="6341424"/>
            <a:ext cx="36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4202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5969" y="82656"/>
            <a:ext cx="10515600" cy="804237"/>
          </a:xfrm>
        </p:spPr>
        <p:txBody>
          <a:bodyPr/>
          <a:lstStyle/>
          <a:p>
            <a:pPr algn="ctr"/>
            <a:r>
              <a:rPr lang="fr-FR" dirty="0" smtClean="0"/>
              <a:t>FPC </a:t>
            </a:r>
            <a:r>
              <a:rPr lang="fr-FR" dirty="0" err="1" smtClean="0"/>
              <a:t>status</a:t>
            </a:r>
            <a:r>
              <a:rPr lang="fr-FR" dirty="0" smtClean="0"/>
              <a:t>: </a:t>
            </a:r>
            <a:r>
              <a:rPr lang="fr-FR" dirty="0" err="1" smtClean="0"/>
              <a:t>done</a:t>
            </a:r>
            <a:r>
              <a:rPr lang="fr-FR" dirty="0" smtClean="0"/>
              <a:t> ( 1/11)</a:t>
            </a:r>
            <a:endParaRPr lang="es-ES" dirty="0"/>
          </a:p>
        </p:txBody>
      </p:sp>
      <p:sp>
        <p:nvSpPr>
          <p:cNvPr id="9" name="ZoneTexte 8"/>
          <p:cNvSpPr txBox="1"/>
          <p:nvPr/>
        </p:nvSpPr>
        <p:spPr>
          <a:xfrm>
            <a:off x="343144" y="1132854"/>
            <a:ext cx="6571806" cy="138499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100" dirty="0"/>
              <a:t>1 / </a:t>
            </a:r>
            <a:r>
              <a:rPr lang="en-GB" sz="2100" b="1" dirty="0"/>
              <a:t>Mechanical interface </a:t>
            </a:r>
            <a:r>
              <a:rPr lang="en-GB" sz="2100" b="1" dirty="0" smtClean="0"/>
              <a:t>studies:</a:t>
            </a:r>
            <a:endParaRPr lang="en-GB" sz="21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100" dirty="0" smtClean="0"/>
              <a:t>To </a:t>
            </a:r>
            <a:r>
              <a:rPr lang="en-GB" sz="2100" dirty="0"/>
              <a:t>re-use some components from the ESS prototype </a:t>
            </a:r>
            <a:r>
              <a:rPr lang="en-GB" sz="2100" dirty="0" err="1"/>
              <a:t>cryomodule</a:t>
            </a:r>
            <a:r>
              <a:rPr lang="en-GB" sz="2100" dirty="0"/>
              <a:t> </a:t>
            </a:r>
            <a:r>
              <a:rPr lang="en-GB" altLang="es-ES" sz="2100" dirty="0"/>
              <a:t>for elliptical </a:t>
            </a:r>
            <a:r>
              <a:rPr lang="en-GB" altLang="es-ES" sz="2100" dirty="0" smtClean="0"/>
              <a:t>cavities</a:t>
            </a:r>
            <a:endParaRPr lang="en-US" altLang="es-ES" sz="21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100" dirty="0" smtClean="0"/>
              <a:t>To </a:t>
            </a:r>
            <a:r>
              <a:rPr lang="en-GB" sz="2100" dirty="0"/>
              <a:t>be able to use the test stand at </a:t>
            </a:r>
            <a:r>
              <a:rPr lang="en-GB" sz="2100" dirty="0" smtClean="0"/>
              <a:t>ESS LUND</a:t>
            </a:r>
            <a:endParaRPr lang="en-GB" sz="21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90D0019C-33A5-43D7-A20A-E2E82C167D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249" t="34552" r="25267" b="24135"/>
          <a:stretch/>
        </p:blipFill>
        <p:spPr>
          <a:xfrm>
            <a:off x="10171094" y="2485054"/>
            <a:ext cx="1557792" cy="142054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9FA847D-191F-4FE6-987F-4C62128E6E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3016"/>
          <a:stretch/>
        </p:blipFill>
        <p:spPr>
          <a:xfrm>
            <a:off x="7090607" y="1020200"/>
            <a:ext cx="3174882" cy="119299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EE64D34-D8AC-420F-BE4F-99734B945E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980" b="7798"/>
          <a:stretch/>
        </p:blipFill>
        <p:spPr>
          <a:xfrm>
            <a:off x="7090607" y="2274611"/>
            <a:ext cx="2659322" cy="1698686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7448811" y="1825352"/>
            <a:ext cx="26019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ESS vacuum </a:t>
            </a:r>
            <a:r>
              <a:rPr lang="en-GB" dirty="0">
                <a:solidFill>
                  <a:schemeClr val="bg1"/>
                </a:solidFill>
              </a:rPr>
              <a:t>vessel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090607" y="3511130"/>
            <a:ext cx="20306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Test </a:t>
            </a:r>
            <a:r>
              <a:rPr lang="en-GB" b="1" dirty="0">
                <a:solidFill>
                  <a:schemeClr val="bg1"/>
                </a:solidFill>
              </a:rPr>
              <a:t>stand </a:t>
            </a:r>
            <a:r>
              <a:rPr lang="en-GB" b="1" dirty="0" smtClean="0">
                <a:solidFill>
                  <a:schemeClr val="bg1"/>
                </a:solidFill>
              </a:rPr>
              <a:t>at </a:t>
            </a:r>
            <a:r>
              <a:rPr lang="en-GB" b="1" dirty="0">
                <a:solidFill>
                  <a:schemeClr val="bg1"/>
                </a:solidFill>
              </a:rPr>
              <a:t>ESS 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88165A7C-2A5D-4491-BBF6-CF098CCD6E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94510" y="1014542"/>
            <a:ext cx="1669490" cy="123947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0321521" y="1812946"/>
            <a:ext cx="1815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Atmospheric pressure compensation</a:t>
            </a:r>
          </a:p>
        </p:txBody>
      </p:sp>
      <p:sp>
        <p:nvSpPr>
          <p:cNvPr id="4" name="Flèche vers le bas 3"/>
          <p:cNvSpPr/>
          <p:nvPr/>
        </p:nvSpPr>
        <p:spPr>
          <a:xfrm>
            <a:off x="3243297" y="2591129"/>
            <a:ext cx="527901" cy="451691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ZoneTexte 18"/>
          <p:cNvSpPr txBox="1"/>
          <p:nvPr/>
        </p:nvSpPr>
        <p:spPr>
          <a:xfrm>
            <a:off x="221345" y="3116100"/>
            <a:ext cx="657180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00" dirty="0" smtClean="0"/>
              <a:t>Main </a:t>
            </a:r>
            <a:r>
              <a:rPr lang="fr-FR" sz="2100" dirty="0" err="1"/>
              <a:t>mechanical</a:t>
            </a:r>
            <a:r>
              <a:rPr lang="fr-FR" sz="2100" dirty="0"/>
              <a:t> design modifications for the SPL </a:t>
            </a:r>
            <a:r>
              <a:rPr lang="fr-FR" sz="2100" dirty="0" smtClean="0"/>
              <a:t>FPC</a:t>
            </a:r>
            <a:endParaRPr lang="fr-FR" sz="21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100" dirty="0"/>
              <a:t>Gauge horizontal position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100" dirty="0" smtClean="0"/>
              <a:t>Coupler </a:t>
            </a:r>
            <a:r>
              <a:rPr lang="en-GB" sz="2100" dirty="0"/>
              <a:t>sleeve lengthened of 36mm and CF flange from 160 to 100 mm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100" dirty="0" smtClean="0"/>
              <a:t>Lengthening </a:t>
            </a:r>
            <a:r>
              <a:rPr lang="en-GB" sz="2100" dirty="0"/>
              <a:t>of the transition of 150mm</a:t>
            </a:r>
          </a:p>
        </p:txBody>
      </p:sp>
      <p:sp>
        <p:nvSpPr>
          <p:cNvPr id="21" name="Rectangle 20"/>
          <p:cNvSpPr/>
          <p:nvPr/>
        </p:nvSpPr>
        <p:spPr>
          <a:xfrm>
            <a:off x="0" y="898065"/>
            <a:ext cx="12192000" cy="7289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90607" y="3891714"/>
            <a:ext cx="3428249" cy="2606334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8172751" y="6449297"/>
            <a:ext cx="3756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Courtesy</a:t>
            </a:r>
            <a:r>
              <a:rPr lang="fr-FR" dirty="0" smtClean="0"/>
              <a:t> of G. Olivier( </a:t>
            </a:r>
            <a:r>
              <a:rPr lang="fr-FR" dirty="0" err="1" smtClean="0"/>
              <a:t>IJCLab</a:t>
            </a:r>
            <a:r>
              <a:rPr lang="fr-FR" dirty="0" smtClean="0"/>
              <a:t>)</a:t>
            </a:r>
            <a:endParaRPr lang="es-ES" dirty="0"/>
          </a:p>
        </p:txBody>
      </p:sp>
      <p:pic>
        <p:nvPicPr>
          <p:cNvPr id="28" name="Image 27"/>
          <p:cNvPicPr/>
          <p:nvPr/>
        </p:nvPicPr>
        <p:blipFill>
          <a:blip r:embed="rId7"/>
          <a:stretch>
            <a:fillRect/>
          </a:stretch>
        </p:blipFill>
        <p:spPr>
          <a:xfrm>
            <a:off x="2266072" y="5104942"/>
            <a:ext cx="4636736" cy="1607062"/>
          </a:xfrm>
          <a:prstGeom prst="rect">
            <a:avLst/>
          </a:prstGeom>
        </p:spPr>
      </p:pic>
      <p:pic>
        <p:nvPicPr>
          <p:cNvPr id="29" name="Image 28"/>
          <p:cNvPicPr/>
          <p:nvPr/>
        </p:nvPicPr>
        <p:blipFill>
          <a:blip r:embed="rId8"/>
          <a:stretch>
            <a:fillRect/>
          </a:stretch>
        </p:blipFill>
        <p:spPr>
          <a:xfrm>
            <a:off x="343144" y="5171790"/>
            <a:ext cx="1809638" cy="154021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0050795" y="3816292"/>
            <a:ext cx="20861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ESS DWT</a:t>
            </a:r>
            <a:r>
              <a:rPr lang="en-GB" sz="1400" b="1" dirty="0" smtClean="0"/>
              <a:t> </a:t>
            </a:r>
            <a:r>
              <a:rPr lang="en-GB" sz="1400" dirty="0" smtClean="0"/>
              <a:t>double </a:t>
            </a:r>
            <a:r>
              <a:rPr lang="en-GB" sz="1400" dirty="0"/>
              <a:t>wall tube </a:t>
            </a:r>
            <a:endParaRPr lang="es-ES" sz="1400" dirty="0"/>
          </a:p>
        </p:txBody>
      </p:sp>
      <p:sp>
        <p:nvSpPr>
          <p:cNvPr id="22" name="ZoneTexte 21"/>
          <p:cNvSpPr txBox="1"/>
          <p:nvPr/>
        </p:nvSpPr>
        <p:spPr>
          <a:xfrm>
            <a:off x="11470879" y="6341424"/>
            <a:ext cx="36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8755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719798" y="6127948"/>
            <a:ext cx="26694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Test </a:t>
            </a:r>
            <a:r>
              <a:rPr lang="en-GB" b="1" dirty="0">
                <a:solidFill>
                  <a:schemeClr val="bg1"/>
                </a:solidFill>
              </a:rPr>
              <a:t>stand </a:t>
            </a:r>
            <a:r>
              <a:rPr lang="en-GB" b="1" dirty="0" smtClean="0">
                <a:solidFill>
                  <a:schemeClr val="bg1"/>
                </a:solidFill>
              </a:rPr>
              <a:t>in ESS LUND 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898065"/>
            <a:ext cx="12192000" cy="7289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angle 9"/>
          <p:cNvSpPr/>
          <p:nvPr/>
        </p:nvSpPr>
        <p:spPr>
          <a:xfrm>
            <a:off x="274339" y="1093021"/>
            <a:ext cx="11643321" cy="138499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100" dirty="0" smtClean="0"/>
              <a:t>2/   </a:t>
            </a:r>
            <a:r>
              <a:rPr lang="en-GB" sz="2100" b="1" dirty="0"/>
              <a:t>F</a:t>
            </a:r>
            <a:r>
              <a:rPr lang="en-GB" sz="2100" b="1" dirty="0" smtClean="0"/>
              <a:t>requency adaptation </a:t>
            </a:r>
            <a:r>
              <a:rPr lang="en-GB" sz="2100" dirty="0" smtClean="0"/>
              <a:t>from 704 MHz to 801,58 MHz ( IJC Lab &amp; LPSC)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100" dirty="0"/>
              <a:t>Max. reflection S</a:t>
            </a:r>
            <a:r>
              <a:rPr lang="en-GB" sz="2100" baseline="-25000" dirty="0"/>
              <a:t>11 </a:t>
            </a:r>
            <a:r>
              <a:rPr lang="en-GB" sz="2100" dirty="0"/>
              <a:t>@ 801,58 &lt;- 30 dB </a:t>
            </a:r>
            <a:r>
              <a:rPr lang="en-GB" sz="2100" dirty="0" smtClean="0"/>
              <a:t> &amp; </a:t>
            </a:r>
            <a:r>
              <a:rPr lang="en-GB" dirty="0" smtClean="0"/>
              <a:t>S</a:t>
            </a:r>
            <a:r>
              <a:rPr lang="en-GB" baseline="-25000" dirty="0" smtClean="0"/>
              <a:t>11</a:t>
            </a:r>
            <a:r>
              <a:rPr lang="en-GB" dirty="0" smtClean="0"/>
              <a:t> </a:t>
            </a:r>
            <a:r>
              <a:rPr lang="en-GB" sz="2100" dirty="0"/>
              <a:t>bandwidth at -20dB &gt; 10 MHz</a:t>
            </a:r>
            <a:endParaRPr lang="es-ES" sz="21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100" dirty="0" err="1" smtClean="0"/>
              <a:t>Taken</a:t>
            </a:r>
            <a:r>
              <a:rPr lang="fr-FR" sz="2100" dirty="0" smtClean="0"/>
              <a:t> </a:t>
            </a:r>
            <a:r>
              <a:rPr lang="fr-FR" sz="2100" dirty="0" err="1"/>
              <a:t>into</a:t>
            </a:r>
            <a:r>
              <a:rPr lang="fr-FR" sz="2100" dirty="0"/>
              <a:t> </a:t>
            </a:r>
            <a:r>
              <a:rPr lang="fr-FR" sz="2100" dirty="0" err="1"/>
              <a:t>account</a:t>
            </a:r>
            <a:r>
              <a:rPr lang="fr-FR" sz="2100" dirty="0"/>
              <a:t> the l</a:t>
            </a:r>
            <a:r>
              <a:rPr lang="en-GB" sz="2100" dirty="0" err="1"/>
              <a:t>engthening</a:t>
            </a:r>
            <a:r>
              <a:rPr lang="en-GB" sz="2100" dirty="0"/>
              <a:t> of the transition of </a:t>
            </a:r>
            <a:r>
              <a:rPr lang="en-GB" sz="2100" dirty="0" smtClean="0"/>
              <a:t>150mm</a:t>
            </a:r>
            <a:endParaRPr lang="en-GB" sz="21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100" dirty="0"/>
              <a:t>To reuse as many parts as possible from SPL </a:t>
            </a:r>
            <a:r>
              <a:rPr lang="en-GB" sz="2100" dirty="0" smtClean="0"/>
              <a:t>FPC</a:t>
            </a:r>
            <a:endParaRPr lang="en-GB" sz="21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070332" y="6283104"/>
            <a:ext cx="2792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Courtesy</a:t>
            </a:r>
            <a:r>
              <a:rPr lang="fr-FR" dirty="0" smtClean="0"/>
              <a:t> of J. </a:t>
            </a:r>
            <a:r>
              <a:rPr lang="fr-FR" dirty="0" err="1" smtClean="0"/>
              <a:t>Angot</a:t>
            </a:r>
            <a:r>
              <a:rPr lang="fr-FR" dirty="0" smtClean="0"/>
              <a:t> ( LPSC)</a:t>
            </a:r>
            <a:endParaRPr lang="es-ES" dirty="0"/>
          </a:p>
        </p:txBody>
      </p:sp>
      <p:sp>
        <p:nvSpPr>
          <p:cNvPr id="12" name="ZoneTexte 11"/>
          <p:cNvSpPr txBox="1"/>
          <p:nvPr/>
        </p:nvSpPr>
        <p:spPr>
          <a:xfrm>
            <a:off x="8229792" y="5913772"/>
            <a:ext cx="293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PERLE FPC versus SPL FPC</a:t>
            </a:r>
            <a:endParaRPr lang="es-ES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2"/>
          <a:srcRect r="1337"/>
          <a:stretch/>
        </p:blipFill>
        <p:spPr>
          <a:xfrm>
            <a:off x="7173885" y="2672727"/>
            <a:ext cx="4597356" cy="3294156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1682084" y="6107955"/>
            <a:ext cx="3414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S11 (dB) versus the </a:t>
            </a:r>
            <a:r>
              <a:rPr lang="fr-FR" dirty="0" err="1" smtClean="0"/>
              <a:t>frequency</a:t>
            </a:r>
            <a:endParaRPr lang="es-ES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AA9C45FF-5A2E-4AAA-BF97-402026AF8C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949" y="2866128"/>
            <a:ext cx="5335460" cy="287610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545969" y="2503107"/>
            <a:ext cx="4214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accent5"/>
                </a:solidFill>
              </a:rPr>
              <a:t>S</a:t>
            </a:r>
            <a:r>
              <a:rPr lang="en-GB" b="1" baseline="-25000" dirty="0">
                <a:solidFill>
                  <a:schemeClr val="accent5"/>
                </a:solidFill>
              </a:rPr>
              <a:t>11</a:t>
            </a:r>
            <a:r>
              <a:rPr lang="en-GB" b="1" dirty="0">
                <a:solidFill>
                  <a:schemeClr val="accent5"/>
                </a:solidFill>
              </a:rPr>
              <a:t> bandwidth at -</a:t>
            </a:r>
            <a:r>
              <a:rPr lang="en-GB" b="1" dirty="0" smtClean="0">
                <a:solidFill>
                  <a:schemeClr val="accent5"/>
                </a:solidFill>
              </a:rPr>
              <a:t>20dB =11,18 dB&gt; 10 dB  </a:t>
            </a:r>
            <a:endParaRPr lang="es-ES" b="1" dirty="0">
              <a:solidFill>
                <a:schemeClr val="accent5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174345" y="5708554"/>
            <a:ext cx="3804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accent5"/>
                </a:solidFill>
              </a:rPr>
              <a:t>S</a:t>
            </a:r>
            <a:r>
              <a:rPr lang="en-GB" b="1" baseline="-25000" dirty="0">
                <a:solidFill>
                  <a:schemeClr val="accent5"/>
                </a:solidFill>
              </a:rPr>
              <a:t>11</a:t>
            </a:r>
            <a:r>
              <a:rPr lang="en-GB" b="1" dirty="0">
                <a:solidFill>
                  <a:schemeClr val="accent5"/>
                </a:solidFill>
              </a:rPr>
              <a:t> </a:t>
            </a:r>
            <a:r>
              <a:rPr lang="en-GB" b="1" dirty="0" smtClean="0">
                <a:solidFill>
                  <a:schemeClr val="accent5"/>
                </a:solidFill>
              </a:rPr>
              <a:t>@801,58 MHz = -72,10 dB &lt;-30 dB </a:t>
            </a:r>
            <a:endParaRPr lang="es-ES" b="1" dirty="0">
              <a:solidFill>
                <a:schemeClr val="accent5"/>
              </a:solidFill>
            </a:endParaRPr>
          </a:p>
        </p:txBody>
      </p:sp>
      <p:sp>
        <p:nvSpPr>
          <p:cNvPr id="15" name="Titre 1"/>
          <p:cNvSpPr>
            <a:spLocks noGrp="1"/>
          </p:cNvSpPr>
          <p:nvPr>
            <p:ph type="title"/>
          </p:nvPr>
        </p:nvSpPr>
        <p:spPr>
          <a:xfrm>
            <a:off x="545969" y="82656"/>
            <a:ext cx="10515600" cy="804237"/>
          </a:xfrm>
        </p:spPr>
        <p:txBody>
          <a:bodyPr/>
          <a:lstStyle/>
          <a:p>
            <a:pPr algn="ctr"/>
            <a:r>
              <a:rPr lang="fr-FR" dirty="0" smtClean="0"/>
              <a:t>FPC </a:t>
            </a:r>
            <a:r>
              <a:rPr lang="fr-FR" dirty="0" err="1" smtClean="0"/>
              <a:t>status</a:t>
            </a:r>
            <a:r>
              <a:rPr lang="fr-FR" dirty="0" smtClean="0"/>
              <a:t>: </a:t>
            </a:r>
            <a:r>
              <a:rPr lang="fr-FR" dirty="0" err="1" smtClean="0"/>
              <a:t>done</a:t>
            </a:r>
            <a:r>
              <a:rPr lang="fr-FR" dirty="0" smtClean="0"/>
              <a:t> ( 2/11)</a:t>
            </a:r>
            <a:endParaRPr lang="es-ES" dirty="0"/>
          </a:p>
        </p:txBody>
      </p:sp>
      <p:sp>
        <p:nvSpPr>
          <p:cNvPr id="16" name="ZoneTexte 15"/>
          <p:cNvSpPr txBox="1"/>
          <p:nvPr/>
        </p:nvSpPr>
        <p:spPr>
          <a:xfrm>
            <a:off x="11470879" y="6341424"/>
            <a:ext cx="36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0484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2"/>
          <a:srcRect l="9531" t="33625" r="43509" b="8413"/>
          <a:stretch/>
        </p:blipFill>
        <p:spPr>
          <a:xfrm>
            <a:off x="4276938" y="2768308"/>
            <a:ext cx="5809866" cy="3475368"/>
          </a:xfrm>
          <a:prstGeom prst="rect">
            <a:avLst/>
          </a:prstGeom>
        </p:spPr>
      </p:pic>
      <p:grpSp>
        <p:nvGrpSpPr>
          <p:cNvPr id="14" name="Groupe 13"/>
          <p:cNvGrpSpPr/>
          <p:nvPr/>
        </p:nvGrpSpPr>
        <p:grpSpPr>
          <a:xfrm>
            <a:off x="920996" y="3072219"/>
            <a:ext cx="2915713" cy="1207549"/>
            <a:chOff x="6151452" y="2618415"/>
            <a:chExt cx="2475503" cy="680965"/>
          </a:xfrm>
        </p:grpSpPr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FEDDE86A-BAB1-4FB8-84DB-5C66C38F0C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9708" t="55058" b="-416"/>
            <a:stretch/>
          </p:blipFill>
          <p:spPr>
            <a:xfrm>
              <a:off x="6240544" y="2618415"/>
              <a:ext cx="917488" cy="680965"/>
            </a:xfrm>
            <a:prstGeom prst="rect">
              <a:avLst/>
            </a:prstGeom>
          </p:spPr>
        </p:pic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F7B5CBBB-8D7A-4340-94E2-60087BCD558E}"/>
                </a:ext>
              </a:extLst>
            </p:cNvPr>
            <p:cNvCxnSpPr/>
            <p:nvPr/>
          </p:nvCxnSpPr>
          <p:spPr>
            <a:xfrm>
              <a:off x="6376369" y="2796342"/>
              <a:ext cx="677873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9F238BBE-27F9-44B8-AE25-D6AA6C52149A}"/>
                </a:ext>
              </a:extLst>
            </p:cNvPr>
            <p:cNvCxnSpPr>
              <a:cxnSpLocks/>
            </p:cNvCxnSpPr>
            <p:nvPr/>
          </p:nvCxnSpPr>
          <p:spPr>
            <a:xfrm>
              <a:off x="6151452" y="2867847"/>
              <a:ext cx="902791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>
              <a:extLst>
                <a:ext uri="{FF2B5EF4-FFF2-40B4-BE49-F238E27FC236}">
                  <a16:creationId xmlns:a16="http://schemas.microsoft.com/office/drawing/2014/main" id="{99A5DD26-3FDE-4C5C-BC0D-147703B4A90E}"/>
                </a:ext>
              </a:extLst>
            </p:cNvPr>
            <p:cNvCxnSpPr>
              <a:cxnSpLocks/>
            </p:cNvCxnSpPr>
            <p:nvPr/>
          </p:nvCxnSpPr>
          <p:spPr>
            <a:xfrm>
              <a:off x="6794619" y="2796342"/>
              <a:ext cx="0" cy="7560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94165250-C801-47B9-A466-5FC5E03D5544}"/>
                </a:ext>
              </a:extLst>
            </p:cNvPr>
            <p:cNvSpPr txBox="1"/>
            <p:nvPr/>
          </p:nvSpPr>
          <p:spPr>
            <a:xfrm>
              <a:off x="6614308" y="2897027"/>
              <a:ext cx="20126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err="1"/>
                <a:t>Penetration</a:t>
              </a:r>
              <a:r>
                <a:rPr lang="fr-FR" sz="1200" b="1" dirty="0"/>
                <a:t> </a:t>
              </a:r>
              <a:r>
                <a:rPr lang="fr-FR" sz="1200" b="1" dirty="0" err="1"/>
                <a:t>length</a:t>
              </a:r>
              <a:endParaRPr lang="fr-FR" sz="1200" b="1" dirty="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898065"/>
            <a:ext cx="12192000" cy="7289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tangle 26"/>
          <p:cNvSpPr/>
          <p:nvPr/>
        </p:nvSpPr>
        <p:spPr>
          <a:xfrm>
            <a:off x="206044" y="1246244"/>
            <a:ext cx="11426632" cy="4154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100" dirty="0" smtClean="0"/>
              <a:t>3/   Study of the </a:t>
            </a:r>
            <a:r>
              <a:rPr lang="en-GB" sz="2100" b="1" dirty="0" smtClean="0"/>
              <a:t>penetration length of the antenna </a:t>
            </a:r>
            <a:r>
              <a:rPr lang="en-GB" sz="2100" dirty="0" smtClean="0"/>
              <a:t>( </a:t>
            </a:r>
            <a:r>
              <a:rPr lang="en-GB" sz="2100" dirty="0" err="1" smtClean="0"/>
              <a:t>IJCLab</a:t>
            </a:r>
            <a:r>
              <a:rPr lang="en-GB" sz="2100" dirty="0" smtClean="0"/>
              <a:t>) </a:t>
            </a:r>
            <a:endParaRPr lang="en-GB" sz="2100" dirty="0"/>
          </a:p>
        </p:txBody>
      </p:sp>
      <p:sp>
        <p:nvSpPr>
          <p:cNvPr id="9" name="ZoneTexte 8"/>
          <p:cNvSpPr txBox="1"/>
          <p:nvPr/>
        </p:nvSpPr>
        <p:spPr>
          <a:xfrm>
            <a:off x="1907878" y="6350143"/>
            <a:ext cx="4549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Courtesy</a:t>
            </a:r>
            <a:r>
              <a:rPr lang="fr-FR" dirty="0" smtClean="0"/>
              <a:t> of P. Duchesne ( IJC </a:t>
            </a:r>
            <a:r>
              <a:rPr lang="fr-FR" dirty="0" err="1" smtClean="0"/>
              <a:t>Lab</a:t>
            </a:r>
            <a:r>
              <a:rPr lang="fr-FR" dirty="0" smtClean="0"/>
              <a:t>)</a:t>
            </a:r>
            <a:endParaRPr lang="es-ES" dirty="0"/>
          </a:p>
        </p:txBody>
      </p:sp>
      <p:sp>
        <p:nvSpPr>
          <p:cNvPr id="29" name="ZoneTexte 28"/>
          <p:cNvSpPr txBox="1"/>
          <p:nvPr/>
        </p:nvSpPr>
        <p:spPr>
          <a:xfrm>
            <a:off x="206044" y="1923178"/>
            <a:ext cx="114266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dirty="0" smtClean="0">
                <a:sym typeface="Wingdings" panose="05000000000000000000" pitchFamily="2" charset="2"/>
              </a:rPr>
              <a:t> </a:t>
            </a:r>
            <a:r>
              <a:rPr lang="en-GB" sz="2100" dirty="0" smtClean="0"/>
              <a:t>To ensure the range of </a:t>
            </a:r>
            <a:r>
              <a:rPr lang="en-GB" sz="2100" dirty="0" err="1"/>
              <a:t>Q</a:t>
            </a:r>
            <a:r>
              <a:rPr lang="en-GB" sz="2100" dirty="0" err="1" smtClean="0"/>
              <a:t>ext</a:t>
            </a:r>
            <a:r>
              <a:rPr lang="en-GB" sz="2100" dirty="0" smtClean="0"/>
              <a:t> required (7×10</a:t>
            </a:r>
            <a:r>
              <a:rPr lang="en-GB" sz="2100" baseline="30000" dirty="0" smtClean="0"/>
              <a:t>6 </a:t>
            </a:r>
            <a:r>
              <a:rPr lang="en-GB" sz="2100" dirty="0" smtClean="0"/>
              <a:t> </a:t>
            </a:r>
            <a:r>
              <a:rPr lang="en-GB" sz="2100" dirty="0"/>
              <a:t>&lt; </a:t>
            </a:r>
            <a:r>
              <a:rPr lang="en-GB" sz="2100" dirty="0" err="1"/>
              <a:t>Qext</a:t>
            </a:r>
            <a:r>
              <a:rPr lang="en-GB" sz="2100" dirty="0"/>
              <a:t> &lt; </a:t>
            </a:r>
            <a:r>
              <a:rPr lang="en-GB" sz="2100" dirty="0" smtClean="0"/>
              <a:t>1×10</a:t>
            </a:r>
            <a:r>
              <a:rPr lang="en-GB" sz="2100" baseline="30000" dirty="0" smtClean="0"/>
              <a:t>7</a:t>
            </a:r>
            <a:r>
              <a:rPr lang="en-GB" sz="2100" dirty="0" smtClean="0"/>
              <a:t>) the antenna </a:t>
            </a:r>
            <a:r>
              <a:rPr lang="en-GB" sz="2100" dirty="0"/>
              <a:t>penetration range </a:t>
            </a:r>
            <a:r>
              <a:rPr lang="en-GB" sz="2100" dirty="0" smtClean="0"/>
              <a:t>is ( </a:t>
            </a:r>
            <a:r>
              <a:rPr lang="en-GB" sz="2100" dirty="0"/>
              <a:t>-18,5 mm and 15,5 mm) </a:t>
            </a:r>
            <a:endParaRPr lang="en-GB" sz="2100" strike="sngStrike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Titre 1"/>
          <p:cNvSpPr>
            <a:spLocks noGrp="1"/>
          </p:cNvSpPr>
          <p:nvPr>
            <p:ph type="title"/>
          </p:nvPr>
        </p:nvSpPr>
        <p:spPr>
          <a:xfrm>
            <a:off x="545969" y="82656"/>
            <a:ext cx="10515600" cy="804237"/>
          </a:xfrm>
        </p:spPr>
        <p:txBody>
          <a:bodyPr/>
          <a:lstStyle/>
          <a:p>
            <a:pPr algn="ctr"/>
            <a:r>
              <a:rPr lang="fr-FR" dirty="0" smtClean="0"/>
              <a:t>FPC </a:t>
            </a:r>
            <a:r>
              <a:rPr lang="fr-FR" dirty="0" err="1" smtClean="0"/>
              <a:t>status</a:t>
            </a:r>
            <a:r>
              <a:rPr lang="fr-FR" dirty="0" smtClean="0"/>
              <a:t>: </a:t>
            </a:r>
            <a:r>
              <a:rPr lang="fr-FR" dirty="0" err="1" smtClean="0"/>
              <a:t>done</a:t>
            </a:r>
            <a:r>
              <a:rPr lang="fr-FR" dirty="0" smtClean="0"/>
              <a:t> ( 3/11)</a:t>
            </a:r>
            <a:endParaRPr lang="es-ES" dirty="0"/>
          </a:p>
        </p:txBody>
      </p:sp>
      <p:sp>
        <p:nvSpPr>
          <p:cNvPr id="32" name="ZoneTexte 31"/>
          <p:cNvSpPr txBox="1"/>
          <p:nvPr/>
        </p:nvSpPr>
        <p:spPr>
          <a:xfrm>
            <a:off x="11470879" y="6341424"/>
            <a:ext cx="36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6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6456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925" y="3159889"/>
            <a:ext cx="3112947" cy="2671108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260925" y="2761350"/>
            <a:ext cx="27209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err="1" smtClean="0"/>
              <a:t>Parameters</a:t>
            </a:r>
            <a:r>
              <a:rPr lang="fr-FR" dirty="0" smtClean="0"/>
              <a:t> </a:t>
            </a:r>
            <a:r>
              <a:rPr lang="fr-FR" dirty="0" err="1" smtClean="0"/>
              <a:t>studied</a:t>
            </a:r>
            <a:r>
              <a:rPr lang="fr-FR" dirty="0" smtClean="0"/>
              <a:t> for S11</a:t>
            </a:r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0" y="898065"/>
            <a:ext cx="12192000" cy="7289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tangle 27"/>
          <p:cNvSpPr/>
          <p:nvPr/>
        </p:nvSpPr>
        <p:spPr>
          <a:xfrm>
            <a:off x="545970" y="1220187"/>
            <a:ext cx="11471860" cy="4154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100" dirty="0"/>
              <a:t>4</a:t>
            </a:r>
            <a:r>
              <a:rPr lang="en-GB" sz="2100" dirty="0" smtClean="0"/>
              <a:t>/   </a:t>
            </a:r>
            <a:r>
              <a:rPr lang="en-GB" sz="2100" b="1" dirty="0" smtClean="0"/>
              <a:t>Sensitivity studies </a:t>
            </a:r>
            <a:r>
              <a:rPr lang="en-GB" sz="2100" dirty="0" smtClean="0"/>
              <a:t>on </a:t>
            </a:r>
            <a:r>
              <a:rPr lang="en-GB" sz="2100" dirty="0" err="1" smtClean="0"/>
              <a:t>Qext</a:t>
            </a:r>
            <a:r>
              <a:rPr lang="en-GB" sz="2100" dirty="0" smtClean="0"/>
              <a:t> and S11 ( </a:t>
            </a:r>
            <a:r>
              <a:rPr lang="en-GB" sz="2100" dirty="0" err="1" smtClean="0"/>
              <a:t>IJCLab</a:t>
            </a:r>
            <a:r>
              <a:rPr lang="en-GB" sz="2100" dirty="0" smtClean="0"/>
              <a:t> &amp; LPSC) </a:t>
            </a:r>
            <a:endParaRPr lang="en-GB" sz="2100" dirty="0"/>
          </a:p>
        </p:txBody>
      </p:sp>
      <p:sp>
        <p:nvSpPr>
          <p:cNvPr id="24" name="ZoneTexte 23"/>
          <p:cNvSpPr txBox="1"/>
          <p:nvPr/>
        </p:nvSpPr>
        <p:spPr>
          <a:xfrm>
            <a:off x="3300903" y="5841960"/>
            <a:ext cx="3135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Courtesy</a:t>
            </a:r>
            <a:r>
              <a:rPr lang="fr-FR" dirty="0" smtClean="0"/>
              <a:t> of J. </a:t>
            </a:r>
            <a:r>
              <a:rPr lang="fr-FR" dirty="0" err="1" smtClean="0"/>
              <a:t>Angot</a:t>
            </a:r>
            <a:r>
              <a:rPr lang="fr-FR" dirty="0" smtClean="0"/>
              <a:t> ( LPSC)</a:t>
            </a:r>
            <a:endParaRPr lang="es-ES" dirty="0"/>
          </a:p>
        </p:txBody>
      </p:sp>
      <p:sp>
        <p:nvSpPr>
          <p:cNvPr id="30" name="ZoneTexte 29"/>
          <p:cNvSpPr txBox="1"/>
          <p:nvPr/>
        </p:nvSpPr>
        <p:spPr>
          <a:xfrm>
            <a:off x="514810" y="1697253"/>
            <a:ext cx="11320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to </a:t>
            </a:r>
            <a:r>
              <a:rPr lang="en-GB" dirty="0"/>
              <a:t>check the sensitivity of the </a:t>
            </a:r>
            <a:r>
              <a:rPr lang="en-GB" dirty="0" smtClean="0"/>
              <a:t>coupling and S11 </a:t>
            </a:r>
            <a:r>
              <a:rPr lang="en-GB" dirty="0"/>
              <a:t>with respect to the mechanical </a:t>
            </a:r>
            <a:r>
              <a:rPr lang="en-GB" dirty="0" smtClean="0"/>
              <a:t>tolerances</a:t>
            </a:r>
            <a:endParaRPr lang="en-GB" sz="2100" strike="sngStrike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Titre 1"/>
          <p:cNvSpPr>
            <a:spLocks noGrp="1"/>
          </p:cNvSpPr>
          <p:nvPr>
            <p:ph type="title"/>
          </p:nvPr>
        </p:nvSpPr>
        <p:spPr>
          <a:xfrm>
            <a:off x="545969" y="82656"/>
            <a:ext cx="10515600" cy="804237"/>
          </a:xfrm>
        </p:spPr>
        <p:txBody>
          <a:bodyPr/>
          <a:lstStyle/>
          <a:p>
            <a:pPr algn="ctr"/>
            <a:r>
              <a:rPr lang="fr-FR" dirty="0" smtClean="0"/>
              <a:t>FPC </a:t>
            </a:r>
            <a:r>
              <a:rPr lang="fr-FR" dirty="0" err="1" smtClean="0"/>
              <a:t>status</a:t>
            </a:r>
            <a:r>
              <a:rPr lang="fr-FR" dirty="0" smtClean="0"/>
              <a:t>: </a:t>
            </a:r>
            <a:r>
              <a:rPr lang="fr-FR" dirty="0" err="1" smtClean="0"/>
              <a:t>done</a:t>
            </a:r>
            <a:r>
              <a:rPr lang="fr-FR" dirty="0" smtClean="0"/>
              <a:t> ( 4/11)</a:t>
            </a:r>
            <a:endParaRPr lang="es-ES" dirty="0"/>
          </a:p>
        </p:txBody>
      </p:sp>
      <p:sp>
        <p:nvSpPr>
          <p:cNvPr id="31" name="ZoneTexte 30"/>
          <p:cNvSpPr txBox="1"/>
          <p:nvPr/>
        </p:nvSpPr>
        <p:spPr>
          <a:xfrm>
            <a:off x="11470879" y="6341424"/>
            <a:ext cx="36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7</a:t>
            </a:r>
            <a:endParaRPr lang="es-E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8415" y="3182063"/>
            <a:ext cx="3284976" cy="262892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135318" y="2752787"/>
            <a:ext cx="3073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Mechanical</a:t>
            </a:r>
            <a:r>
              <a:rPr lang="fr-FR" dirty="0" smtClean="0"/>
              <a:t> </a:t>
            </a:r>
            <a:r>
              <a:rPr lang="fr-FR" dirty="0" err="1" smtClean="0"/>
              <a:t>tolerance</a:t>
            </a:r>
            <a:r>
              <a:rPr lang="fr-FR" dirty="0" smtClean="0"/>
              <a:t>: 0,5 mm</a:t>
            </a:r>
            <a:endParaRPr lang="es-ES" dirty="0"/>
          </a:p>
        </p:txBody>
      </p:sp>
      <p:sp>
        <p:nvSpPr>
          <p:cNvPr id="7" name="Rectangle 6"/>
          <p:cNvSpPr/>
          <p:nvPr/>
        </p:nvSpPr>
        <p:spPr>
          <a:xfrm>
            <a:off x="6440128" y="2266221"/>
            <a:ext cx="53949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 smtClean="0"/>
              <a:t>Qext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versus Impact </a:t>
            </a:r>
            <a:r>
              <a:rPr lang="en-US" dirty="0"/>
              <a:t>of the ceramic </a:t>
            </a:r>
            <a:r>
              <a:rPr lang="en-US" dirty="0" smtClean="0"/>
              <a:t>position, </a:t>
            </a:r>
            <a:r>
              <a:rPr lang="en-US" dirty="0"/>
              <a:t>Impact of the dielectric constant of the </a:t>
            </a:r>
            <a:r>
              <a:rPr lang="en-US" dirty="0" smtClean="0"/>
              <a:t>ceramic,</a:t>
            </a:r>
            <a:r>
              <a:rPr lang="en-US" dirty="0"/>
              <a:t> Impact of the antenna tilt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6048" y="3542091"/>
            <a:ext cx="5942820" cy="233802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8274" y="2266221"/>
            <a:ext cx="6214088" cy="394776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angle 31"/>
          <p:cNvSpPr/>
          <p:nvPr/>
        </p:nvSpPr>
        <p:spPr>
          <a:xfrm>
            <a:off x="6330125" y="2240188"/>
            <a:ext cx="5788743" cy="39737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ZoneTexte 32"/>
          <p:cNvSpPr txBox="1"/>
          <p:nvPr/>
        </p:nvSpPr>
        <p:spPr>
          <a:xfrm>
            <a:off x="6322521" y="5841960"/>
            <a:ext cx="4549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Courtesy</a:t>
            </a:r>
            <a:r>
              <a:rPr lang="fr-FR" dirty="0" smtClean="0"/>
              <a:t> of P. Duchesne ( IJC </a:t>
            </a:r>
            <a:r>
              <a:rPr lang="fr-FR" dirty="0" err="1" smtClean="0"/>
              <a:t>Lab</a:t>
            </a:r>
            <a:r>
              <a:rPr lang="fr-FR" dirty="0" smtClean="0"/>
              <a:t>)</a:t>
            </a:r>
            <a:endParaRPr lang="es-ES" dirty="0"/>
          </a:p>
        </p:txBody>
      </p:sp>
      <p:sp>
        <p:nvSpPr>
          <p:cNvPr id="34" name="Rectangle 33"/>
          <p:cNvSpPr/>
          <p:nvPr/>
        </p:nvSpPr>
        <p:spPr>
          <a:xfrm>
            <a:off x="651385" y="2278743"/>
            <a:ext cx="53949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S11</a:t>
            </a:r>
            <a:endParaRPr lang="en-US" dirty="0"/>
          </a:p>
        </p:txBody>
      </p:sp>
      <p:sp>
        <p:nvSpPr>
          <p:cNvPr id="35" name="ZoneTexte 34"/>
          <p:cNvSpPr txBox="1"/>
          <p:nvPr/>
        </p:nvSpPr>
        <p:spPr>
          <a:xfrm>
            <a:off x="514810" y="6387589"/>
            <a:ext cx="10024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 smtClean="0">
                <a:sym typeface="Wingdings" panose="05000000000000000000" pitchFamily="2" charset="2"/>
              </a:rPr>
              <a:t>Values found for tolerances are </a:t>
            </a:r>
            <a:r>
              <a:rPr lang="en-GB" dirty="0">
                <a:sym typeface="Wingdings" panose="05000000000000000000" pitchFamily="2" charset="2"/>
              </a:rPr>
              <a:t>acceptable.</a:t>
            </a:r>
            <a:endParaRPr lang="en-GB" sz="2100" strike="sngStrike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61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3910</TotalTime>
  <Words>1592</Words>
  <Application>Microsoft Office PowerPoint</Application>
  <PresentationFormat>Grand écran</PresentationFormat>
  <Paragraphs>196</Paragraphs>
  <Slides>19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Symbol</vt:lpstr>
      <vt:lpstr>Times New Roman</vt:lpstr>
      <vt:lpstr>Wingdings</vt:lpstr>
      <vt:lpstr>Thème Office</vt:lpstr>
      <vt:lpstr>PERLE fundamental power coupler status</vt:lpstr>
      <vt:lpstr>Table of content</vt:lpstr>
      <vt:lpstr>Introduction (1/3) </vt:lpstr>
      <vt:lpstr>Introduction (2/3) </vt:lpstr>
      <vt:lpstr>Présentation PowerPoint</vt:lpstr>
      <vt:lpstr>FPC status: done ( 1/11)</vt:lpstr>
      <vt:lpstr>FPC status: done ( 2/11)</vt:lpstr>
      <vt:lpstr>FPC status: done ( 3/11)</vt:lpstr>
      <vt:lpstr>FPC status: done ( 4/11)</vt:lpstr>
      <vt:lpstr>FPC status: done ( 5/11)</vt:lpstr>
      <vt:lpstr>FPC status: done ( 6/11)</vt:lpstr>
      <vt:lpstr>FPC status: done ( 7/11)</vt:lpstr>
      <vt:lpstr>FPC status: done ( 8/11)</vt:lpstr>
      <vt:lpstr>FPC status: done ( 9/11)</vt:lpstr>
      <vt:lpstr>FPC status: done ( 10/11)</vt:lpstr>
      <vt:lpstr>FPC status: done ( 11/11)</vt:lpstr>
      <vt:lpstr>Présentation PowerPoint</vt:lpstr>
      <vt:lpstr>Planning and conclusion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Fundamental power coupler status</dc:title>
  <dc:creator>Yolanda Gomez Martinez</dc:creator>
  <cp:lastModifiedBy>Yolanda Gomez Martinez</cp:lastModifiedBy>
  <cp:revision>359</cp:revision>
  <dcterms:created xsi:type="dcterms:W3CDTF">2025-09-09T13:23:44Z</dcterms:created>
  <dcterms:modified xsi:type="dcterms:W3CDTF">2025-10-14T10:33:31Z</dcterms:modified>
</cp:coreProperties>
</file>