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63" r:id="rId3"/>
    <p:sldId id="277" r:id="rId4"/>
    <p:sldId id="279" r:id="rId5"/>
    <p:sldId id="280" r:id="rId6"/>
    <p:sldId id="281" r:id="rId7"/>
    <p:sldId id="282" r:id="rId8"/>
    <p:sldId id="283" r:id="rId9"/>
    <p:sldId id="285" r:id="rId10"/>
    <p:sldId id="284" r:id="rId11"/>
    <p:sldId id="265" r:id="rId12"/>
    <p:sldId id="289" r:id="rId13"/>
    <p:sldId id="286" r:id="rId14"/>
    <p:sldId id="291" r:id="rId15"/>
    <p:sldId id="287" r:id="rId16"/>
    <p:sldId id="290" r:id="rId17"/>
    <p:sldId id="261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ophe JOLY" initials="CJ" lastIdx="3" clrIdx="0">
    <p:extLst>
      <p:ext uri="{19B8F6BF-5375-455C-9EA6-DF929625EA0E}">
        <p15:presenceInfo xmlns:p15="http://schemas.microsoft.com/office/powerpoint/2012/main" userId="S-1-5-21-4087870506-3340583420-3770169302-31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0BBB"/>
    <a:srgbClr val="F221F7"/>
    <a:srgbClr val="BB07BF"/>
    <a:srgbClr val="00FFFF"/>
    <a:srgbClr val="4F81BD"/>
    <a:srgbClr val="F8F8F8"/>
    <a:srgbClr val="93C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10-12T12:53:57.35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10-12T12:53:57.353" idx="2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1C3FE-D2E8-49FA-8693-60EEECA6C8B7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49CFF-CFEF-4184-A474-A2EE7656FC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669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49CFF-CFEF-4184-A474-A2EE7656FC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24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49CFF-CFEF-4184-A474-A2EE7656FCC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74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PERLE collaboration Meeting – 13 &amp; 14 </a:t>
            </a:r>
            <a:r>
              <a:rPr lang="fr-FR" dirty="0" err="1"/>
              <a:t>october</a:t>
            </a:r>
            <a:r>
              <a:rPr lang="fr-FR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180465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81B97-2234-4D98-A620-D3F242E25CCD}" type="datetimeFigureOut">
              <a:rPr lang="en-US" smtClean="0"/>
              <a:t>10/14/2025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6B619-8079-4313-9425-D1696CF11E5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8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1524513/contributions/6556313/attachments/3092316/5481183/white_rabbit_workshop_2025.pd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comments" Target="../comments/commen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comments" Target="../comments/comment2.xm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/>
              <a:t>LLRF and RF power prospects for PERLE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 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279506"/>
            <a:ext cx="108397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Christophe Joly (CNRS/IN2P3/IJCLab)</a:t>
            </a:r>
          </a:p>
          <a:p>
            <a:pPr algn="ctr"/>
            <a:r>
              <a:rPr lang="en-US" dirty="0"/>
              <a:t>On behalf of the PERLE collaboration</a:t>
            </a:r>
            <a:br>
              <a:rPr lang="en-US" dirty="0"/>
            </a:br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b="6577"/>
          <a:stretch/>
        </p:blipFill>
        <p:spPr>
          <a:xfrm>
            <a:off x="7219950" y="1043894"/>
            <a:ext cx="1778625" cy="104512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851FFFB-DF4F-4FA8-BC18-62EC176B9981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02"/>
          <a:stretch/>
        </p:blipFill>
        <p:spPr bwMode="auto">
          <a:xfrm>
            <a:off x="2575989" y="2089019"/>
            <a:ext cx="6899705" cy="3123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1A98101-E5AD-4B23-8709-3AB1A9A039AF}"/>
              </a:ext>
            </a:extLst>
          </p:cNvPr>
          <p:cNvSpPr txBox="1"/>
          <p:nvPr/>
        </p:nvSpPr>
        <p:spPr>
          <a:xfrm>
            <a:off x="654058" y="5568988"/>
            <a:ext cx="103717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>
                <a:latin typeface="+mn-lt"/>
              </a:rPr>
              <a:t>N. </a:t>
            </a:r>
            <a:r>
              <a:rPr lang="en-GB" sz="1000" dirty="0" err="1">
                <a:latin typeface="+mn-lt"/>
              </a:rPr>
              <a:t>Belouchrani</a:t>
            </a:r>
            <a:r>
              <a:rPr lang="en-GB" sz="1000" dirty="0"/>
              <a:t>*,</a:t>
            </a:r>
            <a:r>
              <a:rPr lang="en-GB" sz="1000" dirty="0">
                <a:latin typeface="+mn-lt"/>
              </a:rPr>
              <a:t> X. </a:t>
            </a:r>
            <a:r>
              <a:rPr lang="en-GB" sz="1000" dirty="0" err="1">
                <a:latin typeface="+mn-lt"/>
              </a:rPr>
              <a:t>Lafay</a:t>
            </a:r>
            <a:r>
              <a:rPr lang="en-GB" sz="1000" dirty="0">
                <a:latin typeface="+mn-lt"/>
              </a:rPr>
              <a:t>, S. Berthelot, J-F. </a:t>
            </a:r>
            <a:r>
              <a:rPr lang="en-GB" sz="1000" dirty="0" err="1">
                <a:latin typeface="+mn-lt"/>
              </a:rPr>
              <a:t>Yaniche</a:t>
            </a:r>
            <a:r>
              <a:rPr lang="en-GB" sz="1000" dirty="0">
                <a:latin typeface="+mn-lt"/>
              </a:rPr>
              <a:t>, O. </a:t>
            </a:r>
            <a:r>
              <a:rPr lang="en-GB" sz="1000" dirty="0" err="1">
                <a:latin typeface="+mn-lt"/>
              </a:rPr>
              <a:t>Frossard</a:t>
            </a:r>
            <a:r>
              <a:rPr lang="en-GB" sz="1000" dirty="0">
                <a:latin typeface="+mn-lt"/>
              </a:rPr>
              <a:t>,  A. Martens, F. Bouly, A. </a:t>
            </a:r>
            <a:r>
              <a:rPr lang="en-GB" sz="1000" dirty="0" err="1">
                <a:latin typeface="+mn-lt"/>
              </a:rPr>
              <a:t>Buthod</a:t>
            </a:r>
            <a:r>
              <a:rPr lang="en-GB" sz="1000" dirty="0">
                <a:latin typeface="+mn-lt"/>
              </a:rPr>
              <a:t>, C. </a:t>
            </a:r>
            <a:r>
              <a:rPr lang="en-GB" sz="1000" dirty="0" err="1">
                <a:latin typeface="+mn-lt"/>
              </a:rPr>
              <a:t>Guérin</a:t>
            </a:r>
            <a:r>
              <a:rPr lang="en-GB" sz="1000" dirty="0">
                <a:latin typeface="+mn-lt"/>
              </a:rPr>
              <a:t>  with a strong interaction with the IDROGEN Team  : </a:t>
            </a:r>
          </a:p>
          <a:p>
            <a:pPr algn="ctr"/>
            <a:r>
              <a:rPr lang="en-GB" sz="1000" dirty="0">
                <a:latin typeface="+mn-lt"/>
              </a:rPr>
              <a:t>D. </a:t>
            </a:r>
            <a:r>
              <a:rPr lang="en-GB" sz="1000" dirty="0" err="1">
                <a:latin typeface="+mn-lt"/>
              </a:rPr>
              <a:t>Charlet</a:t>
            </a:r>
            <a:r>
              <a:rPr lang="en-GB" sz="1000" dirty="0">
                <a:latin typeface="+mn-lt"/>
              </a:rPr>
              <a:t>, A. Back, C. </a:t>
            </a:r>
            <a:r>
              <a:rPr lang="en-GB" sz="1000" dirty="0" err="1">
                <a:latin typeface="+mn-lt"/>
              </a:rPr>
              <a:t>Esnault</a:t>
            </a:r>
            <a:r>
              <a:rPr lang="en-GB" sz="1000" dirty="0">
                <a:latin typeface="+mn-lt"/>
              </a:rPr>
              <a:t>, M. </a:t>
            </a:r>
            <a:r>
              <a:rPr lang="en-GB" sz="1000" dirty="0" err="1">
                <a:latin typeface="+mn-lt"/>
              </a:rPr>
              <a:t>Taurigna</a:t>
            </a:r>
            <a:r>
              <a:rPr lang="en-GB" sz="1000" dirty="0">
                <a:latin typeface="+mn-lt"/>
              </a:rPr>
              <a:t>, C. </a:t>
            </a:r>
            <a:r>
              <a:rPr lang="en-GB" sz="1000" dirty="0" err="1">
                <a:latin typeface="+mn-lt"/>
              </a:rPr>
              <a:t>Cheik-ali</a:t>
            </a:r>
            <a:r>
              <a:rPr lang="en-GB" sz="1000" dirty="0">
                <a:latin typeface="+mn-lt"/>
              </a:rPr>
              <a:t> , C. </a:t>
            </a:r>
            <a:r>
              <a:rPr lang="en-GB" sz="1000" dirty="0" err="1">
                <a:latin typeface="+mn-lt"/>
              </a:rPr>
              <a:t>Soulet</a:t>
            </a:r>
            <a:r>
              <a:rPr lang="en-GB" sz="1000" dirty="0"/>
              <a:t>, </a:t>
            </a:r>
            <a:r>
              <a:rPr lang="en-GB" sz="1000" dirty="0">
                <a:latin typeface="+mn-lt"/>
              </a:rPr>
              <a:t>Gaetan </a:t>
            </a:r>
            <a:r>
              <a:rPr lang="en-GB" sz="1000" dirty="0" err="1">
                <a:latin typeface="+mn-lt"/>
              </a:rPr>
              <a:t>Seuillot</a:t>
            </a:r>
            <a:r>
              <a:rPr lang="en-GB" sz="1000" dirty="0">
                <a:latin typeface="+mn-lt"/>
              </a:rPr>
              <a:t>, Mathias Vecchio, Sid Ali </a:t>
            </a:r>
            <a:r>
              <a:rPr lang="en-GB" sz="1000" dirty="0" err="1">
                <a:latin typeface="+mn-lt"/>
              </a:rPr>
              <a:t>Cherrati</a:t>
            </a:r>
            <a:r>
              <a:rPr lang="en-GB" sz="1000" dirty="0">
                <a:latin typeface="+mn-lt"/>
              </a:rPr>
              <a:t> in collaboration with P-E. Potty , Michel Lours( LTE lab) , Cédric </a:t>
            </a:r>
            <a:r>
              <a:rPr lang="en-GB" sz="1000" dirty="0" err="1">
                <a:latin typeface="+mn-lt"/>
              </a:rPr>
              <a:t>Viou</a:t>
            </a:r>
            <a:r>
              <a:rPr lang="en-GB" sz="1000" dirty="0">
                <a:latin typeface="+mn-lt"/>
              </a:rPr>
              <a:t> (ORN lab).</a:t>
            </a:r>
          </a:p>
          <a:p>
            <a:pPr algn="ctr"/>
            <a:endParaRPr lang="en-GB" sz="1000" dirty="0">
              <a:latin typeface="+mn-lt"/>
            </a:endParaRPr>
          </a:p>
          <a:p>
            <a:endParaRPr lang="en-GB" sz="800" dirty="0"/>
          </a:p>
          <a:p>
            <a:endParaRPr lang="en-GB" sz="800" dirty="0"/>
          </a:p>
          <a:p>
            <a:r>
              <a:rPr lang="en-GB" sz="800" dirty="0"/>
              <a:t>PhD student CIFRE IJCLab &amp; ASC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700E8EC-D8F2-43EC-9E24-A59E2FA786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24" b="4398"/>
          <a:stretch/>
        </p:blipFill>
        <p:spPr>
          <a:xfrm>
            <a:off x="9878240" y="4839830"/>
            <a:ext cx="2111844" cy="83099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13BAD6D-D096-4EBE-BAA6-742F976ECA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39475" y="3394208"/>
            <a:ext cx="1012208" cy="1563037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2B3A45C-08E6-466D-9D76-9D68288A8307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203770" y="2501850"/>
            <a:ext cx="721718" cy="73665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7574125-B9EE-403C-BA36-E6B437C59B0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296" y="1788268"/>
            <a:ext cx="1893397" cy="36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82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335B0AE6-5ABB-4139-9EE8-FDC876BC0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IOXOS boards </a:t>
            </a:r>
          </a:p>
        </p:txBody>
      </p:sp>
      <p:pic>
        <p:nvPicPr>
          <p:cNvPr id="7" name="Picture 2" descr="C:\Users\sarlin\Desktop\20190902_mTCAComplete__Pictures\IMG_20190902_153949.jpg">
            <a:extLst>
              <a:ext uri="{FF2B5EF4-FFF2-40B4-BE49-F238E27FC236}">
                <a16:creationId xmlns:a16="http://schemas.microsoft.com/office/drawing/2014/main" id="{5C66EDD8-CC45-45CC-8D6D-E6AD61BAE4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9" t="18741" r="11729" b="9646"/>
          <a:stretch/>
        </p:blipFill>
        <p:spPr bwMode="auto">
          <a:xfrm rot="5400000">
            <a:off x="3237076" y="358408"/>
            <a:ext cx="3447088" cy="4404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135EE54-B4F4-4533-8B4A-A70F414843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809" t="7103" r="35079"/>
          <a:stretch/>
        </p:blipFill>
        <p:spPr>
          <a:xfrm rot="10800000">
            <a:off x="7261860" y="838532"/>
            <a:ext cx="4229332" cy="3459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F38BE75-52DF-4A85-9C40-768A342DAF11}"/>
              </a:ext>
            </a:extLst>
          </p:cNvPr>
          <p:cNvSpPr txBox="1"/>
          <p:nvPr/>
        </p:nvSpPr>
        <p:spPr>
          <a:xfrm>
            <a:off x="3724275" y="4297680"/>
            <a:ext cx="36271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IFC_1411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CPU POWERPC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FPGA </a:t>
            </a:r>
            <a:r>
              <a:rPr lang="en-GB" dirty="0" err="1"/>
              <a:t>Kintex</a:t>
            </a:r>
            <a:r>
              <a:rPr lang="en-GB" dirty="0"/>
              <a:t> </a:t>
            </a:r>
            <a:r>
              <a:rPr lang="en-GB" dirty="0" err="1"/>
              <a:t>ultrascale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DAQ_1430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10 ADC 16bits-250MSPS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 4    DAC 16bits-1000 MSPS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F6C7CDF-32E3-4BBF-BBB3-6A028739FDD0}"/>
              </a:ext>
            </a:extLst>
          </p:cNvPr>
          <p:cNvSpPr txBox="1"/>
          <p:nvPr/>
        </p:nvSpPr>
        <p:spPr>
          <a:xfrm>
            <a:off x="4663440" y="4032136"/>
            <a:ext cx="1008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IFC-1420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1BE5A13-22F9-43DA-92E8-654BECE1D813}"/>
              </a:ext>
            </a:extLst>
          </p:cNvPr>
          <p:cNvSpPr txBox="1"/>
          <p:nvPr/>
        </p:nvSpPr>
        <p:spPr>
          <a:xfrm>
            <a:off x="7406640" y="4310677"/>
            <a:ext cx="40845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Tx/>
              <a:buChar char="-"/>
            </a:pPr>
            <a:r>
              <a:rPr lang="en-GB" dirty="0"/>
              <a:t>4 channels Downconverter linked to ADC 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2 channels Upconverters liked to DAC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solidFill>
                  <a:srgbClr val="00B050"/>
                </a:solidFill>
              </a:rPr>
              <a:t>RF synthetiser </a:t>
            </a:r>
            <a:r>
              <a:rPr lang="en-GB" dirty="0"/>
              <a:t>+ PLLs producing</a:t>
            </a:r>
          </a:p>
          <a:p>
            <a:pPr lvl="1"/>
            <a:r>
              <a:rPr lang="en-GB" dirty="0"/>
              <a:t>all clocks and LOs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1F522DE-0730-433E-9413-9571DD334E4C}"/>
              </a:ext>
            </a:extLst>
          </p:cNvPr>
          <p:cNvSpPr txBox="1"/>
          <p:nvPr/>
        </p:nvSpPr>
        <p:spPr>
          <a:xfrm>
            <a:off x="9098512" y="4045133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RDC_1470v2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CD5DD6B-0053-4269-8421-CC20E21445CF}"/>
              </a:ext>
            </a:extLst>
          </p:cNvPr>
          <p:cNvSpPr txBox="1"/>
          <p:nvPr/>
        </p:nvSpPr>
        <p:spPr>
          <a:xfrm>
            <a:off x="10577" y="2681585"/>
            <a:ext cx="35657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Hardware IOXOS technologies </a:t>
            </a:r>
          </a:p>
          <a:p>
            <a:r>
              <a:rPr lang="en-GB" dirty="0"/>
              <a:t>-based of the LLRF feed back</a:t>
            </a:r>
          </a:p>
          <a:p>
            <a:r>
              <a:rPr lang="en-GB" dirty="0"/>
              <a:t>System with New version of </a:t>
            </a:r>
          </a:p>
          <a:p>
            <a:r>
              <a:rPr lang="en-GB" dirty="0"/>
              <a:t>the RF front-end received last week </a:t>
            </a:r>
          </a:p>
          <a:p>
            <a:r>
              <a:rPr lang="en-GB" dirty="0"/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7A743FB-5A3D-4EB1-BB91-DD495CA5AB7C}"/>
              </a:ext>
            </a:extLst>
          </p:cNvPr>
          <p:cNvSpPr txBox="1"/>
          <p:nvPr/>
        </p:nvSpPr>
        <p:spPr>
          <a:xfrm>
            <a:off x="0" y="4694578"/>
            <a:ext cx="35832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Modification of the configuration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Characterisation to do  (SNR, …)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" name="Espace réservé du pied de page 7">
            <a:extLst>
              <a:ext uri="{FF2B5EF4-FFF2-40B4-BE49-F238E27FC236}">
                <a16:creationId xmlns:a16="http://schemas.microsoft.com/office/drawing/2014/main" id="{41C36EB1-DCB4-460E-9D69-4057B68AC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sp>
        <p:nvSpPr>
          <p:cNvPr id="3" name="Flèche : bas 2">
            <a:extLst>
              <a:ext uri="{FF2B5EF4-FFF2-40B4-BE49-F238E27FC236}">
                <a16:creationId xmlns:a16="http://schemas.microsoft.com/office/drawing/2014/main" id="{C117896B-79F6-41FF-A342-6A145AC80BD1}"/>
              </a:ext>
            </a:extLst>
          </p:cNvPr>
          <p:cNvSpPr/>
          <p:nvPr/>
        </p:nvSpPr>
        <p:spPr>
          <a:xfrm>
            <a:off x="1296365" y="4032136"/>
            <a:ext cx="416617" cy="5861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014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Timing Distribution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0954" y="1621426"/>
            <a:ext cx="10864735" cy="4197926"/>
            <a:chOff x="252910" y="1221971"/>
            <a:chExt cx="10129686" cy="4006734"/>
          </a:xfrm>
        </p:grpSpPr>
        <p:pic>
          <p:nvPicPr>
            <p:cNvPr id="9" name="Image 8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910" y="1221971"/>
              <a:ext cx="10129686" cy="40067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252910" y="2128058"/>
              <a:ext cx="154414" cy="2601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ZoneTexte 22"/>
          <p:cNvSpPr txBox="1"/>
          <p:nvPr/>
        </p:nvSpPr>
        <p:spPr>
          <a:xfrm>
            <a:off x="2025801" y="1011582"/>
            <a:ext cx="4340099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Timing disciplined by WR distribution µRTM </a:t>
            </a:r>
          </a:p>
          <a:p>
            <a:r>
              <a:rPr lang="en-US" dirty="0">
                <a:solidFill>
                  <a:schemeClr val="accent2"/>
                </a:solidFill>
              </a:rPr>
              <a:t>Requirements close to be finalized</a:t>
            </a:r>
          </a:p>
          <a:p>
            <a:r>
              <a:rPr lang="en-US" dirty="0">
                <a:solidFill>
                  <a:srgbClr val="00B050"/>
                </a:solidFill>
              </a:rPr>
              <a:t>Design will be started in November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0EBB5F1E-A206-4726-A21B-BD0263724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DA79F7E-4847-4F74-9978-DF080398C160}"/>
              </a:ext>
            </a:extLst>
          </p:cNvPr>
          <p:cNvSpPr txBox="1"/>
          <p:nvPr/>
        </p:nvSpPr>
        <p:spPr>
          <a:xfrm>
            <a:off x="1968080" y="5831264"/>
            <a:ext cx="2289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of Schematic </a:t>
            </a:r>
          </a:p>
        </p:txBody>
      </p:sp>
    </p:spTree>
    <p:extLst>
      <p:ext uri="{BB962C8B-B14F-4D97-AF65-F5344CB8AC3E}">
        <p14:creationId xmlns:p14="http://schemas.microsoft.com/office/powerpoint/2010/main" val="193748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Timing Distribution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0EBB5F1E-A206-4726-A21B-BD0263724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27D484A-79F6-48C0-A29A-E082C26D5A92}"/>
              </a:ext>
            </a:extLst>
          </p:cNvPr>
          <p:cNvSpPr txBox="1"/>
          <p:nvPr/>
        </p:nvSpPr>
        <p:spPr>
          <a:xfrm>
            <a:off x="2739949" y="760670"/>
            <a:ext cx="1947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:  X. </a:t>
            </a:r>
            <a:r>
              <a:rPr lang="en-GB" dirty="0" err="1"/>
              <a:t>Lafay</a:t>
            </a:r>
            <a:endParaRPr lang="en-GB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5699E218-FF1A-43C5-BAB4-DEC9CC1D5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1628" y="1010425"/>
            <a:ext cx="5122720" cy="416221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95358F7C-9951-429B-BE1E-8371E60B4F06}"/>
              </a:ext>
            </a:extLst>
          </p:cNvPr>
          <p:cNvSpPr txBox="1"/>
          <p:nvPr/>
        </p:nvSpPr>
        <p:spPr>
          <a:xfrm>
            <a:off x="11094348" y="2088777"/>
            <a:ext cx="9929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Voie 1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Voie 0</a:t>
            </a:r>
          </a:p>
          <a:p>
            <a:endParaRPr lang="fr-FR" dirty="0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F2D6FC48-BF75-4B13-8542-5FF97A8A4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602" y="1747972"/>
            <a:ext cx="5122720" cy="342466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42F1C483-6829-42D1-94A0-E1F5EE658EFC}"/>
              </a:ext>
            </a:extLst>
          </p:cNvPr>
          <p:cNvSpPr txBox="1"/>
          <p:nvPr/>
        </p:nvSpPr>
        <p:spPr>
          <a:xfrm>
            <a:off x="1894927" y="5704085"/>
            <a:ext cx="8153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Tests in progress to implement this solution to the FPGA of the IDROGEN board,</a:t>
            </a:r>
          </a:p>
          <a:p>
            <a:r>
              <a:rPr lang="en-GB" dirty="0"/>
              <a:t>waiting the final requirements of the timing system planned before this end of year.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783714F9-2F7A-42E9-91D6-F5C6894BFE95}"/>
              </a:ext>
            </a:extLst>
          </p:cNvPr>
          <p:cNvSpPr txBox="1"/>
          <p:nvPr/>
        </p:nvSpPr>
        <p:spPr>
          <a:xfrm>
            <a:off x="3172789" y="4277450"/>
            <a:ext cx="1462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Configuration</a:t>
            </a:r>
          </a:p>
          <a:p>
            <a:endParaRPr lang="en-GB" dirty="0"/>
          </a:p>
        </p:txBody>
      </p:sp>
      <p:sp>
        <p:nvSpPr>
          <p:cNvPr id="33" name="Flèche : droite 32">
            <a:extLst>
              <a:ext uri="{FF2B5EF4-FFF2-40B4-BE49-F238E27FC236}">
                <a16:creationId xmlns:a16="http://schemas.microsoft.com/office/drawing/2014/main" id="{3A962D0A-054E-4D43-B418-F30F9749B457}"/>
              </a:ext>
            </a:extLst>
          </p:cNvPr>
          <p:cNvSpPr/>
          <p:nvPr/>
        </p:nvSpPr>
        <p:spPr>
          <a:xfrm>
            <a:off x="638175" y="5819785"/>
            <a:ext cx="876300" cy="4149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EEBE0E6-FBB3-4661-AD47-9A09AC4F8CCB}"/>
              </a:ext>
            </a:extLst>
          </p:cNvPr>
          <p:cNvSpPr/>
          <p:nvPr/>
        </p:nvSpPr>
        <p:spPr>
          <a:xfrm>
            <a:off x="1284790" y="4289025"/>
            <a:ext cx="1899574" cy="5491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9EA2EF23-6B30-4870-8C0B-D049A499A36A}"/>
              </a:ext>
            </a:extLst>
          </p:cNvPr>
          <p:cNvCxnSpPr/>
          <p:nvPr/>
        </p:nvCxnSpPr>
        <p:spPr>
          <a:xfrm flipH="1">
            <a:off x="1306130" y="4595149"/>
            <a:ext cx="1332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7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96E386B-1E38-46B6-BCBA-AB602D75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 C&amp;C Frequency Tuning system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4486A38-D765-4E40-A853-395DB02E9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367678"/>
            <a:ext cx="11106150" cy="415694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F38D31F-87B1-4C56-906A-D34954ACF99E}"/>
              </a:ext>
            </a:extLst>
          </p:cNvPr>
          <p:cNvSpPr txBox="1"/>
          <p:nvPr/>
        </p:nvSpPr>
        <p:spPr>
          <a:xfrm>
            <a:off x="801558" y="1725791"/>
            <a:ext cx="7047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Design and CAD schematic realized</a:t>
            </a:r>
          </a:p>
          <a:p>
            <a:r>
              <a:rPr lang="en-GB" dirty="0"/>
              <a:t>Layout in progress at IP2I Lyon with a first prototype beginning of 2026.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29BFC70C-932E-432E-ABA8-C33D7989A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4AB31B-51DA-4067-818F-F7D642C575FE}"/>
              </a:ext>
            </a:extLst>
          </p:cNvPr>
          <p:cNvSpPr/>
          <p:nvPr/>
        </p:nvSpPr>
        <p:spPr>
          <a:xfrm>
            <a:off x="4095750" y="1422063"/>
            <a:ext cx="2562225" cy="252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B1227FA2-8C64-40E0-8D28-FC88A70A657C}"/>
              </a:ext>
            </a:extLst>
          </p:cNvPr>
          <p:cNvGrpSpPr/>
          <p:nvPr/>
        </p:nvGrpSpPr>
        <p:grpSpPr>
          <a:xfrm>
            <a:off x="3695099" y="866250"/>
            <a:ext cx="5038206" cy="931575"/>
            <a:chOff x="4048644" y="771110"/>
            <a:chExt cx="5038206" cy="931575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E4E9DA94-C71D-40B9-9944-E4259D1433E4}"/>
                </a:ext>
              </a:extLst>
            </p:cNvPr>
            <p:cNvGrpSpPr/>
            <p:nvPr/>
          </p:nvGrpSpPr>
          <p:grpSpPr>
            <a:xfrm>
              <a:off x="4048644" y="771110"/>
              <a:ext cx="5038206" cy="912559"/>
              <a:chOff x="4048644" y="771110"/>
              <a:chExt cx="5038206" cy="912559"/>
            </a:xfrm>
          </p:grpSpPr>
          <p:grpSp>
            <p:nvGrpSpPr>
              <p:cNvPr id="5" name="Groupe 4">
                <a:extLst>
                  <a:ext uri="{FF2B5EF4-FFF2-40B4-BE49-F238E27FC236}">
                    <a16:creationId xmlns:a16="http://schemas.microsoft.com/office/drawing/2014/main" id="{F7126C4F-BE57-4946-884A-BFB4561F68BC}"/>
                  </a:ext>
                </a:extLst>
              </p:cNvPr>
              <p:cNvGrpSpPr/>
              <p:nvPr/>
            </p:nvGrpSpPr>
            <p:grpSpPr>
              <a:xfrm>
                <a:off x="4048644" y="771110"/>
                <a:ext cx="5038206" cy="763964"/>
                <a:chOff x="4048644" y="771110"/>
                <a:chExt cx="5038206" cy="763964"/>
              </a:xfrm>
            </p:grpSpPr>
            <p:pic>
              <p:nvPicPr>
                <p:cNvPr id="3" name="Image 2">
                  <a:extLst>
                    <a:ext uri="{FF2B5EF4-FFF2-40B4-BE49-F238E27FC236}">
                      <a16:creationId xmlns:a16="http://schemas.microsoft.com/office/drawing/2014/main" id="{0C87F16C-F686-46F6-A5D7-7FAB2D796D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234662" y="910180"/>
                  <a:ext cx="3513124" cy="624894"/>
                </a:xfrm>
                <a:prstGeom prst="rect">
                  <a:avLst/>
                </a:prstGeom>
              </p:spPr>
            </p:pic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479DFA52-709E-457B-975E-9E9FB1F8D5BB}"/>
                    </a:ext>
                  </a:extLst>
                </p:cNvPr>
                <p:cNvSpPr/>
                <p:nvPr/>
              </p:nvSpPr>
              <p:spPr>
                <a:xfrm>
                  <a:off x="4048644" y="771110"/>
                  <a:ext cx="2562225" cy="17845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4D04A06B-E5A6-4615-9641-F75D9BB83F52}"/>
                    </a:ext>
                  </a:extLst>
                </p:cNvPr>
                <p:cNvSpPr/>
                <p:nvPr/>
              </p:nvSpPr>
              <p:spPr>
                <a:xfrm>
                  <a:off x="6524625" y="798396"/>
                  <a:ext cx="2562225" cy="17845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10D85AC-F189-4687-9BD3-A76643A4EAEB}"/>
                  </a:ext>
                </a:extLst>
              </p:cNvPr>
              <p:cNvSpPr/>
              <p:nvPr/>
            </p:nvSpPr>
            <p:spPr>
              <a:xfrm>
                <a:off x="4076700" y="1431588"/>
                <a:ext cx="2562225" cy="2520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1B585FE-FED7-4FB9-8275-44DC117C59D7}"/>
                </a:ext>
              </a:extLst>
            </p:cNvPr>
            <p:cNvSpPr/>
            <p:nvPr/>
          </p:nvSpPr>
          <p:spPr>
            <a:xfrm>
              <a:off x="5964631" y="1460129"/>
              <a:ext cx="1219200" cy="242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FD022F2D-3E51-4456-B47C-D662353081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CECED"/>
              </a:clrFrom>
              <a:clrTo>
                <a:srgbClr val="ECEC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317" y="725909"/>
            <a:ext cx="2671496" cy="2047649"/>
          </a:xfrm>
          <a:prstGeom prst="rect">
            <a:avLst/>
          </a:prstGeom>
        </p:spPr>
      </p:pic>
      <p:sp>
        <p:nvSpPr>
          <p:cNvPr id="18" name="Flèche : droite 17">
            <a:extLst>
              <a:ext uri="{FF2B5EF4-FFF2-40B4-BE49-F238E27FC236}">
                <a16:creationId xmlns:a16="http://schemas.microsoft.com/office/drawing/2014/main" id="{A4898D84-03EF-44E7-B51C-93F68F5FDF5C}"/>
              </a:ext>
            </a:extLst>
          </p:cNvPr>
          <p:cNvSpPr/>
          <p:nvPr/>
        </p:nvSpPr>
        <p:spPr>
          <a:xfrm>
            <a:off x="138896" y="1916783"/>
            <a:ext cx="520861" cy="308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391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96E386B-1E38-46B6-BCBA-AB602D751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 FTS : Piezo Amplifier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29BFC70C-932E-432E-ABA8-C33D7989A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A9E3276C-C076-4EBD-BA60-8DB0C1F31E1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639618" y="2616834"/>
            <a:ext cx="5760720" cy="333883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44FA144-79B8-4D4A-8E51-466C180CE1AD}"/>
              </a:ext>
            </a:extLst>
          </p:cNvPr>
          <p:cNvSpPr txBox="1"/>
          <p:nvPr/>
        </p:nvSpPr>
        <p:spPr>
          <a:xfrm>
            <a:off x="1552575" y="1271431"/>
            <a:ext cx="103860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Adaptation in progress of a solution developed in the framework of the MYYRHA project by LPSC and IJCLab :</a:t>
            </a:r>
          </a:p>
          <a:p>
            <a:pPr marL="285750" indent="-285750">
              <a:buFontTx/>
              <a:buChar char="-"/>
            </a:pPr>
            <a:r>
              <a:rPr lang="en-GB" dirty="0"/>
              <a:t>Modification of the layout of the two electronic boards due to obsolete components</a:t>
            </a:r>
          </a:p>
          <a:p>
            <a:pPr marL="285750" indent="-285750">
              <a:buFontTx/>
              <a:buChar char="-"/>
            </a:pPr>
            <a:r>
              <a:rPr lang="en-GB" dirty="0"/>
              <a:t>Air Cooling system changed by Water cooling system</a:t>
            </a:r>
          </a:p>
          <a:p>
            <a:pPr marL="285750" indent="-285750">
              <a:buFontTx/>
              <a:buChar char="-"/>
            </a:pPr>
            <a:r>
              <a:rPr lang="en-GB" dirty="0"/>
              <a:t>Limitation of the height of the rack 19” ( from 3U to 2U)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46144C3-0635-4AE2-979A-18368351CF37}"/>
              </a:ext>
            </a:extLst>
          </p:cNvPr>
          <p:cNvSpPr txBox="1"/>
          <p:nvPr/>
        </p:nvSpPr>
        <p:spPr>
          <a:xfrm>
            <a:off x="3072756" y="6041410"/>
            <a:ext cx="397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Courtesy: J-F </a:t>
            </a:r>
            <a:r>
              <a:rPr lang="en-GB" dirty="0" err="1"/>
              <a:t>Yaniche</a:t>
            </a:r>
            <a:r>
              <a:rPr lang="en-GB" dirty="0"/>
              <a:t> and S. Berthelot</a:t>
            </a:r>
          </a:p>
        </p:txBody>
      </p:sp>
    </p:spTree>
    <p:extLst>
      <p:ext uri="{BB962C8B-B14F-4D97-AF65-F5344CB8AC3E}">
        <p14:creationId xmlns:p14="http://schemas.microsoft.com/office/powerpoint/2010/main" val="3968585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/>
              <a:t>RF power systems : requirements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121A62D1-D12E-4FBF-BC93-483239F3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au 9">
                <a:extLst>
                  <a:ext uri="{FF2B5EF4-FFF2-40B4-BE49-F238E27FC236}">
                    <a16:creationId xmlns:a16="http://schemas.microsoft.com/office/drawing/2014/main" id="{B77885E1-E14B-429A-B2FD-E08598472FD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3042274"/>
                  </p:ext>
                </p:extLst>
              </p:nvPr>
            </p:nvGraphicFramePr>
            <p:xfrm>
              <a:off x="900282" y="1549400"/>
              <a:ext cx="4849813" cy="43513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94225">
                      <a:extLst>
                        <a:ext uri="{9D8B030D-6E8A-4147-A177-3AD203B41FA5}">
                          <a16:colId xmlns:a16="http://schemas.microsoft.com/office/drawing/2014/main" val="2871289881"/>
                        </a:ext>
                      </a:extLst>
                    </a:gridCol>
                    <a:gridCol w="1177486">
                      <a:extLst>
                        <a:ext uri="{9D8B030D-6E8A-4147-A177-3AD203B41FA5}">
                          <a16:colId xmlns:a16="http://schemas.microsoft.com/office/drawing/2014/main" val="1379643418"/>
                        </a:ext>
                      </a:extLst>
                    </a:gridCol>
                    <a:gridCol w="1178102">
                      <a:extLst>
                        <a:ext uri="{9D8B030D-6E8A-4147-A177-3AD203B41FA5}">
                          <a16:colId xmlns:a16="http://schemas.microsoft.com/office/drawing/2014/main" val="1081292263"/>
                        </a:ext>
                      </a:extLst>
                    </a:gridCol>
                  </a:tblGrid>
                  <a:tr h="4861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Parameters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Booster elliptic Single cell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ERL elliptic              5-cells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465766001"/>
                      </a:ext>
                    </a:extLst>
                  </a:tr>
                  <a:tr h="36230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Frequency [MHz]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fr-FR" sz="1000" dirty="0">
                              <a:effectLst/>
                            </a:rPr>
                            <a:t>801.58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8267644"/>
                      </a:ext>
                    </a:extLst>
                  </a:tr>
                  <a:tr h="38448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β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308343915"/>
                      </a:ext>
                    </a:extLst>
                  </a:tr>
                  <a:tr h="27234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Q</a:t>
                          </a:r>
                          <a:r>
                            <a:rPr lang="en-GB" sz="1000" baseline="-25000">
                              <a:effectLst/>
                            </a:rPr>
                            <a:t>0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10</a:t>
                          </a:r>
                          <a:r>
                            <a:rPr lang="en-GB" sz="1000" baseline="30000">
                              <a:effectLst/>
                            </a:rPr>
                            <a:t>10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3,0 10</a:t>
                          </a:r>
                          <a:r>
                            <a:rPr lang="en-GB" sz="1000" baseline="30000">
                              <a:effectLst/>
                            </a:rPr>
                            <a:t>10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214258546"/>
                      </a:ext>
                    </a:extLst>
                  </a:tr>
                  <a:tr h="2273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r/Q [Ω]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109,25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524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1360387850"/>
                      </a:ext>
                    </a:extLst>
                  </a:tr>
                  <a:tr h="27111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 err="1">
                              <a:effectLst/>
                            </a:rPr>
                            <a:t>Qext</a:t>
                          </a:r>
                          <a:r>
                            <a:rPr lang="en-GB" sz="1000" dirty="0">
                              <a:effectLst/>
                            </a:rPr>
                            <a:t> required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1,7 10</a:t>
                          </a:r>
                          <a:r>
                            <a:rPr lang="en-GB" sz="1000" baseline="30000">
                              <a:effectLst/>
                            </a:rPr>
                            <a:t>6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8,0 10</a:t>
                          </a:r>
                          <a:r>
                            <a:rPr lang="en-GB" sz="1000" baseline="30000">
                              <a:effectLst/>
                            </a:rPr>
                            <a:t>6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78672388"/>
                      </a:ext>
                    </a:extLst>
                  </a:tr>
                  <a:tr h="226748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Bandwidth [Hz]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471,5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100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814102604"/>
                      </a:ext>
                    </a:extLst>
                  </a:tr>
                  <a:tr h="43685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0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𝛕</m:t>
                                  </m:r>
                                </m:e>
                                <m:sub>
                                  <m:r>
                                    <a:rPr lang="en-GB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𝒄𝒂𝒗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00">
                              <a:effectLst/>
                            </a:rPr>
                            <a:t> [µs]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337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1588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1429990483"/>
                      </a:ext>
                    </a:extLst>
                  </a:tr>
                  <a:tr h="22551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E</a:t>
                          </a:r>
                          <a:r>
                            <a:rPr lang="en-GB" sz="1000" baseline="-25000">
                              <a:effectLst/>
                            </a:rPr>
                            <a:t>acc</a:t>
                          </a:r>
                          <a:r>
                            <a:rPr lang="en-GB" sz="1000">
                              <a:effectLst/>
                            </a:rPr>
                            <a:t> [MV/m]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9,5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22,33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2479892780"/>
                      </a:ext>
                    </a:extLst>
                  </a:tr>
                  <a:tr h="4861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L</a:t>
                          </a:r>
                          <a:r>
                            <a:rPr lang="en-GB" sz="1000" baseline="-25000">
                              <a:effectLst/>
                            </a:rPr>
                            <a:t>acc</a:t>
                          </a:r>
                          <a:r>
                            <a:rPr lang="en-GB" sz="1000">
                              <a:effectLst/>
                            </a:rPr>
                            <a:t> [m]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0,187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0,918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1214206216"/>
                      </a:ext>
                    </a:extLst>
                  </a:tr>
                  <a:tr h="4861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Minimum required RF power  (20mA)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40 kW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25,1 kW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2860469268"/>
                      </a:ext>
                    </a:extLst>
                  </a:tr>
                  <a:tr h="4861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RF Power amplifier output (20 mA) 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~45 kW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~30 kW  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73465925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au 9">
                <a:extLst>
                  <a:ext uri="{FF2B5EF4-FFF2-40B4-BE49-F238E27FC236}">
                    <a16:creationId xmlns:a16="http://schemas.microsoft.com/office/drawing/2014/main" id="{B77885E1-E14B-429A-B2FD-E08598472FD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3042274"/>
                  </p:ext>
                </p:extLst>
              </p:nvPr>
            </p:nvGraphicFramePr>
            <p:xfrm>
              <a:off x="900282" y="1549400"/>
              <a:ext cx="4849813" cy="43513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94225">
                      <a:extLst>
                        <a:ext uri="{9D8B030D-6E8A-4147-A177-3AD203B41FA5}">
                          <a16:colId xmlns:a16="http://schemas.microsoft.com/office/drawing/2014/main" val="2871289881"/>
                        </a:ext>
                      </a:extLst>
                    </a:gridCol>
                    <a:gridCol w="1177486">
                      <a:extLst>
                        <a:ext uri="{9D8B030D-6E8A-4147-A177-3AD203B41FA5}">
                          <a16:colId xmlns:a16="http://schemas.microsoft.com/office/drawing/2014/main" val="1379643418"/>
                        </a:ext>
                      </a:extLst>
                    </a:gridCol>
                    <a:gridCol w="1178102">
                      <a:extLst>
                        <a:ext uri="{9D8B030D-6E8A-4147-A177-3AD203B41FA5}">
                          <a16:colId xmlns:a16="http://schemas.microsoft.com/office/drawing/2014/main" val="1081292263"/>
                        </a:ext>
                      </a:extLst>
                    </a:gridCol>
                  </a:tblGrid>
                  <a:tr h="4861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Parameters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Booster elliptic Single cell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ERL elliptic              5-cells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465766001"/>
                      </a:ext>
                    </a:extLst>
                  </a:tr>
                  <a:tr h="36230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Frequency [MHz]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fr-FR" sz="1000" dirty="0">
                              <a:effectLst/>
                            </a:rPr>
                            <a:t>801.58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8267644"/>
                      </a:ext>
                    </a:extLst>
                  </a:tr>
                  <a:tr h="38448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β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308343915"/>
                      </a:ext>
                    </a:extLst>
                  </a:tr>
                  <a:tr h="27234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Q</a:t>
                          </a:r>
                          <a:r>
                            <a:rPr lang="en-GB" sz="1000" baseline="-25000">
                              <a:effectLst/>
                            </a:rPr>
                            <a:t>0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10</a:t>
                          </a:r>
                          <a:r>
                            <a:rPr lang="en-GB" sz="1000" baseline="30000">
                              <a:effectLst/>
                            </a:rPr>
                            <a:t>10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3,0 10</a:t>
                          </a:r>
                          <a:r>
                            <a:rPr lang="en-GB" sz="1000" baseline="30000">
                              <a:effectLst/>
                            </a:rPr>
                            <a:t>10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214258546"/>
                      </a:ext>
                    </a:extLst>
                  </a:tr>
                  <a:tr h="2273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r/Q [Ω]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109,25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524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1360387850"/>
                      </a:ext>
                    </a:extLst>
                  </a:tr>
                  <a:tr h="27111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 err="1">
                              <a:effectLst/>
                            </a:rPr>
                            <a:t>Qext</a:t>
                          </a:r>
                          <a:r>
                            <a:rPr lang="en-GB" sz="1000" dirty="0">
                              <a:effectLst/>
                            </a:rPr>
                            <a:t> required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1,7 10</a:t>
                          </a:r>
                          <a:r>
                            <a:rPr lang="en-GB" sz="1000" baseline="30000">
                              <a:effectLst/>
                            </a:rPr>
                            <a:t>6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8,0 10</a:t>
                          </a:r>
                          <a:r>
                            <a:rPr lang="en-GB" sz="1000" baseline="30000">
                              <a:effectLst/>
                            </a:rPr>
                            <a:t>6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78672388"/>
                      </a:ext>
                    </a:extLst>
                  </a:tr>
                  <a:tr h="226748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Bandwidth [Hz]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471,5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100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814102604"/>
                      </a:ext>
                    </a:extLst>
                  </a:tr>
                  <a:tr h="43685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6546" marR="66546" marT="35121" marB="35121" anchor="ctr">
                        <a:blipFill>
                          <a:blip r:embed="rId3"/>
                          <a:stretch>
                            <a:fillRect l="-244" t="-509722" r="-95366" b="-38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337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1588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1429990483"/>
                      </a:ext>
                    </a:extLst>
                  </a:tr>
                  <a:tr h="22551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E</a:t>
                          </a:r>
                          <a:r>
                            <a:rPr lang="en-GB" sz="1000" baseline="-25000">
                              <a:effectLst/>
                            </a:rPr>
                            <a:t>acc</a:t>
                          </a:r>
                          <a:r>
                            <a:rPr lang="en-GB" sz="1000">
                              <a:effectLst/>
                            </a:rPr>
                            <a:t> [MV/m]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9,5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22,33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2479892780"/>
                      </a:ext>
                    </a:extLst>
                  </a:tr>
                  <a:tr h="4861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L</a:t>
                          </a:r>
                          <a:r>
                            <a:rPr lang="en-GB" sz="1000" baseline="-25000">
                              <a:effectLst/>
                            </a:rPr>
                            <a:t>acc</a:t>
                          </a:r>
                          <a:r>
                            <a:rPr lang="en-GB" sz="1000">
                              <a:effectLst/>
                            </a:rPr>
                            <a:t> [m]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0,187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0,918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1214206216"/>
                      </a:ext>
                    </a:extLst>
                  </a:tr>
                  <a:tr h="4861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Minimum required RF power  (20mA)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40 kW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25,1 kW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2860469268"/>
                      </a:ext>
                    </a:extLst>
                  </a:tr>
                  <a:tr h="4861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RF Power amplifier output (20 mA) 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>
                              <a:effectLst/>
                            </a:rPr>
                            <a:t>~45 kW</a:t>
                          </a:r>
                          <a:endParaRPr lang="fr-FR" sz="110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900"/>
                            </a:spcBef>
                          </a:pPr>
                          <a:r>
                            <a:rPr lang="en-GB" sz="1000" dirty="0">
                              <a:effectLst/>
                            </a:rPr>
                            <a:t>~30 kW  </a:t>
                          </a:r>
                          <a:endParaRPr lang="fr-FR" sz="1100" dirty="0">
                            <a:effectLst/>
                            <a:latin typeface="Arial Narrow" panose="020B0606020202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6546" marR="66546" marT="35121" marB="35121" anchor="ctr"/>
                    </a:tc>
                    <a:extLst>
                      <a:ext uri="{0D108BD9-81ED-4DB2-BD59-A6C34878D82A}">
                        <a16:rowId xmlns:a16="http://schemas.microsoft.com/office/drawing/2014/main" val="73465925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ZoneTexte 10">
            <a:extLst>
              <a:ext uri="{FF2B5EF4-FFF2-40B4-BE49-F238E27FC236}">
                <a16:creationId xmlns:a16="http://schemas.microsoft.com/office/drawing/2014/main" id="{7895BC49-BAE9-40F8-967A-029A3F4440C7}"/>
              </a:ext>
            </a:extLst>
          </p:cNvPr>
          <p:cNvSpPr txBox="1"/>
          <p:nvPr/>
        </p:nvSpPr>
        <p:spPr>
          <a:xfrm>
            <a:off x="6968376" y="5676785"/>
            <a:ext cx="2446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Efficient FTS regulation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4580DD6F-8E9B-4EEB-A5D8-76E72D19826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441907" y="1330050"/>
            <a:ext cx="4264025" cy="3533140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02308C0B-3417-4912-8168-EAB4FAE465AD}"/>
              </a:ext>
            </a:extLst>
          </p:cNvPr>
          <p:cNvSpPr/>
          <p:nvPr/>
        </p:nvSpPr>
        <p:spPr>
          <a:xfrm>
            <a:off x="4686300" y="3562350"/>
            <a:ext cx="1063794" cy="2095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10A50D9-3AC9-4FAB-B357-16ECDD48EF5E}"/>
              </a:ext>
            </a:extLst>
          </p:cNvPr>
          <p:cNvSpPr/>
          <p:nvPr/>
        </p:nvSpPr>
        <p:spPr>
          <a:xfrm>
            <a:off x="3590925" y="3238500"/>
            <a:ext cx="2047875" cy="3143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A8B2990-3CAB-4E54-A03F-77F9823B72AD}"/>
              </a:ext>
            </a:extLst>
          </p:cNvPr>
          <p:cNvSpPr txBox="1"/>
          <p:nvPr/>
        </p:nvSpPr>
        <p:spPr>
          <a:xfrm>
            <a:off x="2638425" y="1109663"/>
            <a:ext cx="173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Coupling chosen</a:t>
            </a:r>
          </a:p>
        </p:txBody>
      </p:sp>
      <p:sp>
        <p:nvSpPr>
          <p:cNvPr id="19" name="Flèche : bas 18">
            <a:extLst>
              <a:ext uri="{FF2B5EF4-FFF2-40B4-BE49-F238E27FC236}">
                <a16:creationId xmlns:a16="http://schemas.microsoft.com/office/drawing/2014/main" id="{03E7DF08-E6EC-4C99-9D01-CA54F40CA4A0}"/>
              </a:ext>
            </a:extLst>
          </p:cNvPr>
          <p:cNvSpPr/>
          <p:nvPr/>
        </p:nvSpPr>
        <p:spPr>
          <a:xfrm>
            <a:off x="8048625" y="4935241"/>
            <a:ext cx="285750" cy="5927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925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2FF4E5A-CAC9-4D84-814C-097FA3E68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              RF system implantation</a:t>
            </a:r>
          </a:p>
        </p:txBody>
      </p:sp>
      <p:sp>
        <p:nvSpPr>
          <p:cNvPr id="7" name="Espace réservé du pied de page 7">
            <a:extLst>
              <a:ext uri="{FF2B5EF4-FFF2-40B4-BE49-F238E27FC236}">
                <a16:creationId xmlns:a16="http://schemas.microsoft.com/office/drawing/2014/main" id="{ED1A47B8-CEAB-405E-AEEE-C6903ED47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C1B7E21-6F32-4EBF-9F63-12D3863FA71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272" y="818251"/>
            <a:ext cx="7518712" cy="3656562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4AED91EF-8181-4106-B966-82CA0480FBAB}"/>
              </a:ext>
            </a:extLst>
          </p:cNvPr>
          <p:cNvSpPr/>
          <p:nvPr/>
        </p:nvSpPr>
        <p:spPr>
          <a:xfrm>
            <a:off x="8943976" y="743310"/>
            <a:ext cx="1343025" cy="10858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40F31E84-1615-4EC5-864B-CD2626EF5B51}"/>
              </a:ext>
            </a:extLst>
          </p:cNvPr>
          <p:cNvSpPr/>
          <p:nvPr/>
        </p:nvSpPr>
        <p:spPr>
          <a:xfrm rot="19171853">
            <a:off x="9060300" y="2385121"/>
            <a:ext cx="1343025" cy="3346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5755B1D-B419-4822-BB09-86080F16F232}"/>
              </a:ext>
            </a:extLst>
          </p:cNvPr>
          <p:cNvSpPr txBox="1"/>
          <p:nvPr/>
        </p:nvSpPr>
        <p:spPr>
          <a:xfrm>
            <a:off x="359762" y="1648123"/>
            <a:ext cx="398974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RF Circulator WR1150</a:t>
            </a:r>
          </a:p>
          <a:p>
            <a:r>
              <a:rPr lang="en-GB" dirty="0"/>
              <a:t>RF power load WR1150</a:t>
            </a:r>
          </a:p>
          <a:p>
            <a:r>
              <a:rPr lang="en-GB" dirty="0"/>
              <a:t>RF bi-direction Coupler WR1150</a:t>
            </a:r>
          </a:p>
          <a:p>
            <a:r>
              <a:rPr lang="en-GB" dirty="0"/>
              <a:t>Waveguide WR1150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To implement with the IGLOO</a:t>
            </a:r>
          </a:p>
          <a:p>
            <a:r>
              <a:rPr lang="en-GB" dirty="0"/>
              <a:t>constraints and for limiting the distance:</a:t>
            </a:r>
          </a:p>
          <a:p>
            <a:r>
              <a:rPr lang="en-GB" dirty="0"/>
              <a:t> </a:t>
            </a:r>
          </a:p>
        </p:txBody>
      </p: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3E9656D5-5931-4C50-8AFD-14876FF14C09}"/>
              </a:ext>
            </a:extLst>
          </p:cNvPr>
          <p:cNvSpPr/>
          <p:nvPr/>
        </p:nvSpPr>
        <p:spPr>
          <a:xfrm>
            <a:off x="1619250" y="4000500"/>
            <a:ext cx="514350" cy="723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9E7C8E5-59CD-4AE7-A1D4-29AD4F17AA3C}"/>
              </a:ext>
            </a:extLst>
          </p:cNvPr>
          <p:cNvSpPr txBox="1"/>
          <p:nvPr/>
        </p:nvSpPr>
        <p:spPr>
          <a:xfrm>
            <a:off x="317168" y="5177051"/>
            <a:ext cx="11589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Booster Amplifiers +on the roof close to the booster</a:t>
            </a:r>
          </a:p>
          <a:p>
            <a:pPr marL="285750" indent="-285750">
              <a:buFontTx/>
              <a:buChar char="-"/>
            </a:pPr>
            <a:r>
              <a:rPr lang="en-GB" dirty="0"/>
              <a:t>ERL amplifiers close to the cryomodule with probably one on the roof to keep a free space  for the valve box</a:t>
            </a:r>
          </a:p>
          <a:p>
            <a:r>
              <a:rPr lang="en-GB" dirty="0"/>
              <a:t>-    Two options needed for the amplifier output position ( top and bottom) to facilitate the implantation</a:t>
            </a:r>
          </a:p>
          <a:p>
            <a:endParaRPr lang="en-GB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D5F76667-2AF9-499A-8FED-0105B16E2C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859" y="850068"/>
            <a:ext cx="2112731" cy="1188411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C3560827-3E9B-4792-AAD5-F9275BE88921}"/>
              </a:ext>
            </a:extLst>
          </p:cNvPr>
          <p:cNvSpPr txBox="1"/>
          <p:nvPr/>
        </p:nvSpPr>
        <p:spPr>
          <a:xfrm>
            <a:off x="457350" y="6199448"/>
            <a:ext cx="46378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Images of WR1150 components extracted to web site ferriteinc.com, aft-microwave.com and megaind.com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A1587AF0-A684-4DFD-9A27-26370B98E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2248" y="2164390"/>
            <a:ext cx="1847628" cy="73818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6E243C1-3A0C-4FDA-9608-5444BF4FB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6275" y="3046514"/>
            <a:ext cx="907766" cy="66875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7C21234-B190-4ABE-977C-74B5DD7A23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503" y="4011829"/>
            <a:ext cx="3186993" cy="1112201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CC0B719D-E007-46ED-A3A7-45F61C48BAAA}"/>
              </a:ext>
            </a:extLst>
          </p:cNvPr>
          <p:cNvSpPr txBox="1"/>
          <p:nvPr/>
        </p:nvSpPr>
        <p:spPr>
          <a:xfrm>
            <a:off x="2905124" y="1838325"/>
            <a:ext cx="9810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Ferriteinc.com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89EFF49-647C-4EBE-A32D-C4D02652E1F8}"/>
              </a:ext>
            </a:extLst>
          </p:cNvPr>
          <p:cNvSpPr txBox="1"/>
          <p:nvPr/>
        </p:nvSpPr>
        <p:spPr>
          <a:xfrm>
            <a:off x="4502503" y="2682580"/>
            <a:ext cx="9810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microwave.com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F7B7C21-90DA-4F95-AE19-BF8E591C9B14}"/>
              </a:ext>
            </a:extLst>
          </p:cNvPr>
          <p:cNvSpPr txBox="1"/>
          <p:nvPr/>
        </p:nvSpPr>
        <p:spPr>
          <a:xfrm>
            <a:off x="5448821" y="1323256"/>
            <a:ext cx="2391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292.1 mm x 146.05 mm</a:t>
            </a:r>
            <a:endParaRPr lang="en-GB" dirty="0"/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8CC68842-E5E2-4E18-87C8-CBFE882F1FC3}"/>
              </a:ext>
            </a:extLst>
          </p:cNvPr>
          <p:cNvCxnSpPr/>
          <p:nvPr/>
        </p:nvCxnSpPr>
        <p:spPr>
          <a:xfrm flipH="1" flipV="1">
            <a:off x="3395662" y="1444273"/>
            <a:ext cx="1963621" cy="63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855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/>
              <a:t>RF Power Solid State Amplifier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2867989" y="730129"/>
            <a:ext cx="7788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Basic premise  is : one RF power amplifier by cavity and lower RF power needed </a:t>
            </a:r>
          </a:p>
        </p:txBody>
      </p:sp>
      <p:sp>
        <p:nvSpPr>
          <p:cNvPr id="30" name="Espace réservé du pied de page 7">
            <a:extLst>
              <a:ext uri="{FF2B5EF4-FFF2-40B4-BE49-F238E27FC236}">
                <a16:creationId xmlns:a16="http://schemas.microsoft.com/office/drawing/2014/main" id="{51CFC184-846A-4FF6-9D07-1A9269470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7A85E8F-384B-4C2B-A64F-78D8D8E1E127}"/>
              </a:ext>
            </a:extLst>
          </p:cNvPr>
          <p:cNvSpPr txBox="1"/>
          <p:nvPr/>
        </p:nvSpPr>
        <p:spPr>
          <a:xfrm>
            <a:off x="140146" y="1561089"/>
            <a:ext cx="77809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Modularity interest : To adapt the RF power to needs </a:t>
            </a:r>
          </a:p>
          <a:p>
            <a:endParaRPr lang="en-GB" dirty="0"/>
          </a:p>
          <a:p>
            <a:r>
              <a:rPr lang="en-GB" dirty="0"/>
              <a:t>	- for the booster in function of the Beam current phase </a:t>
            </a:r>
          </a:p>
          <a:p>
            <a:r>
              <a:rPr lang="en-GB" dirty="0"/>
              <a:t>	and regulation margins </a:t>
            </a:r>
          </a:p>
          <a:p>
            <a:r>
              <a:rPr lang="en-GB" dirty="0"/>
              <a:t>	- for the ERL cryomodule, in function of the recuperation performances</a:t>
            </a:r>
          </a:p>
          <a:p>
            <a:r>
              <a:rPr lang="en-GB" dirty="0"/>
              <a:t>	- Spread out the financial expenses</a:t>
            </a:r>
          </a:p>
        </p:txBody>
      </p:sp>
      <p:sp>
        <p:nvSpPr>
          <p:cNvPr id="2" name="Flèche : droite 1">
            <a:extLst>
              <a:ext uri="{FF2B5EF4-FFF2-40B4-BE49-F238E27FC236}">
                <a16:creationId xmlns:a16="http://schemas.microsoft.com/office/drawing/2014/main" id="{C5CF6C35-139C-4122-A9DF-E45BA30BBD19}"/>
              </a:ext>
            </a:extLst>
          </p:cNvPr>
          <p:cNvSpPr/>
          <p:nvPr/>
        </p:nvSpPr>
        <p:spPr>
          <a:xfrm>
            <a:off x="222131" y="4041170"/>
            <a:ext cx="886789" cy="468230"/>
          </a:xfrm>
          <a:prstGeom prst="rightArrow">
            <a:avLst>
              <a:gd name="adj1" fmla="val 50000"/>
              <a:gd name="adj2" fmla="val 45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AF1701E-2144-4E27-8408-046C63C9E011}"/>
              </a:ext>
            </a:extLst>
          </p:cNvPr>
          <p:cNvSpPr txBox="1"/>
          <p:nvPr/>
        </p:nvSpPr>
        <p:spPr>
          <a:xfrm>
            <a:off x="1315984" y="3928793"/>
            <a:ext cx="5541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Call for tender preparation in progress of a</a:t>
            </a:r>
          </a:p>
          <a:p>
            <a:r>
              <a:rPr lang="en-GB" dirty="0"/>
              <a:t>~10kW Solid State Amplifier upgradable to 60kW 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4A1A52F3-5C8E-4E7A-B9C7-21C63755E7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67" t="1356" r="5272"/>
          <a:stretch/>
        </p:blipFill>
        <p:spPr>
          <a:xfrm>
            <a:off x="8218988" y="1097418"/>
            <a:ext cx="3307486" cy="537049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E398364-24C8-4D3A-991E-3467DDA62ABE}"/>
              </a:ext>
            </a:extLst>
          </p:cNvPr>
          <p:cNvSpPr txBox="1"/>
          <p:nvPr/>
        </p:nvSpPr>
        <p:spPr>
          <a:xfrm>
            <a:off x="6648450" y="5703385"/>
            <a:ext cx="1502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JEMA FRANCE</a:t>
            </a:r>
          </a:p>
          <a:p>
            <a:r>
              <a:rPr lang="en-GB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113159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/>
              <a:t>LLRF and RF power prospects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C. JOLY – PERLE collaboration meeting – 16&amp;17 </a:t>
            </a:r>
            <a:r>
              <a:rPr lang="en-US" dirty="0">
                <a:solidFill>
                  <a:schemeClr val="bg1"/>
                </a:solidFill>
              </a:rPr>
              <a:t>September</a:t>
            </a:r>
            <a:r>
              <a:rPr lang="fr-FR" dirty="0">
                <a:solidFill>
                  <a:schemeClr val="bg1"/>
                </a:solidFill>
              </a:rPr>
              <a:t> 2024 at CERN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569397" y="2885489"/>
            <a:ext cx="7345601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Thank you for your attention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904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/>
          <a:lstStyle/>
          <a:p>
            <a:pPr algn="ctr"/>
            <a:r>
              <a:rPr lang="en-US" dirty="0"/>
              <a:t>RF system overview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91045" y="1384826"/>
            <a:ext cx="522579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Master Oscillator (MO)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Accelerator Phase Reference Distribution system ( PRDS)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LLRF feedback system (LLRF)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Frequency Tuning System (FTS)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Timing system  (LLRF, Diagnostics,…)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RF powers Sources and RF power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Linked to C&amp;C, MPS and PSS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sz="1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Using a ultra low noise version of the WR system</a:t>
            </a:r>
          </a:p>
          <a:p>
            <a:r>
              <a:rPr lang="en-US" sz="1600" dirty="0">
                <a:sym typeface="Wingdings" panose="05000000000000000000" pitchFamily="2" charset="2"/>
              </a:rPr>
              <a:t>(same protocol but with HW and SW improvements)</a:t>
            </a:r>
          </a:p>
          <a:p>
            <a:r>
              <a:rPr lang="en-US" sz="1600" dirty="0">
                <a:sym typeface="Wingdings" panose="05000000000000000000" pitchFamily="2" charset="2"/>
              </a:rPr>
              <a:t>More details : see </a:t>
            </a:r>
            <a:r>
              <a:rPr lang="en-US" sz="1600" dirty="0">
                <a:sym typeface="Wingdings" panose="05000000000000000000" pitchFamily="2" charset="2"/>
                <a:hlinkClick r:id="rId2"/>
              </a:rPr>
              <a:t>presentation</a:t>
            </a:r>
            <a:r>
              <a:rPr lang="en-US" sz="1600" dirty="0">
                <a:sym typeface="Wingdings" panose="05000000000000000000" pitchFamily="2" charset="2"/>
              </a:rPr>
              <a:t> A. Back (WR workshop 2025)</a:t>
            </a:r>
          </a:p>
          <a:p>
            <a:endParaRPr lang="en-US" sz="1600" dirty="0">
              <a:sym typeface="Wingdings" panose="05000000000000000000" pitchFamily="2" charset="2"/>
            </a:endParaRP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56A1986-9F10-4810-A8B5-EFA3DC463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2802" y="1138833"/>
            <a:ext cx="6172623" cy="448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9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Distributed Master Oscillator (DMO)</a:t>
            </a:r>
          </a:p>
        </p:txBody>
      </p: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833154D0-A96E-4CDB-B50F-FFCE05AFA957}"/>
              </a:ext>
            </a:extLst>
          </p:cNvPr>
          <p:cNvGrpSpPr/>
          <p:nvPr/>
        </p:nvGrpSpPr>
        <p:grpSpPr>
          <a:xfrm>
            <a:off x="2437221" y="3635808"/>
            <a:ext cx="3658779" cy="2598799"/>
            <a:chOff x="2437221" y="2559483"/>
            <a:chExt cx="4842846" cy="3439832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0DD31B05-C5FF-4852-A187-4E90894D3748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438709" y="2559483"/>
              <a:ext cx="4841358" cy="3439832"/>
            </a:xfrm>
            <a:prstGeom prst="rect">
              <a:avLst/>
            </a:prstGeom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9FC066D2-17DE-4665-99AE-3C67B5B0B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7221" y="5152410"/>
              <a:ext cx="1515035" cy="846905"/>
            </a:xfrm>
            <a:prstGeom prst="rect">
              <a:avLst/>
            </a:prstGeom>
          </p:spPr>
        </p:pic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F83A60D1-0703-44F5-BBFA-80486A977B22}"/>
              </a:ext>
            </a:extLst>
          </p:cNvPr>
          <p:cNvSpPr txBox="1"/>
          <p:nvPr/>
        </p:nvSpPr>
        <p:spPr>
          <a:xfrm>
            <a:off x="105638" y="1811443"/>
            <a:ext cx="51735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Aim : to develop an architecture  of one Distributed Master Oscillator with ultra low phase noise @[1Hz to 1MHz)] using WR thanks to  the IDROGEN boards and the REFIMEVE infrastructure, for PERLE, waiting a new solution, </a:t>
            </a:r>
            <a:r>
              <a:rPr lang="en-US" dirty="0"/>
              <a:t>White Fox project (jitter &lt; 100fs) for future applications.</a:t>
            </a:r>
            <a:endParaRPr lang="en-GB" dirty="0"/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A7F62826-03CF-4032-A7B9-667263F99D65}"/>
              </a:ext>
            </a:extLst>
          </p:cNvPr>
          <p:cNvGrpSpPr/>
          <p:nvPr/>
        </p:nvGrpSpPr>
        <p:grpSpPr>
          <a:xfrm>
            <a:off x="905463" y="4549240"/>
            <a:ext cx="578323" cy="870485"/>
            <a:chOff x="6829425" y="2858405"/>
            <a:chExt cx="790575" cy="1189964"/>
          </a:xfrm>
        </p:grpSpPr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id="{7E44EC1D-DDAA-4279-A503-FF874316CD5E}"/>
                </a:ext>
              </a:extLst>
            </p:cNvPr>
            <p:cNvGrpSpPr/>
            <p:nvPr/>
          </p:nvGrpSpPr>
          <p:grpSpPr>
            <a:xfrm>
              <a:off x="6829425" y="2858405"/>
              <a:ext cx="790575" cy="807256"/>
              <a:chOff x="6829425" y="2858405"/>
              <a:chExt cx="790575" cy="807256"/>
            </a:xfrm>
          </p:grpSpPr>
          <p:sp>
            <p:nvSpPr>
              <p:cNvPr id="5" name="Ellipse 4">
                <a:extLst>
                  <a:ext uri="{FF2B5EF4-FFF2-40B4-BE49-F238E27FC236}">
                    <a16:creationId xmlns:a16="http://schemas.microsoft.com/office/drawing/2014/main" id="{69A8A2D8-0C0A-4831-A780-95FB76B5DD99}"/>
                  </a:ext>
                </a:extLst>
              </p:cNvPr>
              <p:cNvSpPr/>
              <p:nvPr/>
            </p:nvSpPr>
            <p:spPr>
              <a:xfrm>
                <a:off x="6829425" y="2858405"/>
                <a:ext cx="790575" cy="807256"/>
              </a:xfrm>
              <a:prstGeom prst="ellipse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9BAFDD33-9286-488C-AFE9-CF780BB9BBD6}"/>
                  </a:ext>
                </a:extLst>
              </p:cNvPr>
              <p:cNvCxnSpPr>
                <a:cxnSpLocks/>
                <a:stCxn id="5" idx="0"/>
                <a:endCxn id="5" idx="0"/>
              </p:cNvCxnSpPr>
              <p:nvPr/>
            </p:nvCxnSpPr>
            <p:spPr>
              <a:xfrm>
                <a:off x="7224713" y="2858405"/>
                <a:ext cx="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8A1D75E9-0613-4244-BBEE-1ACA26B61A14}"/>
                  </a:ext>
                </a:extLst>
              </p:cNvPr>
              <p:cNvGrpSpPr/>
              <p:nvPr/>
            </p:nvGrpSpPr>
            <p:grpSpPr>
              <a:xfrm>
                <a:off x="6883386" y="2930622"/>
                <a:ext cx="687838" cy="687839"/>
                <a:chOff x="6883386" y="2930622"/>
                <a:chExt cx="687838" cy="687839"/>
              </a:xfrm>
            </p:grpSpPr>
            <p:grpSp>
              <p:nvGrpSpPr>
                <p:cNvPr id="21" name="Groupe 20">
                  <a:extLst>
                    <a:ext uri="{FF2B5EF4-FFF2-40B4-BE49-F238E27FC236}">
                      <a16:creationId xmlns:a16="http://schemas.microsoft.com/office/drawing/2014/main" id="{4CAF2441-7719-4FF7-AD6F-8014FF8B0752}"/>
                    </a:ext>
                  </a:extLst>
                </p:cNvPr>
                <p:cNvGrpSpPr/>
                <p:nvPr/>
              </p:nvGrpSpPr>
              <p:grpSpPr>
                <a:xfrm>
                  <a:off x="6886575" y="2933700"/>
                  <a:ext cx="675834" cy="674369"/>
                  <a:chOff x="6886575" y="2933700"/>
                  <a:chExt cx="675834" cy="674369"/>
                </a:xfrm>
              </p:grpSpPr>
              <p:sp>
                <p:nvSpPr>
                  <p:cNvPr id="16" name="Ellipse 15">
                    <a:extLst>
                      <a:ext uri="{FF2B5EF4-FFF2-40B4-BE49-F238E27FC236}">
                        <a16:creationId xmlns:a16="http://schemas.microsoft.com/office/drawing/2014/main" id="{1144D08A-EFEE-4DA0-9B37-69B1857B87E1}"/>
                      </a:ext>
                    </a:extLst>
                  </p:cNvPr>
                  <p:cNvSpPr/>
                  <p:nvPr/>
                </p:nvSpPr>
                <p:spPr>
                  <a:xfrm>
                    <a:off x="7210425" y="2933700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" name="Ellipse 16">
                    <a:extLst>
                      <a:ext uri="{FF2B5EF4-FFF2-40B4-BE49-F238E27FC236}">
                        <a16:creationId xmlns:a16="http://schemas.microsoft.com/office/drawing/2014/main" id="{EED2F37B-1A23-484A-9B40-6AA6F5668D40}"/>
                      </a:ext>
                    </a:extLst>
                  </p:cNvPr>
                  <p:cNvSpPr/>
                  <p:nvPr/>
                </p:nvSpPr>
                <p:spPr>
                  <a:xfrm>
                    <a:off x="7229475" y="3562350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Ellipse 17">
                    <a:extLst>
                      <a:ext uri="{FF2B5EF4-FFF2-40B4-BE49-F238E27FC236}">
                        <a16:creationId xmlns:a16="http://schemas.microsoft.com/office/drawing/2014/main" id="{1E5FB447-29C0-4A9C-A0B4-E5EA1E51E6B7}"/>
                      </a:ext>
                    </a:extLst>
                  </p:cNvPr>
                  <p:cNvSpPr/>
                  <p:nvPr/>
                </p:nvSpPr>
                <p:spPr>
                  <a:xfrm>
                    <a:off x="7516690" y="3238500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0" name="Ellipse 19">
                    <a:extLst>
                      <a:ext uri="{FF2B5EF4-FFF2-40B4-BE49-F238E27FC236}">
                        <a16:creationId xmlns:a16="http://schemas.microsoft.com/office/drawing/2014/main" id="{5218BB53-2144-4A12-BBD5-1B26895FED30}"/>
                      </a:ext>
                    </a:extLst>
                  </p:cNvPr>
                  <p:cNvSpPr/>
                  <p:nvPr/>
                </p:nvSpPr>
                <p:spPr>
                  <a:xfrm>
                    <a:off x="6886575" y="3248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2" name="Groupe 21">
                  <a:extLst>
                    <a:ext uri="{FF2B5EF4-FFF2-40B4-BE49-F238E27FC236}">
                      <a16:creationId xmlns:a16="http://schemas.microsoft.com/office/drawing/2014/main" id="{FC9C2E91-6990-4BC6-956F-3DFA9A88B258}"/>
                    </a:ext>
                  </a:extLst>
                </p:cNvPr>
                <p:cNvGrpSpPr/>
                <p:nvPr/>
              </p:nvGrpSpPr>
              <p:grpSpPr>
                <a:xfrm rot="2741580">
                  <a:off x="6883385" y="2930623"/>
                  <a:ext cx="687839" cy="687838"/>
                  <a:chOff x="6896100" y="2933700"/>
                  <a:chExt cx="687839" cy="687838"/>
                </a:xfrm>
              </p:grpSpPr>
              <p:sp>
                <p:nvSpPr>
                  <p:cNvPr id="23" name="Ellipse 22">
                    <a:extLst>
                      <a:ext uri="{FF2B5EF4-FFF2-40B4-BE49-F238E27FC236}">
                        <a16:creationId xmlns:a16="http://schemas.microsoft.com/office/drawing/2014/main" id="{2102A94E-7DD8-4E82-A247-2BC07C6C9866}"/>
                      </a:ext>
                    </a:extLst>
                  </p:cNvPr>
                  <p:cNvSpPr/>
                  <p:nvPr/>
                </p:nvSpPr>
                <p:spPr>
                  <a:xfrm>
                    <a:off x="7210425" y="2933700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Ellipse 23">
                    <a:extLst>
                      <a:ext uri="{FF2B5EF4-FFF2-40B4-BE49-F238E27FC236}">
                        <a16:creationId xmlns:a16="http://schemas.microsoft.com/office/drawing/2014/main" id="{9BF20872-A957-46B3-99E3-0B2489ED78EC}"/>
                      </a:ext>
                    </a:extLst>
                  </p:cNvPr>
                  <p:cNvSpPr/>
                  <p:nvPr/>
                </p:nvSpPr>
                <p:spPr>
                  <a:xfrm>
                    <a:off x="7229638" y="3575819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Ellipse 24">
                    <a:extLst>
                      <a:ext uri="{FF2B5EF4-FFF2-40B4-BE49-F238E27FC236}">
                        <a16:creationId xmlns:a16="http://schemas.microsoft.com/office/drawing/2014/main" id="{D4AF555C-9F43-49EB-9DF3-BDD0267965F0}"/>
                      </a:ext>
                    </a:extLst>
                  </p:cNvPr>
                  <p:cNvSpPr/>
                  <p:nvPr/>
                </p:nvSpPr>
                <p:spPr>
                  <a:xfrm>
                    <a:off x="7538220" y="3238337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6" name="Ellipse 25">
                    <a:extLst>
                      <a:ext uri="{FF2B5EF4-FFF2-40B4-BE49-F238E27FC236}">
                        <a16:creationId xmlns:a16="http://schemas.microsoft.com/office/drawing/2014/main" id="{00EE5D67-E66A-4C5D-98FB-D48FB66AE3AF}"/>
                      </a:ext>
                    </a:extLst>
                  </p:cNvPr>
                  <p:cNvSpPr/>
                  <p:nvPr/>
                </p:nvSpPr>
                <p:spPr>
                  <a:xfrm>
                    <a:off x="6896100" y="3248025"/>
                    <a:ext cx="45719" cy="45719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C38E1CD3-064E-4763-96C0-D2BF7287A0F7}"/>
                </a:ext>
              </a:extLst>
            </p:cNvPr>
            <p:cNvCxnSpPr>
              <a:cxnSpLocks/>
            </p:cNvCxnSpPr>
            <p:nvPr/>
          </p:nvCxnSpPr>
          <p:spPr>
            <a:xfrm>
              <a:off x="7249930" y="3288140"/>
              <a:ext cx="170096" cy="15038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>
              <a:extLst>
                <a:ext uri="{FF2B5EF4-FFF2-40B4-BE49-F238E27FC236}">
                  <a16:creationId xmlns:a16="http://schemas.microsoft.com/office/drawing/2014/main" id="{7B40AB7D-CC47-41CA-95DC-2C683A5A501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25310" y="3010469"/>
              <a:ext cx="16500" cy="28880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23F5CFF9-EEBA-4478-B92D-46071DEF4BF9}"/>
                </a:ext>
              </a:extLst>
            </p:cNvPr>
            <p:cNvGrpSpPr/>
            <p:nvPr/>
          </p:nvGrpSpPr>
          <p:grpSpPr>
            <a:xfrm rot="543518">
              <a:off x="7082712" y="3692996"/>
              <a:ext cx="345838" cy="345838"/>
              <a:chOff x="6672488" y="4634836"/>
              <a:chExt cx="646331" cy="646331"/>
            </a:xfrm>
          </p:grpSpPr>
          <p:sp>
            <p:nvSpPr>
              <p:cNvPr id="40" name="Ellipse 39">
                <a:extLst>
                  <a:ext uri="{FF2B5EF4-FFF2-40B4-BE49-F238E27FC236}">
                    <a16:creationId xmlns:a16="http://schemas.microsoft.com/office/drawing/2014/main" id="{F2731AF6-E58C-4A46-80B5-3EC3343E1F84}"/>
                  </a:ext>
                </a:extLst>
              </p:cNvPr>
              <p:cNvSpPr/>
              <p:nvPr/>
            </p:nvSpPr>
            <p:spPr>
              <a:xfrm rot="1962474">
                <a:off x="6844038" y="4634836"/>
                <a:ext cx="303231" cy="64633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1E6B1FE1-167E-41D6-A0B3-639E173EFE8F}"/>
                  </a:ext>
                </a:extLst>
              </p:cNvPr>
              <p:cNvSpPr/>
              <p:nvPr/>
            </p:nvSpPr>
            <p:spPr>
              <a:xfrm rot="18308035">
                <a:off x="6844038" y="4634836"/>
                <a:ext cx="303231" cy="64633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58C7B99-C0B4-4559-A33B-6F36EC77B4D2}"/>
                </a:ext>
              </a:extLst>
            </p:cNvPr>
            <p:cNvSpPr/>
            <p:nvPr/>
          </p:nvSpPr>
          <p:spPr>
            <a:xfrm>
              <a:off x="6973940" y="3674504"/>
              <a:ext cx="542749" cy="373865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0C304E1F-AB97-4B19-8710-277FC24EAFE6}"/>
              </a:ext>
            </a:extLst>
          </p:cNvPr>
          <p:cNvCxnSpPr/>
          <p:nvPr/>
        </p:nvCxnSpPr>
        <p:spPr>
          <a:xfrm>
            <a:off x="1571625" y="4943475"/>
            <a:ext cx="798921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3B716B33-3378-4336-BA8E-00D7DF70C88F}"/>
              </a:ext>
            </a:extLst>
          </p:cNvPr>
          <p:cNvCxnSpPr>
            <a:cxnSpLocks/>
          </p:cNvCxnSpPr>
          <p:nvPr/>
        </p:nvCxnSpPr>
        <p:spPr>
          <a:xfrm>
            <a:off x="6210300" y="4983136"/>
            <a:ext cx="1459384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>
            <a:extLst>
              <a:ext uri="{FF2B5EF4-FFF2-40B4-BE49-F238E27FC236}">
                <a16:creationId xmlns:a16="http://schemas.microsoft.com/office/drawing/2014/main" id="{F9F034FE-81DD-459C-88A5-665E3BD35CD2}"/>
              </a:ext>
            </a:extLst>
          </p:cNvPr>
          <p:cNvSpPr txBox="1"/>
          <p:nvPr/>
        </p:nvSpPr>
        <p:spPr>
          <a:xfrm>
            <a:off x="857838" y="5800725"/>
            <a:ext cx="707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LTE</a:t>
            </a:r>
          </a:p>
          <a:p>
            <a:pPr algn="ctr"/>
            <a:r>
              <a:rPr lang="en-GB" dirty="0"/>
              <a:t>PARIS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9D5DF5EE-7E43-4F81-B89F-BB8621E96F9B}"/>
              </a:ext>
            </a:extLst>
          </p:cNvPr>
          <p:cNvSpPr txBox="1"/>
          <p:nvPr/>
        </p:nvSpPr>
        <p:spPr>
          <a:xfrm>
            <a:off x="7764989" y="5792273"/>
            <a:ext cx="769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IJCLab</a:t>
            </a:r>
          </a:p>
          <a:p>
            <a:pPr algn="ctr"/>
            <a:r>
              <a:rPr lang="en-GB" dirty="0"/>
              <a:t>PARIS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19BA5D52-0497-4BA8-8DD8-2566CFF15484}"/>
              </a:ext>
            </a:extLst>
          </p:cNvPr>
          <p:cNvSpPr txBox="1"/>
          <p:nvPr/>
        </p:nvSpPr>
        <p:spPr>
          <a:xfrm>
            <a:off x="7334250" y="5381545"/>
            <a:ext cx="1904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 switch LN</a:t>
            </a:r>
          </a:p>
        </p:txBody>
      </p: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A80CA681-7952-4254-9D82-A9E54B2DEAF4}"/>
              </a:ext>
            </a:extLst>
          </p:cNvPr>
          <p:cNvGrpSpPr/>
          <p:nvPr/>
        </p:nvGrpSpPr>
        <p:grpSpPr>
          <a:xfrm>
            <a:off x="7648943" y="4454671"/>
            <a:ext cx="972897" cy="959407"/>
            <a:chOff x="-469911" y="1866480"/>
            <a:chExt cx="4093049" cy="4036295"/>
          </a:xfrm>
        </p:grpSpPr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61535F6C-360A-4972-AE37-CEBD2DD21C16}"/>
                </a:ext>
              </a:extLst>
            </p:cNvPr>
            <p:cNvSpPr txBox="1"/>
            <p:nvPr/>
          </p:nvSpPr>
          <p:spPr>
            <a:xfrm>
              <a:off x="-382572" y="1866480"/>
              <a:ext cx="3842122" cy="906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IDROGEN board</a:t>
              </a:r>
            </a:p>
          </p:txBody>
        </p:sp>
        <p:pic>
          <p:nvPicPr>
            <p:cNvPr id="67" name="Image 7">
              <a:extLst>
                <a:ext uri="{FF2B5EF4-FFF2-40B4-BE49-F238E27FC236}">
                  <a16:creationId xmlns:a16="http://schemas.microsoft.com/office/drawing/2014/main" id="{4E654FE5-00D0-4952-B0C4-DEAA37D948DD}"/>
                </a:ext>
              </a:extLst>
            </p:cNvPr>
            <p:cNvPicPr/>
            <p:nvPr/>
          </p:nvPicPr>
          <p:blipFill>
            <a:blip r:embed="rId4"/>
            <a:srcRect t="8002" r="6" b="17716"/>
            <a:stretch/>
          </p:blipFill>
          <p:spPr>
            <a:xfrm rot="16200000">
              <a:off x="-18206" y="2261431"/>
              <a:ext cx="3189639" cy="40930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705B8782-14E0-4987-9991-34CE076AE646}"/>
              </a:ext>
            </a:extLst>
          </p:cNvPr>
          <p:cNvGrpSpPr/>
          <p:nvPr/>
        </p:nvGrpSpPr>
        <p:grpSpPr>
          <a:xfrm>
            <a:off x="6334102" y="2594513"/>
            <a:ext cx="972897" cy="959407"/>
            <a:chOff x="-469911" y="1866480"/>
            <a:chExt cx="4093049" cy="4036295"/>
          </a:xfrm>
        </p:grpSpPr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582B5A48-468E-43D7-9E1B-F7D36AD27DE9}"/>
                </a:ext>
              </a:extLst>
            </p:cNvPr>
            <p:cNvSpPr txBox="1"/>
            <p:nvPr/>
          </p:nvSpPr>
          <p:spPr>
            <a:xfrm>
              <a:off x="-382572" y="1866480"/>
              <a:ext cx="3842122" cy="906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IDROGEN board</a:t>
              </a:r>
            </a:p>
          </p:txBody>
        </p:sp>
        <p:pic>
          <p:nvPicPr>
            <p:cNvPr id="70" name="Image 7">
              <a:extLst>
                <a:ext uri="{FF2B5EF4-FFF2-40B4-BE49-F238E27FC236}">
                  <a16:creationId xmlns:a16="http://schemas.microsoft.com/office/drawing/2014/main" id="{CC92CEF8-0C40-4187-9483-75649C475CA2}"/>
                </a:ext>
              </a:extLst>
            </p:cNvPr>
            <p:cNvPicPr/>
            <p:nvPr/>
          </p:nvPicPr>
          <p:blipFill>
            <a:blip r:embed="rId4"/>
            <a:srcRect t="8002" r="6" b="17716"/>
            <a:stretch/>
          </p:blipFill>
          <p:spPr>
            <a:xfrm rot="16200000">
              <a:off x="-18206" y="2261431"/>
              <a:ext cx="3189639" cy="40930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71" name="ZoneTexte 70">
            <a:extLst>
              <a:ext uri="{FF2B5EF4-FFF2-40B4-BE49-F238E27FC236}">
                <a16:creationId xmlns:a16="http://schemas.microsoft.com/office/drawing/2014/main" id="{B8DBFA33-49C0-4B2F-8D02-71AFA62474F0}"/>
              </a:ext>
            </a:extLst>
          </p:cNvPr>
          <p:cNvSpPr txBox="1"/>
          <p:nvPr/>
        </p:nvSpPr>
        <p:spPr>
          <a:xfrm>
            <a:off x="519752" y="5474312"/>
            <a:ext cx="1394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Atomic Clock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D6C2F065-0B26-40CE-B655-58F3FFB1D955}"/>
              </a:ext>
            </a:extLst>
          </p:cNvPr>
          <p:cNvSpPr txBox="1"/>
          <p:nvPr/>
        </p:nvSpPr>
        <p:spPr>
          <a:xfrm>
            <a:off x="6087856" y="3487319"/>
            <a:ext cx="144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 Master</a:t>
            </a: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C62CC4AA-FA6A-4A55-9A73-D08F59533DC2}"/>
              </a:ext>
            </a:extLst>
          </p:cNvPr>
          <p:cNvCxnSpPr>
            <a:cxnSpLocks/>
          </p:cNvCxnSpPr>
          <p:nvPr/>
        </p:nvCxnSpPr>
        <p:spPr>
          <a:xfrm>
            <a:off x="6811488" y="3848100"/>
            <a:ext cx="9062" cy="67536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1A0648B6-7F8D-4C0F-868F-08B4C6549EE9}"/>
              </a:ext>
            </a:extLst>
          </p:cNvPr>
          <p:cNvCxnSpPr/>
          <p:nvPr/>
        </p:nvCxnSpPr>
        <p:spPr>
          <a:xfrm>
            <a:off x="6667477" y="4982992"/>
            <a:ext cx="6058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CD0F5E44-BF64-4A00-B023-E6E852E54E83}"/>
              </a:ext>
            </a:extLst>
          </p:cNvPr>
          <p:cNvCxnSpPr>
            <a:cxnSpLocks/>
          </p:cNvCxnSpPr>
          <p:nvPr/>
        </p:nvCxnSpPr>
        <p:spPr>
          <a:xfrm>
            <a:off x="6811488" y="4621042"/>
            <a:ext cx="427457" cy="361807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4BED60F1-706E-418A-8971-DA5344DB6E3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811488" y="2160280"/>
            <a:ext cx="1" cy="43423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Ellipse 94">
            <a:extLst>
              <a:ext uri="{FF2B5EF4-FFF2-40B4-BE49-F238E27FC236}">
                <a16:creationId xmlns:a16="http://schemas.microsoft.com/office/drawing/2014/main" id="{F96F38A0-FA47-47EF-938B-496A759B930A}"/>
              </a:ext>
            </a:extLst>
          </p:cNvPr>
          <p:cNvSpPr/>
          <p:nvPr/>
        </p:nvSpPr>
        <p:spPr>
          <a:xfrm>
            <a:off x="7210425" y="491490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4597E69B-1F36-4082-9C86-16BAC63E3E47}"/>
              </a:ext>
            </a:extLst>
          </p:cNvPr>
          <p:cNvSpPr/>
          <p:nvPr/>
        </p:nvSpPr>
        <p:spPr>
          <a:xfrm>
            <a:off x="6619875" y="491490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788B5897-C8CB-472B-A004-C93AF3C8798F}"/>
              </a:ext>
            </a:extLst>
          </p:cNvPr>
          <p:cNvSpPr/>
          <p:nvPr/>
        </p:nvSpPr>
        <p:spPr>
          <a:xfrm>
            <a:off x="6762750" y="453390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8" name="Image 97">
            <a:extLst>
              <a:ext uri="{FF2B5EF4-FFF2-40B4-BE49-F238E27FC236}">
                <a16:creationId xmlns:a16="http://schemas.microsoft.com/office/drawing/2014/main" id="{26309265-0F0E-4AFA-B441-26924AA5D6A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54672" y="1590611"/>
            <a:ext cx="513631" cy="514606"/>
          </a:xfrm>
          <a:prstGeom prst="rect">
            <a:avLst/>
          </a:prstGeom>
        </p:spPr>
      </p:pic>
      <p:sp>
        <p:nvSpPr>
          <p:cNvPr id="99" name="ZoneTexte 98">
            <a:extLst>
              <a:ext uri="{FF2B5EF4-FFF2-40B4-BE49-F238E27FC236}">
                <a16:creationId xmlns:a16="http://schemas.microsoft.com/office/drawing/2014/main" id="{99C59E3C-9B58-44CF-96A2-5944CBBC201B}"/>
              </a:ext>
            </a:extLst>
          </p:cNvPr>
          <p:cNvSpPr txBox="1"/>
          <p:nvPr/>
        </p:nvSpPr>
        <p:spPr>
          <a:xfrm>
            <a:off x="6103601" y="993538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Rubidium</a:t>
            </a:r>
          </a:p>
          <a:p>
            <a:r>
              <a:rPr lang="en-GB" dirty="0"/>
              <a:t>10MHz + PPS</a:t>
            </a:r>
          </a:p>
        </p:txBody>
      </p:sp>
      <p:cxnSp>
        <p:nvCxnSpPr>
          <p:cNvPr id="103" name="Connecteur droit avec flèche 102">
            <a:extLst>
              <a:ext uri="{FF2B5EF4-FFF2-40B4-BE49-F238E27FC236}">
                <a16:creationId xmlns:a16="http://schemas.microsoft.com/office/drawing/2014/main" id="{0A058DC5-CA9F-4326-807F-5CFB1FD5C9E3}"/>
              </a:ext>
            </a:extLst>
          </p:cNvPr>
          <p:cNvCxnSpPr>
            <a:cxnSpLocks/>
            <a:stCxn id="117" idx="1"/>
            <a:endCxn id="67" idx="2"/>
          </p:cNvCxnSpPr>
          <p:nvPr/>
        </p:nvCxnSpPr>
        <p:spPr>
          <a:xfrm flipH="1" flipV="1">
            <a:off x="8621840" y="5034997"/>
            <a:ext cx="1088322" cy="102377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Groupe 136">
            <a:extLst>
              <a:ext uri="{FF2B5EF4-FFF2-40B4-BE49-F238E27FC236}">
                <a16:creationId xmlns:a16="http://schemas.microsoft.com/office/drawing/2014/main" id="{E8AB6C7D-0AE6-4D12-8C88-47BFD074530D}"/>
              </a:ext>
            </a:extLst>
          </p:cNvPr>
          <p:cNvGrpSpPr/>
          <p:nvPr/>
        </p:nvGrpSpPr>
        <p:grpSpPr>
          <a:xfrm>
            <a:off x="9710162" y="4347681"/>
            <a:ext cx="1054911" cy="1615696"/>
            <a:chOff x="9791041" y="2422904"/>
            <a:chExt cx="1054911" cy="1615696"/>
          </a:xfrm>
        </p:grpSpPr>
        <p:grpSp>
          <p:nvGrpSpPr>
            <p:cNvPr id="116" name="Groupe 115">
              <a:extLst>
                <a:ext uri="{FF2B5EF4-FFF2-40B4-BE49-F238E27FC236}">
                  <a16:creationId xmlns:a16="http://schemas.microsoft.com/office/drawing/2014/main" id="{930C1DF1-EE1C-4194-A23F-B4DE0C8E9B58}"/>
                </a:ext>
              </a:extLst>
            </p:cNvPr>
            <p:cNvGrpSpPr/>
            <p:nvPr/>
          </p:nvGrpSpPr>
          <p:grpSpPr>
            <a:xfrm>
              <a:off x="9832047" y="2422904"/>
              <a:ext cx="972897" cy="938606"/>
              <a:chOff x="-469908" y="3133601"/>
              <a:chExt cx="4093049" cy="3814282"/>
            </a:xfrm>
          </p:grpSpPr>
          <p:sp>
            <p:nvSpPr>
              <p:cNvPr id="119" name="ZoneTexte 118">
                <a:extLst>
                  <a:ext uri="{FF2B5EF4-FFF2-40B4-BE49-F238E27FC236}">
                    <a16:creationId xmlns:a16="http://schemas.microsoft.com/office/drawing/2014/main" id="{B8E662D1-6D91-43D4-BDE6-2825092EEDF3}"/>
                  </a:ext>
                </a:extLst>
              </p:cNvPr>
              <p:cNvSpPr txBox="1"/>
              <p:nvPr/>
            </p:nvSpPr>
            <p:spPr>
              <a:xfrm>
                <a:off x="-307995" y="3133601"/>
                <a:ext cx="3842122" cy="90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IDROGEN board</a:t>
                </a:r>
              </a:p>
            </p:txBody>
          </p:sp>
          <p:pic>
            <p:nvPicPr>
              <p:cNvPr id="120" name="Image 7">
                <a:extLst>
                  <a:ext uri="{FF2B5EF4-FFF2-40B4-BE49-F238E27FC236}">
                    <a16:creationId xmlns:a16="http://schemas.microsoft.com/office/drawing/2014/main" id="{4EE73566-E420-41B4-ACA5-54511B6E1328}"/>
                  </a:ext>
                </a:extLst>
              </p:cNvPr>
              <p:cNvPicPr/>
              <p:nvPr/>
            </p:nvPicPr>
            <p:blipFill>
              <a:blip r:embed="rId4"/>
              <a:srcRect t="8002" r="6" b="17716"/>
              <a:stretch/>
            </p:blipFill>
            <p:spPr>
              <a:xfrm rot="16200000">
                <a:off x="-18203" y="3306538"/>
                <a:ext cx="3189640" cy="4093049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C791FCA4-FB19-46AD-9BD0-DA72A1B5E20B}"/>
                </a:ext>
              </a:extLst>
            </p:cNvPr>
            <p:cNvSpPr/>
            <p:nvPr/>
          </p:nvSpPr>
          <p:spPr>
            <a:xfrm>
              <a:off x="9791041" y="2437130"/>
              <a:ext cx="1054911" cy="15509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ZoneTexte 117">
              <a:extLst>
                <a:ext uri="{FF2B5EF4-FFF2-40B4-BE49-F238E27FC236}">
                  <a16:creationId xmlns:a16="http://schemas.microsoft.com/office/drawing/2014/main" id="{80E7B9D1-719F-4EF2-BE08-F9E962DA30F0}"/>
                </a:ext>
              </a:extLst>
            </p:cNvPr>
            <p:cNvSpPr txBox="1"/>
            <p:nvPr/>
          </p:nvSpPr>
          <p:spPr>
            <a:xfrm>
              <a:off x="9982536" y="3369478"/>
              <a:ext cx="745782" cy="669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Crate </a:t>
              </a:r>
            </a:p>
            <a:p>
              <a:r>
                <a:rPr lang="en-GB" dirty="0"/>
                <a:t>MTCA</a:t>
              </a:r>
            </a:p>
          </p:txBody>
        </p:sp>
      </p:grpSp>
      <p:sp>
        <p:nvSpPr>
          <p:cNvPr id="121" name="ZoneTexte 120">
            <a:extLst>
              <a:ext uri="{FF2B5EF4-FFF2-40B4-BE49-F238E27FC236}">
                <a16:creationId xmlns:a16="http://schemas.microsoft.com/office/drawing/2014/main" id="{0E67E1EE-4380-423C-AA35-379B54649E05}"/>
              </a:ext>
            </a:extLst>
          </p:cNvPr>
          <p:cNvSpPr txBox="1"/>
          <p:nvPr/>
        </p:nvSpPr>
        <p:spPr>
          <a:xfrm>
            <a:off x="11077575" y="2762250"/>
            <a:ext cx="910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Booster</a:t>
            </a:r>
          </a:p>
          <a:p>
            <a:endParaRPr lang="en-GB" dirty="0"/>
          </a:p>
        </p:txBody>
      </p:sp>
      <p:sp>
        <p:nvSpPr>
          <p:cNvPr id="122" name="ZoneTexte 121">
            <a:extLst>
              <a:ext uri="{FF2B5EF4-FFF2-40B4-BE49-F238E27FC236}">
                <a16:creationId xmlns:a16="http://schemas.microsoft.com/office/drawing/2014/main" id="{6166F346-221D-442E-96BA-566B6801E6BA}"/>
              </a:ext>
            </a:extLst>
          </p:cNvPr>
          <p:cNvSpPr txBox="1"/>
          <p:nvPr/>
        </p:nvSpPr>
        <p:spPr>
          <a:xfrm>
            <a:off x="11115675" y="4839571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ERL</a:t>
            </a:r>
          </a:p>
        </p:txBody>
      </p:sp>
      <p:grpSp>
        <p:nvGrpSpPr>
          <p:cNvPr id="138" name="Groupe 137">
            <a:extLst>
              <a:ext uri="{FF2B5EF4-FFF2-40B4-BE49-F238E27FC236}">
                <a16:creationId xmlns:a16="http://schemas.microsoft.com/office/drawing/2014/main" id="{981A8DC4-6463-4F4C-8863-F8848F38A2CA}"/>
              </a:ext>
            </a:extLst>
          </p:cNvPr>
          <p:cNvGrpSpPr/>
          <p:nvPr/>
        </p:nvGrpSpPr>
        <p:grpSpPr>
          <a:xfrm>
            <a:off x="9745511" y="2587864"/>
            <a:ext cx="1054911" cy="1615696"/>
            <a:chOff x="9791041" y="2422904"/>
            <a:chExt cx="1054911" cy="1615696"/>
          </a:xfrm>
        </p:grpSpPr>
        <p:grpSp>
          <p:nvGrpSpPr>
            <p:cNvPr id="139" name="Groupe 138">
              <a:extLst>
                <a:ext uri="{FF2B5EF4-FFF2-40B4-BE49-F238E27FC236}">
                  <a16:creationId xmlns:a16="http://schemas.microsoft.com/office/drawing/2014/main" id="{09075642-6A8E-4350-B5BC-4242202A56B0}"/>
                </a:ext>
              </a:extLst>
            </p:cNvPr>
            <p:cNvGrpSpPr/>
            <p:nvPr/>
          </p:nvGrpSpPr>
          <p:grpSpPr>
            <a:xfrm>
              <a:off x="9832047" y="2422904"/>
              <a:ext cx="972897" cy="938606"/>
              <a:chOff x="-469908" y="3133601"/>
              <a:chExt cx="4093049" cy="3814282"/>
            </a:xfrm>
          </p:grpSpPr>
          <p:sp>
            <p:nvSpPr>
              <p:cNvPr id="142" name="ZoneTexte 141">
                <a:extLst>
                  <a:ext uri="{FF2B5EF4-FFF2-40B4-BE49-F238E27FC236}">
                    <a16:creationId xmlns:a16="http://schemas.microsoft.com/office/drawing/2014/main" id="{08C4A6AF-45CA-4715-8150-8AADD4DDBE9B}"/>
                  </a:ext>
                </a:extLst>
              </p:cNvPr>
              <p:cNvSpPr txBox="1"/>
              <p:nvPr/>
            </p:nvSpPr>
            <p:spPr>
              <a:xfrm>
                <a:off x="-307995" y="3133601"/>
                <a:ext cx="3842122" cy="90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IDROGEN board</a:t>
                </a:r>
              </a:p>
            </p:txBody>
          </p:sp>
          <p:pic>
            <p:nvPicPr>
              <p:cNvPr id="143" name="Image 7">
                <a:extLst>
                  <a:ext uri="{FF2B5EF4-FFF2-40B4-BE49-F238E27FC236}">
                    <a16:creationId xmlns:a16="http://schemas.microsoft.com/office/drawing/2014/main" id="{DB620789-0ACF-4A6F-AC27-D6F4EF677356}"/>
                  </a:ext>
                </a:extLst>
              </p:cNvPr>
              <p:cNvPicPr/>
              <p:nvPr/>
            </p:nvPicPr>
            <p:blipFill>
              <a:blip r:embed="rId4"/>
              <a:srcRect t="8002" r="6" b="17716"/>
              <a:stretch/>
            </p:blipFill>
            <p:spPr>
              <a:xfrm rot="16200000">
                <a:off x="-18203" y="3306538"/>
                <a:ext cx="3189640" cy="4093049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F90FDFF1-1658-4944-B7E0-7C1F013B217E}"/>
                </a:ext>
              </a:extLst>
            </p:cNvPr>
            <p:cNvSpPr/>
            <p:nvPr/>
          </p:nvSpPr>
          <p:spPr>
            <a:xfrm>
              <a:off x="9791041" y="2437130"/>
              <a:ext cx="1054911" cy="15509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ZoneTexte 140">
              <a:extLst>
                <a:ext uri="{FF2B5EF4-FFF2-40B4-BE49-F238E27FC236}">
                  <a16:creationId xmlns:a16="http://schemas.microsoft.com/office/drawing/2014/main" id="{1CBE7FED-4800-4CA6-82CB-E8C4D1378450}"/>
                </a:ext>
              </a:extLst>
            </p:cNvPr>
            <p:cNvSpPr txBox="1"/>
            <p:nvPr/>
          </p:nvSpPr>
          <p:spPr>
            <a:xfrm>
              <a:off x="9982536" y="3369478"/>
              <a:ext cx="745782" cy="669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Crate </a:t>
              </a:r>
            </a:p>
            <a:p>
              <a:r>
                <a:rPr lang="en-GB" dirty="0"/>
                <a:t>MTCA</a:t>
              </a:r>
            </a:p>
          </p:txBody>
        </p:sp>
      </p:grpSp>
      <p:grpSp>
        <p:nvGrpSpPr>
          <p:cNvPr id="144" name="Groupe 143">
            <a:extLst>
              <a:ext uri="{FF2B5EF4-FFF2-40B4-BE49-F238E27FC236}">
                <a16:creationId xmlns:a16="http://schemas.microsoft.com/office/drawing/2014/main" id="{42EEDC5C-A4EA-4339-8E6F-27B91A34BB87}"/>
              </a:ext>
            </a:extLst>
          </p:cNvPr>
          <p:cNvGrpSpPr/>
          <p:nvPr/>
        </p:nvGrpSpPr>
        <p:grpSpPr>
          <a:xfrm>
            <a:off x="9707045" y="782763"/>
            <a:ext cx="1054911" cy="1615696"/>
            <a:chOff x="9791041" y="2422904"/>
            <a:chExt cx="1054911" cy="1615696"/>
          </a:xfrm>
        </p:grpSpPr>
        <p:grpSp>
          <p:nvGrpSpPr>
            <p:cNvPr id="145" name="Groupe 144">
              <a:extLst>
                <a:ext uri="{FF2B5EF4-FFF2-40B4-BE49-F238E27FC236}">
                  <a16:creationId xmlns:a16="http://schemas.microsoft.com/office/drawing/2014/main" id="{ECE94488-EFAF-48E5-AABF-C5111C15C82B}"/>
                </a:ext>
              </a:extLst>
            </p:cNvPr>
            <p:cNvGrpSpPr/>
            <p:nvPr/>
          </p:nvGrpSpPr>
          <p:grpSpPr>
            <a:xfrm>
              <a:off x="9832047" y="2422904"/>
              <a:ext cx="972897" cy="938606"/>
              <a:chOff x="-469908" y="3133601"/>
              <a:chExt cx="4093049" cy="3814282"/>
            </a:xfrm>
          </p:grpSpPr>
          <p:sp>
            <p:nvSpPr>
              <p:cNvPr id="148" name="ZoneTexte 147">
                <a:extLst>
                  <a:ext uri="{FF2B5EF4-FFF2-40B4-BE49-F238E27FC236}">
                    <a16:creationId xmlns:a16="http://schemas.microsoft.com/office/drawing/2014/main" id="{A23139CC-AB67-4055-A581-A5342AA89235}"/>
                  </a:ext>
                </a:extLst>
              </p:cNvPr>
              <p:cNvSpPr txBox="1"/>
              <p:nvPr/>
            </p:nvSpPr>
            <p:spPr>
              <a:xfrm>
                <a:off x="-307995" y="3133601"/>
                <a:ext cx="3842122" cy="90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IDROGEN board</a:t>
                </a:r>
              </a:p>
            </p:txBody>
          </p:sp>
          <p:pic>
            <p:nvPicPr>
              <p:cNvPr id="149" name="Image 7">
                <a:extLst>
                  <a:ext uri="{FF2B5EF4-FFF2-40B4-BE49-F238E27FC236}">
                    <a16:creationId xmlns:a16="http://schemas.microsoft.com/office/drawing/2014/main" id="{1A45C5E2-46CA-4308-89D1-C23AF0672280}"/>
                  </a:ext>
                </a:extLst>
              </p:cNvPr>
              <p:cNvPicPr/>
              <p:nvPr/>
            </p:nvPicPr>
            <p:blipFill>
              <a:blip r:embed="rId4"/>
              <a:srcRect t="8002" r="6" b="17716"/>
              <a:stretch/>
            </p:blipFill>
            <p:spPr>
              <a:xfrm rot="16200000">
                <a:off x="-18203" y="3306538"/>
                <a:ext cx="3189640" cy="4093049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757A4C06-F8AA-498B-B6D1-4F4A71548DD3}"/>
                </a:ext>
              </a:extLst>
            </p:cNvPr>
            <p:cNvSpPr/>
            <p:nvPr/>
          </p:nvSpPr>
          <p:spPr>
            <a:xfrm>
              <a:off x="9791041" y="2437130"/>
              <a:ext cx="1054911" cy="15509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ZoneTexte 146">
              <a:extLst>
                <a:ext uri="{FF2B5EF4-FFF2-40B4-BE49-F238E27FC236}">
                  <a16:creationId xmlns:a16="http://schemas.microsoft.com/office/drawing/2014/main" id="{65720FF9-97F7-49FB-83E3-667F418D9453}"/>
                </a:ext>
              </a:extLst>
            </p:cNvPr>
            <p:cNvSpPr txBox="1"/>
            <p:nvPr/>
          </p:nvSpPr>
          <p:spPr>
            <a:xfrm>
              <a:off x="9982536" y="3369478"/>
              <a:ext cx="745782" cy="669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Crate </a:t>
              </a:r>
            </a:p>
            <a:p>
              <a:r>
                <a:rPr lang="en-GB" dirty="0"/>
                <a:t>MTCA</a:t>
              </a:r>
            </a:p>
          </p:txBody>
        </p:sp>
      </p:grpSp>
      <p:sp>
        <p:nvSpPr>
          <p:cNvPr id="150" name="ZoneTexte 149">
            <a:extLst>
              <a:ext uri="{FF2B5EF4-FFF2-40B4-BE49-F238E27FC236}">
                <a16:creationId xmlns:a16="http://schemas.microsoft.com/office/drawing/2014/main" id="{A896155F-10F1-4897-AFC5-27016319C81D}"/>
              </a:ext>
            </a:extLst>
          </p:cNvPr>
          <p:cNvSpPr txBox="1"/>
          <p:nvPr/>
        </p:nvSpPr>
        <p:spPr>
          <a:xfrm>
            <a:off x="10953451" y="1346343"/>
            <a:ext cx="968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Buncher</a:t>
            </a:r>
          </a:p>
          <a:p>
            <a:endParaRPr lang="en-GB" dirty="0"/>
          </a:p>
        </p:txBody>
      </p:sp>
      <p:cxnSp>
        <p:nvCxnSpPr>
          <p:cNvPr id="151" name="Connecteur droit avec flèche 150">
            <a:extLst>
              <a:ext uri="{FF2B5EF4-FFF2-40B4-BE49-F238E27FC236}">
                <a16:creationId xmlns:a16="http://schemas.microsoft.com/office/drawing/2014/main" id="{63857FEA-3D74-4753-A8B6-411EAABAF451}"/>
              </a:ext>
            </a:extLst>
          </p:cNvPr>
          <p:cNvCxnSpPr>
            <a:cxnSpLocks/>
            <a:stCxn id="140" idx="1"/>
            <a:endCxn id="67" idx="2"/>
          </p:cNvCxnSpPr>
          <p:nvPr/>
        </p:nvCxnSpPr>
        <p:spPr>
          <a:xfrm flipH="1">
            <a:off x="8621840" y="3377557"/>
            <a:ext cx="1123671" cy="165744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cteur droit avec flèche 153">
            <a:extLst>
              <a:ext uri="{FF2B5EF4-FFF2-40B4-BE49-F238E27FC236}">
                <a16:creationId xmlns:a16="http://schemas.microsoft.com/office/drawing/2014/main" id="{3879FB56-60FE-44C8-BDD6-2F5AF30C9752}"/>
              </a:ext>
            </a:extLst>
          </p:cNvPr>
          <p:cNvCxnSpPr>
            <a:cxnSpLocks/>
            <a:stCxn id="146" idx="1"/>
            <a:endCxn id="67" idx="2"/>
          </p:cNvCxnSpPr>
          <p:nvPr/>
        </p:nvCxnSpPr>
        <p:spPr>
          <a:xfrm flipH="1">
            <a:off x="8621840" y="1572456"/>
            <a:ext cx="1085205" cy="346254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4" name="Image 163">
            <a:extLst>
              <a:ext uri="{FF2B5EF4-FFF2-40B4-BE49-F238E27FC236}">
                <a16:creationId xmlns:a16="http://schemas.microsoft.com/office/drawing/2014/main" id="{DC03B5BE-D989-480A-AD9C-903DD3FB252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1011179" y="4119101"/>
            <a:ext cx="561819" cy="365531"/>
          </a:xfrm>
          <a:prstGeom prst="rect">
            <a:avLst/>
          </a:prstGeom>
        </p:spPr>
      </p:pic>
      <p:pic>
        <p:nvPicPr>
          <p:cNvPr id="167" name="Image 166">
            <a:extLst>
              <a:ext uri="{FF2B5EF4-FFF2-40B4-BE49-F238E27FC236}">
                <a16:creationId xmlns:a16="http://schemas.microsoft.com/office/drawing/2014/main" id="{3FB091C7-6B64-4C57-9E89-87D09556BFC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9186112" y="5890129"/>
            <a:ext cx="561819" cy="365531"/>
          </a:xfrm>
          <a:prstGeom prst="rect">
            <a:avLst/>
          </a:prstGeom>
        </p:spPr>
      </p:pic>
      <p:pic>
        <p:nvPicPr>
          <p:cNvPr id="168" name="Image 167">
            <a:extLst>
              <a:ext uri="{FF2B5EF4-FFF2-40B4-BE49-F238E27FC236}">
                <a16:creationId xmlns:a16="http://schemas.microsoft.com/office/drawing/2014/main" id="{FC884CCB-9376-4BCD-941A-F5D08CE79D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7393266" y="3441980"/>
            <a:ext cx="561819" cy="365531"/>
          </a:xfrm>
          <a:prstGeom prst="rect">
            <a:avLst/>
          </a:prstGeom>
        </p:spPr>
      </p:pic>
      <p:pic>
        <p:nvPicPr>
          <p:cNvPr id="169" name="Image 168">
            <a:extLst>
              <a:ext uri="{FF2B5EF4-FFF2-40B4-BE49-F238E27FC236}">
                <a16:creationId xmlns:a16="http://schemas.microsoft.com/office/drawing/2014/main" id="{5EC8C8E8-6BD2-44EF-BB98-2B5EAA564FF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6825099" y="5367603"/>
            <a:ext cx="561819" cy="365531"/>
          </a:xfrm>
          <a:prstGeom prst="rect">
            <a:avLst/>
          </a:prstGeom>
        </p:spPr>
      </p:pic>
      <p:sp>
        <p:nvSpPr>
          <p:cNvPr id="171" name="ZoneTexte 170">
            <a:extLst>
              <a:ext uri="{FF2B5EF4-FFF2-40B4-BE49-F238E27FC236}">
                <a16:creationId xmlns:a16="http://schemas.microsoft.com/office/drawing/2014/main" id="{5C72AD3B-19AC-4AD2-AE10-BAAB77B3892C}"/>
              </a:ext>
            </a:extLst>
          </p:cNvPr>
          <p:cNvSpPr txBox="1"/>
          <p:nvPr/>
        </p:nvSpPr>
        <p:spPr>
          <a:xfrm>
            <a:off x="9660844" y="5890571"/>
            <a:ext cx="144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 Slave</a:t>
            </a:r>
          </a:p>
        </p:txBody>
      </p:sp>
      <p:cxnSp>
        <p:nvCxnSpPr>
          <p:cNvPr id="172" name="Connecteur droit avec flèche 171">
            <a:extLst>
              <a:ext uri="{FF2B5EF4-FFF2-40B4-BE49-F238E27FC236}">
                <a16:creationId xmlns:a16="http://schemas.microsoft.com/office/drawing/2014/main" id="{23AAC192-B582-4F34-8356-1776A658B79C}"/>
              </a:ext>
            </a:extLst>
          </p:cNvPr>
          <p:cNvCxnSpPr>
            <a:cxnSpLocks/>
          </p:cNvCxnSpPr>
          <p:nvPr/>
        </p:nvCxnSpPr>
        <p:spPr>
          <a:xfrm flipH="1">
            <a:off x="8638067" y="1905000"/>
            <a:ext cx="33091" cy="3181185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ZoneTexte 173">
            <a:extLst>
              <a:ext uri="{FF2B5EF4-FFF2-40B4-BE49-F238E27FC236}">
                <a16:creationId xmlns:a16="http://schemas.microsoft.com/office/drawing/2014/main" id="{0EF2DF2B-8499-4AA4-95DE-E51F9DCC6934}"/>
              </a:ext>
            </a:extLst>
          </p:cNvPr>
          <p:cNvSpPr txBox="1"/>
          <p:nvPr/>
        </p:nvSpPr>
        <p:spPr>
          <a:xfrm>
            <a:off x="7923017" y="1433204"/>
            <a:ext cx="1551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 diagnostics,</a:t>
            </a:r>
          </a:p>
          <a:p>
            <a:r>
              <a:rPr lang="en-GB" dirty="0"/>
              <a:t>…</a:t>
            </a:r>
          </a:p>
        </p:txBody>
      </p:sp>
      <p:sp>
        <p:nvSpPr>
          <p:cNvPr id="175" name="Espace réservé du pied de page 7">
            <a:extLst>
              <a:ext uri="{FF2B5EF4-FFF2-40B4-BE49-F238E27FC236}">
                <a16:creationId xmlns:a16="http://schemas.microsoft.com/office/drawing/2014/main" id="{7F5F3141-94FB-4A49-A676-2C157A09E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7EBFC13-237F-4512-8253-E5F773BADC06}"/>
              </a:ext>
            </a:extLst>
          </p:cNvPr>
          <p:cNvSpPr txBox="1"/>
          <p:nvPr/>
        </p:nvSpPr>
        <p:spPr>
          <a:xfrm>
            <a:off x="3692238" y="684040"/>
            <a:ext cx="4978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Requirements in progress from beam dynamics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3AF9AF-895C-4733-A313-06EBC8FA4978}"/>
              </a:ext>
            </a:extLst>
          </p:cNvPr>
          <p:cNvSpPr txBox="1"/>
          <p:nvPr/>
        </p:nvSpPr>
        <p:spPr>
          <a:xfrm>
            <a:off x="1875210" y="1086214"/>
            <a:ext cx="4160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Base line (rms)  : +/-0.1% and +/-0.1°</a:t>
            </a:r>
          </a:p>
          <a:p>
            <a:r>
              <a:rPr lang="en-GB" dirty="0"/>
              <a:t>to distribute between MO, PRDS and LLRF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12CC520-A832-4FF4-9A63-B812415901A0}"/>
              </a:ext>
            </a:extLst>
          </p:cNvPr>
          <p:cNvSpPr txBox="1"/>
          <p:nvPr/>
        </p:nvSpPr>
        <p:spPr>
          <a:xfrm>
            <a:off x="241894" y="3669017"/>
            <a:ext cx="205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Time and frequency</a:t>
            </a:r>
          </a:p>
        </p:txBody>
      </p:sp>
    </p:spTree>
    <p:extLst>
      <p:ext uri="{BB962C8B-B14F-4D97-AF65-F5344CB8AC3E}">
        <p14:creationId xmlns:p14="http://schemas.microsoft.com/office/powerpoint/2010/main" val="454271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Distributed Master Oscillator (DMO)</a:t>
            </a:r>
          </a:p>
        </p:txBody>
      </p: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3B716B33-3378-4336-BA8E-00D7DF70C88F}"/>
              </a:ext>
            </a:extLst>
          </p:cNvPr>
          <p:cNvCxnSpPr>
            <a:cxnSpLocks/>
          </p:cNvCxnSpPr>
          <p:nvPr/>
        </p:nvCxnSpPr>
        <p:spPr>
          <a:xfrm>
            <a:off x="1132354" y="5687986"/>
            <a:ext cx="1459384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705B8782-14E0-4987-9991-34CE076AE646}"/>
              </a:ext>
            </a:extLst>
          </p:cNvPr>
          <p:cNvGrpSpPr/>
          <p:nvPr/>
        </p:nvGrpSpPr>
        <p:grpSpPr>
          <a:xfrm>
            <a:off x="1256156" y="3299363"/>
            <a:ext cx="972897" cy="959407"/>
            <a:chOff x="-469911" y="1866480"/>
            <a:chExt cx="4093049" cy="4036295"/>
          </a:xfrm>
        </p:grpSpPr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582B5A48-468E-43D7-9E1B-F7D36AD27DE9}"/>
                </a:ext>
              </a:extLst>
            </p:cNvPr>
            <p:cNvSpPr txBox="1"/>
            <p:nvPr/>
          </p:nvSpPr>
          <p:spPr>
            <a:xfrm>
              <a:off x="-382572" y="1866480"/>
              <a:ext cx="3842122" cy="906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IDROGEN board</a:t>
              </a:r>
            </a:p>
          </p:txBody>
        </p:sp>
        <p:pic>
          <p:nvPicPr>
            <p:cNvPr id="70" name="Image 7">
              <a:extLst>
                <a:ext uri="{FF2B5EF4-FFF2-40B4-BE49-F238E27FC236}">
                  <a16:creationId xmlns:a16="http://schemas.microsoft.com/office/drawing/2014/main" id="{CC92CEF8-0C40-4187-9483-75649C475CA2}"/>
                </a:ext>
              </a:extLst>
            </p:cNvPr>
            <p:cNvPicPr/>
            <p:nvPr/>
          </p:nvPicPr>
          <p:blipFill>
            <a:blip r:embed="rId2"/>
            <a:srcRect t="8002" r="6" b="17716"/>
            <a:stretch/>
          </p:blipFill>
          <p:spPr>
            <a:xfrm rot="16200000">
              <a:off x="-18206" y="2261431"/>
              <a:ext cx="3189639" cy="40930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72" name="ZoneTexte 71">
            <a:extLst>
              <a:ext uri="{FF2B5EF4-FFF2-40B4-BE49-F238E27FC236}">
                <a16:creationId xmlns:a16="http://schemas.microsoft.com/office/drawing/2014/main" id="{D6C2F065-0B26-40CE-B655-58F3FFB1D955}"/>
              </a:ext>
            </a:extLst>
          </p:cNvPr>
          <p:cNvSpPr txBox="1"/>
          <p:nvPr/>
        </p:nvSpPr>
        <p:spPr>
          <a:xfrm>
            <a:off x="818688" y="4192169"/>
            <a:ext cx="163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>
                <a:solidFill>
                  <a:srgbClr val="92D050"/>
                </a:solidFill>
              </a:rPr>
              <a:t>Master Mode</a:t>
            </a: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C62CC4AA-FA6A-4A55-9A73-D08F59533DC2}"/>
              </a:ext>
            </a:extLst>
          </p:cNvPr>
          <p:cNvCxnSpPr>
            <a:cxnSpLocks/>
          </p:cNvCxnSpPr>
          <p:nvPr/>
        </p:nvCxnSpPr>
        <p:spPr>
          <a:xfrm>
            <a:off x="1733542" y="4552950"/>
            <a:ext cx="9062" cy="67536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1A0648B6-7F8D-4C0F-868F-08B4C6549EE9}"/>
              </a:ext>
            </a:extLst>
          </p:cNvPr>
          <p:cNvCxnSpPr>
            <a:cxnSpLocks/>
            <a:stCxn id="97" idx="5"/>
          </p:cNvCxnSpPr>
          <p:nvPr/>
        </p:nvCxnSpPr>
        <p:spPr>
          <a:xfrm>
            <a:off x="1790495" y="5344441"/>
            <a:ext cx="404926" cy="34340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CD0F5E44-BF64-4A00-B023-E6E852E54E83}"/>
              </a:ext>
            </a:extLst>
          </p:cNvPr>
          <p:cNvCxnSpPr>
            <a:cxnSpLocks/>
          </p:cNvCxnSpPr>
          <p:nvPr/>
        </p:nvCxnSpPr>
        <p:spPr>
          <a:xfrm>
            <a:off x="1665754" y="5672138"/>
            <a:ext cx="495245" cy="6036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4BED60F1-706E-418A-8971-DA5344DB6E3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1733542" y="2865130"/>
            <a:ext cx="1" cy="43423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Ellipse 94">
            <a:extLst>
              <a:ext uri="{FF2B5EF4-FFF2-40B4-BE49-F238E27FC236}">
                <a16:creationId xmlns:a16="http://schemas.microsoft.com/office/drawing/2014/main" id="{F96F38A0-FA47-47EF-938B-496A759B930A}"/>
              </a:ext>
            </a:extLst>
          </p:cNvPr>
          <p:cNvSpPr/>
          <p:nvPr/>
        </p:nvSpPr>
        <p:spPr>
          <a:xfrm>
            <a:off x="2132479" y="561975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4597E69B-1F36-4082-9C86-16BAC63E3E47}"/>
              </a:ext>
            </a:extLst>
          </p:cNvPr>
          <p:cNvSpPr/>
          <p:nvPr/>
        </p:nvSpPr>
        <p:spPr>
          <a:xfrm>
            <a:off x="1541929" y="561975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788B5897-C8CB-472B-A004-C93AF3C8798F}"/>
              </a:ext>
            </a:extLst>
          </p:cNvPr>
          <p:cNvSpPr/>
          <p:nvPr/>
        </p:nvSpPr>
        <p:spPr>
          <a:xfrm>
            <a:off x="1684804" y="523875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8" name="Image 97">
            <a:extLst>
              <a:ext uri="{FF2B5EF4-FFF2-40B4-BE49-F238E27FC236}">
                <a16:creationId xmlns:a16="http://schemas.microsoft.com/office/drawing/2014/main" id="{26309265-0F0E-4AFA-B441-26924AA5D6A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95776" y="1485836"/>
            <a:ext cx="513631" cy="514606"/>
          </a:xfrm>
          <a:prstGeom prst="rect">
            <a:avLst/>
          </a:prstGeom>
        </p:spPr>
      </p:pic>
      <p:sp>
        <p:nvSpPr>
          <p:cNvPr id="99" name="ZoneTexte 98">
            <a:extLst>
              <a:ext uri="{FF2B5EF4-FFF2-40B4-BE49-F238E27FC236}">
                <a16:creationId xmlns:a16="http://schemas.microsoft.com/office/drawing/2014/main" id="{99C59E3C-9B58-44CF-96A2-5944CBBC201B}"/>
              </a:ext>
            </a:extLst>
          </p:cNvPr>
          <p:cNvSpPr txBox="1"/>
          <p:nvPr/>
        </p:nvSpPr>
        <p:spPr>
          <a:xfrm>
            <a:off x="79278" y="1456126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Rubidium</a:t>
            </a:r>
          </a:p>
          <a:p>
            <a:r>
              <a:rPr lang="en-GB" dirty="0"/>
              <a:t>10MHz + PPS</a:t>
            </a:r>
          </a:p>
        </p:txBody>
      </p:sp>
      <p:pic>
        <p:nvPicPr>
          <p:cNvPr id="168" name="Image 167">
            <a:extLst>
              <a:ext uri="{FF2B5EF4-FFF2-40B4-BE49-F238E27FC236}">
                <a16:creationId xmlns:a16="http://schemas.microsoft.com/office/drawing/2014/main" id="{FC884CCB-9376-4BCD-941A-F5D08CE79DA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2315320" y="4146830"/>
            <a:ext cx="561819" cy="36553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F1E0256-8BDA-4BFF-B9AB-BC8029283BA8}"/>
              </a:ext>
            </a:extLst>
          </p:cNvPr>
          <p:cNvSpPr txBox="1"/>
          <p:nvPr/>
        </p:nvSpPr>
        <p:spPr>
          <a:xfrm>
            <a:off x="4074946" y="5153668"/>
            <a:ext cx="7641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Improvements of the  Master’s jitter 100MHz@offset range [1Hz-1MHz] : 260 fs</a:t>
            </a:r>
          </a:p>
          <a:p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Thanks to PLL simulation</a:t>
            </a:r>
          </a:p>
        </p:txBody>
      </p:sp>
      <p:grpSp>
        <p:nvGrpSpPr>
          <p:cNvPr id="82" name="Groupe 81">
            <a:extLst>
              <a:ext uri="{FF2B5EF4-FFF2-40B4-BE49-F238E27FC236}">
                <a16:creationId xmlns:a16="http://schemas.microsoft.com/office/drawing/2014/main" id="{2F1D57E4-845B-4B10-9F1F-3CC4DBB857BD}"/>
              </a:ext>
            </a:extLst>
          </p:cNvPr>
          <p:cNvGrpSpPr/>
          <p:nvPr/>
        </p:nvGrpSpPr>
        <p:grpSpPr>
          <a:xfrm>
            <a:off x="2739661" y="4584476"/>
            <a:ext cx="1054911" cy="1615696"/>
            <a:chOff x="9791041" y="2422904"/>
            <a:chExt cx="1054911" cy="1615696"/>
          </a:xfrm>
        </p:grpSpPr>
        <p:grpSp>
          <p:nvGrpSpPr>
            <p:cNvPr id="83" name="Groupe 82">
              <a:extLst>
                <a:ext uri="{FF2B5EF4-FFF2-40B4-BE49-F238E27FC236}">
                  <a16:creationId xmlns:a16="http://schemas.microsoft.com/office/drawing/2014/main" id="{3034FFCC-A463-4823-9230-EBBC2F24DBAD}"/>
                </a:ext>
              </a:extLst>
            </p:cNvPr>
            <p:cNvGrpSpPr/>
            <p:nvPr/>
          </p:nvGrpSpPr>
          <p:grpSpPr>
            <a:xfrm>
              <a:off x="9832047" y="2422904"/>
              <a:ext cx="972897" cy="938606"/>
              <a:chOff x="-469908" y="3133601"/>
              <a:chExt cx="4093049" cy="3814282"/>
            </a:xfrm>
          </p:grpSpPr>
          <p:sp>
            <p:nvSpPr>
              <p:cNvPr id="86" name="ZoneTexte 85">
                <a:extLst>
                  <a:ext uri="{FF2B5EF4-FFF2-40B4-BE49-F238E27FC236}">
                    <a16:creationId xmlns:a16="http://schemas.microsoft.com/office/drawing/2014/main" id="{849ED7B3-0D4C-4726-B19F-DF7BA4DD4232}"/>
                  </a:ext>
                </a:extLst>
              </p:cNvPr>
              <p:cNvSpPr txBox="1"/>
              <p:nvPr/>
            </p:nvSpPr>
            <p:spPr>
              <a:xfrm>
                <a:off x="-307995" y="3133601"/>
                <a:ext cx="3842122" cy="90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IDROGEN board</a:t>
                </a:r>
              </a:p>
            </p:txBody>
          </p:sp>
          <p:pic>
            <p:nvPicPr>
              <p:cNvPr id="87" name="Image 7">
                <a:extLst>
                  <a:ext uri="{FF2B5EF4-FFF2-40B4-BE49-F238E27FC236}">
                    <a16:creationId xmlns:a16="http://schemas.microsoft.com/office/drawing/2014/main" id="{DC8222A5-AA4D-449D-A94F-0F222512E7BD}"/>
                  </a:ext>
                </a:extLst>
              </p:cNvPr>
              <p:cNvPicPr/>
              <p:nvPr/>
            </p:nvPicPr>
            <p:blipFill>
              <a:blip r:embed="rId2"/>
              <a:srcRect t="8002" r="6" b="17716"/>
              <a:stretch/>
            </p:blipFill>
            <p:spPr>
              <a:xfrm rot="16200000">
                <a:off x="-18203" y="3306538"/>
                <a:ext cx="3189640" cy="4093049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79C55DCE-188D-4E7F-BE09-39AA6464FBE3}"/>
                </a:ext>
              </a:extLst>
            </p:cNvPr>
            <p:cNvSpPr/>
            <p:nvPr/>
          </p:nvSpPr>
          <p:spPr>
            <a:xfrm>
              <a:off x="9791041" y="2437130"/>
              <a:ext cx="1054911" cy="15509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ZoneTexte 84">
              <a:extLst>
                <a:ext uri="{FF2B5EF4-FFF2-40B4-BE49-F238E27FC236}">
                  <a16:creationId xmlns:a16="http://schemas.microsoft.com/office/drawing/2014/main" id="{DDD15370-8912-4F0B-A2A0-4B3859273254}"/>
                </a:ext>
              </a:extLst>
            </p:cNvPr>
            <p:cNvSpPr txBox="1"/>
            <p:nvPr/>
          </p:nvSpPr>
          <p:spPr>
            <a:xfrm>
              <a:off x="9982536" y="3369478"/>
              <a:ext cx="745782" cy="669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Crate </a:t>
              </a:r>
            </a:p>
            <a:p>
              <a:r>
                <a:rPr lang="en-GB" dirty="0"/>
                <a:t>MTCA</a:t>
              </a:r>
            </a:p>
          </p:txBody>
        </p:sp>
      </p:grpSp>
      <p:sp>
        <p:nvSpPr>
          <p:cNvPr id="92" name="ZoneTexte 91">
            <a:extLst>
              <a:ext uri="{FF2B5EF4-FFF2-40B4-BE49-F238E27FC236}">
                <a16:creationId xmlns:a16="http://schemas.microsoft.com/office/drawing/2014/main" id="{1F2D576E-4A5B-4A83-A299-45DDECD43D9A}"/>
              </a:ext>
            </a:extLst>
          </p:cNvPr>
          <p:cNvSpPr txBox="1"/>
          <p:nvPr/>
        </p:nvSpPr>
        <p:spPr>
          <a:xfrm>
            <a:off x="2412484" y="6112521"/>
            <a:ext cx="144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Slave Mode</a:t>
            </a:r>
          </a:p>
        </p:txBody>
      </p:sp>
      <p:pic>
        <p:nvPicPr>
          <p:cNvPr id="94" name="Image 93">
            <a:extLst>
              <a:ext uri="{FF2B5EF4-FFF2-40B4-BE49-F238E27FC236}">
                <a16:creationId xmlns:a16="http://schemas.microsoft.com/office/drawing/2014/main" id="{0D61FAF3-2833-4B60-83E8-5DD2DAECC7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3717894" y="6067182"/>
            <a:ext cx="561819" cy="3655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43A883D-FDF6-40A8-BDBF-468151319219}"/>
              </a:ext>
            </a:extLst>
          </p:cNvPr>
          <p:cNvSpPr/>
          <p:nvPr/>
        </p:nvSpPr>
        <p:spPr>
          <a:xfrm>
            <a:off x="9925050" y="933450"/>
            <a:ext cx="1771650" cy="1019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B3D0F30D-8EE7-4577-A667-2870C16363AD}"/>
              </a:ext>
            </a:extLst>
          </p:cNvPr>
          <p:cNvSpPr txBox="1"/>
          <p:nvPr/>
        </p:nvSpPr>
        <p:spPr>
          <a:xfrm>
            <a:off x="4443987" y="5679042"/>
            <a:ext cx="671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100MHz@offset range [1Hz-1MHz] at the end point (Slave) : 1.04 </a:t>
            </a:r>
            <a:r>
              <a:rPr lang="en-GB" dirty="0" err="1">
                <a:solidFill>
                  <a:srgbClr val="FFC000"/>
                </a:solidFill>
              </a:rPr>
              <a:t>ps</a:t>
            </a:r>
            <a:r>
              <a:rPr lang="en-GB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BBCEEC3-BF4E-4E68-9D23-17812A39D657}"/>
              </a:ext>
            </a:extLst>
          </p:cNvPr>
          <p:cNvSpPr txBox="1"/>
          <p:nvPr/>
        </p:nvSpPr>
        <p:spPr>
          <a:xfrm>
            <a:off x="94106" y="2495550"/>
            <a:ext cx="3272242" cy="369332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Frequency distribution Amplifier</a:t>
            </a:r>
          </a:p>
        </p:txBody>
      </p:sp>
      <p:cxnSp>
        <p:nvCxnSpPr>
          <p:cNvPr id="101" name="Connecteur droit avec flèche 100">
            <a:extLst>
              <a:ext uri="{FF2B5EF4-FFF2-40B4-BE49-F238E27FC236}">
                <a16:creationId xmlns:a16="http://schemas.microsoft.com/office/drawing/2014/main" id="{B2376F36-2AAD-49A0-9E7B-F657EB186A1A}"/>
              </a:ext>
            </a:extLst>
          </p:cNvPr>
          <p:cNvCxnSpPr>
            <a:cxnSpLocks/>
          </p:cNvCxnSpPr>
          <p:nvPr/>
        </p:nvCxnSpPr>
        <p:spPr>
          <a:xfrm>
            <a:off x="1752592" y="2017405"/>
            <a:ext cx="1" cy="43423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èche : droite 27">
            <a:extLst>
              <a:ext uri="{FF2B5EF4-FFF2-40B4-BE49-F238E27FC236}">
                <a16:creationId xmlns:a16="http://schemas.microsoft.com/office/drawing/2014/main" id="{F2C17C51-E0C0-4900-A7E9-CBB795B9DE9E}"/>
              </a:ext>
            </a:extLst>
          </p:cNvPr>
          <p:cNvSpPr/>
          <p:nvPr/>
        </p:nvSpPr>
        <p:spPr>
          <a:xfrm>
            <a:off x="4489362" y="6085414"/>
            <a:ext cx="676275" cy="2764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5BAB88B-024F-4F11-9131-802C317E86AD}"/>
              </a:ext>
            </a:extLst>
          </p:cNvPr>
          <p:cNvSpPr txBox="1"/>
          <p:nvPr/>
        </p:nvSpPr>
        <p:spPr>
          <a:xfrm>
            <a:off x="5379134" y="6045566"/>
            <a:ext cx="4669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Today best result obtained by D. </a:t>
            </a:r>
            <a:r>
              <a:rPr lang="en-GB" dirty="0" err="1"/>
              <a:t>Charlet</a:t>
            </a:r>
            <a:r>
              <a:rPr lang="en-GB" dirty="0"/>
              <a:t> : 866fs </a:t>
            </a:r>
          </a:p>
        </p:txBody>
      </p:sp>
      <p:sp>
        <p:nvSpPr>
          <p:cNvPr id="104" name="Espace réservé du pied de page 7">
            <a:extLst>
              <a:ext uri="{FF2B5EF4-FFF2-40B4-BE49-F238E27FC236}">
                <a16:creationId xmlns:a16="http://schemas.microsoft.com/office/drawing/2014/main" id="{82002AFA-9EA2-40B5-BCEB-E53A21E8C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0CF806F-BFC9-4014-91EA-79D7193EBC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242" y="732262"/>
            <a:ext cx="7883868" cy="4518155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BF1AEC46-8677-4B05-8F47-3A6122B9A988}"/>
              </a:ext>
            </a:extLst>
          </p:cNvPr>
          <p:cNvSpPr txBox="1"/>
          <p:nvPr/>
        </p:nvSpPr>
        <p:spPr>
          <a:xfrm>
            <a:off x="4667199" y="4464562"/>
            <a:ext cx="293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: Nawal </a:t>
            </a:r>
            <a:r>
              <a:rPr lang="en-GB" dirty="0" err="1"/>
              <a:t>Belouchrani</a:t>
            </a:r>
            <a:endParaRPr lang="en-GB" dirty="0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A16AD409-D93D-4833-A3B0-09393764C352}"/>
              </a:ext>
            </a:extLst>
          </p:cNvPr>
          <p:cNvSpPr/>
          <p:nvPr/>
        </p:nvSpPr>
        <p:spPr>
          <a:xfrm>
            <a:off x="10048874" y="5921077"/>
            <a:ext cx="342901" cy="316980"/>
          </a:xfrm>
          <a:prstGeom prst="arc">
            <a:avLst>
              <a:gd name="adj1" fmla="val 18060315"/>
              <a:gd name="adj2" fmla="val 6557841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45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Distributed Master Oscillator (DMO)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D6C2F065-0B26-40CE-B655-58F3FFB1D955}"/>
              </a:ext>
            </a:extLst>
          </p:cNvPr>
          <p:cNvSpPr txBox="1"/>
          <p:nvPr/>
        </p:nvSpPr>
        <p:spPr>
          <a:xfrm>
            <a:off x="934437" y="4041698"/>
            <a:ext cx="163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/>
              <a:t>Master Mode</a:t>
            </a:r>
          </a:p>
        </p:txBody>
      </p:sp>
      <p:pic>
        <p:nvPicPr>
          <p:cNvPr id="98" name="Image 97">
            <a:extLst>
              <a:ext uri="{FF2B5EF4-FFF2-40B4-BE49-F238E27FC236}">
                <a16:creationId xmlns:a16="http://schemas.microsoft.com/office/drawing/2014/main" id="{26309265-0F0E-4AFA-B441-26924AA5D6A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95776" y="1485836"/>
            <a:ext cx="513631" cy="514606"/>
          </a:xfrm>
          <a:prstGeom prst="rect">
            <a:avLst/>
          </a:prstGeom>
        </p:spPr>
      </p:pic>
      <p:sp>
        <p:nvSpPr>
          <p:cNvPr id="99" name="ZoneTexte 98">
            <a:extLst>
              <a:ext uri="{FF2B5EF4-FFF2-40B4-BE49-F238E27FC236}">
                <a16:creationId xmlns:a16="http://schemas.microsoft.com/office/drawing/2014/main" id="{99C59E3C-9B58-44CF-96A2-5944CBBC201B}"/>
              </a:ext>
            </a:extLst>
          </p:cNvPr>
          <p:cNvSpPr txBox="1"/>
          <p:nvPr/>
        </p:nvSpPr>
        <p:spPr>
          <a:xfrm>
            <a:off x="79278" y="1456126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Rubidium</a:t>
            </a:r>
          </a:p>
          <a:p>
            <a:r>
              <a:rPr lang="en-GB" dirty="0"/>
              <a:t>10MHz + PPS</a:t>
            </a:r>
          </a:p>
        </p:txBody>
      </p:sp>
      <p:pic>
        <p:nvPicPr>
          <p:cNvPr id="168" name="Image 167">
            <a:extLst>
              <a:ext uri="{FF2B5EF4-FFF2-40B4-BE49-F238E27FC236}">
                <a16:creationId xmlns:a16="http://schemas.microsoft.com/office/drawing/2014/main" id="{FC884CCB-9376-4BCD-941A-F5D08CE79D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2431067" y="3961635"/>
            <a:ext cx="561819" cy="3655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43A883D-FDF6-40A8-BDBF-468151319219}"/>
              </a:ext>
            </a:extLst>
          </p:cNvPr>
          <p:cNvSpPr/>
          <p:nvPr/>
        </p:nvSpPr>
        <p:spPr>
          <a:xfrm>
            <a:off x="9925050" y="933450"/>
            <a:ext cx="1771650" cy="1019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BBCEEC3-BF4E-4E68-9D23-17812A39D657}"/>
              </a:ext>
            </a:extLst>
          </p:cNvPr>
          <p:cNvSpPr txBox="1"/>
          <p:nvPr/>
        </p:nvSpPr>
        <p:spPr>
          <a:xfrm>
            <a:off x="94106" y="2495550"/>
            <a:ext cx="3272242" cy="369332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Frequency distribution Amplifier</a:t>
            </a:r>
          </a:p>
        </p:txBody>
      </p:sp>
      <p:cxnSp>
        <p:nvCxnSpPr>
          <p:cNvPr id="101" name="Connecteur droit avec flèche 100">
            <a:extLst>
              <a:ext uri="{FF2B5EF4-FFF2-40B4-BE49-F238E27FC236}">
                <a16:creationId xmlns:a16="http://schemas.microsoft.com/office/drawing/2014/main" id="{B2376F36-2AAD-49A0-9E7B-F657EB186A1A}"/>
              </a:ext>
            </a:extLst>
          </p:cNvPr>
          <p:cNvCxnSpPr>
            <a:cxnSpLocks/>
          </p:cNvCxnSpPr>
          <p:nvPr/>
        </p:nvCxnSpPr>
        <p:spPr>
          <a:xfrm>
            <a:off x="1752592" y="2017405"/>
            <a:ext cx="1" cy="43423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pied de page 7">
            <a:extLst>
              <a:ext uri="{FF2B5EF4-FFF2-40B4-BE49-F238E27FC236}">
                <a16:creationId xmlns:a16="http://schemas.microsoft.com/office/drawing/2014/main" id="{2BE44DEA-55CB-4A2C-9220-B1524CD2A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FE4223C-E257-4A21-A420-85274F23F91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736"/>
          <a:stretch/>
        </p:blipFill>
        <p:spPr>
          <a:xfrm>
            <a:off x="3506037" y="736872"/>
            <a:ext cx="6768223" cy="5384256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87F234C9-10D2-4B85-8C70-6DD4C2174065}"/>
              </a:ext>
            </a:extLst>
          </p:cNvPr>
          <p:cNvSpPr txBox="1"/>
          <p:nvPr/>
        </p:nvSpPr>
        <p:spPr>
          <a:xfrm>
            <a:off x="4538184" y="5101886"/>
            <a:ext cx="293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: Nawal </a:t>
            </a:r>
            <a:r>
              <a:rPr lang="en-GB" dirty="0" err="1"/>
              <a:t>Belouchrani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CA4159-46DF-4EB4-917C-A5FFAFEAD5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744" y="3348980"/>
            <a:ext cx="2478966" cy="554992"/>
          </a:xfrm>
          <a:prstGeom prst="rect">
            <a:avLst/>
          </a:prstGeom>
        </p:spPr>
      </p:pic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C7285839-26B2-4E29-A765-44A6D13AC846}"/>
              </a:ext>
            </a:extLst>
          </p:cNvPr>
          <p:cNvCxnSpPr>
            <a:cxnSpLocks/>
          </p:cNvCxnSpPr>
          <p:nvPr/>
        </p:nvCxnSpPr>
        <p:spPr>
          <a:xfrm>
            <a:off x="868188" y="3892933"/>
            <a:ext cx="1" cy="43423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 : en angle 9">
            <a:extLst>
              <a:ext uri="{FF2B5EF4-FFF2-40B4-BE49-F238E27FC236}">
                <a16:creationId xmlns:a16="http://schemas.microsoft.com/office/drawing/2014/main" id="{9E53260C-A943-450B-9ADA-AEDC022F6AE2}"/>
              </a:ext>
            </a:extLst>
          </p:cNvPr>
          <p:cNvCxnSpPr>
            <a:stCxn id="11" idx="2"/>
            <a:endCxn id="8" idx="1"/>
          </p:cNvCxnSpPr>
          <p:nvPr/>
        </p:nvCxnSpPr>
        <p:spPr>
          <a:xfrm rot="5400000">
            <a:off x="729689" y="2625938"/>
            <a:ext cx="761594" cy="1239483"/>
          </a:xfrm>
          <a:prstGeom prst="bentConnector4">
            <a:avLst>
              <a:gd name="adj1" fmla="val 31782"/>
              <a:gd name="adj2" fmla="val 118443"/>
            </a:avLst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57C8FCB8-E83D-40CF-A5AB-3604F6430B05}"/>
              </a:ext>
            </a:extLst>
          </p:cNvPr>
          <p:cNvSpPr txBox="1"/>
          <p:nvPr/>
        </p:nvSpPr>
        <p:spPr>
          <a:xfrm>
            <a:off x="4862978" y="2234521"/>
            <a:ext cx="481442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Jitter (rms) 10MHz@offset range [1Hzto 1MHz] =968fs Manufacturer 2 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30C5C88C-6047-486E-8968-420B99444C66}"/>
              </a:ext>
            </a:extLst>
          </p:cNvPr>
          <p:cNvSpPr txBox="1"/>
          <p:nvPr/>
        </p:nvSpPr>
        <p:spPr>
          <a:xfrm>
            <a:off x="4905375" y="1814125"/>
            <a:ext cx="501967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240BBB"/>
                </a:solidFill>
              </a:rPr>
              <a:t>Jitter (rms) 10MHz@offset range [1Hzto 1MHz] =1380fs Manufacturer 1</a:t>
            </a:r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EE02BB15-1F3F-4E20-994D-0D31BEEF1402}"/>
              </a:ext>
            </a:extLst>
          </p:cNvPr>
          <p:cNvSpPr/>
          <p:nvPr/>
        </p:nvSpPr>
        <p:spPr>
          <a:xfrm>
            <a:off x="277792" y="5471218"/>
            <a:ext cx="656644" cy="4342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307899C-A971-44A4-B482-F44B8A815369}"/>
              </a:ext>
            </a:extLst>
          </p:cNvPr>
          <p:cNvSpPr txBox="1"/>
          <p:nvPr/>
        </p:nvSpPr>
        <p:spPr>
          <a:xfrm>
            <a:off x="1296365" y="5536119"/>
            <a:ext cx="24685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IDROGEN Switch version</a:t>
            </a:r>
          </a:p>
          <a:p>
            <a:r>
              <a:rPr lang="en-GB" dirty="0"/>
              <a:t>in mode GM ?  </a:t>
            </a:r>
          </a:p>
          <a:p>
            <a:r>
              <a:rPr lang="en-GB" dirty="0"/>
              <a:t>Very interesting !!</a:t>
            </a:r>
          </a:p>
          <a:p>
            <a:endParaRPr lang="en-GB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D45B67B-CF1E-4DD5-A7AB-154DAE281C5D}"/>
              </a:ext>
            </a:extLst>
          </p:cNvPr>
          <p:cNvSpPr txBox="1"/>
          <p:nvPr/>
        </p:nvSpPr>
        <p:spPr>
          <a:xfrm>
            <a:off x="6096000" y="1485836"/>
            <a:ext cx="3200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WR switch Low noise references</a:t>
            </a:r>
          </a:p>
        </p:txBody>
      </p:sp>
    </p:spTree>
    <p:extLst>
      <p:ext uri="{BB962C8B-B14F-4D97-AF65-F5344CB8AC3E}">
        <p14:creationId xmlns:p14="http://schemas.microsoft.com/office/powerpoint/2010/main" val="4216768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Distributed Master Oscillator (DMO)</a:t>
            </a:r>
          </a:p>
        </p:txBody>
      </p: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3B716B33-3378-4336-BA8E-00D7DF70C88F}"/>
              </a:ext>
            </a:extLst>
          </p:cNvPr>
          <p:cNvCxnSpPr>
            <a:cxnSpLocks/>
          </p:cNvCxnSpPr>
          <p:nvPr/>
        </p:nvCxnSpPr>
        <p:spPr>
          <a:xfrm>
            <a:off x="1132354" y="5687986"/>
            <a:ext cx="1459384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705B8782-14E0-4987-9991-34CE076AE646}"/>
              </a:ext>
            </a:extLst>
          </p:cNvPr>
          <p:cNvGrpSpPr/>
          <p:nvPr/>
        </p:nvGrpSpPr>
        <p:grpSpPr>
          <a:xfrm>
            <a:off x="1256156" y="3299363"/>
            <a:ext cx="972897" cy="959407"/>
            <a:chOff x="-469911" y="1866480"/>
            <a:chExt cx="4093049" cy="4036295"/>
          </a:xfrm>
        </p:grpSpPr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582B5A48-468E-43D7-9E1B-F7D36AD27DE9}"/>
                </a:ext>
              </a:extLst>
            </p:cNvPr>
            <p:cNvSpPr txBox="1"/>
            <p:nvPr/>
          </p:nvSpPr>
          <p:spPr>
            <a:xfrm>
              <a:off x="-382572" y="1866480"/>
              <a:ext cx="3842122" cy="906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IDROGEN board</a:t>
              </a:r>
            </a:p>
          </p:txBody>
        </p:sp>
        <p:pic>
          <p:nvPicPr>
            <p:cNvPr id="70" name="Image 7">
              <a:extLst>
                <a:ext uri="{FF2B5EF4-FFF2-40B4-BE49-F238E27FC236}">
                  <a16:creationId xmlns:a16="http://schemas.microsoft.com/office/drawing/2014/main" id="{CC92CEF8-0C40-4187-9483-75649C475CA2}"/>
                </a:ext>
              </a:extLst>
            </p:cNvPr>
            <p:cNvPicPr/>
            <p:nvPr/>
          </p:nvPicPr>
          <p:blipFill>
            <a:blip r:embed="rId2"/>
            <a:srcRect t="8002" r="6" b="17716"/>
            <a:stretch/>
          </p:blipFill>
          <p:spPr>
            <a:xfrm rot="16200000">
              <a:off x="-18206" y="2261431"/>
              <a:ext cx="3189639" cy="409304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72" name="ZoneTexte 71">
            <a:extLst>
              <a:ext uri="{FF2B5EF4-FFF2-40B4-BE49-F238E27FC236}">
                <a16:creationId xmlns:a16="http://schemas.microsoft.com/office/drawing/2014/main" id="{D6C2F065-0B26-40CE-B655-58F3FFB1D955}"/>
              </a:ext>
            </a:extLst>
          </p:cNvPr>
          <p:cNvSpPr txBox="1"/>
          <p:nvPr/>
        </p:nvSpPr>
        <p:spPr>
          <a:xfrm>
            <a:off x="818688" y="4192169"/>
            <a:ext cx="163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Master Mode</a:t>
            </a: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C62CC4AA-FA6A-4A55-9A73-D08F59533DC2}"/>
              </a:ext>
            </a:extLst>
          </p:cNvPr>
          <p:cNvCxnSpPr>
            <a:cxnSpLocks/>
          </p:cNvCxnSpPr>
          <p:nvPr/>
        </p:nvCxnSpPr>
        <p:spPr>
          <a:xfrm>
            <a:off x="1733542" y="4552950"/>
            <a:ext cx="9062" cy="67536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1A0648B6-7F8D-4C0F-868F-08B4C6549EE9}"/>
              </a:ext>
            </a:extLst>
          </p:cNvPr>
          <p:cNvCxnSpPr>
            <a:cxnSpLocks/>
            <a:stCxn id="97" idx="5"/>
          </p:cNvCxnSpPr>
          <p:nvPr/>
        </p:nvCxnSpPr>
        <p:spPr>
          <a:xfrm>
            <a:off x="1790495" y="5344441"/>
            <a:ext cx="404926" cy="34340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CD0F5E44-BF64-4A00-B023-E6E852E54E83}"/>
              </a:ext>
            </a:extLst>
          </p:cNvPr>
          <p:cNvCxnSpPr>
            <a:cxnSpLocks/>
          </p:cNvCxnSpPr>
          <p:nvPr/>
        </p:nvCxnSpPr>
        <p:spPr>
          <a:xfrm>
            <a:off x="1665754" y="5672138"/>
            <a:ext cx="495245" cy="6036"/>
          </a:xfrm>
          <a:prstGeom prst="line">
            <a:avLst/>
          </a:prstGeom>
          <a:ln w="571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4BED60F1-706E-418A-8971-DA5344DB6E3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1733542" y="2865130"/>
            <a:ext cx="1" cy="43423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Ellipse 94">
            <a:extLst>
              <a:ext uri="{FF2B5EF4-FFF2-40B4-BE49-F238E27FC236}">
                <a16:creationId xmlns:a16="http://schemas.microsoft.com/office/drawing/2014/main" id="{F96F38A0-FA47-47EF-938B-496A759B930A}"/>
              </a:ext>
            </a:extLst>
          </p:cNvPr>
          <p:cNvSpPr/>
          <p:nvPr/>
        </p:nvSpPr>
        <p:spPr>
          <a:xfrm>
            <a:off x="2132479" y="561975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4597E69B-1F36-4082-9C86-16BAC63E3E47}"/>
              </a:ext>
            </a:extLst>
          </p:cNvPr>
          <p:cNvSpPr/>
          <p:nvPr/>
        </p:nvSpPr>
        <p:spPr>
          <a:xfrm>
            <a:off x="1541929" y="561975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788B5897-C8CB-472B-A004-C93AF3C8798F}"/>
              </a:ext>
            </a:extLst>
          </p:cNvPr>
          <p:cNvSpPr/>
          <p:nvPr/>
        </p:nvSpPr>
        <p:spPr>
          <a:xfrm>
            <a:off x="1684804" y="5238750"/>
            <a:ext cx="123825" cy="12382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8" name="Image 97">
            <a:extLst>
              <a:ext uri="{FF2B5EF4-FFF2-40B4-BE49-F238E27FC236}">
                <a16:creationId xmlns:a16="http://schemas.microsoft.com/office/drawing/2014/main" id="{26309265-0F0E-4AFA-B441-26924AA5D6A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95776" y="1485836"/>
            <a:ext cx="513631" cy="514606"/>
          </a:xfrm>
          <a:prstGeom prst="rect">
            <a:avLst/>
          </a:prstGeom>
        </p:spPr>
      </p:pic>
      <p:sp>
        <p:nvSpPr>
          <p:cNvPr id="99" name="ZoneTexte 98">
            <a:extLst>
              <a:ext uri="{FF2B5EF4-FFF2-40B4-BE49-F238E27FC236}">
                <a16:creationId xmlns:a16="http://schemas.microsoft.com/office/drawing/2014/main" id="{99C59E3C-9B58-44CF-96A2-5944CBBC201B}"/>
              </a:ext>
            </a:extLst>
          </p:cNvPr>
          <p:cNvSpPr txBox="1"/>
          <p:nvPr/>
        </p:nvSpPr>
        <p:spPr>
          <a:xfrm>
            <a:off x="79278" y="1456126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Rubidium</a:t>
            </a:r>
          </a:p>
          <a:p>
            <a:r>
              <a:rPr lang="en-GB" dirty="0"/>
              <a:t>10MHz + PPS</a:t>
            </a:r>
          </a:p>
        </p:txBody>
      </p:sp>
      <p:pic>
        <p:nvPicPr>
          <p:cNvPr id="168" name="Image 167">
            <a:extLst>
              <a:ext uri="{FF2B5EF4-FFF2-40B4-BE49-F238E27FC236}">
                <a16:creationId xmlns:a16="http://schemas.microsoft.com/office/drawing/2014/main" id="{FC884CCB-9376-4BCD-941A-F5D08CE79DA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2315320" y="4146830"/>
            <a:ext cx="561819" cy="365531"/>
          </a:xfrm>
          <a:prstGeom prst="rect">
            <a:avLst/>
          </a:prstGeom>
        </p:spPr>
      </p:pic>
      <p:grpSp>
        <p:nvGrpSpPr>
          <p:cNvPr id="82" name="Groupe 81">
            <a:extLst>
              <a:ext uri="{FF2B5EF4-FFF2-40B4-BE49-F238E27FC236}">
                <a16:creationId xmlns:a16="http://schemas.microsoft.com/office/drawing/2014/main" id="{2F1D57E4-845B-4B10-9F1F-3CC4DBB857BD}"/>
              </a:ext>
            </a:extLst>
          </p:cNvPr>
          <p:cNvGrpSpPr/>
          <p:nvPr/>
        </p:nvGrpSpPr>
        <p:grpSpPr>
          <a:xfrm>
            <a:off x="2739661" y="4584476"/>
            <a:ext cx="1054911" cy="1615696"/>
            <a:chOff x="9791041" y="2422904"/>
            <a:chExt cx="1054911" cy="1615696"/>
          </a:xfrm>
        </p:grpSpPr>
        <p:grpSp>
          <p:nvGrpSpPr>
            <p:cNvPr id="83" name="Groupe 82">
              <a:extLst>
                <a:ext uri="{FF2B5EF4-FFF2-40B4-BE49-F238E27FC236}">
                  <a16:creationId xmlns:a16="http://schemas.microsoft.com/office/drawing/2014/main" id="{3034FFCC-A463-4823-9230-EBBC2F24DBAD}"/>
                </a:ext>
              </a:extLst>
            </p:cNvPr>
            <p:cNvGrpSpPr/>
            <p:nvPr/>
          </p:nvGrpSpPr>
          <p:grpSpPr>
            <a:xfrm>
              <a:off x="9832047" y="2422904"/>
              <a:ext cx="972897" cy="938606"/>
              <a:chOff x="-469908" y="3133601"/>
              <a:chExt cx="4093049" cy="3814282"/>
            </a:xfrm>
          </p:grpSpPr>
          <p:sp>
            <p:nvSpPr>
              <p:cNvPr id="86" name="ZoneTexte 85">
                <a:extLst>
                  <a:ext uri="{FF2B5EF4-FFF2-40B4-BE49-F238E27FC236}">
                    <a16:creationId xmlns:a16="http://schemas.microsoft.com/office/drawing/2014/main" id="{849ED7B3-0D4C-4726-B19F-DF7BA4DD4232}"/>
                  </a:ext>
                </a:extLst>
              </p:cNvPr>
              <p:cNvSpPr txBox="1"/>
              <p:nvPr/>
            </p:nvSpPr>
            <p:spPr>
              <a:xfrm>
                <a:off x="-307995" y="3133601"/>
                <a:ext cx="3842122" cy="90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IDROGEN board</a:t>
                </a:r>
              </a:p>
            </p:txBody>
          </p:sp>
          <p:pic>
            <p:nvPicPr>
              <p:cNvPr id="87" name="Image 7">
                <a:extLst>
                  <a:ext uri="{FF2B5EF4-FFF2-40B4-BE49-F238E27FC236}">
                    <a16:creationId xmlns:a16="http://schemas.microsoft.com/office/drawing/2014/main" id="{DC8222A5-AA4D-449D-A94F-0F222512E7BD}"/>
                  </a:ext>
                </a:extLst>
              </p:cNvPr>
              <p:cNvPicPr/>
              <p:nvPr/>
            </p:nvPicPr>
            <p:blipFill>
              <a:blip r:embed="rId2"/>
              <a:srcRect t="8002" r="6" b="17716"/>
              <a:stretch/>
            </p:blipFill>
            <p:spPr>
              <a:xfrm rot="16200000">
                <a:off x="-18203" y="3306538"/>
                <a:ext cx="3189640" cy="4093049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79C55DCE-188D-4E7F-BE09-39AA6464FBE3}"/>
                </a:ext>
              </a:extLst>
            </p:cNvPr>
            <p:cNvSpPr/>
            <p:nvPr/>
          </p:nvSpPr>
          <p:spPr>
            <a:xfrm>
              <a:off x="9791041" y="2437130"/>
              <a:ext cx="1054911" cy="15509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ZoneTexte 84">
              <a:extLst>
                <a:ext uri="{FF2B5EF4-FFF2-40B4-BE49-F238E27FC236}">
                  <a16:creationId xmlns:a16="http://schemas.microsoft.com/office/drawing/2014/main" id="{DDD15370-8912-4F0B-A2A0-4B3859273254}"/>
                </a:ext>
              </a:extLst>
            </p:cNvPr>
            <p:cNvSpPr txBox="1"/>
            <p:nvPr/>
          </p:nvSpPr>
          <p:spPr>
            <a:xfrm>
              <a:off x="9982536" y="3369478"/>
              <a:ext cx="745782" cy="6691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Crate </a:t>
              </a:r>
            </a:p>
            <a:p>
              <a:r>
                <a:rPr lang="en-GB" dirty="0"/>
                <a:t>MTCA</a:t>
              </a:r>
            </a:p>
          </p:txBody>
        </p:sp>
      </p:grpSp>
      <p:sp>
        <p:nvSpPr>
          <p:cNvPr id="92" name="ZoneTexte 91">
            <a:extLst>
              <a:ext uri="{FF2B5EF4-FFF2-40B4-BE49-F238E27FC236}">
                <a16:creationId xmlns:a16="http://schemas.microsoft.com/office/drawing/2014/main" id="{1F2D576E-4A5B-4A83-A299-45DDECD43D9A}"/>
              </a:ext>
            </a:extLst>
          </p:cNvPr>
          <p:cNvSpPr txBox="1"/>
          <p:nvPr/>
        </p:nvSpPr>
        <p:spPr>
          <a:xfrm>
            <a:off x="2412484" y="6112521"/>
            <a:ext cx="144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Switch Mode</a:t>
            </a:r>
          </a:p>
        </p:txBody>
      </p:sp>
      <p:pic>
        <p:nvPicPr>
          <p:cNvPr id="94" name="Image 93">
            <a:extLst>
              <a:ext uri="{FF2B5EF4-FFF2-40B4-BE49-F238E27FC236}">
                <a16:creationId xmlns:a16="http://schemas.microsoft.com/office/drawing/2014/main" id="{0D61FAF3-2833-4B60-83E8-5DD2DAECC7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3717894" y="6067182"/>
            <a:ext cx="561819" cy="3655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43A883D-FDF6-40A8-BDBF-468151319219}"/>
              </a:ext>
            </a:extLst>
          </p:cNvPr>
          <p:cNvSpPr/>
          <p:nvPr/>
        </p:nvSpPr>
        <p:spPr>
          <a:xfrm>
            <a:off x="9925050" y="933450"/>
            <a:ext cx="1771650" cy="1019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BBCEEC3-BF4E-4E68-9D23-17812A39D657}"/>
              </a:ext>
            </a:extLst>
          </p:cNvPr>
          <p:cNvSpPr txBox="1"/>
          <p:nvPr/>
        </p:nvSpPr>
        <p:spPr>
          <a:xfrm>
            <a:off x="94106" y="2495550"/>
            <a:ext cx="3272242" cy="369332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Frequency distribution Amplifier</a:t>
            </a:r>
          </a:p>
        </p:txBody>
      </p:sp>
      <p:cxnSp>
        <p:nvCxnSpPr>
          <p:cNvPr id="101" name="Connecteur droit avec flèche 100">
            <a:extLst>
              <a:ext uri="{FF2B5EF4-FFF2-40B4-BE49-F238E27FC236}">
                <a16:creationId xmlns:a16="http://schemas.microsoft.com/office/drawing/2014/main" id="{B2376F36-2AAD-49A0-9E7B-F657EB186A1A}"/>
              </a:ext>
            </a:extLst>
          </p:cNvPr>
          <p:cNvCxnSpPr>
            <a:cxnSpLocks/>
          </p:cNvCxnSpPr>
          <p:nvPr/>
        </p:nvCxnSpPr>
        <p:spPr>
          <a:xfrm>
            <a:off x="1752592" y="2017405"/>
            <a:ext cx="1" cy="43423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pied de page 7">
            <a:extLst>
              <a:ext uri="{FF2B5EF4-FFF2-40B4-BE49-F238E27FC236}">
                <a16:creationId xmlns:a16="http://schemas.microsoft.com/office/drawing/2014/main" id="{2BE44DEA-55CB-4A2C-9220-B1524CD2A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58EF2097-249B-43C5-A91A-FC442FF9B89D}"/>
              </a:ext>
            </a:extLst>
          </p:cNvPr>
          <p:cNvCxnSpPr>
            <a:cxnSpLocks/>
            <a:endCxn id="84" idx="3"/>
          </p:cNvCxnSpPr>
          <p:nvPr/>
        </p:nvCxnSpPr>
        <p:spPr>
          <a:xfrm flipH="1" flipV="1">
            <a:off x="3794572" y="5374169"/>
            <a:ext cx="1398150" cy="4087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Image 38">
            <a:extLst>
              <a:ext uri="{FF2B5EF4-FFF2-40B4-BE49-F238E27FC236}">
                <a16:creationId xmlns:a16="http://schemas.microsoft.com/office/drawing/2014/main" id="{9216E48B-AC25-471E-9DAC-114C364DE6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23" r="21504" b="38578"/>
          <a:stretch/>
        </p:blipFill>
        <p:spPr>
          <a:xfrm>
            <a:off x="6723701" y="6067181"/>
            <a:ext cx="561819" cy="365531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C3C9A4F8-40A4-4A73-97C3-ACE1221E591B}"/>
              </a:ext>
            </a:extLst>
          </p:cNvPr>
          <p:cNvSpPr txBox="1"/>
          <p:nvPr/>
        </p:nvSpPr>
        <p:spPr>
          <a:xfrm>
            <a:off x="5397054" y="6098580"/>
            <a:ext cx="144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 Slave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2DE41B4E-A5D7-454A-A2DF-99B9A3326C4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886" r="25044"/>
          <a:stretch/>
        </p:blipFill>
        <p:spPr>
          <a:xfrm>
            <a:off x="5336347" y="3923025"/>
            <a:ext cx="1939380" cy="201761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CA8FDDF-E45E-4942-8543-3954A95BAD09}"/>
              </a:ext>
            </a:extLst>
          </p:cNvPr>
          <p:cNvSpPr txBox="1"/>
          <p:nvPr/>
        </p:nvSpPr>
        <p:spPr>
          <a:xfrm>
            <a:off x="5192722" y="3157228"/>
            <a:ext cx="2018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REFGEN FMC board</a:t>
            </a:r>
          </a:p>
          <a:p>
            <a:r>
              <a:rPr lang="en-GB" dirty="0"/>
              <a:t>With a SI5362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DA21B9BC-D4F5-4216-93A6-4CEF135A2966}"/>
              </a:ext>
            </a:extLst>
          </p:cNvPr>
          <p:cNvCxnSpPr/>
          <p:nvPr/>
        </p:nvCxnSpPr>
        <p:spPr>
          <a:xfrm>
            <a:off x="6215743" y="3713346"/>
            <a:ext cx="90294" cy="772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6E695A0F-0DCE-4FAA-9F13-367B024DD8DF}"/>
              </a:ext>
            </a:extLst>
          </p:cNvPr>
          <p:cNvCxnSpPr/>
          <p:nvPr/>
        </p:nvCxnSpPr>
        <p:spPr>
          <a:xfrm>
            <a:off x="7489371" y="4192169"/>
            <a:ext cx="5987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58DD8131-FB50-4057-8893-4E38A35698DF}"/>
              </a:ext>
            </a:extLst>
          </p:cNvPr>
          <p:cNvSpPr txBox="1"/>
          <p:nvPr/>
        </p:nvSpPr>
        <p:spPr>
          <a:xfrm>
            <a:off x="8298748" y="3960263"/>
            <a:ext cx="379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 MHz (synchronization of Scopes, …)</a:t>
            </a:r>
          </a:p>
        </p:txBody>
      </p: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51810C1A-43AD-4450-8582-494C0C962F7B}"/>
              </a:ext>
            </a:extLst>
          </p:cNvPr>
          <p:cNvCxnSpPr/>
          <p:nvPr/>
        </p:nvCxnSpPr>
        <p:spPr>
          <a:xfrm>
            <a:off x="7489371" y="4590189"/>
            <a:ext cx="5987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E115D414-5111-4C21-842A-69E6BA7CD75A}"/>
              </a:ext>
            </a:extLst>
          </p:cNvPr>
          <p:cNvSpPr txBox="1"/>
          <p:nvPr/>
        </p:nvSpPr>
        <p:spPr>
          <a:xfrm>
            <a:off x="8298748" y="4358283"/>
            <a:ext cx="3054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200.395 MHz (LLRF reference)</a:t>
            </a: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80EFBD6A-79C0-474C-AF5E-DD7BFDCC76B0}"/>
              </a:ext>
            </a:extLst>
          </p:cNvPr>
          <p:cNvCxnSpPr/>
          <p:nvPr/>
        </p:nvCxnSpPr>
        <p:spPr>
          <a:xfrm>
            <a:off x="7489371" y="4988209"/>
            <a:ext cx="5987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ECB1A512-BFF7-4771-AD59-9CA88C1EC679}"/>
              </a:ext>
            </a:extLst>
          </p:cNvPr>
          <p:cNvSpPr txBox="1"/>
          <p:nvPr/>
        </p:nvSpPr>
        <p:spPr>
          <a:xfrm>
            <a:off x="8298748" y="4756303"/>
            <a:ext cx="3004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400.79 MHz (Laser reference)</a:t>
            </a:r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4023F0A2-23E8-4E44-8CFD-20A93877D1C1}"/>
              </a:ext>
            </a:extLst>
          </p:cNvPr>
          <p:cNvCxnSpPr/>
          <p:nvPr/>
        </p:nvCxnSpPr>
        <p:spPr>
          <a:xfrm>
            <a:off x="7489371" y="5357541"/>
            <a:ext cx="5987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AE2EE6BF-027A-4412-94AF-BD446CD377D2}"/>
              </a:ext>
            </a:extLst>
          </p:cNvPr>
          <p:cNvSpPr txBox="1"/>
          <p:nvPr/>
        </p:nvSpPr>
        <p:spPr>
          <a:xfrm>
            <a:off x="8298748" y="5125635"/>
            <a:ext cx="3531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801.58 MHz (Accelerator reference)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E47D9A5-2A45-45FF-BE16-27648BF16A86}"/>
              </a:ext>
            </a:extLst>
          </p:cNvPr>
          <p:cNvSpPr txBox="1"/>
          <p:nvPr/>
        </p:nvSpPr>
        <p:spPr>
          <a:xfrm>
            <a:off x="8088086" y="5632606"/>
            <a:ext cx="406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 others frequencies in function of need</a:t>
            </a:r>
          </a:p>
          <a:p>
            <a:r>
              <a:rPr lang="en-GB" dirty="0"/>
              <a:t>for diagnostics </a:t>
            </a:r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E2664F6E-2B38-4B24-8986-13FBFD25FC5B}"/>
              </a:ext>
            </a:extLst>
          </p:cNvPr>
          <p:cNvSpPr/>
          <p:nvPr/>
        </p:nvSpPr>
        <p:spPr>
          <a:xfrm>
            <a:off x="4493647" y="1779291"/>
            <a:ext cx="903405" cy="6849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933A403-4A30-4B46-A9AB-B89975EDEBF9}"/>
              </a:ext>
            </a:extLst>
          </p:cNvPr>
          <p:cNvSpPr txBox="1"/>
          <p:nvPr/>
        </p:nvSpPr>
        <p:spPr>
          <a:xfrm>
            <a:off x="5625296" y="1949888"/>
            <a:ext cx="4152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Next step : To measure this configuration </a:t>
            </a:r>
          </a:p>
        </p:txBody>
      </p:sp>
    </p:spTree>
    <p:extLst>
      <p:ext uri="{BB962C8B-B14F-4D97-AF65-F5344CB8AC3E}">
        <p14:creationId xmlns:p14="http://schemas.microsoft.com/office/powerpoint/2010/main" val="2964642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>
            <a:extLst>
              <a:ext uri="{FF2B5EF4-FFF2-40B4-BE49-F238E27FC236}">
                <a16:creationId xmlns:a16="http://schemas.microsoft.com/office/drawing/2014/main" id="{0D7A640C-9CAA-4493-B8CC-F0C879C430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22"/>
          <a:stretch/>
        </p:blipFill>
        <p:spPr>
          <a:xfrm>
            <a:off x="5482826" y="786357"/>
            <a:ext cx="6439518" cy="5109728"/>
          </a:xfrm>
          <a:prstGeom prst="rect">
            <a:avLst/>
          </a:prstGeo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9728D430-CF7F-4EF3-81E8-391370537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PLL : preliminary results </a:t>
            </a:r>
          </a:p>
        </p:txBody>
      </p:sp>
      <p:sp>
        <p:nvSpPr>
          <p:cNvPr id="7" name="Espace réservé du pied de page 7">
            <a:extLst>
              <a:ext uri="{FF2B5EF4-FFF2-40B4-BE49-F238E27FC236}">
                <a16:creationId xmlns:a16="http://schemas.microsoft.com/office/drawing/2014/main" id="{4C3C363B-CC2E-4B42-997E-95E8713C6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5489554-6944-4A44-9766-5B34DB9834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8" r="30157"/>
          <a:stretch/>
        </p:blipFill>
        <p:spPr>
          <a:xfrm>
            <a:off x="2058337" y="1535193"/>
            <a:ext cx="2627039" cy="243314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2297A43-116F-48A0-AF39-ACD7D0FC08C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4910" y="2045906"/>
            <a:ext cx="513631" cy="51460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2C7C1EB-1B9E-4953-94EB-16C066467A63}"/>
              </a:ext>
            </a:extLst>
          </p:cNvPr>
          <p:cNvSpPr txBox="1"/>
          <p:nvPr/>
        </p:nvSpPr>
        <p:spPr>
          <a:xfrm>
            <a:off x="511540" y="2709616"/>
            <a:ext cx="880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Morion</a:t>
            </a:r>
          </a:p>
          <a:p>
            <a:r>
              <a:rPr lang="en-GB" dirty="0"/>
              <a:t>10MHz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C03C171-0FF4-4AEA-A796-66092728B7E4}"/>
              </a:ext>
            </a:extLst>
          </p:cNvPr>
          <p:cNvCxnSpPr>
            <a:cxnSpLocks/>
          </p:cNvCxnSpPr>
          <p:nvPr/>
        </p:nvCxnSpPr>
        <p:spPr>
          <a:xfrm flipH="1">
            <a:off x="1294255" y="2303208"/>
            <a:ext cx="678368" cy="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287E3855-AC9E-4ABC-AF3B-31CA00CB98B8}"/>
              </a:ext>
            </a:extLst>
          </p:cNvPr>
          <p:cNvSpPr txBox="1"/>
          <p:nvPr/>
        </p:nvSpPr>
        <p:spPr>
          <a:xfrm>
            <a:off x="2911028" y="1165860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SKY 63102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649D83F-A289-4134-A658-176385CAA407}"/>
              </a:ext>
            </a:extLst>
          </p:cNvPr>
          <p:cNvCxnSpPr>
            <a:cxnSpLocks/>
          </p:cNvCxnSpPr>
          <p:nvPr/>
        </p:nvCxnSpPr>
        <p:spPr>
          <a:xfrm flipH="1">
            <a:off x="4744917" y="2436558"/>
            <a:ext cx="678368" cy="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FFF67DBD-A79A-40F5-A704-079E3495DAEB}"/>
              </a:ext>
            </a:extLst>
          </p:cNvPr>
          <p:cNvSpPr txBox="1"/>
          <p:nvPr/>
        </p:nvSpPr>
        <p:spPr>
          <a:xfrm>
            <a:off x="6184783" y="4848792"/>
            <a:ext cx="293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: Nawal </a:t>
            </a:r>
            <a:r>
              <a:rPr lang="en-GB" dirty="0" err="1"/>
              <a:t>Belouchrani</a:t>
            </a:r>
            <a:endParaRPr lang="en-GB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6BB2F3D-F49B-4FBB-AC20-DCC13208436C}"/>
              </a:ext>
            </a:extLst>
          </p:cNvPr>
          <p:cNvSpPr txBox="1"/>
          <p:nvPr/>
        </p:nvSpPr>
        <p:spPr>
          <a:xfrm>
            <a:off x="6605391" y="1183736"/>
            <a:ext cx="39738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FFFF"/>
                </a:solidFill>
              </a:rPr>
              <a:t>Jitter (rms) 400.79MHz@offset range [1Hzto 1MHz] =282fs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AA3FCCD-EF73-47C8-818D-3CC6A0947A52}"/>
              </a:ext>
            </a:extLst>
          </p:cNvPr>
          <p:cNvSpPr txBox="1"/>
          <p:nvPr/>
        </p:nvSpPr>
        <p:spPr>
          <a:xfrm>
            <a:off x="6618894" y="1544481"/>
            <a:ext cx="39738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7030A0"/>
                </a:solidFill>
              </a:rPr>
              <a:t>Jitter (rms) 176.1MHz@offset range [1Hzto 1MHz] =282fs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BE329EA-5119-481F-B0D5-AE7AA78614ED}"/>
              </a:ext>
            </a:extLst>
          </p:cNvPr>
          <p:cNvSpPr txBox="1"/>
          <p:nvPr/>
        </p:nvSpPr>
        <p:spPr>
          <a:xfrm>
            <a:off x="6618894" y="1835897"/>
            <a:ext cx="39738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C000"/>
                </a:solidFill>
              </a:rPr>
              <a:t>Jitter (rms) 125MHz@offset range [1Hzto 1MHz] =285fs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0DB9E89-C596-4DAE-8F76-4E1E2E2F76D8}"/>
              </a:ext>
            </a:extLst>
          </p:cNvPr>
          <p:cNvSpPr txBox="1"/>
          <p:nvPr/>
        </p:nvSpPr>
        <p:spPr>
          <a:xfrm>
            <a:off x="6643969" y="2101998"/>
            <a:ext cx="39738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Jitter (rms) 88MHz@offset range [1Hzto 1MHz] =284fs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96FA7FE-14E9-4069-9793-861CEA32948F}"/>
              </a:ext>
            </a:extLst>
          </p:cNvPr>
          <p:cNvSpPr txBox="1"/>
          <p:nvPr/>
        </p:nvSpPr>
        <p:spPr>
          <a:xfrm>
            <a:off x="46376" y="3429000"/>
            <a:ext cx="201196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Jitter (rms) 10MHz</a:t>
            </a:r>
          </a:p>
          <a:p>
            <a:r>
              <a:rPr lang="en-GB" sz="1200" dirty="0"/>
              <a:t>@offset range [1Hzto 1MHz]</a:t>
            </a:r>
          </a:p>
          <a:p>
            <a:r>
              <a:rPr lang="en-GB" sz="1200" dirty="0"/>
              <a:t> =150fs </a:t>
            </a:r>
          </a:p>
        </p:txBody>
      </p:sp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CA65FD80-3394-4454-9842-75468739EFA9}"/>
              </a:ext>
            </a:extLst>
          </p:cNvPr>
          <p:cNvSpPr/>
          <p:nvPr/>
        </p:nvSpPr>
        <p:spPr>
          <a:xfrm>
            <a:off x="365739" y="5904448"/>
            <a:ext cx="1085766" cy="430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C380032-0F8D-4B3C-8703-A33076AABE3C}"/>
              </a:ext>
            </a:extLst>
          </p:cNvPr>
          <p:cNvSpPr txBox="1"/>
          <p:nvPr/>
        </p:nvSpPr>
        <p:spPr>
          <a:xfrm>
            <a:off x="1511046" y="5760696"/>
            <a:ext cx="9777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-10fs better than Si5362 used on FMC REFGEN board in offset range  [12kHz to 1MHz] </a:t>
            </a:r>
            <a:r>
              <a:rPr lang="en-GB" dirty="0">
                <a:sym typeface="Wingdings" panose="05000000000000000000" pitchFamily="2" charset="2"/>
              </a:rPr>
              <a:t> validated</a:t>
            </a:r>
          </a:p>
          <a:p>
            <a:r>
              <a:rPr lang="en-GB" dirty="0"/>
              <a:t>- Need characterization in the offset range [1Hz to 1MHz]</a:t>
            </a:r>
          </a:p>
          <a:p>
            <a:endParaRPr lang="en-GB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6416672-56DF-4147-8269-9C95BC10D48A}"/>
              </a:ext>
            </a:extLst>
          </p:cNvPr>
          <p:cNvSpPr txBox="1"/>
          <p:nvPr/>
        </p:nvSpPr>
        <p:spPr>
          <a:xfrm>
            <a:off x="6680620" y="2346998"/>
            <a:ext cx="43616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240BBB"/>
                </a:solidFill>
              </a:rPr>
              <a:t>Jitter (rms) 10MHz@offset range [1Hzto 1MHz] =249fs (Rubidium)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C65226A-1EAF-4A8D-8E61-6692A18561DF}"/>
              </a:ext>
            </a:extLst>
          </p:cNvPr>
          <p:cNvSpPr txBox="1"/>
          <p:nvPr/>
        </p:nvSpPr>
        <p:spPr>
          <a:xfrm>
            <a:off x="6925616" y="2603572"/>
            <a:ext cx="482778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221F7"/>
                </a:solidFill>
              </a:rPr>
              <a:t>Jitter (rms) 10MHz@offset range [1Hzto 1MHz] =150fs (Morion) from LTE </a:t>
            </a:r>
          </a:p>
        </p:txBody>
      </p:sp>
    </p:spTree>
    <p:extLst>
      <p:ext uri="{BB962C8B-B14F-4D97-AF65-F5344CB8AC3E}">
        <p14:creationId xmlns:p14="http://schemas.microsoft.com/office/powerpoint/2010/main" val="1836971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728D430-CF7F-4EF3-81E8-391370537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LLRF MTCA-based architecture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11F20F0-A478-4AB5-A69C-B752D269E83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257" y="751813"/>
            <a:ext cx="9960432" cy="4886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C64D72D-D96C-4CB4-AE67-579779CD6C15}"/>
              </a:ext>
            </a:extLst>
          </p:cNvPr>
          <p:cNvPicPr/>
          <p:nvPr/>
        </p:nvPicPr>
        <p:blipFill rotWithShape="1">
          <a:blip r:embed="rId3"/>
          <a:srcRect l="1" r="1403" b="531"/>
          <a:stretch/>
        </p:blipFill>
        <p:spPr>
          <a:xfrm>
            <a:off x="71380" y="3552826"/>
            <a:ext cx="3182314" cy="1436611"/>
          </a:xfrm>
          <a:prstGeom prst="rect">
            <a:avLst/>
          </a:prstGeom>
        </p:spPr>
      </p:pic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8651AFD-92AA-4D2B-A6EC-0FCC59CE3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</p:spTree>
    <p:extLst>
      <p:ext uri="{BB962C8B-B14F-4D97-AF65-F5344CB8AC3E}">
        <p14:creationId xmlns:p14="http://schemas.microsoft.com/office/powerpoint/2010/main" val="3632890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234291" y="169116"/>
            <a:ext cx="6438063" cy="48898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Timing Distribution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9" name="Imag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3"/>
          <a:stretch/>
        </p:blipFill>
        <p:spPr bwMode="auto">
          <a:xfrm>
            <a:off x="408775" y="2016926"/>
            <a:ext cx="5348465" cy="419792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32055" y="2597815"/>
            <a:ext cx="165619" cy="2726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/>
          <p:cNvSpPr txBox="1"/>
          <p:nvPr/>
        </p:nvSpPr>
        <p:spPr>
          <a:xfrm>
            <a:off x="6438884" y="1302200"/>
            <a:ext cx="5590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REFGEN FMC is realized  and tests in progress  but already improvements planned.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99EDD29-6930-4C64-BD59-7657C6938E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86" r="25044"/>
          <a:stretch/>
        </p:blipFill>
        <p:spPr>
          <a:xfrm>
            <a:off x="6749968" y="2232909"/>
            <a:ext cx="3844772" cy="3999869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895761C-E131-4C37-A9D6-77F7A5672FD1}"/>
              </a:ext>
            </a:extLst>
          </p:cNvPr>
          <p:cNvSpPr txBox="1"/>
          <p:nvPr/>
        </p:nvSpPr>
        <p:spPr>
          <a:xfrm>
            <a:off x="1375740" y="1302200"/>
            <a:ext cx="4720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IDROGEN version in progress due to obsolete components and some improvements</a:t>
            </a:r>
          </a:p>
          <a:p>
            <a:endParaRPr lang="en-GB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A790AB6-5B1F-4D78-8CD2-98F85C514A46}"/>
              </a:ext>
            </a:extLst>
          </p:cNvPr>
          <p:cNvCxnSpPr/>
          <p:nvPr/>
        </p:nvCxnSpPr>
        <p:spPr>
          <a:xfrm flipH="1">
            <a:off x="8791575" y="1666875"/>
            <a:ext cx="247650" cy="1572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pied de page 7">
            <a:extLst>
              <a:ext uri="{FF2B5EF4-FFF2-40B4-BE49-F238E27FC236}">
                <a16:creationId xmlns:a16="http://schemas.microsoft.com/office/drawing/2014/main" id="{A58241E0-66C1-4851-BBA9-B0F63AE76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5188" y="6486963"/>
            <a:ext cx="5541624" cy="36473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PERLE collaboration meeting – 13&amp;14 </a:t>
            </a:r>
            <a:r>
              <a:rPr lang="fr-FR" dirty="0" err="1">
                <a:solidFill>
                  <a:schemeClr val="bg1"/>
                </a:solidFill>
              </a:rPr>
              <a:t>October</a:t>
            </a:r>
            <a:r>
              <a:rPr lang="fr-FR" dirty="0">
                <a:solidFill>
                  <a:schemeClr val="bg1"/>
                </a:solidFill>
              </a:rPr>
              <a:t> 2025 at CERN</a:t>
            </a:r>
          </a:p>
        </p:txBody>
      </p:sp>
    </p:spTree>
    <p:extLst>
      <p:ext uri="{BB962C8B-B14F-4D97-AF65-F5344CB8AC3E}">
        <p14:creationId xmlns:p14="http://schemas.microsoft.com/office/powerpoint/2010/main" val="1721512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2621</TotalTime>
  <Words>1451</Words>
  <Application>Microsoft Office PowerPoint</Application>
  <PresentationFormat>Grand écran</PresentationFormat>
  <Paragraphs>276</Paragraphs>
  <Slides>18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Calibri</vt:lpstr>
      <vt:lpstr>Calibri Light</vt:lpstr>
      <vt:lpstr>Cambria Math</vt:lpstr>
      <vt:lpstr>Wingdings</vt:lpstr>
      <vt:lpstr>Thème Office</vt:lpstr>
      <vt:lpstr>LLRF and RF power prospects for PERLE</vt:lpstr>
      <vt:lpstr>RF system overview </vt:lpstr>
      <vt:lpstr>Distributed Master Oscillator (DMO)</vt:lpstr>
      <vt:lpstr>Distributed Master Oscillator (DMO)</vt:lpstr>
      <vt:lpstr>Distributed Master Oscillator (DMO)</vt:lpstr>
      <vt:lpstr>Distributed Master Oscillator (DMO)</vt:lpstr>
      <vt:lpstr>New PLL : preliminary results </vt:lpstr>
      <vt:lpstr>LLRF MTCA-based architecture</vt:lpstr>
      <vt:lpstr>Timing Distribution</vt:lpstr>
      <vt:lpstr>IOXOS boards </vt:lpstr>
      <vt:lpstr>Timing Distribution</vt:lpstr>
      <vt:lpstr>Timing Distribution</vt:lpstr>
      <vt:lpstr> C&amp;C Frequency Tuning system</vt:lpstr>
      <vt:lpstr> FTS : Piezo Amplifier</vt:lpstr>
      <vt:lpstr>RF power systems : requirements</vt:lpstr>
      <vt:lpstr>               RF system implantation</vt:lpstr>
      <vt:lpstr>RF Power Solid State Amplifier</vt:lpstr>
      <vt:lpstr>LLRF and RF power prospects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LLRF and RF power prospects for PERLE</dc:title>
  <dc:creator>Christophe JOLY</dc:creator>
  <cp:lastModifiedBy>Christophe JOLY</cp:lastModifiedBy>
  <cp:revision>248</cp:revision>
  <dcterms:created xsi:type="dcterms:W3CDTF">2024-09-12T08:58:18Z</dcterms:created>
  <dcterms:modified xsi:type="dcterms:W3CDTF">2025-10-14T06:53:03Z</dcterms:modified>
</cp:coreProperties>
</file>