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</p:sldMasterIdLst>
  <p:notesMasterIdLst>
    <p:notesMasterId r:id="rId14"/>
  </p:notesMasterIdLst>
  <p:sldIdLst>
    <p:sldId id="259" r:id="rId2"/>
    <p:sldId id="262" r:id="rId3"/>
    <p:sldId id="263" r:id="rId4"/>
    <p:sldId id="264" r:id="rId5"/>
    <p:sldId id="326" r:id="rId6"/>
    <p:sldId id="265" r:id="rId7"/>
    <p:sldId id="268" r:id="rId8"/>
    <p:sldId id="324" r:id="rId9"/>
    <p:sldId id="271" r:id="rId10"/>
    <p:sldId id="320" r:id="rId11"/>
    <p:sldId id="327" r:id="rId12"/>
    <p:sldId id="322" r:id="rId13"/>
  </p:sldIdLst>
  <p:sldSz cx="10772775" cy="6059488"/>
  <p:notesSz cx="6858000" cy="9144000"/>
  <p:defaultTextStyle>
    <a:defPPr>
      <a:defRPr lang="fr-FR"/>
    </a:defPPr>
    <a:lvl1pPr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01650" indent="-44450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04888" indent="-90488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08125" indent="-13652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09775" indent="-18097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09">
          <p15:clr>
            <a:srgbClr val="A4A3A4"/>
          </p15:clr>
        </p15:guide>
        <p15:guide id="2" pos="33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94B"/>
    <a:srgbClr val="456487"/>
    <a:srgbClr val="FF6700"/>
    <a:srgbClr val="E05314"/>
    <a:srgbClr val="6600CC"/>
    <a:srgbClr val="511F74"/>
    <a:srgbClr val="7A286A"/>
    <a:srgbClr val="DF8A2D"/>
    <a:srgbClr val="F39200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19" autoAdjust="0"/>
    <p:restoredTop sz="96291" autoAdjust="0"/>
  </p:normalViewPr>
  <p:slideViewPr>
    <p:cSldViewPr>
      <p:cViewPr varScale="1">
        <p:scale>
          <a:sx n="127" d="100"/>
          <a:sy n="127" d="100"/>
        </p:scale>
        <p:origin x="834" y="126"/>
      </p:cViewPr>
      <p:guideLst>
        <p:guide orient="horz" pos="1909"/>
        <p:guide pos="33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68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0983F0-3B2B-4346-9D34-6FF74AEF7015}" type="datetimeFigureOut">
              <a:rPr lang="fr-FR"/>
              <a:pPr>
                <a:defRPr/>
              </a:pPr>
              <a:t>12/10/2025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BC699F-DBFB-4FA7-9A20-949047200E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952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8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12/04/2024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France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llipse 10"/>
          <p:cNvSpPr/>
          <p:nvPr userDrawn="1"/>
        </p:nvSpPr>
        <p:spPr>
          <a:xfrm rot="20947518">
            <a:off x="109593" y="136345"/>
            <a:ext cx="1993692" cy="105865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FCDDD6A-6318-C941-9A67-09D5B75CB2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16288"/>
          <a:stretch/>
        </p:blipFill>
        <p:spPr>
          <a:xfrm>
            <a:off x="71902" y="718146"/>
            <a:ext cx="846279" cy="46607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EA73405-F1D4-E64B-9AD0-873C04D6188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908" y="281852"/>
            <a:ext cx="1010145" cy="61019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CE3602F-F131-0C4F-9881-9C6BA266FB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b="27800"/>
          <a:stretch/>
        </p:blipFill>
        <p:spPr>
          <a:xfrm>
            <a:off x="26363" y="25887"/>
            <a:ext cx="1030695" cy="56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65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>
            <a:extLst>
              <a:ext uri="{FF2B5EF4-FFF2-40B4-BE49-F238E27FC236}">
                <a16:creationId xmlns:a16="http://schemas.microsoft.com/office/drawing/2014/main" id="{8D861AC4-9170-4F20-A2F1-79B19EA6A0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8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12/04/2024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France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921891" cy="653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1454340B-8381-4544-B0A1-5ED0B3EEF73B}"/>
              </a:ext>
            </a:extLst>
          </p:cNvPr>
          <p:cNvSpPr/>
          <p:nvPr userDrawn="1"/>
        </p:nvSpPr>
        <p:spPr>
          <a:xfrm rot="20947518">
            <a:off x="109593" y="136345"/>
            <a:ext cx="1993692" cy="105865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FCDDD6A-6318-C941-9A67-09D5B75CB2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16288"/>
          <a:stretch/>
        </p:blipFill>
        <p:spPr>
          <a:xfrm>
            <a:off x="71902" y="718146"/>
            <a:ext cx="846279" cy="46607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C0B8294E-85F2-4768-AED7-34D1D8612E2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908" y="281852"/>
            <a:ext cx="1010145" cy="61019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CE3602F-F131-0C4F-9881-9C6BA266FB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b="27800"/>
          <a:stretch/>
        </p:blipFill>
        <p:spPr>
          <a:xfrm>
            <a:off x="26363" y="25887"/>
            <a:ext cx="1030695" cy="56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109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12/04/2024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68700" y="5616575"/>
            <a:ext cx="363537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PERLE France meeting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08888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1596-5F9D-49C5-9701-16B3CA543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46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0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+mn-lt"/>
              </a:rPr>
              <a:t>PERLE Collaboration Meeting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14/10/2025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11" name="Espace réservé du pied de page 7">
            <a:extLst>
              <a:ext uri="{FF2B5EF4-FFF2-40B4-BE49-F238E27FC236}">
                <a16:creationId xmlns:a16="http://schemas.microsoft.com/office/drawing/2014/main" id="{6CCBA6E2-8E71-3848-AF27-2014123C6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PERLE collaboration meeting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2162991" y="1229544"/>
            <a:ext cx="5630946" cy="1394704"/>
          </a:xfrm>
        </p:spPr>
        <p:txBody>
          <a:bodyPr>
            <a:noAutofit/>
          </a:bodyPr>
          <a:lstStyle/>
          <a:p>
            <a:pPr algn="ctr"/>
            <a:r>
              <a:rPr lang="fr-FR" dirty="0"/>
              <a:t>Injector </a:t>
            </a:r>
            <a:r>
              <a:rPr lang="fr-FR" dirty="0" err="1"/>
              <a:t>Status</a:t>
            </a:r>
            <a:endParaRPr lang="fr-FR" dirty="0"/>
          </a:p>
          <a:p>
            <a:pPr algn="ctr"/>
            <a:r>
              <a:rPr lang="fr-FR" dirty="0"/>
              <a:t>and</a:t>
            </a:r>
          </a:p>
          <a:p>
            <a:pPr algn="ctr"/>
            <a:r>
              <a:rPr lang="fr-FR" dirty="0"/>
              <a:t>Plan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82036CE-58B3-41DD-85D1-21ECB8DDBB03}"/>
              </a:ext>
            </a:extLst>
          </p:cNvPr>
          <p:cNvSpPr txBox="1"/>
          <p:nvPr/>
        </p:nvSpPr>
        <p:spPr>
          <a:xfrm>
            <a:off x="8943423" y="3845228"/>
            <a:ext cx="1111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R. Roux</a:t>
            </a:r>
          </a:p>
        </p:txBody>
      </p:sp>
    </p:spTree>
    <p:extLst>
      <p:ext uri="{BB962C8B-B14F-4D97-AF65-F5344CB8AC3E}">
        <p14:creationId xmlns:p14="http://schemas.microsoft.com/office/powerpoint/2010/main" val="17626755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0FDC77-D16B-400A-82D6-CAA80BA2A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  Merger 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DA0AB84-FAEE-45C3-887F-53B259F2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14/10/2025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C0F2C44-7C41-4079-AF83-1F1B9AC17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PERLE collaboration meeting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AB47E1B-443E-459C-94D5-3FA8135A8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63A5BE7-9FCB-4CEB-AEB1-8B36B845E2A1}"/>
              </a:ext>
            </a:extLst>
          </p:cNvPr>
          <p:cNvSpPr txBox="1"/>
          <p:nvPr/>
        </p:nvSpPr>
        <p:spPr>
          <a:xfrm>
            <a:off x="2647753" y="797496"/>
            <a:ext cx="610147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Transfer beamline between the injector and the ERL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93874A5B-E71E-46A3-AA18-3B10C6E731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3" y="1661592"/>
            <a:ext cx="6610523" cy="3215764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668306B0-35F4-407B-AC0C-D1AA5DF55AA5}"/>
              </a:ext>
            </a:extLst>
          </p:cNvPr>
          <p:cNvSpPr txBox="1"/>
          <p:nvPr/>
        </p:nvSpPr>
        <p:spPr>
          <a:xfrm>
            <a:off x="7762651" y="2046101"/>
            <a:ext cx="2735044" cy="8715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Magnets designed for</a:t>
            </a:r>
          </a:p>
          <a:p>
            <a:pPr>
              <a:lnSpc>
                <a:spcPct val="150000"/>
              </a:lnSpc>
            </a:pPr>
            <a:r>
              <a:rPr lang="en-GB" sz="1800" dirty="0"/>
              <a:t>     beam pipe </a:t>
            </a:r>
            <a:r>
              <a:rPr lang="en-GB" sz="1800" dirty="0">
                <a:latin typeface="Symbol" panose="05050102010706020507" pitchFamily="18" charset="2"/>
              </a:rPr>
              <a:t>f</a:t>
            </a:r>
            <a:r>
              <a:rPr lang="en-GB" sz="1800" dirty="0"/>
              <a:t> = 63 mm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A4091D2B-CF0D-4A2C-B6CE-6521FD1FC7B2}"/>
              </a:ext>
            </a:extLst>
          </p:cNvPr>
          <p:cNvCxnSpPr/>
          <p:nvPr/>
        </p:nvCxnSpPr>
        <p:spPr>
          <a:xfrm flipH="1">
            <a:off x="5962451" y="3029744"/>
            <a:ext cx="936104" cy="936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FC68C675-BB7F-4BBA-8307-2CB1F03C2B47}"/>
              </a:ext>
            </a:extLst>
          </p:cNvPr>
          <p:cNvSpPr txBox="1"/>
          <p:nvPr/>
        </p:nvSpPr>
        <p:spPr>
          <a:xfrm>
            <a:off x="6898555" y="2746523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ICT</a:t>
            </a: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033593B1-EEC0-4D8E-B4BB-C786FA347E35}"/>
              </a:ext>
            </a:extLst>
          </p:cNvPr>
          <p:cNvCxnSpPr>
            <a:cxnSpLocks/>
          </p:cNvCxnSpPr>
          <p:nvPr/>
        </p:nvCxnSpPr>
        <p:spPr>
          <a:xfrm flipV="1">
            <a:off x="4122687" y="3992679"/>
            <a:ext cx="1635776" cy="11252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73208FC4-F6BA-42C8-BAD7-657A40F15DDE}"/>
              </a:ext>
            </a:extLst>
          </p:cNvPr>
          <p:cNvCxnSpPr>
            <a:cxnSpLocks/>
          </p:cNvCxnSpPr>
          <p:nvPr/>
        </p:nvCxnSpPr>
        <p:spPr>
          <a:xfrm flipV="1">
            <a:off x="4122687" y="3765900"/>
            <a:ext cx="927550" cy="13327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36CF13CE-FED7-4006-BC3C-0D9E2B4E1371}"/>
              </a:ext>
            </a:extLst>
          </p:cNvPr>
          <p:cNvCxnSpPr>
            <a:cxnSpLocks/>
          </p:cNvCxnSpPr>
          <p:nvPr/>
        </p:nvCxnSpPr>
        <p:spPr>
          <a:xfrm flipH="1" flipV="1">
            <a:off x="3080762" y="3378671"/>
            <a:ext cx="1045394" cy="1739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BF5A4C00-9824-4158-977B-F28A783E48F0}"/>
              </a:ext>
            </a:extLst>
          </p:cNvPr>
          <p:cNvSpPr txBox="1"/>
          <p:nvPr/>
        </p:nvSpPr>
        <p:spPr>
          <a:xfrm>
            <a:off x="3298155" y="5074090"/>
            <a:ext cx="1781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BPM + </a:t>
            </a:r>
            <a:r>
              <a:rPr lang="en-GB" sz="1800" dirty="0" err="1"/>
              <a:t>stereers</a:t>
            </a:r>
            <a:endParaRPr lang="en-GB" sz="1800" dirty="0"/>
          </a:p>
        </p:txBody>
      </p: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95244D27-EFF0-4871-8B81-916E3EF40AFA}"/>
              </a:ext>
            </a:extLst>
          </p:cNvPr>
          <p:cNvCxnSpPr>
            <a:cxnSpLocks/>
          </p:cNvCxnSpPr>
          <p:nvPr/>
        </p:nvCxnSpPr>
        <p:spPr>
          <a:xfrm>
            <a:off x="5017872" y="2118236"/>
            <a:ext cx="212568" cy="1455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FB3E6BCF-D797-4DD6-AB99-13E709C7B5D1}"/>
              </a:ext>
            </a:extLst>
          </p:cNvPr>
          <p:cNvCxnSpPr>
            <a:cxnSpLocks/>
          </p:cNvCxnSpPr>
          <p:nvPr/>
        </p:nvCxnSpPr>
        <p:spPr>
          <a:xfrm flipH="1">
            <a:off x="2695569" y="2118236"/>
            <a:ext cx="2313827" cy="11883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ZoneTexte 35">
            <a:extLst>
              <a:ext uri="{FF2B5EF4-FFF2-40B4-BE49-F238E27FC236}">
                <a16:creationId xmlns:a16="http://schemas.microsoft.com/office/drawing/2014/main" id="{A3BD85B8-2A4F-4154-A30B-FB37AE5838D7}"/>
              </a:ext>
            </a:extLst>
          </p:cNvPr>
          <p:cNvSpPr txBox="1"/>
          <p:nvPr/>
        </p:nvSpPr>
        <p:spPr>
          <a:xfrm>
            <a:off x="4588229" y="180702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screen</a:t>
            </a:r>
          </a:p>
        </p:txBody>
      </p:sp>
    </p:spTree>
    <p:extLst>
      <p:ext uri="{BB962C8B-B14F-4D97-AF65-F5344CB8AC3E}">
        <p14:creationId xmlns:p14="http://schemas.microsoft.com/office/powerpoint/2010/main" val="133958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DA0AB84-FAEE-45C3-887F-53B259F2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14/10/2025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C0F2C44-7C41-4079-AF83-1F1B9AC17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PERLE collaboration meeting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AB47E1B-443E-459C-94D5-3FA8135A8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63A5BE7-9FCB-4CEB-AEB1-8B36B845E2A1}"/>
              </a:ext>
            </a:extLst>
          </p:cNvPr>
          <p:cNvSpPr txBox="1"/>
          <p:nvPr/>
        </p:nvSpPr>
        <p:spPr>
          <a:xfrm>
            <a:off x="2989323" y="797496"/>
            <a:ext cx="4040145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Beam dump for 20 mA =&gt; 130 kW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03ABAB6-2F30-4D44-9574-252E5C38E063}"/>
              </a:ext>
            </a:extLst>
          </p:cNvPr>
          <p:cNvSpPr txBox="1"/>
          <p:nvPr/>
        </p:nvSpPr>
        <p:spPr>
          <a:xfrm>
            <a:off x="849883" y="1661592"/>
            <a:ext cx="8725530" cy="8374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800" dirty="0"/>
              <a:t>Collaboration with Emilie </a:t>
            </a:r>
            <a:r>
              <a:rPr lang="en-GB" sz="1800" dirty="0" err="1"/>
              <a:t>Schibler</a:t>
            </a:r>
            <a:r>
              <a:rPr lang="en-GB" sz="1800" dirty="0"/>
              <a:t> from IP2I from Lyon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800" dirty="0"/>
              <a:t>Use the same design as the so called  SAFARI beam dump for 200 kW deutons.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D94F665-C391-4E69-B373-A05D96F06D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663" y="2583147"/>
            <a:ext cx="6826547" cy="1954682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0199B04C-EF8D-437B-923D-438DED85984F}"/>
              </a:ext>
            </a:extLst>
          </p:cNvPr>
          <p:cNvSpPr txBox="1"/>
          <p:nvPr/>
        </p:nvSpPr>
        <p:spPr>
          <a:xfrm>
            <a:off x="561851" y="5068572"/>
            <a:ext cx="86966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Simulations for 7 MeV e</a:t>
            </a:r>
            <a:r>
              <a:rPr lang="en-GB" sz="1600" baseline="24000" dirty="0"/>
              <a:t>-</a:t>
            </a:r>
            <a:r>
              <a:rPr lang="en-GB" sz="1600" dirty="0"/>
              <a:t> have to be performed to check if it is well matched but no big worries</a:t>
            </a:r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CFF4654D-9C3F-481F-9F9D-2E5F4F2A6DF4}"/>
              </a:ext>
            </a:extLst>
          </p:cNvPr>
          <p:cNvCxnSpPr/>
          <p:nvPr/>
        </p:nvCxnSpPr>
        <p:spPr>
          <a:xfrm>
            <a:off x="1137915" y="4685928"/>
            <a:ext cx="633670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B3298097-052A-4AEB-AF2A-B248D92C373D}"/>
              </a:ext>
            </a:extLst>
          </p:cNvPr>
          <p:cNvSpPr txBox="1"/>
          <p:nvPr/>
        </p:nvSpPr>
        <p:spPr>
          <a:xfrm>
            <a:off x="7416924" y="4522167"/>
            <a:ext cx="9217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 ≈ 1,9 m</a:t>
            </a:r>
          </a:p>
        </p:txBody>
      </p:sp>
    </p:spTree>
    <p:extLst>
      <p:ext uri="{BB962C8B-B14F-4D97-AF65-F5344CB8AC3E}">
        <p14:creationId xmlns:p14="http://schemas.microsoft.com/office/powerpoint/2010/main" val="1918955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0FDC77-D16B-400A-82D6-CAA80BA2A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CONCLUSION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DA0AB84-FAEE-45C3-887F-53B259F2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14/10/2025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C0F2C44-7C41-4079-AF83-1F1B9AC17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PERLE collaboration meeting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AB47E1B-443E-459C-94D5-3FA8135A8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577FAE5-CB50-402B-AC6B-607F986921BC}"/>
              </a:ext>
            </a:extLst>
          </p:cNvPr>
          <p:cNvSpPr txBox="1"/>
          <p:nvPr/>
        </p:nvSpPr>
        <p:spPr>
          <a:xfrm>
            <a:off x="2074019" y="3389784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96BEBEB-B7CA-41B3-9126-1512105682F5}"/>
              </a:ext>
            </a:extLst>
          </p:cNvPr>
          <p:cNvSpPr txBox="1"/>
          <p:nvPr/>
        </p:nvSpPr>
        <p:spPr>
          <a:xfrm>
            <a:off x="404333" y="1661592"/>
            <a:ext cx="10201832" cy="29705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Installation of gun completed by the end of 2025, HV conditioning last milestone =&gt; beam in January 2026?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Call for tender for bunching cavity ready for beginning of 2026.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Cavities of booster should be ordered next year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Technical drawings of Cryomodule to be finished in next spring =&gt; call for tender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3D design of the merger is nearly finished, detailed drawings have to be done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Beam dump ready to be fabricated, maybe adapt it in the next years</a:t>
            </a:r>
          </a:p>
        </p:txBody>
      </p:sp>
    </p:spTree>
    <p:extLst>
      <p:ext uri="{BB962C8B-B14F-4D97-AF65-F5344CB8AC3E}">
        <p14:creationId xmlns:p14="http://schemas.microsoft.com/office/powerpoint/2010/main" val="3756243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14/10/2025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1" name="Espace réservé du pied de page 7">
            <a:extLst>
              <a:ext uri="{FF2B5EF4-FFF2-40B4-BE49-F238E27FC236}">
                <a16:creationId xmlns:a16="http://schemas.microsoft.com/office/drawing/2014/main" id="{6CCBA6E2-8E71-3848-AF27-2014123C6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PERLE collaboration meeting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4AF85CE-6332-4A51-A0B0-42595C5F8F99}"/>
              </a:ext>
            </a:extLst>
          </p:cNvPr>
          <p:cNvSpPr txBox="1"/>
          <p:nvPr/>
        </p:nvSpPr>
        <p:spPr>
          <a:xfrm>
            <a:off x="2613368" y="1003727"/>
            <a:ext cx="2520242" cy="4305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GB" dirty="0"/>
              <a:t>Injector</a:t>
            </a:r>
          </a:p>
          <a:p>
            <a:pPr marL="958850" lvl="1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Laser</a:t>
            </a:r>
          </a:p>
          <a:p>
            <a:pPr marL="958850" lvl="1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 err="1"/>
              <a:t>Photogun</a:t>
            </a:r>
            <a:endParaRPr lang="en-GB" dirty="0"/>
          </a:p>
          <a:p>
            <a:pPr marL="958850" lvl="1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Buncher</a:t>
            </a:r>
            <a:r>
              <a:rPr lang="en-GB" dirty="0">
                <a:highlight>
                  <a:srgbClr val="FFFF00"/>
                </a:highlight>
              </a:rPr>
              <a:t> </a:t>
            </a:r>
          </a:p>
          <a:p>
            <a:pPr marL="958850" lvl="1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The booster</a:t>
            </a:r>
          </a:p>
          <a:p>
            <a:pPr marL="958850" lvl="1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Beam dump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GB" dirty="0"/>
              <a:t>The merger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57266A4-074F-4D6C-8EDB-879F174A9FE6}"/>
              </a:ext>
            </a:extLst>
          </p:cNvPr>
          <p:cNvSpPr txBox="1"/>
          <p:nvPr/>
        </p:nvSpPr>
        <p:spPr>
          <a:xfrm>
            <a:off x="4522291" y="149424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Outline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56316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E6569A-1A8B-43CC-A105-3D1476D49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 Injector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E30E17-1835-490F-8130-9381DAEDD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14/10/2025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729830-0DC9-428A-80F8-A8CA84EF9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PERLE collaboration meeting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39C95DA-2F57-4A4A-B1AB-D12760D8B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3C8AF34A-2319-4ED2-B6A4-87C239782912}"/>
              </a:ext>
            </a:extLst>
          </p:cNvPr>
          <p:cNvSpPr txBox="1"/>
          <p:nvPr/>
        </p:nvSpPr>
        <p:spPr>
          <a:xfrm>
            <a:off x="355582" y="5090253"/>
            <a:ext cx="1067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Booster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E934402-FBE9-471F-98F5-F51353967D27}"/>
              </a:ext>
            </a:extLst>
          </p:cNvPr>
          <p:cNvSpPr txBox="1"/>
          <p:nvPr/>
        </p:nvSpPr>
        <p:spPr>
          <a:xfrm>
            <a:off x="7298756" y="1828015"/>
            <a:ext cx="34884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Gun, HV platform</a:t>
            </a:r>
          </a:p>
          <a:p>
            <a:r>
              <a:rPr lang="fr-FR" dirty="0"/>
              <a:t>Photocathode </a:t>
            </a:r>
            <a:r>
              <a:rPr lang="fr-FR" dirty="0" err="1"/>
              <a:t>prep</a:t>
            </a:r>
            <a:r>
              <a:rPr lang="fr-FR" dirty="0"/>
              <a:t>. chamber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52A331E-378B-4B0D-B671-E91636517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875" y="1987220"/>
            <a:ext cx="5458395" cy="2743987"/>
          </a:xfrm>
          <a:prstGeom prst="rect">
            <a:avLst/>
          </a:prstGeom>
        </p:spPr>
      </p:pic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08E0D2EF-93ED-4CC4-9F06-FD92315534DA}"/>
              </a:ext>
            </a:extLst>
          </p:cNvPr>
          <p:cNvCxnSpPr>
            <a:cxnSpLocks/>
          </p:cNvCxnSpPr>
          <p:nvPr/>
        </p:nvCxnSpPr>
        <p:spPr>
          <a:xfrm flipV="1">
            <a:off x="1446942" y="3810526"/>
            <a:ext cx="1275149" cy="15125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281682C5-88D4-44EF-A770-586E0D91A84B}"/>
              </a:ext>
            </a:extLst>
          </p:cNvPr>
          <p:cNvCxnSpPr>
            <a:cxnSpLocks/>
          </p:cNvCxnSpPr>
          <p:nvPr/>
        </p:nvCxnSpPr>
        <p:spPr>
          <a:xfrm flipH="1">
            <a:off x="5150051" y="2170246"/>
            <a:ext cx="2172438" cy="4454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C2AD35AD-542B-4135-AD0E-C7BDC65FF742}"/>
              </a:ext>
            </a:extLst>
          </p:cNvPr>
          <p:cNvCxnSpPr>
            <a:cxnSpLocks/>
          </p:cNvCxnSpPr>
          <p:nvPr/>
        </p:nvCxnSpPr>
        <p:spPr>
          <a:xfrm>
            <a:off x="983783" y="2309664"/>
            <a:ext cx="606082" cy="14008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4893F7CD-3F85-4621-8F5D-44BF831B2813}"/>
              </a:ext>
            </a:extLst>
          </p:cNvPr>
          <p:cNvSpPr txBox="1"/>
          <p:nvPr/>
        </p:nvSpPr>
        <p:spPr>
          <a:xfrm>
            <a:off x="485890" y="1885152"/>
            <a:ext cx="995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Merger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19089380-4446-407B-A189-FCCAF0035850}"/>
              </a:ext>
            </a:extLst>
          </p:cNvPr>
          <p:cNvCxnSpPr>
            <a:cxnSpLocks/>
          </p:cNvCxnSpPr>
          <p:nvPr/>
        </p:nvCxnSpPr>
        <p:spPr>
          <a:xfrm flipV="1">
            <a:off x="3391158" y="3425604"/>
            <a:ext cx="390058" cy="17643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E8D5B164-F9F9-40C3-B970-AA7D1E2AF7F2}"/>
              </a:ext>
            </a:extLst>
          </p:cNvPr>
          <p:cNvSpPr txBox="1"/>
          <p:nvPr/>
        </p:nvSpPr>
        <p:spPr>
          <a:xfrm>
            <a:off x="2937044" y="5122987"/>
            <a:ext cx="1140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Buncher</a:t>
            </a:r>
          </a:p>
        </p:txBody>
      </p:sp>
    </p:spTree>
    <p:extLst>
      <p:ext uri="{BB962C8B-B14F-4D97-AF65-F5344CB8AC3E}">
        <p14:creationId xmlns:p14="http://schemas.microsoft.com/office/powerpoint/2010/main" val="1424904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92CC23-C79D-45B9-9E32-47F6AE492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/>
          <a:p>
            <a:r>
              <a:rPr lang="en-GB" dirty="0"/>
              <a:t>1. Injector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D8AEF0C-65C2-4292-ADC0-2BA1A3C4D7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en-GB" dirty="0"/>
              <a:t>14/10/2025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B465C01-9B7F-4895-94C9-94307B16F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/>
              <a:t>PERLE collaboration meeting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8CF9CB0-3379-4F2F-9A71-E1D6687CC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/>
          <a:p>
            <a:fld id="{77E71596-5F9D-49C5-9701-16B3CA54319D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6ECBB2C-D138-4047-AFB5-B100C926DAF6}"/>
              </a:ext>
            </a:extLst>
          </p:cNvPr>
          <p:cNvSpPr txBox="1"/>
          <p:nvPr/>
        </p:nvSpPr>
        <p:spPr>
          <a:xfrm>
            <a:off x="3874219" y="797496"/>
            <a:ext cx="280831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00B050"/>
                </a:solidFill>
              </a:rPr>
              <a:t>The laser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8DCFA8B-8D21-40CD-9923-34468DFEA8A2}"/>
              </a:ext>
            </a:extLst>
          </p:cNvPr>
          <p:cNvSpPr txBox="1"/>
          <p:nvPr/>
        </p:nvSpPr>
        <p:spPr>
          <a:xfrm>
            <a:off x="633859" y="1453895"/>
            <a:ext cx="30764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Moved to the clean room </a:t>
            </a:r>
          </a:p>
          <a:p>
            <a:r>
              <a:rPr lang="en-US" sz="1800"/>
              <a:t>next to the gun in July, 15</a:t>
            </a:r>
            <a:r>
              <a:rPr lang="en-US" sz="1800" baseline="30000"/>
              <a:t>th</a:t>
            </a:r>
          </a:p>
          <a:p>
            <a:endParaRPr lang="en-US" sz="1800" baseline="300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Laser operational and aligned to the hole to be</a:t>
            </a:r>
          </a:p>
          <a:p>
            <a:r>
              <a:rPr lang="en-US" sz="1800"/>
              <a:t>    transported to the gun</a:t>
            </a:r>
          </a:p>
          <a:p>
            <a:endParaRPr lang="en-US" sz="180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3D9AEE9-F672-4B35-A696-433EC581C8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9282" y="1403719"/>
            <a:ext cx="4686498" cy="2058073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01B5CBA1-C176-4844-8C0F-E21E73DF9E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6833" y="3721285"/>
            <a:ext cx="4096692" cy="1779663"/>
          </a:xfrm>
          <a:prstGeom prst="rect">
            <a:avLst/>
          </a:prstGeom>
        </p:spPr>
      </p:pic>
      <p:sp>
        <p:nvSpPr>
          <p:cNvPr id="35" name="ZoneTexte 34">
            <a:extLst>
              <a:ext uri="{FF2B5EF4-FFF2-40B4-BE49-F238E27FC236}">
                <a16:creationId xmlns:a16="http://schemas.microsoft.com/office/drawing/2014/main" id="{441933AD-080D-4C9B-A6A2-A00D2F1C6341}"/>
              </a:ext>
            </a:extLst>
          </p:cNvPr>
          <p:cNvSpPr txBox="1"/>
          <p:nvPr/>
        </p:nvSpPr>
        <p:spPr>
          <a:xfrm>
            <a:off x="621707" y="3736791"/>
            <a:ext cx="3820277" cy="1703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Diagnostic box just in front of the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     entrance window of beamline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optics removed to get the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     maximal transmission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9F05B955-08F1-40FE-89AD-AADEAC575EED}"/>
              </a:ext>
            </a:extLst>
          </p:cNvPr>
          <p:cNvCxnSpPr/>
          <p:nvPr/>
        </p:nvCxnSpPr>
        <p:spPr>
          <a:xfrm>
            <a:off x="4339282" y="4037856"/>
            <a:ext cx="1335137" cy="1440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4351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92CC23-C79D-45B9-9E32-47F6AE492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1. Injector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D8AEF0C-65C2-4292-ADC0-2BA1A3C4D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14/10/2025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B465C01-9B7F-4895-94C9-94307B16F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PERLE collaboration meeting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8CF9CB0-3379-4F2F-9A71-E1D6687CC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6ECBB2C-D138-4047-AFB5-B100C926DAF6}"/>
              </a:ext>
            </a:extLst>
          </p:cNvPr>
          <p:cNvSpPr txBox="1"/>
          <p:nvPr/>
        </p:nvSpPr>
        <p:spPr>
          <a:xfrm>
            <a:off x="3874219" y="797496"/>
            <a:ext cx="280831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00B050"/>
                </a:solidFill>
              </a:rPr>
              <a:t>The gun 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298C0A9-0E5B-48BC-ACF4-81967E9CBF5F}"/>
              </a:ext>
            </a:extLst>
          </p:cNvPr>
          <p:cNvSpPr txBox="1"/>
          <p:nvPr/>
        </p:nvSpPr>
        <p:spPr>
          <a:xfrm>
            <a:off x="4093050" y="1487847"/>
            <a:ext cx="23706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u="sng" dirty="0">
                <a:solidFill>
                  <a:srgbClr val="FF0000"/>
                </a:solidFill>
              </a:rPr>
              <a:t>See the M. </a:t>
            </a:r>
            <a:r>
              <a:rPr lang="fr-FR" sz="1600" u="sng" dirty="0" err="1">
                <a:solidFill>
                  <a:srgbClr val="FF0000"/>
                </a:solidFill>
              </a:rPr>
              <a:t>Baylac’s</a:t>
            </a:r>
            <a:r>
              <a:rPr lang="fr-FR" sz="1600" u="sng" dirty="0">
                <a:solidFill>
                  <a:srgbClr val="FF0000"/>
                </a:solidFill>
              </a:rPr>
              <a:t> talk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204D9EA-EA23-4D89-9E2F-FA704AD6B3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843" y="2165648"/>
            <a:ext cx="5153025" cy="3209925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22220F7A-9A09-4A45-81C2-94DEE9AAE0E4}"/>
              </a:ext>
            </a:extLst>
          </p:cNvPr>
          <p:cNvSpPr txBox="1"/>
          <p:nvPr/>
        </p:nvSpPr>
        <p:spPr>
          <a:xfrm>
            <a:off x="5746427" y="2067580"/>
            <a:ext cx="3908442" cy="1524007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Big achievements:</a:t>
            </a:r>
          </a:p>
          <a:p>
            <a:pPr marL="8445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Almost all components installed</a:t>
            </a:r>
          </a:p>
          <a:p>
            <a:pPr marL="8445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&lt; 10</a:t>
            </a:r>
            <a:r>
              <a:rPr lang="en-GB" sz="1600" baseline="30000" dirty="0"/>
              <a:t>-11</a:t>
            </a:r>
            <a:r>
              <a:rPr lang="en-GB" sz="1600" dirty="0"/>
              <a:t> mbar in the gun</a:t>
            </a:r>
          </a:p>
          <a:p>
            <a:pPr marL="8445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One photocathode made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45C161F-33DE-443E-9735-083A9B7B439C}"/>
              </a:ext>
            </a:extLst>
          </p:cNvPr>
          <p:cNvSpPr txBox="1"/>
          <p:nvPr/>
        </p:nvSpPr>
        <p:spPr>
          <a:xfrm>
            <a:off x="5746427" y="3749824"/>
            <a:ext cx="4288353" cy="152400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/>
              <a:t>To be done:</a:t>
            </a:r>
          </a:p>
          <a:p>
            <a:pPr marL="8445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/>
              <a:t>Install Faraday cup and its chamber</a:t>
            </a:r>
          </a:p>
          <a:p>
            <a:pPr marL="8445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/>
              <a:t>Bake out of the beamline</a:t>
            </a:r>
          </a:p>
          <a:p>
            <a:pPr marL="8445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/>
              <a:t>Cabling and HV conditionning</a:t>
            </a:r>
          </a:p>
        </p:txBody>
      </p:sp>
    </p:spTree>
    <p:extLst>
      <p:ext uri="{BB962C8B-B14F-4D97-AF65-F5344CB8AC3E}">
        <p14:creationId xmlns:p14="http://schemas.microsoft.com/office/powerpoint/2010/main" val="247935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B47E94-B604-45CC-9225-C7576BC1D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49425"/>
            <a:ext cx="7704855" cy="432048"/>
          </a:xfrm>
        </p:spPr>
        <p:txBody>
          <a:bodyPr>
            <a:normAutofit/>
          </a:bodyPr>
          <a:lstStyle/>
          <a:p>
            <a:r>
              <a:rPr lang="fr-FR" dirty="0"/>
              <a:t>1. Injector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8298E35-3D2D-4C54-A048-D88AF34EE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14/10/2025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35757E4-CECA-4191-9428-11EAC01F4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PERLE collaboration meeting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57C50BE-C292-4DF2-9923-9B62FE25B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F77FBE7-F67C-4FBA-B553-46DA42755F85}"/>
              </a:ext>
            </a:extLst>
          </p:cNvPr>
          <p:cNvSpPr txBox="1">
            <a:spLocks/>
          </p:cNvSpPr>
          <p:nvPr/>
        </p:nvSpPr>
        <p:spPr>
          <a:xfrm>
            <a:off x="569640" y="352480"/>
            <a:ext cx="10515600" cy="564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9860D17-5E72-4B48-91C3-0F38C7EB36CD}"/>
              </a:ext>
            </a:extLst>
          </p:cNvPr>
          <p:cNvSpPr txBox="1"/>
          <p:nvPr/>
        </p:nvSpPr>
        <p:spPr>
          <a:xfrm>
            <a:off x="3298155" y="916688"/>
            <a:ext cx="360040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The bunching cavity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34FBEB4-94C7-438F-BEDA-0EB107E15489}"/>
              </a:ext>
            </a:extLst>
          </p:cNvPr>
          <p:cNvSpPr txBox="1"/>
          <p:nvPr/>
        </p:nvSpPr>
        <p:spPr>
          <a:xfrm>
            <a:off x="345827" y="1485917"/>
            <a:ext cx="9202812" cy="1493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April 2025, ESS Bilbao focused on their own project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I finished the RF design implementing the coupler and a plunger and lengthening the cavity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Samuel almost completed the technical drawings, </a:t>
            </a:r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see his presentation for more details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05D82238-1ACA-85F7-37D4-97B33460F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3368" y="3134398"/>
            <a:ext cx="1764907" cy="2456106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AC3F9180-AD49-4484-8C8D-B1420C9FC5DC}"/>
              </a:ext>
            </a:extLst>
          </p:cNvPr>
          <p:cNvSpPr txBox="1"/>
          <p:nvPr/>
        </p:nvSpPr>
        <p:spPr>
          <a:xfrm>
            <a:off x="4738315" y="3514962"/>
            <a:ext cx="5450531" cy="16163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rgbClr val="00B050"/>
                </a:solidFill>
              </a:rPr>
              <a:t>Next:</a:t>
            </a:r>
          </a:p>
          <a:p>
            <a:pPr marL="78740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Ask a quotation to PMB company in November</a:t>
            </a:r>
          </a:p>
          <a:p>
            <a:pPr marL="78740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Call for tender beginning of 2026</a:t>
            </a:r>
          </a:p>
          <a:p>
            <a:pPr marL="78740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Hope for a delivery for next collaboration meeting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A03F980E-06CB-43BA-B326-D66523249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812" y="3134398"/>
            <a:ext cx="2181407" cy="2271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875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1AF52-DE45-430B-88BB-671D29EB2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1. Injector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BD14C77-5BCA-45BA-B552-F5DD5E11F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14/10/2025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CF74D54-7016-4661-A1C0-A30ACA3AB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PERLE collaboration meeting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A366C9E-3A94-4BFC-893C-FFAA547C1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FC72EB2-3A24-407E-80DD-11BD0D54C69D}"/>
              </a:ext>
            </a:extLst>
          </p:cNvPr>
          <p:cNvSpPr txBox="1">
            <a:spLocks/>
          </p:cNvSpPr>
          <p:nvPr/>
        </p:nvSpPr>
        <p:spPr>
          <a:xfrm>
            <a:off x="246369" y="253566"/>
            <a:ext cx="10515600" cy="6128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endParaRPr lang="fr-FR" sz="36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F2860A6-B4C7-4778-9E8B-52F5E29AF886}"/>
              </a:ext>
            </a:extLst>
          </p:cNvPr>
          <p:cNvSpPr txBox="1"/>
          <p:nvPr/>
        </p:nvSpPr>
        <p:spPr>
          <a:xfrm>
            <a:off x="3586187" y="866451"/>
            <a:ext cx="360040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accent1">
                    <a:lumMod val="75000"/>
                  </a:schemeClr>
                </a:solidFill>
              </a:rPr>
              <a:t>The booster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9EACC8B-7464-43CD-913B-AACB2F3670FC}"/>
              </a:ext>
            </a:extLst>
          </p:cNvPr>
          <p:cNvSpPr txBox="1"/>
          <p:nvPr/>
        </p:nvSpPr>
        <p:spPr>
          <a:xfrm>
            <a:off x="633859" y="1359268"/>
            <a:ext cx="10267554" cy="39554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Single-cell cavities:  « Jlab design » done (adapted from the 5cell cavity of the ERL cryomodule). </a:t>
            </a:r>
          </a:p>
          <a:p>
            <a:r>
              <a:rPr lang="en-US" sz="1600"/>
              <a:t>    But, the FCC design is also a valuable option. </a:t>
            </a:r>
          </a:p>
          <a:p>
            <a:r>
              <a:rPr lang="en-US" sz="1600"/>
              <a:t>(See Akira’s talk) R&amp;D on single-cell cavities with CERN:</a:t>
            </a:r>
          </a:p>
          <a:p>
            <a:r>
              <a:rPr lang="en-US" sz="1600"/>
              <a:t> 1st vertical test with the « Jlab » cavity (repaired by CERN) in Dec. </a:t>
            </a:r>
          </a:p>
          <a:p>
            <a:r>
              <a:rPr lang="en-US" sz="1600"/>
              <a:t>Next dvpts with new FCC-type single-cell cavities built by CERN. </a:t>
            </a:r>
          </a:p>
          <a:p>
            <a:r>
              <a:rPr lang="en-US" sz="1600"/>
              <a:t>IJCLab vertical cryostat will be adapted to host single-cell, 5cell and 6cell cavities.</a:t>
            </a:r>
          </a:p>
          <a:p>
            <a:endParaRPr lang="en-US" sz="160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1600">
                <a:sym typeface="Wingdings" panose="05000000000000000000" pitchFamily="2" charset="2"/>
              </a:rPr>
              <a:t>The single-cell “FCC-type” cavities in the PERLE cryomodule could be the first FCC cavities to see a beam!</a:t>
            </a:r>
            <a:endParaRPr lang="en-US" sz="160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/>
              <a:t>Decision to change Q</a:t>
            </a:r>
            <a:r>
              <a:rPr lang="en-US" sz="1600" baseline="-25000"/>
              <a:t>ext</a:t>
            </a:r>
            <a:r>
              <a:rPr lang="en-US" sz="1600"/>
              <a:t> to save power at low current</a:t>
            </a:r>
          </a:p>
          <a:p>
            <a:pPr marL="78740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/>
              <a:t>Initially, Q</a:t>
            </a:r>
            <a:r>
              <a:rPr lang="en-US" sz="1600" baseline="-25000"/>
              <a:t>ext  </a:t>
            </a:r>
            <a:r>
              <a:rPr lang="en-US" sz="1600"/>
              <a:t>= 7.10</a:t>
            </a:r>
            <a:r>
              <a:rPr lang="en-US" sz="1600" baseline="30000"/>
              <a:t>5</a:t>
            </a:r>
            <a:r>
              <a:rPr lang="en-US" sz="1600"/>
              <a:t> =&gt; 30.7 kW for 20 mA but 12 kW for 5 mA (instead of 7.7 if optimized for it)</a:t>
            </a:r>
          </a:p>
          <a:p>
            <a:pPr marL="78740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/>
              <a:t>We chose Q</a:t>
            </a:r>
            <a:r>
              <a:rPr lang="en-US" sz="1600" baseline="-25000"/>
              <a:t>ext  </a:t>
            </a:r>
            <a:r>
              <a:rPr lang="en-US" sz="1600"/>
              <a:t>= 1,6.10</a:t>
            </a:r>
            <a:r>
              <a:rPr lang="en-US" sz="1600" baseline="30000"/>
              <a:t>6</a:t>
            </a:r>
            <a:r>
              <a:rPr lang="en-US" sz="1600"/>
              <a:t> =&gt; 8,3 kW for 5 mA  and 36,3 for 20 mA</a:t>
            </a:r>
          </a:p>
          <a:p>
            <a:pPr marL="78740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/>
              <a:t>Power coupler is the same as for 5 cells cavity, change the height of the coupling port on the cavity</a:t>
            </a:r>
          </a:p>
        </p:txBody>
      </p:sp>
    </p:spTree>
    <p:extLst>
      <p:ext uri="{BB962C8B-B14F-4D97-AF65-F5344CB8AC3E}">
        <p14:creationId xmlns:p14="http://schemas.microsoft.com/office/powerpoint/2010/main" val="2296520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40934FD-C11D-4938-AE66-06857F8A0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14/10/2025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AC727F9-B187-4EF1-BE9C-62E87AB73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PERLE collaboration meeting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69448E6-0C85-4ED2-B400-AE3A0F2E8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E3D4AAC1-1E8C-4F6B-BA14-466A48D5B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/>
          <a:p>
            <a:r>
              <a:rPr lang="fr-FR" dirty="0"/>
              <a:t>1. Injector</a:t>
            </a:r>
          </a:p>
        </p:txBody>
      </p:sp>
      <p:sp>
        <p:nvSpPr>
          <p:cNvPr id="18" name="Espace réservé de la date 6">
            <a:extLst>
              <a:ext uri="{FF2B5EF4-FFF2-40B4-BE49-F238E27FC236}">
                <a16:creationId xmlns:a16="http://schemas.microsoft.com/office/drawing/2014/main" id="{380F8E5A-0930-452F-A377-AD5C63D63577}"/>
              </a:ext>
            </a:extLst>
          </p:cNvPr>
          <p:cNvSpPr txBox="1">
            <a:spLocks/>
          </p:cNvSpPr>
          <p:nvPr/>
        </p:nvSpPr>
        <p:spPr>
          <a:xfrm>
            <a:off x="201812" y="5714820"/>
            <a:ext cx="2411556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l" defTabSz="1004888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  <a:lvl2pPr marL="501650" indent="-44450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004888" indent="-90488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508125" indent="-136525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09775" indent="-180975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dirty="0"/>
              <a:t>14/10/2025</a:t>
            </a:r>
          </a:p>
        </p:txBody>
      </p:sp>
      <p:sp>
        <p:nvSpPr>
          <p:cNvPr id="19" name="Espace réservé du pied de page 7">
            <a:extLst>
              <a:ext uri="{FF2B5EF4-FFF2-40B4-BE49-F238E27FC236}">
                <a16:creationId xmlns:a16="http://schemas.microsoft.com/office/drawing/2014/main" id="{F093AEBE-D260-4E73-BDCB-9563211794F0}"/>
              </a:ext>
            </a:extLst>
          </p:cNvPr>
          <p:cNvSpPr txBox="1">
            <a:spLocks/>
          </p:cNvSpPr>
          <p:nvPr/>
        </p:nvSpPr>
        <p:spPr>
          <a:xfrm>
            <a:off x="2938116" y="5714820"/>
            <a:ext cx="4896544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ctr" defTabSz="1004888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  <a:lvl2pPr marL="501650" indent="-44450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004888" indent="-90488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508125" indent="-136525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09775" indent="-180975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20" name="Espace réservé du numéro de diapositive 8">
            <a:extLst>
              <a:ext uri="{FF2B5EF4-FFF2-40B4-BE49-F238E27FC236}">
                <a16:creationId xmlns:a16="http://schemas.microsoft.com/office/drawing/2014/main" id="{84C96059-C8F7-41B4-9C31-29A27544AEA2}"/>
              </a:ext>
            </a:extLst>
          </p:cNvPr>
          <p:cNvSpPr txBox="1">
            <a:spLocks/>
          </p:cNvSpPr>
          <p:nvPr/>
        </p:nvSpPr>
        <p:spPr>
          <a:xfrm>
            <a:off x="8159407" y="5714820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r" defTabSz="1004888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  <a:lvl2pPr marL="501650" indent="-44450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004888" indent="-90488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508125" indent="-136525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09775" indent="-180975" algn="l" defTabSz="1004888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77E71596-5F9D-49C5-9701-16B3CA54319D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29FBBCB-6F0A-4556-947F-32891472D11F}"/>
              </a:ext>
            </a:extLst>
          </p:cNvPr>
          <p:cNvSpPr txBox="1"/>
          <p:nvPr/>
        </p:nvSpPr>
        <p:spPr>
          <a:xfrm>
            <a:off x="3192851" y="725609"/>
            <a:ext cx="47525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800" dirty="0"/>
              <a:t>The cryomodule of the booster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AFC470B0-C2DF-4497-B939-D011A7EC976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8131" y="1153227"/>
            <a:ext cx="5364480" cy="4048125"/>
          </a:xfrm>
          <a:prstGeom prst="rect">
            <a:avLst/>
          </a:prstGeom>
          <a:noFill/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2FAB40D-6E5E-440C-892B-AA4CF377CBB7}"/>
              </a:ext>
            </a:extLst>
          </p:cNvPr>
          <p:cNvCxnSpPr/>
          <p:nvPr/>
        </p:nvCxnSpPr>
        <p:spPr>
          <a:xfrm>
            <a:off x="7906667" y="2597696"/>
            <a:ext cx="0" cy="1728192"/>
          </a:xfrm>
          <a:prstGeom prst="straightConnector1">
            <a:avLst/>
          </a:prstGeom>
          <a:ln w="1270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59EB1AC-3A4B-4B56-9310-649808B63869}"/>
              </a:ext>
            </a:extLst>
          </p:cNvPr>
          <p:cNvSpPr txBox="1"/>
          <p:nvPr/>
        </p:nvSpPr>
        <p:spPr>
          <a:xfrm>
            <a:off x="7834660" y="3533800"/>
            <a:ext cx="8242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1,2 m</a:t>
            </a: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0764F0DE-69D1-4AF9-906B-2899617A9BC9}"/>
              </a:ext>
            </a:extLst>
          </p:cNvPr>
          <p:cNvCxnSpPr/>
          <p:nvPr/>
        </p:nvCxnSpPr>
        <p:spPr>
          <a:xfrm>
            <a:off x="6826547" y="2597696"/>
            <a:ext cx="108012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FDB8B8CA-5E58-4359-821E-FD5628EC2CF1}"/>
              </a:ext>
            </a:extLst>
          </p:cNvPr>
          <p:cNvCxnSpPr/>
          <p:nvPr/>
        </p:nvCxnSpPr>
        <p:spPr>
          <a:xfrm>
            <a:off x="6818757" y="4325888"/>
            <a:ext cx="108012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E976642D-F008-4DE6-9A02-980ACE189C0A}"/>
              </a:ext>
            </a:extLst>
          </p:cNvPr>
          <p:cNvCxnSpPr>
            <a:cxnSpLocks/>
          </p:cNvCxnSpPr>
          <p:nvPr/>
        </p:nvCxnSpPr>
        <p:spPr>
          <a:xfrm>
            <a:off x="2686088" y="5550024"/>
            <a:ext cx="4212467" cy="0"/>
          </a:xfrm>
          <a:prstGeom prst="straightConnector1">
            <a:avLst/>
          </a:prstGeom>
          <a:ln w="1270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B87D654E-7C01-4AB0-88A5-E3C3790B2BBF}"/>
              </a:ext>
            </a:extLst>
          </p:cNvPr>
          <p:cNvCxnSpPr>
            <a:cxnSpLocks/>
          </p:cNvCxnSpPr>
          <p:nvPr/>
        </p:nvCxnSpPr>
        <p:spPr>
          <a:xfrm flipV="1">
            <a:off x="6898555" y="4400924"/>
            <a:ext cx="0" cy="114910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0F0E100F-B638-4347-B651-804861FCA70A}"/>
              </a:ext>
            </a:extLst>
          </p:cNvPr>
          <p:cNvCxnSpPr>
            <a:cxnSpLocks/>
          </p:cNvCxnSpPr>
          <p:nvPr/>
        </p:nvCxnSpPr>
        <p:spPr>
          <a:xfrm flipV="1">
            <a:off x="2722091" y="4400924"/>
            <a:ext cx="0" cy="114910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7AAD4A8D-52A9-4D3D-A695-226663982ACA}"/>
              </a:ext>
            </a:extLst>
          </p:cNvPr>
          <p:cNvSpPr txBox="1"/>
          <p:nvPr/>
        </p:nvSpPr>
        <p:spPr>
          <a:xfrm>
            <a:off x="4234259" y="5201352"/>
            <a:ext cx="8242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2,9 m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78D54C75-26DD-4835-A238-633F11DF6C23}"/>
              </a:ext>
            </a:extLst>
          </p:cNvPr>
          <p:cNvSpPr txBox="1"/>
          <p:nvPr/>
        </p:nvSpPr>
        <p:spPr>
          <a:xfrm>
            <a:off x="8050683" y="1445568"/>
            <a:ext cx="219483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Design: ESS type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9617853-73D4-49A5-9576-70F9C64A54E9}"/>
              </a:ext>
            </a:extLst>
          </p:cNvPr>
          <p:cNvSpPr txBox="1"/>
          <p:nvPr/>
        </p:nvSpPr>
        <p:spPr>
          <a:xfrm>
            <a:off x="796672" y="3821832"/>
            <a:ext cx="100540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Design</a:t>
            </a:r>
          </a:p>
          <a:p>
            <a:r>
              <a:rPr lang="en-GB" sz="1800" dirty="0"/>
              <a:t>By</a:t>
            </a:r>
          </a:p>
          <a:p>
            <a:endParaRPr lang="en-GB" sz="1800" dirty="0"/>
          </a:p>
          <a:p>
            <a:r>
              <a:rPr lang="en-GB" sz="1800" dirty="0"/>
              <a:t>Samuel</a:t>
            </a:r>
          </a:p>
          <a:p>
            <a:r>
              <a:rPr lang="en-GB" sz="1800" dirty="0" err="1"/>
              <a:t>Marchal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151261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4CB4FEA-4462-4FDA-8E55-12CE9742C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14/10/2025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295BEE9-4D8A-4D2C-B2F9-4C59CD6A1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PERLE collaboration meeting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F3E9AEA-9CB1-4A67-B90E-7EAFFB4F3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C1A505C2-8D1F-4E3D-92C8-A51CEB273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763" y="149225"/>
            <a:ext cx="5688012" cy="431800"/>
          </a:xfrm>
        </p:spPr>
        <p:txBody>
          <a:bodyPr>
            <a:normAutofit/>
          </a:bodyPr>
          <a:lstStyle/>
          <a:p>
            <a:r>
              <a:rPr lang="fr-FR" dirty="0"/>
              <a:t>1. Injector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E9A1D57-9A66-4653-B275-24CD591B6BD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03" y="1976763"/>
            <a:ext cx="5563235" cy="2295525"/>
          </a:xfrm>
          <a:prstGeom prst="rect">
            <a:avLst/>
          </a:prstGeom>
          <a:noFill/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86D9853A-8223-449C-B4BF-2F585596F72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894" y="1449079"/>
            <a:ext cx="4391025" cy="3350895"/>
          </a:xfrm>
          <a:prstGeom prst="rect">
            <a:avLst/>
          </a:prstGeom>
          <a:noFill/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7FC0AA6-BB2C-4A68-9B21-A97980534CA9}"/>
              </a:ext>
            </a:extLst>
          </p:cNvPr>
          <p:cNvSpPr txBox="1"/>
          <p:nvPr/>
        </p:nvSpPr>
        <p:spPr>
          <a:xfrm>
            <a:off x="609107" y="4557537"/>
            <a:ext cx="4346126" cy="872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endParaRPr lang="en-GB" sz="18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Ready to call for tender in April 2026</a:t>
            </a:r>
          </a:p>
        </p:txBody>
      </p:sp>
    </p:spTree>
    <p:extLst>
      <p:ext uri="{BB962C8B-B14F-4D97-AF65-F5344CB8AC3E}">
        <p14:creationId xmlns:p14="http://schemas.microsoft.com/office/powerpoint/2010/main" val="1019715565"/>
      </p:ext>
    </p:extLst>
  </p:cSld>
  <p:clrMapOvr>
    <a:masterClrMapping/>
  </p:clrMapOvr>
</p:sld>
</file>

<file path=ppt/theme/theme1.xml><?xml version="1.0" encoding="utf-8"?>
<a:theme xmlns:a="http://schemas.openxmlformats.org/drawingml/2006/main" name="1_modele-IJCLAb-powerpoi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20763</TotalTime>
  <Words>650</Words>
  <Application>Microsoft Office PowerPoint</Application>
  <PresentationFormat>Personnalisé</PresentationFormat>
  <Paragraphs>135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Symbol</vt:lpstr>
      <vt:lpstr>Wingdings</vt:lpstr>
      <vt:lpstr>1_modele-IJCLAb-powerpoint</vt:lpstr>
      <vt:lpstr>PERLE Collaboration Meeting</vt:lpstr>
      <vt:lpstr>Présentation PowerPoint</vt:lpstr>
      <vt:lpstr>1. Injector</vt:lpstr>
      <vt:lpstr>1. Injector</vt:lpstr>
      <vt:lpstr>1. Injector</vt:lpstr>
      <vt:lpstr>1. Injector</vt:lpstr>
      <vt:lpstr>1. Injector</vt:lpstr>
      <vt:lpstr>1. Injector</vt:lpstr>
      <vt:lpstr>1. Injector</vt:lpstr>
      <vt:lpstr>2  Merger </vt:lpstr>
      <vt:lpstr>Présentation PowerPoint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Luc Petizon</dc:creator>
  <cp:lastModifiedBy>raphael roux</cp:lastModifiedBy>
  <cp:revision>1812</cp:revision>
  <dcterms:created xsi:type="dcterms:W3CDTF">2011-03-09T16:37:49Z</dcterms:created>
  <dcterms:modified xsi:type="dcterms:W3CDTF">2025-10-12T17:45:47Z</dcterms:modified>
</cp:coreProperties>
</file>