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95" r:id="rId1"/>
    <p:sldMasterId id="2147483954" r:id="rId2"/>
    <p:sldMasterId id="2147483666" r:id="rId3"/>
  </p:sldMasterIdLst>
  <p:notesMasterIdLst>
    <p:notesMasterId r:id="rId6"/>
  </p:notesMasterIdLst>
  <p:sldIdLst>
    <p:sldId id="601" r:id="rId4"/>
    <p:sldId id="602" r:id="rId5"/>
  </p:sldIdLst>
  <p:sldSz cx="9144000" cy="5143500" type="screen16x9"/>
  <p:notesSz cx="7086600" cy="10210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1620">
          <p15:clr>
            <a:srgbClr val="A4A3A4"/>
          </p15:clr>
        </p15:guide>
        <p15:guide id="3" orient="horz" pos="3216">
          <p15:clr>
            <a:srgbClr val="A4A3A4"/>
          </p15:clr>
        </p15:guide>
        <p15:guide id="4" pos="22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 van der Ster" initials="DvdS" lastIdx="1" clrIdx="0">
    <p:extLst>
      <p:ext uri="{19B8F6BF-5375-455C-9EA6-DF929625EA0E}">
        <p15:presenceInfo xmlns:p15="http://schemas.microsoft.com/office/powerpoint/2012/main" userId="98599570c0740e3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DD6ED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F956741-4CD3-FE81-E9AA-30C8D09267A1}">
  <a:tblStyle styleId="{7F956741-4CD3-FE81-E9AA-30C8D09267A1}" styleName="Light Style 1 - Accent 2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accent2"/>
              </a:solidFill>
            </a:ln>
          </a:top>
          <a:bottom>
            <a:ln w="12700">
              <a:solidFill>
                <a:schemeClr val="accent2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  <a:fill>
          <a:solidFill>
            <a:schemeClr val="accent2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34" autoAdjust="0"/>
    <p:restoredTop sz="91297" autoAdjust="0"/>
  </p:normalViewPr>
  <p:slideViewPr>
    <p:cSldViewPr>
      <p:cViewPr varScale="1">
        <p:scale>
          <a:sx n="53" d="100"/>
          <a:sy n="53" d="100"/>
        </p:scale>
        <p:origin x="62" y="7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11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6030" y="-96"/>
      </p:cViewPr>
      <p:guideLst>
        <p:guide orient="horz" pos="2880"/>
        <p:guide pos="1620"/>
        <p:guide orient="horz" pos="3216"/>
        <p:guide pos="22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2313"/>
          </a:xfrm>
          <a:prstGeom prst="rect">
            <a:avLst/>
          </a:prstGeom>
        </p:spPr>
        <p:txBody>
          <a:bodyPr vert="horz" lIns="110697" tIns="55349" rIns="110697" bIns="55349" rtlCol="0"/>
          <a:lstStyle>
            <a:lvl1pPr algn="l">
              <a:defRPr sz="15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3553" y="0"/>
            <a:ext cx="3070860" cy="512313"/>
          </a:xfrm>
          <a:prstGeom prst="rect">
            <a:avLst/>
          </a:prstGeom>
        </p:spPr>
        <p:txBody>
          <a:bodyPr vert="horz" lIns="110697" tIns="55349" rIns="110697" bIns="55349" rtlCol="0"/>
          <a:lstStyle>
            <a:lvl1pPr algn="r">
              <a:defRPr sz="1500"/>
            </a:lvl1pPr>
          </a:lstStyle>
          <a:p>
            <a:fld id="{67D860C6-9880-435A-9931-FC055539B97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6350"/>
            <a:ext cx="6127750" cy="3446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0697" tIns="55349" rIns="110697" bIns="553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913947"/>
            <a:ext cx="5669280" cy="4020503"/>
          </a:xfrm>
          <a:prstGeom prst="rect">
            <a:avLst/>
          </a:prstGeom>
        </p:spPr>
        <p:txBody>
          <a:bodyPr vert="horz" lIns="110697" tIns="55349" rIns="110697" bIns="5534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698488"/>
            <a:ext cx="3070860" cy="512312"/>
          </a:xfrm>
          <a:prstGeom prst="rect">
            <a:avLst/>
          </a:prstGeom>
        </p:spPr>
        <p:txBody>
          <a:bodyPr vert="horz" lIns="110697" tIns="55349" rIns="110697" bIns="55349" rtlCol="0" anchor="b"/>
          <a:lstStyle>
            <a:lvl1pPr algn="l">
              <a:defRPr sz="15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3553" y="9698488"/>
            <a:ext cx="3070860" cy="512312"/>
          </a:xfrm>
          <a:prstGeom prst="rect">
            <a:avLst/>
          </a:prstGeom>
        </p:spPr>
        <p:txBody>
          <a:bodyPr vert="horz" lIns="110697" tIns="55349" rIns="110697" bIns="55349" rtlCol="0" anchor="b"/>
          <a:lstStyle>
            <a:lvl1pPr algn="r">
              <a:defRPr sz="1500"/>
            </a:lvl1pPr>
          </a:lstStyle>
          <a:p>
            <a:fld id="{13C4E084-8D77-43CA-ACA8-F5CDF68C3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96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4E084-8D77-43CA-ACA8-F5CDF68C3580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594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DDF64-480B-D571-F306-2EA72C8FE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9D4B36-1ACB-4056-E5A3-31D98F7E49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F3BD67-06B7-22D1-63D8-73097C95D3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A289B2-A249-2ABA-FB8D-57930CE01B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4E084-8D77-43CA-ACA8-F5CDF68C3580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08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Z:\Downloads\CERN Logo _ RGB colors (for web)\CERN Logo _ RGB colors (for web)\Outline\PNG\LogoOutline-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7865"/>
            <a:ext cx="2771840" cy="277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7467" y="3294881"/>
            <a:ext cx="6370612" cy="61585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dirty="0"/>
              <a:t>Master Title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10" hasCustomPrompt="1"/>
          </p:nvPr>
        </p:nvSpPr>
        <p:spPr>
          <a:xfrm>
            <a:off x="275903" y="3803722"/>
            <a:ext cx="6370612" cy="61585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CDD6ED"/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280095" y="4536157"/>
            <a:ext cx="3927673" cy="305941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rgbClr val="CDD6ED"/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34245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1_Bulleted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>
                <a:schemeClr val="dk2"/>
              </a:buClr>
              <a:buSzPts val="1575"/>
              <a:buNone/>
              <a:defRPr>
                <a:solidFill>
                  <a:schemeClr val="dk2"/>
                </a:solidFill>
              </a:defRPr>
            </a:lvl1pPr>
            <a:lvl2pPr marL="914400" lvl="1" indent="-31432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350"/>
              <a:buFont typeface="Arial"/>
              <a:buChar char="•"/>
              <a:defRPr sz="1350">
                <a:solidFill>
                  <a:schemeClr val="dk2"/>
                </a:solidFill>
              </a:defRPr>
            </a:lvl2pPr>
            <a:lvl3pPr marL="1371600" lvl="2" indent="-309562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275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dt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sldNum" idx="12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6616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 + 2xImage">
  <p:cSld name="1_Bulleted content + 2x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305991" y="1198994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575"/>
              <a:buNone/>
              <a:defRPr>
                <a:solidFill>
                  <a:srgbClr val="171717"/>
                </a:solidFill>
              </a:defRPr>
            </a:lvl1pPr>
            <a:lvl2pPr marL="914400" lvl="1" indent="-31432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35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dt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2"/>
          </p:nvPr>
        </p:nvSpPr>
        <p:spPr>
          <a:xfrm>
            <a:off x="4625579" y="1194198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5" name="Google Shape;25;p3"/>
          <p:cNvSpPr>
            <a:spLocks noGrp="1"/>
          </p:cNvSpPr>
          <p:nvPr>
            <p:ph type="pic" idx="3"/>
          </p:nvPr>
        </p:nvSpPr>
        <p:spPr>
          <a:xfrm>
            <a:off x="4625579" y="2977278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02206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>
                <a:schemeClr val="dk2"/>
              </a:buClr>
              <a:buSzPts val="1575"/>
              <a:buNone/>
              <a:defRPr>
                <a:solidFill>
                  <a:schemeClr val="dk2"/>
                </a:solidFill>
              </a:defRPr>
            </a:lvl1pPr>
            <a:lvl2pPr marL="914400" lvl="1" indent="-31432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350"/>
              <a:buFont typeface="Arial"/>
              <a:buChar char="•"/>
              <a:defRPr sz="1350">
                <a:solidFill>
                  <a:schemeClr val="dk2"/>
                </a:solidFill>
              </a:defRPr>
            </a:lvl2pPr>
            <a:lvl3pPr marL="1371600" lvl="2" indent="-309562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275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 pair">
  <p:cSld name="Bulleted content pair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05991" y="1194198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2"/>
          </p:nvPr>
        </p:nvSpPr>
        <p:spPr>
          <a:xfrm>
            <a:off x="4629150" y="1194199"/>
            <a:ext cx="4208860" cy="3456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 + Image">
  <p:cSld name="Bulleted content + Imag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14480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305991" y="1198994"/>
            <a:ext cx="4212431" cy="345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575"/>
              <a:buNone/>
              <a:defRPr>
                <a:solidFill>
                  <a:srgbClr val="171717"/>
                </a:solidFill>
              </a:defRPr>
            </a:lvl1pPr>
            <a:lvl2pPr marL="914400" lvl="1" indent="-31432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35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>
            <a:spLocks noGrp="1"/>
          </p:cNvSpPr>
          <p:nvPr>
            <p:ph type="pic" idx="2"/>
          </p:nvPr>
        </p:nvSpPr>
        <p:spPr>
          <a:xfrm>
            <a:off x="4625578" y="1203598"/>
            <a:ext cx="4194894" cy="345178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 + 2xImage">
  <p:cSld name="Bulleted content + 2xImag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>
            <a:off x="305991" y="1198994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575"/>
              <a:buNone/>
              <a:defRPr>
                <a:solidFill>
                  <a:srgbClr val="171717"/>
                </a:solidFill>
              </a:defRPr>
            </a:lvl1pPr>
            <a:lvl2pPr marL="914400" lvl="1" indent="-31432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35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dt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  <p:sp>
        <p:nvSpPr>
          <p:cNvPr id="85" name="Google Shape;85;p17"/>
          <p:cNvSpPr>
            <a:spLocks noGrp="1"/>
          </p:cNvSpPr>
          <p:nvPr>
            <p:ph type="pic" idx="2"/>
          </p:nvPr>
        </p:nvSpPr>
        <p:spPr>
          <a:xfrm>
            <a:off x="4625579" y="1194198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6" name="Google Shape;86;p17"/>
          <p:cNvSpPr>
            <a:spLocks noGrp="1"/>
          </p:cNvSpPr>
          <p:nvPr>
            <p:ph type="pic" idx="3"/>
          </p:nvPr>
        </p:nvSpPr>
        <p:spPr>
          <a:xfrm>
            <a:off x="4625579" y="2977278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 + 4xImage">
  <p:cSld name="Bulleted content + 4xImag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305991" y="1198994"/>
            <a:ext cx="278130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575"/>
              <a:buNone/>
              <a:defRPr>
                <a:solidFill>
                  <a:srgbClr val="171717"/>
                </a:solidFill>
              </a:defRPr>
            </a:lvl1pPr>
            <a:lvl2pPr marL="914400" lvl="1" indent="-314325" algn="l">
              <a:lnSpc>
                <a:spcPct val="12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35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dt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ldNum" idx="12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  <p:sp>
        <p:nvSpPr>
          <p:cNvPr id="93" name="Google Shape;93;p18"/>
          <p:cNvSpPr>
            <a:spLocks noGrp="1"/>
          </p:cNvSpPr>
          <p:nvPr>
            <p:ph type="pic" idx="2"/>
          </p:nvPr>
        </p:nvSpPr>
        <p:spPr>
          <a:xfrm>
            <a:off x="6056710" y="1194198"/>
            <a:ext cx="2781300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4" name="Google Shape;94;p18"/>
          <p:cNvSpPr>
            <a:spLocks noGrp="1"/>
          </p:cNvSpPr>
          <p:nvPr>
            <p:ph type="pic" idx="3"/>
          </p:nvPr>
        </p:nvSpPr>
        <p:spPr>
          <a:xfrm>
            <a:off x="6093511" y="2977278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5" name="Google Shape;95;p18"/>
          <p:cNvSpPr>
            <a:spLocks noGrp="1"/>
          </p:cNvSpPr>
          <p:nvPr>
            <p:ph type="pic" idx="4"/>
          </p:nvPr>
        </p:nvSpPr>
        <p:spPr>
          <a:xfrm>
            <a:off x="3194447" y="1194198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6" name="Google Shape;96;p18"/>
          <p:cNvSpPr>
            <a:spLocks noGrp="1"/>
          </p:cNvSpPr>
          <p:nvPr>
            <p:ph type="pic" idx="5"/>
          </p:nvPr>
        </p:nvSpPr>
        <p:spPr>
          <a:xfrm>
            <a:off x="3194447" y="2983512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dt" idx="10"/>
          </p:nvPr>
        </p:nvSpPr>
        <p:spPr>
          <a:xfrm>
            <a:off x="2436395" y="4763138"/>
            <a:ext cx="651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sldNum" idx="12"/>
          </p:nvPr>
        </p:nvSpPr>
        <p:spPr>
          <a:xfrm>
            <a:off x="6886575" y="4767263"/>
            <a:ext cx="1955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  <p:sp>
        <p:nvSpPr>
          <p:cNvPr id="103" name="Google Shape;103;p19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19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ron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Z:\Downloads\CERN Logo _ RGB colors (for web)\CERN Logo _ RGB colors (for web)\Outline\PNG\LogoOutline-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034" y="337865"/>
            <a:ext cx="2953966" cy="295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egnaposto contenuto 16"/>
          <p:cNvSpPr>
            <a:spLocks noGrp="1"/>
          </p:cNvSpPr>
          <p:nvPr>
            <p:ph sz="half" idx="10" hasCustomPrompt="1"/>
          </p:nvPr>
        </p:nvSpPr>
        <p:spPr>
          <a:xfrm>
            <a:off x="314003" y="3291830"/>
            <a:ext cx="7074321" cy="936104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z="2400" dirty="0">
                <a:solidFill>
                  <a:srgbClr val="CDD6ED"/>
                </a:solidFill>
              </a:rPr>
              <a:t>37</a:t>
            </a:r>
            <a:r>
              <a:rPr lang="en-US" sz="2400" baseline="30000" dirty="0">
                <a:solidFill>
                  <a:srgbClr val="CDD6ED"/>
                </a:solidFill>
              </a:rPr>
              <a:t>th</a:t>
            </a:r>
            <a:r>
              <a:rPr lang="en-US" sz="2400" dirty="0">
                <a:solidFill>
                  <a:srgbClr val="CDD6ED"/>
                </a:solidFill>
              </a:rPr>
              <a:t> IT Technical Users Meeting</a:t>
            </a:r>
          </a:p>
        </p:txBody>
      </p:sp>
    </p:spTree>
    <p:extLst>
      <p:ext uri="{BB962C8B-B14F-4D97-AF65-F5344CB8AC3E}">
        <p14:creationId xmlns:p14="http://schemas.microsoft.com/office/powerpoint/2010/main" val="2852229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  <a:lvl2pPr marL="243000" indent="-243000">
              <a:lnSpc>
                <a:spcPct val="100000"/>
              </a:lnSpc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lnSpc>
                <a:spcPct val="100000"/>
              </a:lnSpc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lnSpc>
                <a:spcPct val="100000"/>
              </a:lnSpc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08/09/2025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72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08/09/2025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4031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14480" cy="799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1588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1203598"/>
            <a:ext cx="4194894" cy="345178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08/09/2025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0559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 + 2x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08/09/2025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7968923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 + 4x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08/09/2025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4682344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F7C3EC73-4F0C-40B3-B270-8399080E0F5E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4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24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ulleted content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traight Connector 13"/>
          <p:cNvSpPr/>
          <p:nvPr/>
        </p:nvSpPr>
        <p:spPr>
          <a:xfrm>
            <a:off x="305989" y="4699957"/>
            <a:ext cx="8532023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4" name="Picture 17" descr="Picture 17"/>
          <p:cNvPicPr>
            <a:picLocks noChangeAspect="1"/>
          </p:cNvPicPr>
          <p:nvPr/>
        </p:nvPicPr>
        <p:blipFill>
          <a:blip r:embed="rId2"/>
          <a:srcRect l="1" r="24037"/>
          <a:stretch>
            <a:fillRect/>
          </a:stretch>
        </p:blipFill>
        <p:spPr>
          <a:xfrm>
            <a:off x="305992" y="4773448"/>
            <a:ext cx="282181" cy="295278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traight Connector 13"/>
          <p:cNvSpPr/>
          <p:nvPr/>
        </p:nvSpPr>
        <p:spPr>
          <a:xfrm>
            <a:off x="305990" y="843558"/>
            <a:ext cx="8532023" cy="1"/>
          </a:xfrm>
          <a:prstGeom prst="line">
            <a:avLst/>
          </a:prstGeom>
          <a:ln w="19050">
            <a:solidFill>
              <a:schemeClr val="accent1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05989" y="1194198"/>
            <a:ext cx="4212434" cy="34563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1818"/>
                </a:solidFill>
              </a:defRPr>
            </a:lvl1pPr>
            <a:lvl2pPr marL="280270">
              <a:defRPr>
                <a:solidFill>
                  <a:srgbClr val="181818"/>
                </a:solidFill>
              </a:defRPr>
            </a:lvl2pPr>
            <a:lvl3pPr>
              <a:defRPr>
                <a:solidFill>
                  <a:srgbClr val="181818"/>
                </a:solidFill>
              </a:defRPr>
            </a:lvl3pPr>
            <a:lvl4pPr>
              <a:defRPr>
                <a:solidFill>
                  <a:srgbClr val="181818"/>
                </a:solidFill>
              </a:defRPr>
            </a:lvl4pPr>
            <a:lvl5pPr>
              <a:defRPr>
                <a:solidFill>
                  <a:srgbClr val="18181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02688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76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08/09/2025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305991" y="4699956"/>
            <a:ext cx="853201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" r="24038"/>
          <a:stretch/>
        </p:blipFill>
        <p:spPr>
          <a:xfrm>
            <a:off x="305992" y="4773449"/>
            <a:ext cx="282178" cy="295275"/>
          </a:xfrm>
          <a:prstGeom prst="rect">
            <a:avLst/>
          </a:prstGeom>
        </p:spPr>
      </p:pic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305992" y="843558"/>
            <a:ext cx="85320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21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671" r:id="rId2"/>
    <p:sldLayoutId id="2147483673" r:id="rId3"/>
    <p:sldLayoutId id="2147483698" r:id="rId4"/>
    <p:sldLayoutId id="2147483688" r:id="rId5"/>
    <p:sldLayoutId id="2147483948" r:id="rId6"/>
    <p:sldLayoutId id="2147483950" r:id="rId7"/>
    <p:sldLayoutId id="2147483951" r:id="rId8"/>
    <p:sldLayoutId id="2147483952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575"/>
              <a:buFont typeface="Arial"/>
              <a:buNone/>
              <a:defRPr sz="1575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4325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9562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275"/>
              <a:buFont typeface="Arial"/>
              <a:buChar char="•"/>
              <a:defRPr sz="1275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6" name="Google Shape;56;p13"/>
          <p:cNvCxnSpPr/>
          <p:nvPr/>
        </p:nvCxnSpPr>
        <p:spPr>
          <a:xfrm>
            <a:off x="305991" y="4699956"/>
            <a:ext cx="8532019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7" name="Google Shape;57;p13"/>
          <p:cNvPicPr preferRelativeResize="0"/>
          <p:nvPr/>
        </p:nvPicPr>
        <p:blipFill rotWithShape="1">
          <a:blip r:embed="rId8">
            <a:alphaModFix/>
          </a:blip>
          <a:srcRect l="1" r="24038"/>
          <a:stretch/>
        </p:blipFill>
        <p:spPr>
          <a:xfrm>
            <a:off x="305992" y="4773449"/>
            <a:ext cx="282178" cy="295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13"/>
          <p:cNvCxnSpPr/>
          <p:nvPr/>
        </p:nvCxnSpPr>
        <p:spPr>
          <a:xfrm>
            <a:off x="305992" y="843558"/>
            <a:ext cx="8532019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cern.ch/rda" TargetMode="External"/><Relationship Id="rId3" Type="http://schemas.openxmlformats.org/officeDocument/2006/relationships/hyperlink" Target="https://cern.service-now.com/service-portal?id=outage&amp;n=OTG0156449" TargetMode="External"/><Relationship Id="rId7" Type="http://schemas.openxmlformats.org/officeDocument/2006/relationships/hyperlink" Target="https://cern.service-now.com/service-portal?id=outage&amp;n=OTG015645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-groups.cern.ch/e-groups/EgroupsSubscription.do?egroupName=2fa-lxplus-temp-bypass" TargetMode="External"/><Relationship Id="rId5" Type="http://schemas.openxmlformats.org/officeDocument/2006/relationships/hyperlink" Target="https://sshsetup.web.cern.ch/" TargetMode="External"/><Relationship Id="rId10" Type="http://schemas.openxmlformats.org/officeDocument/2006/relationships/hyperlink" Target="https://cern.service-now.com/service-portal?id=outage&amp;n=OTG0071297" TargetMode="External"/><Relationship Id="rId4" Type="http://schemas.openxmlformats.org/officeDocument/2006/relationships/hyperlink" Target="https://cern.service-now.com/service-portal?id=outage&amp;n=OTG0152605" TargetMode="External"/><Relationship Id="rId9" Type="http://schemas.openxmlformats.org/officeDocument/2006/relationships/hyperlink" Target="https://cern.service-now.com/service-portal?id=kb_article&amp;n=KB0010128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rules/en/dev.shtml" TargetMode="External"/><Relationship Id="rId3" Type="http://schemas.openxmlformats.org/officeDocument/2006/relationships/hyperlink" Target="https://security.web.cern.ch/rules/en/csb.shtml" TargetMode="External"/><Relationship Id="rId7" Type="http://schemas.openxmlformats.org/officeDocument/2006/relationships/hyperlink" Target="https://security.web.cern.ch/rules/en/ops.s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ecurity.web.cern.ch/rules/en/iaa.shtml" TargetMode="External"/><Relationship Id="rId5" Type="http://schemas.openxmlformats.org/officeDocument/2006/relationships/hyperlink" Target="https://security.web.cern.ch/rules/en/index.shtml" TargetMode="External"/><Relationship Id="rId4" Type="http://schemas.openxmlformats.org/officeDocument/2006/relationships/hyperlink" Target="https://security.web.cern.ch/home/en/CERN/liaisons.shtml" TargetMode="External"/><Relationship Id="rId9" Type="http://schemas.openxmlformats.org/officeDocument/2006/relationships/hyperlink" Target="https://security.web.cern.ch/rules/en/web-applications.s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11"/>
          <p:cNvSpPr>
            <a:spLocks noGrp="1"/>
          </p:cNvSpPr>
          <p:nvPr>
            <p:ph idx="1"/>
          </p:nvPr>
        </p:nvSpPr>
        <p:spPr>
          <a:xfrm>
            <a:off x="13232" y="874920"/>
            <a:ext cx="9036496" cy="4073094"/>
          </a:xfrm>
        </p:spPr>
        <p:txBody>
          <a:bodyPr vert="horz" lIns="0" tIns="0" rIns="0" bIns="0" rtlCol="0" anchor="t">
            <a:noAutofit/>
          </a:bodyPr>
          <a:lstStyle/>
          <a:p>
            <a:pPr marL="344170" lvl="1" indent="-220345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800" b="1" dirty="0">
                <a:ea typeface="+mn-lt"/>
                <a:cs typeface="+mn-lt"/>
                <a:hlinkClick r:id="rId3"/>
              </a:rPr>
              <a:t>2025/09/02</a:t>
            </a:r>
            <a:r>
              <a:rPr lang="en-US" sz="1800" b="1" dirty="0">
                <a:ea typeface="+mn-lt"/>
                <a:cs typeface="+mn-lt"/>
              </a:rPr>
              <a:t>: Remote SSH connections to LXPLUS &amp; LXTUNNEL.CERN.CH</a:t>
            </a:r>
          </a:p>
          <a:p>
            <a:pPr marL="587170" lvl="2" indent="-220345">
              <a:spcBef>
                <a:spcPts val="1200"/>
              </a:spcBef>
              <a:spcAft>
                <a:spcPts val="0"/>
              </a:spcAft>
            </a:pPr>
            <a:r>
              <a:rPr lang="en-US" sz="1650" dirty="0">
                <a:ea typeface="+mn-lt"/>
                <a:cs typeface="+mn-lt"/>
              </a:rPr>
              <a:t>2025/09/02: 10% of LXPLUS</a:t>
            </a:r>
            <a:r>
              <a:rPr lang="en-US" sz="1650">
                <a:ea typeface="+mn-lt"/>
                <a:cs typeface="+mn-lt"/>
              </a:rPr>
              <a:t>/LXTUNNEL </a:t>
            </a:r>
            <a:r>
              <a:rPr lang="en-US" sz="1650" dirty="0">
                <a:ea typeface="+mn-lt"/>
                <a:cs typeface="+mn-lt"/>
              </a:rPr>
              <a:t>(“QA”). </a:t>
            </a:r>
            <a:r>
              <a:rPr lang="en-US" sz="1650" b="1" dirty="0">
                <a:solidFill>
                  <a:srgbClr val="FF0000"/>
                </a:solidFill>
                <a:ea typeface="+mn-lt"/>
                <a:cs typeface="+mn-lt"/>
              </a:rPr>
              <a:t>By 2025/09/10: full deployment</a:t>
            </a:r>
          </a:p>
          <a:p>
            <a:pPr marL="587170" lvl="2" indent="-220345">
              <a:spcBef>
                <a:spcPts val="1200"/>
              </a:spcBef>
              <a:spcAft>
                <a:spcPts val="0"/>
              </a:spcAft>
            </a:pPr>
            <a:r>
              <a:rPr lang="en-US" sz="1725" dirty="0">
                <a:ea typeface="+mn-lt"/>
                <a:cs typeface="+mn-lt"/>
              </a:rPr>
              <a:t>Your smartphone's OTP app (e.g. "Aegis", "Ente") shall work as usual (</a:t>
            </a:r>
            <a:r>
              <a:rPr lang="en-US" sz="1725" dirty="0">
                <a:ea typeface="+mn-lt"/>
                <a:cs typeface="+mn-lt"/>
                <a:hlinkClick r:id="rId4"/>
              </a:rPr>
              <a:t>just try out here</a:t>
            </a:r>
            <a:r>
              <a:rPr lang="en-US" sz="1725" dirty="0">
                <a:ea typeface="+mn-lt"/>
                <a:cs typeface="+mn-lt"/>
              </a:rPr>
              <a:t>). YubiKey usage, however, </a:t>
            </a:r>
            <a:r>
              <a:rPr lang="en-US" sz="1725" dirty="0">
                <a:ea typeface="+mn-lt"/>
                <a:cs typeface="+mn-lt"/>
                <a:hlinkClick r:id="rId5"/>
              </a:rPr>
              <a:t>requires a separate registration</a:t>
            </a:r>
            <a:endParaRPr lang="en-US" sz="1725" dirty="0">
              <a:ea typeface="+mn-lt"/>
              <a:cs typeface="+mn-lt"/>
            </a:endParaRPr>
          </a:p>
          <a:p>
            <a:pPr marL="587170" lvl="2" indent="-220345">
              <a:spcBef>
                <a:spcPts val="1200"/>
              </a:spcBef>
              <a:spcAft>
                <a:spcPts val="0"/>
              </a:spcAft>
            </a:pPr>
            <a:r>
              <a:rPr lang="en-US" sz="1725" dirty="0">
                <a:solidFill>
                  <a:srgbClr val="00B050"/>
                </a:solidFill>
                <a:ea typeface="+mn-lt"/>
                <a:cs typeface="+mn-lt"/>
              </a:rPr>
              <a:t>Temporary fallback until 2025/10/10: LXPLUS-OLD.CERN.CH</a:t>
            </a:r>
            <a:br>
              <a:rPr lang="en-US" sz="1725" dirty="0">
                <a:solidFill>
                  <a:srgbClr val="00B050"/>
                </a:solidFill>
                <a:ea typeface="+mn-lt"/>
                <a:cs typeface="+mn-lt"/>
              </a:rPr>
            </a:br>
            <a:r>
              <a:rPr lang="en-US" sz="1725" dirty="0">
                <a:solidFill>
                  <a:srgbClr val="00B050"/>
                </a:solidFill>
                <a:ea typeface="+mn-lt"/>
                <a:cs typeface="+mn-lt"/>
              </a:rPr>
              <a:t>Temporary exceptions might also be granted through </a:t>
            </a:r>
            <a:r>
              <a:rPr lang="en-US" sz="1725" dirty="0">
                <a:solidFill>
                  <a:srgbClr val="00B050"/>
                </a:solidFill>
                <a:ea typeface="+mn-lt"/>
                <a:cs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e-group</a:t>
            </a:r>
            <a:endParaRPr lang="en-US" sz="1725" dirty="0">
              <a:solidFill>
                <a:srgbClr val="00B050"/>
              </a:solidFill>
              <a:ea typeface="+mn-lt"/>
              <a:cs typeface="+mn-lt"/>
            </a:endParaRPr>
          </a:p>
          <a:p>
            <a:pPr marL="344170" lvl="1" indent="-220345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800" b="1" dirty="0">
                <a:solidFill>
                  <a:srgbClr val="6D2466"/>
                </a:solidFill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2025/09/29 </a:t>
            </a:r>
            <a:r>
              <a:rPr lang="en-US" sz="1800" b="1" dirty="0">
                <a:solidFill>
                  <a:srgbClr val="FF0000"/>
                </a:solidFill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(moved by one week)</a:t>
            </a:r>
            <a:r>
              <a:rPr lang="en-US" sz="1800" b="1" dirty="0">
                <a:ea typeface="+mn-lt"/>
                <a:cs typeface="+mn-lt"/>
              </a:rPr>
              <a:t>: Remote desktop (RDP) connections into CERNTS.CERN.CH (and similar), private WTS clusters &amp; RD Gateway</a:t>
            </a:r>
          </a:p>
          <a:p>
            <a:pPr marL="587170" lvl="2" indent="-220345">
              <a:spcBef>
                <a:spcPts val="1200"/>
              </a:spcBef>
              <a:spcAft>
                <a:spcPts val="0"/>
              </a:spcAft>
            </a:pPr>
            <a:r>
              <a:rPr lang="en-US" sz="1650" dirty="0">
                <a:ea typeface="+mn-lt"/>
                <a:cs typeface="+mn-lt"/>
              </a:rPr>
              <a:t>Any new connection needs to be enabled beforehand via </a:t>
            </a:r>
            <a:r>
              <a:rPr lang="en-US" sz="1650" dirty="0">
                <a:ea typeface="+mn-lt"/>
                <a:cs typeface="+mn-lt"/>
                <a:hlinkClick r:id="rId8"/>
              </a:rPr>
              <a:t>https://cern.ch/rda</a:t>
            </a:r>
            <a:r>
              <a:rPr lang="en-US" sz="1650" dirty="0">
                <a:ea typeface="+mn-lt"/>
                <a:cs typeface="+mn-lt"/>
              </a:rPr>
              <a:t> (</a:t>
            </a:r>
            <a:r>
              <a:rPr lang="en-US" sz="1650" dirty="0">
                <a:ea typeface="+mn-lt"/>
                <a:cs typeface="+mn-lt"/>
                <a:hlinkClick r:id="rId9"/>
              </a:rPr>
              <a:t>just try it out</a:t>
            </a:r>
            <a:r>
              <a:rPr lang="en-US" sz="1650" dirty="0">
                <a:ea typeface="+mn-lt"/>
                <a:cs typeface="+mn-lt"/>
              </a:rPr>
              <a:t>). Elsewise the connection will fail</a:t>
            </a:r>
          </a:p>
          <a:p>
            <a:pPr marL="587170" lvl="2" indent="-220345">
              <a:spcBef>
                <a:spcPts val="1200"/>
              </a:spcBef>
              <a:spcAft>
                <a:spcPts val="0"/>
              </a:spcAft>
            </a:pPr>
            <a:r>
              <a:rPr lang="en-US" sz="1725" dirty="0">
                <a:solidFill>
                  <a:srgbClr val="00B050"/>
                </a:solidFill>
                <a:ea typeface="+mn-lt"/>
                <a:cs typeface="+mn-lt"/>
              </a:rPr>
              <a:t>Temporary fallback until further notice: CERNTSOLD and CERNGTOLD.CERN.CH</a:t>
            </a:r>
            <a:endParaRPr lang="en-US" sz="1650" dirty="0">
              <a:solidFill>
                <a:srgbClr val="00B050"/>
              </a:solidFill>
              <a:ea typeface="+mn-lt"/>
              <a:cs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80ACC9-A4BB-3C6C-89A7-EEBC672A8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80195"/>
            <a:ext cx="8942223" cy="491355"/>
          </a:xfrm>
        </p:spPr>
        <p:txBody>
          <a:bodyPr/>
          <a:lstStyle/>
          <a:p>
            <a:r>
              <a:rPr lang="en-US" sz="3200" dirty="0"/>
              <a:t>Computer Security: 2FA Deployment [</a:t>
            </a:r>
            <a:r>
              <a:rPr lang="en-US" sz="3200" dirty="0">
                <a:ea typeface="+mn-lt"/>
                <a:cs typeface="+mn-lt"/>
              </a:rPr>
              <a:t>→</a:t>
            </a:r>
            <a:r>
              <a:rPr lang="en-US" sz="3200" dirty="0">
                <a:hlinkClick r:id="rId10"/>
              </a:rPr>
              <a:t>OTG</a:t>
            </a:r>
            <a:r>
              <a:rPr lang="en-US" sz="3200" dirty="0"/>
              <a:t>]</a:t>
            </a:r>
            <a:endParaRPr lang="x-none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FD223-9FED-71CD-CB3B-6BAE177BF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361C55D-AA06-724B-4092-1DF78D6BA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97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050C2-9687-BF3D-0A14-DD7DD353D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11">
            <a:extLst>
              <a:ext uri="{FF2B5EF4-FFF2-40B4-BE49-F238E27FC236}">
                <a16:creationId xmlns:a16="http://schemas.microsoft.com/office/drawing/2014/main" id="{992FBB97-2EBD-9FE4-D034-2FC1B098F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37527"/>
            <a:ext cx="9036496" cy="3713054"/>
          </a:xfrm>
        </p:spPr>
        <p:txBody>
          <a:bodyPr vert="horz" lIns="0" tIns="0" rIns="0" bIns="0" rtlCol="0" anchor="t">
            <a:noAutofit/>
          </a:bodyPr>
          <a:lstStyle/>
          <a:p>
            <a:pPr marL="123825" lvl="1" indent="0">
              <a:spcBef>
                <a:spcPts val="300"/>
              </a:spcBef>
              <a:spcAft>
                <a:spcPts val="0"/>
              </a:spcAft>
              <a:buNone/>
              <a:defRPr/>
            </a:pPr>
            <a:r>
              <a:rPr lang="en-US" sz="1800" dirty="0">
                <a:ea typeface="+mn-lt"/>
                <a:cs typeface="+mn-lt"/>
              </a:rPr>
              <a:t>With the </a:t>
            </a:r>
            <a:r>
              <a:rPr lang="en-US" sz="1800" dirty="0">
                <a:ea typeface="+mn-lt"/>
                <a:cs typeface="+mn-lt"/>
                <a:hlinkClick r:id="rId3"/>
              </a:rPr>
              <a:t>Computer Security Board </a:t>
            </a:r>
            <a:r>
              <a:rPr lang="en-US" sz="1800" dirty="0">
                <a:ea typeface="+mn-lt"/>
                <a:cs typeface="+mn-lt"/>
              </a:rPr>
              <a:t>in place</a:t>
            </a:r>
            <a:r>
              <a:rPr lang="en-US" sz="1800" b="1" dirty="0">
                <a:ea typeface="+mn-lt"/>
                <a:cs typeface="+mn-lt"/>
              </a:rPr>
              <a:t>, </a:t>
            </a:r>
            <a:r>
              <a:rPr lang="en-US" sz="1800" b="1" dirty="0">
                <a:ea typeface="+mn-lt"/>
                <a:cs typeface="+mn-lt"/>
                <a:hlinkClick r:id="rId4"/>
              </a:rPr>
              <a:t>liaisons from all areas</a:t>
            </a:r>
            <a:r>
              <a:rPr lang="en-US" sz="1800" b="1" dirty="0">
                <a:ea typeface="+mn-lt"/>
                <a:cs typeface="+mn-lt"/>
              </a:rPr>
              <a:t> have approved another series of mandatory </a:t>
            </a:r>
            <a:r>
              <a:rPr lang="en-US" sz="1800" b="1" dirty="0">
                <a:ea typeface="+mn-lt"/>
                <a:cs typeface="+mn-lt"/>
                <a:hlinkClick r:id="rId5"/>
              </a:rPr>
              <a:t>Subsidiary Rules to OC5 </a:t>
            </a:r>
            <a:r>
              <a:rPr lang="en-US" sz="1800" dirty="0">
                <a:ea typeface="+mn-lt"/>
                <a:cs typeface="+mn-lt"/>
              </a:rPr>
              <a:t>(“CERN Computing Rules”)  related to </a:t>
            </a:r>
            <a:r>
              <a:rPr lang="en-US" sz="1800" b="1" dirty="0">
                <a:ea typeface="+mn-lt"/>
                <a:cs typeface="+mn-lt"/>
                <a:hlinkClick r:id="rId6"/>
              </a:rPr>
              <a:t>Identities, Authentication &amp; Authorization</a:t>
            </a:r>
            <a:r>
              <a:rPr lang="en-US" sz="1800" b="1" dirty="0">
                <a:ea typeface="+mn-lt"/>
                <a:cs typeface="+mn-lt"/>
              </a:rPr>
              <a:t>; </a:t>
            </a:r>
            <a:r>
              <a:rPr lang="en-US" sz="1800" b="1" dirty="0">
                <a:ea typeface="+mn-lt"/>
                <a:cs typeface="+mn-lt"/>
                <a:hlinkClick r:id="rId7"/>
              </a:rPr>
              <a:t>IT Services</a:t>
            </a:r>
            <a:r>
              <a:rPr lang="en-US" sz="1800" b="1" dirty="0">
                <a:ea typeface="+mn-lt"/>
                <a:cs typeface="+mn-lt"/>
              </a:rPr>
              <a:t>; and </a:t>
            </a:r>
            <a:r>
              <a:rPr lang="en-US" sz="1800" b="1" dirty="0">
                <a:ea typeface="+mn-lt"/>
                <a:cs typeface="+mn-lt"/>
                <a:hlinkClick r:id="rId8"/>
              </a:rPr>
              <a:t>Software Development &amp; Configuration</a:t>
            </a:r>
            <a:r>
              <a:rPr lang="en-US" sz="1800" b="1" dirty="0">
                <a:ea typeface="+mn-lt"/>
                <a:cs typeface="+mn-lt"/>
              </a:rPr>
              <a:t>.</a:t>
            </a:r>
          </a:p>
          <a:p>
            <a:pPr marL="123825" lvl="1" indent="0">
              <a:spcBef>
                <a:spcPts val="300"/>
              </a:spcBef>
              <a:spcAft>
                <a:spcPts val="0"/>
              </a:spcAft>
              <a:buNone/>
              <a:defRPr/>
            </a:pPr>
            <a:endParaRPr lang="en-US" sz="1800" b="1" dirty="0">
              <a:ea typeface="+mn-lt"/>
              <a:cs typeface="+mn-lt"/>
            </a:endParaRPr>
          </a:p>
          <a:p>
            <a:pPr marL="123825" lvl="1" indent="0">
              <a:spcBef>
                <a:spcPts val="300"/>
              </a:spcBef>
              <a:spcAft>
                <a:spcPts val="0"/>
              </a:spcAft>
              <a:buNone/>
              <a:defRPr/>
            </a:pPr>
            <a:r>
              <a:rPr lang="en-US" sz="1800" dirty="0">
                <a:ea typeface="+mn-lt"/>
                <a:cs typeface="+mn-lt"/>
              </a:rPr>
              <a:t>In 2026, in-line with the new “CIO” governance structure, </a:t>
            </a:r>
            <a:r>
              <a:rPr lang="en-US" sz="1800" b="1" dirty="0">
                <a:ea typeface="+mn-lt"/>
                <a:cs typeface="+mn-lt"/>
              </a:rPr>
              <a:t>we plan to start enforcing those Subsidiary Rules &amp; Security Principles to all IT services </a:t>
            </a:r>
            <a:r>
              <a:rPr lang="en-US" sz="1800" dirty="0">
                <a:ea typeface="+mn-lt"/>
                <a:cs typeface="+mn-lt"/>
              </a:rPr>
              <a:t>(“IT” as in “Information Technology” not “IT department”)</a:t>
            </a:r>
          </a:p>
          <a:p>
            <a:pPr marL="652575" lvl="2" indent="-285750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1725" dirty="0">
                <a:ea typeface="+mn-lt"/>
                <a:cs typeface="+mn-lt"/>
              </a:rPr>
              <a:t>Actually, we started looking into </a:t>
            </a:r>
            <a:r>
              <a:rPr lang="en-US" sz="1725" dirty="0">
                <a:ea typeface="+mn-lt"/>
                <a:cs typeface="+mn-lt"/>
                <a:hlinkClick r:id="rId9"/>
              </a:rPr>
              <a:t>misconfigurations</a:t>
            </a:r>
            <a:r>
              <a:rPr lang="en-US" sz="1725" dirty="0">
                <a:ea typeface="+mn-lt"/>
                <a:cs typeface="+mn-lt"/>
              </a:rPr>
              <a:t> of CERN-hosted websites: Missing landing pages (e.g. "404 Not found"), giving error codes (like "400 Bad Request", "500 Internal server error", "502 Bad Gateway" or "503 Service Unavailable”)</a:t>
            </a:r>
          </a:p>
          <a:p>
            <a:pPr marL="652575" lvl="2" indent="-285750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1800" dirty="0">
                <a:ea typeface="+mn-lt"/>
                <a:cs typeface="+mn-lt"/>
              </a:rPr>
              <a:t>Non-compliant websites might be pulled behind SSO or purged (if no relevant traffic in the past 60 days)</a:t>
            </a:r>
            <a:endParaRPr lang="en-US" sz="1725" dirty="0">
              <a:ea typeface="+mn-lt"/>
              <a:cs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B0B58C-F097-481A-0CD1-7ADF538BB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81" y="267494"/>
            <a:ext cx="8532019" cy="799307"/>
          </a:xfrm>
        </p:spPr>
        <p:txBody>
          <a:bodyPr/>
          <a:lstStyle/>
          <a:p>
            <a:r>
              <a:rPr lang="en-US" sz="3200"/>
              <a:t>Computer Security: Subsidiary </a:t>
            </a:r>
            <a:r>
              <a:rPr lang="en-US" sz="3200" dirty="0"/>
              <a:t>Rules</a:t>
            </a:r>
            <a:endParaRPr lang="x-none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FB83C-D634-3821-2709-1F457EF82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8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theme/theme1.xml><?xml version="1.0" encoding="utf-8"?>
<a:theme xmlns:a="http://schemas.openxmlformats.org/drawingml/2006/main" name="CERN ITUM TITL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" id="{B5B6394B-11EF-4F61-8F33-D8A6251C4CC2}" vid="{067B1C44-13B1-4B6D-A231-02140460DFA8}"/>
    </a:ext>
  </a:extLst>
</a:theme>
</file>

<file path=ppt/theme/theme2.xml><?xml version="1.0" encoding="utf-8"?>
<a:theme xmlns:a="http://schemas.openxmlformats.org/drawingml/2006/main" name="CERN ITUM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" id="{B5B6394B-11EF-4F61-8F33-D8A6251C4CC2}" vid="{067B1C44-13B1-4B6D-A231-02140460DFA8}"/>
    </a:ext>
  </a:extLst>
</a:theme>
</file>

<file path=ppt/theme/theme3.xml><?xml version="1.0" encoding="utf-8"?>
<a:theme xmlns:a="http://schemas.openxmlformats.org/drawingml/2006/main" name="CERN ITUM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31339</TotalTime>
  <Words>327</Words>
  <Application>Microsoft Office PowerPoint</Application>
  <DocSecurity>0</DocSecurity>
  <PresentationFormat>On-screen Show (16:9)</PresentationFormat>
  <Paragraphs>18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CERN ITUM TITLE</vt:lpstr>
      <vt:lpstr>CERN ITUM</vt:lpstr>
      <vt:lpstr>CERN ITUM</vt:lpstr>
      <vt:lpstr>Computer Security: 2FA Deployment [→OTG]</vt:lpstr>
      <vt:lpstr>Computer Security: Subsidiary Rules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CERN User</dc:creator>
  <cp:keywords/>
  <dc:description/>
  <cp:lastModifiedBy>Stefan Lueders</cp:lastModifiedBy>
  <cp:revision>4150</cp:revision>
  <dcterms:created xsi:type="dcterms:W3CDTF">2012-11-30T11:04:26Z</dcterms:created>
  <dcterms:modified xsi:type="dcterms:W3CDTF">2025-09-08T12:31:10Z</dcterms:modified>
  <cp:category/>
  <dc:identifier/>
  <cp:contentStatus/>
  <dc:language/>
  <cp:version/>
</cp:coreProperties>
</file>