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sldIdLst>
    <p:sldId id="256" r:id="rId5"/>
    <p:sldId id="355" r:id="rId6"/>
    <p:sldId id="356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26" r:id="rId16"/>
    <p:sldId id="349" r:id="rId17"/>
    <p:sldId id="331" r:id="rId18"/>
    <p:sldId id="264" r:id="rId19"/>
    <p:sldId id="335" r:id="rId20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07"/>
    <p:restoredTop sz="94670"/>
  </p:normalViewPr>
  <p:slideViewPr>
    <p:cSldViewPr>
      <p:cViewPr>
        <p:scale>
          <a:sx n="90" d="100"/>
          <a:sy n="90" d="100"/>
        </p:scale>
        <p:origin x="384" y="6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11/08/2025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11/08/2025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11/08/2025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11/08/2025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79376" y="1340768"/>
            <a:ext cx="7824524" cy="1826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i="1" dirty="0"/>
              <a:t>CP-5: Laser beam system</a:t>
            </a:r>
            <a:endParaRPr lang="en-GB" i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3" y="3810002"/>
            <a:ext cx="5016212" cy="69911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sz="3600" dirty="0"/>
              <a:t>Eduardo Granados (SY-STI)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On behalf of the LP section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2BF1C-957A-4962-FFE1-055C66EB1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Motorization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3FD039-97B8-3B3E-F763-7AB032F1D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FF1A14-279B-8FE3-7DBB-D38016B10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894F2D-033F-2F4F-C90C-FBCBCF929D7F}"/>
              </a:ext>
            </a:extLst>
          </p:cNvPr>
          <p:cNvSpPr txBox="1"/>
          <p:nvPr/>
        </p:nvSpPr>
        <p:spPr>
          <a:xfrm>
            <a:off x="983432" y="1484784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 line steering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5C11E6-4976-A3DE-5C40-ED01C67DEDE2}"/>
              </a:ext>
            </a:extLst>
          </p:cNvPr>
          <p:cNvSpPr txBox="1"/>
          <p:nvPr/>
        </p:nvSpPr>
        <p:spPr>
          <a:xfrm>
            <a:off x="1055440" y="346817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Delay control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28F696-C470-8A23-B581-9C204BF06B70}"/>
              </a:ext>
            </a:extLst>
          </p:cNvPr>
          <p:cNvSpPr txBox="1"/>
          <p:nvPr/>
        </p:nvSpPr>
        <p:spPr>
          <a:xfrm>
            <a:off x="5087888" y="1484784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control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1E4A4E-7065-447F-4722-B1BCA53691F4}"/>
              </a:ext>
            </a:extLst>
          </p:cNvPr>
          <p:cNvSpPr txBox="1"/>
          <p:nvPr/>
        </p:nvSpPr>
        <p:spPr>
          <a:xfrm>
            <a:off x="4946823" y="346817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Focusing control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1360E9-7C87-2028-2655-A126295D6808}"/>
              </a:ext>
            </a:extLst>
          </p:cNvPr>
          <p:cNvSpPr txBox="1"/>
          <p:nvPr/>
        </p:nvSpPr>
        <p:spPr>
          <a:xfrm>
            <a:off x="8904312" y="148478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Motorized iris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B5BB78-5449-5EB6-53E8-9846BBDC06BB}"/>
              </a:ext>
            </a:extLst>
          </p:cNvPr>
          <p:cNvSpPr txBox="1"/>
          <p:nvPr/>
        </p:nvSpPr>
        <p:spPr>
          <a:xfrm>
            <a:off x="8951429" y="3336897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Delivery line:</a:t>
            </a:r>
          </a:p>
          <a:p>
            <a:pPr algn="ctr"/>
            <a:r>
              <a:rPr lang="en-US" dirty="0"/>
              <a:t>UHV </a:t>
            </a:r>
            <a:r>
              <a:rPr lang="en-US" dirty="0" err="1"/>
              <a:t>picomotors</a:t>
            </a:r>
            <a:endParaRPr lang="en-GB" dirty="0"/>
          </a:p>
        </p:txBody>
      </p:sp>
      <p:pic>
        <p:nvPicPr>
          <p:cNvPr id="4098" name="Picture 2" descr="Motorized Iris Diaphragm">
            <a:extLst>
              <a:ext uri="{FF2B5EF4-FFF2-40B4-BE49-F238E27FC236}">
                <a16:creationId xmlns:a16="http://schemas.microsoft.com/office/drawing/2014/main" id="{FCE97F8B-5257-FEA1-F550-4A655E52E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642" y="2003903"/>
            <a:ext cx="1418861" cy="12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Motorized Flipper Mount">
            <a:extLst>
              <a:ext uri="{FF2B5EF4-FFF2-40B4-BE49-F238E27FC236}">
                <a16:creationId xmlns:a16="http://schemas.microsoft.com/office/drawing/2014/main" id="{C7234587-4C35-8672-5D44-67D478004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117" y="1882537"/>
            <a:ext cx="1168480" cy="129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Vacuum Compatible Motorized Vertical Drive Mirror Mount with DC motor">
            <a:extLst>
              <a:ext uri="{FF2B5EF4-FFF2-40B4-BE49-F238E27FC236}">
                <a16:creationId xmlns:a16="http://schemas.microsoft.com/office/drawing/2014/main" id="{AF3F7A20-BBBA-6ABA-87B2-5A62478AA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863645"/>
            <a:ext cx="1595309" cy="152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Large Aperture Optical Mirror Mounts for Vacuum">
            <a:extLst>
              <a:ext uri="{FF2B5EF4-FFF2-40B4-BE49-F238E27FC236}">
                <a16:creationId xmlns:a16="http://schemas.microsoft.com/office/drawing/2014/main" id="{3A411A9B-4815-DD65-89A8-0E30910F9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578" y="4264505"/>
            <a:ext cx="1918720" cy="153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7A5994B9-DF6B-F8D8-EBF5-F9E9F6CA9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350" y="4357326"/>
            <a:ext cx="1724157" cy="129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ulti-Axis Motion Controller / Driver">
            <a:extLst>
              <a:ext uri="{FF2B5EF4-FFF2-40B4-BE49-F238E27FC236}">
                <a16:creationId xmlns:a16="http://schemas.microsoft.com/office/drawing/2014/main" id="{B9EEE50B-44A3-141F-8C59-16DFB49B1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248" y="2321284"/>
            <a:ext cx="1376332" cy="8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Motorized Polarizer Rotator">
            <a:extLst>
              <a:ext uri="{FF2B5EF4-FFF2-40B4-BE49-F238E27FC236}">
                <a16:creationId xmlns:a16="http://schemas.microsoft.com/office/drawing/2014/main" id="{018B28B8-5ADF-82A7-04C0-F0A9D8AA7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559" y="2048639"/>
            <a:ext cx="1095220" cy="102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Motorized Variable Wheel Attenuator">
            <a:extLst>
              <a:ext uri="{FF2B5EF4-FFF2-40B4-BE49-F238E27FC236}">
                <a16:creationId xmlns:a16="http://schemas.microsoft.com/office/drawing/2014/main" id="{4D827814-7CF9-D1B1-CFDE-06B49AD18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508" y="1938005"/>
            <a:ext cx="1385382" cy="125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Long-Travel Motorized Linear Stages">
            <a:extLst>
              <a:ext uri="{FF2B5EF4-FFF2-40B4-BE49-F238E27FC236}">
                <a16:creationId xmlns:a16="http://schemas.microsoft.com/office/drawing/2014/main" id="{5C6BC7B2-AE4C-BFA4-9E56-8136AA574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87937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Motorized Translation Stages">
            <a:extLst>
              <a:ext uri="{FF2B5EF4-FFF2-40B4-BE49-F238E27FC236}">
                <a16:creationId xmlns:a16="http://schemas.microsoft.com/office/drawing/2014/main" id="{EBCEFA9E-5CB0-F270-80AA-8BB0013A6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901" y="4223479"/>
            <a:ext cx="1918721" cy="147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519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66436-61B4-7924-31ED-1B38AD0B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E798DC-D174-7FB5-9F2D-5B6B72FFC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87C4F-7C4D-59D8-22A8-F83E3D012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5E342F-B2DB-B113-EE8B-FF170A6CEB98}"/>
              </a:ext>
            </a:extLst>
          </p:cNvPr>
          <p:cNvSpPr/>
          <p:nvPr/>
        </p:nvSpPr>
        <p:spPr bwMode="auto">
          <a:xfrm>
            <a:off x="8760296" y="3333385"/>
            <a:ext cx="1584176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PLC</a:t>
            </a:r>
          </a:p>
          <a:p>
            <a:pPr algn="ctr"/>
            <a:r>
              <a:rPr lang="en-US" dirty="0"/>
              <a:t>(MPS)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031CCF-F475-2501-AFFA-925DB6096E52}"/>
              </a:ext>
            </a:extLst>
          </p:cNvPr>
          <p:cNvSpPr/>
          <p:nvPr/>
        </p:nvSpPr>
        <p:spPr bwMode="auto">
          <a:xfrm>
            <a:off x="4250351" y="3206679"/>
            <a:ext cx="1584176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PLC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picomotors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01A61C-00BD-34AF-C800-35C8E8DAC528}"/>
              </a:ext>
            </a:extLst>
          </p:cNvPr>
          <p:cNvSpPr/>
          <p:nvPr/>
        </p:nvSpPr>
        <p:spPr bwMode="auto">
          <a:xfrm>
            <a:off x="6672064" y="1776957"/>
            <a:ext cx="1296144" cy="8244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LBDPs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AD08A8-35FF-511B-8FD8-9EA5C1BF4952}"/>
              </a:ext>
            </a:extLst>
          </p:cNvPr>
          <p:cNvSpPr/>
          <p:nvPr/>
        </p:nvSpPr>
        <p:spPr bwMode="auto">
          <a:xfrm>
            <a:off x="8184232" y="1776957"/>
            <a:ext cx="1296144" cy="8244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Vetos</a:t>
            </a:r>
            <a:r>
              <a:rPr lang="en-US" dirty="0"/>
              <a:t> / Access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2C485F-8E14-75B0-8110-411C697DE215}"/>
              </a:ext>
            </a:extLst>
          </p:cNvPr>
          <p:cNvSpPr/>
          <p:nvPr/>
        </p:nvSpPr>
        <p:spPr bwMode="auto">
          <a:xfrm>
            <a:off x="9696400" y="1776957"/>
            <a:ext cx="1296144" cy="8244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Filter positions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16CE93-8D51-8353-07B9-2EF3343B5609}"/>
              </a:ext>
            </a:extLst>
          </p:cNvPr>
          <p:cNvSpPr/>
          <p:nvPr/>
        </p:nvSpPr>
        <p:spPr bwMode="auto">
          <a:xfrm>
            <a:off x="7299907" y="5001754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Laser trigger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6C7433-8B02-6403-A608-B3B0FDDCA26F}"/>
              </a:ext>
            </a:extLst>
          </p:cNvPr>
          <p:cNvSpPr/>
          <p:nvPr/>
        </p:nvSpPr>
        <p:spPr bwMode="auto">
          <a:xfrm>
            <a:off x="6620869" y="3225003"/>
            <a:ext cx="1296144" cy="8244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LSS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031970-5ECA-5BE9-3D9A-7B4E0B0E326A}"/>
              </a:ext>
            </a:extLst>
          </p:cNvPr>
          <p:cNvSpPr/>
          <p:nvPr/>
        </p:nvSpPr>
        <p:spPr bwMode="auto">
          <a:xfrm>
            <a:off x="8946830" y="5001754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Screen </a:t>
            </a:r>
            <a:r>
              <a:rPr lang="en-US" dirty="0" err="1"/>
              <a:t>Vetos</a:t>
            </a:r>
            <a:endParaRPr lang="en-GB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62AF51D-C531-E7C2-C867-8982CA41F936}"/>
              </a:ext>
            </a:extLst>
          </p:cNvPr>
          <p:cNvSpPr/>
          <p:nvPr/>
        </p:nvSpPr>
        <p:spPr bwMode="auto">
          <a:xfrm>
            <a:off x="8976320" y="2780928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23C5184-D062-E68F-C33A-CF1496CA5BA4}"/>
              </a:ext>
            </a:extLst>
          </p:cNvPr>
          <p:cNvSpPr/>
          <p:nvPr/>
        </p:nvSpPr>
        <p:spPr bwMode="auto">
          <a:xfrm>
            <a:off x="10006671" y="2768999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78A4421A-9F12-200A-247D-41DF75E6442E}"/>
              </a:ext>
            </a:extLst>
          </p:cNvPr>
          <p:cNvSpPr/>
          <p:nvPr/>
        </p:nvSpPr>
        <p:spPr bwMode="auto">
          <a:xfrm rot="18735178">
            <a:off x="8231060" y="2906398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B99F43F6-08C8-19E4-131A-B65522132898}"/>
              </a:ext>
            </a:extLst>
          </p:cNvPr>
          <p:cNvSpPr/>
          <p:nvPr/>
        </p:nvSpPr>
        <p:spPr bwMode="auto">
          <a:xfrm rot="16200000">
            <a:off x="8213979" y="3483239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C40CF43-C31B-9A6A-0A4E-1805E400F5B6}"/>
              </a:ext>
            </a:extLst>
          </p:cNvPr>
          <p:cNvSpPr/>
          <p:nvPr/>
        </p:nvSpPr>
        <p:spPr bwMode="auto">
          <a:xfrm rot="2604648">
            <a:off x="8393998" y="4534481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FC01A60B-C4F9-B353-FE83-5BEE5D10A139}"/>
              </a:ext>
            </a:extLst>
          </p:cNvPr>
          <p:cNvSpPr/>
          <p:nvPr/>
        </p:nvSpPr>
        <p:spPr bwMode="auto">
          <a:xfrm>
            <a:off x="9450886" y="4551004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0874B7-9668-454A-DAD0-CABB4A38D6C6}"/>
              </a:ext>
            </a:extLst>
          </p:cNvPr>
          <p:cNvSpPr/>
          <p:nvPr/>
        </p:nvSpPr>
        <p:spPr bwMode="auto">
          <a:xfrm>
            <a:off x="3519278" y="5001754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Flip mounts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0FC113-0AF5-D83E-66AE-B65C13815204}"/>
              </a:ext>
            </a:extLst>
          </p:cNvPr>
          <p:cNvSpPr/>
          <p:nvPr/>
        </p:nvSpPr>
        <p:spPr bwMode="auto">
          <a:xfrm>
            <a:off x="5157591" y="5007465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UHV Pico motors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45C241-D964-21C2-EE9C-EE08EBC1992F}"/>
              </a:ext>
            </a:extLst>
          </p:cNvPr>
          <p:cNvSpPr/>
          <p:nvPr/>
        </p:nvSpPr>
        <p:spPr bwMode="auto">
          <a:xfrm>
            <a:off x="4446665" y="1842669"/>
            <a:ext cx="1296144" cy="8244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Power meters</a:t>
            </a:r>
            <a:endParaRPr lang="en-GB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4F39CE1B-B333-47B1-719F-22248CFCE511}"/>
              </a:ext>
            </a:extLst>
          </p:cNvPr>
          <p:cNvSpPr/>
          <p:nvPr/>
        </p:nvSpPr>
        <p:spPr bwMode="auto">
          <a:xfrm>
            <a:off x="4942245" y="2761325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1BA0B00C-E51E-0A9E-2EC0-BBC33E9F6D12}"/>
              </a:ext>
            </a:extLst>
          </p:cNvPr>
          <p:cNvSpPr/>
          <p:nvPr/>
        </p:nvSpPr>
        <p:spPr bwMode="auto">
          <a:xfrm>
            <a:off x="4320520" y="4497406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B0111A56-C629-C0A1-63B6-A9E36174AE83}"/>
              </a:ext>
            </a:extLst>
          </p:cNvPr>
          <p:cNvSpPr/>
          <p:nvPr/>
        </p:nvSpPr>
        <p:spPr bwMode="auto">
          <a:xfrm>
            <a:off x="5454777" y="4497406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AFDADF-F106-5131-CBE6-4873E223A83B}"/>
              </a:ext>
            </a:extLst>
          </p:cNvPr>
          <p:cNvSpPr/>
          <p:nvPr/>
        </p:nvSpPr>
        <p:spPr bwMode="auto">
          <a:xfrm>
            <a:off x="1055440" y="3212390"/>
            <a:ext cx="1584176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Standa</a:t>
            </a:r>
            <a:r>
              <a:rPr lang="en-US" dirty="0"/>
              <a:t> controllers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BAE097-A620-5E2D-7DB3-DD7C67B4EFEA}"/>
              </a:ext>
            </a:extLst>
          </p:cNvPr>
          <p:cNvSpPr/>
          <p:nvPr/>
        </p:nvSpPr>
        <p:spPr bwMode="auto">
          <a:xfrm>
            <a:off x="1793138" y="5007465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Position / power</a:t>
            </a:r>
            <a:endParaRPr lang="en-GB" dirty="0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AF383B6F-778F-8CC6-3960-4FD7439796ED}"/>
              </a:ext>
            </a:extLst>
          </p:cNvPr>
          <p:cNvSpPr/>
          <p:nvPr/>
        </p:nvSpPr>
        <p:spPr bwMode="auto">
          <a:xfrm>
            <a:off x="1199456" y="4512139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5CE1A32-3A79-5EB7-56E9-9309D851E9EC}"/>
              </a:ext>
            </a:extLst>
          </p:cNvPr>
          <p:cNvSpPr/>
          <p:nvPr/>
        </p:nvSpPr>
        <p:spPr bwMode="auto">
          <a:xfrm>
            <a:off x="1199456" y="1880312"/>
            <a:ext cx="1296144" cy="8244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CMW / beam pos</a:t>
            </a:r>
            <a:endParaRPr lang="en-GB" dirty="0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BEE9FE37-E306-45D0-10FD-BF1EB2A5CBBF}"/>
              </a:ext>
            </a:extLst>
          </p:cNvPr>
          <p:cNvSpPr/>
          <p:nvPr/>
        </p:nvSpPr>
        <p:spPr bwMode="auto">
          <a:xfrm>
            <a:off x="1711607" y="2768998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4930C0-108A-8928-371D-4F5BD710EA0B}"/>
              </a:ext>
            </a:extLst>
          </p:cNvPr>
          <p:cNvSpPr/>
          <p:nvPr/>
        </p:nvSpPr>
        <p:spPr bwMode="auto">
          <a:xfrm>
            <a:off x="348707" y="5007465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Delay / irises</a:t>
            </a:r>
            <a:endParaRPr lang="en-GB" dirty="0"/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0AA13319-6EF6-DC6E-FA89-75D91FB2BAD8}"/>
              </a:ext>
            </a:extLst>
          </p:cNvPr>
          <p:cNvSpPr/>
          <p:nvPr/>
        </p:nvSpPr>
        <p:spPr bwMode="auto">
          <a:xfrm>
            <a:off x="2217130" y="4506962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915F37E-9FC1-EC00-0FDC-4DC2C071E25F}"/>
              </a:ext>
            </a:extLst>
          </p:cNvPr>
          <p:cNvSpPr txBox="1"/>
          <p:nvPr/>
        </p:nvSpPr>
        <p:spPr>
          <a:xfrm>
            <a:off x="911424" y="1294180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“Beam transport”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5CB0F5-9CF9-676A-AF93-D9DE1088C461}"/>
              </a:ext>
            </a:extLst>
          </p:cNvPr>
          <p:cNvSpPr txBox="1"/>
          <p:nvPr/>
        </p:nvSpPr>
        <p:spPr>
          <a:xfrm>
            <a:off x="4113246" y="129418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“Beam delivery”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8E26C4B-4A90-33BE-886B-CA07F98412F3}"/>
              </a:ext>
            </a:extLst>
          </p:cNvPr>
          <p:cNvSpPr txBox="1"/>
          <p:nvPr/>
        </p:nvSpPr>
        <p:spPr>
          <a:xfrm>
            <a:off x="8033986" y="1271073"/>
            <a:ext cx="229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“Machine protection”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A250843-65EF-C18E-F87C-81D7386F60E1}"/>
              </a:ext>
            </a:extLst>
          </p:cNvPr>
          <p:cNvSpPr/>
          <p:nvPr/>
        </p:nvSpPr>
        <p:spPr bwMode="auto">
          <a:xfrm>
            <a:off x="10547149" y="5001754"/>
            <a:ext cx="1296144" cy="8244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LBDPs / Shutters</a:t>
            </a:r>
            <a:endParaRPr lang="en-GB" dirty="0"/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9B56A9DF-E5D9-FCC4-6F1D-535AC09D5617}"/>
              </a:ext>
            </a:extLst>
          </p:cNvPr>
          <p:cNvSpPr/>
          <p:nvPr/>
        </p:nvSpPr>
        <p:spPr bwMode="auto">
          <a:xfrm rot="19407048">
            <a:off x="10349180" y="4570583"/>
            <a:ext cx="288032" cy="360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719649D-6BE4-899C-3127-D495F64630EE}"/>
              </a:ext>
            </a:extLst>
          </p:cNvPr>
          <p:cNvSpPr txBox="1"/>
          <p:nvPr/>
        </p:nvSpPr>
        <p:spPr>
          <a:xfrm>
            <a:off x="408263" y="210785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</a:t>
            </a:r>
            <a:endParaRPr lang="en-GB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46006CA-F513-F710-D74F-69E1FE81DFDA}"/>
              </a:ext>
            </a:extLst>
          </p:cNvPr>
          <p:cNvCxnSpPr>
            <a:stCxn id="39" idx="3"/>
            <a:endCxn id="29" idx="1"/>
          </p:cNvCxnSpPr>
          <p:nvPr/>
        </p:nvCxnSpPr>
        <p:spPr bwMode="auto">
          <a:xfrm>
            <a:off x="810937" y="2292521"/>
            <a:ext cx="3885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683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A648-19F8-7F7C-6FBC-A1CB67320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Cabling overview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36575-7A81-9719-F0B9-BF9B1594F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11/08/2025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A7834-2B19-0D61-B3CB-67227E21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pic>
        <p:nvPicPr>
          <p:cNvPr id="579" name="Picture 578">
            <a:extLst>
              <a:ext uri="{FF2B5EF4-FFF2-40B4-BE49-F238E27FC236}">
                <a16:creationId xmlns:a16="http://schemas.microsoft.com/office/drawing/2014/main" id="{27B67389-063E-3BA4-9EC7-5F5CA9348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38526"/>
            <a:ext cx="10385309" cy="2040781"/>
          </a:xfrm>
          <a:prstGeom prst="rect">
            <a:avLst/>
          </a:prstGeom>
        </p:spPr>
      </p:pic>
      <p:sp>
        <p:nvSpPr>
          <p:cNvPr id="580" name="Rectangle 579">
            <a:extLst>
              <a:ext uri="{FF2B5EF4-FFF2-40B4-BE49-F238E27FC236}">
                <a16:creationId xmlns:a16="http://schemas.microsoft.com/office/drawing/2014/main" id="{6B83789F-8356-DEDF-E535-D95CD946B7B8}"/>
              </a:ext>
            </a:extLst>
          </p:cNvPr>
          <p:cNvSpPr/>
          <p:nvPr/>
        </p:nvSpPr>
        <p:spPr>
          <a:xfrm>
            <a:off x="2134641" y="2271737"/>
            <a:ext cx="243191" cy="87549"/>
          </a:xfrm>
          <a:prstGeom prst="rect">
            <a:avLst/>
          </a:prstGeom>
          <a:solidFill>
            <a:srgbClr val="4EA72E">
              <a:lumMod val="40000"/>
              <a:lumOff val="60000"/>
            </a:srgbClr>
          </a:solidFill>
          <a:ln w="19050" cap="flat" cmpd="sng" algn="ctr">
            <a:solidFill>
              <a:srgbClr val="4EA72E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1" name="Rectangle 580">
            <a:extLst>
              <a:ext uri="{FF2B5EF4-FFF2-40B4-BE49-F238E27FC236}">
                <a16:creationId xmlns:a16="http://schemas.microsoft.com/office/drawing/2014/main" id="{8A8BA147-3D97-3BE1-4EC8-EE19EAD322F0}"/>
              </a:ext>
            </a:extLst>
          </p:cNvPr>
          <p:cNvSpPr/>
          <p:nvPr/>
        </p:nvSpPr>
        <p:spPr>
          <a:xfrm>
            <a:off x="5936764" y="2304167"/>
            <a:ext cx="243191" cy="87549"/>
          </a:xfrm>
          <a:prstGeom prst="rect">
            <a:avLst/>
          </a:prstGeom>
          <a:solidFill>
            <a:srgbClr val="4EA72E">
              <a:lumMod val="40000"/>
              <a:lumOff val="60000"/>
            </a:srgbClr>
          </a:solidFill>
          <a:ln w="19050" cap="flat" cmpd="sng" algn="ctr">
            <a:solidFill>
              <a:srgbClr val="4EA72E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2" name="Rectangle 581">
            <a:extLst>
              <a:ext uri="{FF2B5EF4-FFF2-40B4-BE49-F238E27FC236}">
                <a16:creationId xmlns:a16="http://schemas.microsoft.com/office/drawing/2014/main" id="{7B9AF5A1-8FDA-0F79-B12D-2977E7AFD12C}"/>
              </a:ext>
            </a:extLst>
          </p:cNvPr>
          <p:cNvSpPr/>
          <p:nvPr/>
        </p:nvSpPr>
        <p:spPr>
          <a:xfrm>
            <a:off x="4146064" y="2304167"/>
            <a:ext cx="243191" cy="87549"/>
          </a:xfrm>
          <a:prstGeom prst="rect">
            <a:avLst/>
          </a:prstGeom>
          <a:solidFill>
            <a:srgbClr val="4EA72E">
              <a:lumMod val="40000"/>
              <a:lumOff val="60000"/>
            </a:srgbClr>
          </a:solidFill>
          <a:ln w="19050" cap="flat" cmpd="sng" algn="ctr">
            <a:solidFill>
              <a:srgbClr val="4EA72E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3" name="Rectangle 582">
            <a:extLst>
              <a:ext uri="{FF2B5EF4-FFF2-40B4-BE49-F238E27FC236}">
                <a16:creationId xmlns:a16="http://schemas.microsoft.com/office/drawing/2014/main" id="{BCEB11CD-0B20-24FD-7E3A-B851A90ED5BD}"/>
              </a:ext>
            </a:extLst>
          </p:cNvPr>
          <p:cNvSpPr/>
          <p:nvPr/>
        </p:nvSpPr>
        <p:spPr>
          <a:xfrm>
            <a:off x="7633161" y="2265334"/>
            <a:ext cx="243191" cy="87549"/>
          </a:xfrm>
          <a:prstGeom prst="rect">
            <a:avLst/>
          </a:prstGeom>
          <a:solidFill>
            <a:srgbClr val="4EA72E">
              <a:lumMod val="40000"/>
              <a:lumOff val="60000"/>
            </a:srgbClr>
          </a:solidFill>
          <a:ln w="19050" cap="flat" cmpd="sng" algn="ctr">
            <a:solidFill>
              <a:srgbClr val="4EA72E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4" name="Rectangle 583">
            <a:extLst>
              <a:ext uri="{FF2B5EF4-FFF2-40B4-BE49-F238E27FC236}">
                <a16:creationId xmlns:a16="http://schemas.microsoft.com/office/drawing/2014/main" id="{543E19EF-602F-2F5E-CA9B-4EAB679A3250}"/>
              </a:ext>
            </a:extLst>
          </p:cNvPr>
          <p:cNvSpPr/>
          <p:nvPr/>
        </p:nvSpPr>
        <p:spPr>
          <a:xfrm>
            <a:off x="10039683" y="2414613"/>
            <a:ext cx="200025" cy="20002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197B00D7-55CC-5A35-BED8-E80C7487C7B9}"/>
              </a:ext>
            </a:extLst>
          </p:cNvPr>
          <p:cNvSpPr/>
          <p:nvPr/>
        </p:nvSpPr>
        <p:spPr>
          <a:xfrm>
            <a:off x="8458505" y="2391716"/>
            <a:ext cx="200025" cy="20002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6" name="Rectangle 585">
            <a:extLst>
              <a:ext uri="{FF2B5EF4-FFF2-40B4-BE49-F238E27FC236}">
                <a16:creationId xmlns:a16="http://schemas.microsoft.com/office/drawing/2014/main" id="{7EE68E1F-86D0-9ACC-00B7-99FAA7FD802C}"/>
              </a:ext>
            </a:extLst>
          </p:cNvPr>
          <p:cNvSpPr/>
          <p:nvPr/>
        </p:nvSpPr>
        <p:spPr>
          <a:xfrm>
            <a:off x="7103805" y="2403969"/>
            <a:ext cx="200025" cy="20002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7" name="Rectangle 586">
            <a:extLst>
              <a:ext uri="{FF2B5EF4-FFF2-40B4-BE49-F238E27FC236}">
                <a16:creationId xmlns:a16="http://schemas.microsoft.com/office/drawing/2014/main" id="{9439FEFF-C541-0715-2028-820496A0CCDC}"/>
              </a:ext>
            </a:extLst>
          </p:cNvPr>
          <p:cNvSpPr/>
          <p:nvPr/>
        </p:nvSpPr>
        <p:spPr>
          <a:xfrm>
            <a:off x="5532972" y="2424524"/>
            <a:ext cx="200025" cy="20002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8" name="Rectangle 587">
            <a:extLst>
              <a:ext uri="{FF2B5EF4-FFF2-40B4-BE49-F238E27FC236}">
                <a16:creationId xmlns:a16="http://schemas.microsoft.com/office/drawing/2014/main" id="{F4254BFF-1053-D6CB-96BA-33039CCC4BE6}"/>
              </a:ext>
            </a:extLst>
          </p:cNvPr>
          <p:cNvSpPr/>
          <p:nvPr/>
        </p:nvSpPr>
        <p:spPr>
          <a:xfrm>
            <a:off x="4189230" y="2414615"/>
            <a:ext cx="200025" cy="200025"/>
          </a:xfrm>
          <a:prstGeom prst="rect">
            <a:avLst/>
          </a:prstGeom>
          <a:solidFill>
            <a:srgbClr val="E97132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89" name="Rectangle 588">
            <a:extLst>
              <a:ext uri="{FF2B5EF4-FFF2-40B4-BE49-F238E27FC236}">
                <a16:creationId xmlns:a16="http://schemas.microsoft.com/office/drawing/2014/main" id="{25776BC5-6CDD-C4CA-A8A1-24DA785706F2}"/>
              </a:ext>
            </a:extLst>
          </p:cNvPr>
          <p:cNvSpPr/>
          <p:nvPr/>
        </p:nvSpPr>
        <p:spPr>
          <a:xfrm>
            <a:off x="2955554" y="2391716"/>
            <a:ext cx="200025" cy="200025"/>
          </a:xfrm>
          <a:prstGeom prst="rect">
            <a:avLst/>
          </a:prstGeom>
          <a:solidFill>
            <a:srgbClr val="A02B93">
              <a:lumMod val="40000"/>
              <a:lumOff val="6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90" name="Rectangle 589">
            <a:extLst>
              <a:ext uri="{FF2B5EF4-FFF2-40B4-BE49-F238E27FC236}">
                <a16:creationId xmlns:a16="http://schemas.microsoft.com/office/drawing/2014/main" id="{1CF3EAD2-2C30-AA50-36AF-AB8FCDC2A75D}"/>
              </a:ext>
            </a:extLst>
          </p:cNvPr>
          <p:cNvSpPr/>
          <p:nvPr/>
        </p:nvSpPr>
        <p:spPr>
          <a:xfrm>
            <a:off x="1808209" y="2414614"/>
            <a:ext cx="200025" cy="200025"/>
          </a:xfrm>
          <a:prstGeom prst="rect">
            <a:avLst/>
          </a:prstGeom>
          <a:solidFill>
            <a:srgbClr val="A02B93">
              <a:lumMod val="40000"/>
              <a:lumOff val="6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91" name="Rectangle 590">
            <a:extLst>
              <a:ext uri="{FF2B5EF4-FFF2-40B4-BE49-F238E27FC236}">
                <a16:creationId xmlns:a16="http://schemas.microsoft.com/office/drawing/2014/main" id="{F7452282-2DED-972A-1DFA-B64FD6C8DF32}"/>
              </a:ext>
            </a:extLst>
          </p:cNvPr>
          <p:cNvSpPr/>
          <p:nvPr/>
        </p:nvSpPr>
        <p:spPr>
          <a:xfrm>
            <a:off x="6704662" y="2270829"/>
            <a:ext cx="200025" cy="200025"/>
          </a:xfrm>
          <a:prstGeom prst="rect">
            <a:avLst/>
          </a:prstGeom>
          <a:solidFill>
            <a:srgbClr val="A02B93">
              <a:lumMod val="40000"/>
              <a:lumOff val="6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92" name="Rectangle 591">
            <a:extLst>
              <a:ext uri="{FF2B5EF4-FFF2-40B4-BE49-F238E27FC236}">
                <a16:creationId xmlns:a16="http://schemas.microsoft.com/office/drawing/2014/main" id="{9AED7A83-10CE-0EC1-C907-1BEACC562F3D}"/>
              </a:ext>
            </a:extLst>
          </p:cNvPr>
          <p:cNvSpPr/>
          <p:nvPr/>
        </p:nvSpPr>
        <p:spPr>
          <a:xfrm>
            <a:off x="5133829" y="2282178"/>
            <a:ext cx="200025" cy="200025"/>
          </a:xfrm>
          <a:prstGeom prst="rect">
            <a:avLst/>
          </a:prstGeom>
          <a:solidFill>
            <a:srgbClr val="A02B93">
              <a:lumMod val="40000"/>
              <a:lumOff val="6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93" name="Rectangle 592">
            <a:extLst>
              <a:ext uri="{FF2B5EF4-FFF2-40B4-BE49-F238E27FC236}">
                <a16:creationId xmlns:a16="http://schemas.microsoft.com/office/drawing/2014/main" id="{51D25B8F-149F-D630-6752-70D1593FE06B}"/>
              </a:ext>
            </a:extLst>
          </p:cNvPr>
          <p:cNvSpPr/>
          <p:nvPr/>
        </p:nvSpPr>
        <p:spPr>
          <a:xfrm>
            <a:off x="9221289" y="2370838"/>
            <a:ext cx="243191" cy="87549"/>
          </a:xfrm>
          <a:prstGeom prst="rect">
            <a:avLst/>
          </a:prstGeom>
          <a:solidFill>
            <a:srgbClr val="4EA72E">
              <a:lumMod val="40000"/>
              <a:lumOff val="60000"/>
            </a:srgbClr>
          </a:solidFill>
          <a:ln w="19050" cap="flat" cmpd="sng" algn="ctr">
            <a:solidFill>
              <a:srgbClr val="4EA72E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94" name="TextBox 593">
            <a:extLst>
              <a:ext uri="{FF2B5EF4-FFF2-40B4-BE49-F238E27FC236}">
                <a16:creationId xmlns:a16="http://schemas.microsoft.com/office/drawing/2014/main" id="{BBC04912-F8EC-1710-5773-943638FB5983}"/>
              </a:ext>
            </a:extLst>
          </p:cNvPr>
          <p:cNvSpPr txBox="1"/>
          <p:nvPr/>
        </p:nvSpPr>
        <p:spPr>
          <a:xfrm>
            <a:off x="9839658" y="2590457"/>
            <a:ext cx="884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IRBL0.1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595" name="TextBox 594">
            <a:extLst>
              <a:ext uri="{FF2B5EF4-FFF2-40B4-BE49-F238E27FC236}">
                <a16:creationId xmlns:a16="http://schemas.microsoft.com/office/drawing/2014/main" id="{13A3A359-A1A6-B806-7DAD-3EBF857A4719}"/>
              </a:ext>
            </a:extLst>
          </p:cNvPr>
          <p:cNvSpPr txBox="1"/>
          <p:nvPr/>
        </p:nvSpPr>
        <p:spPr>
          <a:xfrm>
            <a:off x="8282567" y="2582571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IRBL0.2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596" name="TextBox 595">
            <a:extLst>
              <a:ext uri="{FF2B5EF4-FFF2-40B4-BE49-F238E27FC236}">
                <a16:creationId xmlns:a16="http://schemas.microsoft.com/office/drawing/2014/main" id="{C1DC25B5-EC87-1EB0-8432-1045DD01BA67}"/>
              </a:ext>
            </a:extLst>
          </p:cNvPr>
          <p:cNvSpPr txBox="1"/>
          <p:nvPr/>
        </p:nvSpPr>
        <p:spPr>
          <a:xfrm>
            <a:off x="6901414" y="2580046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IRBL0.3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597" name="TextBox 596">
            <a:extLst>
              <a:ext uri="{FF2B5EF4-FFF2-40B4-BE49-F238E27FC236}">
                <a16:creationId xmlns:a16="http://schemas.microsoft.com/office/drawing/2014/main" id="{74256BE1-9F9E-B9A3-9DB0-8C31E0619220}"/>
              </a:ext>
            </a:extLst>
          </p:cNvPr>
          <p:cNvSpPr txBox="1"/>
          <p:nvPr/>
        </p:nvSpPr>
        <p:spPr>
          <a:xfrm>
            <a:off x="5332435" y="2590661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IRBL0.4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598" name="TextBox 597">
            <a:extLst>
              <a:ext uri="{FF2B5EF4-FFF2-40B4-BE49-F238E27FC236}">
                <a16:creationId xmlns:a16="http://schemas.microsoft.com/office/drawing/2014/main" id="{D179A694-3719-3DA1-53E8-9F691B52C16D}"/>
              </a:ext>
            </a:extLst>
          </p:cNvPr>
          <p:cNvSpPr txBox="1"/>
          <p:nvPr/>
        </p:nvSpPr>
        <p:spPr>
          <a:xfrm>
            <a:off x="3961627" y="2600596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IRBL0.5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599" name="TextBox 598">
            <a:extLst>
              <a:ext uri="{FF2B5EF4-FFF2-40B4-BE49-F238E27FC236}">
                <a16:creationId xmlns:a16="http://schemas.microsoft.com/office/drawing/2014/main" id="{9D42D9B1-1371-3CFB-A726-6F3AA6799877}"/>
              </a:ext>
            </a:extLst>
          </p:cNvPr>
          <p:cNvSpPr txBox="1"/>
          <p:nvPr/>
        </p:nvSpPr>
        <p:spPr>
          <a:xfrm>
            <a:off x="4928311" y="2057946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IRBL1.1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0" name="TextBox 599">
            <a:extLst>
              <a:ext uri="{FF2B5EF4-FFF2-40B4-BE49-F238E27FC236}">
                <a16:creationId xmlns:a16="http://schemas.microsoft.com/office/drawing/2014/main" id="{67367FA4-BF1A-0528-25F2-6E151D94521C}"/>
              </a:ext>
            </a:extLst>
          </p:cNvPr>
          <p:cNvSpPr txBox="1"/>
          <p:nvPr/>
        </p:nvSpPr>
        <p:spPr>
          <a:xfrm>
            <a:off x="6478089" y="2048421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IRBL1.2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1" name="TextBox 600">
            <a:extLst>
              <a:ext uri="{FF2B5EF4-FFF2-40B4-BE49-F238E27FC236}">
                <a16:creationId xmlns:a16="http://schemas.microsoft.com/office/drawing/2014/main" id="{A2ECAB1B-A2BF-230A-A89A-34B785A43DDB}"/>
              </a:ext>
            </a:extLst>
          </p:cNvPr>
          <p:cNvSpPr txBox="1"/>
          <p:nvPr/>
        </p:nvSpPr>
        <p:spPr>
          <a:xfrm>
            <a:off x="2745699" y="2580045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IRBL2.1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2" name="TextBox 601">
            <a:extLst>
              <a:ext uri="{FF2B5EF4-FFF2-40B4-BE49-F238E27FC236}">
                <a16:creationId xmlns:a16="http://schemas.microsoft.com/office/drawing/2014/main" id="{D49A3E55-4790-7854-FCF4-03114197EF21}"/>
              </a:ext>
            </a:extLst>
          </p:cNvPr>
          <p:cNvSpPr txBox="1"/>
          <p:nvPr/>
        </p:nvSpPr>
        <p:spPr>
          <a:xfrm>
            <a:off x="1615373" y="2572583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IRBL2.2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3" name="TextBox 602">
            <a:extLst>
              <a:ext uri="{FF2B5EF4-FFF2-40B4-BE49-F238E27FC236}">
                <a16:creationId xmlns:a16="http://schemas.microsoft.com/office/drawing/2014/main" id="{6509E374-6AB9-2650-020C-2F6F8937E868}"/>
              </a:ext>
            </a:extLst>
          </p:cNvPr>
          <p:cNvSpPr txBox="1"/>
          <p:nvPr/>
        </p:nvSpPr>
        <p:spPr>
          <a:xfrm>
            <a:off x="9157393" y="2139947"/>
            <a:ext cx="442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PP1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4" name="TextBox 603">
            <a:extLst>
              <a:ext uri="{FF2B5EF4-FFF2-40B4-BE49-F238E27FC236}">
                <a16:creationId xmlns:a16="http://schemas.microsoft.com/office/drawing/2014/main" id="{59CFBAE9-EF65-BEEF-480A-083B8EF22D18}"/>
              </a:ext>
            </a:extLst>
          </p:cNvPr>
          <p:cNvSpPr txBox="1"/>
          <p:nvPr/>
        </p:nvSpPr>
        <p:spPr>
          <a:xfrm>
            <a:off x="7554583" y="2043291"/>
            <a:ext cx="442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PP2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5" name="TextBox 604">
            <a:extLst>
              <a:ext uri="{FF2B5EF4-FFF2-40B4-BE49-F238E27FC236}">
                <a16:creationId xmlns:a16="http://schemas.microsoft.com/office/drawing/2014/main" id="{F0E20876-BC8F-C5AF-4921-40D026C92163}"/>
              </a:ext>
            </a:extLst>
          </p:cNvPr>
          <p:cNvSpPr txBox="1"/>
          <p:nvPr/>
        </p:nvSpPr>
        <p:spPr>
          <a:xfrm>
            <a:off x="5863361" y="2073630"/>
            <a:ext cx="442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PP3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6" name="TextBox 605">
            <a:extLst>
              <a:ext uri="{FF2B5EF4-FFF2-40B4-BE49-F238E27FC236}">
                <a16:creationId xmlns:a16="http://schemas.microsoft.com/office/drawing/2014/main" id="{896AF90B-0C67-AB21-54C5-096A4CDC5F5D}"/>
              </a:ext>
            </a:extLst>
          </p:cNvPr>
          <p:cNvSpPr txBox="1"/>
          <p:nvPr/>
        </p:nvSpPr>
        <p:spPr>
          <a:xfrm>
            <a:off x="4076811" y="2056207"/>
            <a:ext cx="442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PP4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7" name="TextBox 606">
            <a:extLst>
              <a:ext uri="{FF2B5EF4-FFF2-40B4-BE49-F238E27FC236}">
                <a16:creationId xmlns:a16="http://schemas.microsoft.com/office/drawing/2014/main" id="{4CC0DDFE-4C74-F1E7-5578-131194E09BB2}"/>
              </a:ext>
            </a:extLst>
          </p:cNvPr>
          <p:cNvSpPr txBox="1"/>
          <p:nvPr/>
        </p:nvSpPr>
        <p:spPr>
          <a:xfrm>
            <a:off x="2043256" y="2062887"/>
            <a:ext cx="442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PP5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08" name="Rectangle 607">
            <a:extLst>
              <a:ext uri="{FF2B5EF4-FFF2-40B4-BE49-F238E27FC236}">
                <a16:creationId xmlns:a16="http://schemas.microsoft.com/office/drawing/2014/main" id="{F0D4D183-921F-D3A9-F6AB-B1ECBD4330C8}"/>
              </a:ext>
            </a:extLst>
          </p:cNvPr>
          <p:cNvSpPr/>
          <p:nvPr/>
        </p:nvSpPr>
        <p:spPr>
          <a:xfrm>
            <a:off x="6804673" y="3175068"/>
            <a:ext cx="200025" cy="200025"/>
          </a:xfrm>
          <a:prstGeom prst="rect">
            <a:avLst/>
          </a:prstGeom>
          <a:solidFill>
            <a:srgbClr val="0F9ED5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09" name="Rectangle 608">
            <a:extLst>
              <a:ext uri="{FF2B5EF4-FFF2-40B4-BE49-F238E27FC236}">
                <a16:creationId xmlns:a16="http://schemas.microsoft.com/office/drawing/2014/main" id="{F4B6FDA4-A712-74AB-4538-C78B03FC3CFA}"/>
              </a:ext>
            </a:extLst>
          </p:cNvPr>
          <p:cNvSpPr/>
          <p:nvPr/>
        </p:nvSpPr>
        <p:spPr>
          <a:xfrm>
            <a:off x="6756408" y="2572583"/>
            <a:ext cx="200025" cy="200025"/>
          </a:xfrm>
          <a:prstGeom prst="rect">
            <a:avLst/>
          </a:prstGeom>
          <a:solidFill>
            <a:srgbClr val="0F9ED5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4381121D-A8B8-7F6F-C9BF-A1728048D327}"/>
              </a:ext>
            </a:extLst>
          </p:cNvPr>
          <p:cNvSpPr/>
          <p:nvPr/>
        </p:nvSpPr>
        <p:spPr>
          <a:xfrm>
            <a:off x="7582562" y="2618234"/>
            <a:ext cx="200025" cy="200025"/>
          </a:xfrm>
          <a:prstGeom prst="rect">
            <a:avLst/>
          </a:prstGeom>
          <a:solidFill>
            <a:srgbClr val="0F9ED5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11" name="Rectangle 610">
            <a:extLst>
              <a:ext uri="{FF2B5EF4-FFF2-40B4-BE49-F238E27FC236}">
                <a16:creationId xmlns:a16="http://schemas.microsoft.com/office/drawing/2014/main" id="{8A6DFDEB-C80A-5891-A3E0-AD6B45A1E0C7}"/>
              </a:ext>
            </a:extLst>
          </p:cNvPr>
          <p:cNvSpPr/>
          <p:nvPr/>
        </p:nvSpPr>
        <p:spPr>
          <a:xfrm>
            <a:off x="6323389" y="2580255"/>
            <a:ext cx="200025" cy="200025"/>
          </a:xfrm>
          <a:prstGeom prst="rect">
            <a:avLst/>
          </a:prstGeom>
          <a:solidFill>
            <a:srgbClr val="0F9ED5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12" name="TextBox 611">
            <a:extLst>
              <a:ext uri="{FF2B5EF4-FFF2-40B4-BE49-F238E27FC236}">
                <a16:creationId xmlns:a16="http://schemas.microsoft.com/office/drawing/2014/main" id="{121661B3-B054-2ABB-3D3B-AB3B0AFF13D2}"/>
              </a:ext>
            </a:extLst>
          </p:cNvPr>
          <p:cNvSpPr txBox="1"/>
          <p:nvPr/>
        </p:nvSpPr>
        <p:spPr>
          <a:xfrm>
            <a:off x="6977245" y="3167642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UVBL1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13" name="TextBox 612">
            <a:extLst>
              <a:ext uri="{FF2B5EF4-FFF2-40B4-BE49-F238E27FC236}">
                <a16:creationId xmlns:a16="http://schemas.microsoft.com/office/drawing/2014/main" id="{3ABF2058-FAD1-EFDD-E986-0347D8712104}"/>
              </a:ext>
            </a:extLst>
          </p:cNvPr>
          <p:cNvSpPr txBox="1"/>
          <p:nvPr/>
        </p:nvSpPr>
        <p:spPr>
          <a:xfrm>
            <a:off x="6575933" y="2773466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UVBL2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14" name="TextBox 613">
            <a:extLst>
              <a:ext uri="{FF2B5EF4-FFF2-40B4-BE49-F238E27FC236}">
                <a16:creationId xmlns:a16="http://schemas.microsoft.com/office/drawing/2014/main" id="{B2CC1103-1DF3-5DDA-DE78-E8C5011668FA}"/>
              </a:ext>
            </a:extLst>
          </p:cNvPr>
          <p:cNvSpPr txBox="1"/>
          <p:nvPr/>
        </p:nvSpPr>
        <p:spPr>
          <a:xfrm>
            <a:off x="7472672" y="2784558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UVBL3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15" name="TextBox 614">
            <a:extLst>
              <a:ext uri="{FF2B5EF4-FFF2-40B4-BE49-F238E27FC236}">
                <a16:creationId xmlns:a16="http://schemas.microsoft.com/office/drawing/2014/main" id="{AEFEF1E8-318C-CB09-9A69-BFA6217DB787}"/>
              </a:ext>
            </a:extLst>
          </p:cNvPr>
          <p:cNvSpPr txBox="1"/>
          <p:nvPr/>
        </p:nvSpPr>
        <p:spPr>
          <a:xfrm>
            <a:off x="6139343" y="2769461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UVBL4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16" name="Oval 615">
            <a:extLst>
              <a:ext uri="{FF2B5EF4-FFF2-40B4-BE49-F238E27FC236}">
                <a16:creationId xmlns:a16="http://schemas.microsoft.com/office/drawing/2014/main" id="{24B843E7-A129-1254-AA3E-55FA67403CBE}"/>
              </a:ext>
            </a:extLst>
          </p:cNvPr>
          <p:cNvSpPr/>
          <p:nvPr/>
        </p:nvSpPr>
        <p:spPr>
          <a:xfrm>
            <a:off x="914045" y="2334074"/>
            <a:ext cx="234510" cy="250724"/>
          </a:xfrm>
          <a:prstGeom prst="ellipse">
            <a:avLst/>
          </a:prstGeom>
          <a:solidFill>
            <a:srgbClr val="A02B93">
              <a:lumMod val="40000"/>
              <a:lumOff val="6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17" name="Oval 616">
            <a:extLst>
              <a:ext uri="{FF2B5EF4-FFF2-40B4-BE49-F238E27FC236}">
                <a16:creationId xmlns:a16="http://schemas.microsoft.com/office/drawing/2014/main" id="{A293A8B8-290F-C12F-AE9D-CE3F0306A5C5}"/>
              </a:ext>
            </a:extLst>
          </p:cNvPr>
          <p:cNvSpPr/>
          <p:nvPr/>
        </p:nvSpPr>
        <p:spPr>
          <a:xfrm>
            <a:off x="7848245" y="2343599"/>
            <a:ext cx="234510" cy="250724"/>
          </a:xfrm>
          <a:prstGeom prst="ellipse">
            <a:avLst/>
          </a:prstGeom>
          <a:solidFill>
            <a:srgbClr val="A02B93">
              <a:lumMod val="40000"/>
              <a:lumOff val="60000"/>
            </a:srgbClr>
          </a:solidFill>
          <a:ln w="19050" cap="flat" cmpd="sng" algn="ctr">
            <a:solidFill>
              <a:srgbClr val="A02B93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18" name="TextBox 617">
            <a:extLst>
              <a:ext uri="{FF2B5EF4-FFF2-40B4-BE49-F238E27FC236}">
                <a16:creationId xmlns:a16="http://schemas.microsoft.com/office/drawing/2014/main" id="{28FB5AE9-59AD-D8CE-E72E-4C599AAD9F4C}"/>
              </a:ext>
            </a:extLst>
          </p:cNvPr>
          <p:cNvSpPr txBox="1"/>
          <p:nvPr/>
        </p:nvSpPr>
        <p:spPr>
          <a:xfrm>
            <a:off x="831576" y="2078476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IRC2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19" name="TextBox 618">
            <a:extLst>
              <a:ext uri="{FF2B5EF4-FFF2-40B4-BE49-F238E27FC236}">
                <a16:creationId xmlns:a16="http://schemas.microsoft.com/office/drawing/2014/main" id="{2B0B6325-E869-7FA4-7C1A-1BDB25355058}"/>
              </a:ext>
            </a:extLst>
          </p:cNvPr>
          <p:cNvSpPr txBox="1"/>
          <p:nvPr/>
        </p:nvSpPr>
        <p:spPr>
          <a:xfrm>
            <a:off x="7715337" y="2552389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IRC1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20" name="Rectangle 619">
            <a:extLst>
              <a:ext uri="{FF2B5EF4-FFF2-40B4-BE49-F238E27FC236}">
                <a16:creationId xmlns:a16="http://schemas.microsoft.com/office/drawing/2014/main" id="{C08745F8-B184-CBEE-F76B-9C94B8AEA60E}"/>
              </a:ext>
            </a:extLst>
          </p:cNvPr>
          <p:cNvSpPr/>
          <p:nvPr/>
        </p:nvSpPr>
        <p:spPr>
          <a:xfrm>
            <a:off x="6166833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21" name="Rectangle 620">
            <a:extLst>
              <a:ext uri="{FF2B5EF4-FFF2-40B4-BE49-F238E27FC236}">
                <a16:creationId xmlns:a16="http://schemas.microsoft.com/office/drawing/2014/main" id="{27B8617F-83D8-8805-3BB8-0163775529B8}"/>
              </a:ext>
            </a:extLst>
          </p:cNvPr>
          <p:cNvSpPr/>
          <p:nvPr/>
        </p:nvSpPr>
        <p:spPr>
          <a:xfrm>
            <a:off x="5957283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22" name="TextBox 621">
            <a:extLst>
              <a:ext uri="{FF2B5EF4-FFF2-40B4-BE49-F238E27FC236}">
                <a16:creationId xmlns:a16="http://schemas.microsoft.com/office/drawing/2014/main" id="{2F58C9CA-09DF-8BF7-E1FF-C2E0300362DC}"/>
              </a:ext>
            </a:extLst>
          </p:cNvPr>
          <p:cNvSpPr txBox="1"/>
          <p:nvPr/>
        </p:nvSpPr>
        <p:spPr>
          <a:xfrm>
            <a:off x="6104491" y="3128872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84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23" name="TextBox 622">
            <a:extLst>
              <a:ext uri="{FF2B5EF4-FFF2-40B4-BE49-F238E27FC236}">
                <a16:creationId xmlns:a16="http://schemas.microsoft.com/office/drawing/2014/main" id="{540F3AAC-CC29-B9CE-A201-E30EFBA2AD64}"/>
              </a:ext>
            </a:extLst>
          </p:cNvPr>
          <p:cNvSpPr txBox="1"/>
          <p:nvPr/>
        </p:nvSpPr>
        <p:spPr>
          <a:xfrm>
            <a:off x="5873645" y="3123376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85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24" name="Rectangle 623">
            <a:extLst>
              <a:ext uri="{FF2B5EF4-FFF2-40B4-BE49-F238E27FC236}">
                <a16:creationId xmlns:a16="http://schemas.microsoft.com/office/drawing/2014/main" id="{A488B83B-BB34-F517-3631-97881E348B65}"/>
              </a:ext>
            </a:extLst>
          </p:cNvPr>
          <p:cNvSpPr/>
          <p:nvPr/>
        </p:nvSpPr>
        <p:spPr>
          <a:xfrm>
            <a:off x="5555744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25" name="Rectangle 624">
            <a:extLst>
              <a:ext uri="{FF2B5EF4-FFF2-40B4-BE49-F238E27FC236}">
                <a16:creationId xmlns:a16="http://schemas.microsoft.com/office/drawing/2014/main" id="{74C480B1-64DC-3ED7-498F-F85F7FDE4F27}"/>
              </a:ext>
            </a:extLst>
          </p:cNvPr>
          <p:cNvSpPr/>
          <p:nvPr/>
        </p:nvSpPr>
        <p:spPr>
          <a:xfrm>
            <a:off x="5346194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26" name="TextBox 625">
            <a:extLst>
              <a:ext uri="{FF2B5EF4-FFF2-40B4-BE49-F238E27FC236}">
                <a16:creationId xmlns:a16="http://schemas.microsoft.com/office/drawing/2014/main" id="{A31B0CCB-1A4C-95A4-4BB2-B135B94F239A}"/>
              </a:ext>
            </a:extLst>
          </p:cNvPr>
          <p:cNvSpPr txBox="1"/>
          <p:nvPr/>
        </p:nvSpPr>
        <p:spPr>
          <a:xfrm>
            <a:off x="5493402" y="3128872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26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27" name="TextBox 626">
            <a:extLst>
              <a:ext uri="{FF2B5EF4-FFF2-40B4-BE49-F238E27FC236}">
                <a16:creationId xmlns:a16="http://schemas.microsoft.com/office/drawing/2014/main" id="{68C5FD79-6F87-3B8B-C68E-73D4725C5764}"/>
              </a:ext>
            </a:extLst>
          </p:cNvPr>
          <p:cNvSpPr txBox="1"/>
          <p:nvPr/>
        </p:nvSpPr>
        <p:spPr>
          <a:xfrm>
            <a:off x="5282220" y="3140168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27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28" name="Rectangle 627">
            <a:extLst>
              <a:ext uri="{FF2B5EF4-FFF2-40B4-BE49-F238E27FC236}">
                <a16:creationId xmlns:a16="http://schemas.microsoft.com/office/drawing/2014/main" id="{32D5125A-A36E-8D2A-6CA9-24639EF2E33D}"/>
              </a:ext>
            </a:extLst>
          </p:cNvPr>
          <p:cNvSpPr/>
          <p:nvPr/>
        </p:nvSpPr>
        <p:spPr>
          <a:xfrm>
            <a:off x="5147646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29" name="Rectangle 628">
            <a:extLst>
              <a:ext uri="{FF2B5EF4-FFF2-40B4-BE49-F238E27FC236}">
                <a16:creationId xmlns:a16="http://schemas.microsoft.com/office/drawing/2014/main" id="{00D1DF63-BEE4-93BD-A703-77F040A5FDDB}"/>
              </a:ext>
            </a:extLst>
          </p:cNvPr>
          <p:cNvSpPr/>
          <p:nvPr/>
        </p:nvSpPr>
        <p:spPr>
          <a:xfrm>
            <a:off x="4938096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30" name="TextBox 629">
            <a:extLst>
              <a:ext uri="{FF2B5EF4-FFF2-40B4-BE49-F238E27FC236}">
                <a16:creationId xmlns:a16="http://schemas.microsoft.com/office/drawing/2014/main" id="{D2878299-97C9-8421-DE75-6C92401B738E}"/>
              </a:ext>
            </a:extLst>
          </p:cNvPr>
          <p:cNvSpPr txBox="1"/>
          <p:nvPr/>
        </p:nvSpPr>
        <p:spPr>
          <a:xfrm>
            <a:off x="5084366" y="3126687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28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31" name="TextBox 630">
            <a:extLst>
              <a:ext uri="{FF2B5EF4-FFF2-40B4-BE49-F238E27FC236}">
                <a16:creationId xmlns:a16="http://schemas.microsoft.com/office/drawing/2014/main" id="{AFC122FF-C600-9D8A-6104-13C460FF807D}"/>
              </a:ext>
            </a:extLst>
          </p:cNvPr>
          <p:cNvSpPr txBox="1"/>
          <p:nvPr/>
        </p:nvSpPr>
        <p:spPr>
          <a:xfrm>
            <a:off x="4871067" y="3118068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29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32" name="Rectangle 631">
            <a:extLst>
              <a:ext uri="{FF2B5EF4-FFF2-40B4-BE49-F238E27FC236}">
                <a16:creationId xmlns:a16="http://schemas.microsoft.com/office/drawing/2014/main" id="{25BF4887-0027-9937-F787-1803F3FACF93}"/>
              </a:ext>
            </a:extLst>
          </p:cNvPr>
          <p:cNvSpPr/>
          <p:nvPr/>
        </p:nvSpPr>
        <p:spPr>
          <a:xfrm>
            <a:off x="4727648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33" name="Rectangle 632">
            <a:extLst>
              <a:ext uri="{FF2B5EF4-FFF2-40B4-BE49-F238E27FC236}">
                <a16:creationId xmlns:a16="http://schemas.microsoft.com/office/drawing/2014/main" id="{FF04D929-ACC2-1D24-A0FB-2AA0B3F8947C}"/>
              </a:ext>
            </a:extLst>
          </p:cNvPr>
          <p:cNvSpPr/>
          <p:nvPr/>
        </p:nvSpPr>
        <p:spPr>
          <a:xfrm>
            <a:off x="4518098" y="3326944"/>
            <a:ext cx="200025" cy="200025"/>
          </a:xfrm>
          <a:prstGeom prst="rect">
            <a:avLst/>
          </a:prstGeom>
          <a:solidFill>
            <a:srgbClr val="7030A0"/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34" name="TextBox 633">
            <a:extLst>
              <a:ext uri="{FF2B5EF4-FFF2-40B4-BE49-F238E27FC236}">
                <a16:creationId xmlns:a16="http://schemas.microsoft.com/office/drawing/2014/main" id="{4A20399D-5565-2707-6CAE-4CDD01C05D0A}"/>
              </a:ext>
            </a:extLst>
          </p:cNvPr>
          <p:cNvSpPr txBox="1"/>
          <p:nvPr/>
        </p:nvSpPr>
        <p:spPr>
          <a:xfrm>
            <a:off x="4665306" y="3128872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30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35" name="TextBox 634">
            <a:extLst>
              <a:ext uri="{FF2B5EF4-FFF2-40B4-BE49-F238E27FC236}">
                <a16:creationId xmlns:a16="http://schemas.microsoft.com/office/drawing/2014/main" id="{60DA9971-1D12-39A6-3A39-1A1EADE79780}"/>
              </a:ext>
            </a:extLst>
          </p:cNvPr>
          <p:cNvSpPr txBox="1"/>
          <p:nvPr/>
        </p:nvSpPr>
        <p:spPr>
          <a:xfrm>
            <a:off x="4442939" y="3125497"/>
            <a:ext cx="450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31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36" name="TextBox 635">
            <a:extLst>
              <a:ext uri="{FF2B5EF4-FFF2-40B4-BE49-F238E27FC236}">
                <a16:creationId xmlns:a16="http://schemas.microsoft.com/office/drawing/2014/main" id="{4C6059F0-3F2B-5605-D4C0-C746B5097A9C}"/>
              </a:ext>
            </a:extLst>
          </p:cNvPr>
          <p:cNvSpPr txBox="1"/>
          <p:nvPr/>
        </p:nvSpPr>
        <p:spPr>
          <a:xfrm>
            <a:off x="788647" y="4234688"/>
            <a:ext cx="618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kern="1200" dirty="0">
                <a:solidFill>
                  <a:prstClr val="black"/>
                </a:solidFill>
                <a:latin typeface="Aptos" panose="02110004020202020204"/>
              </a:rPr>
              <a:t>BI racks for cameras is #42</a:t>
            </a:r>
            <a:endParaRPr lang="en-GB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37" name="Oval 636">
            <a:extLst>
              <a:ext uri="{FF2B5EF4-FFF2-40B4-BE49-F238E27FC236}">
                <a16:creationId xmlns:a16="http://schemas.microsoft.com/office/drawing/2014/main" id="{52C66C84-3943-B824-7DE0-DCC99E6104A7}"/>
              </a:ext>
            </a:extLst>
          </p:cNvPr>
          <p:cNvSpPr/>
          <p:nvPr/>
        </p:nvSpPr>
        <p:spPr>
          <a:xfrm>
            <a:off x="7306362" y="2754434"/>
            <a:ext cx="234510" cy="250724"/>
          </a:xfrm>
          <a:prstGeom prst="ellipse">
            <a:avLst/>
          </a:prstGeom>
          <a:solidFill>
            <a:srgbClr val="0F9ED5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38" name="TextBox 637">
            <a:extLst>
              <a:ext uri="{FF2B5EF4-FFF2-40B4-BE49-F238E27FC236}">
                <a16:creationId xmlns:a16="http://schemas.microsoft.com/office/drawing/2014/main" id="{F7862D18-1EB5-EFE4-D3F0-4597CED0186B}"/>
              </a:ext>
            </a:extLst>
          </p:cNvPr>
          <p:cNvSpPr txBox="1"/>
          <p:nvPr/>
        </p:nvSpPr>
        <p:spPr>
          <a:xfrm>
            <a:off x="7173454" y="2963224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UVC1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39" name="Oval 638">
            <a:extLst>
              <a:ext uri="{FF2B5EF4-FFF2-40B4-BE49-F238E27FC236}">
                <a16:creationId xmlns:a16="http://schemas.microsoft.com/office/drawing/2014/main" id="{CE2024F8-7B2E-49FC-B6A9-692E4AA42ECD}"/>
              </a:ext>
            </a:extLst>
          </p:cNvPr>
          <p:cNvSpPr/>
          <p:nvPr/>
        </p:nvSpPr>
        <p:spPr>
          <a:xfrm>
            <a:off x="5901371" y="2543573"/>
            <a:ext cx="234510" cy="250724"/>
          </a:xfrm>
          <a:prstGeom prst="ellipse">
            <a:avLst/>
          </a:prstGeom>
          <a:solidFill>
            <a:srgbClr val="0F9ED5">
              <a:lumMod val="20000"/>
              <a:lumOff val="80000"/>
            </a:srgbClr>
          </a:solidFill>
          <a:ln w="19050" cap="flat" cmpd="sng" algn="ctr">
            <a:solidFill>
              <a:srgbClr val="E9713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40" name="TextBox 639">
            <a:extLst>
              <a:ext uri="{FF2B5EF4-FFF2-40B4-BE49-F238E27FC236}">
                <a16:creationId xmlns:a16="http://schemas.microsoft.com/office/drawing/2014/main" id="{9AB85841-DF7E-FAA5-8A97-1F627B4E36B2}"/>
              </a:ext>
            </a:extLst>
          </p:cNvPr>
          <p:cNvSpPr txBox="1"/>
          <p:nvPr/>
        </p:nvSpPr>
        <p:spPr>
          <a:xfrm>
            <a:off x="5750541" y="2773467"/>
            <a:ext cx="6531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UVC2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41" name="Rectangle 640">
            <a:extLst>
              <a:ext uri="{FF2B5EF4-FFF2-40B4-BE49-F238E27FC236}">
                <a16:creationId xmlns:a16="http://schemas.microsoft.com/office/drawing/2014/main" id="{B4E54887-8C9E-23E3-554E-677D3B9FC729}"/>
              </a:ext>
            </a:extLst>
          </p:cNvPr>
          <p:cNvSpPr/>
          <p:nvPr/>
        </p:nvSpPr>
        <p:spPr>
          <a:xfrm>
            <a:off x="6530416" y="2766918"/>
            <a:ext cx="243191" cy="87549"/>
          </a:xfrm>
          <a:prstGeom prst="rect">
            <a:avLst/>
          </a:prstGeom>
          <a:solidFill>
            <a:srgbClr val="4EA72E">
              <a:lumMod val="40000"/>
              <a:lumOff val="60000"/>
            </a:srgbClr>
          </a:solidFill>
          <a:ln w="19050" cap="flat" cmpd="sng" algn="ctr">
            <a:solidFill>
              <a:srgbClr val="4EA72E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42" name="TextBox 641">
            <a:extLst>
              <a:ext uri="{FF2B5EF4-FFF2-40B4-BE49-F238E27FC236}">
                <a16:creationId xmlns:a16="http://schemas.microsoft.com/office/drawing/2014/main" id="{B8E3167E-1637-9F97-4F81-8B2DBE398870}"/>
              </a:ext>
            </a:extLst>
          </p:cNvPr>
          <p:cNvSpPr txBox="1"/>
          <p:nvPr/>
        </p:nvSpPr>
        <p:spPr>
          <a:xfrm>
            <a:off x="6439031" y="2558068"/>
            <a:ext cx="4421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00" kern="1200" dirty="0">
                <a:solidFill>
                  <a:prstClr val="black"/>
                </a:solidFill>
                <a:latin typeface="Aptos" panose="02110004020202020204"/>
              </a:rPr>
              <a:t>PP6</a:t>
            </a:r>
            <a:endParaRPr lang="en-GB" sz="1000" kern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2FB820-FC98-6151-AAC7-A8F2550FE85D}"/>
              </a:ext>
            </a:extLst>
          </p:cNvPr>
          <p:cNvSpPr txBox="1"/>
          <p:nvPr/>
        </p:nvSpPr>
        <p:spPr>
          <a:xfrm>
            <a:off x="831576" y="4810242"/>
            <a:ext cx="634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Pending to define </a:t>
            </a:r>
            <a:r>
              <a:rPr lang="en-US" b="1" dirty="0"/>
              <a:t>diagnostics</a:t>
            </a:r>
            <a:r>
              <a:rPr lang="en-US" dirty="0"/>
              <a:t> to complete cabling request!!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30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A7954-D764-480D-612A-AC673B032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A5130-B4E9-909E-D836-CEF17416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Cabling overview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632264-71B6-49BF-6CB5-A4B353CFC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11/08/2025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2F598-99DD-E4DD-13C0-938075255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7DFAA5-E39E-5614-57F8-22DE6D410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1259326"/>
            <a:ext cx="6062464" cy="478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0CC394-23F4-4F2B-E327-49C2935E8BB0}"/>
              </a:ext>
            </a:extLst>
          </p:cNvPr>
          <p:cNvSpPr txBox="1"/>
          <p:nvPr/>
        </p:nvSpPr>
        <p:spPr>
          <a:xfrm>
            <a:off x="6873605" y="1700808"/>
            <a:ext cx="44789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Essentially only laser beam controls and diagnostics so far</a:t>
            </a:r>
          </a:p>
          <a:p>
            <a:endParaRPr lang="en-US" dirty="0"/>
          </a:p>
          <a:p>
            <a:r>
              <a:rPr lang="en-US" dirty="0"/>
              <a:t>Not included: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Access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 safety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Timing and RF 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PLCs and interlocks (both MPS and LSS)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Ethernet for racks, powering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Vetos</a:t>
            </a:r>
            <a:r>
              <a:rPr lang="en-US" dirty="0"/>
              <a:t> for screens…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372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AE02A-86C6-7A86-3313-10208C244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 – some answers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0BB25F-3C1C-2095-E7B2-0CFD649DE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11/08/2025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EFCA4-BDA2-0D7A-32E7-EB465F73D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D17070-2FF9-3400-EA21-98B6E170C5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241890"/>
            <a:ext cx="10968567" cy="482190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b="1" dirty="0"/>
              <a:t>IR beams</a:t>
            </a:r>
          </a:p>
          <a:p>
            <a:pPr lvl="1"/>
            <a:r>
              <a:rPr lang="en-US" sz="1800" dirty="0"/>
              <a:t>Compressor lids -&gt; need anchoring / crane</a:t>
            </a:r>
          </a:p>
          <a:p>
            <a:pPr lvl="1"/>
            <a:r>
              <a:rPr lang="en-US" sz="1800" dirty="0"/>
              <a:t>Compressor #2 procured.</a:t>
            </a:r>
            <a:endParaRPr lang="en-US" sz="1800" b="1" dirty="0"/>
          </a:p>
          <a:p>
            <a:pPr lvl="1"/>
            <a:r>
              <a:rPr lang="en-US" sz="1800" b="1" dirty="0"/>
              <a:t>Time 0 defined. To recalculate position of elements in IR line #2.</a:t>
            </a:r>
          </a:p>
          <a:p>
            <a:pPr lvl="1"/>
            <a:r>
              <a:rPr lang="en-US" sz="1800" dirty="0"/>
              <a:t>To define: areas between LBDPs</a:t>
            </a:r>
          </a:p>
          <a:p>
            <a:pPr lvl="1"/>
            <a:r>
              <a:rPr lang="en-US" sz="1800" dirty="0"/>
              <a:t>Access system requirements / modes of operation</a:t>
            </a:r>
          </a:p>
          <a:p>
            <a:pPr lvl="1"/>
            <a:endParaRPr lang="en-US" sz="1800" dirty="0"/>
          </a:p>
          <a:p>
            <a:r>
              <a:rPr lang="en-US" sz="2200" b="1" dirty="0"/>
              <a:t>UV beams</a:t>
            </a:r>
          </a:p>
          <a:p>
            <a:pPr lvl="1"/>
            <a:r>
              <a:rPr lang="en-US" sz="1800" dirty="0"/>
              <a:t>Testing in CTF2 with improved relay imaging?</a:t>
            </a:r>
          </a:p>
          <a:p>
            <a:pPr lvl="1"/>
            <a:r>
              <a:rPr lang="en-US" sz="1800" dirty="0"/>
              <a:t>Pulse shaping in transverse/longitudinal capabilities? -&gt; </a:t>
            </a:r>
            <a:r>
              <a:rPr lang="en-US" sz="1800" b="1" dirty="0"/>
              <a:t>Replicate capabilities existing in run 2a,b but keep the design open for future upgrades.</a:t>
            </a:r>
          </a:p>
          <a:p>
            <a:pPr lvl="1"/>
            <a:r>
              <a:rPr lang="en-US" sz="1800" b="1" dirty="0"/>
              <a:t>Procurement of control components started</a:t>
            </a:r>
          </a:p>
          <a:p>
            <a:pPr lvl="1"/>
            <a:r>
              <a:rPr lang="en-US" sz="1800" b="1" dirty="0"/>
              <a:t>Construction of UV stretcher started.</a:t>
            </a:r>
          </a:p>
        </p:txBody>
      </p:sp>
    </p:spTree>
    <p:extLst>
      <p:ext uri="{BB962C8B-B14F-4D97-AF65-F5344CB8AC3E}">
        <p14:creationId xmlns:p14="http://schemas.microsoft.com/office/powerpoint/2010/main" val="120210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7A904-C619-181E-0ACC-B47E8E231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of activities and spending profile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B381E1-8D79-66B1-2F55-B6246A234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11/08/2025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D12E5D-CB94-7798-EDA5-7FF903DD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036657-64DB-F995-EC94-39234508A15E}"/>
              </a:ext>
            </a:extLst>
          </p:cNvPr>
          <p:cNvGrpSpPr/>
          <p:nvPr/>
        </p:nvGrpSpPr>
        <p:grpSpPr>
          <a:xfrm>
            <a:off x="47328" y="1124744"/>
            <a:ext cx="5616624" cy="4977714"/>
            <a:chOff x="605398" y="1134441"/>
            <a:chExt cx="5616624" cy="49777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BCE377D-A5BF-F8DF-9F46-C52CD5F21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3600"/>
            <a:stretch/>
          </p:blipFill>
          <p:spPr>
            <a:xfrm>
              <a:off x="605398" y="1134441"/>
              <a:ext cx="2261555" cy="497691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925A0B-42DB-BFCE-AFE3-78749DAE9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815" r="11093"/>
            <a:stretch/>
          </p:blipFill>
          <p:spPr>
            <a:xfrm>
              <a:off x="2872649" y="1134441"/>
              <a:ext cx="3349373" cy="4977714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9F24F00-894E-3F2F-5C39-F0A0A6F90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776" y="1171699"/>
            <a:ext cx="6363474" cy="496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19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0AEE2-5E97-D309-775D-CC8B2C82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5865B5-4000-B9D9-B5A7-B4812E609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6287B-9FD5-2CB1-0972-78DD246F6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DDF984-A554-2F2C-8D79-2D16A61065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Optical boxes design and integration</a:t>
            </a:r>
          </a:p>
          <a:p>
            <a:r>
              <a:rPr lang="en-US" dirty="0"/>
              <a:t>Control systems</a:t>
            </a:r>
          </a:p>
          <a:p>
            <a:r>
              <a:rPr lang="en-US" dirty="0"/>
              <a:t>Diagnostics</a:t>
            </a:r>
          </a:p>
          <a:p>
            <a:r>
              <a:rPr lang="en-US" dirty="0"/>
              <a:t>Timing</a:t>
            </a:r>
          </a:p>
          <a:p>
            <a:r>
              <a:rPr lang="en-US" dirty="0"/>
              <a:t>Access and safety systems</a:t>
            </a:r>
          </a:p>
          <a:p>
            <a:r>
              <a:rPr lang="en-US" dirty="0"/>
              <a:t>Cabling</a:t>
            </a:r>
          </a:p>
          <a:p>
            <a:r>
              <a:rPr lang="en-US" dirty="0"/>
              <a:t>Services required</a:t>
            </a:r>
          </a:p>
          <a:p>
            <a:r>
              <a:rPr lang="en-US" dirty="0"/>
              <a:t>Compressor procurement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775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596C9-4214-CE71-42AE-F0A1C450B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boxes design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B38B84-2583-3C36-1933-2DC8C2A2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C1C5D-0D43-C578-49C5-67987399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F8F84D-3F1F-0220-D5FF-4387FA2E4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817" y="1797372"/>
            <a:ext cx="3744416" cy="3263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B52906-328D-5C4C-42F4-4A0DD9677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668" y="1825981"/>
            <a:ext cx="3672408" cy="32643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AF1BFC-548C-3BC6-0BC6-ABC26A9B937A}"/>
              </a:ext>
            </a:extLst>
          </p:cNvPr>
          <p:cNvSpPr txBox="1"/>
          <p:nvPr/>
        </p:nvSpPr>
        <p:spPr>
          <a:xfrm>
            <a:off x="6156955" y="638988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 Chritin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F542DE-16A0-8E43-B053-D24042BC1589}"/>
              </a:ext>
            </a:extLst>
          </p:cNvPr>
          <p:cNvSpPr txBox="1"/>
          <p:nvPr/>
        </p:nvSpPr>
        <p:spPr>
          <a:xfrm>
            <a:off x="2500306" y="123486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UHV turning box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5A3BF-805C-A050-22AA-C8B0C70A5284}"/>
              </a:ext>
            </a:extLst>
          </p:cNvPr>
          <p:cNvSpPr txBox="1"/>
          <p:nvPr/>
        </p:nvSpPr>
        <p:spPr>
          <a:xfrm>
            <a:off x="7091700" y="1273337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Primary vacuum - transport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A223DA-A53D-F6C9-9E4B-0E57CDC0A6F9}"/>
              </a:ext>
            </a:extLst>
          </p:cNvPr>
          <p:cNvSpPr txBox="1"/>
          <p:nvPr/>
        </p:nvSpPr>
        <p:spPr>
          <a:xfrm>
            <a:off x="1694118" y="5296401"/>
            <a:ext cx="289855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Similar to run 1, but narrower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Left-hand / right-hand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Design of supports is next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3D003F-1576-EC26-68D0-BBFEDE8D2862}"/>
              </a:ext>
            </a:extLst>
          </p:cNvPr>
          <p:cNvSpPr txBox="1"/>
          <p:nvPr/>
        </p:nvSpPr>
        <p:spPr>
          <a:xfrm>
            <a:off x="6731660" y="5292276"/>
            <a:ext cx="38827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Built in-house, design stage not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Top cover attachment under study (hinges)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Clamping -&gt; ISO-KF 100 for now</a:t>
            </a:r>
          </a:p>
        </p:txBody>
      </p:sp>
    </p:spTree>
    <p:extLst>
      <p:ext uri="{BB962C8B-B14F-4D97-AF65-F5344CB8AC3E}">
        <p14:creationId xmlns:p14="http://schemas.microsoft.com/office/powerpoint/2010/main" val="2987220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9AF1-B04A-A3A7-BBE1-F83F6E512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C8D74C-AA70-7709-6439-C6E373C10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FDBAF-A4F7-FA48-D747-F81EC23B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69C887-8EC2-519D-F9DE-088803C3F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720" y="1196752"/>
            <a:ext cx="5172622" cy="27646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4204A5-7E65-0843-2530-6C93D1C3F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1196752"/>
            <a:ext cx="4866096" cy="27646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CE6E15-CF62-C027-B993-CA58CDC33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059" y="4070144"/>
            <a:ext cx="10220053" cy="20882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67ED14-55AB-1819-ED16-7AF3B59835EE}"/>
              </a:ext>
            </a:extLst>
          </p:cNvPr>
          <p:cNvSpPr txBox="1"/>
          <p:nvPr/>
        </p:nvSpPr>
        <p:spPr>
          <a:xfrm>
            <a:off x="2592589" y="3500226"/>
            <a:ext cx="34034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Compressor 1 optical table split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7252CC-A857-6F81-D74F-CB8AA589E4FD}"/>
              </a:ext>
            </a:extLst>
          </p:cNvPr>
          <p:cNvSpPr txBox="1"/>
          <p:nvPr/>
        </p:nvSpPr>
        <p:spPr>
          <a:xfrm>
            <a:off x="6384032" y="3502837"/>
            <a:ext cx="28264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UV lines – Good progress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1F00E8-7D63-26BE-BED9-E5B5B7F50F88}"/>
              </a:ext>
            </a:extLst>
          </p:cNvPr>
          <p:cNvSpPr txBox="1"/>
          <p:nvPr/>
        </p:nvSpPr>
        <p:spPr>
          <a:xfrm>
            <a:off x="9984432" y="5639451"/>
            <a:ext cx="9541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IR lines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1A3080-F6CD-CF18-6304-B08FAAF7CFF9}"/>
              </a:ext>
            </a:extLst>
          </p:cNvPr>
          <p:cNvSpPr txBox="1"/>
          <p:nvPr/>
        </p:nvSpPr>
        <p:spPr>
          <a:xfrm>
            <a:off x="983432" y="5271605"/>
            <a:ext cx="10695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Laserlab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0FAF9B-ED7A-8B7A-1FC0-0B3131DF7225}"/>
              </a:ext>
            </a:extLst>
          </p:cNvPr>
          <p:cNvSpPr txBox="1"/>
          <p:nvPr/>
        </p:nvSpPr>
        <p:spPr>
          <a:xfrm>
            <a:off x="6456040" y="4437112"/>
            <a:ext cx="6335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Split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022B75-2C6B-00BD-FCA4-E4ED7E802DD2}"/>
              </a:ext>
            </a:extLst>
          </p:cNvPr>
          <p:cNvSpPr txBox="1"/>
          <p:nvPr/>
        </p:nvSpPr>
        <p:spPr>
          <a:xfrm>
            <a:off x="3254798" y="4806444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Compressor 1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C0A39F-5386-DB99-4758-A8DF54024A1E}"/>
              </a:ext>
            </a:extLst>
          </p:cNvPr>
          <p:cNvSpPr txBox="1"/>
          <p:nvPr/>
        </p:nvSpPr>
        <p:spPr>
          <a:xfrm>
            <a:off x="9167541" y="4854626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Compressor 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641C67-9E42-9BA9-E6A7-D7EF53DC12BA}"/>
              </a:ext>
            </a:extLst>
          </p:cNvPr>
          <p:cNvSpPr txBox="1"/>
          <p:nvPr/>
        </p:nvSpPr>
        <p:spPr>
          <a:xfrm>
            <a:off x="6600056" y="5377508"/>
            <a:ext cx="277518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Need anchors in ceiling for compressor lids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990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E8125-4703-D106-6BCC-5F975364F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629D7F-B5DA-5899-FDF8-BD0138FD6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E584D-49EA-8F82-15FA-7582A8DA2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933A6E4-061D-4D92-297B-CFAF63D0DEF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Laser transport lines:</a:t>
            </a:r>
          </a:p>
          <a:p>
            <a:pPr lvl="1"/>
            <a:r>
              <a:rPr lang="en-US" dirty="0"/>
              <a:t>Position -&gt; debate between quadrant detectors or cameras (binned)</a:t>
            </a:r>
          </a:p>
          <a:p>
            <a:pPr lvl="1"/>
            <a:r>
              <a:rPr lang="en-US" dirty="0"/>
              <a:t>Pulse energy -&gt; can use sum signal of quadrant or power meters</a:t>
            </a:r>
          </a:p>
          <a:p>
            <a:r>
              <a:rPr lang="en-US" dirty="0"/>
              <a:t>Laser beam delivery lines:</a:t>
            </a:r>
          </a:p>
          <a:p>
            <a:pPr lvl="1"/>
            <a:r>
              <a:rPr lang="en-US" dirty="0"/>
              <a:t>Best overlap possible -&gt; virtual line with minimal optical elements</a:t>
            </a:r>
          </a:p>
          <a:p>
            <a:pPr lvl="1"/>
            <a:r>
              <a:rPr lang="en-US" dirty="0"/>
              <a:t>Timing -&gt; For installation phase, cross-correlator</a:t>
            </a:r>
          </a:p>
          <a:p>
            <a:pPr lvl="1"/>
            <a:r>
              <a:rPr lang="en-US" dirty="0"/>
              <a:t>UV shaping capability -&gt; to be tested in CTF2 (upcoming stretcher + iris)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38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88B00-F7E6-17ED-C05F-EA2752DB9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Quadrant detectors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91A64-2B7D-D3F3-7C45-70516702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C19D3-B19A-7384-21F5-6B700279C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3074" name="Picture 2" descr="The general block diagram of the four quadrant detector with processing...  | Download Scientific Diagram">
            <a:extLst>
              <a:ext uri="{FF2B5EF4-FFF2-40B4-BE49-F238E27FC236}">
                <a16:creationId xmlns:a16="http://schemas.microsoft.com/office/drawing/2014/main" id="{A14E4792-DF50-666A-1C35-49DD75417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399" y="1360655"/>
            <a:ext cx="3168352" cy="252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729918-DA9C-1264-9331-3C8CFF7BA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1360655"/>
            <a:ext cx="4567353" cy="25928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880B7F-C694-5B57-5C4A-23086BB958C4}"/>
              </a:ext>
            </a:extLst>
          </p:cNvPr>
          <p:cNvSpPr txBox="1"/>
          <p:nvPr/>
        </p:nvSpPr>
        <p:spPr>
          <a:xfrm>
            <a:off x="854840" y="3825782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PROs: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High bandwidth / low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Robust and compact, great dynamic range (think of high power and low power shots)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Possibly does not need </a:t>
            </a:r>
            <a:r>
              <a:rPr lang="en-US" sz="1400" dirty="0" err="1"/>
              <a:t>filterwheel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Insensitive to ambient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Similar price to a CCD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Energy measurement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948F99-5AAE-80F8-F245-30B12574F846}"/>
              </a:ext>
            </a:extLst>
          </p:cNvPr>
          <p:cNvSpPr txBox="1"/>
          <p:nvPr/>
        </p:nvSpPr>
        <p:spPr>
          <a:xfrm>
            <a:off x="6193280" y="4256802"/>
            <a:ext cx="48934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CONs: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Requires development, and integration into DAQs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 beam profile information (what if shape changes?)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Requires accurate centering (if large drift happens?)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1AE547-E116-1A71-5D2D-392FA2C0C591}"/>
              </a:ext>
            </a:extLst>
          </p:cNvPr>
          <p:cNvSpPr txBox="1"/>
          <p:nvPr/>
        </p:nvSpPr>
        <p:spPr>
          <a:xfrm>
            <a:off x="5534465" y="5684183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Solution? Perhaps a combination of CCDs and QPDs…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33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C9D54-4CAE-DB7D-5CF2-BFCB937A7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Multiplexing QPDs (BI team idea)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CBB91-DDEB-402E-8A9F-710B0B741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CB5E6-F64C-6376-6BA7-C819BC305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0D88F2B-0A1D-4BE7-64A0-89E64FA58095}"/>
              </a:ext>
            </a:extLst>
          </p:cNvPr>
          <p:cNvGrpSpPr/>
          <p:nvPr/>
        </p:nvGrpSpPr>
        <p:grpSpPr>
          <a:xfrm>
            <a:off x="1991544" y="3933056"/>
            <a:ext cx="864096" cy="864096"/>
            <a:chOff x="1487488" y="2420888"/>
            <a:chExt cx="864096" cy="86409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8BEBA47-E70C-C3D0-6393-544DA371C7F8}"/>
                </a:ext>
              </a:extLst>
            </p:cNvPr>
            <p:cNvSpPr/>
            <p:nvPr/>
          </p:nvSpPr>
          <p:spPr bwMode="auto">
            <a:xfrm>
              <a:off x="1487488" y="2420888"/>
              <a:ext cx="864096" cy="864096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3C5E36-3E0F-419B-3A25-315135AF44F5}"/>
                </a:ext>
              </a:extLst>
            </p:cNvPr>
            <p:cNvSpPr/>
            <p:nvPr/>
          </p:nvSpPr>
          <p:spPr bwMode="auto">
            <a:xfrm>
              <a:off x="1523156" y="2463041"/>
              <a:ext cx="792027" cy="77302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46E3C71-E1A4-B94F-E700-4B9423583E81}"/>
              </a:ext>
            </a:extLst>
          </p:cNvPr>
          <p:cNvGrpSpPr/>
          <p:nvPr/>
        </p:nvGrpSpPr>
        <p:grpSpPr>
          <a:xfrm>
            <a:off x="5734129" y="3933056"/>
            <a:ext cx="864096" cy="864096"/>
            <a:chOff x="1487488" y="2420888"/>
            <a:chExt cx="864096" cy="86409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89072D-C896-6AF3-DB27-8637017093C2}"/>
                </a:ext>
              </a:extLst>
            </p:cNvPr>
            <p:cNvSpPr/>
            <p:nvPr/>
          </p:nvSpPr>
          <p:spPr bwMode="auto">
            <a:xfrm>
              <a:off x="1487488" y="2420888"/>
              <a:ext cx="864096" cy="864096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B47BF3-C171-926B-BC84-0E4754D49C22}"/>
                </a:ext>
              </a:extLst>
            </p:cNvPr>
            <p:cNvSpPr/>
            <p:nvPr/>
          </p:nvSpPr>
          <p:spPr bwMode="auto">
            <a:xfrm>
              <a:off x="1523156" y="2463041"/>
              <a:ext cx="792027" cy="77302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5924402-CA14-E6D1-7A95-C56E9F761A2E}"/>
              </a:ext>
            </a:extLst>
          </p:cNvPr>
          <p:cNvGrpSpPr/>
          <p:nvPr/>
        </p:nvGrpSpPr>
        <p:grpSpPr>
          <a:xfrm>
            <a:off x="9408368" y="3884140"/>
            <a:ext cx="864096" cy="864096"/>
            <a:chOff x="1487488" y="2420888"/>
            <a:chExt cx="864096" cy="86409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BCCF1A-026A-B2AB-95DB-40AC702159DA}"/>
                </a:ext>
              </a:extLst>
            </p:cNvPr>
            <p:cNvSpPr/>
            <p:nvPr/>
          </p:nvSpPr>
          <p:spPr bwMode="auto">
            <a:xfrm>
              <a:off x="1487488" y="2420888"/>
              <a:ext cx="864096" cy="864096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8E3A30-8A9D-97D1-EA68-00C6E23E9895}"/>
                </a:ext>
              </a:extLst>
            </p:cNvPr>
            <p:cNvSpPr/>
            <p:nvPr/>
          </p:nvSpPr>
          <p:spPr bwMode="auto">
            <a:xfrm>
              <a:off x="1523156" y="2463041"/>
              <a:ext cx="792027" cy="77302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A57906-11A1-747B-0F19-1F23B4DC074A}"/>
              </a:ext>
            </a:extLst>
          </p:cNvPr>
          <p:cNvCxnSpPr/>
          <p:nvPr/>
        </p:nvCxnSpPr>
        <p:spPr bwMode="auto">
          <a:xfrm flipH="1">
            <a:off x="1271464" y="4509120"/>
            <a:ext cx="1000911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4EC8CDA-AB47-529C-0A3A-9FBEF663A12A}"/>
              </a:ext>
            </a:extLst>
          </p:cNvPr>
          <p:cNvSpPr/>
          <p:nvPr/>
        </p:nvSpPr>
        <p:spPr bwMode="auto">
          <a:xfrm rot="2680260">
            <a:off x="2279208" y="4473116"/>
            <a:ext cx="288032" cy="720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9B750A-C611-158F-51AD-0589F09A4968}"/>
              </a:ext>
            </a:extLst>
          </p:cNvPr>
          <p:cNvSpPr/>
          <p:nvPr/>
        </p:nvSpPr>
        <p:spPr bwMode="auto">
          <a:xfrm rot="2680260">
            <a:off x="6004274" y="4469597"/>
            <a:ext cx="288032" cy="720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83A21D-4189-5BB1-533C-ABC3C5D2ED2B}"/>
              </a:ext>
            </a:extLst>
          </p:cNvPr>
          <p:cNvSpPr/>
          <p:nvPr/>
        </p:nvSpPr>
        <p:spPr bwMode="auto">
          <a:xfrm rot="2680260">
            <a:off x="9696033" y="4482987"/>
            <a:ext cx="288032" cy="720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DEBD66-341E-2495-9EC7-463EFFE60E16}"/>
              </a:ext>
            </a:extLst>
          </p:cNvPr>
          <p:cNvCxnSpPr>
            <a:stCxn id="17" idx="0"/>
          </p:cNvCxnSpPr>
          <p:nvPr/>
        </p:nvCxnSpPr>
        <p:spPr bwMode="auto">
          <a:xfrm flipH="1" flipV="1">
            <a:off x="2443103" y="3736559"/>
            <a:ext cx="5433" cy="746956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B9FF14D-2150-C15D-127B-084A05337686}"/>
              </a:ext>
            </a:extLst>
          </p:cNvPr>
          <p:cNvCxnSpPr/>
          <p:nvPr/>
        </p:nvCxnSpPr>
        <p:spPr bwMode="auto">
          <a:xfrm flipH="1" flipV="1">
            <a:off x="6165810" y="3749362"/>
            <a:ext cx="5433" cy="746956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6133248-4649-E916-1E68-952D1F3AC2B1}"/>
              </a:ext>
            </a:extLst>
          </p:cNvPr>
          <p:cNvCxnSpPr/>
          <p:nvPr/>
        </p:nvCxnSpPr>
        <p:spPr bwMode="auto">
          <a:xfrm flipH="1" flipV="1">
            <a:off x="9866561" y="3772034"/>
            <a:ext cx="5433" cy="746956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0CB49E0-9682-C4FF-043A-12066779D223}"/>
              </a:ext>
            </a:extLst>
          </p:cNvPr>
          <p:cNvSpPr/>
          <p:nvPr/>
        </p:nvSpPr>
        <p:spPr bwMode="auto">
          <a:xfrm>
            <a:off x="10801730" y="3975209"/>
            <a:ext cx="475359" cy="454676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11B6A4-41B3-6BED-BABF-6FFD63DFE116}"/>
              </a:ext>
            </a:extLst>
          </p:cNvPr>
          <p:cNvGrpSpPr/>
          <p:nvPr/>
        </p:nvGrpSpPr>
        <p:grpSpPr>
          <a:xfrm>
            <a:off x="9682716" y="3305522"/>
            <a:ext cx="360039" cy="360039"/>
            <a:chOff x="6023992" y="2204864"/>
            <a:chExt cx="648072" cy="64807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061FC75-5435-01BA-CE0A-51BD1849474D}"/>
                </a:ext>
              </a:extLst>
            </p:cNvPr>
            <p:cNvSpPr/>
            <p:nvPr/>
          </p:nvSpPr>
          <p:spPr bwMode="auto">
            <a:xfrm>
              <a:off x="6023992" y="2204864"/>
              <a:ext cx="648072" cy="64807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D2432E-83F3-E79D-7186-3B85F758F388}"/>
                </a:ext>
              </a:extLst>
            </p:cNvPr>
            <p:cNvCxnSpPr>
              <a:cxnSpLocks/>
              <a:stCxn id="25" idx="0"/>
              <a:endCxn id="25" idx="4"/>
            </p:cNvCxnSpPr>
            <p:nvPr/>
          </p:nvCxnSpPr>
          <p:spPr bwMode="auto">
            <a:xfrm>
              <a:off x="6348028" y="2204864"/>
              <a:ext cx="0" cy="6480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EC21025-DBC1-6D23-DD91-2C5A5E78293B}"/>
                </a:ext>
              </a:extLst>
            </p:cNvPr>
            <p:cNvCxnSpPr>
              <a:cxnSpLocks/>
              <a:stCxn id="25" idx="2"/>
              <a:endCxn id="25" idx="6"/>
            </p:cNvCxnSpPr>
            <p:nvPr/>
          </p:nvCxnSpPr>
          <p:spPr bwMode="auto">
            <a:xfrm>
              <a:off x="6023992" y="2528900"/>
              <a:ext cx="64807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38DF627-793A-D7B3-BE29-4C9A801A8B4A}"/>
              </a:ext>
            </a:extLst>
          </p:cNvPr>
          <p:cNvGrpSpPr/>
          <p:nvPr/>
        </p:nvGrpSpPr>
        <p:grpSpPr>
          <a:xfrm>
            <a:off x="2263083" y="3311334"/>
            <a:ext cx="360039" cy="360039"/>
            <a:chOff x="6023992" y="2204864"/>
            <a:chExt cx="648072" cy="64807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D2788A5-5AC9-33A8-90A7-563B50D114BB}"/>
                </a:ext>
              </a:extLst>
            </p:cNvPr>
            <p:cNvSpPr/>
            <p:nvPr/>
          </p:nvSpPr>
          <p:spPr bwMode="auto">
            <a:xfrm>
              <a:off x="6023992" y="2204864"/>
              <a:ext cx="648072" cy="64807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091B698-29E4-E6D3-9F37-EC70730998EF}"/>
                </a:ext>
              </a:extLst>
            </p:cNvPr>
            <p:cNvCxnSpPr>
              <a:cxnSpLocks/>
              <a:stCxn id="40" idx="0"/>
              <a:endCxn id="40" idx="4"/>
            </p:cNvCxnSpPr>
            <p:nvPr/>
          </p:nvCxnSpPr>
          <p:spPr bwMode="auto">
            <a:xfrm>
              <a:off x="6348028" y="2204864"/>
              <a:ext cx="0" cy="6480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80DA33E-9FFF-5D4B-FD09-67E3B5FE760B}"/>
                </a:ext>
              </a:extLst>
            </p:cNvPr>
            <p:cNvCxnSpPr>
              <a:cxnSpLocks/>
              <a:stCxn id="40" idx="2"/>
              <a:endCxn id="40" idx="6"/>
            </p:cNvCxnSpPr>
            <p:nvPr/>
          </p:nvCxnSpPr>
          <p:spPr bwMode="auto">
            <a:xfrm>
              <a:off x="6023992" y="2528900"/>
              <a:ext cx="64807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622409D1-1BFF-3D8C-4A67-0155E1C38F05}"/>
              </a:ext>
            </a:extLst>
          </p:cNvPr>
          <p:cNvCxnSpPr>
            <a:cxnSpLocks/>
            <a:stCxn id="25" idx="0"/>
          </p:cNvCxnSpPr>
          <p:nvPr/>
        </p:nvCxnSpPr>
        <p:spPr bwMode="auto">
          <a:xfrm rot="16200000" flipV="1">
            <a:off x="9352244" y="2795029"/>
            <a:ext cx="380577" cy="64040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D5ADA631-853C-A4C7-B926-09E32E818F8B}"/>
              </a:ext>
            </a:extLst>
          </p:cNvPr>
          <p:cNvCxnSpPr>
            <a:cxnSpLocks/>
            <a:stCxn id="25" idx="6"/>
            <a:endCxn id="71" idx="3"/>
          </p:cNvCxnSpPr>
          <p:nvPr/>
        </p:nvCxnSpPr>
        <p:spPr bwMode="auto">
          <a:xfrm flipV="1">
            <a:off x="10042755" y="2744924"/>
            <a:ext cx="66296" cy="740618"/>
          </a:xfrm>
          <a:prstGeom prst="bentConnector3">
            <a:avLst>
              <a:gd name="adj1" fmla="val 44481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286AB3E-E0CB-972D-E074-D89C4B0B5150}"/>
              </a:ext>
            </a:extLst>
          </p:cNvPr>
          <p:cNvGrpSpPr/>
          <p:nvPr/>
        </p:nvGrpSpPr>
        <p:grpSpPr>
          <a:xfrm rot="10800000">
            <a:off x="7392144" y="2708920"/>
            <a:ext cx="1836204" cy="252028"/>
            <a:chOff x="2423592" y="1556792"/>
            <a:chExt cx="3672408" cy="504056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252CE39-CC90-869E-CFDC-81CCA9A61D68}"/>
                </a:ext>
              </a:extLst>
            </p:cNvPr>
            <p:cNvSpPr/>
            <p:nvPr/>
          </p:nvSpPr>
          <p:spPr bwMode="auto">
            <a:xfrm>
              <a:off x="2711624" y="1556792"/>
              <a:ext cx="864096" cy="5040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7E7617A-7A71-2667-E4CD-5C33255B10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3592" y="1628800"/>
              <a:ext cx="6368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AAAF5BA-A3FD-E77F-A1F7-DA08A74918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3592" y="1988840"/>
              <a:ext cx="6368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B08DC10-A7A9-0A19-675E-3B79FD95003C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3411876" y="1809120"/>
              <a:ext cx="268412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73BED1B-E7AE-6BF9-5DF0-7F07D2E3C01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435" y="1628800"/>
              <a:ext cx="351441" cy="18032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2B4D07D-ECB9-29F6-56EE-395003D77F9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8991" y="1809121"/>
              <a:ext cx="362885" cy="1797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229BC52C-71B9-854B-D477-C821C83E84DE}"/>
              </a:ext>
            </a:extLst>
          </p:cNvPr>
          <p:cNvSpPr txBox="1"/>
          <p:nvPr/>
        </p:nvSpPr>
        <p:spPr>
          <a:xfrm>
            <a:off x="10320502" y="297371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7DA2D6-A216-5422-2219-090D64A46F62}"/>
              </a:ext>
            </a:extLst>
          </p:cNvPr>
          <p:cNvSpPr txBox="1"/>
          <p:nvPr/>
        </p:nvSpPr>
        <p:spPr>
          <a:xfrm>
            <a:off x="9432578" y="294935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y1</a:t>
            </a:r>
            <a:endParaRPr lang="en-GB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25E41CD-B952-2A1F-D7BC-D5F6E70070B1}"/>
              </a:ext>
            </a:extLst>
          </p:cNvPr>
          <p:cNvSpPr/>
          <p:nvPr/>
        </p:nvSpPr>
        <p:spPr bwMode="auto">
          <a:xfrm>
            <a:off x="9488348" y="2618910"/>
            <a:ext cx="620703" cy="2520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Delay</a:t>
            </a:r>
            <a:endParaRPr lang="en-GB" sz="1000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23C173D-4A09-EA8D-07EB-2623ACA7CAA9}"/>
              </a:ext>
            </a:extLst>
          </p:cNvPr>
          <p:cNvCxnSpPr>
            <a:stCxn id="71" idx="1"/>
          </p:cNvCxnSpPr>
          <p:nvPr/>
        </p:nvCxnSpPr>
        <p:spPr bwMode="auto">
          <a:xfrm flipH="1">
            <a:off x="9222328" y="2744924"/>
            <a:ext cx="2660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B9FABAB-592A-15DE-0707-D6968384BC48}"/>
              </a:ext>
            </a:extLst>
          </p:cNvPr>
          <p:cNvSpPr/>
          <p:nvPr/>
        </p:nvSpPr>
        <p:spPr bwMode="auto">
          <a:xfrm>
            <a:off x="10564050" y="3305522"/>
            <a:ext cx="475359" cy="164374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50EE37D-E081-018C-5414-F0DCBAB95D5C}"/>
              </a:ext>
            </a:extLst>
          </p:cNvPr>
          <p:cNvSpPr/>
          <p:nvPr/>
        </p:nvSpPr>
        <p:spPr bwMode="auto">
          <a:xfrm>
            <a:off x="9138232" y="3104964"/>
            <a:ext cx="475359" cy="34880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F794FE0-EAB7-F690-07E0-6CEC143AF6A9}"/>
              </a:ext>
            </a:extLst>
          </p:cNvPr>
          <p:cNvSpPr/>
          <p:nvPr/>
        </p:nvSpPr>
        <p:spPr bwMode="auto">
          <a:xfrm>
            <a:off x="7580785" y="2374806"/>
            <a:ext cx="475359" cy="34880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DA5288F-DAA0-CEE7-8CB4-CF23F00FACCB}"/>
              </a:ext>
            </a:extLst>
          </p:cNvPr>
          <p:cNvSpPr/>
          <p:nvPr/>
        </p:nvSpPr>
        <p:spPr bwMode="auto">
          <a:xfrm>
            <a:off x="8038588" y="2547501"/>
            <a:ext cx="475359" cy="164374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D47A6DC-043A-AB03-48D6-30E20836F96F}"/>
              </a:ext>
            </a:extLst>
          </p:cNvPr>
          <p:cNvGrpSpPr/>
          <p:nvPr/>
        </p:nvGrpSpPr>
        <p:grpSpPr>
          <a:xfrm>
            <a:off x="5982764" y="3360529"/>
            <a:ext cx="360039" cy="360039"/>
            <a:chOff x="6023992" y="2204864"/>
            <a:chExt cx="648072" cy="64807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429943B2-64F3-F465-F853-B03029747CF9}"/>
                </a:ext>
              </a:extLst>
            </p:cNvPr>
            <p:cNvSpPr/>
            <p:nvPr/>
          </p:nvSpPr>
          <p:spPr bwMode="auto">
            <a:xfrm>
              <a:off x="6023992" y="2204864"/>
              <a:ext cx="648072" cy="64807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9D4322E-9AF0-96F2-9608-5FA99A96A502}"/>
                </a:ext>
              </a:extLst>
            </p:cNvPr>
            <p:cNvCxnSpPr>
              <a:cxnSpLocks/>
              <a:stCxn id="85" idx="0"/>
              <a:endCxn id="85" idx="4"/>
            </p:cNvCxnSpPr>
            <p:nvPr/>
          </p:nvCxnSpPr>
          <p:spPr bwMode="auto">
            <a:xfrm>
              <a:off x="6348028" y="2204864"/>
              <a:ext cx="0" cy="6480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AACCBAF-67EE-2FC8-2D2F-4507746EC0E6}"/>
                </a:ext>
              </a:extLst>
            </p:cNvPr>
            <p:cNvCxnSpPr>
              <a:cxnSpLocks/>
              <a:stCxn id="85" idx="2"/>
              <a:endCxn id="85" idx="6"/>
            </p:cNvCxnSpPr>
            <p:nvPr/>
          </p:nvCxnSpPr>
          <p:spPr bwMode="auto">
            <a:xfrm>
              <a:off x="6023992" y="2528900"/>
              <a:ext cx="64807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F25C039C-61BE-CB2F-982E-E6D702F766DF}"/>
              </a:ext>
            </a:extLst>
          </p:cNvPr>
          <p:cNvCxnSpPr>
            <a:cxnSpLocks/>
            <a:stCxn id="85" idx="0"/>
          </p:cNvCxnSpPr>
          <p:nvPr/>
        </p:nvCxnSpPr>
        <p:spPr bwMode="auto">
          <a:xfrm rot="16200000" flipV="1">
            <a:off x="5652292" y="2850036"/>
            <a:ext cx="380577" cy="64040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7D7FB09A-A44F-2201-26A3-BCCF9D45464D}"/>
              </a:ext>
            </a:extLst>
          </p:cNvPr>
          <p:cNvCxnSpPr>
            <a:cxnSpLocks/>
            <a:stCxn id="85" idx="6"/>
            <a:endCxn id="92" idx="3"/>
          </p:cNvCxnSpPr>
          <p:nvPr/>
        </p:nvCxnSpPr>
        <p:spPr bwMode="auto">
          <a:xfrm flipV="1">
            <a:off x="6342803" y="2799931"/>
            <a:ext cx="66296" cy="740618"/>
          </a:xfrm>
          <a:prstGeom prst="bentConnector3">
            <a:avLst>
              <a:gd name="adj1" fmla="val 44481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ECA4D5A-BC97-FCC6-AABF-1101E809E96F}"/>
              </a:ext>
            </a:extLst>
          </p:cNvPr>
          <p:cNvSpPr txBox="1"/>
          <p:nvPr/>
        </p:nvSpPr>
        <p:spPr>
          <a:xfrm>
            <a:off x="6620550" y="302871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  <a:endParaRPr lang="en-GB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637F9E4-B408-6154-C7C5-BE78A35D0C20}"/>
              </a:ext>
            </a:extLst>
          </p:cNvPr>
          <p:cNvSpPr txBox="1"/>
          <p:nvPr/>
        </p:nvSpPr>
        <p:spPr>
          <a:xfrm>
            <a:off x="5740204" y="301778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y2</a:t>
            </a:r>
            <a:endParaRPr lang="en-GB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54E235F-ECD1-E36A-0AA2-3F4E38981231}"/>
              </a:ext>
            </a:extLst>
          </p:cNvPr>
          <p:cNvSpPr/>
          <p:nvPr/>
        </p:nvSpPr>
        <p:spPr bwMode="auto">
          <a:xfrm>
            <a:off x="5788396" y="2698512"/>
            <a:ext cx="620703" cy="2028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Delay</a:t>
            </a:r>
            <a:endParaRPr lang="en-GB" sz="1000" dirty="0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A05C1729-552F-1558-6F8D-60720DBD27F1}"/>
              </a:ext>
            </a:extLst>
          </p:cNvPr>
          <p:cNvCxnSpPr>
            <a:cxnSpLocks/>
            <a:stCxn id="92" idx="1"/>
          </p:cNvCxnSpPr>
          <p:nvPr/>
        </p:nvCxnSpPr>
        <p:spPr bwMode="auto">
          <a:xfrm flipH="1">
            <a:off x="5522376" y="2799931"/>
            <a:ext cx="2660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C9A93AD4-786B-FB89-22FB-90E2B8B3AF6D}"/>
              </a:ext>
            </a:extLst>
          </p:cNvPr>
          <p:cNvSpPr/>
          <p:nvPr/>
        </p:nvSpPr>
        <p:spPr bwMode="auto">
          <a:xfrm>
            <a:off x="6864098" y="3318871"/>
            <a:ext cx="475359" cy="20603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7FAA368-44F9-08A0-469D-ED3C94369670}"/>
              </a:ext>
            </a:extLst>
          </p:cNvPr>
          <p:cNvSpPr/>
          <p:nvPr/>
        </p:nvSpPr>
        <p:spPr bwMode="auto">
          <a:xfrm>
            <a:off x="5438280" y="3452480"/>
            <a:ext cx="475359" cy="5629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3F00781-6278-4993-42D0-D64446AD733C}"/>
              </a:ext>
            </a:extLst>
          </p:cNvPr>
          <p:cNvGrpSpPr/>
          <p:nvPr/>
        </p:nvGrpSpPr>
        <p:grpSpPr>
          <a:xfrm rot="10800000">
            <a:off x="3733659" y="2758257"/>
            <a:ext cx="1836204" cy="252028"/>
            <a:chOff x="2423592" y="1556792"/>
            <a:chExt cx="3672408" cy="504056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B544069-2DB2-1249-818A-649E1B14BA4B}"/>
                </a:ext>
              </a:extLst>
            </p:cNvPr>
            <p:cNvSpPr/>
            <p:nvPr/>
          </p:nvSpPr>
          <p:spPr bwMode="auto">
            <a:xfrm>
              <a:off x="2711624" y="1556792"/>
              <a:ext cx="864096" cy="5040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4752985C-962F-90AA-D09C-013DE93512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3592" y="1628800"/>
              <a:ext cx="6368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BAD5FB10-26BE-EE95-C4F1-74F8AE5E10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3592" y="1988840"/>
              <a:ext cx="6368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6AFEFA9-7EC2-5051-94BC-568013726B1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3411876" y="1809120"/>
              <a:ext cx="268412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FEF2CED-7A4A-202A-56D3-57E1BD5A23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435" y="1628800"/>
              <a:ext cx="351441" cy="18032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1988A0F-0523-504F-79D6-CFBC21C4D9A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8991" y="1809121"/>
              <a:ext cx="362885" cy="1797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A65856D-7E19-7916-515F-BAECFE93C654}"/>
              </a:ext>
            </a:extLst>
          </p:cNvPr>
          <p:cNvSpPr/>
          <p:nvPr/>
        </p:nvSpPr>
        <p:spPr bwMode="auto">
          <a:xfrm>
            <a:off x="3908346" y="3108084"/>
            <a:ext cx="475359" cy="5629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F0D85BBA-3725-450C-12B9-7A3398127245}"/>
              </a:ext>
            </a:extLst>
          </p:cNvPr>
          <p:cNvSpPr/>
          <p:nvPr/>
        </p:nvSpPr>
        <p:spPr bwMode="auto">
          <a:xfrm>
            <a:off x="4359352" y="2966233"/>
            <a:ext cx="475359" cy="20603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4EE94EE-4E33-F148-984F-2F1A1DAE6E08}"/>
              </a:ext>
            </a:extLst>
          </p:cNvPr>
          <p:cNvGrpSpPr/>
          <p:nvPr/>
        </p:nvGrpSpPr>
        <p:grpSpPr>
          <a:xfrm rot="10800000">
            <a:off x="1908328" y="2672543"/>
            <a:ext cx="1836204" cy="252028"/>
            <a:chOff x="2423592" y="1556792"/>
            <a:chExt cx="3672408" cy="504056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02B4674D-1A64-E8F1-7306-856FF4152719}"/>
                </a:ext>
              </a:extLst>
            </p:cNvPr>
            <p:cNvSpPr/>
            <p:nvPr/>
          </p:nvSpPr>
          <p:spPr bwMode="auto">
            <a:xfrm>
              <a:off x="2711624" y="1556792"/>
              <a:ext cx="864096" cy="5040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5C80AC4C-82E2-CA88-1385-24BDE8D3F2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3592" y="1628800"/>
              <a:ext cx="6368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586E4EA-9CB6-26A8-DD11-0DC5FE0A39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23592" y="1988840"/>
              <a:ext cx="6368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967DD5B8-08A0-3736-C31E-BBBA8DEB8C6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3411876" y="1809120"/>
              <a:ext cx="268412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5F4B19C6-0504-6BD6-D21E-55ECF7AC7C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435" y="1628800"/>
              <a:ext cx="351441" cy="18032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46251680-29A1-A77B-CA92-D04659A3E2F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8991" y="1809121"/>
              <a:ext cx="362885" cy="1797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9D33DEAB-49AF-95C8-4BCB-946EFC42707C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920254" y="2518349"/>
            <a:ext cx="3471894" cy="320843"/>
          </a:xfrm>
          <a:prstGeom prst="bentConnector3">
            <a:avLst>
              <a:gd name="adj1" fmla="val 335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CA36E3F3-C454-E43E-1147-CA3FFF124355}"/>
              </a:ext>
            </a:extLst>
          </p:cNvPr>
          <p:cNvSpPr/>
          <p:nvPr/>
        </p:nvSpPr>
        <p:spPr bwMode="auto">
          <a:xfrm>
            <a:off x="1344589" y="2297474"/>
            <a:ext cx="475359" cy="5629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6FF72BE3-02F3-35B8-B0A1-6E07B45750D5}"/>
              </a:ext>
            </a:extLst>
          </p:cNvPr>
          <p:cNvSpPr/>
          <p:nvPr/>
        </p:nvSpPr>
        <p:spPr bwMode="auto">
          <a:xfrm>
            <a:off x="1795595" y="2155623"/>
            <a:ext cx="475359" cy="20603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0292D2EF-4AD6-EAE5-B875-EF3464E6048B}"/>
              </a:ext>
            </a:extLst>
          </p:cNvPr>
          <p:cNvSpPr/>
          <p:nvPr/>
        </p:nvSpPr>
        <p:spPr bwMode="auto">
          <a:xfrm>
            <a:off x="2270954" y="2024727"/>
            <a:ext cx="475359" cy="348801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596C737F-36D0-D763-4854-D8120B0F67E4}"/>
              </a:ext>
            </a:extLst>
          </p:cNvPr>
          <p:cNvSpPr/>
          <p:nvPr/>
        </p:nvSpPr>
        <p:spPr bwMode="auto">
          <a:xfrm>
            <a:off x="2728757" y="2197422"/>
            <a:ext cx="475359" cy="164374"/>
          </a:xfrm>
          <a:custGeom>
            <a:avLst/>
            <a:gdLst>
              <a:gd name="connsiteX0" fmla="*/ 0 w 1200375"/>
              <a:gd name="connsiteY0" fmla="*/ 1019807 h 1071408"/>
              <a:gd name="connsiteX1" fmla="*/ 355988 w 1200375"/>
              <a:gd name="connsiteY1" fmla="*/ 824362 h 1071408"/>
              <a:gd name="connsiteX2" fmla="*/ 586333 w 1200375"/>
              <a:gd name="connsiteY2" fmla="*/ 704 h 1071408"/>
              <a:gd name="connsiteX3" fmla="*/ 865539 w 1200375"/>
              <a:gd name="connsiteY3" fmla="*/ 977926 h 1071408"/>
              <a:gd name="connsiteX4" fmla="*/ 1179646 w 1200375"/>
              <a:gd name="connsiteY4" fmla="*/ 1040747 h 1071408"/>
              <a:gd name="connsiteX5" fmla="*/ 1144745 w 1200375"/>
              <a:gd name="connsiteY5" fmla="*/ 1054707 h 107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0375" h="1071408">
                <a:moveTo>
                  <a:pt x="0" y="1019807"/>
                </a:moveTo>
                <a:cubicBezTo>
                  <a:pt x="129133" y="1007009"/>
                  <a:pt x="258266" y="994212"/>
                  <a:pt x="355988" y="824362"/>
                </a:cubicBezTo>
                <a:cubicBezTo>
                  <a:pt x="453710" y="654512"/>
                  <a:pt x="501408" y="-24890"/>
                  <a:pt x="586333" y="704"/>
                </a:cubicBezTo>
                <a:cubicBezTo>
                  <a:pt x="671258" y="26298"/>
                  <a:pt x="766654" y="804586"/>
                  <a:pt x="865539" y="977926"/>
                </a:cubicBezTo>
                <a:cubicBezTo>
                  <a:pt x="964424" y="1151266"/>
                  <a:pt x="1133112" y="1027950"/>
                  <a:pt x="1179646" y="1040747"/>
                </a:cubicBezTo>
                <a:cubicBezTo>
                  <a:pt x="1226180" y="1053544"/>
                  <a:pt x="1185462" y="1054125"/>
                  <a:pt x="1144745" y="1054707"/>
                </a:cubicBez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6C10BAA-62F1-A38A-313C-F4684F344A12}"/>
              </a:ext>
            </a:extLst>
          </p:cNvPr>
          <p:cNvCxnSpPr/>
          <p:nvPr/>
        </p:nvCxnSpPr>
        <p:spPr bwMode="auto">
          <a:xfrm>
            <a:off x="2263083" y="1772816"/>
            <a:ext cx="0" cy="774685"/>
          </a:xfrm>
          <a:prstGeom prst="line">
            <a:avLst/>
          </a:prstGeom>
          <a:ln w="63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EB26EFD-E699-30E7-E6A3-C690FDA3AAE5}"/>
              </a:ext>
            </a:extLst>
          </p:cNvPr>
          <p:cNvCxnSpPr/>
          <p:nvPr/>
        </p:nvCxnSpPr>
        <p:spPr bwMode="auto">
          <a:xfrm>
            <a:off x="3198207" y="1768280"/>
            <a:ext cx="0" cy="774685"/>
          </a:xfrm>
          <a:prstGeom prst="line">
            <a:avLst/>
          </a:prstGeom>
          <a:ln w="63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73319A24-E014-5915-ECB4-CD436B5C2184}"/>
              </a:ext>
            </a:extLst>
          </p:cNvPr>
          <p:cNvCxnSpPr/>
          <p:nvPr/>
        </p:nvCxnSpPr>
        <p:spPr bwMode="auto">
          <a:xfrm>
            <a:off x="1344589" y="1768280"/>
            <a:ext cx="0" cy="774685"/>
          </a:xfrm>
          <a:prstGeom prst="line">
            <a:avLst/>
          </a:prstGeom>
          <a:ln w="63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Connector: Elbow 133">
            <a:extLst>
              <a:ext uri="{FF2B5EF4-FFF2-40B4-BE49-F238E27FC236}">
                <a16:creationId xmlns:a16="http://schemas.microsoft.com/office/drawing/2014/main" id="{7E25B92B-4C51-DCFF-6E7E-46885EEA2B2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3736944" y="2524445"/>
            <a:ext cx="192218" cy="174403"/>
          </a:xfrm>
          <a:prstGeom prst="bentConnector3">
            <a:avLst>
              <a:gd name="adj1" fmla="val 279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EBFE169-2167-9BF2-5731-EB30B1A5CC23}"/>
              </a:ext>
            </a:extLst>
          </p:cNvPr>
          <p:cNvSpPr txBox="1"/>
          <p:nvPr/>
        </p:nvSpPr>
        <p:spPr>
          <a:xfrm>
            <a:off x="1545518" y="253322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82517EB-6473-D7CC-67A7-3B9B1A41628E}"/>
              </a:ext>
            </a:extLst>
          </p:cNvPr>
          <p:cNvSpPr txBox="1"/>
          <p:nvPr/>
        </p:nvSpPr>
        <p:spPr>
          <a:xfrm>
            <a:off x="3219360" y="207896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E1E8BDE-EB74-5DF2-7558-B3206A8CC9F5}"/>
              </a:ext>
            </a:extLst>
          </p:cNvPr>
          <p:cNvSpPr txBox="1"/>
          <p:nvPr/>
        </p:nvSpPr>
        <p:spPr>
          <a:xfrm>
            <a:off x="900403" y="210431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CA6B869D-2A9D-07E4-E020-FDF03E476B50}"/>
              </a:ext>
            </a:extLst>
          </p:cNvPr>
          <p:cNvSpPr txBox="1"/>
          <p:nvPr/>
        </p:nvSpPr>
        <p:spPr>
          <a:xfrm>
            <a:off x="1390738" y="176142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y2</a:t>
            </a:r>
            <a:endParaRPr lang="en-GB" dirty="0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23287B3-11DA-135C-8A52-3B03264BBD52}"/>
              </a:ext>
            </a:extLst>
          </p:cNvPr>
          <p:cNvSpPr txBox="1"/>
          <p:nvPr/>
        </p:nvSpPr>
        <p:spPr>
          <a:xfrm>
            <a:off x="1810312" y="175722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  <a:endParaRPr lang="en-GB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CD04DDF-E7F1-3B53-9C2D-4D7F90CF1803}"/>
              </a:ext>
            </a:extLst>
          </p:cNvPr>
          <p:cNvSpPr txBox="1"/>
          <p:nvPr/>
        </p:nvSpPr>
        <p:spPr>
          <a:xfrm>
            <a:off x="2311282" y="162979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y1</a:t>
            </a:r>
            <a:endParaRPr lang="en-GB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864EF2E-9AE6-CA6B-1D35-24F6768AC5F0}"/>
              </a:ext>
            </a:extLst>
          </p:cNvPr>
          <p:cNvSpPr txBox="1"/>
          <p:nvPr/>
        </p:nvSpPr>
        <p:spPr>
          <a:xfrm>
            <a:off x="2745435" y="169518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  <a:endParaRPr lang="en-GB" dirty="0"/>
          </a:p>
        </p:txBody>
      </p:sp>
      <p:sp>
        <p:nvSpPr>
          <p:cNvPr id="145" name="Arrow: Right 144">
            <a:extLst>
              <a:ext uri="{FF2B5EF4-FFF2-40B4-BE49-F238E27FC236}">
                <a16:creationId xmlns:a16="http://schemas.microsoft.com/office/drawing/2014/main" id="{C86A0CAE-E0FC-055E-9AB2-88A9BAF538FF}"/>
              </a:ext>
            </a:extLst>
          </p:cNvPr>
          <p:cNvSpPr/>
          <p:nvPr/>
        </p:nvSpPr>
        <p:spPr bwMode="auto">
          <a:xfrm rot="10800000">
            <a:off x="907026" y="2040921"/>
            <a:ext cx="291711" cy="1565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042C804-2F96-99DF-F2E9-1EF3B8C8EEC1}"/>
              </a:ext>
            </a:extLst>
          </p:cNvPr>
          <p:cNvSpPr txBox="1"/>
          <p:nvPr/>
        </p:nvSpPr>
        <p:spPr>
          <a:xfrm>
            <a:off x="187750" y="1538107"/>
            <a:ext cx="1210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To acquisition card</a:t>
            </a:r>
            <a:endParaRPr lang="en-GB" sz="1000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B0CB5A7-E241-9F4F-8CE0-6CBB31BD9D74}"/>
              </a:ext>
            </a:extLst>
          </p:cNvPr>
          <p:cNvSpPr txBox="1"/>
          <p:nvPr/>
        </p:nvSpPr>
        <p:spPr>
          <a:xfrm>
            <a:off x="9490801" y="486994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Box 1</a:t>
            </a:r>
            <a:endParaRPr lang="en-GB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312D001-B6F5-6387-34E3-754AEA495D96}"/>
              </a:ext>
            </a:extLst>
          </p:cNvPr>
          <p:cNvSpPr txBox="1"/>
          <p:nvPr/>
        </p:nvSpPr>
        <p:spPr>
          <a:xfrm>
            <a:off x="5761004" y="487466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Box 2</a:t>
            </a:r>
            <a:endParaRPr lang="en-GB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FA63F1AD-1B4F-D2D3-5C54-B73CD6B66746}"/>
              </a:ext>
            </a:extLst>
          </p:cNvPr>
          <p:cNvSpPr txBox="1"/>
          <p:nvPr/>
        </p:nvSpPr>
        <p:spPr>
          <a:xfrm>
            <a:off x="2055817" y="4869946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Box N</a:t>
            </a:r>
            <a:endParaRPr lang="en-GB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2138D53-5675-33EA-11B4-5CEC7F9C4832}"/>
              </a:ext>
            </a:extLst>
          </p:cNvPr>
          <p:cNvSpPr txBox="1"/>
          <p:nvPr/>
        </p:nvSpPr>
        <p:spPr>
          <a:xfrm>
            <a:off x="4027028" y="399336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  <a:endParaRPr lang="en-GB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AED3B58D-056B-AF6B-0E29-E233EFFF73A0}"/>
              </a:ext>
            </a:extLst>
          </p:cNvPr>
          <p:cNvSpPr txBox="1"/>
          <p:nvPr/>
        </p:nvSpPr>
        <p:spPr>
          <a:xfrm>
            <a:off x="2793976" y="2930857"/>
            <a:ext cx="1210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Combiner</a:t>
            </a:r>
            <a:endParaRPr lang="en-GB" sz="10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0F2A7FC-7235-98BA-6381-A5A31FFA9E65}"/>
              </a:ext>
            </a:extLst>
          </p:cNvPr>
          <p:cNvSpPr txBox="1"/>
          <p:nvPr/>
        </p:nvSpPr>
        <p:spPr>
          <a:xfrm>
            <a:off x="4550849" y="2538223"/>
            <a:ext cx="1210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Combiner</a:t>
            </a:r>
            <a:endParaRPr lang="en-GB" sz="1000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C32D721F-6F45-7F28-6AFB-0AECFAD6B855}"/>
              </a:ext>
            </a:extLst>
          </p:cNvPr>
          <p:cNvSpPr txBox="1"/>
          <p:nvPr/>
        </p:nvSpPr>
        <p:spPr>
          <a:xfrm>
            <a:off x="8280646" y="2955266"/>
            <a:ext cx="1210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Combiner</a:t>
            </a:r>
            <a:endParaRPr lang="en-GB" sz="1000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15296110-0113-84D9-5B6B-214CBED9B4B1}"/>
              </a:ext>
            </a:extLst>
          </p:cNvPr>
          <p:cNvSpPr txBox="1"/>
          <p:nvPr/>
        </p:nvSpPr>
        <p:spPr>
          <a:xfrm>
            <a:off x="613064" y="5510008"/>
            <a:ext cx="1081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principle, a single BNC-type cable connecting the boxes could act as ‘bus’, and the entire signal decoded using a single acquisition card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12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03537-878B-4D31-FFFF-63D071A1F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timing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100361-BC65-7337-5023-CEDD0C344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99E90-8E54-CC45-2025-BC8817764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09FEB-39B1-D854-F3FE-D3DAF249EFDD}"/>
              </a:ext>
            </a:extLst>
          </p:cNvPr>
          <p:cNvSpPr txBox="1"/>
          <p:nvPr/>
        </p:nvSpPr>
        <p:spPr>
          <a:xfrm>
            <a:off x="7243446" y="4965818"/>
            <a:ext cx="3614161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kern="0" dirty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Unfortunately this device is located at the injection point of e- bunch to 2</a:t>
            </a:r>
            <a:r>
              <a:rPr lang="en-US" sz="1200" b="1" kern="0" baseline="30000" dirty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200" b="1" kern="0" dirty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</a:t>
            </a:r>
            <a:endParaRPr lang="en-US" sz="1200" kern="0" dirty="0">
              <a:solidFill>
                <a:srgbClr val="4C4C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1A7DB62-7B18-EF24-6706-B02F1C984E7A}"/>
              </a:ext>
            </a:extLst>
          </p:cNvPr>
          <p:cNvGrpSpPr/>
          <p:nvPr/>
        </p:nvGrpSpPr>
        <p:grpSpPr>
          <a:xfrm>
            <a:off x="6731185" y="1510504"/>
            <a:ext cx="4847554" cy="3290608"/>
            <a:chOff x="7174169" y="455032"/>
            <a:chExt cx="4847554" cy="329060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56DE30A-73BC-3C3F-9E77-99F61BCD88E6}"/>
                </a:ext>
              </a:extLst>
            </p:cNvPr>
            <p:cNvSpPr/>
            <p:nvPr/>
          </p:nvSpPr>
          <p:spPr>
            <a:xfrm rot="5400000">
              <a:off x="9063789" y="2457959"/>
              <a:ext cx="965292" cy="43840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2000">
                  <a:srgbClr val="FF0000"/>
                </a:gs>
                <a:gs pos="73000">
                  <a:srgbClr val="FF0000"/>
                </a:gs>
                <a:gs pos="100000">
                  <a:srgbClr val="FFFFF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82D165A-D279-1E95-F1F3-0176CBFB403F}"/>
                </a:ext>
              </a:extLst>
            </p:cNvPr>
            <p:cNvSpPr/>
            <p:nvPr/>
          </p:nvSpPr>
          <p:spPr>
            <a:xfrm>
              <a:off x="8322223" y="2721406"/>
              <a:ext cx="2415340" cy="4384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2000">
                  <a:srgbClr val="FF0000"/>
                </a:gs>
                <a:gs pos="73000">
                  <a:srgbClr val="FF0000"/>
                </a:gs>
                <a:gs pos="100000">
                  <a:srgbClr val="FFFFFF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6DB757BB-AE68-1AB8-DA5A-60E84387D201}"/>
                </a:ext>
              </a:extLst>
            </p:cNvPr>
            <p:cNvSpPr/>
            <p:nvPr/>
          </p:nvSpPr>
          <p:spPr>
            <a:xfrm>
              <a:off x="9108036" y="2945041"/>
              <a:ext cx="876802" cy="530492"/>
            </a:xfrm>
            <a:prstGeom prst="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0F51FC2-BEA2-8A5D-4F93-4C6117A884C0}"/>
                </a:ext>
              </a:extLst>
            </p:cNvPr>
            <p:cNvCxnSpPr/>
            <p:nvPr/>
          </p:nvCxnSpPr>
          <p:spPr>
            <a:xfrm>
              <a:off x="8256050" y="2940905"/>
              <a:ext cx="25146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row: Right 38">
              <a:extLst>
                <a:ext uri="{FF2B5EF4-FFF2-40B4-BE49-F238E27FC236}">
                  <a16:creationId xmlns:a16="http://schemas.microsoft.com/office/drawing/2014/main" id="{364EB1EF-3E78-6C07-65E8-734D672DAD69}"/>
                </a:ext>
              </a:extLst>
            </p:cNvPr>
            <p:cNvSpPr/>
            <p:nvPr/>
          </p:nvSpPr>
          <p:spPr>
            <a:xfrm>
              <a:off x="7686430" y="2779459"/>
              <a:ext cx="685800" cy="322294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row: Right 41">
              <a:extLst>
                <a:ext uri="{FF2B5EF4-FFF2-40B4-BE49-F238E27FC236}">
                  <a16:creationId xmlns:a16="http://schemas.microsoft.com/office/drawing/2014/main" id="{C999C28F-DBFF-3BC9-4505-A6D33E70275F}"/>
                </a:ext>
              </a:extLst>
            </p:cNvPr>
            <p:cNvSpPr/>
            <p:nvPr/>
          </p:nvSpPr>
          <p:spPr>
            <a:xfrm rot="10800000">
              <a:off x="10687556" y="2779459"/>
              <a:ext cx="685800" cy="322294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44">
              <a:extLst>
                <a:ext uri="{FF2B5EF4-FFF2-40B4-BE49-F238E27FC236}">
                  <a16:creationId xmlns:a16="http://schemas.microsoft.com/office/drawing/2014/main" id="{86B02A0C-4637-3B52-71D6-A17B03FF5E83}"/>
                </a:ext>
              </a:extLst>
            </p:cNvPr>
            <p:cNvSpPr/>
            <p:nvPr/>
          </p:nvSpPr>
          <p:spPr>
            <a:xfrm>
              <a:off x="9056151" y="455032"/>
              <a:ext cx="1000897" cy="71713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A79232-7083-E44E-5A75-F68F63D586CD}"/>
                </a:ext>
              </a:extLst>
            </p:cNvPr>
            <p:cNvSpPr txBox="1"/>
            <p:nvPr/>
          </p:nvSpPr>
          <p:spPr>
            <a:xfrm>
              <a:off x="7174169" y="2693583"/>
              <a:ext cx="658311" cy="395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PC1</a:t>
              </a:r>
              <a:endParaRPr lang="en-US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46DD3FB-BBAC-40E9-F534-B9A10300B078}"/>
                </a:ext>
              </a:extLst>
            </p:cNvPr>
            <p:cNvSpPr txBox="1"/>
            <p:nvPr/>
          </p:nvSpPr>
          <p:spPr>
            <a:xfrm>
              <a:off x="11363412" y="2705939"/>
              <a:ext cx="658311" cy="395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PC2</a:t>
              </a:r>
              <a:endParaRPr lang="en-US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lowchart: Collate 20">
              <a:extLst>
                <a:ext uri="{FF2B5EF4-FFF2-40B4-BE49-F238E27FC236}">
                  <a16:creationId xmlns:a16="http://schemas.microsoft.com/office/drawing/2014/main" id="{A885137A-8377-6C99-20B4-77817959C817}"/>
                </a:ext>
              </a:extLst>
            </p:cNvPr>
            <p:cNvSpPr/>
            <p:nvPr/>
          </p:nvSpPr>
          <p:spPr>
            <a:xfrm>
              <a:off x="9308346" y="1265691"/>
              <a:ext cx="498479" cy="928824"/>
            </a:xfrm>
            <a:prstGeom prst="flowChartCollat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4000">
                  <a:srgbClr val="FF0000"/>
                </a:gs>
                <a:gs pos="56000">
                  <a:srgbClr val="FF0000"/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75A5943-E7C2-7D88-9781-F17A60562DE8}"/>
                </a:ext>
              </a:extLst>
            </p:cNvPr>
            <p:cNvSpPr/>
            <p:nvPr/>
          </p:nvSpPr>
          <p:spPr>
            <a:xfrm>
              <a:off x="9423765" y="1656995"/>
              <a:ext cx="265670" cy="147943"/>
            </a:xfrm>
            <a:prstGeom prst="rect">
              <a:avLst/>
            </a:prstGeom>
            <a:solidFill>
              <a:schemeClr val="accent1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94D415-3933-9E98-EE7A-A8ECF919858D}"/>
                </a:ext>
              </a:extLst>
            </p:cNvPr>
            <p:cNvSpPr txBox="1"/>
            <p:nvPr/>
          </p:nvSpPr>
          <p:spPr>
            <a:xfrm>
              <a:off x="9684594" y="1504643"/>
              <a:ext cx="1376389" cy="395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5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(2)</a:t>
              </a:r>
              <a:endParaRPr lang="en-US" sz="15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29BE918-626D-67C8-4EF9-4D1C02212576}"/>
                </a:ext>
              </a:extLst>
            </p:cNvPr>
            <p:cNvSpPr/>
            <p:nvPr/>
          </p:nvSpPr>
          <p:spPr>
            <a:xfrm>
              <a:off x="9151917" y="2108019"/>
              <a:ext cx="826743" cy="14794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A28FA04-F573-616D-1DA9-2EEE241CCE28}"/>
                </a:ext>
              </a:extLst>
            </p:cNvPr>
            <p:cNvSpPr txBox="1"/>
            <p:nvPr/>
          </p:nvSpPr>
          <p:spPr>
            <a:xfrm>
              <a:off x="9273083" y="589984"/>
              <a:ext cx="1376389" cy="395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CCD</a:t>
              </a:r>
              <a:endParaRPr lang="en-US" sz="15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82DFC69-5FC1-2651-4B5C-53841356F31D}"/>
                </a:ext>
              </a:extLst>
            </p:cNvPr>
            <p:cNvSpPr/>
            <p:nvPr/>
          </p:nvSpPr>
          <p:spPr>
            <a:xfrm>
              <a:off x="9286087" y="1166198"/>
              <a:ext cx="533094" cy="99493"/>
            </a:xfrm>
            <a:prstGeom prst="rect">
              <a:avLst/>
            </a:prstGeom>
            <a:solidFill>
              <a:schemeClr val="accent1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C4DA411-E0E0-2C0E-E68A-D14B8447228E}"/>
                </a:ext>
              </a:extLst>
            </p:cNvPr>
            <p:cNvSpPr txBox="1"/>
            <p:nvPr/>
          </p:nvSpPr>
          <p:spPr>
            <a:xfrm>
              <a:off x="8948032" y="3410484"/>
              <a:ext cx="1377779" cy="335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Reflective prism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29D4CE6-F5CE-D352-7DD3-AECFF8387BCE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 flipV="1">
              <a:off x="9546439" y="1166198"/>
              <a:ext cx="6195" cy="177884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491EC28-5322-49E0-57F4-CC4EE82BE6BD}"/>
              </a:ext>
            </a:extLst>
          </p:cNvPr>
          <p:cNvGrpSpPr/>
          <p:nvPr/>
        </p:nvGrpSpPr>
        <p:grpSpPr>
          <a:xfrm>
            <a:off x="1055440" y="1345205"/>
            <a:ext cx="4355556" cy="2411864"/>
            <a:chOff x="882657" y="1271223"/>
            <a:chExt cx="4355556" cy="2411864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43CCE2E-83E5-F9EA-F825-776992FAE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0423"/>
            <a:stretch>
              <a:fillRect/>
            </a:stretch>
          </p:blipFill>
          <p:spPr>
            <a:xfrm>
              <a:off x="882657" y="1271223"/>
              <a:ext cx="4355556" cy="2411864"/>
            </a:xfrm>
            <a:prstGeom prst="rect">
              <a:avLst/>
            </a:prstGeom>
          </p:spPr>
        </p:pic>
        <p:sp>
          <p:nvSpPr>
            <p:cNvPr id="37" name="Star: 5 Points 36">
              <a:extLst>
                <a:ext uri="{FF2B5EF4-FFF2-40B4-BE49-F238E27FC236}">
                  <a16:creationId xmlns:a16="http://schemas.microsoft.com/office/drawing/2014/main" id="{C323D4FF-6DE3-6F38-5278-8174D13C95DD}"/>
                </a:ext>
              </a:extLst>
            </p:cNvPr>
            <p:cNvSpPr/>
            <p:nvPr/>
          </p:nvSpPr>
          <p:spPr bwMode="auto">
            <a:xfrm>
              <a:off x="3522789" y="2242873"/>
              <a:ext cx="288032" cy="234282"/>
            </a:xfrm>
            <a:prstGeom prst="star5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3300BC02-E681-D191-8EB3-B12E203F1910}"/>
              </a:ext>
            </a:extLst>
          </p:cNvPr>
          <p:cNvSpPr txBox="1"/>
          <p:nvPr/>
        </p:nvSpPr>
        <p:spPr>
          <a:xfrm>
            <a:off x="708996" y="4095314"/>
            <a:ext cx="53708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Definition of IR beam crossing point: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initial timing, cross-correlator will be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synchronization is achieved, the correlator will be placed in the virtual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164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21C49-C3E0-037B-12AC-6332A9A04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timing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14E101-B4EC-BC2C-5453-2B4B8AF98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12/08/2025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CD13A-CEF8-EE5D-091F-1A9180A91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ED4FB9A-5BB5-21E2-7199-279B129B1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69" y="1272944"/>
            <a:ext cx="11230272" cy="1645551"/>
          </a:xfrm>
          <a:prstGeom prst="rect">
            <a:avLst/>
          </a:prstGeom>
        </p:spPr>
      </p:pic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8789798A-8EB3-C5A5-8E0D-D1107A5AB5BB}"/>
              </a:ext>
            </a:extLst>
          </p:cNvPr>
          <p:cNvCxnSpPr>
            <a:cxnSpLocks/>
          </p:cNvCxnSpPr>
          <p:nvPr/>
        </p:nvCxnSpPr>
        <p:spPr bwMode="auto">
          <a:xfrm rot="10800000" flipH="1" flipV="1">
            <a:off x="474269" y="2304286"/>
            <a:ext cx="5603517" cy="883522"/>
          </a:xfrm>
          <a:prstGeom prst="bentConnector3">
            <a:avLst>
              <a:gd name="adj1" fmla="val -408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E07AE36-4098-57B4-4A99-D04BFE837BE7}"/>
              </a:ext>
            </a:extLst>
          </p:cNvPr>
          <p:cNvCxnSpPr>
            <a:cxnSpLocks/>
            <a:stCxn id="30" idx="3"/>
          </p:cNvCxnSpPr>
          <p:nvPr/>
        </p:nvCxnSpPr>
        <p:spPr bwMode="auto">
          <a:xfrm flipH="1">
            <a:off x="6153985" y="2095720"/>
            <a:ext cx="5550556" cy="1092088"/>
          </a:xfrm>
          <a:prstGeom prst="bentConnector3">
            <a:avLst>
              <a:gd name="adj1" fmla="val -4119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2B9B9FB-0067-9339-CB15-66A0F1D7719D}"/>
              </a:ext>
            </a:extLst>
          </p:cNvPr>
          <p:cNvSpPr txBox="1"/>
          <p:nvPr/>
        </p:nvSpPr>
        <p:spPr>
          <a:xfrm>
            <a:off x="5442859" y="3382657"/>
            <a:ext cx="129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T</a:t>
            </a:r>
            <a:r>
              <a:rPr lang="en-US" baseline="-25000" dirty="0"/>
              <a:t>0</a:t>
            </a:r>
            <a:r>
              <a:rPr lang="en-US" dirty="0"/>
              <a:t> reference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698D13-CE17-B202-D7D4-74C686DBD644}"/>
              </a:ext>
            </a:extLst>
          </p:cNvPr>
          <p:cNvSpPr txBox="1"/>
          <p:nvPr/>
        </p:nvSpPr>
        <p:spPr>
          <a:xfrm>
            <a:off x="938168" y="5085184"/>
            <a:ext cx="1018002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Vapor source #2 is shifted downstream by 0.5 m, making the IR beam delivery path #2 longer. Easy to compensate by using the delay lines in the compressor #2 conditioning optical table.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1E0070-47B3-C048-DAD5-875C192407F8}"/>
              </a:ext>
            </a:extLst>
          </p:cNvPr>
          <p:cNvSpPr/>
          <p:nvPr/>
        </p:nvSpPr>
        <p:spPr bwMode="auto">
          <a:xfrm rot="18940852">
            <a:off x="846264" y="2997522"/>
            <a:ext cx="88128" cy="35325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610923-FC35-B591-8B2E-9BC05DD0369D}"/>
              </a:ext>
            </a:extLst>
          </p:cNvPr>
          <p:cNvSpPr/>
          <p:nvPr/>
        </p:nvSpPr>
        <p:spPr bwMode="auto">
          <a:xfrm rot="18940852">
            <a:off x="4815392" y="3009295"/>
            <a:ext cx="88128" cy="35325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5A711E-FC51-0929-0D0B-837A1CEA0D4A}"/>
              </a:ext>
            </a:extLst>
          </p:cNvPr>
          <p:cNvSpPr/>
          <p:nvPr/>
        </p:nvSpPr>
        <p:spPr bwMode="auto">
          <a:xfrm rot="2505253">
            <a:off x="7234666" y="2993570"/>
            <a:ext cx="88128" cy="35325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FAA4E2-1D93-82BB-D905-8E6A45655BB6}"/>
              </a:ext>
            </a:extLst>
          </p:cNvPr>
          <p:cNvSpPr/>
          <p:nvPr/>
        </p:nvSpPr>
        <p:spPr bwMode="auto">
          <a:xfrm rot="2505253">
            <a:off x="11328047" y="3001386"/>
            <a:ext cx="88128" cy="35325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E05C8E-2CEA-18E3-8B64-B8AEA47BD3F2}"/>
              </a:ext>
            </a:extLst>
          </p:cNvPr>
          <p:cNvCxnSpPr>
            <a:stCxn id="18" idx="3"/>
          </p:cNvCxnSpPr>
          <p:nvPr/>
        </p:nvCxnSpPr>
        <p:spPr bwMode="auto">
          <a:xfrm>
            <a:off x="11404983" y="3207355"/>
            <a:ext cx="18084" cy="612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CD4BEB4-482D-4AE1-3F44-FAE235517FAD}"/>
              </a:ext>
            </a:extLst>
          </p:cNvPr>
          <p:cNvCxnSpPr/>
          <p:nvPr/>
        </p:nvCxnSpPr>
        <p:spPr bwMode="auto">
          <a:xfrm>
            <a:off x="7321772" y="3170195"/>
            <a:ext cx="18084" cy="612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F586C95-FD4D-0B07-5439-17C84748DD94}"/>
              </a:ext>
            </a:extLst>
          </p:cNvPr>
          <p:cNvCxnSpPr/>
          <p:nvPr/>
        </p:nvCxnSpPr>
        <p:spPr bwMode="auto">
          <a:xfrm>
            <a:off x="4784678" y="3171935"/>
            <a:ext cx="18084" cy="612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659E3F-C416-E6CB-C3A8-C531040CC884}"/>
              </a:ext>
            </a:extLst>
          </p:cNvPr>
          <p:cNvCxnSpPr/>
          <p:nvPr/>
        </p:nvCxnSpPr>
        <p:spPr bwMode="auto">
          <a:xfrm>
            <a:off x="843963" y="3170195"/>
            <a:ext cx="18084" cy="612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D0342122-E974-1521-4BF7-467B3835808F}"/>
              </a:ext>
            </a:extLst>
          </p:cNvPr>
          <p:cNvSpPr/>
          <p:nvPr/>
        </p:nvSpPr>
        <p:spPr bwMode="auto">
          <a:xfrm>
            <a:off x="587094" y="3901529"/>
            <a:ext cx="539896" cy="485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BTV</a:t>
            </a:r>
            <a:endParaRPr lang="en-GB" sz="12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0E823ED-2158-3931-8454-6EE2A7673E4F}"/>
              </a:ext>
            </a:extLst>
          </p:cNvPr>
          <p:cNvSpPr/>
          <p:nvPr/>
        </p:nvSpPr>
        <p:spPr bwMode="auto">
          <a:xfrm>
            <a:off x="4514730" y="3855748"/>
            <a:ext cx="539896" cy="485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BTV</a:t>
            </a:r>
            <a:endParaRPr lang="en-GB" sz="1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D7FB71-08DF-B8F9-B061-405643165E1B}"/>
              </a:ext>
            </a:extLst>
          </p:cNvPr>
          <p:cNvSpPr/>
          <p:nvPr/>
        </p:nvSpPr>
        <p:spPr bwMode="auto">
          <a:xfrm>
            <a:off x="7069908" y="3868895"/>
            <a:ext cx="539896" cy="485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BTV</a:t>
            </a:r>
            <a:endParaRPr lang="en-GB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4EBF191-042D-9FF3-88BF-3959C23D4FE3}"/>
              </a:ext>
            </a:extLst>
          </p:cNvPr>
          <p:cNvSpPr/>
          <p:nvPr/>
        </p:nvSpPr>
        <p:spPr bwMode="auto">
          <a:xfrm>
            <a:off x="11164645" y="3868895"/>
            <a:ext cx="539896" cy="485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BTV</a:t>
            </a:r>
            <a:endParaRPr lang="en-GB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D672E17-57FC-3E9D-17F5-371310C14596}"/>
              </a:ext>
            </a:extLst>
          </p:cNvPr>
          <p:cNvSpPr/>
          <p:nvPr/>
        </p:nvSpPr>
        <p:spPr bwMode="auto">
          <a:xfrm rot="18940852">
            <a:off x="256994" y="2569421"/>
            <a:ext cx="88128" cy="35325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51A115-19E5-632F-C37F-D41AFDE91669}"/>
              </a:ext>
            </a:extLst>
          </p:cNvPr>
          <p:cNvSpPr/>
          <p:nvPr/>
        </p:nvSpPr>
        <p:spPr bwMode="auto">
          <a:xfrm rot="13331063">
            <a:off x="11881590" y="2465138"/>
            <a:ext cx="88128" cy="35325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1DE9495-2066-455C-3CB9-953FDA7F41FC}"/>
              </a:ext>
            </a:extLst>
          </p:cNvPr>
          <p:cNvSpPr/>
          <p:nvPr/>
        </p:nvSpPr>
        <p:spPr bwMode="auto">
          <a:xfrm>
            <a:off x="1043436" y="3114386"/>
            <a:ext cx="3678631" cy="14453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815879-3296-8203-B84A-031A229EF42A}"/>
              </a:ext>
            </a:extLst>
          </p:cNvPr>
          <p:cNvSpPr/>
          <p:nvPr/>
        </p:nvSpPr>
        <p:spPr bwMode="auto">
          <a:xfrm>
            <a:off x="7486527" y="3114387"/>
            <a:ext cx="3678631" cy="14453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32F4D94-A14F-B288-2C40-401F0C966EED}"/>
              </a:ext>
            </a:extLst>
          </p:cNvPr>
          <p:cNvCxnSpPr>
            <a:cxnSpLocks/>
            <a:stCxn id="29" idx="1"/>
          </p:cNvCxnSpPr>
          <p:nvPr/>
        </p:nvCxnSpPr>
        <p:spPr bwMode="auto">
          <a:xfrm>
            <a:off x="11958305" y="2671353"/>
            <a:ext cx="207097" cy="54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B559DBE-0E0E-20D7-EBF7-CA7B65A62CC5}"/>
              </a:ext>
            </a:extLst>
          </p:cNvPr>
          <p:cNvCxnSpPr>
            <a:cxnSpLocks/>
          </p:cNvCxnSpPr>
          <p:nvPr/>
        </p:nvCxnSpPr>
        <p:spPr bwMode="auto">
          <a:xfrm>
            <a:off x="65273" y="2750778"/>
            <a:ext cx="207097" cy="54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3316019-9359-EE77-71E2-4C6328903426}"/>
              </a:ext>
            </a:extLst>
          </p:cNvPr>
          <p:cNvSpPr txBox="1"/>
          <p:nvPr/>
        </p:nvSpPr>
        <p:spPr>
          <a:xfrm>
            <a:off x="1690811" y="3301555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Virtual plasma source 1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FBF5A4-CAEA-7FF1-8877-68F8E575AF61}"/>
              </a:ext>
            </a:extLst>
          </p:cNvPr>
          <p:cNvSpPr txBox="1"/>
          <p:nvPr/>
        </p:nvSpPr>
        <p:spPr>
          <a:xfrm>
            <a:off x="8062336" y="3344137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Virtual plasma source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4739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16306</TotalTime>
  <Words>723</Words>
  <Application>Microsoft Office PowerPoint</Application>
  <DocSecurity>0</DocSecurity>
  <PresentationFormat>Widescreen</PresentationFormat>
  <Paragraphs>217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Wingdings</vt:lpstr>
      <vt:lpstr>Arial</vt:lpstr>
      <vt:lpstr>Aptos</vt:lpstr>
      <vt:lpstr>CERN_ENdept_Presentation_ArialFont copy</vt:lpstr>
      <vt:lpstr>CP-5: Laser beam system</vt:lpstr>
      <vt:lpstr>Agenda</vt:lpstr>
      <vt:lpstr>Optical boxes design</vt:lpstr>
      <vt:lpstr>Integration</vt:lpstr>
      <vt:lpstr>Diagnostics</vt:lpstr>
      <vt:lpstr>Quadrant detectors</vt:lpstr>
      <vt:lpstr>Multiplexing QPDs (BI team idea)</vt:lpstr>
      <vt:lpstr>IR timing</vt:lpstr>
      <vt:lpstr>IR timing</vt:lpstr>
      <vt:lpstr>Motorization</vt:lpstr>
      <vt:lpstr>Controls</vt:lpstr>
      <vt:lpstr>Cabling overview</vt:lpstr>
      <vt:lpstr>Cabling overview</vt:lpstr>
      <vt:lpstr>Open questions – some answers</vt:lpstr>
      <vt:lpstr>PowerPoint Presentation</vt:lpstr>
      <vt:lpstr>Schedule of activities and spending profile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Eduardo Granados</cp:lastModifiedBy>
  <cp:revision>928</cp:revision>
  <dcterms:created xsi:type="dcterms:W3CDTF">2020-09-04T12:34:15Z</dcterms:created>
  <dcterms:modified xsi:type="dcterms:W3CDTF">2025-08-13T10:45:15Z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