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sldIdLst>
    <p:sldId id="430" r:id="rId2"/>
    <p:sldId id="564" r:id="rId3"/>
    <p:sldId id="568" r:id="rId4"/>
    <p:sldId id="569" r:id="rId5"/>
    <p:sldId id="570" r:id="rId6"/>
    <p:sldId id="571" r:id="rId7"/>
    <p:sldId id="572" r:id="rId8"/>
    <p:sldId id="573" r:id="rId9"/>
    <p:sldId id="566" r:id="rId10"/>
    <p:sldId id="574" r:id="rId11"/>
    <p:sldId id="575" r:id="rId12"/>
    <p:sldId id="577" r:id="rId13"/>
    <p:sldId id="552" r:id="rId14"/>
    <p:sldId id="576" r:id="rId15"/>
    <p:sldId id="579" r:id="rId16"/>
    <p:sldId id="580" r:id="rId17"/>
    <p:sldId id="581" r:id="rId18"/>
    <p:sldId id="558" r:id="rId19"/>
    <p:sldId id="578" r:id="rId20"/>
    <p:sldId id="258" r:id="rId21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FF9900"/>
    <a:srgbClr val="FF00FF"/>
    <a:srgbClr val="FF33CC"/>
    <a:srgbClr val="001F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56" autoAdjust="0"/>
    <p:restoredTop sz="94694"/>
  </p:normalViewPr>
  <p:slideViewPr>
    <p:cSldViewPr>
      <p:cViewPr varScale="1">
        <p:scale>
          <a:sx n="105" d="100"/>
          <a:sy n="105" d="100"/>
        </p:scale>
        <p:origin x="114" y="61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03/10/2025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EA66BE72-525E-1A42-B073-B64459EADA78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4121999" cy="6238799"/>
          </a:xfrm>
          <a:prstGeom prst="rect">
            <a:avLst/>
          </a:prstGeom>
        </p:spPr>
      </p:pic>
      <p:sp>
        <p:nvSpPr>
          <p:cNvPr id="12" name="Title 6">
            <a:extLst>
              <a:ext uri="{FF2B5EF4-FFF2-40B4-BE49-F238E27FC236}">
                <a16:creationId xmlns:a16="http://schemas.microsoft.com/office/drawing/2014/main" id="{9590FA24-3C11-9440-A077-0FA94C2D561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79376" y="2708920"/>
            <a:ext cx="3383756" cy="2623359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91BE221-7FC4-3D4A-B864-DE2AAF2E1AB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11823" y="332656"/>
            <a:ext cx="7272189" cy="5868119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0137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47F53EEE-535E-1A49-98AC-2DBBC32C4C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8710613" y="5390280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40416" y="525600"/>
            <a:ext cx="1688400" cy="66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CCC031-9052-5D42-B0CA-CA4794CC07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457200"/>
            <a:ext cx="802800" cy="802800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FB0F3D4-EF4E-EB4B-A193-6C76C69C5EE5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313B146-0E2B-574E-9B67-521EAE757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3276F105-0670-D24A-952A-94DBDAAE1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B9784AA-07CD-844E-B749-8372A5F79C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57200" y="457200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525744"/>
            <a:ext cx="1688400" cy="666137"/>
          </a:xfrm>
          <a:prstGeom prst="rect">
            <a:avLst/>
          </a:prstGeom>
        </p:spPr>
      </p:pic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6BD0E434-E9FD-C945-87F4-09AB99433DD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EDMS #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95A36CB-3D69-5545-ADDC-E8B53AED945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0A830B9-CB84-0B41-B11C-9CB39FFA09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D9BAC18D-90BE-9C4D-A9E3-1B241A1B67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-10800" y="6237312"/>
            <a:ext cx="121968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7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7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  <p:sldLayoutId id="2147483669" r:id="rId24"/>
    <p:sldLayoutId id="2147483671" r:id="rId25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E514073-B7E9-45FE-8364-112885EC62DA}"/>
              </a:ext>
            </a:extLst>
          </p:cNvPr>
          <p:cNvSpPr txBox="1">
            <a:spLocks/>
          </p:cNvSpPr>
          <p:nvPr/>
        </p:nvSpPr>
        <p:spPr bwMode="auto">
          <a:xfrm>
            <a:off x="1080000" y="1980000"/>
            <a:ext cx="10008492" cy="2952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474796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3323"/>
              </a:spcBef>
              <a:defRPr/>
            </a:pPr>
            <a:r>
              <a:rPr lang="fr-FR" sz="3600" b="1" cap="small" dirty="0" err="1">
                <a:cs typeface="Arial" charset="0"/>
              </a:rPr>
              <a:t>Awake</a:t>
            </a:r>
            <a:r>
              <a:rPr lang="fr-FR" sz="3600" b="1" cap="small" dirty="0">
                <a:cs typeface="Arial" charset="0"/>
              </a:rPr>
              <a:t> CSCP Meeting #18</a:t>
            </a:r>
            <a:br>
              <a:rPr lang="fr-FR" sz="4400" b="1" cap="small" dirty="0">
                <a:cs typeface="Arial" charset="0"/>
              </a:rPr>
            </a:br>
            <a:br>
              <a:rPr lang="fr-FR" sz="4000" b="1" cap="small" dirty="0">
                <a:cs typeface="Arial" charset="0"/>
              </a:rPr>
            </a:br>
            <a:r>
              <a:rPr lang="fr-FR" sz="3600" b="1" cap="small" dirty="0" err="1">
                <a:cs typeface="Arial" charset="0"/>
              </a:rPr>
              <a:t>Simplified</a:t>
            </a:r>
            <a:r>
              <a:rPr lang="fr-FR" sz="3600" b="1" cap="small" dirty="0">
                <a:cs typeface="Arial" charset="0"/>
              </a:rPr>
              <a:t> </a:t>
            </a:r>
            <a:r>
              <a:rPr lang="fr-FR" sz="3600" b="1" cap="small" dirty="0" err="1">
                <a:cs typeface="Arial" charset="0"/>
              </a:rPr>
              <a:t>Layout</a:t>
            </a:r>
            <a:r>
              <a:rPr lang="fr-FR" sz="3600" b="1" cap="small" dirty="0">
                <a:cs typeface="Arial" charset="0"/>
              </a:rPr>
              <a:t> and </a:t>
            </a:r>
            <a:r>
              <a:rPr lang="fr-FR" sz="3600" b="1" cap="small" dirty="0" err="1">
                <a:cs typeface="Arial" charset="0"/>
              </a:rPr>
              <a:t>Integration</a:t>
            </a:r>
            <a:br>
              <a:rPr lang="fr-FR" sz="3600" b="1" cap="small" dirty="0">
                <a:solidFill>
                  <a:srgbClr val="0594FF"/>
                </a:solidFill>
                <a:cs typeface="Arial" charset="0"/>
              </a:rPr>
            </a:br>
            <a:br>
              <a:rPr lang="fr-FR" sz="1800" cap="small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</a:br>
            <a:br>
              <a:rPr lang="fr-FR" sz="1800" cap="small" dirty="0">
                <a:cs typeface="Arial" charset="0"/>
              </a:rPr>
            </a:br>
            <a:br>
              <a:rPr lang="fr-FR" sz="900" cap="small" dirty="0"/>
            </a:br>
            <a:endParaRPr lang="fr-FR" sz="2700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F9B18BED-6431-4003-9768-024FD3425DFF}"/>
              </a:ext>
            </a:extLst>
          </p:cNvPr>
          <p:cNvSpPr txBox="1">
            <a:spLocks/>
          </p:cNvSpPr>
          <p:nvPr/>
        </p:nvSpPr>
        <p:spPr bwMode="auto">
          <a:xfrm>
            <a:off x="2342818" y="5760000"/>
            <a:ext cx="7506369" cy="90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600" dirty="0"/>
              <a:t>   </a:t>
            </a:r>
            <a:endParaRPr lang="en-US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r>
              <a:rPr lang="en-US" sz="1600" b="1" i="1" dirty="0"/>
              <a:t>Frédéric Galleazzi </a:t>
            </a:r>
            <a:r>
              <a:rPr lang="en-US" sz="1600" i="1" dirty="0"/>
              <a:t>EN/ACE/INT</a:t>
            </a:r>
          </a:p>
          <a:p>
            <a:pPr algn="ctr">
              <a:defRPr/>
            </a:pPr>
            <a:r>
              <a:rPr lang="en-US" sz="1600" i="1" dirty="0"/>
              <a:t>08/10/2025</a:t>
            </a:r>
          </a:p>
        </p:txBody>
      </p:sp>
      <p:sp>
        <p:nvSpPr>
          <p:cNvPr id="2" name="object 3">
            <a:extLst>
              <a:ext uri="{FF2B5EF4-FFF2-40B4-BE49-F238E27FC236}">
                <a16:creationId xmlns:a16="http://schemas.microsoft.com/office/drawing/2014/main" id="{39E2D2A9-C293-45D6-7B6E-D1EE2838A509}"/>
              </a:ext>
            </a:extLst>
          </p:cNvPr>
          <p:cNvSpPr>
            <a:spLocks noChangeAspect="1"/>
          </p:cNvSpPr>
          <p:nvPr/>
        </p:nvSpPr>
        <p:spPr>
          <a:xfrm>
            <a:off x="5400000" y="4212000"/>
            <a:ext cx="1440000" cy="72722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DBED6-5719-3103-B69B-935BDCFB43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D2FE970-AF2C-8B20-003C-6151E0D83B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59" t="4199" r="31648" b="3415"/>
          <a:stretch>
            <a:fillRect/>
          </a:stretch>
        </p:blipFill>
        <p:spPr>
          <a:xfrm>
            <a:off x="2772000" y="936000"/>
            <a:ext cx="6613975" cy="522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580233-8CC6-6E11-787D-93D006800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08-10-2025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2C174D-E2E9-BD04-8EE3-C3295E1C4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1948D2-1012-F66F-79D6-A11BC67E6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D96F13-2D47-FF8B-C25D-A3A5FAAA2841}"/>
              </a:ext>
            </a:extLst>
          </p:cNvPr>
          <p:cNvSpPr txBox="1"/>
          <p:nvPr/>
        </p:nvSpPr>
        <p:spPr>
          <a:xfrm>
            <a:off x="5804904" y="450912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TCC4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4AE34323-80F9-17D3-0FEB-E8812DC2AB5C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TCC4 : Extension of </a:t>
            </a:r>
            <a:r>
              <a:rPr lang="fr-FR" sz="1400" u="sng" dirty="0" err="1"/>
              <a:t>Trenches</a:t>
            </a:r>
            <a:r>
              <a:rPr lang="fr-FR" sz="1400" u="sng" dirty="0"/>
              <a:t> (for Cable </a:t>
            </a:r>
            <a:r>
              <a:rPr lang="fr-FR" sz="1400" u="sng" dirty="0" err="1"/>
              <a:t>Trays</a:t>
            </a:r>
            <a:r>
              <a:rPr lang="fr-FR" sz="1400" u="sng" dirty="0"/>
              <a:t>)</a:t>
            </a:r>
            <a:endParaRPr lang="fr-FR" sz="1400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5D9A8A09-EE39-3E50-60A4-914506FCF4FA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TCC4 - </a:t>
            </a:r>
            <a:r>
              <a:rPr lang="fr-FR" sz="2000" dirty="0" err="1"/>
              <a:t>Trenches</a:t>
            </a:r>
            <a:endParaRPr lang="fr-FR" sz="200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F56E02A-4C2F-267C-551A-6509DB50D5F4}"/>
              </a:ext>
            </a:extLst>
          </p:cNvPr>
          <p:cNvCxnSpPr>
            <a:cxnSpLocks/>
          </p:cNvCxnSpPr>
          <p:nvPr/>
        </p:nvCxnSpPr>
        <p:spPr>
          <a:xfrm>
            <a:off x="4860000" y="3852000"/>
            <a:ext cx="0" cy="1260000"/>
          </a:xfrm>
          <a:prstGeom prst="straightConnector1">
            <a:avLst/>
          </a:prstGeom>
          <a:ln w="15875">
            <a:solidFill>
              <a:srgbClr val="C00000"/>
            </a:solidFill>
            <a:prstDash val="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D0DEAC2-73A9-4C71-F2C8-8E8D0CA31AA3}"/>
              </a:ext>
            </a:extLst>
          </p:cNvPr>
          <p:cNvSpPr txBox="1"/>
          <p:nvPr/>
        </p:nvSpPr>
        <p:spPr>
          <a:xfrm>
            <a:off x="6096000" y="1074925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TSG42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891CEC8-8D99-3C44-F8DA-D8D7807B7D2F}"/>
              </a:ext>
            </a:extLst>
          </p:cNvPr>
          <p:cNvCxnSpPr>
            <a:cxnSpLocks/>
          </p:cNvCxnSpPr>
          <p:nvPr/>
        </p:nvCxnSpPr>
        <p:spPr>
          <a:xfrm flipH="1" flipV="1">
            <a:off x="5127111" y="5148596"/>
            <a:ext cx="1040897" cy="667754"/>
          </a:xfrm>
          <a:prstGeom prst="straightConnector1">
            <a:avLst/>
          </a:prstGeom>
          <a:ln w="15875">
            <a:solidFill>
              <a:srgbClr val="C0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18200E9-2F31-DE2F-02AA-A8C06C4D5ACC}"/>
              </a:ext>
            </a:extLst>
          </p:cNvPr>
          <p:cNvCxnSpPr>
            <a:cxnSpLocks/>
          </p:cNvCxnSpPr>
          <p:nvPr/>
        </p:nvCxnSpPr>
        <p:spPr>
          <a:xfrm flipV="1">
            <a:off x="6416393" y="5171505"/>
            <a:ext cx="824275" cy="662756"/>
          </a:xfrm>
          <a:prstGeom prst="straightConnector1">
            <a:avLst/>
          </a:prstGeom>
          <a:ln w="15875">
            <a:solidFill>
              <a:srgbClr val="C0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9E9C07A-088C-68B1-D30B-95110C26A38F}"/>
              </a:ext>
            </a:extLst>
          </p:cNvPr>
          <p:cNvSpPr txBox="1"/>
          <p:nvPr/>
        </p:nvSpPr>
        <p:spPr>
          <a:xfrm>
            <a:off x="5064155" y="5878200"/>
            <a:ext cx="2633497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>
                <a:solidFill>
                  <a:srgbClr val="C00000"/>
                </a:solidFill>
              </a:rPr>
              <a:t>Gap Trench / Vault = 10 cm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8DBB277-22F2-79AC-8707-33B8E2335733}"/>
              </a:ext>
            </a:extLst>
          </p:cNvPr>
          <p:cNvCxnSpPr>
            <a:cxnSpLocks/>
          </p:cNvCxnSpPr>
          <p:nvPr/>
        </p:nvCxnSpPr>
        <p:spPr>
          <a:xfrm>
            <a:off x="5112000" y="3852000"/>
            <a:ext cx="0" cy="1260000"/>
          </a:xfrm>
          <a:prstGeom prst="straightConnector1">
            <a:avLst/>
          </a:prstGeom>
          <a:ln w="15875">
            <a:solidFill>
              <a:srgbClr val="C00000"/>
            </a:solidFill>
            <a:prstDash val="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71E56EB-FC75-0120-9FA9-52EB8779125B}"/>
              </a:ext>
            </a:extLst>
          </p:cNvPr>
          <p:cNvCxnSpPr>
            <a:cxnSpLocks/>
          </p:cNvCxnSpPr>
          <p:nvPr/>
        </p:nvCxnSpPr>
        <p:spPr>
          <a:xfrm>
            <a:off x="4860000" y="5112000"/>
            <a:ext cx="252000" cy="0"/>
          </a:xfrm>
          <a:prstGeom prst="straightConnector1">
            <a:avLst/>
          </a:prstGeom>
          <a:ln w="15875">
            <a:solidFill>
              <a:srgbClr val="C00000"/>
            </a:solidFill>
            <a:prstDash val="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15F22EC-5A70-E708-0E79-C5946580AD43}"/>
              </a:ext>
            </a:extLst>
          </p:cNvPr>
          <p:cNvCxnSpPr>
            <a:cxnSpLocks/>
          </p:cNvCxnSpPr>
          <p:nvPr/>
        </p:nvCxnSpPr>
        <p:spPr>
          <a:xfrm>
            <a:off x="7020000" y="5112000"/>
            <a:ext cx="396000" cy="0"/>
          </a:xfrm>
          <a:prstGeom prst="straightConnector1">
            <a:avLst/>
          </a:prstGeom>
          <a:ln w="15875">
            <a:solidFill>
              <a:srgbClr val="C00000"/>
            </a:solidFill>
            <a:prstDash val="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A56F1BA-6B65-A70B-C824-3FC75C47EFEE}"/>
              </a:ext>
            </a:extLst>
          </p:cNvPr>
          <p:cNvCxnSpPr>
            <a:cxnSpLocks/>
          </p:cNvCxnSpPr>
          <p:nvPr/>
        </p:nvCxnSpPr>
        <p:spPr>
          <a:xfrm>
            <a:off x="7020000" y="3960000"/>
            <a:ext cx="0" cy="1152000"/>
          </a:xfrm>
          <a:prstGeom prst="straightConnector1">
            <a:avLst/>
          </a:prstGeom>
          <a:ln w="15875">
            <a:solidFill>
              <a:srgbClr val="C00000"/>
            </a:solidFill>
            <a:prstDash val="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F9468AC-CD7D-6BE5-CC34-31F90E7EBD56}"/>
              </a:ext>
            </a:extLst>
          </p:cNvPr>
          <p:cNvCxnSpPr>
            <a:cxnSpLocks/>
          </p:cNvCxnSpPr>
          <p:nvPr/>
        </p:nvCxnSpPr>
        <p:spPr>
          <a:xfrm>
            <a:off x="7398000" y="3888000"/>
            <a:ext cx="0" cy="1224000"/>
          </a:xfrm>
          <a:prstGeom prst="straightConnector1">
            <a:avLst/>
          </a:prstGeom>
          <a:ln w="15875">
            <a:solidFill>
              <a:srgbClr val="C00000"/>
            </a:solidFill>
            <a:prstDash val="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8948E2E-2AE5-4132-61C9-4FC82BF0293A}"/>
              </a:ext>
            </a:extLst>
          </p:cNvPr>
          <p:cNvSpPr txBox="1"/>
          <p:nvPr/>
        </p:nvSpPr>
        <p:spPr>
          <a:xfrm>
            <a:off x="9426828" y="3407500"/>
            <a:ext cx="2146286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>
                <a:solidFill>
                  <a:srgbClr val="0070C0"/>
                </a:solidFill>
              </a:rPr>
              <a:t>Extension :</a:t>
            </a:r>
          </a:p>
          <a:p>
            <a:pPr algn="ctr"/>
            <a:r>
              <a:rPr lang="fr-CH" sz="1200" i="1" dirty="0" err="1">
                <a:solidFill>
                  <a:srgbClr val="0070C0"/>
                </a:solidFill>
              </a:rPr>
              <a:t>Same</a:t>
            </a:r>
            <a:r>
              <a:rPr lang="fr-CH" sz="1200" i="1" dirty="0">
                <a:solidFill>
                  <a:srgbClr val="0070C0"/>
                </a:solidFill>
              </a:rPr>
              <a:t> </a:t>
            </a:r>
            <a:r>
              <a:rPr lang="fr-CH" sz="1200" i="1" dirty="0" err="1">
                <a:solidFill>
                  <a:srgbClr val="0070C0"/>
                </a:solidFill>
              </a:rPr>
              <a:t>depth</a:t>
            </a:r>
            <a:r>
              <a:rPr lang="fr-CH" sz="1200" i="1" dirty="0">
                <a:solidFill>
                  <a:srgbClr val="0070C0"/>
                </a:solidFill>
              </a:rPr>
              <a:t> as </a:t>
            </a:r>
            <a:r>
              <a:rPr lang="fr-CH" sz="1200" i="1" dirty="0" err="1">
                <a:solidFill>
                  <a:srgbClr val="0070C0"/>
                </a:solidFill>
              </a:rPr>
              <a:t>existing</a:t>
            </a:r>
            <a:r>
              <a:rPr lang="fr-CH" sz="1200" i="1" dirty="0">
                <a:solidFill>
                  <a:srgbClr val="0070C0"/>
                </a:solidFill>
              </a:rPr>
              <a:t> part</a:t>
            </a:r>
          </a:p>
        </p:txBody>
      </p:sp>
    </p:spTree>
    <p:extLst>
      <p:ext uri="{BB962C8B-B14F-4D97-AF65-F5344CB8AC3E}">
        <p14:creationId xmlns:p14="http://schemas.microsoft.com/office/powerpoint/2010/main" val="1129994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8061D4-716A-791D-E4C0-56BD80D565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C73338-101A-7862-5049-57E151840D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1" t="-316" r="246" b="2385"/>
          <a:stretch>
            <a:fillRect/>
          </a:stretch>
        </p:blipFill>
        <p:spPr>
          <a:xfrm>
            <a:off x="1404000" y="900000"/>
            <a:ext cx="9360000" cy="522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6305F-AC12-BA2F-CCA8-FA87E51D9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08-10-2025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70DAA-045B-64C3-D3C4-FAB3D137A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6CB33-1A55-F140-7C8B-1CCB3591C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EFAAB4-E07D-2C22-6984-1223197CF012}"/>
              </a:ext>
            </a:extLst>
          </p:cNvPr>
          <p:cNvSpPr txBox="1"/>
          <p:nvPr/>
        </p:nvSpPr>
        <p:spPr>
          <a:xfrm>
            <a:off x="6069520" y="2798213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TCC4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C269526E-4D4C-EC9D-FEB2-E7EBD29ED441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TCC4 : Extension of </a:t>
            </a:r>
            <a:r>
              <a:rPr lang="fr-FR" sz="1400" u="sng" dirty="0" err="1"/>
              <a:t>Trenches</a:t>
            </a:r>
            <a:r>
              <a:rPr lang="fr-FR" sz="1400" u="sng" dirty="0"/>
              <a:t> (for Cable </a:t>
            </a:r>
            <a:r>
              <a:rPr lang="fr-FR" sz="1400" u="sng" dirty="0" err="1"/>
              <a:t>Trays</a:t>
            </a:r>
            <a:r>
              <a:rPr lang="fr-FR" sz="1400" u="sng" dirty="0"/>
              <a:t>)</a:t>
            </a:r>
            <a:endParaRPr lang="fr-FR" sz="1400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932A1AFE-6F01-AB7A-E679-6288A8405A26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TCC4 - </a:t>
            </a:r>
            <a:r>
              <a:rPr lang="fr-FR" sz="2000" dirty="0" err="1"/>
              <a:t>Trenches</a:t>
            </a:r>
            <a:endParaRPr lang="fr-FR" sz="200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33C6E15-BB3C-AADA-21FF-34B55C658820}"/>
              </a:ext>
            </a:extLst>
          </p:cNvPr>
          <p:cNvCxnSpPr>
            <a:cxnSpLocks/>
          </p:cNvCxnSpPr>
          <p:nvPr/>
        </p:nvCxnSpPr>
        <p:spPr>
          <a:xfrm>
            <a:off x="2466000" y="4968000"/>
            <a:ext cx="0" cy="468000"/>
          </a:xfrm>
          <a:prstGeom prst="straightConnector1">
            <a:avLst/>
          </a:prstGeom>
          <a:ln w="15875">
            <a:solidFill>
              <a:srgbClr val="C00000"/>
            </a:solidFill>
            <a:prstDash val="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2A1E2D4-D3C2-8D02-4141-23DA873BF46F}"/>
              </a:ext>
            </a:extLst>
          </p:cNvPr>
          <p:cNvSpPr txBox="1"/>
          <p:nvPr/>
        </p:nvSpPr>
        <p:spPr>
          <a:xfrm>
            <a:off x="2551176" y="121057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TSG43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E08107F-1343-BB49-23BA-0D9D924D2166}"/>
              </a:ext>
            </a:extLst>
          </p:cNvPr>
          <p:cNvCxnSpPr>
            <a:cxnSpLocks/>
          </p:cNvCxnSpPr>
          <p:nvPr/>
        </p:nvCxnSpPr>
        <p:spPr>
          <a:xfrm flipH="1">
            <a:off x="3313550" y="4739918"/>
            <a:ext cx="682450" cy="540000"/>
          </a:xfrm>
          <a:prstGeom prst="straightConnector1">
            <a:avLst/>
          </a:prstGeom>
          <a:ln w="15875">
            <a:solidFill>
              <a:srgbClr val="C0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00F2D0D-C7DF-6399-0522-4F9EEAAC17BC}"/>
              </a:ext>
            </a:extLst>
          </p:cNvPr>
          <p:cNvCxnSpPr>
            <a:cxnSpLocks/>
          </p:cNvCxnSpPr>
          <p:nvPr/>
        </p:nvCxnSpPr>
        <p:spPr>
          <a:xfrm>
            <a:off x="8406886" y="4739918"/>
            <a:ext cx="609252" cy="510267"/>
          </a:xfrm>
          <a:prstGeom prst="straightConnector1">
            <a:avLst/>
          </a:prstGeom>
          <a:ln w="15875">
            <a:solidFill>
              <a:srgbClr val="C0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EA70D0F-24FF-3CC9-F493-0DECA512110A}"/>
              </a:ext>
            </a:extLst>
          </p:cNvPr>
          <p:cNvSpPr txBox="1"/>
          <p:nvPr/>
        </p:nvSpPr>
        <p:spPr>
          <a:xfrm>
            <a:off x="4879015" y="1095968"/>
            <a:ext cx="2633497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>
                <a:solidFill>
                  <a:srgbClr val="C00000"/>
                </a:solidFill>
              </a:rPr>
              <a:t>Extension </a:t>
            </a:r>
            <a:r>
              <a:rPr lang="fr-CH" sz="1200" i="1" dirty="0" err="1">
                <a:solidFill>
                  <a:srgbClr val="C00000"/>
                </a:solidFill>
              </a:rPr>
              <a:t>Proposed</a:t>
            </a:r>
            <a:r>
              <a:rPr lang="fr-CH" sz="1200" i="1" dirty="0">
                <a:solidFill>
                  <a:srgbClr val="C00000"/>
                </a:solidFill>
              </a:rPr>
              <a:t> by SCE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D182EDC-7DB7-CAB2-130D-68488776473E}"/>
              </a:ext>
            </a:extLst>
          </p:cNvPr>
          <p:cNvCxnSpPr>
            <a:cxnSpLocks/>
          </p:cNvCxnSpPr>
          <p:nvPr/>
        </p:nvCxnSpPr>
        <p:spPr>
          <a:xfrm>
            <a:off x="3150000" y="4968000"/>
            <a:ext cx="0" cy="468000"/>
          </a:xfrm>
          <a:prstGeom prst="straightConnector1">
            <a:avLst/>
          </a:prstGeom>
          <a:ln w="15875">
            <a:solidFill>
              <a:srgbClr val="C00000"/>
            </a:solidFill>
            <a:prstDash val="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B09D430-8058-5831-2B01-A0277DA5A577}"/>
              </a:ext>
            </a:extLst>
          </p:cNvPr>
          <p:cNvCxnSpPr>
            <a:cxnSpLocks/>
          </p:cNvCxnSpPr>
          <p:nvPr/>
        </p:nvCxnSpPr>
        <p:spPr>
          <a:xfrm>
            <a:off x="2466000" y="5436000"/>
            <a:ext cx="684000" cy="0"/>
          </a:xfrm>
          <a:prstGeom prst="straightConnector1">
            <a:avLst/>
          </a:prstGeom>
          <a:ln w="15875">
            <a:solidFill>
              <a:srgbClr val="C00000"/>
            </a:solidFill>
            <a:prstDash val="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7790176-A840-946F-92F2-9B12D77B196A}"/>
              </a:ext>
            </a:extLst>
          </p:cNvPr>
          <p:cNvSpPr txBox="1"/>
          <p:nvPr/>
        </p:nvSpPr>
        <p:spPr>
          <a:xfrm>
            <a:off x="9264352" y="121057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E05E34-30A0-487D-425B-B377E4B5CF90}"/>
              </a:ext>
            </a:extLst>
          </p:cNvPr>
          <p:cNvSpPr txBox="1"/>
          <p:nvPr/>
        </p:nvSpPr>
        <p:spPr>
          <a:xfrm>
            <a:off x="10692000" y="4356000"/>
            <a:ext cx="1476000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 err="1">
                <a:solidFill>
                  <a:srgbClr val="C00000"/>
                </a:solidFill>
              </a:rPr>
              <a:t>Same</a:t>
            </a:r>
            <a:r>
              <a:rPr lang="fr-CH" sz="1200" i="1" dirty="0">
                <a:solidFill>
                  <a:srgbClr val="C00000"/>
                </a:solidFill>
              </a:rPr>
              <a:t> extension for TSG45 and TSG46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E5C6806-160B-105A-55FD-F85D6DB7602C}"/>
              </a:ext>
            </a:extLst>
          </p:cNvPr>
          <p:cNvCxnSpPr>
            <a:cxnSpLocks/>
          </p:cNvCxnSpPr>
          <p:nvPr/>
        </p:nvCxnSpPr>
        <p:spPr>
          <a:xfrm>
            <a:off x="9216000" y="4968000"/>
            <a:ext cx="0" cy="468000"/>
          </a:xfrm>
          <a:prstGeom prst="straightConnector1">
            <a:avLst/>
          </a:prstGeom>
          <a:ln w="15875">
            <a:solidFill>
              <a:srgbClr val="C00000"/>
            </a:solidFill>
            <a:prstDash val="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E6074C9-8E66-9329-0F16-AFBCF68A71C6}"/>
              </a:ext>
            </a:extLst>
          </p:cNvPr>
          <p:cNvCxnSpPr>
            <a:cxnSpLocks/>
          </p:cNvCxnSpPr>
          <p:nvPr/>
        </p:nvCxnSpPr>
        <p:spPr>
          <a:xfrm>
            <a:off x="9900000" y="4968000"/>
            <a:ext cx="0" cy="468000"/>
          </a:xfrm>
          <a:prstGeom prst="straightConnector1">
            <a:avLst/>
          </a:prstGeom>
          <a:ln w="15875">
            <a:solidFill>
              <a:srgbClr val="C00000"/>
            </a:solidFill>
            <a:prstDash val="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CD39FDD-B0EE-5CAF-5DD1-238A3C81AEA0}"/>
              </a:ext>
            </a:extLst>
          </p:cNvPr>
          <p:cNvCxnSpPr>
            <a:cxnSpLocks/>
          </p:cNvCxnSpPr>
          <p:nvPr/>
        </p:nvCxnSpPr>
        <p:spPr>
          <a:xfrm>
            <a:off x="9216000" y="5436000"/>
            <a:ext cx="684000" cy="0"/>
          </a:xfrm>
          <a:prstGeom prst="straightConnector1">
            <a:avLst/>
          </a:prstGeom>
          <a:ln w="15875">
            <a:solidFill>
              <a:srgbClr val="C00000"/>
            </a:solidFill>
            <a:prstDash val="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diagram of a diagram&#10;&#10;AI-generated content may be incorrect.">
            <a:extLst>
              <a:ext uri="{FF2B5EF4-FFF2-40B4-BE49-F238E27FC236}">
                <a16:creationId xmlns:a16="http://schemas.microsoft.com/office/drawing/2014/main" id="{ED566069-A2A6-0D6B-6C44-69550D6944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90" t="13062" r="1350" b="2961"/>
          <a:stretch>
            <a:fillRect/>
          </a:stretch>
        </p:blipFill>
        <p:spPr>
          <a:xfrm>
            <a:off x="3996000" y="1499918"/>
            <a:ext cx="4392000" cy="3240000"/>
          </a:xfrm>
          <a:prstGeom prst="rect">
            <a:avLst/>
          </a:prstGeom>
          <a:ln w="127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222528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C28812-18A2-3791-930A-DD31EB6A5E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F70E5F2A-1816-C189-DDB7-1AA9EDE909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471" t="12071" r="863" b="16539"/>
          <a:stretch>
            <a:fillRect/>
          </a:stretch>
        </p:blipFill>
        <p:spPr>
          <a:xfrm>
            <a:off x="144000" y="2556000"/>
            <a:ext cx="8020588" cy="3600000"/>
          </a:xfrm>
          <a:prstGeom prst="rect">
            <a:avLst/>
          </a:prstGeom>
        </p:spPr>
      </p:pic>
      <p:pic>
        <p:nvPicPr>
          <p:cNvPr id="7" name="Picture 6" descr="A computer generated image of a factory&#10;&#10;AI-generated content may be incorrect.">
            <a:extLst>
              <a:ext uri="{FF2B5EF4-FFF2-40B4-BE49-F238E27FC236}">
                <a16:creationId xmlns:a16="http://schemas.microsoft.com/office/drawing/2014/main" id="{988F1227-1E56-A9D1-D063-1F96C19A75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363" t="8399" r="28082" b="14431"/>
          <a:stretch>
            <a:fillRect/>
          </a:stretch>
        </p:blipFill>
        <p:spPr>
          <a:xfrm>
            <a:off x="6948000" y="432000"/>
            <a:ext cx="5093878" cy="360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6F3C52-07F2-3DB1-6D70-1E5A76876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08-10-2025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23A651-1A26-6BCF-1D1E-FF710AD97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9E4C7-2FA8-482F-FE6E-19DC474EC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61BA387C-4060-8DB8-B0B9-EE833C6B99EB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TCC4 : Extension of </a:t>
            </a:r>
            <a:r>
              <a:rPr lang="fr-FR" sz="1400" u="sng" dirty="0" err="1"/>
              <a:t>Trenches</a:t>
            </a:r>
            <a:r>
              <a:rPr lang="fr-FR" sz="1400" u="sng" dirty="0"/>
              <a:t> (for Cable </a:t>
            </a:r>
            <a:r>
              <a:rPr lang="fr-FR" sz="1400" u="sng" dirty="0" err="1"/>
              <a:t>Trays</a:t>
            </a:r>
            <a:r>
              <a:rPr lang="fr-FR" sz="1400" u="sng" dirty="0"/>
              <a:t>)</a:t>
            </a:r>
            <a:endParaRPr lang="fr-FR" sz="1400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5AF6E632-3FB0-EEAC-D8F5-DFCF725FCA6F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TCC4 – </a:t>
            </a:r>
            <a:r>
              <a:rPr lang="fr-FR" sz="2000" dirty="0" err="1"/>
              <a:t>Trenches</a:t>
            </a:r>
            <a:r>
              <a:rPr lang="fr-FR" sz="2000" dirty="0"/>
              <a:t> vs Supports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90933CD-FDE4-D5AA-841C-5A30257EC738}"/>
              </a:ext>
            </a:extLst>
          </p:cNvPr>
          <p:cNvCxnSpPr>
            <a:cxnSpLocks/>
          </p:cNvCxnSpPr>
          <p:nvPr/>
        </p:nvCxnSpPr>
        <p:spPr>
          <a:xfrm>
            <a:off x="7680176" y="5285197"/>
            <a:ext cx="0" cy="288000"/>
          </a:xfrm>
          <a:prstGeom prst="straightConnector1">
            <a:avLst/>
          </a:prstGeom>
          <a:ln w="15875">
            <a:solidFill>
              <a:srgbClr val="C0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28889EC-CA01-8DC0-2B14-FE62EF74720C}"/>
              </a:ext>
            </a:extLst>
          </p:cNvPr>
          <p:cNvSpPr txBox="1"/>
          <p:nvPr/>
        </p:nvSpPr>
        <p:spPr>
          <a:xfrm>
            <a:off x="3927252" y="1739001"/>
            <a:ext cx="2633497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>
                <a:solidFill>
                  <a:srgbClr val="C00000"/>
                </a:solidFill>
              </a:rPr>
              <a:t>Supports on </a:t>
            </a:r>
            <a:r>
              <a:rPr lang="fr-CH" sz="1200" i="1" dirty="0" err="1">
                <a:solidFill>
                  <a:srgbClr val="C00000"/>
                </a:solidFill>
              </a:rPr>
              <a:t>Trenches</a:t>
            </a:r>
            <a:endParaRPr lang="fr-CH" sz="1200" i="1" dirty="0">
              <a:solidFill>
                <a:srgbClr val="C0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FB73716-DB6E-7823-13A1-63A06BBAECEC}"/>
              </a:ext>
            </a:extLst>
          </p:cNvPr>
          <p:cNvSpPr/>
          <p:nvPr/>
        </p:nvSpPr>
        <p:spPr>
          <a:xfrm>
            <a:off x="1631514" y="4725145"/>
            <a:ext cx="648057" cy="648072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12501D3-329D-679F-1A6F-FC31B1FE0FAE}"/>
              </a:ext>
            </a:extLst>
          </p:cNvPr>
          <p:cNvSpPr/>
          <p:nvPr/>
        </p:nvSpPr>
        <p:spPr>
          <a:xfrm>
            <a:off x="7200000" y="4745697"/>
            <a:ext cx="648057" cy="648072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5744C61-E746-D405-C9B2-F2FA62698185}"/>
              </a:ext>
            </a:extLst>
          </p:cNvPr>
          <p:cNvSpPr/>
          <p:nvPr/>
        </p:nvSpPr>
        <p:spPr>
          <a:xfrm>
            <a:off x="1506654" y="5520641"/>
            <a:ext cx="648057" cy="648072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CAABBDE-00CD-C46D-5F24-319BD095D15B}"/>
              </a:ext>
            </a:extLst>
          </p:cNvPr>
          <p:cNvCxnSpPr>
            <a:cxnSpLocks/>
          </p:cNvCxnSpPr>
          <p:nvPr/>
        </p:nvCxnSpPr>
        <p:spPr>
          <a:xfrm>
            <a:off x="8370000" y="2556000"/>
            <a:ext cx="0" cy="1260000"/>
          </a:xfrm>
          <a:prstGeom prst="straightConnector1">
            <a:avLst/>
          </a:prstGeom>
          <a:ln w="15875">
            <a:solidFill>
              <a:srgbClr val="C00000"/>
            </a:solidFill>
            <a:prstDash val="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63EA3E8-A9A1-19ED-F3A8-447CF1D6497B}"/>
              </a:ext>
            </a:extLst>
          </p:cNvPr>
          <p:cNvCxnSpPr>
            <a:cxnSpLocks/>
          </p:cNvCxnSpPr>
          <p:nvPr/>
        </p:nvCxnSpPr>
        <p:spPr>
          <a:xfrm>
            <a:off x="8586000" y="2556000"/>
            <a:ext cx="0" cy="1260000"/>
          </a:xfrm>
          <a:prstGeom prst="straightConnector1">
            <a:avLst/>
          </a:prstGeom>
          <a:ln w="15875">
            <a:solidFill>
              <a:srgbClr val="C00000"/>
            </a:solidFill>
            <a:prstDash val="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D6B7A737-B51B-0C38-B9E9-16E4723626AF}"/>
              </a:ext>
            </a:extLst>
          </p:cNvPr>
          <p:cNvSpPr/>
          <p:nvPr/>
        </p:nvSpPr>
        <p:spPr>
          <a:xfrm>
            <a:off x="8442093" y="2903539"/>
            <a:ext cx="648057" cy="648072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B497A0D-098D-CB92-88F9-15AB1319E9EC}"/>
              </a:ext>
            </a:extLst>
          </p:cNvPr>
          <p:cNvCxnSpPr>
            <a:cxnSpLocks/>
          </p:cNvCxnSpPr>
          <p:nvPr/>
        </p:nvCxnSpPr>
        <p:spPr>
          <a:xfrm>
            <a:off x="10272464" y="2754979"/>
            <a:ext cx="0" cy="1260000"/>
          </a:xfrm>
          <a:prstGeom prst="straightConnector1">
            <a:avLst/>
          </a:prstGeom>
          <a:ln w="15875">
            <a:solidFill>
              <a:srgbClr val="C00000"/>
            </a:solidFill>
            <a:prstDash val="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1CB3058-0083-1243-19DF-6F3F3A239768}"/>
              </a:ext>
            </a:extLst>
          </p:cNvPr>
          <p:cNvCxnSpPr>
            <a:cxnSpLocks/>
          </p:cNvCxnSpPr>
          <p:nvPr/>
        </p:nvCxnSpPr>
        <p:spPr>
          <a:xfrm>
            <a:off x="10560496" y="2754979"/>
            <a:ext cx="0" cy="1260000"/>
          </a:xfrm>
          <a:prstGeom prst="straightConnector1">
            <a:avLst/>
          </a:prstGeom>
          <a:ln w="15875">
            <a:solidFill>
              <a:srgbClr val="C00000"/>
            </a:solidFill>
            <a:prstDash val="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70B1D52F-D6A5-3977-BFEF-EE06735371CF}"/>
              </a:ext>
            </a:extLst>
          </p:cNvPr>
          <p:cNvSpPr/>
          <p:nvPr/>
        </p:nvSpPr>
        <p:spPr>
          <a:xfrm>
            <a:off x="924367" y="3479085"/>
            <a:ext cx="648057" cy="648072"/>
          </a:xfrm>
          <a:prstGeom prst="ellipse">
            <a:avLst/>
          </a:prstGeom>
          <a:noFill/>
          <a:ln w="28575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268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AE422-62CD-9D85-C62C-BCC6C1367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1F9677A-25A7-3764-1BBC-76925FFB35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7569" b="18679"/>
          <a:stretch/>
        </p:blipFill>
        <p:spPr>
          <a:xfrm>
            <a:off x="324000" y="792000"/>
            <a:ext cx="11520000" cy="414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60A1F-E31F-C980-9C14-EFC419409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08-10-2025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D6439B-6C83-6195-D921-4C23C3E4F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F66802-BEC0-0943-242A-A3F34910E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DCDD44-16D6-273A-8CE3-DF224C13A623}"/>
              </a:ext>
            </a:extLst>
          </p:cNvPr>
          <p:cNvSpPr txBox="1"/>
          <p:nvPr/>
        </p:nvSpPr>
        <p:spPr>
          <a:xfrm>
            <a:off x="10944000" y="3852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TCC4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712E25-276A-7120-E898-D1143D448B5E}"/>
              </a:ext>
            </a:extLst>
          </p:cNvPr>
          <p:cNvSpPr txBox="1"/>
          <p:nvPr/>
        </p:nvSpPr>
        <p:spPr>
          <a:xfrm>
            <a:off x="4392777" y="4932000"/>
            <a:ext cx="1241223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 err="1">
                <a:solidFill>
                  <a:srgbClr val="0070C0"/>
                </a:solidFill>
              </a:rPr>
              <a:t>Existing</a:t>
            </a:r>
            <a:r>
              <a:rPr lang="fr-CH" sz="1200" dirty="0">
                <a:solidFill>
                  <a:srgbClr val="0070C0"/>
                </a:solidFill>
              </a:rPr>
              <a:t> Ventilation </a:t>
            </a:r>
            <a:r>
              <a:rPr lang="fr-CH" sz="1200" dirty="0" err="1">
                <a:solidFill>
                  <a:srgbClr val="0070C0"/>
                </a:solidFill>
              </a:rPr>
              <a:t>Duct</a:t>
            </a:r>
            <a:endParaRPr lang="fr-CH" sz="1200" dirty="0">
              <a:solidFill>
                <a:srgbClr val="0070C0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44AE665-6A11-8FAD-BC52-922D48C0DD84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4665236" y="3313503"/>
            <a:ext cx="348153" cy="1618497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EC102B2-9A31-1041-614A-D812018A8718}"/>
              </a:ext>
            </a:extLst>
          </p:cNvPr>
          <p:cNvSpPr txBox="1"/>
          <p:nvPr/>
        </p:nvSpPr>
        <p:spPr>
          <a:xfrm>
            <a:off x="6120000" y="4885200"/>
            <a:ext cx="1224000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70C0"/>
                </a:solidFill>
              </a:rPr>
              <a:t>1st Modification </a:t>
            </a:r>
            <a:r>
              <a:rPr lang="fr-CH" sz="1200" dirty="0" err="1">
                <a:solidFill>
                  <a:srgbClr val="0070C0"/>
                </a:solidFill>
              </a:rPr>
              <a:t>proposed</a:t>
            </a:r>
            <a:endParaRPr lang="fr-CH" sz="1200" dirty="0">
              <a:solidFill>
                <a:srgbClr val="0070C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A8A840C-1911-D2AA-9AF9-B7294938BD76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6457570" y="3319200"/>
            <a:ext cx="274430" cy="1566000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>
            <a:extLst>
              <a:ext uri="{FF2B5EF4-FFF2-40B4-BE49-F238E27FC236}">
                <a16:creationId xmlns:a16="http://schemas.microsoft.com/office/drawing/2014/main" id="{A2B6D62E-2C46-E36D-F4FC-D86E7F2E4561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TCC4-TSG4 :</a:t>
            </a:r>
            <a:r>
              <a:rPr lang="fr-FR" sz="1400" dirty="0"/>
              <a:t>  Ventilation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F57E7937-8F9C-4E89-0C35-7C9D68F25B32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Ventilation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1DDD41-D8E2-F9DF-D5BF-B1AAB9FA27DC}"/>
              </a:ext>
            </a:extLst>
          </p:cNvPr>
          <p:cNvSpPr txBox="1"/>
          <p:nvPr/>
        </p:nvSpPr>
        <p:spPr>
          <a:xfrm>
            <a:off x="7308000" y="1404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908984A-10CE-11D7-5F20-03AD4C1F0CA0}"/>
              </a:ext>
            </a:extLst>
          </p:cNvPr>
          <p:cNvSpPr txBox="1"/>
          <p:nvPr/>
        </p:nvSpPr>
        <p:spPr>
          <a:xfrm>
            <a:off x="5508000" y="2412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500851-E6E3-C864-4351-C01A36791C7F}"/>
              </a:ext>
            </a:extLst>
          </p:cNvPr>
          <p:cNvSpPr txBox="1"/>
          <p:nvPr/>
        </p:nvSpPr>
        <p:spPr>
          <a:xfrm>
            <a:off x="10080000" y="2412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2B0798-D6BE-C26B-72F2-56B765A8D4B7}"/>
              </a:ext>
            </a:extLst>
          </p:cNvPr>
          <p:cNvSpPr txBox="1"/>
          <p:nvPr/>
        </p:nvSpPr>
        <p:spPr>
          <a:xfrm>
            <a:off x="7895916" y="5225927"/>
            <a:ext cx="1296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70C0"/>
                </a:solidFill>
              </a:rPr>
              <a:t>New </a:t>
            </a:r>
            <a:r>
              <a:rPr lang="fr-CH" sz="1200" dirty="0" err="1">
                <a:solidFill>
                  <a:srgbClr val="0070C0"/>
                </a:solidFill>
              </a:rPr>
              <a:t>Routing</a:t>
            </a:r>
            <a:r>
              <a:rPr lang="fr-CH" sz="1200" dirty="0">
                <a:solidFill>
                  <a:srgbClr val="0070C0"/>
                </a:solidFill>
              </a:rPr>
              <a:t> 2 ?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59BA833-F5BD-D6DC-EFCC-D1DF27F03489}"/>
              </a:ext>
            </a:extLst>
          </p:cNvPr>
          <p:cNvCxnSpPr>
            <a:cxnSpLocks/>
            <a:stCxn id="15" idx="0"/>
          </p:cNvCxnSpPr>
          <p:nvPr/>
        </p:nvCxnSpPr>
        <p:spPr>
          <a:xfrm flipH="1" flipV="1">
            <a:off x="8443125" y="3915787"/>
            <a:ext cx="100791" cy="1310140"/>
          </a:xfrm>
          <a:prstGeom prst="straightConnector1">
            <a:avLst/>
          </a:prstGeom>
          <a:ln w="25400">
            <a:solidFill>
              <a:srgbClr val="FF99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4124988-CA10-6194-21AB-9BB2910CEA9B}"/>
              </a:ext>
            </a:extLst>
          </p:cNvPr>
          <p:cNvCxnSpPr>
            <a:cxnSpLocks/>
          </p:cNvCxnSpPr>
          <p:nvPr/>
        </p:nvCxnSpPr>
        <p:spPr>
          <a:xfrm>
            <a:off x="3204000" y="3852000"/>
            <a:ext cx="8640000" cy="0"/>
          </a:xfrm>
          <a:prstGeom prst="line">
            <a:avLst/>
          </a:prstGeom>
          <a:ln w="1143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A yellow pipes and pipes in a room&#10;&#10;AI-generated content may be incorrect.">
            <a:extLst>
              <a:ext uri="{FF2B5EF4-FFF2-40B4-BE49-F238E27FC236}">
                <a16:creationId xmlns:a16="http://schemas.microsoft.com/office/drawing/2014/main" id="{4FEC5368-9EC8-48CE-86CA-307ABFC96F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0000" y="504000"/>
            <a:ext cx="3735140" cy="2400217"/>
          </a:xfrm>
          <a:prstGeom prst="rect">
            <a:avLst/>
          </a:prstGeom>
          <a:ln w="34925">
            <a:solidFill>
              <a:srgbClr val="FFFF00"/>
            </a:solidFill>
          </a:ln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238C03E-E605-DDA4-FEA9-6B46064F01EE}"/>
              </a:ext>
            </a:extLst>
          </p:cNvPr>
          <p:cNvCxnSpPr>
            <a:cxnSpLocks/>
          </p:cNvCxnSpPr>
          <p:nvPr/>
        </p:nvCxnSpPr>
        <p:spPr>
          <a:xfrm>
            <a:off x="9759143" y="496800"/>
            <a:ext cx="158419" cy="1240361"/>
          </a:xfrm>
          <a:prstGeom prst="line">
            <a:avLst/>
          </a:prstGeom>
          <a:ln w="1143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123481C-A990-AFC2-5BBB-891B3BABDE54}"/>
              </a:ext>
            </a:extLst>
          </p:cNvPr>
          <p:cNvSpPr txBox="1"/>
          <p:nvPr/>
        </p:nvSpPr>
        <p:spPr>
          <a:xfrm rot="636964">
            <a:off x="6410318" y="715678"/>
            <a:ext cx="1260000" cy="324000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dirty="0">
                <a:solidFill>
                  <a:srgbClr val="C00000"/>
                </a:solidFill>
              </a:rPr>
              <a:t>REMINDER</a:t>
            </a:r>
          </a:p>
        </p:txBody>
      </p:sp>
      <p:pic>
        <p:nvPicPr>
          <p:cNvPr id="3" name="Picture 2" descr="Long shot of a tunnel&#10;&#10;AI-generated content may be incorrect.">
            <a:extLst>
              <a:ext uri="{FF2B5EF4-FFF2-40B4-BE49-F238E27FC236}">
                <a16:creationId xmlns:a16="http://schemas.microsoft.com/office/drawing/2014/main" id="{FF1D2112-03E0-082D-3161-C8E1218F17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000" y="4392000"/>
            <a:ext cx="2716269" cy="1800000"/>
          </a:xfrm>
          <a:prstGeom prst="rect">
            <a:avLst/>
          </a:prstGeom>
          <a:ln w="22225">
            <a:solidFill>
              <a:srgbClr val="FF00FF"/>
            </a:solidFill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E621CE8-EFC8-8DD7-C253-3BFA13DC8F55}"/>
              </a:ext>
            </a:extLst>
          </p:cNvPr>
          <p:cNvCxnSpPr>
            <a:cxnSpLocks/>
          </p:cNvCxnSpPr>
          <p:nvPr/>
        </p:nvCxnSpPr>
        <p:spPr>
          <a:xfrm>
            <a:off x="324777" y="1692000"/>
            <a:ext cx="7776000" cy="0"/>
          </a:xfrm>
          <a:prstGeom prst="line">
            <a:avLst/>
          </a:prstGeom>
          <a:ln w="1143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5DA066EE-6ADA-526B-F1A8-D7C3467C784E}"/>
              </a:ext>
            </a:extLst>
          </p:cNvPr>
          <p:cNvSpPr/>
          <p:nvPr/>
        </p:nvSpPr>
        <p:spPr>
          <a:xfrm>
            <a:off x="1003271" y="1152000"/>
            <a:ext cx="3354283" cy="1166851"/>
          </a:xfrm>
          <a:prstGeom prst="ellipse">
            <a:avLst/>
          </a:prstGeom>
          <a:noFill/>
          <a:ln w="34925">
            <a:solidFill>
              <a:srgbClr val="FF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0074D7-06BD-4EB7-AE08-076F4D4DF606}"/>
              </a:ext>
            </a:extLst>
          </p:cNvPr>
          <p:cNvSpPr txBox="1"/>
          <p:nvPr/>
        </p:nvSpPr>
        <p:spPr>
          <a:xfrm>
            <a:off x="4725566" y="581500"/>
            <a:ext cx="129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70C0"/>
                </a:solidFill>
              </a:rPr>
              <a:t>New </a:t>
            </a:r>
            <a:r>
              <a:rPr lang="fr-CH" sz="1200" dirty="0" err="1">
                <a:solidFill>
                  <a:srgbClr val="0070C0"/>
                </a:solidFill>
              </a:rPr>
              <a:t>Routing</a:t>
            </a:r>
            <a:r>
              <a:rPr lang="fr-CH" sz="1200" dirty="0">
                <a:solidFill>
                  <a:srgbClr val="0070C0"/>
                </a:solidFill>
              </a:rPr>
              <a:t>  1 ?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D724CE1-4C82-3B8A-1780-29C1E3C322CA}"/>
              </a:ext>
            </a:extLst>
          </p:cNvPr>
          <p:cNvCxnSpPr>
            <a:cxnSpLocks/>
          </p:cNvCxnSpPr>
          <p:nvPr/>
        </p:nvCxnSpPr>
        <p:spPr>
          <a:xfrm flipH="1">
            <a:off x="4511824" y="740420"/>
            <a:ext cx="256356" cy="816372"/>
          </a:xfrm>
          <a:prstGeom prst="straightConnector1">
            <a:avLst/>
          </a:prstGeom>
          <a:ln w="25400">
            <a:solidFill>
              <a:srgbClr val="FF99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35383CF-BBAF-00E4-1B28-A836E9E17E2E}"/>
              </a:ext>
            </a:extLst>
          </p:cNvPr>
          <p:cNvSpPr txBox="1"/>
          <p:nvPr/>
        </p:nvSpPr>
        <p:spPr>
          <a:xfrm>
            <a:off x="2882724" y="5539189"/>
            <a:ext cx="1772442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No Space for </a:t>
            </a:r>
            <a:r>
              <a:rPr lang="fr-CH" sz="1200" dirty="0" err="1">
                <a:solidFill>
                  <a:srgbClr val="C00000"/>
                </a:solidFill>
              </a:rPr>
              <a:t>Additional</a:t>
            </a:r>
            <a:r>
              <a:rPr lang="fr-CH" sz="1200" dirty="0">
                <a:solidFill>
                  <a:srgbClr val="C00000"/>
                </a:solidFill>
              </a:rPr>
              <a:t> Ventilation </a:t>
            </a:r>
            <a:r>
              <a:rPr lang="fr-CH" sz="1200" dirty="0" err="1">
                <a:solidFill>
                  <a:srgbClr val="C00000"/>
                </a:solidFill>
              </a:rPr>
              <a:t>Duct</a:t>
            </a:r>
            <a:r>
              <a:rPr lang="fr-CH" sz="1200" dirty="0">
                <a:solidFill>
                  <a:srgbClr val="C00000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253791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3" grpId="0" animBg="1"/>
      <p:bldP spid="22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2DDA47-7303-D739-B7BF-94EF3B98EA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8C9ECD6-66D8-64BD-5B0E-F09E08623E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7569" b="18679"/>
          <a:stretch/>
        </p:blipFill>
        <p:spPr>
          <a:xfrm>
            <a:off x="324000" y="792000"/>
            <a:ext cx="11520000" cy="414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9732F5-B73D-2F53-44EF-E8F98CD08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08-10-2025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0DE0B9-ABFF-9A65-63F2-6B6C9FBD6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105379-83F9-37AE-81C9-0DA09EC49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80C35F-3261-5D65-2633-0BB4ADC7D5A2}"/>
              </a:ext>
            </a:extLst>
          </p:cNvPr>
          <p:cNvSpPr txBox="1"/>
          <p:nvPr/>
        </p:nvSpPr>
        <p:spPr>
          <a:xfrm>
            <a:off x="10944000" y="3852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TCC4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D75A38-09FC-E049-2BC1-353850458D54}"/>
              </a:ext>
            </a:extLst>
          </p:cNvPr>
          <p:cNvSpPr txBox="1"/>
          <p:nvPr/>
        </p:nvSpPr>
        <p:spPr>
          <a:xfrm>
            <a:off x="4392777" y="4932000"/>
            <a:ext cx="1241223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 err="1">
                <a:solidFill>
                  <a:srgbClr val="0070C0"/>
                </a:solidFill>
              </a:rPr>
              <a:t>Existing</a:t>
            </a:r>
            <a:r>
              <a:rPr lang="fr-CH" sz="1200" dirty="0">
                <a:solidFill>
                  <a:srgbClr val="0070C0"/>
                </a:solidFill>
              </a:rPr>
              <a:t> Ventilation </a:t>
            </a:r>
            <a:r>
              <a:rPr lang="fr-CH" sz="1200" dirty="0" err="1">
                <a:solidFill>
                  <a:srgbClr val="0070C0"/>
                </a:solidFill>
              </a:rPr>
              <a:t>Duct</a:t>
            </a:r>
            <a:endParaRPr lang="fr-CH" sz="1200" dirty="0">
              <a:solidFill>
                <a:srgbClr val="0070C0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FED9504-3FEF-287D-3D4D-39BE5AE58B8C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4665236" y="3313503"/>
            <a:ext cx="348153" cy="1618497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A8C9E0A-09CE-044D-7E5A-77C958D8E408}"/>
              </a:ext>
            </a:extLst>
          </p:cNvPr>
          <p:cNvSpPr txBox="1"/>
          <p:nvPr/>
        </p:nvSpPr>
        <p:spPr>
          <a:xfrm>
            <a:off x="5740348" y="4884055"/>
            <a:ext cx="1224000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70C0"/>
                </a:solidFill>
              </a:rPr>
              <a:t>1st Modification </a:t>
            </a:r>
            <a:r>
              <a:rPr lang="fr-CH" sz="1200" dirty="0" err="1">
                <a:solidFill>
                  <a:srgbClr val="0070C0"/>
                </a:solidFill>
              </a:rPr>
              <a:t>proposed</a:t>
            </a:r>
            <a:endParaRPr lang="fr-CH" sz="1200" dirty="0">
              <a:solidFill>
                <a:srgbClr val="0070C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C0954D5-69B4-3910-F290-41B5E2BB43B0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6077918" y="3318055"/>
            <a:ext cx="274430" cy="1566000"/>
          </a:xfrm>
          <a:prstGeom prst="straightConnector1">
            <a:avLst/>
          </a:prstGeom>
          <a:ln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>
            <a:extLst>
              <a:ext uri="{FF2B5EF4-FFF2-40B4-BE49-F238E27FC236}">
                <a16:creationId xmlns:a16="http://schemas.microsoft.com/office/drawing/2014/main" id="{D8ACA075-1BDC-5923-1301-C341FB566DB6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TCC4-TSG4 :</a:t>
            </a:r>
            <a:r>
              <a:rPr lang="fr-FR" sz="1400" dirty="0"/>
              <a:t>  Ventilation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E7520826-FF9B-AFDA-7DCA-8EC09AEA5110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Ventilation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359CA6-D7AE-AC22-47B3-ECDA613EDE23}"/>
              </a:ext>
            </a:extLst>
          </p:cNvPr>
          <p:cNvSpPr txBox="1"/>
          <p:nvPr/>
        </p:nvSpPr>
        <p:spPr>
          <a:xfrm>
            <a:off x="7308000" y="1404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3F82F3-EE19-A36E-CC19-A14F838F5833}"/>
              </a:ext>
            </a:extLst>
          </p:cNvPr>
          <p:cNvSpPr txBox="1"/>
          <p:nvPr/>
        </p:nvSpPr>
        <p:spPr>
          <a:xfrm>
            <a:off x="5508000" y="2412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AE5256-A230-FAD1-C109-50095FC861E4}"/>
              </a:ext>
            </a:extLst>
          </p:cNvPr>
          <p:cNvSpPr txBox="1"/>
          <p:nvPr/>
        </p:nvSpPr>
        <p:spPr>
          <a:xfrm>
            <a:off x="10080000" y="2412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9C5042-B75B-DBBA-3150-EDA3FBCC047A}"/>
              </a:ext>
            </a:extLst>
          </p:cNvPr>
          <p:cNvSpPr txBox="1"/>
          <p:nvPr/>
        </p:nvSpPr>
        <p:spPr>
          <a:xfrm>
            <a:off x="6719222" y="5184000"/>
            <a:ext cx="1296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70C0"/>
                </a:solidFill>
              </a:rPr>
              <a:t>New </a:t>
            </a:r>
            <a:r>
              <a:rPr lang="fr-CH" sz="1200" dirty="0" err="1">
                <a:solidFill>
                  <a:srgbClr val="0070C0"/>
                </a:solidFill>
              </a:rPr>
              <a:t>Routing</a:t>
            </a:r>
            <a:r>
              <a:rPr lang="fr-CH" sz="1200" dirty="0">
                <a:solidFill>
                  <a:srgbClr val="0070C0"/>
                </a:solidFill>
              </a:rPr>
              <a:t> 2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44031F5-4BF1-9954-559D-B05ECCEDE9A0}"/>
              </a:ext>
            </a:extLst>
          </p:cNvPr>
          <p:cNvCxnSpPr>
            <a:cxnSpLocks/>
            <a:stCxn id="15" idx="0"/>
          </p:cNvCxnSpPr>
          <p:nvPr/>
        </p:nvCxnSpPr>
        <p:spPr>
          <a:xfrm flipH="1" flipV="1">
            <a:off x="7266431" y="3873860"/>
            <a:ext cx="100791" cy="1310140"/>
          </a:xfrm>
          <a:prstGeom prst="straightConnector1">
            <a:avLst/>
          </a:prstGeom>
          <a:ln w="25400">
            <a:solidFill>
              <a:srgbClr val="FF99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B29D114-B70E-22C0-75F2-8314F5D23719}"/>
              </a:ext>
            </a:extLst>
          </p:cNvPr>
          <p:cNvCxnSpPr>
            <a:cxnSpLocks/>
          </p:cNvCxnSpPr>
          <p:nvPr/>
        </p:nvCxnSpPr>
        <p:spPr>
          <a:xfrm>
            <a:off x="3204000" y="3852000"/>
            <a:ext cx="8640000" cy="0"/>
          </a:xfrm>
          <a:prstGeom prst="line">
            <a:avLst/>
          </a:prstGeom>
          <a:ln w="1143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A yellow pipes and pipes in a room&#10;&#10;AI-generated content may be incorrect.">
            <a:extLst>
              <a:ext uri="{FF2B5EF4-FFF2-40B4-BE49-F238E27FC236}">
                <a16:creationId xmlns:a16="http://schemas.microsoft.com/office/drawing/2014/main" id="{C3A1A40B-03D6-8543-4EC8-16A81C90CB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0000" y="360000"/>
            <a:ext cx="3735140" cy="2400217"/>
          </a:xfrm>
          <a:prstGeom prst="rect">
            <a:avLst/>
          </a:prstGeom>
          <a:ln w="34925">
            <a:solidFill>
              <a:srgbClr val="FFFF00"/>
            </a:solidFill>
          </a:ln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32F386D-913F-07E7-7C29-22FA7CE4D434}"/>
              </a:ext>
            </a:extLst>
          </p:cNvPr>
          <p:cNvCxnSpPr>
            <a:cxnSpLocks/>
          </p:cNvCxnSpPr>
          <p:nvPr/>
        </p:nvCxnSpPr>
        <p:spPr>
          <a:xfrm>
            <a:off x="9759143" y="360000"/>
            <a:ext cx="158419" cy="1240361"/>
          </a:xfrm>
          <a:prstGeom prst="line">
            <a:avLst/>
          </a:prstGeom>
          <a:ln w="1143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472AF0D-751D-5FA2-FA1F-A52F53249EFB}"/>
              </a:ext>
            </a:extLst>
          </p:cNvPr>
          <p:cNvCxnSpPr>
            <a:cxnSpLocks/>
          </p:cNvCxnSpPr>
          <p:nvPr/>
        </p:nvCxnSpPr>
        <p:spPr>
          <a:xfrm>
            <a:off x="324777" y="1692000"/>
            <a:ext cx="7776000" cy="0"/>
          </a:xfrm>
          <a:prstGeom prst="line">
            <a:avLst/>
          </a:prstGeom>
          <a:ln w="1143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B8C25AC-EC6C-D1E7-5A7E-7D2EB3F57DC8}"/>
              </a:ext>
            </a:extLst>
          </p:cNvPr>
          <p:cNvSpPr txBox="1"/>
          <p:nvPr/>
        </p:nvSpPr>
        <p:spPr>
          <a:xfrm>
            <a:off x="4725566" y="581500"/>
            <a:ext cx="129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0070C0"/>
                </a:solidFill>
              </a:rPr>
              <a:t>New </a:t>
            </a:r>
            <a:r>
              <a:rPr lang="fr-CH" sz="1200" dirty="0" err="1">
                <a:solidFill>
                  <a:srgbClr val="0070C0"/>
                </a:solidFill>
              </a:rPr>
              <a:t>Routing</a:t>
            </a:r>
            <a:r>
              <a:rPr lang="fr-CH" sz="1200" dirty="0">
                <a:solidFill>
                  <a:srgbClr val="0070C0"/>
                </a:solidFill>
              </a:rPr>
              <a:t>  1 ?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4DE96FE-9D04-30D8-9064-99D205597A24}"/>
              </a:ext>
            </a:extLst>
          </p:cNvPr>
          <p:cNvCxnSpPr>
            <a:cxnSpLocks/>
          </p:cNvCxnSpPr>
          <p:nvPr/>
        </p:nvCxnSpPr>
        <p:spPr>
          <a:xfrm flipH="1">
            <a:off x="4511824" y="740420"/>
            <a:ext cx="256356" cy="816372"/>
          </a:xfrm>
          <a:prstGeom prst="straightConnector1">
            <a:avLst/>
          </a:prstGeom>
          <a:ln w="25400">
            <a:solidFill>
              <a:srgbClr val="FF99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A blueprint of a crane&#10;&#10;AI-generated content may be incorrect.">
            <a:extLst>
              <a:ext uri="{FF2B5EF4-FFF2-40B4-BE49-F238E27FC236}">
                <a16:creationId xmlns:a16="http://schemas.microsoft.com/office/drawing/2014/main" id="{EE34B4BC-7503-FB2A-7C2B-96F53E85E28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" b="38058"/>
          <a:stretch>
            <a:fillRect/>
          </a:stretch>
        </p:blipFill>
        <p:spPr>
          <a:xfrm>
            <a:off x="8064000" y="3456000"/>
            <a:ext cx="4072748" cy="2628000"/>
          </a:xfrm>
          <a:prstGeom prst="rect">
            <a:avLst/>
          </a:prstGeom>
          <a:ln w="15875">
            <a:solidFill>
              <a:srgbClr val="0070C0"/>
            </a:solidFill>
          </a:ln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202ADC27-4B97-8D34-939B-294EEC0335F5}"/>
              </a:ext>
            </a:extLst>
          </p:cNvPr>
          <p:cNvSpPr txBox="1"/>
          <p:nvPr/>
        </p:nvSpPr>
        <p:spPr>
          <a:xfrm>
            <a:off x="6481001" y="5579218"/>
            <a:ext cx="1772442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C00000"/>
                </a:solidFill>
              </a:rPr>
              <a:t>Not possible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2ECD5E6-A6C3-454A-1250-BFDA887DF4F7}"/>
              </a:ext>
            </a:extLst>
          </p:cNvPr>
          <p:cNvSpPr txBox="1"/>
          <p:nvPr/>
        </p:nvSpPr>
        <p:spPr>
          <a:xfrm rot="16200000">
            <a:off x="5010504" y="187416"/>
            <a:ext cx="462996" cy="110799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6600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118AB5F-79C4-8689-C192-9CEEBE78D389}"/>
              </a:ext>
            </a:extLst>
          </p:cNvPr>
          <p:cNvSpPr txBox="1"/>
          <p:nvPr/>
        </p:nvSpPr>
        <p:spPr>
          <a:xfrm rot="16200000">
            <a:off x="7156430" y="4792387"/>
            <a:ext cx="462996" cy="110799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6600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2FE6C60-724A-973D-3CE3-687C68782A73}"/>
              </a:ext>
            </a:extLst>
          </p:cNvPr>
          <p:cNvSpPr txBox="1"/>
          <p:nvPr/>
        </p:nvSpPr>
        <p:spPr>
          <a:xfrm>
            <a:off x="180000" y="5265912"/>
            <a:ext cx="5107097" cy="73866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>
                <a:solidFill>
                  <a:srgbClr val="C00000"/>
                </a:solidFill>
              </a:rPr>
              <a:t>What</a:t>
            </a:r>
            <a:r>
              <a:rPr lang="fr-CH" sz="1400" dirty="0">
                <a:solidFill>
                  <a:srgbClr val="C00000"/>
                </a:solidFill>
              </a:rPr>
              <a:t> </a:t>
            </a:r>
            <a:r>
              <a:rPr lang="fr-CH" sz="1400" dirty="0" err="1">
                <a:solidFill>
                  <a:srgbClr val="C00000"/>
                </a:solidFill>
              </a:rPr>
              <a:t>routing</a:t>
            </a:r>
            <a:r>
              <a:rPr lang="fr-CH" sz="1400" dirty="0">
                <a:solidFill>
                  <a:srgbClr val="C00000"/>
                </a:solidFill>
              </a:rPr>
              <a:t> for the ventilation </a:t>
            </a:r>
            <a:r>
              <a:rPr lang="fr-CH" sz="1400" dirty="0" err="1">
                <a:solidFill>
                  <a:srgbClr val="C00000"/>
                </a:solidFill>
              </a:rPr>
              <a:t>duct</a:t>
            </a:r>
            <a:r>
              <a:rPr lang="fr-CH" sz="1400" dirty="0">
                <a:solidFill>
                  <a:srgbClr val="C00000"/>
                </a:solidFill>
              </a:rPr>
              <a:t> ?</a:t>
            </a:r>
          </a:p>
          <a:p>
            <a:pPr algn="ctr"/>
            <a:endParaRPr lang="fr-CH" sz="1400" dirty="0">
              <a:solidFill>
                <a:srgbClr val="C00000"/>
              </a:solidFill>
            </a:endParaRPr>
          </a:p>
          <a:p>
            <a:pPr algn="ctr"/>
            <a:r>
              <a:rPr lang="fr-CH" sz="1400" dirty="0">
                <a:solidFill>
                  <a:srgbClr val="C00000"/>
                </a:solidFill>
              </a:rPr>
              <a:t>The final </a:t>
            </a:r>
            <a:r>
              <a:rPr lang="fr-CH" sz="1400" dirty="0" err="1">
                <a:solidFill>
                  <a:srgbClr val="C00000"/>
                </a:solidFill>
              </a:rPr>
              <a:t>routing</a:t>
            </a:r>
            <a:r>
              <a:rPr lang="fr-CH" sz="1400" dirty="0">
                <a:solidFill>
                  <a:srgbClr val="C00000"/>
                </a:solidFill>
              </a:rPr>
              <a:t> </a:t>
            </a:r>
            <a:r>
              <a:rPr lang="fr-CH" sz="1400" dirty="0" err="1">
                <a:solidFill>
                  <a:srgbClr val="C00000"/>
                </a:solidFill>
              </a:rPr>
              <a:t>could</a:t>
            </a:r>
            <a:r>
              <a:rPr lang="fr-CH" sz="1400" dirty="0">
                <a:solidFill>
                  <a:srgbClr val="C00000"/>
                </a:solidFill>
              </a:rPr>
              <a:t> have big impact on the </a:t>
            </a:r>
            <a:r>
              <a:rPr lang="fr-CH" sz="1400" dirty="0" err="1">
                <a:solidFill>
                  <a:srgbClr val="C00000"/>
                </a:solidFill>
              </a:rPr>
              <a:t>current</a:t>
            </a:r>
            <a:r>
              <a:rPr lang="fr-CH" sz="1400" dirty="0">
                <a:solidFill>
                  <a:srgbClr val="C00000"/>
                </a:solidFill>
              </a:rPr>
              <a:t> </a:t>
            </a:r>
            <a:r>
              <a:rPr lang="fr-CH" sz="1400" dirty="0" err="1">
                <a:solidFill>
                  <a:srgbClr val="C00000"/>
                </a:solidFill>
              </a:rPr>
              <a:t>studies</a:t>
            </a:r>
            <a:r>
              <a:rPr lang="fr-CH" sz="1400" dirty="0">
                <a:solidFill>
                  <a:srgbClr val="C00000"/>
                </a:solidFill>
              </a:rPr>
              <a:t> !!!</a:t>
            </a:r>
          </a:p>
        </p:txBody>
      </p:sp>
    </p:spTree>
    <p:extLst>
      <p:ext uri="{BB962C8B-B14F-4D97-AF65-F5344CB8AC3E}">
        <p14:creationId xmlns:p14="http://schemas.microsoft.com/office/powerpoint/2010/main" val="2512696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73C43D-1209-9AB2-6392-4BF07AB4EB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D4D755-C05E-92F6-36FF-496917AD0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08-10-2025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D4B0F-E75F-A112-7383-AC12CA5EE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87EE3-44F9-CBC2-E269-4A5F7D3CA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1927B51-1477-6D6E-5915-EA10E585849E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TSG42 Area : </a:t>
            </a:r>
            <a:endParaRPr lang="fr-FR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168AD1-0E0B-40C1-42A2-CBE29F076188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TSG42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7514B2-2D7F-9CEC-CD8A-81C1BA7273F4}"/>
              </a:ext>
            </a:extLst>
          </p:cNvPr>
          <p:cNvSpPr txBox="1"/>
          <p:nvPr/>
        </p:nvSpPr>
        <p:spPr>
          <a:xfrm>
            <a:off x="423946" y="2508334"/>
            <a:ext cx="1639606" cy="83099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>
                <a:solidFill>
                  <a:srgbClr val="0070C0"/>
                </a:solidFill>
              </a:rPr>
              <a:t>Vincent </a:t>
            </a:r>
            <a:r>
              <a:rPr lang="fr-CH" sz="1200" i="1" dirty="0" err="1">
                <a:solidFill>
                  <a:srgbClr val="0070C0"/>
                </a:solidFill>
              </a:rPr>
              <a:t>is</a:t>
            </a:r>
            <a:r>
              <a:rPr lang="fr-CH" sz="1200" i="1" dirty="0">
                <a:solidFill>
                  <a:srgbClr val="0070C0"/>
                </a:solidFill>
              </a:rPr>
              <a:t> </a:t>
            </a:r>
            <a:r>
              <a:rPr lang="fr-CH" sz="1200" i="1" dirty="0" err="1">
                <a:solidFill>
                  <a:srgbClr val="0070C0"/>
                </a:solidFill>
              </a:rPr>
              <a:t>working</a:t>
            </a:r>
            <a:r>
              <a:rPr lang="fr-CH" sz="1200" i="1" dirty="0">
                <a:solidFill>
                  <a:srgbClr val="0070C0"/>
                </a:solidFill>
              </a:rPr>
              <a:t> on the </a:t>
            </a:r>
            <a:r>
              <a:rPr lang="fr-CH" sz="1200" i="1" dirty="0" err="1">
                <a:solidFill>
                  <a:srgbClr val="0070C0"/>
                </a:solidFill>
              </a:rPr>
              <a:t>drawing</a:t>
            </a:r>
            <a:r>
              <a:rPr lang="fr-CH" sz="1200" i="1" dirty="0">
                <a:solidFill>
                  <a:srgbClr val="0070C0"/>
                </a:solidFill>
              </a:rPr>
              <a:t>.</a:t>
            </a:r>
          </a:p>
          <a:p>
            <a:pPr algn="ctr"/>
            <a:endParaRPr lang="fr-CH" sz="1200" i="1" dirty="0">
              <a:solidFill>
                <a:srgbClr val="0070C0"/>
              </a:solidFill>
            </a:endParaRPr>
          </a:p>
          <a:p>
            <a:pPr algn="ctr"/>
            <a:r>
              <a:rPr lang="fr-CH" sz="1200" i="1" dirty="0">
                <a:solidFill>
                  <a:srgbClr val="0070C0"/>
                </a:solidFill>
              </a:rPr>
              <a:t>It </a:t>
            </a:r>
            <a:r>
              <a:rPr lang="fr-CH" sz="1200" i="1" dirty="0" err="1">
                <a:solidFill>
                  <a:srgbClr val="0070C0"/>
                </a:solidFill>
              </a:rPr>
              <a:t>will</a:t>
            </a:r>
            <a:r>
              <a:rPr lang="fr-CH" sz="1200" i="1" dirty="0">
                <a:solidFill>
                  <a:srgbClr val="0070C0"/>
                </a:solidFill>
              </a:rPr>
              <a:t> </a:t>
            </a:r>
            <a:r>
              <a:rPr lang="fr-CH" sz="1200" i="1" dirty="0" err="1">
                <a:solidFill>
                  <a:srgbClr val="0070C0"/>
                </a:solidFill>
              </a:rPr>
              <a:t>be</a:t>
            </a:r>
            <a:r>
              <a:rPr lang="fr-CH" sz="1200" i="1" dirty="0">
                <a:solidFill>
                  <a:srgbClr val="0070C0"/>
                </a:solidFill>
              </a:rPr>
              <a:t> </a:t>
            </a:r>
            <a:r>
              <a:rPr lang="fr-CH" sz="1200" i="1" dirty="0" err="1">
                <a:solidFill>
                  <a:srgbClr val="0070C0"/>
                </a:solidFill>
              </a:rPr>
              <a:t>available</a:t>
            </a:r>
            <a:r>
              <a:rPr lang="fr-CH" sz="1200" i="1" dirty="0">
                <a:solidFill>
                  <a:srgbClr val="0070C0"/>
                </a:solidFill>
              </a:rPr>
              <a:t> </a:t>
            </a:r>
            <a:r>
              <a:rPr lang="fr-CH" sz="1200" i="1" dirty="0" err="1">
                <a:solidFill>
                  <a:srgbClr val="0070C0"/>
                </a:solidFill>
              </a:rPr>
              <a:t>soon</a:t>
            </a:r>
            <a:endParaRPr lang="fr-CH" sz="1200" i="1" dirty="0">
              <a:solidFill>
                <a:srgbClr val="0070C0"/>
              </a:solidFill>
            </a:endParaRPr>
          </a:p>
        </p:txBody>
      </p:sp>
      <p:pic>
        <p:nvPicPr>
          <p:cNvPr id="7" name="Picture 6" descr="A colorful pipes and a box&#10;&#10;AI-generated content may be incorrect.">
            <a:extLst>
              <a:ext uri="{FF2B5EF4-FFF2-40B4-BE49-F238E27FC236}">
                <a16:creationId xmlns:a16="http://schemas.microsoft.com/office/drawing/2014/main" id="{19C7FD8A-CD5D-CF37-FCD1-334AC2F716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428" t="12072" r="6068" b="2889"/>
          <a:stretch>
            <a:fillRect/>
          </a:stretch>
        </p:blipFill>
        <p:spPr>
          <a:xfrm>
            <a:off x="180000" y="2592000"/>
            <a:ext cx="6120000" cy="3600000"/>
          </a:xfrm>
          <a:prstGeom prst="rect">
            <a:avLst/>
          </a:prstGeom>
        </p:spPr>
      </p:pic>
      <p:pic>
        <p:nvPicPr>
          <p:cNvPr id="10" name="Picture 9" descr="A computer generated image of a factory&#10;&#10;AI-generated content may be incorrect.">
            <a:extLst>
              <a:ext uri="{FF2B5EF4-FFF2-40B4-BE49-F238E27FC236}">
                <a16:creationId xmlns:a16="http://schemas.microsoft.com/office/drawing/2014/main" id="{836422C4-F005-E057-2AA3-A6A7AB5B17C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049" t="5291" r="7322" b="12304"/>
          <a:stretch>
            <a:fillRect/>
          </a:stretch>
        </p:blipFill>
        <p:spPr>
          <a:xfrm>
            <a:off x="6552000" y="540000"/>
            <a:ext cx="5436000" cy="3384000"/>
          </a:xfrm>
          <a:prstGeom prst="rect">
            <a:avLst/>
          </a:prstGeom>
        </p:spPr>
      </p:pic>
      <p:pic>
        <p:nvPicPr>
          <p:cNvPr id="12" name="Picture 11" descr="A pipes and tubes in a room&#10;&#10;AI-generated content may be incorrect.">
            <a:extLst>
              <a:ext uri="{FF2B5EF4-FFF2-40B4-BE49-F238E27FC236}">
                <a16:creationId xmlns:a16="http://schemas.microsoft.com/office/drawing/2014/main" id="{3445FB57-60B3-B71A-DD16-E4DB6FBDAD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9953" y="1772816"/>
            <a:ext cx="2180047" cy="1855359"/>
          </a:xfrm>
          <a:prstGeom prst="rect">
            <a:avLst/>
          </a:prstGeom>
        </p:spPr>
      </p:pic>
      <p:pic>
        <p:nvPicPr>
          <p:cNvPr id="14" name="Picture 13" descr="A large pipe in a factory&#10;&#10;AI-generated content may be incorrect.">
            <a:extLst>
              <a:ext uri="{FF2B5EF4-FFF2-40B4-BE49-F238E27FC236}">
                <a16:creationId xmlns:a16="http://schemas.microsoft.com/office/drawing/2014/main" id="{51B46166-C1EA-DB3C-1950-0A001E75E8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99770" y="540001"/>
            <a:ext cx="1896558" cy="148341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66DCBE3-A10E-7953-EA1F-C426540C6D69}"/>
              </a:ext>
            </a:extLst>
          </p:cNvPr>
          <p:cNvSpPr txBox="1"/>
          <p:nvPr/>
        </p:nvSpPr>
        <p:spPr>
          <a:xfrm>
            <a:off x="229031" y="1297668"/>
            <a:ext cx="3136969" cy="64633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>
                <a:solidFill>
                  <a:srgbClr val="0070C0"/>
                </a:solidFill>
              </a:rPr>
              <a:t>Ventilation ?</a:t>
            </a:r>
          </a:p>
          <a:p>
            <a:pPr algn="ctr"/>
            <a:r>
              <a:rPr lang="fr-CH" sz="1200" i="1" dirty="0" err="1">
                <a:solidFill>
                  <a:srgbClr val="0070C0"/>
                </a:solidFill>
              </a:rPr>
              <a:t>Existing</a:t>
            </a:r>
            <a:r>
              <a:rPr lang="fr-CH" sz="1200" i="1" dirty="0">
                <a:solidFill>
                  <a:srgbClr val="0070C0"/>
                </a:solidFill>
              </a:rPr>
              <a:t> Services to </a:t>
            </a:r>
            <a:r>
              <a:rPr lang="fr-CH" sz="1200" i="1" dirty="0" err="1">
                <a:solidFill>
                  <a:srgbClr val="0070C0"/>
                </a:solidFill>
              </a:rPr>
              <a:t>be</a:t>
            </a:r>
            <a:r>
              <a:rPr lang="fr-CH" sz="1200" i="1" dirty="0">
                <a:solidFill>
                  <a:srgbClr val="0070C0"/>
                </a:solidFill>
              </a:rPr>
              <a:t> </a:t>
            </a:r>
            <a:r>
              <a:rPr lang="fr-CH" sz="1200" i="1" dirty="0" err="1">
                <a:solidFill>
                  <a:srgbClr val="0070C0"/>
                </a:solidFill>
              </a:rPr>
              <a:t>modified</a:t>
            </a:r>
            <a:endParaRPr lang="fr-CH" sz="1200" i="1" dirty="0">
              <a:solidFill>
                <a:srgbClr val="0070C0"/>
              </a:solidFill>
            </a:endParaRPr>
          </a:p>
          <a:p>
            <a:pPr algn="ctr"/>
            <a:r>
              <a:rPr lang="fr-CH" sz="1200" i="1" dirty="0">
                <a:solidFill>
                  <a:srgbClr val="0070C0"/>
                </a:solidFill>
              </a:rPr>
              <a:t>Cable </a:t>
            </a:r>
            <a:r>
              <a:rPr lang="fr-CH" sz="1200" i="1" dirty="0" err="1">
                <a:solidFill>
                  <a:srgbClr val="0070C0"/>
                </a:solidFill>
              </a:rPr>
              <a:t>Trays</a:t>
            </a:r>
            <a:r>
              <a:rPr lang="fr-CH" sz="1200" i="1" dirty="0">
                <a:solidFill>
                  <a:srgbClr val="0070C0"/>
                </a:solidFill>
              </a:rPr>
              <a:t> Access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F10C6A-747C-5BA4-0EF5-3B9042374E10}"/>
              </a:ext>
            </a:extLst>
          </p:cNvPr>
          <p:cNvSpPr txBox="1"/>
          <p:nvPr/>
        </p:nvSpPr>
        <p:spPr>
          <a:xfrm>
            <a:off x="942394" y="4744262"/>
            <a:ext cx="1234204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>
                <a:solidFill>
                  <a:srgbClr val="FFFF00"/>
                </a:solidFill>
              </a:rPr>
              <a:t>Vacuum</a:t>
            </a:r>
          </a:p>
          <a:p>
            <a:pPr algn="ctr"/>
            <a:r>
              <a:rPr lang="fr-CH" sz="1200" i="1" dirty="0" err="1">
                <a:solidFill>
                  <a:srgbClr val="FFFF00"/>
                </a:solidFill>
              </a:rPr>
              <a:t>Pump</a:t>
            </a:r>
            <a:endParaRPr lang="fr-CH" sz="1200" i="1" dirty="0">
              <a:solidFill>
                <a:srgbClr val="FFFF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CB0F674-27A4-9813-6CB0-F2CDC7EAE8AE}"/>
              </a:ext>
            </a:extLst>
          </p:cNvPr>
          <p:cNvCxnSpPr>
            <a:cxnSpLocks/>
          </p:cNvCxnSpPr>
          <p:nvPr/>
        </p:nvCxnSpPr>
        <p:spPr>
          <a:xfrm flipV="1">
            <a:off x="1857879" y="4501762"/>
            <a:ext cx="1138957" cy="485001"/>
          </a:xfrm>
          <a:prstGeom prst="straightConnector1">
            <a:avLst/>
          </a:prstGeom>
          <a:ln w="15875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3D2DD90D-4A1B-4A9A-001C-B4CA91AE7F3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1902" t="11022" r="18909" b="18109"/>
          <a:stretch>
            <a:fillRect/>
          </a:stretch>
        </p:blipFill>
        <p:spPr>
          <a:xfrm>
            <a:off x="7635501" y="3924000"/>
            <a:ext cx="3466669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98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B3C96D-A8D2-26DE-CF15-131230C29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EB1851-DA67-462F-9245-EEBC74FAC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08-10-2025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798FC-1CAD-EC80-A0A6-8AAA6E4EE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4BCF0F-D366-3EAE-9FBB-BD431C3E8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D6BAC2A-422F-DD00-E897-94BD740F5249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TCC4 Area : </a:t>
            </a:r>
            <a:endParaRPr lang="fr-FR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C0255-CD01-5DC1-F904-3CD95579A6D2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Laser Beam Lines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8548EB-AE89-1083-272A-3C46774A9707}"/>
              </a:ext>
            </a:extLst>
          </p:cNvPr>
          <p:cNvSpPr txBox="1"/>
          <p:nvPr/>
        </p:nvSpPr>
        <p:spPr>
          <a:xfrm>
            <a:off x="423946" y="2508334"/>
            <a:ext cx="1639606" cy="83099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>
                <a:solidFill>
                  <a:srgbClr val="0070C0"/>
                </a:solidFill>
              </a:rPr>
              <a:t>Vincent </a:t>
            </a:r>
            <a:r>
              <a:rPr lang="fr-CH" sz="1200" i="1" dirty="0" err="1">
                <a:solidFill>
                  <a:srgbClr val="0070C0"/>
                </a:solidFill>
              </a:rPr>
              <a:t>is</a:t>
            </a:r>
            <a:r>
              <a:rPr lang="fr-CH" sz="1200" i="1" dirty="0">
                <a:solidFill>
                  <a:srgbClr val="0070C0"/>
                </a:solidFill>
              </a:rPr>
              <a:t> </a:t>
            </a:r>
            <a:r>
              <a:rPr lang="fr-CH" sz="1200" i="1" dirty="0" err="1">
                <a:solidFill>
                  <a:srgbClr val="0070C0"/>
                </a:solidFill>
              </a:rPr>
              <a:t>working</a:t>
            </a:r>
            <a:r>
              <a:rPr lang="fr-CH" sz="1200" i="1" dirty="0">
                <a:solidFill>
                  <a:srgbClr val="0070C0"/>
                </a:solidFill>
              </a:rPr>
              <a:t> on the </a:t>
            </a:r>
            <a:r>
              <a:rPr lang="fr-CH" sz="1200" i="1" dirty="0" err="1">
                <a:solidFill>
                  <a:srgbClr val="0070C0"/>
                </a:solidFill>
              </a:rPr>
              <a:t>drawing</a:t>
            </a:r>
            <a:r>
              <a:rPr lang="fr-CH" sz="1200" i="1" dirty="0">
                <a:solidFill>
                  <a:srgbClr val="0070C0"/>
                </a:solidFill>
              </a:rPr>
              <a:t>.</a:t>
            </a:r>
          </a:p>
          <a:p>
            <a:pPr algn="ctr"/>
            <a:endParaRPr lang="fr-CH" sz="1200" i="1" dirty="0">
              <a:solidFill>
                <a:srgbClr val="0070C0"/>
              </a:solidFill>
            </a:endParaRPr>
          </a:p>
          <a:p>
            <a:pPr algn="ctr"/>
            <a:r>
              <a:rPr lang="fr-CH" sz="1200" i="1" dirty="0">
                <a:solidFill>
                  <a:srgbClr val="0070C0"/>
                </a:solidFill>
              </a:rPr>
              <a:t>It </a:t>
            </a:r>
            <a:r>
              <a:rPr lang="fr-CH" sz="1200" i="1" dirty="0" err="1">
                <a:solidFill>
                  <a:srgbClr val="0070C0"/>
                </a:solidFill>
              </a:rPr>
              <a:t>will</a:t>
            </a:r>
            <a:r>
              <a:rPr lang="fr-CH" sz="1200" i="1" dirty="0">
                <a:solidFill>
                  <a:srgbClr val="0070C0"/>
                </a:solidFill>
              </a:rPr>
              <a:t> </a:t>
            </a:r>
            <a:r>
              <a:rPr lang="fr-CH" sz="1200" i="1" dirty="0" err="1">
                <a:solidFill>
                  <a:srgbClr val="0070C0"/>
                </a:solidFill>
              </a:rPr>
              <a:t>be</a:t>
            </a:r>
            <a:r>
              <a:rPr lang="fr-CH" sz="1200" i="1" dirty="0">
                <a:solidFill>
                  <a:srgbClr val="0070C0"/>
                </a:solidFill>
              </a:rPr>
              <a:t> </a:t>
            </a:r>
            <a:r>
              <a:rPr lang="fr-CH" sz="1200" i="1" dirty="0" err="1">
                <a:solidFill>
                  <a:srgbClr val="0070C0"/>
                </a:solidFill>
              </a:rPr>
              <a:t>available</a:t>
            </a:r>
            <a:r>
              <a:rPr lang="fr-CH" sz="1200" i="1" dirty="0">
                <a:solidFill>
                  <a:srgbClr val="0070C0"/>
                </a:solidFill>
              </a:rPr>
              <a:t> </a:t>
            </a:r>
            <a:r>
              <a:rPr lang="fr-CH" sz="1200" i="1" dirty="0" err="1">
                <a:solidFill>
                  <a:srgbClr val="0070C0"/>
                </a:solidFill>
              </a:rPr>
              <a:t>soon</a:t>
            </a:r>
            <a:endParaRPr lang="fr-CH" sz="1200" i="1" dirty="0">
              <a:solidFill>
                <a:srgbClr val="0070C0"/>
              </a:solidFill>
            </a:endParaRPr>
          </a:p>
        </p:txBody>
      </p:sp>
      <p:pic>
        <p:nvPicPr>
          <p:cNvPr id="7" name="Picture 6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6A948948-207B-04AF-51AB-443C29E52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936000"/>
            <a:ext cx="5108672" cy="2880000"/>
          </a:xfrm>
          <a:prstGeom prst="rect">
            <a:avLst/>
          </a:prstGeom>
        </p:spPr>
      </p:pic>
      <p:pic>
        <p:nvPicPr>
          <p:cNvPr id="10" name="Picture 9" descr="A machine with pipes and pipes&#10;&#10;AI-generated content may be incorrect.">
            <a:extLst>
              <a:ext uri="{FF2B5EF4-FFF2-40B4-BE49-F238E27FC236}">
                <a16:creationId xmlns:a16="http://schemas.microsoft.com/office/drawing/2014/main" id="{D15CDD12-80A8-C3FC-2B56-FFB13B69C9D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6250"/>
          <a:stretch>
            <a:fillRect/>
          </a:stretch>
        </p:blipFill>
        <p:spPr>
          <a:xfrm>
            <a:off x="360000" y="3744000"/>
            <a:ext cx="5108672" cy="2412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EC48C9B-2544-5EE8-72E5-53F0C7C26E0D}"/>
              </a:ext>
            </a:extLst>
          </p:cNvPr>
          <p:cNvSpPr txBox="1"/>
          <p:nvPr/>
        </p:nvSpPr>
        <p:spPr>
          <a:xfrm>
            <a:off x="1127448" y="3467001"/>
            <a:ext cx="3136969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>
                <a:solidFill>
                  <a:srgbClr val="0070C0"/>
                </a:solidFill>
              </a:rPr>
              <a:t>Access ?  Cover Handling ?</a:t>
            </a:r>
          </a:p>
        </p:txBody>
      </p:sp>
      <p:pic>
        <p:nvPicPr>
          <p:cNvPr id="12" name="Picture 11" descr="A computer generated image of a factory&#10;&#10;AI-generated content may be incorrect.">
            <a:extLst>
              <a:ext uri="{FF2B5EF4-FFF2-40B4-BE49-F238E27FC236}">
                <a16:creationId xmlns:a16="http://schemas.microsoft.com/office/drawing/2014/main" id="{FB917CE8-EF70-F74A-59B4-5A029669458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3559" t="9677" r="16146" b="16688"/>
          <a:stretch>
            <a:fillRect/>
          </a:stretch>
        </p:blipFill>
        <p:spPr>
          <a:xfrm>
            <a:off x="6696000" y="936000"/>
            <a:ext cx="5124004" cy="352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81CEE00-043F-1F5D-50B9-607AF0938723}"/>
              </a:ext>
            </a:extLst>
          </p:cNvPr>
          <p:cNvSpPr txBox="1"/>
          <p:nvPr/>
        </p:nvSpPr>
        <p:spPr>
          <a:xfrm>
            <a:off x="9048328" y="2442409"/>
            <a:ext cx="840216" cy="276999"/>
          </a:xfrm>
          <a:prstGeom prst="rect">
            <a:avLst/>
          </a:prstGeom>
          <a:solidFill>
            <a:srgbClr val="92D050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>
                <a:solidFill>
                  <a:schemeClr val="tx2"/>
                </a:solidFill>
              </a:rPr>
              <a:t>600 mm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9D1FBC-4F16-7019-EEBD-7257EF165D05}"/>
              </a:ext>
            </a:extLst>
          </p:cNvPr>
          <p:cNvSpPr txBox="1"/>
          <p:nvPr/>
        </p:nvSpPr>
        <p:spPr>
          <a:xfrm>
            <a:off x="7689517" y="4473258"/>
            <a:ext cx="3136969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>
                <a:solidFill>
                  <a:srgbClr val="0070C0"/>
                </a:solidFill>
              </a:rPr>
              <a:t>Free Passage !!</a:t>
            </a:r>
          </a:p>
        </p:txBody>
      </p:sp>
    </p:spTree>
    <p:extLst>
      <p:ext uri="{BB962C8B-B14F-4D97-AF65-F5344CB8AC3E}">
        <p14:creationId xmlns:p14="http://schemas.microsoft.com/office/powerpoint/2010/main" val="38892399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4AF18-7B3B-4066-9103-0B7FAD88E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artoon of people working on a machine&#10;&#10;AI-generated content may be incorrect.">
            <a:extLst>
              <a:ext uri="{FF2B5EF4-FFF2-40B4-BE49-F238E27FC236}">
                <a16:creationId xmlns:a16="http://schemas.microsoft.com/office/drawing/2014/main" id="{09F130C9-56B5-DAE0-1E98-0C245C6C40F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013" t="-2" r="9949" b="21018"/>
          <a:stretch>
            <a:fillRect/>
          </a:stretch>
        </p:blipFill>
        <p:spPr>
          <a:xfrm>
            <a:off x="180000" y="2160000"/>
            <a:ext cx="5448718" cy="3960000"/>
          </a:xfrm>
          <a:prstGeom prst="rect">
            <a:avLst/>
          </a:prstGeom>
        </p:spPr>
      </p:pic>
      <p:pic>
        <p:nvPicPr>
          <p:cNvPr id="12" name="Picture 11" descr="A computer generated image of a factory&#10;&#10;AI-generated content may be incorrect.">
            <a:extLst>
              <a:ext uri="{FF2B5EF4-FFF2-40B4-BE49-F238E27FC236}">
                <a16:creationId xmlns:a16="http://schemas.microsoft.com/office/drawing/2014/main" id="{9924B8D5-688A-0E50-5A55-00563D92A0A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954" t="6299" r="20099" b="17058"/>
          <a:stretch>
            <a:fillRect/>
          </a:stretch>
        </p:blipFill>
        <p:spPr>
          <a:xfrm>
            <a:off x="4932000" y="576000"/>
            <a:ext cx="7052051" cy="396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06BD15-DCD5-6D16-4C82-8A43F4297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08-10-2025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883F2-E88E-44C2-72C0-1012FFAB7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0CFC0B-26C5-2F3F-BE06-072B42D36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D1E2895-3211-42FF-080B-F55FCD3922B9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TCC4 Area : </a:t>
            </a:r>
            <a:endParaRPr lang="fr-FR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C4BBAF-0260-1642-BFF1-5FD9E2D89AD4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RF Wire Guides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5F907F-6768-5FE8-7F54-39F981E24523}"/>
              </a:ext>
            </a:extLst>
          </p:cNvPr>
          <p:cNvSpPr txBox="1"/>
          <p:nvPr/>
        </p:nvSpPr>
        <p:spPr>
          <a:xfrm>
            <a:off x="6563284" y="4869160"/>
            <a:ext cx="2600097" cy="64633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>
                <a:solidFill>
                  <a:srgbClr val="0070C0"/>
                </a:solidFill>
              </a:rPr>
              <a:t>Wire Guides </a:t>
            </a:r>
            <a:r>
              <a:rPr lang="fr-CH" sz="1200" i="1" dirty="0" err="1">
                <a:solidFill>
                  <a:srgbClr val="0070C0"/>
                </a:solidFill>
              </a:rPr>
              <a:t>Study</a:t>
            </a:r>
            <a:r>
              <a:rPr lang="fr-CH" sz="1200" i="1" dirty="0">
                <a:solidFill>
                  <a:srgbClr val="0070C0"/>
                </a:solidFill>
              </a:rPr>
              <a:t> on </a:t>
            </a:r>
            <a:r>
              <a:rPr lang="fr-CH" sz="1200" i="1" dirty="0" err="1">
                <a:solidFill>
                  <a:srgbClr val="0070C0"/>
                </a:solidFill>
              </a:rPr>
              <a:t>going</a:t>
            </a:r>
            <a:endParaRPr lang="fr-CH" sz="1200" i="1" dirty="0">
              <a:solidFill>
                <a:srgbClr val="0070C0"/>
              </a:solidFill>
            </a:endParaRPr>
          </a:p>
          <a:p>
            <a:pPr algn="ctr"/>
            <a:endParaRPr lang="fr-CH" sz="1200" i="1" dirty="0">
              <a:solidFill>
                <a:srgbClr val="0070C0"/>
              </a:solidFill>
            </a:endParaRPr>
          </a:p>
          <a:p>
            <a:pPr algn="ctr"/>
            <a:r>
              <a:rPr lang="fr-CH" sz="1200" i="1" dirty="0">
                <a:solidFill>
                  <a:srgbClr val="0070C0"/>
                </a:solidFill>
              </a:rPr>
              <a:t>Check by </a:t>
            </a:r>
            <a:r>
              <a:rPr lang="fr-CH" sz="1200" i="1" dirty="0" err="1">
                <a:solidFill>
                  <a:srgbClr val="0070C0"/>
                </a:solidFill>
              </a:rPr>
              <a:t>Integration</a:t>
            </a:r>
            <a:r>
              <a:rPr lang="fr-CH" sz="1200" i="1" dirty="0">
                <a:solidFill>
                  <a:srgbClr val="0070C0"/>
                </a:solidFill>
              </a:rPr>
              <a:t> to </a:t>
            </a:r>
            <a:r>
              <a:rPr lang="fr-CH" sz="1200" i="1" dirty="0" err="1">
                <a:solidFill>
                  <a:srgbClr val="0070C0"/>
                </a:solidFill>
              </a:rPr>
              <a:t>be</a:t>
            </a:r>
            <a:r>
              <a:rPr lang="fr-CH" sz="1200" i="1" dirty="0">
                <a:solidFill>
                  <a:srgbClr val="0070C0"/>
                </a:solidFill>
              </a:rPr>
              <a:t> </a:t>
            </a:r>
            <a:r>
              <a:rPr lang="fr-CH" sz="1200" i="1" dirty="0" err="1">
                <a:solidFill>
                  <a:srgbClr val="0070C0"/>
                </a:solidFill>
              </a:rPr>
              <a:t>done</a:t>
            </a:r>
            <a:r>
              <a:rPr lang="fr-CH" sz="1200" i="1" dirty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77809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14C720-3C86-E1FD-F550-A080693FDD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9F408F75-C3CB-7BB4-1061-573599C203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566" t="25415" r="1638" b="44497"/>
          <a:stretch>
            <a:fillRect/>
          </a:stretch>
        </p:blipFill>
        <p:spPr>
          <a:xfrm>
            <a:off x="576000" y="3636000"/>
            <a:ext cx="11556000" cy="208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DF16BE-C8BE-065D-1353-77FA61E27D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2819" b="45962"/>
          <a:stretch>
            <a:fillRect/>
          </a:stretch>
        </p:blipFill>
        <p:spPr>
          <a:xfrm>
            <a:off x="72000" y="1224000"/>
            <a:ext cx="12060000" cy="1872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43B4F7-7B78-C99E-0B82-ABA5AB870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08-10-2025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5FC150-B4C0-2A8E-865B-6EAD76ACC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3FBFC6-C7A8-743F-B177-DC2E2026D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F618057-1FD8-F074-29A4-40DD69E3171F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TSG4 Area : </a:t>
            </a:r>
            <a:endParaRPr lang="fr-FR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B1E101-2DB8-8B30-4531-8B21242DCC66}"/>
              </a:ext>
            </a:extLst>
          </p:cNvPr>
          <p:cNvSpPr txBox="1"/>
          <p:nvPr/>
        </p:nvSpPr>
        <p:spPr>
          <a:xfrm>
            <a:off x="5544000" y="3672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E88C1C-7C7B-8745-F326-5008F5DBE116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TSG4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232A794-E270-433A-63F8-B138AF6F3C34}"/>
              </a:ext>
            </a:extLst>
          </p:cNvPr>
          <p:cNvSpPr txBox="1"/>
          <p:nvPr/>
        </p:nvSpPr>
        <p:spPr>
          <a:xfrm>
            <a:off x="4968000" y="1224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33325A1-09B0-0D83-0B62-6EDB28B925AC}"/>
              </a:ext>
            </a:extLst>
          </p:cNvPr>
          <p:cNvSpPr txBox="1"/>
          <p:nvPr/>
        </p:nvSpPr>
        <p:spPr>
          <a:xfrm>
            <a:off x="3384000" y="2808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5B40E11-39C8-899B-50F7-20F25C07FCDE}"/>
              </a:ext>
            </a:extLst>
          </p:cNvPr>
          <p:cNvSpPr txBox="1"/>
          <p:nvPr/>
        </p:nvSpPr>
        <p:spPr>
          <a:xfrm>
            <a:off x="8352000" y="2808000"/>
            <a:ext cx="576000" cy="25391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ED3D331-5C93-C94B-9D2D-B4A71C8EF65C}"/>
              </a:ext>
            </a:extLst>
          </p:cNvPr>
          <p:cNvSpPr txBox="1"/>
          <p:nvPr/>
        </p:nvSpPr>
        <p:spPr>
          <a:xfrm>
            <a:off x="2484000" y="972000"/>
            <a:ext cx="864000" cy="415498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STREAK ROOM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2598ECB-52B6-0BB7-B2C0-F854312757C3}"/>
              </a:ext>
            </a:extLst>
          </p:cNvPr>
          <p:cNvCxnSpPr>
            <a:cxnSpLocks/>
            <a:stCxn id="33" idx="2"/>
          </p:cNvCxnSpPr>
          <p:nvPr/>
        </p:nvCxnSpPr>
        <p:spPr>
          <a:xfrm flipH="1">
            <a:off x="2787857" y="1387498"/>
            <a:ext cx="128143" cy="5400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61B7DDED-2C9B-C26B-3BF7-B5109BF62E82}"/>
              </a:ext>
            </a:extLst>
          </p:cNvPr>
          <p:cNvSpPr txBox="1"/>
          <p:nvPr/>
        </p:nvSpPr>
        <p:spPr>
          <a:xfrm>
            <a:off x="10872000" y="2808000"/>
            <a:ext cx="576000" cy="25391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TSG47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364BFC1-1660-3006-F3A0-00901A4E3F49}"/>
              </a:ext>
            </a:extLst>
          </p:cNvPr>
          <p:cNvSpPr/>
          <p:nvPr/>
        </p:nvSpPr>
        <p:spPr>
          <a:xfrm>
            <a:off x="4104000" y="1836000"/>
            <a:ext cx="684000" cy="396000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FC465E5-37CC-86AB-E054-D38D590C7CFD}"/>
              </a:ext>
            </a:extLst>
          </p:cNvPr>
          <p:cNvSpPr/>
          <p:nvPr/>
        </p:nvSpPr>
        <p:spPr>
          <a:xfrm>
            <a:off x="9396000" y="1836000"/>
            <a:ext cx="1980000" cy="432000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FCA5685-A169-561F-9F85-2C997E092600}"/>
              </a:ext>
            </a:extLst>
          </p:cNvPr>
          <p:cNvSpPr/>
          <p:nvPr/>
        </p:nvSpPr>
        <p:spPr>
          <a:xfrm>
            <a:off x="6840000" y="1836000"/>
            <a:ext cx="1224000" cy="396000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272D2A-EDEF-9D6F-34E1-17828896A912}"/>
              </a:ext>
            </a:extLst>
          </p:cNvPr>
          <p:cNvSpPr txBox="1"/>
          <p:nvPr/>
        </p:nvSpPr>
        <p:spPr>
          <a:xfrm>
            <a:off x="6912000" y="2880000"/>
            <a:ext cx="720000" cy="43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8 NEW RACKS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4B3DB09B-D6D6-4608-56BC-09C2F676A019}"/>
              </a:ext>
            </a:extLst>
          </p:cNvPr>
          <p:cNvCxnSpPr>
            <a:cxnSpLocks/>
            <a:stCxn id="45" idx="0"/>
          </p:cNvCxnSpPr>
          <p:nvPr/>
        </p:nvCxnSpPr>
        <p:spPr>
          <a:xfrm flipV="1">
            <a:off x="7272000" y="2263948"/>
            <a:ext cx="108000" cy="6120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8995CCA8-617F-622E-DCF6-FE980697EC78}"/>
              </a:ext>
            </a:extLst>
          </p:cNvPr>
          <p:cNvSpPr txBox="1"/>
          <p:nvPr/>
        </p:nvSpPr>
        <p:spPr>
          <a:xfrm>
            <a:off x="2484000" y="5292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TSG46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D3E058B-AB7A-69F0-3FD6-8814EDFB8382}"/>
              </a:ext>
            </a:extLst>
          </p:cNvPr>
          <p:cNvSpPr txBox="1"/>
          <p:nvPr/>
        </p:nvSpPr>
        <p:spPr>
          <a:xfrm>
            <a:off x="6444000" y="5292000"/>
            <a:ext cx="576000" cy="25391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TSG47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F2FA818-ADA4-72D6-7C96-8F56A71C98F2}"/>
              </a:ext>
            </a:extLst>
          </p:cNvPr>
          <p:cNvSpPr txBox="1"/>
          <p:nvPr/>
        </p:nvSpPr>
        <p:spPr>
          <a:xfrm>
            <a:off x="10656000" y="5292000"/>
            <a:ext cx="576000" cy="25391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TSG48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80D5B4E-B5F6-1206-E401-659D74FFCFA1}"/>
              </a:ext>
            </a:extLst>
          </p:cNvPr>
          <p:cNvSpPr txBox="1"/>
          <p:nvPr/>
        </p:nvSpPr>
        <p:spPr>
          <a:xfrm>
            <a:off x="6876000" y="3420000"/>
            <a:ext cx="936000" cy="415498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VENTILATION UNIT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6DED6B22-8008-7EFA-79D1-A8997EC681C2}"/>
              </a:ext>
            </a:extLst>
          </p:cNvPr>
          <p:cNvCxnSpPr>
            <a:cxnSpLocks/>
            <a:stCxn id="50" idx="2"/>
          </p:cNvCxnSpPr>
          <p:nvPr/>
        </p:nvCxnSpPr>
        <p:spPr>
          <a:xfrm flipH="1">
            <a:off x="7179857" y="3835498"/>
            <a:ext cx="164143" cy="4320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E7D03181-DE5B-2905-3D49-37093129F69C}"/>
              </a:ext>
            </a:extLst>
          </p:cNvPr>
          <p:cNvSpPr txBox="1"/>
          <p:nvPr/>
        </p:nvSpPr>
        <p:spPr>
          <a:xfrm>
            <a:off x="3960000" y="2880000"/>
            <a:ext cx="720000" cy="43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4 NEW RACKS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CC4B47B-8DD5-1328-393F-EBAD2D64FE27}"/>
              </a:ext>
            </a:extLst>
          </p:cNvPr>
          <p:cNvCxnSpPr>
            <a:cxnSpLocks/>
            <a:stCxn id="53" idx="0"/>
          </p:cNvCxnSpPr>
          <p:nvPr/>
        </p:nvCxnSpPr>
        <p:spPr>
          <a:xfrm flipV="1">
            <a:off x="4320000" y="2263948"/>
            <a:ext cx="108000" cy="6120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0B15B216-248E-DDAA-0D00-6F89C6BB8A7D}"/>
              </a:ext>
            </a:extLst>
          </p:cNvPr>
          <p:cNvSpPr txBox="1"/>
          <p:nvPr/>
        </p:nvSpPr>
        <p:spPr>
          <a:xfrm>
            <a:off x="9900000" y="2880000"/>
            <a:ext cx="720000" cy="43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14 NEW RACKS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6C69926-5895-ECE6-1F9B-F964F06B792C}"/>
              </a:ext>
            </a:extLst>
          </p:cNvPr>
          <p:cNvCxnSpPr>
            <a:cxnSpLocks/>
            <a:stCxn id="55" idx="0"/>
          </p:cNvCxnSpPr>
          <p:nvPr/>
        </p:nvCxnSpPr>
        <p:spPr>
          <a:xfrm flipV="1">
            <a:off x="10260000" y="2263948"/>
            <a:ext cx="108000" cy="6120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160C8BAC-7620-2A23-9D63-3C8874440DFB}"/>
              </a:ext>
            </a:extLst>
          </p:cNvPr>
          <p:cNvSpPr/>
          <p:nvPr/>
        </p:nvSpPr>
        <p:spPr>
          <a:xfrm>
            <a:off x="3600000" y="4248000"/>
            <a:ext cx="2340000" cy="468000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246423F-DE93-6318-073B-D92F72F7D966}"/>
              </a:ext>
            </a:extLst>
          </p:cNvPr>
          <p:cNvSpPr txBox="1"/>
          <p:nvPr/>
        </p:nvSpPr>
        <p:spPr>
          <a:xfrm>
            <a:off x="4140000" y="5328000"/>
            <a:ext cx="720000" cy="43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14 NEW RACKS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9FB11E2-D6C9-889B-D2C8-FC140499263D}"/>
              </a:ext>
            </a:extLst>
          </p:cNvPr>
          <p:cNvCxnSpPr>
            <a:cxnSpLocks/>
            <a:stCxn id="58" idx="0"/>
          </p:cNvCxnSpPr>
          <p:nvPr/>
        </p:nvCxnSpPr>
        <p:spPr>
          <a:xfrm flipV="1">
            <a:off x="4500000" y="4711948"/>
            <a:ext cx="108000" cy="6120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3DD05D0D-125D-DF10-C558-F05A30AD491D}"/>
              </a:ext>
            </a:extLst>
          </p:cNvPr>
          <p:cNvSpPr/>
          <p:nvPr/>
        </p:nvSpPr>
        <p:spPr>
          <a:xfrm>
            <a:off x="648000" y="4284000"/>
            <a:ext cx="1404000" cy="396000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285E3DA-2953-37C0-AAF4-5CEED4D3CC68}"/>
              </a:ext>
            </a:extLst>
          </p:cNvPr>
          <p:cNvSpPr txBox="1"/>
          <p:nvPr/>
        </p:nvSpPr>
        <p:spPr>
          <a:xfrm>
            <a:off x="792000" y="5328000"/>
            <a:ext cx="720000" cy="43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8 NEW RACKS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1DE750ED-BA71-FD1B-24F3-C13B0612454F}"/>
              </a:ext>
            </a:extLst>
          </p:cNvPr>
          <p:cNvCxnSpPr>
            <a:cxnSpLocks/>
            <a:stCxn id="61" idx="0"/>
          </p:cNvCxnSpPr>
          <p:nvPr/>
        </p:nvCxnSpPr>
        <p:spPr>
          <a:xfrm flipV="1">
            <a:off x="1152000" y="4711948"/>
            <a:ext cx="108000" cy="6120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>
            <a:extLst>
              <a:ext uri="{FF2B5EF4-FFF2-40B4-BE49-F238E27FC236}">
                <a16:creationId xmlns:a16="http://schemas.microsoft.com/office/drawing/2014/main" id="{2F88B95E-4E6A-B238-8A69-E12843E7FF80}"/>
              </a:ext>
            </a:extLst>
          </p:cNvPr>
          <p:cNvSpPr/>
          <p:nvPr/>
        </p:nvSpPr>
        <p:spPr>
          <a:xfrm>
            <a:off x="9576000" y="4212000"/>
            <a:ext cx="1596576" cy="541916"/>
          </a:xfrm>
          <a:prstGeom prst="ellipse">
            <a:avLst/>
          </a:prstGeom>
          <a:solidFill>
            <a:schemeClr val="accent6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D83B3E4-1919-8C2B-9D7D-A11DC0F4B6AD}"/>
              </a:ext>
            </a:extLst>
          </p:cNvPr>
          <p:cNvSpPr txBox="1"/>
          <p:nvPr/>
        </p:nvSpPr>
        <p:spPr>
          <a:xfrm>
            <a:off x="10224000" y="3420000"/>
            <a:ext cx="936000" cy="415498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COOLING UNIT ?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5788F5CD-55E4-FEB5-13C7-62F7F1311757}"/>
              </a:ext>
            </a:extLst>
          </p:cNvPr>
          <p:cNvCxnSpPr>
            <a:cxnSpLocks/>
            <a:stCxn id="64" idx="2"/>
          </p:cNvCxnSpPr>
          <p:nvPr/>
        </p:nvCxnSpPr>
        <p:spPr>
          <a:xfrm flipH="1">
            <a:off x="10527857" y="3835498"/>
            <a:ext cx="164143" cy="5400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Oval 65">
            <a:extLst>
              <a:ext uri="{FF2B5EF4-FFF2-40B4-BE49-F238E27FC236}">
                <a16:creationId xmlns:a16="http://schemas.microsoft.com/office/drawing/2014/main" id="{9C0ADDB8-A0FA-71EA-C1D4-00C4B37EB7E3}"/>
              </a:ext>
            </a:extLst>
          </p:cNvPr>
          <p:cNvSpPr/>
          <p:nvPr/>
        </p:nvSpPr>
        <p:spPr>
          <a:xfrm>
            <a:off x="7956000" y="4248000"/>
            <a:ext cx="1512000" cy="432000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5B10CFA-75A3-5166-2AAE-627233BE5A41}"/>
              </a:ext>
            </a:extLst>
          </p:cNvPr>
          <p:cNvSpPr txBox="1"/>
          <p:nvPr/>
        </p:nvSpPr>
        <p:spPr>
          <a:xfrm>
            <a:off x="8692272" y="5292000"/>
            <a:ext cx="936000" cy="396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FREE SPACE NEW RACKS ?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8F823568-01F2-4D60-19D3-CB3D605CAF4A}"/>
              </a:ext>
            </a:extLst>
          </p:cNvPr>
          <p:cNvCxnSpPr>
            <a:cxnSpLocks/>
            <a:stCxn id="67" idx="0"/>
          </p:cNvCxnSpPr>
          <p:nvPr/>
        </p:nvCxnSpPr>
        <p:spPr>
          <a:xfrm flipV="1">
            <a:off x="9160272" y="4675948"/>
            <a:ext cx="0" cy="61605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CE4863E-43EF-6F19-3645-DEC215AC52AE}"/>
              </a:ext>
            </a:extLst>
          </p:cNvPr>
          <p:cNvSpPr txBox="1"/>
          <p:nvPr/>
        </p:nvSpPr>
        <p:spPr>
          <a:xfrm>
            <a:off x="1348182" y="2903085"/>
            <a:ext cx="810000" cy="25391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 err="1">
                <a:solidFill>
                  <a:schemeClr val="tx2"/>
                </a:solidFill>
              </a:rPr>
              <a:t>Shieldings</a:t>
            </a:r>
            <a:endParaRPr lang="fr-CH" sz="1050" dirty="0">
              <a:solidFill>
                <a:schemeClr val="tx2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AC78E6D-8A55-9F83-FCC9-4BD6F51105C1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988182" y="2298497"/>
            <a:ext cx="765000" cy="60458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DFBF6CD-48D3-C331-7EAF-121457AE42A7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1753182" y="2384791"/>
            <a:ext cx="1198818" cy="51829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C2E65644-B26B-D9E1-1EA0-7FE0FE387D11}"/>
              </a:ext>
            </a:extLst>
          </p:cNvPr>
          <p:cNvSpPr/>
          <p:nvPr/>
        </p:nvSpPr>
        <p:spPr>
          <a:xfrm>
            <a:off x="8224272" y="4360292"/>
            <a:ext cx="468000" cy="20741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5B1223-3890-93FA-57C8-9D1071E49A34}"/>
              </a:ext>
            </a:extLst>
          </p:cNvPr>
          <p:cNvSpPr txBox="1"/>
          <p:nvPr/>
        </p:nvSpPr>
        <p:spPr>
          <a:xfrm>
            <a:off x="7668000" y="5326502"/>
            <a:ext cx="936000" cy="415498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rgbClr val="C00000"/>
                </a:solidFill>
              </a:rPr>
              <a:t>3 NEW RACKS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625F452-1377-F805-9C79-095C441DB91C}"/>
              </a:ext>
            </a:extLst>
          </p:cNvPr>
          <p:cNvCxnSpPr>
            <a:cxnSpLocks/>
          </p:cNvCxnSpPr>
          <p:nvPr/>
        </p:nvCxnSpPr>
        <p:spPr>
          <a:xfrm flipV="1">
            <a:off x="8210064" y="4587004"/>
            <a:ext cx="248208" cy="78296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806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2D7E0-4635-4B4A-E824-0A85D9C095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C50AEF-1482-2CA0-F169-CBF5987DE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08-10-2025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8DD9E6-C469-DD84-EDDA-93DE68850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24C75E-E8F6-1E1A-60D5-FBDBAD5F5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D2CA822-841F-5AE6-A989-09FCDA3E7AA5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TSG4 Area : </a:t>
            </a:r>
            <a:endParaRPr lang="fr-FR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896509-6D02-5EBA-F783-123E0F477783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TSG4 </a:t>
            </a:r>
          </a:p>
        </p:txBody>
      </p:sp>
      <p:pic>
        <p:nvPicPr>
          <p:cNvPr id="15" name="Picture 14" descr="A diagram of a machine&#10;&#10;AI-generated content may be incorrect.">
            <a:extLst>
              <a:ext uri="{FF2B5EF4-FFF2-40B4-BE49-F238E27FC236}">
                <a16:creationId xmlns:a16="http://schemas.microsoft.com/office/drawing/2014/main" id="{35852128-990A-3E6F-C2E0-1CDD9CFB576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85"/>
          <a:stretch>
            <a:fillRect/>
          </a:stretch>
        </p:blipFill>
        <p:spPr>
          <a:xfrm>
            <a:off x="2304000" y="720000"/>
            <a:ext cx="7568505" cy="5400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FA254A4-07D5-B639-D170-48184F94C104}"/>
              </a:ext>
            </a:extLst>
          </p:cNvPr>
          <p:cNvSpPr txBox="1"/>
          <p:nvPr/>
        </p:nvSpPr>
        <p:spPr>
          <a:xfrm>
            <a:off x="423946" y="2508334"/>
            <a:ext cx="1639606" cy="83099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>
                <a:solidFill>
                  <a:srgbClr val="0070C0"/>
                </a:solidFill>
              </a:rPr>
              <a:t>Vincent </a:t>
            </a:r>
            <a:r>
              <a:rPr lang="fr-CH" sz="1200" i="1" dirty="0" err="1">
                <a:solidFill>
                  <a:srgbClr val="0070C0"/>
                </a:solidFill>
              </a:rPr>
              <a:t>is</a:t>
            </a:r>
            <a:r>
              <a:rPr lang="fr-CH" sz="1200" i="1" dirty="0">
                <a:solidFill>
                  <a:srgbClr val="0070C0"/>
                </a:solidFill>
              </a:rPr>
              <a:t> </a:t>
            </a:r>
            <a:r>
              <a:rPr lang="fr-CH" sz="1200" i="1" dirty="0" err="1">
                <a:solidFill>
                  <a:srgbClr val="0070C0"/>
                </a:solidFill>
              </a:rPr>
              <a:t>working</a:t>
            </a:r>
            <a:r>
              <a:rPr lang="fr-CH" sz="1200" i="1" dirty="0">
                <a:solidFill>
                  <a:srgbClr val="0070C0"/>
                </a:solidFill>
              </a:rPr>
              <a:t> on the </a:t>
            </a:r>
            <a:r>
              <a:rPr lang="fr-CH" sz="1200" i="1" dirty="0" err="1">
                <a:solidFill>
                  <a:srgbClr val="0070C0"/>
                </a:solidFill>
              </a:rPr>
              <a:t>drawing</a:t>
            </a:r>
            <a:r>
              <a:rPr lang="fr-CH" sz="1200" i="1" dirty="0">
                <a:solidFill>
                  <a:srgbClr val="0070C0"/>
                </a:solidFill>
              </a:rPr>
              <a:t>.</a:t>
            </a:r>
          </a:p>
          <a:p>
            <a:pPr algn="ctr"/>
            <a:endParaRPr lang="fr-CH" sz="1200" i="1" dirty="0">
              <a:solidFill>
                <a:srgbClr val="0070C0"/>
              </a:solidFill>
            </a:endParaRPr>
          </a:p>
          <a:p>
            <a:pPr algn="ctr"/>
            <a:r>
              <a:rPr lang="fr-CH" sz="1200" i="1" dirty="0">
                <a:solidFill>
                  <a:srgbClr val="0070C0"/>
                </a:solidFill>
              </a:rPr>
              <a:t>It </a:t>
            </a:r>
            <a:r>
              <a:rPr lang="fr-CH" sz="1200" i="1" dirty="0" err="1">
                <a:solidFill>
                  <a:srgbClr val="0070C0"/>
                </a:solidFill>
              </a:rPr>
              <a:t>will</a:t>
            </a:r>
            <a:r>
              <a:rPr lang="fr-CH" sz="1200" i="1" dirty="0">
                <a:solidFill>
                  <a:srgbClr val="0070C0"/>
                </a:solidFill>
              </a:rPr>
              <a:t> </a:t>
            </a:r>
            <a:r>
              <a:rPr lang="fr-CH" sz="1200" i="1" dirty="0" err="1">
                <a:solidFill>
                  <a:srgbClr val="0070C0"/>
                </a:solidFill>
              </a:rPr>
              <a:t>be</a:t>
            </a:r>
            <a:r>
              <a:rPr lang="fr-CH" sz="1200" i="1" dirty="0">
                <a:solidFill>
                  <a:srgbClr val="0070C0"/>
                </a:solidFill>
              </a:rPr>
              <a:t> </a:t>
            </a:r>
            <a:r>
              <a:rPr lang="fr-CH" sz="1200" i="1" dirty="0" err="1">
                <a:solidFill>
                  <a:srgbClr val="0070C0"/>
                </a:solidFill>
              </a:rPr>
              <a:t>available</a:t>
            </a:r>
            <a:r>
              <a:rPr lang="fr-CH" sz="1200" i="1" dirty="0">
                <a:solidFill>
                  <a:srgbClr val="0070C0"/>
                </a:solidFill>
              </a:rPr>
              <a:t> </a:t>
            </a:r>
            <a:r>
              <a:rPr lang="fr-CH" sz="1200" i="1" dirty="0" err="1">
                <a:solidFill>
                  <a:srgbClr val="0070C0"/>
                </a:solidFill>
              </a:rPr>
              <a:t>soon</a:t>
            </a:r>
            <a:endParaRPr lang="fr-CH" sz="12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199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68D234-9B22-B83D-770F-C7FC1B2BD6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234EE639-A8C4-5304-E2B9-905DF2F7F7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85" t="30973" r="1752" b="44883"/>
          <a:stretch>
            <a:fillRect/>
          </a:stretch>
        </p:blipFill>
        <p:spPr>
          <a:xfrm>
            <a:off x="180000" y="4428000"/>
            <a:ext cx="11808000" cy="1656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BDDB4BF-6CDC-49FA-822C-1A10E127B5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55" t="36227" r="195" b="34086"/>
          <a:stretch>
            <a:fillRect/>
          </a:stretch>
        </p:blipFill>
        <p:spPr>
          <a:xfrm>
            <a:off x="180000" y="2520000"/>
            <a:ext cx="11844000" cy="1800000"/>
          </a:xfrm>
          <a:prstGeom prst="rect">
            <a:avLst/>
          </a:prstGeom>
        </p:spPr>
      </p:pic>
      <p:pic>
        <p:nvPicPr>
          <p:cNvPr id="9" name="Picture 8" descr="A screenshot of a video game&#10;&#10;AI-generated content may be incorrect.">
            <a:extLst>
              <a:ext uri="{FF2B5EF4-FFF2-40B4-BE49-F238E27FC236}">
                <a16:creationId xmlns:a16="http://schemas.microsoft.com/office/drawing/2014/main" id="{3F45F8F8-EE56-FEE7-A278-5368387D8B8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1474" b="44771"/>
          <a:stretch>
            <a:fillRect/>
          </a:stretch>
        </p:blipFill>
        <p:spPr>
          <a:xfrm>
            <a:off x="72000" y="1008000"/>
            <a:ext cx="12024000" cy="144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D5C270-35A5-8BF6-5860-9B76E5070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08-10-2025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BD2F0-57B5-2C21-D0C4-D6F4033E7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00A5A1-7AFE-A213-BC12-B5C7B1B7B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41000BF-1C71-354F-3213-5C6282EC313E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 err="1"/>
              <a:t>Experimental</a:t>
            </a:r>
            <a:r>
              <a:rPr lang="fr-FR" sz="1400" u="sng" dirty="0"/>
              <a:t> Area : </a:t>
            </a:r>
            <a:r>
              <a:rPr lang="fr-FR" sz="1400" dirty="0"/>
              <a:t>Beam Line </a:t>
            </a:r>
            <a:r>
              <a:rPr lang="fr-FR" sz="1400" dirty="0" err="1"/>
              <a:t>Layout</a:t>
            </a:r>
            <a:endParaRPr lang="fr-FR" sz="14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1C77D5A-39C5-49E7-0196-C283C0B3F4DA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</a:t>
            </a:r>
            <a:r>
              <a:rPr lang="fr-FR" sz="2000" dirty="0" err="1"/>
              <a:t>Experimental</a:t>
            </a:r>
            <a:r>
              <a:rPr lang="fr-FR" sz="2000" dirty="0"/>
              <a:t> Area Beam Line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F776FB8-5DAE-A798-E059-6E1ED031D6C1}"/>
              </a:ext>
            </a:extLst>
          </p:cNvPr>
          <p:cNvCxnSpPr>
            <a:cxnSpLocks/>
          </p:cNvCxnSpPr>
          <p:nvPr/>
        </p:nvCxnSpPr>
        <p:spPr>
          <a:xfrm>
            <a:off x="11772000" y="4787999"/>
            <a:ext cx="36000" cy="720000"/>
          </a:xfrm>
          <a:prstGeom prst="straightConnector1">
            <a:avLst/>
          </a:prstGeom>
          <a:ln w="9525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C99F06B-27DC-E579-78E4-8E79F561F85C}"/>
              </a:ext>
            </a:extLst>
          </p:cNvPr>
          <p:cNvCxnSpPr>
            <a:cxnSpLocks/>
          </p:cNvCxnSpPr>
          <p:nvPr/>
        </p:nvCxnSpPr>
        <p:spPr>
          <a:xfrm flipH="1">
            <a:off x="360000" y="5004000"/>
            <a:ext cx="11709330" cy="627255"/>
          </a:xfrm>
          <a:prstGeom prst="straightConnector1">
            <a:avLst/>
          </a:prstGeom>
          <a:ln w="9525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30165DC-81D5-9BD1-4231-1925B067759E}"/>
              </a:ext>
            </a:extLst>
          </p:cNvPr>
          <p:cNvCxnSpPr>
            <a:cxnSpLocks/>
          </p:cNvCxnSpPr>
          <p:nvPr/>
        </p:nvCxnSpPr>
        <p:spPr>
          <a:xfrm flipV="1">
            <a:off x="360000" y="4536000"/>
            <a:ext cx="11448000" cy="0"/>
          </a:xfrm>
          <a:prstGeom prst="straightConnector1">
            <a:avLst/>
          </a:prstGeom>
          <a:ln w="9525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647928B-FA3E-EEDF-B12D-89BBDE1BC565}"/>
              </a:ext>
            </a:extLst>
          </p:cNvPr>
          <p:cNvSpPr txBox="1"/>
          <p:nvPr/>
        </p:nvSpPr>
        <p:spPr>
          <a:xfrm>
            <a:off x="8568000" y="2592000"/>
            <a:ext cx="1224000" cy="25391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i="1" dirty="0">
                <a:solidFill>
                  <a:schemeClr val="tx2"/>
                </a:solidFill>
              </a:rPr>
              <a:t>Plasma </a:t>
            </a:r>
            <a:r>
              <a:rPr lang="fr-CH" sz="1050" i="1" dirty="0" err="1">
                <a:solidFill>
                  <a:schemeClr val="tx2"/>
                </a:solidFill>
              </a:rPr>
              <a:t>Cell</a:t>
            </a:r>
            <a:r>
              <a:rPr lang="fr-CH" sz="1050" i="1" dirty="0">
                <a:solidFill>
                  <a:schemeClr val="tx2"/>
                </a:solidFill>
              </a:rPr>
              <a:t> 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7BCE2E-3057-C1D6-E35A-7FF7D4E6EA0E}"/>
              </a:ext>
            </a:extLst>
          </p:cNvPr>
          <p:cNvSpPr txBox="1"/>
          <p:nvPr/>
        </p:nvSpPr>
        <p:spPr>
          <a:xfrm>
            <a:off x="10656000" y="4572000"/>
            <a:ext cx="828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i="1" dirty="0">
                <a:solidFill>
                  <a:schemeClr val="tx2"/>
                </a:solidFill>
              </a:rPr>
              <a:t>QNL (Quad)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2CF14C5-0889-F29B-438A-45C13353419B}"/>
              </a:ext>
            </a:extLst>
          </p:cNvPr>
          <p:cNvSpPr txBox="1"/>
          <p:nvPr/>
        </p:nvSpPr>
        <p:spPr>
          <a:xfrm>
            <a:off x="7200000" y="4752000"/>
            <a:ext cx="828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i="1" dirty="0">
                <a:solidFill>
                  <a:schemeClr val="tx2"/>
                </a:solidFill>
              </a:rPr>
              <a:t>QNL (Quad)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37A0C11-2114-685B-E29D-253A3CEEFD0D}"/>
              </a:ext>
            </a:extLst>
          </p:cNvPr>
          <p:cNvSpPr txBox="1"/>
          <p:nvPr/>
        </p:nvSpPr>
        <p:spPr>
          <a:xfrm>
            <a:off x="8946000" y="4680000"/>
            <a:ext cx="828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i="1" dirty="0">
                <a:solidFill>
                  <a:schemeClr val="tx2"/>
                </a:solidFill>
              </a:rPr>
              <a:t>QNL (Quad)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852E18-4B3B-0D06-0E7D-4CA13AAA7FBC}"/>
              </a:ext>
            </a:extLst>
          </p:cNvPr>
          <p:cNvSpPr txBox="1"/>
          <p:nvPr/>
        </p:nvSpPr>
        <p:spPr>
          <a:xfrm>
            <a:off x="720000" y="5040000"/>
            <a:ext cx="936000" cy="25391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i="1" dirty="0">
                <a:solidFill>
                  <a:schemeClr val="tx2"/>
                </a:solidFill>
              </a:rPr>
              <a:t>HB2 (</a:t>
            </a:r>
            <a:r>
              <a:rPr lang="fr-CH" sz="1050" i="1" dirty="0" err="1">
                <a:solidFill>
                  <a:schemeClr val="tx2"/>
                </a:solidFill>
              </a:rPr>
              <a:t>Dipole</a:t>
            </a:r>
            <a:r>
              <a:rPr lang="fr-CH" sz="1050" i="1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76E5A96-B895-5F53-2B75-6227E4872F0E}"/>
              </a:ext>
            </a:extLst>
          </p:cNvPr>
          <p:cNvSpPr txBox="1"/>
          <p:nvPr/>
        </p:nvSpPr>
        <p:spPr>
          <a:xfrm>
            <a:off x="5652000" y="2628000"/>
            <a:ext cx="1260456" cy="415498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i="1" dirty="0">
                <a:solidFill>
                  <a:schemeClr val="tx2"/>
                </a:solidFill>
              </a:rPr>
              <a:t>e- 150 MeV</a:t>
            </a:r>
          </a:p>
          <a:p>
            <a:pPr algn="ctr"/>
            <a:r>
              <a:rPr lang="fr-CH" sz="1050" i="1" dirty="0">
                <a:solidFill>
                  <a:schemeClr val="tx2"/>
                </a:solidFill>
              </a:rPr>
              <a:t>Last </a:t>
            </a:r>
            <a:r>
              <a:rPr lang="fr-CH" sz="1050" i="1" dirty="0" err="1">
                <a:solidFill>
                  <a:schemeClr val="tx2"/>
                </a:solidFill>
              </a:rPr>
              <a:t>dipole</a:t>
            </a:r>
            <a:endParaRPr lang="fr-CH" sz="1050" i="1" dirty="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F014822-667D-36C7-4045-0C5D6566AAF0}"/>
              </a:ext>
            </a:extLst>
          </p:cNvPr>
          <p:cNvSpPr txBox="1"/>
          <p:nvPr/>
        </p:nvSpPr>
        <p:spPr>
          <a:xfrm>
            <a:off x="11196000" y="5508000"/>
            <a:ext cx="972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i="1" dirty="0">
                <a:solidFill>
                  <a:schemeClr val="tx2"/>
                </a:solidFill>
              </a:rPr>
              <a:t>Start of </a:t>
            </a:r>
            <a:r>
              <a:rPr lang="fr-CH" sz="1050" i="1" dirty="0" err="1">
                <a:solidFill>
                  <a:schemeClr val="tx2"/>
                </a:solidFill>
              </a:rPr>
              <a:t>Period</a:t>
            </a:r>
            <a:endParaRPr lang="fr-CH" sz="1050" i="1" dirty="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6D97683-E944-CED9-C1EF-2965FD9D24E5}"/>
              </a:ext>
            </a:extLst>
          </p:cNvPr>
          <p:cNvSpPr txBox="1"/>
          <p:nvPr/>
        </p:nvSpPr>
        <p:spPr>
          <a:xfrm>
            <a:off x="10560496" y="307800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TCC4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96CC90-2758-4C03-0EB3-955B7BC8EDD2}"/>
              </a:ext>
            </a:extLst>
          </p:cNvPr>
          <p:cNvSpPr txBox="1"/>
          <p:nvPr/>
        </p:nvSpPr>
        <p:spPr>
          <a:xfrm>
            <a:off x="0" y="5724000"/>
            <a:ext cx="12192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 err="1">
                <a:solidFill>
                  <a:schemeClr val="tx2"/>
                </a:solidFill>
              </a:rPr>
              <a:t>Period</a:t>
            </a:r>
            <a:r>
              <a:rPr lang="fr-CH" sz="1200" dirty="0">
                <a:solidFill>
                  <a:schemeClr val="tx2"/>
                </a:solidFill>
              </a:rPr>
              <a:t> 412500-End Line</a:t>
            </a:r>
          </a:p>
        </p:txBody>
      </p:sp>
      <p:sp>
        <p:nvSpPr>
          <p:cNvPr id="37" name="Left Brace 36">
            <a:extLst>
              <a:ext uri="{FF2B5EF4-FFF2-40B4-BE49-F238E27FC236}">
                <a16:creationId xmlns:a16="http://schemas.microsoft.com/office/drawing/2014/main" id="{0EE3E218-A993-03A3-6E06-25F64D56C905}"/>
              </a:ext>
            </a:extLst>
          </p:cNvPr>
          <p:cNvSpPr/>
          <p:nvPr/>
        </p:nvSpPr>
        <p:spPr>
          <a:xfrm rot="5226608">
            <a:off x="2885484" y="-1440000"/>
            <a:ext cx="459845" cy="5814481"/>
          </a:xfrm>
          <a:prstGeom prst="leftBrace">
            <a:avLst>
              <a:gd name="adj1" fmla="val 37203"/>
              <a:gd name="adj2" fmla="val 50276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Left Brace 37">
            <a:extLst>
              <a:ext uri="{FF2B5EF4-FFF2-40B4-BE49-F238E27FC236}">
                <a16:creationId xmlns:a16="http://schemas.microsoft.com/office/drawing/2014/main" id="{99EAD0DD-E069-CA41-5743-3CE937FAA431}"/>
              </a:ext>
            </a:extLst>
          </p:cNvPr>
          <p:cNvSpPr/>
          <p:nvPr/>
        </p:nvSpPr>
        <p:spPr>
          <a:xfrm rot="5226608">
            <a:off x="8638840" y="-1620000"/>
            <a:ext cx="459845" cy="5619945"/>
          </a:xfrm>
          <a:prstGeom prst="leftBrace">
            <a:avLst>
              <a:gd name="adj1" fmla="val 37203"/>
              <a:gd name="adj2" fmla="val 50276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E944125-9311-5053-4904-9B995F8B5ACA}"/>
              </a:ext>
            </a:extLst>
          </p:cNvPr>
          <p:cNvCxnSpPr>
            <a:cxnSpLocks/>
          </p:cNvCxnSpPr>
          <p:nvPr/>
        </p:nvCxnSpPr>
        <p:spPr>
          <a:xfrm flipH="1">
            <a:off x="72000" y="2988000"/>
            <a:ext cx="11988000" cy="648000"/>
          </a:xfrm>
          <a:prstGeom prst="straightConnector1">
            <a:avLst/>
          </a:prstGeom>
          <a:ln w="9525">
            <a:solidFill>
              <a:srgbClr val="FF0000"/>
            </a:solidFill>
            <a:prstDash val="dash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73243F6-BDD0-4015-18C9-F0F1BC5F3C81}"/>
              </a:ext>
            </a:extLst>
          </p:cNvPr>
          <p:cNvSpPr txBox="1"/>
          <p:nvPr/>
        </p:nvSpPr>
        <p:spPr>
          <a:xfrm>
            <a:off x="0" y="4032000"/>
            <a:ext cx="12192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 err="1">
                <a:solidFill>
                  <a:schemeClr val="tx2"/>
                </a:solidFill>
              </a:rPr>
              <a:t>Period</a:t>
            </a:r>
            <a:r>
              <a:rPr lang="fr-CH" sz="1200" dirty="0">
                <a:solidFill>
                  <a:schemeClr val="tx2"/>
                </a:solidFill>
              </a:rPr>
              <a:t> 412400-412500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B942F02-EE8B-4C9C-68C4-EE0427567149}"/>
              </a:ext>
            </a:extLst>
          </p:cNvPr>
          <p:cNvCxnSpPr>
            <a:cxnSpLocks/>
          </p:cNvCxnSpPr>
          <p:nvPr/>
        </p:nvCxnSpPr>
        <p:spPr>
          <a:xfrm flipV="1">
            <a:off x="360000" y="2448000"/>
            <a:ext cx="11448000" cy="0"/>
          </a:xfrm>
          <a:prstGeom prst="straightConnector1">
            <a:avLst/>
          </a:prstGeom>
          <a:ln w="9525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1A074681-BE84-998A-5A5B-B3F4752740FF}"/>
              </a:ext>
            </a:extLst>
          </p:cNvPr>
          <p:cNvSpPr txBox="1"/>
          <p:nvPr/>
        </p:nvSpPr>
        <p:spPr>
          <a:xfrm>
            <a:off x="3060000" y="2916000"/>
            <a:ext cx="1224000" cy="25391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i="1" dirty="0">
                <a:solidFill>
                  <a:schemeClr val="tx2"/>
                </a:solidFill>
              </a:rPr>
              <a:t>Plasma </a:t>
            </a:r>
            <a:r>
              <a:rPr lang="fr-CH" sz="1050" i="1" dirty="0" err="1">
                <a:solidFill>
                  <a:schemeClr val="tx2"/>
                </a:solidFill>
              </a:rPr>
              <a:t>Cell</a:t>
            </a:r>
            <a:r>
              <a:rPr lang="fr-CH" sz="1050" i="1" dirty="0">
                <a:solidFill>
                  <a:schemeClr val="tx2"/>
                </a:solidFill>
              </a:rPr>
              <a:t> 2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C9DD228-5F0A-F0D8-A8AE-FA04927F5F33}"/>
              </a:ext>
            </a:extLst>
          </p:cNvPr>
          <p:cNvCxnSpPr>
            <a:cxnSpLocks/>
          </p:cNvCxnSpPr>
          <p:nvPr/>
        </p:nvCxnSpPr>
        <p:spPr>
          <a:xfrm>
            <a:off x="11520000" y="2952000"/>
            <a:ext cx="36000" cy="828000"/>
          </a:xfrm>
          <a:prstGeom prst="straightConnector1">
            <a:avLst/>
          </a:prstGeom>
          <a:ln w="9525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C8ED69E2-1266-D7C2-DBD7-882032C7EA27}"/>
              </a:ext>
            </a:extLst>
          </p:cNvPr>
          <p:cNvSpPr txBox="1"/>
          <p:nvPr/>
        </p:nvSpPr>
        <p:spPr>
          <a:xfrm>
            <a:off x="11088000" y="3780000"/>
            <a:ext cx="972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i="1" dirty="0">
                <a:solidFill>
                  <a:schemeClr val="tx2"/>
                </a:solidFill>
              </a:rPr>
              <a:t>Start of </a:t>
            </a:r>
            <a:r>
              <a:rPr lang="fr-CH" sz="1050" i="1" dirty="0" err="1">
                <a:solidFill>
                  <a:schemeClr val="tx2"/>
                </a:solidFill>
              </a:rPr>
              <a:t>Period</a:t>
            </a:r>
            <a:endParaRPr lang="fr-CH" sz="1050" i="1" dirty="0">
              <a:solidFill>
                <a:schemeClr val="tx2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A237CE3-7057-6FCC-7C22-D25294E889DF}"/>
              </a:ext>
            </a:extLst>
          </p:cNvPr>
          <p:cNvSpPr txBox="1"/>
          <p:nvPr/>
        </p:nvSpPr>
        <p:spPr>
          <a:xfrm>
            <a:off x="7920000" y="720000"/>
            <a:ext cx="1800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 err="1">
                <a:solidFill>
                  <a:schemeClr val="tx2"/>
                </a:solidFill>
              </a:rPr>
              <a:t>Period</a:t>
            </a:r>
            <a:r>
              <a:rPr lang="fr-CH" sz="1200" dirty="0">
                <a:solidFill>
                  <a:schemeClr val="tx2"/>
                </a:solidFill>
              </a:rPr>
              <a:t> 412400-412500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AB85468-9E66-EECC-2551-D20056C1CA30}"/>
              </a:ext>
            </a:extLst>
          </p:cNvPr>
          <p:cNvSpPr txBox="1"/>
          <p:nvPr/>
        </p:nvSpPr>
        <p:spPr>
          <a:xfrm>
            <a:off x="2196000" y="972000"/>
            <a:ext cx="1800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dirty="0" err="1">
                <a:solidFill>
                  <a:schemeClr val="tx2"/>
                </a:solidFill>
              </a:rPr>
              <a:t>Period</a:t>
            </a:r>
            <a:r>
              <a:rPr lang="fr-CH" sz="1200" dirty="0">
                <a:solidFill>
                  <a:schemeClr val="tx2"/>
                </a:solidFill>
              </a:rPr>
              <a:t> 412500-End Line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47B96C-6062-FE8B-6AFC-D2BAC438406B}"/>
              </a:ext>
            </a:extLst>
          </p:cNvPr>
          <p:cNvSpPr txBox="1"/>
          <p:nvPr/>
        </p:nvSpPr>
        <p:spPr>
          <a:xfrm rot="-600000">
            <a:off x="10104311" y="334750"/>
            <a:ext cx="1692000" cy="338554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600" dirty="0" err="1">
                <a:solidFill>
                  <a:srgbClr val="C00000"/>
                </a:solidFill>
              </a:rPr>
              <a:t>Reminder</a:t>
            </a:r>
            <a:endParaRPr lang="fr-CH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5993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662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3C6AA6-01FD-B838-1933-FCFF5CB89E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ueprint of a train&#10;&#10;AI-generated content may be incorrect.">
            <a:extLst>
              <a:ext uri="{FF2B5EF4-FFF2-40B4-BE49-F238E27FC236}">
                <a16:creationId xmlns:a16="http://schemas.microsoft.com/office/drawing/2014/main" id="{42456551-5531-FCBE-D71D-F3B83A6EAB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" r="179"/>
          <a:stretch>
            <a:fillRect/>
          </a:stretch>
        </p:blipFill>
        <p:spPr>
          <a:xfrm>
            <a:off x="2412000" y="936000"/>
            <a:ext cx="7371024" cy="522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40760-2DDC-C949-A8AB-7129A7958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08-10-2025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F1EEA2-558B-660A-8A95-5CEBFCF7B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17444D-3F68-DF0E-36E0-94A7B9D7C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DAE70F1-6EFC-6AD7-DC0A-3FD1E5AA5775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 err="1"/>
              <a:t>Experimental</a:t>
            </a:r>
            <a:r>
              <a:rPr lang="fr-FR" sz="1400" u="sng" dirty="0"/>
              <a:t> Area : </a:t>
            </a:r>
            <a:r>
              <a:rPr lang="fr-FR" sz="1400" dirty="0"/>
              <a:t>Beam Line </a:t>
            </a:r>
            <a:r>
              <a:rPr lang="fr-FR" sz="1400" dirty="0" err="1"/>
              <a:t>Layout</a:t>
            </a:r>
            <a:endParaRPr lang="fr-FR" sz="14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4FF554E-D56E-B904-3428-7C9FD6143D9B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</a:t>
            </a:r>
            <a:r>
              <a:rPr lang="fr-FR" sz="2000" dirty="0" err="1"/>
              <a:t>Experimental</a:t>
            </a:r>
            <a:r>
              <a:rPr lang="fr-FR" sz="2000" dirty="0"/>
              <a:t> Area Beam Line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952E5C6-F698-89DB-E1B3-F18DA9BD7910}"/>
              </a:ext>
            </a:extLst>
          </p:cNvPr>
          <p:cNvSpPr txBox="1"/>
          <p:nvPr/>
        </p:nvSpPr>
        <p:spPr>
          <a:xfrm>
            <a:off x="623392" y="3297553"/>
            <a:ext cx="1271544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 err="1">
                <a:solidFill>
                  <a:schemeClr val="tx2"/>
                </a:solidFill>
              </a:rPr>
              <a:t>Layout</a:t>
            </a:r>
            <a:r>
              <a:rPr lang="fr-CH" sz="1200" i="1" dirty="0">
                <a:solidFill>
                  <a:schemeClr val="tx2"/>
                </a:solidFill>
              </a:rPr>
              <a:t> </a:t>
            </a:r>
            <a:r>
              <a:rPr lang="fr-CH" sz="1200" i="1" dirty="0" err="1">
                <a:solidFill>
                  <a:schemeClr val="tx2"/>
                </a:solidFill>
              </a:rPr>
              <a:t>Drawing</a:t>
            </a:r>
            <a:endParaRPr lang="fr-CH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336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5BFE4E-D4D7-FC40-A267-4D21562F18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rawing of a machine&#10;&#10;AI-generated content may be incorrect.">
            <a:extLst>
              <a:ext uri="{FF2B5EF4-FFF2-40B4-BE49-F238E27FC236}">
                <a16:creationId xmlns:a16="http://schemas.microsoft.com/office/drawing/2014/main" id="{DF0C863C-529F-2815-A33A-498FC9E298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8000"/>
            <a:ext cx="12192000" cy="460586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3EF54-18B7-0DEC-98B6-7919DDCC4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08-10-2025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606DC-2027-20F9-D68A-B09E63E0E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2D20B4-D2AF-1ADF-25AE-D55EB84B3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CC52189-68FB-F672-57E8-2A9D79B37C5B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 err="1"/>
              <a:t>Experimental</a:t>
            </a:r>
            <a:r>
              <a:rPr lang="fr-FR" sz="1400" u="sng" dirty="0"/>
              <a:t> Area : </a:t>
            </a:r>
            <a:r>
              <a:rPr lang="fr-FR" sz="1400" dirty="0"/>
              <a:t>Beam Line </a:t>
            </a:r>
            <a:r>
              <a:rPr lang="fr-FR" sz="1400" dirty="0" err="1"/>
              <a:t>Layout</a:t>
            </a:r>
            <a:endParaRPr lang="fr-FR" sz="14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AAAD110-260C-7425-8F86-BB2F86A3F12D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</a:t>
            </a:r>
            <a:r>
              <a:rPr lang="fr-FR" sz="2000" dirty="0" err="1"/>
              <a:t>Experimental</a:t>
            </a:r>
            <a:r>
              <a:rPr lang="fr-FR" sz="2000" dirty="0"/>
              <a:t> Area Beam Line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AB2ED33-7928-405C-B922-4DC3418242EE}"/>
              </a:ext>
            </a:extLst>
          </p:cNvPr>
          <p:cNvSpPr txBox="1"/>
          <p:nvPr/>
        </p:nvSpPr>
        <p:spPr>
          <a:xfrm>
            <a:off x="4527515" y="5721967"/>
            <a:ext cx="3136969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 err="1">
                <a:solidFill>
                  <a:schemeClr val="tx2"/>
                </a:solidFill>
              </a:rPr>
              <a:t>Same</a:t>
            </a:r>
            <a:r>
              <a:rPr lang="fr-CH" sz="1200" i="1" dirty="0">
                <a:solidFill>
                  <a:schemeClr val="tx2"/>
                </a:solidFill>
              </a:rPr>
              <a:t> codes as </a:t>
            </a:r>
            <a:r>
              <a:rPr lang="fr-CH" sz="1200" i="1" dirty="0" err="1">
                <a:solidFill>
                  <a:schemeClr val="tx2"/>
                </a:solidFill>
              </a:rPr>
              <a:t>previous</a:t>
            </a:r>
            <a:r>
              <a:rPr lang="fr-CH" sz="1200" i="1" dirty="0">
                <a:solidFill>
                  <a:schemeClr val="tx2"/>
                </a:solidFill>
              </a:rPr>
              <a:t> configuration…</a:t>
            </a:r>
          </a:p>
        </p:txBody>
      </p:sp>
      <p:pic>
        <p:nvPicPr>
          <p:cNvPr id="9" name="Picture 8" descr="A drawing of a machine">
            <a:extLst>
              <a:ext uri="{FF2B5EF4-FFF2-40B4-BE49-F238E27FC236}">
                <a16:creationId xmlns:a16="http://schemas.microsoft.com/office/drawing/2014/main" id="{62D7A41B-C7DF-603A-B427-C6CD644A6A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624" t="71910" r="74299" b="14022"/>
          <a:stretch>
            <a:fillRect/>
          </a:stretch>
        </p:blipFill>
        <p:spPr>
          <a:xfrm>
            <a:off x="180000" y="5219999"/>
            <a:ext cx="3600000" cy="972000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pic>
        <p:nvPicPr>
          <p:cNvPr id="13" name="Picture 12" descr="A drawing of a machine&#10;&#10;AI-generated content may be incorrect.">
            <a:extLst>
              <a:ext uri="{FF2B5EF4-FFF2-40B4-BE49-F238E27FC236}">
                <a16:creationId xmlns:a16="http://schemas.microsoft.com/office/drawing/2014/main" id="{2BF5D742-AF13-51C7-F683-581A78E0EB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3230" t="71964" r="9347" b="13746"/>
          <a:stretch>
            <a:fillRect/>
          </a:stretch>
        </p:blipFill>
        <p:spPr>
          <a:xfrm>
            <a:off x="8496000" y="5220000"/>
            <a:ext cx="3136970" cy="972000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156F220-417E-E6F7-3FDF-C25613A3C00F}"/>
              </a:ext>
            </a:extLst>
          </p:cNvPr>
          <p:cNvSpPr/>
          <p:nvPr/>
        </p:nvSpPr>
        <p:spPr>
          <a:xfrm>
            <a:off x="648000" y="3924000"/>
            <a:ext cx="2592000" cy="684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C513C8-D35B-8C94-06CF-4F0D37DB5648}"/>
              </a:ext>
            </a:extLst>
          </p:cNvPr>
          <p:cNvCxnSpPr>
            <a:stCxn id="14" idx="2"/>
            <a:endCxn id="9" idx="0"/>
          </p:cNvCxnSpPr>
          <p:nvPr/>
        </p:nvCxnSpPr>
        <p:spPr>
          <a:xfrm>
            <a:off x="1944000" y="4608000"/>
            <a:ext cx="36000" cy="611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2260DD87-DD07-F2A3-D86F-5E577550F43E}"/>
              </a:ext>
            </a:extLst>
          </p:cNvPr>
          <p:cNvSpPr/>
          <p:nvPr/>
        </p:nvSpPr>
        <p:spPr>
          <a:xfrm>
            <a:off x="8892000" y="3960000"/>
            <a:ext cx="2160000" cy="684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C15B3CF-5E9F-3454-BB91-5EF00459BB9C}"/>
              </a:ext>
            </a:extLst>
          </p:cNvPr>
          <p:cNvCxnSpPr>
            <a:cxnSpLocks/>
            <a:stCxn id="19" idx="2"/>
            <a:endCxn id="13" idx="0"/>
          </p:cNvCxnSpPr>
          <p:nvPr/>
        </p:nvCxnSpPr>
        <p:spPr>
          <a:xfrm>
            <a:off x="9972000" y="4644000"/>
            <a:ext cx="92485" cy="57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924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4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37528C-57C5-E81F-6E6F-F13D63D9AC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print of a building&#10;&#10;AI-generated content may be incorrect.">
            <a:extLst>
              <a:ext uri="{FF2B5EF4-FFF2-40B4-BE49-F238E27FC236}">
                <a16:creationId xmlns:a16="http://schemas.microsoft.com/office/drawing/2014/main" id="{3623C93E-2887-09C3-75CA-6E454FBFB3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0000"/>
            <a:ext cx="12192000" cy="468131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44295-2FED-6238-10D8-0CD0DEAFF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08-10-2025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9361-B374-4195-6AE9-ED5FF30E9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7DE53-DA2A-EC6F-16AA-70C8C3A6F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BB2A9E6-824A-E34A-FB6E-5ACEF8D6C7F1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 err="1"/>
              <a:t>Experimental</a:t>
            </a:r>
            <a:r>
              <a:rPr lang="fr-FR" sz="1400" u="sng" dirty="0"/>
              <a:t> Area : </a:t>
            </a:r>
            <a:r>
              <a:rPr lang="fr-FR" sz="1400" dirty="0"/>
              <a:t>Beam Line </a:t>
            </a:r>
            <a:r>
              <a:rPr lang="fr-FR" sz="1400" dirty="0" err="1"/>
              <a:t>Layout</a:t>
            </a:r>
            <a:endParaRPr lang="fr-FR" sz="14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926ABD2-1995-7CA1-AF79-BAA74E8EC936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</a:t>
            </a:r>
            <a:r>
              <a:rPr lang="fr-FR" sz="2000" dirty="0" err="1"/>
              <a:t>Experimental</a:t>
            </a:r>
            <a:r>
              <a:rPr lang="fr-FR" sz="2000" dirty="0"/>
              <a:t> Area Beam Line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868EAE-729A-5C70-B354-7E0C951B1A43}"/>
              </a:ext>
            </a:extLst>
          </p:cNvPr>
          <p:cNvSpPr txBox="1"/>
          <p:nvPr/>
        </p:nvSpPr>
        <p:spPr>
          <a:xfrm>
            <a:off x="7020000" y="4896000"/>
            <a:ext cx="3136969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>
                <a:solidFill>
                  <a:srgbClr val="0070C0"/>
                </a:solidFill>
              </a:rPr>
              <a:t>Magnets QNL : QNLD ? – QNLF ?</a:t>
            </a: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41E47283-6497-1570-1B4B-48FDFCE28926}"/>
              </a:ext>
            </a:extLst>
          </p:cNvPr>
          <p:cNvSpPr/>
          <p:nvPr/>
        </p:nvSpPr>
        <p:spPr>
          <a:xfrm rot="16200000">
            <a:off x="8460000" y="2772000"/>
            <a:ext cx="252000" cy="3924000"/>
          </a:xfrm>
          <a:prstGeom prst="leftBrace">
            <a:avLst>
              <a:gd name="adj1" fmla="val 37203"/>
              <a:gd name="adj2" fmla="val 50276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B65D5012-F7D8-6571-0ED8-9FB3D8B377A2}"/>
              </a:ext>
            </a:extLst>
          </p:cNvPr>
          <p:cNvSpPr/>
          <p:nvPr/>
        </p:nvSpPr>
        <p:spPr>
          <a:xfrm rot="16200000">
            <a:off x="702000" y="4050000"/>
            <a:ext cx="252000" cy="1368000"/>
          </a:xfrm>
          <a:prstGeom prst="leftBrace">
            <a:avLst>
              <a:gd name="adj1" fmla="val 37203"/>
              <a:gd name="adj2" fmla="val 50276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A5E565-5E47-96E4-FA25-BFBAAC4F5DC9}"/>
              </a:ext>
            </a:extLst>
          </p:cNvPr>
          <p:cNvSpPr txBox="1"/>
          <p:nvPr/>
        </p:nvSpPr>
        <p:spPr>
          <a:xfrm>
            <a:off x="324000" y="4896000"/>
            <a:ext cx="104400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>
                <a:solidFill>
                  <a:srgbClr val="0070C0"/>
                </a:solidFill>
              </a:rPr>
              <a:t>Magnet HB2 ?</a:t>
            </a:r>
          </a:p>
        </p:txBody>
      </p:sp>
    </p:spTree>
    <p:extLst>
      <p:ext uri="{BB962C8B-B14F-4D97-AF65-F5344CB8AC3E}">
        <p14:creationId xmlns:p14="http://schemas.microsoft.com/office/powerpoint/2010/main" val="424551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0" grpId="0" animBg="1"/>
      <p:bldP spid="11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B45B5F-E43B-D6E4-50BC-A73876B6D2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ueprint of a building&#10;&#10;AI-generated content may be incorrect.">
            <a:extLst>
              <a:ext uri="{FF2B5EF4-FFF2-40B4-BE49-F238E27FC236}">
                <a16:creationId xmlns:a16="http://schemas.microsoft.com/office/drawing/2014/main" id="{329664B1-D031-E66B-D549-2613819424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2000" y="936000"/>
            <a:ext cx="7387533" cy="522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5D214-3563-E687-835C-B985E5D86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08-10-2025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4ED1F6-C37A-4A81-C9D2-39844235E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0F1854-AAE0-66A3-D885-D7AA58B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F7592AC-5793-D1AD-ABC2-8047F7A3D5BC}"/>
              </a:ext>
            </a:extLst>
          </p:cNvPr>
          <p:cNvSpPr txBox="1"/>
          <p:nvPr/>
        </p:nvSpPr>
        <p:spPr>
          <a:xfrm>
            <a:off x="623392" y="3297553"/>
            <a:ext cx="1271544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 err="1">
                <a:solidFill>
                  <a:schemeClr val="tx2"/>
                </a:solidFill>
              </a:rPr>
              <a:t>Layout</a:t>
            </a:r>
            <a:r>
              <a:rPr lang="fr-CH" sz="1200" i="1" dirty="0">
                <a:solidFill>
                  <a:schemeClr val="tx2"/>
                </a:solidFill>
              </a:rPr>
              <a:t> </a:t>
            </a:r>
            <a:r>
              <a:rPr lang="fr-CH" sz="1200" i="1" dirty="0" err="1">
                <a:solidFill>
                  <a:schemeClr val="tx2"/>
                </a:solidFill>
              </a:rPr>
              <a:t>Drawing</a:t>
            </a:r>
            <a:endParaRPr lang="fr-CH" sz="1200" i="1" dirty="0">
              <a:solidFill>
                <a:schemeClr val="tx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5F2E71-4E93-E72E-B19C-9D23EFD2D0F0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e- (150 MeV) Beam Line :</a:t>
            </a:r>
            <a:r>
              <a:rPr lang="fr-FR" sz="1400" dirty="0"/>
              <a:t> </a:t>
            </a:r>
            <a:r>
              <a:rPr lang="fr-FR" sz="1400" dirty="0" err="1"/>
              <a:t>Layout</a:t>
            </a:r>
            <a:endParaRPr lang="fr-FR" sz="14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85A958A-F892-F1D7-AFE9-6F17BC3E1A3E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TT451 Beam Line (e- 150 MeV)</a:t>
            </a:r>
          </a:p>
        </p:txBody>
      </p:sp>
    </p:spTree>
    <p:extLst>
      <p:ext uri="{BB962C8B-B14F-4D97-AF65-F5344CB8AC3E}">
        <p14:creationId xmlns:p14="http://schemas.microsoft.com/office/powerpoint/2010/main" val="1418016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A3FAD1-2515-EF8F-9405-CFA20B52E6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ack and white diagram&#10;&#10;AI-generated content may be incorrect.">
            <a:extLst>
              <a:ext uri="{FF2B5EF4-FFF2-40B4-BE49-F238E27FC236}">
                <a16:creationId xmlns:a16="http://schemas.microsoft.com/office/drawing/2014/main" id="{640E85F8-8D5B-1BEB-0C20-58A86756E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0000"/>
            <a:ext cx="12192000" cy="271955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035DD5-F835-4D28-E0C0-F52EDDACE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08-10-2025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2663F-FBE3-3F35-18A8-6D78DEFB9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79A03-5E3C-2E94-2DFE-257DC2FAA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EFF0556-B385-46BC-BF80-8C87518C8151}"/>
              </a:ext>
            </a:extLst>
          </p:cNvPr>
          <p:cNvSpPr txBox="1"/>
          <p:nvPr/>
        </p:nvSpPr>
        <p:spPr>
          <a:xfrm>
            <a:off x="3276577" y="1260000"/>
            <a:ext cx="5638845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>
                <a:solidFill>
                  <a:srgbClr val="C00000"/>
                </a:solidFill>
              </a:rPr>
              <a:t>Codes of </a:t>
            </a:r>
            <a:r>
              <a:rPr lang="fr-CH" sz="1200" i="1" dirty="0" err="1">
                <a:solidFill>
                  <a:srgbClr val="C00000"/>
                </a:solidFill>
              </a:rPr>
              <a:t>Elements</a:t>
            </a:r>
            <a:r>
              <a:rPr lang="fr-CH" sz="1200" i="1" dirty="0">
                <a:solidFill>
                  <a:srgbClr val="C00000"/>
                </a:solidFill>
              </a:rPr>
              <a:t> ?  -  Origin of Beam Line 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BDB0E2-6C0C-78C7-A4EB-1953E42F469A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e- (150 MeV) Beam Line :</a:t>
            </a:r>
            <a:r>
              <a:rPr lang="fr-FR" sz="1400" dirty="0"/>
              <a:t> </a:t>
            </a:r>
            <a:r>
              <a:rPr lang="fr-FR" sz="1400" dirty="0" err="1"/>
              <a:t>Layout</a:t>
            </a:r>
            <a:endParaRPr lang="fr-FR" sz="14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A7C4F75-EC92-43BD-104E-8CFA57A22123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TT451 Beam Line (e- 150 MeV)</a:t>
            </a:r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9AA11D69-804E-A093-3620-6BFF453D98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" y="3384000"/>
            <a:ext cx="4752000" cy="27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F0432B8-EAF8-186C-BEF9-C2F43E5401C2}"/>
              </a:ext>
            </a:extLst>
          </p:cNvPr>
          <p:cNvCxnSpPr/>
          <p:nvPr/>
        </p:nvCxnSpPr>
        <p:spPr>
          <a:xfrm>
            <a:off x="1458000" y="3501008"/>
            <a:ext cx="0" cy="2664000"/>
          </a:xfrm>
          <a:prstGeom prst="line">
            <a:avLst/>
          </a:prstGeom>
          <a:ln w="15875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machine with many parts&#10;&#10;AI-generated content may be incorrect.">
            <a:extLst>
              <a:ext uri="{FF2B5EF4-FFF2-40B4-BE49-F238E27FC236}">
                <a16:creationId xmlns:a16="http://schemas.microsoft.com/office/drawing/2014/main" id="{4EF2CEED-6334-B229-5796-FF30E5FC38B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489" t="1438" r="14775" b="22969"/>
          <a:stretch>
            <a:fillRect/>
          </a:stretch>
        </p:blipFill>
        <p:spPr>
          <a:xfrm>
            <a:off x="7524000" y="3132000"/>
            <a:ext cx="4452000" cy="30240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7C7A3A7-4E33-E1AE-6499-64E7C0CBAB3F}"/>
              </a:ext>
            </a:extLst>
          </p:cNvPr>
          <p:cNvCxnSpPr/>
          <p:nvPr/>
        </p:nvCxnSpPr>
        <p:spPr>
          <a:xfrm>
            <a:off x="2016000" y="4140000"/>
            <a:ext cx="0" cy="1368000"/>
          </a:xfrm>
          <a:prstGeom prst="line">
            <a:avLst/>
          </a:prstGeom>
          <a:ln w="127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2F20A04-8353-A2D0-5B15-351D0B75B69B}"/>
              </a:ext>
            </a:extLst>
          </p:cNvPr>
          <p:cNvSpPr txBox="1"/>
          <p:nvPr/>
        </p:nvSpPr>
        <p:spPr>
          <a:xfrm>
            <a:off x="1764000" y="3744000"/>
            <a:ext cx="720000" cy="43088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i="1" dirty="0">
                <a:solidFill>
                  <a:srgbClr val="FFFF00"/>
                </a:solidFill>
              </a:rPr>
              <a:t>Origin</a:t>
            </a:r>
          </a:p>
          <a:p>
            <a:pPr algn="ctr"/>
            <a:r>
              <a:rPr lang="fr-CH" sz="1100" i="1" dirty="0" err="1">
                <a:solidFill>
                  <a:srgbClr val="FFFF00"/>
                </a:solidFill>
              </a:rPr>
              <a:t>proposed</a:t>
            </a:r>
            <a:endParaRPr lang="fr-CH" sz="1100" i="1" dirty="0">
              <a:solidFill>
                <a:srgbClr val="FFFF00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20CBC1F-EF0F-FA93-7C38-AA6DD1363476}"/>
              </a:ext>
            </a:extLst>
          </p:cNvPr>
          <p:cNvCxnSpPr/>
          <p:nvPr/>
        </p:nvCxnSpPr>
        <p:spPr>
          <a:xfrm>
            <a:off x="9378000" y="4292400"/>
            <a:ext cx="0" cy="1368000"/>
          </a:xfrm>
          <a:prstGeom prst="line">
            <a:avLst/>
          </a:prstGeom>
          <a:ln w="127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EC0584A-B677-D630-AF30-671CF8F89A27}"/>
              </a:ext>
            </a:extLst>
          </p:cNvPr>
          <p:cNvSpPr txBox="1"/>
          <p:nvPr/>
        </p:nvSpPr>
        <p:spPr>
          <a:xfrm>
            <a:off x="9006265" y="3861513"/>
            <a:ext cx="720000" cy="43088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i="1" dirty="0">
                <a:solidFill>
                  <a:srgbClr val="FF0000"/>
                </a:solidFill>
              </a:rPr>
              <a:t>Origin</a:t>
            </a:r>
          </a:p>
          <a:p>
            <a:pPr algn="ctr"/>
            <a:r>
              <a:rPr lang="fr-CH" sz="1100" i="1" dirty="0" err="1">
                <a:solidFill>
                  <a:srgbClr val="FF0000"/>
                </a:solidFill>
              </a:rPr>
              <a:t>proposed</a:t>
            </a:r>
            <a:endParaRPr lang="fr-CH" sz="1100" i="1" dirty="0">
              <a:solidFill>
                <a:srgbClr val="FF0000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0898937-C993-A21B-1EC0-9FBD7C231973}"/>
              </a:ext>
            </a:extLst>
          </p:cNvPr>
          <p:cNvSpPr/>
          <p:nvPr/>
        </p:nvSpPr>
        <p:spPr>
          <a:xfrm>
            <a:off x="7380000" y="4608000"/>
            <a:ext cx="1974121" cy="1159075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8515B29-79F0-6EFF-99CC-74B301045192}"/>
              </a:ext>
            </a:extLst>
          </p:cNvPr>
          <p:cNvCxnSpPr>
            <a:cxnSpLocks/>
          </p:cNvCxnSpPr>
          <p:nvPr/>
        </p:nvCxnSpPr>
        <p:spPr>
          <a:xfrm>
            <a:off x="9378000" y="3645024"/>
            <a:ext cx="958088" cy="0"/>
          </a:xfrm>
          <a:prstGeom prst="line">
            <a:avLst/>
          </a:prstGeom>
          <a:ln w="25400">
            <a:solidFill>
              <a:srgbClr val="FF0000"/>
            </a:solidFill>
            <a:prstDash val="soli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914F256-02C6-FD31-EF06-85A9CE1EA322}"/>
              </a:ext>
            </a:extLst>
          </p:cNvPr>
          <p:cNvSpPr txBox="1"/>
          <p:nvPr/>
        </p:nvSpPr>
        <p:spPr>
          <a:xfrm>
            <a:off x="9435988" y="3343779"/>
            <a:ext cx="720000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i="1" dirty="0" err="1">
                <a:solidFill>
                  <a:srgbClr val="FF0000"/>
                </a:solidFill>
              </a:rPr>
              <a:t>Scale</a:t>
            </a:r>
            <a:endParaRPr lang="fr-CH" sz="1100" i="1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A2E0206-A4BB-D351-7DAB-2FB5228EBDD8}"/>
              </a:ext>
            </a:extLst>
          </p:cNvPr>
          <p:cNvSpPr txBox="1"/>
          <p:nvPr/>
        </p:nvSpPr>
        <p:spPr>
          <a:xfrm>
            <a:off x="7812217" y="4140000"/>
            <a:ext cx="905832" cy="43088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100" i="1" dirty="0" err="1">
                <a:solidFill>
                  <a:srgbClr val="C00000"/>
                </a:solidFill>
              </a:rPr>
              <a:t>Functionnal</a:t>
            </a:r>
            <a:r>
              <a:rPr lang="fr-CH" sz="1100" i="1" dirty="0">
                <a:solidFill>
                  <a:srgbClr val="C00000"/>
                </a:solidFill>
              </a:rPr>
              <a:t> Positions ?</a:t>
            </a:r>
          </a:p>
        </p:txBody>
      </p:sp>
    </p:spTree>
    <p:extLst>
      <p:ext uri="{BB962C8B-B14F-4D97-AF65-F5344CB8AC3E}">
        <p14:creationId xmlns:p14="http://schemas.microsoft.com/office/powerpoint/2010/main" val="590706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 animBg="1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6791C6-1ADC-776D-D79E-B07507C6CA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drawing of a plane&#10;&#10;AI-generated content may be incorrect.">
            <a:extLst>
              <a:ext uri="{FF2B5EF4-FFF2-40B4-BE49-F238E27FC236}">
                <a16:creationId xmlns:a16="http://schemas.microsoft.com/office/drawing/2014/main" id="{5D2EA9E4-89F5-DB5D-B298-CFC9430C0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3452"/>
            <a:ext cx="12192000" cy="513109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C0464-261A-51AC-46FD-6F55057C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08-10-2025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E7D6D1-2DFC-9091-5AE6-6B5C65A6E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08DDD-C155-E0A6-F92F-CA8D93349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789259-12E6-7A61-1E6C-8324290B7AA0}"/>
              </a:ext>
            </a:extLst>
          </p:cNvPr>
          <p:cNvSpPr txBox="1"/>
          <p:nvPr/>
        </p:nvSpPr>
        <p:spPr>
          <a:xfrm>
            <a:off x="1199456" y="5373216"/>
            <a:ext cx="5638845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>
                <a:solidFill>
                  <a:srgbClr val="C00000"/>
                </a:solidFill>
              </a:rPr>
              <a:t>Codes of </a:t>
            </a:r>
            <a:r>
              <a:rPr lang="fr-CH" sz="1200" i="1" dirty="0" err="1">
                <a:solidFill>
                  <a:srgbClr val="C00000"/>
                </a:solidFill>
              </a:rPr>
              <a:t>Elements</a:t>
            </a:r>
            <a:r>
              <a:rPr lang="fr-CH" sz="1200" i="1" dirty="0">
                <a:solidFill>
                  <a:srgbClr val="C00000"/>
                </a:solidFill>
              </a:rPr>
              <a:t> ?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AF140B-7226-C641-3C10-B5674BECBAE8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e- (150 MeV) Beam Line :</a:t>
            </a:r>
            <a:r>
              <a:rPr lang="fr-FR" sz="1400" dirty="0"/>
              <a:t> </a:t>
            </a:r>
            <a:r>
              <a:rPr lang="fr-FR" sz="1400" dirty="0" err="1"/>
              <a:t>Layout</a:t>
            </a:r>
            <a:endParaRPr lang="fr-FR" sz="14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0026822-3E15-039B-C739-25EBE274C4C9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TT451 Beam Line (e- 150 MeV)</a:t>
            </a:r>
          </a:p>
        </p:txBody>
      </p:sp>
    </p:spTree>
    <p:extLst>
      <p:ext uri="{BB962C8B-B14F-4D97-AF65-F5344CB8AC3E}">
        <p14:creationId xmlns:p14="http://schemas.microsoft.com/office/powerpoint/2010/main" val="1018062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B2DD33-DA11-0A77-52B3-62E9F2AA59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57B4F1-3733-ECB4-AAF1-48E715F8AA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624" b="13962"/>
          <a:stretch>
            <a:fillRect/>
          </a:stretch>
        </p:blipFill>
        <p:spPr>
          <a:xfrm>
            <a:off x="79200" y="900000"/>
            <a:ext cx="12024000" cy="5112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E749E-1EE7-0C17-9A97-A48E4A443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08-10-2025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8845A0-645D-DD6D-DF8E-2D72B1780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28B62-241C-A131-558E-6D480541B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076D2C-030C-7C82-647F-C49706ACFE3B}"/>
              </a:ext>
            </a:extLst>
          </p:cNvPr>
          <p:cNvSpPr txBox="1"/>
          <p:nvPr/>
        </p:nvSpPr>
        <p:spPr>
          <a:xfrm>
            <a:off x="9066856" y="4528386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TCC4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A4339191-AE29-D473-838F-11F089AD59AC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70200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TCC4 : Extension of </a:t>
            </a:r>
            <a:r>
              <a:rPr lang="fr-FR" sz="1400" u="sng" dirty="0" err="1"/>
              <a:t>Trenches</a:t>
            </a:r>
            <a:r>
              <a:rPr lang="fr-FR" sz="1400" u="sng" dirty="0"/>
              <a:t> (for Cable </a:t>
            </a:r>
            <a:r>
              <a:rPr lang="fr-FR" sz="1400" u="sng" dirty="0" err="1"/>
              <a:t>Trays</a:t>
            </a:r>
            <a:r>
              <a:rPr lang="fr-FR" sz="1400" u="sng" dirty="0"/>
              <a:t>)</a:t>
            </a:r>
            <a:endParaRPr lang="fr-FR" sz="1400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763126A3-8F7A-D6BD-5DE8-ECDA9EC193CC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 err="1"/>
              <a:t>Awake</a:t>
            </a:r>
            <a:r>
              <a:rPr lang="fr-FR" sz="2000" dirty="0"/>
              <a:t> Run 2C – TCC4 - </a:t>
            </a:r>
            <a:r>
              <a:rPr lang="fr-FR" sz="2000" dirty="0" err="1"/>
              <a:t>Trenches</a:t>
            </a:r>
            <a:endParaRPr lang="fr-FR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4D8693-8E9F-36E2-E11B-D1125645A563}"/>
              </a:ext>
            </a:extLst>
          </p:cNvPr>
          <p:cNvSpPr txBox="1"/>
          <p:nvPr/>
        </p:nvSpPr>
        <p:spPr>
          <a:xfrm>
            <a:off x="5515200" y="1617840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7A75738-0F7E-CF08-C097-2FF3A971803F}"/>
              </a:ext>
            </a:extLst>
          </p:cNvPr>
          <p:cNvCxnSpPr>
            <a:cxnSpLocks/>
          </p:cNvCxnSpPr>
          <p:nvPr/>
        </p:nvCxnSpPr>
        <p:spPr>
          <a:xfrm>
            <a:off x="576000" y="4896000"/>
            <a:ext cx="0" cy="648000"/>
          </a:xfrm>
          <a:prstGeom prst="straightConnector1">
            <a:avLst/>
          </a:prstGeom>
          <a:ln w="15875">
            <a:solidFill>
              <a:srgbClr val="C0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61186FE-29EF-4BB3-EE28-7FCC32A9E3D4}"/>
              </a:ext>
            </a:extLst>
          </p:cNvPr>
          <p:cNvSpPr txBox="1"/>
          <p:nvPr/>
        </p:nvSpPr>
        <p:spPr>
          <a:xfrm>
            <a:off x="1631504" y="2903539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221330-F2FB-A7B8-C2E7-3C76860F1BC8}"/>
              </a:ext>
            </a:extLst>
          </p:cNvPr>
          <p:cNvSpPr txBox="1"/>
          <p:nvPr/>
        </p:nvSpPr>
        <p:spPr>
          <a:xfrm>
            <a:off x="10116000" y="2903539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1DB5FB-7EA4-E010-9EB6-E392D40094E6}"/>
              </a:ext>
            </a:extLst>
          </p:cNvPr>
          <p:cNvSpPr txBox="1"/>
          <p:nvPr/>
        </p:nvSpPr>
        <p:spPr>
          <a:xfrm>
            <a:off x="6791152" y="2903539"/>
            <a:ext cx="576000" cy="252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chemeClr val="tx2"/>
                </a:solidFill>
              </a:rPr>
              <a:t>TSG43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DB910CE-62D2-8AC0-6B6B-E2D3152F5B09}"/>
              </a:ext>
            </a:extLst>
          </p:cNvPr>
          <p:cNvCxnSpPr>
            <a:cxnSpLocks/>
          </p:cNvCxnSpPr>
          <p:nvPr/>
        </p:nvCxnSpPr>
        <p:spPr>
          <a:xfrm>
            <a:off x="1610232" y="4902197"/>
            <a:ext cx="144016" cy="673272"/>
          </a:xfrm>
          <a:prstGeom prst="straightConnector1">
            <a:avLst/>
          </a:prstGeom>
          <a:ln w="15875">
            <a:solidFill>
              <a:srgbClr val="C0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F95D13A-1E39-EEE1-C237-CD34B7F73208}"/>
              </a:ext>
            </a:extLst>
          </p:cNvPr>
          <p:cNvCxnSpPr>
            <a:cxnSpLocks/>
          </p:cNvCxnSpPr>
          <p:nvPr/>
        </p:nvCxnSpPr>
        <p:spPr>
          <a:xfrm>
            <a:off x="7680176" y="5285197"/>
            <a:ext cx="0" cy="288000"/>
          </a:xfrm>
          <a:prstGeom prst="straightConnector1">
            <a:avLst/>
          </a:prstGeom>
          <a:ln w="15875">
            <a:solidFill>
              <a:srgbClr val="C0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81C2C4D-6177-8FB0-2406-2B14941C1591}"/>
              </a:ext>
            </a:extLst>
          </p:cNvPr>
          <p:cNvCxnSpPr>
            <a:cxnSpLocks/>
          </p:cNvCxnSpPr>
          <p:nvPr/>
        </p:nvCxnSpPr>
        <p:spPr>
          <a:xfrm>
            <a:off x="11064552" y="5285197"/>
            <a:ext cx="0" cy="288000"/>
          </a:xfrm>
          <a:prstGeom prst="straightConnector1">
            <a:avLst/>
          </a:prstGeom>
          <a:ln w="15875">
            <a:solidFill>
              <a:srgbClr val="C0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7F29DFC-F68C-CF13-8435-4D0797A71C96}"/>
              </a:ext>
            </a:extLst>
          </p:cNvPr>
          <p:cNvSpPr txBox="1"/>
          <p:nvPr/>
        </p:nvSpPr>
        <p:spPr>
          <a:xfrm>
            <a:off x="8101767" y="5904426"/>
            <a:ext cx="2633497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i="1" dirty="0" err="1">
                <a:solidFill>
                  <a:srgbClr val="C00000"/>
                </a:solidFill>
              </a:rPr>
              <a:t>Same</a:t>
            </a:r>
            <a:r>
              <a:rPr lang="fr-CH" sz="1200" i="1" dirty="0">
                <a:solidFill>
                  <a:srgbClr val="C00000"/>
                </a:solidFill>
              </a:rPr>
              <a:t> extension for TSG45 and TSG46</a:t>
            </a:r>
          </a:p>
        </p:txBody>
      </p:sp>
    </p:spTree>
    <p:extLst>
      <p:ext uri="{BB962C8B-B14F-4D97-AF65-F5344CB8AC3E}">
        <p14:creationId xmlns:p14="http://schemas.microsoft.com/office/powerpoint/2010/main" val="593505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-v2.potx" id="{1CBF1465-F199-9D43-BDF6-7AD5DD945757}" vid="{FCA3073A-8FE0-DB44-9C19-F0FA8F19FE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Template-EN-2021-v2</Template>
  <TotalTime>24015</TotalTime>
  <Words>704</Words>
  <Application>Microsoft Office PowerPoint</Application>
  <DocSecurity>0</DocSecurity>
  <PresentationFormat>Widescreen</PresentationFormat>
  <Paragraphs>203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Source Sans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Yvon Muttoni</dc:creator>
  <cp:keywords/>
  <dc:description/>
  <cp:lastModifiedBy>Frederic Galleazzi</cp:lastModifiedBy>
  <cp:revision>325</cp:revision>
  <dcterms:created xsi:type="dcterms:W3CDTF">2021-06-10T07:47:12Z</dcterms:created>
  <dcterms:modified xsi:type="dcterms:W3CDTF">2025-10-08T12:24:07Z</dcterms:modified>
  <cp:category/>
  <dc:identifier/>
  <cp:contentStatus/>
  <dc:language/>
  <cp:version/>
</cp:coreProperties>
</file>